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24"/>
  </p:notesMasterIdLst>
  <p:handoutMasterIdLst>
    <p:handoutMasterId r:id="rId25"/>
  </p:handoutMasterIdLst>
  <p:sldIdLst>
    <p:sldId id="292" r:id="rId2"/>
    <p:sldId id="317" r:id="rId3"/>
    <p:sldId id="319" r:id="rId4"/>
    <p:sldId id="314" r:id="rId5"/>
    <p:sldId id="315" r:id="rId6"/>
    <p:sldId id="321" r:id="rId7"/>
    <p:sldId id="331" r:id="rId8"/>
    <p:sldId id="316" r:id="rId9"/>
    <p:sldId id="318" r:id="rId10"/>
    <p:sldId id="323" r:id="rId11"/>
    <p:sldId id="326" r:id="rId12"/>
    <p:sldId id="324" r:id="rId13"/>
    <p:sldId id="325" r:id="rId14"/>
    <p:sldId id="327" r:id="rId15"/>
    <p:sldId id="295" r:id="rId16"/>
    <p:sldId id="322" r:id="rId17"/>
    <p:sldId id="328" r:id="rId18"/>
    <p:sldId id="329" r:id="rId19"/>
    <p:sldId id="330" r:id="rId20"/>
    <p:sldId id="293" r:id="rId21"/>
    <p:sldId id="335" r:id="rId22"/>
    <p:sldId id="334" r:id="rId23"/>
  </p:sldIdLst>
  <p:sldSz cx="12198350" cy="6858000"/>
  <p:notesSz cx="6858000" cy="9144000"/>
  <p:defaultTextStyle>
    <a:defPPr>
      <a:defRPr lang="en-US"/>
    </a:defPPr>
    <a:lvl1pPr marL="0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768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535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9303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9071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838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8606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8373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8141" algn="l" defTabSz="6097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6D67CAAE-3A07-4502-8596-E1482B18824E}">
          <p14:sldIdLst>
            <p14:sldId id="292"/>
            <p14:sldId id="317"/>
          </p14:sldIdLst>
        </p14:section>
        <p14:section name="Speaker Bios" id="{29DE8BFA-219C-407A-AE6A-AC2749040E18}">
          <p14:sldIdLst>
            <p14:sldId id="319"/>
          </p14:sldIdLst>
        </p14:section>
        <p14:section name="Purpose" id="{E34902B4-445B-4C52-B122-265B54DEE95B}">
          <p14:sldIdLst>
            <p14:sldId id="314"/>
          </p14:sldIdLst>
        </p14:section>
        <p14:section name="Project Background" id="{C73EC72C-46D2-4995-8E6F-3DC4B99F726A}">
          <p14:sldIdLst>
            <p14:sldId id="315"/>
            <p14:sldId id="321"/>
            <p14:sldId id="331"/>
          </p14:sldIdLst>
        </p14:section>
        <p14:section name="MBSE Benefits" id="{31E94234-8CE5-4D37-8EB4-EFB8C2D75B4B}">
          <p14:sldIdLst>
            <p14:sldId id="316"/>
          </p14:sldIdLst>
        </p14:section>
        <p14:section name="Challenges" id="{79E29420-3473-453C-9376-8F3C7265F7E5}">
          <p14:sldIdLst>
            <p14:sldId id="318"/>
          </p14:sldIdLst>
        </p14:section>
        <p14:section name="Implementation (Solution)" id="{AAAE1257-2245-48CD-8544-6769921EDF85}">
          <p14:sldIdLst>
            <p14:sldId id="323"/>
            <p14:sldId id="326"/>
            <p14:sldId id="324"/>
            <p14:sldId id="325"/>
            <p14:sldId id="327"/>
            <p14:sldId id="295"/>
            <p14:sldId id="322"/>
            <p14:sldId id="328"/>
            <p14:sldId id="329"/>
          </p14:sldIdLst>
        </p14:section>
        <p14:section name="Lessons Learned &amp; Conclusion" id="{273D59FB-CC2C-47E3-A712-D95502243D87}">
          <p14:sldIdLst>
            <p14:sldId id="330"/>
            <p14:sldId id="293"/>
            <p14:sldId id="335"/>
            <p14:sldId id="3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341"/>
    <a:srgbClr val="0071CE"/>
    <a:srgbClr val="2B6FAA"/>
    <a:srgbClr val="D09D00"/>
    <a:srgbClr val="981B1E"/>
    <a:srgbClr val="999999"/>
    <a:srgbClr val="414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30"/>
  </p:normalViewPr>
  <p:slideViewPr>
    <p:cSldViewPr snapToGrid="0">
      <p:cViewPr varScale="1">
        <p:scale>
          <a:sx n="112" d="100"/>
          <a:sy n="112" d="100"/>
        </p:scale>
        <p:origin x="216" y="400"/>
      </p:cViewPr>
      <p:guideLst>
        <p:guide orient="horz" pos="2160"/>
        <p:guide pos="38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615DB-5487-1645-B10C-3E5FE51F2D84}" type="datetime1">
              <a:rPr lang="fr-FR" smtClean="0"/>
              <a:t>02/05/2023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DC975-A23D-1043-8329-AE888A944F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767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4EFBC-D821-BA44-9E84-202053B14561}" type="datetime1">
              <a:rPr lang="fr-FR" smtClean="0"/>
              <a:t>02/05/2023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91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85D96-4FDB-7148-B18B-46402D706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1975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0976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768" algn="l" defTabSz="60976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535" algn="l" defTabSz="60976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9303" algn="l" defTabSz="60976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9071" algn="l" defTabSz="60976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838" algn="l" defTabSz="60976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8606" algn="l" defTabSz="60976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8373" algn="l" defTabSz="60976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8141" algn="l" defTabSz="60976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85D96-4FDB-7148-B18B-46402D7060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99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0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85D96-4FDB-7148-B18B-46402D7060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15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85D96-4FDB-7148-B18B-46402D7060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8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85D96-4FDB-7148-B18B-46402D7060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486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85D96-4FDB-7148-B18B-46402D7060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90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85D96-4FDB-7148-B18B-46402D7060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71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B85D96-4FDB-7148-B18B-46402D7060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57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>
            <a:extLst>
              <a:ext uri="{FF2B5EF4-FFF2-40B4-BE49-F238E27FC236}">
                <a16:creationId xmlns:a16="http://schemas.microsoft.com/office/drawing/2014/main" id="{BF7872CC-E536-8833-C471-4977DF06C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10555" y="570197"/>
            <a:ext cx="5087324" cy="1680634"/>
          </a:xfrm>
          <a:prstGeom prst="rect">
            <a:avLst/>
          </a:prstGeom>
          <a:noFill/>
        </p:spPr>
      </p:pic>
      <p:pic>
        <p:nvPicPr>
          <p:cNvPr id="5" name="Image 4" descr="Une image contenant extérieur, montagne, ciel, nature&#10;&#10;Description générée automatiquement">
            <a:extLst>
              <a:ext uri="{FF2B5EF4-FFF2-40B4-BE49-F238E27FC236}">
                <a16:creationId xmlns:a16="http://schemas.microsoft.com/office/drawing/2014/main" id="{1F6F03A3-562D-8F9F-4DDE-0455B9C2F1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0783" b="32602"/>
          <a:stretch/>
        </p:blipFill>
        <p:spPr>
          <a:xfrm>
            <a:off x="6048041" y="-127243"/>
            <a:ext cx="6345595" cy="2768159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ctrTitle" hasCustomPrompt="1"/>
          </p:nvPr>
        </p:nvSpPr>
        <p:spPr>
          <a:xfrm>
            <a:off x="359777" y="4409344"/>
            <a:ext cx="11376530" cy="1123038"/>
          </a:xfrm>
          <a:noFill/>
          <a:ln>
            <a:noFill/>
          </a:ln>
        </p:spPr>
        <p:txBody>
          <a:bodyPr anchor="b"/>
          <a:lstStyle>
            <a:lvl1pPr algn="l">
              <a:defRPr sz="6000" baseline="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Presentation Title</a:t>
            </a:r>
            <a:endParaRPr lang="fr-FR"/>
          </a:p>
        </p:txBody>
      </p:sp>
      <p:sp>
        <p:nvSpPr>
          <p:cNvPr id="18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59777" y="3527475"/>
            <a:ext cx="11376530" cy="867169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</a:t>
            </a:r>
            <a:endParaRPr lang="fr-FR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359777" y="5532382"/>
            <a:ext cx="3074092" cy="0"/>
          </a:xfrm>
          <a:prstGeom prst="line">
            <a:avLst/>
          </a:prstGeom>
          <a:ln w="762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436AFF-B751-2B31-A49B-1BCBA7AE53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917" y="6356351"/>
            <a:ext cx="2846282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l">
              <a:defRPr sz="1600">
                <a:solidFill>
                  <a:schemeClr val="tx2"/>
                </a:solidFill>
              </a:defRPr>
            </a:lvl1pPr>
          </a:lstStyle>
          <a:p>
            <a:r>
              <a:rPr lang="fr-FR"/>
              <a:t>15-20 July - 2023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0B9E4FD-C960-E0DF-2C75-F31483304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7770" y="6356351"/>
            <a:ext cx="3862811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www.incose.org/symp2023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978897-CD14-4959-4E45-FEB02B03C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151" y="6356351"/>
            <a:ext cx="2846282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fld id="{924B41C4-1474-8D42-B330-D28286838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547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3804" y="274639"/>
            <a:ext cx="2744629" cy="5851525"/>
          </a:xfrm>
        </p:spPr>
        <p:txBody>
          <a:bodyPr vert="eaVert"/>
          <a:lstStyle>
            <a:lvl1pPr>
              <a:defRPr>
                <a:solidFill>
                  <a:srgbClr val="0071CE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918" y="274639"/>
            <a:ext cx="8030580" cy="5851525"/>
          </a:xfrm>
        </p:spPr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E87A211-0AA7-679A-A69A-F64C144109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917" y="6356351"/>
            <a:ext cx="2846282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l">
              <a:defRPr sz="1600">
                <a:solidFill>
                  <a:schemeClr val="tx2"/>
                </a:solidFill>
              </a:defRPr>
            </a:lvl1pPr>
          </a:lstStyle>
          <a:p>
            <a:r>
              <a:rPr lang="fr-FR"/>
              <a:t>15-20 July - 2023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484257C-A72E-3882-4253-0605D90BC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7770" y="6356351"/>
            <a:ext cx="3862811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www.incose.org/symp2023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A4CFC90-8DFD-9829-BB33-954C1FBD13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151" y="6356351"/>
            <a:ext cx="2846282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fld id="{924B41C4-1474-8D42-B330-D28286838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7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7AE59-3D7D-9F72-F9C2-B52F6E235F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7770" y="4128687"/>
            <a:ext cx="3862811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ctr"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www.incose.org/symp2023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AA4E6887-D382-6DC3-D095-19557F1BC0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86648" y="1916591"/>
            <a:ext cx="6449989" cy="2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27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re 1"/>
          <p:cNvSpPr>
            <a:spLocks noGrp="1"/>
          </p:cNvSpPr>
          <p:nvPr>
            <p:ph type="ctrTitle" hasCustomPrompt="1"/>
          </p:nvPr>
        </p:nvSpPr>
        <p:spPr>
          <a:xfrm>
            <a:off x="359777" y="3975759"/>
            <a:ext cx="11376530" cy="1123038"/>
          </a:xfrm>
        </p:spPr>
        <p:txBody>
          <a:bodyPr anchor="b"/>
          <a:lstStyle>
            <a:lvl1pPr algn="l">
              <a:defRPr sz="6000" baseline="0">
                <a:latin typeface="Arial"/>
                <a:cs typeface="Arial"/>
              </a:defRPr>
            </a:lvl1pPr>
          </a:lstStyle>
          <a:p>
            <a:r>
              <a:rPr lang="en-US"/>
              <a:t>Section Title</a:t>
            </a:r>
            <a:endParaRPr lang="fr-FR"/>
          </a:p>
        </p:txBody>
      </p:sp>
      <p:sp>
        <p:nvSpPr>
          <p:cNvPr id="31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59777" y="3093890"/>
            <a:ext cx="11376530" cy="867169"/>
          </a:xfrm>
        </p:spPr>
        <p:txBody>
          <a:bodyPr anchor="b"/>
          <a:lstStyle>
            <a:lvl1pPr marL="0" indent="0" algn="l">
              <a:buNone/>
              <a:defRPr sz="2400">
                <a:latin typeface="Arial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Section</a:t>
            </a:r>
            <a:endParaRPr lang="fr-FR"/>
          </a:p>
        </p:txBody>
      </p:sp>
      <p:cxnSp>
        <p:nvCxnSpPr>
          <p:cNvPr id="32" name="Straight Connector 31"/>
          <p:cNvCxnSpPr/>
          <p:nvPr userDrawn="1"/>
        </p:nvCxnSpPr>
        <p:spPr>
          <a:xfrm>
            <a:off x="359777" y="5098797"/>
            <a:ext cx="3074092" cy="0"/>
          </a:xfrm>
          <a:prstGeom prst="line">
            <a:avLst/>
          </a:prstGeom>
          <a:ln w="762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7" descr="logo-IS.png">
            <a:extLst>
              <a:ext uri="{FF2B5EF4-FFF2-40B4-BE49-F238E27FC236}">
                <a16:creationId xmlns:a16="http://schemas.microsoft.com/office/drawing/2014/main" id="{E50866E7-4162-7A98-3E26-93D90AD7C1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789" y="165295"/>
            <a:ext cx="2033681" cy="1702191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77D797C-D046-80F8-EC90-4E08BE2771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917" y="6356351"/>
            <a:ext cx="2846282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l">
              <a:defRPr sz="1600">
                <a:solidFill>
                  <a:schemeClr val="tx2"/>
                </a:solidFill>
              </a:defRPr>
            </a:lvl1pPr>
          </a:lstStyle>
          <a:p>
            <a:r>
              <a:rPr lang="fr-FR"/>
              <a:t>15-20 July - 2023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D6B1FAB-0F8B-9952-3886-6BF7EB970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7770" y="6356351"/>
            <a:ext cx="3862811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www.incose.org/symp2023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1697720-FF28-EBCA-6E58-9305D8EC7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151" y="6356351"/>
            <a:ext cx="2846282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fld id="{924B41C4-1474-8D42-B330-D28286838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02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37F5C37-BBA8-A164-A506-A11870B88F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917" y="6356351"/>
            <a:ext cx="2846282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r>
              <a:rPr lang="fr-FR"/>
              <a:t>15-20 July - 2023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CE73E83-95CC-AF26-B2FB-7EBBABB2B0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7770" y="6356351"/>
            <a:ext cx="3862811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www.incose.org/symp2023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B07CCF9-DED4-7F60-8C36-EE34081D1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151" y="6356351"/>
            <a:ext cx="2846282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fld id="{924B41C4-1474-8D42-B330-D28286838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48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8050ACD-CCDD-C334-760B-356AAC826C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917" y="6356351"/>
            <a:ext cx="2846282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l">
              <a:defRPr sz="1600">
                <a:solidFill>
                  <a:schemeClr val="tx2"/>
                </a:solidFill>
              </a:defRPr>
            </a:lvl1pPr>
          </a:lstStyle>
          <a:p>
            <a:r>
              <a:rPr lang="fr-FR"/>
              <a:t>15-20 July - 2023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6CF7F3-BBE8-3E66-F7BB-853982998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7770" y="6356351"/>
            <a:ext cx="3862811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www.incose.org/symp2023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CC15E13-F5E3-1B14-E7C2-31B8EC218D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151" y="6356351"/>
            <a:ext cx="2846282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fld id="{924B41C4-1474-8D42-B330-D28286838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04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917" y="1600201"/>
            <a:ext cx="5387605" cy="4525963"/>
          </a:xfrm>
        </p:spPr>
        <p:txBody>
          <a:bodyPr/>
          <a:lstStyle>
            <a:lvl1pPr>
              <a:defRPr sz="3700">
                <a:solidFill>
                  <a:schemeClr val="tx2"/>
                </a:solidFill>
                <a:latin typeface="+mn-lt"/>
              </a:defRPr>
            </a:lvl1pPr>
            <a:lvl2pPr>
              <a:defRPr sz="3200">
                <a:solidFill>
                  <a:schemeClr val="tx2"/>
                </a:solidFill>
                <a:latin typeface="+mn-lt"/>
              </a:defRPr>
            </a:lvl2pPr>
            <a:lvl3pPr>
              <a:defRPr sz="2700">
                <a:solidFill>
                  <a:schemeClr val="tx2"/>
                </a:solidFill>
                <a:latin typeface="+mn-lt"/>
              </a:defRPr>
            </a:lvl3pPr>
            <a:lvl4pPr>
              <a:defRPr sz="2400">
                <a:solidFill>
                  <a:schemeClr val="tx2"/>
                </a:solidFill>
                <a:latin typeface="+mn-lt"/>
              </a:defRPr>
            </a:lvl4pPr>
            <a:lvl5pPr>
              <a:defRPr sz="2400">
                <a:solidFill>
                  <a:schemeClr val="tx2"/>
                </a:solidFill>
                <a:latin typeface="+mn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0828" y="1600201"/>
            <a:ext cx="5387605" cy="4525963"/>
          </a:xfrm>
        </p:spPr>
        <p:txBody>
          <a:bodyPr/>
          <a:lstStyle>
            <a:lvl1pPr>
              <a:defRPr sz="3700">
                <a:solidFill>
                  <a:schemeClr val="tx2"/>
                </a:solidFill>
                <a:latin typeface="+mn-lt"/>
              </a:defRPr>
            </a:lvl1pPr>
            <a:lvl2pPr>
              <a:defRPr sz="3200">
                <a:solidFill>
                  <a:schemeClr val="tx2"/>
                </a:solidFill>
                <a:latin typeface="+mn-lt"/>
              </a:defRPr>
            </a:lvl2pPr>
            <a:lvl3pPr>
              <a:defRPr sz="2700">
                <a:solidFill>
                  <a:schemeClr val="tx2"/>
                </a:solidFill>
                <a:latin typeface="+mn-lt"/>
              </a:defRPr>
            </a:lvl3pPr>
            <a:lvl4pPr>
              <a:defRPr sz="2400">
                <a:solidFill>
                  <a:schemeClr val="tx2"/>
                </a:solidFill>
                <a:latin typeface="+mn-lt"/>
              </a:defRPr>
            </a:lvl4pPr>
            <a:lvl5pPr>
              <a:defRPr sz="2400">
                <a:solidFill>
                  <a:schemeClr val="tx2"/>
                </a:solidFill>
                <a:latin typeface="+mn-lt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C4A30FC-AAF4-AEB0-8C1B-08C33B288D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917" y="6356351"/>
            <a:ext cx="2846282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l">
              <a:defRPr sz="1600">
                <a:solidFill>
                  <a:schemeClr val="tx2"/>
                </a:solidFill>
              </a:defRPr>
            </a:lvl1pPr>
          </a:lstStyle>
          <a:p>
            <a:r>
              <a:rPr lang="fr-FR"/>
              <a:t>15-20 July - 2023</a:t>
            </a: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2DD0FA2-CA4A-968F-BC51-E308E3DE1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7770" y="6356351"/>
            <a:ext cx="3862811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www.incose.org/symp2023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9C1A0E6-E652-7B95-7AA9-F8F8244888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151" y="6356351"/>
            <a:ext cx="2846282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fld id="{924B41C4-1474-8D42-B330-D28286838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32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18" y="1535113"/>
            <a:ext cx="5389723" cy="639763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+mn-lt"/>
              </a:defRPr>
            </a:lvl1pPr>
            <a:lvl2pPr marL="609768" indent="0">
              <a:buNone/>
              <a:defRPr sz="2700" b="1"/>
            </a:lvl2pPr>
            <a:lvl3pPr marL="1219535" indent="0">
              <a:buNone/>
              <a:defRPr sz="2400" b="1"/>
            </a:lvl3pPr>
            <a:lvl4pPr marL="1829303" indent="0">
              <a:buNone/>
              <a:defRPr sz="2100" b="1"/>
            </a:lvl4pPr>
            <a:lvl5pPr marL="2439071" indent="0">
              <a:buNone/>
              <a:defRPr sz="2100" b="1"/>
            </a:lvl5pPr>
            <a:lvl6pPr marL="3048838" indent="0">
              <a:buNone/>
              <a:defRPr sz="2100" b="1"/>
            </a:lvl6pPr>
            <a:lvl7pPr marL="3658606" indent="0">
              <a:buNone/>
              <a:defRPr sz="2100" b="1"/>
            </a:lvl7pPr>
            <a:lvl8pPr marL="4268373" indent="0">
              <a:buNone/>
              <a:defRPr sz="2100" b="1"/>
            </a:lvl8pPr>
            <a:lvl9pPr marL="4878141" indent="0">
              <a:buNone/>
              <a:defRPr sz="21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918" y="2174875"/>
            <a:ext cx="5389723" cy="3951288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+mn-lt"/>
              </a:defRPr>
            </a:lvl1pPr>
            <a:lvl2pPr>
              <a:defRPr sz="2700">
                <a:solidFill>
                  <a:schemeClr val="tx2"/>
                </a:solidFill>
                <a:latin typeface="+mn-lt"/>
              </a:defRPr>
            </a:lvl2pPr>
            <a:lvl3pPr>
              <a:defRPr sz="2400">
                <a:solidFill>
                  <a:schemeClr val="tx2"/>
                </a:solidFill>
                <a:latin typeface="+mn-lt"/>
              </a:defRPr>
            </a:lvl3pPr>
            <a:lvl4pPr>
              <a:defRPr sz="2100">
                <a:solidFill>
                  <a:schemeClr val="tx2"/>
                </a:solidFill>
                <a:latin typeface="+mn-lt"/>
              </a:defRPr>
            </a:lvl4pPr>
            <a:lvl5pPr>
              <a:defRPr sz="2100">
                <a:solidFill>
                  <a:schemeClr val="tx2"/>
                </a:solidFill>
                <a:latin typeface="+mn-lt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594" y="1535113"/>
            <a:ext cx="5391840" cy="639763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  <a:latin typeface="+mn-lt"/>
              </a:defRPr>
            </a:lvl1pPr>
            <a:lvl2pPr marL="609768" indent="0">
              <a:buNone/>
              <a:defRPr sz="2700" b="1"/>
            </a:lvl2pPr>
            <a:lvl3pPr marL="1219535" indent="0">
              <a:buNone/>
              <a:defRPr sz="2400" b="1"/>
            </a:lvl3pPr>
            <a:lvl4pPr marL="1829303" indent="0">
              <a:buNone/>
              <a:defRPr sz="2100" b="1"/>
            </a:lvl4pPr>
            <a:lvl5pPr marL="2439071" indent="0">
              <a:buNone/>
              <a:defRPr sz="2100" b="1"/>
            </a:lvl5pPr>
            <a:lvl6pPr marL="3048838" indent="0">
              <a:buNone/>
              <a:defRPr sz="2100" b="1"/>
            </a:lvl6pPr>
            <a:lvl7pPr marL="3658606" indent="0">
              <a:buNone/>
              <a:defRPr sz="2100" b="1"/>
            </a:lvl7pPr>
            <a:lvl8pPr marL="4268373" indent="0">
              <a:buNone/>
              <a:defRPr sz="2100" b="1"/>
            </a:lvl8pPr>
            <a:lvl9pPr marL="4878141" indent="0">
              <a:buNone/>
              <a:defRPr sz="21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6594" y="2174875"/>
            <a:ext cx="5391840" cy="3951288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  <a:latin typeface="+mn-lt"/>
              </a:defRPr>
            </a:lvl1pPr>
            <a:lvl2pPr>
              <a:defRPr sz="2700">
                <a:solidFill>
                  <a:schemeClr val="tx2"/>
                </a:solidFill>
                <a:latin typeface="+mn-lt"/>
              </a:defRPr>
            </a:lvl2pPr>
            <a:lvl3pPr>
              <a:defRPr sz="2400">
                <a:solidFill>
                  <a:schemeClr val="tx2"/>
                </a:solidFill>
                <a:latin typeface="+mn-lt"/>
              </a:defRPr>
            </a:lvl3pPr>
            <a:lvl4pPr>
              <a:defRPr sz="2100">
                <a:solidFill>
                  <a:schemeClr val="tx2"/>
                </a:solidFill>
                <a:latin typeface="+mn-lt"/>
              </a:defRPr>
            </a:lvl4pPr>
            <a:lvl5pPr>
              <a:defRPr sz="2100">
                <a:solidFill>
                  <a:schemeClr val="tx2"/>
                </a:solidFill>
                <a:latin typeface="+mn-lt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2BB9ED1-1BEB-3549-AD19-F82367E5B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917" y="6356351"/>
            <a:ext cx="2846282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l">
              <a:defRPr sz="1600">
                <a:solidFill>
                  <a:schemeClr val="tx2"/>
                </a:solidFill>
              </a:defRPr>
            </a:lvl1pPr>
          </a:lstStyle>
          <a:p>
            <a:r>
              <a:rPr lang="fr-FR"/>
              <a:t>15-20 July - 2023</a:t>
            </a:r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76D59BD-447E-539D-C15E-FD607569F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7770" y="6356351"/>
            <a:ext cx="3862811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www.incose.org/symp2023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32975FF-E8BF-18CD-1FC5-06B740D5E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2151" y="6356351"/>
            <a:ext cx="2846282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fld id="{924B41C4-1474-8D42-B330-D28286838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349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920" y="273049"/>
            <a:ext cx="4013173" cy="1162051"/>
          </a:xfrm>
        </p:spPr>
        <p:txBody>
          <a:bodyPr anchor="b"/>
          <a:lstStyle>
            <a:lvl1pPr algn="l">
              <a:defRPr sz="2700" b="0">
                <a:solidFill>
                  <a:srgbClr val="0071CE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9216" y="273052"/>
            <a:ext cx="6819216" cy="5853113"/>
          </a:xfrm>
        </p:spPr>
        <p:txBody>
          <a:bodyPr/>
          <a:lstStyle>
            <a:lvl1pPr>
              <a:defRPr sz="4300">
                <a:latin typeface="+mn-lt"/>
              </a:defRPr>
            </a:lvl1pPr>
            <a:lvl2pPr>
              <a:defRPr sz="3700">
                <a:latin typeface="+mn-lt"/>
              </a:defRPr>
            </a:lvl2pPr>
            <a:lvl3pPr>
              <a:defRPr sz="3200">
                <a:latin typeface="+mn-lt"/>
              </a:defRPr>
            </a:lvl3pPr>
            <a:lvl4pPr>
              <a:defRPr sz="2700">
                <a:latin typeface="+mn-lt"/>
              </a:defRPr>
            </a:lvl4pPr>
            <a:lvl5pPr>
              <a:defRPr sz="2700">
                <a:latin typeface="+mn-lt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920" y="1435102"/>
            <a:ext cx="4013173" cy="4691063"/>
          </a:xfrm>
        </p:spPr>
        <p:txBody>
          <a:bodyPr/>
          <a:lstStyle>
            <a:lvl1pPr marL="0" indent="0">
              <a:buNone/>
              <a:defRPr sz="1900">
                <a:latin typeface="+mn-lt"/>
              </a:defRPr>
            </a:lvl1pPr>
            <a:lvl2pPr marL="609768" indent="0">
              <a:buNone/>
              <a:defRPr sz="1600"/>
            </a:lvl2pPr>
            <a:lvl3pPr marL="1219535" indent="0">
              <a:buNone/>
              <a:defRPr sz="1300"/>
            </a:lvl3pPr>
            <a:lvl4pPr marL="1829303" indent="0">
              <a:buNone/>
              <a:defRPr sz="1200"/>
            </a:lvl4pPr>
            <a:lvl5pPr marL="2439071" indent="0">
              <a:buNone/>
              <a:defRPr sz="1200"/>
            </a:lvl5pPr>
            <a:lvl6pPr marL="3048838" indent="0">
              <a:buNone/>
              <a:defRPr sz="1200"/>
            </a:lvl6pPr>
            <a:lvl7pPr marL="3658606" indent="0">
              <a:buNone/>
              <a:defRPr sz="1200"/>
            </a:lvl7pPr>
            <a:lvl8pPr marL="4268373" indent="0">
              <a:buNone/>
              <a:defRPr sz="1200"/>
            </a:lvl8pPr>
            <a:lvl9pPr marL="4878141" indent="0">
              <a:buNone/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64431B2-13C8-77F6-B93E-E049DD4B35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917" y="6356351"/>
            <a:ext cx="2846282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l">
              <a:defRPr sz="1600">
                <a:solidFill>
                  <a:schemeClr val="tx2"/>
                </a:solidFill>
              </a:defRPr>
            </a:lvl1pPr>
          </a:lstStyle>
          <a:p>
            <a:r>
              <a:rPr lang="fr-FR"/>
              <a:t>15-20 July - 2023</a:t>
            </a: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8D6A5F7-8420-ACA1-1440-D93C94B74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7770" y="6356351"/>
            <a:ext cx="3862811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www.incose.org/symp2023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9E0974E-F13A-52E9-31A1-24C90FCB5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151" y="6356351"/>
            <a:ext cx="2846282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fld id="{924B41C4-1474-8D42-B330-D28286838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68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962" y="4800600"/>
            <a:ext cx="7319010" cy="566739"/>
          </a:xfrm>
        </p:spPr>
        <p:txBody>
          <a:bodyPr anchor="b"/>
          <a:lstStyle>
            <a:lvl1pPr algn="l">
              <a:defRPr sz="27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962" y="612775"/>
            <a:ext cx="731901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768" indent="0">
              <a:buNone/>
              <a:defRPr sz="3700"/>
            </a:lvl2pPr>
            <a:lvl3pPr marL="1219535" indent="0">
              <a:buNone/>
              <a:defRPr sz="3200"/>
            </a:lvl3pPr>
            <a:lvl4pPr marL="1829303" indent="0">
              <a:buNone/>
              <a:defRPr sz="2700"/>
            </a:lvl4pPr>
            <a:lvl5pPr marL="2439071" indent="0">
              <a:buNone/>
              <a:defRPr sz="2700"/>
            </a:lvl5pPr>
            <a:lvl6pPr marL="3048838" indent="0">
              <a:buNone/>
              <a:defRPr sz="2700"/>
            </a:lvl6pPr>
            <a:lvl7pPr marL="3658606" indent="0">
              <a:buNone/>
              <a:defRPr sz="2700"/>
            </a:lvl7pPr>
            <a:lvl8pPr marL="4268373" indent="0">
              <a:buNone/>
              <a:defRPr sz="2700"/>
            </a:lvl8pPr>
            <a:lvl9pPr marL="4878141" indent="0">
              <a:buNone/>
              <a:defRPr sz="27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962" y="5367338"/>
            <a:ext cx="7319010" cy="804863"/>
          </a:xfrm>
        </p:spPr>
        <p:txBody>
          <a:bodyPr/>
          <a:lstStyle>
            <a:lvl1pPr marL="0" indent="0">
              <a:buNone/>
              <a:defRPr sz="1900">
                <a:latin typeface="+mn-lt"/>
              </a:defRPr>
            </a:lvl1pPr>
            <a:lvl2pPr marL="609768" indent="0">
              <a:buNone/>
              <a:defRPr sz="1600"/>
            </a:lvl2pPr>
            <a:lvl3pPr marL="1219535" indent="0">
              <a:buNone/>
              <a:defRPr sz="1300"/>
            </a:lvl3pPr>
            <a:lvl4pPr marL="1829303" indent="0">
              <a:buNone/>
              <a:defRPr sz="1200"/>
            </a:lvl4pPr>
            <a:lvl5pPr marL="2439071" indent="0">
              <a:buNone/>
              <a:defRPr sz="1200"/>
            </a:lvl5pPr>
            <a:lvl6pPr marL="3048838" indent="0">
              <a:buNone/>
              <a:defRPr sz="1200"/>
            </a:lvl6pPr>
            <a:lvl7pPr marL="3658606" indent="0">
              <a:buNone/>
              <a:defRPr sz="1200"/>
            </a:lvl7pPr>
            <a:lvl8pPr marL="4268373" indent="0">
              <a:buNone/>
              <a:defRPr sz="1200"/>
            </a:lvl8pPr>
            <a:lvl9pPr marL="4878141" indent="0">
              <a:buNone/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A47DF41-A709-7794-4C77-803ACF824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917" y="6356351"/>
            <a:ext cx="2846282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l">
              <a:defRPr sz="1600">
                <a:solidFill>
                  <a:schemeClr val="tx2"/>
                </a:solidFill>
              </a:defRPr>
            </a:lvl1pPr>
          </a:lstStyle>
          <a:p>
            <a:r>
              <a:rPr lang="fr-FR"/>
              <a:t>15-20 July - 2023</a:t>
            </a:r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D63F5C9-CF77-05BA-3F78-06ACE76B27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7770" y="6356351"/>
            <a:ext cx="3862811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www.incose.org/symp2023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3FE9E8B-5ECC-20E1-9C46-1B7FC0550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151" y="6356351"/>
            <a:ext cx="2846282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fld id="{924B41C4-1474-8D42-B330-D28286838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2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CCD022F-4833-B840-902D-A28E2B1674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917" y="6356351"/>
            <a:ext cx="2846282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l">
              <a:defRPr sz="1600">
                <a:solidFill>
                  <a:schemeClr val="tx2"/>
                </a:solidFill>
              </a:defRPr>
            </a:lvl1pPr>
          </a:lstStyle>
          <a:p>
            <a:r>
              <a:rPr lang="fr-FR"/>
              <a:t>15-20 July - 2023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F66B9E5-E56D-BD5D-F814-BDAA516124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7770" y="6356351"/>
            <a:ext cx="3862811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www.incose.org/symp2023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5AC6CAF-6DE0-FDF9-9528-B6BE67AFF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151" y="6356351"/>
            <a:ext cx="2846282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fld id="{924B41C4-1474-8D42-B330-D28286838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3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logo-IS.png">
            <a:extLst>
              <a:ext uri="{FF2B5EF4-FFF2-40B4-BE49-F238E27FC236}">
                <a16:creationId xmlns:a16="http://schemas.microsoft.com/office/drawing/2014/main" id="{FE30A55E-BDEE-BAD2-9EC5-B8D4DCF05F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05"/>
          <a:stretch/>
        </p:blipFill>
        <p:spPr>
          <a:xfrm>
            <a:off x="204021" y="3207435"/>
            <a:ext cx="5895154" cy="376950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918" y="274639"/>
            <a:ext cx="10978515" cy="1143000"/>
          </a:xfrm>
          <a:prstGeom prst="rect">
            <a:avLst/>
          </a:prstGeom>
        </p:spPr>
        <p:txBody>
          <a:bodyPr vert="horz" lIns="121954" tIns="60977" rIns="121954" bIns="60977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18" y="1600201"/>
            <a:ext cx="10978515" cy="4525963"/>
          </a:xfrm>
          <a:prstGeom prst="rect">
            <a:avLst/>
          </a:prstGeom>
        </p:spPr>
        <p:txBody>
          <a:bodyPr vert="horz" lIns="121954" tIns="60977" rIns="121954" bIns="60977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917" y="6356351"/>
            <a:ext cx="2846282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l">
              <a:defRPr sz="1600">
                <a:solidFill>
                  <a:schemeClr val="tx2"/>
                </a:solidFill>
              </a:defRPr>
            </a:lvl1pPr>
          </a:lstStyle>
          <a:p>
            <a:r>
              <a:rPr lang="fr-FR"/>
              <a:t>15-20 July - 2023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7770" y="6356351"/>
            <a:ext cx="3862811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www.incose.org/symp2023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2151" y="6356351"/>
            <a:ext cx="2846282" cy="365125"/>
          </a:xfrm>
          <a:prstGeom prst="rect">
            <a:avLst/>
          </a:prstGeom>
        </p:spPr>
        <p:txBody>
          <a:bodyPr vert="horz" lIns="121954" tIns="60977" rIns="121954" bIns="60977" rtlCol="0" anchor="ctr"/>
          <a:lstStyle>
            <a:lvl1pPr algn="r">
              <a:defRPr sz="1600">
                <a:solidFill>
                  <a:schemeClr val="tx2"/>
                </a:solidFill>
              </a:defRPr>
            </a:lvl1pPr>
          </a:lstStyle>
          <a:p>
            <a:fld id="{924B41C4-1474-8D42-B330-D282868383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4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75" r:id="rId5"/>
    <p:sldLayoutId id="2147483676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dt="0"/>
  <p:txStyles>
    <p:titleStyle>
      <a:lvl1pPr algn="l" defTabSz="609768" rtl="0" eaLnBrk="1" latinLnBrk="0" hangingPunct="1"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Arial"/>
        </a:defRPr>
      </a:lvl1pPr>
    </p:titleStyle>
    <p:bodyStyle>
      <a:lvl1pPr marL="457326" indent="-457326" algn="l" defTabSz="609768" rtl="0" eaLnBrk="1" latinLnBrk="0" hangingPunct="1">
        <a:spcBef>
          <a:spcPct val="20000"/>
        </a:spcBef>
        <a:buFont typeface="Arial"/>
        <a:buChar char="•"/>
        <a:defRPr sz="4300" kern="1200">
          <a:solidFill>
            <a:schemeClr val="tx2"/>
          </a:solidFill>
          <a:latin typeface="+mn-lt"/>
          <a:ea typeface="+mn-ea"/>
          <a:cs typeface="Arial"/>
        </a:defRPr>
      </a:lvl1pPr>
      <a:lvl2pPr marL="990872" indent="-381105" algn="l" defTabSz="609768" rtl="0" eaLnBrk="1" latinLnBrk="0" hangingPunct="1">
        <a:spcBef>
          <a:spcPct val="20000"/>
        </a:spcBef>
        <a:buFont typeface="Arial"/>
        <a:buChar char="–"/>
        <a:defRPr sz="3700" kern="1200">
          <a:solidFill>
            <a:schemeClr val="tx2"/>
          </a:solidFill>
          <a:latin typeface="+mn-lt"/>
          <a:ea typeface="+mn-ea"/>
          <a:cs typeface="Arial"/>
        </a:defRPr>
      </a:lvl2pPr>
      <a:lvl3pPr marL="1524419" indent="-304884" algn="l" defTabSz="60976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2"/>
          </a:solidFill>
          <a:latin typeface="+mn-lt"/>
          <a:ea typeface="+mn-ea"/>
          <a:cs typeface="Arial"/>
        </a:defRPr>
      </a:lvl3pPr>
      <a:lvl4pPr marL="2134187" indent="-304884" algn="l" defTabSz="609768" rtl="0" eaLnBrk="1" latinLnBrk="0" hangingPunct="1">
        <a:spcBef>
          <a:spcPct val="20000"/>
        </a:spcBef>
        <a:buFont typeface="Arial"/>
        <a:buChar char="–"/>
        <a:defRPr sz="2700" kern="1200">
          <a:solidFill>
            <a:schemeClr val="tx2"/>
          </a:solidFill>
          <a:latin typeface="+mn-lt"/>
          <a:ea typeface="+mn-ea"/>
          <a:cs typeface="Arial"/>
        </a:defRPr>
      </a:lvl4pPr>
      <a:lvl5pPr marL="2743954" indent="-304884" algn="l" defTabSz="609768" rtl="0" eaLnBrk="1" latinLnBrk="0" hangingPunct="1">
        <a:spcBef>
          <a:spcPct val="20000"/>
        </a:spcBef>
        <a:buFont typeface="Arial"/>
        <a:buChar char="»"/>
        <a:defRPr sz="2700" kern="1200">
          <a:solidFill>
            <a:schemeClr val="tx2"/>
          </a:solidFill>
          <a:latin typeface="+mn-lt"/>
          <a:ea typeface="+mn-ea"/>
          <a:cs typeface="Arial"/>
        </a:defRPr>
      </a:lvl5pPr>
      <a:lvl6pPr marL="3353722" indent="-304884" algn="l" defTabSz="6097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3490" indent="-304884" algn="l" defTabSz="6097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3257" indent="-304884" algn="l" defTabSz="6097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3025" indent="-304884" algn="l" defTabSz="609768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768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535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303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071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838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606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8373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8141" algn="l" defTabSz="6097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A81D3-FC3E-0546-9BA5-716A2FAD8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910" y="2664710"/>
            <a:ext cx="11376530" cy="2378524"/>
          </a:xfrm>
        </p:spPr>
        <p:txBody>
          <a:bodyPr>
            <a:normAutofit/>
          </a:bodyPr>
          <a:lstStyle/>
          <a:p>
            <a:pPr algn="ctr"/>
            <a:r>
              <a:rPr lang="fr-FR" sz="4800"/>
              <a:t>Lean Model-Based Systems Engineering on the NASA High-Density Vertiplex Subproject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241F82-2812-0C4C-BFF6-4C648C9194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910" y="5043234"/>
            <a:ext cx="11376530" cy="483143"/>
          </a:xfrm>
        </p:spPr>
        <p:txBody>
          <a:bodyPr>
            <a:normAutofit lnSpcReduction="10000"/>
          </a:bodyPr>
          <a:lstStyle/>
          <a:p>
            <a:pPr algn="ctr"/>
            <a:r>
              <a:rPr lang="fr-FR"/>
              <a:t>Demetrios Katsaduros and Andrew Ging, NASA Ames Research Center</a:t>
            </a:r>
          </a:p>
        </p:txBody>
      </p:sp>
    </p:spTree>
    <p:extLst>
      <p:ext uri="{BB962C8B-B14F-4D97-AF65-F5344CB8AC3E}">
        <p14:creationId xmlns:p14="http://schemas.microsoft.com/office/powerpoint/2010/main" val="1492729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99EEE-1A38-4D89-9BD5-7419B0D6C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17" y="2857500"/>
            <a:ext cx="10978515" cy="1143000"/>
          </a:xfrm>
        </p:spPr>
        <p:txBody>
          <a:bodyPr>
            <a:normAutofit/>
          </a:bodyPr>
          <a:lstStyle/>
          <a:p>
            <a:pPr algn="ctr"/>
            <a:r>
              <a:rPr lang="en-US" sz="6000"/>
              <a:t>How was MBSE implemented?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729250-B6AA-4A50-B8B1-80C845BC1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www.incose.org/symp2023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F72D8-7529-42B0-A081-8A66F98BC0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31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DF7EE-7A02-4248-8A40-60293DB61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17" y="2857500"/>
            <a:ext cx="10978515" cy="1143000"/>
          </a:xfrm>
        </p:spPr>
        <p:txBody>
          <a:bodyPr>
            <a:normAutofit/>
          </a:bodyPr>
          <a:lstStyle/>
          <a:p>
            <a:pPr algn="ctr"/>
            <a:r>
              <a:rPr lang="en-US" sz="6000"/>
              <a:t>Behavior Diagram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9A89CD-3736-47C3-9E83-AEABB7F75F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www.incose.org/symp2023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7E7F00-53CD-4C8C-86C3-2C3D3C47E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88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799DDD1-E04A-4D54-A092-680397E22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Activity Diagram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75AF91D-E1B7-49CE-9A69-25A089CB8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HDV uses activity diagrams to represent behavior by placing actions in order with their inputs/outputs.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06A50-8F0C-4A1B-8F27-4A46869807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www.incose.org/symp2023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17CC1-6577-4B78-B6CC-2D28DFF4F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238859-084A-4386-B285-7FEC8AA03D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20257" y="295018"/>
            <a:ext cx="8460418" cy="432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65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F909414-2CFB-46CD-A4A1-E1C511C0E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 Case Diagram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F6D0B4-B312-455D-8F35-71734563A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HDV uses use case diagrams to represent how external entities (</a:t>
            </a:r>
            <a:r>
              <a:rPr lang="en-US" dirty="0"/>
              <a:t>i.e</a:t>
            </a:r>
            <a:r>
              <a:rPr lang="en-US"/>
              <a:t>, actors) interact with a system.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670-85B1-43EF-B53F-CAB20A32D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www.incose.org/symp2023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5A561-7672-483D-B293-AEE5D4BA71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C977B5-A028-42C3-9634-26676DCB4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267" y="621437"/>
            <a:ext cx="10193815" cy="399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369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1070065-ACBB-45FF-BE03-88ED20697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17" y="2857500"/>
            <a:ext cx="10978515" cy="1143000"/>
          </a:xfrm>
        </p:spPr>
        <p:txBody>
          <a:bodyPr>
            <a:normAutofit/>
          </a:bodyPr>
          <a:lstStyle/>
          <a:p>
            <a:pPr algn="ctr"/>
            <a:r>
              <a:rPr lang="en-US" sz="6000"/>
              <a:t>Requirement Diagram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1DE97-745F-4BFB-AF75-83AE41D68A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www.incose.org/symp2023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6CD54-3B8D-47ED-8F86-FE0B2B5D99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43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2318DEDC-2FCF-447B-A140-EB269607F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Requirement Diagram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C6D0A-648B-4ECE-A15E-15C59FDC9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HDV uses requirements diagrams to show text-based requirements, their relationships with other requirements or elements and showcases traceability.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4486CB7-6427-7F47-B9F8-F999E6AC96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www.incose.org/symp2023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7D8144D-D0A1-404E-B2D1-FCC4D8B9D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t>15</a:t>
            </a:fld>
            <a:endParaRPr lang="en-US"/>
          </a:p>
        </p:txBody>
      </p:sp>
      <p:pic>
        <p:nvPicPr>
          <p:cNvPr id="14" name="Picture Placeholder 1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D3202C2-626C-476F-A826-E13A4B6C26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310" b="13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2572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E9D07-C8BE-4737-AF15-7A8BE376E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18" y="2857500"/>
            <a:ext cx="10978515" cy="1143000"/>
          </a:xfrm>
        </p:spPr>
        <p:txBody>
          <a:bodyPr>
            <a:normAutofit/>
          </a:bodyPr>
          <a:lstStyle/>
          <a:p>
            <a:pPr algn="ctr"/>
            <a:r>
              <a:rPr lang="en-US" sz="6000"/>
              <a:t>Structure Diagram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A215C2-F7E0-4DAF-806B-78D4CFCB16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www.incose.org/symp2023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8E486-5FF4-4AE3-810E-058AD50D7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64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685F3C-5E8D-4367-9C17-16F9DDCB0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Block Definition Diagram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C9CB33-EC28-4D70-94A9-BFD460303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HDV uses block definition diagrams to represent system architecture via blocks, its composition and classification.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B62E0A-655F-4A43-BCB7-98B727A908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www.incose.org/symp2023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400F2-2F0D-4F4D-BD1C-5BC1A6BC1E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A5897A-21FC-4608-A1B4-96DD52D88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580" y="241662"/>
            <a:ext cx="6897189" cy="455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23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2BDCAC7-3135-440B-B12D-552876BDC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Internal Block Diagram</a:t>
            </a:r>
          </a:p>
        </p:txBody>
      </p:sp>
      <p:pic>
        <p:nvPicPr>
          <p:cNvPr id="8" name="Picture Placeholder 7" descr="Diagram&#10;&#10;Description automatically generated">
            <a:extLst>
              <a:ext uri="{FF2B5EF4-FFF2-40B4-BE49-F238E27FC236}">
                <a16:creationId xmlns:a16="http://schemas.microsoft.com/office/drawing/2014/main" id="{6807E630-D8B3-4B17-953F-037C61EB282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3308789" y="200313"/>
            <a:ext cx="5483355" cy="460028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A4932AC-4F27-4F8D-B3E4-BD3C6FDFE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/>
              <a:t>HDV uses internal block diagrams to show the interfaces and connections between the parts of a block.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53E304-294A-44E4-95A7-78DA49330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www.incose.org/symp2023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25FEF-03C0-4CF4-91D9-1AE3F071F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91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790DF-4896-4464-87D5-AE095597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17" y="2857500"/>
            <a:ext cx="10978515" cy="1143000"/>
          </a:xfrm>
        </p:spPr>
        <p:txBody>
          <a:bodyPr>
            <a:normAutofit/>
          </a:bodyPr>
          <a:lstStyle/>
          <a:p>
            <a:pPr algn="ctr"/>
            <a:r>
              <a:rPr lang="en-US" sz="6000"/>
              <a:t>Lessons Learned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ACCC5C-53AB-442A-B2C0-FE8965B43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www.incose.org/symp2023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B3B809-A363-4ABD-A9AA-601061A2D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76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261C08D-4EBD-4A5C-8D92-0597C8D00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93CE6B-103E-4CD4-B79E-E782C822F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www.incose.org/symp2023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1C4CC2-9986-4F59-8775-52EFCC070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A8B16E-E630-4B6E-8BD4-E27DB9237CD9}"/>
              </a:ext>
            </a:extLst>
          </p:cNvPr>
          <p:cNvSpPr txBox="1"/>
          <p:nvPr/>
        </p:nvSpPr>
        <p:spPr>
          <a:xfrm>
            <a:off x="603385" y="1417639"/>
            <a:ext cx="109850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Speaker </a:t>
            </a:r>
            <a:r>
              <a:rPr lang="en-US"/>
              <a:t>Introductions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Purpose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Subproject </a:t>
            </a:r>
            <a:r>
              <a:rPr lang="en-US"/>
              <a:t>Background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Benefits of MBSE to subproject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How was MBSE implemented?</a:t>
            </a:r>
          </a:p>
          <a:p>
            <a:pPr marL="952668" lvl="1" indent="-342900">
              <a:buFont typeface="Arial" panose="020B0604020202020204" pitchFamily="34" charset="0"/>
              <a:buChar char="•"/>
            </a:pPr>
            <a:r>
              <a:rPr lang="en-US"/>
              <a:t>Behavior</a:t>
            </a:r>
          </a:p>
          <a:p>
            <a:pPr marL="952668" lvl="1" indent="-342900">
              <a:buFont typeface="Arial" panose="020B0604020202020204" pitchFamily="34" charset="0"/>
              <a:buChar char="•"/>
            </a:pPr>
            <a:r>
              <a:rPr lang="en-US"/>
              <a:t>Requirement</a:t>
            </a:r>
          </a:p>
          <a:p>
            <a:pPr marL="952668" lvl="1" indent="-342900">
              <a:buFont typeface="Arial" panose="020B0604020202020204" pitchFamily="34" charset="0"/>
              <a:buChar char="•"/>
            </a:pPr>
            <a:r>
              <a:rPr lang="en-US"/>
              <a:t>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2585931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2532D-038A-4163-B79D-20AA0E30B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Impact of MBSE </a:t>
            </a:r>
            <a:r>
              <a:rPr lang="en-US" dirty="0"/>
              <a:t>on</a:t>
            </a:r>
            <a:r>
              <a:rPr lang="en-US"/>
              <a:t> HDV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199F91-DF03-4BE8-963C-E6091CE21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919" y="1535113"/>
            <a:ext cx="3557852" cy="639763"/>
          </a:xfrm>
        </p:spPr>
        <p:txBody>
          <a:bodyPr/>
          <a:lstStyle/>
          <a:p>
            <a:r>
              <a:rPr lang="en-US"/>
              <a:t>Traditional Method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E1AE358-2AD4-4E23-9628-463F95F9D8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White paper documentation</a:t>
            </a:r>
          </a:p>
          <a:p>
            <a:r>
              <a:rPr lang="en-US"/>
              <a:t>Static PowerPoints for system modeling</a:t>
            </a:r>
          </a:p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36CD5CC-3DD7-42E5-9632-661D3028AA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6594" y="1535113"/>
            <a:ext cx="3966581" cy="639763"/>
          </a:xfrm>
        </p:spPr>
        <p:txBody>
          <a:bodyPr/>
          <a:lstStyle/>
          <a:p>
            <a:r>
              <a:rPr lang="en-US"/>
              <a:t>MBSE Method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AD6FB65-92F8-4128-ABBA-38FF626F758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/>
              <a:t>Dynamic models</a:t>
            </a:r>
          </a:p>
          <a:p>
            <a:r>
              <a:rPr lang="en-US"/>
              <a:t>Traceability</a:t>
            </a:r>
          </a:p>
          <a:p>
            <a:r>
              <a:rPr lang="en-US" dirty="0"/>
              <a:t>User Interacting</a:t>
            </a:r>
            <a:r>
              <a:rPr lang="en-US"/>
              <a:t> Diagrams</a:t>
            </a:r>
          </a:p>
          <a:p>
            <a:r>
              <a:rPr lang="en-US"/>
              <a:t>Report generation</a:t>
            </a:r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8B9778-0079-C3EE-1DED-99874098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www.incose.org/symp2023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AB10E-7833-3771-76DD-95AA6116D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3FFD27C-E006-44A6-93F5-B6F58C9B3FB7}"/>
              </a:ext>
            </a:extLst>
          </p:cNvPr>
          <p:cNvSpPr/>
          <p:nvPr/>
        </p:nvSpPr>
        <p:spPr>
          <a:xfrm>
            <a:off x="4639812" y="1535113"/>
            <a:ext cx="1084741" cy="63976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65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08DB7A8-17F9-4C9C-9F14-2375FF3EF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Moving forward?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DB580D7-4B13-48A7-B049-2236B5159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917" y="1600201"/>
            <a:ext cx="10978515" cy="4525963"/>
          </a:xfrm>
        </p:spPr>
        <p:txBody>
          <a:bodyPr/>
          <a:lstStyle/>
          <a:p>
            <a:r>
              <a:rPr lang="en-US" dirty="0"/>
              <a:t>System Modeling</a:t>
            </a:r>
          </a:p>
          <a:p>
            <a:r>
              <a:rPr lang="en-US" dirty="0"/>
              <a:t>Verification and Validation</a:t>
            </a:r>
          </a:p>
          <a:p>
            <a:r>
              <a:rPr lang="en-US" dirty="0"/>
              <a:t>Simulation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B8E696F-AAE7-4EF7-AFEB-5F6E0573C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www.incose.org/symp2023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517A684-C7F8-4F9E-B13C-B2AB7BA36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697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C016F7-DBC0-42FC-84BE-7E13DF12E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www.incose.org/symp2023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5AA19-C460-4D05-8DC3-E59C863C6FF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51963" y="6356350"/>
            <a:ext cx="2846387" cy="365125"/>
          </a:xfrm>
        </p:spPr>
        <p:txBody>
          <a:bodyPr/>
          <a:lstStyle/>
          <a:p>
            <a:fld id="{924B41C4-1474-8D42-B330-D2828683839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5E2186-AB8F-4B0C-AA9F-C63C2ECA6BEB}"/>
              </a:ext>
            </a:extLst>
          </p:cNvPr>
          <p:cNvSpPr txBox="1"/>
          <p:nvPr/>
        </p:nvSpPr>
        <p:spPr>
          <a:xfrm>
            <a:off x="3087773" y="911588"/>
            <a:ext cx="60228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Thank you for listening!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9F0F0A-E962-48FC-AE8A-DEB821769A18}"/>
              </a:ext>
            </a:extLst>
          </p:cNvPr>
          <p:cNvSpPr txBox="1"/>
          <p:nvPr/>
        </p:nvSpPr>
        <p:spPr>
          <a:xfrm>
            <a:off x="4672341" y="5176971"/>
            <a:ext cx="2853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Thoughts?</a:t>
            </a:r>
          </a:p>
        </p:txBody>
      </p:sp>
    </p:spTree>
    <p:extLst>
      <p:ext uri="{BB962C8B-B14F-4D97-AF65-F5344CB8AC3E}">
        <p14:creationId xmlns:p14="http://schemas.microsoft.com/office/powerpoint/2010/main" val="2204348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ACF5C-41DC-4515-BC4E-E791B28E0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D2C57D-D343-4B4F-B554-D4B069240E2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Demetrios Katsaduros</a:t>
            </a:r>
          </a:p>
          <a:p>
            <a:pPr lvl="1"/>
            <a:r>
              <a:rPr lang="en-US" sz="2800" dirty="0"/>
              <a:t>Systems Engineer</a:t>
            </a:r>
          </a:p>
          <a:p>
            <a:pPr lvl="1"/>
            <a:r>
              <a:rPr lang="en-US" sz="2800" dirty="0"/>
              <a:t>5.5 years at NASA</a:t>
            </a:r>
          </a:p>
          <a:p>
            <a:pPr lvl="1"/>
            <a:r>
              <a:rPr lang="en-US" sz="2800" dirty="0"/>
              <a:t>Purdue University</a:t>
            </a:r>
          </a:p>
          <a:p>
            <a:pPr lvl="2"/>
            <a:r>
              <a:rPr lang="en-US" sz="2300" dirty="0"/>
              <a:t>Electrical Engineering</a:t>
            </a:r>
          </a:p>
          <a:p>
            <a:pPr marL="609767" lvl="1" indent="0">
              <a:buNone/>
            </a:pPr>
            <a:endParaRPr lang="en-US" sz="2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FC1670-FE98-494B-B15E-96F07FFDB6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Andrew Ging</a:t>
            </a:r>
          </a:p>
          <a:p>
            <a:pPr lvl="1"/>
            <a:r>
              <a:rPr lang="en-US" sz="2800" dirty="0"/>
              <a:t>SE Group Co-Lead</a:t>
            </a:r>
          </a:p>
          <a:p>
            <a:pPr lvl="1"/>
            <a:r>
              <a:rPr lang="en-US" sz="2800" dirty="0"/>
              <a:t>17 years at NASA</a:t>
            </a:r>
          </a:p>
          <a:p>
            <a:pPr lvl="1"/>
            <a:r>
              <a:rPr lang="en-US" sz="2800" dirty="0"/>
              <a:t>Cal Poly Pomona</a:t>
            </a:r>
          </a:p>
          <a:p>
            <a:pPr lvl="2"/>
            <a:r>
              <a:rPr lang="en-US" sz="2300" dirty="0"/>
              <a:t>Aerospace Engineering</a:t>
            </a:r>
          </a:p>
          <a:p>
            <a:pPr marL="609767" lvl="1" indent="0">
              <a:buNone/>
            </a:pPr>
            <a:endParaRPr lang="en-US" sz="2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377F1B-5F5A-437A-847E-BFEB458CC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www.incose.org/symp2023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CCFF0-97B5-439D-83AB-F8FA3B7E86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12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3957B-86C8-3644-806E-0350B8BE1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49CDE-AADC-2C48-971D-CE1F79A050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917" y="1600201"/>
            <a:ext cx="10978515" cy="4756150"/>
          </a:xfrm>
        </p:spPr>
        <p:txBody>
          <a:bodyPr>
            <a:normAutofit/>
          </a:bodyPr>
          <a:lstStyle/>
          <a:p>
            <a:r>
              <a:rPr lang="en-US" sz="3000"/>
              <a:t>Demonstrate </a:t>
            </a:r>
            <a:r>
              <a:rPr lang="en-US" sz="3000" dirty="0"/>
              <a:t>impact of </a:t>
            </a:r>
            <a:r>
              <a:rPr lang="en-US" sz="3000"/>
              <a:t>MBSE</a:t>
            </a:r>
            <a:r>
              <a:rPr lang="en-US" sz="3000" dirty="0"/>
              <a:t> on full lifecycle design, build and fly aeronautics subproject</a:t>
            </a:r>
            <a:r>
              <a:rPr lang="en-US" sz="3000"/>
              <a:t>.</a:t>
            </a:r>
            <a:endParaRPr lang="fr-FR" sz="2500" dirty="0"/>
          </a:p>
          <a:p>
            <a:pPr lvl="1"/>
            <a:r>
              <a:rPr lang="fr-FR" sz="2000" dirty="0"/>
              <a:t>SysML (Systems Modeling Language) paired with MagicDraw modeling tool provided digital elements for SE team to model a physical architecture.</a:t>
            </a:r>
          </a:p>
          <a:p>
            <a:r>
              <a:rPr lang="fr-FR" sz="3000" dirty="0"/>
              <a:t>Outline MBSE challenges, solution and lessons learned.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A4F3C-B36F-434B-B029-5B108EB74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www.incose.org/symp2023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2EF68-92E9-B945-A962-1E64E62E1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60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3957B-86C8-3644-806E-0350B8BE1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17" y="567587"/>
            <a:ext cx="10978515" cy="1143000"/>
          </a:xfrm>
        </p:spPr>
        <p:txBody>
          <a:bodyPr/>
          <a:lstStyle/>
          <a:p>
            <a:pPr algn="ctr"/>
            <a:r>
              <a:rPr lang="fr-FR"/>
              <a:t>What is HDV (High Density Vertiplex)?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A4F3C-B36F-434B-B029-5B108EB74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www.incose.org/symp2023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2EF68-92E9-B945-A962-1E64E62E1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t>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49CDE-AADC-2C48-971D-CE1F79A050F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09917" y="2003535"/>
            <a:ext cx="10978515" cy="376692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sz="4000"/>
              <a:t>A subproject inside of NASA’s Advanced Air Mobility (AAM) portfolio </a:t>
            </a:r>
            <a:r>
              <a:rPr lang="en-US" sz="4000" b="0" i="0">
                <a:solidFill>
                  <a:srgbClr val="000000"/>
                </a:solidFill>
                <a:effectLst/>
              </a:rPr>
              <a:t>focusing on the development and testing of concepts, requirements, software architectures, and technologies needed for the terminal environment around vertiports.</a:t>
            </a:r>
            <a:endParaRPr lang="fr-FR" sz="4000"/>
          </a:p>
        </p:txBody>
      </p:sp>
    </p:spTree>
    <p:extLst>
      <p:ext uri="{BB962C8B-B14F-4D97-AF65-F5344CB8AC3E}">
        <p14:creationId xmlns:p14="http://schemas.microsoft.com/office/powerpoint/2010/main" val="2434761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84BC25A-38F1-4DCE-818D-69EE38113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18" y="2857500"/>
            <a:ext cx="10978515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HDV Video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BE0EA7-AF72-4189-B21A-1F3B1D77DA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www.incose.org/symp2023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14D6B-F9A7-4808-B61B-6853AA816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01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965A8-CE63-404A-B487-7AC110D963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www.incose.org/symp2023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A9268-550A-48F8-BDA9-663F6EC65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NASA's High Density Vertiplex Research">
            <a:hlinkClick r:id="" action="ppaction://media"/>
            <a:extLst>
              <a:ext uri="{FF2B5EF4-FFF2-40B4-BE49-F238E27FC236}">
                <a16:creationId xmlns:a16="http://schemas.microsoft.com/office/drawing/2014/main" id="{464AA5A4-91CE-496D-80F4-C2DB82331E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3957B-86C8-3644-806E-0350B8BE1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Benefits of SysML and </a:t>
            </a:r>
            <a:r>
              <a:rPr lang="fr-FR"/>
              <a:t>MBSE </a:t>
            </a:r>
            <a:r>
              <a:rPr lang="fr-FR" dirty="0"/>
              <a:t>to</a:t>
            </a:r>
            <a:r>
              <a:rPr lang="fr-FR"/>
              <a:t> HDV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1D149D-E250-41DE-B53F-354168A898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/>
              <a:t>SysML provides a model-centric means of carrying out the NASA SE common technical processes by providing tools for  complete system modeling including;</a:t>
            </a:r>
          </a:p>
          <a:p>
            <a:r>
              <a:rPr lang="fr-FR" sz="2800"/>
              <a:t>Requirements capture</a:t>
            </a:r>
          </a:p>
          <a:p>
            <a:r>
              <a:rPr lang="fr-FR" sz="2800" dirty="0"/>
              <a:t>System Design Capture</a:t>
            </a:r>
          </a:p>
          <a:p>
            <a:r>
              <a:rPr lang="fr-FR" sz="2800"/>
              <a:t>Interface management</a:t>
            </a:r>
            <a:endParaRPr lang="fr-FR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051DAE-4C0E-417F-8126-52B23AE5938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/>
              <a:t>MBSE serves HDV by: </a:t>
            </a:r>
          </a:p>
          <a:p>
            <a:pPr marL="742950" indent="-742950">
              <a:buFont typeface="+mj-lt"/>
              <a:buAutoNum type="arabicPeriod"/>
            </a:pPr>
            <a:r>
              <a:rPr lang="fr-FR" sz="2800"/>
              <a:t>Documenting the subproject’s logical architecture for external distribution.</a:t>
            </a:r>
          </a:p>
          <a:p>
            <a:pPr marL="742950" indent="-742950">
              <a:buFont typeface="+mj-lt"/>
              <a:buAutoNum type="arabicPeriod"/>
            </a:pPr>
            <a:r>
              <a:rPr lang="fr-FR" sz="2800"/>
              <a:t>Capturing the subproject’s physical architecture in a  single-source-of-truth for internal use.</a:t>
            </a:r>
          </a:p>
          <a:p>
            <a:endParaRPr lang="en-US" sz="28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A4F3C-B36F-434B-B029-5B108EB74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www.incose.org/symp2023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2EF68-92E9-B945-A962-1E64E62E1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3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www.incose.org/symp2023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24B41C4-1474-8D42-B330-D2828683839D}" type="slidenum">
              <a:rPr lang="en-US" smtClean="0"/>
              <a:t>9</a:t>
            </a:fld>
            <a:endParaRPr lang="en-US"/>
          </a:p>
        </p:txBody>
      </p:sp>
      <p:sp>
        <p:nvSpPr>
          <p:cNvPr id="5" name="Text Placeholder 22"/>
          <p:cNvSpPr txBox="1">
            <a:spLocks/>
          </p:cNvSpPr>
          <p:nvPr/>
        </p:nvSpPr>
        <p:spPr>
          <a:xfrm>
            <a:off x="2875242" y="3845435"/>
            <a:ext cx="1916349" cy="1844165"/>
          </a:xfrm>
          <a:prstGeom prst="rect">
            <a:avLst/>
          </a:prstGeom>
        </p:spPr>
        <p:txBody>
          <a:bodyPr/>
          <a:lstStyle>
            <a:lvl1pPr marL="0" marR="0" indent="0" algn="ctr" defTabSz="60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990872" indent="-381105" algn="l" defTabSz="609768" rtl="0" eaLnBrk="1" latinLnBrk="0" hangingPunct="1">
              <a:spcBef>
                <a:spcPct val="20000"/>
              </a:spcBef>
              <a:buFont typeface="Arial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524419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2134187" indent="-304884" algn="l" defTabSz="609768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743954" indent="-304884" algn="l" defTabSz="609768" rtl="0" eaLnBrk="1" latinLnBrk="0" hangingPunct="1">
              <a:spcBef>
                <a:spcPct val="20000"/>
              </a:spcBef>
              <a:buFont typeface="Arial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3353722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3490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3257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025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&amp; lean SE team learn MagicDraw from scratch</a:t>
            </a:r>
          </a:p>
        </p:txBody>
      </p:sp>
      <p:sp>
        <p:nvSpPr>
          <p:cNvPr id="6" name="Text Placeholder 22"/>
          <p:cNvSpPr txBox="1">
            <a:spLocks/>
          </p:cNvSpPr>
          <p:nvPr/>
        </p:nvSpPr>
        <p:spPr>
          <a:xfrm>
            <a:off x="815274" y="3845436"/>
            <a:ext cx="1916349" cy="1844164"/>
          </a:xfrm>
          <a:prstGeom prst="rect">
            <a:avLst/>
          </a:prstGeom>
        </p:spPr>
        <p:txBody>
          <a:bodyPr/>
          <a:lstStyle>
            <a:lvl1pPr marL="0" marR="0" indent="0" algn="ctr" defTabSz="60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990872" indent="-381105" algn="l" defTabSz="609768" rtl="0" eaLnBrk="1" latinLnBrk="0" hangingPunct="1">
              <a:spcBef>
                <a:spcPct val="20000"/>
              </a:spcBef>
              <a:buFont typeface="Arial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524419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2134187" indent="-304884" algn="l" defTabSz="609768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743954" indent="-304884" algn="l" defTabSz="609768" rtl="0" eaLnBrk="1" latinLnBrk="0" hangingPunct="1">
              <a:spcBef>
                <a:spcPct val="20000"/>
              </a:spcBef>
              <a:buFont typeface="Arial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3353722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3490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3257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025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MBSE Adoption prior to subproject formulation</a:t>
            </a:r>
          </a:p>
        </p:txBody>
      </p:sp>
      <p:sp>
        <p:nvSpPr>
          <p:cNvPr id="7" name="Text Placeholder 22"/>
          <p:cNvSpPr txBox="1">
            <a:spLocks/>
          </p:cNvSpPr>
          <p:nvPr/>
        </p:nvSpPr>
        <p:spPr>
          <a:xfrm>
            <a:off x="6995178" y="3845435"/>
            <a:ext cx="1916349" cy="2232091"/>
          </a:xfrm>
          <a:prstGeom prst="rect">
            <a:avLst/>
          </a:prstGeom>
        </p:spPr>
        <p:txBody>
          <a:bodyPr/>
          <a:lstStyle>
            <a:lvl1pPr marL="0" marR="0" indent="0" algn="ctr" defTabSz="60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990872" indent="-381105" algn="l" defTabSz="609768" rtl="0" eaLnBrk="1" latinLnBrk="0" hangingPunct="1">
              <a:spcBef>
                <a:spcPct val="20000"/>
              </a:spcBef>
              <a:buFont typeface="Arial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524419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2134187" indent="-304884" algn="l" defTabSz="609768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743954" indent="-304884" algn="l" defTabSz="609768" rtl="0" eaLnBrk="1" latinLnBrk="0" hangingPunct="1">
              <a:spcBef>
                <a:spcPct val="20000"/>
              </a:spcBef>
              <a:buFont typeface="Arial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3353722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3490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3257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025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Multi-Center and multiple time zone collaboration</a:t>
            </a:r>
            <a:endParaRPr lang="en-US" sz="24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22"/>
          <p:cNvSpPr txBox="1">
            <a:spLocks/>
          </p:cNvSpPr>
          <p:nvPr/>
        </p:nvSpPr>
        <p:spPr>
          <a:xfrm>
            <a:off x="4935210" y="3845437"/>
            <a:ext cx="1916349" cy="1844164"/>
          </a:xfrm>
          <a:prstGeom prst="rect">
            <a:avLst/>
          </a:prstGeom>
        </p:spPr>
        <p:txBody>
          <a:bodyPr/>
          <a:lstStyle>
            <a:lvl1pPr marL="0" marR="0" indent="0" algn="ctr" defTabSz="60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990872" indent="-381105" algn="l" defTabSz="609768" rtl="0" eaLnBrk="1" latinLnBrk="0" hangingPunct="1">
              <a:spcBef>
                <a:spcPct val="20000"/>
              </a:spcBef>
              <a:buFont typeface="Arial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524419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2134187" indent="-304884" algn="l" defTabSz="609768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743954" indent="-304884" algn="l" defTabSz="609768" rtl="0" eaLnBrk="1" latinLnBrk="0" hangingPunct="1">
              <a:spcBef>
                <a:spcPct val="20000"/>
              </a:spcBef>
              <a:buFont typeface="Arial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3353722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3490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3257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025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HDV is the 1</a:t>
            </a:r>
            <a:r>
              <a:rPr lang="en-US" sz="2400" baseline="30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team w/in AAM to proceed with Magicdraw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182285" y="2047164"/>
            <a:ext cx="1182327" cy="1264949"/>
          </a:xfrm>
          <a:prstGeom prst="roundRect">
            <a:avLst/>
          </a:prstGeom>
          <a:solidFill>
            <a:schemeClr val="bg2"/>
          </a:solidFill>
          <a:ln>
            <a:solidFill>
              <a:srgbClr val="D09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0" name="Isosceles Triangle 9"/>
          <p:cNvSpPr/>
          <p:nvPr/>
        </p:nvSpPr>
        <p:spPr>
          <a:xfrm rot="5400000">
            <a:off x="2467106" y="2358401"/>
            <a:ext cx="701096" cy="505231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242253" y="2047164"/>
            <a:ext cx="1182327" cy="12649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2" name="Isosceles Triangle 11"/>
          <p:cNvSpPr/>
          <p:nvPr/>
        </p:nvSpPr>
        <p:spPr>
          <a:xfrm rot="5400000">
            <a:off x="4543904" y="2358401"/>
            <a:ext cx="701096" cy="505231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302221" y="2047164"/>
            <a:ext cx="1182327" cy="12649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14" name="Isosceles Triangle 13"/>
          <p:cNvSpPr/>
          <p:nvPr/>
        </p:nvSpPr>
        <p:spPr>
          <a:xfrm rot="5400000">
            <a:off x="6612718" y="2358401"/>
            <a:ext cx="701096" cy="505231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7362189" y="2047164"/>
            <a:ext cx="1182327" cy="12649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16" name="Isosceles Triangle 15"/>
          <p:cNvSpPr/>
          <p:nvPr/>
        </p:nvSpPr>
        <p:spPr>
          <a:xfrm rot="5400000">
            <a:off x="8658712" y="2358401"/>
            <a:ext cx="701096" cy="505231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9422157" y="2047164"/>
            <a:ext cx="1182327" cy="12649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2"/>
                </a:solidFill>
              </a:rPr>
              <a:t>5</a:t>
            </a:r>
          </a:p>
        </p:txBody>
      </p:sp>
      <p:sp>
        <p:nvSpPr>
          <p:cNvPr id="18" name="Text Placeholder 22"/>
          <p:cNvSpPr txBox="1">
            <a:spLocks/>
          </p:cNvSpPr>
          <p:nvPr/>
        </p:nvSpPr>
        <p:spPr>
          <a:xfrm>
            <a:off x="9055146" y="3845436"/>
            <a:ext cx="2327930" cy="1844164"/>
          </a:xfrm>
          <a:prstGeom prst="rect">
            <a:avLst/>
          </a:prstGeom>
        </p:spPr>
        <p:txBody>
          <a:bodyPr/>
          <a:lstStyle>
            <a:lvl1pPr marL="0" marR="0" indent="0" algn="ctr" defTabSz="60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3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990872" indent="-381105" algn="l" defTabSz="609768" rtl="0" eaLnBrk="1" latinLnBrk="0" hangingPunct="1">
              <a:spcBef>
                <a:spcPct val="20000"/>
              </a:spcBef>
              <a:buFont typeface="Arial"/>
              <a:buChar char="–"/>
              <a:defRPr sz="37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524419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2134187" indent="-304884" algn="l" defTabSz="609768" rtl="0" eaLnBrk="1" latinLnBrk="0" hangingPunct="1">
              <a:spcBef>
                <a:spcPct val="20000"/>
              </a:spcBef>
              <a:buFont typeface="Arial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743954" indent="-304884" algn="l" defTabSz="609768" rtl="0" eaLnBrk="1" latinLnBrk="0" hangingPunct="1">
              <a:spcBef>
                <a:spcPct val="20000"/>
              </a:spcBef>
              <a:buFont typeface="Arial"/>
              <a:buChar char="»"/>
              <a:defRPr sz="27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3353722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3490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3257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025" indent="-304884" algn="l" defTabSz="609768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Implementation and Integration</a:t>
            </a:r>
            <a:endParaRPr lang="en-US" sz="24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66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S2023 Slide Light">
  <a:themeElements>
    <a:clrScheme name="INCOSE">
      <a:dk1>
        <a:srgbClr val="2B70AC"/>
      </a:dk1>
      <a:lt1>
        <a:srgbClr val="FFFFFF"/>
      </a:lt1>
      <a:dk2>
        <a:srgbClr val="0E2434"/>
      </a:dk2>
      <a:lt2>
        <a:srgbClr val="FECB38"/>
      </a:lt2>
      <a:accent1>
        <a:srgbClr val="799056"/>
      </a:accent1>
      <a:accent2>
        <a:srgbClr val="E65341"/>
      </a:accent2>
      <a:accent3>
        <a:srgbClr val="4B80C1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99999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D705B331-E26A-5D41-8F5C-9F20CC6C2330}" vid="{3E12CEAF-6DF1-3E47-85DB-F81BCF0709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IS2023 Slide Dark</Template>
  <TotalTime>0</TotalTime>
  <Words>606</Words>
  <Application>Microsoft Macintosh PowerPoint</Application>
  <PresentationFormat>Custom</PresentationFormat>
  <Paragraphs>129</Paragraphs>
  <Slides>22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IS2023 Slide Light</vt:lpstr>
      <vt:lpstr>Lean Model-Based Systems Engineering on the NASA High-Density Vertiplex Subproject</vt:lpstr>
      <vt:lpstr>Agenda</vt:lpstr>
      <vt:lpstr>Introductions</vt:lpstr>
      <vt:lpstr>Purpose</vt:lpstr>
      <vt:lpstr>What is HDV (High Density Vertiplex)?</vt:lpstr>
      <vt:lpstr>HDV Video</vt:lpstr>
      <vt:lpstr>PowerPoint Presentation</vt:lpstr>
      <vt:lpstr>Benefits of SysML and MBSE to HDV</vt:lpstr>
      <vt:lpstr>Challenges</vt:lpstr>
      <vt:lpstr>How was MBSE implemented?</vt:lpstr>
      <vt:lpstr>Behavior Diagram</vt:lpstr>
      <vt:lpstr>Activity Diagram</vt:lpstr>
      <vt:lpstr>Use Case Diagram</vt:lpstr>
      <vt:lpstr>Requirement Diagram</vt:lpstr>
      <vt:lpstr>Requirement Diagram</vt:lpstr>
      <vt:lpstr>Structure Diagram</vt:lpstr>
      <vt:lpstr>Block Definition Diagram</vt:lpstr>
      <vt:lpstr>Internal Block Diagram</vt:lpstr>
      <vt:lpstr>Lessons Learned</vt:lpstr>
      <vt:lpstr>Impact of MBSE on HDV</vt:lpstr>
      <vt:lpstr>Moving forward?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Template for IS2023</dc:title>
  <dc:subject/>
  <dc:creator>Ging, Andrew (ARC-AT)</dc:creator>
  <cp:keywords/>
  <dc:description/>
  <cp:lastModifiedBy>Ging, Andrew (ARC-AT)</cp:lastModifiedBy>
  <cp:revision>1</cp:revision>
  <dcterms:created xsi:type="dcterms:W3CDTF">2023-04-14T21:36:07Z</dcterms:created>
  <dcterms:modified xsi:type="dcterms:W3CDTF">2023-05-02T22:06:28Z</dcterms:modified>
  <cp:category/>
</cp:coreProperties>
</file>