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6" r:id="rId1"/>
    <p:sldMasterId id="2147483898" r:id="rId2"/>
  </p:sldMasterIdLst>
  <p:notesMasterIdLst>
    <p:notesMasterId r:id="rId27"/>
  </p:notesMasterIdLst>
  <p:handoutMasterIdLst>
    <p:handoutMasterId r:id="rId28"/>
  </p:handoutMasterIdLst>
  <p:sldIdLst>
    <p:sldId id="290" r:id="rId3"/>
    <p:sldId id="564" r:id="rId4"/>
    <p:sldId id="727" r:id="rId5"/>
    <p:sldId id="774" r:id="rId6"/>
    <p:sldId id="793" r:id="rId7"/>
    <p:sldId id="258" r:id="rId8"/>
    <p:sldId id="798" r:id="rId9"/>
    <p:sldId id="784" r:id="rId10"/>
    <p:sldId id="785" r:id="rId11"/>
    <p:sldId id="782" r:id="rId12"/>
    <p:sldId id="761" r:id="rId13"/>
    <p:sldId id="786" r:id="rId14"/>
    <p:sldId id="791" r:id="rId15"/>
    <p:sldId id="787" r:id="rId16"/>
    <p:sldId id="795" r:id="rId17"/>
    <p:sldId id="257" r:id="rId18"/>
    <p:sldId id="759" r:id="rId19"/>
    <p:sldId id="777" r:id="rId20"/>
    <p:sldId id="796" r:id="rId21"/>
    <p:sldId id="797" r:id="rId22"/>
    <p:sldId id="775" r:id="rId23"/>
    <p:sldId id="789" r:id="rId24"/>
    <p:sldId id="794" r:id="rId25"/>
    <p:sldId id="790" r:id="rId26"/>
  </p:sldIdLst>
  <p:sldSz cx="9144000" cy="5143500" type="screen16x9"/>
  <p:notesSz cx="7010400" cy="92964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9EDF4"/>
    <a:srgbClr val="0000FF"/>
    <a:srgbClr val="FF9999"/>
    <a:srgbClr val="00FF00"/>
    <a:srgbClr val="008000"/>
    <a:srgbClr val="FFFFFF"/>
    <a:srgbClr val="2585C9"/>
    <a:srgbClr val="3A729A"/>
    <a:srgbClr val="0070C0"/>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95847" autoAdjust="0"/>
  </p:normalViewPr>
  <p:slideViewPr>
    <p:cSldViewPr snapToObjects="1">
      <p:cViewPr varScale="1">
        <p:scale>
          <a:sx n="105" d="100"/>
          <a:sy n="105" d="100"/>
        </p:scale>
        <p:origin x="749" y="62"/>
      </p:cViewPr>
      <p:guideLst>
        <p:guide orient="horz" pos="2160"/>
        <p:guide pos="2880"/>
        <p:guide orient="horz" pos="1620"/>
      </p:guideLst>
    </p:cSldViewPr>
  </p:slideViewPr>
  <p:outlineViewPr>
    <p:cViewPr>
      <p:scale>
        <a:sx n="33" d="100"/>
        <a:sy n="33" d="100"/>
      </p:scale>
      <p:origin x="0" y="6960"/>
    </p:cViewPr>
  </p:outlineViewPr>
  <p:notesTextViewPr>
    <p:cViewPr>
      <p:scale>
        <a:sx n="100" d="100"/>
        <a:sy n="100" d="100"/>
      </p:scale>
      <p:origin x="0" y="0"/>
    </p:cViewPr>
  </p:notesTextViewPr>
  <p:sorterViewPr>
    <p:cViewPr varScale="1">
      <p:scale>
        <a:sx n="100" d="100"/>
        <a:sy n="100" d="100"/>
      </p:scale>
      <p:origin x="0" y="0"/>
    </p:cViewPr>
  </p:sorterViewPr>
  <p:notesViewPr>
    <p:cSldViewPr snapToObjects="1">
      <p:cViewPr varScale="1">
        <p:scale>
          <a:sx n="64" d="100"/>
          <a:sy n="64" d="100"/>
        </p:scale>
        <p:origin x="3158"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Arial" charset="0"/>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ea typeface="+mn-ea"/>
                <a:cs typeface="Arial" charset="0"/>
              </a:defRPr>
            </a:lvl1pPr>
          </a:lstStyle>
          <a:p>
            <a:pPr>
              <a:defRPr/>
            </a:pPr>
            <a:fld id="{3D6113D2-D28E-FE47-99BA-895B6FE2D13F}" type="datetimeFigureOut">
              <a:rPr lang="en-US"/>
              <a:pPr>
                <a:defRPr/>
              </a:pPr>
              <a:t>4/14/2023</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ea typeface="+mn-ea"/>
                <a:cs typeface="Arial" charset="0"/>
              </a:defRPr>
            </a:lvl1pPr>
          </a:lstStyle>
          <a:p>
            <a:pPr>
              <a:defRPr/>
            </a:pPr>
            <a:fld id="{AC5B352D-4FD8-4545-9BF6-AE658699EF2E}" type="slidenum">
              <a:rPr lang="en-US"/>
              <a:pPr>
                <a:defRPr/>
              </a:pPr>
              <a:t>‹#›</a:t>
            </a:fld>
            <a:endParaRPr lang="en-US" dirty="0"/>
          </a:p>
        </p:txBody>
      </p:sp>
    </p:spTree>
    <p:extLst>
      <p:ext uri="{BB962C8B-B14F-4D97-AF65-F5344CB8AC3E}">
        <p14:creationId xmlns:p14="http://schemas.microsoft.com/office/powerpoint/2010/main" val="7151185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Arial" charset="0"/>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ea typeface="+mn-ea"/>
                <a:cs typeface="Arial" charset="0"/>
              </a:defRPr>
            </a:lvl1pPr>
          </a:lstStyle>
          <a:p>
            <a:pPr>
              <a:defRPr/>
            </a:pPr>
            <a:fld id="{6C2FD059-51CF-1249-926F-EFBD39C3BED9}" type="datetimeFigureOut">
              <a:rPr lang="en-US"/>
              <a:pPr>
                <a:defRPr/>
              </a:pPr>
              <a:t>4/14/2023</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ea typeface="+mn-ea"/>
                <a:cs typeface="Arial" charset="0"/>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ea typeface="+mn-ea"/>
                <a:cs typeface="Arial" charset="0"/>
              </a:defRPr>
            </a:lvl1pPr>
          </a:lstStyle>
          <a:p>
            <a:pPr>
              <a:defRPr/>
            </a:pPr>
            <a:fld id="{396E01DF-631A-A04A-9385-A7B2D60629C9}" type="slidenum">
              <a:rPr lang="en-US"/>
              <a:pPr>
                <a:defRPr/>
              </a:pPr>
              <a:t>‹#›</a:t>
            </a:fld>
            <a:endParaRPr lang="en-US" dirty="0"/>
          </a:p>
        </p:txBody>
      </p:sp>
    </p:spTree>
    <p:extLst>
      <p:ext uri="{BB962C8B-B14F-4D97-AF65-F5344CB8AC3E}">
        <p14:creationId xmlns:p14="http://schemas.microsoft.com/office/powerpoint/2010/main" val="26707210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3AD2E307-7D4A-40BD-9B48-088168D3C962}" type="slidenum">
              <a:rPr lang="en-US" smtClean="0">
                <a:latin typeface="Arial" pitchFamily="34" charset="0"/>
                <a:ea typeface="ＭＳ Ｐゴシック" pitchFamily="34" charset="-128"/>
              </a:rPr>
              <a:pPr/>
              <a:t>1</a:t>
            </a:fld>
            <a:endParaRPr lang="en-US" dirty="0">
              <a:latin typeface="Arial" pitchFamily="34" charset="0"/>
              <a:ea typeface="ＭＳ Ｐゴシック" pitchFamily="34" charset="-128"/>
            </a:endParaRPr>
          </a:p>
        </p:txBody>
      </p:sp>
      <p:sp>
        <p:nvSpPr>
          <p:cNvPr id="28675" name="Rectangle 2"/>
          <p:cNvSpPr>
            <a:spLocks noGrp="1" noRot="1" noChangeAspect="1" noChangeArrowheads="1" noTextEdit="1"/>
          </p:cNvSpPr>
          <p:nvPr>
            <p:ph type="sldImg"/>
          </p:nvPr>
        </p:nvSpPr>
        <p:spPr>
          <a:solidFill>
            <a:srgbClr val="FFFFFF"/>
          </a:solidFill>
          <a:ln/>
        </p:spPr>
      </p:sp>
      <p:sp>
        <p:nvSpPr>
          <p:cNvPr id="286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latin typeface="Arial" pitchFamily="34" charset="0"/>
              <a:ea typeface="ＭＳ Ｐゴシック" pitchFamily="34" charset="-128"/>
            </a:endParaRPr>
          </a:p>
        </p:txBody>
      </p:sp>
    </p:spTree>
    <p:extLst>
      <p:ext uri="{BB962C8B-B14F-4D97-AF65-F5344CB8AC3E}">
        <p14:creationId xmlns:p14="http://schemas.microsoft.com/office/powerpoint/2010/main" val="4073025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Yeast image credit: Bob </a:t>
            </a:r>
            <a:r>
              <a:rPr lang="en-US" dirty="0" err="1"/>
              <a:t>Hanel</a:t>
            </a:r>
            <a:r>
              <a:rPr lang="en-US" dirty="0"/>
              <a:t> &amp; Sergio Santa Maria, “</a:t>
            </a:r>
            <a:r>
              <a:rPr lang="en-US" dirty="0" err="1"/>
              <a:t>BioSentinel</a:t>
            </a:r>
            <a:r>
              <a:rPr lang="en-US" dirty="0"/>
              <a:t> – Spacecraft and </a:t>
            </a:r>
            <a:r>
              <a:rPr lang="en-US" dirty="0" err="1"/>
              <a:t>BioSensor</a:t>
            </a:r>
            <a:r>
              <a:rPr lang="en-US" dirty="0"/>
              <a:t> Flight Unit Development”, Interplanetary Small Sat Conference 2019. </a:t>
            </a:r>
          </a:p>
        </p:txBody>
      </p:sp>
      <p:sp>
        <p:nvSpPr>
          <p:cNvPr id="4" name="Slide Number Placeholder 3"/>
          <p:cNvSpPr>
            <a:spLocks noGrp="1"/>
          </p:cNvSpPr>
          <p:nvPr>
            <p:ph type="sldNum" sz="quarter" idx="10"/>
          </p:nvPr>
        </p:nvSpPr>
        <p:spPr/>
        <p:txBody>
          <a:bodyPr/>
          <a:lstStyle/>
          <a:p>
            <a:fld id="{2F18766B-0591-264D-936C-1DA9BEF722A3}" type="slidenum">
              <a:rPr lang="en-US" smtClean="0"/>
              <a:t>2</a:t>
            </a:fld>
            <a:endParaRPr lang="en-US"/>
          </a:p>
        </p:txBody>
      </p:sp>
    </p:spTree>
    <p:extLst>
      <p:ext uri="{BB962C8B-B14F-4D97-AF65-F5344CB8AC3E}">
        <p14:creationId xmlns:p14="http://schemas.microsoft.com/office/powerpoint/2010/main" val="219199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800" dirty="0" err="1">
                <a:effectLst/>
                <a:latin typeface="Calibri" panose="020F0502020204030204" pitchFamily="34" charset="0"/>
                <a:ea typeface="Calibri" panose="020F0502020204030204" pitchFamily="34" charset="0"/>
              </a:rPr>
              <a:t>Freeflyer</a:t>
            </a:r>
            <a:r>
              <a:rPr lang="en-US" sz="1800" dirty="0">
                <a:effectLst/>
                <a:latin typeface="Calibri" panose="020F0502020204030204" pitchFamily="34" charset="0"/>
                <a:ea typeface="Calibri" panose="020F0502020204030204" pitchFamily="34" charset="0"/>
              </a:rPr>
              <a:t> Image Credit: NASA/Dominic Hart.  ISS &amp; Ground Image Credits: NASA/Jeff Homan</a:t>
            </a:r>
          </a:p>
          <a:p>
            <a:endParaRPr lang="en-US" dirty="0"/>
          </a:p>
        </p:txBody>
      </p:sp>
      <p:sp>
        <p:nvSpPr>
          <p:cNvPr id="4" name="Slide Number Placeholder 3"/>
          <p:cNvSpPr>
            <a:spLocks noGrp="1"/>
          </p:cNvSpPr>
          <p:nvPr>
            <p:ph type="sldNum" sz="quarter" idx="10"/>
          </p:nvPr>
        </p:nvSpPr>
        <p:spPr/>
        <p:txBody>
          <a:bodyPr/>
          <a:lstStyle/>
          <a:p>
            <a:pPr>
              <a:defRPr/>
            </a:pPr>
            <a:fld id="{BC9897DB-06F4-4588-9CC4-AEFF483B1BD3}"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412691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Image credit: Bob </a:t>
            </a:r>
            <a:r>
              <a:rPr lang="en-US" dirty="0" err="1"/>
              <a:t>Hanel</a:t>
            </a:r>
            <a:r>
              <a:rPr lang="en-US" dirty="0"/>
              <a:t> &amp; Sergio Santa Maria, “</a:t>
            </a:r>
            <a:r>
              <a:rPr lang="en-US" dirty="0" err="1"/>
              <a:t>BioSentinel</a:t>
            </a:r>
            <a:r>
              <a:rPr lang="en-US" dirty="0"/>
              <a:t> – Spacecraft and </a:t>
            </a:r>
            <a:r>
              <a:rPr lang="en-US" dirty="0" err="1"/>
              <a:t>BioSensor</a:t>
            </a:r>
            <a:r>
              <a:rPr lang="en-US" dirty="0"/>
              <a:t> Flight Unit Development”, Interplanetary Small Sat Conference 2019. </a:t>
            </a:r>
          </a:p>
          <a:p>
            <a:r>
              <a:rPr lang="en-US" dirty="0"/>
              <a:t>LET: ‘Linear Energy Transfer’ spectrometer</a:t>
            </a:r>
          </a:p>
        </p:txBody>
      </p:sp>
      <p:sp>
        <p:nvSpPr>
          <p:cNvPr id="4" name="Slide Number Placeholder 3"/>
          <p:cNvSpPr>
            <a:spLocks noGrp="1"/>
          </p:cNvSpPr>
          <p:nvPr>
            <p:ph type="sldNum" sz="quarter" idx="10"/>
          </p:nvPr>
        </p:nvSpPr>
        <p:spPr/>
        <p:txBody>
          <a:bodyPr/>
          <a:lstStyle/>
          <a:p>
            <a:pPr>
              <a:defRPr/>
            </a:pPr>
            <a:fld id="{BC9897DB-06F4-4588-9CC4-AEFF483B1BD3}" type="slidenum">
              <a:rPr lang="en-US" smtClean="0">
                <a:solidFill>
                  <a:prstClr val="black"/>
                </a:solidFill>
              </a:rPr>
              <a:pPr>
                <a:defRPr/>
              </a:pPr>
              <a:t>4</a:t>
            </a:fld>
            <a:endParaRPr lang="en-US" dirty="0">
              <a:solidFill>
                <a:prstClr val="black"/>
              </a:solidFill>
            </a:endParaRPr>
          </a:p>
        </p:txBody>
      </p:sp>
    </p:spTree>
    <p:extLst>
      <p:ext uri="{BB962C8B-B14F-4D97-AF65-F5344CB8AC3E}">
        <p14:creationId xmlns:p14="http://schemas.microsoft.com/office/powerpoint/2010/main" val="1286321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Propulsion System image credits: NASA/Terry Stevenson</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6</a:t>
            </a:fld>
            <a:endParaRPr lang="en-US" dirty="0"/>
          </a:p>
        </p:txBody>
      </p:sp>
    </p:spTree>
    <p:extLst>
      <p:ext uri="{BB962C8B-B14F-4D97-AF65-F5344CB8AC3E}">
        <p14:creationId xmlns:p14="http://schemas.microsoft.com/office/powerpoint/2010/main" val="2180218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Bill </a:t>
            </a:r>
            <a:r>
              <a:rPr lang="en-US" dirty="0" err="1"/>
              <a:t>Ingals</a:t>
            </a:r>
            <a:r>
              <a:rPr lang="en-US"/>
              <a:t> (https://www.nasa.gov/exploration/systems/sls/artemis-i-launch-0.html)</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8</a:t>
            </a:fld>
            <a:endParaRPr lang="en-US" dirty="0"/>
          </a:p>
        </p:txBody>
      </p:sp>
    </p:spTree>
    <p:extLst>
      <p:ext uri="{BB962C8B-B14F-4D97-AF65-F5344CB8AC3E}">
        <p14:creationId xmlns:p14="http://schemas.microsoft.com/office/powerpoint/2010/main" val="1891184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NASA’s YouTube site</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9</a:t>
            </a:fld>
            <a:endParaRPr lang="en-US" dirty="0"/>
          </a:p>
        </p:txBody>
      </p:sp>
    </p:spTree>
    <p:extLst>
      <p:ext uri="{BB962C8B-B14F-4D97-AF65-F5344CB8AC3E}">
        <p14:creationId xmlns:p14="http://schemas.microsoft.com/office/powerpoint/2010/main" val="2633238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Ops team credit: NASA/Matthew Napoli</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10</a:t>
            </a:fld>
            <a:endParaRPr lang="en-US" dirty="0"/>
          </a:p>
        </p:txBody>
      </p:sp>
    </p:spTree>
    <p:extLst>
      <p:ext uri="{BB962C8B-B14F-4D97-AF65-F5344CB8AC3E}">
        <p14:creationId xmlns:p14="http://schemas.microsoft.com/office/powerpoint/2010/main" val="299729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Thanks to NASA/Rachel R. Gilbert for help with video editing!</a:t>
            </a:r>
          </a:p>
          <a:p>
            <a:endParaRPr lang="en-US" dirty="0"/>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13</a:t>
            </a:fld>
            <a:endParaRPr lang="en-US" dirty="0"/>
          </a:p>
        </p:txBody>
      </p:sp>
    </p:spTree>
    <p:extLst>
      <p:ext uri="{BB962C8B-B14F-4D97-AF65-F5344CB8AC3E}">
        <p14:creationId xmlns:p14="http://schemas.microsoft.com/office/powerpoint/2010/main" val="1522691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points credits: NASA/S. Wu</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14</a:t>
            </a:fld>
            <a:endParaRPr lang="en-US" dirty="0"/>
          </a:p>
        </p:txBody>
      </p:sp>
    </p:spTree>
    <p:extLst>
      <p:ext uri="{BB962C8B-B14F-4D97-AF65-F5344CB8AC3E}">
        <p14:creationId xmlns:p14="http://schemas.microsoft.com/office/powerpoint/2010/main" val="2717027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TCP: Total Count Phase</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15</a:t>
            </a:fld>
            <a:endParaRPr lang="en-US" dirty="0"/>
          </a:p>
        </p:txBody>
      </p:sp>
    </p:spTree>
    <p:extLst>
      <p:ext uri="{BB962C8B-B14F-4D97-AF65-F5344CB8AC3E}">
        <p14:creationId xmlns:p14="http://schemas.microsoft.com/office/powerpoint/2010/main" val="1473025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NOPE: Network Operations Project Engineer.  MIM: Mission Interface Manager</a:t>
            </a:r>
          </a:p>
        </p:txBody>
      </p:sp>
      <p:sp>
        <p:nvSpPr>
          <p:cNvPr id="4" name="Slide Number Placeholder 3"/>
          <p:cNvSpPr>
            <a:spLocks noGrp="1"/>
          </p:cNvSpPr>
          <p:nvPr>
            <p:ph type="sldNum" sz="quarter" idx="5"/>
          </p:nvPr>
        </p:nvSpPr>
        <p:spPr/>
        <p:txBody>
          <a:bodyPr/>
          <a:lstStyle/>
          <a:p>
            <a:pPr>
              <a:defRPr/>
            </a:pPr>
            <a:fld id="{396E01DF-631A-A04A-9385-A7B2D60629C9}" type="slidenum">
              <a:rPr lang="en-US" smtClean="0"/>
              <a:pPr>
                <a:defRPr/>
              </a:pPr>
              <a:t>16</a:t>
            </a:fld>
            <a:endParaRPr lang="en-US" dirty="0"/>
          </a:p>
        </p:txBody>
      </p:sp>
    </p:spTree>
    <p:extLst>
      <p:ext uri="{BB962C8B-B14F-4D97-AF65-F5344CB8AC3E}">
        <p14:creationId xmlns:p14="http://schemas.microsoft.com/office/powerpoint/2010/main" val="163554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D82671-986A-CE4E-B73F-FC616F6B71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0" name="Rectangle 162"/>
          <p:cNvSpPr>
            <a:spLocks noGrp="1" noChangeArrowheads="1"/>
          </p:cNvSpPr>
          <p:nvPr>
            <p:ph type="ctrTitle"/>
          </p:nvPr>
        </p:nvSpPr>
        <p:spPr>
          <a:xfrm>
            <a:off x="457208" y="214376"/>
            <a:ext cx="7436033" cy="483611"/>
          </a:xfrm>
          <a:prstGeom prst="rect">
            <a:avLst/>
          </a:prstGeom>
          <a:ln>
            <a:noFill/>
          </a:ln>
        </p:spPr>
        <p:txBody>
          <a:bodyPr/>
          <a:lstStyle>
            <a:lvl1pPr>
              <a:defRPr b="0">
                <a:latin typeface="Arial Narrow"/>
                <a:cs typeface="Arial Narrow"/>
              </a:defRPr>
            </a:lvl1pPr>
          </a:lstStyle>
          <a:p>
            <a:r>
              <a:rPr lang="en-US" dirty="0"/>
              <a:t>Click to edit Master title style</a:t>
            </a:r>
          </a:p>
        </p:txBody>
      </p:sp>
      <p:sp>
        <p:nvSpPr>
          <p:cNvPr id="11" name="Content Placeholder 2"/>
          <p:cNvSpPr>
            <a:spLocks noGrp="1"/>
          </p:cNvSpPr>
          <p:nvPr>
            <p:ph idx="1"/>
          </p:nvPr>
        </p:nvSpPr>
        <p:spPr>
          <a:xfrm>
            <a:off x="457200" y="1200151"/>
            <a:ext cx="8229600" cy="3394472"/>
          </a:xfrm>
          <a:prstGeom prst="rect">
            <a:avLst/>
          </a:prstGeom>
        </p:spPr>
        <p:txBody>
          <a:bodyPr/>
          <a:lstStyle>
            <a:lvl1pPr marL="0" indent="0">
              <a:buNone/>
              <a:defRPr sz="2000" b="0">
                <a:solidFill>
                  <a:srgbClr val="FFFFFF"/>
                </a:solidFill>
                <a:latin typeface="Arial Narrow"/>
                <a:cs typeface="Arial Narrow"/>
              </a:defRPr>
            </a:lvl1pPr>
            <a:lvl2pPr marL="457200" indent="0">
              <a:buNone/>
              <a:defRPr sz="2000" b="0" baseline="0">
                <a:solidFill>
                  <a:srgbClr val="FFFFFF"/>
                </a:solidFill>
                <a:latin typeface="Arial Narrow"/>
                <a:cs typeface="Arial Narrow"/>
              </a:defRPr>
            </a:lvl2pPr>
            <a:lvl3pPr>
              <a:defRPr sz="2000">
                <a:solidFill>
                  <a:srgbClr val="FFFFFF"/>
                </a:solidFill>
                <a:latin typeface="Arial Narrow"/>
                <a:cs typeface="Arial Narrow"/>
              </a:defRPr>
            </a:lvl3pPr>
            <a:lvl4pPr>
              <a:defRPr sz="2000">
                <a:solidFill>
                  <a:srgbClr val="FFFFFF"/>
                </a:solidFill>
                <a:latin typeface="Arial Narrow"/>
                <a:cs typeface="Arial Narrow"/>
              </a:defRPr>
            </a:lvl4pPr>
            <a:lvl5pPr>
              <a:defRPr sz="2000">
                <a:solidFill>
                  <a:srgbClr val="FFFFFF"/>
                </a:solidFill>
                <a:latin typeface="Arial Narrow"/>
                <a:cs typeface="Arial Narrow"/>
              </a:defRPr>
            </a:lvl5pPr>
          </a:lstStyle>
          <a:p>
            <a:pPr lvl="0"/>
            <a:r>
              <a:rPr lang="en-US" dirty="0"/>
              <a:t>Click to edit Master text styles</a:t>
            </a:r>
          </a:p>
          <a:p>
            <a:pPr lvl="1"/>
            <a:r>
              <a:rPr lang="en-US" dirty="0"/>
              <a:t>Second level</a:t>
            </a:r>
          </a:p>
        </p:txBody>
      </p:sp>
      <p:sp>
        <p:nvSpPr>
          <p:cNvPr id="7" name="Slide Number Placeholder 5"/>
          <p:cNvSpPr>
            <a:spLocks noGrp="1"/>
          </p:cNvSpPr>
          <p:nvPr>
            <p:ph type="sldNum" sz="quarter" idx="10"/>
          </p:nvPr>
        </p:nvSpPr>
        <p:spPr>
          <a:xfrm>
            <a:off x="6553200" y="4767264"/>
            <a:ext cx="2133600" cy="273844"/>
          </a:xfrm>
          <a:prstGeom prst="rect">
            <a:avLst/>
          </a:prstGeom>
        </p:spPr>
        <p:txBody>
          <a:bodyPr/>
          <a:lstStyle>
            <a:lvl1pPr algn="r">
              <a:defRPr sz="1200">
                <a:solidFill>
                  <a:srgbClr val="FFFFFF"/>
                </a:solidFill>
                <a:latin typeface="Arial Narrow"/>
                <a:ea typeface="+mn-ea"/>
                <a:cs typeface="Arial Narrow"/>
              </a:defRPr>
            </a:lvl1pPr>
          </a:lstStyle>
          <a:p>
            <a:pPr>
              <a:defRPr/>
            </a:pPr>
            <a:fld id="{5D5E9277-75C9-DB44-BFB5-3C9F08836492}" type="slidenum">
              <a:rPr lang="en-US" smtClean="0"/>
              <a:pPr>
                <a:defRPr/>
              </a:pPr>
              <a:t>‹#›</a:t>
            </a:fld>
            <a:endParaRPr lang="en-US" dirty="0"/>
          </a:p>
        </p:txBody>
      </p:sp>
      <p:pic>
        <p:nvPicPr>
          <p:cNvPr id="13" name="Picture 12" descr="niw_print1500x1247ppi.png">
            <a:extLst>
              <a:ext uri="{FF2B5EF4-FFF2-40B4-BE49-F238E27FC236}">
                <a16:creationId xmlns:a16="http://schemas.microsoft.com/office/drawing/2014/main" id="{C067A0E4-A083-574D-92FA-854EBD8036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7794" y="158052"/>
            <a:ext cx="638038" cy="533400"/>
          </a:xfrm>
          <a:prstGeom prst="rect">
            <a:avLst/>
          </a:prstGeom>
        </p:spPr>
      </p:pic>
    </p:spTree>
    <p:extLst>
      <p:ext uri="{BB962C8B-B14F-4D97-AF65-F5344CB8AC3E}">
        <p14:creationId xmlns:p14="http://schemas.microsoft.com/office/powerpoint/2010/main" val="422450908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B1F400-6AFB-AE4C-802B-AB49B759FA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2937"/>
            <a:ext cx="9144002" cy="898288"/>
          </a:xfrm>
          <a:prstGeom prst="rect">
            <a:avLst/>
          </a:prstGeom>
        </p:spPr>
      </p:pic>
      <p:sp>
        <p:nvSpPr>
          <p:cNvPr id="19" name="Rectangle 162"/>
          <p:cNvSpPr>
            <a:spLocks noGrp="1" noChangeArrowheads="1"/>
          </p:cNvSpPr>
          <p:nvPr>
            <p:ph type="ctrTitle"/>
          </p:nvPr>
        </p:nvSpPr>
        <p:spPr>
          <a:xfrm>
            <a:off x="457209" y="182947"/>
            <a:ext cx="7924791" cy="483611"/>
          </a:xfrm>
          <a:prstGeom prst="rect">
            <a:avLst/>
          </a:prstGeom>
          <a:solidFill>
            <a:schemeClr val="tx1">
              <a:alpha val="65000"/>
            </a:schemeClr>
          </a:solidFill>
          <a:ln>
            <a:noFill/>
          </a:ln>
          <a:effectLst>
            <a:softEdge rad="38100"/>
          </a:effectLst>
        </p:spPr>
        <p:txBody>
          <a:bodyPr anchor="ctr"/>
          <a:lstStyle>
            <a:lvl1pPr>
              <a:defRPr sz="3200" b="0">
                <a:solidFill>
                  <a:schemeClr val="bg1"/>
                </a:solidFill>
                <a:latin typeface="Arial Narrow"/>
                <a:cs typeface="Arial Narrow"/>
              </a:defRPr>
            </a:lvl1pPr>
          </a:lstStyle>
          <a:p>
            <a:r>
              <a:rPr lang="en-US" dirty="0"/>
              <a:t>Click to edit Master title style</a:t>
            </a:r>
          </a:p>
        </p:txBody>
      </p:sp>
      <p:sp>
        <p:nvSpPr>
          <p:cNvPr id="20" name="Content Placeholder 2"/>
          <p:cNvSpPr>
            <a:spLocks noGrp="1"/>
          </p:cNvSpPr>
          <p:nvPr>
            <p:ph idx="1" hasCustomPrompt="1"/>
          </p:nvPr>
        </p:nvSpPr>
        <p:spPr>
          <a:xfrm>
            <a:off x="457200" y="1200151"/>
            <a:ext cx="8229600" cy="3394472"/>
          </a:xfrm>
          <a:prstGeom prst="rect">
            <a:avLst/>
          </a:prstGeom>
          <a:solidFill>
            <a:schemeClr val="bg1">
              <a:alpha val="76000"/>
            </a:schemeClr>
          </a:solidFill>
          <a:effectLst>
            <a:softEdge rad="63500"/>
          </a:effectLst>
        </p:spPr>
        <p:txBody>
          <a:bodyPr/>
          <a:lstStyle>
            <a:lvl1pPr marL="0" indent="0">
              <a:buNone/>
              <a:defRPr sz="2000" b="0" i="0">
                <a:solidFill>
                  <a:schemeClr val="tx1"/>
                </a:solidFill>
                <a:latin typeface="Arial Narrow" panose="020B0604020202020204" pitchFamily="34" charset="0"/>
                <a:cs typeface="Arial Narrow" panose="020B0604020202020204" pitchFamily="34" charset="0"/>
              </a:defRPr>
            </a:lvl1pPr>
            <a:lvl2pPr marL="401638" indent="-166688">
              <a:buClr>
                <a:srgbClr val="FFD579"/>
              </a:buClr>
              <a:buFont typeface="Arial" panose="020B0604020202020204" pitchFamily="34" charset="0"/>
              <a:buChar char="•"/>
              <a:tabLst/>
              <a:defRPr sz="1800" b="0" i="0" baseline="0">
                <a:solidFill>
                  <a:schemeClr val="tx1"/>
                </a:solidFill>
                <a:latin typeface="Arial Narrow" panose="020B0604020202020204" pitchFamily="34" charset="0"/>
                <a:cs typeface="Arial Narrow" panose="020B0604020202020204" pitchFamily="34" charset="0"/>
              </a:defRPr>
            </a:lvl2pPr>
            <a:lvl3pPr marL="635000" indent="-279400">
              <a:buClr>
                <a:srgbClr val="FF6666"/>
              </a:buClr>
              <a:buFont typeface="+mj-lt"/>
              <a:buAutoNum type="arabicPeriod"/>
              <a:tabLst/>
              <a:defRPr sz="1800">
                <a:solidFill>
                  <a:schemeClr val="tx1"/>
                </a:solidFill>
                <a:latin typeface="Arial Narrow"/>
                <a:cs typeface="Arial Narrow"/>
              </a:defRPr>
            </a:lvl3pPr>
            <a:lvl4pPr>
              <a:defRPr sz="2000">
                <a:solidFill>
                  <a:srgbClr val="FFFFFF"/>
                </a:solidFill>
                <a:latin typeface="Arial Narrow"/>
                <a:cs typeface="Arial Narrow"/>
              </a:defRPr>
            </a:lvl4pPr>
            <a:lvl5pPr>
              <a:defRPr sz="2000">
                <a:solidFill>
                  <a:srgbClr val="FFFFFF"/>
                </a:solidFill>
                <a:latin typeface="Arial Narrow"/>
                <a:cs typeface="Arial Narrow"/>
              </a:defRPr>
            </a:lvl5pPr>
          </a:lstStyle>
          <a:p>
            <a:pPr lvl="0"/>
            <a:r>
              <a:rPr lang="en-US" dirty="0"/>
              <a:t>Click to edit Master text styles</a:t>
            </a:r>
          </a:p>
          <a:p>
            <a:pPr lvl="1"/>
            <a:r>
              <a:rPr lang="en-US" dirty="0"/>
              <a:t>Second level</a:t>
            </a:r>
          </a:p>
          <a:p>
            <a:pPr lvl="2"/>
            <a:endParaRPr lang="en-US" dirty="0"/>
          </a:p>
        </p:txBody>
      </p:sp>
      <p:sp>
        <p:nvSpPr>
          <p:cNvPr id="5" name="Slide Number Placeholder 5"/>
          <p:cNvSpPr>
            <a:spLocks noGrp="1"/>
          </p:cNvSpPr>
          <p:nvPr>
            <p:ph type="sldNum" sz="quarter" idx="10"/>
          </p:nvPr>
        </p:nvSpPr>
        <p:spPr>
          <a:xfrm>
            <a:off x="8610600" y="4834890"/>
            <a:ext cx="457200" cy="273844"/>
          </a:xfrm>
          <a:prstGeom prst="rect">
            <a:avLst/>
          </a:prstGeom>
        </p:spPr>
        <p:txBody>
          <a:bodyPr anchor="ctr"/>
          <a:lstStyle>
            <a:lvl1pPr algn="r">
              <a:defRPr sz="1000">
                <a:solidFill>
                  <a:schemeClr val="tx1"/>
                </a:solidFill>
                <a:latin typeface="Arial Narrow"/>
                <a:ea typeface="+mn-ea"/>
                <a:cs typeface="Arial Narrow"/>
              </a:defRPr>
            </a:lvl1pPr>
          </a:lstStyle>
          <a:p>
            <a:pPr>
              <a:defRPr/>
            </a:pPr>
            <a:fld id="{D40CB9F6-8E35-4E4F-99BF-5545ACA555F0}" type="slidenum">
              <a:rPr lang="en-US" smtClean="0"/>
              <a:pPr>
                <a:defRPr/>
              </a:pPr>
              <a:t>‹#›</a:t>
            </a:fld>
            <a:endParaRPr lang="en-US" dirty="0"/>
          </a:p>
        </p:txBody>
      </p:sp>
      <p:cxnSp>
        <p:nvCxnSpPr>
          <p:cNvPr id="12" name="Straight Connector 11">
            <a:extLst>
              <a:ext uri="{FF2B5EF4-FFF2-40B4-BE49-F238E27FC236}">
                <a16:creationId xmlns:a16="http://schemas.microsoft.com/office/drawing/2014/main" id="{5685FF73-3B8E-8B46-BEC9-A291CD69CF38}"/>
              </a:ext>
            </a:extLst>
          </p:cNvPr>
          <p:cNvCxnSpPr>
            <a:cxnSpLocks/>
          </p:cNvCxnSpPr>
          <p:nvPr userDrawn="1"/>
        </p:nvCxnSpPr>
        <p:spPr>
          <a:xfrm>
            <a:off x="0" y="819150"/>
            <a:ext cx="9144000" cy="0"/>
          </a:xfrm>
          <a:prstGeom prst="line">
            <a:avLst/>
          </a:prstGeom>
          <a:ln>
            <a:solidFill>
              <a:schemeClr val="bg1">
                <a:alpha val="93000"/>
              </a:schemeClr>
            </a:solidFill>
          </a:ln>
          <a:effectLst>
            <a:outerShdw blurRad="50800" dist="38100" dir="5400000" algn="t" rotWithShape="0">
              <a:schemeClr val="bg1">
                <a:lumMod val="85000"/>
                <a:alpha val="40000"/>
              </a:schemeClr>
            </a:outerShdw>
            <a:softEdge rad="0"/>
          </a:effectLst>
        </p:spPr>
        <p:style>
          <a:lnRef idx="2">
            <a:schemeClr val="accent1"/>
          </a:lnRef>
          <a:fillRef idx="0">
            <a:schemeClr val="accent1"/>
          </a:fillRef>
          <a:effectRef idx="1">
            <a:schemeClr val="accent1"/>
          </a:effectRef>
          <a:fontRef idx="minor">
            <a:schemeClr val="tx1"/>
          </a:fontRef>
        </p:style>
      </p:cxnSp>
      <p:pic>
        <p:nvPicPr>
          <p:cNvPr id="10" name="Picture 9" descr="niw_print1500x1247ppi.png">
            <a:extLst>
              <a:ext uri="{FF2B5EF4-FFF2-40B4-BE49-F238E27FC236}">
                <a16:creationId xmlns:a16="http://schemas.microsoft.com/office/drawing/2014/main" id="{AD9FD43C-CB5C-134A-8F0A-EE41D8E694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87794" y="158052"/>
            <a:ext cx="638038" cy="533400"/>
          </a:xfrm>
          <a:prstGeom prst="rect">
            <a:avLst/>
          </a:prstGeom>
        </p:spPr>
      </p:pic>
      <p:sp>
        <p:nvSpPr>
          <p:cNvPr id="2" name="TextBox 1">
            <a:extLst>
              <a:ext uri="{FF2B5EF4-FFF2-40B4-BE49-F238E27FC236}">
                <a16:creationId xmlns:a16="http://schemas.microsoft.com/office/drawing/2014/main" id="{2EA334A3-9952-9246-A298-B1F8B8CA5288}"/>
              </a:ext>
            </a:extLst>
          </p:cNvPr>
          <p:cNvSpPr txBox="1"/>
          <p:nvPr userDrawn="1"/>
        </p:nvSpPr>
        <p:spPr>
          <a:xfrm>
            <a:off x="0" y="4857750"/>
            <a:ext cx="9144000" cy="261610"/>
          </a:xfrm>
          <a:prstGeom prst="rect">
            <a:avLst/>
          </a:prstGeom>
          <a:noFill/>
        </p:spPr>
        <p:txBody>
          <a:bodyPr wrap="square" rtlCol="0">
            <a:spAutoFit/>
          </a:bodyPr>
          <a:lstStyle/>
          <a:p>
            <a:pPr algn="ctr"/>
            <a:r>
              <a:rPr lang="en-US" sz="1100" dirty="0">
                <a:latin typeface="+mj-lt"/>
              </a:rPr>
              <a:t>Interplanetary </a:t>
            </a:r>
            <a:r>
              <a:rPr lang="en-US" sz="1100" dirty="0" err="1">
                <a:latin typeface="+mj-lt"/>
              </a:rPr>
              <a:t>SmallSat</a:t>
            </a:r>
            <a:r>
              <a:rPr lang="en-US" sz="1100" dirty="0">
                <a:latin typeface="+mj-lt"/>
              </a:rPr>
              <a:t> Conference 2023 – BioSentinel</a:t>
            </a:r>
            <a:endParaRPr lang="en-US" sz="1100" dirty="0"/>
          </a:p>
        </p:txBody>
      </p:sp>
      <p:pic>
        <p:nvPicPr>
          <p:cNvPr id="9" name="Picture 8">
            <a:extLst>
              <a:ext uri="{FF2B5EF4-FFF2-40B4-BE49-F238E27FC236}">
                <a16:creationId xmlns:a16="http://schemas.microsoft.com/office/drawing/2014/main" id="{63F6538E-CC89-4F28-AAC5-7AFE395EA9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63141" y="133350"/>
            <a:ext cx="690098" cy="572782"/>
          </a:xfrm>
          <a:prstGeom prst="rect">
            <a:avLst/>
          </a:prstGeom>
        </p:spPr>
      </p:pic>
    </p:spTree>
    <p:extLst>
      <p:ext uri="{BB962C8B-B14F-4D97-AF65-F5344CB8AC3E}">
        <p14:creationId xmlns:p14="http://schemas.microsoft.com/office/powerpoint/2010/main" val="3059006491"/>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0" i="0" cap="a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b="0" i="0">
                <a:solidFill>
                  <a:schemeClr val="tx1">
                    <a:tint val="75000"/>
                  </a:schemeClr>
                </a:solidFill>
                <a:latin typeface="Arial Narrow" panose="020B0604020202020204" pitchFamily="34" charset="0"/>
                <a:cs typeface="Arial Narrow"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862A2C83-1797-CE42-8563-8F68A4DDF1F6}" type="slidenum">
              <a:rPr lang="en-US" smtClean="0"/>
              <a:pPr>
                <a:defRPr/>
              </a:pPr>
              <a:t>‹#›</a:t>
            </a:fld>
            <a:endParaRPr lang="en-US" dirty="0"/>
          </a:p>
        </p:txBody>
      </p:sp>
    </p:spTree>
    <p:extLst>
      <p:ext uri="{BB962C8B-B14F-4D97-AF65-F5344CB8AC3E}">
        <p14:creationId xmlns:p14="http://schemas.microsoft.com/office/powerpoint/2010/main" val="103522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37330" y="76873"/>
            <a:ext cx="8076408" cy="557732"/>
          </a:xfrm>
          <a:prstGeom prst="rect">
            <a:avLst/>
          </a:prstGeom>
        </p:spPr>
        <p:txBody>
          <a:bodyPr/>
          <a:lstStyle>
            <a:lvl1pPr>
              <a:defRPr>
                <a:latin typeface="Arial Narrow"/>
                <a:cs typeface="Arial Narrow"/>
              </a:defRPr>
            </a:lvl1pPr>
          </a:lstStyle>
          <a:p>
            <a:r>
              <a:rPr lang="en-US"/>
              <a:t>Click to edit Master title style</a:t>
            </a:r>
            <a:endParaRPr lang="en-US" dirty="0"/>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400">
                <a:latin typeface="Arial Narrow"/>
                <a:cs typeface="Arial Narrow"/>
              </a:defRPr>
            </a:lvl1pPr>
            <a:lvl2pPr>
              <a:defRPr sz="2000">
                <a:latin typeface="Arial Narrow"/>
                <a:cs typeface="Arial Narrow"/>
              </a:defRPr>
            </a:lvl2pPr>
            <a:lvl3pPr>
              <a:defRPr sz="1800">
                <a:latin typeface="Arial Narrow"/>
                <a:cs typeface="Arial Narrow"/>
              </a:defRPr>
            </a:lvl3pPr>
            <a:lvl4pPr>
              <a:defRPr sz="1600">
                <a:latin typeface="Arial Narrow"/>
                <a:cs typeface="Arial Narrow"/>
              </a:defRPr>
            </a:lvl4pPr>
            <a:lvl5pPr>
              <a:defRPr sz="1600">
                <a:latin typeface="Arial Narrow"/>
                <a:cs typeface="Arial Narrow"/>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400">
                <a:latin typeface="Arial Narrow"/>
                <a:cs typeface="Arial Narrow"/>
              </a:defRPr>
            </a:lvl1pPr>
            <a:lvl2pPr>
              <a:defRPr sz="2000">
                <a:latin typeface="Arial Narrow"/>
                <a:cs typeface="Arial Narrow"/>
              </a:defRPr>
            </a:lvl2pPr>
            <a:lvl3pPr>
              <a:defRPr sz="1800">
                <a:latin typeface="Arial Narrow"/>
                <a:cs typeface="Arial Narrow"/>
              </a:defRPr>
            </a:lvl3pPr>
            <a:lvl4pPr>
              <a:defRPr sz="1600">
                <a:latin typeface="Arial Narrow"/>
                <a:cs typeface="Arial Narrow"/>
              </a:defRPr>
            </a:lvl4pPr>
            <a:lvl5pPr>
              <a:defRPr sz="1600">
                <a:latin typeface="Arial Narrow"/>
                <a:cs typeface="Arial Narrow"/>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41245765-42FB-964E-9516-E9D46E45E66C}" type="slidenum">
              <a:rPr lang="en-US" smtClean="0"/>
              <a:pPr>
                <a:defRPr/>
              </a:pPr>
              <a:t>‹#›</a:t>
            </a:fld>
            <a:endParaRPr lang="en-US" dirty="0"/>
          </a:p>
        </p:txBody>
      </p:sp>
    </p:spTree>
    <p:extLst>
      <p:ext uri="{BB962C8B-B14F-4D97-AF65-F5344CB8AC3E}">
        <p14:creationId xmlns:p14="http://schemas.microsoft.com/office/powerpoint/2010/main" val="1430229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7330" y="76873"/>
            <a:ext cx="8076408" cy="557732"/>
          </a:xfrm>
          <a:prstGeom prst="rect">
            <a:avLst/>
          </a:prstGeom>
        </p:spPr>
        <p:txBody>
          <a:bodyPr/>
          <a:lstStyle>
            <a:lvl1pPr>
              <a:defRPr>
                <a:latin typeface="Arial Narrow"/>
                <a:cs typeface="Arial Narrow"/>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0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000">
                <a:latin typeface="Arial Narrow"/>
                <a:cs typeface="Arial Narrow"/>
              </a:defRPr>
            </a:lvl1pPr>
            <a:lvl2pPr>
              <a:defRPr sz="1800">
                <a:latin typeface="Arial Narrow"/>
                <a:cs typeface="Arial Narrow"/>
              </a:defRPr>
            </a:lvl2pPr>
            <a:lvl3pPr>
              <a:defRPr sz="1600">
                <a:latin typeface="Arial Narrow"/>
                <a:cs typeface="Arial Narrow"/>
              </a:defRPr>
            </a:lvl3pPr>
            <a:lvl4pPr>
              <a:defRPr sz="1400">
                <a:latin typeface="Arial Narrow"/>
                <a:cs typeface="Arial Narrow"/>
              </a:defRPr>
            </a:lvl4pPr>
            <a:lvl5pPr>
              <a:defRPr sz="1400">
                <a:latin typeface="Arial Narrow"/>
                <a:cs typeface="Arial Narrow"/>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a:prstGeom prst="rect">
            <a:avLst/>
          </a:prstGeom>
        </p:spPr>
        <p:txBody>
          <a:bodyPr anchor="b"/>
          <a:lstStyle>
            <a:lvl1pPr marL="0" indent="0">
              <a:buNone/>
              <a:defRPr sz="20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a:prstGeom prst="rect">
            <a:avLst/>
          </a:prstGeom>
        </p:spPr>
        <p:txBody>
          <a:bodyPr/>
          <a:lstStyle>
            <a:lvl1pPr>
              <a:defRPr sz="2000">
                <a:latin typeface="Arial Narrow"/>
                <a:cs typeface="Arial Narrow"/>
              </a:defRPr>
            </a:lvl1pPr>
            <a:lvl2pPr>
              <a:defRPr sz="1800">
                <a:latin typeface="Arial Narrow"/>
                <a:cs typeface="Arial Narrow"/>
              </a:defRPr>
            </a:lvl2pPr>
            <a:lvl3pPr>
              <a:defRPr sz="1600">
                <a:latin typeface="Arial Narrow"/>
                <a:cs typeface="Arial Narrow"/>
              </a:defRPr>
            </a:lvl3pPr>
            <a:lvl4pPr>
              <a:defRPr sz="1400">
                <a:latin typeface="Arial Narrow"/>
                <a:cs typeface="Arial Narrow"/>
              </a:defRPr>
            </a:lvl4pPr>
            <a:lvl5pPr>
              <a:defRPr sz="1400">
                <a:latin typeface="Arial Narrow"/>
                <a:cs typeface="Arial Narrow"/>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B33955C7-3605-004B-89B0-9D09E7E5BA6E}" type="slidenum">
              <a:rPr lang="en-US" smtClean="0"/>
              <a:pPr>
                <a:defRPr/>
              </a:pPr>
              <a:t>‹#›</a:t>
            </a:fld>
            <a:endParaRPr lang="en-US" dirty="0"/>
          </a:p>
        </p:txBody>
      </p:sp>
    </p:spTree>
    <p:extLst>
      <p:ext uri="{BB962C8B-B14F-4D97-AF65-F5344CB8AC3E}">
        <p14:creationId xmlns:p14="http://schemas.microsoft.com/office/powerpoint/2010/main" val="230076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37330" y="76873"/>
            <a:ext cx="8076408" cy="557732"/>
          </a:xfrm>
          <a:prstGeom prst="rect">
            <a:avLst/>
          </a:prstGeom>
        </p:spPr>
        <p:txBody>
          <a:bodyPr/>
          <a:lstStyle/>
          <a:p>
            <a:r>
              <a:rPr lang="en-US"/>
              <a:t>Click to edit Master title style</a:t>
            </a:r>
          </a:p>
        </p:txBody>
      </p:sp>
      <p:sp>
        <p:nvSpPr>
          <p:cNvPr id="3"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ea typeface="+mn-ea"/>
                <a:cs typeface="Arial" charset="0"/>
              </a:defRPr>
            </a:lvl1pPr>
          </a:lstStyle>
          <a:p>
            <a:pPr>
              <a:defRPr/>
            </a:pPr>
            <a:fld id="{2F16DFA6-E31C-4447-963D-64DF613D6186}" type="slidenum">
              <a:rPr lang="en-US"/>
              <a:pPr>
                <a:defRPr/>
              </a:pPr>
              <a:t>‹#›</a:t>
            </a:fld>
            <a:endParaRPr lang="en-US" dirty="0"/>
          </a:p>
        </p:txBody>
      </p:sp>
    </p:spTree>
    <p:extLst>
      <p:ext uri="{BB962C8B-B14F-4D97-AF65-F5344CB8AC3E}">
        <p14:creationId xmlns:p14="http://schemas.microsoft.com/office/powerpoint/2010/main" val="1266697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ea typeface="+mn-ea"/>
                <a:cs typeface="Arial" charset="0"/>
              </a:defRPr>
            </a:lvl1pPr>
          </a:lstStyle>
          <a:p>
            <a:pPr>
              <a:defRPr/>
            </a:pPr>
            <a:fld id="{ECE5B3BD-24CC-B84C-8057-7C602E9D29AD}" type="slidenum">
              <a:rPr lang="en-US"/>
              <a:pPr>
                <a:defRPr/>
              </a:pPr>
              <a:t>‹#›</a:t>
            </a:fld>
            <a:endParaRPr lang="en-US" dirty="0"/>
          </a:p>
        </p:txBody>
      </p:sp>
    </p:spTree>
    <p:extLst>
      <p:ext uri="{BB962C8B-B14F-4D97-AF65-F5344CB8AC3E}">
        <p14:creationId xmlns:p14="http://schemas.microsoft.com/office/powerpoint/2010/main" val="32897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3" y="204787"/>
            <a:ext cx="3008313" cy="871538"/>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4"/>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3" y="1076328"/>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ea typeface="+mn-ea"/>
                <a:cs typeface="Arial" charset="0"/>
              </a:defRPr>
            </a:lvl1pPr>
          </a:lstStyle>
          <a:p>
            <a:pPr>
              <a:defRPr/>
            </a:pPr>
            <a:fld id="{13BF9CEE-941F-B745-8EA7-29996E628A4C}" type="slidenum">
              <a:rPr lang="en-US"/>
              <a:pPr>
                <a:defRPr/>
              </a:pPr>
              <a:t>‹#›</a:t>
            </a:fld>
            <a:endParaRPr lang="en-US" dirty="0"/>
          </a:p>
        </p:txBody>
      </p:sp>
    </p:spTree>
    <p:extLst>
      <p:ext uri="{BB962C8B-B14F-4D97-AF65-F5344CB8AC3E}">
        <p14:creationId xmlns:p14="http://schemas.microsoft.com/office/powerpoint/2010/main" val="409775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a:prstGeom prst="rect">
            <a:avLst/>
          </a:prstGeom>
        </p:spPr>
        <p:txBody>
          <a:bodyPr anchor="b"/>
          <a:lstStyle>
            <a:lvl1pPr algn="l">
              <a:defRPr sz="2000" b="1">
                <a:latin typeface="Arial Narrow"/>
                <a:cs typeface="Arial Narrow"/>
              </a:defRPr>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rtlCol="0">
            <a:normAutofit/>
          </a:bodyPr>
          <a:lstStyle>
            <a:lvl1pPr marL="0" indent="0">
              <a:buNone/>
              <a:defRPr sz="3200">
                <a:latin typeface="Arial Narrow"/>
                <a:cs typeface="Arial Narrow"/>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4025509"/>
            <a:ext cx="5486400" cy="603647"/>
          </a:xfrm>
          <a:prstGeom prst="rect">
            <a:avLst/>
          </a:prstGeom>
        </p:spPr>
        <p:txBody>
          <a:bodyPr/>
          <a:lstStyle>
            <a:lvl1pPr marL="0" indent="0">
              <a:buNone/>
              <a:defRPr sz="1400">
                <a:latin typeface="Arial Narrow"/>
                <a:cs typeface="Arial Narrow"/>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D578B307-9FAA-9F4A-BD44-84302A087A8B}" type="slidenum">
              <a:rPr lang="en-US" smtClean="0"/>
              <a:pPr>
                <a:defRPr/>
              </a:pPr>
              <a:t>‹#›</a:t>
            </a:fld>
            <a:endParaRPr lang="en-US" dirty="0"/>
          </a:p>
        </p:txBody>
      </p:sp>
    </p:spTree>
    <p:extLst>
      <p:ext uri="{BB962C8B-B14F-4D97-AF65-F5344CB8AC3E}">
        <p14:creationId xmlns:p14="http://schemas.microsoft.com/office/powerpoint/2010/main" val="3140724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a:prstGeom prst="rect">
            <a:avLst/>
          </a:prstGeom>
        </p:spPr>
        <p:txBody>
          <a:bodyPr vert="eaVert"/>
          <a:lstStyle>
            <a:lvl1pPr>
              <a:defRPr>
                <a:latin typeface="Arial Narrow"/>
                <a:cs typeface="Arial Narrow"/>
              </a:defRPr>
            </a:lvl1pPr>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a:prstGeom prst="rect">
            <a:avLst/>
          </a:prstGeom>
        </p:spPr>
        <p:txBody>
          <a:bodyPr vert="eaVert"/>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6553200" y="4767264"/>
            <a:ext cx="2133600" cy="273844"/>
          </a:xfrm>
          <a:prstGeom prst="rect">
            <a:avLst/>
          </a:prstGeom>
        </p:spPr>
        <p:txBody>
          <a:bodyPr/>
          <a:lstStyle>
            <a:lvl1pPr>
              <a:defRPr sz="1800">
                <a:solidFill>
                  <a:prstClr val="black"/>
                </a:solidFill>
                <a:latin typeface="Arial Narrow"/>
                <a:ea typeface="+mn-ea"/>
                <a:cs typeface="Arial Narrow"/>
              </a:defRPr>
            </a:lvl1pPr>
          </a:lstStyle>
          <a:p>
            <a:pPr>
              <a:defRPr/>
            </a:pPr>
            <a:fld id="{7EB4DCC1-4F1C-2C4D-A0B7-0AEC77499387}" type="slidenum">
              <a:rPr lang="en-US" smtClean="0"/>
              <a:pPr>
                <a:defRPr/>
              </a:pPr>
              <a:t>‹#›</a:t>
            </a:fld>
            <a:endParaRPr lang="en-US" dirty="0"/>
          </a:p>
        </p:txBody>
      </p:sp>
    </p:spTree>
    <p:extLst>
      <p:ext uri="{BB962C8B-B14F-4D97-AF65-F5344CB8AC3E}">
        <p14:creationId xmlns:p14="http://schemas.microsoft.com/office/powerpoint/2010/main" val="3310939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42952"/>
            <a:ext cx="4572000" cy="2028825"/>
          </a:xfrm>
          <a:prstGeom prst="rect">
            <a:avLst/>
          </a:prstGeom>
        </p:spPr>
        <p:txBody>
          <a:bodyPr/>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4549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slide master">
    <p:spTree>
      <p:nvGrpSpPr>
        <p:cNvPr id="1" name=""/>
        <p:cNvGrpSpPr/>
        <p:nvPr/>
      </p:nvGrpSpPr>
      <p:grpSpPr>
        <a:xfrm>
          <a:off x="0" y="0"/>
          <a:ext cx="0" cy="0"/>
          <a:chOff x="0" y="0"/>
          <a:chExt cx="0" cy="0"/>
        </a:xfrm>
      </p:grpSpPr>
      <p:sp>
        <p:nvSpPr>
          <p:cNvPr id="2" name="Title 1"/>
          <p:cNvSpPr>
            <a:spLocks noGrp="1"/>
          </p:cNvSpPr>
          <p:nvPr>
            <p:ph type="title"/>
          </p:nvPr>
        </p:nvSpPr>
        <p:spPr>
          <a:xfrm>
            <a:off x="1371600" y="1143000"/>
            <a:ext cx="7772400" cy="857250"/>
          </a:xfrm>
          <a:prstGeom prst="rect">
            <a:avLst/>
          </a:prstGeom>
        </p:spPr>
        <p:txBody>
          <a:bodyPr/>
          <a:lstStyle>
            <a:lvl1pPr>
              <a:defRPr>
                <a:latin typeface="Arial Narrow"/>
                <a:cs typeface="Arial Narrow"/>
              </a:defRPr>
            </a:lvl1pPr>
          </a:lstStyle>
          <a:p>
            <a:r>
              <a:rPr lang="en-US"/>
              <a:t>Click to edit Master title style</a:t>
            </a:r>
          </a:p>
        </p:txBody>
      </p:sp>
      <p:sp>
        <p:nvSpPr>
          <p:cNvPr id="3" name="Content Placeholder 2"/>
          <p:cNvSpPr>
            <a:spLocks noGrp="1"/>
          </p:cNvSpPr>
          <p:nvPr>
            <p:ph idx="1"/>
          </p:nvPr>
        </p:nvSpPr>
        <p:spPr>
          <a:xfrm>
            <a:off x="1371600" y="1828800"/>
            <a:ext cx="7772400" cy="3086100"/>
          </a:xfrm>
          <a:prstGeom prst="rect">
            <a:avLst/>
          </a:prstGeom>
        </p:spPr>
        <p:txBody>
          <a:bodyPr/>
          <a:lstStyle>
            <a:lvl1pPr>
              <a:defRPr>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8676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_Blank">
    <p:spTree>
      <p:nvGrpSpPr>
        <p:cNvPr id="1" name=""/>
        <p:cNvGrpSpPr/>
        <p:nvPr/>
      </p:nvGrpSpPr>
      <p:grpSpPr>
        <a:xfrm>
          <a:off x="0" y="0"/>
          <a:ext cx="0" cy="0"/>
          <a:chOff x="0" y="0"/>
          <a:chExt cx="0" cy="0"/>
        </a:xfrm>
      </p:grpSpPr>
      <p:sp>
        <p:nvSpPr>
          <p:cNvPr id="3" name="Title 2"/>
          <p:cNvSpPr>
            <a:spLocks noGrp="1"/>
          </p:cNvSpPr>
          <p:nvPr>
            <p:ph type="title"/>
          </p:nvPr>
        </p:nvSpPr>
        <p:spPr>
          <a:xfrm>
            <a:off x="0" y="705785"/>
            <a:ext cx="9144000" cy="480151"/>
          </a:xfrm>
          <a:prstGeom prst="rect">
            <a:avLst/>
          </a:prstGeom>
        </p:spPr>
        <p:txBody>
          <a:bodyPr/>
          <a:lstStyle>
            <a:lvl1pPr>
              <a:defRPr sz="320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15442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57150"/>
            <a:ext cx="8189937" cy="612775"/>
          </a:xfrm>
          <a:prstGeom prst="rect">
            <a:avLst/>
          </a:prstGeom>
        </p:spPr>
        <p:txBody>
          <a:bodyPr vert="horz" anchor="ctr"/>
          <a:lstStyle>
            <a:lvl1pPr>
              <a:defRPr sz="3200" b="0">
                <a:latin typeface="Arial Narrow"/>
                <a:cs typeface="Arial Narrow"/>
              </a:defRPr>
            </a:lvl1pPr>
          </a:lstStyle>
          <a:p>
            <a:r>
              <a:rPr lang="en-US"/>
              <a:t>Click to edit Master title style</a:t>
            </a:r>
          </a:p>
        </p:txBody>
      </p:sp>
      <p:sp>
        <p:nvSpPr>
          <p:cNvPr id="4" name="Text Placeholder 3"/>
          <p:cNvSpPr>
            <a:spLocks noGrp="1"/>
          </p:cNvSpPr>
          <p:nvPr>
            <p:ph type="body" sz="quarter" idx="10"/>
          </p:nvPr>
        </p:nvSpPr>
        <p:spPr>
          <a:xfrm>
            <a:off x="457200" y="1352550"/>
            <a:ext cx="8229600" cy="3429000"/>
          </a:xfrm>
          <a:prstGeom prst="rect">
            <a:avLst/>
          </a:prstGeom>
        </p:spPr>
        <p:txBody>
          <a:bodyPr vert="horz"/>
          <a:lstStyle>
            <a:lvl1pPr>
              <a:defRPr sz="2000" b="0">
                <a:solidFill>
                  <a:schemeClr val="bg1"/>
                </a:solidFill>
                <a:latin typeface="Arial Narrow"/>
                <a:cs typeface="Arial Narrow"/>
              </a:defRPr>
            </a:lvl1pPr>
            <a:lvl2pPr marL="455613" indent="-228600">
              <a:defRPr b="0">
                <a:solidFill>
                  <a:schemeClr val="bg1"/>
                </a:solidFill>
                <a:latin typeface="Arial Narrow"/>
                <a:cs typeface="Arial Narrow"/>
              </a:defRPr>
            </a:lvl2pPr>
            <a:lvl3pPr marL="685800" indent="-228600">
              <a:defRPr sz="1600" b="0">
                <a:solidFill>
                  <a:schemeClr val="bg1"/>
                </a:solidFill>
                <a:latin typeface="Arial Narrow"/>
                <a:cs typeface="Arial Narrow"/>
              </a:defRPr>
            </a:lvl3pPr>
            <a:lvl4pPr marL="914400" indent="-228600" defTabSz="-12700">
              <a:defRPr sz="1600" b="0">
                <a:solidFill>
                  <a:schemeClr val="bg1"/>
                </a:solidFill>
                <a:latin typeface="Arial Narrow"/>
                <a:cs typeface="Arial Narrow"/>
              </a:defRPr>
            </a:lvl4pPr>
            <a:lvl5pPr marL="1146175" indent="-225425">
              <a:defRPr sz="1600" b="0">
                <a:solidFill>
                  <a:schemeClr val="bg1"/>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962" y="106892"/>
            <a:ext cx="638038" cy="533400"/>
          </a:xfrm>
          <a:prstGeom prst="rect">
            <a:avLst/>
          </a:prstGeom>
        </p:spPr>
      </p:pic>
    </p:spTree>
    <p:extLst>
      <p:ext uri="{BB962C8B-B14F-4D97-AF65-F5344CB8AC3E}">
        <p14:creationId xmlns:p14="http://schemas.microsoft.com/office/powerpoint/2010/main" val="1316928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57150"/>
            <a:ext cx="8189937" cy="612775"/>
          </a:xfrm>
          <a:prstGeom prst="rect">
            <a:avLst/>
          </a:prstGeom>
        </p:spPr>
        <p:txBody>
          <a:bodyPr vert="horz" anchor="ctr"/>
          <a:lstStyle>
            <a:lvl1pPr>
              <a:defRPr sz="3200" b="0">
                <a:latin typeface="Arial Narrow"/>
                <a:cs typeface="Arial Narrow"/>
              </a:defRPr>
            </a:lvl1pPr>
          </a:lstStyle>
          <a:p>
            <a:r>
              <a:rPr lang="en-US"/>
              <a:t>Click to edit Master title style</a:t>
            </a:r>
          </a:p>
        </p:txBody>
      </p:sp>
      <p:sp>
        <p:nvSpPr>
          <p:cNvPr id="4" name="Text Placeholder 3"/>
          <p:cNvSpPr>
            <a:spLocks noGrp="1"/>
          </p:cNvSpPr>
          <p:nvPr>
            <p:ph type="body" sz="quarter" idx="10"/>
          </p:nvPr>
        </p:nvSpPr>
        <p:spPr>
          <a:xfrm>
            <a:off x="457200" y="1352550"/>
            <a:ext cx="8229600" cy="3429000"/>
          </a:xfrm>
          <a:prstGeom prst="rect">
            <a:avLst/>
          </a:prstGeom>
        </p:spPr>
        <p:txBody>
          <a:bodyPr vert="horz"/>
          <a:lstStyle>
            <a:lvl1pPr>
              <a:defRPr sz="2000" b="0">
                <a:solidFill>
                  <a:schemeClr val="bg1"/>
                </a:solidFill>
                <a:latin typeface="Arial Narrow"/>
                <a:cs typeface="Arial Narrow"/>
              </a:defRPr>
            </a:lvl1pPr>
            <a:lvl2pPr marL="455613" indent="-228600">
              <a:defRPr b="0">
                <a:solidFill>
                  <a:schemeClr val="bg1"/>
                </a:solidFill>
                <a:latin typeface="Arial Narrow"/>
                <a:cs typeface="Arial Narrow"/>
              </a:defRPr>
            </a:lvl2pPr>
            <a:lvl3pPr marL="685800" indent="-228600">
              <a:defRPr sz="1600" b="0">
                <a:solidFill>
                  <a:schemeClr val="bg1"/>
                </a:solidFill>
                <a:latin typeface="Arial Narrow"/>
                <a:cs typeface="Arial Narrow"/>
              </a:defRPr>
            </a:lvl3pPr>
            <a:lvl4pPr marL="914400" indent="-228600" defTabSz="-12700">
              <a:defRPr sz="1600" b="0">
                <a:solidFill>
                  <a:schemeClr val="bg1"/>
                </a:solidFill>
                <a:latin typeface="Arial Narrow"/>
                <a:cs typeface="Arial Narrow"/>
              </a:defRPr>
            </a:lvl4pPr>
            <a:lvl5pPr marL="1146175" indent="-225425">
              <a:defRPr sz="1600" b="0">
                <a:solidFill>
                  <a:schemeClr val="bg1"/>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962" y="106892"/>
            <a:ext cx="638038" cy="533400"/>
          </a:xfrm>
          <a:prstGeom prst="rect">
            <a:avLst/>
          </a:prstGeom>
        </p:spPr>
      </p:pic>
    </p:spTree>
    <p:extLst>
      <p:ext uri="{BB962C8B-B14F-4D97-AF65-F5344CB8AC3E}">
        <p14:creationId xmlns:p14="http://schemas.microsoft.com/office/powerpoint/2010/main" val="3242816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r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57150"/>
            <a:ext cx="8189937" cy="612775"/>
          </a:xfrm>
          <a:prstGeom prst="rect">
            <a:avLst/>
          </a:prstGeom>
        </p:spPr>
        <p:txBody>
          <a:bodyPr vert="horz" anchor="ctr"/>
          <a:lstStyle>
            <a:lvl1pPr>
              <a:defRPr sz="3200" b="0">
                <a:latin typeface="Arial Narrow"/>
                <a:cs typeface="Arial Narrow"/>
              </a:defRPr>
            </a:lvl1pPr>
          </a:lstStyle>
          <a:p>
            <a:r>
              <a:rPr lang="en-US"/>
              <a:t>Click to edit Master title style</a:t>
            </a:r>
          </a:p>
        </p:txBody>
      </p:sp>
      <p:sp>
        <p:nvSpPr>
          <p:cNvPr id="4" name="Text Placeholder 3"/>
          <p:cNvSpPr>
            <a:spLocks noGrp="1"/>
          </p:cNvSpPr>
          <p:nvPr>
            <p:ph type="body" sz="quarter" idx="10"/>
          </p:nvPr>
        </p:nvSpPr>
        <p:spPr>
          <a:xfrm>
            <a:off x="457200" y="1352550"/>
            <a:ext cx="8229600" cy="3429000"/>
          </a:xfrm>
          <a:prstGeom prst="rect">
            <a:avLst/>
          </a:prstGeom>
        </p:spPr>
        <p:txBody>
          <a:bodyPr vert="horz"/>
          <a:lstStyle>
            <a:lvl1pPr>
              <a:defRPr sz="2000" b="0">
                <a:solidFill>
                  <a:schemeClr val="bg1"/>
                </a:solidFill>
                <a:latin typeface="Arial Narrow"/>
                <a:cs typeface="Arial Narrow"/>
              </a:defRPr>
            </a:lvl1pPr>
            <a:lvl2pPr marL="455613" indent="-228600">
              <a:defRPr b="0">
                <a:solidFill>
                  <a:schemeClr val="bg1"/>
                </a:solidFill>
                <a:latin typeface="Arial Narrow"/>
                <a:cs typeface="Arial Narrow"/>
              </a:defRPr>
            </a:lvl2pPr>
            <a:lvl3pPr marL="685800" indent="-228600">
              <a:defRPr sz="1600" b="0">
                <a:solidFill>
                  <a:schemeClr val="bg1"/>
                </a:solidFill>
                <a:latin typeface="Arial Narrow"/>
                <a:cs typeface="Arial Narrow"/>
              </a:defRPr>
            </a:lvl3pPr>
            <a:lvl4pPr marL="914400" indent="-228600" defTabSz="-12700">
              <a:defRPr sz="1600" b="0">
                <a:solidFill>
                  <a:schemeClr val="bg1"/>
                </a:solidFill>
                <a:latin typeface="Arial Narrow"/>
                <a:cs typeface="Arial Narrow"/>
              </a:defRPr>
            </a:lvl4pPr>
            <a:lvl5pPr marL="1146175" indent="-225425">
              <a:defRPr sz="1600" b="0">
                <a:solidFill>
                  <a:schemeClr val="bg1"/>
                </a:solidFill>
                <a:latin typeface="Arial Narrow"/>
                <a:cs typeface="Arial Narrow"/>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niw_print1500x1247pp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05962" y="106892"/>
            <a:ext cx="638038" cy="533400"/>
          </a:xfrm>
          <a:prstGeom prst="rect">
            <a:avLst/>
          </a:prstGeom>
        </p:spPr>
      </p:pic>
    </p:spTree>
    <p:extLst>
      <p:ext uri="{BB962C8B-B14F-4D97-AF65-F5344CB8AC3E}">
        <p14:creationId xmlns:p14="http://schemas.microsoft.com/office/powerpoint/2010/main" val="2216705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5"/>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F0822F4-610A-EE43-A1B5-76C8705B46FD}" type="slidenum">
              <a:rPr lang="en-US"/>
              <a:pPr>
                <a:defRPr/>
              </a:pPr>
              <a:t>‹#›</a:t>
            </a:fld>
            <a:endParaRPr lang="en-US" dirty="0"/>
          </a:p>
        </p:txBody>
      </p:sp>
    </p:spTree>
    <p:extLst>
      <p:ext uri="{BB962C8B-B14F-4D97-AF65-F5344CB8AC3E}">
        <p14:creationId xmlns:p14="http://schemas.microsoft.com/office/powerpoint/2010/main" val="16464376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6E6682B-2D44-9C48-AE17-F2D75CBBBC47}" type="slidenum">
              <a:rPr lang="en-US"/>
              <a:pPr>
                <a:defRPr/>
              </a:pPr>
              <a:t>‹#›</a:t>
            </a:fld>
            <a:endParaRPr lang="en-US" dirty="0"/>
          </a:p>
        </p:txBody>
      </p:sp>
    </p:spTree>
    <p:extLst>
      <p:ext uri="{BB962C8B-B14F-4D97-AF65-F5344CB8AC3E}">
        <p14:creationId xmlns:p14="http://schemas.microsoft.com/office/powerpoint/2010/main" val="2816715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A48698-5045-204B-BCC7-CA72144E7839}" type="slidenum">
              <a:rPr lang="en-US"/>
              <a:pPr>
                <a:defRPr/>
              </a:pPr>
              <a:t>‹#›</a:t>
            </a:fld>
            <a:endParaRPr lang="en-US" dirty="0"/>
          </a:p>
        </p:txBody>
      </p:sp>
    </p:spTree>
    <p:extLst>
      <p:ext uri="{BB962C8B-B14F-4D97-AF65-F5344CB8AC3E}">
        <p14:creationId xmlns:p14="http://schemas.microsoft.com/office/powerpoint/2010/main" val="3464481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D3C0B0B-F45F-E143-9F60-C9C8B2A2248A}" type="slidenum">
              <a:rPr lang="en-US"/>
              <a:pPr>
                <a:defRPr/>
              </a:pPr>
              <a:t>‹#›</a:t>
            </a:fld>
            <a:endParaRPr lang="en-US" dirty="0"/>
          </a:p>
        </p:txBody>
      </p:sp>
    </p:spTree>
    <p:extLst>
      <p:ext uri="{BB962C8B-B14F-4D97-AF65-F5344CB8AC3E}">
        <p14:creationId xmlns:p14="http://schemas.microsoft.com/office/powerpoint/2010/main" val="284552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157AECF-95B6-524D-B662-AA9C31BB613D}" type="slidenum">
              <a:rPr lang="en-US"/>
              <a:pPr>
                <a:defRPr/>
              </a:pPr>
              <a:t>‹#›</a:t>
            </a:fld>
            <a:endParaRPr lang="en-US" dirty="0"/>
          </a:p>
        </p:txBody>
      </p:sp>
    </p:spTree>
    <p:extLst>
      <p:ext uri="{BB962C8B-B14F-4D97-AF65-F5344CB8AC3E}">
        <p14:creationId xmlns:p14="http://schemas.microsoft.com/office/powerpoint/2010/main" val="41506186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4FF9DF12-F576-9745-A3A7-D4B241D81471}" type="slidenum">
              <a:rPr lang="en-US"/>
              <a:pPr>
                <a:defRPr/>
              </a:pPr>
              <a:t>‹#›</a:t>
            </a:fld>
            <a:endParaRPr lang="en-US" dirty="0"/>
          </a:p>
        </p:txBody>
      </p:sp>
    </p:spTree>
    <p:extLst>
      <p:ext uri="{BB962C8B-B14F-4D97-AF65-F5344CB8AC3E}">
        <p14:creationId xmlns:p14="http://schemas.microsoft.com/office/powerpoint/2010/main" val="3074173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BA84C7A-F057-3748-94F1-757D02B64BCA}" type="slidenum">
              <a:rPr lang="en-US"/>
              <a:pPr>
                <a:defRPr/>
              </a:pPr>
              <a:t>‹#›</a:t>
            </a:fld>
            <a:endParaRPr lang="en-US" dirty="0"/>
          </a:p>
        </p:txBody>
      </p:sp>
    </p:spTree>
    <p:extLst>
      <p:ext uri="{BB962C8B-B14F-4D97-AF65-F5344CB8AC3E}">
        <p14:creationId xmlns:p14="http://schemas.microsoft.com/office/powerpoint/2010/main" val="26514516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4"/>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3"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21B87EA-26F7-224E-A7E8-2B79FD413A55}" type="slidenum">
              <a:rPr lang="en-US"/>
              <a:pPr>
                <a:defRPr/>
              </a:pPr>
              <a:t>‹#›</a:t>
            </a:fld>
            <a:endParaRPr lang="en-US" dirty="0"/>
          </a:p>
        </p:txBody>
      </p:sp>
    </p:spTree>
    <p:extLst>
      <p:ext uri="{BB962C8B-B14F-4D97-AF65-F5344CB8AC3E}">
        <p14:creationId xmlns:p14="http://schemas.microsoft.com/office/powerpoint/2010/main" val="2655352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4025509"/>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782D09B-44AF-4243-8AD5-7AE4C76AE611}" type="slidenum">
              <a:rPr lang="en-US"/>
              <a:pPr>
                <a:defRPr/>
              </a:pPr>
              <a:t>‹#›</a:t>
            </a:fld>
            <a:endParaRPr lang="en-US" dirty="0"/>
          </a:p>
        </p:txBody>
      </p:sp>
    </p:spTree>
    <p:extLst>
      <p:ext uri="{BB962C8B-B14F-4D97-AF65-F5344CB8AC3E}">
        <p14:creationId xmlns:p14="http://schemas.microsoft.com/office/powerpoint/2010/main" val="33262188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B357CFE-5BF1-8745-A0C1-1FAE58CBF689}" type="slidenum">
              <a:rPr lang="en-US"/>
              <a:pPr>
                <a:defRPr/>
              </a:pPr>
              <a:t>‹#›</a:t>
            </a:fld>
            <a:endParaRPr lang="en-US" dirty="0"/>
          </a:p>
        </p:txBody>
      </p:sp>
    </p:spTree>
    <p:extLst>
      <p:ext uri="{BB962C8B-B14F-4D97-AF65-F5344CB8AC3E}">
        <p14:creationId xmlns:p14="http://schemas.microsoft.com/office/powerpoint/2010/main" val="3644968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F67C1B1-0B9C-F14E-A4D3-C45F3F8BADC8}" type="slidenum">
              <a:rPr lang="en-US"/>
              <a:pPr>
                <a:defRPr/>
              </a:pPr>
              <a:t>‹#›</a:t>
            </a:fld>
            <a:endParaRPr lang="en-US" dirty="0"/>
          </a:p>
        </p:txBody>
      </p:sp>
    </p:spTree>
    <p:extLst>
      <p:ext uri="{BB962C8B-B14F-4D97-AF65-F5344CB8AC3E}">
        <p14:creationId xmlns:p14="http://schemas.microsoft.com/office/powerpoint/2010/main" val="410388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9"/>
          <p:cNvSpPr>
            <a:spLocks noChangeArrowheads="1"/>
          </p:cNvSpPr>
          <p:nvPr/>
        </p:nvSpPr>
        <p:spPr bwMode="auto">
          <a:xfrm>
            <a:off x="0" y="1"/>
            <a:ext cx="9144000" cy="634604"/>
          </a:xfrm>
          <a:prstGeom prst="rect">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spcBef>
                <a:spcPct val="20000"/>
              </a:spcBef>
            </a:pPr>
            <a:endParaRPr lang="en-US" sz="18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4518" r:id="rId1"/>
    <p:sldLayoutId id="2147484519" r:id="rId2"/>
    <p:sldLayoutId id="2147484520" r:id="rId3"/>
    <p:sldLayoutId id="2147484521" r:id="rId4"/>
    <p:sldLayoutId id="2147484522" r:id="rId5"/>
    <p:sldLayoutId id="2147484523" r:id="rId6"/>
    <p:sldLayoutId id="2147484524" r:id="rId7"/>
    <p:sldLayoutId id="2147484525" r:id="rId8"/>
    <p:sldLayoutId id="2147484526" r:id="rId9"/>
    <p:sldLayoutId id="2147484527" r:id="rId10"/>
    <p:sldLayoutId id="2147484548" r:id="rId11"/>
    <p:sldLayoutId id="2147484549" r:id="rId12"/>
    <p:sldLayoutId id="2147484551" r:id="rId13"/>
    <p:sldLayoutId id="2147484552" r:id="rId14"/>
    <p:sldLayoutId id="2147484553" r:id="rId15"/>
    <p:sldLayoutId id="2147484554" r:id="rId16"/>
  </p:sldLayoutIdLst>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3794" name="Title Placeholder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3795" name="Text Placeholder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ea typeface="+mn-ea"/>
                <a:cs typeface="Arial" charset="0"/>
              </a:defRPr>
            </a:lvl1pPr>
          </a:lstStyle>
          <a:p>
            <a:pPr>
              <a:defRPr/>
            </a:pPr>
            <a:endParaRPr lang="en-US" dirty="0"/>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ea typeface="+mn-ea"/>
                <a:cs typeface="Arial" charset="0"/>
              </a:defRPr>
            </a:lvl1pPr>
          </a:lstStyle>
          <a:p>
            <a:pPr>
              <a:defRPr/>
            </a:pPr>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ea typeface="+mn-ea"/>
                <a:cs typeface="Arial" charset="0"/>
              </a:defRPr>
            </a:lvl1pPr>
          </a:lstStyle>
          <a:p>
            <a:pPr>
              <a:defRPr/>
            </a:pPr>
            <a:fld id="{2ED32B66-FB7D-B748-8CF7-3804108F4D5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507" r:id="rId1"/>
    <p:sldLayoutId id="2147484508" r:id="rId2"/>
    <p:sldLayoutId id="2147484509" r:id="rId3"/>
    <p:sldLayoutId id="2147484510" r:id="rId4"/>
    <p:sldLayoutId id="2147484511" r:id="rId5"/>
    <p:sldLayoutId id="2147484512" r:id="rId6"/>
    <p:sldLayoutId id="2147484513" r:id="rId7"/>
    <p:sldLayoutId id="2147484514" r:id="rId8"/>
    <p:sldLayoutId id="2147484515" r:id="rId9"/>
    <p:sldLayoutId id="2147484516" r:id="rId10"/>
    <p:sldLayoutId id="2147484517"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ctrTitle"/>
          </p:nvPr>
        </p:nvSpPr>
        <p:spPr>
          <a:xfrm>
            <a:off x="237744" y="361950"/>
            <a:ext cx="8610600" cy="1371600"/>
          </a:xfrm>
          <a:noFill/>
          <a:effectLst>
            <a:softEdge rad="63500"/>
          </a:effectLst>
        </p:spPr>
        <p:txBody>
          <a:bodyPr anchor="ctr"/>
          <a:lstStyle/>
          <a:p>
            <a:pPr eaLnBrk="1" hangingPunct="1">
              <a:defRPr/>
            </a:pPr>
            <a:r>
              <a:rPr lang="en-US" sz="3200" dirty="0">
                <a:latin typeface="+mj-lt"/>
              </a:rPr>
              <a:t>Interplanetary </a:t>
            </a:r>
            <a:r>
              <a:rPr lang="en-US" sz="3200" dirty="0" err="1">
                <a:latin typeface="+mj-lt"/>
              </a:rPr>
              <a:t>SmallSat</a:t>
            </a:r>
            <a:r>
              <a:rPr lang="en-US" sz="3200" dirty="0">
                <a:latin typeface="+mj-lt"/>
              </a:rPr>
              <a:t> Conference 2023 – </a:t>
            </a:r>
            <a:r>
              <a:rPr lang="en-US" sz="3200" dirty="0" err="1">
                <a:latin typeface="+mj-lt"/>
              </a:rPr>
              <a:t>BioSentinel</a:t>
            </a:r>
            <a:br>
              <a:rPr lang="en-US" sz="3200" dirty="0">
                <a:latin typeface="+mj-lt"/>
              </a:rPr>
            </a:br>
            <a:br>
              <a:rPr lang="en-US" sz="3200" dirty="0">
                <a:latin typeface="+mj-lt"/>
              </a:rPr>
            </a:br>
            <a:endParaRPr lang="en-US" sz="3200" dirty="0">
              <a:latin typeface="+mj-lt"/>
            </a:endParaRPr>
          </a:p>
        </p:txBody>
      </p:sp>
      <p:sp>
        <p:nvSpPr>
          <p:cNvPr id="3075" name="Rectangle 3"/>
          <p:cNvSpPr>
            <a:spLocks noGrp="1" noChangeArrowheads="1"/>
          </p:cNvSpPr>
          <p:nvPr>
            <p:ph type="subTitle" idx="1"/>
          </p:nvPr>
        </p:nvSpPr>
        <p:spPr>
          <a:xfrm>
            <a:off x="91338" y="3669507"/>
            <a:ext cx="5471261" cy="871001"/>
          </a:xfrm>
          <a:solidFill>
            <a:schemeClr val="tx1">
              <a:alpha val="74000"/>
            </a:schemeClr>
          </a:solidFill>
          <a:effectLst>
            <a:softEdge rad="63500"/>
          </a:effectLst>
        </p:spPr>
        <p:txBody>
          <a:bodyPr/>
          <a:lstStyle/>
          <a:p>
            <a:pPr eaLnBrk="1" hangingPunct="1"/>
            <a:r>
              <a:rPr lang="en-US" sz="1600" dirty="0">
                <a:latin typeface="+mn-lt"/>
                <a:cs typeface="Arial Narrow" panose="020B0604020202020204" pitchFamily="34" charset="0"/>
              </a:rPr>
              <a:t>Matthew Napoli, PM</a:t>
            </a:r>
          </a:p>
          <a:p>
            <a:pPr eaLnBrk="1" hangingPunct="1"/>
            <a:r>
              <a:rPr lang="en-US" sz="1600" dirty="0">
                <a:latin typeface="+mn-lt"/>
                <a:cs typeface="Arial Narrow" panose="020B0604020202020204" pitchFamily="34" charset="0"/>
              </a:rPr>
              <a:t>Andres Dono Perez (NAV Lead)</a:t>
            </a:r>
          </a:p>
          <a:p>
            <a:pPr eaLnBrk="1" hangingPunct="1"/>
            <a:r>
              <a:rPr lang="en-US" sz="1600" dirty="0">
                <a:latin typeface="+mn-lt"/>
                <a:cs typeface="Arial Narrow" panose="020B0604020202020204" pitchFamily="34" charset="0"/>
              </a:rPr>
              <a:t>Jose Luis Alvarellos (NAV)</a:t>
            </a:r>
          </a:p>
          <a:p>
            <a:pPr eaLnBrk="1" hangingPunct="1"/>
            <a:endParaRPr lang="en-US" sz="1600" dirty="0">
              <a:latin typeface="+mn-lt"/>
              <a:cs typeface="Arial Narrow" panose="020B0604020202020204" pitchFamily="34" charset="0"/>
            </a:endParaRPr>
          </a:p>
          <a:p>
            <a:pPr eaLnBrk="1" hangingPunct="1"/>
            <a:r>
              <a:rPr lang="en-US" sz="1600" dirty="0">
                <a:latin typeface="+mn-lt"/>
                <a:cs typeface="Arial Narrow" panose="020B0604020202020204" pitchFamily="34" charset="0"/>
              </a:rPr>
              <a:t>NASA Ames Research Center, Moffett Field, California</a:t>
            </a:r>
          </a:p>
          <a:p>
            <a:pPr eaLnBrk="1" hangingPunct="1"/>
            <a:r>
              <a:rPr lang="en-US" sz="1400" dirty="0">
                <a:latin typeface="+mn-lt"/>
                <a:cs typeface="Arial Narrow" panose="020B0604020202020204" pitchFamily="34" charset="0"/>
              </a:rPr>
              <a:t>May 11, 2023</a:t>
            </a:r>
            <a:endParaRPr lang="en-US" sz="1400" dirty="0">
              <a:solidFill>
                <a:schemeClr val="bg1"/>
              </a:solidFill>
              <a:latin typeface="+mn-lt"/>
              <a:cs typeface="Arial Narrow" panose="020B0604020202020204" pitchFamily="34" charset="0"/>
            </a:endParaRPr>
          </a:p>
        </p:txBody>
      </p:sp>
    </p:spTree>
    <p:extLst>
      <p:ext uri="{BB962C8B-B14F-4D97-AF65-F5344CB8AC3E}">
        <p14:creationId xmlns:p14="http://schemas.microsoft.com/office/powerpoint/2010/main" val="349292793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0AEF019E-7477-424F-A681-3CC6E3939C03}"/>
              </a:ext>
            </a:extLst>
          </p:cNvPr>
          <p:cNvPicPr>
            <a:picLocks noChangeAspect="1"/>
          </p:cNvPicPr>
          <p:nvPr/>
        </p:nvPicPr>
        <p:blipFill rotWithShape="1">
          <a:blip r:embed="rId3"/>
          <a:srcRect/>
          <a:stretch/>
        </p:blipFill>
        <p:spPr>
          <a:xfrm rot="790111">
            <a:off x="5411672" y="2948593"/>
            <a:ext cx="3613852" cy="2132344"/>
          </a:xfrm>
          <a:prstGeom prst="roundRect">
            <a:avLst/>
          </a:prstGeom>
        </p:spPr>
      </p:pic>
      <p:sp>
        <p:nvSpPr>
          <p:cNvPr id="45" name="TextBox 44">
            <a:extLst>
              <a:ext uri="{FF2B5EF4-FFF2-40B4-BE49-F238E27FC236}">
                <a16:creationId xmlns:a16="http://schemas.microsoft.com/office/drawing/2014/main" id="{36C9E6B5-47DE-445B-86CB-798B25776A6C}"/>
              </a:ext>
            </a:extLst>
          </p:cNvPr>
          <p:cNvSpPr txBox="1"/>
          <p:nvPr/>
        </p:nvSpPr>
        <p:spPr>
          <a:xfrm>
            <a:off x="2324858" y="3760848"/>
            <a:ext cx="2457724" cy="507831"/>
          </a:xfrm>
          <a:prstGeom prst="rect">
            <a:avLst/>
          </a:prstGeom>
          <a:noFill/>
          <a:ln>
            <a:solidFill>
              <a:srgbClr val="0070C0"/>
            </a:solidFill>
          </a:ln>
        </p:spPr>
        <p:txBody>
          <a:bodyPr wrap="none" rtlCol="0">
            <a:spAutoFit/>
          </a:bodyPr>
          <a:lstStyle/>
          <a:p>
            <a:r>
              <a:rPr lang="en-US" sz="900" b="1" dirty="0">
                <a:solidFill>
                  <a:schemeClr val="tx1">
                    <a:lumMod val="50000"/>
                    <a:lumOff val="50000"/>
                  </a:schemeClr>
                </a:solidFill>
                <a:latin typeface="Arial"/>
                <a:cs typeface="Arial"/>
              </a:rPr>
              <a:t>Distance to ISS:                            ~ 350 km</a:t>
            </a:r>
          </a:p>
          <a:p>
            <a:r>
              <a:rPr lang="en-US" sz="900" b="1" dirty="0">
                <a:solidFill>
                  <a:schemeClr val="tx1">
                    <a:lumMod val="50000"/>
                    <a:lumOff val="50000"/>
                  </a:schemeClr>
                </a:solidFill>
                <a:latin typeface="Arial"/>
                <a:cs typeface="Arial"/>
              </a:rPr>
              <a:t>Distance to the Moon:            ~385,000 km</a:t>
            </a:r>
          </a:p>
          <a:p>
            <a:r>
              <a:rPr lang="en-US" sz="900" b="1" dirty="0">
                <a:solidFill>
                  <a:srgbClr val="FF6600"/>
                </a:solidFill>
                <a:latin typeface="Arial"/>
                <a:cs typeface="Arial"/>
              </a:rPr>
              <a:t>Distance at 6 months:       ~16,000,000 km</a:t>
            </a:r>
          </a:p>
        </p:txBody>
      </p:sp>
      <p:sp>
        <p:nvSpPr>
          <p:cNvPr id="43" name="TextBox 42">
            <a:extLst>
              <a:ext uri="{FF2B5EF4-FFF2-40B4-BE49-F238E27FC236}">
                <a16:creationId xmlns:a16="http://schemas.microsoft.com/office/drawing/2014/main" id="{21E9A37A-B6BA-4EBC-96C5-C36D016466AE}"/>
              </a:ext>
            </a:extLst>
          </p:cNvPr>
          <p:cNvSpPr txBox="1"/>
          <p:nvPr/>
        </p:nvSpPr>
        <p:spPr>
          <a:xfrm>
            <a:off x="194006" y="912136"/>
            <a:ext cx="8264194" cy="2629246"/>
          </a:xfrm>
          <a:prstGeom prst="rect">
            <a:avLst/>
          </a:prstGeom>
          <a:noFill/>
        </p:spPr>
        <p:txBody>
          <a:bodyPr wrap="square" rtlCol="0">
            <a:spAutoFit/>
          </a:bodyPr>
          <a:lstStyle/>
          <a:p>
            <a:pPr eaLnBrk="0" fontAlgn="base" hangingPunct="0">
              <a:spcAft>
                <a:spcPct val="0"/>
              </a:spcAft>
              <a:defRPr/>
            </a:pPr>
            <a:r>
              <a:rPr lang="en-US" sz="1600" u="sng" dirty="0">
                <a:latin typeface="Arial"/>
                <a:cs typeface="Arial"/>
              </a:rPr>
              <a:t>HQ Directorate:</a:t>
            </a:r>
            <a:r>
              <a:rPr lang="en-US" sz="1600" dirty="0">
                <a:latin typeface="Arial"/>
                <a:cs typeface="Arial"/>
              </a:rPr>
              <a:t>  ESDMD Mars Campaign Development (MCD) (formerly AES)</a:t>
            </a:r>
          </a:p>
          <a:p>
            <a:pPr eaLnBrk="0" fontAlgn="base" hangingPunct="0">
              <a:spcAft>
                <a:spcPct val="0"/>
              </a:spcAft>
              <a:defRPr/>
            </a:pPr>
            <a:endParaRPr lang="en-US" sz="1600" b="1" u="sng" dirty="0">
              <a:latin typeface="Arial"/>
              <a:cs typeface="Arial"/>
            </a:endParaRPr>
          </a:p>
          <a:p>
            <a:pPr eaLnBrk="0" fontAlgn="base" hangingPunct="0">
              <a:spcAft>
                <a:spcPct val="0"/>
              </a:spcAft>
              <a:defRPr/>
            </a:pPr>
            <a:r>
              <a:rPr lang="en-US" sz="1600" b="1" u="sng" dirty="0">
                <a:latin typeface="Arial"/>
                <a:cs typeface="Arial"/>
              </a:rPr>
              <a:t>Objective</a:t>
            </a:r>
            <a:r>
              <a:rPr lang="en-US" sz="1600" dirty="0">
                <a:latin typeface="Arial"/>
                <a:cs typeface="Arial"/>
              </a:rPr>
              <a:t>: develop a deep space tool with autonomous life support technologies to study the biological effects of the space radiation environment</a:t>
            </a:r>
          </a:p>
          <a:p>
            <a:pPr eaLnBrk="0" fontAlgn="base" hangingPunct="0">
              <a:spcAft>
                <a:spcPct val="0"/>
              </a:spcAft>
              <a:defRPr/>
            </a:pPr>
            <a:endParaRPr lang="en-US" sz="1600" dirty="0">
              <a:latin typeface="Arial"/>
              <a:cs typeface="Arial"/>
            </a:endParaRPr>
          </a:p>
          <a:p>
            <a:pPr>
              <a:lnSpc>
                <a:spcPct val="120000"/>
              </a:lnSpc>
            </a:pPr>
            <a:r>
              <a:rPr lang="en-US" sz="1600" u="sng" dirty="0">
                <a:latin typeface="Arial"/>
                <a:cs typeface="Arial"/>
              </a:rPr>
              <a:t>NASA’s first biological study in interplanetary deep space</a:t>
            </a:r>
          </a:p>
          <a:p>
            <a:pPr marL="264319" lvl="1" indent="-238125">
              <a:lnSpc>
                <a:spcPct val="120000"/>
              </a:lnSpc>
              <a:buFont typeface="Arial" panose="020B0604020202020204" pitchFamily="34" charset="0"/>
              <a:buChar char="•"/>
            </a:pPr>
            <a:r>
              <a:rPr lang="en-US" sz="1400" dirty="0">
                <a:latin typeface="Arial"/>
                <a:cs typeface="Arial"/>
              </a:rPr>
              <a:t>First CubeSat to combine bio studies with autonomous capability &amp; dosimetry beyond LEO</a:t>
            </a:r>
            <a:endParaRPr lang="en-US" sz="1400" dirty="0">
              <a:solidFill>
                <a:srgbClr val="000000"/>
              </a:solidFill>
              <a:latin typeface="Arial"/>
              <a:cs typeface="Arial"/>
            </a:endParaRPr>
          </a:p>
          <a:p>
            <a:pPr marL="264319" lvl="1" indent="-238125">
              <a:lnSpc>
                <a:spcPct val="120000"/>
              </a:lnSpc>
              <a:buFont typeface="Arial" panose="020B0604020202020204" pitchFamily="34" charset="0"/>
              <a:buChar char="•"/>
            </a:pPr>
            <a:r>
              <a:rPr lang="en-US" sz="1400" dirty="0">
                <a:latin typeface="Arial"/>
                <a:cs typeface="Arial"/>
              </a:rPr>
              <a:t>Far beyond the protection of Earth’s magnetosphere</a:t>
            </a:r>
          </a:p>
          <a:p>
            <a:pPr marL="264319" lvl="1" indent="-238125">
              <a:lnSpc>
                <a:spcPct val="120000"/>
              </a:lnSpc>
              <a:buFont typeface="Arial" panose="020B0604020202020204" pitchFamily="34" charset="0"/>
              <a:buChar char="•"/>
            </a:pPr>
            <a:r>
              <a:rPr lang="en-US" sz="1400" dirty="0" err="1">
                <a:latin typeface="Arial"/>
                <a:cs typeface="Arial"/>
              </a:rPr>
              <a:t>BioSentinel</a:t>
            </a:r>
            <a:r>
              <a:rPr lang="en-US" sz="1400" dirty="0">
                <a:latin typeface="Arial"/>
                <a:cs typeface="Arial"/>
              </a:rPr>
              <a:t> allows to compare different radiation &amp; gravitational environments </a:t>
            </a:r>
            <a:r>
              <a:rPr lang="en-US" sz="1400" dirty="0">
                <a:solidFill>
                  <a:srgbClr val="7F7F7F"/>
                </a:solidFill>
                <a:latin typeface="Arial"/>
                <a:cs typeface="Arial"/>
              </a:rPr>
              <a:t>(deep space, ISS, Earth surface</a:t>
            </a:r>
            <a:r>
              <a:rPr lang="is-IS" sz="1400" dirty="0">
                <a:solidFill>
                  <a:srgbClr val="7F7F7F"/>
                </a:solidFill>
                <a:latin typeface="Arial"/>
                <a:cs typeface="Arial"/>
              </a:rPr>
              <a:t>)</a:t>
            </a:r>
          </a:p>
        </p:txBody>
      </p:sp>
      <p:pic>
        <p:nvPicPr>
          <p:cNvPr id="24" name="Picture 23">
            <a:extLst>
              <a:ext uri="{FF2B5EF4-FFF2-40B4-BE49-F238E27FC236}">
                <a16:creationId xmlns:a16="http://schemas.microsoft.com/office/drawing/2014/main" id="{A1CC5FAE-BD84-7D4A-9363-92E6E7E3898E}"/>
              </a:ext>
            </a:extLst>
          </p:cNvPr>
          <p:cNvPicPr>
            <a:picLocks noChangeAspect="1"/>
          </p:cNvPicPr>
          <p:nvPr/>
        </p:nvPicPr>
        <p:blipFill rotWithShape="1">
          <a:blip r:embed="rId4" cstate="email">
            <a:grayscl/>
            <a:alphaModFix/>
            <a:extLst>
              <a:ext uri="{28A0092B-C50C-407E-A947-70E740481C1C}">
                <a14:useLocalDpi xmlns:a14="http://schemas.microsoft.com/office/drawing/2010/main"/>
              </a:ext>
            </a:extLst>
          </a:blip>
          <a:srcRect/>
          <a:stretch/>
        </p:blipFill>
        <p:spPr>
          <a:xfrm rot="16200000">
            <a:off x="306390" y="3500003"/>
            <a:ext cx="1354568" cy="1814945"/>
          </a:xfrm>
          <a:prstGeom prst="rect">
            <a:avLst/>
          </a:prstGeom>
        </p:spPr>
      </p:pic>
      <p:sp>
        <p:nvSpPr>
          <p:cNvPr id="30" name="Slide Number Placeholder 3">
            <a:extLst>
              <a:ext uri="{FF2B5EF4-FFF2-40B4-BE49-F238E27FC236}">
                <a16:creationId xmlns:a16="http://schemas.microsoft.com/office/drawing/2014/main" id="{64D06C69-C4FC-4ED9-8B44-ECAFFC814C22}"/>
              </a:ext>
            </a:extLst>
          </p:cNvPr>
          <p:cNvSpPr>
            <a:spLocks noGrp="1"/>
          </p:cNvSpPr>
          <p:nvPr>
            <p:ph type="sldNum" sz="quarter" idx="10"/>
          </p:nvPr>
        </p:nvSpPr>
        <p:spPr>
          <a:xfrm>
            <a:off x="8610600" y="4834890"/>
            <a:ext cx="457200" cy="273844"/>
          </a:xfrm>
        </p:spPr>
        <p:txBody>
          <a:bodyPr/>
          <a:lstStyle/>
          <a:p>
            <a:pPr>
              <a:defRPr/>
            </a:pPr>
            <a:fld id="{B104B0E7-0325-41C5-9B6A-0267FF6FF288}" type="slidenum">
              <a:rPr lang="en-US" smtClean="0"/>
              <a:pPr>
                <a:defRPr/>
              </a:pPr>
              <a:t>2</a:t>
            </a:fld>
            <a:endParaRPr lang="en-US" dirty="0"/>
          </a:p>
        </p:txBody>
      </p:sp>
      <p:sp>
        <p:nvSpPr>
          <p:cNvPr id="13" name="Title 4">
            <a:extLst>
              <a:ext uri="{FF2B5EF4-FFF2-40B4-BE49-F238E27FC236}">
                <a16:creationId xmlns:a16="http://schemas.microsoft.com/office/drawing/2014/main" id="{4682257E-B7BB-41D1-BEAF-0428616B5572}"/>
              </a:ext>
            </a:extLst>
          </p:cNvPr>
          <p:cNvSpPr>
            <a:spLocks noGrp="1"/>
          </p:cNvSpPr>
          <p:nvPr>
            <p:ph type="ctrTitle"/>
          </p:nvPr>
        </p:nvSpPr>
        <p:spPr>
          <a:xfrm>
            <a:off x="609600" y="182947"/>
            <a:ext cx="7772400" cy="483611"/>
          </a:xfrm>
        </p:spPr>
        <p:txBody>
          <a:bodyPr/>
          <a:lstStyle/>
          <a:p>
            <a:r>
              <a:rPr lang="en-US" sz="2800" dirty="0">
                <a:latin typeface="+mj-lt"/>
              </a:rPr>
              <a:t>BioSentinel Mission</a:t>
            </a:r>
          </a:p>
        </p:txBody>
      </p:sp>
      <p:sp>
        <p:nvSpPr>
          <p:cNvPr id="14" name="TextBox 13">
            <a:extLst>
              <a:ext uri="{FF2B5EF4-FFF2-40B4-BE49-F238E27FC236}">
                <a16:creationId xmlns:a16="http://schemas.microsoft.com/office/drawing/2014/main" id="{5F51A39B-4B7D-412D-97D0-FF2202513B0D}"/>
              </a:ext>
            </a:extLst>
          </p:cNvPr>
          <p:cNvSpPr txBox="1"/>
          <p:nvPr/>
        </p:nvSpPr>
        <p:spPr>
          <a:xfrm>
            <a:off x="6185899" y="4602480"/>
            <a:ext cx="1524255" cy="369332"/>
          </a:xfrm>
          <a:prstGeom prst="rect">
            <a:avLst/>
          </a:prstGeom>
          <a:solidFill>
            <a:schemeClr val="bg1"/>
          </a:solidFill>
          <a:ln>
            <a:noFill/>
          </a:ln>
        </p:spPr>
        <p:txBody>
          <a:bodyPr wrap="square" rtlCol="0">
            <a:spAutoFit/>
          </a:bodyPr>
          <a:lstStyle/>
          <a:p>
            <a:pPr algn="ctr"/>
            <a:r>
              <a:rPr lang="en-US" sz="900" b="1" i="1" dirty="0">
                <a:solidFill>
                  <a:schemeClr val="accent5">
                    <a:lumMod val="75000"/>
                  </a:schemeClr>
                </a:solidFill>
                <a:ea typeface="Arial" charset="0"/>
                <a:cs typeface="Arial" charset="0"/>
              </a:rPr>
              <a:t>Secondary payload</a:t>
            </a:r>
          </a:p>
          <a:p>
            <a:pPr algn="ctr"/>
            <a:r>
              <a:rPr lang="en-US" sz="900" b="1" i="1" dirty="0">
                <a:solidFill>
                  <a:schemeClr val="accent5">
                    <a:lumMod val="75000"/>
                  </a:schemeClr>
                </a:solidFill>
                <a:ea typeface="Arial" charset="0"/>
                <a:cs typeface="Arial" charset="0"/>
              </a:rPr>
              <a:t>deployment (L+4 </a:t>
            </a:r>
            <a:r>
              <a:rPr lang="en-US" sz="900" b="1" i="1" dirty="0" err="1">
                <a:solidFill>
                  <a:schemeClr val="accent5">
                    <a:lumMod val="75000"/>
                  </a:schemeClr>
                </a:solidFill>
                <a:ea typeface="Arial" charset="0"/>
                <a:cs typeface="Arial" charset="0"/>
              </a:rPr>
              <a:t>hrs</a:t>
            </a:r>
            <a:r>
              <a:rPr lang="en-US" sz="900" b="1" i="1" dirty="0">
                <a:solidFill>
                  <a:schemeClr val="accent5">
                    <a:lumMod val="75000"/>
                  </a:schemeClr>
                </a:solidFill>
                <a:ea typeface="Arial" charset="0"/>
                <a:cs typeface="Arial" charset="0"/>
              </a:rPr>
              <a:t>)</a:t>
            </a:r>
          </a:p>
        </p:txBody>
      </p:sp>
      <p:sp>
        <p:nvSpPr>
          <p:cNvPr id="15" name="TextBox 14">
            <a:extLst>
              <a:ext uri="{FF2B5EF4-FFF2-40B4-BE49-F238E27FC236}">
                <a16:creationId xmlns:a16="http://schemas.microsoft.com/office/drawing/2014/main" id="{6114C7B6-A9B9-4DAC-87A8-BE6D8F0848BA}"/>
              </a:ext>
            </a:extLst>
          </p:cNvPr>
          <p:cNvSpPr txBox="1"/>
          <p:nvPr/>
        </p:nvSpPr>
        <p:spPr>
          <a:xfrm>
            <a:off x="6185899" y="3475071"/>
            <a:ext cx="1097618" cy="369332"/>
          </a:xfrm>
          <a:prstGeom prst="rect">
            <a:avLst/>
          </a:prstGeom>
          <a:noFill/>
        </p:spPr>
        <p:txBody>
          <a:bodyPr wrap="square" rtlCol="0">
            <a:spAutoFit/>
          </a:bodyPr>
          <a:lstStyle/>
          <a:p>
            <a:pPr algn="ctr"/>
            <a:r>
              <a:rPr lang="en-US" sz="900" b="1" i="1" dirty="0">
                <a:solidFill>
                  <a:schemeClr val="accent5">
                    <a:lumMod val="75000"/>
                  </a:schemeClr>
                </a:solidFill>
                <a:ea typeface="Arial" charset="0"/>
                <a:cs typeface="Arial" charset="0"/>
              </a:rPr>
              <a:t>Lunar transit</a:t>
            </a:r>
          </a:p>
          <a:p>
            <a:pPr algn="ctr"/>
            <a:r>
              <a:rPr lang="en-US" sz="900" b="1" i="1" dirty="0">
                <a:solidFill>
                  <a:schemeClr val="accent5">
                    <a:lumMod val="75000"/>
                  </a:schemeClr>
                </a:solidFill>
                <a:ea typeface="Arial" charset="0"/>
                <a:cs typeface="Arial" charset="0"/>
              </a:rPr>
              <a:t>(3-7 days)</a:t>
            </a:r>
          </a:p>
        </p:txBody>
      </p:sp>
      <p:sp>
        <p:nvSpPr>
          <p:cNvPr id="17" name="TextBox 16">
            <a:extLst>
              <a:ext uri="{FF2B5EF4-FFF2-40B4-BE49-F238E27FC236}">
                <a16:creationId xmlns:a16="http://schemas.microsoft.com/office/drawing/2014/main" id="{EF81D509-643C-4E86-BC79-5B81EDC35B0F}"/>
              </a:ext>
            </a:extLst>
          </p:cNvPr>
          <p:cNvSpPr txBox="1"/>
          <p:nvPr/>
        </p:nvSpPr>
        <p:spPr>
          <a:xfrm>
            <a:off x="8297393" y="2667127"/>
            <a:ext cx="923508" cy="646331"/>
          </a:xfrm>
          <a:prstGeom prst="rect">
            <a:avLst/>
          </a:prstGeom>
          <a:noFill/>
        </p:spPr>
        <p:txBody>
          <a:bodyPr wrap="square" rtlCol="0">
            <a:spAutoFit/>
          </a:bodyPr>
          <a:lstStyle/>
          <a:p>
            <a:pPr algn="ctr"/>
            <a:r>
              <a:rPr lang="en-US" sz="900" b="1" i="1" dirty="0" err="1">
                <a:solidFill>
                  <a:schemeClr val="accent5">
                    <a:lumMod val="75000"/>
                  </a:schemeClr>
                </a:solidFill>
                <a:ea typeface="Arial" charset="0"/>
                <a:cs typeface="Arial" charset="0"/>
              </a:rPr>
              <a:t>BioSentinel</a:t>
            </a:r>
            <a:r>
              <a:rPr lang="en-US" sz="900" b="1" i="1" dirty="0">
                <a:solidFill>
                  <a:schemeClr val="accent5">
                    <a:lumMod val="75000"/>
                  </a:schemeClr>
                </a:solidFill>
                <a:ea typeface="Arial" charset="0"/>
                <a:cs typeface="Arial" charset="0"/>
              </a:rPr>
              <a:t> escapes into a heliocentric orbit</a:t>
            </a:r>
          </a:p>
        </p:txBody>
      </p:sp>
      <p:pic>
        <p:nvPicPr>
          <p:cNvPr id="21" name="Picture 20">
            <a:extLst>
              <a:ext uri="{FF2B5EF4-FFF2-40B4-BE49-F238E27FC236}">
                <a16:creationId xmlns:a16="http://schemas.microsoft.com/office/drawing/2014/main" id="{FD136C73-8E34-4D30-9140-DE1EAD42AF9A}"/>
              </a:ext>
            </a:extLst>
          </p:cNvPr>
          <p:cNvPicPr>
            <a:picLocks noChangeAspect="1"/>
          </p:cNvPicPr>
          <p:nvPr/>
        </p:nvPicPr>
        <p:blipFill rotWithShape="1">
          <a:blip r:embed="rId4" cstate="email">
            <a:grayscl/>
            <a:alphaModFix/>
            <a:extLst>
              <a:ext uri="{28A0092B-C50C-407E-A947-70E740481C1C}">
                <a14:useLocalDpi xmlns:a14="http://schemas.microsoft.com/office/drawing/2010/main"/>
              </a:ext>
            </a:extLst>
          </a:blip>
          <a:srcRect/>
          <a:stretch/>
        </p:blipFill>
        <p:spPr>
          <a:xfrm rot="16200000">
            <a:off x="306391" y="3500003"/>
            <a:ext cx="1354568" cy="1814945"/>
          </a:xfrm>
          <a:prstGeom prst="rect">
            <a:avLst/>
          </a:prstGeom>
        </p:spPr>
      </p:pic>
    </p:spTree>
    <p:extLst>
      <p:ext uri="{BB962C8B-B14F-4D97-AF65-F5344CB8AC3E}">
        <p14:creationId xmlns:p14="http://schemas.microsoft.com/office/powerpoint/2010/main" val="412223326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600" y="182947"/>
            <a:ext cx="7772400" cy="483611"/>
          </a:xfrm>
        </p:spPr>
        <p:txBody>
          <a:bodyPr/>
          <a:lstStyle/>
          <a:p>
            <a:r>
              <a:rPr lang="en-US" sz="2800" dirty="0">
                <a:latin typeface="+mj-lt"/>
              </a:rPr>
              <a:t>Project Description </a:t>
            </a:r>
          </a:p>
        </p:txBody>
      </p:sp>
      <p:sp>
        <p:nvSpPr>
          <p:cNvPr id="4" name="Slide Number Placeholder 3"/>
          <p:cNvSpPr>
            <a:spLocks noGrp="1"/>
          </p:cNvSpPr>
          <p:nvPr>
            <p:ph type="sldNum" sz="quarter" idx="10"/>
          </p:nvPr>
        </p:nvSpPr>
        <p:spPr/>
        <p:txBody>
          <a:bodyPr/>
          <a:lstStyle/>
          <a:p>
            <a:pPr>
              <a:defRPr/>
            </a:pPr>
            <a:fld id="{B104B0E7-0325-41C5-9B6A-0267FF6FF288}" type="slidenum">
              <a:rPr lang="en-US" smtClean="0"/>
              <a:pPr>
                <a:defRPr/>
              </a:pPr>
              <a:t>3</a:t>
            </a:fld>
            <a:endParaRPr lang="en-US" dirty="0"/>
          </a:p>
        </p:txBody>
      </p:sp>
      <p:sp>
        <p:nvSpPr>
          <p:cNvPr id="7" name="Content Placeholder 3">
            <a:extLst>
              <a:ext uri="{FF2B5EF4-FFF2-40B4-BE49-F238E27FC236}">
                <a16:creationId xmlns:a16="http://schemas.microsoft.com/office/drawing/2014/main" id="{F94D2CDF-64CD-42C7-A5CD-385F8DA5F1AC}"/>
              </a:ext>
            </a:extLst>
          </p:cNvPr>
          <p:cNvSpPr>
            <a:spLocks noGrp="1"/>
          </p:cNvSpPr>
          <p:nvPr>
            <p:ph idx="1"/>
          </p:nvPr>
        </p:nvSpPr>
        <p:spPr>
          <a:xfrm>
            <a:off x="695108" y="4420294"/>
            <a:ext cx="8112403" cy="347585"/>
          </a:xfrm>
        </p:spPr>
        <p:txBody>
          <a:bodyPr/>
          <a:lstStyle/>
          <a:p>
            <a:pPr marL="0" indent="0">
              <a:buNone/>
            </a:pPr>
            <a:r>
              <a:rPr lang="en-US" sz="1200" b="1" dirty="0" err="1">
                <a:latin typeface="+mn-lt"/>
              </a:rPr>
              <a:t>Freeflyer</a:t>
            </a:r>
            <a:r>
              <a:rPr lang="en-US" sz="1200" b="1" dirty="0">
                <a:latin typeface="+mn-lt"/>
              </a:rPr>
              <a:t> Spacecraft                     	                ISS Segment                      	          	        Ground Segment                </a:t>
            </a:r>
          </a:p>
        </p:txBody>
      </p:sp>
      <p:pic>
        <p:nvPicPr>
          <p:cNvPr id="8" name="Picture 4" descr="A picture containing indoor, oven, microwave, appliance&#10;&#10;Description automatically generated">
            <a:extLst>
              <a:ext uri="{FF2B5EF4-FFF2-40B4-BE49-F238E27FC236}">
                <a16:creationId xmlns:a16="http://schemas.microsoft.com/office/drawing/2014/main" id="{2F93EE0B-62DA-4D94-B0C0-B9C936C0E9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6" t="8343" b="11179"/>
          <a:stretch/>
        </p:blipFill>
        <p:spPr bwMode="auto">
          <a:xfrm>
            <a:off x="3397450" y="2717679"/>
            <a:ext cx="2586498" cy="15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NASA BioSentinel CubeSat completes assembly and battery testing">
            <a:extLst>
              <a:ext uri="{FF2B5EF4-FFF2-40B4-BE49-F238E27FC236}">
                <a16:creationId xmlns:a16="http://schemas.microsoft.com/office/drawing/2014/main" id="{2CA21B12-6C30-438E-A717-BD32E83315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4" r="10484"/>
          <a:stretch/>
        </p:blipFill>
        <p:spPr bwMode="auto">
          <a:xfrm>
            <a:off x="387272" y="2717679"/>
            <a:ext cx="2513376" cy="157347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BE84CB1-C366-4783-B8A2-1CDAAC624139}"/>
              </a:ext>
            </a:extLst>
          </p:cNvPr>
          <p:cNvSpPr/>
          <p:nvPr/>
        </p:nvSpPr>
        <p:spPr>
          <a:xfrm>
            <a:off x="533399" y="885487"/>
            <a:ext cx="8610601" cy="1831271"/>
          </a:xfrm>
          <a:prstGeom prst="rect">
            <a:avLst/>
          </a:prstGeom>
        </p:spPr>
        <p:txBody>
          <a:bodyPr wrap="square">
            <a:spAutoFit/>
          </a:bodyPr>
          <a:lstStyle/>
          <a:p>
            <a:r>
              <a:rPr lang="en-US" sz="1400" dirty="0" err="1">
                <a:solidFill>
                  <a:srgbClr val="000000"/>
                </a:solidFill>
                <a:latin typeface="+mn-lt"/>
                <a:cs typeface="Arial" panose="020B0604020202020204" pitchFamily="34" charset="0"/>
              </a:rPr>
              <a:t>BioSentinel</a:t>
            </a:r>
            <a:r>
              <a:rPr lang="en-US" sz="1400" dirty="0">
                <a:solidFill>
                  <a:srgbClr val="000000"/>
                </a:solidFill>
                <a:latin typeface="+mn-lt"/>
                <a:cs typeface="Arial" panose="020B0604020202020204" pitchFamily="34" charset="0"/>
              </a:rPr>
              <a:t> is performing the first long-duration biology experiment in deep space. Its six-month science investigation is studying the effects of deep space radiation on a living organism, yeast.  There are three segments to the project: </a:t>
            </a:r>
          </a:p>
          <a:p>
            <a:pPr lvl="3">
              <a:spcAft>
                <a:spcPts val="600"/>
              </a:spcAft>
            </a:pPr>
            <a:r>
              <a:rPr lang="en-US" sz="1400" b="1" dirty="0" err="1">
                <a:solidFill>
                  <a:srgbClr val="000000"/>
                </a:solidFill>
                <a:latin typeface="+mn-lt"/>
                <a:cs typeface="Arial" panose="020B0604020202020204" pitchFamily="34" charset="0"/>
              </a:rPr>
              <a:t>Freeflyer</a:t>
            </a:r>
            <a:r>
              <a:rPr lang="en-US" sz="1400" b="1" dirty="0">
                <a:solidFill>
                  <a:srgbClr val="000000"/>
                </a:solidFill>
                <a:latin typeface="+mn-lt"/>
                <a:cs typeface="Arial" panose="020B0604020202020204" pitchFamily="34" charset="0"/>
              </a:rPr>
              <a:t> Spacecraft </a:t>
            </a:r>
            <a:r>
              <a:rPr lang="en-US" sz="1400" dirty="0">
                <a:solidFill>
                  <a:srgbClr val="000000"/>
                </a:solidFill>
                <a:latin typeface="+mn-lt"/>
                <a:cs typeface="Arial" panose="020B0604020202020204" pitchFamily="34" charset="0"/>
              </a:rPr>
              <a:t>- deep space experiment on Artemis 1</a:t>
            </a:r>
          </a:p>
          <a:p>
            <a:pPr lvl="3">
              <a:spcAft>
                <a:spcPts val="600"/>
              </a:spcAft>
            </a:pPr>
            <a:r>
              <a:rPr lang="en-US" sz="1400" b="1" dirty="0">
                <a:solidFill>
                  <a:srgbClr val="000000"/>
                </a:solidFill>
                <a:latin typeface="+mn-lt"/>
                <a:cs typeface="Arial" panose="020B0604020202020204" pitchFamily="34" charset="0"/>
              </a:rPr>
              <a:t>ISS Segment </a:t>
            </a:r>
            <a:r>
              <a:rPr lang="en-US" sz="1400" dirty="0">
                <a:solidFill>
                  <a:srgbClr val="000000"/>
                </a:solidFill>
                <a:latin typeface="+mn-lt"/>
                <a:cs typeface="Arial" panose="020B0604020202020204" pitchFamily="34" charset="0"/>
              </a:rPr>
              <a:t>- control experiment in LEO on the International Space Station</a:t>
            </a:r>
          </a:p>
          <a:p>
            <a:pPr lvl="3">
              <a:spcAft>
                <a:spcPts val="600"/>
              </a:spcAft>
            </a:pPr>
            <a:r>
              <a:rPr lang="en-US" sz="1400" b="1" dirty="0">
                <a:solidFill>
                  <a:srgbClr val="000000"/>
                </a:solidFill>
                <a:latin typeface="+mn-lt"/>
                <a:cs typeface="Arial" panose="020B0604020202020204" pitchFamily="34" charset="0"/>
              </a:rPr>
              <a:t>Ground Segment </a:t>
            </a:r>
            <a:r>
              <a:rPr lang="en-US" sz="1400" dirty="0">
                <a:solidFill>
                  <a:srgbClr val="000000"/>
                </a:solidFill>
                <a:latin typeface="+mn-lt"/>
                <a:cs typeface="Arial" panose="020B0604020202020204" pitchFamily="34" charset="0"/>
              </a:rPr>
              <a:t>– control experiment on ground</a:t>
            </a:r>
          </a:p>
          <a:p>
            <a:r>
              <a:rPr lang="en-US" sz="1400" dirty="0">
                <a:solidFill>
                  <a:srgbClr val="000000"/>
                </a:solidFill>
                <a:latin typeface="+mn-lt"/>
                <a:cs typeface="Arial" panose="020B0604020202020204" pitchFamily="34" charset="0"/>
              </a:rPr>
              <a:t>The three segments are all part of the BioSentinel mission and share identical BioSensor payloads.  </a:t>
            </a:r>
          </a:p>
        </p:txBody>
      </p:sp>
      <p:pic>
        <p:nvPicPr>
          <p:cNvPr id="11" name="Picture 10" descr="A picture containing text, indoor&#10;&#10;Description automatically generated">
            <a:extLst>
              <a:ext uri="{FF2B5EF4-FFF2-40B4-BE49-F238E27FC236}">
                <a16:creationId xmlns:a16="http://schemas.microsoft.com/office/drawing/2014/main" id="{A300A4BC-FAC0-44C6-9A83-B79B276FF387}"/>
              </a:ext>
            </a:extLst>
          </p:cNvPr>
          <p:cNvPicPr>
            <a:picLocks noChangeAspect="1"/>
          </p:cNvPicPr>
          <p:nvPr/>
        </p:nvPicPr>
        <p:blipFill rotWithShape="1">
          <a:blip r:embed="rId5">
            <a:extLst>
              <a:ext uri="{28A0092B-C50C-407E-A947-70E740481C1C}">
                <a14:useLocalDpi xmlns:a14="http://schemas.microsoft.com/office/drawing/2010/main" val="0"/>
              </a:ext>
            </a:extLst>
          </a:blip>
          <a:srcRect b="9325"/>
          <a:stretch/>
        </p:blipFill>
        <p:spPr>
          <a:xfrm>
            <a:off x="6493790" y="2717679"/>
            <a:ext cx="2313722" cy="1573474"/>
          </a:xfrm>
          <a:prstGeom prst="rect">
            <a:avLst/>
          </a:prstGeom>
        </p:spPr>
      </p:pic>
    </p:spTree>
    <p:extLst>
      <p:ext uri="{BB962C8B-B14F-4D97-AF65-F5344CB8AC3E}">
        <p14:creationId xmlns:p14="http://schemas.microsoft.com/office/powerpoint/2010/main" val="215472852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600" y="182947"/>
            <a:ext cx="7772400" cy="483611"/>
          </a:xfrm>
        </p:spPr>
        <p:txBody>
          <a:bodyPr/>
          <a:lstStyle/>
          <a:p>
            <a:r>
              <a:rPr lang="en-US" sz="2800" dirty="0">
                <a:latin typeface="+mj-lt"/>
              </a:rPr>
              <a:t>Project Description (Cont.) </a:t>
            </a:r>
          </a:p>
        </p:txBody>
      </p:sp>
      <p:pic>
        <p:nvPicPr>
          <p:cNvPr id="6" name="Picture 5">
            <a:extLst>
              <a:ext uri="{FF2B5EF4-FFF2-40B4-BE49-F238E27FC236}">
                <a16:creationId xmlns:a16="http://schemas.microsoft.com/office/drawing/2014/main" id="{DFF99168-6F5F-4382-B6E8-D97CBA9EA728}"/>
              </a:ext>
            </a:extLst>
          </p:cNvPr>
          <p:cNvPicPr>
            <a:picLocks noChangeAspect="1"/>
          </p:cNvPicPr>
          <p:nvPr/>
        </p:nvPicPr>
        <p:blipFill rotWithShape="1">
          <a:blip r:embed="rId3"/>
          <a:srcRect r="25746"/>
          <a:stretch/>
        </p:blipFill>
        <p:spPr>
          <a:xfrm>
            <a:off x="1485900" y="974784"/>
            <a:ext cx="6172200" cy="3959166"/>
          </a:xfrm>
          <a:prstGeom prst="rect">
            <a:avLst/>
          </a:prstGeom>
        </p:spPr>
      </p:pic>
    </p:spTree>
    <p:extLst>
      <p:ext uri="{BB962C8B-B14F-4D97-AF65-F5344CB8AC3E}">
        <p14:creationId xmlns:p14="http://schemas.microsoft.com/office/powerpoint/2010/main" val="242363048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38A879E9-829C-4C47-E121-028D90592DE7}"/>
              </a:ext>
            </a:extLst>
          </p:cNvPr>
          <p:cNvPicPr>
            <a:picLocks noChangeAspect="1" noChangeArrowheads="1"/>
          </p:cNvPicPr>
          <p:nvPr/>
        </p:nvPicPr>
        <p:blipFill rotWithShape="1">
          <a:blip r:embed="rId2">
            <a:alphaModFix amt="90000"/>
            <a:extLst>
              <a:ext uri="{28A0092B-C50C-407E-A947-70E740481C1C}">
                <a14:useLocalDpi xmlns:a14="http://schemas.microsoft.com/office/drawing/2010/main" val="0"/>
              </a:ext>
            </a:extLst>
          </a:blip>
          <a:srcRect t="47242" r="43077"/>
          <a:stretch/>
        </p:blipFill>
        <p:spPr bwMode="auto">
          <a:xfrm>
            <a:off x="1219200" y="2552700"/>
            <a:ext cx="2854035" cy="16421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EA11427-3E9F-7824-32FA-C147A5ACA3B5}"/>
              </a:ext>
            </a:extLst>
          </p:cNvPr>
          <p:cNvSpPr>
            <a:spLocks noGrp="1"/>
          </p:cNvSpPr>
          <p:nvPr>
            <p:ph idx="1"/>
          </p:nvPr>
        </p:nvSpPr>
        <p:spPr>
          <a:xfrm>
            <a:off x="93385" y="928326"/>
            <a:ext cx="6424630" cy="3550919"/>
          </a:xfrm>
          <a:solidFill>
            <a:schemeClr val="bg1">
              <a:alpha val="1000"/>
            </a:schemeClr>
          </a:solidFill>
        </p:spPr>
        <p:txBody>
          <a:bodyPr vert="horz" lIns="68580" tIns="34290" rIns="68580" bIns="34290" rtlCol="0" anchor="t">
            <a:normAutofit/>
          </a:bodyPr>
          <a:lstStyle/>
          <a:p>
            <a:r>
              <a:rPr lang="en-US" sz="1100" dirty="0">
                <a:latin typeface="+mj-lt"/>
              </a:rPr>
              <a:t>Baseline CONOPS did not have a </a:t>
            </a:r>
            <a:r>
              <a:rPr lang="en-US" sz="1100" dirty="0">
                <a:latin typeface="+mj-lt"/>
                <a:sym typeface="Symbol" panose="05050102010706020507" pitchFamily="18" charset="2"/>
              </a:rPr>
              <a:t></a:t>
            </a:r>
            <a:r>
              <a:rPr lang="en-US" sz="1100" dirty="0">
                <a:latin typeface="+mj-lt"/>
              </a:rPr>
              <a:t>V maneuver planned.  Initial lunar impact risks of &lt;10% was deemed an acceptable risk. </a:t>
            </a:r>
          </a:p>
          <a:p>
            <a:endParaRPr lang="en-US" sz="1100" dirty="0">
              <a:latin typeface="+mj-lt"/>
            </a:endParaRPr>
          </a:p>
          <a:p>
            <a:r>
              <a:rPr lang="en-US" sz="1100" dirty="0">
                <a:latin typeface="+mj-lt"/>
              </a:rPr>
              <a:t>Monte Carlo analyses for 2022, for cases where altitude &lt; 50 km:</a:t>
            </a:r>
          </a:p>
          <a:p>
            <a:pPr lvl="1"/>
            <a:r>
              <a:rPr lang="en-US" sz="1100" dirty="0">
                <a:latin typeface="+mj-lt"/>
              </a:rPr>
              <a:t>Aug 29</a:t>
            </a:r>
            <a:r>
              <a:rPr lang="en-US" sz="1100" baseline="30000" dirty="0">
                <a:latin typeface="+mj-lt"/>
              </a:rPr>
              <a:t>th </a:t>
            </a:r>
            <a:r>
              <a:rPr lang="en-US" sz="1100" dirty="0">
                <a:latin typeface="+mj-lt"/>
              </a:rPr>
              <a:t>- </a:t>
            </a:r>
            <a:r>
              <a:rPr lang="en-US" sz="1100" dirty="0">
                <a:solidFill>
                  <a:srgbClr val="FF0000"/>
                </a:solidFill>
                <a:latin typeface="+mj-lt"/>
              </a:rPr>
              <a:t>30%, </a:t>
            </a:r>
          </a:p>
          <a:p>
            <a:pPr lvl="1"/>
            <a:r>
              <a:rPr lang="en-US" sz="1100" dirty="0">
                <a:latin typeface="+mj-lt"/>
              </a:rPr>
              <a:t>Sept 2</a:t>
            </a:r>
            <a:r>
              <a:rPr lang="en-US" sz="1100" baseline="30000" dirty="0">
                <a:latin typeface="+mj-lt"/>
              </a:rPr>
              <a:t>nd</a:t>
            </a:r>
            <a:r>
              <a:rPr lang="en-US" sz="1100" dirty="0">
                <a:latin typeface="+mj-lt"/>
              </a:rPr>
              <a:t> - </a:t>
            </a:r>
            <a:r>
              <a:rPr lang="en-US" sz="1100" dirty="0">
                <a:solidFill>
                  <a:srgbClr val="FF0000"/>
                </a:solidFill>
                <a:latin typeface="+mj-lt"/>
              </a:rPr>
              <a:t>54%, </a:t>
            </a:r>
          </a:p>
          <a:p>
            <a:pPr lvl="1"/>
            <a:r>
              <a:rPr lang="en-US" sz="1100" dirty="0">
                <a:latin typeface="+mj-lt"/>
              </a:rPr>
              <a:t>Sept 5</a:t>
            </a:r>
            <a:r>
              <a:rPr lang="en-US" sz="1100" baseline="30000" dirty="0">
                <a:latin typeface="+mj-lt"/>
              </a:rPr>
              <a:t>th</a:t>
            </a:r>
            <a:r>
              <a:rPr lang="en-US" sz="1100" dirty="0">
                <a:latin typeface="+mj-lt"/>
              </a:rPr>
              <a:t> - </a:t>
            </a:r>
            <a:r>
              <a:rPr lang="en-US" sz="1100" dirty="0">
                <a:solidFill>
                  <a:srgbClr val="FF0000"/>
                </a:solidFill>
                <a:latin typeface="+mj-lt"/>
              </a:rPr>
              <a:t>56%, </a:t>
            </a:r>
          </a:p>
          <a:p>
            <a:pPr lvl="1"/>
            <a:r>
              <a:rPr lang="en-US" sz="1100" b="1" dirty="0">
                <a:latin typeface="+mj-lt"/>
              </a:rPr>
              <a:t>Nov 16</a:t>
            </a:r>
            <a:r>
              <a:rPr lang="en-US" sz="1100" b="1" baseline="30000" dirty="0">
                <a:latin typeface="+mj-lt"/>
              </a:rPr>
              <a:t>th</a:t>
            </a:r>
            <a:r>
              <a:rPr lang="en-US" sz="1100" b="1" dirty="0">
                <a:latin typeface="+mj-lt"/>
              </a:rPr>
              <a:t> – </a:t>
            </a:r>
            <a:r>
              <a:rPr lang="en-US" sz="1100" b="1" dirty="0">
                <a:solidFill>
                  <a:srgbClr val="FF0000"/>
                </a:solidFill>
                <a:latin typeface="+mj-lt"/>
              </a:rPr>
              <a:t>15% </a:t>
            </a:r>
            <a:r>
              <a:rPr lang="en-US" sz="1100" b="1" dirty="0">
                <a:latin typeface="+mj-lt"/>
              </a:rPr>
              <a:t>(actual launch date)</a:t>
            </a:r>
          </a:p>
          <a:p>
            <a:pPr lvl="1"/>
            <a:r>
              <a:rPr lang="en-US" sz="1100" dirty="0">
                <a:latin typeface="+mj-lt"/>
              </a:rPr>
              <a:t>Nov. 18</a:t>
            </a:r>
            <a:r>
              <a:rPr lang="en-US" sz="1100" baseline="30000" dirty="0">
                <a:latin typeface="+mj-lt"/>
              </a:rPr>
              <a:t>th</a:t>
            </a:r>
            <a:r>
              <a:rPr lang="en-US" sz="1100" dirty="0">
                <a:latin typeface="+mj-lt"/>
              </a:rPr>
              <a:t> – 0%</a:t>
            </a:r>
          </a:p>
          <a:p>
            <a:pPr lvl="1"/>
            <a:r>
              <a:rPr lang="en-US" sz="1100" dirty="0">
                <a:latin typeface="+mj-lt"/>
              </a:rPr>
              <a:t>Nov. 19</a:t>
            </a:r>
            <a:r>
              <a:rPr lang="en-US" sz="1100" baseline="30000" dirty="0">
                <a:latin typeface="+mj-lt"/>
              </a:rPr>
              <a:t>th</a:t>
            </a:r>
            <a:r>
              <a:rPr lang="en-US" sz="1100" dirty="0">
                <a:latin typeface="+mj-lt"/>
              </a:rPr>
              <a:t> – 0%</a:t>
            </a:r>
          </a:p>
          <a:p>
            <a:pPr lvl="1"/>
            <a:r>
              <a:rPr lang="en-US" sz="1100" dirty="0">
                <a:latin typeface="+mj-lt"/>
              </a:rPr>
              <a:t>Nov. 25</a:t>
            </a:r>
            <a:r>
              <a:rPr lang="en-US" sz="1100" baseline="30000" dirty="0">
                <a:latin typeface="+mj-lt"/>
              </a:rPr>
              <a:t>th</a:t>
            </a:r>
            <a:r>
              <a:rPr lang="en-US" sz="1100" dirty="0">
                <a:latin typeface="+mj-lt"/>
              </a:rPr>
              <a:t> </a:t>
            </a:r>
            <a:r>
              <a:rPr lang="en-US" sz="1100" dirty="0">
                <a:solidFill>
                  <a:srgbClr val="FF0000"/>
                </a:solidFill>
                <a:latin typeface="+mj-lt"/>
              </a:rPr>
              <a:t>– 14%</a:t>
            </a:r>
          </a:p>
          <a:p>
            <a:pPr lvl="1"/>
            <a:endParaRPr lang="en-US" sz="1100" dirty="0">
              <a:solidFill>
                <a:srgbClr val="FF0000"/>
              </a:solidFill>
              <a:latin typeface="+mj-lt"/>
            </a:endParaRPr>
          </a:p>
          <a:p>
            <a:endParaRPr lang="en-US" sz="1200" dirty="0">
              <a:latin typeface="+mj-lt"/>
            </a:endParaRPr>
          </a:p>
        </p:txBody>
      </p:sp>
      <p:pic>
        <p:nvPicPr>
          <p:cNvPr id="1030" name="Picture 6">
            <a:extLst>
              <a:ext uri="{FF2B5EF4-FFF2-40B4-BE49-F238E27FC236}">
                <a16:creationId xmlns:a16="http://schemas.microsoft.com/office/drawing/2014/main" id="{3C392E5E-231A-8BFF-38C0-049AD8ACC7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399" y="1517735"/>
            <a:ext cx="3962401" cy="2971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6C72D9F-21C1-EADD-4F3C-5D5E9705DE84}"/>
              </a:ext>
            </a:extLst>
          </p:cNvPr>
          <p:cNvSpPr txBox="1"/>
          <p:nvPr/>
        </p:nvSpPr>
        <p:spPr>
          <a:xfrm>
            <a:off x="5231344" y="1352550"/>
            <a:ext cx="2990632" cy="253916"/>
          </a:xfrm>
          <a:prstGeom prst="rect">
            <a:avLst/>
          </a:prstGeom>
          <a:noFill/>
        </p:spPr>
        <p:txBody>
          <a:bodyPr wrap="square" rtlCol="0">
            <a:spAutoFit/>
          </a:bodyPr>
          <a:lstStyle/>
          <a:p>
            <a:r>
              <a:rPr lang="en-US" sz="1050" dirty="0"/>
              <a:t>August 29th Launch Deployment Variability</a:t>
            </a:r>
          </a:p>
        </p:txBody>
      </p:sp>
      <p:sp>
        <p:nvSpPr>
          <p:cNvPr id="11" name="TextBox 10">
            <a:extLst>
              <a:ext uri="{FF2B5EF4-FFF2-40B4-BE49-F238E27FC236}">
                <a16:creationId xmlns:a16="http://schemas.microsoft.com/office/drawing/2014/main" id="{8864F7E5-1AD8-272A-0FB6-62ABF06DA08C}"/>
              </a:ext>
            </a:extLst>
          </p:cNvPr>
          <p:cNvSpPr txBox="1"/>
          <p:nvPr/>
        </p:nvSpPr>
        <p:spPr>
          <a:xfrm>
            <a:off x="5334000" y="3742597"/>
            <a:ext cx="659972" cy="415498"/>
          </a:xfrm>
          <a:prstGeom prst="rect">
            <a:avLst/>
          </a:prstGeom>
          <a:noFill/>
          <a:ln>
            <a:noFill/>
          </a:ln>
        </p:spPr>
        <p:txBody>
          <a:bodyPr wrap="square" rtlCol="0">
            <a:spAutoFit/>
          </a:bodyPr>
          <a:lstStyle/>
          <a:p>
            <a:r>
              <a:rPr lang="en-US" sz="1050" dirty="0">
                <a:solidFill>
                  <a:schemeClr val="accent2">
                    <a:lumMod val="75000"/>
                  </a:schemeClr>
                </a:solidFill>
              </a:rPr>
              <a:t>Lunar Impact</a:t>
            </a:r>
          </a:p>
        </p:txBody>
      </p:sp>
      <p:sp>
        <p:nvSpPr>
          <p:cNvPr id="16" name="Rectangle 15">
            <a:extLst>
              <a:ext uri="{FF2B5EF4-FFF2-40B4-BE49-F238E27FC236}">
                <a16:creationId xmlns:a16="http://schemas.microsoft.com/office/drawing/2014/main" id="{46B81C72-2F63-F769-C281-564DEED209C8}"/>
              </a:ext>
            </a:extLst>
          </p:cNvPr>
          <p:cNvSpPr/>
          <p:nvPr/>
        </p:nvSpPr>
        <p:spPr>
          <a:xfrm>
            <a:off x="5231344" y="3257550"/>
            <a:ext cx="3106882" cy="900545"/>
          </a:xfrm>
          <a:prstGeom prst="rect">
            <a:avLst/>
          </a:prstGeom>
          <a:solidFill>
            <a:srgbClr val="ED7D31">
              <a:alpha val="41961"/>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a:p>
        </p:txBody>
      </p:sp>
      <p:sp>
        <p:nvSpPr>
          <p:cNvPr id="17" name="Title 1">
            <a:extLst>
              <a:ext uri="{FF2B5EF4-FFF2-40B4-BE49-F238E27FC236}">
                <a16:creationId xmlns:a16="http://schemas.microsoft.com/office/drawing/2014/main" id="{E17816AA-6C2B-4D4B-A19E-BECAFBFC8F55}"/>
              </a:ext>
            </a:extLst>
          </p:cNvPr>
          <p:cNvSpPr>
            <a:spLocks noGrp="1"/>
          </p:cNvSpPr>
          <p:nvPr>
            <p:ph type="ctrTitle"/>
          </p:nvPr>
        </p:nvSpPr>
        <p:spPr>
          <a:xfrm>
            <a:off x="685800" y="182947"/>
            <a:ext cx="7696200" cy="483611"/>
          </a:xfrm>
        </p:spPr>
        <p:txBody>
          <a:bodyPr/>
          <a:lstStyle/>
          <a:p>
            <a:r>
              <a:rPr lang="en-US" sz="2500" dirty="0">
                <a:latin typeface="+mj-lt"/>
              </a:rPr>
              <a:t>Lunar Impact Risk – Pre-Launch Analysis</a:t>
            </a:r>
            <a:endParaRPr lang="en-US" sz="2500" i="1" dirty="0">
              <a:latin typeface="+mj-lt"/>
            </a:endParaRPr>
          </a:p>
        </p:txBody>
      </p:sp>
    </p:spTree>
    <p:extLst>
      <p:ext uri="{BB962C8B-B14F-4D97-AF65-F5344CB8AC3E}">
        <p14:creationId xmlns:p14="http://schemas.microsoft.com/office/powerpoint/2010/main" val="94274412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3EF92B-4803-80C8-8134-532142CB0F30}"/>
              </a:ext>
            </a:extLst>
          </p:cNvPr>
          <p:cNvPicPr>
            <a:picLocks noChangeAspect="1"/>
          </p:cNvPicPr>
          <p:nvPr/>
        </p:nvPicPr>
        <p:blipFill>
          <a:blip r:embed="rId3">
            <a:alphaModFix/>
          </a:blip>
          <a:stretch>
            <a:fillRect/>
          </a:stretch>
        </p:blipFill>
        <p:spPr>
          <a:xfrm>
            <a:off x="6306459" y="3124198"/>
            <a:ext cx="2514600" cy="1885952"/>
          </a:xfrm>
          <a:prstGeom prst="rect">
            <a:avLst/>
          </a:prstGeom>
        </p:spPr>
      </p:pic>
      <p:sp>
        <p:nvSpPr>
          <p:cNvPr id="3" name="Content Placeholder 2">
            <a:extLst>
              <a:ext uri="{FF2B5EF4-FFF2-40B4-BE49-F238E27FC236}">
                <a16:creationId xmlns:a16="http://schemas.microsoft.com/office/drawing/2014/main" id="{5EA11427-3E9F-7824-32FA-C147A5ACA3B5}"/>
              </a:ext>
            </a:extLst>
          </p:cNvPr>
          <p:cNvSpPr>
            <a:spLocks noGrp="1"/>
          </p:cNvSpPr>
          <p:nvPr>
            <p:ph idx="1"/>
          </p:nvPr>
        </p:nvSpPr>
        <p:spPr>
          <a:xfrm>
            <a:off x="93385" y="928326"/>
            <a:ext cx="4935815" cy="3550919"/>
          </a:xfrm>
        </p:spPr>
        <p:txBody>
          <a:bodyPr vert="horz" lIns="68580" tIns="34290" rIns="68580" bIns="34290" rtlCol="0" anchor="t">
            <a:normAutofit/>
          </a:bodyPr>
          <a:lstStyle/>
          <a:p>
            <a:r>
              <a:rPr lang="en-US" sz="1100" dirty="0">
                <a:latin typeface="+mj-lt"/>
              </a:rPr>
              <a:t>Avoiding impact requires a </a:t>
            </a:r>
            <a:r>
              <a:rPr lang="en-US" sz="1100" dirty="0">
                <a:latin typeface="+mj-lt"/>
                <a:sym typeface="Symbol" panose="05050102010706020507" pitchFamily="18" charset="2"/>
              </a:rPr>
              <a:t></a:t>
            </a:r>
            <a:r>
              <a:rPr lang="en-US" sz="1100" dirty="0">
                <a:latin typeface="+mj-lt"/>
              </a:rPr>
              <a:t>V maneuver shortly after deployment</a:t>
            </a:r>
          </a:p>
          <a:p>
            <a:pPr lvl="1"/>
            <a:r>
              <a:rPr lang="en-US" sz="1100" dirty="0">
                <a:latin typeface="+mj-lt"/>
              </a:rPr>
              <a:t>Earlier maneuver = less </a:t>
            </a:r>
            <a:r>
              <a:rPr lang="en-US" sz="1100" dirty="0">
                <a:latin typeface="+mj-lt"/>
                <a:sym typeface="Symbol" panose="05050102010706020507" pitchFamily="18" charset="2"/>
              </a:rPr>
              <a:t></a:t>
            </a:r>
            <a:r>
              <a:rPr lang="en-US" sz="1100" dirty="0">
                <a:latin typeface="+mj-lt"/>
              </a:rPr>
              <a:t>V required</a:t>
            </a:r>
          </a:p>
          <a:p>
            <a:pPr lvl="1"/>
            <a:r>
              <a:rPr lang="en-US" sz="1100" dirty="0">
                <a:latin typeface="+mj-lt"/>
                <a:sym typeface="Symbol" panose="05050102010706020507" pitchFamily="18" charset="2"/>
              </a:rPr>
              <a:t></a:t>
            </a:r>
            <a:r>
              <a:rPr lang="en-US" sz="1100" dirty="0">
                <a:latin typeface="+mj-lt"/>
              </a:rPr>
              <a:t>V attitude is assumed to always be required in the S/C velocity direction</a:t>
            </a:r>
          </a:p>
          <a:p>
            <a:r>
              <a:rPr lang="en-US" sz="1100" dirty="0">
                <a:latin typeface="+mj-lt"/>
              </a:rPr>
              <a:t>Prop Subsystem:</a:t>
            </a:r>
          </a:p>
          <a:p>
            <a:pPr lvl="1"/>
            <a:r>
              <a:rPr lang="en-US" sz="1100" dirty="0">
                <a:latin typeface="+mj-lt"/>
              </a:rPr>
              <a:t>The capability for </a:t>
            </a:r>
            <a:r>
              <a:rPr lang="en-US" sz="1100" dirty="0">
                <a:latin typeface="+mj-lt"/>
                <a:sym typeface="Symbol" panose="05050102010706020507" pitchFamily="18" charset="2"/>
              </a:rPr>
              <a:t></a:t>
            </a:r>
            <a:r>
              <a:rPr lang="en-US" sz="1100" dirty="0">
                <a:latin typeface="+mj-lt"/>
              </a:rPr>
              <a:t>V is possible because the propulsion system fortuitously included an extra rear nozzle that had not been planned for the nominal mission. Propellant is available for the maneuver because the mission was previously reduced from 18 months to 6 months.</a:t>
            </a:r>
          </a:p>
          <a:p>
            <a:pPr lvl="1"/>
            <a:r>
              <a:rPr lang="en-US" sz="1100" dirty="0">
                <a:latin typeface="+mj-lt"/>
              </a:rPr>
              <a:t>Available </a:t>
            </a:r>
            <a:r>
              <a:rPr lang="en-US" sz="1100" dirty="0">
                <a:latin typeface="+mj-lt"/>
                <a:sym typeface="Symbol" panose="05050102010706020507" pitchFamily="18" charset="2"/>
              </a:rPr>
              <a:t></a:t>
            </a:r>
            <a:r>
              <a:rPr lang="en-US" sz="1100" dirty="0">
                <a:latin typeface="+mj-lt"/>
              </a:rPr>
              <a:t>V = 4.2 m/s (after allocating propellant for momentum unloading)</a:t>
            </a:r>
          </a:p>
          <a:p>
            <a:pPr lvl="1"/>
            <a:r>
              <a:rPr lang="en-US" sz="1100" dirty="0">
                <a:latin typeface="+mj-lt"/>
              </a:rPr>
              <a:t>Total </a:t>
            </a:r>
            <a:r>
              <a:rPr lang="en-US" sz="1100" dirty="0">
                <a:latin typeface="+mj-lt"/>
                <a:sym typeface="Symbol" panose="05050102010706020507" pitchFamily="18" charset="2"/>
              </a:rPr>
              <a:t></a:t>
            </a:r>
            <a:r>
              <a:rPr lang="en-US" sz="1100" dirty="0">
                <a:latin typeface="+mj-lt"/>
              </a:rPr>
              <a:t>V = 5.9 m/s, of which 1.7 m/s is need for nominal operations of the 6 month mission.</a:t>
            </a:r>
          </a:p>
          <a:p>
            <a:endParaRPr lang="en-US" sz="1200" dirty="0">
              <a:latin typeface="+mj-lt"/>
            </a:endParaRPr>
          </a:p>
        </p:txBody>
      </p:sp>
      <p:sp>
        <p:nvSpPr>
          <p:cNvPr id="17" name="Title 1">
            <a:extLst>
              <a:ext uri="{FF2B5EF4-FFF2-40B4-BE49-F238E27FC236}">
                <a16:creationId xmlns:a16="http://schemas.microsoft.com/office/drawing/2014/main" id="{E17816AA-6C2B-4D4B-A19E-BECAFBFC8F55}"/>
              </a:ext>
            </a:extLst>
          </p:cNvPr>
          <p:cNvSpPr>
            <a:spLocks noGrp="1"/>
          </p:cNvSpPr>
          <p:nvPr>
            <p:ph type="ctrTitle"/>
          </p:nvPr>
        </p:nvSpPr>
        <p:spPr>
          <a:xfrm>
            <a:off x="685800" y="182947"/>
            <a:ext cx="7696200" cy="483611"/>
          </a:xfrm>
        </p:spPr>
        <p:txBody>
          <a:bodyPr/>
          <a:lstStyle/>
          <a:p>
            <a:r>
              <a:rPr lang="en-US" sz="2500" dirty="0">
                <a:latin typeface="+mj-lt"/>
              </a:rPr>
              <a:t>Lunar Impact Risk – Pre-Launch Analysis (Cont.)</a:t>
            </a:r>
            <a:endParaRPr lang="en-US" sz="2500" i="1" dirty="0">
              <a:latin typeface="+mj-lt"/>
            </a:endParaRPr>
          </a:p>
        </p:txBody>
      </p:sp>
      <p:pic>
        <p:nvPicPr>
          <p:cNvPr id="20" name="Picture 19">
            <a:extLst>
              <a:ext uri="{FF2B5EF4-FFF2-40B4-BE49-F238E27FC236}">
                <a16:creationId xmlns:a16="http://schemas.microsoft.com/office/drawing/2014/main" id="{7ADE43FF-39DC-43C5-BE79-F00ACB409655}"/>
              </a:ext>
            </a:extLst>
          </p:cNvPr>
          <p:cNvPicPr>
            <a:picLocks noChangeAspect="1"/>
          </p:cNvPicPr>
          <p:nvPr/>
        </p:nvPicPr>
        <p:blipFill rotWithShape="1">
          <a:blip r:embed="rId4"/>
          <a:srcRect l="22291" t="4167" r="10836" b="8792"/>
          <a:stretch/>
        </p:blipFill>
        <p:spPr>
          <a:xfrm>
            <a:off x="6005286" y="974590"/>
            <a:ext cx="2910114" cy="2182588"/>
          </a:xfrm>
          <a:prstGeom prst="rect">
            <a:avLst/>
          </a:prstGeom>
        </p:spPr>
      </p:pic>
      <p:sp>
        <p:nvSpPr>
          <p:cNvPr id="22" name="TextBox 21">
            <a:extLst>
              <a:ext uri="{FF2B5EF4-FFF2-40B4-BE49-F238E27FC236}">
                <a16:creationId xmlns:a16="http://schemas.microsoft.com/office/drawing/2014/main" id="{FA27BB2E-8E24-4A49-8B29-F2DC6520B26E}"/>
              </a:ext>
            </a:extLst>
          </p:cNvPr>
          <p:cNvSpPr txBox="1"/>
          <p:nvPr/>
        </p:nvSpPr>
        <p:spPr>
          <a:xfrm>
            <a:off x="750782" y="3918034"/>
            <a:ext cx="1921494" cy="253916"/>
          </a:xfrm>
          <a:prstGeom prst="rect">
            <a:avLst/>
          </a:prstGeom>
          <a:solidFill>
            <a:srgbClr val="FFFFFF">
              <a:alpha val="47843"/>
            </a:srgbClr>
          </a:solidFill>
        </p:spPr>
        <p:txBody>
          <a:bodyPr wrap="square">
            <a:spAutoFit/>
          </a:body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charset="0"/>
                <a:ea typeface="ＭＳ Ｐゴシック" charset="0"/>
              </a:rPr>
              <a:t>Propulsion Rear nozzle</a:t>
            </a:r>
          </a:p>
        </p:txBody>
      </p:sp>
      <p:pic>
        <p:nvPicPr>
          <p:cNvPr id="4" name="Picture 3">
            <a:extLst>
              <a:ext uri="{FF2B5EF4-FFF2-40B4-BE49-F238E27FC236}">
                <a16:creationId xmlns:a16="http://schemas.microsoft.com/office/drawing/2014/main" id="{77865161-1B60-DCEC-2791-F34113E6E4B7}"/>
              </a:ext>
            </a:extLst>
          </p:cNvPr>
          <p:cNvPicPr>
            <a:picLocks noChangeAspect="1"/>
          </p:cNvPicPr>
          <p:nvPr/>
        </p:nvPicPr>
        <p:blipFill rotWithShape="1">
          <a:blip r:embed="rId5"/>
          <a:srcRect t="17747"/>
          <a:stretch/>
        </p:blipFill>
        <p:spPr>
          <a:xfrm>
            <a:off x="2438400" y="3379893"/>
            <a:ext cx="2209800" cy="1351516"/>
          </a:xfrm>
          <a:prstGeom prst="rect">
            <a:avLst/>
          </a:prstGeom>
        </p:spPr>
      </p:pic>
      <p:sp>
        <p:nvSpPr>
          <p:cNvPr id="5" name="TextBox 4">
            <a:extLst>
              <a:ext uri="{FF2B5EF4-FFF2-40B4-BE49-F238E27FC236}">
                <a16:creationId xmlns:a16="http://schemas.microsoft.com/office/drawing/2014/main" id="{518335E2-04E0-4DCA-FA0D-8D66FB8B9603}"/>
              </a:ext>
            </a:extLst>
          </p:cNvPr>
          <p:cNvSpPr txBox="1"/>
          <p:nvPr/>
        </p:nvSpPr>
        <p:spPr>
          <a:xfrm>
            <a:off x="6553200" y="3320006"/>
            <a:ext cx="1430615" cy="969496"/>
          </a:xfrm>
          <a:prstGeom prst="rect">
            <a:avLst/>
          </a:prstGeom>
          <a:noFill/>
        </p:spPr>
        <p:txBody>
          <a:bodyPr wrap="square" rtlCol="0">
            <a:spAutoFit/>
          </a:bodyPr>
          <a:lstStyle/>
          <a:p>
            <a:pPr marL="171450" indent="-171450">
              <a:buFont typeface="Arial" panose="020B0604020202020204" pitchFamily="34" charset="0"/>
              <a:buChar char="•"/>
            </a:pPr>
            <a:r>
              <a:rPr lang="en-US" sz="1200" dirty="0"/>
              <a:t>Monte Carlo:</a:t>
            </a:r>
          </a:p>
          <a:p>
            <a:pPr marL="171450" indent="-171450">
              <a:buFont typeface="Arial" panose="020B0604020202020204" pitchFamily="34" charset="0"/>
              <a:buChar char="•"/>
            </a:pPr>
            <a:r>
              <a:rPr lang="en-US" sz="900" dirty="0"/>
              <a:t>Earth distance vs time for a 3 burns case </a:t>
            </a:r>
          </a:p>
          <a:p>
            <a:pPr marL="171450" indent="-171450">
              <a:buFont typeface="Arial" panose="020B0604020202020204" pitchFamily="34" charset="0"/>
              <a:buChar char="•"/>
            </a:pPr>
            <a:r>
              <a:rPr lang="en-US" sz="900" dirty="0"/>
              <a:t>Assumes Nov. 16</a:t>
            </a:r>
            <a:r>
              <a:rPr lang="en-US" sz="900" baseline="30000" dirty="0"/>
              <a:t>th</a:t>
            </a:r>
            <a:r>
              <a:rPr lang="en-US" sz="900" dirty="0"/>
              <a:t> launch</a:t>
            </a:r>
          </a:p>
        </p:txBody>
      </p:sp>
      <p:cxnSp>
        <p:nvCxnSpPr>
          <p:cNvPr id="7" name="Straight Arrow Connector 6">
            <a:extLst>
              <a:ext uri="{FF2B5EF4-FFF2-40B4-BE49-F238E27FC236}">
                <a16:creationId xmlns:a16="http://schemas.microsoft.com/office/drawing/2014/main" id="{517653D1-E7B1-5E07-837F-396992E701BC}"/>
              </a:ext>
            </a:extLst>
          </p:cNvPr>
          <p:cNvCxnSpPr>
            <a:cxnSpLocks/>
          </p:cNvCxnSpPr>
          <p:nvPr/>
        </p:nvCxnSpPr>
        <p:spPr>
          <a:xfrm flipV="1">
            <a:off x="2438400" y="3943350"/>
            <a:ext cx="838200" cy="762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250025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30A9-BED6-9C08-6317-13F4C5C50C09}"/>
              </a:ext>
            </a:extLst>
          </p:cNvPr>
          <p:cNvSpPr>
            <a:spLocks noGrp="1"/>
          </p:cNvSpPr>
          <p:nvPr>
            <p:ph type="ctrTitle"/>
          </p:nvPr>
        </p:nvSpPr>
        <p:spPr/>
        <p:txBody>
          <a:bodyPr/>
          <a:lstStyle/>
          <a:p>
            <a:r>
              <a:rPr lang="en-US" dirty="0"/>
              <a:t>Sequence of Events	</a:t>
            </a:r>
          </a:p>
        </p:txBody>
      </p:sp>
      <p:pic>
        <p:nvPicPr>
          <p:cNvPr id="6" name="Content Placeholder 5" descr="Diagram, radar chart&#10;&#10;Description automatically generated">
            <a:extLst>
              <a:ext uri="{FF2B5EF4-FFF2-40B4-BE49-F238E27FC236}">
                <a16:creationId xmlns:a16="http://schemas.microsoft.com/office/drawing/2014/main" id="{F709E262-555C-FAE9-4EC2-E5E3C8EB04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600" y="1013227"/>
            <a:ext cx="6934200" cy="3920723"/>
          </a:xfrm>
        </p:spPr>
      </p:pic>
      <p:sp>
        <p:nvSpPr>
          <p:cNvPr id="4" name="Slide Number Placeholder 3">
            <a:extLst>
              <a:ext uri="{FF2B5EF4-FFF2-40B4-BE49-F238E27FC236}">
                <a16:creationId xmlns:a16="http://schemas.microsoft.com/office/drawing/2014/main" id="{EC40E140-7B42-F114-5BDF-EDAE48166514}"/>
              </a:ext>
            </a:extLst>
          </p:cNvPr>
          <p:cNvSpPr>
            <a:spLocks noGrp="1"/>
          </p:cNvSpPr>
          <p:nvPr>
            <p:ph type="sldNum" sz="quarter" idx="10"/>
          </p:nvPr>
        </p:nvSpPr>
        <p:spPr/>
        <p:txBody>
          <a:bodyPr/>
          <a:lstStyle/>
          <a:p>
            <a:pPr>
              <a:defRPr/>
            </a:pPr>
            <a:fld id="{D40CB9F6-8E35-4E4F-99BF-5545ACA555F0}" type="slidenum">
              <a:rPr lang="en-US" smtClean="0"/>
              <a:pPr>
                <a:defRPr/>
              </a:pPr>
              <a:t>7</a:t>
            </a:fld>
            <a:endParaRPr lang="en-US" dirty="0"/>
          </a:p>
        </p:txBody>
      </p:sp>
      <p:graphicFrame>
        <p:nvGraphicFramePr>
          <p:cNvPr id="7" name="Table 7">
            <a:extLst>
              <a:ext uri="{FF2B5EF4-FFF2-40B4-BE49-F238E27FC236}">
                <a16:creationId xmlns:a16="http://schemas.microsoft.com/office/drawing/2014/main" id="{DFA4F1FD-82D6-AE45-97B3-3A89DD424421}"/>
              </a:ext>
            </a:extLst>
          </p:cNvPr>
          <p:cNvGraphicFramePr>
            <a:graphicFrameLocks noGrp="1"/>
          </p:cNvGraphicFramePr>
          <p:nvPr>
            <p:extLst>
              <p:ext uri="{D42A27DB-BD31-4B8C-83A1-F6EECF244321}">
                <p14:modId xmlns:p14="http://schemas.microsoft.com/office/powerpoint/2010/main" val="2705374812"/>
              </p:ext>
            </p:extLst>
          </p:nvPr>
        </p:nvGraphicFramePr>
        <p:xfrm>
          <a:off x="76200" y="1620261"/>
          <a:ext cx="2362200" cy="2706653"/>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376721745"/>
                    </a:ext>
                  </a:extLst>
                </a:gridCol>
                <a:gridCol w="1295400">
                  <a:extLst>
                    <a:ext uri="{9D8B030D-6E8A-4147-A177-3AD203B41FA5}">
                      <a16:colId xmlns:a16="http://schemas.microsoft.com/office/drawing/2014/main" val="2877494925"/>
                    </a:ext>
                  </a:extLst>
                </a:gridCol>
              </a:tblGrid>
              <a:tr h="315451">
                <a:tc>
                  <a:txBody>
                    <a:bodyPr/>
                    <a:lstStyle/>
                    <a:p>
                      <a:r>
                        <a:rPr lang="en-US" sz="800" dirty="0"/>
                        <a:t>Event</a:t>
                      </a:r>
                    </a:p>
                  </a:txBody>
                  <a:tcPr/>
                </a:tc>
                <a:tc>
                  <a:txBody>
                    <a:bodyPr/>
                    <a:lstStyle/>
                    <a:p>
                      <a:r>
                        <a:rPr lang="en-US" sz="800" dirty="0"/>
                        <a:t>Date/Time (UTC)</a:t>
                      </a:r>
                    </a:p>
                  </a:txBody>
                  <a:tcPr/>
                </a:tc>
                <a:extLst>
                  <a:ext uri="{0D108BD9-81ED-4DB2-BD59-A6C34878D82A}">
                    <a16:rowId xmlns:a16="http://schemas.microsoft.com/office/drawing/2014/main" val="3422729742"/>
                  </a:ext>
                </a:extLst>
              </a:tr>
              <a:tr h="315451">
                <a:tc>
                  <a:txBody>
                    <a:bodyPr/>
                    <a:lstStyle/>
                    <a:p>
                      <a:r>
                        <a:rPr lang="en-US" sz="800" dirty="0"/>
                        <a:t>SLS Launch</a:t>
                      </a:r>
                    </a:p>
                  </a:txBody>
                  <a:tcPr/>
                </a:tc>
                <a:tc>
                  <a:txBody>
                    <a:bodyPr/>
                    <a:lstStyle/>
                    <a:p>
                      <a:r>
                        <a:rPr lang="en-US" sz="800" dirty="0"/>
                        <a:t>16-Nov-2022, </a:t>
                      </a:r>
                      <a:r>
                        <a:rPr lang="en-US" sz="800" dirty="0">
                          <a:latin typeface="Arial" panose="020B0604020202020204" pitchFamily="34" charset="0"/>
                          <a:cs typeface="Arial" panose="020B0604020202020204" pitchFamily="34" charset="0"/>
                        </a:rPr>
                        <a:t>06:47:44</a:t>
                      </a:r>
                    </a:p>
                  </a:txBody>
                  <a:tcPr/>
                </a:tc>
                <a:extLst>
                  <a:ext uri="{0D108BD9-81ED-4DB2-BD59-A6C34878D82A}">
                    <a16:rowId xmlns:a16="http://schemas.microsoft.com/office/drawing/2014/main" val="702679892"/>
                  </a:ext>
                </a:extLst>
              </a:tr>
              <a:tr h="315451">
                <a:tc>
                  <a:txBody>
                    <a:bodyPr/>
                    <a:lstStyle/>
                    <a:p>
                      <a:r>
                        <a:rPr lang="en-US" sz="800" dirty="0" err="1"/>
                        <a:t>BioSentinel</a:t>
                      </a:r>
                      <a:r>
                        <a:rPr lang="en-US" sz="800" dirty="0"/>
                        <a:t> Deployment</a:t>
                      </a:r>
                    </a:p>
                  </a:txBody>
                  <a:tcPr/>
                </a:tc>
                <a:tc>
                  <a:txBody>
                    <a:bodyPr/>
                    <a:lstStyle/>
                    <a:p>
                      <a:r>
                        <a:rPr lang="en-US" sz="800" dirty="0"/>
                        <a:t>16-Nov-2022, 10:30:42</a:t>
                      </a:r>
                    </a:p>
                  </a:txBody>
                  <a:tcPr/>
                </a:tc>
                <a:extLst>
                  <a:ext uri="{0D108BD9-81ED-4DB2-BD59-A6C34878D82A}">
                    <a16:rowId xmlns:a16="http://schemas.microsoft.com/office/drawing/2014/main" val="4235419916"/>
                  </a:ext>
                </a:extLst>
              </a:tr>
              <a:tr h="315451">
                <a:tc>
                  <a:txBody>
                    <a:bodyPr/>
                    <a:lstStyle/>
                    <a:p>
                      <a:r>
                        <a:rPr lang="en-US" sz="800" dirty="0"/>
                        <a:t>S/As deployment</a:t>
                      </a:r>
                    </a:p>
                  </a:txBody>
                  <a:tcPr/>
                </a:tc>
                <a:tc>
                  <a:txBody>
                    <a:bodyPr/>
                    <a:lstStyle/>
                    <a:p>
                      <a:r>
                        <a:rPr lang="en-US" sz="800" dirty="0"/>
                        <a:t>16-Nov-2022, 20:20:00</a:t>
                      </a:r>
                    </a:p>
                  </a:txBody>
                  <a:tcPr/>
                </a:tc>
                <a:extLst>
                  <a:ext uri="{0D108BD9-81ED-4DB2-BD59-A6C34878D82A}">
                    <a16:rowId xmlns:a16="http://schemas.microsoft.com/office/drawing/2014/main" val="2853190757"/>
                  </a:ext>
                </a:extLst>
              </a:tr>
              <a:tr h="315451">
                <a:tc>
                  <a:txBody>
                    <a:bodyPr/>
                    <a:lstStyle/>
                    <a:p>
                      <a:r>
                        <a:rPr lang="en-US" sz="800" dirty="0"/>
                        <a:t>Lunar Flyby</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t>21-Nov-2022, 15:40:51</a:t>
                      </a:r>
                    </a:p>
                  </a:txBody>
                  <a:tcPr/>
                </a:tc>
                <a:extLst>
                  <a:ext uri="{0D108BD9-81ED-4DB2-BD59-A6C34878D82A}">
                    <a16:rowId xmlns:a16="http://schemas.microsoft.com/office/drawing/2014/main" val="1140709558"/>
                  </a:ext>
                </a:extLst>
              </a:tr>
              <a:tr h="458838">
                <a:tc>
                  <a:txBody>
                    <a:bodyPr/>
                    <a:lstStyle/>
                    <a:p>
                      <a:r>
                        <a:rPr lang="en-US" sz="800" dirty="0"/>
                        <a:t>Lunar Eclipse start (duration: 36.5 mins)</a:t>
                      </a:r>
                    </a:p>
                  </a:txBody>
                  <a:tcPr/>
                </a:tc>
                <a:tc>
                  <a:txBody>
                    <a:bodyPr/>
                    <a:lstStyle/>
                    <a:p>
                      <a:r>
                        <a:rPr lang="en-US" sz="800" dirty="0"/>
                        <a:t>21-Nov-2022, 16:06:56</a:t>
                      </a:r>
                    </a:p>
                  </a:txBody>
                  <a:tcPr/>
                </a:tc>
                <a:extLst>
                  <a:ext uri="{0D108BD9-81ED-4DB2-BD59-A6C34878D82A}">
                    <a16:rowId xmlns:a16="http://schemas.microsoft.com/office/drawing/2014/main" val="3485361859"/>
                  </a:ext>
                </a:extLst>
              </a:tr>
              <a:tr h="315451">
                <a:tc>
                  <a:txBody>
                    <a:bodyPr/>
                    <a:lstStyle/>
                    <a:p>
                      <a:r>
                        <a:rPr lang="en-US" sz="800" dirty="0"/>
                        <a:t>Science Ops starts</a:t>
                      </a:r>
                    </a:p>
                  </a:txBody>
                  <a:tcPr/>
                </a:tc>
                <a:tc>
                  <a:txBody>
                    <a:bodyPr/>
                    <a:lstStyle/>
                    <a:p>
                      <a:r>
                        <a:rPr lang="en-US" sz="800" dirty="0"/>
                        <a:t>5-Dec-2022, 16:00:00</a:t>
                      </a:r>
                    </a:p>
                  </a:txBody>
                  <a:tcPr/>
                </a:tc>
                <a:extLst>
                  <a:ext uri="{0D108BD9-81ED-4DB2-BD59-A6C34878D82A}">
                    <a16:rowId xmlns:a16="http://schemas.microsoft.com/office/drawing/2014/main" val="1539658300"/>
                  </a:ext>
                </a:extLst>
              </a:tr>
              <a:tr h="315451">
                <a:tc>
                  <a:txBody>
                    <a:bodyPr/>
                    <a:lstStyle/>
                    <a:p>
                      <a:r>
                        <a:rPr lang="en-US" sz="800" dirty="0"/>
                        <a:t>Exit Earth’s Hill sphere</a:t>
                      </a:r>
                    </a:p>
                  </a:txBody>
                  <a:tcPr/>
                </a:tc>
                <a:tc>
                  <a:txBody>
                    <a:bodyPr/>
                    <a:lstStyle/>
                    <a:p>
                      <a:r>
                        <a:rPr lang="en-US" sz="800" dirty="0"/>
                        <a:t>12-Dec-2022, 10:30:00</a:t>
                      </a:r>
                    </a:p>
                  </a:txBody>
                  <a:tcPr/>
                </a:tc>
                <a:extLst>
                  <a:ext uri="{0D108BD9-81ED-4DB2-BD59-A6C34878D82A}">
                    <a16:rowId xmlns:a16="http://schemas.microsoft.com/office/drawing/2014/main" val="1299990132"/>
                  </a:ext>
                </a:extLst>
              </a:tr>
            </a:tbl>
          </a:graphicData>
        </a:graphic>
      </p:graphicFrame>
    </p:spTree>
    <p:extLst>
      <p:ext uri="{BB962C8B-B14F-4D97-AF65-F5344CB8AC3E}">
        <p14:creationId xmlns:p14="http://schemas.microsoft.com/office/powerpoint/2010/main" val="145759582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62125-60C9-0F29-3F36-853F1B9C5F1B}"/>
              </a:ext>
            </a:extLst>
          </p:cNvPr>
          <p:cNvSpPr>
            <a:spLocks noGrp="1"/>
          </p:cNvSpPr>
          <p:nvPr>
            <p:ph type="ctrTitle"/>
          </p:nvPr>
        </p:nvSpPr>
        <p:spPr/>
        <p:txBody>
          <a:bodyPr/>
          <a:lstStyle/>
          <a:p>
            <a:r>
              <a:rPr lang="en-US" sz="2800" dirty="0">
                <a:latin typeface="+mj-lt"/>
              </a:rPr>
              <a:t>SLS launch: 16 Nov 2022</a:t>
            </a:r>
          </a:p>
        </p:txBody>
      </p:sp>
      <p:sp>
        <p:nvSpPr>
          <p:cNvPr id="4" name="Slide Number Placeholder 3">
            <a:extLst>
              <a:ext uri="{FF2B5EF4-FFF2-40B4-BE49-F238E27FC236}">
                <a16:creationId xmlns:a16="http://schemas.microsoft.com/office/drawing/2014/main" id="{D7B79132-BF2F-32E9-E755-E51F62C3E7AC}"/>
              </a:ext>
            </a:extLst>
          </p:cNvPr>
          <p:cNvSpPr>
            <a:spLocks noGrp="1"/>
          </p:cNvSpPr>
          <p:nvPr>
            <p:ph type="sldNum" sz="quarter" idx="10"/>
          </p:nvPr>
        </p:nvSpPr>
        <p:spPr/>
        <p:txBody>
          <a:bodyPr/>
          <a:lstStyle/>
          <a:p>
            <a:pPr>
              <a:defRPr/>
            </a:pPr>
            <a:fld id="{D40CB9F6-8E35-4E4F-99BF-5545ACA555F0}" type="slidenum">
              <a:rPr lang="en-US" smtClean="0"/>
              <a:pPr>
                <a:defRPr/>
              </a:pPr>
              <a:t>8</a:t>
            </a:fld>
            <a:endParaRPr lang="en-US" dirty="0"/>
          </a:p>
        </p:txBody>
      </p:sp>
      <p:sp>
        <p:nvSpPr>
          <p:cNvPr id="7" name="Content Placeholder 3">
            <a:extLst>
              <a:ext uri="{FF2B5EF4-FFF2-40B4-BE49-F238E27FC236}">
                <a16:creationId xmlns:a16="http://schemas.microsoft.com/office/drawing/2014/main" id="{343C2469-9478-4D87-DF25-451208F58C0E}"/>
              </a:ext>
            </a:extLst>
          </p:cNvPr>
          <p:cNvSpPr txBox="1">
            <a:spLocks/>
          </p:cNvSpPr>
          <p:nvPr/>
        </p:nvSpPr>
        <p:spPr>
          <a:xfrm>
            <a:off x="40377" y="1581150"/>
            <a:ext cx="2667000" cy="2133600"/>
          </a:xfrm>
          <a:prstGeom prst="rect">
            <a:avLst/>
          </a:prstGeom>
          <a:solidFill>
            <a:schemeClr val="bg1">
              <a:alpha val="76000"/>
            </a:schemeClr>
          </a:solidFill>
          <a:effectLst>
            <a:softEdge rad="63500"/>
          </a:effectLst>
        </p:spPr>
        <p:txBody>
          <a:bodyPr/>
          <a:lstStyle>
            <a:lvl1pPr marL="0" indent="0" algn="l" defTabSz="457200" rtl="0" eaLnBrk="0" fontAlgn="base" hangingPunct="0">
              <a:spcBef>
                <a:spcPct val="20000"/>
              </a:spcBef>
              <a:spcAft>
                <a:spcPct val="0"/>
              </a:spcAft>
              <a:buFont typeface="Arial" charset="0"/>
              <a:buNone/>
              <a:defRPr sz="2000" b="0" i="0" kern="1200">
                <a:solidFill>
                  <a:schemeClr val="tx1"/>
                </a:solidFill>
                <a:latin typeface="Arial Narrow" panose="020B0604020202020204" pitchFamily="34" charset="0"/>
                <a:ea typeface="ヒラギノ角ゴ Pro W3" charset="-128"/>
                <a:cs typeface="Arial Narrow" panose="020B0604020202020204" pitchFamily="34" charset="0"/>
              </a:defRPr>
            </a:lvl1pPr>
            <a:lvl2pPr marL="401638" indent="-166688" algn="l" defTabSz="457200" rtl="0" eaLnBrk="0" fontAlgn="base" hangingPunct="0">
              <a:spcBef>
                <a:spcPct val="20000"/>
              </a:spcBef>
              <a:spcAft>
                <a:spcPct val="0"/>
              </a:spcAft>
              <a:buClr>
                <a:srgbClr val="FFD579"/>
              </a:buClr>
              <a:buFont typeface="Arial" panose="020B0604020202020204" pitchFamily="34" charset="0"/>
              <a:buChar char="•"/>
              <a:tabLst/>
              <a:defRPr sz="1800" b="0" i="0" kern="1200" baseline="0">
                <a:solidFill>
                  <a:schemeClr val="tx1"/>
                </a:solidFill>
                <a:latin typeface="Arial Narrow" panose="020B0604020202020204" pitchFamily="34" charset="0"/>
                <a:ea typeface="ヒラギノ角ゴ Pro W3" charset="-128"/>
                <a:cs typeface="Arial Narrow" panose="020B0604020202020204" pitchFamily="34" charset="0"/>
              </a:defRPr>
            </a:lvl2pPr>
            <a:lvl3pPr marL="635000" indent="-279400" algn="l" defTabSz="457200" rtl="0" eaLnBrk="0" fontAlgn="base" hangingPunct="0">
              <a:spcBef>
                <a:spcPct val="20000"/>
              </a:spcBef>
              <a:spcAft>
                <a:spcPct val="0"/>
              </a:spcAft>
              <a:buClr>
                <a:srgbClr val="FF6666"/>
              </a:buClr>
              <a:buFont typeface="+mj-lt"/>
              <a:buAutoNum type="arabicPeriod"/>
              <a:tabLst/>
              <a:defRPr sz="1800" kern="1200">
                <a:solidFill>
                  <a:schemeClr val="tx1"/>
                </a:solidFill>
                <a:latin typeface="Arial Narrow"/>
                <a:ea typeface="ヒラギノ角ゴ Pro W3" charset="-128"/>
                <a:cs typeface="Arial Narrow"/>
              </a:defRPr>
            </a:lvl3pPr>
            <a:lvl4pPr marL="16002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4pPr>
            <a:lvl5pPr marL="20574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200" dirty="0"/>
          </a:p>
          <a:p>
            <a:pPr lvl="1"/>
            <a:r>
              <a:rPr lang="en-US" sz="1400" dirty="0"/>
              <a:t>SLS Block 1 launched 16-Nov-2022, part of Launch Period 28 </a:t>
            </a:r>
          </a:p>
          <a:p>
            <a:pPr lvl="1"/>
            <a:endParaRPr lang="en-US" sz="1400" dirty="0">
              <a:latin typeface="Arial "/>
            </a:endParaRPr>
          </a:p>
          <a:p>
            <a:pPr lvl="1"/>
            <a:r>
              <a:rPr lang="en-US" sz="1400" dirty="0"/>
              <a:t>Launch occurred 06:47:44 UTC</a:t>
            </a:r>
          </a:p>
          <a:p>
            <a:pPr lvl="1"/>
            <a:r>
              <a:rPr lang="en-US" sz="1400" dirty="0"/>
              <a:t> 44 minutes into the two-hour launch window</a:t>
            </a:r>
          </a:p>
          <a:p>
            <a:endParaRPr lang="en-US" dirty="0"/>
          </a:p>
          <a:p>
            <a:endParaRPr lang="en-US" dirty="0"/>
          </a:p>
        </p:txBody>
      </p:sp>
      <p:pic>
        <p:nvPicPr>
          <p:cNvPr id="9" name="Content Placeholder 8" descr="A rocket taking off from a launchpad&#10;&#10;Description automatically generated with medium confidence">
            <a:extLst>
              <a:ext uri="{FF2B5EF4-FFF2-40B4-BE49-F238E27FC236}">
                <a16:creationId xmlns:a16="http://schemas.microsoft.com/office/drawing/2014/main" id="{720272B0-96C4-767F-50E8-EC7D1859165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00400" y="881732"/>
            <a:ext cx="4890983" cy="4064073"/>
          </a:xfrm>
        </p:spPr>
      </p:pic>
    </p:spTree>
    <p:extLst>
      <p:ext uri="{BB962C8B-B14F-4D97-AF65-F5344CB8AC3E}">
        <p14:creationId xmlns:p14="http://schemas.microsoft.com/office/powerpoint/2010/main" val="425309005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6A626-1828-243F-07E3-D46CC2A98206}"/>
              </a:ext>
            </a:extLst>
          </p:cNvPr>
          <p:cNvSpPr>
            <a:spLocks noGrp="1"/>
          </p:cNvSpPr>
          <p:nvPr>
            <p:ph type="ctrTitle"/>
          </p:nvPr>
        </p:nvSpPr>
        <p:spPr/>
        <p:txBody>
          <a:bodyPr/>
          <a:lstStyle/>
          <a:p>
            <a:r>
              <a:rPr lang="en-US">
                <a:latin typeface="+mj-lt"/>
              </a:rPr>
              <a:t>V</a:t>
            </a:r>
            <a:r>
              <a:rPr lang="en-US" sz="3200">
                <a:latin typeface="+mj-lt"/>
              </a:rPr>
              <a:t>iew </a:t>
            </a:r>
            <a:r>
              <a:rPr lang="en-US" sz="3200" dirty="0">
                <a:latin typeface="+mj-lt"/>
              </a:rPr>
              <a:t>from Orion</a:t>
            </a:r>
            <a:endParaRPr lang="en-US" dirty="0"/>
          </a:p>
        </p:txBody>
      </p:sp>
      <p:sp>
        <p:nvSpPr>
          <p:cNvPr id="4" name="Slide Number Placeholder 3">
            <a:extLst>
              <a:ext uri="{FF2B5EF4-FFF2-40B4-BE49-F238E27FC236}">
                <a16:creationId xmlns:a16="http://schemas.microsoft.com/office/drawing/2014/main" id="{A7B599A6-46DB-70E3-691D-D801910A5F43}"/>
              </a:ext>
            </a:extLst>
          </p:cNvPr>
          <p:cNvSpPr>
            <a:spLocks noGrp="1"/>
          </p:cNvSpPr>
          <p:nvPr>
            <p:ph type="sldNum" sz="quarter" idx="10"/>
          </p:nvPr>
        </p:nvSpPr>
        <p:spPr/>
        <p:txBody>
          <a:bodyPr/>
          <a:lstStyle/>
          <a:p>
            <a:pPr>
              <a:defRPr/>
            </a:pPr>
            <a:fld id="{D40CB9F6-8E35-4E4F-99BF-5545ACA555F0}" type="slidenum">
              <a:rPr lang="en-US" smtClean="0"/>
              <a:pPr>
                <a:defRPr/>
              </a:pPr>
              <a:t>9</a:t>
            </a:fld>
            <a:endParaRPr lang="en-US" dirty="0"/>
          </a:p>
        </p:txBody>
      </p:sp>
      <p:pic>
        <p:nvPicPr>
          <p:cNvPr id="5" name="Content Placeholder 4" descr="Graphical user interface&#10;&#10;Description automatically generated with medium confidence">
            <a:extLst>
              <a:ext uri="{FF2B5EF4-FFF2-40B4-BE49-F238E27FC236}">
                <a16:creationId xmlns:a16="http://schemas.microsoft.com/office/drawing/2014/main" id="{33DB5C00-3487-2287-A94E-39215BBA6236}"/>
              </a:ext>
            </a:extLst>
          </p:cNvPr>
          <p:cNvPicPr>
            <a:picLocks noGrp="1" noChangeAspect="1"/>
          </p:cNvPicPr>
          <p:nvPr>
            <p:ph idx="1"/>
          </p:nvPr>
        </p:nvPicPr>
        <p:blipFill rotWithShape="1">
          <a:blip r:embed="rId3"/>
          <a:srcRect t="12719" r="16667"/>
          <a:stretch/>
        </p:blipFill>
        <p:spPr>
          <a:xfrm>
            <a:off x="1066800" y="934729"/>
            <a:ext cx="7164998" cy="4025824"/>
          </a:xfrm>
          <a:prstGeom prst="rect">
            <a:avLst/>
          </a:prstGeom>
        </p:spPr>
      </p:pic>
      <p:sp>
        <p:nvSpPr>
          <p:cNvPr id="6" name="Content Placeholder 3">
            <a:extLst>
              <a:ext uri="{FF2B5EF4-FFF2-40B4-BE49-F238E27FC236}">
                <a16:creationId xmlns:a16="http://schemas.microsoft.com/office/drawing/2014/main" id="{8A4E2D92-B6A3-76CB-031B-A3B3A3F7D0AD}"/>
              </a:ext>
            </a:extLst>
          </p:cNvPr>
          <p:cNvSpPr txBox="1">
            <a:spLocks/>
          </p:cNvSpPr>
          <p:nvPr/>
        </p:nvSpPr>
        <p:spPr>
          <a:xfrm>
            <a:off x="1295400" y="3191935"/>
            <a:ext cx="2057400" cy="1473641"/>
          </a:xfrm>
          <a:prstGeom prst="rect">
            <a:avLst/>
          </a:prstGeom>
          <a:solidFill>
            <a:schemeClr val="bg1">
              <a:alpha val="76000"/>
            </a:schemeClr>
          </a:solidFill>
          <a:effectLst>
            <a:softEdge rad="63500"/>
          </a:effectLst>
        </p:spPr>
        <p:txBody>
          <a:bodyPr/>
          <a:lstStyle>
            <a:lvl1pPr marL="0" indent="0" algn="l" defTabSz="457200" rtl="0" eaLnBrk="0" fontAlgn="base" hangingPunct="0">
              <a:spcBef>
                <a:spcPct val="20000"/>
              </a:spcBef>
              <a:spcAft>
                <a:spcPct val="0"/>
              </a:spcAft>
              <a:buFont typeface="Arial" charset="0"/>
              <a:buNone/>
              <a:defRPr sz="2000" b="0" i="0" kern="1200">
                <a:solidFill>
                  <a:schemeClr val="tx1"/>
                </a:solidFill>
                <a:latin typeface="Arial Narrow" panose="020B0604020202020204" pitchFamily="34" charset="0"/>
                <a:ea typeface="ヒラギノ角ゴ Pro W3" charset="-128"/>
                <a:cs typeface="Arial Narrow" panose="020B0604020202020204" pitchFamily="34" charset="0"/>
              </a:defRPr>
            </a:lvl1pPr>
            <a:lvl2pPr marL="401638" indent="-166688" algn="l" defTabSz="457200" rtl="0" eaLnBrk="0" fontAlgn="base" hangingPunct="0">
              <a:spcBef>
                <a:spcPct val="20000"/>
              </a:spcBef>
              <a:spcAft>
                <a:spcPct val="0"/>
              </a:spcAft>
              <a:buClr>
                <a:srgbClr val="FFD579"/>
              </a:buClr>
              <a:buFont typeface="Arial" panose="020B0604020202020204" pitchFamily="34" charset="0"/>
              <a:buChar char="•"/>
              <a:tabLst/>
              <a:defRPr sz="1800" b="0" i="0" kern="1200" baseline="0">
                <a:solidFill>
                  <a:schemeClr val="tx1"/>
                </a:solidFill>
                <a:latin typeface="Arial Narrow" panose="020B0604020202020204" pitchFamily="34" charset="0"/>
                <a:ea typeface="ヒラギノ角ゴ Pro W3" charset="-128"/>
                <a:cs typeface="Arial Narrow" panose="020B0604020202020204" pitchFamily="34" charset="0"/>
              </a:defRPr>
            </a:lvl2pPr>
            <a:lvl3pPr marL="635000" indent="-279400" algn="l" defTabSz="457200" rtl="0" eaLnBrk="0" fontAlgn="base" hangingPunct="0">
              <a:spcBef>
                <a:spcPct val="20000"/>
              </a:spcBef>
              <a:spcAft>
                <a:spcPct val="0"/>
              </a:spcAft>
              <a:buClr>
                <a:srgbClr val="FF6666"/>
              </a:buClr>
              <a:buFont typeface="+mj-lt"/>
              <a:buAutoNum type="arabicPeriod"/>
              <a:tabLst/>
              <a:defRPr sz="1800" kern="1200">
                <a:solidFill>
                  <a:schemeClr val="tx1"/>
                </a:solidFill>
                <a:latin typeface="Arial Narrow"/>
                <a:ea typeface="ヒラギノ角ゴ Pro W3" charset="-128"/>
                <a:cs typeface="Arial Narrow"/>
              </a:defRPr>
            </a:lvl3pPr>
            <a:lvl4pPr marL="16002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4pPr>
            <a:lvl5pPr marL="20574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200" dirty="0"/>
          </a:p>
          <a:p>
            <a:pPr lvl="1"/>
            <a:r>
              <a:rPr lang="en-US" sz="1200" dirty="0" err="1"/>
              <a:t>BioSentinel</a:t>
            </a:r>
            <a:r>
              <a:rPr lang="en-US" sz="1200" dirty="0"/>
              <a:t> deployment from ICPS dispenser #5 </a:t>
            </a:r>
          </a:p>
          <a:p>
            <a:pPr lvl="1"/>
            <a:r>
              <a:rPr lang="en-US" sz="1200" dirty="0"/>
              <a:t>16-Nov-2022, 10:30:42 UTC,</a:t>
            </a:r>
          </a:p>
          <a:p>
            <a:pPr lvl="1"/>
            <a:r>
              <a:rPr lang="en-US" sz="1200" dirty="0"/>
              <a:t>3 </a:t>
            </a:r>
            <a:r>
              <a:rPr lang="en-US" sz="1200" dirty="0" err="1"/>
              <a:t>hrs</a:t>
            </a:r>
            <a:r>
              <a:rPr lang="en-US" sz="1200" dirty="0"/>
              <a:t> 43 minutes post-launch.</a:t>
            </a:r>
          </a:p>
          <a:p>
            <a:endParaRPr lang="en-US" dirty="0"/>
          </a:p>
        </p:txBody>
      </p:sp>
      <p:sp>
        <p:nvSpPr>
          <p:cNvPr id="3" name="TextBox 2">
            <a:extLst>
              <a:ext uri="{FF2B5EF4-FFF2-40B4-BE49-F238E27FC236}">
                <a16:creationId xmlns:a16="http://schemas.microsoft.com/office/drawing/2014/main" id="{66489755-941D-4C16-068B-4E1A719D4942}"/>
              </a:ext>
            </a:extLst>
          </p:cNvPr>
          <p:cNvSpPr txBox="1"/>
          <p:nvPr/>
        </p:nvSpPr>
        <p:spPr>
          <a:xfrm>
            <a:off x="7086600" y="4555671"/>
            <a:ext cx="1676400" cy="307777"/>
          </a:xfrm>
          <a:prstGeom prst="rect">
            <a:avLst/>
          </a:prstGeom>
          <a:noFill/>
        </p:spPr>
        <p:txBody>
          <a:bodyPr wrap="square" rtlCol="0">
            <a:spAutoFit/>
          </a:bodyPr>
          <a:lstStyle/>
          <a:p>
            <a:r>
              <a:rPr lang="en-US" sz="1400" dirty="0" err="1"/>
              <a:t>BioSentinel</a:t>
            </a:r>
            <a:endParaRPr lang="en-US" sz="1400" dirty="0"/>
          </a:p>
        </p:txBody>
      </p:sp>
      <p:cxnSp>
        <p:nvCxnSpPr>
          <p:cNvPr id="8" name="Straight Arrow Connector 7">
            <a:extLst>
              <a:ext uri="{FF2B5EF4-FFF2-40B4-BE49-F238E27FC236}">
                <a16:creationId xmlns:a16="http://schemas.microsoft.com/office/drawing/2014/main" id="{4FA2DA54-7D68-C834-8F2C-2FE89E82B930}"/>
              </a:ext>
            </a:extLst>
          </p:cNvPr>
          <p:cNvCxnSpPr>
            <a:cxnSpLocks/>
          </p:cNvCxnSpPr>
          <p:nvPr/>
        </p:nvCxnSpPr>
        <p:spPr>
          <a:xfrm flipH="1" flipV="1">
            <a:off x="7086600" y="4438650"/>
            <a:ext cx="76200" cy="2286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Rectangle: Rounded Corners 6">
            <a:extLst>
              <a:ext uri="{FF2B5EF4-FFF2-40B4-BE49-F238E27FC236}">
                <a16:creationId xmlns:a16="http://schemas.microsoft.com/office/drawing/2014/main" id="{9A7CF22D-ABCF-D660-9122-7453157F03F3}"/>
              </a:ext>
            </a:extLst>
          </p:cNvPr>
          <p:cNvSpPr/>
          <p:nvPr/>
        </p:nvSpPr>
        <p:spPr>
          <a:xfrm>
            <a:off x="1066800" y="4667250"/>
            <a:ext cx="1219200" cy="266497"/>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4191148"/>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762000" y="182947"/>
            <a:ext cx="7620000" cy="483611"/>
          </a:xfrm>
        </p:spPr>
        <p:txBody>
          <a:bodyPr/>
          <a:lstStyle/>
          <a:p>
            <a:r>
              <a:rPr lang="en-US" dirty="0">
                <a:latin typeface="+mn-lt"/>
              </a:rPr>
              <a:t>Initial Deployment – Tumbling Anomaly</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10</a:t>
            </a:fld>
            <a:endParaRPr lang="en-US" dirty="0"/>
          </a:p>
        </p:txBody>
      </p:sp>
      <p:pic>
        <p:nvPicPr>
          <p:cNvPr id="6" name="Picture 5">
            <a:extLst>
              <a:ext uri="{FF2B5EF4-FFF2-40B4-BE49-F238E27FC236}">
                <a16:creationId xmlns:a16="http://schemas.microsoft.com/office/drawing/2014/main" id="{92F57A23-7287-47A5-BC33-9B9BA2DB31F2}"/>
              </a:ext>
            </a:extLst>
          </p:cNvPr>
          <p:cNvPicPr>
            <a:picLocks noChangeAspect="1"/>
          </p:cNvPicPr>
          <p:nvPr/>
        </p:nvPicPr>
        <p:blipFill rotWithShape="1">
          <a:blip r:embed="rId3"/>
          <a:srcRect t="14493"/>
          <a:stretch/>
        </p:blipFill>
        <p:spPr>
          <a:xfrm>
            <a:off x="2667001" y="1872078"/>
            <a:ext cx="3543300" cy="2147472"/>
          </a:xfrm>
          <a:prstGeom prst="rect">
            <a:avLst/>
          </a:prstGeom>
        </p:spPr>
      </p:pic>
      <p:pic>
        <p:nvPicPr>
          <p:cNvPr id="3" name="Picture 2">
            <a:extLst>
              <a:ext uri="{FF2B5EF4-FFF2-40B4-BE49-F238E27FC236}">
                <a16:creationId xmlns:a16="http://schemas.microsoft.com/office/drawing/2014/main" id="{BAE91B8D-088D-4E6F-9EA6-67E409D811E7}"/>
              </a:ext>
            </a:extLst>
          </p:cNvPr>
          <p:cNvPicPr>
            <a:picLocks noChangeAspect="1"/>
          </p:cNvPicPr>
          <p:nvPr/>
        </p:nvPicPr>
        <p:blipFill rotWithShape="1">
          <a:blip r:embed="rId4"/>
          <a:srcRect l="4607" t="15378" r="48765" b="6681"/>
          <a:stretch/>
        </p:blipFill>
        <p:spPr>
          <a:xfrm>
            <a:off x="0" y="971550"/>
            <a:ext cx="2819400" cy="3863340"/>
          </a:xfrm>
          <a:prstGeom prst="rect">
            <a:avLst/>
          </a:prstGeom>
        </p:spPr>
      </p:pic>
      <p:pic>
        <p:nvPicPr>
          <p:cNvPr id="7" name="Picture 6" descr="A group of people sitting at computers&#10;&#10;Description automatically generated with medium confidence">
            <a:extLst>
              <a:ext uri="{FF2B5EF4-FFF2-40B4-BE49-F238E27FC236}">
                <a16:creationId xmlns:a16="http://schemas.microsoft.com/office/drawing/2014/main" id="{BCA69F1C-C277-0823-748F-1D51FD189E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862078"/>
            <a:ext cx="2895600" cy="2171701"/>
          </a:xfrm>
          <a:prstGeom prst="rect">
            <a:avLst/>
          </a:prstGeom>
        </p:spPr>
      </p:pic>
      <p:sp>
        <p:nvSpPr>
          <p:cNvPr id="5" name="Rectangle 4">
            <a:extLst>
              <a:ext uri="{FF2B5EF4-FFF2-40B4-BE49-F238E27FC236}">
                <a16:creationId xmlns:a16="http://schemas.microsoft.com/office/drawing/2014/main" id="{6E384AA7-4B3C-762A-94A5-B33F1E83334A}"/>
              </a:ext>
            </a:extLst>
          </p:cNvPr>
          <p:cNvSpPr/>
          <p:nvPr/>
        </p:nvSpPr>
        <p:spPr>
          <a:xfrm>
            <a:off x="5476874" y="1962150"/>
            <a:ext cx="228600"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F63765E-529F-D3C3-31AD-8FA8AC245A9F}"/>
              </a:ext>
            </a:extLst>
          </p:cNvPr>
          <p:cNvSpPr/>
          <p:nvPr/>
        </p:nvSpPr>
        <p:spPr>
          <a:xfrm>
            <a:off x="4438650" y="2109787"/>
            <a:ext cx="1047751"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15134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762000" y="182947"/>
            <a:ext cx="7620000" cy="483611"/>
          </a:xfrm>
        </p:spPr>
        <p:txBody>
          <a:bodyPr/>
          <a:lstStyle/>
          <a:p>
            <a:r>
              <a:rPr lang="en-US" dirty="0">
                <a:latin typeface="+mn-lt"/>
              </a:rPr>
              <a:t>OD: Pre-Flyby</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11</a:t>
            </a:fld>
            <a:endParaRPr lang="en-US" dirty="0"/>
          </a:p>
        </p:txBody>
      </p:sp>
      <p:sp>
        <p:nvSpPr>
          <p:cNvPr id="3" name="Content Placeholder 3">
            <a:extLst>
              <a:ext uri="{FF2B5EF4-FFF2-40B4-BE49-F238E27FC236}">
                <a16:creationId xmlns:a16="http://schemas.microsoft.com/office/drawing/2014/main" id="{A6DDA693-8822-169B-204A-F8ACC2D1A288}"/>
              </a:ext>
            </a:extLst>
          </p:cNvPr>
          <p:cNvSpPr>
            <a:spLocks noGrp="1"/>
          </p:cNvSpPr>
          <p:nvPr>
            <p:ph idx="1"/>
          </p:nvPr>
        </p:nvSpPr>
        <p:spPr>
          <a:xfrm>
            <a:off x="1" y="948587"/>
            <a:ext cx="2514599" cy="2232763"/>
          </a:xfrm>
        </p:spPr>
        <p:txBody>
          <a:bodyPr/>
          <a:lstStyle/>
          <a:p>
            <a:endParaRPr lang="en-US" sz="1300" b="1" dirty="0">
              <a:latin typeface="+mj-lt"/>
            </a:endParaRPr>
          </a:p>
          <a:p>
            <a:pPr lvl="1"/>
            <a:r>
              <a:rPr lang="en-US" sz="1300" dirty="0">
                <a:latin typeface="+mj-lt"/>
              </a:rPr>
              <a:t>Final pre-flyby OD includes TCP, Sequential Ranging, Doppler tracking data</a:t>
            </a:r>
          </a:p>
          <a:p>
            <a:pPr lvl="1"/>
            <a:r>
              <a:rPr lang="en-US" sz="1300" dirty="0">
                <a:latin typeface="+mj-lt"/>
              </a:rPr>
              <a:t> Tracking data from both DSN &amp; ESA stations</a:t>
            </a:r>
          </a:p>
          <a:p>
            <a:pPr lvl="1"/>
            <a:r>
              <a:rPr lang="en-US" sz="1300" dirty="0">
                <a:latin typeface="+mj-lt"/>
              </a:rPr>
              <a:t>Separation orbit solution below (J2000):</a:t>
            </a:r>
          </a:p>
          <a:p>
            <a:pPr lvl="1"/>
            <a:endParaRPr lang="en-US" sz="1300" dirty="0">
              <a:latin typeface="+mj-lt"/>
            </a:endParaRPr>
          </a:p>
          <a:p>
            <a:pPr lvl="1"/>
            <a:endParaRPr lang="en-US" sz="1300" dirty="0">
              <a:latin typeface="+mj-lt"/>
            </a:endParaRPr>
          </a:p>
          <a:p>
            <a:pPr marL="0" indent="0">
              <a:buNone/>
            </a:pPr>
            <a:endParaRPr lang="en-US" sz="1300" dirty="0">
              <a:latin typeface="+mj-lt"/>
            </a:endParaRPr>
          </a:p>
          <a:p>
            <a:pPr marL="0" indent="0">
              <a:buNone/>
            </a:pPr>
            <a:endParaRPr lang="en-US" sz="1300" dirty="0">
              <a:latin typeface="+mj-lt"/>
            </a:endParaRPr>
          </a:p>
          <a:p>
            <a:endParaRPr lang="en-US" sz="1300" dirty="0">
              <a:latin typeface="+mj-lt"/>
            </a:endParaRPr>
          </a:p>
          <a:p>
            <a:endParaRPr lang="en-US" sz="1300" dirty="0">
              <a:latin typeface="+mj-lt"/>
            </a:endParaRPr>
          </a:p>
        </p:txBody>
      </p:sp>
      <p:pic>
        <p:nvPicPr>
          <p:cNvPr id="6" name="Picture 5">
            <a:extLst>
              <a:ext uri="{FF2B5EF4-FFF2-40B4-BE49-F238E27FC236}">
                <a16:creationId xmlns:a16="http://schemas.microsoft.com/office/drawing/2014/main" id="{8C417596-B565-B94E-21FF-9FFEB1038E10}"/>
              </a:ext>
            </a:extLst>
          </p:cNvPr>
          <p:cNvPicPr>
            <a:picLocks noChangeAspect="1"/>
          </p:cNvPicPr>
          <p:nvPr/>
        </p:nvPicPr>
        <p:blipFill rotWithShape="1">
          <a:blip r:embed="rId2">
            <a:extLst>
              <a:ext uri="{28A0092B-C50C-407E-A947-70E740481C1C}">
                <a14:useLocalDpi xmlns:a14="http://schemas.microsoft.com/office/drawing/2010/main" val="0"/>
              </a:ext>
            </a:extLst>
          </a:blip>
          <a:srcRect b="6358"/>
          <a:stretch/>
        </p:blipFill>
        <p:spPr bwMode="auto">
          <a:xfrm>
            <a:off x="2514600" y="1190583"/>
            <a:ext cx="6629400" cy="3004330"/>
          </a:xfrm>
          <a:prstGeom prst="rect">
            <a:avLst/>
          </a:prstGeom>
          <a:noFill/>
          <a:ln>
            <a:noFill/>
          </a:ln>
        </p:spPr>
      </p:pic>
      <p:graphicFrame>
        <p:nvGraphicFramePr>
          <p:cNvPr id="8" name="Table 8">
            <a:extLst>
              <a:ext uri="{FF2B5EF4-FFF2-40B4-BE49-F238E27FC236}">
                <a16:creationId xmlns:a16="http://schemas.microsoft.com/office/drawing/2014/main" id="{2FA61572-5093-0286-342D-D1E39874D309}"/>
              </a:ext>
            </a:extLst>
          </p:cNvPr>
          <p:cNvGraphicFramePr>
            <a:graphicFrameLocks noGrp="1"/>
          </p:cNvGraphicFramePr>
          <p:nvPr>
            <p:extLst>
              <p:ext uri="{D42A27DB-BD31-4B8C-83A1-F6EECF244321}">
                <p14:modId xmlns:p14="http://schemas.microsoft.com/office/powerpoint/2010/main" val="2318167086"/>
              </p:ext>
            </p:extLst>
          </p:nvPr>
        </p:nvGraphicFramePr>
        <p:xfrm>
          <a:off x="551541" y="3105150"/>
          <a:ext cx="1905000" cy="1729739"/>
        </p:xfrm>
        <a:graphic>
          <a:graphicData uri="http://schemas.openxmlformats.org/drawingml/2006/table">
            <a:tbl>
              <a:tblPr firstRow="1" bandRow="1">
                <a:tableStyleId>{5C22544A-7EE6-4342-B048-85BDC9FD1C3A}</a:tableStyleId>
              </a:tblPr>
              <a:tblGrid>
                <a:gridCol w="571500">
                  <a:extLst>
                    <a:ext uri="{9D8B030D-6E8A-4147-A177-3AD203B41FA5}">
                      <a16:colId xmlns:a16="http://schemas.microsoft.com/office/drawing/2014/main" val="614392433"/>
                    </a:ext>
                  </a:extLst>
                </a:gridCol>
                <a:gridCol w="1333500">
                  <a:extLst>
                    <a:ext uri="{9D8B030D-6E8A-4147-A177-3AD203B41FA5}">
                      <a16:colId xmlns:a16="http://schemas.microsoft.com/office/drawing/2014/main" val="3068111573"/>
                    </a:ext>
                  </a:extLst>
                </a:gridCol>
              </a:tblGrid>
              <a:tr h="359003">
                <a:tc>
                  <a:txBody>
                    <a:bodyPr/>
                    <a:lstStyle/>
                    <a:p>
                      <a:r>
                        <a:rPr lang="en-US" sz="800" baseline="0" dirty="0"/>
                        <a:t>Epoch</a:t>
                      </a:r>
                    </a:p>
                  </a:txBody>
                  <a:tcPr/>
                </a:tc>
                <a:tc>
                  <a:txBody>
                    <a:bodyPr/>
                    <a:lstStyle/>
                    <a:p>
                      <a:pPr algn="ctr"/>
                      <a:r>
                        <a:rPr lang="en-US" sz="800" baseline="0" dirty="0"/>
                        <a:t>16-Nov-2022, 10:30:42 UTC</a:t>
                      </a:r>
                    </a:p>
                  </a:txBody>
                  <a:tcPr/>
                </a:tc>
                <a:extLst>
                  <a:ext uri="{0D108BD9-81ED-4DB2-BD59-A6C34878D82A}">
                    <a16:rowId xmlns:a16="http://schemas.microsoft.com/office/drawing/2014/main" val="662765708"/>
                  </a:ext>
                </a:extLst>
              </a:tr>
              <a:tr h="228456">
                <a:tc>
                  <a:txBody>
                    <a:bodyPr/>
                    <a:lstStyle/>
                    <a:p>
                      <a:pPr algn="ctr"/>
                      <a:r>
                        <a:rPr lang="en-US" sz="800" i="1" baseline="0" dirty="0"/>
                        <a:t>a</a:t>
                      </a:r>
                    </a:p>
                  </a:txBody>
                  <a:tcPr/>
                </a:tc>
                <a:tc>
                  <a:txBody>
                    <a:bodyPr/>
                    <a:lstStyle/>
                    <a:p>
                      <a:pPr algn="ctr"/>
                      <a:r>
                        <a:rPr lang="en-US" sz="800" baseline="0" dirty="0"/>
                        <a:t>195,498.7 km</a:t>
                      </a:r>
                    </a:p>
                  </a:txBody>
                  <a:tcPr/>
                </a:tc>
                <a:extLst>
                  <a:ext uri="{0D108BD9-81ED-4DB2-BD59-A6C34878D82A}">
                    <a16:rowId xmlns:a16="http://schemas.microsoft.com/office/drawing/2014/main" val="3647282107"/>
                  </a:ext>
                </a:extLst>
              </a:tr>
              <a:tr h="228456">
                <a:tc>
                  <a:txBody>
                    <a:bodyPr/>
                    <a:lstStyle/>
                    <a:p>
                      <a:pPr algn="ctr"/>
                      <a:r>
                        <a:rPr lang="en-US" sz="800" i="1" baseline="0" dirty="0"/>
                        <a:t>e</a:t>
                      </a:r>
                    </a:p>
                  </a:txBody>
                  <a:tcPr/>
                </a:tc>
                <a:tc>
                  <a:txBody>
                    <a:bodyPr/>
                    <a:lstStyle/>
                    <a:p>
                      <a:pPr algn="ctr"/>
                      <a:r>
                        <a:rPr lang="en-US" sz="800" baseline="0" dirty="0"/>
                        <a:t>0.964664</a:t>
                      </a:r>
                    </a:p>
                  </a:txBody>
                  <a:tcPr/>
                </a:tc>
                <a:extLst>
                  <a:ext uri="{0D108BD9-81ED-4DB2-BD59-A6C34878D82A}">
                    <a16:rowId xmlns:a16="http://schemas.microsoft.com/office/drawing/2014/main" val="3953795133"/>
                  </a:ext>
                </a:extLst>
              </a:tr>
              <a:tr h="228456">
                <a:tc>
                  <a:txBody>
                    <a:bodyPr/>
                    <a:lstStyle/>
                    <a:p>
                      <a:pPr algn="ctr"/>
                      <a:r>
                        <a:rPr lang="en-US" sz="800" i="1" baseline="0" dirty="0"/>
                        <a:t>i</a:t>
                      </a:r>
                    </a:p>
                  </a:txBody>
                  <a:tcPr/>
                </a:tc>
                <a:tc>
                  <a:txBody>
                    <a:bodyPr/>
                    <a:lstStyle/>
                    <a:p>
                      <a:pPr algn="ctr"/>
                      <a:r>
                        <a:rPr lang="en-US" sz="800" baseline="0" dirty="0"/>
                        <a:t>30°.2527</a:t>
                      </a:r>
                    </a:p>
                  </a:txBody>
                  <a:tcPr/>
                </a:tc>
                <a:extLst>
                  <a:ext uri="{0D108BD9-81ED-4DB2-BD59-A6C34878D82A}">
                    <a16:rowId xmlns:a16="http://schemas.microsoft.com/office/drawing/2014/main" val="1962897308"/>
                  </a:ext>
                </a:extLst>
              </a:tr>
              <a:tr h="228456">
                <a:tc>
                  <a:txBody>
                    <a:bodyPr/>
                    <a:lstStyle/>
                    <a:p>
                      <a:pPr algn="ctr"/>
                      <a:r>
                        <a:rPr lang="en-US" sz="800" i="1" baseline="0" dirty="0">
                          <a:sym typeface="Symbol" panose="05050102010706020507" pitchFamily="18" charset="2"/>
                        </a:rPr>
                        <a:t></a:t>
                      </a:r>
                      <a:endParaRPr lang="en-US" sz="800" i="1" baseline="0" dirty="0"/>
                    </a:p>
                  </a:txBody>
                  <a:tcPr/>
                </a:tc>
                <a:tc>
                  <a:txBody>
                    <a:bodyPr/>
                    <a:lstStyle/>
                    <a:p>
                      <a:pPr algn="ctr"/>
                      <a:r>
                        <a:rPr lang="en-US" sz="800" baseline="0" dirty="0"/>
                        <a:t>10°.9247</a:t>
                      </a:r>
                    </a:p>
                  </a:txBody>
                  <a:tcPr/>
                </a:tc>
                <a:extLst>
                  <a:ext uri="{0D108BD9-81ED-4DB2-BD59-A6C34878D82A}">
                    <a16:rowId xmlns:a16="http://schemas.microsoft.com/office/drawing/2014/main" val="248227286"/>
                  </a:ext>
                </a:extLst>
              </a:tr>
              <a:tr h="228456">
                <a:tc>
                  <a:txBody>
                    <a:bodyPr/>
                    <a:lstStyle/>
                    <a:p>
                      <a:pPr algn="ctr"/>
                      <a:r>
                        <a:rPr lang="en-US" sz="800" i="1" baseline="0" dirty="0">
                          <a:sym typeface="Symbol" panose="05050102010706020507" pitchFamily="18" charset="2"/>
                        </a:rPr>
                        <a:t></a:t>
                      </a:r>
                      <a:endParaRPr lang="en-US" sz="800" i="1" baseline="0" dirty="0"/>
                    </a:p>
                  </a:txBody>
                  <a:tcPr/>
                </a:tc>
                <a:tc>
                  <a:txBody>
                    <a:bodyPr/>
                    <a:lstStyle/>
                    <a:p>
                      <a:pPr algn="ctr"/>
                      <a:r>
                        <a:rPr lang="en-US" sz="800" baseline="0" dirty="0"/>
                        <a:t>20°.4447</a:t>
                      </a:r>
                    </a:p>
                  </a:txBody>
                  <a:tcPr/>
                </a:tc>
                <a:extLst>
                  <a:ext uri="{0D108BD9-81ED-4DB2-BD59-A6C34878D82A}">
                    <a16:rowId xmlns:a16="http://schemas.microsoft.com/office/drawing/2014/main" val="3465279200"/>
                  </a:ext>
                </a:extLst>
              </a:tr>
              <a:tr h="228456">
                <a:tc>
                  <a:txBody>
                    <a:bodyPr/>
                    <a:lstStyle/>
                    <a:p>
                      <a:pPr algn="ctr"/>
                      <a:r>
                        <a:rPr lang="en-US" sz="800" i="1" baseline="0" dirty="0">
                          <a:sym typeface="Symbol" panose="05050102010706020507" pitchFamily="18" charset="2"/>
                        </a:rPr>
                        <a:t></a:t>
                      </a:r>
                      <a:endParaRPr lang="en-US" sz="800" i="1" baseline="0" dirty="0"/>
                    </a:p>
                  </a:txBody>
                  <a:tcPr/>
                </a:tc>
                <a:tc>
                  <a:txBody>
                    <a:bodyPr/>
                    <a:lstStyle/>
                    <a:p>
                      <a:pPr algn="ctr"/>
                      <a:r>
                        <a:rPr lang="en-US" sz="800" baseline="0" dirty="0"/>
                        <a:t>132°.984</a:t>
                      </a:r>
                    </a:p>
                  </a:txBody>
                  <a:tcPr/>
                </a:tc>
                <a:extLst>
                  <a:ext uri="{0D108BD9-81ED-4DB2-BD59-A6C34878D82A}">
                    <a16:rowId xmlns:a16="http://schemas.microsoft.com/office/drawing/2014/main" val="2703226633"/>
                  </a:ext>
                </a:extLst>
              </a:tr>
            </a:tbl>
          </a:graphicData>
        </a:graphic>
      </p:graphicFrame>
    </p:spTree>
    <p:extLst>
      <p:ext uri="{BB962C8B-B14F-4D97-AF65-F5344CB8AC3E}">
        <p14:creationId xmlns:p14="http://schemas.microsoft.com/office/powerpoint/2010/main" val="376934562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762000" y="182947"/>
            <a:ext cx="7620000" cy="483611"/>
          </a:xfrm>
        </p:spPr>
        <p:txBody>
          <a:bodyPr/>
          <a:lstStyle/>
          <a:p>
            <a:r>
              <a:rPr lang="en-US" dirty="0">
                <a:latin typeface="+mn-lt"/>
              </a:rPr>
              <a:t>Lunar Flyby</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12</a:t>
            </a:fld>
            <a:endParaRPr lang="en-US" dirty="0"/>
          </a:p>
        </p:txBody>
      </p:sp>
      <p:sp>
        <p:nvSpPr>
          <p:cNvPr id="3" name="Content Placeholder 3">
            <a:extLst>
              <a:ext uri="{FF2B5EF4-FFF2-40B4-BE49-F238E27FC236}">
                <a16:creationId xmlns:a16="http://schemas.microsoft.com/office/drawing/2014/main" id="{A6DDA693-8822-169B-204A-F8ACC2D1A288}"/>
              </a:ext>
            </a:extLst>
          </p:cNvPr>
          <p:cNvSpPr>
            <a:spLocks noGrp="1"/>
          </p:cNvSpPr>
          <p:nvPr>
            <p:ph idx="1"/>
          </p:nvPr>
        </p:nvSpPr>
        <p:spPr>
          <a:xfrm>
            <a:off x="76200" y="1339172"/>
            <a:ext cx="4953000" cy="1805940"/>
          </a:xfrm>
        </p:spPr>
        <p:txBody>
          <a:bodyPr/>
          <a:lstStyle/>
          <a:p>
            <a:endParaRPr lang="en-US" sz="1600" b="1" dirty="0">
              <a:latin typeface="+mj-lt"/>
            </a:endParaRPr>
          </a:p>
          <a:p>
            <a:pPr lvl="2">
              <a:buFont typeface="Arial" panose="020B0604020202020204" pitchFamily="34" charset="0"/>
              <a:buChar char="•"/>
            </a:pPr>
            <a:r>
              <a:rPr lang="en-US" sz="1200" dirty="0">
                <a:latin typeface="+mj-lt"/>
              </a:rPr>
              <a:t>Flyby Epoch: 21-Nov-2022, </a:t>
            </a:r>
          </a:p>
          <a:p>
            <a:pPr marL="355600" lvl="2" indent="0">
              <a:buNone/>
            </a:pPr>
            <a:r>
              <a:rPr lang="en-US" sz="1200" dirty="0">
                <a:latin typeface="+mj-lt"/>
              </a:rPr>
              <a:t>       15:40:39 UTC </a:t>
            </a:r>
          </a:p>
          <a:p>
            <a:pPr lvl="2">
              <a:buFont typeface="Arial" panose="020B0604020202020204" pitchFamily="34" charset="0"/>
              <a:buChar char="•"/>
            </a:pPr>
            <a:r>
              <a:rPr lang="en-US" sz="1200" dirty="0">
                <a:latin typeface="+mj-lt"/>
              </a:rPr>
              <a:t>(5.22 days post </a:t>
            </a:r>
            <a:r>
              <a:rPr lang="en-US" sz="1200" dirty="0" err="1">
                <a:latin typeface="+mj-lt"/>
              </a:rPr>
              <a:t>BioSentinel</a:t>
            </a:r>
            <a:r>
              <a:rPr lang="en-US" sz="1200" dirty="0">
                <a:latin typeface="+mj-lt"/>
              </a:rPr>
              <a:t> </a:t>
            </a:r>
          </a:p>
          <a:p>
            <a:pPr marL="355600" lvl="2" indent="0">
              <a:buNone/>
            </a:pPr>
            <a:r>
              <a:rPr lang="en-US" sz="1200" dirty="0">
                <a:latin typeface="+mj-lt"/>
              </a:rPr>
              <a:t>       deployment)</a:t>
            </a:r>
          </a:p>
          <a:p>
            <a:pPr lvl="2">
              <a:buFont typeface="Arial" panose="020B0604020202020204" pitchFamily="34" charset="0"/>
              <a:buChar char="•"/>
            </a:pPr>
            <a:r>
              <a:rPr lang="en-US" sz="1200" dirty="0">
                <a:latin typeface="+mj-lt"/>
              </a:rPr>
              <a:t>Flyby Altitude: 406 km</a:t>
            </a:r>
          </a:p>
          <a:p>
            <a:pPr lvl="2">
              <a:buFont typeface="Arial" panose="020B0604020202020204" pitchFamily="34" charset="0"/>
              <a:buChar char="•"/>
            </a:pPr>
            <a:endParaRPr lang="en-US" sz="1200" dirty="0">
              <a:solidFill>
                <a:srgbClr val="FF0000"/>
              </a:solidFill>
              <a:latin typeface="+mj-lt"/>
            </a:endParaRPr>
          </a:p>
          <a:p>
            <a:pPr lvl="2">
              <a:buFont typeface="Arial" panose="020B0604020202020204" pitchFamily="34" charset="0"/>
              <a:buChar char="•"/>
            </a:pPr>
            <a:endParaRPr lang="en-US" sz="1200" dirty="0">
              <a:solidFill>
                <a:srgbClr val="FF0000"/>
              </a:solidFill>
              <a:latin typeface="+mj-lt"/>
            </a:endParaRPr>
          </a:p>
          <a:p>
            <a:pPr lvl="2">
              <a:buFont typeface="Arial" panose="020B0604020202020204" pitchFamily="34" charset="0"/>
              <a:buChar char="•"/>
            </a:pPr>
            <a:endParaRPr lang="en-US" sz="1200" dirty="0">
              <a:solidFill>
                <a:srgbClr val="FF0000"/>
              </a:solidFill>
              <a:latin typeface="+mj-lt"/>
            </a:endParaRPr>
          </a:p>
          <a:p>
            <a:pPr lvl="2">
              <a:buFont typeface="Arial" panose="020B0604020202020204" pitchFamily="34" charset="0"/>
              <a:buChar char="•"/>
            </a:pPr>
            <a:endParaRPr lang="en-US" sz="1200" dirty="0">
              <a:solidFill>
                <a:srgbClr val="FF0000"/>
              </a:solidFill>
              <a:latin typeface="+mj-lt"/>
            </a:endParaRPr>
          </a:p>
          <a:p>
            <a:pPr marL="355600" lvl="2" indent="0">
              <a:buNone/>
            </a:pPr>
            <a:endParaRPr lang="en-US" sz="1200" dirty="0">
              <a:solidFill>
                <a:srgbClr val="FF0000"/>
              </a:solidFill>
              <a:latin typeface="+mj-lt"/>
            </a:endParaRPr>
          </a:p>
          <a:p>
            <a:pPr lvl="2">
              <a:buFont typeface="Arial" panose="020B0604020202020204" pitchFamily="34" charset="0"/>
              <a:buChar char="•"/>
            </a:pPr>
            <a:endParaRPr lang="en-US" sz="1200" dirty="0">
              <a:solidFill>
                <a:srgbClr val="FF0000"/>
              </a:solidFill>
              <a:latin typeface="+mj-lt"/>
            </a:endParaRPr>
          </a:p>
          <a:p>
            <a:pPr lvl="2">
              <a:buFont typeface="Arial" panose="020B0604020202020204" pitchFamily="34" charset="0"/>
              <a:buChar char="•"/>
            </a:pPr>
            <a:r>
              <a:rPr lang="en-US" sz="1200" dirty="0">
                <a:latin typeface="+mj-lt"/>
              </a:rPr>
              <a:t>Thanks to NASA Eyes for </a:t>
            </a:r>
          </a:p>
          <a:p>
            <a:pPr marL="355600" lvl="2" indent="0">
              <a:buNone/>
            </a:pPr>
            <a:r>
              <a:rPr lang="en-US" sz="1200" dirty="0">
                <a:latin typeface="+mj-lt"/>
              </a:rPr>
              <a:t>       the visualization tool!</a:t>
            </a:r>
          </a:p>
          <a:p>
            <a:pPr lvl="2">
              <a:buFont typeface="Arial" panose="020B0604020202020204" pitchFamily="34" charset="0"/>
              <a:buChar char="•"/>
            </a:pPr>
            <a:r>
              <a:rPr lang="en-US" sz="1200" dirty="0">
                <a:latin typeface="+mj-lt"/>
              </a:rPr>
              <a:t>https://eyes.nasa.gov/apps/solar-system/#/sc_biosentinel</a:t>
            </a:r>
          </a:p>
          <a:p>
            <a:pPr marL="0" indent="0">
              <a:buNone/>
            </a:pPr>
            <a:endParaRPr lang="en-US" sz="1600" dirty="0">
              <a:latin typeface="+mj-lt"/>
            </a:endParaRPr>
          </a:p>
          <a:p>
            <a:pPr marL="0" indent="0">
              <a:buNone/>
            </a:pPr>
            <a:endParaRPr lang="en-US" sz="1600" dirty="0">
              <a:latin typeface="+mj-lt"/>
            </a:endParaRPr>
          </a:p>
          <a:p>
            <a:endParaRPr lang="en-US" sz="2800" dirty="0">
              <a:latin typeface="+mj-lt"/>
            </a:endParaRPr>
          </a:p>
          <a:p>
            <a:endParaRPr lang="en-US" sz="2800" dirty="0">
              <a:latin typeface="+mj-lt"/>
            </a:endParaRPr>
          </a:p>
        </p:txBody>
      </p:sp>
      <p:pic>
        <p:nvPicPr>
          <p:cNvPr id="8" name="Picture 7" descr="A picture containing wall, indoor, dark&#10;&#10;Description automatically generated">
            <a:extLst>
              <a:ext uri="{FF2B5EF4-FFF2-40B4-BE49-F238E27FC236}">
                <a16:creationId xmlns:a16="http://schemas.microsoft.com/office/drawing/2014/main" id="{578DBC20-63C2-9435-C460-AA343A948D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3255" y="971550"/>
            <a:ext cx="6234545" cy="3505200"/>
          </a:xfrm>
          <a:prstGeom prst="rect">
            <a:avLst/>
          </a:prstGeom>
        </p:spPr>
      </p:pic>
    </p:spTree>
    <p:extLst>
      <p:ext uri="{BB962C8B-B14F-4D97-AF65-F5344CB8AC3E}">
        <p14:creationId xmlns:p14="http://schemas.microsoft.com/office/powerpoint/2010/main" val="9000058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C60A6-EA10-8AB7-D633-32B4D1FA120E}"/>
              </a:ext>
            </a:extLst>
          </p:cNvPr>
          <p:cNvSpPr>
            <a:spLocks noGrp="1"/>
          </p:cNvSpPr>
          <p:nvPr>
            <p:ph type="ctrTitle"/>
          </p:nvPr>
        </p:nvSpPr>
        <p:spPr/>
        <p:txBody>
          <a:bodyPr/>
          <a:lstStyle/>
          <a:p>
            <a:r>
              <a:rPr lang="en-US" dirty="0"/>
              <a:t>Flyby Animation</a:t>
            </a:r>
          </a:p>
        </p:txBody>
      </p:sp>
      <p:sp>
        <p:nvSpPr>
          <p:cNvPr id="4" name="Slide Number Placeholder 3">
            <a:extLst>
              <a:ext uri="{FF2B5EF4-FFF2-40B4-BE49-F238E27FC236}">
                <a16:creationId xmlns:a16="http://schemas.microsoft.com/office/drawing/2014/main" id="{55FB7092-4ECE-5BF0-4470-2E0455157CBC}"/>
              </a:ext>
            </a:extLst>
          </p:cNvPr>
          <p:cNvSpPr>
            <a:spLocks noGrp="1"/>
          </p:cNvSpPr>
          <p:nvPr>
            <p:ph type="sldNum" sz="quarter" idx="10"/>
          </p:nvPr>
        </p:nvSpPr>
        <p:spPr/>
        <p:txBody>
          <a:bodyPr/>
          <a:lstStyle/>
          <a:p>
            <a:pPr>
              <a:defRPr/>
            </a:pPr>
            <a:fld id="{D40CB9F6-8E35-4E4F-99BF-5545ACA555F0}" type="slidenum">
              <a:rPr lang="en-US" smtClean="0"/>
              <a:pPr>
                <a:defRPr/>
              </a:pPr>
              <a:t>13</a:t>
            </a:fld>
            <a:endParaRPr lang="en-US" dirty="0"/>
          </a:p>
        </p:txBody>
      </p:sp>
      <p:pic>
        <p:nvPicPr>
          <p:cNvPr id="5" name="Lunar flyby 2">
            <a:hlinkClick r:id="" action="ppaction://media"/>
            <a:extLst>
              <a:ext uri="{FF2B5EF4-FFF2-40B4-BE49-F238E27FC236}">
                <a16:creationId xmlns:a16="http://schemas.microsoft.com/office/drawing/2014/main" id="{5DD122FE-2B75-0DF0-38EC-6525F7E13A7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78088" y="890814"/>
            <a:ext cx="6987823" cy="3930650"/>
          </a:xfrm>
          <a:prstGeom prst="rect">
            <a:avLst/>
          </a:prstGeom>
        </p:spPr>
      </p:pic>
    </p:spTree>
    <p:extLst>
      <p:ext uri="{BB962C8B-B14F-4D97-AF65-F5344CB8AC3E}">
        <p14:creationId xmlns:p14="http://schemas.microsoft.com/office/powerpoint/2010/main" val="15057735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35AC66-9625-632E-948F-7AC9713AF3F2}"/>
              </a:ext>
            </a:extLst>
          </p:cNvPr>
          <p:cNvPicPr>
            <a:picLocks noChangeAspect="1"/>
          </p:cNvPicPr>
          <p:nvPr/>
        </p:nvPicPr>
        <p:blipFill rotWithShape="1">
          <a:blip r:embed="rId3"/>
          <a:srcRect l="4442" t="8000" r="11183" b="16000"/>
          <a:stretch/>
        </p:blipFill>
        <p:spPr>
          <a:xfrm>
            <a:off x="1371600" y="895350"/>
            <a:ext cx="6324600" cy="3204464"/>
          </a:xfrm>
          <a:prstGeom prst="rect">
            <a:avLst/>
          </a:prstGeom>
        </p:spPr>
      </p:pic>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762000" y="182947"/>
            <a:ext cx="7620000" cy="483611"/>
          </a:xfrm>
        </p:spPr>
        <p:txBody>
          <a:bodyPr/>
          <a:lstStyle/>
          <a:p>
            <a:r>
              <a:rPr lang="en-US" dirty="0">
                <a:latin typeface="+mn-lt"/>
              </a:rPr>
              <a:t>Eclipse</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14</a:t>
            </a:fld>
            <a:endParaRPr lang="en-US" dirty="0"/>
          </a:p>
        </p:txBody>
      </p:sp>
      <p:sp>
        <p:nvSpPr>
          <p:cNvPr id="3" name="Content Placeholder 3">
            <a:extLst>
              <a:ext uri="{FF2B5EF4-FFF2-40B4-BE49-F238E27FC236}">
                <a16:creationId xmlns:a16="http://schemas.microsoft.com/office/drawing/2014/main" id="{A6DDA693-8822-169B-204A-F8ACC2D1A288}"/>
              </a:ext>
            </a:extLst>
          </p:cNvPr>
          <p:cNvSpPr>
            <a:spLocks noGrp="1"/>
          </p:cNvSpPr>
          <p:nvPr>
            <p:ph idx="1"/>
          </p:nvPr>
        </p:nvSpPr>
        <p:spPr>
          <a:xfrm>
            <a:off x="1905000" y="4095749"/>
            <a:ext cx="6019800" cy="856639"/>
          </a:xfrm>
        </p:spPr>
        <p:txBody>
          <a:bodyPr/>
          <a:lstStyle/>
          <a:p>
            <a:pPr marL="641350" lvl="2" indent="-285750">
              <a:buFont typeface="Arial" panose="020B0604020202020204" pitchFamily="34" charset="0"/>
              <a:buChar char="•"/>
            </a:pPr>
            <a:r>
              <a:rPr lang="en-US" sz="1300" dirty="0">
                <a:latin typeface="+mj-lt"/>
              </a:rPr>
              <a:t>Eclipse Start: 21-Nov-2022, 16:06:56 UTC</a:t>
            </a:r>
          </a:p>
          <a:p>
            <a:pPr marL="641350" lvl="2" indent="-285750">
              <a:buFont typeface="Arial" panose="020B0604020202020204" pitchFamily="34" charset="0"/>
              <a:buChar char="•"/>
            </a:pPr>
            <a:r>
              <a:rPr lang="en-US" sz="1300" dirty="0">
                <a:latin typeface="+mj-lt"/>
              </a:rPr>
              <a:t>Eclipse End: 21-Nov-2022, 16:43:23 UTC</a:t>
            </a:r>
          </a:p>
          <a:p>
            <a:pPr marL="641350" lvl="2" indent="-285750">
              <a:buFont typeface="Arial" panose="020B0604020202020204" pitchFamily="34" charset="0"/>
              <a:buChar char="•"/>
            </a:pPr>
            <a:r>
              <a:rPr lang="en-US" sz="1300" dirty="0">
                <a:latin typeface="+mj-lt"/>
              </a:rPr>
              <a:t>Eclipse Duration: 36.5 minutes</a:t>
            </a:r>
          </a:p>
          <a:p>
            <a:pPr marL="0" indent="0">
              <a:buNone/>
            </a:pPr>
            <a:endParaRPr lang="en-US" sz="1300" dirty="0">
              <a:latin typeface="+mj-lt"/>
            </a:endParaRPr>
          </a:p>
          <a:p>
            <a:pPr marL="0" indent="0">
              <a:buNone/>
            </a:pPr>
            <a:endParaRPr lang="en-US" sz="1300" dirty="0">
              <a:latin typeface="+mj-lt"/>
            </a:endParaRPr>
          </a:p>
          <a:p>
            <a:endParaRPr lang="en-US" sz="1300" dirty="0">
              <a:latin typeface="+mj-lt"/>
            </a:endParaRPr>
          </a:p>
          <a:p>
            <a:endParaRPr lang="en-US" sz="1300" dirty="0">
              <a:latin typeface="+mj-lt"/>
            </a:endParaRPr>
          </a:p>
        </p:txBody>
      </p:sp>
    </p:spTree>
    <p:extLst>
      <p:ext uri="{BB962C8B-B14F-4D97-AF65-F5344CB8AC3E}">
        <p14:creationId xmlns:p14="http://schemas.microsoft.com/office/powerpoint/2010/main" val="510492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762000" y="182947"/>
            <a:ext cx="7620000" cy="483611"/>
          </a:xfrm>
        </p:spPr>
        <p:txBody>
          <a:bodyPr/>
          <a:lstStyle/>
          <a:p>
            <a:r>
              <a:rPr lang="en-US" dirty="0">
                <a:latin typeface="+mn-lt"/>
              </a:rPr>
              <a:t>OD: Post-Flyby, Heliocentric</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15</a:t>
            </a:fld>
            <a:endParaRPr lang="en-US" dirty="0"/>
          </a:p>
        </p:txBody>
      </p:sp>
      <p:sp>
        <p:nvSpPr>
          <p:cNvPr id="3" name="Content Placeholder 3">
            <a:extLst>
              <a:ext uri="{FF2B5EF4-FFF2-40B4-BE49-F238E27FC236}">
                <a16:creationId xmlns:a16="http://schemas.microsoft.com/office/drawing/2014/main" id="{A6DDA693-8822-169B-204A-F8ACC2D1A288}"/>
              </a:ext>
            </a:extLst>
          </p:cNvPr>
          <p:cNvSpPr>
            <a:spLocks noGrp="1"/>
          </p:cNvSpPr>
          <p:nvPr>
            <p:ph idx="1"/>
          </p:nvPr>
        </p:nvSpPr>
        <p:spPr>
          <a:xfrm>
            <a:off x="0" y="948587"/>
            <a:ext cx="2514599" cy="4160147"/>
          </a:xfrm>
        </p:spPr>
        <p:txBody>
          <a:bodyPr/>
          <a:lstStyle/>
          <a:p>
            <a:r>
              <a:rPr lang="en-US" sz="1600" b="1" dirty="0">
                <a:latin typeface="+mj-lt"/>
              </a:rPr>
              <a:t>Orbit Determination (OD)</a:t>
            </a:r>
          </a:p>
          <a:p>
            <a:endParaRPr lang="en-US" sz="1600" b="1" dirty="0">
              <a:latin typeface="+mj-lt"/>
            </a:endParaRPr>
          </a:p>
          <a:p>
            <a:pPr lvl="1"/>
            <a:r>
              <a:rPr lang="en-US" sz="1600" dirty="0">
                <a:latin typeface="+mj-lt"/>
              </a:rPr>
              <a:t>Heliocentric OD includes only TCP data from DSN</a:t>
            </a:r>
          </a:p>
          <a:p>
            <a:pPr lvl="1"/>
            <a:r>
              <a:rPr lang="en-US" sz="1600" dirty="0">
                <a:latin typeface="+mj-lt"/>
              </a:rPr>
              <a:t>Vertical lines represent </a:t>
            </a:r>
            <a:r>
              <a:rPr lang="en-US" sz="1600" dirty="0">
                <a:latin typeface="+mj-lt"/>
                <a:sym typeface="Symbol" panose="05050102010706020507" pitchFamily="18" charset="2"/>
              </a:rPr>
              <a:t></a:t>
            </a:r>
            <a:r>
              <a:rPr lang="en-US" sz="1600" dirty="0">
                <a:latin typeface="+mj-lt"/>
              </a:rPr>
              <a:t>H maneuvers (typical </a:t>
            </a:r>
            <a:r>
              <a:rPr lang="en-US" sz="1600" dirty="0">
                <a:latin typeface="+mj-lt"/>
                <a:sym typeface="Symbol" panose="05050102010706020507" pitchFamily="18" charset="2"/>
              </a:rPr>
              <a:t>V </a:t>
            </a:r>
            <a:r>
              <a:rPr lang="en-US" sz="1600" dirty="0">
                <a:latin typeface="+mj-lt"/>
              </a:rPr>
              <a:t>~10</a:t>
            </a:r>
            <a:r>
              <a:rPr lang="en-US" sz="1600" baseline="30000" dirty="0">
                <a:latin typeface="+mj-lt"/>
              </a:rPr>
              <a:t>-4</a:t>
            </a:r>
            <a:r>
              <a:rPr lang="en-US" sz="1600" dirty="0">
                <a:latin typeface="+mj-lt"/>
              </a:rPr>
              <a:t> m/s)</a:t>
            </a:r>
          </a:p>
          <a:p>
            <a:pPr lvl="1"/>
            <a:r>
              <a:rPr lang="en-US" sz="1600" dirty="0">
                <a:latin typeface="+mj-lt"/>
              </a:rPr>
              <a:t>Current semi-major axis (15-May-2023) is 1.0176 AU</a:t>
            </a:r>
          </a:p>
          <a:p>
            <a:pPr lvl="1"/>
            <a:r>
              <a:rPr lang="en-US" sz="1600" dirty="0">
                <a:latin typeface="+mj-lt"/>
              </a:rPr>
              <a:t>Earth-trailing orbit</a:t>
            </a:r>
          </a:p>
          <a:p>
            <a:pPr marL="0" indent="0">
              <a:buNone/>
            </a:pPr>
            <a:endParaRPr lang="en-US" sz="1600" dirty="0">
              <a:latin typeface="+mj-lt"/>
            </a:endParaRPr>
          </a:p>
          <a:p>
            <a:endParaRPr lang="en-US" sz="2800" dirty="0">
              <a:latin typeface="+mj-lt"/>
            </a:endParaRPr>
          </a:p>
          <a:p>
            <a:endParaRPr lang="en-US" sz="2800" dirty="0">
              <a:latin typeface="+mj-lt"/>
            </a:endParaRPr>
          </a:p>
        </p:txBody>
      </p:sp>
      <p:pic>
        <p:nvPicPr>
          <p:cNvPr id="5" name="Picture 4">
            <a:extLst>
              <a:ext uri="{FF2B5EF4-FFF2-40B4-BE49-F238E27FC236}">
                <a16:creationId xmlns:a16="http://schemas.microsoft.com/office/drawing/2014/main" id="{C24AA7DA-4F45-C07D-13B1-5448B590FD83}"/>
              </a:ext>
            </a:extLst>
          </p:cNvPr>
          <p:cNvPicPr/>
          <p:nvPr/>
        </p:nvPicPr>
        <p:blipFill rotWithShape="1">
          <a:blip r:embed="rId3"/>
          <a:srcRect l="33974" t="12548" r="641" b="21776"/>
          <a:stretch/>
        </p:blipFill>
        <p:spPr bwMode="auto">
          <a:xfrm>
            <a:off x="2362200" y="1047750"/>
            <a:ext cx="6369627" cy="356779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67909098"/>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5DE6-959B-600C-B68D-EEE0988DD6BF}"/>
              </a:ext>
            </a:extLst>
          </p:cNvPr>
          <p:cNvSpPr>
            <a:spLocks noGrp="1"/>
          </p:cNvSpPr>
          <p:nvPr>
            <p:ph type="title"/>
          </p:nvPr>
        </p:nvSpPr>
        <p:spPr>
          <a:xfrm>
            <a:off x="685800" y="182947"/>
            <a:ext cx="7696200" cy="483611"/>
          </a:xfrm>
        </p:spPr>
        <p:txBody>
          <a:bodyPr/>
          <a:lstStyle/>
          <a:p>
            <a:r>
              <a:rPr lang="en-US" dirty="0">
                <a:latin typeface="+mn-lt"/>
              </a:rPr>
              <a:t>DSN Experience</a:t>
            </a:r>
          </a:p>
        </p:txBody>
      </p:sp>
      <p:sp>
        <p:nvSpPr>
          <p:cNvPr id="3" name="Content Placeholder 2">
            <a:extLst>
              <a:ext uri="{FF2B5EF4-FFF2-40B4-BE49-F238E27FC236}">
                <a16:creationId xmlns:a16="http://schemas.microsoft.com/office/drawing/2014/main" id="{6E31B981-C7A1-5F7A-F05D-E5AD50352558}"/>
              </a:ext>
            </a:extLst>
          </p:cNvPr>
          <p:cNvSpPr>
            <a:spLocks noGrp="1"/>
          </p:cNvSpPr>
          <p:nvPr>
            <p:ph idx="1"/>
          </p:nvPr>
        </p:nvSpPr>
        <p:spPr>
          <a:xfrm>
            <a:off x="457200" y="1200151"/>
            <a:ext cx="2667000" cy="3394472"/>
          </a:xfrm>
        </p:spPr>
        <p:txBody>
          <a:bodyPr>
            <a:normAutofit fontScale="92500"/>
          </a:bodyPr>
          <a:lstStyle/>
          <a:p>
            <a:r>
              <a:rPr lang="en-US" sz="1800" dirty="0">
                <a:latin typeface="+mn-lt"/>
              </a:rPr>
              <a:t>DSN / ESA support</a:t>
            </a:r>
            <a:endParaRPr lang="en-US" sz="1800" b="1" u="sng" dirty="0">
              <a:latin typeface="+mn-lt"/>
            </a:endParaRPr>
          </a:p>
          <a:p>
            <a:pPr lvl="1"/>
            <a:r>
              <a:rPr lang="en-US" sz="1800" dirty="0">
                <a:effectLst/>
                <a:latin typeface="Calibri" panose="020F0502020204030204" pitchFamily="34" charset="0"/>
                <a:ea typeface="Times New Roman" panose="02020603050405020304" pitchFamily="18" charset="0"/>
              </a:rPr>
              <a:t>99% successful comm passes</a:t>
            </a:r>
            <a:endParaRPr lang="en-US" sz="1600" dirty="0">
              <a:latin typeface="+mn-lt"/>
            </a:endParaRPr>
          </a:p>
          <a:p>
            <a:pPr lvl="1"/>
            <a:r>
              <a:rPr lang="en-US" sz="1600" dirty="0">
                <a:latin typeface="+mn-lt"/>
              </a:rPr>
              <a:t>NOPE and MIM have been very responsive to issues and continue to meet with team to work open issues</a:t>
            </a:r>
          </a:p>
          <a:p>
            <a:pPr lvl="1"/>
            <a:r>
              <a:rPr lang="en-US" sz="1600" dirty="0">
                <a:latin typeface="+mn-lt"/>
              </a:rPr>
              <a:t>Actual signal levels are ~3 dB higher than predicted for 8000 bps and 500 bps (changing) after the first few days</a:t>
            </a:r>
          </a:p>
          <a:p>
            <a:endParaRPr lang="en-US" sz="1600" dirty="0">
              <a:latin typeface="+mn-lt"/>
            </a:endParaRPr>
          </a:p>
        </p:txBody>
      </p:sp>
      <p:pic>
        <p:nvPicPr>
          <p:cNvPr id="5" name="Picture 4" descr="A screenshot of a video game&#10;&#10;Description automatically generated">
            <a:extLst>
              <a:ext uri="{FF2B5EF4-FFF2-40B4-BE49-F238E27FC236}">
                <a16:creationId xmlns:a16="http://schemas.microsoft.com/office/drawing/2014/main" id="{1DA31790-B631-2E15-A4D3-A46FB0F770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8529" y="1352550"/>
            <a:ext cx="5742610" cy="3124200"/>
          </a:xfrm>
          <a:prstGeom prst="rect">
            <a:avLst/>
          </a:prstGeom>
        </p:spPr>
      </p:pic>
    </p:spTree>
    <p:extLst>
      <p:ext uri="{BB962C8B-B14F-4D97-AF65-F5344CB8AC3E}">
        <p14:creationId xmlns:p14="http://schemas.microsoft.com/office/powerpoint/2010/main" val="364719269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685800" y="182947"/>
            <a:ext cx="7696200" cy="483611"/>
          </a:xfrm>
        </p:spPr>
        <p:txBody>
          <a:bodyPr/>
          <a:lstStyle/>
          <a:p>
            <a:r>
              <a:rPr lang="en-US" dirty="0">
                <a:latin typeface="+mn-lt"/>
              </a:rPr>
              <a:t>Navigation experience</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17</a:t>
            </a:fld>
            <a:endParaRPr lang="en-US" dirty="0"/>
          </a:p>
        </p:txBody>
      </p:sp>
      <p:sp>
        <p:nvSpPr>
          <p:cNvPr id="5" name="TextBox 4">
            <a:extLst>
              <a:ext uri="{FF2B5EF4-FFF2-40B4-BE49-F238E27FC236}">
                <a16:creationId xmlns:a16="http://schemas.microsoft.com/office/drawing/2014/main" id="{827F76EF-4061-26A9-C616-01DF9A3FEE53}"/>
              </a:ext>
            </a:extLst>
          </p:cNvPr>
          <p:cNvSpPr txBox="1"/>
          <p:nvPr/>
        </p:nvSpPr>
        <p:spPr>
          <a:xfrm>
            <a:off x="437243" y="1070487"/>
            <a:ext cx="8269514" cy="3893374"/>
          </a:xfrm>
          <a:prstGeom prst="rect">
            <a:avLst/>
          </a:prstGeom>
          <a:noFill/>
        </p:spPr>
        <p:txBody>
          <a:bodyPr wrap="square" rtlCol="0">
            <a:spAutoFit/>
          </a:bodyPr>
          <a:lstStyle/>
          <a:p>
            <a:r>
              <a:rPr lang="en-US" sz="1300" dirty="0"/>
              <a:t>Our CONOPS required us to decide whether to do a Lunar Avoidance Maneuver no later than our 5</a:t>
            </a:r>
            <a:r>
              <a:rPr lang="en-US" sz="1300" baseline="30000" dirty="0"/>
              <a:t>th</a:t>
            </a:r>
            <a:r>
              <a:rPr lang="en-US" sz="1300" dirty="0"/>
              <a:t> pass. A robust ephemeris solution was needed. </a:t>
            </a:r>
            <a:r>
              <a:rPr lang="en-US" sz="1300" b="1" dirty="0"/>
              <a:t>Initial state vector from the ICPS and complete tracking data was fundamental. </a:t>
            </a:r>
            <a:r>
              <a:rPr lang="en-US" sz="1300" dirty="0"/>
              <a:t>More information about the attitude and deployment magnitude from ICPS would have improved Orbit Determination (OD).</a:t>
            </a:r>
          </a:p>
          <a:p>
            <a:endParaRPr lang="en-US" sz="1300" dirty="0"/>
          </a:p>
          <a:p>
            <a:r>
              <a:rPr lang="en-US" sz="1300" dirty="0"/>
              <a:t>ESA tracking data provided other type of measurements such as </a:t>
            </a:r>
            <a:r>
              <a:rPr lang="en-US" sz="1300" b="1" dirty="0"/>
              <a:t>Ranging and 2-way Doppler </a:t>
            </a:r>
            <a:r>
              <a:rPr lang="en-US" sz="1300" dirty="0"/>
              <a:t>that complemented </a:t>
            </a:r>
            <a:r>
              <a:rPr lang="en-US" sz="1300" b="1" dirty="0"/>
              <a:t>the Sequential Ranging and TCP data </a:t>
            </a:r>
            <a:r>
              <a:rPr lang="en-US" sz="1300" dirty="0"/>
              <a:t>provided by the DSN. This was proven useful to obtain an OD solution with higher degree of confidence. </a:t>
            </a:r>
          </a:p>
          <a:p>
            <a:endParaRPr lang="en-US" sz="1300" dirty="0"/>
          </a:p>
          <a:p>
            <a:r>
              <a:rPr lang="en-US" sz="1300" dirty="0"/>
              <a:t>After lunar flyby, OD adjustments had to be performed to accommodate the large </a:t>
            </a:r>
            <a:r>
              <a:rPr lang="en-US" sz="1300" dirty="0">
                <a:sym typeface="Symbol" panose="05050102010706020507" pitchFamily="18" charset="2"/>
              </a:rPr>
              <a:t></a:t>
            </a:r>
            <a:r>
              <a:rPr lang="en-US" sz="1300" dirty="0"/>
              <a:t>V incurred. </a:t>
            </a:r>
            <a:r>
              <a:rPr lang="en-US" sz="1300" b="1" dirty="0"/>
              <a:t>Heliocentric orbit was achieved </a:t>
            </a:r>
            <a:r>
              <a:rPr lang="en-US" sz="1300" dirty="0"/>
              <a:t>successfully, and ephemerides are being provided on a regular basis. </a:t>
            </a:r>
          </a:p>
          <a:p>
            <a:endParaRPr lang="en-US" sz="1300" dirty="0"/>
          </a:p>
          <a:p>
            <a:r>
              <a:rPr lang="en-US" sz="1300" b="1" dirty="0"/>
              <a:t>Campaign Nav support and collaboration among other CubeSat missions </a:t>
            </a:r>
            <a:r>
              <a:rPr lang="en-US" sz="1300" dirty="0"/>
              <a:t>were very professional and useful. We would also like to highlight also the help from the </a:t>
            </a:r>
            <a:r>
              <a:rPr lang="en-US" sz="1300" b="1" dirty="0"/>
              <a:t>Payload Office Trajectory team and the DSN team.</a:t>
            </a:r>
          </a:p>
          <a:p>
            <a:endParaRPr lang="en-US" sz="1300" b="1" dirty="0"/>
          </a:p>
          <a:p>
            <a:r>
              <a:rPr lang="en-US" sz="1300" dirty="0">
                <a:latin typeface="+mn-lt"/>
              </a:rPr>
              <a:t>Great support to the NAV team from SEE</a:t>
            </a:r>
          </a:p>
          <a:p>
            <a:endParaRPr lang="en-US" sz="1300" b="1" dirty="0"/>
          </a:p>
          <a:p>
            <a:endParaRPr lang="en-US" sz="1300" dirty="0"/>
          </a:p>
        </p:txBody>
      </p:sp>
    </p:spTree>
    <p:extLst>
      <p:ext uri="{BB962C8B-B14F-4D97-AF65-F5344CB8AC3E}">
        <p14:creationId xmlns:p14="http://schemas.microsoft.com/office/powerpoint/2010/main" val="248939521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685800" y="182947"/>
            <a:ext cx="7696200" cy="483611"/>
          </a:xfrm>
        </p:spPr>
        <p:txBody>
          <a:bodyPr/>
          <a:lstStyle/>
          <a:p>
            <a:r>
              <a:rPr lang="en-US" dirty="0">
                <a:latin typeface="+mn-lt"/>
              </a:rPr>
              <a:t>Mission Takeaways</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18</a:t>
            </a:fld>
            <a:endParaRPr lang="en-US" dirty="0"/>
          </a:p>
        </p:txBody>
      </p:sp>
      <p:sp>
        <p:nvSpPr>
          <p:cNvPr id="7" name="TextBox 6">
            <a:extLst>
              <a:ext uri="{FF2B5EF4-FFF2-40B4-BE49-F238E27FC236}">
                <a16:creationId xmlns:a16="http://schemas.microsoft.com/office/drawing/2014/main" id="{FDCD8918-0478-488C-B23E-BBC0C6EEF5A6}"/>
              </a:ext>
            </a:extLst>
          </p:cNvPr>
          <p:cNvSpPr txBox="1"/>
          <p:nvPr/>
        </p:nvSpPr>
        <p:spPr>
          <a:xfrm>
            <a:off x="457200" y="1015306"/>
            <a:ext cx="7772400" cy="4524315"/>
          </a:xfrm>
          <a:prstGeom prst="rect">
            <a:avLst/>
          </a:prstGeom>
          <a:noFill/>
        </p:spPr>
        <p:txBody>
          <a:bodyPr wrap="square">
            <a:spAutoFit/>
          </a:bodyPr>
          <a:lstStyle/>
          <a:p>
            <a:pPr marL="7938" lvl="1"/>
            <a:r>
              <a:rPr lang="en-US" sz="1800" dirty="0">
                <a:latin typeface="+mn-lt"/>
              </a:rPr>
              <a:t>Favorable deployment trajectory for lunar flyby eliminated many of our top concerns.</a:t>
            </a:r>
          </a:p>
          <a:p>
            <a:pPr marL="7938" lvl="1"/>
            <a:endParaRPr lang="en-US" sz="1800" dirty="0">
              <a:latin typeface="+mn-lt"/>
            </a:endParaRPr>
          </a:p>
          <a:p>
            <a:pPr marL="7938" lvl="1"/>
            <a:r>
              <a:rPr lang="en-US" sz="1800" dirty="0">
                <a:latin typeface="+mn-lt"/>
              </a:rPr>
              <a:t>Very good performance of the IRIS radio.</a:t>
            </a:r>
          </a:p>
          <a:p>
            <a:pPr marL="7938" lvl="1" indent="0">
              <a:buClrTx/>
              <a:buNone/>
            </a:pPr>
            <a:endParaRPr lang="en-US" sz="1800" dirty="0">
              <a:latin typeface="+mn-lt"/>
            </a:endParaRPr>
          </a:p>
          <a:p>
            <a:pPr marL="7938" lvl="1" indent="0">
              <a:buClrTx/>
              <a:buNone/>
            </a:pPr>
            <a:r>
              <a:rPr lang="en-US" sz="1800" dirty="0">
                <a:latin typeface="+mn-lt"/>
              </a:rPr>
              <a:t>DSN /ESA support has exceeded expectations. </a:t>
            </a:r>
          </a:p>
          <a:p>
            <a:pPr marL="7938" lvl="1" indent="0">
              <a:buClrTx/>
              <a:buNone/>
            </a:pPr>
            <a:r>
              <a:rPr lang="en-US" sz="1800" dirty="0">
                <a:latin typeface="+mn-lt"/>
              </a:rPr>
              <a:t>Secondary community has been very supportive and collaborative.</a:t>
            </a:r>
          </a:p>
          <a:p>
            <a:pPr marL="7938" lvl="1" indent="0">
              <a:buClrTx/>
              <a:buNone/>
            </a:pPr>
            <a:endParaRPr lang="en-US" sz="1800" dirty="0">
              <a:latin typeface="+mn-lt"/>
            </a:endParaRPr>
          </a:p>
          <a:p>
            <a:pPr marL="7938" lvl="1" indent="0">
              <a:buClrTx/>
              <a:buNone/>
            </a:pPr>
            <a:r>
              <a:rPr lang="en-US" sz="1800" dirty="0">
                <a:latin typeface="+mn-lt"/>
              </a:rPr>
              <a:t>Currently working on a Mission Extension to study Deep Space Radiation</a:t>
            </a:r>
          </a:p>
          <a:p>
            <a:pPr marL="7938" lvl="1" indent="0">
              <a:buClrTx/>
              <a:buNone/>
            </a:pPr>
            <a:endParaRPr lang="en-US" sz="1800" dirty="0">
              <a:latin typeface="+mn-lt"/>
            </a:endParaRPr>
          </a:p>
          <a:p>
            <a:pPr marL="7938" lvl="1" indent="0">
              <a:buClrTx/>
              <a:buNone/>
            </a:pPr>
            <a:r>
              <a:rPr lang="en-US" sz="1800" dirty="0">
                <a:latin typeface="+mn-lt"/>
              </a:rPr>
              <a:t>Time was our enemy</a:t>
            </a:r>
          </a:p>
          <a:p>
            <a:pPr marL="350838" lvl="1" indent="-342900">
              <a:buFontTx/>
              <a:buChar char="-"/>
            </a:pPr>
            <a:r>
              <a:rPr lang="en-US" sz="1800" dirty="0">
                <a:latin typeface="+mn-lt"/>
              </a:rPr>
              <a:t>Yeast and BioSensor payload degraded over time. </a:t>
            </a:r>
          </a:p>
          <a:p>
            <a:pPr marL="350838" lvl="1" indent="-342900">
              <a:buClrTx/>
              <a:buFontTx/>
              <a:buChar char="-"/>
            </a:pPr>
            <a:r>
              <a:rPr lang="en-US" sz="1800" dirty="0">
                <a:latin typeface="+mn-lt"/>
              </a:rPr>
              <a:t>Battery degraded.  Recharging in October was critical.</a:t>
            </a:r>
          </a:p>
          <a:p>
            <a:pPr marL="350838" lvl="1" indent="-342900">
              <a:buClrTx/>
              <a:buFontTx/>
              <a:buChar char="-"/>
            </a:pPr>
            <a:r>
              <a:rPr lang="en-US" sz="1800" dirty="0">
                <a:latin typeface="+mn-lt"/>
              </a:rPr>
              <a:t>Propulsion pressure </a:t>
            </a:r>
            <a:r>
              <a:rPr lang="en-US" sz="1800">
                <a:latin typeface="+mn-lt"/>
              </a:rPr>
              <a:t>sensors drifted </a:t>
            </a:r>
            <a:r>
              <a:rPr lang="en-US" sz="1800" dirty="0">
                <a:latin typeface="+mn-lt"/>
              </a:rPr>
              <a:t>over time.</a:t>
            </a:r>
          </a:p>
          <a:p>
            <a:pPr marL="350838" lvl="1" indent="-342900">
              <a:buClrTx/>
              <a:buFontTx/>
              <a:buChar char="-"/>
            </a:pPr>
            <a:endParaRPr lang="en-US" sz="1800" dirty="0">
              <a:latin typeface="+mn-lt"/>
            </a:endParaRPr>
          </a:p>
          <a:p>
            <a:pPr marL="7938" lvl="1" indent="0">
              <a:buClrTx/>
              <a:buNone/>
            </a:pPr>
            <a:r>
              <a:rPr lang="en-US" sz="1800" dirty="0">
                <a:latin typeface="+mn-lt"/>
              </a:rPr>
              <a:t> </a:t>
            </a:r>
          </a:p>
        </p:txBody>
      </p:sp>
      <p:pic>
        <p:nvPicPr>
          <p:cNvPr id="6" name="Picture 5">
            <a:extLst>
              <a:ext uri="{FF2B5EF4-FFF2-40B4-BE49-F238E27FC236}">
                <a16:creationId xmlns:a16="http://schemas.microsoft.com/office/drawing/2014/main" id="{4AED99EF-8D23-83D5-8E57-DF7755F75964}"/>
              </a:ext>
            </a:extLst>
          </p:cNvPr>
          <p:cNvPicPr>
            <a:picLocks noChangeAspect="1"/>
          </p:cNvPicPr>
          <p:nvPr/>
        </p:nvPicPr>
        <p:blipFill rotWithShape="1">
          <a:blip r:embed="rId2">
            <a:extLst>
              <a:ext uri="{28A0092B-C50C-407E-A947-70E740481C1C}">
                <a14:useLocalDpi xmlns:a14="http://schemas.microsoft.com/office/drawing/2010/main" val="0"/>
              </a:ext>
            </a:extLst>
          </a:blip>
          <a:srcRect l="11916" t="11554" r="28505"/>
          <a:stretch/>
        </p:blipFill>
        <p:spPr bwMode="auto">
          <a:xfrm>
            <a:off x="6213931" y="1362530"/>
            <a:ext cx="1253670" cy="1256654"/>
          </a:xfrm>
          <a:prstGeom prst="rect">
            <a:avLst/>
          </a:prstGeom>
          <a:noFill/>
          <a:ln>
            <a:noFill/>
          </a:ln>
        </p:spPr>
      </p:pic>
    </p:spTree>
    <p:extLst>
      <p:ext uri="{BB962C8B-B14F-4D97-AF65-F5344CB8AC3E}">
        <p14:creationId xmlns:p14="http://schemas.microsoft.com/office/powerpoint/2010/main" val="2084788395"/>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685800" y="182947"/>
            <a:ext cx="7696200" cy="483611"/>
          </a:xfrm>
        </p:spPr>
        <p:txBody>
          <a:bodyPr/>
          <a:lstStyle/>
          <a:p>
            <a:r>
              <a:rPr lang="en-US" dirty="0">
                <a:latin typeface="+mn-lt"/>
              </a:rPr>
              <a:t>Appendices</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19</a:t>
            </a:fld>
            <a:endParaRPr lang="en-US" dirty="0"/>
          </a:p>
        </p:txBody>
      </p:sp>
      <p:sp>
        <p:nvSpPr>
          <p:cNvPr id="7" name="TextBox 6">
            <a:extLst>
              <a:ext uri="{FF2B5EF4-FFF2-40B4-BE49-F238E27FC236}">
                <a16:creationId xmlns:a16="http://schemas.microsoft.com/office/drawing/2014/main" id="{FDCD8918-0478-488C-B23E-BBC0C6EEF5A6}"/>
              </a:ext>
            </a:extLst>
          </p:cNvPr>
          <p:cNvSpPr txBox="1"/>
          <p:nvPr/>
        </p:nvSpPr>
        <p:spPr>
          <a:xfrm>
            <a:off x="457200" y="1015306"/>
            <a:ext cx="7772400" cy="1015663"/>
          </a:xfrm>
          <a:prstGeom prst="rect">
            <a:avLst/>
          </a:prstGeom>
          <a:noFill/>
        </p:spPr>
        <p:txBody>
          <a:bodyPr wrap="square">
            <a:spAutoFit/>
          </a:bodyPr>
          <a:lstStyle/>
          <a:p>
            <a:pPr marL="7938" lvl="1"/>
            <a:r>
              <a:rPr lang="en-US" sz="2000" dirty="0">
                <a:latin typeface="+mn-lt"/>
              </a:rPr>
              <a:t>Extra slides</a:t>
            </a:r>
          </a:p>
          <a:p>
            <a:pPr marL="350838" lvl="1" indent="-342900">
              <a:buClrTx/>
              <a:buFontTx/>
              <a:buChar char="-"/>
            </a:pPr>
            <a:endParaRPr lang="en-US" sz="2000" dirty="0">
              <a:latin typeface="+mn-lt"/>
            </a:endParaRPr>
          </a:p>
          <a:p>
            <a:pPr marL="7938" lvl="1" indent="0">
              <a:buClrTx/>
              <a:buNone/>
            </a:pPr>
            <a:r>
              <a:rPr lang="en-US" sz="2000" dirty="0">
                <a:latin typeface="+mn-lt"/>
              </a:rPr>
              <a:t> </a:t>
            </a:r>
          </a:p>
        </p:txBody>
      </p:sp>
    </p:spTree>
    <p:extLst>
      <p:ext uri="{BB962C8B-B14F-4D97-AF65-F5344CB8AC3E}">
        <p14:creationId xmlns:p14="http://schemas.microsoft.com/office/powerpoint/2010/main" val="191599682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59E1-ABE9-45CD-883D-F2C0E9A4AD4D}"/>
              </a:ext>
            </a:extLst>
          </p:cNvPr>
          <p:cNvSpPr>
            <a:spLocks noGrp="1"/>
          </p:cNvSpPr>
          <p:nvPr>
            <p:ph type="ctrTitle"/>
          </p:nvPr>
        </p:nvSpPr>
        <p:spPr>
          <a:xfrm>
            <a:off x="838200" y="182947"/>
            <a:ext cx="7543800" cy="483611"/>
          </a:xfrm>
        </p:spPr>
        <p:txBody>
          <a:bodyPr/>
          <a:lstStyle/>
          <a:p>
            <a:r>
              <a:rPr lang="en-US" dirty="0">
                <a:latin typeface="+mn-lt"/>
              </a:rPr>
              <a:t>Flight Tracker</a:t>
            </a:r>
          </a:p>
        </p:txBody>
      </p:sp>
      <p:graphicFrame>
        <p:nvGraphicFramePr>
          <p:cNvPr id="5" name="Table 5">
            <a:extLst>
              <a:ext uri="{FF2B5EF4-FFF2-40B4-BE49-F238E27FC236}">
                <a16:creationId xmlns:a16="http://schemas.microsoft.com/office/drawing/2014/main" id="{95055459-FB1D-4F5E-89D2-69A7D0A892C6}"/>
              </a:ext>
            </a:extLst>
          </p:cNvPr>
          <p:cNvGraphicFramePr>
            <a:graphicFrameLocks noGrp="1"/>
          </p:cNvGraphicFramePr>
          <p:nvPr>
            <p:ph idx="1"/>
          </p:nvPr>
        </p:nvGraphicFramePr>
        <p:xfrm>
          <a:off x="457200" y="895350"/>
          <a:ext cx="8229600" cy="377952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3242838460"/>
                    </a:ext>
                  </a:extLst>
                </a:gridCol>
                <a:gridCol w="1600200">
                  <a:extLst>
                    <a:ext uri="{9D8B030D-6E8A-4147-A177-3AD203B41FA5}">
                      <a16:colId xmlns:a16="http://schemas.microsoft.com/office/drawing/2014/main" val="1153208778"/>
                    </a:ext>
                  </a:extLst>
                </a:gridCol>
                <a:gridCol w="914400">
                  <a:extLst>
                    <a:ext uri="{9D8B030D-6E8A-4147-A177-3AD203B41FA5}">
                      <a16:colId xmlns:a16="http://schemas.microsoft.com/office/drawing/2014/main" val="3731870692"/>
                    </a:ext>
                  </a:extLst>
                </a:gridCol>
                <a:gridCol w="4953000">
                  <a:extLst>
                    <a:ext uri="{9D8B030D-6E8A-4147-A177-3AD203B41FA5}">
                      <a16:colId xmlns:a16="http://schemas.microsoft.com/office/drawing/2014/main" val="2726117065"/>
                    </a:ext>
                  </a:extLst>
                </a:gridCol>
              </a:tblGrid>
              <a:tr h="190500">
                <a:tc>
                  <a:txBody>
                    <a:bodyPr/>
                    <a:lstStyle/>
                    <a:p>
                      <a:r>
                        <a:rPr lang="en-US" sz="1400" dirty="0"/>
                        <a:t>Pass</a:t>
                      </a:r>
                    </a:p>
                  </a:txBody>
                  <a:tcPr/>
                </a:tc>
                <a:tc>
                  <a:txBody>
                    <a:bodyPr/>
                    <a:lstStyle/>
                    <a:p>
                      <a:r>
                        <a:rPr lang="en-US" sz="1400" dirty="0"/>
                        <a:t>Date/Time (UTC)</a:t>
                      </a:r>
                    </a:p>
                  </a:txBody>
                  <a:tcPr/>
                </a:tc>
                <a:tc>
                  <a:txBody>
                    <a:bodyPr/>
                    <a:lstStyle/>
                    <a:p>
                      <a:r>
                        <a:rPr lang="en-US" sz="1400" dirty="0"/>
                        <a:t>Station</a:t>
                      </a:r>
                    </a:p>
                  </a:txBody>
                  <a:tcPr/>
                </a:tc>
                <a:tc>
                  <a:txBody>
                    <a:bodyPr/>
                    <a:lstStyle/>
                    <a:p>
                      <a:r>
                        <a:rPr lang="en-US" sz="1400" dirty="0"/>
                        <a:t>Notes</a:t>
                      </a:r>
                    </a:p>
                  </a:txBody>
                  <a:tcPr/>
                </a:tc>
                <a:extLst>
                  <a:ext uri="{0D108BD9-81ED-4DB2-BD59-A6C34878D82A}">
                    <a16:rowId xmlns:a16="http://schemas.microsoft.com/office/drawing/2014/main" val="1282251223"/>
                  </a:ext>
                </a:extLst>
              </a:tr>
              <a:tr h="190500">
                <a:tc>
                  <a:txBody>
                    <a:bodyPr/>
                    <a:lstStyle/>
                    <a:p>
                      <a:pPr algn="ctr"/>
                      <a:r>
                        <a:rPr lang="en-US" sz="1200" dirty="0"/>
                        <a:t>1</a:t>
                      </a:r>
                    </a:p>
                  </a:txBody>
                  <a:tcPr/>
                </a:tc>
                <a:tc>
                  <a:txBody>
                    <a:bodyPr/>
                    <a:lstStyle/>
                    <a:p>
                      <a:pPr algn="ctr"/>
                      <a:r>
                        <a:rPr lang="en-US" sz="1000" dirty="0">
                          <a:latin typeface="+mn-lt"/>
                        </a:rPr>
                        <a:t>16 Nov 2022320/11:41</a:t>
                      </a:r>
                    </a:p>
                  </a:txBody>
                  <a:tcPr/>
                </a:tc>
                <a:tc>
                  <a:txBody>
                    <a:bodyPr/>
                    <a:lstStyle/>
                    <a:p>
                      <a:r>
                        <a:rPr lang="en-US" sz="1200" dirty="0"/>
                        <a:t>DSS-25</a:t>
                      </a:r>
                    </a:p>
                  </a:txBody>
                  <a:tcPr/>
                </a:tc>
                <a:tc>
                  <a:txBody>
                    <a:bodyPr/>
                    <a:lstStyle/>
                    <a:p>
                      <a:r>
                        <a:rPr lang="en-US" sz="1200" dirty="0"/>
                        <a:t>Initial Acquisition. </a:t>
                      </a:r>
                      <a:r>
                        <a:rPr lang="en-US" sz="1200" dirty="0">
                          <a:solidFill>
                            <a:srgbClr val="FF0000"/>
                          </a:solidFill>
                        </a:rPr>
                        <a:t>Rate reduction not complete, spacecraft tumbling.</a:t>
                      </a:r>
                    </a:p>
                  </a:txBody>
                  <a:tcPr/>
                </a:tc>
                <a:extLst>
                  <a:ext uri="{0D108BD9-81ED-4DB2-BD59-A6C34878D82A}">
                    <a16:rowId xmlns:a16="http://schemas.microsoft.com/office/drawing/2014/main" val="3647209435"/>
                  </a:ext>
                </a:extLst>
              </a:tr>
              <a:tr h="190500">
                <a:tc>
                  <a:txBody>
                    <a:bodyPr/>
                    <a:lstStyle/>
                    <a:p>
                      <a:pPr algn="ctr"/>
                      <a:r>
                        <a:rPr lang="en-US" sz="1200" dirty="0"/>
                        <a:t>1-extra</a:t>
                      </a:r>
                    </a:p>
                  </a:txBody>
                  <a:tcPr/>
                </a:tc>
                <a:tc>
                  <a:txBody>
                    <a:bodyPr/>
                    <a:lstStyle/>
                    <a:p>
                      <a:pPr algn="ctr"/>
                      <a:r>
                        <a:rPr lang="en-US" sz="1000" dirty="0">
                          <a:latin typeface="+mn-lt"/>
                        </a:rPr>
                        <a:t>16 Nov 2022320/13:52</a:t>
                      </a:r>
                    </a:p>
                  </a:txBody>
                  <a:tcPr/>
                </a:tc>
                <a:tc>
                  <a:txBody>
                    <a:bodyPr/>
                    <a:lstStyle/>
                    <a:p>
                      <a:r>
                        <a:rPr lang="en-US" sz="1200" dirty="0"/>
                        <a:t>DSS-14</a:t>
                      </a:r>
                    </a:p>
                  </a:txBody>
                  <a:tcPr/>
                </a:tc>
                <a:tc>
                  <a:txBody>
                    <a:bodyPr/>
                    <a:lstStyle/>
                    <a:p>
                      <a:r>
                        <a:rPr lang="en-US" sz="1200" dirty="0"/>
                        <a:t>Re-enabled rate reduction.</a:t>
                      </a:r>
                    </a:p>
                  </a:txBody>
                  <a:tcPr/>
                </a:tc>
                <a:extLst>
                  <a:ext uri="{0D108BD9-81ED-4DB2-BD59-A6C34878D82A}">
                    <a16:rowId xmlns:a16="http://schemas.microsoft.com/office/drawing/2014/main" val="174244659"/>
                  </a:ext>
                </a:extLst>
              </a:tr>
              <a:tr h="190500">
                <a:tc>
                  <a:txBody>
                    <a:bodyPr/>
                    <a:lstStyle/>
                    <a:p>
                      <a:pPr algn="ctr"/>
                      <a:r>
                        <a:rPr lang="en-US" sz="1200" dirty="0"/>
                        <a:t>2</a:t>
                      </a:r>
                    </a:p>
                  </a:txBody>
                  <a:tcPr/>
                </a:tc>
                <a:tc>
                  <a:txBody>
                    <a:bodyPr/>
                    <a:lstStyle/>
                    <a:p>
                      <a:pPr algn="ctr"/>
                      <a:r>
                        <a:rPr lang="en-US" sz="1000" dirty="0">
                          <a:latin typeface="+mn-lt"/>
                        </a:rPr>
                        <a:t>16-Nov-22 320/16:25 </a:t>
                      </a:r>
                    </a:p>
                  </a:txBody>
                  <a:tcPr/>
                </a:tc>
                <a:tc>
                  <a:txBody>
                    <a:bodyPr/>
                    <a:lstStyle/>
                    <a:p>
                      <a:r>
                        <a:rPr lang="en-US" sz="1200" dirty="0"/>
                        <a:t>DSS-25</a:t>
                      </a:r>
                    </a:p>
                  </a:txBody>
                  <a:tcPr/>
                </a:tc>
                <a:tc>
                  <a:txBody>
                    <a:bodyPr/>
                    <a:lstStyle/>
                    <a:p>
                      <a:r>
                        <a:rPr lang="en-US" sz="1200" dirty="0">
                          <a:solidFill>
                            <a:srgbClr val="0000FF"/>
                          </a:solidFill>
                        </a:rPr>
                        <a:t>Confirmed rate reduction complete.  </a:t>
                      </a:r>
                    </a:p>
                  </a:txBody>
                  <a:tcPr/>
                </a:tc>
                <a:extLst>
                  <a:ext uri="{0D108BD9-81ED-4DB2-BD59-A6C34878D82A}">
                    <a16:rowId xmlns:a16="http://schemas.microsoft.com/office/drawing/2014/main" val="733628838"/>
                  </a:ext>
                </a:extLst>
              </a:tr>
              <a:tr h="190500">
                <a:tc>
                  <a:txBody>
                    <a:bodyPr/>
                    <a:lstStyle/>
                    <a:p>
                      <a:pPr algn="ctr"/>
                      <a:r>
                        <a:rPr lang="en-US" sz="1200" dirty="0"/>
                        <a:t>3</a:t>
                      </a:r>
                    </a:p>
                  </a:txBody>
                  <a:tcPr/>
                </a:tc>
                <a:tc>
                  <a:txBody>
                    <a:bodyPr/>
                    <a:lstStyle/>
                    <a:p>
                      <a:pPr algn="ctr"/>
                      <a:r>
                        <a:rPr lang="en-US" sz="1000" dirty="0">
                          <a:latin typeface="+mn-lt"/>
                        </a:rPr>
                        <a:t>16-Nov-22 320/20:20</a:t>
                      </a:r>
                    </a:p>
                  </a:txBody>
                  <a:tcPr/>
                </a:tc>
                <a:tc>
                  <a:txBody>
                    <a:bodyPr/>
                    <a:lstStyle/>
                    <a:p>
                      <a:r>
                        <a:rPr lang="en-US" sz="1200" dirty="0"/>
                        <a:t>DSS-14</a:t>
                      </a:r>
                    </a:p>
                  </a:txBody>
                  <a:tcPr/>
                </a:tc>
                <a:tc>
                  <a:txBody>
                    <a:bodyPr/>
                    <a:lstStyle/>
                    <a:p>
                      <a:r>
                        <a:rPr lang="en-US" sz="1200" dirty="0"/>
                        <a:t>Deployed Solar Arrays</a:t>
                      </a:r>
                    </a:p>
                  </a:txBody>
                  <a:tcPr/>
                </a:tc>
                <a:extLst>
                  <a:ext uri="{0D108BD9-81ED-4DB2-BD59-A6C34878D82A}">
                    <a16:rowId xmlns:a16="http://schemas.microsoft.com/office/drawing/2014/main" val="2150169253"/>
                  </a:ext>
                </a:extLst>
              </a:tr>
              <a:tr h="190500">
                <a:tc>
                  <a:txBody>
                    <a:bodyPr/>
                    <a:lstStyle/>
                    <a:p>
                      <a:pPr algn="ctr"/>
                      <a:r>
                        <a:rPr lang="en-US" sz="1200" dirty="0"/>
                        <a:t>4</a:t>
                      </a:r>
                    </a:p>
                  </a:txBody>
                  <a:tcPr/>
                </a:tc>
                <a:tc>
                  <a:txBody>
                    <a:bodyPr/>
                    <a:lstStyle/>
                    <a:p>
                      <a:pPr algn="ctr" fontAlgn="ctr"/>
                      <a:r>
                        <a:rPr lang="en-US" sz="1000" b="0" i="0" u="none" strike="noStrike" dirty="0">
                          <a:solidFill>
                            <a:srgbClr val="172B4D"/>
                          </a:solidFill>
                          <a:effectLst/>
                          <a:latin typeface="+mn-lt"/>
                        </a:rPr>
                        <a:t>16 Nov 2022 320/23:20 </a:t>
                      </a:r>
                    </a:p>
                  </a:txBody>
                  <a:tcPr marL="7620" marR="7620" marT="7620" marB="0" anchor="ctr"/>
                </a:tc>
                <a:tc>
                  <a:txBody>
                    <a:bodyPr/>
                    <a:lstStyle/>
                    <a:p>
                      <a:r>
                        <a:rPr lang="en-US" sz="1200" dirty="0"/>
                        <a:t>DSS-43</a:t>
                      </a:r>
                    </a:p>
                  </a:txBody>
                  <a:tcPr/>
                </a:tc>
                <a:tc>
                  <a:txBody>
                    <a:bodyPr/>
                    <a:lstStyle/>
                    <a:p>
                      <a:endParaRPr lang="en-US" sz="1200" dirty="0">
                        <a:solidFill>
                          <a:srgbClr val="0000FF"/>
                        </a:solidFill>
                      </a:endParaRPr>
                    </a:p>
                  </a:txBody>
                  <a:tcPr/>
                </a:tc>
                <a:extLst>
                  <a:ext uri="{0D108BD9-81ED-4DB2-BD59-A6C34878D82A}">
                    <a16:rowId xmlns:a16="http://schemas.microsoft.com/office/drawing/2014/main" val="3672464785"/>
                  </a:ext>
                </a:extLst>
              </a:tr>
              <a:tr h="190500">
                <a:tc>
                  <a:txBody>
                    <a:bodyPr/>
                    <a:lstStyle/>
                    <a:p>
                      <a:pPr algn="ctr"/>
                      <a:r>
                        <a:rPr lang="en-US" sz="1200" dirty="0"/>
                        <a:t>5</a:t>
                      </a:r>
                    </a:p>
                  </a:txBody>
                  <a:tcPr/>
                </a:tc>
                <a:tc>
                  <a:txBody>
                    <a:bodyPr/>
                    <a:lstStyle/>
                    <a:p>
                      <a:pPr algn="ctr" fontAlgn="ctr"/>
                      <a:r>
                        <a:rPr lang="en-US" sz="1000" b="0" i="0" u="none" strike="noStrike" dirty="0">
                          <a:solidFill>
                            <a:srgbClr val="172B4D"/>
                          </a:solidFill>
                          <a:effectLst/>
                          <a:latin typeface="+mn-lt"/>
                        </a:rPr>
                        <a:t>17 Nov 2022  321/06:05</a:t>
                      </a:r>
                    </a:p>
                  </a:txBody>
                  <a:tcPr marL="7620" marR="7620" marT="7620" marB="0" anchor="ctr"/>
                </a:tc>
                <a:tc>
                  <a:txBody>
                    <a:bodyPr/>
                    <a:lstStyle/>
                    <a:p>
                      <a:r>
                        <a:rPr lang="en-US" sz="1200" dirty="0"/>
                        <a:t>DSS-56</a:t>
                      </a:r>
                    </a:p>
                  </a:txBody>
                  <a:tcPr/>
                </a:tc>
                <a:tc>
                  <a:txBody>
                    <a:bodyPr/>
                    <a:lstStyle/>
                    <a:p>
                      <a:r>
                        <a:rPr lang="en-US" sz="1200" dirty="0"/>
                        <a:t>First Orbit Determination after this pass.  </a:t>
                      </a:r>
                      <a:r>
                        <a:rPr lang="en-US" sz="1200" dirty="0">
                          <a:solidFill>
                            <a:srgbClr val="0000FF"/>
                          </a:solidFill>
                        </a:rPr>
                        <a:t>Lunar avoidance maneuver called-off. </a:t>
                      </a:r>
                      <a:r>
                        <a:rPr lang="en-US" sz="1200" dirty="0"/>
                        <a:t>Transitioned to nominal pointing </a:t>
                      </a:r>
                    </a:p>
                  </a:txBody>
                  <a:tcPr/>
                </a:tc>
                <a:extLst>
                  <a:ext uri="{0D108BD9-81ED-4DB2-BD59-A6C34878D82A}">
                    <a16:rowId xmlns:a16="http://schemas.microsoft.com/office/drawing/2014/main" val="2406078078"/>
                  </a:ext>
                </a:extLst>
              </a:tr>
              <a:tr h="190500">
                <a:tc>
                  <a:txBody>
                    <a:bodyPr/>
                    <a:lstStyle/>
                    <a:p>
                      <a:pPr algn="ctr"/>
                      <a:r>
                        <a:rPr lang="en-US" sz="1200" dirty="0"/>
                        <a:t>…</a:t>
                      </a:r>
                    </a:p>
                  </a:txBody>
                  <a:tcPr/>
                </a:tc>
                <a:tc>
                  <a:txBody>
                    <a:bodyPr/>
                    <a:lstStyle/>
                    <a:p>
                      <a:pPr algn="ctr"/>
                      <a:endParaRPr lang="en-US" sz="1000" dirty="0">
                        <a:latin typeface="+mn-lt"/>
                      </a:endParaRPr>
                    </a:p>
                  </a:txBody>
                  <a:tcPr/>
                </a:tc>
                <a:tc>
                  <a:txBody>
                    <a:bodyPr/>
                    <a:lstStyle/>
                    <a:p>
                      <a:endParaRPr lang="en-US" sz="1200"/>
                    </a:p>
                  </a:txBody>
                  <a:tcPr/>
                </a:tc>
                <a:tc>
                  <a:txBody>
                    <a:bodyPr/>
                    <a:lstStyle/>
                    <a:p>
                      <a:endParaRPr lang="en-US" sz="1200" dirty="0"/>
                    </a:p>
                  </a:txBody>
                  <a:tcPr/>
                </a:tc>
                <a:extLst>
                  <a:ext uri="{0D108BD9-81ED-4DB2-BD59-A6C34878D82A}">
                    <a16:rowId xmlns:a16="http://schemas.microsoft.com/office/drawing/2014/main" val="1093863352"/>
                  </a:ext>
                </a:extLst>
              </a:tr>
              <a:tr h="190500">
                <a:tc>
                  <a:txBody>
                    <a:bodyPr/>
                    <a:lstStyle/>
                    <a:p>
                      <a:pPr algn="ctr"/>
                      <a:endParaRPr lang="en-US" sz="1200" dirty="0"/>
                    </a:p>
                  </a:txBody>
                  <a:tcPr/>
                </a:tc>
                <a:tc>
                  <a:txBody>
                    <a:bodyPr/>
                    <a:lstStyle/>
                    <a:p>
                      <a:pPr algn="ctr"/>
                      <a:r>
                        <a:rPr lang="en-US" sz="1000" dirty="0">
                          <a:latin typeface="+mn-lt"/>
                        </a:rPr>
                        <a:t>21 Nov 2022  325/15:41</a:t>
                      </a:r>
                    </a:p>
                  </a:txBody>
                  <a:tcPr/>
                </a:tc>
                <a:tc>
                  <a:txBody>
                    <a:bodyPr/>
                    <a:lstStyle/>
                    <a:p>
                      <a:endParaRPr lang="en-US" sz="1200" dirty="0"/>
                    </a:p>
                  </a:txBody>
                  <a:tcPr/>
                </a:tc>
                <a:tc>
                  <a:txBody>
                    <a:bodyPr/>
                    <a:lstStyle/>
                    <a:p>
                      <a:r>
                        <a:rPr lang="en-US" sz="1200" dirty="0">
                          <a:solidFill>
                            <a:srgbClr val="0000FF"/>
                          </a:solidFill>
                        </a:rPr>
                        <a:t>Lunar Flyby @ 406km </a:t>
                      </a:r>
                      <a:r>
                        <a:rPr lang="en-US" sz="1200" dirty="0" err="1">
                          <a:solidFill>
                            <a:srgbClr val="0000FF"/>
                          </a:solidFill>
                        </a:rPr>
                        <a:t>periselene</a:t>
                      </a:r>
                      <a:r>
                        <a:rPr lang="en-US" sz="1200" dirty="0">
                          <a:solidFill>
                            <a:srgbClr val="0000FF"/>
                          </a:solidFill>
                        </a:rPr>
                        <a:t> altitude</a:t>
                      </a:r>
                    </a:p>
                  </a:txBody>
                  <a:tcPr/>
                </a:tc>
                <a:extLst>
                  <a:ext uri="{0D108BD9-81ED-4DB2-BD59-A6C34878D82A}">
                    <a16:rowId xmlns:a16="http://schemas.microsoft.com/office/drawing/2014/main" val="696013471"/>
                  </a:ext>
                </a:extLst>
              </a:tr>
              <a:tr h="190500">
                <a:tc>
                  <a:txBody>
                    <a:bodyPr/>
                    <a:lstStyle/>
                    <a:p>
                      <a:pPr algn="ctr"/>
                      <a:r>
                        <a:rPr lang="en-US" sz="1200" dirty="0"/>
                        <a:t>21</a:t>
                      </a:r>
                    </a:p>
                  </a:txBody>
                  <a:tcPr/>
                </a:tc>
                <a:tc>
                  <a:txBody>
                    <a:bodyPr/>
                    <a:lstStyle/>
                    <a:p>
                      <a:pPr algn="ctr"/>
                      <a:r>
                        <a:rPr lang="en-US" sz="1000" dirty="0">
                          <a:latin typeface="+mn-lt"/>
                        </a:rPr>
                        <a:t>21 Nov 2022 17:15</a:t>
                      </a:r>
                    </a:p>
                  </a:txBody>
                  <a:tcPr anchor="ctr"/>
                </a:tc>
                <a:tc>
                  <a:txBody>
                    <a:bodyPr/>
                    <a:lstStyle/>
                    <a:p>
                      <a:r>
                        <a:rPr lang="en-US" sz="1200" dirty="0"/>
                        <a:t>DSS-14</a:t>
                      </a:r>
                    </a:p>
                  </a:txBody>
                  <a:tcPr/>
                </a:tc>
                <a:tc>
                  <a:txBody>
                    <a:bodyPr/>
                    <a:lstStyle/>
                    <a:p>
                      <a:r>
                        <a:rPr lang="en-US" sz="1200" dirty="0">
                          <a:solidFill>
                            <a:srgbClr val="0000FF"/>
                          </a:solidFill>
                        </a:rPr>
                        <a:t>Post Eclipse H&amp;S nominal</a:t>
                      </a:r>
                    </a:p>
                  </a:txBody>
                  <a:tcPr/>
                </a:tc>
                <a:extLst>
                  <a:ext uri="{0D108BD9-81ED-4DB2-BD59-A6C34878D82A}">
                    <a16:rowId xmlns:a16="http://schemas.microsoft.com/office/drawing/2014/main" val="3126560357"/>
                  </a:ext>
                </a:extLst>
              </a:tr>
              <a:tr h="190500">
                <a:tc>
                  <a:txBody>
                    <a:bodyPr/>
                    <a:lstStyle/>
                    <a:p>
                      <a:pPr algn="ctr"/>
                      <a:r>
                        <a:rPr lang="en-US" sz="1200" dirty="0"/>
                        <a:t>…</a:t>
                      </a:r>
                    </a:p>
                  </a:txBody>
                  <a:tcPr/>
                </a:tc>
                <a:tc>
                  <a:txBody>
                    <a:bodyPr/>
                    <a:lstStyle/>
                    <a:p>
                      <a:pPr algn="ctr"/>
                      <a:endParaRPr lang="en-US" sz="1000" dirty="0">
                        <a:latin typeface="+mn-lt"/>
                      </a:endParaRPr>
                    </a:p>
                  </a:txBody>
                  <a:tcPr/>
                </a:tc>
                <a:tc>
                  <a:txBody>
                    <a:bodyPr/>
                    <a:lstStyle/>
                    <a:p>
                      <a:endParaRPr lang="en-US" sz="1200"/>
                    </a:p>
                  </a:txBody>
                  <a:tcPr/>
                </a:tc>
                <a:tc>
                  <a:txBody>
                    <a:bodyPr/>
                    <a:lstStyle/>
                    <a:p>
                      <a:endParaRPr lang="en-US" sz="1200" dirty="0"/>
                    </a:p>
                  </a:txBody>
                  <a:tcPr/>
                </a:tc>
                <a:extLst>
                  <a:ext uri="{0D108BD9-81ED-4DB2-BD59-A6C34878D82A}">
                    <a16:rowId xmlns:a16="http://schemas.microsoft.com/office/drawing/2014/main" val="4055039166"/>
                  </a:ext>
                </a:extLst>
              </a:tr>
              <a:tr h="190500">
                <a:tc>
                  <a:txBody>
                    <a:bodyPr/>
                    <a:lstStyle/>
                    <a:p>
                      <a:pPr algn="ctr"/>
                      <a:r>
                        <a:rPr lang="en-US" sz="1200" dirty="0"/>
                        <a:t>54</a:t>
                      </a:r>
                    </a:p>
                  </a:txBody>
                  <a:tcPr/>
                </a:tc>
                <a:tc>
                  <a:txBody>
                    <a:bodyPr/>
                    <a:lstStyle/>
                    <a:p>
                      <a:pPr algn="ctr"/>
                      <a:r>
                        <a:rPr lang="en-US" sz="1000" dirty="0">
                          <a:latin typeface="+mn-lt"/>
                        </a:rPr>
                        <a:t>05 Dec 2022 16:00</a:t>
                      </a:r>
                    </a:p>
                  </a:txBody>
                  <a:tcPr anchor="ctr"/>
                </a:tc>
                <a:tc>
                  <a:txBody>
                    <a:bodyPr/>
                    <a:lstStyle/>
                    <a:p>
                      <a:r>
                        <a:rPr lang="en-US" sz="1200" dirty="0"/>
                        <a:t>DSS-65</a:t>
                      </a:r>
                    </a:p>
                  </a:txBody>
                  <a:tcPr/>
                </a:tc>
                <a:tc>
                  <a:txBody>
                    <a:bodyPr/>
                    <a:lstStyle/>
                    <a:p>
                      <a:r>
                        <a:rPr lang="en-US" sz="1200" dirty="0"/>
                        <a:t>Science Phase - Experiment #1 Start</a:t>
                      </a:r>
                    </a:p>
                  </a:txBody>
                  <a:tcPr/>
                </a:tc>
                <a:extLst>
                  <a:ext uri="{0D108BD9-81ED-4DB2-BD59-A6C34878D82A}">
                    <a16:rowId xmlns:a16="http://schemas.microsoft.com/office/drawing/2014/main" val="2447914028"/>
                  </a:ext>
                </a:extLst>
              </a:tr>
              <a:tr h="190500">
                <a:tc>
                  <a:txBody>
                    <a:bodyPr/>
                    <a:lstStyle/>
                    <a:p>
                      <a:pPr algn="ctr"/>
                      <a:r>
                        <a:rPr lang="en-US" sz="1200" dirty="0"/>
                        <a:t>…</a:t>
                      </a:r>
                    </a:p>
                  </a:txBody>
                  <a:tcPr/>
                </a:tc>
                <a:tc gridSpan="3">
                  <a:txBody>
                    <a:bodyPr/>
                    <a:lstStyle/>
                    <a:p>
                      <a:pPr algn="l"/>
                      <a:r>
                        <a:rPr lang="en-US" sz="1200" b="1" dirty="0"/>
                        <a:t>Over 100 successful comm passes and 3 experiments run to date.</a:t>
                      </a:r>
                    </a:p>
                  </a:txBody>
                  <a:tcPr anchor="ctr"/>
                </a:tc>
                <a:tc hMerge="1">
                  <a:txBody>
                    <a:bodyPr/>
                    <a:lstStyle/>
                    <a:p>
                      <a:endParaRPr lang="en-US" sz="1200" dirty="0"/>
                    </a:p>
                  </a:txBody>
                  <a:tcPr/>
                </a:tc>
                <a:tc hMerge="1">
                  <a:txBody>
                    <a:bodyPr/>
                    <a:lstStyle/>
                    <a:p>
                      <a:r>
                        <a:rPr lang="en-US" sz="1200" dirty="0"/>
                        <a:t>Over 100 successful comm passes and 3 experiments run to date.</a:t>
                      </a:r>
                    </a:p>
                  </a:txBody>
                  <a:tcPr/>
                </a:tc>
                <a:extLst>
                  <a:ext uri="{0D108BD9-81ED-4DB2-BD59-A6C34878D82A}">
                    <a16:rowId xmlns:a16="http://schemas.microsoft.com/office/drawing/2014/main" val="3779944470"/>
                  </a:ext>
                </a:extLst>
              </a:tr>
            </a:tbl>
          </a:graphicData>
        </a:graphic>
      </p:graphicFrame>
      <p:sp>
        <p:nvSpPr>
          <p:cNvPr id="4" name="Slide Number Placeholder 3">
            <a:extLst>
              <a:ext uri="{FF2B5EF4-FFF2-40B4-BE49-F238E27FC236}">
                <a16:creationId xmlns:a16="http://schemas.microsoft.com/office/drawing/2014/main" id="{96AD8160-50B1-479B-89EB-1E08F192D219}"/>
              </a:ext>
            </a:extLst>
          </p:cNvPr>
          <p:cNvSpPr>
            <a:spLocks noGrp="1"/>
          </p:cNvSpPr>
          <p:nvPr>
            <p:ph type="sldNum" sz="quarter" idx="10"/>
          </p:nvPr>
        </p:nvSpPr>
        <p:spPr/>
        <p:txBody>
          <a:bodyPr/>
          <a:lstStyle/>
          <a:p>
            <a:pPr>
              <a:defRPr/>
            </a:pPr>
            <a:fld id="{D40CB9F6-8E35-4E4F-99BF-5545ACA555F0}" type="slidenum">
              <a:rPr lang="en-US" smtClean="0"/>
              <a:pPr>
                <a:defRPr/>
              </a:pPr>
              <a:t>20</a:t>
            </a:fld>
            <a:endParaRPr lang="en-US" dirty="0"/>
          </a:p>
        </p:txBody>
      </p:sp>
    </p:spTree>
    <p:extLst>
      <p:ext uri="{BB962C8B-B14F-4D97-AF65-F5344CB8AC3E}">
        <p14:creationId xmlns:p14="http://schemas.microsoft.com/office/powerpoint/2010/main" val="353825942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08A05-AF67-48A7-94F0-193F41ADCDAC}"/>
              </a:ext>
            </a:extLst>
          </p:cNvPr>
          <p:cNvSpPr>
            <a:spLocks noGrp="1"/>
          </p:cNvSpPr>
          <p:nvPr>
            <p:ph type="ctrTitle"/>
          </p:nvPr>
        </p:nvSpPr>
        <p:spPr/>
        <p:txBody>
          <a:bodyPr/>
          <a:lstStyle/>
          <a:p>
            <a:r>
              <a:rPr lang="en-US" dirty="0">
                <a:latin typeface="+mn-lt"/>
              </a:rPr>
              <a:t>BioSentinel Subsystems</a:t>
            </a:r>
          </a:p>
        </p:txBody>
      </p:sp>
      <p:sp>
        <p:nvSpPr>
          <p:cNvPr id="4" name="Slide Number Placeholder 3">
            <a:extLst>
              <a:ext uri="{FF2B5EF4-FFF2-40B4-BE49-F238E27FC236}">
                <a16:creationId xmlns:a16="http://schemas.microsoft.com/office/drawing/2014/main" id="{3B783B97-3E4A-4076-A7B5-C6D6EC587D63}"/>
              </a:ext>
            </a:extLst>
          </p:cNvPr>
          <p:cNvSpPr>
            <a:spLocks noGrp="1"/>
          </p:cNvSpPr>
          <p:nvPr>
            <p:ph type="sldNum" sz="quarter" idx="10"/>
          </p:nvPr>
        </p:nvSpPr>
        <p:spPr/>
        <p:txBody>
          <a:bodyPr/>
          <a:lstStyle/>
          <a:p>
            <a:pPr>
              <a:defRPr/>
            </a:pPr>
            <a:fld id="{D40CB9F6-8E35-4E4F-99BF-5545ACA555F0}" type="slidenum">
              <a:rPr lang="en-US" smtClean="0"/>
              <a:pPr>
                <a:defRPr/>
              </a:pPr>
              <a:t>21</a:t>
            </a:fld>
            <a:endParaRPr lang="en-US" dirty="0"/>
          </a:p>
        </p:txBody>
      </p:sp>
      <p:pic>
        <p:nvPicPr>
          <p:cNvPr id="6" name="Picture 5">
            <a:extLst>
              <a:ext uri="{FF2B5EF4-FFF2-40B4-BE49-F238E27FC236}">
                <a16:creationId xmlns:a16="http://schemas.microsoft.com/office/drawing/2014/main" id="{3D1B72D8-8D4E-411D-9E0A-8019C484D3BB}"/>
              </a:ext>
            </a:extLst>
          </p:cNvPr>
          <p:cNvPicPr>
            <a:picLocks noChangeAspect="1"/>
          </p:cNvPicPr>
          <p:nvPr/>
        </p:nvPicPr>
        <p:blipFill>
          <a:blip r:embed="rId2"/>
          <a:stretch>
            <a:fillRect/>
          </a:stretch>
        </p:blipFill>
        <p:spPr>
          <a:xfrm>
            <a:off x="152400" y="895350"/>
            <a:ext cx="8839200" cy="4042345"/>
          </a:xfrm>
          <a:prstGeom prst="rect">
            <a:avLst/>
          </a:prstGeom>
        </p:spPr>
      </p:pic>
    </p:spTree>
    <p:extLst>
      <p:ext uri="{BB962C8B-B14F-4D97-AF65-F5344CB8AC3E}">
        <p14:creationId xmlns:p14="http://schemas.microsoft.com/office/powerpoint/2010/main" val="2635532058"/>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art&#10;&#10;Description automatically generated">
            <a:extLst>
              <a:ext uri="{FF2B5EF4-FFF2-40B4-BE49-F238E27FC236}">
                <a16:creationId xmlns:a16="http://schemas.microsoft.com/office/drawing/2014/main" id="{1D54AABB-1DF8-BFD0-79EA-5A0718AD2B31}"/>
              </a:ext>
            </a:extLst>
          </p:cNvPr>
          <p:cNvPicPr>
            <a:picLocks noGrp="1" noChangeAspect="1"/>
          </p:cNvPicPr>
          <p:nvPr>
            <p:ph idx="1"/>
          </p:nvPr>
        </p:nvPicPr>
        <p:blipFill rotWithShape="1">
          <a:blip r:embed="rId2"/>
          <a:srcRect l="9167" r="7500"/>
          <a:stretch/>
        </p:blipFill>
        <p:spPr>
          <a:xfrm>
            <a:off x="2819400" y="991443"/>
            <a:ext cx="5715000" cy="3912048"/>
          </a:xfrm>
          <a:prstGeom prst="rect">
            <a:avLst/>
          </a:prstGeom>
        </p:spPr>
      </p:pic>
      <p:sp>
        <p:nvSpPr>
          <p:cNvPr id="2" name="Title 1">
            <a:extLst>
              <a:ext uri="{FF2B5EF4-FFF2-40B4-BE49-F238E27FC236}">
                <a16:creationId xmlns:a16="http://schemas.microsoft.com/office/drawing/2014/main" id="{B40474AA-B9A9-C485-4E8E-237F636BB69B}"/>
              </a:ext>
            </a:extLst>
          </p:cNvPr>
          <p:cNvSpPr>
            <a:spLocks noGrp="1"/>
          </p:cNvSpPr>
          <p:nvPr>
            <p:ph type="ctrTitle"/>
          </p:nvPr>
        </p:nvSpPr>
        <p:spPr/>
        <p:txBody>
          <a:bodyPr/>
          <a:lstStyle/>
          <a:p>
            <a:r>
              <a:rPr lang="en-US" dirty="0"/>
              <a:t>Distances to Earth and Moon (short-term)</a:t>
            </a:r>
          </a:p>
        </p:txBody>
      </p:sp>
      <p:sp>
        <p:nvSpPr>
          <p:cNvPr id="4" name="Slide Number Placeholder 3">
            <a:extLst>
              <a:ext uri="{FF2B5EF4-FFF2-40B4-BE49-F238E27FC236}">
                <a16:creationId xmlns:a16="http://schemas.microsoft.com/office/drawing/2014/main" id="{462DFE15-B320-BE4B-8E46-40442F905BE4}"/>
              </a:ext>
            </a:extLst>
          </p:cNvPr>
          <p:cNvSpPr>
            <a:spLocks noGrp="1"/>
          </p:cNvSpPr>
          <p:nvPr>
            <p:ph type="sldNum" sz="quarter" idx="10"/>
          </p:nvPr>
        </p:nvSpPr>
        <p:spPr/>
        <p:txBody>
          <a:bodyPr/>
          <a:lstStyle/>
          <a:p>
            <a:pPr>
              <a:defRPr/>
            </a:pPr>
            <a:fld id="{D40CB9F6-8E35-4E4F-99BF-5545ACA555F0}" type="slidenum">
              <a:rPr lang="en-US" smtClean="0"/>
              <a:pPr>
                <a:defRPr/>
              </a:pPr>
              <a:t>22</a:t>
            </a:fld>
            <a:endParaRPr lang="en-US" dirty="0"/>
          </a:p>
        </p:txBody>
      </p:sp>
      <p:sp>
        <p:nvSpPr>
          <p:cNvPr id="7" name="Content Placeholder 3">
            <a:extLst>
              <a:ext uri="{FF2B5EF4-FFF2-40B4-BE49-F238E27FC236}">
                <a16:creationId xmlns:a16="http://schemas.microsoft.com/office/drawing/2014/main" id="{7D9B548C-C377-64CA-7E3D-FB81AB2D88B3}"/>
              </a:ext>
            </a:extLst>
          </p:cNvPr>
          <p:cNvSpPr txBox="1">
            <a:spLocks/>
          </p:cNvSpPr>
          <p:nvPr/>
        </p:nvSpPr>
        <p:spPr>
          <a:xfrm>
            <a:off x="381000" y="1664685"/>
            <a:ext cx="2438400" cy="2465003"/>
          </a:xfrm>
          <a:prstGeom prst="rect">
            <a:avLst/>
          </a:prstGeom>
          <a:solidFill>
            <a:schemeClr val="bg1">
              <a:alpha val="76000"/>
            </a:schemeClr>
          </a:solidFill>
          <a:effectLst>
            <a:softEdge rad="63500"/>
          </a:effectLst>
        </p:spPr>
        <p:txBody>
          <a:bodyPr/>
          <a:lstStyle>
            <a:lvl1pPr marL="0" indent="0" algn="l" defTabSz="457200" rtl="0" eaLnBrk="0" fontAlgn="base" hangingPunct="0">
              <a:spcBef>
                <a:spcPct val="20000"/>
              </a:spcBef>
              <a:spcAft>
                <a:spcPct val="0"/>
              </a:spcAft>
              <a:buFont typeface="Arial" charset="0"/>
              <a:buNone/>
              <a:defRPr sz="2000" b="0" i="0" kern="1200">
                <a:solidFill>
                  <a:schemeClr val="tx1"/>
                </a:solidFill>
                <a:latin typeface="Arial Narrow" panose="020B0604020202020204" pitchFamily="34" charset="0"/>
                <a:ea typeface="ヒラギノ角ゴ Pro W3" charset="-128"/>
                <a:cs typeface="Arial Narrow" panose="020B0604020202020204" pitchFamily="34" charset="0"/>
              </a:defRPr>
            </a:lvl1pPr>
            <a:lvl2pPr marL="401638" indent="-166688" algn="l" defTabSz="457200" rtl="0" eaLnBrk="0" fontAlgn="base" hangingPunct="0">
              <a:spcBef>
                <a:spcPct val="20000"/>
              </a:spcBef>
              <a:spcAft>
                <a:spcPct val="0"/>
              </a:spcAft>
              <a:buClr>
                <a:srgbClr val="FFD579"/>
              </a:buClr>
              <a:buFont typeface="Arial" panose="020B0604020202020204" pitchFamily="34" charset="0"/>
              <a:buChar char="•"/>
              <a:tabLst/>
              <a:defRPr sz="1800" b="0" i="0" kern="1200" baseline="0">
                <a:solidFill>
                  <a:schemeClr val="tx1"/>
                </a:solidFill>
                <a:latin typeface="Arial Narrow" panose="020B0604020202020204" pitchFamily="34" charset="0"/>
                <a:ea typeface="ヒラギノ角ゴ Pro W3" charset="-128"/>
                <a:cs typeface="Arial Narrow" panose="020B0604020202020204" pitchFamily="34" charset="0"/>
              </a:defRPr>
            </a:lvl2pPr>
            <a:lvl3pPr marL="635000" indent="-279400" algn="l" defTabSz="457200" rtl="0" eaLnBrk="0" fontAlgn="base" hangingPunct="0">
              <a:spcBef>
                <a:spcPct val="20000"/>
              </a:spcBef>
              <a:spcAft>
                <a:spcPct val="0"/>
              </a:spcAft>
              <a:buClr>
                <a:srgbClr val="FF6666"/>
              </a:buClr>
              <a:buFont typeface="+mj-lt"/>
              <a:buAutoNum type="arabicPeriod"/>
              <a:tabLst/>
              <a:defRPr sz="1800" kern="1200">
                <a:solidFill>
                  <a:schemeClr val="tx1"/>
                </a:solidFill>
                <a:latin typeface="Arial Narrow"/>
                <a:ea typeface="ヒラギノ角ゴ Pro W3" charset="-128"/>
                <a:cs typeface="Arial Narrow"/>
              </a:defRPr>
            </a:lvl3pPr>
            <a:lvl4pPr marL="16002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4pPr>
            <a:lvl5pPr marL="20574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Distance to Earth (blue curve) and Moon (red curve) vs. time since </a:t>
            </a:r>
            <a:r>
              <a:rPr lang="en-US" sz="1600" dirty="0" err="1"/>
              <a:t>BioSentinel</a:t>
            </a:r>
            <a:r>
              <a:rPr lang="en-US" sz="1600" dirty="0"/>
              <a:t> deployment</a:t>
            </a:r>
          </a:p>
          <a:p>
            <a:pPr marL="230187" lvl="1" indent="0">
              <a:buFont typeface="Arial" panose="020B0604020202020204" pitchFamily="34" charset="0"/>
              <a:buNone/>
            </a:pPr>
            <a:r>
              <a:rPr lang="en-US" sz="1600" dirty="0"/>
              <a:t>The horizontal dashed red line at bottom represents the lunar Hill sphere radius</a:t>
            </a:r>
          </a:p>
          <a:p>
            <a:endParaRPr lang="en-US" sz="1600" dirty="0"/>
          </a:p>
          <a:p>
            <a:endParaRPr lang="en-US" sz="1600" dirty="0"/>
          </a:p>
          <a:p>
            <a:endParaRPr lang="en-US" dirty="0"/>
          </a:p>
          <a:p>
            <a:endParaRPr lang="en-US" dirty="0"/>
          </a:p>
        </p:txBody>
      </p:sp>
      <p:sp>
        <p:nvSpPr>
          <p:cNvPr id="9" name="TextBox 8">
            <a:extLst>
              <a:ext uri="{FF2B5EF4-FFF2-40B4-BE49-F238E27FC236}">
                <a16:creationId xmlns:a16="http://schemas.microsoft.com/office/drawing/2014/main" id="{8C814D25-18EF-A708-C714-03B3C84A699C}"/>
              </a:ext>
            </a:extLst>
          </p:cNvPr>
          <p:cNvSpPr txBox="1"/>
          <p:nvPr/>
        </p:nvSpPr>
        <p:spPr>
          <a:xfrm>
            <a:off x="5697167" y="3913919"/>
            <a:ext cx="3523033" cy="461665"/>
          </a:xfrm>
          <a:prstGeom prst="rect">
            <a:avLst/>
          </a:prstGeom>
          <a:noFill/>
        </p:spPr>
        <p:txBody>
          <a:bodyPr wrap="square" rtlCol="0">
            <a:spAutoFit/>
          </a:bodyPr>
          <a:lstStyle/>
          <a:p>
            <a:r>
              <a:rPr lang="en-US" sz="1200" dirty="0"/>
              <a:t>Flyby </a:t>
            </a:r>
          </a:p>
          <a:p>
            <a:r>
              <a:rPr lang="en-US" sz="1200" dirty="0"/>
              <a:t>21-Nov-2022, 15:40:39 UTC</a:t>
            </a:r>
          </a:p>
        </p:txBody>
      </p:sp>
      <p:cxnSp>
        <p:nvCxnSpPr>
          <p:cNvPr id="11" name="Straight Arrow Connector 10">
            <a:extLst>
              <a:ext uri="{FF2B5EF4-FFF2-40B4-BE49-F238E27FC236}">
                <a16:creationId xmlns:a16="http://schemas.microsoft.com/office/drawing/2014/main" id="{03570252-1B50-3139-36F8-A6B8F607A6B8}"/>
              </a:ext>
            </a:extLst>
          </p:cNvPr>
          <p:cNvCxnSpPr>
            <a:cxnSpLocks/>
          </p:cNvCxnSpPr>
          <p:nvPr/>
        </p:nvCxnSpPr>
        <p:spPr>
          <a:xfrm flipH="1">
            <a:off x="5257800" y="4309836"/>
            <a:ext cx="419100" cy="139096"/>
          </a:xfrm>
          <a:prstGeom prst="straightConnector1">
            <a:avLst/>
          </a:prstGeom>
          <a:ln w="63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D4B19CBC-01FE-BD9C-746C-7707A6782FBC}"/>
              </a:ext>
            </a:extLst>
          </p:cNvPr>
          <p:cNvSpPr txBox="1"/>
          <p:nvPr/>
        </p:nvSpPr>
        <p:spPr>
          <a:xfrm>
            <a:off x="3581400" y="1600196"/>
            <a:ext cx="1981200" cy="461665"/>
          </a:xfrm>
          <a:prstGeom prst="rect">
            <a:avLst/>
          </a:prstGeom>
          <a:noFill/>
        </p:spPr>
        <p:txBody>
          <a:bodyPr wrap="square" rtlCol="0">
            <a:spAutoFit/>
          </a:bodyPr>
          <a:lstStyle/>
          <a:p>
            <a:r>
              <a:rPr lang="en-US" sz="1200" dirty="0"/>
              <a:t>Min. post-flyby distance to Earth 254,000 km</a:t>
            </a:r>
          </a:p>
        </p:txBody>
      </p:sp>
      <p:cxnSp>
        <p:nvCxnSpPr>
          <p:cNvPr id="18" name="Straight Arrow Connector 17">
            <a:extLst>
              <a:ext uri="{FF2B5EF4-FFF2-40B4-BE49-F238E27FC236}">
                <a16:creationId xmlns:a16="http://schemas.microsoft.com/office/drawing/2014/main" id="{E9F515C8-C6D1-ECC0-8622-22BF06EB2A93}"/>
              </a:ext>
            </a:extLst>
          </p:cNvPr>
          <p:cNvCxnSpPr>
            <a:cxnSpLocks/>
          </p:cNvCxnSpPr>
          <p:nvPr/>
        </p:nvCxnSpPr>
        <p:spPr>
          <a:xfrm>
            <a:off x="4876800" y="2061861"/>
            <a:ext cx="1259115" cy="1119489"/>
          </a:xfrm>
          <a:prstGeom prst="straightConnector1">
            <a:avLst/>
          </a:prstGeom>
          <a:ln w="63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327852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14037-77E7-4B36-A126-0A3695710D2E}"/>
              </a:ext>
            </a:extLst>
          </p:cNvPr>
          <p:cNvSpPr>
            <a:spLocks noGrp="1"/>
          </p:cNvSpPr>
          <p:nvPr>
            <p:ph type="ctrTitle"/>
          </p:nvPr>
        </p:nvSpPr>
        <p:spPr>
          <a:xfrm>
            <a:off x="762000" y="182947"/>
            <a:ext cx="7620000" cy="483611"/>
          </a:xfrm>
        </p:spPr>
        <p:txBody>
          <a:bodyPr/>
          <a:lstStyle/>
          <a:p>
            <a:r>
              <a:rPr lang="en-US" dirty="0">
                <a:latin typeface="+mn-lt"/>
              </a:rPr>
              <a:t>OD: Post-Flyby</a:t>
            </a:r>
          </a:p>
        </p:txBody>
      </p:sp>
      <p:sp>
        <p:nvSpPr>
          <p:cNvPr id="4" name="Slide Number Placeholder 3">
            <a:extLst>
              <a:ext uri="{FF2B5EF4-FFF2-40B4-BE49-F238E27FC236}">
                <a16:creationId xmlns:a16="http://schemas.microsoft.com/office/drawing/2014/main" id="{43E32A2A-2C48-4556-AA1F-7A860ACFFC52}"/>
              </a:ext>
            </a:extLst>
          </p:cNvPr>
          <p:cNvSpPr>
            <a:spLocks noGrp="1"/>
          </p:cNvSpPr>
          <p:nvPr>
            <p:ph type="sldNum" sz="quarter" idx="10"/>
          </p:nvPr>
        </p:nvSpPr>
        <p:spPr/>
        <p:txBody>
          <a:bodyPr/>
          <a:lstStyle/>
          <a:p>
            <a:pPr>
              <a:defRPr/>
            </a:pPr>
            <a:fld id="{D40CB9F6-8E35-4E4F-99BF-5545ACA555F0}" type="slidenum">
              <a:rPr lang="en-US" smtClean="0"/>
              <a:pPr>
                <a:defRPr/>
              </a:pPr>
              <a:t>23</a:t>
            </a:fld>
            <a:endParaRPr lang="en-US" dirty="0"/>
          </a:p>
        </p:txBody>
      </p:sp>
      <p:sp>
        <p:nvSpPr>
          <p:cNvPr id="3" name="Content Placeholder 3">
            <a:extLst>
              <a:ext uri="{FF2B5EF4-FFF2-40B4-BE49-F238E27FC236}">
                <a16:creationId xmlns:a16="http://schemas.microsoft.com/office/drawing/2014/main" id="{A6DDA693-8822-169B-204A-F8ACC2D1A288}"/>
              </a:ext>
            </a:extLst>
          </p:cNvPr>
          <p:cNvSpPr>
            <a:spLocks noGrp="1"/>
          </p:cNvSpPr>
          <p:nvPr>
            <p:ph idx="1"/>
          </p:nvPr>
        </p:nvSpPr>
        <p:spPr>
          <a:xfrm>
            <a:off x="1" y="948587"/>
            <a:ext cx="2057400" cy="4160147"/>
          </a:xfrm>
        </p:spPr>
        <p:txBody>
          <a:bodyPr/>
          <a:lstStyle/>
          <a:p>
            <a:endParaRPr lang="en-US" sz="1600" b="1" dirty="0">
              <a:latin typeface="+mj-lt"/>
            </a:endParaRPr>
          </a:p>
          <a:p>
            <a:endParaRPr lang="en-US" sz="1600" b="1" dirty="0">
              <a:latin typeface="+mj-lt"/>
            </a:endParaRPr>
          </a:p>
          <a:p>
            <a:pPr lvl="1"/>
            <a:r>
              <a:rPr lang="en-US" sz="1600" dirty="0">
                <a:latin typeface="+mj-lt"/>
              </a:rPr>
              <a:t>Post-flyby OD includes TCP, Sequential Ranging, Doppler tracking data</a:t>
            </a:r>
          </a:p>
          <a:p>
            <a:pPr lvl="1"/>
            <a:r>
              <a:rPr lang="en-US" sz="1600" dirty="0">
                <a:latin typeface="+mj-lt"/>
              </a:rPr>
              <a:t> Tracking data from both DSN &amp; ESA stations</a:t>
            </a:r>
          </a:p>
          <a:p>
            <a:pPr marL="0" indent="0">
              <a:buNone/>
            </a:pPr>
            <a:endParaRPr lang="en-US" sz="1600" dirty="0">
              <a:latin typeface="+mj-lt"/>
            </a:endParaRPr>
          </a:p>
          <a:p>
            <a:pPr marL="0" indent="0">
              <a:buNone/>
            </a:pPr>
            <a:endParaRPr lang="en-US" sz="1600" dirty="0">
              <a:latin typeface="+mj-lt"/>
            </a:endParaRPr>
          </a:p>
          <a:p>
            <a:endParaRPr lang="en-US" sz="2800" dirty="0">
              <a:latin typeface="+mj-lt"/>
            </a:endParaRPr>
          </a:p>
          <a:p>
            <a:endParaRPr lang="en-US" sz="2800" dirty="0">
              <a:latin typeface="+mj-lt"/>
            </a:endParaRPr>
          </a:p>
        </p:txBody>
      </p:sp>
      <p:pic>
        <p:nvPicPr>
          <p:cNvPr id="5" name="Picture 4">
            <a:extLst>
              <a:ext uri="{FF2B5EF4-FFF2-40B4-BE49-F238E27FC236}">
                <a16:creationId xmlns:a16="http://schemas.microsoft.com/office/drawing/2014/main" id="{BDB32E52-3A25-0534-515E-81C63301B715}"/>
              </a:ext>
            </a:extLst>
          </p:cNvPr>
          <p:cNvPicPr>
            <a:picLocks noChangeAspect="1"/>
          </p:cNvPicPr>
          <p:nvPr/>
        </p:nvPicPr>
        <p:blipFill>
          <a:blip r:embed="rId2"/>
          <a:stretch>
            <a:fillRect/>
          </a:stretch>
        </p:blipFill>
        <p:spPr>
          <a:xfrm>
            <a:off x="2056886" y="1200150"/>
            <a:ext cx="7010914" cy="3352800"/>
          </a:xfrm>
          <a:prstGeom prst="rect">
            <a:avLst/>
          </a:prstGeom>
        </p:spPr>
      </p:pic>
    </p:spTree>
    <p:extLst>
      <p:ext uri="{BB962C8B-B14F-4D97-AF65-F5344CB8AC3E}">
        <p14:creationId xmlns:p14="http://schemas.microsoft.com/office/powerpoint/2010/main" val="540048397"/>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CF241-2F42-2DDF-3396-725633CFAA4D}"/>
              </a:ext>
            </a:extLst>
          </p:cNvPr>
          <p:cNvSpPr>
            <a:spLocks noGrp="1"/>
          </p:cNvSpPr>
          <p:nvPr>
            <p:ph type="ctrTitle"/>
          </p:nvPr>
        </p:nvSpPr>
        <p:spPr/>
        <p:txBody>
          <a:bodyPr/>
          <a:lstStyle/>
          <a:p>
            <a:r>
              <a:rPr lang="en-US"/>
              <a:t>Distance </a:t>
            </a:r>
            <a:r>
              <a:rPr lang="en-US" dirty="0"/>
              <a:t>to Earth (long-term)</a:t>
            </a:r>
          </a:p>
        </p:txBody>
      </p:sp>
      <p:sp>
        <p:nvSpPr>
          <p:cNvPr id="4" name="Slide Number Placeholder 3">
            <a:extLst>
              <a:ext uri="{FF2B5EF4-FFF2-40B4-BE49-F238E27FC236}">
                <a16:creationId xmlns:a16="http://schemas.microsoft.com/office/drawing/2014/main" id="{F5BA3F27-B1D6-FF5D-7FAB-E164FFA71FFC}"/>
              </a:ext>
            </a:extLst>
          </p:cNvPr>
          <p:cNvSpPr>
            <a:spLocks noGrp="1"/>
          </p:cNvSpPr>
          <p:nvPr>
            <p:ph type="sldNum" sz="quarter" idx="10"/>
          </p:nvPr>
        </p:nvSpPr>
        <p:spPr/>
        <p:txBody>
          <a:bodyPr/>
          <a:lstStyle/>
          <a:p>
            <a:pPr>
              <a:defRPr/>
            </a:pPr>
            <a:fld id="{D40CB9F6-8E35-4E4F-99BF-5545ACA555F0}" type="slidenum">
              <a:rPr lang="en-US" smtClean="0"/>
              <a:pPr>
                <a:defRPr/>
              </a:pPr>
              <a:t>24</a:t>
            </a:fld>
            <a:endParaRPr lang="en-US" dirty="0"/>
          </a:p>
        </p:txBody>
      </p:sp>
      <p:pic>
        <p:nvPicPr>
          <p:cNvPr id="5" name="Content Placeholder 4" descr="Chart&#10;&#10;Description automatically generated">
            <a:extLst>
              <a:ext uri="{FF2B5EF4-FFF2-40B4-BE49-F238E27FC236}">
                <a16:creationId xmlns:a16="http://schemas.microsoft.com/office/drawing/2014/main" id="{0DCFF69A-0849-6E9F-B856-49385B1F83AF}"/>
              </a:ext>
            </a:extLst>
          </p:cNvPr>
          <p:cNvPicPr>
            <a:picLocks noGrp="1" noChangeAspect="1"/>
          </p:cNvPicPr>
          <p:nvPr>
            <p:ph idx="1"/>
          </p:nvPr>
        </p:nvPicPr>
        <p:blipFill rotWithShape="1">
          <a:blip r:embed="rId2"/>
          <a:srcRect t="3834"/>
          <a:stretch/>
        </p:blipFill>
        <p:spPr>
          <a:xfrm>
            <a:off x="186187" y="1359795"/>
            <a:ext cx="8771626" cy="2583555"/>
          </a:xfrm>
          <a:prstGeom prst="rect">
            <a:avLst/>
          </a:prstGeom>
        </p:spPr>
      </p:pic>
      <p:sp>
        <p:nvSpPr>
          <p:cNvPr id="6" name="Content Placeholder 3">
            <a:extLst>
              <a:ext uri="{FF2B5EF4-FFF2-40B4-BE49-F238E27FC236}">
                <a16:creationId xmlns:a16="http://schemas.microsoft.com/office/drawing/2014/main" id="{A73648F0-F4BF-8CC4-1FF8-9E2A79D68F85}"/>
              </a:ext>
            </a:extLst>
          </p:cNvPr>
          <p:cNvSpPr txBox="1">
            <a:spLocks/>
          </p:cNvSpPr>
          <p:nvPr/>
        </p:nvSpPr>
        <p:spPr>
          <a:xfrm>
            <a:off x="1219201" y="3871931"/>
            <a:ext cx="7619999" cy="1034379"/>
          </a:xfrm>
          <a:prstGeom prst="rect">
            <a:avLst/>
          </a:prstGeom>
          <a:solidFill>
            <a:schemeClr val="bg1">
              <a:alpha val="76000"/>
            </a:schemeClr>
          </a:solidFill>
          <a:effectLst>
            <a:softEdge rad="63500"/>
          </a:effectLst>
        </p:spPr>
        <p:txBody>
          <a:bodyPr/>
          <a:lstStyle>
            <a:lvl1pPr marL="0" indent="0" algn="l" defTabSz="457200" rtl="0" eaLnBrk="0" fontAlgn="base" hangingPunct="0">
              <a:spcBef>
                <a:spcPct val="20000"/>
              </a:spcBef>
              <a:spcAft>
                <a:spcPct val="0"/>
              </a:spcAft>
              <a:buFont typeface="Arial" charset="0"/>
              <a:buNone/>
              <a:defRPr sz="2000" b="0" i="0" kern="1200">
                <a:solidFill>
                  <a:schemeClr val="tx1"/>
                </a:solidFill>
                <a:latin typeface="Arial Narrow" panose="020B0604020202020204" pitchFamily="34" charset="0"/>
                <a:ea typeface="ヒラギノ角ゴ Pro W3" charset="-128"/>
                <a:cs typeface="Arial Narrow" panose="020B0604020202020204" pitchFamily="34" charset="0"/>
              </a:defRPr>
            </a:lvl1pPr>
            <a:lvl2pPr marL="401638" indent="-166688" algn="l" defTabSz="457200" rtl="0" eaLnBrk="0" fontAlgn="base" hangingPunct="0">
              <a:spcBef>
                <a:spcPct val="20000"/>
              </a:spcBef>
              <a:spcAft>
                <a:spcPct val="0"/>
              </a:spcAft>
              <a:buClr>
                <a:srgbClr val="FFD579"/>
              </a:buClr>
              <a:buFont typeface="Arial" panose="020B0604020202020204" pitchFamily="34" charset="0"/>
              <a:buChar char="•"/>
              <a:tabLst/>
              <a:defRPr sz="1800" b="0" i="0" kern="1200" baseline="0">
                <a:solidFill>
                  <a:schemeClr val="tx1"/>
                </a:solidFill>
                <a:latin typeface="Arial Narrow" panose="020B0604020202020204" pitchFamily="34" charset="0"/>
                <a:ea typeface="ヒラギノ角ゴ Pro W3" charset="-128"/>
                <a:cs typeface="Arial Narrow" panose="020B0604020202020204" pitchFamily="34" charset="0"/>
              </a:defRPr>
            </a:lvl2pPr>
            <a:lvl3pPr marL="635000" indent="-279400" algn="l" defTabSz="457200" rtl="0" eaLnBrk="0" fontAlgn="base" hangingPunct="0">
              <a:spcBef>
                <a:spcPct val="20000"/>
              </a:spcBef>
              <a:spcAft>
                <a:spcPct val="0"/>
              </a:spcAft>
              <a:buClr>
                <a:srgbClr val="FF6666"/>
              </a:buClr>
              <a:buFont typeface="+mj-lt"/>
              <a:buAutoNum type="arabicPeriod"/>
              <a:tabLst/>
              <a:defRPr sz="1800" kern="1200">
                <a:solidFill>
                  <a:schemeClr val="tx1"/>
                </a:solidFill>
                <a:latin typeface="Arial Narrow"/>
                <a:ea typeface="ヒラギノ角ゴ Pro W3" charset="-128"/>
                <a:cs typeface="Arial Narrow"/>
              </a:defRPr>
            </a:lvl3pPr>
            <a:lvl4pPr marL="16002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4pPr>
            <a:lvl5pPr marL="2057400" indent="-228600" algn="l" defTabSz="457200" rtl="0" eaLnBrk="0" fontAlgn="base" hangingPunct="0">
              <a:spcBef>
                <a:spcPct val="20000"/>
              </a:spcBef>
              <a:spcAft>
                <a:spcPct val="0"/>
              </a:spcAft>
              <a:buFont typeface="Arial" charset="0"/>
              <a:buChar char="»"/>
              <a:defRPr sz="2000" kern="1200">
                <a:solidFill>
                  <a:srgbClr val="FFFFFF"/>
                </a:solidFill>
                <a:latin typeface="Arial Narrow"/>
                <a:ea typeface="ヒラギノ角ゴ Pro W3" charset="-128"/>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Max. distance ~300e6 km in 2041</a:t>
            </a:r>
          </a:p>
          <a:p>
            <a:r>
              <a:rPr lang="en-US" sz="1600" dirty="0"/>
              <a:t>Min. distance post-flyby 1.6e6 km in 2058!</a:t>
            </a:r>
            <a:endParaRPr lang="en-US" sz="1400" dirty="0"/>
          </a:p>
          <a:p>
            <a:endParaRPr lang="en-US" sz="1600" dirty="0"/>
          </a:p>
          <a:p>
            <a:endParaRPr lang="en-US" dirty="0"/>
          </a:p>
          <a:p>
            <a:endParaRPr lang="en-US" dirty="0"/>
          </a:p>
        </p:txBody>
      </p:sp>
    </p:spTree>
    <p:extLst>
      <p:ext uri="{BB962C8B-B14F-4D97-AF65-F5344CB8AC3E}">
        <p14:creationId xmlns:p14="http://schemas.microsoft.com/office/powerpoint/2010/main" val="485272928"/>
      </p:ext>
    </p:extLst>
  </p:cSld>
  <p:clrMapOvr>
    <a:masterClrMapping/>
  </p:clrMapOvr>
  <p:transition spd="slow">
    <p:wipe/>
  </p:transition>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136091</TotalTime>
  <Words>1549</Words>
  <Application>Microsoft Office PowerPoint</Application>
  <PresentationFormat>On-screen Show (16:9)</PresentationFormat>
  <Paragraphs>283</Paragraphs>
  <Slides>24</Slides>
  <Notes>12</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Arial </vt:lpstr>
      <vt:lpstr>Arial Narrow</vt:lpstr>
      <vt:lpstr>Calibri</vt:lpstr>
      <vt:lpstr>Symbol</vt:lpstr>
      <vt:lpstr>Default Theme</vt:lpstr>
      <vt:lpstr>Custom Design</vt:lpstr>
      <vt:lpstr>Interplanetary SmallSat Conference 2023 – BioSentinel  </vt:lpstr>
      <vt:lpstr>BioSentinel Mission</vt:lpstr>
      <vt:lpstr>Project Description </vt:lpstr>
      <vt:lpstr>Project Description (Cont.) </vt:lpstr>
      <vt:lpstr>Lunar Impact Risk – Pre-Launch Analysis</vt:lpstr>
      <vt:lpstr>Lunar Impact Risk – Pre-Launch Analysis (Cont.)</vt:lpstr>
      <vt:lpstr>Sequence of Events </vt:lpstr>
      <vt:lpstr>SLS launch: 16 Nov 2022</vt:lpstr>
      <vt:lpstr>View from Orion</vt:lpstr>
      <vt:lpstr>Initial Deployment – Tumbling Anomaly</vt:lpstr>
      <vt:lpstr>OD: Pre-Flyby</vt:lpstr>
      <vt:lpstr>Lunar Flyby</vt:lpstr>
      <vt:lpstr>Flyby Animation</vt:lpstr>
      <vt:lpstr>Eclipse</vt:lpstr>
      <vt:lpstr>OD: Post-Flyby, Heliocentric</vt:lpstr>
      <vt:lpstr>DSN Experience</vt:lpstr>
      <vt:lpstr>Navigation experience</vt:lpstr>
      <vt:lpstr>Mission Takeaways</vt:lpstr>
      <vt:lpstr>Appendices</vt:lpstr>
      <vt:lpstr>Flight Tracker</vt:lpstr>
      <vt:lpstr>BioSentinel Subsystems</vt:lpstr>
      <vt:lpstr>Distances to Earth and Moon (short-term)</vt:lpstr>
      <vt:lpstr>OD: Post-Flyby</vt:lpstr>
      <vt:lpstr>Distance to Earth (long-term)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(HQ-CM000)[MIPSS PC]</dc:creator>
  <cp:lastModifiedBy>Alvarellos, Jose L. (ARC-RS)[MILLENNIUM ENGINEERING &amp; INTEGRATION CO]</cp:lastModifiedBy>
  <cp:revision>1910</cp:revision>
  <cp:lastPrinted>2019-03-18T23:58:46Z</cp:lastPrinted>
  <dcterms:created xsi:type="dcterms:W3CDTF">2015-01-15T20:51:12Z</dcterms:created>
  <dcterms:modified xsi:type="dcterms:W3CDTF">2023-04-14T22:05:19Z</dcterms:modified>
</cp:coreProperties>
</file>