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y="5143500" cx="9144000"/>
  <p:notesSz cx="6858000" cy="9144000"/>
  <p:embeddedFontLst>
    <p:embeddedFont>
      <p:font typeface="Raleway"/>
      <p:regular r:id="rId19"/>
      <p:bold r:id="rId20"/>
      <p:italic r:id="rId21"/>
      <p:boldItalic r:id="rId22"/>
    </p:embeddedFont>
    <p:embeddedFont>
      <p:font typeface="Roboto Medium"/>
      <p:regular r:id="rId23"/>
      <p:bold r:id="rId24"/>
      <p:italic r:id="rId25"/>
      <p:boldItalic r:id="rId26"/>
    </p:embeddedFont>
    <p:embeddedFont>
      <p:font typeface="Roboto"/>
      <p:regular r:id="rId27"/>
      <p:bold r:id="rId28"/>
      <p:italic r:id="rId29"/>
      <p:boldItalic r:id="rId30"/>
    </p:embeddedFont>
    <p:embeddedFont>
      <p:font typeface="Roboto Light"/>
      <p:regular r:id="rId31"/>
      <p:bold r:id="rId32"/>
      <p:italic r:id="rId33"/>
      <p:boldItalic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75676A3-F4B4-4730-A8FA-97BE458055FE}">
  <a:tblStyle styleId="{175676A3-F4B4-4730-A8FA-97BE458055FE}"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aleway-bold.fntdata"/><Relationship Id="rId22" Type="http://schemas.openxmlformats.org/officeDocument/2006/relationships/font" Target="fonts/Raleway-boldItalic.fntdata"/><Relationship Id="rId21" Type="http://schemas.openxmlformats.org/officeDocument/2006/relationships/font" Target="fonts/Raleway-italic.fntdata"/><Relationship Id="rId24" Type="http://schemas.openxmlformats.org/officeDocument/2006/relationships/font" Target="fonts/RobotoMedium-bold.fntdata"/><Relationship Id="rId23" Type="http://schemas.openxmlformats.org/officeDocument/2006/relationships/font" Target="fonts/RobotoMedium-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RobotoMedium-boldItalic.fntdata"/><Relationship Id="rId25" Type="http://schemas.openxmlformats.org/officeDocument/2006/relationships/font" Target="fonts/RobotoMedium-italic.fntdata"/><Relationship Id="rId28" Type="http://schemas.openxmlformats.org/officeDocument/2006/relationships/font" Target="fonts/Roboto-bold.fntdata"/><Relationship Id="rId27" Type="http://schemas.openxmlformats.org/officeDocument/2006/relationships/font" Target="fonts/Roboto-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Roboto-italic.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RobotoLight-regular.fntdata"/><Relationship Id="rId30" Type="http://schemas.openxmlformats.org/officeDocument/2006/relationships/font" Target="fonts/Roboto-boldItalic.fntdata"/><Relationship Id="rId11" Type="http://schemas.openxmlformats.org/officeDocument/2006/relationships/slide" Target="slides/slide5.xml"/><Relationship Id="rId33" Type="http://schemas.openxmlformats.org/officeDocument/2006/relationships/font" Target="fonts/RobotoLight-italic.fntdata"/><Relationship Id="rId10" Type="http://schemas.openxmlformats.org/officeDocument/2006/relationships/slide" Target="slides/slide4.xml"/><Relationship Id="rId32" Type="http://schemas.openxmlformats.org/officeDocument/2006/relationships/font" Target="fonts/RobotoLight-bold.fntdata"/><Relationship Id="rId13" Type="http://schemas.openxmlformats.org/officeDocument/2006/relationships/slide" Target="slides/slide7.xml"/><Relationship Id="rId12" Type="http://schemas.openxmlformats.org/officeDocument/2006/relationships/slide" Target="slides/slide6.xml"/><Relationship Id="rId34" Type="http://schemas.openxmlformats.org/officeDocument/2006/relationships/font" Target="fonts/RobotoLight-boldItalic.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font" Target="fonts/Raleway-regular.fntdata"/><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 name="Shape 40"/>
        <p:cNvGrpSpPr/>
        <p:nvPr/>
      </p:nvGrpSpPr>
      <p:grpSpPr>
        <a:xfrm>
          <a:off x="0" y="0"/>
          <a:ext cx="0" cy="0"/>
          <a:chOff x="0" y="0"/>
          <a:chExt cx="0" cy="0"/>
        </a:xfrm>
      </p:grpSpPr>
      <p:sp>
        <p:nvSpPr>
          <p:cNvPr id="41" name="Google Shape;41;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 name="Google Shape;4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22ca4a54ae7_1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22ca4a54ae7_1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22ca4a54ae7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22ca4a54ae7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22ca4a54ae7_1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22ca4a54ae7_1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22ca4a54ae7_1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22ca4a54ae7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22ca4a54ae7_1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22ca4a54ae7_1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 name="Google Shape;85;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1" name="Google Shape;91;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en-US"/>
              <a:t>Dashboard image source: https://www.trifacta.com/blog/data-quality-trends-cloud-dataprep-data-studio/</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0" name="Google Shape;110;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1" name="Google Shape;121;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0" name="Google Shape;130;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6" name="Google Shape;136;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0.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p:nvPr/>
        </p:nvSpPr>
        <p:spPr>
          <a:xfrm>
            <a:off x="6583675" y="0"/>
            <a:ext cx="2606400" cy="44202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 name="Google Shape;10;p2"/>
          <p:cNvSpPr/>
          <p:nvPr/>
        </p:nvSpPr>
        <p:spPr>
          <a:xfrm>
            <a:off x="0" y="4414075"/>
            <a:ext cx="9190200" cy="792600"/>
          </a:xfrm>
          <a:prstGeom prst="rect">
            <a:avLst/>
          </a:prstGeom>
          <a:gradFill>
            <a:gsLst>
              <a:gs pos="0">
                <a:srgbClr val="2F8BBD"/>
              </a:gs>
              <a:gs pos="100000">
                <a:srgbClr val="8FBDD6"/>
              </a:gs>
            </a:gsLst>
            <a:lin ang="18900044"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2"/>
          <p:cNvSpPr txBox="1"/>
          <p:nvPr>
            <p:ph type="ctrTitle"/>
          </p:nvPr>
        </p:nvSpPr>
        <p:spPr>
          <a:xfrm>
            <a:off x="641375" y="768200"/>
            <a:ext cx="5601000" cy="13608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rgbClr val="1F5573"/>
              </a:buClr>
              <a:buSzPts val="4000"/>
              <a:buFont typeface="Roboto Medium"/>
              <a:buNone/>
              <a:defRPr sz="4000">
                <a:solidFill>
                  <a:srgbClr val="1F5573"/>
                </a:solidFill>
                <a:latin typeface="Roboto Medium"/>
                <a:ea typeface="Roboto Medium"/>
                <a:cs typeface="Roboto Medium"/>
                <a:sym typeface="Roboto Medium"/>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2" name="Google Shape;12;p2"/>
          <p:cNvSpPr txBox="1"/>
          <p:nvPr>
            <p:ph idx="1" type="subTitle"/>
          </p:nvPr>
        </p:nvSpPr>
        <p:spPr>
          <a:xfrm>
            <a:off x="641375" y="2240100"/>
            <a:ext cx="5982900" cy="7926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rgbClr val="1C5370"/>
              </a:buClr>
              <a:buSzPts val="2800"/>
              <a:buFont typeface="Roboto Light"/>
              <a:buNone/>
              <a:defRPr sz="2800">
                <a:solidFill>
                  <a:srgbClr val="1C5370"/>
                </a:solidFill>
                <a:latin typeface="Roboto Light"/>
                <a:ea typeface="Roboto Light"/>
                <a:cs typeface="Roboto Light"/>
                <a:sym typeface="Roboto Light"/>
              </a:defRPr>
            </a:lvl1pPr>
            <a:lvl2pPr lvl="1" algn="l">
              <a:lnSpc>
                <a:spcPct val="100000"/>
              </a:lnSpc>
              <a:spcBef>
                <a:spcPts val="0"/>
              </a:spcBef>
              <a:spcAft>
                <a:spcPts val="0"/>
              </a:spcAft>
              <a:buSzPts val="2800"/>
              <a:buNone/>
              <a:defRPr sz="2800"/>
            </a:lvl2pPr>
            <a:lvl3pPr lvl="2" algn="l">
              <a:lnSpc>
                <a:spcPct val="100000"/>
              </a:lnSpc>
              <a:spcBef>
                <a:spcPts val="0"/>
              </a:spcBef>
              <a:spcAft>
                <a:spcPts val="0"/>
              </a:spcAft>
              <a:buSzPts val="2800"/>
              <a:buNone/>
              <a:defRPr sz="2800"/>
            </a:lvl3pPr>
            <a:lvl4pPr lvl="3" algn="l">
              <a:lnSpc>
                <a:spcPct val="100000"/>
              </a:lnSpc>
              <a:spcBef>
                <a:spcPts val="0"/>
              </a:spcBef>
              <a:spcAft>
                <a:spcPts val="0"/>
              </a:spcAft>
              <a:buSzPts val="2800"/>
              <a:buNone/>
              <a:defRPr sz="2800"/>
            </a:lvl4pPr>
            <a:lvl5pPr lvl="4" algn="l">
              <a:lnSpc>
                <a:spcPct val="100000"/>
              </a:lnSpc>
              <a:spcBef>
                <a:spcPts val="0"/>
              </a:spcBef>
              <a:spcAft>
                <a:spcPts val="0"/>
              </a:spcAft>
              <a:buSzPts val="2800"/>
              <a:buNone/>
              <a:defRPr sz="2800"/>
            </a:lvl5pPr>
            <a:lvl6pPr lvl="5" algn="l">
              <a:lnSpc>
                <a:spcPct val="100000"/>
              </a:lnSpc>
              <a:spcBef>
                <a:spcPts val="0"/>
              </a:spcBef>
              <a:spcAft>
                <a:spcPts val="0"/>
              </a:spcAft>
              <a:buSzPts val="2800"/>
              <a:buNone/>
              <a:defRPr sz="2800"/>
            </a:lvl6pPr>
            <a:lvl7pPr lvl="6" algn="l">
              <a:lnSpc>
                <a:spcPct val="100000"/>
              </a:lnSpc>
              <a:spcBef>
                <a:spcPts val="0"/>
              </a:spcBef>
              <a:spcAft>
                <a:spcPts val="0"/>
              </a:spcAft>
              <a:buSzPts val="2800"/>
              <a:buNone/>
              <a:defRPr sz="2800"/>
            </a:lvl7pPr>
            <a:lvl8pPr lvl="7" algn="l">
              <a:lnSpc>
                <a:spcPct val="100000"/>
              </a:lnSpc>
              <a:spcBef>
                <a:spcPts val="0"/>
              </a:spcBef>
              <a:spcAft>
                <a:spcPts val="0"/>
              </a:spcAft>
              <a:buSzPts val="2800"/>
              <a:buNone/>
              <a:defRPr sz="2800"/>
            </a:lvl8pPr>
            <a:lvl9pPr lvl="8" algn="l">
              <a:lnSpc>
                <a:spcPct val="100000"/>
              </a:lnSpc>
              <a:spcBef>
                <a:spcPts val="0"/>
              </a:spcBef>
              <a:spcAft>
                <a:spcPts val="0"/>
              </a:spcAft>
              <a:buSzPts val="2800"/>
              <a:buNone/>
              <a:defRPr sz="2800"/>
            </a:lvl9pPr>
          </a:lstStyle>
          <a:p/>
        </p:txBody>
      </p:sp>
      <p:pic>
        <p:nvPicPr>
          <p:cNvPr id="13" name="Google Shape;13;p2"/>
          <p:cNvPicPr preferRelativeResize="0"/>
          <p:nvPr/>
        </p:nvPicPr>
        <p:blipFill rotWithShape="1">
          <a:blip r:embed="rId2">
            <a:alphaModFix/>
          </a:blip>
          <a:srcRect b="0" l="0" r="0" t="0"/>
          <a:stretch/>
        </p:blipFill>
        <p:spPr>
          <a:xfrm>
            <a:off x="7092925" y="4499288"/>
            <a:ext cx="1176752" cy="622176"/>
          </a:xfrm>
          <a:prstGeom prst="rect">
            <a:avLst/>
          </a:prstGeom>
          <a:noFill/>
          <a:ln>
            <a:noFill/>
          </a:ln>
        </p:spPr>
      </p:pic>
      <p:pic>
        <p:nvPicPr>
          <p:cNvPr id="14" name="Google Shape;14;p2"/>
          <p:cNvPicPr preferRelativeResize="0"/>
          <p:nvPr/>
        </p:nvPicPr>
        <p:blipFill rotWithShape="1">
          <a:blip r:embed="rId3">
            <a:alphaModFix/>
          </a:blip>
          <a:srcRect b="0" l="0" r="0" t="0"/>
          <a:stretch/>
        </p:blipFill>
        <p:spPr>
          <a:xfrm>
            <a:off x="8373417" y="4499275"/>
            <a:ext cx="726183" cy="602750"/>
          </a:xfrm>
          <a:prstGeom prst="rect">
            <a:avLst/>
          </a:prstGeom>
          <a:noFill/>
          <a:ln>
            <a:noFill/>
          </a:ln>
          <a:effectLst>
            <a:outerShdw blurRad="50800" rotWithShape="0" algn="t" dir="5400000" dist="38100">
              <a:srgbClr val="000000">
                <a:alpha val="40000"/>
              </a:srgbClr>
            </a:outerShdw>
          </a:effectLst>
        </p:spPr>
      </p:pic>
      <p:sp>
        <p:nvSpPr>
          <p:cNvPr id="15" name="Google Shape;15;p2"/>
          <p:cNvSpPr txBox="1"/>
          <p:nvPr>
            <p:ph idx="2" type="subTitle"/>
          </p:nvPr>
        </p:nvSpPr>
        <p:spPr>
          <a:xfrm>
            <a:off x="682825" y="2894625"/>
            <a:ext cx="2566200" cy="324900"/>
          </a:xfrm>
          <a:prstGeom prst="rect">
            <a:avLst/>
          </a:prstGeom>
          <a:noFill/>
          <a:ln>
            <a:noFill/>
          </a:ln>
        </p:spPr>
        <p:txBody>
          <a:bodyPr anchorCtr="0" anchor="t" bIns="91425" lIns="91425" spcFirstLastPara="1" rIns="91425" wrap="square" tIns="91425">
            <a:normAutofit/>
          </a:bodyPr>
          <a:lstStyle>
            <a:lvl1pPr lvl="0" algn="l">
              <a:lnSpc>
                <a:spcPct val="115000"/>
              </a:lnSpc>
              <a:spcBef>
                <a:spcPts val="0"/>
              </a:spcBef>
              <a:spcAft>
                <a:spcPts val="0"/>
              </a:spcAft>
              <a:buClr>
                <a:srgbClr val="1C5370"/>
              </a:buClr>
              <a:buSzPts val="1300"/>
              <a:buFont typeface="Roboto Light"/>
              <a:buNone/>
              <a:defRPr sz="1300">
                <a:solidFill>
                  <a:srgbClr val="1C5370"/>
                </a:solidFill>
                <a:latin typeface="Roboto Light"/>
                <a:ea typeface="Roboto Light"/>
                <a:cs typeface="Roboto Light"/>
                <a:sym typeface="Roboto Light"/>
              </a:defRPr>
            </a:lvl1pPr>
            <a:lvl2pPr lvl="1" algn="l">
              <a:lnSpc>
                <a:spcPct val="115000"/>
              </a:lnSpc>
              <a:spcBef>
                <a:spcPts val="0"/>
              </a:spcBef>
              <a:spcAft>
                <a:spcPts val="0"/>
              </a:spcAft>
              <a:buClr>
                <a:schemeClr val="lt1"/>
              </a:buClr>
              <a:buSzPts val="900"/>
              <a:buFont typeface="Roboto"/>
              <a:buNone/>
              <a:defRPr sz="900">
                <a:solidFill>
                  <a:schemeClr val="lt1"/>
                </a:solidFill>
                <a:latin typeface="Roboto"/>
                <a:ea typeface="Roboto"/>
                <a:cs typeface="Roboto"/>
                <a:sym typeface="Roboto"/>
              </a:defRPr>
            </a:lvl2pPr>
            <a:lvl3pPr lvl="2" algn="l">
              <a:lnSpc>
                <a:spcPct val="115000"/>
              </a:lnSpc>
              <a:spcBef>
                <a:spcPts val="0"/>
              </a:spcBef>
              <a:spcAft>
                <a:spcPts val="0"/>
              </a:spcAft>
              <a:buClr>
                <a:schemeClr val="lt1"/>
              </a:buClr>
              <a:buSzPts val="900"/>
              <a:buFont typeface="Roboto"/>
              <a:buNone/>
              <a:defRPr sz="900">
                <a:solidFill>
                  <a:schemeClr val="lt1"/>
                </a:solidFill>
                <a:latin typeface="Roboto"/>
                <a:ea typeface="Roboto"/>
                <a:cs typeface="Roboto"/>
                <a:sym typeface="Roboto"/>
              </a:defRPr>
            </a:lvl3pPr>
            <a:lvl4pPr lvl="3" algn="l">
              <a:lnSpc>
                <a:spcPct val="115000"/>
              </a:lnSpc>
              <a:spcBef>
                <a:spcPts val="0"/>
              </a:spcBef>
              <a:spcAft>
                <a:spcPts val="0"/>
              </a:spcAft>
              <a:buClr>
                <a:schemeClr val="lt1"/>
              </a:buClr>
              <a:buSzPts val="900"/>
              <a:buFont typeface="Roboto"/>
              <a:buNone/>
              <a:defRPr sz="900">
                <a:solidFill>
                  <a:schemeClr val="lt1"/>
                </a:solidFill>
                <a:latin typeface="Roboto"/>
                <a:ea typeface="Roboto"/>
                <a:cs typeface="Roboto"/>
                <a:sym typeface="Roboto"/>
              </a:defRPr>
            </a:lvl4pPr>
            <a:lvl5pPr lvl="4" algn="l">
              <a:lnSpc>
                <a:spcPct val="115000"/>
              </a:lnSpc>
              <a:spcBef>
                <a:spcPts val="0"/>
              </a:spcBef>
              <a:spcAft>
                <a:spcPts val="0"/>
              </a:spcAft>
              <a:buClr>
                <a:schemeClr val="lt1"/>
              </a:buClr>
              <a:buSzPts val="900"/>
              <a:buFont typeface="Roboto"/>
              <a:buNone/>
              <a:defRPr sz="900">
                <a:solidFill>
                  <a:schemeClr val="lt1"/>
                </a:solidFill>
                <a:latin typeface="Roboto"/>
                <a:ea typeface="Roboto"/>
                <a:cs typeface="Roboto"/>
                <a:sym typeface="Roboto"/>
              </a:defRPr>
            </a:lvl5pPr>
            <a:lvl6pPr lvl="5" algn="l">
              <a:lnSpc>
                <a:spcPct val="115000"/>
              </a:lnSpc>
              <a:spcBef>
                <a:spcPts val="0"/>
              </a:spcBef>
              <a:spcAft>
                <a:spcPts val="0"/>
              </a:spcAft>
              <a:buClr>
                <a:schemeClr val="lt1"/>
              </a:buClr>
              <a:buSzPts val="900"/>
              <a:buFont typeface="Roboto"/>
              <a:buNone/>
              <a:defRPr sz="900">
                <a:solidFill>
                  <a:schemeClr val="lt1"/>
                </a:solidFill>
                <a:latin typeface="Roboto"/>
                <a:ea typeface="Roboto"/>
                <a:cs typeface="Roboto"/>
                <a:sym typeface="Roboto"/>
              </a:defRPr>
            </a:lvl6pPr>
            <a:lvl7pPr lvl="6" algn="l">
              <a:lnSpc>
                <a:spcPct val="115000"/>
              </a:lnSpc>
              <a:spcBef>
                <a:spcPts val="0"/>
              </a:spcBef>
              <a:spcAft>
                <a:spcPts val="0"/>
              </a:spcAft>
              <a:buClr>
                <a:schemeClr val="lt1"/>
              </a:buClr>
              <a:buSzPts val="900"/>
              <a:buFont typeface="Roboto"/>
              <a:buNone/>
              <a:defRPr sz="900">
                <a:solidFill>
                  <a:schemeClr val="lt1"/>
                </a:solidFill>
                <a:latin typeface="Roboto"/>
                <a:ea typeface="Roboto"/>
                <a:cs typeface="Roboto"/>
                <a:sym typeface="Roboto"/>
              </a:defRPr>
            </a:lvl7pPr>
            <a:lvl8pPr lvl="7" algn="l">
              <a:lnSpc>
                <a:spcPct val="115000"/>
              </a:lnSpc>
              <a:spcBef>
                <a:spcPts val="0"/>
              </a:spcBef>
              <a:spcAft>
                <a:spcPts val="0"/>
              </a:spcAft>
              <a:buClr>
                <a:schemeClr val="lt1"/>
              </a:buClr>
              <a:buSzPts val="900"/>
              <a:buFont typeface="Roboto"/>
              <a:buNone/>
              <a:defRPr sz="900">
                <a:solidFill>
                  <a:schemeClr val="lt1"/>
                </a:solidFill>
                <a:latin typeface="Roboto"/>
                <a:ea typeface="Roboto"/>
                <a:cs typeface="Roboto"/>
                <a:sym typeface="Roboto"/>
              </a:defRPr>
            </a:lvl8pPr>
            <a:lvl9pPr lvl="8" algn="l">
              <a:lnSpc>
                <a:spcPct val="115000"/>
              </a:lnSpc>
              <a:spcBef>
                <a:spcPts val="0"/>
              </a:spcBef>
              <a:spcAft>
                <a:spcPts val="0"/>
              </a:spcAft>
              <a:buClr>
                <a:schemeClr val="lt1"/>
              </a:buClr>
              <a:buSzPts val="900"/>
              <a:buFont typeface="Roboto"/>
              <a:buNone/>
              <a:defRPr sz="900">
                <a:solidFill>
                  <a:schemeClr val="lt1"/>
                </a:solidFill>
                <a:latin typeface="Roboto"/>
                <a:ea typeface="Roboto"/>
                <a:cs typeface="Roboto"/>
                <a:sym typeface="Roboto"/>
              </a:defRPr>
            </a:lvl9pPr>
          </a:lstStyle>
          <a:p/>
        </p:txBody>
      </p:sp>
      <p:cxnSp>
        <p:nvCxnSpPr>
          <p:cNvPr id="16" name="Google Shape;16;p2"/>
          <p:cNvCxnSpPr/>
          <p:nvPr/>
        </p:nvCxnSpPr>
        <p:spPr>
          <a:xfrm>
            <a:off x="441775" y="57475"/>
            <a:ext cx="8560500" cy="10500"/>
          </a:xfrm>
          <a:prstGeom prst="straightConnector1">
            <a:avLst/>
          </a:prstGeom>
          <a:noFill/>
          <a:ln cap="flat" cmpd="sng" w="19050">
            <a:solidFill>
              <a:srgbClr val="1F5573"/>
            </a:solidFill>
            <a:prstDash val="solid"/>
            <a:round/>
            <a:headEnd len="sm" w="sm" type="none"/>
            <a:tailEnd len="sm" w="sm" type="none"/>
          </a:ln>
        </p:spPr>
      </p:cxnSp>
      <p:sp>
        <p:nvSpPr>
          <p:cNvPr id="17" name="Google Shape;17;p2"/>
          <p:cNvSpPr/>
          <p:nvPr/>
        </p:nvSpPr>
        <p:spPr>
          <a:xfrm flipH="1" rot="10800000">
            <a:off x="-13625" y="-7450"/>
            <a:ext cx="277800" cy="5217000"/>
          </a:xfrm>
          <a:prstGeom prst="round1Rect">
            <a:avLst>
              <a:gd fmla="val 50000" name="adj"/>
            </a:avLst>
          </a:prstGeom>
          <a:solidFill>
            <a:srgbClr val="1F55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ingle Column" type="tx">
  <p:cSld name="TITLE_AND_BODY">
    <p:spTree>
      <p:nvGrpSpPr>
        <p:cNvPr id="18" name="Shape 18"/>
        <p:cNvGrpSpPr/>
        <p:nvPr/>
      </p:nvGrpSpPr>
      <p:grpSpPr>
        <a:xfrm>
          <a:off x="0" y="0"/>
          <a:ext cx="0" cy="0"/>
          <a:chOff x="0" y="0"/>
          <a:chExt cx="0" cy="0"/>
        </a:xfrm>
      </p:grpSpPr>
      <p:sp>
        <p:nvSpPr>
          <p:cNvPr id="19" name="Google Shape;19;p3"/>
          <p:cNvSpPr/>
          <p:nvPr/>
        </p:nvSpPr>
        <p:spPr>
          <a:xfrm>
            <a:off x="0" y="4771425"/>
            <a:ext cx="9183600" cy="405300"/>
          </a:xfrm>
          <a:prstGeom prst="rect">
            <a:avLst/>
          </a:prstGeom>
          <a:gradFill>
            <a:gsLst>
              <a:gs pos="0">
                <a:srgbClr val="2F8BBD"/>
              </a:gs>
              <a:gs pos="100000">
                <a:srgbClr val="8FBDD6"/>
              </a:gs>
            </a:gsLst>
            <a:lin ang="18900044"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3"/>
          <p:cNvSpPr txBox="1"/>
          <p:nvPr>
            <p:ph type="title"/>
          </p:nvPr>
        </p:nvSpPr>
        <p:spPr>
          <a:xfrm>
            <a:off x="760000" y="445025"/>
            <a:ext cx="80724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rgbClr val="1C5370"/>
              </a:buClr>
              <a:buSzPts val="2800"/>
              <a:buFont typeface="Roboto Medium"/>
              <a:buNone/>
              <a:defRPr>
                <a:solidFill>
                  <a:srgbClr val="1C5370"/>
                </a:solidFill>
                <a:latin typeface="Roboto Medium"/>
                <a:ea typeface="Roboto Medium"/>
                <a:cs typeface="Roboto Medium"/>
                <a:sym typeface="Roboto Medium"/>
              </a:defRPr>
            </a:lvl1pPr>
            <a:lvl2pPr lvl="1" algn="l">
              <a:lnSpc>
                <a:spcPct val="100000"/>
              </a:lnSpc>
              <a:spcBef>
                <a:spcPts val="0"/>
              </a:spcBef>
              <a:spcAft>
                <a:spcPts val="0"/>
              </a:spcAft>
              <a:buSzPts val="2800"/>
              <a:buFont typeface="Roboto Medium"/>
              <a:buNone/>
              <a:defRPr>
                <a:latin typeface="Roboto Medium"/>
                <a:ea typeface="Roboto Medium"/>
                <a:cs typeface="Roboto Medium"/>
                <a:sym typeface="Roboto Medium"/>
              </a:defRPr>
            </a:lvl2pPr>
            <a:lvl3pPr lvl="2" algn="l">
              <a:lnSpc>
                <a:spcPct val="100000"/>
              </a:lnSpc>
              <a:spcBef>
                <a:spcPts val="0"/>
              </a:spcBef>
              <a:spcAft>
                <a:spcPts val="0"/>
              </a:spcAft>
              <a:buSzPts val="2800"/>
              <a:buFont typeface="Roboto Medium"/>
              <a:buNone/>
              <a:defRPr>
                <a:latin typeface="Roboto Medium"/>
                <a:ea typeface="Roboto Medium"/>
                <a:cs typeface="Roboto Medium"/>
                <a:sym typeface="Roboto Medium"/>
              </a:defRPr>
            </a:lvl3pPr>
            <a:lvl4pPr lvl="3" algn="l">
              <a:lnSpc>
                <a:spcPct val="100000"/>
              </a:lnSpc>
              <a:spcBef>
                <a:spcPts val="0"/>
              </a:spcBef>
              <a:spcAft>
                <a:spcPts val="0"/>
              </a:spcAft>
              <a:buSzPts val="2800"/>
              <a:buFont typeface="Roboto Medium"/>
              <a:buNone/>
              <a:defRPr>
                <a:latin typeface="Roboto Medium"/>
                <a:ea typeface="Roboto Medium"/>
                <a:cs typeface="Roboto Medium"/>
                <a:sym typeface="Roboto Medium"/>
              </a:defRPr>
            </a:lvl4pPr>
            <a:lvl5pPr lvl="4" algn="l">
              <a:lnSpc>
                <a:spcPct val="100000"/>
              </a:lnSpc>
              <a:spcBef>
                <a:spcPts val="0"/>
              </a:spcBef>
              <a:spcAft>
                <a:spcPts val="0"/>
              </a:spcAft>
              <a:buSzPts val="2800"/>
              <a:buFont typeface="Roboto Medium"/>
              <a:buNone/>
              <a:defRPr>
                <a:latin typeface="Roboto Medium"/>
                <a:ea typeface="Roboto Medium"/>
                <a:cs typeface="Roboto Medium"/>
                <a:sym typeface="Roboto Medium"/>
              </a:defRPr>
            </a:lvl5pPr>
            <a:lvl6pPr lvl="5" algn="l">
              <a:lnSpc>
                <a:spcPct val="100000"/>
              </a:lnSpc>
              <a:spcBef>
                <a:spcPts val="0"/>
              </a:spcBef>
              <a:spcAft>
                <a:spcPts val="0"/>
              </a:spcAft>
              <a:buSzPts val="2800"/>
              <a:buFont typeface="Roboto Medium"/>
              <a:buNone/>
              <a:defRPr>
                <a:latin typeface="Roboto Medium"/>
                <a:ea typeface="Roboto Medium"/>
                <a:cs typeface="Roboto Medium"/>
                <a:sym typeface="Roboto Medium"/>
              </a:defRPr>
            </a:lvl6pPr>
            <a:lvl7pPr lvl="6" algn="l">
              <a:lnSpc>
                <a:spcPct val="100000"/>
              </a:lnSpc>
              <a:spcBef>
                <a:spcPts val="0"/>
              </a:spcBef>
              <a:spcAft>
                <a:spcPts val="0"/>
              </a:spcAft>
              <a:buSzPts val="2800"/>
              <a:buFont typeface="Roboto Medium"/>
              <a:buNone/>
              <a:defRPr>
                <a:latin typeface="Roboto Medium"/>
                <a:ea typeface="Roboto Medium"/>
                <a:cs typeface="Roboto Medium"/>
                <a:sym typeface="Roboto Medium"/>
              </a:defRPr>
            </a:lvl7pPr>
            <a:lvl8pPr lvl="7" algn="l">
              <a:lnSpc>
                <a:spcPct val="100000"/>
              </a:lnSpc>
              <a:spcBef>
                <a:spcPts val="0"/>
              </a:spcBef>
              <a:spcAft>
                <a:spcPts val="0"/>
              </a:spcAft>
              <a:buSzPts val="2800"/>
              <a:buFont typeface="Roboto Medium"/>
              <a:buNone/>
              <a:defRPr>
                <a:latin typeface="Roboto Medium"/>
                <a:ea typeface="Roboto Medium"/>
                <a:cs typeface="Roboto Medium"/>
                <a:sym typeface="Roboto Medium"/>
              </a:defRPr>
            </a:lvl8pPr>
            <a:lvl9pPr lvl="8" algn="l">
              <a:lnSpc>
                <a:spcPct val="100000"/>
              </a:lnSpc>
              <a:spcBef>
                <a:spcPts val="0"/>
              </a:spcBef>
              <a:spcAft>
                <a:spcPts val="0"/>
              </a:spcAft>
              <a:buSzPts val="2800"/>
              <a:buFont typeface="Roboto Medium"/>
              <a:buNone/>
              <a:defRPr>
                <a:latin typeface="Roboto Medium"/>
                <a:ea typeface="Roboto Medium"/>
                <a:cs typeface="Roboto Medium"/>
                <a:sym typeface="Roboto Medium"/>
              </a:defRPr>
            </a:lvl9pPr>
          </a:lstStyle>
          <a:p/>
        </p:txBody>
      </p:sp>
      <p:sp>
        <p:nvSpPr>
          <p:cNvPr id="21" name="Google Shape;21;p3"/>
          <p:cNvSpPr txBox="1"/>
          <p:nvPr>
            <p:ph idx="1" type="body"/>
          </p:nvPr>
        </p:nvSpPr>
        <p:spPr>
          <a:xfrm>
            <a:off x="897900" y="1152475"/>
            <a:ext cx="79344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dk1"/>
              </a:buClr>
              <a:buSzPts val="1800"/>
              <a:buFont typeface="Roboto"/>
              <a:buChar char="●"/>
              <a:defRPr>
                <a:solidFill>
                  <a:schemeClr val="dk1"/>
                </a:solidFill>
                <a:latin typeface="Roboto"/>
                <a:ea typeface="Roboto"/>
                <a:cs typeface="Roboto"/>
                <a:sym typeface="Roboto"/>
              </a:defRPr>
            </a:lvl1pPr>
            <a:lvl2pPr indent="-317500" lvl="1" marL="914400" algn="l">
              <a:lnSpc>
                <a:spcPct val="115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2pPr>
            <a:lvl3pPr indent="-317500" lvl="2" marL="1371600" algn="l">
              <a:lnSpc>
                <a:spcPct val="115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3pPr>
            <a:lvl4pPr indent="-317500" lvl="3" marL="1828800" algn="l">
              <a:lnSpc>
                <a:spcPct val="115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4pPr>
            <a:lvl5pPr indent="-317500" lvl="4" marL="2286000" algn="l">
              <a:lnSpc>
                <a:spcPct val="115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5pPr>
            <a:lvl6pPr indent="-317500" lvl="5" marL="2743200" algn="l">
              <a:lnSpc>
                <a:spcPct val="115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6pPr>
            <a:lvl7pPr indent="-317500" lvl="6" marL="3200400" algn="l">
              <a:lnSpc>
                <a:spcPct val="115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7pPr>
            <a:lvl8pPr indent="-317500" lvl="7" marL="3657600" algn="l">
              <a:lnSpc>
                <a:spcPct val="115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8pPr>
            <a:lvl9pPr indent="-317500" lvl="8" marL="4114800" algn="l">
              <a:lnSpc>
                <a:spcPct val="115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9pPr>
          </a:lstStyle>
          <a:p/>
        </p:txBody>
      </p:sp>
      <p:pic>
        <p:nvPicPr>
          <p:cNvPr id="22" name="Google Shape;22;p3"/>
          <p:cNvPicPr preferRelativeResize="0"/>
          <p:nvPr/>
        </p:nvPicPr>
        <p:blipFill rotWithShape="1">
          <a:blip r:embed="rId2">
            <a:alphaModFix/>
          </a:blip>
          <a:srcRect b="0" l="0" r="0" t="0"/>
          <a:stretch/>
        </p:blipFill>
        <p:spPr>
          <a:xfrm>
            <a:off x="8061825" y="195650"/>
            <a:ext cx="981576" cy="518976"/>
          </a:xfrm>
          <a:prstGeom prst="rect">
            <a:avLst/>
          </a:prstGeom>
          <a:noFill/>
          <a:ln>
            <a:noFill/>
          </a:ln>
        </p:spPr>
      </p:pic>
      <p:cxnSp>
        <p:nvCxnSpPr>
          <p:cNvPr id="23" name="Google Shape;23;p3"/>
          <p:cNvCxnSpPr/>
          <p:nvPr/>
        </p:nvCxnSpPr>
        <p:spPr>
          <a:xfrm>
            <a:off x="441775" y="57475"/>
            <a:ext cx="8560500" cy="10500"/>
          </a:xfrm>
          <a:prstGeom prst="straightConnector1">
            <a:avLst/>
          </a:prstGeom>
          <a:noFill/>
          <a:ln cap="flat" cmpd="sng" w="19050">
            <a:solidFill>
              <a:srgbClr val="1F5573"/>
            </a:solidFill>
            <a:prstDash val="solid"/>
            <a:round/>
            <a:headEnd len="sm" w="sm" type="none"/>
            <a:tailEnd len="sm" w="sm" type="none"/>
          </a:ln>
        </p:spPr>
      </p:cxnSp>
      <p:sp>
        <p:nvSpPr>
          <p:cNvPr id="24" name="Google Shape;24;p3"/>
          <p:cNvSpPr/>
          <p:nvPr/>
        </p:nvSpPr>
        <p:spPr>
          <a:xfrm flipH="1" rot="10800000">
            <a:off x="-13625" y="-7450"/>
            <a:ext cx="277800" cy="5184300"/>
          </a:xfrm>
          <a:prstGeom prst="round1Rect">
            <a:avLst>
              <a:gd fmla="val 50000" name="adj"/>
            </a:avLst>
          </a:prstGeom>
          <a:solidFill>
            <a:srgbClr val="1F55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p:cSld name="CUSTOM">
    <p:spTree>
      <p:nvGrpSpPr>
        <p:cNvPr id="25" name="Shape 25"/>
        <p:cNvGrpSpPr/>
        <p:nvPr/>
      </p:nvGrpSpPr>
      <p:grpSpPr>
        <a:xfrm>
          <a:off x="0" y="0"/>
          <a:ext cx="0" cy="0"/>
          <a:chOff x="0" y="0"/>
          <a:chExt cx="0" cy="0"/>
        </a:xfrm>
      </p:grpSpPr>
      <p:sp>
        <p:nvSpPr>
          <p:cNvPr id="26" name="Google Shape;26;p4"/>
          <p:cNvSpPr txBox="1"/>
          <p:nvPr>
            <p:ph type="title"/>
          </p:nvPr>
        </p:nvSpPr>
        <p:spPr>
          <a:xfrm>
            <a:off x="957950" y="1674250"/>
            <a:ext cx="6636600" cy="12600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rgbClr val="1C5370"/>
              </a:buClr>
              <a:buSzPts val="4000"/>
              <a:buFont typeface="Roboto Medium"/>
              <a:buNone/>
              <a:defRPr i="1" sz="4000">
                <a:solidFill>
                  <a:srgbClr val="1C5370"/>
                </a:solidFill>
                <a:latin typeface="Roboto Medium"/>
                <a:ea typeface="Roboto Medium"/>
                <a:cs typeface="Roboto Medium"/>
                <a:sym typeface="Roboto Medium"/>
              </a:defRPr>
            </a:lvl1pPr>
            <a:lvl2pPr lvl="1" algn="l">
              <a:lnSpc>
                <a:spcPct val="100000"/>
              </a:lnSpc>
              <a:spcBef>
                <a:spcPts val="0"/>
              </a:spcBef>
              <a:spcAft>
                <a:spcPts val="0"/>
              </a:spcAft>
              <a:buClr>
                <a:schemeClr val="lt1"/>
              </a:buClr>
              <a:buSzPts val="2800"/>
              <a:buNone/>
              <a:defRPr>
                <a:solidFill>
                  <a:schemeClr val="lt1"/>
                </a:solidFill>
              </a:defRPr>
            </a:lvl2pPr>
            <a:lvl3pPr lvl="2" algn="l">
              <a:lnSpc>
                <a:spcPct val="100000"/>
              </a:lnSpc>
              <a:spcBef>
                <a:spcPts val="0"/>
              </a:spcBef>
              <a:spcAft>
                <a:spcPts val="0"/>
              </a:spcAft>
              <a:buClr>
                <a:schemeClr val="lt1"/>
              </a:buClr>
              <a:buSzPts val="2800"/>
              <a:buNone/>
              <a:defRPr>
                <a:solidFill>
                  <a:schemeClr val="lt1"/>
                </a:solidFill>
              </a:defRPr>
            </a:lvl3pPr>
            <a:lvl4pPr lvl="3" algn="l">
              <a:lnSpc>
                <a:spcPct val="100000"/>
              </a:lnSpc>
              <a:spcBef>
                <a:spcPts val="0"/>
              </a:spcBef>
              <a:spcAft>
                <a:spcPts val="0"/>
              </a:spcAft>
              <a:buClr>
                <a:schemeClr val="lt1"/>
              </a:buClr>
              <a:buSzPts val="2800"/>
              <a:buNone/>
              <a:defRPr>
                <a:solidFill>
                  <a:schemeClr val="lt1"/>
                </a:solidFill>
              </a:defRPr>
            </a:lvl4pPr>
            <a:lvl5pPr lvl="4" algn="l">
              <a:lnSpc>
                <a:spcPct val="100000"/>
              </a:lnSpc>
              <a:spcBef>
                <a:spcPts val="0"/>
              </a:spcBef>
              <a:spcAft>
                <a:spcPts val="0"/>
              </a:spcAft>
              <a:buClr>
                <a:schemeClr val="lt1"/>
              </a:buClr>
              <a:buSzPts val="2800"/>
              <a:buNone/>
              <a:defRPr>
                <a:solidFill>
                  <a:schemeClr val="lt1"/>
                </a:solidFill>
              </a:defRPr>
            </a:lvl5pPr>
            <a:lvl6pPr lvl="5" algn="l">
              <a:lnSpc>
                <a:spcPct val="100000"/>
              </a:lnSpc>
              <a:spcBef>
                <a:spcPts val="0"/>
              </a:spcBef>
              <a:spcAft>
                <a:spcPts val="0"/>
              </a:spcAft>
              <a:buClr>
                <a:schemeClr val="lt1"/>
              </a:buClr>
              <a:buSzPts val="2800"/>
              <a:buNone/>
              <a:defRPr>
                <a:solidFill>
                  <a:schemeClr val="lt1"/>
                </a:solidFill>
              </a:defRPr>
            </a:lvl6pPr>
            <a:lvl7pPr lvl="6" algn="l">
              <a:lnSpc>
                <a:spcPct val="100000"/>
              </a:lnSpc>
              <a:spcBef>
                <a:spcPts val="0"/>
              </a:spcBef>
              <a:spcAft>
                <a:spcPts val="0"/>
              </a:spcAft>
              <a:buClr>
                <a:schemeClr val="lt1"/>
              </a:buClr>
              <a:buSzPts val="2800"/>
              <a:buNone/>
              <a:defRPr>
                <a:solidFill>
                  <a:schemeClr val="lt1"/>
                </a:solidFill>
              </a:defRPr>
            </a:lvl7pPr>
            <a:lvl8pPr lvl="7" algn="l">
              <a:lnSpc>
                <a:spcPct val="100000"/>
              </a:lnSpc>
              <a:spcBef>
                <a:spcPts val="0"/>
              </a:spcBef>
              <a:spcAft>
                <a:spcPts val="0"/>
              </a:spcAft>
              <a:buClr>
                <a:schemeClr val="lt1"/>
              </a:buClr>
              <a:buSzPts val="2800"/>
              <a:buNone/>
              <a:defRPr>
                <a:solidFill>
                  <a:schemeClr val="lt1"/>
                </a:solidFill>
              </a:defRPr>
            </a:lvl8pPr>
            <a:lvl9pPr lvl="8" algn="l">
              <a:lnSpc>
                <a:spcPct val="100000"/>
              </a:lnSpc>
              <a:spcBef>
                <a:spcPts val="0"/>
              </a:spcBef>
              <a:spcAft>
                <a:spcPts val="0"/>
              </a:spcAft>
              <a:buClr>
                <a:schemeClr val="lt1"/>
              </a:buClr>
              <a:buSzPts val="2800"/>
              <a:buNone/>
              <a:defRPr>
                <a:solidFill>
                  <a:schemeClr val="lt1"/>
                </a:solidFill>
              </a:defRPr>
            </a:lvl9pPr>
          </a:lstStyle>
          <a:p/>
        </p:txBody>
      </p:sp>
      <p:sp>
        <p:nvSpPr>
          <p:cNvPr id="27" name="Google Shape;27;p4"/>
          <p:cNvSpPr txBox="1"/>
          <p:nvPr>
            <p:ph idx="1" type="subTitle"/>
          </p:nvPr>
        </p:nvSpPr>
        <p:spPr>
          <a:xfrm>
            <a:off x="992475" y="2537250"/>
            <a:ext cx="3952500" cy="690300"/>
          </a:xfrm>
          <a:prstGeom prst="rect">
            <a:avLst/>
          </a:prstGeom>
          <a:noFill/>
          <a:ln>
            <a:noFill/>
          </a:ln>
        </p:spPr>
        <p:txBody>
          <a:bodyPr anchorCtr="0" anchor="t" bIns="91425" lIns="91425" spcFirstLastPara="1" rIns="91425" wrap="square" tIns="91425">
            <a:normAutofit/>
          </a:bodyPr>
          <a:lstStyle>
            <a:lvl1pPr lvl="0" algn="l">
              <a:lnSpc>
                <a:spcPct val="115000"/>
              </a:lnSpc>
              <a:spcBef>
                <a:spcPts val="0"/>
              </a:spcBef>
              <a:spcAft>
                <a:spcPts val="0"/>
              </a:spcAft>
              <a:buClr>
                <a:srgbClr val="1C5370"/>
              </a:buClr>
              <a:buSzPts val="1800"/>
              <a:buFont typeface="Roboto Light"/>
              <a:buNone/>
              <a:defRPr>
                <a:solidFill>
                  <a:srgbClr val="1C5370"/>
                </a:solidFill>
                <a:latin typeface="Roboto Light"/>
                <a:ea typeface="Roboto Light"/>
                <a:cs typeface="Roboto Light"/>
                <a:sym typeface="Roboto Light"/>
              </a:defRPr>
            </a:lvl1pPr>
            <a:lvl2pPr lvl="1" algn="l">
              <a:lnSpc>
                <a:spcPct val="115000"/>
              </a:lnSpc>
              <a:spcBef>
                <a:spcPts val="0"/>
              </a:spcBef>
              <a:spcAft>
                <a:spcPts val="0"/>
              </a:spcAft>
              <a:buSzPts val="1400"/>
              <a:buNone/>
              <a:defRPr/>
            </a:lvl2pPr>
            <a:lvl3pPr lvl="2" algn="l">
              <a:lnSpc>
                <a:spcPct val="115000"/>
              </a:lnSpc>
              <a:spcBef>
                <a:spcPts val="0"/>
              </a:spcBef>
              <a:spcAft>
                <a:spcPts val="0"/>
              </a:spcAft>
              <a:buSzPts val="1400"/>
              <a:buNone/>
              <a:defRPr/>
            </a:lvl3pPr>
            <a:lvl4pPr lvl="3" algn="l">
              <a:lnSpc>
                <a:spcPct val="115000"/>
              </a:lnSpc>
              <a:spcBef>
                <a:spcPts val="0"/>
              </a:spcBef>
              <a:spcAft>
                <a:spcPts val="0"/>
              </a:spcAft>
              <a:buSzPts val="1400"/>
              <a:buNone/>
              <a:defRPr/>
            </a:lvl4pPr>
            <a:lvl5pPr lvl="4" algn="l">
              <a:lnSpc>
                <a:spcPct val="115000"/>
              </a:lnSpc>
              <a:spcBef>
                <a:spcPts val="0"/>
              </a:spcBef>
              <a:spcAft>
                <a:spcPts val="0"/>
              </a:spcAft>
              <a:buSzPts val="1400"/>
              <a:buNone/>
              <a:defRPr/>
            </a:lvl5pPr>
            <a:lvl6pPr lvl="5" algn="l">
              <a:lnSpc>
                <a:spcPct val="115000"/>
              </a:lnSpc>
              <a:spcBef>
                <a:spcPts val="0"/>
              </a:spcBef>
              <a:spcAft>
                <a:spcPts val="0"/>
              </a:spcAft>
              <a:buSzPts val="1400"/>
              <a:buNone/>
              <a:defRPr/>
            </a:lvl6pPr>
            <a:lvl7pPr lvl="6" algn="l">
              <a:lnSpc>
                <a:spcPct val="115000"/>
              </a:lnSpc>
              <a:spcBef>
                <a:spcPts val="0"/>
              </a:spcBef>
              <a:spcAft>
                <a:spcPts val="0"/>
              </a:spcAft>
              <a:buSzPts val="1400"/>
              <a:buNone/>
              <a:defRPr/>
            </a:lvl7pPr>
            <a:lvl8pPr lvl="7" algn="l">
              <a:lnSpc>
                <a:spcPct val="115000"/>
              </a:lnSpc>
              <a:spcBef>
                <a:spcPts val="0"/>
              </a:spcBef>
              <a:spcAft>
                <a:spcPts val="0"/>
              </a:spcAft>
              <a:buSzPts val="1400"/>
              <a:buNone/>
              <a:defRPr/>
            </a:lvl8pPr>
            <a:lvl9pPr lvl="8" algn="l">
              <a:lnSpc>
                <a:spcPct val="115000"/>
              </a:lnSpc>
              <a:spcBef>
                <a:spcPts val="0"/>
              </a:spcBef>
              <a:spcAft>
                <a:spcPts val="0"/>
              </a:spcAft>
              <a:buSzPts val="1400"/>
              <a:buNone/>
              <a:defRPr/>
            </a:lvl9pPr>
          </a:lstStyle>
          <a:p/>
        </p:txBody>
      </p:sp>
      <p:pic>
        <p:nvPicPr>
          <p:cNvPr id="28" name="Google Shape;28;p4"/>
          <p:cNvPicPr preferRelativeResize="0"/>
          <p:nvPr/>
        </p:nvPicPr>
        <p:blipFill rotWithShape="1">
          <a:blip r:embed="rId2">
            <a:alphaModFix/>
          </a:blip>
          <a:srcRect b="0" l="0" r="0" t="0"/>
          <a:stretch/>
        </p:blipFill>
        <p:spPr>
          <a:xfrm>
            <a:off x="8061825" y="195650"/>
            <a:ext cx="981576" cy="518976"/>
          </a:xfrm>
          <a:prstGeom prst="rect">
            <a:avLst/>
          </a:prstGeom>
          <a:noFill/>
          <a:ln>
            <a:noFill/>
          </a:ln>
        </p:spPr>
      </p:pic>
      <p:cxnSp>
        <p:nvCxnSpPr>
          <p:cNvPr id="29" name="Google Shape;29;p4"/>
          <p:cNvCxnSpPr/>
          <p:nvPr/>
        </p:nvCxnSpPr>
        <p:spPr>
          <a:xfrm>
            <a:off x="441775" y="57475"/>
            <a:ext cx="8560500" cy="10500"/>
          </a:xfrm>
          <a:prstGeom prst="straightConnector1">
            <a:avLst/>
          </a:prstGeom>
          <a:noFill/>
          <a:ln cap="flat" cmpd="sng" w="19050">
            <a:solidFill>
              <a:srgbClr val="1F5573"/>
            </a:solidFill>
            <a:prstDash val="solid"/>
            <a:round/>
            <a:headEnd len="sm" w="sm" type="none"/>
            <a:tailEnd len="sm" w="sm" type="none"/>
          </a:ln>
        </p:spPr>
      </p:cxnSp>
      <p:sp>
        <p:nvSpPr>
          <p:cNvPr id="30" name="Google Shape;30;p4"/>
          <p:cNvSpPr/>
          <p:nvPr/>
        </p:nvSpPr>
        <p:spPr>
          <a:xfrm>
            <a:off x="0" y="4414075"/>
            <a:ext cx="9172500" cy="792600"/>
          </a:xfrm>
          <a:prstGeom prst="rect">
            <a:avLst/>
          </a:prstGeom>
          <a:gradFill>
            <a:gsLst>
              <a:gs pos="0">
                <a:srgbClr val="2F8BBD"/>
              </a:gs>
              <a:gs pos="100000">
                <a:srgbClr val="8FBDD6"/>
              </a:gs>
            </a:gsLst>
            <a:lin ang="18900044"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4"/>
          <p:cNvSpPr/>
          <p:nvPr/>
        </p:nvSpPr>
        <p:spPr>
          <a:xfrm flipH="1" rot="10800000">
            <a:off x="-13625" y="-7450"/>
            <a:ext cx="277800" cy="5217000"/>
          </a:xfrm>
          <a:prstGeom prst="round1Rect">
            <a:avLst>
              <a:gd fmla="val 50000" name="adj"/>
            </a:avLst>
          </a:prstGeom>
          <a:solidFill>
            <a:srgbClr val="1F55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Two Columns" type="twoColTx">
  <p:cSld name="TITLE_AND_TWO_COLUMNS">
    <p:spTree>
      <p:nvGrpSpPr>
        <p:cNvPr id="32" name="Shape 32"/>
        <p:cNvGrpSpPr/>
        <p:nvPr/>
      </p:nvGrpSpPr>
      <p:grpSpPr>
        <a:xfrm>
          <a:off x="0" y="0"/>
          <a:ext cx="0" cy="0"/>
          <a:chOff x="0" y="0"/>
          <a:chExt cx="0" cy="0"/>
        </a:xfrm>
      </p:grpSpPr>
      <p:sp>
        <p:nvSpPr>
          <p:cNvPr id="33" name="Google Shape;33;p5"/>
          <p:cNvSpPr txBox="1"/>
          <p:nvPr>
            <p:ph idx="1" type="body"/>
          </p:nvPr>
        </p:nvSpPr>
        <p:spPr>
          <a:xfrm>
            <a:off x="891187" y="1152475"/>
            <a:ext cx="34203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Clr>
                <a:schemeClr val="dk1"/>
              </a:buClr>
              <a:buSzPts val="1400"/>
              <a:buFont typeface="Roboto"/>
              <a:buChar char="●"/>
              <a:defRPr sz="1400">
                <a:solidFill>
                  <a:schemeClr val="dk1"/>
                </a:solidFill>
                <a:latin typeface="Roboto"/>
                <a:ea typeface="Roboto"/>
                <a:cs typeface="Roboto"/>
                <a:sym typeface="Roboto"/>
              </a:defRPr>
            </a:lvl1pPr>
            <a:lvl2pPr indent="-304800" lvl="1" marL="914400" algn="l">
              <a:lnSpc>
                <a:spcPct val="115000"/>
              </a:lnSpc>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2pPr>
            <a:lvl3pPr indent="-304800" lvl="2" marL="1371600" algn="l">
              <a:lnSpc>
                <a:spcPct val="115000"/>
              </a:lnSpc>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3pPr>
            <a:lvl4pPr indent="-304800" lvl="3" marL="1828800" algn="l">
              <a:lnSpc>
                <a:spcPct val="115000"/>
              </a:lnSpc>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4pPr>
            <a:lvl5pPr indent="-304800" lvl="4" marL="2286000" algn="l">
              <a:lnSpc>
                <a:spcPct val="115000"/>
              </a:lnSpc>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5pPr>
            <a:lvl6pPr indent="-304800" lvl="5" marL="2743200" algn="l">
              <a:lnSpc>
                <a:spcPct val="115000"/>
              </a:lnSpc>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6pPr>
            <a:lvl7pPr indent="-304800" lvl="6" marL="3200400" algn="l">
              <a:lnSpc>
                <a:spcPct val="115000"/>
              </a:lnSpc>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7pPr>
            <a:lvl8pPr indent="-304800" lvl="7" marL="3657600" algn="l">
              <a:lnSpc>
                <a:spcPct val="115000"/>
              </a:lnSpc>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8pPr>
            <a:lvl9pPr indent="-304800" lvl="8" marL="4114800" algn="l">
              <a:lnSpc>
                <a:spcPct val="115000"/>
              </a:lnSpc>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9pPr>
          </a:lstStyle>
          <a:p/>
        </p:txBody>
      </p:sp>
      <p:sp>
        <p:nvSpPr>
          <p:cNvPr id="34" name="Google Shape;34;p5"/>
          <p:cNvSpPr txBox="1"/>
          <p:nvPr>
            <p:ph type="title"/>
          </p:nvPr>
        </p:nvSpPr>
        <p:spPr>
          <a:xfrm>
            <a:off x="760000" y="445025"/>
            <a:ext cx="80724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rgbClr val="1C5370"/>
              </a:buClr>
              <a:buSzPts val="2800"/>
              <a:buFont typeface="Roboto Medium"/>
              <a:buNone/>
              <a:defRPr>
                <a:solidFill>
                  <a:srgbClr val="1C5370"/>
                </a:solidFill>
                <a:latin typeface="Roboto Medium"/>
                <a:ea typeface="Roboto Medium"/>
                <a:cs typeface="Roboto Medium"/>
                <a:sym typeface="Roboto Medium"/>
              </a:defRPr>
            </a:lvl1pPr>
            <a:lvl2pPr lvl="1" algn="l">
              <a:lnSpc>
                <a:spcPct val="100000"/>
              </a:lnSpc>
              <a:spcBef>
                <a:spcPts val="0"/>
              </a:spcBef>
              <a:spcAft>
                <a:spcPts val="0"/>
              </a:spcAft>
              <a:buSzPts val="2800"/>
              <a:buFont typeface="Roboto Medium"/>
              <a:buNone/>
              <a:defRPr>
                <a:latin typeface="Roboto Medium"/>
                <a:ea typeface="Roboto Medium"/>
                <a:cs typeface="Roboto Medium"/>
                <a:sym typeface="Roboto Medium"/>
              </a:defRPr>
            </a:lvl2pPr>
            <a:lvl3pPr lvl="2" algn="l">
              <a:lnSpc>
                <a:spcPct val="100000"/>
              </a:lnSpc>
              <a:spcBef>
                <a:spcPts val="0"/>
              </a:spcBef>
              <a:spcAft>
                <a:spcPts val="0"/>
              </a:spcAft>
              <a:buSzPts val="2800"/>
              <a:buFont typeface="Roboto Medium"/>
              <a:buNone/>
              <a:defRPr>
                <a:latin typeface="Roboto Medium"/>
                <a:ea typeface="Roboto Medium"/>
                <a:cs typeface="Roboto Medium"/>
                <a:sym typeface="Roboto Medium"/>
              </a:defRPr>
            </a:lvl3pPr>
            <a:lvl4pPr lvl="3" algn="l">
              <a:lnSpc>
                <a:spcPct val="100000"/>
              </a:lnSpc>
              <a:spcBef>
                <a:spcPts val="0"/>
              </a:spcBef>
              <a:spcAft>
                <a:spcPts val="0"/>
              </a:spcAft>
              <a:buSzPts val="2800"/>
              <a:buFont typeface="Roboto Medium"/>
              <a:buNone/>
              <a:defRPr>
                <a:latin typeface="Roboto Medium"/>
                <a:ea typeface="Roboto Medium"/>
                <a:cs typeface="Roboto Medium"/>
                <a:sym typeface="Roboto Medium"/>
              </a:defRPr>
            </a:lvl4pPr>
            <a:lvl5pPr lvl="4" algn="l">
              <a:lnSpc>
                <a:spcPct val="100000"/>
              </a:lnSpc>
              <a:spcBef>
                <a:spcPts val="0"/>
              </a:spcBef>
              <a:spcAft>
                <a:spcPts val="0"/>
              </a:spcAft>
              <a:buSzPts val="2800"/>
              <a:buFont typeface="Roboto Medium"/>
              <a:buNone/>
              <a:defRPr>
                <a:latin typeface="Roboto Medium"/>
                <a:ea typeface="Roboto Medium"/>
                <a:cs typeface="Roboto Medium"/>
                <a:sym typeface="Roboto Medium"/>
              </a:defRPr>
            </a:lvl5pPr>
            <a:lvl6pPr lvl="5" algn="l">
              <a:lnSpc>
                <a:spcPct val="100000"/>
              </a:lnSpc>
              <a:spcBef>
                <a:spcPts val="0"/>
              </a:spcBef>
              <a:spcAft>
                <a:spcPts val="0"/>
              </a:spcAft>
              <a:buSzPts val="2800"/>
              <a:buFont typeface="Roboto Medium"/>
              <a:buNone/>
              <a:defRPr>
                <a:latin typeface="Roboto Medium"/>
                <a:ea typeface="Roboto Medium"/>
                <a:cs typeface="Roboto Medium"/>
                <a:sym typeface="Roboto Medium"/>
              </a:defRPr>
            </a:lvl6pPr>
            <a:lvl7pPr lvl="6" algn="l">
              <a:lnSpc>
                <a:spcPct val="100000"/>
              </a:lnSpc>
              <a:spcBef>
                <a:spcPts val="0"/>
              </a:spcBef>
              <a:spcAft>
                <a:spcPts val="0"/>
              </a:spcAft>
              <a:buSzPts val="2800"/>
              <a:buFont typeface="Roboto Medium"/>
              <a:buNone/>
              <a:defRPr>
                <a:latin typeface="Roboto Medium"/>
                <a:ea typeface="Roboto Medium"/>
                <a:cs typeface="Roboto Medium"/>
                <a:sym typeface="Roboto Medium"/>
              </a:defRPr>
            </a:lvl7pPr>
            <a:lvl8pPr lvl="7" algn="l">
              <a:lnSpc>
                <a:spcPct val="100000"/>
              </a:lnSpc>
              <a:spcBef>
                <a:spcPts val="0"/>
              </a:spcBef>
              <a:spcAft>
                <a:spcPts val="0"/>
              </a:spcAft>
              <a:buSzPts val="2800"/>
              <a:buFont typeface="Roboto Medium"/>
              <a:buNone/>
              <a:defRPr>
                <a:latin typeface="Roboto Medium"/>
                <a:ea typeface="Roboto Medium"/>
                <a:cs typeface="Roboto Medium"/>
                <a:sym typeface="Roboto Medium"/>
              </a:defRPr>
            </a:lvl8pPr>
            <a:lvl9pPr lvl="8" algn="l">
              <a:lnSpc>
                <a:spcPct val="100000"/>
              </a:lnSpc>
              <a:spcBef>
                <a:spcPts val="0"/>
              </a:spcBef>
              <a:spcAft>
                <a:spcPts val="0"/>
              </a:spcAft>
              <a:buSzPts val="2800"/>
              <a:buFont typeface="Roboto Medium"/>
              <a:buNone/>
              <a:defRPr>
                <a:latin typeface="Roboto Medium"/>
                <a:ea typeface="Roboto Medium"/>
                <a:cs typeface="Roboto Medium"/>
                <a:sym typeface="Roboto Medium"/>
              </a:defRPr>
            </a:lvl9pPr>
          </a:lstStyle>
          <a:p/>
        </p:txBody>
      </p:sp>
      <p:sp>
        <p:nvSpPr>
          <p:cNvPr id="35" name="Google Shape;35;p5"/>
          <p:cNvSpPr txBox="1"/>
          <p:nvPr>
            <p:ph idx="2" type="body"/>
          </p:nvPr>
        </p:nvSpPr>
        <p:spPr>
          <a:xfrm>
            <a:off x="4967087" y="1152463"/>
            <a:ext cx="34203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Clr>
                <a:schemeClr val="dk1"/>
              </a:buClr>
              <a:buSzPts val="1400"/>
              <a:buFont typeface="Roboto"/>
              <a:buChar char="●"/>
              <a:defRPr sz="1400">
                <a:solidFill>
                  <a:schemeClr val="dk1"/>
                </a:solidFill>
                <a:latin typeface="Roboto"/>
                <a:ea typeface="Roboto"/>
                <a:cs typeface="Roboto"/>
                <a:sym typeface="Roboto"/>
              </a:defRPr>
            </a:lvl1pPr>
            <a:lvl2pPr indent="-304800" lvl="1" marL="914400" algn="l">
              <a:lnSpc>
                <a:spcPct val="115000"/>
              </a:lnSpc>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2pPr>
            <a:lvl3pPr indent="-304800" lvl="2" marL="1371600" algn="l">
              <a:lnSpc>
                <a:spcPct val="115000"/>
              </a:lnSpc>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3pPr>
            <a:lvl4pPr indent="-304800" lvl="3" marL="1828800" algn="l">
              <a:lnSpc>
                <a:spcPct val="115000"/>
              </a:lnSpc>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4pPr>
            <a:lvl5pPr indent="-304800" lvl="4" marL="2286000" algn="l">
              <a:lnSpc>
                <a:spcPct val="115000"/>
              </a:lnSpc>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5pPr>
            <a:lvl6pPr indent="-304800" lvl="5" marL="2743200" algn="l">
              <a:lnSpc>
                <a:spcPct val="115000"/>
              </a:lnSpc>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6pPr>
            <a:lvl7pPr indent="-304800" lvl="6" marL="3200400" algn="l">
              <a:lnSpc>
                <a:spcPct val="115000"/>
              </a:lnSpc>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7pPr>
            <a:lvl8pPr indent="-304800" lvl="7" marL="3657600" algn="l">
              <a:lnSpc>
                <a:spcPct val="115000"/>
              </a:lnSpc>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8pPr>
            <a:lvl9pPr indent="-304800" lvl="8" marL="4114800" algn="l">
              <a:lnSpc>
                <a:spcPct val="115000"/>
              </a:lnSpc>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9pPr>
          </a:lstStyle>
          <a:p/>
        </p:txBody>
      </p:sp>
      <p:pic>
        <p:nvPicPr>
          <p:cNvPr id="36" name="Google Shape;36;p5"/>
          <p:cNvPicPr preferRelativeResize="0"/>
          <p:nvPr/>
        </p:nvPicPr>
        <p:blipFill rotWithShape="1">
          <a:blip r:embed="rId2">
            <a:alphaModFix/>
          </a:blip>
          <a:srcRect b="0" l="0" r="0" t="0"/>
          <a:stretch/>
        </p:blipFill>
        <p:spPr>
          <a:xfrm>
            <a:off x="8061825" y="195650"/>
            <a:ext cx="981576" cy="518976"/>
          </a:xfrm>
          <a:prstGeom prst="rect">
            <a:avLst/>
          </a:prstGeom>
          <a:noFill/>
          <a:ln>
            <a:noFill/>
          </a:ln>
        </p:spPr>
      </p:pic>
      <p:cxnSp>
        <p:nvCxnSpPr>
          <p:cNvPr id="37" name="Google Shape;37;p5"/>
          <p:cNvCxnSpPr/>
          <p:nvPr/>
        </p:nvCxnSpPr>
        <p:spPr>
          <a:xfrm>
            <a:off x="441775" y="57475"/>
            <a:ext cx="8560500" cy="10500"/>
          </a:xfrm>
          <a:prstGeom prst="straightConnector1">
            <a:avLst/>
          </a:prstGeom>
          <a:noFill/>
          <a:ln cap="flat" cmpd="sng" w="19050">
            <a:solidFill>
              <a:srgbClr val="1F5573"/>
            </a:solidFill>
            <a:prstDash val="solid"/>
            <a:round/>
            <a:headEnd len="sm" w="sm" type="none"/>
            <a:tailEnd len="sm" w="sm" type="none"/>
          </a:ln>
        </p:spPr>
      </p:cxnSp>
      <p:sp>
        <p:nvSpPr>
          <p:cNvPr id="38" name="Google Shape;38;p5"/>
          <p:cNvSpPr/>
          <p:nvPr/>
        </p:nvSpPr>
        <p:spPr>
          <a:xfrm>
            <a:off x="0" y="4771425"/>
            <a:ext cx="9183600" cy="405300"/>
          </a:xfrm>
          <a:prstGeom prst="rect">
            <a:avLst/>
          </a:prstGeom>
          <a:gradFill>
            <a:gsLst>
              <a:gs pos="0">
                <a:srgbClr val="2F8BBD"/>
              </a:gs>
              <a:gs pos="100000">
                <a:srgbClr val="8FBDD6"/>
              </a:gs>
            </a:gsLst>
            <a:lin ang="18900044"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5"/>
          <p:cNvSpPr/>
          <p:nvPr/>
        </p:nvSpPr>
        <p:spPr>
          <a:xfrm flipH="1" rot="10800000">
            <a:off x="-13625" y="-7500"/>
            <a:ext cx="277800" cy="5189100"/>
          </a:xfrm>
          <a:prstGeom prst="round1Rect">
            <a:avLst>
              <a:gd fmla="val 50000" name="adj"/>
            </a:avLst>
          </a:prstGeom>
          <a:solidFill>
            <a:srgbClr val="1F55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png"/><Relationship Id="rId4" Type="http://schemas.openxmlformats.org/officeDocument/2006/relationships/image" Target="../media/image4.png"/><Relationship Id="rId5"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mailto:rahul.ramachandran@nasa.gov" TargetMode="External"/><Relationship Id="rId4" Type="http://schemas.openxmlformats.org/officeDocument/2006/relationships/hyperlink" Target="mailto:ge.peng@uah.edu"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 name="Shape 43"/>
        <p:cNvGrpSpPr/>
        <p:nvPr/>
      </p:nvGrpSpPr>
      <p:grpSpPr>
        <a:xfrm>
          <a:off x="0" y="0"/>
          <a:ext cx="0" cy="0"/>
          <a:chOff x="0" y="0"/>
          <a:chExt cx="0" cy="0"/>
        </a:xfrm>
      </p:grpSpPr>
      <p:sp>
        <p:nvSpPr>
          <p:cNvPr id="44" name="Google Shape;44;p6"/>
          <p:cNvSpPr txBox="1"/>
          <p:nvPr>
            <p:ph type="ctrTitle"/>
          </p:nvPr>
        </p:nvSpPr>
        <p:spPr>
          <a:xfrm>
            <a:off x="641375" y="768200"/>
            <a:ext cx="5601000" cy="1360800"/>
          </a:xfrm>
          <a:prstGeom prst="rect">
            <a:avLst/>
          </a:prstGeom>
          <a:noFill/>
          <a:ln>
            <a:noFill/>
          </a:ln>
          <a:effectLst>
            <a:outerShdw blurRad="57150" rotWithShape="0" algn="bl" dir="5400000" dist="19050">
              <a:srgbClr val="000000">
                <a:alpha val="49803"/>
              </a:srgbClr>
            </a:outerShdw>
          </a:effectLst>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US"/>
              <a:t>Modern Scientific Data Governance Framework</a:t>
            </a:r>
            <a:endParaRPr/>
          </a:p>
        </p:txBody>
      </p:sp>
      <p:sp>
        <p:nvSpPr>
          <p:cNvPr id="45" name="Google Shape;45;p6"/>
          <p:cNvSpPr txBox="1"/>
          <p:nvPr>
            <p:ph idx="1" type="subTitle"/>
          </p:nvPr>
        </p:nvSpPr>
        <p:spPr>
          <a:xfrm>
            <a:off x="641375" y="2240100"/>
            <a:ext cx="8094300" cy="792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027"/>
              <a:buNone/>
            </a:pPr>
            <a:r>
              <a:rPr lang="en-US" sz="1800">
                <a:solidFill>
                  <a:schemeClr val="dk1"/>
                </a:solidFill>
                <a:highlight>
                  <a:srgbClr val="FFFFFF"/>
                </a:highlight>
                <a:latin typeface="Roboto"/>
                <a:ea typeface="Roboto"/>
                <a:cs typeface="Roboto"/>
                <a:sym typeface="Roboto"/>
              </a:rPr>
              <a:t>Rahul Ramachandran</a:t>
            </a:r>
            <a:r>
              <a:rPr baseline="30000" lang="en-US" sz="1800">
                <a:solidFill>
                  <a:schemeClr val="dk1"/>
                </a:solidFill>
                <a:highlight>
                  <a:srgbClr val="FFFFFF"/>
                </a:highlight>
                <a:latin typeface="Roboto"/>
                <a:ea typeface="Roboto"/>
                <a:cs typeface="Roboto"/>
                <a:sym typeface="Roboto"/>
              </a:rPr>
              <a:t>1</a:t>
            </a:r>
            <a:r>
              <a:rPr lang="en-US" sz="1800">
                <a:solidFill>
                  <a:schemeClr val="dk1"/>
                </a:solidFill>
                <a:highlight>
                  <a:srgbClr val="FFFFFF"/>
                </a:highlight>
                <a:latin typeface="Roboto"/>
                <a:ea typeface="Roboto"/>
                <a:cs typeface="Roboto"/>
                <a:sym typeface="Roboto"/>
              </a:rPr>
              <a:t>, Ge Peng</a:t>
            </a:r>
            <a:r>
              <a:rPr baseline="30000" lang="en-US" sz="1800">
                <a:solidFill>
                  <a:schemeClr val="dk1"/>
                </a:solidFill>
                <a:highlight>
                  <a:srgbClr val="FFFFFF"/>
                </a:highlight>
                <a:latin typeface="Roboto"/>
                <a:ea typeface="Roboto"/>
                <a:cs typeface="Roboto"/>
                <a:sym typeface="Roboto"/>
              </a:rPr>
              <a:t>2</a:t>
            </a:r>
            <a:r>
              <a:rPr lang="en-US" sz="1800">
                <a:solidFill>
                  <a:schemeClr val="dk1"/>
                </a:solidFill>
                <a:highlight>
                  <a:srgbClr val="FFFFFF"/>
                </a:highlight>
                <a:latin typeface="Roboto"/>
                <a:ea typeface="Roboto"/>
                <a:cs typeface="Roboto"/>
                <a:sym typeface="Roboto"/>
              </a:rPr>
              <a:t>, Shelby Bagwell</a:t>
            </a:r>
            <a:r>
              <a:rPr baseline="30000" lang="en-US" sz="1800">
                <a:solidFill>
                  <a:schemeClr val="dk1"/>
                </a:solidFill>
                <a:highlight>
                  <a:srgbClr val="FFFFFF"/>
                </a:highlight>
                <a:latin typeface="Roboto"/>
                <a:ea typeface="Roboto"/>
                <a:cs typeface="Roboto"/>
                <a:sym typeface="Roboto"/>
              </a:rPr>
              <a:t>2</a:t>
            </a:r>
            <a:r>
              <a:rPr lang="en-US" sz="1800">
                <a:solidFill>
                  <a:schemeClr val="dk1"/>
                </a:solidFill>
                <a:highlight>
                  <a:srgbClr val="FFFFFF"/>
                </a:highlight>
                <a:latin typeface="Roboto"/>
                <a:ea typeface="Roboto"/>
                <a:cs typeface="Roboto"/>
                <a:sym typeface="Roboto"/>
              </a:rPr>
              <a:t>, Abdelhak Marouane</a:t>
            </a:r>
            <a:r>
              <a:rPr baseline="30000" lang="en-US" sz="1800">
                <a:solidFill>
                  <a:schemeClr val="dk1"/>
                </a:solidFill>
                <a:highlight>
                  <a:srgbClr val="FFFFFF"/>
                </a:highlight>
                <a:latin typeface="Roboto"/>
                <a:ea typeface="Roboto"/>
                <a:cs typeface="Roboto"/>
                <a:sym typeface="Roboto"/>
              </a:rPr>
              <a:t>2</a:t>
            </a:r>
            <a:r>
              <a:rPr lang="en-US" sz="1800">
                <a:solidFill>
                  <a:schemeClr val="dk1"/>
                </a:solidFill>
                <a:highlight>
                  <a:srgbClr val="FFFFFF"/>
                </a:highlight>
                <a:latin typeface="Roboto"/>
                <a:ea typeface="Roboto"/>
                <a:cs typeface="Roboto"/>
                <a:sym typeface="Roboto"/>
              </a:rPr>
              <a:t>, Sumant Jha</a:t>
            </a:r>
            <a:r>
              <a:rPr baseline="30000" lang="en-US" sz="1800">
                <a:solidFill>
                  <a:schemeClr val="dk1"/>
                </a:solidFill>
                <a:highlight>
                  <a:srgbClr val="FFFFFF"/>
                </a:highlight>
                <a:latin typeface="Roboto"/>
                <a:ea typeface="Roboto"/>
                <a:cs typeface="Roboto"/>
                <a:sym typeface="Roboto"/>
              </a:rPr>
              <a:t>3</a:t>
            </a:r>
            <a:r>
              <a:rPr lang="en-US" sz="1800">
                <a:solidFill>
                  <a:schemeClr val="dk1"/>
                </a:solidFill>
                <a:highlight>
                  <a:srgbClr val="FFFFFF"/>
                </a:highlight>
                <a:latin typeface="Roboto"/>
                <a:ea typeface="Roboto"/>
                <a:cs typeface="Roboto"/>
                <a:sym typeface="Roboto"/>
              </a:rPr>
              <a:t>, and Jerika Christman</a:t>
            </a:r>
            <a:r>
              <a:rPr baseline="30000" lang="en-US" sz="1800">
                <a:solidFill>
                  <a:schemeClr val="dk1"/>
                </a:solidFill>
                <a:highlight>
                  <a:srgbClr val="FFFFFF"/>
                </a:highlight>
                <a:latin typeface="Roboto"/>
                <a:ea typeface="Roboto"/>
                <a:cs typeface="Roboto"/>
                <a:sym typeface="Roboto"/>
              </a:rPr>
              <a:t>4</a:t>
            </a:r>
            <a:endParaRPr baseline="30000" sz="1800"/>
          </a:p>
          <a:p>
            <a:pPr indent="0" lvl="0" marL="0" rtl="0" algn="l">
              <a:lnSpc>
                <a:spcPct val="100000"/>
              </a:lnSpc>
              <a:spcBef>
                <a:spcPts val="0"/>
              </a:spcBef>
              <a:spcAft>
                <a:spcPts val="0"/>
              </a:spcAft>
              <a:buSzPts val="3027"/>
              <a:buNone/>
            </a:pPr>
            <a:r>
              <a:t/>
            </a:r>
            <a:endParaRPr sz="1800"/>
          </a:p>
        </p:txBody>
      </p:sp>
      <p:sp>
        <p:nvSpPr>
          <p:cNvPr id="46" name="Google Shape;46;p6"/>
          <p:cNvSpPr txBox="1"/>
          <p:nvPr>
            <p:ph idx="2" type="subTitle"/>
          </p:nvPr>
        </p:nvSpPr>
        <p:spPr>
          <a:xfrm>
            <a:off x="641374" y="3097824"/>
            <a:ext cx="4635900" cy="792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770"/>
              <a:buNone/>
            </a:pPr>
            <a:r>
              <a:rPr baseline="30000" lang="en-US" sz="1242"/>
              <a:t>1</a:t>
            </a:r>
            <a:r>
              <a:rPr lang="en-US" sz="1242"/>
              <a:t> NASA Marshall Space Flight Center (MSFC)</a:t>
            </a:r>
            <a:endParaRPr/>
          </a:p>
          <a:p>
            <a:pPr indent="0" lvl="0" marL="0" rtl="0" algn="l">
              <a:lnSpc>
                <a:spcPct val="115000"/>
              </a:lnSpc>
              <a:spcBef>
                <a:spcPts val="0"/>
              </a:spcBef>
              <a:spcAft>
                <a:spcPts val="0"/>
              </a:spcAft>
              <a:buSzPts val="770"/>
              <a:buNone/>
            </a:pPr>
            <a:r>
              <a:rPr baseline="30000" lang="en-US" sz="1242"/>
              <a:t>2</a:t>
            </a:r>
            <a:r>
              <a:rPr lang="en-US" sz="1242"/>
              <a:t> The University of Alabama in Huntsville/MSFC IMPACT</a:t>
            </a:r>
            <a:endParaRPr sz="1242"/>
          </a:p>
          <a:p>
            <a:pPr indent="0" lvl="0" marL="0" rtl="0" algn="l">
              <a:lnSpc>
                <a:spcPct val="115000"/>
              </a:lnSpc>
              <a:spcBef>
                <a:spcPts val="0"/>
              </a:spcBef>
              <a:spcAft>
                <a:spcPts val="0"/>
              </a:spcAft>
              <a:buSzPts val="770"/>
              <a:buNone/>
            </a:pPr>
            <a:r>
              <a:rPr baseline="30000" lang="en-US" sz="1242"/>
              <a:t>3 </a:t>
            </a:r>
            <a:r>
              <a:rPr lang="en-US" sz="1242"/>
              <a:t>USRA</a:t>
            </a:r>
            <a:endParaRPr sz="1242"/>
          </a:p>
          <a:p>
            <a:pPr indent="0" lvl="0" marL="0" rtl="0" algn="l">
              <a:lnSpc>
                <a:spcPct val="115000"/>
              </a:lnSpc>
              <a:spcBef>
                <a:spcPts val="0"/>
              </a:spcBef>
              <a:spcAft>
                <a:spcPts val="0"/>
              </a:spcAft>
              <a:buSzPts val="770"/>
              <a:buNone/>
            </a:pPr>
            <a:r>
              <a:rPr baseline="30000" lang="en-US" sz="1242"/>
              <a:t>4 </a:t>
            </a:r>
            <a:r>
              <a:rPr lang="en-US" sz="1242"/>
              <a:t>Barrios Tech</a:t>
            </a:r>
            <a:endParaRPr sz="1242"/>
          </a:p>
          <a:p>
            <a:pPr indent="0" lvl="0" marL="0" rtl="0" algn="l">
              <a:lnSpc>
                <a:spcPct val="115000"/>
              </a:lnSpc>
              <a:spcBef>
                <a:spcPts val="0"/>
              </a:spcBef>
              <a:spcAft>
                <a:spcPts val="0"/>
              </a:spcAft>
              <a:buSzPts val="770"/>
              <a:buNone/>
            </a:pPr>
            <a:r>
              <a:t/>
            </a:r>
            <a:endParaRPr sz="1242"/>
          </a:p>
          <a:p>
            <a:pPr indent="0" lvl="0" marL="0" rtl="0" algn="l">
              <a:lnSpc>
                <a:spcPct val="115000"/>
              </a:lnSpc>
              <a:spcBef>
                <a:spcPts val="0"/>
              </a:spcBef>
              <a:spcAft>
                <a:spcPts val="0"/>
              </a:spcAft>
              <a:buSzPts val="770"/>
              <a:buNone/>
            </a:pPr>
            <a:r>
              <a:t/>
            </a:r>
            <a:endParaRPr sz="1242"/>
          </a:p>
          <a:p>
            <a:pPr indent="0" lvl="0" marL="0" rtl="0" algn="l">
              <a:lnSpc>
                <a:spcPct val="115000"/>
              </a:lnSpc>
              <a:spcBef>
                <a:spcPts val="1200"/>
              </a:spcBef>
              <a:spcAft>
                <a:spcPts val="1200"/>
              </a:spcAft>
              <a:buSzPts val="770"/>
              <a:buNone/>
            </a:pPr>
            <a:r>
              <a:t/>
            </a:r>
            <a:endParaRPr sz="1242"/>
          </a:p>
        </p:txBody>
      </p:sp>
      <p:sp>
        <p:nvSpPr>
          <p:cNvPr id="47" name="Google Shape;47;p6"/>
          <p:cNvSpPr txBox="1"/>
          <p:nvPr>
            <p:ph idx="2" type="subTitle"/>
          </p:nvPr>
        </p:nvSpPr>
        <p:spPr>
          <a:xfrm>
            <a:off x="641375" y="4818600"/>
            <a:ext cx="4209594" cy="324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SzPts val="770"/>
              <a:buNone/>
            </a:pPr>
            <a:r>
              <a:rPr lang="en-US" sz="1210">
                <a:solidFill>
                  <a:schemeClr val="lt1"/>
                </a:solidFill>
              </a:rPr>
              <a:t>https://doi.org/10.5194/egusphere-egu23-2941(4/28/2023)</a:t>
            </a:r>
            <a:endParaRPr sz="1210">
              <a:solidFill>
                <a:schemeClr val="lt1"/>
              </a:solidFill>
            </a:endParaRPr>
          </a:p>
        </p:txBody>
      </p:sp>
      <p:sp>
        <p:nvSpPr>
          <p:cNvPr id="48" name="Google Shape;48;p6"/>
          <p:cNvSpPr txBox="1"/>
          <p:nvPr>
            <p:ph idx="2" type="subTitle"/>
          </p:nvPr>
        </p:nvSpPr>
        <p:spPr>
          <a:xfrm>
            <a:off x="641375" y="4493700"/>
            <a:ext cx="3372686" cy="324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SzPts val="770"/>
              <a:buNone/>
            </a:pPr>
            <a:r>
              <a:rPr lang="en-US" sz="1210">
                <a:solidFill>
                  <a:schemeClr val="lt1"/>
                </a:solidFill>
              </a:rPr>
              <a:t>EGU General Assembly 2023, Vienna, Austria</a:t>
            </a:r>
            <a:endParaRPr sz="1210">
              <a:solidFill>
                <a:schemeClr val="lt1"/>
              </a:solidFill>
            </a:endParaRPr>
          </a:p>
        </p:txBody>
      </p:sp>
      <p:pic>
        <p:nvPicPr>
          <p:cNvPr id="49" name="Google Shape;49;p6"/>
          <p:cNvPicPr preferRelativeResize="0"/>
          <p:nvPr/>
        </p:nvPicPr>
        <p:blipFill rotWithShape="1">
          <a:blip r:embed="rId3">
            <a:alphaModFix/>
          </a:blip>
          <a:srcRect b="0" l="0" r="0" t="0"/>
          <a:stretch/>
        </p:blipFill>
        <p:spPr>
          <a:xfrm>
            <a:off x="5763726" y="4579249"/>
            <a:ext cx="1274825" cy="506575"/>
          </a:xfrm>
          <a:prstGeom prst="rect">
            <a:avLst/>
          </a:prstGeom>
          <a:noFill/>
          <a:ln>
            <a:noFill/>
          </a:ln>
        </p:spPr>
      </p:pic>
      <p:pic>
        <p:nvPicPr>
          <p:cNvPr id="50" name="Google Shape;50;p6"/>
          <p:cNvPicPr preferRelativeResize="0"/>
          <p:nvPr/>
        </p:nvPicPr>
        <p:blipFill>
          <a:blip r:embed="rId4">
            <a:alphaModFix/>
          </a:blip>
          <a:stretch>
            <a:fillRect/>
          </a:stretch>
        </p:blipFill>
        <p:spPr>
          <a:xfrm>
            <a:off x="8000100" y="193725"/>
            <a:ext cx="735500" cy="1029700"/>
          </a:xfrm>
          <a:prstGeom prst="rect">
            <a:avLst/>
          </a:prstGeom>
          <a:noFill/>
          <a:ln>
            <a:noFill/>
          </a:ln>
        </p:spPr>
      </p:pic>
      <p:sp>
        <p:nvSpPr>
          <p:cNvPr id="51" name="Google Shape;51;p6"/>
          <p:cNvSpPr txBox="1"/>
          <p:nvPr/>
        </p:nvSpPr>
        <p:spPr>
          <a:xfrm>
            <a:off x="7836350" y="1185550"/>
            <a:ext cx="11079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000">
                <a:latin typeface="Raleway"/>
                <a:ea typeface="Raleway"/>
                <a:cs typeface="Raleway"/>
                <a:sym typeface="Raleway"/>
              </a:rPr>
              <a:t>CC-BY-4.0 </a:t>
            </a:r>
            <a:endParaRPr sz="1000">
              <a:latin typeface="Raleway"/>
              <a:ea typeface="Raleway"/>
              <a:cs typeface="Raleway"/>
              <a:sym typeface="Raleway"/>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7"/>
          <p:cNvSpPr txBox="1"/>
          <p:nvPr>
            <p:ph type="title"/>
          </p:nvPr>
        </p:nvSpPr>
        <p:spPr>
          <a:xfrm>
            <a:off x="760000" y="445025"/>
            <a:ext cx="8072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US"/>
              <a:t>Modern Scientific Data Governance Framework</a:t>
            </a:r>
            <a:endParaRPr/>
          </a:p>
        </p:txBody>
      </p:sp>
      <p:pic>
        <p:nvPicPr>
          <p:cNvPr id="57" name="Google Shape;57;p7"/>
          <p:cNvPicPr preferRelativeResize="0"/>
          <p:nvPr/>
        </p:nvPicPr>
        <p:blipFill>
          <a:blip r:embed="rId3">
            <a:alphaModFix/>
          </a:blip>
          <a:stretch>
            <a:fillRect/>
          </a:stretch>
        </p:blipFill>
        <p:spPr>
          <a:xfrm>
            <a:off x="838200" y="865325"/>
            <a:ext cx="7993216" cy="3820976"/>
          </a:xfrm>
          <a:prstGeom prst="rect">
            <a:avLst/>
          </a:prstGeom>
          <a:noFill/>
          <a:ln>
            <a:noFill/>
          </a:ln>
        </p:spPr>
      </p:pic>
      <p:sp>
        <p:nvSpPr>
          <p:cNvPr id="58" name="Google Shape;58;p7"/>
          <p:cNvSpPr txBox="1"/>
          <p:nvPr/>
        </p:nvSpPr>
        <p:spPr>
          <a:xfrm>
            <a:off x="2162975" y="4039800"/>
            <a:ext cx="11832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000">
                <a:latin typeface="Roboto"/>
                <a:ea typeface="Roboto"/>
                <a:cs typeface="Roboto"/>
                <a:sym typeface="Roboto"/>
              </a:rPr>
              <a:t>Process Drift - </a:t>
            </a:r>
            <a:endParaRPr sz="1000">
              <a:latin typeface="Roboto"/>
              <a:ea typeface="Roboto"/>
              <a:cs typeface="Roboto"/>
              <a:sym typeface="Roboto"/>
            </a:endParaRPr>
          </a:p>
          <a:p>
            <a:pPr indent="0" lvl="0" marL="0" rtl="0" algn="l">
              <a:spcBef>
                <a:spcPts val="0"/>
              </a:spcBef>
              <a:spcAft>
                <a:spcPts val="0"/>
              </a:spcAft>
              <a:buNone/>
            </a:pPr>
            <a:r>
              <a:rPr lang="en-US" sz="1000">
                <a:latin typeface="Roboto"/>
                <a:ea typeface="Roboto"/>
                <a:cs typeface="Roboto"/>
                <a:sym typeface="Roboto"/>
              </a:rPr>
              <a:t>“Normalization of</a:t>
            </a:r>
            <a:endParaRPr sz="1000">
              <a:latin typeface="Roboto"/>
              <a:ea typeface="Roboto"/>
              <a:cs typeface="Roboto"/>
              <a:sym typeface="Roboto"/>
            </a:endParaRPr>
          </a:p>
          <a:p>
            <a:pPr indent="0" lvl="0" marL="0" rtl="0" algn="l">
              <a:spcBef>
                <a:spcPts val="0"/>
              </a:spcBef>
              <a:spcAft>
                <a:spcPts val="0"/>
              </a:spcAft>
              <a:buNone/>
            </a:pPr>
            <a:r>
              <a:rPr lang="en-US" sz="1000">
                <a:latin typeface="Roboto"/>
                <a:ea typeface="Roboto"/>
                <a:cs typeface="Roboto"/>
                <a:sym typeface="Roboto"/>
              </a:rPr>
              <a:t> Deviation”</a:t>
            </a:r>
            <a:endParaRPr sz="1000">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8"/>
          <p:cNvSpPr txBox="1"/>
          <p:nvPr>
            <p:ph type="title"/>
          </p:nvPr>
        </p:nvSpPr>
        <p:spPr>
          <a:xfrm>
            <a:off x="760000" y="445025"/>
            <a:ext cx="8072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US"/>
              <a:t>Data Governance Background</a:t>
            </a:r>
            <a:endParaRPr/>
          </a:p>
        </p:txBody>
      </p:sp>
      <p:sp>
        <p:nvSpPr>
          <p:cNvPr id="64" name="Google Shape;64;p8"/>
          <p:cNvSpPr txBox="1"/>
          <p:nvPr>
            <p:ph idx="1" type="body"/>
          </p:nvPr>
        </p:nvSpPr>
        <p:spPr>
          <a:xfrm>
            <a:off x="889125" y="1060550"/>
            <a:ext cx="6134100" cy="3440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US" sz="1400"/>
              <a:t>Different variations of definitions:</a:t>
            </a:r>
            <a:endParaRPr sz="1400"/>
          </a:p>
          <a:p>
            <a:pPr indent="-317500" lvl="0" marL="457200" rtl="0" algn="l">
              <a:spcBef>
                <a:spcPts val="0"/>
              </a:spcBef>
              <a:spcAft>
                <a:spcPts val="0"/>
              </a:spcAft>
              <a:buSzPts val="1400"/>
              <a:buChar char="●"/>
            </a:pPr>
            <a:r>
              <a:rPr lang="en-US" sz="1400"/>
              <a:t>Data Management Body of Knowledge (DAMA International 2017): Data governance </a:t>
            </a:r>
            <a:r>
              <a:rPr lang="en-US" sz="1400"/>
              <a:t>is defined as the exercise of authority and control (planning, monitoring, and enforcement) over management of data and the use of data and data-related resources, development and implementation of policies and decision rights over the use of data.</a:t>
            </a:r>
            <a:endParaRPr sz="1400"/>
          </a:p>
          <a:p>
            <a:pPr indent="-317500" lvl="0" marL="457200" rtl="0" algn="l">
              <a:spcBef>
                <a:spcPts val="600"/>
              </a:spcBef>
              <a:spcAft>
                <a:spcPts val="0"/>
              </a:spcAft>
              <a:buSzPts val="1400"/>
              <a:buChar char="●"/>
            </a:pPr>
            <a:r>
              <a:rPr lang="en-US" sz="1400"/>
              <a:t>Gartner: Data governance is the specification of decision rights and an accountability framework to ensure the appropriate behavior in the valuation, creation, consumption and control of data and analytics.</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lang="en-US" sz="1400"/>
              <a:t>Same meaning:</a:t>
            </a:r>
            <a:endParaRPr sz="1400"/>
          </a:p>
          <a:p>
            <a:pPr indent="0" lvl="0" marL="0" rtl="0" algn="l">
              <a:spcBef>
                <a:spcPts val="0"/>
              </a:spcBef>
              <a:spcAft>
                <a:spcPts val="0"/>
              </a:spcAft>
              <a:buNone/>
            </a:pPr>
            <a:r>
              <a:rPr i="1" lang="en-US" sz="1400"/>
              <a:t>Data Governance enables an enterprise/organization to specify and enforce policies describing how data should be managed throughout its lifecycle</a:t>
            </a:r>
            <a:endParaRPr i="1" sz="14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9"/>
          <p:cNvSpPr txBox="1"/>
          <p:nvPr>
            <p:ph type="title"/>
          </p:nvPr>
        </p:nvSpPr>
        <p:spPr>
          <a:xfrm>
            <a:off x="760000" y="445025"/>
            <a:ext cx="8072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US"/>
              <a:t>Current Challenges with Scientific Data Governance</a:t>
            </a:r>
            <a:endParaRPr/>
          </a:p>
        </p:txBody>
      </p:sp>
      <p:sp>
        <p:nvSpPr>
          <p:cNvPr id="70" name="Google Shape;70;p9"/>
          <p:cNvSpPr txBox="1"/>
          <p:nvPr>
            <p:ph idx="1" type="body"/>
          </p:nvPr>
        </p:nvSpPr>
        <p:spPr>
          <a:xfrm>
            <a:off x="897900" y="1076275"/>
            <a:ext cx="7934400" cy="3894900"/>
          </a:xfrm>
          <a:prstGeom prst="rect">
            <a:avLst/>
          </a:prstGeom>
        </p:spPr>
        <p:txBody>
          <a:bodyPr anchorCtr="0" anchor="t" bIns="91425" lIns="91425" spcFirstLastPara="1" rIns="91425" wrap="square" tIns="91425">
            <a:normAutofit fontScale="85000" lnSpcReduction="20000"/>
          </a:bodyPr>
          <a:lstStyle/>
          <a:p>
            <a:pPr indent="-325755" lvl="0" marL="457200" rtl="0" algn="l">
              <a:spcBef>
                <a:spcPts val="0"/>
              </a:spcBef>
              <a:spcAft>
                <a:spcPts val="0"/>
              </a:spcAft>
              <a:buSzPct val="100000"/>
              <a:buChar char="●"/>
            </a:pPr>
            <a:r>
              <a:rPr lang="en-US"/>
              <a:t>Constantly changing U.S. </a:t>
            </a:r>
            <a:r>
              <a:rPr lang="en-US"/>
              <a:t>Federal (and compliance) mandates</a:t>
            </a:r>
            <a:r>
              <a:rPr lang="en-US"/>
              <a:t> include the OPEN Government Data Act (2018), which mandates machine-readable, open data format with open license, the Geospatial Data Act (2018), which mandates accessibility of all geospatial data, OMB (2013) Open Data Policy, and Federal Data Strategy 2021 Action Plan focused on mature data governance and data and infrastructure maturity.</a:t>
            </a:r>
            <a:endParaRPr/>
          </a:p>
          <a:p>
            <a:pPr indent="-325755" lvl="0" marL="457200" rtl="0" algn="l">
              <a:spcBef>
                <a:spcPts val="1000"/>
              </a:spcBef>
              <a:spcAft>
                <a:spcPts val="0"/>
              </a:spcAft>
              <a:buSzPct val="100000"/>
              <a:buChar char="●"/>
            </a:pPr>
            <a:r>
              <a:rPr lang="en-US"/>
              <a:t>Evolving organizational policies and strategies such as </a:t>
            </a:r>
            <a:r>
              <a:rPr lang="en-US"/>
              <a:t>NASA’s Scientific Information Policy (aka</a:t>
            </a:r>
            <a:r>
              <a:rPr lang="en-US"/>
              <a:t>. SPD-41a), which mandates that scientific information should be freely available and openly shared and compliant with FAIR principles.</a:t>
            </a:r>
            <a:endParaRPr/>
          </a:p>
          <a:p>
            <a:pPr indent="-325755" lvl="0" marL="457200" rtl="0" algn="l">
              <a:spcBef>
                <a:spcPts val="1000"/>
              </a:spcBef>
              <a:spcAft>
                <a:spcPts val="0"/>
              </a:spcAft>
              <a:buSzPct val="100000"/>
              <a:buChar char="●"/>
            </a:pPr>
            <a:r>
              <a:rPr lang="en-US"/>
              <a:t>So many b</a:t>
            </a:r>
            <a:r>
              <a:rPr lang="en-US"/>
              <a:t>est practices and standards include FAIR, STAC, UMM-C, and Vocabularies to choose from.</a:t>
            </a:r>
            <a:endParaRPr/>
          </a:p>
          <a:p>
            <a:pPr indent="-325755" lvl="0" marL="457200" rtl="0" algn="l">
              <a:spcBef>
                <a:spcPts val="1000"/>
              </a:spcBef>
              <a:spcAft>
                <a:spcPts val="0"/>
              </a:spcAft>
              <a:buSzPct val="100000"/>
              <a:buChar char="●"/>
            </a:pPr>
            <a:r>
              <a:rPr lang="en-US"/>
              <a:t>Data Governance quality drift ("Normalization of deviation") occurs over time due to the lack of explicit Data Management processes</a:t>
            </a:r>
            <a:endParaRPr/>
          </a:p>
          <a:p>
            <a:pPr indent="0" lvl="0" marL="0" rtl="0" algn="l">
              <a:spcBef>
                <a:spcPts val="100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0"/>
          <p:cNvSpPr txBox="1"/>
          <p:nvPr>
            <p:ph type="title"/>
          </p:nvPr>
        </p:nvSpPr>
        <p:spPr>
          <a:xfrm>
            <a:off x="760000" y="445025"/>
            <a:ext cx="8072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US"/>
              <a:t>Modern Data Governance Framework: Vision</a:t>
            </a:r>
            <a:endParaRPr/>
          </a:p>
        </p:txBody>
      </p:sp>
      <p:sp>
        <p:nvSpPr>
          <p:cNvPr id="76" name="Google Shape;76;p10"/>
          <p:cNvSpPr txBox="1"/>
          <p:nvPr>
            <p:ph idx="1" type="body"/>
          </p:nvPr>
        </p:nvSpPr>
        <p:spPr>
          <a:xfrm>
            <a:off x="897900" y="1152475"/>
            <a:ext cx="7934400" cy="3416400"/>
          </a:xfrm>
          <a:prstGeom prst="rect">
            <a:avLst/>
          </a:prstGeom>
        </p:spPr>
        <p:txBody>
          <a:bodyPr anchorCtr="0" anchor="t" bIns="91425" lIns="91425" spcFirstLastPara="1" rIns="91425" wrap="square" tIns="91425">
            <a:normAutofit/>
          </a:bodyPr>
          <a:lstStyle/>
          <a:p>
            <a:pPr indent="0" lvl="0" marL="0" rtl="0" algn="l">
              <a:lnSpc>
                <a:spcPct val="105000"/>
              </a:lnSpc>
              <a:spcBef>
                <a:spcPts val="0"/>
              </a:spcBef>
              <a:spcAft>
                <a:spcPts val="0"/>
              </a:spcAft>
              <a:buNone/>
            </a:pPr>
            <a:r>
              <a:rPr lang="en-US" sz="1700"/>
              <a:t>A</a:t>
            </a:r>
            <a:r>
              <a:rPr lang="en-US" sz="1700"/>
              <a:t> modern, comprehensive, and auditable science data governance framework that addresses actionable data management and stewardship requirements. </a:t>
            </a:r>
            <a:endParaRPr sz="1700"/>
          </a:p>
          <a:p>
            <a:pPr indent="-336550" lvl="0" marL="457200" rtl="0" algn="l">
              <a:lnSpc>
                <a:spcPct val="105000"/>
              </a:lnSpc>
              <a:spcBef>
                <a:spcPts val="1000"/>
              </a:spcBef>
              <a:spcAft>
                <a:spcPts val="0"/>
              </a:spcAft>
              <a:buSzPts val="1700"/>
              <a:buChar char="●"/>
            </a:pPr>
            <a:r>
              <a:rPr lang="en-US" sz="1700"/>
              <a:t>Designed to align with government mandates and organizational policies and can be measured in an automated manner. </a:t>
            </a:r>
            <a:endParaRPr sz="1700"/>
          </a:p>
          <a:p>
            <a:pPr indent="-336550" lvl="0" marL="457200" rtl="0" algn="l">
              <a:lnSpc>
                <a:spcPct val="105000"/>
              </a:lnSpc>
              <a:spcBef>
                <a:spcPts val="1000"/>
              </a:spcBef>
              <a:spcAft>
                <a:spcPts val="0"/>
              </a:spcAft>
              <a:buSzPts val="1700"/>
              <a:buChar char="●"/>
            </a:pPr>
            <a:r>
              <a:rPr lang="en-US" sz="1700"/>
              <a:t>Enables organizations to ensure effective management and stewardship of their science data while being aligned with best practices. </a:t>
            </a:r>
            <a:endParaRPr sz="1700"/>
          </a:p>
          <a:p>
            <a:pPr indent="-336550" lvl="0" marL="457200" rtl="0" algn="l">
              <a:lnSpc>
                <a:spcPct val="105000"/>
              </a:lnSpc>
              <a:spcBef>
                <a:spcPts val="1000"/>
              </a:spcBef>
              <a:spcAft>
                <a:spcPts val="1000"/>
              </a:spcAft>
              <a:buSzPts val="1700"/>
              <a:buChar char="●"/>
            </a:pPr>
            <a:r>
              <a:rPr lang="en-US" sz="1700"/>
              <a:t>Offers a clear and cohesive vision for managing data in a way that is transparent and accountable, promoting trust and confidence in data-driven decision-making. </a:t>
            </a:r>
            <a:endParaRPr sz="17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1"/>
          <p:cNvSpPr txBox="1"/>
          <p:nvPr>
            <p:ph type="title"/>
          </p:nvPr>
        </p:nvSpPr>
        <p:spPr>
          <a:xfrm>
            <a:off x="760000" y="445025"/>
            <a:ext cx="8072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US"/>
              <a:t>Guiding Principles</a:t>
            </a:r>
            <a:endParaRPr/>
          </a:p>
        </p:txBody>
      </p:sp>
      <p:sp>
        <p:nvSpPr>
          <p:cNvPr id="82" name="Google Shape;82;p11"/>
          <p:cNvSpPr txBox="1"/>
          <p:nvPr>
            <p:ph idx="1" type="body"/>
          </p:nvPr>
        </p:nvSpPr>
        <p:spPr>
          <a:xfrm>
            <a:off x="897900" y="1152475"/>
            <a:ext cx="7934400" cy="3416400"/>
          </a:xfrm>
          <a:prstGeom prst="rect">
            <a:avLst/>
          </a:prstGeom>
        </p:spPr>
        <p:txBody>
          <a:bodyPr anchorCtr="0" anchor="t" bIns="91425" lIns="91425" spcFirstLastPara="1" rIns="91425" wrap="square" tIns="91425">
            <a:normAutofit fontScale="92500" lnSpcReduction="20000"/>
          </a:bodyPr>
          <a:lstStyle/>
          <a:p>
            <a:pPr indent="-334327" lvl="0" marL="457200" rtl="0" algn="l">
              <a:lnSpc>
                <a:spcPct val="115000"/>
              </a:lnSpc>
              <a:spcBef>
                <a:spcPts val="0"/>
              </a:spcBef>
              <a:spcAft>
                <a:spcPts val="0"/>
              </a:spcAft>
              <a:buSzPct val="100000"/>
              <a:buChar char="●"/>
            </a:pPr>
            <a:r>
              <a:rPr lang="en-US"/>
              <a:t>Enable just enough governance to facilitate, not impede, scientific progress.</a:t>
            </a:r>
            <a:endParaRPr/>
          </a:p>
          <a:p>
            <a:pPr indent="-334327" lvl="0" marL="457200" rtl="0" algn="l">
              <a:lnSpc>
                <a:spcPct val="115000"/>
              </a:lnSpc>
              <a:spcBef>
                <a:spcPts val="1000"/>
              </a:spcBef>
              <a:spcAft>
                <a:spcPts val="0"/>
              </a:spcAft>
              <a:buSzPct val="100000"/>
              <a:buChar char="●"/>
            </a:pPr>
            <a:r>
              <a:rPr lang="en-US"/>
              <a:t>Automate data workflows to optimize management costs and enable scaling with big data.</a:t>
            </a:r>
            <a:endParaRPr/>
          </a:p>
          <a:p>
            <a:pPr indent="-334327" lvl="0" marL="457200" rtl="0" algn="l">
              <a:lnSpc>
                <a:spcPct val="115000"/>
              </a:lnSpc>
              <a:spcBef>
                <a:spcPts val="1000"/>
              </a:spcBef>
              <a:spcAft>
                <a:spcPts val="0"/>
              </a:spcAft>
              <a:buSzPct val="100000"/>
              <a:buChar char="●"/>
            </a:pPr>
            <a:r>
              <a:rPr lang="en-US"/>
              <a:t>Incorporate quality checks throughout the data lifecycle management process.</a:t>
            </a:r>
            <a:endParaRPr/>
          </a:p>
          <a:p>
            <a:pPr indent="-334327" lvl="0" marL="457200" rtl="0" algn="l">
              <a:lnSpc>
                <a:spcPct val="115000"/>
              </a:lnSpc>
              <a:spcBef>
                <a:spcPts val="1000"/>
              </a:spcBef>
              <a:spcAft>
                <a:spcPts val="0"/>
              </a:spcAft>
              <a:buSzPct val="100000"/>
              <a:buChar char="●"/>
            </a:pPr>
            <a:r>
              <a:rPr lang="en-US"/>
              <a:t>Implement a metrics-driven approach to support decision-making on data retention and removal.</a:t>
            </a:r>
            <a:endParaRPr/>
          </a:p>
          <a:p>
            <a:pPr indent="-334327" lvl="0" marL="457200" rtl="0" algn="l">
              <a:lnSpc>
                <a:spcPct val="115000"/>
              </a:lnSpc>
              <a:spcBef>
                <a:spcPts val="1000"/>
              </a:spcBef>
              <a:spcAft>
                <a:spcPts val="0"/>
              </a:spcAft>
              <a:buSzPct val="100000"/>
              <a:buChar char="●"/>
            </a:pPr>
            <a:r>
              <a:rPr lang="en-US"/>
              <a:t>Support compliance with policies and regulations through dynamic monitoring and auditing check points.</a:t>
            </a:r>
            <a:endParaRPr/>
          </a:p>
          <a:p>
            <a:pPr indent="0" lvl="0" marL="0" rtl="0" algn="l">
              <a:spcBef>
                <a:spcPts val="100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2"/>
          <p:cNvSpPr txBox="1"/>
          <p:nvPr>
            <p:ph type="title"/>
          </p:nvPr>
        </p:nvSpPr>
        <p:spPr>
          <a:xfrm>
            <a:off x="357045" y="290043"/>
            <a:ext cx="80724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US" sz="2000"/>
              <a:t>IMPACT Modern Data Governance Framework Conceptual Diagram</a:t>
            </a:r>
            <a:br>
              <a:rPr b="1" lang="en-US" sz="2000"/>
            </a:br>
            <a:br>
              <a:rPr b="1" lang="en-US" sz="2000"/>
            </a:br>
            <a:endParaRPr b="1" sz="2000"/>
          </a:p>
        </p:txBody>
      </p:sp>
      <p:pic>
        <p:nvPicPr>
          <p:cNvPr id="88" name="Google Shape;88;p12"/>
          <p:cNvPicPr preferRelativeResize="0"/>
          <p:nvPr/>
        </p:nvPicPr>
        <p:blipFill rotWithShape="1">
          <a:blip r:embed="rId3">
            <a:alphaModFix/>
          </a:blip>
          <a:srcRect b="2692" l="0" r="0" t="3200"/>
          <a:stretch/>
        </p:blipFill>
        <p:spPr>
          <a:xfrm>
            <a:off x="1092630" y="953146"/>
            <a:ext cx="7400439" cy="368859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3"/>
          <p:cNvSpPr txBox="1"/>
          <p:nvPr>
            <p:ph type="title"/>
          </p:nvPr>
        </p:nvSpPr>
        <p:spPr>
          <a:xfrm>
            <a:off x="550775" y="92908"/>
            <a:ext cx="80724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US" sz="2400"/>
              <a:t>Modern-DGF Development Workflow</a:t>
            </a:r>
            <a:br>
              <a:rPr b="1" lang="en-US" sz="2400"/>
            </a:br>
            <a:br>
              <a:rPr b="1" lang="en-US" sz="2400"/>
            </a:br>
            <a:br>
              <a:rPr b="1" lang="en-US" sz="2400"/>
            </a:br>
            <a:br>
              <a:rPr b="1" lang="en-US" sz="2400"/>
            </a:br>
            <a:endParaRPr b="1" sz="2400"/>
          </a:p>
        </p:txBody>
      </p:sp>
      <p:sp>
        <p:nvSpPr>
          <p:cNvPr id="94" name="Google Shape;94;p13"/>
          <p:cNvSpPr txBox="1"/>
          <p:nvPr/>
        </p:nvSpPr>
        <p:spPr>
          <a:xfrm>
            <a:off x="564854" y="856648"/>
            <a:ext cx="3686393" cy="923299"/>
          </a:xfrm>
          <a:prstGeom prst="rect">
            <a:avLst/>
          </a:prstGeom>
          <a:noFill/>
          <a:ln cap="flat" cmpd="sng" w="19050">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Roboto"/>
                <a:ea typeface="Roboto"/>
                <a:cs typeface="Roboto"/>
                <a:sym typeface="Roboto"/>
              </a:rPr>
              <a:t>Untangle</a:t>
            </a:r>
            <a:r>
              <a:rPr i="0" lang="en-US" sz="1600" u="none" cap="none" strike="noStrike">
                <a:solidFill>
                  <a:srgbClr val="000000"/>
                </a:solidFill>
                <a:latin typeface="Roboto"/>
                <a:ea typeface="Roboto"/>
                <a:cs typeface="Roboto"/>
                <a:sym typeface="Roboto"/>
              </a:rPr>
              <a:t> </a:t>
            </a:r>
            <a:r>
              <a:rPr i="0" lang="en-US" sz="1600" u="none" cap="none" strike="noStrike">
                <a:solidFill>
                  <a:schemeClr val="dk1"/>
                </a:solidFill>
                <a:latin typeface="Roboto"/>
                <a:ea typeface="Roboto"/>
                <a:cs typeface="Roboto"/>
                <a:sym typeface="Roboto"/>
              </a:rPr>
              <a:t>federal mandates, agency policies, and project data management and governance needs</a:t>
            </a:r>
            <a:endParaRPr i="0" sz="1600" u="none" cap="none" strike="noStrike">
              <a:solidFill>
                <a:srgbClr val="000000"/>
              </a:solidFill>
              <a:latin typeface="Roboto"/>
              <a:ea typeface="Roboto"/>
              <a:cs typeface="Roboto"/>
              <a:sym typeface="Roboto"/>
            </a:endParaRPr>
          </a:p>
        </p:txBody>
      </p:sp>
      <p:sp>
        <p:nvSpPr>
          <p:cNvPr id="95" name="Google Shape;95;p13"/>
          <p:cNvSpPr/>
          <p:nvPr/>
        </p:nvSpPr>
        <p:spPr>
          <a:xfrm>
            <a:off x="2051698" y="1785876"/>
            <a:ext cx="411480" cy="594360"/>
          </a:xfrm>
          <a:prstGeom prst="downArrow">
            <a:avLst>
              <a:gd fmla="val 50000" name="adj1"/>
              <a:gd fmla="val 50000" name="adj2"/>
            </a:avLst>
          </a:prstGeom>
          <a:solidFill>
            <a:srgbClr val="FFFFFF"/>
          </a:solid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3"/>
          <p:cNvSpPr/>
          <p:nvPr/>
        </p:nvSpPr>
        <p:spPr>
          <a:xfrm>
            <a:off x="4272823" y="1081423"/>
            <a:ext cx="1005840" cy="502920"/>
          </a:xfrm>
          <a:prstGeom prst="stripedRightArrow">
            <a:avLst>
              <a:gd fmla="val 50000" name="adj1"/>
              <a:gd fmla="val 50000" name="adj2"/>
            </a:avLst>
          </a:prstGeom>
          <a:solidFill>
            <a:srgbClr val="9CC2E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97" name="Google Shape;97;p13"/>
          <p:cNvGraphicFramePr/>
          <p:nvPr/>
        </p:nvGraphicFramePr>
        <p:xfrm>
          <a:off x="5336359" y="626464"/>
          <a:ext cx="3000000" cy="3000000"/>
        </p:xfrm>
        <a:graphic>
          <a:graphicData uri="http://schemas.openxmlformats.org/drawingml/2006/table">
            <a:tbl>
              <a:tblPr>
                <a:noFill/>
                <a:tableStyleId>{175676A3-F4B4-4730-A8FA-97BE458055FE}</a:tableStyleId>
              </a:tblPr>
              <a:tblGrid>
                <a:gridCol w="847475"/>
                <a:gridCol w="658675"/>
                <a:gridCol w="604425"/>
                <a:gridCol w="774925"/>
              </a:tblGrid>
              <a:tr h="331000">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latin typeface="Raleway"/>
                        <a:ea typeface="Raleway"/>
                        <a:cs typeface="Raleway"/>
                        <a:sym typeface="Raleway"/>
                      </a:endParaRPr>
                    </a:p>
                  </a:txBody>
                  <a:tcPr marT="91425" marB="91425" marR="91425" marL="91425" anchor="ctr">
                    <a:lnL cap="flat" cmpd="sng" w="19050">
                      <a:solidFill>
                        <a:srgbClr val="31538F"/>
                      </a:solidFill>
                      <a:prstDash val="solid"/>
                      <a:round/>
                      <a:headEnd len="sm" w="sm" type="none"/>
                      <a:tailEnd len="sm" w="sm" type="none"/>
                    </a:lnL>
                    <a:lnR cap="flat" cmpd="sng" w="19050">
                      <a:solidFill>
                        <a:srgbClr val="31538F"/>
                      </a:solidFill>
                      <a:prstDash val="solid"/>
                      <a:round/>
                      <a:headEnd len="sm" w="sm" type="none"/>
                      <a:tailEnd len="sm" w="sm" type="none"/>
                    </a:lnR>
                    <a:lnT cap="flat" cmpd="sng" w="19050">
                      <a:solidFill>
                        <a:srgbClr val="31538F"/>
                      </a:solidFill>
                      <a:prstDash val="solid"/>
                      <a:round/>
                      <a:headEnd len="sm" w="sm" type="none"/>
                      <a:tailEnd len="sm" w="sm" type="none"/>
                    </a:lnT>
                    <a:lnB cap="flat" cmpd="sng" w="19050">
                      <a:solidFill>
                        <a:srgbClr val="31538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Raleway"/>
                          <a:ea typeface="Raleway"/>
                          <a:cs typeface="Raleway"/>
                          <a:sym typeface="Raleway"/>
                        </a:rPr>
                        <a:t>Plan</a:t>
                      </a:r>
                      <a:endParaRPr b="1" sz="1000" u="none" cap="none" strike="noStrike">
                        <a:latin typeface="Raleway"/>
                        <a:ea typeface="Raleway"/>
                        <a:cs typeface="Raleway"/>
                        <a:sym typeface="Raleway"/>
                      </a:endParaRPr>
                    </a:p>
                  </a:txBody>
                  <a:tcPr marT="91425" marB="91425" marR="91425" marL="91425" anchor="ctr">
                    <a:lnL cap="flat" cmpd="sng" w="19050">
                      <a:solidFill>
                        <a:srgbClr val="31538F"/>
                      </a:solidFill>
                      <a:prstDash val="solid"/>
                      <a:round/>
                      <a:headEnd len="sm" w="sm" type="none"/>
                      <a:tailEnd len="sm" w="sm" type="none"/>
                    </a:lnL>
                    <a:lnR cap="flat" cmpd="sng" w="19050">
                      <a:solidFill>
                        <a:srgbClr val="31538F"/>
                      </a:solidFill>
                      <a:prstDash val="solid"/>
                      <a:round/>
                      <a:headEnd len="sm" w="sm" type="none"/>
                      <a:tailEnd len="sm" w="sm" type="none"/>
                    </a:lnR>
                    <a:lnT cap="flat" cmpd="sng" w="19050">
                      <a:solidFill>
                        <a:srgbClr val="31538F"/>
                      </a:solidFill>
                      <a:prstDash val="solid"/>
                      <a:round/>
                      <a:headEnd len="sm" w="sm" type="none"/>
                      <a:tailEnd len="sm" w="sm" type="none"/>
                    </a:lnT>
                    <a:lnB cap="flat" cmpd="sng" w="19050">
                      <a:solidFill>
                        <a:srgbClr val="31538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Raleway"/>
                          <a:ea typeface="Raleway"/>
                          <a:cs typeface="Raleway"/>
                          <a:sym typeface="Raleway"/>
                        </a:rPr>
                        <a:t>…</a:t>
                      </a:r>
                      <a:endParaRPr b="1" sz="1000" u="none" cap="none" strike="noStrike">
                        <a:latin typeface="Raleway"/>
                        <a:ea typeface="Raleway"/>
                        <a:cs typeface="Raleway"/>
                        <a:sym typeface="Raleway"/>
                      </a:endParaRPr>
                    </a:p>
                  </a:txBody>
                  <a:tcPr marT="91425" marB="91425" marR="91425" marL="91425" anchor="ctr">
                    <a:lnL cap="flat" cmpd="sng" w="19050">
                      <a:solidFill>
                        <a:srgbClr val="31538F"/>
                      </a:solidFill>
                      <a:prstDash val="solid"/>
                      <a:round/>
                      <a:headEnd len="sm" w="sm" type="none"/>
                      <a:tailEnd len="sm" w="sm" type="none"/>
                    </a:lnL>
                    <a:lnR cap="flat" cmpd="sng" w="19050">
                      <a:solidFill>
                        <a:srgbClr val="31538F"/>
                      </a:solidFill>
                      <a:prstDash val="solid"/>
                      <a:round/>
                      <a:headEnd len="sm" w="sm" type="none"/>
                      <a:tailEnd len="sm" w="sm" type="none"/>
                    </a:lnR>
                    <a:lnT cap="flat" cmpd="sng" w="19050">
                      <a:solidFill>
                        <a:srgbClr val="31538F"/>
                      </a:solidFill>
                      <a:prstDash val="solid"/>
                      <a:round/>
                      <a:headEnd len="sm" w="sm" type="none"/>
                      <a:tailEnd len="sm" w="sm" type="none"/>
                    </a:lnT>
                    <a:lnB cap="flat" cmpd="sng" w="19050">
                      <a:solidFill>
                        <a:srgbClr val="31538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Raleway"/>
                          <a:ea typeface="Raleway"/>
                          <a:cs typeface="Raleway"/>
                          <a:sym typeface="Raleway"/>
                        </a:rPr>
                        <a:t>Sunset</a:t>
                      </a:r>
                      <a:endParaRPr b="1" sz="1000" u="none" cap="none" strike="noStrike">
                        <a:latin typeface="Raleway"/>
                        <a:ea typeface="Raleway"/>
                        <a:cs typeface="Raleway"/>
                        <a:sym typeface="Raleway"/>
                      </a:endParaRPr>
                    </a:p>
                  </a:txBody>
                  <a:tcPr marT="91425" marB="91425" marR="91425" marL="91425" anchor="ctr">
                    <a:lnL cap="flat" cmpd="sng" w="19050">
                      <a:solidFill>
                        <a:srgbClr val="31538F"/>
                      </a:solidFill>
                      <a:prstDash val="solid"/>
                      <a:round/>
                      <a:headEnd len="sm" w="sm" type="none"/>
                      <a:tailEnd len="sm" w="sm" type="none"/>
                    </a:lnL>
                    <a:lnR cap="flat" cmpd="sng" w="19050">
                      <a:solidFill>
                        <a:srgbClr val="31538F"/>
                      </a:solidFill>
                      <a:prstDash val="solid"/>
                      <a:round/>
                      <a:headEnd len="sm" w="sm" type="none"/>
                      <a:tailEnd len="sm" w="sm" type="none"/>
                    </a:lnR>
                    <a:lnT cap="flat" cmpd="sng" w="19050">
                      <a:solidFill>
                        <a:srgbClr val="31538F"/>
                      </a:solidFill>
                      <a:prstDash val="solid"/>
                      <a:round/>
                      <a:headEnd len="sm" w="sm" type="none"/>
                      <a:tailEnd len="sm" w="sm" type="none"/>
                    </a:lnT>
                    <a:lnB cap="flat" cmpd="sng" w="19050">
                      <a:solidFill>
                        <a:srgbClr val="31538F"/>
                      </a:solidFill>
                      <a:prstDash val="solid"/>
                      <a:round/>
                      <a:headEnd len="sm" w="sm" type="none"/>
                      <a:tailEnd len="sm" w="sm" type="none"/>
                    </a:lnB>
                    <a:solidFill>
                      <a:srgbClr val="9FC5E8"/>
                    </a:solidFill>
                  </a:tcPr>
                </a:tc>
              </a:tr>
              <a:tr h="348400">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Raleway"/>
                          <a:ea typeface="Raleway"/>
                          <a:cs typeface="Raleway"/>
                          <a:sym typeface="Raleway"/>
                        </a:rPr>
                        <a:t>Design</a:t>
                      </a:r>
                      <a:endParaRPr b="1" sz="1000" u="none" cap="none" strike="noStrike">
                        <a:latin typeface="Raleway"/>
                        <a:ea typeface="Raleway"/>
                        <a:cs typeface="Raleway"/>
                        <a:sym typeface="Raleway"/>
                      </a:endParaRPr>
                    </a:p>
                  </a:txBody>
                  <a:tcPr marT="91425" marB="91425" marR="91425" marL="91425" anchor="ctr">
                    <a:lnL cap="flat" cmpd="sng" w="19050">
                      <a:solidFill>
                        <a:srgbClr val="31538F"/>
                      </a:solidFill>
                      <a:prstDash val="solid"/>
                      <a:round/>
                      <a:headEnd len="sm" w="sm" type="none"/>
                      <a:tailEnd len="sm" w="sm" type="none"/>
                    </a:lnL>
                    <a:lnR cap="flat" cmpd="sng" w="19050">
                      <a:solidFill>
                        <a:srgbClr val="31538F"/>
                      </a:solidFill>
                      <a:prstDash val="solid"/>
                      <a:round/>
                      <a:headEnd len="sm" w="sm" type="none"/>
                      <a:tailEnd len="sm" w="sm" type="none"/>
                    </a:lnR>
                    <a:lnT cap="flat" cmpd="sng" w="19050">
                      <a:solidFill>
                        <a:srgbClr val="31538F"/>
                      </a:solidFill>
                      <a:prstDash val="solid"/>
                      <a:round/>
                      <a:headEnd len="sm" w="sm" type="none"/>
                      <a:tailEnd len="sm" w="sm" type="none"/>
                    </a:lnT>
                    <a:lnB cap="flat" cmpd="sng" w="19050">
                      <a:solidFill>
                        <a:srgbClr val="31538F"/>
                      </a:solidFill>
                      <a:prstDash val="solid"/>
                      <a:round/>
                      <a:headEnd len="sm" w="sm" type="none"/>
                      <a:tailEnd len="sm" w="sm" type="none"/>
                    </a:lnB>
                    <a:solidFill>
                      <a:srgbClr val="DDEAF6"/>
                    </a:solidFill>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latin typeface="Raleway"/>
                        <a:ea typeface="Raleway"/>
                        <a:cs typeface="Raleway"/>
                        <a:sym typeface="Raleway"/>
                      </a:endParaRPr>
                    </a:p>
                  </a:txBody>
                  <a:tcPr marT="91425" marB="91425" marR="91425" marL="91425" anchor="ctr">
                    <a:lnL cap="flat" cmpd="sng" w="19050">
                      <a:solidFill>
                        <a:srgbClr val="31538F"/>
                      </a:solidFill>
                      <a:prstDash val="solid"/>
                      <a:round/>
                      <a:headEnd len="sm" w="sm" type="none"/>
                      <a:tailEnd len="sm" w="sm" type="none"/>
                    </a:lnL>
                    <a:lnR cap="flat" cmpd="sng" w="9525">
                      <a:solidFill>
                        <a:schemeClr val="lt2"/>
                      </a:solidFill>
                      <a:prstDash val="solid"/>
                      <a:round/>
                      <a:headEnd len="sm" w="sm" type="none"/>
                      <a:tailEnd len="sm" w="sm" type="none"/>
                    </a:lnR>
                    <a:lnT cap="flat" cmpd="sng" w="19050">
                      <a:solidFill>
                        <a:srgbClr val="31538F"/>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latin typeface="Raleway"/>
                        <a:ea typeface="Raleway"/>
                        <a:cs typeface="Raleway"/>
                        <a:sym typeface="Raleway"/>
                      </a:endParaRPr>
                    </a:p>
                  </a:txBody>
                  <a:tcPr marT="91425" marB="91425" marR="91425" marL="91425" anchor="ctr">
                    <a:lnL cap="flat" cmpd="sng" w="9525">
                      <a:solidFill>
                        <a:schemeClr val="lt2"/>
                      </a:solidFill>
                      <a:prstDash val="solid"/>
                      <a:round/>
                      <a:headEnd len="sm" w="sm" type="none"/>
                      <a:tailEnd len="sm" w="sm" type="none"/>
                    </a:lnL>
                    <a:lnR cap="flat" cmpd="sng" w="19050">
                      <a:solidFill>
                        <a:srgbClr val="31538F"/>
                      </a:solidFill>
                      <a:prstDash val="solid"/>
                      <a:round/>
                      <a:headEnd len="sm" w="sm" type="none"/>
                      <a:tailEnd len="sm" w="sm" type="none"/>
                    </a:lnR>
                    <a:lnT cap="flat" cmpd="sng" w="19050">
                      <a:solidFill>
                        <a:srgbClr val="31538F"/>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100"/>
                        <a:buFont typeface="Arial"/>
                        <a:buNone/>
                      </a:pPr>
                      <a:r>
                        <a:rPr b="1" lang="en-US" sz="1000" u="none" cap="none" strike="noStrike">
                          <a:solidFill>
                            <a:schemeClr val="dk1"/>
                          </a:solidFill>
                          <a:latin typeface="Raleway"/>
                          <a:ea typeface="Raleway"/>
                          <a:cs typeface="Raleway"/>
                          <a:sym typeface="Raleway"/>
                        </a:rPr>
                        <a:t>…</a:t>
                      </a:r>
                      <a:endParaRPr b="1" sz="1000" u="none" cap="none" strike="noStrike">
                        <a:latin typeface="Raleway"/>
                        <a:ea typeface="Raleway"/>
                        <a:cs typeface="Raleway"/>
                        <a:sym typeface="Raleway"/>
                      </a:endParaRPr>
                    </a:p>
                  </a:txBody>
                  <a:tcPr marT="91425" marB="91425" marR="91425" marL="91425" anchor="ctr">
                    <a:lnL cap="flat" cmpd="sng" w="19050">
                      <a:solidFill>
                        <a:srgbClr val="31538F"/>
                      </a:solidFill>
                      <a:prstDash val="solid"/>
                      <a:round/>
                      <a:headEnd len="sm" w="sm" type="none"/>
                      <a:tailEnd len="sm" w="sm" type="none"/>
                    </a:lnL>
                    <a:lnR cap="flat" cmpd="sng" w="19050">
                      <a:solidFill>
                        <a:srgbClr val="31538F"/>
                      </a:solidFill>
                      <a:prstDash val="solid"/>
                      <a:round/>
                      <a:headEnd len="sm" w="sm" type="none"/>
                      <a:tailEnd len="sm" w="sm" type="none"/>
                    </a:lnR>
                    <a:lnT cap="flat" cmpd="sng" w="19050">
                      <a:solidFill>
                        <a:srgbClr val="31538F"/>
                      </a:solidFill>
                      <a:prstDash val="solid"/>
                      <a:round/>
                      <a:headEnd len="sm" w="sm" type="none"/>
                      <a:tailEnd len="sm" w="sm" type="none"/>
                    </a:lnT>
                    <a:lnB cap="flat" cmpd="sng" w="19050">
                      <a:solidFill>
                        <a:srgbClr val="31538F"/>
                      </a:solidFill>
                      <a:prstDash val="solid"/>
                      <a:round/>
                      <a:headEnd len="sm" w="sm" type="none"/>
                      <a:tailEnd len="sm" w="sm" type="none"/>
                    </a:lnB>
                  </a:tcPr>
                </a:tc>
              </a:tr>
              <a:tr h="127000">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Raleway"/>
                          <a:ea typeface="Raleway"/>
                          <a:cs typeface="Raleway"/>
                          <a:sym typeface="Raleway"/>
                        </a:rPr>
                        <a:t>…</a:t>
                      </a:r>
                      <a:endParaRPr b="1" sz="1000" u="none" cap="none" strike="noStrike">
                        <a:latin typeface="Raleway"/>
                        <a:ea typeface="Raleway"/>
                        <a:cs typeface="Raleway"/>
                        <a:sym typeface="Raleway"/>
                      </a:endParaRPr>
                    </a:p>
                  </a:txBody>
                  <a:tcPr marT="91425" marB="91425" marR="91425" marL="91425" anchor="ctr">
                    <a:lnL cap="flat" cmpd="sng" w="19050">
                      <a:solidFill>
                        <a:srgbClr val="31538F"/>
                      </a:solidFill>
                      <a:prstDash val="solid"/>
                      <a:round/>
                      <a:headEnd len="sm" w="sm" type="none"/>
                      <a:tailEnd len="sm" w="sm" type="none"/>
                    </a:lnL>
                    <a:lnR cap="flat" cmpd="sng" w="19050">
                      <a:solidFill>
                        <a:srgbClr val="31538F"/>
                      </a:solidFill>
                      <a:prstDash val="solid"/>
                      <a:round/>
                      <a:headEnd len="sm" w="sm" type="none"/>
                      <a:tailEnd len="sm" w="sm" type="none"/>
                    </a:lnR>
                    <a:lnT cap="flat" cmpd="sng" w="19050">
                      <a:solidFill>
                        <a:srgbClr val="31538F"/>
                      </a:solidFill>
                      <a:prstDash val="solid"/>
                      <a:round/>
                      <a:headEnd len="sm" w="sm" type="none"/>
                      <a:tailEnd len="sm" w="sm" type="none"/>
                    </a:lnT>
                    <a:lnB cap="flat" cmpd="sng" w="19050">
                      <a:solidFill>
                        <a:srgbClr val="31538F"/>
                      </a:solidFill>
                      <a:prstDash val="solid"/>
                      <a:round/>
                      <a:headEnd len="sm" w="sm" type="none"/>
                      <a:tailEnd len="sm" w="sm" type="none"/>
                    </a:lnB>
                    <a:solidFill>
                      <a:srgbClr val="DDEAF6"/>
                    </a:solidFill>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latin typeface="Raleway"/>
                        <a:ea typeface="Raleway"/>
                        <a:cs typeface="Raleway"/>
                        <a:sym typeface="Raleway"/>
                      </a:endParaRPr>
                    </a:p>
                  </a:txBody>
                  <a:tcPr marT="91425" marB="91425" marR="91425" marL="91425" anchor="ctr">
                    <a:lnL cap="flat" cmpd="sng" w="19050">
                      <a:solidFill>
                        <a:srgbClr val="31538F"/>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19050">
                      <a:solidFill>
                        <a:srgbClr val="31538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latin typeface="Raleway"/>
                        <a:ea typeface="Raleway"/>
                        <a:cs typeface="Raleway"/>
                        <a:sym typeface="Raleway"/>
                      </a:endParaRPr>
                    </a:p>
                  </a:txBody>
                  <a:tcPr marT="91425" marB="91425" marR="91425" marL="91425" anchor="ctr">
                    <a:lnL cap="flat" cmpd="sng" w="9525">
                      <a:solidFill>
                        <a:schemeClr val="lt2"/>
                      </a:solidFill>
                      <a:prstDash val="solid"/>
                      <a:round/>
                      <a:headEnd len="sm" w="sm" type="none"/>
                      <a:tailEnd len="sm" w="sm" type="none"/>
                    </a:lnL>
                    <a:lnR cap="flat" cmpd="sng" w="19050">
                      <a:solidFill>
                        <a:srgbClr val="31538F"/>
                      </a:solidFill>
                      <a:prstDash val="solid"/>
                      <a:round/>
                      <a:headEnd len="sm" w="sm" type="none"/>
                      <a:tailEnd len="sm" w="sm" type="none"/>
                    </a:lnR>
                    <a:lnT cap="flat" cmpd="sng" w="9525">
                      <a:solidFill>
                        <a:schemeClr val="lt2"/>
                      </a:solidFill>
                      <a:prstDash val="solid"/>
                      <a:round/>
                      <a:headEnd len="sm" w="sm" type="none"/>
                      <a:tailEnd len="sm" w="sm" type="none"/>
                    </a:lnT>
                    <a:lnB cap="flat" cmpd="sng" w="19050">
                      <a:solidFill>
                        <a:srgbClr val="31538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100"/>
                        <a:buFont typeface="Arial"/>
                        <a:buNone/>
                      </a:pPr>
                      <a:r>
                        <a:rPr b="1" lang="en-US" sz="1000" u="none" cap="none" strike="noStrike">
                          <a:solidFill>
                            <a:schemeClr val="dk1"/>
                          </a:solidFill>
                          <a:latin typeface="Raleway"/>
                          <a:ea typeface="Raleway"/>
                          <a:cs typeface="Raleway"/>
                          <a:sym typeface="Raleway"/>
                        </a:rPr>
                        <a:t>…</a:t>
                      </a:r>
                      <a:endParaRPr b="1" sz="1000" u="none" cap="none" strike="noStrike">
                        <a:latin typeface="Raleway"/>
                        <a:ea typeface="Raleway"/>
                        <a:cs typeface="Raleway"/>
                        <a:sym typeface="Raleway"/>
                      </a:endParaRPr>
                    </a:p>
                  </a:txBody>
                  <a:tcPr marT="91425" marB="91425" marR="91425" marL="91425" anchor="ctr">
                    <a:lnL cap="flat" cmpd="sng" w="19050">
                      <a:solidFill>
                        <a:srgbClr val="31538F"/>
                      </a:solidFill>
                      <a:prstDash val="solid"/>
                      <a:round/>
                      <a:headEnd len="sm" w="sm" type="none"/>
                      <a:tailEnd len="sm" w="sm" type="none"/>
                    </a:lnL>
                    <a:lnR cap="flat" cmpd="sng" w="19050">
                      <a:solidFill>
                        <a:srgbClr val="31538F"/>
                      </a:solidFill>
                      <a:prstDash val="solid"/>
                      <a:round/>
                      <a:headEnd len="sm" w="sm" type="none"/>
                      <a:tailEnd len="sm" w="sm" type="none"/>
                    </a:lnR>
                    <a:lnT cap="flat" cmpd="sng" w="19050">
                      <a:solidFill>
                        <a:srgbClr val="31538F"/>
                      </a:solidFill>
                      <a:prstDash val="solid"/>
                      <a:round/>
                      <a:headEnd len="sm" w="sm" type="none"/>
                      <a:tailEnd len="sm" w="sm" type="none"/>
                    </a:lnT>
                    <a:lnB cap="flat" cmpd="sng" w="19050">
                      <a:solidFill>
                        <a:srgbClr val="31538F"/>
                      </a:solidFill>
                      <a:prstDash val="solid"/>
                      <a:round/>
                      <a:headEnd len="sm" w="sm" type="none"/>
                      <a:tailEnd len="sm" w="sm" type="none"/>
                    </a:lnB>
                  </a:tcPr>
                </a:tc>
              </a:tr>
              <a:tr h="32212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Raleway"/>
                          <a:ea typeface="Raleway"/>
                          <a:cs typeface="Raleway"/>
                          <a:sym typeface="Raleway"/>
                        </a:rPr>
                        <a:t>Monitoring</a:t>
                      </a:r>
                      <a:endParaRPr b="1" sz="1000" u="none" cap="none" strike="noStrike">
                        <a:latin typeface="Raleway"/>
                        <a:ea typeface="Raleway"/>
                        <a:cs typeface="Raleway"/>
                        <a:sym typeface="Raleway"/>
                      </a:endParaRPr>
                    </a:p>
                  </a:txBody>
                  <a:tcPr marT="91425" marB="91425" marR="91425" marL="91425" anchor="ctr">
                    <a:lnL cap="flat" cmpd="sng" w="19050">
                      <a:solidFill>
                        <a:srgbClr val="31538F"/>
                      </a:solidFill>
                      <a:prstDash val="solid"/>
                      <a:round/>
                      <a:headEnd len="sm" w="sm" type="none"/>
                      <a:tailEnd len="sm" w="sm" type="none"/>
                    </a:lnL>
                    <a:lnR cap="flat" cmpd="sng" w="19050">
                      <a:solidFill>
                        <a:srgbClr val="31538F"/>
                      </a:solidFill>
                      <a:prstDash val="solid"/>
                      <a:round/>
                      <a:headEnd len="sm" w="sm" type="none"/>
                      <a:tailEnd len="sm" w="sm" type="none"/>
                    </a:lnR>
                    <a:lnT cap="flat" cmpd="sng" w="19050">
                      <a:solidFill>
                        <a:srgbClr val="31538F"/>
                      </a:solidFill>
                      <a:prstDash val="solid"/>
                      <a:round/>
                      <a:headEnd len="sm" w="sm" type="none"/>
                      <a:tailEnd len="sm" w="sm" type="none"/>
                    </a:lnT>
                    <a:lnB cap="flat" cmpd="sng" w="19050">
                      <a:solidFill>
                        <a:srgbClr val="31538F"/>
                      </a:solidFill>
                      <a:prstDash val="solid"/>
                      <a:round/>
                      <a:headEnd len="sm" w="sm" type="none"/>
                      <a:tailEnd len="sm" w="sm" type="none"/>
                    </a:lnB>
                    <a:solidFill>
                      <a:srgbClr val="DDEAF6"/>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1" lang="en-US" sz="1000" u="none" cap="none" strike="noStrike">
                          <a:solidFill>
                            <a:schemeClr val="dk1"/>
                          </a:solidFill>
                          <a:latin typeface="Raleway"/>
                          <a:ea typeface="Raleway"/>
                          <a:cs typeface="Raleway"/>
                          <a:sym typeface="Raleway"/>
                        </a:rPr>
                        <a:t>…</a:t>
                      </a:r>
                      <a:endParaRPr b="1" sz="1000" u="none" cap="none" strike="noStrike">
                        <a:latin typeface="Raleway"/>
                        <a:ea typeface="Raleway"/>
                        <a:cs typeface="Raleway"/>
                        <a:sym typeface="Raleway"/>
                      </a:endParaRPr>
                    </a:p>
                  </a:txBody>
                  <a:tcPr marT="91425" marB="91425" marR="91425" marL="91425" anchor="ctr">
                    <a:lnL cap="flat" cmpd="sng" w="19050">
                      <a:solidFill>
                        <a:srgbClr val="31538F"/>
                      </a:solidFill>
                      <a:prstDash val="solid"/>
                      <a:round/>
                      <a:headEnd len="sm" w="sm" type="none"/>
                      <a:tailEnd len="sm" w="sm" type="none"/>
                    </a:lnL>
                    <a:lnR cap="flat" cmpd="sng" w="19050">
                      <a:solidFill>
                        <a:srgbClr val="31538F"/>
                      </a:solidFill>
                      <a:prstDash val="solid"/>
                      <a:round/>
                      <a:headEnd len="sm" w="sm" type="none"/>
                      <a:tailEnd len="sm" w="sm" type="none"/>
                    </a:lnR>
                    <a:lnT cap="flat" cmpd="sng" w="19050">
                      <a:solidFill>
                        <a:srgbClr val="31538F"/>
                      </a:solidFill>
                      <a:prstDash val="solid"/>
                      <a:round/>
                      <a:headEnd len="sm" w="sm" type="none"/>
                      <a:tailEnd len="sm" w="sm" type="none"/>
                    </a:lnT>
                    <a:lnB cap="flat" cmpd="sng" w="19050">
                      <a:solidFill>
                        <a:srgbClr val="31538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100"/>
                        <a:buFont typeface="Arial"/>
                        <a:buNone/>
                      </a:pPr>
                      <a:r>
                        <a:rPr b="1" lang="en-US" sz="1000" u="none" cap="none" strike="noStrike">
                          <a:solidFill>
                            <a:schemeClr val="dk1"/>
                          </a:solidFill>
                          <a:latin typeface="Raleway"/>
                          <a:ea typeface="Raleway"/>
                          <a:cs typeface="Raleway"/>
                          <a:sym typeface="Raleway"/>
                        </a:rPr>
                        <a:t>…</a:t>
                      </a:r>
                      <a:endParaRPr b="1" sz="1000" u="none" cap="none" strike="noStrike">
                        <a:latin typeface="Raleway"/>
                        <a:ea typeface="Raleway"/>
                        <a:cs typeface="Raleway"/>
                        <a:sym typeface="Raleway"/>
                      </a:endParaRPr>
                    </a:p>
                  </a:txBody>
                  <a:tcPr marT="91425" marB="91425" marR="91425" marL="91425" anchor="ctr">
                    <a:lnL cap="flat" cmpd="sng" w="19050">
                      <a:solidFill>
                        <a:srgbClr val="31538F"/>
                      </a:solidFill>
                      <a:prstDash val="solid"/>
                      <a:round/>
                      <a:headEnd len="sm" w="sm" type="none"/>
                      <a:tailEnd len="sm" w="sm" type="none"/>
                    </a:lnL>
                    <a:lnR cap="flat" cmpd="sng" w="19050">
                      <a:solidFill>
                        <a:srgbClr val="31538F"/>
                      </a:solidFill>
                      <a:prstDash val="solid"/>
                      <a:round/>
                      <a:headEnd len="sm" w="sm" type="none"/>
                      <a:tailEnd len="sm" w="sm" type="none"/>
                    </a:lnR>
                    <a:lnT cap="flat" cmpd="sng" w="19050">
                      <a:solidFill>
                        <a:srgbClr val="31538F"/>
                      </a:solidFill>
                      <a:prstDash val="solid"/>
                      <a:round/>
                      <a:headEnd len="sm" w="sm" type="none"/>
                      <a:tailEnd len="sm" w="sm" type="none"/>
                    </a:lnT>
                    <a:lnB cap="flat" cmpd="sng" w="19050">
                      <a:solidFill>
                        <a:srgbClr val="31538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100"/>
                        <a:buFont typeface="Arial"/>
                        <a:buNone/>
                      </a:pPr>
                      <a:r>
                        <a:rPr b="1" lang="en-US" sz="1000" u="none" cap="none" strike="noStrike">
                          <a:solidFill>
                            <a:schemeClr val="dk1"/>
                          </a:solidFill>
                          <a:latin typeface="Raleway"/>
                          <a:ea typeface="Raleway"/>
                          <a:cs typeface="Raleway"/>
                          <a:sym typeface="Raleway"/>
                        </a:rPr>
                        <a:t>…</a:t>
                      </a:r>
                      <a:endParaRPr b="1" sz="1000" u="none" cap="none" strike="noStrike">
                        <a:latin typeface="Raleway"/>
                        <a:ea typeface="Raleway"/>
                        <a:cs typeface="Raleway"/>
                        <a:sym typeface="Raleway"/>
                      </a:endParaRPr>
                    </a:p>
                  </a:txBody>
                  <a:tcPr marT="91425" marB="91425" marR="91425" marL="91425" anchor="ctr">
                    <a:lnL cap="flat" cmpd="sng" w="19050">
                      <a:solidFill>
                        <a:srgbClr val="31538F"/>
                      </a:solidFill>
                      <a:prstDash val="solid"/>
                      <a:round/>
                      <a:headEnd len="sm" w="sm" type="none"/>
                      <a:tailEnd len="sm" w="sm" type="none"/>
                    </a:lnL>
                    <a:lnR cap="flat" cmpd="sng" w="19050">
                      <a:solidFill>
                        <a:srgbClr val="31538F"/>
                      </a:solidFill>
                      <a:prstDash val="solid"/>
                      <a:round/>
                      <a:headEnd len="sm" w="sm" type="none"/>
                      <a:tailEnd len="sm" w="sm" type="none"/>
                    </a:lnR>
                    <a:lnT cap="flat" cmpd="sng" w="19050">
                      <a:solidFill>
                        <a:srgbClr val="31538F"/>
                      </a:solidFill>
                      <a:prstDash val="solid"/>
                      <a:round/>
                      <a:headEnd len="sm" w="sm" type="none"/>
                      <a:tailEnd len="sm" w="sm" type="none"/>
                    </a:lnT>
                    <a:lnB cap="flat" cmpd="sng" w="19050">
                      <a:solidFill>
                        <a:srgbClr val="31538F"/>
                      </a:solidFill>
                      <a:prstDash val="solid"/>
                      <a:round/>
                      <a:headEnd len="sm" w="sm" type="none"/>
                      <a:tailEnd len="sm" w="sm" type="none"/>
                    </a:lnB>
                  </a:tcPr>
                </a:tc>
              </a:tr>
            </a:tbl>
          </a:graphicData>
        </a:graphic>
      </p:graphicFrame>
      <p:sp>
        <p:nvSpPr>
          <p:cNvPr id="98" name="Google Shape;98;p13"/>
          <p:cNvSpPr txBox="1"/>
          <p:nvPr/>
        </p:nvSpPr>
        <p:spPr>
          <a:xfrm>
            <a:off x="6183828" y="1145623"/>
            <a:ext cx="1348353" cy="553968"/>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chemeClr val="accent1"/>
                </a:solidFill>
                <a:latin typeface="Raleway"/>
                <a:ea typeface="Raleway"/>
                <a:cs typeface="Raleway"/>
                <a:sym typeface="Raleway"/>
              </a:rPr>
              <a:t>Procedural Requirements</a:t>
            </a:r>
            <a:endParaRPr b="1" i="0" sz="1200" u="none" cap="none" strike="noStrike">
              <a:solidFill>
                <a:schemeClr val="accent1"/>
              </a:solidFill>
              <a:latin typeface="Raleway"/>
              <a:ea typeface="Raleway"/>
              <a:cs typeface="Raleway"/>
              <a:sym typeface="Raleway"/>
            </a:endParaRPr>
          </a:p>
        </p:txBody>
      </p:sp>
      <p:sp>
        <p:nvSpPr>
          <p:cNvPr id="99" name="Google Shape;99;p13"/>
          <p:cNvSpPr txBox="1"/>
          <p:nvPr/>
        </p:nvSpPr>
        <p:spPr>
          <a:xfrm>
            <a:off x="846405" y="2434894"/>
            <a:ext cx="3685032" cy="677078"/>
          </a:xfrm>
          <a:prstGeom prst="rect">
            <a:avLst/>
          </a:prstGeom>
          <a:noFill/>
          <a:ln cap="flat" cmpd="sng" w="19050">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Roboto"/>
                <a:ea typeface="Roboto"/>
                <a:cs typeface="Roboto"/>
                <a:sym typeface="Roboto"/>
              </a:rPr>
              <a:t>Align </a:t>
            </a:r>
            <a:r>
              <a:rPr i="0" lang="en-US" sz="1600" u="none" cap="none" strike="noStrike">
                <a:solidFill>
                  <a:srgbClr val="000000"/>
                </a:solidFill>
                <a:latin typeface="Roboto"/>
                <a:ea typeface="Roboto"/>
                <a:cs typeface="Roboto"/>
                <a:sym typeface="Roboto"/>
              </a:rPr>
              <a:t>requirements with community standards and leading practices </a:t>
            </a:r>
            <a:endParaRPr i="0" sz="1600" u="none" cap="none" strike="noStrike">
              <a:solidFill>
                <a:srgbClr val="000000"/>
              </a:solidFill>
              <a:latin typeface="Roboto"/>
              <a:ea typeface="Roboto"/>
              <a:cs typeface="Roboto"/>
              <a:sym typeface="Roboto"/>
            </a:endParaRPr>
          </a:p>
        </p:txBody>
      </p:sp>
      <p:sp>
        <p:nvSpPr>
          <p:cNvPr id="100" name="Google Shape;100;p13"/>
          <p:cNvSpPr/>
          <p:nvPr/>
        </p:nvSpPr>
        <p:spPr>
          <a:xfrm>
            <a:off x="2728455" y="3111779"/>
            <a:ext cx="411480" cy="594360"/>
          </a:xfrm>
          <a:prstGeom prst="downArrow">
            <a:avLst>
              <a:gd fmla="val 50000" name="adj1"/>
              <a:gd fmla="val 50000" name="adj2"/>
            </a:avLst>
          </a:prstGeom>
          <a:solidFill>
            <a:srgbClr val="FFFFFF"/>
          </a:solid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13"/>
          <p:cNvSpPr/>
          <p:nvPr/>
        </p:nvSpPr>
        <p:spPr>
          <a:xfrm>
            <a:off x="4546629" y="2522767"/>
            <a:ext cx="1005840" cy="502920"/>
          </a:xfrm>
          <a:prstGeom prst="stripedRightArrow">
            <a:avLst>
              <a:gd fmla="val 50000" name="adj1"/>
              <a:gd fmla="val 50000" name="adj2"/>
            </a:avLst>
          </a:prstGeom>
          <a:solidFill>
            <a:srgbClr val="9CC2E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102" name="Google Shape;102;p13"/>
          <p:cNvGraphicFramePr/>
          <p:nvPr/>
        </p:nvGraphicFramePr>
        <p:xfrm>
          <a:off x="5628243" y="2088467"/>
          <a:ext cx="3000000" cy="3000000"/>
        </p:xfrm>
        <a:graphic>
          <a:graphicData uri="http://schemas.openxmlformats.org/drawingml/2006/table">
            <a:tbl>
              <a:tblPr>
                <a:noFill/>
                <a:tableStyleId>{175676A3-F4B4-4730-A8FA-97BE458055FE}</a:tableStyleId>
              </a:tblPr>
              <a:tblGrid>
                <a:gridCol w="847475"/>
                <a:gridCol w="658675"/>
                <a:gridCol w="604425"/>
                <a:gridCol w="774925"/>
              </a:tblGrid>
              <a:tr h="331000">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latin typeface="Raleway"/>
                        <a:ea typeface="Raleway"/>
                        <a:cs typeface="Raleway"/>
                        <a:sym typeface="Raleway"/>
                      </a:endParaRPr>
                    </a:p>
                  </a:txBody>
                  <a:tcPr marT="91425" marB="91425" marR="91425" marL="91425" anchor="ctr">
                    <a:lnL cap="flat" cmpd="sng" w="19050">
                      <a:solidFill>
                        <a:srgbClr val="31538F"/>
                      </a:solidFill>
                      <a:prstDash val="solid"/>
                      <a:round/>
                      <a:headEnd len="sm" w="sm" type="none"/>
                      <a:tailEnd len="sm" w="sm" type="none"/>
                    </a:lnL>
                    <a:lnR cap="flat" cmpd="sng" w="19050">
                      <a:solidFill>
                        <a:srgbClr val="31538F"/>
                      </a:solidFill>
                      <a:prstDash val="solid"/>
                      <a:round/>
                      <a:headEnd len="sm" w="sm" type="none"/>
                      <a:tailEnd len="sm" w="sm" type="none"/>
                    </a:lnR>
                    <a:lnT cap="flat" cmpd="sng" w="19050">
                      <a:solidFill>
                        <a:srgbClr val="31538F"/>
                      </a:solidFill>
                      <a:prstDash val="solid"/>
                      <a:round/>
                      <a:headEnd len="sm" w="sm" type="none"/>
                      <a:tailEnd len="sm" w="sm" type="none"/>
                    </a:lnT>
                    <a:lnB cap="flat" cmpd="sng" w="19050">
                      <a:solidFill>
                        <a:srgbClr val="31538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Raleway"/>
                          <a:ea typeface="Raleway"/>
                          <a:cs typeface="Raleway"/>
                          <a:sym typeface="Raleway"/>
                        </a:rPr>
                        <a:t>Plan</a:t>
                      </a:r>
                      <a:endParaRPr b="1" sz="1000" u="none" cap="none" strike="noStrike">
                        <a:latin typeface="Raleway"/>
                        <a:ea typeface="Raleway"/>
                        <a:cs typeface="Raleway"/>
                        <a:sym typeface="Raleway"/>
                      </a:endParaRPr>
                    </a:p>
                  </a:txBody>
                  <a:tcPr marT="91425" marB="91425" marR="91425" marL="91425" anchor="ctr">
                    <a:lnL cap="flat" cmpd="sng" w="19050">
                      <a:solidFill>
                        <a:srgbClr val="31538F"/>
                      </a:solidFill>
                      <a:prstDash val="solid"/>
                      <a:round/>
                      <a:headEnd len="sm" w="sm" type="none"/>
                      <a:tailEnd len="sm" w="sm" type="none"/>
                    </a:lnL>
                    <a:lnR cap="flat" cmpd="sng" w="19050">
                      <a:solidFill>
                        <a:srgbClr val="31538F"/>
                      </a:solidFill>
                      <a:prstDash val="solid"/>
                      <a:round/>
                      <a:headEnd len="sm" w="sm" type="none"/>
                      <a:tailEnd len="sm" w="sm" type="none"/>
                    </a:lnR>
                    <a:lnT cap="flat" cmpd="sng" w="19050">
                      <a:solidFill>
                        <a:srgbClr val="31538F"/>
                      </a:solidFill>
                      <a:prstDash val="solid"/>
                      <a:round/>
                      <a:headEnd len="sm" w="sm" type="none"/>
                      <a:tailEnd len="sm" w="sm" type="none"/>
                    </a:lnT>
                    <a:lnB cap="flat" cmpd="sng" w="19050">
                      <a:solidFill>
                        <a:srgbClr val="31538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Raleway"/>
                          <a:ea typeface="Raleway"/>
                          <a:cs typeface="Raleway"/>
                          <a:sym typeface="Raleway"/>
                        </a:rPr>
                        <a:t>…</a:t>
                      </a:r>
                      <a:endParaRPr b="1" sz="1000" u="none" cap="none" strike="noStrike">
                        <a:latin typeface="Raleway"/>
                        <a:ea typeface="Raleway"/>
                        <a:cs typeface="Raleway"/>
                        <a:sym typeface="Raleway"/>
                      </a:endParaRPr>
                    </a:p>
                  </a:txBody>
                  <a:tcPr marT="91425" marB="91425" marR="91425" marL="91425" anchor="ctr">
                    <a:lnL cap="flat" cmpd="sng" w="19050">
                      <a:solidFill>
                        <a:srgbClr val="31538F"/>
                      </a:solidFill>
                      <a:prstDash val="solid"/>
                      <a:round/>
                      <a:headEnd len="sm" w="sm" type="none"/>
                      <a:tailEnd len="sm" w="sm" type="none"/>
                    </a:lnL>
                    <a:lnR cap="flat" cmpd="sng" w="19050">
                      <a:solidFill>
                        <a:srgbClr val="31538F"/>
                      </a:solidFill>
                      <a:prstDash val="solid"/>
                      <a:round/>
                      <a:headEnd len="sm" w="sm" type="none"/>
                      <a:tailEnd len="sm" w="sm" type="none"/>
                    </a:lnR>
                    <a:lnT cap="flat" cmpd="sng" w="19050">
                      <a:solidFill>
                        <a:srgbClr val="31538F"/>
                      </a:solidFill>
                      <a:prstDash val="solid"/>
                      <a:round/>
                      <a:headEnd len="sm" w="sm" type="none"/>
                      <a:tailEnd len="sm" w="sm" type="none"/>
                    </a:lnT>
                    <a:lnB cap="flat" cmpd="sng" w="19050">
                      <a:solidFill>
                        <a:srgbClr val="31538F"/>
                      </a:solidFill>
                      <a:prstDash val="solid"/>
                      <a:round/>
                      <a:headEnd len="sm" w="sm" type="none"/>
                      <a:tailEnd len="sm" w="sm" type="none"/>
                    </a:lnB>
                    <a:solidFill>
                      <a:srgbClr val="9FC5E8"/>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Raleway"/>
                          <a:ea typeface="Raleway"/>
                          <a:cs typeface="Raleway"/>
                          <a:sym typeface="Raleway"/>
                        </a:rPr>
                        <a:t>Sunset</a:t>
                      </a:r>
                      <a:endParaRPr b="1" sz="1000" u="none" cap="none" strike="noStrike">
                        <a:latin typeface="Raleway"/>
                        <a:ea typeface="Raleway"/>
                        <a:cs typeface="Raleway"/>
                        <a:sym typeface="Raleway"/>
                      </a:endParaRPr>
                    </a:p>
                  </a:txBody>
                  <a:tcPr marT="91425" marB="91425" marR="91425" marL="91425" anchor="ctr">
                    <a:lnL cap="flat" cmpd="sng" w="19050">
                      <a:solidFill>
                        <a:srgbClr val="31538F"/>
                      </a:solidFill>
                      <a:prstDash val="solid"/>
                      <a:round/>
                      <a:headEnd len="sm" w="sm" type="none"/>
                      <a:tailEnd len="sm" w="sm" type="none"/>
                    </a:lnL>
                    <a:lnR cap="flat" cmpd="sng" w="19050">
                      <a:solidFill>
                        <a:srgbClr val="31538F"/>
                      </a:solidFill>
                      <a:prstDash val="solid"/>
                      <a:round/>
                      <a:headEnd len="sm" w="sm" type="none"/>
                      <a:tailEnd len="sm" w="sm" type="none"/>
                    </a:lnR>
                    <a:lnT cap="flat" cmpd="sng" w="19050">
                      <a:solidFill>
                        <a:srgbClr val="31538F"/>
                      </a:solidFill>
                      <a:prstDash val="solid"/>
                      <a:round/>
                      <a:headEnd len="sm" w="sm" type="none"/>
                      <a:tailEnd len="sm" w="sm" type="none"/>
                    </a:lnT>
                    <a:lnB cap="flat" cmpd="sng" w="19050">
                      <a:solidFill>
                        <a:srgbClr val="31538F"/>
                      </a:solidFill>
                      <a:prstDash val="solid"/>
                      <a:round/>
                      <a:headEnd len="sm" w="sm" type="none"/>
                      <a:tailEnd len="sm" w="sm" type="none"/>
                    </a:lnB>
                    <a:solidFill>
                      <a:srgbClr val="9FC5E8"/>
                    </a:solidFill>
                  </a:tcPr>
                </a:tc>
              </a:tr>
              <a:tr h="348400">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Raleway"/>
                          <a:ea typeface="Raleway"/>
                          <a:cs typeface="Raleway"/>
                          <a:sym typeface="Raleway"/>
                        </a:rPr>
                        <a:t>Design</a:t>
                      </a:r>
                      <a:endParaRPr b="1" sz="1000" u="none" cap="none" strike="noStrike">
                        <a:latin typeface="Raleway"/>
                        <a:ea typeface="Raleway"/>
                        <a:cs typeface="Raleway"/>
                        <a:sym typeface="Raleway"/>
                      </a:endParaRPr>
                    </a:p>
                  </a:txBody>
                  <a:tcPr marT="91425" marB="91425" marR="91425" marL="91425" anchor="ctr">
                    <a:lnL cap="flat" cmpd="sng" w="19050">
                      <a:solidFill>
                        <a:srgbClr val="31538F"/>
                      </a:solidFill>
                      <a:prstDash val="solid"/>
                      <a:round/>
                      <a:headEnd len="sm" w="sm" type="none"/>
                      <a:tailEnd len="sm" w="sm" type="none"/>
                    </a:lnL>
                    <a:lnR cap="flat" cmpd="sng" w="19050">
                      <a:solidFill>
                        <a:srgbClr val="31538F"/>
                      </a:solidFill>
                      <a:prstDash val="solid"/>
                      <a:round/>
                      <a:headEnd len="sm" w="sm" type="none"/>
                      <a:tailEnd len="sm" w="sm" type="none"/>
                    </a:lnR>
                    <a:lnT cap="flat" cmpd="sng" w="19050">
                      <a:solidFill>
                        <a:srgbClr val="31538F"/>
                      </a:solidFill>
                      <a:prstDash val="solid"/>
                      <a:round/>
                      <a:headEnd len="sm" w="sm" type="none"/>
                      <a:tailEnd len="sm" w="sm" type="none"/>
                    </a:lnT>
                    <a:lnB cap="flat" cmpd="sng" w="19050">
                      <a:solidFill>
                        <a:srgbClr val="31538F"/>
                      </a:solidFill>
                      <a:prstDash val="solid"/>
                      <a:round/>
                      <a:headEnd len="sm" w="sm" type="none"/>
                      <a:tailEnd len="sm" w="sm" type="none"/>
                    </a:lnB>
                    <a:solidFill>
                      <a:srgbClr val="DDEAF6"/>
                    </a:solidFill>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latin typeface="Raleway"/>
                        <a:ea typeface="Raleway"/>
                        <a:cs typeface="Raleway"/>
                        <a:sym typeface="Raleway"/>
                      </a:endParaRPr>
                    </a:p>
                  </a:txBody>
                  <a:tcPr marT="91425" marB="91425" marR="91425" marL="91425" anchor="ctr">
                    <a:lnL cap="flat" cmpd="sng" w="19050">
                      <a:solidFill>
                        <a:srgbClr val="31538F"/>
                      </a:solidFill>
                      <a:prstDash val="solid"/>
                      <a:round/>
                      <a:headEnd len="sm" w="sm" type="none"/>
                      <a:tailEnd len="sm" w="sm" type="none"/>
                    </a:lnL>
                    <a:lnR cap="flat" cmpd="sng" w="9525">
                      <a:solidFill>
                        <a:schemeClr val="lt2"/>
                      </a:solidFill>
                      <a:prstDash val="solid"/>
                      <a:round/>
                      <a:headEnd len="sm" w="sm" type="none"/>
                      <a:tailEnd len="sm" w="sm" type="none"/>
                    </a:lnR>
                    <a:lnT cap="flat" cmpd="sng" w="19050">
                      <a:solidFill>
                        <a:srgbClr val="31538F"/>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latin typeface="Raleway"/>
                        <a:ea typeface="Raleway"/>
                        <a:cs typeface="Raleway"/>
                        <a:sym typeface="Raleway"/>
                      </a:endParaRPr>
                    </a:p>
                  </a:txBody>
                  <a:tcPr marT="91425" marB="91425" marR="91425" marL="91425" anchor="ctr">
                    <a:lnL cap="flat" cmpd="sng" w="9525">
                      <a:solidFill>
                        <a:schemeClr val="lt2"/>
                      </a:solidFill>
                      <a:prstDash val="solid"/>
                      <a:round/>
                      <a:headEnd len="sm" w="sm" type="none"/>
                      <a:tailEnd len="sm" w="sm" type="none"/>
                    </a:lnL>
                    <a:lnR cap="flat" cmpd="sng" w="19050">
                      <a:solidFill>
                        <a:srgbClr val="31538F"/>
                      </a:solidFill>
                      <a:prstDash val="solid"/>
                      <a:round/>
                      <a:headEnd len="sm" w="sm" type="none"/>
                      <a:tailEnd len="sm" w="sm" type="none"/>
                    </a:lnR>
                    <a:lnT cap="flat" cmpd="sng" w="19050">
                      <a:solidFill>
                        <a:srgbClr val="31538F"/>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100"/>
                        <a:buFont typeface="Arial"/>
                        <a:buNone/>
                      </a:pPr>
                      <a:r>
                        <a:rPr b="1" lang="en-US" sz="1000" u="none" cap="none" strike="noStrike">
                          <a:solidFill>
                            <a:schemeClr val="dk1"/>
                          </a:solidFill>
                          <a:latin typeface="Raleway"/>
                          <a:ea typeface="Raleway"/>
                          <a:cs typeface="Raleway"/>
                          <a:sym typeface="Raleway"/>
                        </a:rPr>
                        <a:t>…</a:t>
                      </a:r>
                      <a:endParaRPr b="1" sz="1000" u="none" cap="none" strike="noStrike">
                        <a:latin typeface="Raleway"/>
                        <a:ea typeface="Raleway"/>
                        <a:cs typeface="Raleway"/>
                        <a:sym typeface="Raleway"/>
                      </a:endParaRPr>
                    </a:p>
                  </a:txBody>
                  <a:tcPr marT="91425" marB="91425" marR="91425" marL="91425" anchor="ctr">
                    <a:lnL cap="flat" cmpd="sng" w="19050">
                      <a:solidFill>
                        <a:srgbClr val="31538F"/>
                      </a:solidFill>
                      <a:prstDash val="solid"/>
                      <a:round/>
                      <a:headEnd len="sm" w="sm" type="none"/>
                      <a:tailEnd len="sm" w="sm" type="none"/>
                    </a:lnL>
                    <a:lnR cap="flat" cmpd="sng" w="19050">
                      <a:solidFill>
                        <a:srgbClr val="31538F"/>
                      </a:solidFill>
                      <a:prstDash val="solid"/>
                      <a:round/>
                      <a:headEnd len="sm" w="sm" type="none"/>
                      <a:tailEnd len="sm" w="sm" type="none"/>
                    </a:lnR>
                    <a:lnT cap="flat" cmpd="sng" w="19050">
                      <a:solidFill>
                        <a:srgbClr val="31538F"/>
                      </a:solidFill>
                      <a:prstDash val="solid"/>
                      <a:round/>
                      <a:headEnd len="sm" w="sm" type="none"/>
                      <a:tailEnd len="sm" w="sm" type="none"/>
                    </a:lnT>
                    <a:lnB cap="flat" cmpd="sng" w="19050">
                      <a:solidFill>
                        <a:srgbClr val="31538F"/>
                      </a:solidFill>
                      <a:prstDash val="solid"/>
                      <a:round/>
                      <a:headEnd len="sm" w="sm" type="none"/>
                      <a:tailEnd len="sm" w="sm" type="none"/>
                    </a:lnB>
                  </a:tcPr>
                </a:tc>
              </a:tr>
              <a:tr h="127000">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Raleway"/>
                          <a:ea typeface="Raleway"/>
                          <a:cs typeface="Raleway"/>
                          <a:sym typeface="Raleway"/>
                        </a:rPr>
                        <a:t>…</a:t>
                      </a:r>
                      <a:endParaRPr b="1" sz="1000" u="none" cap="none" strike="noStrike">
                        <a:latin typeface="Raleway"/>
                        <a:ea typeface="Raleway"/>
                        <a:cs typeface="Raleway"/>
                        <a:sym typeface="Raleway"/>
                      </a:endParaRPr>
                    </a:p>
                  </a:txBody>
                  <a:tcPr marT="91425" marB="91425" marR="91425" marL="91425" anchor="ctr">
                    <a:lnL cap="flat" cmpd="sng" w="19050">
                      <a:solidFill>
                        <a:srgbClr val="31538F"/>
                      </a:solidFill>
                      <a:prstDash val="solid"/>
                      <a:round/>
                      <a:headEnd len="sm" w="sm" type="none"/>
                      <a:tailEnd len="sm" w="sm" type="none"/>
                    </a:lnL>
                    <a:lnR cap="flat" cmpd="sng" w="19050">
                      <a:solidFill>
                        <a:srgbClr val="31538F"/>
                      </a:solidFill>
                      <a:prstDash val="solid"/>
                      <a:round/>
                      <a:headEnd len="sm" w="sm" type="none"/>
                      <a:tailEnd len="sm" w="sm" type="none"/>
                    </a:lnR>
                    <a:lnT cap="flat" cmpd="sng" w="19050">
                      <a:solidFill>
                        <a:srgbClr val="31538F"/>
                      </a:solidFill>
                      <a:prstDash val="solid"/>
                      <a:round/>
                      <a:headEnd len="sm" w="sm" type="none"/>
                      <a:tailEnd len="sm" w="sm" type="none"/>
                    </a:lnT>
                    <a:lnB cap="flat" cmpd="sng" w="19050">
                      <a:solidFill>
                        <a:srgbClr val="31538F"/>
                      </a:solidFill>
                      <a:prstDash val="solid"/>
                      <a:round/>
                      <a:headEnd len="sm" w="sm" type="none"/>
                      <a:tailEnd len="sm" w="sm" type="none"/>
                    </a:lnB>
                    <a:solidFill>
                      <a:srgbClr val="DDEAF6"/>
                    </a:solidFill>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latin typeface="Raleway"/>
                        <a:ea typeface="Raleway"/>
                        <a:cs typeface="Raleway"/>
                        <a:sym typeface="Raleway"/>
                      </a:endParaRPr>
                    </a:p>
                  </a:txBody>
                  <a:tcPr marT="91425" marB="91425" marR="91425" marL="91425" anchor="ctr">
                    <a:lnL cap="flat" cmpd="sng" w="19050">
                      <a:solidFill>
                        <a:srgbClr val="31538F"/>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19050">
                      <a:solidFill>
                        <a:srgbClr val="31538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latin typeface="Raleway"/>
                        <a:ea typeface="Raleway"/>
                        <a:cs typeface="Raleway"/>
                        <a:sym typeface="Raleway"/>
                      </a:endParaRPr>
                    </a:p>
                  </a:txBody>
                  <a:tcPr marT="91425" marB="91425" marR="91425" marL="91425" anchor="ctr">
                    <a:lnL cap="flat" cmpd="sng" w="9525">
                      <a:solidFill>
                        <a:schemeClr val="lt2"/>
                      </a:solidFill>
                      <a:prstDash val="solid"/>
                      <a:round/>
                      <a:headEnd len="sm" w="sm" type="none"/>
                      <a:tailEnd len="sm" w="sm" type="none"/>
                    </a:lnL>
                    <a:lnR cap="flat" cmpd="sng" w="19050">
                      <a:solidFill>
                        <a:srgbClr val="31538F"/>
                      </a:solidFill>
                      <a:prstDash val="solid"/>
                      <a:round/>
                      <a:headEnd len="sm" w="sm" type="none"/>
                      <a:tailEnd len="sm" w="sm" type="none"/>
                    </a:lnR>
                    <a:lnT cap="flat" cmpd="sng" w="9525">
                      <a:solidFill>
                        <a:schemeClr val="lt2"/>
                      </a:solidFill>
                      <a:prstDash val="solid"/>
                      <a:round/>
                      <a:headEnd len="sm" w="sm" type="none"/>
                      <a:tailEnd len="sm" w="sm" type="none"/>
                    </a:lnT>
                    <a:lnB cap="flat" cmpd="sng" w="19050">
                      <a:solidFill>
                        <a:srgbClr val="31538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100"/>
                        <a:buFont typeface="Arial"/>
                        <a:buNone/>
                      </a:pPr>
                      <a:r>
                        <a:rPr b="1" lang="en-US" sz="1000" u="none" cap="none" strike="noStrike">
                          <a:solidFill>
                            <a:schemeClr val="dk1"/>
                          </a:solidFill>
                          <a:latin typeface="Raleway"/>
                          <a:ea typeface="Raleway"/>
                          <a:cs typeface="Raleway"/>
                          <a:sym typeface="Raleway"/>
                        </a:rPr>
                        <a:t>…</a:t>
                      </a:r>
                      <a:endParaRPr b="1" sz="1000" u="none" cap="none" strike="noStrike">
                        <a:latin typeface="Raleway"/>
                        <a:ea typeface="Raleway"/>
                        <a:cs typeface="Raleway"/>
                        <a:sym typeface="Raleway"/>
                      </a:endParaRPr>
                    </a:p>
                  </a:txBody>
                  <a:tcPr marT="91425" marB="91425" marR="91425" marL="91425" anchor="ctr">
                    <a:lnL cap="flat" cmpd="sng" w="19050">
                      <a:solidFill>
                        <a:srgbClr val="31538F"/>
                      </a:solidFill>
                      <a:prstDash val="solid"/>
                      <a:round/>
                      <a:headEnd len="sm" w="sm" type="none"/>
                      <a:tailEnd len="sm" w="sm" type="none"/>
                    </a:lnL>
                    <a:lnR cap="flat" cmpd="sng" w="19050">
                      <a:solidFill>
                        <a:srgbClr val="31538F"/>
                      </a:solidFill>
                      <a:prstDash val="solid"/>
                      <a:round/>
                      <a:headEnd len="sm" w="sm" type="none"/>
                      <a:tailEnd len="sm" w="sm" type="none"/>
                    </a:lnR>
                    <a:lnT cap="flat" cmpd="sng" w="19050">
                      <a:solidFill>
                        <a:srgbClr val="31538F"/>
                      </a:solidFill>
                      <a:prstDash val="solid"/>
                      <a:round/>
                      <a:headEnd len="sm" w="sm" type="none"/>
                      <a:tailEnd len="sm" w="sm" type="none"/>
                    </a:lnT>
                    <a:lnB cap="flat" cmpd="sng" w="19050">
                      <a:solidFill>
                        <a:srgbClr val="31538F"/>
                      </a:solidFill>
                      <a:prstDash val="solid"/>
                      <a:round/>
                      <a:headEnd len="sm" w="sm" type="none"/>
                      <a:tailEnd len="sm" w="sm" type="none"/>
                    </a:lnB>
                  </a:tcPr>
                </a:tc>
              </a:tr>
              <a:tr h="322125">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latin typeface="Raleway"/>
                          <a:ea typeface="Raleway"/>
                          <a:cs typeface="Raleway"/>
                          <a:sym typeface="Raleway"/>
                        </a:rPr>
                        <a:t>Monitoring</a:t>
                      </a:r>
                      <a:endParaRPr b="1" sz="1000" u="none" cap="none" strike="noStrike">
                        <a:latin typeface="Raleway"/>
                        <a:ea typeface="Raleway"/>
                        <a:cs typeface="Raleway"/>
                        <a:sym typeface="Raleway"/>
                      </a:endParaRPr>
                    </a:p>
                  </a:txBody>
                  <a:tcPr marT="91425" marB="91425" marR="91425" marL="91425" anchor="ctr">
                    <a:lnL cap="flat" cmpd="sng" w="19050">
                      <a:solidFill>
                        <a:srgbClr val="31538F"/>
                      </a:solidFill>
                      <a:prstDash val="solid"/>
                      <a:round/>
                      <a:headEnd len="sm" w="sm" type="none"/>
                      <a:tailEnd len="sm" w="sm" type="none"/>
                    </a:lnL>
                    <a:lnR cap="flat" cmpd="sng" w="19050">
                      <a:solidFill>
                        <a:srgbClr val="31538F"/>
                      </a:solidFill>
                      <a:prstDash val="solid"/>
                      <a:round/>
                      <a:headEnd len="sm" w="sm" type="none"/>
                      <a:tailEnd len="sm" w="sm" type="none"/>
                    </a:lnR>
                    <a:lnT cap="flat" cmpd="sng" w="19050">
                      <a:solidFill>
                        <a:srgbClr val="31538F"/>
                      </a:solidFill>
                      <a:prstDash val="solid"/>
                      <a:round/>
                      <a:headEnd len="sm" w="sm" type="none"/>
                      <a:tailEnd len="sm" w="sm" type="none"/>
                    </a:lnT>
                    <a:lnB cap="flat" cmpd="sng" w="19050">
                      <a:solidFill>
                        <a:srgbClr val="31538F"/>
                      </a:solidFill>
                      <a:prstDash val="solid"/>
                      <a:round/>
                      <a:headEnd len="sm" w="sm" type="none"/>
                      <a:tailEnd len="sm" w="sm" type="none"/>
                    </a:lnB>
                    <a:solidFill>
                      <a:srgbClr val="DDEAF6"/>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1" lang="en-US" sz="1000" u="none" cap="none" strike="noStrike">
                          <a:solidFill>
                            <a:schemeClr val="dk1"/>
                          </a:solidFill>
                          <a:latin typeface="Raleway"/>
                          <a:ea typeface="Raleway"/>
                          <a:cs typeface="Raleway"/>
                          <a:sym typeface="Raleway"/>
                        </a:rPr>
                        <a:t>…</a:t>
                      </a:r>
                      <a:endParaRPr b="1" sz="1000" u="none" cap="none" strike="noStrike">
                        <a:latin typeface="Raleway"/>
                        <a:ea typeface="Raleway"/>
                        <a:cs typeface="Raleway"/>
                        <a:sym typeface="Raleway"/>
                      </a:endParaRPr>
                    </a:p>
                  </a:txBody>
                  <a:tcPr marT="91425" marB="91425" marR="91425" marL="91425" anchor="ctr">
                    <a:lnL cap="flat" cmpd="sng" w="19050">
                      <a:solidFill>
                        <a:srgbClr val="31538F"/>
                      </a:solidFill>
                      <a:prstDash val="solid"/>
                      <a:round/>
                      <a:headEnd len="sm" w="sm" type="none"/>
                      <a:tailEnd len="sm" w="sm" type="none"/>
                    </a:lnL>
                    <a:lnR cap="flat" cmpd="sng" w="19050">
                      <a:solidFill>
                        <a:srgbClr val="31538F"/>
                      </a:solidFill>
                      <a:prstDash val="solid"/>
                      <a:round/>
                      <a:headEnd len="sm" w="sm" type="none"/>
                      <a:tailEnd len="sm" w="sm" type="none"/>
                    </a:lnR>
                    <a:lnT cap="flat" cmpd="sng" w="19050">
                      <a:solidFill>
                        <a:srgbClr val="31538F"/>
                      </a:solidFill>
                      <a:prstDash val="solid"/>
                      <a:round/>
                      <a:headEnd len="sm" w="sm" type="none"/>
                      <a:tailEnd len="sm" w="sm" type="none"/>
                    </a:lnT>
                    <a:lnB cap="flat" cmpd="sng" w="19050">
                      <a:solidFill>
                        <a:srgbClr val="31538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100"/>
                        <a:buFont typeface="Arial"/>
                        <a:buNone/>
                      </a:pPr>
                      <a:r>
                        <a:rPr b="1" lang="en-US" sz="1000" u="none" cap="none" strike="noStrike">
                          <a:solidFill>
                            <a:schemeClr val="dk1"/>
                          </a:solidFill>
                          <a:latin typeface="Raleway"/>
                          <a:ea typeface="Raleway"/>
                          <a:cs typeface="Raleway"/>
                          <a:sym typeface="Raleway"/>
                        </a:rPr>
                        <a:t>…</a:t>
                      </a:r>
                      <a:endParaRPr b="1" sz="1000" u="none" cap="none" strike="noStrike">
                        <a:latin typeface="Raleway"/>
                        <a:ea typeface="Raleway"/>
                        <a:cs typeface="Raleway"/>
                        <a:sym typeface="Raleway"/>
                      </a:endParaRPr>
                    </a:p>
                  </a:txBody>
                  <a:tcPr marT="91425" marB="91425" marR="91425" marL="91425" anchor="ctr">
                    <a:lnL cap="flat" cmpd="sng" w="19050">
                      <a:solidFill>
                        <a:srgbClr val="31538F"/>
                      </a:solidFill>
                      <a:prstDash val="solid"/>
                      <a:round/>
                      <a:headEnd len="sm" w="sm" type="none"/>
                      <a:tailEnd len="sm" w="sm" type="none"/>
                    </a:lnL>
                    <a:lnR cap="flat" cmpd="sng" w="19050">
                      <a:solidFill>
                        <a:srgbClr val="31538F"/>
                      </a:solidFill>
                      <a:prstDash val="solid"/>
                      <a:round/>
                      <a:headEnd len="sm" w="sm" type="none"/>
                      <a:tailEnd len="sm" w="sm" type="none"/>
                    </a:lnR>
                    <a:lnT cap="flat" cmpd="sng" w="19050">
                      <a:solidFill>
                        <a:srgbClr val="31538F"/>
                      </a:solidFill>
                      <a:prstDash val="solid"/>
                      <a:round/>
                      <a:headEnd len="sm" w="sm" type="none"/>
                      <a:tailEnd len="sm" w="sm" type="none"/>
                    </a:lnT>
                    <a:lnB cap="flat" cmpd="sng" w="19050">
                      <a:solidFill>
                        <a:srgbClr val="31538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100"/>
                        <a:buFont typeface="Arial"/>
                        <a:buNone/>
                      </a:pPr>
                      <a:r>
                        <a:rPr b="1" lang="en-US" sz="1000" u="none" cap="none" strike="noStrike">
                          <a:solidFill>
                            <a:schemeClr val="dk1"/>
                          </a:solidFill>
                          <a:latin typeface="Raleway"/>
                          <a:ea typeface="Raleway"/>
                          <a:cs typeface="Raleway"/>
                          <a:sym typeface="Raleway"/>
                        </a:rPr>
                        <a:t>…</a:t>
                      </a:r>
                      <a:endParaRPr b="1" sz="1000" u="none" cap="none" strike="noStrike">
                        <a:latin typeface="Raleway"/>
                        <a:ea typeface="Raleway"/>
                        <a:cs typeface="Raleway"/>
                        <a:sym typeface="Raleway"/>
                      </a:endParaRPr>
                    </a:p>
                  </a:txBody>
                  <a:tcPr marT="91425" marB="91425" marR="91425" marL="91425" anchor="ctr">
                    <a:lnL cap="flat" cmpd="sng" w="19050">
                      <a:solidFill>
                        <a:srgbClr val="31538F"/>
                      </a:solidFill>
                      <a:prstDash val="solid"/>
                      <a:round/>
                      <a:headEnd len="sm" w="sm" type="none"/>
                      <a:tailEnd len="sm" w="sm" type="none"/>
                    </a:lnL>
                    <a:lnR cap="flat" cmpd="sng" w="19050">
                      <a:solidFill>
                        <a:srgbClr val="31538F"/>
                      </a:solidFill>
                      <a:prstDash val="solid"/>
                      <a:round/>
                      <a:headEnd len="sm" w="sm" type="none"/>
                      <a:tailEnd len="sm" w="sm" type="none"/>
                    </a:lnR>
                    <a:lnT cap="flat" cmpd="sng" w="19050">
                      <a:solidFill>
                        <a:srgbClr val="31538F"/>
                      </a:solidFill>
                      <a:prstDash val="solid"/>
                      <a:round/>
                      <a:headEnd len="sm" w="sm" type="none"/>
                      <a:tailEnd len="sm" w="sm" type="none"/>
                    </a:lnT>
                    <a:lnB cap="flat" cmpd="sng" w="19050">
                      <a:solidFill>
                        <a:srgbClr val="31538F"/>
                      </a:solidFill>
                      <a:prstDash val="solid"/>
                      <a:round/>
                      <a:headEnd len="sm" w="sm" type="none"/>
                      <a:tailEnd len="sm" w="sm" type="none"/>
                    </a:lnB>
                  </a:tcPr>
                </a:tc>
              </a:tr>
            </a:tbl>
          </a:graphicData>
        </a:graphic>
      </p:graphicFrame>
      <p:sp>
        <p:nvSpPr>
          <p:cNvPr id="103" name="Google Shape;103;p13"/>
          <p:cNvSpPr txBox="1"/>
          <p:nvPr/>
        </p:nvSpPr>
        <p:spPr>
          <a:xfrm>
            <a:off x="6506709" y="2584383"/>
            <a:ext cx="1348353" cy="553968"/>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chemeClr val="accent1"/>
                </a:solidFill>
                <a:latin typeface="Raleway"/>
                <a:ea typeface="Raleway"/>
                <a:cs typeface="Raleway"/>
                <a:sym typeface="Raleway"/>
              </a:rPr>
              <a:t>Operational Rules</a:t>
            </a:r>
            <a:endParaRPr b="1" i="0" sz="1200" u="none" cap="none" strike="noStrike">
              <a:solidFill>
                <a:schemeClr val="accent1"/>
              </a:solidFill>
              <a:latin typeface="Raleway"/>
              <a:ea typeface="Raleway"/>
              <a:cs typeface="Raleway"/>
              <a:sym typeface="Raleway"/>
            </a:endParaRPr>
          </a:p>
        </p:txBody>
      </p:sp>
      <p:sp>
        <p:nvSpPr>
          <p:cNvPr id="104" name="Google Shape;104;p13"/>
          <p:cNvSpPr txBox="1"/>
          <p:nvPr/>
        </p:nvSpPr>
        <p:spPr>
          <a:xfrm>
            <a:off x="1213201" y="3769036"/>
            <a:ext cx="3685032" cy="677078"/>
          </a:xfrm>
          <a:prstGeom prst="rect">
            <a:avLst/>
          </a:prstGeom>
          <a:noFill/>
          <a:ln cap="flat" cmpd="sng" w="19050">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Roboto"/>
                <a:ea typeface="Roboto"/>
                <a:cs typeface="Roboto"/>
                <a:sym typeface="Roboto"/>
              </a:rPr>
              <a:t>Implement </a:t>
            </a:r>
            <a:r>
              <a:rPr i="0" lang="en-US" sz="1600" u="none" cap="none" strike="noStrike">
                <a:solidFill>
                  <a:srgbClr val="000000"/>
                </a:solidFill>
                <a:latin typeface="Roboto"/>
                <a:ea typeface="Roboto"/>
                <a:cs typeface="Roboto"/>
                <a:sym typeface="Roboto"/>
              </a:rPr>
              <a:t>rules with</a:t>
            </a:r>
            <a:r>
              <a:rPr b="1" i="0" lang="en-US" sz="1600" u="none" cap="none" strike="noStrike">
                <a:solidFill>
                  <a:srgbClr val="000000"/>
                </a:solidFill>
                <a:latin typeface="Roboto"/>
                <a:ea typeface="Roboto"/>
                <a:cs typeface="Roboto"/>
                <a:sym typeface="Roboto"/>
              </a:rPr>
              <a:t> </a:t>
            </a:r>
            <a:r>
              <a:rPr i="0" lang="en-US" sz="1600" u="none" cap="none" strike="noStrike">
                <a:solidFill>
                  <a:srgbClr val="000000"/>
                </a:solidFill>
                <a:latin typeface="Roboto"/>
                <a:ea typeface="Roboto"/>
                <a:cs typeface="Roboto"/>
                <a:sym typeface="Roboto"/>
              </a:rPr>
              <a:t>automatable and scalable checks </a:t>
            </a:r>
            <a:endParaRPr i="0" sz="1600" u="none" cap="none" strike="noStrike">
              <a:solidFill>
                <a:srgbClr val="000000"/>
              </a:solidFill>
              <a:latin typeface="Roboto"/>
              <a:ea typeface="Roboto"/>
              <a:cs typeface="Roboto"/>
              <a:sym typeface="Roboto"/>
            </a:endParaRPr>
          </a:p>
        </p:txBody>
      </p:sp>
      <p:sp>
        <p:nvSpPr>
          <p:cNvPr id="105" name="Google Shape;105;p13"/>
          <p:cNvSpPr/>
          <p:nvPr/>
        </p:nvSpPr>
        <p:spPr>
          <a:xfrm>
            <a:off x="4921170" y="3841411"/>
            <a:ext cx="1097400" cy="548700"/>
          </a:xfrm>
          <a:prstGeom prst="stripedRightArrow">
            <a:avLst>
              <a:gd fmla="val 50000" name="adj1"/>
              <a:gd fmla="val 50000" name="adj2"/>
            </a:avLst>
          </a:prstGeom>
          <a:solidFill>
            <a:srgbClr val="9CC2E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Monitoring Data Quality Trends with Cloud Dataprep and Data Studio -  Trifacta" id="106" name="Google Shape;106;p13"/>
          <p:cNvPicPr preferRelativeResize="0"/>
          <p:nvPr/>
        </p:nvPicPr>
        <p:blipFill rotWithShape="1">
          <a:blip r:embed="rId3">
            <a:alphaModFix/>
          </a:blip>
          <a:srcRect b="0" l="0" r="0" t="0"/>
          <a:stretch/>
        </p:blipFill>
        <p:spPr>
          <a:xfrm>
            <a:off x="6103947" y="3573717"/>
            <a:ext cx="2885496" cy="1554480"/>
          </a:xfrm>
          <a:prstGeom prst="rect">
            <a:avLst/>
          </a:prstGeom>
          <a:noFill/>
          <a:ln cap="flat" cmpd="sng" w="19050">
            <a:solidFill>
              <a:schemeClr val="accent1"/>
            </a:solidFill>
            <a:prstDash val="solid"/>
            <a:round/>
            <a:headEnd len="sm" w="sm" type="none"/>
            <a:tailEnd len="sm" w="sm" type="none"/>
          </a:ln>
          <a:effectLst>
            <a:outerShdw blurRad="50800" rotWithShape="0" algn="bl" dir="18900000" dist="38100">
              <a:srgbClr val="F4FF8D">
                <a:alpha val="40000"/>
              </a:srgbClr>
            </a:outerShdw>
          </a:effectLst>
        </p:spPr>
      </p:pic>
      <p:sp>
        <p:nvSpPr>
          <p:cNvPr id="107" name="Google Shape;107;p13"/>
          <p:cNvSpPr txBox="1"/>
          <p:nvPr/>
        </p:nvSpPr>
        <p:spPr>
          <a:xfrm>
            <a:off x="6223165" y="3531015"/>
            <a:ext cx="26703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002060"/>
                </a:solidFill>
                <a:latin typeface="Calibri"/>
                <a:ea typeface="Calibri"/>
                <a:cs typeface="Calibri"/>
                <a:sym typeface="Calibri"/>
              </a:rPr>
              <a:t>Automated Checks &amp; Dashboard</a:t>
            </a:r>
            <a:endParaRPr b="1" i="0" sz="1400" u="none" cap="none" strike="noStrike">
              <a:solidFill>
                <a:srgbClr val="002060"/>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4"/>
          <p:cNvSpPr txBox="1"/>
          <p:nvPr>
            <p:ph type="title"/>
          </p:nvPr>
        </p:nvSpPr>
        <p:spPr>
          <a:xfrm>
            <a:off x="481025" y="139200"/>
            <a:ext cx="5736900" cy="684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US" sz="1800"/>
              <a:t>Envisioned Workflow for </a:t>
            </a:r>
            <a:r>
              <a:rPr b="1" lang="en-US" sz="1800"/>
              <a:t>Users</a:t>
            </a:r>
            <a:r>
              <a:rPr b="1" lang="en-US" sz="1800"/>
              <a:t> to Use The Framework To Improve Their Data Governance</a:t>
            </a:r>
            <a:br>
              <a:rPr b="1" lang="en-US" sz="1800"/>
            </a:br>
            <a:br>
              <a:rPr b="1" lang="en-US" sz="1800"/>
            </a:br>
            <a:endParaRPr b="1" sz="1800"/>
          </a:p>
        </p:txBody>
      </p:sp>
      <p:sp>
        <p:nvSpPr>
          <p:cNvPr id="113" name="Google Shape;113;p14"/>
          <p:cNvSpPr txBox="1"/>
          <p:nvPr/>
        </p:nvSpPr>
        <p:spPr>
          <a:xfrm>
            <a:off x="1054101" y="833467"/>
            <a:ext cx="7074000" cy="10773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600"/>
              <a:buFont typeface="Roboto"/>
              <a:buChar char="●"/>
            </a:pPr>
            <a:r>
              <a:rPr i="0" lang="en-US" sz="1600" u="none" cap="none" strike="noStrike">
                <a:solidFill>
                  <a:srgbClr val="000000"/>
                </a:solidFill>
                <a:latin typeface="Roboto"/>
                <a:ea typeface="Roboto"/>
                <a:cs typeface="Roboto"/>
                <a:sym typeface="Roboto"/>
              </a:rPr>
              <a:t>Identify compliance requirements from policies/directives;</a:t>
            </a:r>
            <a:endParaRPr>
              <a:latin typeface="Roboto"/>
              <a:ea typeface="Roboto"/>
              <a:cs typeface="Roboto"/>
              <a:sym typeface="Roboto"/>
            </a:endParaRPr>
          </a:p>
          <a:p>
            <a:pPr indent="-285750" lvl="0" marL="285750" marR="0" rtl="0" algn="l">
              <a:lnSpc>
                <a:spcPct val="100000"/>
              </a:lnSpc>
              <a:spcBef>
                <a:spcPts val="0"/>
              </a:spcBef>
              <a:spcAft>
                <a:spcPts val="0"/>
              </a:spcAft>
              <a:buClr>
                <a:srgbClr val="000000"/>
              </a:buClr>
              <a:buSzPts val="1600"/>
              <a:buFont typeface="Roboto"/>
              <a:buChar char="●"/>
            </a:pPr>
            <a:r>
              <a:rPr i="0" lang="en-US" sz="1600" u="none" cap="none" strike="noStrike">
                <a:solidFill>
                  <a:srgbClr val="000000"/>
                </a:solidFill>
                <a:latin typeface="Roboto"/>
                <a:ea typeface="Roboto"/>
                <a:cs typeface="Roboto"/>
                <a:sym typeface="Roboto"/>
              </a:rPr>
              <a:t>Select Core Entities and Lifecycle Stages relevant to the project;</a:t>
            </a:r>
            <a:endParaRPr>
              <a:latin typeface="Roboto"/>
              <a:ea typeface="Roboto"/>
              <a:cs typeface="Roboto"/>
              <a:sym typeface="Roboto"/>
            </a:endParaRPr>
          </a:p>
          <a:p>
            <a:pPr indent="-285750" lvl="0" marL="285750" marR="0" rtl="0" algn="l">
              <a:lnSpc>
                <a:spcPct val="100000"/>
              </a:lnSpc>
              <a:spcBef>
                <a:spcPts val="0"/>
              </a:spcBef>
              <a:spcAft>
                <a:spcPts val="0"/>
              </a:spcAft>
              <a:buClr>
                <a:srgbClr val="000000"/>
              </a:buClr>
              <a:buSzPts val="1600"/>
              <a:buFont typeface="Roboto"/>
              <a:buChar char="●"/>
            </a:pPr>
            <a:r>
              <a:rPr i="0" lang="en-US" sz="1600" u="none" cap="none" strike="noStrike">
                <a:solidFill>
                  <a:srgbClr val="000000"/>
                </a:solidFill>
                <a:latin typeface="Roboto"/>
                <a:ea typeface="Roboto"/>
                <a:cs typeface="Roboto"/>
                <a:sym typeface="Roboto"/>
              </a:rPr>
              <a:t>Select project-specific requirements/rules;</a:t>
            </a:r>
            <a:endParaRPr>
              <a:latin typeface="Roboto"/>
              <a:ea typeface="Roboto"/>
              <a:cs typeface="Roboto"/>
              <a:sym typeface="Roboto"/>
            </a:endParaRPr>
          </a:p>
          <a:p>
            <a:pPr indent="-285750" lvl="0" marL="285750" marR="0" rtl="0" algn="l">
              <a:lnSpc>
                <a:spcPct val="100000"/>
              </a:lnSpc>
              <a:spcBef>
                <a:spcPts val="0"/>
              </a:spcBef>
              <a:spcAft>
                <a:spcPts val="0"/>
              </a:spcAft>
              <a:buClr>
                <a:srgbClr val="000000"/>
              </a:buClr>
              <a:buSzPts val="1600"/>
              <a:buFont typeface="Roboto"/>
              <a:buChar char="●"/>
            </a:pPr>
            <a:r>
              <a:rPr i="0" lang="en-US" sz="1600" u="none" cap="none" strike="noStrike">
                <a:solidFill>
                  <a:srgbClr val="000000"/>
                </a:solidFill>
                <a:latin typeface="Roboto"/>
                <a:ea typeface="Roboto"/>
                <a:cs typeface="Roboto"/>
                <a:sym typeface="Roboto"/>
              </a:rPr>
              <a:t>Implement/utilize checks;</a:t>
            </a:r>
            <a:endParaRPr>
              <a:latin typeface="Roboto"/>
              <a:ea typeface="Roboto"/>
              <a:cs typeface="Roboto"/>
              <a:sym typeface="Roboto"/>
            </a:endParaRPr>
          </a:p>
        </p:txBody>
      </p:sp>
      <p:sp>
        <p:nvSpPr>
          <p:cNvPr id="114" name="Google Shape;114;p14"/>
          <p:cNvSpPr txBox="1"/>
          <p:nvPr/>
        </p:nvSpPr>
        <p:spPr>
          <a:xfrm>
            <a:off x="737300" y="2564671"/>
            <a:ext cx="19050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i="0" lang="en-US" sz="1200" u="none" cap="none" strike="noStrike">
                <a:solidFill>
                  <a:srgbClr val="000000"/>
                </a:solidFill>
                <a:latin typeface="Roboto"/>
                <a:ea typeface="Roboto"/>
                <a:cs typeface="Roboto"/>
                <a:sym typeface="Roboto"/>
              </a:rPr>
              <a:t>E.g., NASA SPD-41a</a:t>
            </a:r>
            <a:endParaRPr i="0" sz="1200" u="none" cap="none" strike="noStrike">
              <a:solidFill>
                <a:srgbClr val="000000"/>
              </a:solidFill>
              <a:latin typeface="Roboto"/>
              <a:ea typeface="Roboto"/>
              <a:cs typeface="Roboto"/>
              <a:sym typeface="Roboto"/>
            </a:endParaRPr>
          </a:p>
        </p:txBody>
      </p:sp>
      <p:sp>
        <p:nvSpPr>
          <p:cNvPr id="115" name="Google Shape;115;p14"/>
          <p:cNvSpPr txBox="1"/>
          <p:nvPr/>
        </p:nvSpPr>
        <p:spPr>
          <a:xfrm>
            <a:off x="584200" y="1993179"/>
            <a:ext cx="2273400" cy="523200"/>
          </a:xfrm>
          <a:prstGeom prst="rect">
            <a:avLst/>
          </a:prstGeom>
          <a:noFill/>
          <a:ln cap="flat" cmpd="sng" w="1905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1400" u="none" cap="none" strike="noStrike">
                <a:solidFill>
                  <a:srgbClr val="002060"/>
                </a:solidFill>
                <a:latin typeface="Raleway"/>
                <a:ea typeface="Raleway"/>
                <a:cs typeface="Raleway"/>
                <a:sym typeface="Raleway"/>
              </a:rPr>
              <a:t>Identify Compliance</a:t>
            </a:r>
            <a:endParaRPr/>
          </a:p>
          <a:p>
            <a:pPr indent="0" lvl="0" marL="0" marR="0" rtl="0" algn="ctr">
              <a:lnSpc>
                <a:spcPct val="100000"/>
              </a:lnSpc>
              <a:spcBef>
                <a:spcPts val="0"/>
              </a:spcBef>
              <a:spcAft>
                <a:spcPts val="0"/>
              </a:spcAft>
              <a:buNone/>
            </a:pPr>
            <a:r>
              <a:rPr b="1" i="0" lang="en-US" sz="1400" u="none" cap="none" strike="noStrike">
                <a:solidFill>
                  <a:srgbClr val="002060"/>
                </a:solidFill>
                <a:latin typeface="Raleway"/>
                <a:ea typeface="Raleway"/>
                <a:cs typeface="Raleway"/>
                <a:sym typeface="Raleway"/>
              </a:rPr>
              <a:t>Requirements</a:t>
            </a:r>
            <a:endParaRPr b="0" i="0" sz="1400" u="none" cap="none" strike="noStrike">
              <a:solidFill>
                <a:srgbClr val="000000"/>
              </a:solidFill>
              <a:latin typeface="Arial"/>
              <a:ea typeface="Arial"/>
              <a:cs typeface="Arial"/>
              <a:sym typeface="Arial"/>
            </a:endParaRPr>
          </a:p>
        </p:txBody>
      </p:sp>
      <p:pic>
        <p:nvPicPr>
          <p:cNvPr id="116" name="Google Shape;116;p14"/>
          <p:cNvPicPr preferRelativeResize="0"/>
          <p:nvPr/>
        </p:nvPicPr>
        <p:blipFill rotWithShape="1">
          <a:blip r:embed="rId3">
            <a:alphaModFix/>
          </a:blip>
          <a:srcRect b="0" l="0" r="0" t="7618"/>
          <a:stretch/>
        </p:blipFill>
        <p:spPr>
          <a:xfrm>
            <a:off x="6006256" y="2591717"/>
            <a:ext cx="2786195" cy="1920240"/>
          </a:xfrm>
          <a:prstGeom prst="rect">
            <a:avLst/>
          </a:prstGeom>
          <a:noFill/>
          <a:ln>
            <a:noFill/>
          </a:ln>
        </p:spPr>
      </p:pic>
      <p:pic>
        <p:nvPicPr>
          <p:cNvPr id="117" name="Google Shape;117;p14"/>
          <p:cNvPicPr preferRelativeResize="0"/>
          <p:nvPr/>
        </p:nvPicPr>
        <p:blipFill rotWithShape="1">
          <a:blip r:embed="rId4">
            <a:alphaModFix/>
          </a:blip>
          <a:srcRect b="0" l="0" r="0" t="5189"/>
          <a:stretch/>
        </p:blipFill>
        <p:spPr>
          <a:xfrm>
            <a:off x="2995774" y="2215988"/>
            <a:ext cx="2819465" cy="1920241"/>
          </a:xfrm>
          <a:prstGeom prst="rect">
            <a:avLst/>
          </a:prstGeom>
          <a:noFill/>
          <a:ln>
            <a:noFill/>
          </a:ln>
        </p:spPr>
      </p:pic>
      <p:sp>
        <p:nvSpPr>
          <p:cNvPr id="118" name="Google Shape;118;p14"/>
          <p:cNvSpPr txBox="1"/>
          <p:nvPr/>
        </p:nvSpPr>
        <p:spPr>
          <a:xfrm>
            <a:off x="2982403" y="4094827"/>
            <a:ext cx="27540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i="0" lang="en-US" sz="1200" u="none" cap="none" strike="noStrike">
                <a:solidFill>
                  <a:srgbClr val="000000"/>
                </a:solidFill>
                <a:latin typeface="Roboto"/>
                <a:ea typeface="Roboto"/>
                <a:cs typeface="Roboto"/>
                <a:sym typeface="Roboto"/>
              </a:rPr>
              <a:t>E.g., Select NASA-approved non-proprietary, open, machine-actionable data formats.</a:t>
            </a:r>
            <a:endParaRPr i="0" sz="1200" u="none" cap="none" strike="noStrike">
              <a:solidFill>
                <a:srgbClr val="000000"/>
              </a:solidFill>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pic>
        <p:nvPicPr>
          <p:cNvPr id="123" name="Google Shape;123;p15"/>
          <p:cNvPicPr preferRelativeResize="0"/>
          <p:nvPr/>
        </p:nvPicPr>
        <p:blipFill rotWithShape="1">
          <a:blip r:embed="rId3">
            <a:alphaModFix/>
          </a:blip>
          <a:srcRect b="0" l="0" r="0" t="0"/>
          <a:stretch/>
        </p:blipFill>
        <p:spPr>
          <a:xfrm>
            <a:off x="2111867" y="1938312"/>
            <a:ext cx="2799286" cy="2588020"/>
          </a:xfrm>
          <a:prstGeom prst="rect">
            <a:avLst/>
          </a:prstGeom>
          <a:noFill/>
          <a:ln>
            <a:noFill/>
          </a:ln>
        </p:spPr>
      </p:pic>
      <p:pic>
        <p:nvPicPr>
          <p:cNvPr id="124" name="Google Shape;124;p15"/>
          <p:cNvPicPr preferRelativeResize="0"/>
          <p:nvPr/>
        </p:nvPicPr>
        <p:blipFill>
          <a:blip r:embed="rId4">
            <a:alphaModFix/>
          </a:blip>
          <a:stretch>
            <a:fillRect/>
          </a:stretch>
        </p:blipFill>
        <p:spPr>
          <a:xfrm>
            <a:off x="6547525" y="2689075"/>
            <a:ext cx="1281900" cy="1879500"/>
          </a:xfrm>
          <a:prstGeom prst="flowChartAlternateProcess">
            <a:avLst/>
          </a:prstGeom>
          <a:noFill/>
          <a:ln cap="flat" cmpd="sng" w="9525">
            <a:solidFill>
              <a:srgbClr val="0B5394"/>
            </a:solidFill>
            <a:prstDash val="solid"/>
            <a:round/>
            <a:headEnd len="sm" w="sm" type="none"/>
            <a:tailEnd len="sm" w="sm" type="none"/>
          </a:ln>
        </p:spPr>
      </p:pic>
      <p:pic>
        <p:nvPicPr>
          <p:cNvPr id="125" name="Google Shape;125;p15"/>
          <p:cNvPicPr preferRelativeResize="0"/>
          <p:nvPr/>
        </p:nvPicPr>
        <p:blipFill rotWithShape="1">
          <a:blip r:embed="rId5">
            <a:alphaModFix/>
          </a:blip>
          <a:srcRect b="0" l="0" r="0" t="6129"/>
          <a:stretch/>
        </p:blipFill>
        <p:spPr>
          <a:xfrm>
            <a:off x="763375" y="715600"/>
            <a:ext cx="7890249" cy="1007400"/>
          </a:xfrm>
          <a:prstGeom prst="rect">
            <a:avLst/>
          </a:prstGeom>
          <a:noFill/>
          <a:ln>
            <a:noFill/>
          </a:ln>
        </p:spPr>
      </p:pic>
      <p:sp>
        <p:nvSpPr>
          <p:cNvPr id="126" name="Google Shape;126;p15"/>
          <p:cNvSpPr/>
          <p:nvPr/>
        </p:nvSpPr>
        <p:spPr>
          <a:xfrm>
            <a:off x="6892750" y="1621674"/>
            <a:ext cx="594300" cy="1007400"/>
          </a:xfrm>
          <a:prstGeom prst="downArrow">
            <a:avLst>
              <a:gd fmla="val 39483" name="adj1"/>
              <a:gd fmla="val 50000" name="adj2"/>
            </a:avLst>
          </a:prstGeom>
          <a:solidFill>
            <a:srgbClr val="38761D"/>
          </a:solidFill>
          <a:ln cap="flat" cmpd="sng" w="12700">
            <a:solidFill>
              <a:srgbClr val="274E1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7" name="Google Shape;127;p15"/>
          <p:cNvSpPr txBox="1"/>
          <p:nvPr>
            <p:ph type="title"/>
          </p:nvPr>
        </p:nvSpPr>
        <p:spPr>
          <a:xfrm>
            <a:off x="862025" y="63000"/>
            <a:ext cx="5736900" cy="684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US" sz="1800"/>
              <a:t>Envisioned Workflow for </a:t>
            </a:r>
            <a:r>
              <a:rPr b="1" lang="en-US" sz="1800"/>
              <a:t>Users</a:t>
            </a:r>
            <a:r>
              <a:rPr b="1" lang="en-US" sz="1800"/>
              <a:t> to Use The Framework To Improve Their Data Governance - Cont.</a:t>
            </a:r>
            <a:br>
              <a:rPr b="1" lang="en-US" sz="1800"/>
            </a:br>
            <a:br>
              <a:rPr b="1" lang="en-US" sz="1800"/>
            </a:br>
            <a:endParaRPr b="1" sz="18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16"/>
          <p:cNvSpPr txBox="1"/>
          <p:nvPr>
            <p:ph type="title"/>
          </p:nvPr>
        </p:nvSpPr>
        <p:spPr>
          <a:xfrm>
            <a:off x="760000" y="445025"/>
            <a:ext cx="8072400" cy="572700"/>
          </a:xfrm>
          <a:prstGeom prst="rect">
            <a:avLst/>
          </a:prstGeom>
          <a:noFill/>
          <a:ln>
            <a:noFill/>
          </a:ln>
          <a:effectLst>
            <a:outerShdw blurRad="57150" rotWithShape="0" algn="bl" dir="5400000" dist="19050">
              <a:srgbClr val="000000">
                <a:alpha val="49803"/>
              </a:srgbClr>
            </a:outerShdw>
          </a:effectLst>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25000"/>
              <a:buNone/>
            </a:pPr>
            <a:r>
              <a:rPr i="0" lang="en-US" sz="3200"/>
              <a:t>Current Status &amp; Path Forward</a:t>
            </a:r>
            <a:endParaRPr i="0" sz="3200"/>
          </a:p>
        </p:txBody>
      </p:sp>
      <p:sp>
        <p:nvSpPr>
          <p:cNvPr id="133" name="Google Shape;133;p16"/>
          <p:cNvSpPr txBox="1"/>
          <p:nvPr>
            <p:ph idx="1" type="body"/>
          </p:nvPr>
        </p:nvSpPr>
        <p:spPr>
          <a:xfrm>
            <a:off x="897900" y="1152475"/>
            <a:ext cx="79344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US"/>
              <a:t>Complete the initial version of procedural requirements and test them against an existing project</a:t>
            </a:r>
            <a:endParaRPr/>
          </a:p>
          <a:p>
            <a:pPr indent="-342900" lvl="0" marL="457200" rtl="0" algn="l">
              <a:spcBef>
                <a:spcPts val="0"/>
              </a:spcBef>
              <a:spcAft>
                <a:spcPts val="0"/>
              </a:spcAft>
              <a:buSzPts val="1800"/>
              <a:buChar char="●"/>
            </a:pPr>
            <a:r>
              <a:rPr lang="en-US"/>
              <a:t>Aim to finalize a version of operational rules by the end of May</a:t>
            </a:r>
            <a:endParaRPr/>
          </a:p>
          <a:p>
            <a:pPr indent="-342900" lvl="0" marL="457200" rtl="0" algn="l">
              <a:spcBef>
                <a:spcPts val="0"/>
              </a:spcBef>
              <a:spcAft>
                <a:spcPts val="0"/>
              </a:spcAft>
              <a:buSzPts val="1800"/>
              <a:buChar char="●"/>
            </a:pPr>
            <a:r>
              <a:rPr lang="en-US"/>
              <a:t>Plan to open up the documents via GitHub to allow the community to refine and improve them</a:t>
            </a:r>
            <a:endParaRPr/>
          </a:p>
          <a:p>
            <a:pPr indent="-342900" lvl="0" marL="457200" rtl="0" algn="l">
              <a:spcBef>
                <a:spcPts val="0"/>
              </a:spcBef>
              <a:spcAft>
                <a:spcPts val="0"/>
              </a:spcAft>
              <a:buSzPts val="1800"/>
              <a:buChar char="●"/>
            </a:pPr>
            <a:r>
              <a:rPr lang="en-US"/>
              <a:t>Develop automated checks/validation libraries in the Fall to ensure compliance with the procedural requirements and operational rules.</a:t>
            </a:r>
            <a:endParaRPr/>
          </a:p>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17"/>
          <p:cNvSpPr txBox="1"/>
          <p:nvPr>
            <p:ph type="title"/>
          </p:nvPr>
        </p:nvSpPr>
        <p:spPr>
          <a:xfrm>
            <a:off x="760000" y="445025"/>
            <a:ext cx="8072400" cy="572700"/>
          </a:xfrm>
          <a:prstGeom prst="rect">
            <a:avLst/>
          </a:prstGeom>
          <a:noFill/>
          <a:ln>
            <a:noFill/>
          </a:ln>
          <a:effectLst>
            <a:outerShdw blurRad="57150" rotWithShape="0" algn="bl" dir="5400000" dist="19050">
              <a:srgbClr val="000000">
                <a:alpha val="49803"/>
              </a:srgbClr>
            </a:outerShdw>
          </a:effectLst>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42857"/>
              <a:buNone/>
            </a:pPr>
            <a:r>
              <a:rPr lang="en-US"/>
              <a:t>Contact Information</a:t>
            </a:r>
            <a:endParaRPr/>
          </a:p>
        </p:txBody>
      </p:sp>
      <p:sp>
        <p:nvSpPr>
          <p:cNvPr id="139" name="Google Shape;139;p17"/>
          <p:cNvSpPr txBox="1"/>
          <p:nvPr/>
        </p:nvSpPr>
        <p:spPr>
          <a:xfrm>
            <a:off x="641375" y="4818600"/>
            <a:ext cx="4209594" cy="324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1200"/>
              </a:spcAft>
              <a:buNone/>
            </a:pPr>
            <a:r>
              <a:rPr b="0" i="0" lang="en-US" sz="1210" u="none" cap="none" strike="noStrike">
                <a:solidFill>
                  <a:schemeClr val="lt1"/>
                </a:solidFill>
                <a:latin typeface="Arial"/>
                <a:ea typeface="Arial"/>
                <a:cs typeface="Arial"/>
                <a:sym typeface="Arial"/>
              </a:rPr>
              <a:t>https://doi.org/10.5194/egusphere-egu23-2941(4/28/2023)</a:t>
            </a:r>
            <a:endParaRPr b="0" i="0" sz="1210" u="none" cap="none" strike="noStrike">
              <a:solidFill>
                <a:schemeClr val="lt1"/>
              </a:solidFill>
              <a:latin typeface="Arial"/>
              <a:ea typeface="Arial"/>
              <a:cs typeface="Arial"/>
              <a:sym typeface="Arial"/>
            </a:endParaRPr>
          </a:p>
        </p:txBody>
      </p:sp>
      <p:sp>
        <p:nvSpPr>
          <p:cNvPr id="140" name="Google Shape;140;p17"/>
          <p:cNvSpPr txBox="1"/>
          <p:nvPr/>
        </p:nvSpPr>
        <p:spPr>
          <a:xfrm>
            <a:off x="641375" y="4493700"/>
            <a:ext cx="3372686" cy="324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1200"/>
              </a:spcAft>
              <a:buNone/>
            </a:pPr>
            <a:r>
              <a:rPr b="0" i="0" lang="en-US" sz="1210" u="none" cap="none" strike="noStrike">
                <a:solidFill>
                  <a:schemeClr val="lt1"/>
                </a:solidFill>
                <a:latin typeface="Arial"/>
                <a:ea typeface="Arial"/>
                <a:cs typeface="Arial"/>
                <a:sym typeface="Arial"/>
              </a:rPr>
              <a:t>EGU General Assembly 2023, Vienna, Austria</a:t>
            </a:r>
            <a:endParaRPr b="0" i="0" sz="1210" u="none" cap="none" strike="noStrike">
              <a:solidFill>
                <a:schemeClr val="lt1"/>
              </a:solidFill>
              <a:latin typeface="Arial"/>
              <a:ea typeface="Arial"/>
              <a:cs typeface="Arial"/>
              <a:sym typeface="Arial"/>
            </a:endParaRPr>
          </a:p>
        </p:txBody>
      </p:sp>
      <p:sp>
        <p:nvSpPr>
          <p:cNvPr id="141" name="Google Shape;141;p17"/>
          <p:cNvSpPr txBox="1"/>
          <p:nvPr>
            <p:ph idx="1" type="body"/>
          </p:nvPr>
        </p:nvSpPr>
        <p:spPr>
          <a:xfrm>
            <a:off x="898000" y="1017725"/>
            <a:ext cx="79344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u="sng">
                <a:solidFill>
                  <a:schemeClr val="hlink"/>
                </a:solidFill>
                <a:hlinkClick r:id="rId3"/>
              </a:rPr>
              <a:t>rahul.ramachandran@nasa.gov</a:t>
            </a:r>
            <a:endParaRPr/>
          </a:p>
          <a:p>
            <a:pPr indent="0" lvl="0" marL="0" rtl="0" algn="l">
              <a:spcBef>
                <a:spcPts val="0"/>
              </a:spcBef>
              <a:spcAft>
                <a:spcPts val="0"/>
              </a:spcAft>
              <a:buNone/>
            </a:pPr>
            <a:r>
              <a:rPr lang="en-US" u="sng">
                <a:solidFill>
                  <a:schemeClr val="hlink"/>
                </a:solidFill>
                <a:hlinkClick r:id="rId4"/>
              </a:rPr>
              <a:t>ge.peng@uah.edu</a:t>
            </a:r>
            <a:endParaRPr/>
          </a:p>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IMPACT Theme">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