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480" r:id="rId3"/>
    <p:sldId id="525" r:id="rId4"/>
    <p:sldId id="545" r:id="rId5"/>
    <p:sldId id="494" r:id="rId6"/>
    <p:sldId id="503" r:id="rId7"/>
    <p:sldId id="535" r:id="rId8"/>
    <p:sldId id="543" r:id="rId9"/>
    <p:sldId id="531" r:id="rId10"/>
    <p:sldId id="546" r:id="rId1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781" autoAdjust="0"/>
  </p:normalViewPr>
  <p:slideViewPr>
    <p:cSldViewPr snapToGrid="0">
      <p:cViewPr varScale="1">
        <p:scale>
          <a:sx n="73" d="100"/>
          <a:sy n="73" d="100"/>
        </p:scale>
        <p:origin x="17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44F61E-C7CF-4916-95A4-06E3282813D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5F15E3-54FA-4771-B985-C09050B8E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Introduced in 2012 by David Bradley at MSFC as a low cost alternative to Nuclear Thermal Rocket Element Environmental Simulator (NTREES)</a:t>
            </a:r>
            <a:endParaRPr lang="en-US" b="0" dirty="0">
              <a:latin typeface="Arial"/>
              <a:ea typeface="ＭＳ Ｐゴシック"/>
              <a:cs typeface="Arial"/>
            </a:endParaRPr>
          </a:p>
          <a:p>
            <a:endParaRPr lang="en-US" dirty="0"/>
          </a:p>
          <a:p>
            <a:r>
              <a:rPr lang="en-US" dirty="0"/>
              <a:t>Used to investigate high temperature survivability, mass losses, and temperature-induced changes in physical properties of the tested material occurring in the presence of hot gaseous hydrogen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Tested both radiative and non-radiative materials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15E3-54FA-4771-B985-C09050B8E5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775F15E3-54FA-4771-B985-C09050B8E55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9522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EB7951CB-D45E-4509-AB36-99DF0568A09F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33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B7951CB-D45E-4509-AB36-99DF0568A09F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83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MoW</a:t>
            </a:r>
            <a:r>
              <a:rPr lang="en-US" dirty="0"/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After the first 1hr mass loss of 22.2mg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After the first 2hr mass loss of 38.3mg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After the first 3hr mass loss of 36.6mg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B7951CB-D45E-4509-AB36-99DF0568A09F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8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2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7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9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latin typeface="+mn-lt"/>
              </a:defRPr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2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5397"/>
            <a:ext cx="5867400" cy="9144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766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0" y="67902"/>
            <a:ext cx="5867400" cy="9144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85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5000" y="75397"/>
            <a:ext cx="5867400" cy="9144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5397"/>
            <a:ext cx="5867400" cy="9144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5397"/>
            <a:ext cx="5867400" cy="9144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91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7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2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0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8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7FF1B-7A57-4FFB-898A-13DB7401181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27E88-9235-460E-86CA-50775B705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8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731" y="-4995"/>
            <a:ext cx="9144000" cy="1191520"/>
            <a:chOff x="24504" y="0"/>
            <a:chExt cx="9144000" cy="1191520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4" y="0"/>
              <a:ext cx="9144000" cy="1127125"/>
            </a:xfrm>
            <a:prstGeom prst="rect">
              <a:avLst/>
            </a:prstGeom>
          </p:spPr>
        </p:pic>
        <p:pic>
          <p:nvPicPr>
            <p:cNvPr id="9" name="Picture 5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280" y="103890"/>
              <a:ext cx="826755" cy="685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1"/>
            <p:cNvSpPr txBox="1">
              <a:spLocks noChangeArrowheads="1"/>
            </p:cNvSpPr>
            <p:nvPr userDrawn="1"/>
          </p:nvSpPr>
          <p:spPr bwMode="auto">
            <a:xfrm>
              <a:off x="6833355" y="822200"/>
              <a:ext cx="2335149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29" tIns="45714" rIns="91429" bIns="45714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defTabSz="45714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itchFamily="34" charset="0"/>
                </a:rPr>
                <a:t>Nuclear Thermal Propulsion – </a:t>
              </a:r>
            </a:p>
            <a:p>
              <a:pPr algn="r" defTabSz="45714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itchFamily="34" charset="0"/>
                </a:rPr>
                <a:t>Low Enriched Advanced</a:t>
              </a:r>
              <a:r>
                <a:rPr lang="en-US" sz="900" baseline="0" dirty="0">
                  <a:solidFill>
                    <a:prstClr val="white"/>
                  </a:solidFill>
                  <a:cs typeface="Arial" pitchFamily="34" charset="0"/>
                </a:rPr>
                <a:t> Propulsion</a:t>
              </a:r>
              <a:endParaRPr lang="en-US" sz="9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15" y="80915"/>
              <a:ext cx="1724050" cy="963156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29980" y="6547756"/>
            <a:ext cx="1113020" cy="31024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/>
              <a:t>Updated</a:t>
            </a:r>
            <a:r>
              <a:rPr lang="en-US" sz="800" baseline="0" dirty="0"/>
              <a:t> 21FEB2019</a:t>
            </a:r>
            <a:endParaRPr lang="en-US" sz="80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743201" y="6629400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NASA/GCD/NTP  – Configuration Management Work Instructions</a:t>
            </a:r>
          </a:p>
        </p:txBody>
      </p:sp>
    </p:spTree>
    <p:extLst>
      <p:ext uri="{BB962C8B-B14F-4D97-AF65-F5344CB8AC3E}">
        <p14:creationId xmlns:p14="http://schemas.microsoft.com/office/powerpoint/2010/main" val="318595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468" y="0"/>
            <a:ext cx="9144000" cy="6858000"/>
            <a:chOff x="0" y="0"/>
            <a:chExt cx="9144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C7A47F-553B-B845-AB3E-8B6C2C824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4287" y="5384236"/>
              <a:ext cx="8468436" cy="132343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2200" b="1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rPr>
                <a:t>What’s Going on with Compact Fuel Element Environmental Test </a:t>
              </a:r>
            </a:p>
            <a:p>
              <a:pPr>
                <a:lnSpc>
                  <a:spcPts val="2400"/>
                </a:lnSpc>
              </a:pPr>
              <a:r>
                <a:rPr lang="en-US" sz="2200" b="1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rPr>
                <a:t>(CFEET)</a:t>
              </a:r>
              <a:endParaRPr lang="en-US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  <a:p>
              <a:pPr>
                <a:lnSpc>
                  <a:spcPts val="2400"/>
                </a:lnSpc>
              </a:pPr>
              <a:r>
                <a:rPr lang="en-US" sz="2100" b="1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5821" y="6271443"/>
            <a:ext cx="9059331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Presenter: Jamelle K.P. Williams</a:t>
            </a:r>
            <a:endParaRPr lang="fr-FR" sz="14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4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endParaRPr lang="en-US" sz="1400" dirty="0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4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052" y="6324600"/>
            <a:ext cx="868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NASA-Marshall Space Flight Center – Fuel Development Plan –May 13,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72373"/>
            <a:ext cx="5867400" cy="914400"/>
          </a:xfrm>
        </p:spPr>
        <p:txBody>
          <a:bodyPr/>
          <a:lstStyle/>
          <a:p>
            <a:r>
              <a:rPr lang="en-US" sz="3200" b="1" dirty="0">
                <a:cs typeface="Times New Roman" panose="02020603050405020304" pitchFamily="18" charset="0"/>
              </a:rPr>
              <a:t>History of CFEET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593" y="1745169"/>
            <a:ext cx="8610600" cy="3133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090" y="4739432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CFEET 1.0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A8E70-B6ED-9D40-9559-0F924A6DFDE4}"/>
              </a:ext>
            </a:extLst>
          </p:cNvPr>
          <p:cNvSpPr txBox="1"/>
          <p:nvPr/>
        </p:nvSpPr>
        <p:spPr>
          <a:xfrm>
            <a:off x="124818" y="5185805"/>
            <a:ext cx="26410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Vacuum and flowing H2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4051" y="4739432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CFEET 2.0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9801" y="474340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CFEET 3.0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F11AA-7DA9-8C47-9AFF-EB2A3FB134CF}"/>
              </a:ext>
            </a:extLst>
          </p:cNvPr>
          <p:cNvSpPr txBox="1"/>
          <p:nvPr/>
        </p:nvSpPr>
        <p:spPr>
          <a:xfrm>
            <a:off x="2740124" y="5157551"/>
            <a:ext cx="337728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Flowing H2 and radioactive materials testing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BN insulator around tungsten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83AE5-88C6-CC47-B7C7-CD7A7826BD75}"/>
              </a:ext>
            </a:extLst>
          </p:cNvPr>
          <p:cNvSpPr txBox="1"/>
          <p:nvPr/>
        </p:nvSpPr>
        <p:spPr>
          <a:xfrm>
            <a:off x="6048884" y="5146354"/>
            <a:ext cx="309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Flowing H2 and radioactive materials testing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Tungsten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used for inductive heating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safety and quality of vacuum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18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052" y="6324600"/>
            <a:ext cx="8686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NASA-Marshall Space Flight Center – Fuel Development Plan –May 13,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cs typeface="Times New Roman" panose="02020603050405020304" pitchFamily="18" charset="0"/>
              </a:rPr>
              <a:t>Introduction to CFEET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9EEE9-57B0-47BC-94EB-BAA0C78D5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26" y="1542176"/>
            <a:ext cx="6726022" cy="34488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CFEET – Compact Fuel Element Environmental Test</a:t>
            </a:r>
          </a:p>
          <a:p>
            <a:pPr lvl="1"/>
            <a:r>
              <a:rPr lang="en-US" sz="2000" dirty="0"/>
              <a:t>Hot H2 furnace to test nuclear fuel and materials at temperatures ~2600K</a:t>
            </a:r>
          </a:p>
          <a:p>
            <a:pPr lvl="1"/>
            <a:r>
              <a:rPr lang="en-US" sz="2000" dirty="0"/>
              <a:t>Simulates the temperature and H</a:t>
            </a:r>
            <a:r>
              <a:rPr lang="en-US" sz="2000" baseline="-25000" dirty="0"/>
              <a:t>2</a:t>
            </a:r>
            <a:r>
              <a:rPr lang="en-US" sz="2000" dirty="0"/>
              <a:t> atmosphere inside a nuclear thermal engine</a:t>
            </a:r>
          </a:p>
          <a:p>
            <a:pPr lvl="1"/>
            <a:r>
              <a:rPr lang="en-US" sz="2000" dirty="0"/>
              <a:t>First test on nuclear fuel and materials of interest prior to scale up and nuclear reactor testing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4B510428-D118-4B1C-BE52-F82A64170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98" y="1143528"/>
            <a:ext cx="2435082" cy="31799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895D1B3-A0E6-4C6E-9348-113F4C312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900" y="5534934"/>
            <a:ext cx="1496209" cy="1190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976BDE-732E-45C1-81A5-CE165A82388C}"/>
              </a:ext>
            </a:extLst>
          </p:cNvPr>
          <p:cNvSpPr/>
          <p:nvPr/>
        </p:nvSpPr>
        <p:spPr>
          <a:xfrm>
            <a:off x="6961391" y="4954290"/>
            <a:ext cx="1549408" cy="523291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 Test Demonstration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AB14EA-CFD4-4025-8F23-D5A196215FDD}"/>
              </a:ext>
            </a:extLst>
          </p:cNvPr>
          <p:cNvSpPr/>
          <p:nvPr/>
        </p:nvSpPr>
        <p:spPr>
          <a:xfrm>
            <a:off x="3511422" y="5705383"/>
            <a:ext cx="3687046" cy="78078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7B0A5B-6E47-4830-9E8A-D977A5979EA1}"/>
              </a:ext>
            </a:extLst>
          </p:cNvPr>
          <p:cNvSpPr/>
          <p:nvPr/>
        </p:nvSpPr>
        <p:spPr>
          <a:xfrm>
            <a:off x="77251" y="5728082"/>
            <a:ext cx="3687046" cy="78078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B29ED9-57BF-4D18-9702-8814FB9DC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30" y="5350026"/>
            <a:ext cx="1616458" cy="1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4C02E6-C4BC-43EF-ADB2-DFB86084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468034"/>
            <a:ext cx="1704153" cy="119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8E67E-CA73-4827-998A-7E6B6DBDE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959" y="5414463"/>
            <a:ext cx="1414320" cy="147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8DC6-D678-4334-B8DF-6222656EA8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59" t="11148" r="11363" b="12789"/>
          <a:stretch/>
        </p:blipFill>
        <p:spPr>
          <a:xfrm rot="10800000">
            <a:off x="662518" y="4941558"/>
            <a:ext cx="1144032" cy="124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42BC48-75A2-4FDB-9E49-16603455A064}"/>
              </a:ext>
            </a:extLst>
          </p:cNvPr>
          <p:cNvSpPr/>
          <p:nvPr/>
        </p:nvSpPr>
        <p:spPr>
          <a:xfrm>
            <a:off x="4519993" y="5090887"/>
            <a:ext cx="1704153" cy="379261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 Reactor (INL)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FF416D-E014-4EBE-AB2B-65BFC40868D6}"/>
              </a:ext>
            </a:extLst>
          </p:cNvPr>
          <p:cNvSpPr/>
          <p:nvPr/>
        </p:nvSpPr>
        <p:spPr>
          <a:xfrm>
            <a:off x="2315927" y="5087190"/>
            <a:ext cx="1704153" cy="379261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NTREES (MSFC)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F65E63-BEDD-4DFD-8E4D-BA0E8E1A5FC9}"/>
              </a:ext>
            </a:extLst>
          </p:cNvPr>
          <p:cNvSpPr/>
          <p:nvPr/>
        </p:nvSpPr>
        <p:spPr>
          <a:xfrm>
            <a:off x="0" y="4692506"/>
            <a:ext cx="1704153" cy="379261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CFEET (MSFC)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46516-223F-4EEF-9623-D1D366E01F3E}"/>
              </a:ext>
            </a:extLst>
          </p:cNvPr>
          <p:cNvSpPr txBox="1"/>
          <p:nvPr/>
        </p:nvSpPr>
        <p:spPr>
          <a:xfrm>
            <a:off x="6505826" y="4268781"/>
            <a:ext cx="26410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CFEET schematic</a:t>
            </a:r>
          </a:p>
        </p:txBody>
      </p:sp>
    </p:spTree>
    <p:extLst>
      <p:ext uri="{BB962C8B-B14F-4D97-AF65-F5344CB8AC3E}">
        <p14:creationId xmlns:p14="http://schemas.microsoft.com/office/powerpoint/2010/main" val="199987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72373"/>
            <a:ext cx="5867400" cy="914400"/>
          </a:xfrm>
        </p:spPr>
        <p:txBody>
          <a:bodyPr/>
          <a:lstStyle/>
          <a:p>
            <a:r>
              <a:rPr lang="en-US" sz="3200" b="1" dirty="0">
                <a:cs typeface="Times New Roman" panose="02020603050405020304" pitchFamily="18" charset="0"/>
              </a:rPr>
              <a:t>How CFEET Works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64" y="6324600"/>
            <a:ext cx="8686800" cy="533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NASA-Marshall Space Flight Center – Fuel Development Plan –May 13, 2020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6242" y="1208848"/>
            <a:ext cx="8610600" cy="5608056"/>
          </a:xfrm>
        </p:spPr>
        <p:txBody>
          <a:bodyPr/>
          <a:lstStyle/>
          <a:p>
            <a:pPr lvl="0"/>
            <a:r>
              <a:rPr lang="en-US" b="0" dirty="0">
                <a:solidFill>
                  <a:prstClr val="black"/>
                </a:solidFill>
              </a:rPr>
              <a:t>RF power supply sends an AC current through an inductor and the susceptor to be heated is placed inside the inductor. </a:t>
            </a:r>
          </a:p>
          <a:p>
            <a:pPr lvl="0"/>
            <a:r>
              <a:rPr lang="en-US" b="0" dirty="0">
                <a:solidFill>
                  <a:prstClr val="black"/>
                </a:solidFill>
              </a:rPr>
              <a:t>Circulating eddy currents are induced within the tungsten </a:t>
            </a:r>
            <a:r>
              <a:rPr lang="en-US" b="0" dirty="0" err="1">
                <a:solidFill>
                  <a:prstClr val="black"/>
                </a:solidFill>
              </a:rPr>
              <a:t>susceptor</a:t>
            </a:r>
            <a:r>
              <a:rPr lang="en-US" b="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b="0" dirty="0">
                <a:solidFill>
                  <a:prstClr val="black"/>
                </a:solidFill>
              </a:rPr>
              <a:t>Material is heated by thermal radiation that passes from the </a:t>
            </a:r>
            <a:r>
              <a:rPr lang="en-US" b="0" dirty="0" err="1">
                <a:solidFill>
                  <a:prstClr val="black"/>
                </a:solidFill>
              </a:rPr>
              <a:t>susceptor</a:t>
            </a:r>
            <a:r>
              <a:rPr lang="en-US" b="0" dirty="0">
                <a:solidFill>
                  <a:prstClr val="black"/>
                </a:solidFill>
              </a:rPr>
              <a:t> to the material.</a:t>
            </a:r>
          </a:p>
          <a:p>
            <a:pPr lvl="0"/>
            <a:r>
              <a:rPr lang="en-US" b="0" dirty="0">
                <a:solidFill>
                  <a:prstClr val="black"/>
                </a:solidFill>
              </a:rPr>
              <a:t>These induced currents flow against the electrical resistivity of the metal, generating precise and localized heat without any direct contact between the part and the inductor.</a:t>
            </a:r>
          </a:p>
          <a:p>
            <a:pPr lvl="0"/>
            <a:endParaRPr lang="en-US" sz="2400" b="0" dirty="0">
              <a:solidFill>
                <a:prstClr val="black"/>
              </a:solidFill>
            </a:endParaRPr>
          </a:p>
          <a:p>
            <a:pPr lvl="0"/>
            <a:endParaRPr lang="en-US" sz="2400" b="0" dirty="0">
              <a:solidFill>
                <a:prstClr val="black"/>
              </a:solidFill>
            </a:endParaRPr>
          </a:p>
          <a:p>
            <a:pPr lvl="0"/>
            <a:endParaRPr lang="en-US" sz="2400" b="0" dirty="0">
              <a:solidFill>
                <a:prstClr val="black"/>
              </a:solidFill>
            </a:endParaRPr>
          </a:p>
          <a:p>
            <a:pPr lvl="0"/>
            <a:endParaRPr lang="en-US" sz="2400" b="0" dirty="0">
              <a:solidFill>
                <a:prstClr val="black"/>
              </a:solidFill>
            </a:endParaRPr>
          </a:p>
          <a:p>
            <a:pPr lvl="0"/>
            <a:endParaRPr lang="en-US" sz="2400" b="0" dirty="0">
              <a:solidFill>
                <a:prstClr val="black"/>
              </a:solidFill>
            </a:endParaRPr>
          </a:p>
          <a:p>
            <a:pPr lvl="0"/>
            <a:endParaRPr lang="en-US" sz="1800" b="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6808" r="5340" b="15564"/>
          <a:stretch/>
        </p:blipFill>
        <p:spPr>
          <a:xfrm>
            <a:off x="643175" y="4073171"/>
            <a:ext cx="3491434" cy="225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06" y="4195328"/>
            <a:ext cx="3456732" cy="23593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284272" y="4218292"/>
            <a:ext cx="914400" cy="93168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08991" y="382599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Susceptor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11764" y="5375006"/>
            <a:ext cx="846036" cy="94959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5380" y="6277685"/>
            <a:ext cx="2322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Fuel 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(inside W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susceptor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8333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667" y="6483657"/>
            <a:ext cx="6655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97" y="1489383"/>
            <a:ext cx="4000633" cy="509995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+mn-lt"/>
                <a:cs typeface="Times New Roman" panose="02020603050405020304" pitchFamily="18" charset="0"/>
              </a:rPr>
              <a:t>How CFEET 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" y="1150292"/>
            <a:ext cx="464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CFEET Components: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Boron Nitride tube- sits at the hydrogen and argon flow through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Tungsten base pieces- composed of three pieces and sit inside the boron nitride tube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Tungsten pedestal- sits in the middle of the base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Setter – composed of the material being tested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Tungsten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susceptor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sits on top of the base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Fuel material- materials tested thus far in CFEET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NbC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ZrdUC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674049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Susceptor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1253" y="2522175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Boron Nitride tube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7548" y="3860356"/>
            <a:ext cx="16051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 base pieces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5799" y="4809511"/>
            <a:ext cx="13622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 pedestal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C3D96-EF72-4DBA-B95C-B21CDC13D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33094" r="35185" b="38889"/>
          <a:stretch/>
        </p:blipFill>
        <p:spPr>
          <a:xfrm>
            <a:off x="7462878" y="4992210"/>
            <a:ext cx="1311562" cy="1066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5C53EE-3008-4A81-B5AE-CA598C81C1A6}"/>
              </a:ext>
            </a:extLst>
          </p:cNvPr>
          <p:cNvSpPr txBox="1"/>
          <p:nvPr/>
        </p:nvSpPr>
        <p:spPr>
          <a:xfrm>
            <a:off x="7198965" y="6114681"/>
            <a:ext cx="1734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Graphite Setter</a:t>
            </a:r>
          </a:p>
        </p:txBody>
      </p:sp>
    </p:spTree>
    <p:extLst>
      <p:ext uri="{BB962C8B-B14F-4D97-AF65-F5344CB8AC3E}">
        <p14:creationId xmlns:p14="http://schemas.microsoft.com/office/powerpoint/2010/main" val="9294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69984-B890-4B38-998B-4B70D26D4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D8B425-D6C4-4883-8231-9CFB5CA9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D2373-627E-469B-BC95-02BCD369885F}"/>
              </a:ext>
            </a:extLst>
          </p:cNvPr>
          <p:cNvSpPr txBox="1"/>
          <p:nvPr/>
        </p:nvSpPr>
        <p:spPr>
          <a:xfrm>
            <a:off x="0" y="6477000"/>
            <a:ext cx="6705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4F6034-1A2B-41F5-B94C-639D73FD8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40278"/>
            <a:ext cx="8610600" cy="5642325"/>
          </a:xfrm>
        </p:spPr>
        <p:txBody>
          <a:bodyPr/>
          <a:lstStyle/>
          <a:p>
            <a:r>
              <a:rPr lang="en-US" dirty="0"/>
              <a:t>Pyrometers </a:t>
            </a:r>
          </a:p>
          <a:p>
            <a:pPr lvl="1"/>
            <a:r>
              <a:rPr lang="en-US" dirty="0"/>
              <a:t>Measures radiation from an object remotely</a:t>
            </a:r>
          </a:p>
          <a:p>
            <a:pPr lvl="1"/>
            <a:r>
              <a:rPr lang="en-US" dirty="0"/>
              <a:t>Essential to our work because most thermocouples cannot reach those high temperatures needed</a:t>
            </a:r>
          </a:p>
          <a:p>
            <a:pPr lvl="1"/>
            <a:r>
              <a:rPr lang="en-US" dirty="0"/>
              <a:t>Only thermocouple that comes close is Type K (-200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kern="0" dirty="0"/>
              <a:t>C </a:t>
            </a:r>
            <a:r>
              <a:rPr lang="en-US" dirty="0"/>
              <a:t>to 1250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)</a:t>
            </a:r>
          </a:p>
          <a:p>
            <a:r>
              <a:rPr lang="en-US" dirty="0"/>
              <a:t>Graphite analysis</a:t>
            </a:r>
          </a:p>
          <a:p>
            <a:pPr lvl="1"/>
            <a:r>
              <a:rPr lang="en-US" dirty="0"/>
              <a:t>No major reactions</a:t>
            </a:r>
          </a:p>
          <a:p>
            <a:pPr lvl="1"/>
            <a:r>
              <a:rPr lang="en-US" dirty="0"/>
              <a:t>Can maintain temperature at  2327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(2500K)</a:t>
            </a:r>
          </a:p>
          <a:p>
            <a:r>
              <a:rPr lang="en-US" dirty="0"/>
              <a:t>Pyrometer Analysis</a:t>
            </a:r>
          </a:p>
          <a:p>
            <a:pPr lvl="1"/>
            <a:r>
              <a:rPr lang="en-US" dirty="0"/>
              <a:t>Williamson- temperature: 650-3000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700 and 800nm</a:t>
            </a:r>
          </a:p>
          <a:p>
            <a:pPr lvl="1"/>
            <a:r>
              <a:rPr lang="en-US" dirty="0" err="1"/>
              <a:t>Ircon</a:t>
            </a:r>
            <a:r>
              <a:rPr lang="en-US" dirty="0"/>
              <a:t>- temperature: 600-3000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2 wavelength bands 850-1050nm 1000-1100nm</a:t>
            </a:r>
          </a:p>
          <a:p>
            <a:pPr lvl="1"/>
            <a:r>
              <a:rPr lang="en-US" dirty="0"/>
              <a:t>Far- temperature: 800-4000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/>
              <a:t>C  500-1000nm (500 channels)</a:t>
            </a:r>
          </a:p>
          <a:p>
            <a:pPr lvl="1"/>
            <a:r>
              <a:rPr lang="en-US" dirty="0"/>
              <a:t>Each pyrometer were placed with the exception of the Williamson was placed to monitor the sample and the susceptor</a:t>
            </a:r>
          </a:p>
          <a:p>
            <a:pPr lvl="1"/>
            <a:r>
              <a:rPr lang="en-US" dirty="0"/>
              <a:t>Final configuration: Far monitors the sample and the </a:t>
            </a:r>
            <a:r>
              <a:rPr lang="en-US" dirty="0" err="1"/>
              <a:t>Ircon</a:t>
            </a:r>
            <a:r>
              <a:rPr lang="en-US" dirty="0"/>
              <a:t> monitors the susceptor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F8B1A82-D149-4023-98D2-3D53B01948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" y="1181100"/>
          <a:ext cx="9067800" cy="496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50">
                  <a:extLst>
                    <a:ext uri="{9D8B030D-6E8A-4147-A177-3AD203B41FA5}">
                      <a16:colId xmlns:a16="http://schemas.microsoft.com/office/drawing/2014/main" val="3350404873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3890793456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905867156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164836249"/>
                    </a:ext>
                  </a:extLst>
                </a:gridCol>
              </a:tblGrid>
              <a:tr h="614183">
                <a:tc>
                  <a:txBody>
                    <a:bodyPr/>
                    <a:lstStyle/>
                    <a:p>
                      <a:r>
                        <a:rPr lang="en-US" dirty="0"/>
                        <a:t>Material Tested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362722"/>
                  </a:ext>
                </a:extLst>
              </a:tr>
              <a:tr h="1100317">
                <a:tc>
                  <a:txBody>
                    <a:bodyPr/>
                    <a:lstStyle/>
                    <a:p>
                      <a:r>
                        <a:rPr lang="en-US" dirty="0" err="1"/>
                        <a:t>ZrC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1827°C or 2100K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loss: 0.4mg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169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W-coated UN in Mo30W matrix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2000°C or 2273K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loss: 21.4mg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25954"/>
                  </a:ext>
                </a:extLst>
              </a:tr>
              <a:tr h="1067013">
                <a:tc>
                  <a:txBody>
                    <a:bodyPr/>
                    <a:lstStyle/>
                    <a:p>
                      <a:r>
                        <a:rPr lang="en-US" dirty="0"/>
                        <a:t>7-hole </a:t>
                      </a:r>
                      <a:r>
                        <a:rPr lang="en-US" dirty="0" err="1"/>
                        <a:t>MoW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(coated in Mo30W)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2306°C or 2579K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 mass loss after 3hr 32.4mg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622136"/>
                  </a:ext>
                </a:extLst>
              </a:tr>
              <a:tr h="1168348">
                <a:tc>
                  <a:txBody>
                    <a:bodyPr/>
                    <a:lstStyle/>
                    <a:p>
                      <a:r>
                        <a:rPr lang="en-US" dirty="0" err="1"/>
                        <a:t>ZrdUC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2327°C  or 2600K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Initial mass loss: 62mg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Avg mass loss after 3hr 1.62mg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05646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51DB9-E68A-467F-A951-5BA33E508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34592-57E7-4E01-B196-F3EC3575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405B3-2D96-4CAA-B560-2D47B0C63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8" t="18271" r="33334" b="29753"/>
          <a:stretch/>
        </p:blipFill>
        <p:spPr>
          <a:xfrm>
            <a:off x="7334248" y="3922186"/>
            <a:ext cx="1003301" cy="1005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1C470-8B73-4E06-82E0-3B7162F50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22222" r="45833" b="34444"/>
          <a:stretch/>
        </p:blipFill>
        <p:spPr>
          <a:xfrm>
            <a:off x="7279692" y="5009291"/>
            <a:ext cx="1132732" cy="1051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72E340-70FD-4ADD-A424-C6E125E405D0}"/>
              </a:ext>
            </a:extLst>
          </p:cNvPr>
          <p:cNvSpPr txBox="1"/>
          <p:nvPr/>
        </p:nvSpPr>
        <p:spPr>
          <a:xfrm>
            <a:off x="76200" y="6487375"/>
            <a:ext cx="62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CB21C0-0835-45FC-965E-E39AD8067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556" t="52537" r="24443" b="28149"/>
          <a:stretch/>
        </p:blipFill>
        <p:spPr>
          <a:xfrm>
            <a:off x="7835899" y="1846584"/>
            <a:ext cx="685800" cy="993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7843C-98B8-4E34-A6D9-5C8751DE76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67" t="50000" r="23333" b="34407"/>
          <a:stretch/>
        </p:blipFill>
        <p:spPr>
          <a:xfrm>
            <a:off x="6970799" y="1864747"/>
            <a:ext cx="801601" cy="937428"/>
          </a:xfrm>
          <a:prstGeom prst="rect">
            <a:avLst/>
          </a:prstGeom>
        </p:spPr>
      </p:pic>
      <p:pic>
        <p:nvPicPr>
          <p:cNvPr id="12" name="Grafik 49">
            <a:extLst>
              <a:ext uri="{FF2B5EF4-FFF2-40B4-BE49-F238E27FC236}">
                <a16:creationId xmlns:a16="http://schemas.microsoft.com/office/drawing/2014/main" id="{38526515-FE2C-4A03-A50E-B02E4D704C5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21304" r="5123" b="18695"/>
          <a:stretch/>
        </p:blipFill>
        <p:spPr>
          <a:xfrm>
            <a:off x="7046999" y="2902555"/>
            <a:ext cx="1524000" cy="96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6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CFEET has undergone several modifications. These adjustments has given us a system that is reliable and robust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have learned that the maximum temperature can be sample related</a:t>
            </a:r>
          </a:p>
          <a:p>
            <a:endParaRPr lang="en-US" sz="2400" dirty="0"/>
          </a:p>
          <a:p>
            <a:r>
              <a:rPr lang="en-US" sz="2400" dirty="0"/>
              <a:t>Our studies will continue to identify possible fuel materials suitable for nuclear thermal rockets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535000"/>
            <a:ext cx="6324600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6477850"/>
            <a:ext cx="62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9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7C069-8048-4571-814F-2A21D85A5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36D8BB-1FBA-4ECE-B83B-DC345E7EB0E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DECBC-5F1B-45CA-A228-7233BDEB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Hydrogen Environmental Atmospheric Test (H</a:t>
            </a:r>
            <a:r>
              <a:rPr lang="en-US" baseline="-25000" dirty="0"/>
              <a:t>2</a:t>
            </a:r>
            <a:r>
              <a:rPr lang="en-US" dirty="0"/>
              <a:t>EAT)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C6177866-8F04-41FB-9D71-976CEE41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20510" y="1859387"/>
            <a:ext cx="5253036" cy="3939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B1A88-04A4-4C0B-9D88-DDCD9984E0E3}"/>
              </a:ext>
            </a:extLst>
          </p:cNvPr>
          <p:cNvSpPr txBox="1"/>
          <p:nvPr/>
        </p:nvSpPr>
        <p:spPr>
          <a:xfrm>
            <a:off x="76200" y="6477850"/>
            <a:ext cx="624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91588C-74C5-4703-A5F2-6BBA2B0A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02757"/>
            <a:ext cx="5087006" cy="5579845"/>
          </a:xfrm>
        </p:spPr>
        <p:txBody>
          <a:bodyPr/>
          <a:lstStyle/>
          <a:p>
            <a:r>
              <a:rPr lang="en-US" dirty="0"/>
              <a:t>Thermal Technology LLC </a:t>
            </a:r>
          </a:p>
          <a:p>
            <a:pPr lvl="1"/>
            <a:r>
              <a:rPr lang="en-US" sz="1600" dirty="0"/>
              <a:t>Same manufacturer as sintering furnaces</a:t>
            </a:r>
          </a:p>
          <a:p>
            <a:pPr lvl="1"/>
            <a:r>
              <a:rPr lang="en-US" sz="1600" dirty="0"/>
              <a:t>Designed for a continuous operation up to 3000 C</a:t>
            </a:r>
          </a:p>
          <a:p>
            <a:pPr lvl="1"/>
            <a:r>
              <a:rPr lang="en-US" sz="1600" dirty="0"/>
              <a:t>Bell loading configuration allows for easy access to sample loading and coil</a:t>
            </a:r>
          </a:p>
          <a:p>
            <a:pPr lvl="2"/>
            <a:r>
              <a:rPr lang="en-US" dirty="0"/>
              <a:t>Easier more reliable loading</a:t>
            </a:r>
          </a:p>
          <a:p>
            <a:pPr lvl="2"/>
            <a:r>
              <a:rPr lang="en-US" dirty="0"/>
              <a:t>Improved cleaning / decontamination of chamber</a:t>
            </a:r>
          </a:p>
          <a:p>
            <a:pPr lvl="1"/>
            <a:r>
              <a:rPr lang="en-US" sz="1600" dirty="0"/>
              <a:t>Large sample zone of up to 2.5” diameter and 3” tall</a:t>
            </a:r>
          </a:p>
          <a:p>
            <a:pPr lvl="1"/>
            <a:r>
              <a:rPr lang="en-US" sz="1600" dirty="0" err="1"/>
              <a:t>Eurotherm</a:t>
            </a:r>
            <a:r>
              <a:rPr lang="en-US" sz="1600" dirty="0"/>
              <a:t> controller for more accurate and customizable experiment profiles</a:t>
            </a:r>
          </a:p>
          <a:p>
            <a:pPr lvl="1"/>
            <a:r>
              <a:rPr lang="en-US" sz="1600" dirty="0"/>
              <a:t>Operation in hydrogen or inert gas</a:t>
            </a:r>
          </a:p>
          <a:p>
            <a:pPr lvl="1"/>
            <a:r>
              <a:rPr lang="en-US" sz="1600" dirty="0"/>
              <a:t>Gas purge protection of pyrometer window </a:t>
            </a:r>
          </a:p>
          <a:p>
            <a:pPr lvl="1"/>
            <a:r>
              <a:rPr lang="en-US" sz="1600" dirty="0"/>
              <a:t>Numerous interlocks and automated safety features to protect the user and equipment</a:t>
            </a:r>
          </a:p>
          <a:p>
            <a:pPr lvl="1"/>
            <a:r>
              <a:rPr lang="en-US" sz="1600" b="1" i="0" dirty="0">
                <a:solidFill>
                  <a:srgbClr val="222222"/>
                </a:solidFill>
                <a:effectLst/>
                <a:latin typeface="Helvetica Neue"/>
              </a:rPr>
              <a:t>Nationally Recognized Testing Laboratory (NRTL)</a:t>
            </a:r>
            <a:r>
              <a:rPr lang="en-US" sz="1600" dirty="0"/>
              <a:t> certified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66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6B8C2269-4732-45AF-B042-6600AAC6DA57}" vid="{37807119-B141-44DE-BFAF-FA15E0E84F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7518</TotalTime>
  <Words>769</Words>
  <Application>Microsoft Office PowerPoint</Application>
  <PresentationFormat>On-screen Show (4:3)</PresentationFormat>
  <Paragraphs>136</Paragraphs>
  <Slides>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Times New Roman</vt:lpstr>
      <vt:lpstr>Wingdings</vt:lpstr>
      <vt:lpstr>Office Theme</vt:lpstr>
      <vt:lpstr>Theme1</vt:lpstr>
      <vt:lpstr>PowerPoint Presentation</vt:lpstr>
      <vt:lpstr>History of CFEET</vt:lpstr>
      <vt:lpstr>Introduction to CFEET</vt:lpstr>
      <vt:lpstr>How CFEET Works</vt:lpstr>
      <vt:lpstr>How CFEET Works</vt:lpstr>
      <vt:lpstr>Validation</vt:lpstr>
      <vt:lpstr>PowerPoint Presentation</vt:lpstr>
      <vt:lpstr>Summary</vt:lpstr>
      <vt:lpstr>Hot Hydrogen Environmental Atmospheric Test (H2EAT)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Jamelle K. (MSFC-EM32)</dc:creator>
  <cp:lastModifiedBy>Williams, Jamelle K. (MSFC-EM32)</cp:lastModifiedBy>
  <cp:revision>18</cp:revision>
  <cp:lastPrinted>2023-01-23T14:12:19Z</cp:lastPrinted>
  <dcterms:created xsi:type="dcterms:W3CDTF">2023-01-04T18:27:50Z</dcterms:created>
  <dcterms:modified xsi:type="dcterms:W3CDTF">2023-03-13T18:32:01Z</dcterms:modified>
</cp:coreProperties>
</file>