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4"/>
  </p:notesMasterIdLst>
  <p:handoutMasterIdLst>
    <p:handoutMasterId r:id="rId15"/>
  </p:handoutMasterIdLst>
  <p:sldIdLst>
    <p:sldId id="256" r:id="rId5"/>
    <p:sldId id="260" r:id="rId6"/>
    <p:sldId id="257" r:id="rId7"/>
    <p:sldId id="259" r:id="rId8"/>
    <p:sldId id="261" r:id="rId9"/>
    <p:sldId id="266" r:id="rId10"/>
    <p:sldId id="262" r:id="rId11"/>
    <p:sldId id="263" r:id="rId12"/>
    <p:sldId id="265" r:id="rId13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6699"/>
    <a:srgbClr val="6600CC"/>
    <a:srgbClr val="677085"/>
    <a:srgbClr val="0B183D"/>
    <a:srgbClr val="ADB8CC"/>
    <a:srgbClr val="72809E"/>
    <a:srgbClr val="C3CBD9"/>
    <a:srgbClr val="4C5D7F"/>
    <a:srgbClr val="313E59"/>
    <a:srgbClr val="5CA9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947" autoAdjust="0"/>
    <p:restoredTop sz="94694"/>
  </p:normalViewPr>
  <p:slideViewPr>
    <p:cSldViewPr snapToGrid="0" snapToObjects="1" showGuides="1">
      <p:cViewPr varScale="1">
        <p:scale>
          <a:sx n="97" d="100"/>
          <a:sy n="97" d="100"/>
        </p:scale>
        <p:origin x="168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86" d="100"/>
          <a:sy n="86" d="100"/>
        </p:scale>
        <p:origin x="3786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5878A9B8-7A11-4ABB-B7FA-76A178ABAAA9}" type="datetimeFigureOut">
              <a:rPr lang="en-US" smtClean="0"/>
              <a:t>4/18/2023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BCCDE6B-507F-43F6-BE3D-685A0EE28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2011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B1F3F23-516A-A541-AF76-8B8F4CFB9476}" type="datetimeFigureOut">
              <a:rPr lang="en-US" smtClean="0"/>
              <a:t>4/18/2023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FF3F148-ED51-674A-9DED-FABE47FAF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2917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8.jpe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sky, star&#10;&#10;Description automatically generated">
            <a:extLst>
              <a:ext uri="{FF2B5EF4-FFF2-40B4-BE49-F238E27FC236}">
                <a16:creationId xmlns:a16="http://schemas.microsoft.com/office/drawing/2014/main" id="{DE45DBC8-1A58-7345-8035-EF3A4884006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52654"/>
            <a:ext cx="12192000" cy="2364664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1594EECD-46B1-A644-843A-2684CF02B724}"/>
              </a:ext>
            </a:extLst>
          </p:cNvPr>
          <p:cNvSpPr/>
          <p:nvPr userDrawn="1"/>
        </p:nvSpPr>
        <p:spPr>
          <a:xfrm>
            <a:off x="0" y="5445759"/>
            <a:ext cx="12192000" cy="141224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F8A894CB-9C17-7A4E-9D4E-0D7281FDC93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6768" y="2824335"/>
            <a:ext cx="3278824" cy="1536192"/>
          </a:xfrm>
          <a:prstGeom prst="rect">
            <a:avLst/>
          </a:prstGeom>
          <a:effectLst>
            <a:glow rad="190500">
              <a:srgbClr val="000000">
                <a:alpha val="40000"/>
              </a:srgbClr>
            </a:glow>
          </a:effectLst>
        </p:spPr>
      </p:pic>
      <p:sp>
        <p:nvSpPr>
          <p:cNvPr id="29" name="Rectangle 6">
            <a:extLst>
              <a:ext uri="{FF2B5EF4-FFF2-40B4-BE49-F238E27FC236}">
                <a16:creationId xmlns:a16="http://schemas.microsoft.com/office/drawing/2014/main" id="{5A59EBCF-F64B-024E-9582-5E2ADBD9726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61727" y="454632"/>
            <a:ext cx="3074633" cy="3151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01882" tIns="50941" rIns="101882" bIns="50941"/>
          <a:lstStyle>
            <a:lvl1pPr defTabSz="1019175">
              <a:defRPr sz="4000">
                <a:solidFill>
                  <a:srgbClr val="939BA8"/>
                </a:solidFill>
                <a:latin typeface="Arial" panose="020B0604020202020204" pitchFamily="34" charset="0"/>
              </a:defRPr>
            </a:lvl1pPr>
            <a:lvl2pPr defTabSz="1019175">
              <a:defRPr sz="4000">
                <a:solidFill>
                  <a:srgbClr val="939BA8"/>
                </a:solidFill>
                <a:latin typeface="Arial" panose="020B0604020202020204" pitchFamily="34" charset="0"/>
              </a:defRPr>
            </a:lvl2pPr>
            <a:lvl3pPr defTabSz="1019175">
              <a:defRPr sz="4000">
                <a:solidFill>
                  <a:srgbClr val="939BA8"/>
                </a:solidFill>
                <a:latin typeface="Arial" panose="020B0604020202020204" pitchFamily="34" charset="0"/>
              </a:defRPr>
            </a:lvl3pPr>
            <a:lvl4pPr defTabSz="1019175">
              <a:defRPr sz="4000">
                <a:solidFill>
                  <a:srgbClr val="939BA8"/>
                </a:solidFill>
                <a:latin typeface="Arial" panose="020B0604020202020204" pitchFamily="34" charset="0"/>
              </a:defRPr>
            </a:lvl4pPr>
            <a:lvl5pPr defTabSz="1019175">
              <a:defRPr sz="4000">
                <a:solidFill>
                  <a:srgbClr val="939BA8"/>
                </a:solidFill>
                <a:latin typeface="Arial" panose="020B0604020202020204" pitchFamily="34" charset="0"/>
              </a:defRPr>
            </a:lvl5pPr>
            <a:lvl6pPr marL="457200" defTabSz="1019175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939BA8"/>
                </a:solidFill>
                <a:latin typeface="Arial" panose="020B0604020202020204" pitchFamily="34" charset="0"/>
              </a:defRPr>
            </a:lvl6pPr>
            <a:lvl7pPr marL="914400" defTabSz="1019175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939BA8"/>
                </a:solidFill>
                <a:latin typeface="Arial" panose="020B0604020202020204" pitchFamily="34" charset="0"/>
              </a:defRPr>
            </a:lvl7pPr>
            <a:lvl8pPr marL="1371600" defTabSz="1019175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939BA8"/>
                </a:solidFill>
                <a:latin typeface="Arial" panose="020B0604020202020204" pitchFamily="34" charset="0"/>
              </a:defRPr>
            </a:lvl8pPr>
            <a:lvl9pPr marL="1828800" defTabSz="1019175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939BA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900" dirty="0">
                <a:solidFill>
                  <a:srgbClr val="677085"/>
                </a:solidFill>
              </a:rPr>
              <a:t>National Aeronautics and Space Administration</a:t>
            </a:r>
          </a:p>
        </p:txBody>
      </p:sp>
      <p:sp>
        <p:nvSpPr>
          <p:cNvPr id="31" name="Rectangle 6">
            <a:extLst>
              <a:ext uri="{FF2B5EF4-FFF2-40B4-BE49-F238E27FC236}">
                <a16:creationId xmlns:a16="http://schemas.microsoft.com/office/drawing/2014/main" id="{7069CAE3-CB44-7044-A313-1F07B436415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61727" y="6172727"/>
            <a:ext cx="3074633" cy="3151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01882" tIns="50941" rIns="101882" bIns="50941"/>
          <a:lstStyle>
            <a:lvl1pPr defTabSz="1019175">
              <a:defRPr sz="4000">
                <a:solidFill>
                  <a:srgbClr val="939BA8"/>
                </a:solidFill>
                <a:latin typeface="Arial" panose="020B0604020202020204" pitchFamily="34" charset="0"/>
              </a:defRPr>
            </a:lvl1pPr>
            <a:lvl2pPr defTabSz="1019175">
              <a:defRPr sz="4000">
                <a:solidFill>
                  <a:srgbClr val="939BA8"/>
                </a:solidFill>
                <a:latin typeface="Arial" panose="020B0604020202020204" pitchFamily="34" charset="0"/>
              </a:defRPr>
            </a:lvl2pPr>
            <a:lvl3pPr defTabSz="1019175">
              <a:defRPr sz="4000">
                <a:solidFill>
                  <a:srgbClr val="939BA8"/>
                </a:solidFill>
                <a:latin typeface="Arial" panose="020B0604020202020204" pitchFamily="34" charset="0"/>
              </a:defRPr>
            </a:lvl3pPr>
            <a:lvl4pPr defTabSz="1019175">
              <a:defRPr sz="4000">
                <a:solidFill>
                  <a:srgbClr val="939BA8"/>
                </a:solidFill>
                <a:latin typeface="Arial" panose="020B0604020202020204" pitchFamily="34" charset="0"/>
              </a:defRPr>
            </a:lvl4pPr>
            <a:lvl5pPr defTabSz="1019175">
              <a:defRPr sz="4000">
                <a:solidFill>
                  <a:srgbClr val="939BA8"/>
                </a:solidFill>
                <a:latin typeface="Arial" panose="020B0604020202020204" pitchFamily="34" charset="0"/>
              </a:defRPr>
            </a:lvl5pPr>
            <a:lvl6pPr marL="457200" defTabSz="1019175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939BA8"/>
                </a:solidFill>
                <a:latin typeface="Arial" panose="020B0604020202020204" pitchFamily="34" charset="0"/>
              </a:defRPr>
            </a:lvl6pPr>
            <a:lvl7pPr marL="914400" defTabSz="1019175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939BA8"/>
                </a:solidFill>
                <a:latin typeface="Arial" panose="020B0604020202020204" pitchFamily="34" charset="0"/>
              </a:defRPr>
            </a:lvl7pPr>
            <a:lvl8pPr marL="1371600" defTabSz="1019175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939BA8"/>
                </a:solidFill>
                <a:latin typeface="Arial" panose="020B0604020202020204" pitchFamily="34" charset="0"/>
              </a:defRPr>
            </a:lvl8pPr>
            <a:lvl9pPr marL="1828800" defTabSz="1019175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939BA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900" dirty="0" err="1">
                <a:solidFill>
                  <a:srgbClr val="677085"/>
                </a:solidFill>
                <a:latin typeface="Arial Black" panose="020B0604020202020204" pitchFamily="34" charset="0"/>
              </a:rPr>
              <a:t>www.nasa.gov</a:t>
            </a:r>
            <a:endParaRPr lang="en-US" altLang="en-US" sz="2400" dirty="0">
              <a:solidFill>
                <a:srgbClr val="677085"/>
              </a:solidFill>
              <a:latin typeface="75 Helvetica Bold" pitchFamily="1" charset="0"/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C60A836-08B0-954F-9E38-0EA853E7C9F5}"/>
              </a:ext>
            </a:extLst>
          </p:cNvPr>
          <p:cNvCxnSpPr>
            <a:cxnSpLocks/>
          </p:cNvCxnSpPr>
          <p:nvPr userDrawn="1"/>
        </p:nvCxnSpPr>
        <p:spPr>
          <a:xfrm>
            <a:off x="6217708" y="3428636"/>
            <a:ext cx="5732554" cy="0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itle 1">
            <a:extLst>
              <a:ext uri="{FF2B5EF4-FFF2-40B4-BE49-F238E27FC236}">
                <a16:creationId xmlns:a16="http://schemas.microsoft.com/office/drawing/2014/main" id="{367ADD9D-1022-CD4E-B4EF-D78CB42F71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36320" y="2301431"/>
            <a:ext cx="5908532" cy="1066801"/>
          </a:xfrm>
        </p:spPr>
        <p:txBody>
          <a:bodyPr anchor="b">
            <a:noAutofit/>
          </a:bodyPr>
          <a:lstStyle>
            <a:lvl1pPr>
              <a:defRPr sz="46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Basic Cover Slide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51B8EE5A-3F83-EA43-BF51-5AF70B6692E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136319" y="3556617"/>
            <a:ext cx="5908533" cy="960371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503886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02EDFDA0-DB76-0C49-B3B5-15442D03C9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727" y="142875"/>
            <a:ext cx="10328193" cy="411480"/>
          </a:xfr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9B80195-6DE0-5F44-8201-7DAD9844B1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727" y="671119"/>
            <a:ext cx="11235350" cy="55778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Date Placeholder 3">
            <a:extLst>
              <a:ext uri="{FF2B5EF4-FFF2-40B4-BE49-F238E27FC236}">
                <a16:creationId xmlns:a16="http://schemas.microsoft.com/office/drawing/2014/main" id="{20B3DF01-C89B-E541-BB42-2B706714B4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721764" y="6607064"/>
            <a:ext cx="844791" cy="250935"/>
          </a:xfrm>
          <a:prstGeom prst="rect">
            <a:avLst/>
          </a:prstGeom>
          <a:effectLst/>
        </p:spPr>
        <p:txBody>
          <a:bodyPr vert="horz" lIns="91440" tIns="45720" rIns="91440" bIns="45720" rtlCol="0" anchor="ctr"/>
          <a:lstStyle>
            <a:lvl1pPr algn="l">
              <a:defRPr sz="900" b="1">
                <a:solidFill>
                  <a:srgbClr val="ADB8CC"/>
                </a:solidFill>
                <a:effectLst>
                  <a:glow rad="190500">
                    <a:srgbClr val="0B183D">
                      <a:alpha val="50000"/>
                    </a:srgbClr>
                  </a:glow>
                </a:effectLst>
              </a:defRPr>
            </a:lvl1pPr>
          </a:lstStyle>
          <a:p>
            <a:fld id="{E56C2CFA-516A-574D-AF1B-0A4D0819EE1F}" type="datetime1">
              <a:rPr lang="en-US" smtClean="0"/>
              <a:pPr/>
              <a:t>4/18/2023</a:t>
            </a:fld>
            <a:endParaRPr lang="en-US" dirty="0"/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BF89E6DD-D45B-054D-90DE-8F8641B8F5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027566" y="6607064"/>
            <a:ext cx="3807604" cy="250936"/>
          </a:xfrm>
          <a:prstGeom prst="rect">
            <a:avLst/>
          </a:prstGeom>
          <a:effectLst/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rgbClr val="ADB8CC"/>
                </a:solidFill>
                <a:effectLst>
                  <a:glow rad="190500">
                    <a:srgbClr val="0B183D">
                      <a:alpha val="50000"/>
                    </a:srgbClr>
                  </a:glow>
                </a:effectLst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D47F61E-F8D2-CB4F-B177-62E2FE9F76D7}"/>
              </a:ext>
            </a:extLst>
          </p:cNvPr>
          <p:cNvSpPr txBox="1">
            <a:spLocks/>
          </p:cNvSpPr>
          <p:nvPr userDrawn="1"/>
        </p:nvSpPr>
        <p:spPr>
          <a:xfrm>
            <a:off x="9958321" y="6607064"/>
            <a:ext cx="1324282" cy="250936"/>
          </a:xfrm>
          <a:prstGeom prst="rect">
            <a:avLst/>
          </a:prstGeom>
          <a:effectLst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rgbClr val="ADB8CC"/>
                </a:solidFill>
                <a:effectLst>
                  <a:glow rad="190500">
                    <a:srgbClr val="0B183D">
                      <a:alpha val="50000"/>
                    </a:srgbClr>
                  </a:glow>
                </a:effectLst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 Page </a:t>
            </a:r>
            <a:fld id="{64E252D3-1CC9-3246-851A-BBA6A7ADC07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60930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550F3545-F107-0E44-B535-1D3412EF33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727" y="142875"/>
            <a:ext cx="10328193" cy="411480"/>
          </a:xfrm>
        </p:spPr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3CDE286D-282B-6243-AACD-F0F67FA203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1726" y="696287"/>
            <a:ext cx="5410200" cy="5577840"/>
          </a:xfr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F2CE1F76-B4D9-3B4E-8184-F8D40442C5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20073" y="696287"/>
            <a:ext cx="5410200" cy="5577840"/>
          </a:xfr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61655911-2EAB-F549-8EDE-B15FB620535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21764" y="6607064"/>
            <a:ext cx="844791" cy="250935"/>
          </a:xfrm>
          <a:prstGeom prst="rect">
            <a:avLst/>
          </a:prstGeom>
          <a:effectLst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ADB8CC"/>
                </a:solidFill>
                <a:effectLst>
                  <a:glow rad="190500">
                    <a:srgbClr val="0B183D">
                      <a:alpha val="50000"/>
                    </a:srgbClr>
                  </a:glow>
                </a:effectLst>
              </a:defRPr>
            </a:lvl1pPr>
          </a:lstStyle>
          <a:p>
            <a:fld id="{CAA2C8C1-8C21-A84B-B3C7-A211C6AC6A71}" type="datetime1">
              <a:rPr lang="en-US" smtClean="0"/>
              <a:t>4/18/2023</a:t>
            </a:fld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81380B7E-0066-1C4E-BAE3-A6CBA53611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027566" y="6607064"/>
            <a:ext cx="3807604" cy="250936"/>
          </a:xfrm>
          <a:prstGeom prst="rect">
            <a:avLst/>
          </a:prstGeom>
          <a:effectLst/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ADB8CC"/>
                </a:solidFill>
                <a:effectLst>
                  <a:glow rad="190500">
                    <a:srgbClr val="0B183D">
                      <a:alpha val="50000"/>
                    </a:srgbClr>
                  </a:glow>
                </a:effectLst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9D47F61E-F8D2-CB4F-B177-62E2FE9F76D7}"/>
              </a:ext>
            </a:extLst>
          </p:cNvPr>
          <p:cNvSpPr txBox="1">
            <a:spLocks/>
          </p:cNvSpPr>
          <p:nvPr userDrawn="1"/>
        </p:nvSpPr>
        <p:spPr>
          <a:xfrm>
            <a:off x="9958321" y="6607064"/>
            <a:ext cx="1324282" cy="250936"/>
          </a:xfrm>
          <a:prstGeom prst="rect">
            <a:avLst/>
          </a:prstGeom>
          <a:effectLst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rgbClr val="ADB8CC"/>
                </a:solidFill>
                <a:effectLst>
                  <a:glow rad="190500">
                    <a:srgbClr val="0B183D">
                      <a:alpha val="50000"/>
                    </a:srgbClr>
                  </a:glow>
                </a:effectLst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 Page </a:t>
            </a:r>
            <a:fld id="{64E252D3-1CC9-3246-851A-BBA6A7ADC07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4990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24EDC55D-ADEE-7D41-ABFC-1FB38CC26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727" y="142876"/>
            <a:ext cx="10328193" cy="411480"/>
          </a:xfrm>
        </p:spPr>
        <p:txBody>
          <a:bodyPr/>
          <a:lstStyle>
            <a:lvl1pPr>
              <a:defRPr b="1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EC7DD15C-1ED8-2946-A1AD-AEE1E6B022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721764" y="6607064"/>
            <a:ext cx="844791" cy="250935"/>
          </a:xfrm>
          <a:prstGeom prst="rect">
            <a:avLst/>
          </a:prstGeom>
          <a:effectLst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ADB8CC"/>
                </a:solidFill>
                <a:effectLst>
                  <a:glow rad="190500">
                    <a:srgbClr val="0B183D">
                      <a:alpha val="50000"/>
                    </a:srgbClr>
                  </a:glow>
                </a:effectLst>
              </a:defRPr>
            </a:lvl1pPr>
          </a:lstStyle>
          <a:p>
            <a:fld id="{C4FB4EE8-D73F-C240-BECC-4D254E4DB0D4}" type="datetime1">
              <a:rPr lang="en-US" smtClean="0"/>
              <a:t>4/18/2023</a:t>
            </a:fld>
            <a:endParaRPr lang="en-US" dirty="0"/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6290D45E-73C2-154D-A5AB-0B424F00F5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027566" y="6607064"/>
            <a:ext cx="3807604" cy="250936"/>
          </a:xfrm>
          <a:prstGeom prst="rect">
            <a:avLst/>
          </a:prstGeom>
          <a:effectLst/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ADB8CC"/>
                </a:solidFill>
                <a:effectLst>
                  <a:glow rad="190500">
                    <a:srgbClr val="0B183D">
                      <a:alpha val="50000"/>
                    </a:srgbClr>
                  </a:glow>
                </a:effectLst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47F61E-F8D2-CB4F-B177-62E2FE9F76D7}"/>
              </a:ext>
            </a:extLst>
          </p:cNvPr>
          <p:cNvSpPr txBox="1">
            <a:spLocks/>
          </p:cNvSpPr>
          <p:nvPr userDrawn="1"/>
        </p:nvSpPr>
        <p:spPr>
          <a:xfrm>
            <a:off x="9958321" y="6607064"/>
            <a:ext cx="1324282" cy="250936"/>
          </a:xfrm>
          <a:prstGeom prst="rect">
            <a:avLst/>
          </a:prstGeom>
          <a:effectLst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rgbClr val="ADB8CC"/>
                </a:solidFill>
                <a:effectLst>
                  <a:glow rad="190500">
                    <a:srgbClr val="0B183D">
                      <a:alpha val="50000"/>
                    </a:srgbClr>
                  </a:glow>
                </a:effectLst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 Page </a:t>
            </a:r>
            <a:fld id="{64E252D3-1CC9-3246-851A-BBA6A7ADC07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77222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6B5188BE-422A-4C46-BF3F-7D579B156E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721764" y="6607064"/>
            <a:ext cx="844791" cy="250935"/>
          </a:xfrm>
          <a:prstGeom prst="rect">
            <a:avLst/>
          </a:prstGeom>
          <a:effectLst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ADB8CC"/>
                </a:solidFill>
                <a:effectLst>
                  <a:glow rad="190500">
                    <a:srgbClr val="0B183D">
                      <a:alpha val="50000"/>
                    </a:srgbClr>
                  </a:glow>
                </a:effectLst>
              </a:defRPr>
            </a:lvl1pPr>
          </a:lstStyle>
          <a:p>
            <a:fld id="{90A2C2AD-02C6-A648-88C0-B4880E470C14}" type="datetime1">
              <a:rPr lang="en-US" smtClean="0"/>
              <a:t>4/18/2023</a:t>
            </a:fld>
            <a:endParaRPr lang="en-US" dirty="0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38C888A4-6878-D748-B347-A165014ABD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027566" y="6607064"/>
            <a:ext cx="3807604" cy="250936"/>
          </a:xfrm>
          <a:prstGeom prst="rect">
            <a:avLst/>
          </a:prstGeom>
          <a:effectLst/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ADB8CC"/>
                </a:solidFill>
                <a:effectLst>
                  <a:glow rad="190500">
                    <a:srgbClr val="0B183D">
                      <a:alpha val="50000"/>
                    </a:srgbClr>
                  </a:glow>
                </a:effectLst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9D47F61E-F8D2-CB4F-B177-62E2FE9F76D7}"/>
              </a:ext>
            </a:extLst>
          </p:cNvPr>
          <p:cNvSpPr txBox="1">
            <a:spLocks/>
          </p:cNvSpPr>
          <p:nvPr userDrawn="1"/>
        </p:nvSpPr>
        <p:spPr>
          <a:xfrm>
            <a:off x="9958321" y="6607064"/>
            <a:ext cx="1324282" cy="250936"/>
          </a:xfrm>
          <a:prstGeom prst="rect">
            <a:avLst/>
          </a:prstGeom>
          <a:effectLst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rgbClr val="ADB8CC"/>
                </a:solidFill>
                <a:effectLst>
                  <a:glow rad="190500">
                    <a:srgbClr val="0B183D">
                      <a:alpha val="50000"/>
                    </a:srgbClr>
                  </a:glow>
                </a:effectLst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 Page </a:t>
            </a:r>
            <a:fld id="{64E252D3-1CC9-3246-851A-BBA6A7ADC07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6920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no footer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5687736"/>
            <a:ext cx="12192000" cy="11702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cap="none" spc="0">
                <a:ln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fld id="{03B664B9-8057-6B44-B6E4-6069B81DB24F}" type="datetime1">
              <a:rPr lang="en-US" smtClean="0"/>
              <a:pPr/>
              <a:t>4/18/2023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cap="none" spc="0">
                <a:ln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cap="none" spc="0">
                <a:ln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 Page </a:t>
            </a:r>
            <a:fld id="{64E252D3-1CC9-3246-851A-BBA6A7ADC07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66186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PR Form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82403-3FA8-4477-B0A6-1EA34B254FFA}" type="datetimeFigureOut">
              <a:rPr lang="en-US" smtClean="0"/>
              <a:t>4/18/2023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1310" y="142875"/>
            <a:ext cx="937541" cy="457200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D9B80195-6DE0-5F44-8201-7DAD9844B1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727" y="704675"/>
            <a:ext cx="11235350" cy="5622925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02EDFDA0-DB76-0C49-B3B5-15442D03C9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94480" y="142876"/>
            <a:ext cx="9295440" cy="411480"/>
          </a:xfrm>
        </p:spPr>
        <p:txBody>
          <a:bodyPr>
            <a:normAutofit/>
          </a:bodyPr>
          <a:lstStyle>
            <a:lvl1pPr>
              <a:defRPr kumimoji="0" lang="en-US" sz="2800" b="1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 MPR Format (insert Title)</a:t>
            </a:r>
          </a:p>
        </p:txBody>
      </p:sp>
      <p:sp>
        <p:nvSpPr>
          <p:cNvPr id="12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r>
              <a:rPr lang="en-US" dirty="0"/>
              <a:t> Page </a:t>
            </a:r>
            <a:fld id="{BF9707A7-8F8B-4C40-9DAA-998C7DBE130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68398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36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12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,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5687736"/>
            <a:ext cx="12192000" cy="11702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cap="none" spc="0">
                <a:ln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fld id="{03B664B9-8057-6B44-B6E4-6069B81DB24F}" type="datetime1">
              <a:rPr lang="en-US" smtClean="0"/>
              <a:pPr/>
              <a:t>4/18/2023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cap="none" spc="0">
                <a:ln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cap="none" spc="0">
                <a:ln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 Page </a:t>
            </a:r>
            <a:fld id="{64E252D3-1CC9-3246-851A-BBA6A7ADC07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11016951" y="125834"/>
            <a:ext cx="1149292" cy="8556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6193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11D4429-FFC0-DA48-B3ED-A122FD0EE5F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68924" y="2830011"/>
            <a:ext cx="1454152" cy="1197976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739B8F7B-CD87-E146-A0FE-2176C11A7142}"/>
              </a:ext>
            </a:extLst>
          </p:cNvPr>
          <p:cNvSpPr/>
          <p:nvPr userDrawn="1"/>
        </p:nvSpPr>
        <p:spPr>
          <a:xfrm>
            <a:off x="10823713" y="0"/>
            <a:ext cx="1368287" cy="10634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9D47F61E-F8D2-CB4F-B177-62E2FE9F76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58321" y="6607064"/>
            <a:ext cx="1324282" cy="250936"/>
          </a:xfrm>
          <a:prstGeom prst="rect">
            <a:avLst/>
          </a:prstGeom>
          <a:effectLst/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rgbClr val="ADB8CC"/>
                </a:solidFill>
                <a:effectLst>
                  <a:glow rad="190500">
                    <a:srgbClr val="0B183D">
                      <a:alpha val="50000"/>
                    </a:srgbClr>
                  </a:glow>
                </a:effectLst>
              </a:defRPr>
            </a:lvl1pPr>
          </a:lstStyle>
          <a:p>
            <a:r>
              <a:rPr lang="en-US" dirty="0"/>
              <a:t> Page </a:t>
            </a:r>
            <a:fld id="{64E252D3-1CC9-3246-851A-BBA6A7ADC07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0325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ving Stars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BA89509F-1357-BF45-8C37-1C645701B0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36299" y="142875"/>
            <a:ext cx="1074867" cy="88551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0EABA2A-8180-3A4E-A5AD-00F548987F7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5435237" cy="685727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78096DE-25E2-1E4B-A420-AA373887B5C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alphaModFix amt="1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27132" y="1993900"/>
            <a:ext cx="5715000" cy="28702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112266B-7BCF-444F-ABBC-266D4062A5EB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14216" y="3067050"/>
            <a:ext cx="8966200" cy="7239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24FFFCC-4912-4641-9B7C-8FA5CB2DF107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1825" y="905548"/>
            <a:ext cx="6695886" cy="528567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26A446D-3584-5640-927D-4E292FED5E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screen">
            <a:alphaModFix amt="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452"/>
          <a:stretch/>
        </p:blipFill>
        <p:spPr>
          <a:xfrm>
            <a:off x="0" y="0"/>
            <a:ext cx="6003416" cy="6857272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9267871-FE69-4846-B040-B916199BD6B9}"/>
              </a:ext>
            </a:extLst>
          </p:cNvPr>
          <p:cNvCxnSpPr>
            <a:cxnSpLocks/>
          </p:cNvCxnSpPr>
          <p:nvPr userDrawn="1"/>
        </p:nvCxnSpPr>
        <p:spPr>
          <a:xfrm>
            <a:off x="6217708" y="3428636"/>
            <a:ext cx="5732554" cy="0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AD36B4B0-9D73-874E-9BA3-6149CFFFAD19}"/>
              </a:ext>
            </a:extLst>
          </p:cNvPr>
          <p:cNvSpPr/>
          <p:nvPr userDrawn="1"/>
        </p:nvSpPr>
        <p:spPr>
          <a:xfrm>
            <a:off x="0" y="0"/>
            <a:ext cx="12192000" cy="224155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381000">
              <a:schemeClr val="tx1">
                <a:alpha val="55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BF14CAF-D7BE-BD41-9943-060F106BAF86}"/>
              </a:ext>
            </a:extLst>
          </p:cNvPr>
          <p:cNvSpPr/>
          <p:nvPr userDrawn="1"/>
        </p:nvSpPr>
        <p:spPr>
          <a:xfrm>
            <a:off x="0" y="4616451"/>
            <a:ext cx="12192000" cy="224155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381000">
              <a:schemeClr val="tx1">
                <a:alpha val="55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7A115AE6-BDEC-8A40-B5CE-7110147265ED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6768" y="2824335"/>
            <a:ext cx="3278824" cy="1536192"/>
          </a:xfrm>
          <a:prstGeom prst="rect">
            <a:avLst/>
          </a:prstGeom>
          <a:effectLst>
            <a:glow rad="190500">
              <a:srgbClr val="000000">
                <a:alpha val="40000"/>
              </a:srgbClr>
            </a:glow>
          </a:effectLst>
        </p:spPr>
      </p:pic>
      <p:sp>
        <p:nvSpPr>
          <p:cNvPr id="20" name="Title 1">
            <a:extLst>
              <a:ext uri="{FF2B5EF4-FFF2-40B4-BE49-F238E27FC236}">
                <a16:creationId xmlns:a16="http://schemas.microsoft.com/office/drawing/2014/main" id="{37407841-BFC6-6545-ADBF-62F08EDAD5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36320" y="2301431"/>
            <a:ext cx="5908532" cy="1066801"/>
          </a:xfrm>
        </p:spPr>
        <p:txBody>
          <a:bodyPr anchor="b">
            <a:noAutofit/>
          </a:bodyPr>
          <a:lstStyle>
            <a:lvl1pPr>
              <a:defRPr sz="4600" b="1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Moving Stars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FCB3B55F-FB04-2641-9553-2370D335A21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136319" y="3556617"/>
            <a:ext cx="5908533" cy="960371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Animation #1</a:t>
            </a:r>
          </a:p>
        </p:txBody>
      </p:sp>
    </p:spTree>
    <p:extLst>
      <p:ext uri="{BB962C8B-B14F-4D97-AF65-F5344CB8AC3E}">
        <p14:creationId xmlns:p14="http://schemas.microsoft.com/office/powerpoint/2010/main" val="592498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0 L -0.2319 0.00347 " pathEditMode="relative" rAng="0" ptsTypes="AA">
                                      <p:cBhvr>
                                        <p:cTn id="6" dur="2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02" y="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24BB40F6-BDD4-284A-A03F-93525FFFD3B2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0" y="5981700"/>
            <a:ext cx="12192000" cy="8763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7771A63-B302-B849-A8AE-4E6629B77B12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79497" y="6105049"/>
            <a:ext cx="813436" cy="673188"/>
          </a:xfrm>
          <a:prstGeom prst="rect">
            <a:avLst/>
          </a:prstGeom>
        </p:spPr>
      </p:pic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2C15D5B1-9BB5-944D-A44F-8D56CE17A4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727" y="142876"/>
            <a:ext cx="10328193" cy="4107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F74112A-B7EA-C348-B702-FF68DC24FC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1727" y="620785"/>
            <a:ext cx="11235350" cy="55778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CEDC5F1-351E-804F-B246-CB5E298081F1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03413" y="142876"/>
            <a:ext cx="776955" cy="640080"/>
          </a:xfrm>
          <a:prstGeom prst="rect">
            <a:avLst/>
          </a:prstGeom>
        </p:spPr>
      </p:pic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236E7A53-E5AF-B54E-8852-0A666E2D13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721764" y="6607064"/>
            <a:ext cx="844791" cy="250935"/>
          </a:xfrm>
          <a:prstGeom prst="rect">
            <a:avLst/>
          </a:prstGeom>
          <a:effectLst/>
        </p:spPr>
        <p:txBody>
          <a:bodyPr vert="horz" lIns="91440" tIns="45720" rIns="91440" bIns="45720" rtlCol="0" anchor="ctr"/>
          <a:lstStyle>
            <a:lvl1pPr algn="l">
              <a:defRPr sz="900" b="1">
                <a:solidFill>
                  <a:srgbClr val="ADB8CC"/>
                </a:solidFill>
                <a:effectLst>
                  <a:glow rad="190500">
                    <a:srgbClr val="0B183D">
                      <a:alpha val="50000"/>
                    </a:srgbClr>
                  </a:glow>
                </a:effectLst>
              </a:defRPr>
            </a:lvl1pPr>
          </a:lstStyle>
          <a:p>
            <a:fld id="{03B664B9-8057-6B44-B6E4-6069B81DB24F}" type="datetime1">
              <a:rPr lang="en-US" smtClean="0"/>
              <a:pPr/>
              <a:t>4/18/2023</a:t>
            </a:fld>
            <a:endParaRPr lang="en-US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B451D4E6-0DBA-BA4F-A395-FB3058C18A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027566" y="6607064"/>
            <a:ext cx="3807604" cy="250936"/>
          </a:xfrm>
          <a:prstGeom prst="rect">
            <a:avLst/>
          </a:prstGeom>
          <a:effectLst/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rgbClr val="ADB8CC"/>
                </a:solidFill>
                <a:effectLst>
                  <a:glow rad="190500">
                    <a:srgbClr val="0B183D">
                      <a:alpha val="50000"/>
                    </a:srgbClr>
                  </a:glow>
                </a:effectLst>
              </a:defRPr>
            </a:lvl1pPr>
          </a:lstStyle>
          <a:p>
            <a:endParaRPr lang="en-US" dirty="0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9D47F61E-F8D2-CB4F-B177-62E2FE9F76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58321" y="6607064"/>
            <a:ext cx="1324282" cy="250936"/>
          </a:xfrm>
          <a:prstGeom prst="rect">
            <a:avLst/>
          </a:prstGeom>
          <a:effectLst/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rgbClr val="ADB8CC"/>
                </a:solidFill>
                <a:effectLst>
                  <a:glow rad="190500">
                    <a:srgbClr val="0B183D">
                      <a:alpha val="50000"/>
                    </a:srgbClr>
                  </a:glow>
                </a:effectLst>
              </a:defRPr>
            </a:lvl1pPr>
          </a:lstStyle>
          <a:p>
            <a:r>
              <a:rPr lang="en-US"/>
              <a:t> Page </a:t>
            </a:r>
            <a:fld id="{64E252D3-1CC9-3246-851A-BBA6A7ADC07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Text Box 7">
            <a:extLst>
              <a:ext uri="{FF2B5EF4-FFF2-40B4-BE49-F238E27FC236}">
                <a16:creationId xmlns:a16="http://schemas.microsoft.com/office/drawing/2014/main" id="{E6EBECB1-2664-BC4B-A766-7D22398B23D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62337" y="6607065"/>
            <a:ext cx="2997090" cy="241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1882" tIns="50941" rIns="101882" bIns="50941" anchor="b">
            <a:spAutoFit/>
          </a:bodyPr>
          <a:lstStyle>
            <a:lvl1pPr defTabSz="1019175">
              <a:defRPr sz="2400">
                <a:solidFill>
                  <a:schemeClr val="tx1"/>
                </a:solidFill>
                <a:latin typeface="55 Helvetica Roman" pitchFamily="1" charset="0"/>
              </a:defRPr>
            </a:lvl1pPr>
            <a:lvl2pPr marL="509588" defTabSz="1019175">
              <a:defRPr sz="2400">
                <a:solidFill>
                  <a:schemeClr val="tx1"/>
                </a:solidFill>
                <a:latin typeface="55 Helvetica Roman" pitchFamily="1" charset="0"/>
              </a:defRPr>
            </a:lvl2pPr>
            <a:lvl3pPr marL="1019175" defTabSz="1019175">
              <a:defRPr sz="2400">
                <a:solidFill>
                  <a:schemeClr val="tx1"/>
                </a:solidFill>
                <a:latin typeface="55 Helvetica Roman" pitchFamily="1" charset="0"/>
              </a:defRPr>
            </a:lvl3pPr>
            <a:lvl4pPr marL="1528763" defTabSz="1019175">
              <a:defRPr sz="2400">
                <a:solidFill>
                  <a:schemeClr val="tx1"/>
                </a:solidFill>
                <a:latin typeface="55 Helvetica Roman" pitchFamily="1" charset="0"/>
              </a:defRPr>
            </a:lvl4pPr>
            <a:lvl5pPr marL="2038350" defTabSz="1019175">
              <a:defRPr sz="2400">
                <a:solidFill>
                  <a:schemeClr val="tx1"/>
                </a:solidFill>
                <a:latin typeface="55 Helvetica Roman" pitchFamily="1" charset="0"/>
              </a:defRPr>
            </a:lvl5pPr>
            <a:lvl6pPr marL="2495550" defTabSz="10191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55 Helvetica Roman" pitchFamily="1" charset="0"/>
              </a:defRPr>
            </a:lvl6pPr>
            <a:lvl7pPr marL="2952750" defTabSz="10191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55 Helvetica Roman" pitchFamily="1" charset="0"/>
              </a:defRPr>
            </a:lvl7pPr>
            <a:lvl8pPr marL="3409950" defTabSz="10191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55 Helvetica Roman" pitchFamily="1" charset="0"/>
              </a:defRPr>
            </a:lvl8pPr>
            <a:lvl9pPr marL="3867150" defTabSz="10191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55 Helvetica Roman" pitchFamily="1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900" b="1" dirty="0">
                <a:solidFill>
                  <a:srgbClr val="ADB8CC"/>
                </a:solidFill>
                <a:effectLst>
                  <a:glow rad="190500">
                    <a:srgbClr val="0B183D">
                      <a:alpha val="50000"/>
                    </a:srgbClr>
                  </a:glow>
                </a:effectLst>
                <a:latin typeface="Arial" panose="020B0604020202020204" pitchFamily="34" charset="0"/>
              </a:rPr>
              <a:t>National Aeronautics and Space Administration</a:t>
            </a:r>
          </a:p>
        </p:txBody>
      </p:sp>
    </p:spTree>
    <p:extLst>
      <p:ext uri="{BB962C8B-B14F-4D97-AF65-F5344CB8AC3E}">
        <p14:creationId xmlns:p14="http://schemas.microsoft.com/office/powerpoint/2010/main" val="3211472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0" r:id="rId2"/>
    <p:sldLayoutId id="2147483652" r:id="rId3"/>
    <p:sldLayoutId id="2147483654" r:id="rId4"/>
    <p:sldLayoutId id="2147483655" r:id="rId5"/>
    <p:sldLayoutId id="2147483679" r:id="rId6"/>
    <p:sldLayoutId id="2147483681" r:id="rId7"/>
    <p:sldLayoutId id="2147483680" r:id="rId8"/>
    <p:sldLayoutId id="2147483657" r:id="rId9"/>
    <p:sldLayoutId id="2147483649" r:id="rId10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Hardware Failure Analysis Process, Tools, &amp; Techniques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Gregory Jerman, EM31 Failure Analysis SME</a:t>
            </a:r>
          </a:p>
          <a:p>
            <a:r>
              <a:rPr lang="en-US" dirty="0"/>
              <a:t>04-18-2023</a:t>
            </a:r>
          </a:p>
        </p:txBody>
      </p:sp>
    </p:spTree>
    <p:extLst>
      <p:ext uri="{BB962C8B-B14F-4D97-AF65-F5344CB8AC3E}">
        <p14:creationId xmlns:p14="http://schemas.microsoft.com/office/powerpoint/2010/main" val="19480141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5B8862-CACE-4DCF-8297-A8596F12D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500" u="sng" dirty="0">
                <a:cs typeface="Calibri Light"/>
              </a:rPr>
              <a:t>Failure Analysis</a:t>
            </a:r>
            <a:endParaRPr lang="en-US" sz="2500" u="sn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1BA763-48E2-46C1-8D9B-67C72F1727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en-US" sz="3600" b="1" i="1" u="none" strike="noStrike" baseline="30000" dirty="0">
                <a:solidFill>
                  <a:srgbClr val="000000"/>
                </a:solidFill>
              </a:rPr>
              <a:t>“</a:t>
            </a:r>
            <a:r>
              <a:rPr lang="en-US" sz="3200" b="1" i="1" u="none" strike="noStrike" baseline="30000" dirty="0">
                <a:solidFill>
                  <a:srgbClr val="000000"/>
                </a:solidFill>
              </a:rPr>
              <a:t>Everything is made of something, and something always fails.” </a:t>
            </a:r>
          </a:p>
          <a:p>
            <a:pPr lvl="1"/>
            <a:r>
              <a:rPr lang="en-US" sz="2800" b="0" i="0" u="none" strike="noStrike" baseline="30000" dirty="0">
                <a:solidFill>
                  <a:srgbClr val="000000"/>
                </a:solidFill>
              </a:rPr>
              <a:t>What causes physical hardware to unexpectedly fail?</a:t>
            </a:r>
          </a:p>
          <a:p>
            <a:pPr lvl="1"/>
            <a:r>
              <a:rPr lang="en-US" sz="2800" b="0" i="0" u="none" strike="noStrike" baseline="30000" dirty="0">
                <a:solidFill>
                  <a:srgbClr val="000000"/>
                </a:solidFill>
              </a:rPr>
              <a:t>The engineering of hardware requires the establishment of a series of assumptions.</a:t>
            </a:r>
          </a:p>
          <a:p>
            <a:pPr lvl="1"/>
            <a:r>
              <a:rPr lang="en-US" sz="2800" b="0" i="0" u="none" strike="noStrike" baseline="30000" dirty="0">
                <a:solidFill>
                  <a:srgbClr val="000000"/>
                </a:solidFill>
              </a:rPr>
              <a:t>When the unexpected occurs, one or more of your assumptions are incorrect.</a:t>
            </a:r>
          </a:p>
          <a:p>
            <a:pPr lvl="1"/>
            <a:r>
              <a:rPr lang="en-US" sz="2800" b="0" i="0" u="none" strike="noStrike" baseline="30000" dirty="0">
                <a:solidFill>
                  <a:srgbClr val="000000"/>
                </a:solidFill>
              </a:rPr>
              <a:t>Validating or invalidating engineering assumptions requires a physical and chemical understanding of the contributing factors behind a failure.</a:t>
            </a:r>
          </a:p>
          <a:p>
            <a:r>
              <a:rPr lang="en-US" sz="3200" b="1" i="0" u="none" strike="noStrike" baseline="30000" dirty="0">
                <a:solidFill>
                  <a:srgbClr val="000000"/>
                </a:solidFill>
              </a:rPr>
              <a:t>At Marshall, the Materials Science and Metallurgy Branch (EM31) specializes in the physical and chemical analysis of the materials </a:t>
            </a:r>
            <a:r>
              <a:rPr lang="en-US" sz="3200" b="1" baseline="30000" dirty="0">
                <a:solidFill>
                  <a:srgbClr val="000000"/>
                </a:solidFill>
              </a:rPr>
              <a:t>used to construct </a:t>
            </a:r>
            <a:r>
              <a:rPr lang="en-US" sz="3200" b="1" i="0" u="none" strike="noStrike" baseline="30000" dirty="0">
                <a:solidFill>
                  <a:srgbClr val="000000"/>
                </a:solidFill>
              </a:rPr>
              <a:t>aerospace hardware.</a:t>
            </a:r>
          </a:p>
          <a:p>
            <a:pPr lvl="1"/>
            <a:r>
              <a:rPr lang="en-US" sz="2800" b="0" i="0" u="none" strike="noStrike" baseline="30000" dirty="0">
                <a:solidFill>
                  <a:srgbClr val="000000"/>
                </a:solidFill>
              </a:rPr>
              <a:t>MSFC is known for propulsion technology, so our broadest expertise lies with the analysis of liquid rocket engine components, and the attendant fuel and oxidizer tanks, ducts, and valves.</a:t>
            </a:r>
          </a:p>
          <a:p>
            <a:pPr lvl="1"/>
            <a:r>
              <a:rPr lang="en-US" sz="2800" b="0" i="0" u="none" strike="noStrike" baseline="30000" dirty="0">
                <a:solidFill>
                  <a:srgbClr val="000000"/>
                </a:solidFill>
              </a:rPr>
              <a:t>In the last decade EM31 has played an integral part in commercial space flight failure analysis:</a:t>
            </a:r>
          </a:p>
          <a:p>
            <a:pPr lvl="2"/>
            <a:r>
              <a:rPr lang="en-US" sz="2800" b="0" i="0" u="none" strike="noStrike" baseline="30000" dirty="0">
                <a:solidFill>
                  <a:srgbClr val="000000"/>
                </a:solidFill>
              </a:rPr>
              <a:t>2014 Orbital Antares launch explosion.</a:t>
            </a:r>
          </a:p>
          <a:p>
            <a:pPr lvl="2"/>
            <a:r>
              <a:rPr lang="en-US" sz="2800" b="0" i="0" u="none" strike="noStrike" baseline="30000" dirty="0">
                <a:solidFill>
                  <a:srgbClr val="000000"/>
                </a:solidFill>
              </a:rPr>
              <a:t>2016 SpaceX Falcon 9 launch pad explosion.</a:t>
            </a:r>
          </a:p>
          <a:p>
            <a:pPr lvl="2"/>
            <a:r>
              <a:rPr lang="en-US" sz="2800" b="0" i="0" u="none" strike="noStrike" baseline="30000" dirty="0">
                <a:solidFill>
                  <a:srgbClr val="000000"/>
                </a:solidFill>
              </a:rPr>
              <a:t>2021 Boeing </a:t>
            </a:r>
            <a:r>
              <a:rPr lang="en-US" sz="2800" b="0" i="0" u="none" strike="noStrike" baseline="30000" dirty="0" err="1">
                <a:solidFill>
                  <a:srgbClr val="000000"/>
                </a:solidFill>
              </a:rPr>
              <a:t>Starliner</a:t>
            </a:r>
            <a:r>
              <a:rPr lang="en-US" sz="2800" b="0" i="0" u="none" strike="noStrike" baseline="30000" dirty="0">
                <a:solidFill>
                  <a:srgbClr val="000000"/>
                </a:solidFill>
              </a:rPr>
              <a:t> valve failures that resulted in a scrubbed launch.</a:t>
            </a:r>
          </a:p>
          <a:p>
            <a:pPr lvl="1"/>
            <a:r>
              <a:rPr lang="en-US" sz="2800" b="0" i="0" u="none" strike="noStrike" baseline="30000" dirty="0">
                <a:solidFill>
                  <a:srgbClr val="000000"/>
                </a:solidFill>
              </a:rPr>
              <a:t>Contemporary intra-agency collaborations include multiple International Space Station failures and analysis of failed Webb and IXPE telescope components. </a:t>
            </a:r>
            <a:endParaRPr lang="en-US" sz="28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92ACB1-B00F-4E6E-B57E-7210DCAF401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6C2CFA-516A-574D-AF1B-0A4D0819EE1F}" type="datetime1">
              <a:rPr lang="en-US" smtClean="0"/>
              <a:pPr/>
              <a:t>4/18/2023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72905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5B8862-CACE-4DCF-8297-A8596F12D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500" u="sng" dirty="0">
                <a:cs typeface="Calibri Light"/>
              </a:rPr>
              <a:t>Discipline Integration in Failure Analysis</a:t>
            </a:r>
            <a:endParaRPr lang="en-US" sz="2500" u="sn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1BA763-48E2-46C1-8D9B-67C72F1727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sz="3000" b="1" i="0" u="none" strike="noStrike" baseline="30000" dirty="0">
                <a:solidFill>
                  <a:srgbClr val="000000"/>
                </a:solidFill>
              </a:rPr>
              <a:t>Successful hardware failure analysis requires the integration of evidence collected by multiple disciplines.</a:t>
            </a:r>
          </a:p>
          <a:p>
            <a:r>
              <a:rPr lang="en-US" sz="2800" baseline="30000" dirty="0">
                <a:solidFill>
                  <a:srgbClr val="000000"/>
                </a:solidFill>
              </a:rPr>
              <a:t>For complex hardware, the needed </a:t>
            </a:r>
            <a:r>
              <a:rPr lang="en-US" sz="2800" b="0" i="0" u="none" strike="noStrike" baseline="30000" dirty="0">
                <a:solidFill>
                  <a:srgbClr val="000000"/>
                </a:solidFill>
              </a:rPr>
              <a:t>disciplines can be spread across multiple NASA centers and multiple commercial entities.</a:t>
            </a:r>
          </a:p>
          <a:p>
            <a:pPr marR="0" algn="l" rtl="0"/>
            <a:r>
              <a:rPr lang="en-US" sz="2800" b="0" i="0" u="none" strike="noStrike" baseline="30000" dirty="0">
                <a:solidFill>
                  <a:srgbClr val="000000"/>
                </a:solidFill>
              </a:rPr>
              <a:t>In the recent Boeing </a:t>
            </a:r>
            <a:r>
              <a:rPr lang="en-US" sz="2800" b="0" i="0" u="none" strike="noStrike" baseline="30000" dirty="0" err="1">
                <a:solidFill>
                  <a:srgbClr val="000000"/>
                </a:solidFill>
              </a:rPr>
              <a:t>Starliner</a:t>
            </a:r>
            <a:r>
              <a:rPr lang="en-US" sz="2800" b="0" i="0" u="none" strike="noStrike" baseline="30000" dirty="0">
                <a:solidFill>
                  <a:srgbClr val="000000"/>
                </a:solidFill>
              </a:rPr>
              <a:t> valve failure investigation, work was integrated across the following:</a:t>
            </a:r>
          </a:p>
          <a:p>
            <a:pPr lvl="1"/>
            <a:r>
              <a:rPr lang="en-US" sz="2800" b="0" i="0" u="none" strike="noStrike" baseline="30000" dirty="0">
                <a:solidFill>
                  <a:srgbClr val="000000"/>
                </a:solidFill>
              </a:rPr>
              <a:t>MSFC Materials &amp; Processes Lab - CT-Scanning, valve force measurements, component dimensions, optical &amp; electron microscopy, FTIR, ESCA, XRD, corrosion experimentation, and evidence integration.</a:t>
            </a:r>
          </a:p>
          <a:p>
            <a:pPr lvl="1"/>
            <a:r>
              <a:rPr lang="en-US" sz="2800" b="0" i="0" u="none" strike="noStrike" baseline="30000" dirty="0">
                <a:solidFill>
                  <a:srgbClr val="000000"/>
                </a:solidFill>
              </a:rPr>
              <a:t>MSFC Propulsion Lab - Valve disassembly procedures &amp; hardware disassembly.</a:t>
            </a:r>
          </a:p>
          <a:p>
            <a:pPr lvl="1"/>
            <a:r>
              <a:rPr lang="en-US" sz="2800" b="0" i="0" u="none" strike="noStrike" baseline="30000" dirty="0">
                <a:solidFill>
                  <a:srgbClr val="000000"/>
                </a:solidFill>
              </a:rPr>
              <a:t>MSFC Safety &amp; Quality - Safety monitoring equipment, disassembly verification with safety steps.</a:t>
            </a:r>
          </a:p>
          <a:p>
            <a:pPr lvl="1"/>
            <a:r>
              <a:rPr lang="en-US" sz="2800" b="0" i="0" u="none" strike="noStrike" baseline="30000" dirty="0">
                <a:solidFill>
                  <a:srgbClr val="000000"/>
                </a:solidFill>
              </a:rPr>
              <a:t>Johnson Space Center -  Materials support, valve engineering &amp; operation support, Chief Engineer interface.</a:t>
            </a:r>
          </a:p>
          <a:p>
            <a:pPr lvl="1"/>
            <a:r>
              <a:rPr lang="en-US" sz="2800" b="0" i="0" u="none" strike="noStrike" baseline="30000" dirty="0">
                <a:solidFill>
                  <a:srgbClr val="000000"/>
                </a:solidFill>
              </a:rPr>
              <a:t>White Sands Test Facility -  Valve test support, historical test analysis, NTO safety support.</a:t>
            </a:r>
          </a:p>
          <a:p>
            <a:pPr lvl="1"/>
            <a:r>
              <a:rPr lang="en-US" sz="2800" b="0" i="0" u="none" strike="noStrike" baseline="30000" dirty="0">
                <a:solidFill>
                  <a:srgbClr val="000000"/>
                </a:solidFill>
              </a:rPr>
              <a:t>Boeing - </a:t>
            </a:r>
            <a:r>
              <a:rPr lang="en-US" sz="2800" baseline="30000" dirty="0">
                <a:solidFill>
                  <a:srgbClr val="000000"/>
                </a:solidFill>
              </a:rPr>
              <a:t>P</a:t>
            </a:r>
            <a:r>
              <a:rPr lang="en-US" sz="2800" b="0" i="0" u="none" strike="noStrike" baseline="30000" dirty="0">
                <a:solidFill>
                  <a:srgbClr val="000000"/>
                </a:solidFill>
              </a:rPr>
              <a:t>ropulsion and valve integration, </a:t>
            </a:r>
            <a:r>
              <a:rPr lang="en-US" sz="2800" baseline="30000" dirty="0">
                <a:solidFill>
                  <a:srgbClr val="000000"/>
                </a:solidFill>
              </a:rPr>
              <a:t>h</a:t>
            </a:r>
            <a:r>
              <a:rPr lang="en-US" sz="2800" b="0" i="0" u="none" strike="noStrike" baseline="30000" dirty="0">
                <a:solidFill>
                  <a:srgbClr val="000000"/>
                </a:solidFill>
              </a:rPr>
              <a:t>istorical valve analysis methods and results, safety support.</a:t>
            </a:r>
          </a:p>
          <a:p>
            <a:pPr lvl="1"/>
            <a:r>
              <a:rPr lang="en-US" sz="2800" b="0" i="0" u="none" strike="noStrike" baseline="30000" dirty="0">
                <a:solidFill>
                  <a:srgbClr val="000000"/>
                </a:solidFill>
              </a:rPr>
              <a:t>Aerojet-Rocketdyne - Propulsion system and valve designer, valve testing and material degradation studies.</a:t>
            </a:r>
          </a:p>
          <a:p>
            <a:pPr lvl="1"/>
            <a:r>
              <a:rPr lang="en-US" sz="2800" b="0" i="0" u="none" strike="noStrike" baseline="30000" dirty="0">
                <a:solidFill>
                  <a:srgbClr val="000000"/>
                </a:solidFill>
              </a:rPr>
              <a:t>Marotta - Valve manufacturer, disassembly support.</a:t>
            </a:r>
          </a:p>
          <a:p>
            <a:pPr lvl="1"/>
            <a:r>
              <a:rPr lang="en-US" sz="2800" b="0" i="0" u="none" strike="noStrike" baseline="30000" dirty="0">
                <a:solidFill>
                  <a:srgbClr val="000000"/>
                </a:solidFill>
              </a:rPr>
              <a:t>Commercial Crew Program Office - </a:t>
            </a:r>
            <a:r>
              <a:rPr lang="en-US" sz="2800" baseline="30000" dirty="0">
                <a:solidFill>
                  <a:srgbClr val="000000"/>
                </a:solidFill>
              </a:rPr>
              <a:t>R</a:t>
            </a:r>
            <a:r>
              <a:rPr lang="en-US" sz="2800" b="0" i="0" u="none" strike="noStrike" baseline="30000" dirty="0">
                <a:solidFill>
                  <a:srgbClr val="000000"/>
                </a:solidFill>
              </a:rPr>
              <a:t>esource support.</a:t>
            </a:r>
          </a:p>
          <a:p>
            <a:pPr marR="0" algn="l" rtl="0"/>
            <a:endParaRPr lang="en-US" sz="1800" b="0" i="0" u="none" strike="noStrike" baseline="30000" dirty="0">
              <a:solidFill>
                <a:srgbClr val="000000"/>
              </a:solidFill>
            </a:endParaRPr>
          </a:p>
          <a:p>
            <a:pPr marR="0" algn="l" rtl="0"/>
            <a:r>
              <a:rPr lang="en-US" sz="3200" b="1" i="1" u="none" strike="noStrike" baseline="30000" dirty="0">
                <a:solidFill>
                  <a:srgbClr val="000000"/>
                </a:solidFill>
              </a:rPr>
              <a:t>The key to successful hardware failure analysis is multi-disciplinary evidence collection through several methods combined with consensus building across multiple organizations.</a:t>
            </a:r>
            <a:endParaRPr lang="en-US" sz="3200" b="1" i="1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92ACB1-B00F-4E6E-B57E-7210DCAF401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6C2CFA-516A-574D-AF1B-0A4D0819EE1F}" type="datetime1">
              <a:rPr lang="en-US" smtClean="0"/>
              <a:pPr/>
              <a:t>4/18/2023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08511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5B8862-CACE-4DCF-8297-A8596F12D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u="sng" dirty="0">
                <a:cs typeface="Calibri Light"/>
              </a:rPr>
              <a:t>Iterative Approach to Failure Analysis</a:t>
            </a:r>
            <a:endParaRPr lang="en-US" u="sn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1BA763-48E2-46C1-8D9B-67C72F1727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727" y="671119"/>
            <a:ext cx="11235350" cy="175874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R="0" algn="l" rtl="0"/>
            <a:r>
              <a:rPr lang="en-US" sz="2800" b="0" i="0" u="none" strike="noStrike" baseline="30000" dirty="0">
                <a:solidFill>
                  <a:srgbClr val="000000"/>
                </a:solidFill>
                <a:latin typeface="Calibri" panose="020F0502020204030204" pitchFamily="34" charset="0"/>
              </a:rPr>
              <a:t>Collecting initial failure analysis data is always random.</a:t>
            </a:r>
          </a:p>
          <a:p>
            <a:pPr marR="0" algn="l" rtl="0"/>
            <a:r>
              <a:rPr lang="en-US" sz="2800" b="0" i="0" u="none" strike="noStrike" baseline="30000" dirty="0">
                <a:solidFill>
                  <a:srgbClr val="000000"/>
                </a:solidFill>
                <a:latin typeface="Calibri" panose="020F0502020204030204" pitchFamily="34" charset="0"/>
              </a:rPr>
              <a:t>To collect and categorize meaningful data requires iteration.</a:t>
            </a:r>
          </a:p>
          <a:p>
            <a:pPr marR="0" algn="l" rtl="0"/>
            <a:r>
              <a:rPr lang="en-US" sz="2800" b="0" i="0" u="none" strike="noStrike" baseline="30000" dirty="0">
                <a:solidFill>
                  <a:srgbClr val="000000"/>
                </a:solidFill>
                <a:latin typeface="Calibri" panose="020F0502020204030204" pitchFamily="34" charset="0"/>
              </a:rPr>
              <a:t>Data from multiple disciplines are used to refine and focus subsequent rounds of hardware analysis and testing.</a:t>
            </a:r>
          </a:p>
          <a:p>
            <a:pPr marR="0" algn="l" rtl="0"/>
            <a:r>
              <a:rPr lang="en-US" sz="2800" b="0" i="0" u="none" strike="noStrike" baseline="30000" dirty="0">
                <a:solidFill>
                  <a:srgbClr val="000000"/>
                </a:solidFill>
                <a:latin typeface="Calibri" panose="020F0502020204030204" pitchFamily="34" charset="0"/>
              </a:rPr>
              <a:t>Data collection constantly branches as fruitful results are tested for consistency and null paths are abandoned.</a:t>
            </a:r>
            <a:endParaRPr lang="en-US" sz="28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92ACB1-B00F-4E6E-B57E-7210DCAF401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6C2CFA-516A-574D-AF1B-0A4D0819EE1F}" type="datetime1">
              <a:rPr lang="en-US" smtClean="0"/>
              <a:pPr/>
              <a:t>4/18/2023</a:t>
            </a:fld>
            <a:endParaRPr lang="en-US" dirty="0"/>
          </a:p>
        </p:txBody>
      </p:sp>
      <p:pic>
        <p:nvPicPr>
          <p:cNvPr id="8" name="Picture 7" descr="Diagram&#10;&#10;Description automatically generated">
            <a:extLst>
              <a:ext uri="{FF2B5EF4-FFF2-40B4-BE49-F238E27FC236}">
                <a16:creationId xmlns:a16="http://schemas.microsoft.com/office/drawing/2014/main" id="{EECC41C3-5BCA-42C9-9511-31EBFBEF28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558" y="2280965"/>
            <a:ext cx="10476187" cy="3781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6323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5B8862-CACE-4DCF-8297-A8596F12D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u="sng" dirty="0">
                <a:cs typeface="Calibri Light"/>
              </a:rPr>
              <a:t>MSFC M&amp;P Materials Expertise</a:t>
            </a:r>
            <a:endParaRPr lang="en-US" u="sn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1BA763-48E2-46C1-8D9B-67C72F1727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727" y="671118"/>
            <a:ext cx="10424363" cy="535919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R="0" algn="l" rtl="0"/>
            <a:r>
              <a:rPr lang="en-US" sz="3200" b="1" i="0" u="none" strike="noStrike" baseline="30000" dirty="0">
                <a:solidFill>
                  <a:srgbClr val="000000"/>
                </a:solidFill>
                <a:latin typeface="Calibri" panose="020F0502020204030204" pitchFamily="34" charset="0"/>
              </a:rPr>
              <a:t>Effective materials analysis in support of failure analysis requires an understanding of how materials work and how they can be damaged or degraded.</a:t>
            </a:r>
          </a:p>
          <a:p>
            <a:pPr marR="0" algn="l" rtl="0"/>
            <a:r>
              <a:rPr lang="en-US" sz="2800" baseline="30000" dirty="0">
                <a:solidFill>
                  <a:srgbClr val="000000"/>
                </a:solidFill>
                <a:latin typeface="Calibri" panose="020F0502020204030204" pitchFamily="34" charset="0"/>
              </a:rPr>
              <a:t>The MSFC </a:t>
            </a:r>
            <a:r>
              <a:rPr lang="en-US" sz="2800" b="0" i="0" u="none" strike="noStrike" baseline="30000" dirty="0">
                <a:solidFill>
                  <a:srgbClr val="000000"/>
                </a:solidFill>
                <a:latin typeface="Calibri" panose="020F0502020204030204" pitchFamily="34" charset="0"/>
              </a:rPr>
              <a:t>Metallic Materials &amp; Processes Division (EM30), encompasses diverse experience across a range of alloys and manufacturing processes.</a:t>
            </a:r>
          </a:p>
          <a:p>
            <a:pPr lvl="1"/>
            <a:r>
              <a:rPr lang="en-US" sz="2800" b="0" i="0" u="none" strike="noStrike" baseline="30000" dirty="0">
                <a:solidFill>
                  <a:srgbClr val="000000"/>
                </a:solidFill>
                <a:latin typeface="Calibri" panose="020F0502020204030204" pitchFamily="34" charset="0"/>
              </a:rPr>
              <a:t>Aluminum alloy friction stir weld development in fuel and oxidizer tank manufacturing.</a:t>
            </a:r>
          </a:p>
          <a:p>
            <a:pPr lvl="1"/>
            <a:r>
              <a:rPr lang="en-US" sz="2800" b="0" i="0" u="none" strike="noStrike" baseline="30000" dirty="0">
                <a:solidFill>
                  <a:srgbClr val="000000"/>
                </a:solidFill>
                <a:latin typeface="Calibri" panose="020F0502020204030204" pitchFamily="34" charset="0"/>
              </a:rPr>
              <a:t>Nickel based superalloys, copper alloys and titanium alloys used in additive manufacturing.</a:t>
            </a:r>
          </a:p>
          <a:p>
            <a:pPr lvl="1"/>
            <a:r>
              <a:rPr lang="en-US" sz="2800" b="0" i="0" u="none" strike="noStrike" baseline="30000" dirty="0">
                <a:solidFill>
                  <a:srgbClr val="000000"/>
                </a:solidFill>
                <a:latin typeface="Calibri" panose="020F0502020204030204" pitchFamily="34" charset="0"/>
              </a:rPr>
              <a:t>Aluminum and titanium alloy liners used in Composite Overwrapped Pressure Vessels (COPVs).</a:t>
            </a:r>
          </a:p>
          <a:p>
            <a:pPr lvl="1"/>
            <a:r>
              <a:rPr lang="en-US" sz="2800" b="0" i="0" u="none" strike="noStrike" baseline="30000" dirty="0">
                <a:solidFill>
                  <a:srgbClr val="000000"/>
                </a:solidFill>
                <a:latin typeface="Calibri" panose="020F0502020204030204" pitchFamily="34" charset="0"/>
              </a:rPr>
              <a:t>Hydrogen embrittlement experience coupled with on-site hydrogen testing capabilities. </a:t>
            </a:r>
          </a:p>
          <a:p>
            <a:pPr lvl="1"/>
            <a:r>
              <a:rPr lang="en-US" sz="2800" b="0" i="0" u="none" strike="noStrike" baseline="30000" dirty="0">
                <a:solidFill>
                  <a:srgbClr val="000000"/>
                </a:solidFill>
                <a:latin typeface="Calibri" panose="020F0502020204030204" pitchFamily="34" charset="0"/>
              </a:rPr>
              <a:t>Metal casting development.</a:t>
            </a:r>
          </a:p>
          <a:p>
            <a:pPr lvl="1"/>
            <a:r>
              <a:rPr lang="en-US" sz="2800" baseline="30000" dirty="0">
                <a:solidFill>
                  <a:srgbClr val="000000"/>
                </a:solidFill>
                <a:latin typeface="Calibri" panose="020F0502020204030204" pitchFamily="34" charset="0"/>
              </a:rPr>
              <a:t>Thermo-mechanical processing including rolling, forging, and extrusion.</a:t>
            </a:r>
          </a:p>
          <a:p>
            <a:pPr lvl="1"/>
            <a:r>
              <a:rPr lang="en-US" sz="2800" b="0" i="0" u="none" strike="noStrike" baseline="30000" dirty="0">
                <a:solidFill>
                  <a:srgbClr val="000000"/>
                </a:solidFill>
                <a:latin typeface="Calibri" panose="020F0502020204030204" pitchFamily="34" charset="0"/>
              </a:rPr>
              <a:t>Corrosion test experience.</a:t>
            </a:r>
          </a:p>
          <a:p>
            <a:pPr marR="0" algn="l" rtl="0"/>
            <a:r>
              <a:rPr lang="en-US" sz="2800" b="0" i="0" u="none" strike="noStrike" baseline="30000" dirty="0">
                <a:solidFill>
                  <a:srgbClr val="000000"/>
                </a:solidFill>
                <a:latin typeface="Calibri" panose="020F0502020204030204" pitchFamily="34" charset="0"/>
              </a:rPr>
              <a:t>The </a:t>
            </a:r>
            <a:r>
              <a:rPr lang="en-US" sz="2800" baseline="30000" dirty="0">
                <a:solidFill>
                  <a:srgbClr val="000000"/>
                </a:solidFill>
                <a:latin typeface="Calibri" panose="020F0502020204030204" pitchFamily="34" charset="0"/>
              </a:rPr>
              <a:t>Non-metallic Materials &amp; Advanced Manufacturing Division (EM40) includes </a:t>
            </a:r>
            <a:r>
              <a:rPr lang="en-US" sz="2800" b="0" i="0" u="none" strike="noStrike" baseline="30000" dirty="0">
                <a:solidFill>
                  <a:srgbClr val="000000"/>
                </a:solidFill>
                <a:latin typeface="Calibri" panose="020F0502020204030204" pitchFamily="34" charset="0"/>
              </a:rPr>
              <a:t>composite and ceramic materials and manufacturing experience.</a:t>
            </a:r>
          </a:p>
          <a:p>
            <a:pPr marR="0" algn="l" rtl="0"/>
            <a:r>
              <a:rPr lang="en-US" sz="2800" baseline="30000" dirty="0">
                <a:solidFill>
                  <a:srgbClr val="000000"/>
                </a:solidFill>
                <a:latin typeface="Calibri" panose="020F0502020204030204" pitchFamily="34" charset="0"/>
              </a:rPr>
              <a:t>Digital access to decades of material properties information through the Materials &amp; Processes Technical Information System (MAPTIS)</a:t>
            </a:r>
            <a:endParaRPr lang="en-US" sz="2800" b="0" i="0" u="none" strike="noStrike" baseline="300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92ACB1-B00F-4E6E-B57E-7210DCAF401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6C2CFA-516A-574D-AF1B-0A4D0819EE1F}" type="datetime1">
              <a:rPr lang="en-US" smtClean="0"/>
              <a:pPr/>
              <a:t>4/18/2023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04305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1D9B4-FE3C-4D9D-B26C-BCAAD20822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u="sng" dirty="0">
                <a:cs typeface="Calibri Light"/>
              </a:rPr>
              <a:t>MSFC M&amp;P Analytical Expertise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3D5BD9-AC9A-41F4-BDC2-7C57AF059F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6483" y="1091810"/>
            <a:ext cx="6180083" cy="5027131"/>
          </a:xfrm>
        </p:spPr>
        <p:txBody>
          <a:bodyPr>
            <a:normAutofit lnSpcReduction="10000"/>
          </a:bodyPr>
          <a:lstStyle/>
          <a:p>
            <a:r>
              <a:rPr lang="en-US" sz="2800" b="1" u="sng" baseline="30000" dirty="0">
                <a:solidFill>
                  <a:srgbClr val="000000"/>
                </a:solidFill>
                <a:latin typeface="Calibri" panose="020F0502020204030204" pitchFamily="34" charset="0"/>
              </a:rPr>
              <a:t>EM20 – Materials Analysis &amp; Test Division</a:t>
            </a:r>
          </a:p>
          <a:p>
            <a:pPr lvl="1"/>
            <a:r>
              <a:rPr lang="en-US" sz="2800" baseline="30000" dirty="0">
                <a:solidFill>
                  <a:srgbClr val="000000"/>
                </a:solidFill>
                <a:latin typeface="Calibri" panose="020F0502020204030204" pitchFamily="34" charset="0"/>
              </a:rPr>
              <a:t>Non-Destructive Evaluation: x-ray, CT-scan, ultra-sound, &amp; </a:t>
            </a:r>
            <a:r>
              <a:rPr lang="en-US" sz="2800" baseline="30000" dirty="0" err="1">
                <a:solidFill>
                  <a:srgbClr val="000000"/>
                </a:solidFill>
                <a:latin typeface="Calibri" panose="020F0502020204030204" pitchFamily="34" charset="0"/>
              </a:rPr>
              <a:t>shearography</a:t>
            </a:r>
            <a:endParaRPr lang="en-US" sz="2800" baseline="300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lvl="1"/>
            <a:r>
              <a:rPr lang="en-US" sz="2800" baseline="30000" dirty="0">
                <a:solidFill>
                  <a:srgbClr val="000000"/>
                </a:solidFill>
                <a:latin typeface="Calibri" panose="020F0502020204030204" pitchFamily="34" charset="0"/>
              </a:rPr>
              <a:t>Mechanical testing: tension, compression, torsion, LCF, HCF</a:t>
            </a:r>
          </a:p>
          <a:p>
            <a:pPr lvl="1"/>
            <a:r>
              <a:rPr lang="en-US" sz="2800" baseline="30000" dirty="0">
                <a:solidFill>
                  <a:srgbClr val="000000"/>
                </a:solidFill>
                <a:latin typeface="Calibri" panose="020F0502020204030204" pitchFamily="34" charset="0"/>
              </a:rPr>
              <a:t>Tribology: high resolution dimensional measurements </a:t>
            </a:r>
          </a:p>
          <a:p>
            <a:pPr lvl="1"/>
            <a:r>
              <a:rPr lang="en-US" sz="2800" baseline="30000" dirty="0">
                <a:solidFill>
                  <a:srgbClr val="000000"/>
                </a:solidFill>
                <a:latin typeface="Calibri" panose="020F0502020204030204" pitchFamily="34" charset="0"/>
              </a:rPr>
              <a:t>Chemical analysis through Inductively Coupled Plasma</a:t>
            </a:r>
          </a:p>
          <a:p>
            <a:pPr lvl="1"/>
            <a:r>
              <a:rPr lang="en-US" sz="2800" baseline="30000" dirty="0">
                <a:solidFill>
                  <a:srgbClr val="000000"/>
                </a:solidFill>
                <a:latin typeface="Calibri" panose="020F0502020204030204" pitchFamily="34" charset="0"/>
              </a:rPr>
              <a:t>Thermogravimetric Analysis</a:t>
            </a:r>
          </a:p>
          <a:p>
            <a:pPr lvl="1"/>
            <a:endParaRPr lang="en-US" sz="2800" baseline="300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en-US" sz="2800" b="1" u="sng" baseline="30000" dirty="0">
                <a:solidFill>
                  <a:srgbClr val="000000"/>
                </a:solidFill>
                <a:latin typeface="Calibri" panose="020F0502020204030204" pitchFamily="34" charset="0"/>
              </a:rPr>
              <a:t>EM30 – Metallic Materials &amp; Processes Division</a:t>
            </a:r>
          </a:p>
          <a:p>
            <a:pPr lvl="1"/>
            <a:r>
              <a:rPr lang="en-US" sz="2800" baseline="30000" dirty="0">
                <a:solidFill>
                  <a:srgbClr val="000000"/>
                </a:solidFill>
                <a:latin typeface="Calibri" panose="020F0502020204030204" pitchFamily="34" charset="0"/>
              </a:rPr>
              <a:t>Optical Microscopy</a:t>
            </a:r>
          </a:p>
          <a:p>
            <a:pPr lvl="1"/>
            <a:r>
              <a:rPr lang="en-US" sz="2800" baseline="30000" dirty="0">
                <a:solidFill>
                  <a:srgbClr val="000000"/>
                </a:solidFill>
                <a:latin typeface="Calibri" panose="020F0502020204030204" pitchFamily="34" charset="0"/>
              </a:rPr>
              <a:t>Electron microscopy with EDS, WDS, and EBSD</a:t>
            </a:r>
          </a:p>
          <a:p>
            <a:pPr lvl="1"/>
            <a:r>
              <a:rPr lang="en-US" sz="2800" baseline="30000" dirty="0">
                <a:solidFill>
                  <a:srgbClr val="000000"/>
                </a:solidFill>
                <a:latin typeface="Calibri" panose="020F0502020204030204" pitchFamily="34" charset="0"/>
              </a:rPr>
              <a:t>Micro-hardness: point, line, and area mapping</a:t>
            </a:r>
          </a:p>
          <a:p>
            <a:pPr lvl="1"/>
            <a:r>
              <a:rPr lang="en-US" sz="2800" baseline="30000" dirty="0">
                <a:solidFill>
                  <a:srgbClr val="000000"/>
                </a:solidFill>
                <a:latin typeface="Calibri" panose="020F0502020204030204" pitchFamily="34" charset="0"/>
              </a:rPr>
              <a:t>Surface chemistry through ESCA &amp; SIMS</a:t>
            </a:r>
          </a:p>
          <a:p>
            <a:pPr lvl="1"/>
            <a:r>
              <a:rPr lang="en-US" sz="2800" baseline="30000" dirty="0">
                <a:solidFill>
                  <a:srgbClr val="000000"/>
                </a:solidFill>
                <a:latin typeface="Calibri" panose="020F0502020204030204" pitchFamily="34" charset="0"/>
              </a:rPr>
              <a:t>X-ray diffraction</a:t>
            </a:r>
          </a:p>
          <a:p>
            <a:pPr lvl="1"/>
            <a:r>
              <a:rPr lang="en-US" sz="2800" baseline="30000" dirty="0">
                <a:solidFill>
                  <a:srgbClr val="000000"/>
                </a:solidFill>
                <a:latin typeface="Calibri" panose="020F0502020204030204" pitchFamily="34" charset="0"/>
              </a:rPr>
              <a:t>Thermal diffusivity </a:t>
            </a:r>
          </a:p>
          <a:p>
            <a:pPr lvl="1"/>
            <a:r>
              <a:rPr lang="en-US" sz="2800" baseline="30000" dirty="0">
                <a:solidFill>
                  <a:srgbClr val="000000"/>
                </a:solidFill>
                <a:latin typeface="Calibri" panose="020F0502020204030204" pitchFamily="34" charset="0"/>
              </a:rPr>
              <a:t>Electrostatic levitator materials testing</a:t>
            </a:r>
          </a:p>
          <a:p>
            <a:pPr lvl="1"/>
            <a:endParaRPr lang="en-US" sz="2800" baseline="300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36A9B7-1414-4F37-A78A-5675A6312ED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6C2CFA-516A-574D-AF1B-0A4D0819EE1F}" type="datetime1">
              <a:rPr lang="en-US" smtClean="0"/>
              <a:pPr/>
              <a:t>4/18/2023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2BBAF6B-CE37-4B3C-A2D4-EB241798F61E}"/>
              </a:ext>
            </a:extLst>
          </p:cNvPr>
          <p:cNvSpPr txBox="1"/>
          <p:nvPr/>
        </p:nvSpPr>
        <p:spPr>
          <a:xfrm>
            <a:off x="6524953" y="1012878"/>
            <a:ext cx="5354364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u="sng" baseline="30000" dirty="0">
                <a:solidFill>
                  <a:srgbClr val="000000"/>
                </a:solidFill>
                <a:latin typeface="Calibri" panose="020F0502020204030204" pitchFamily="34" charset="0"/>
              </a:rPr>
              <a:t>EM40 – Nonmetallic Materials &amp; Advanced Manufacturing Division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baseline="30000" dirty="0">
                <a:solidFill>
                  <a:srgbClr val="000000"/>
                </a:solidFill>
                <a:latin typeface="Calibri" panose="020F0502020204030204" pitchFamily="34" charset="0"/>
              </a:rPr>
              <a:t>Plasma torch ablation testing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baseline="30000" dirty="0">
                <a:solidFill>
                  <a:srgbClr val="000000"/>
                </a:solidFill>
                <a:latin typeface="Calibri" panose="020F0502020204030204" pitchFamily="34" charset="0"/>
              </a:rPr>
              <a:t>ASTM Thermal Protection System testing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baseline="30000" dirty="0">
                <a:solidFill>
                  <a:srgbClr val="000000"/>
                </a:solidFill>
                <a:latin typeface="Calibri" panose="020F0502020204030204" pitchFamily="34" charset="0"/>
              </a:rPr>
              <a:t>Bio-Safety Lab Level 2 (BSL2) microbiology lab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baseline="30000" dirty="0">
                <a:solidFill>
                  <a:srgbClr val="000000"/>
                </a:solidFill>
                <a:latin typeface="Calibri" panose="020F0502020204030204" pitchFamily="34" charset="0"/>
              </a:rPr>
              <a:t>Charged particle radiation testing.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baseline="30000" dirty="0">
                <a:solidFill>
                  <a:srgbClr val="000000"/>
                </a:solidFill>
                <a:latin typeface="Calibri" panose="020F0502020204030204" pitchFamily="34" charset="0"/>
              </a:rPr>
              <a:t>UV exposure testing.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baseline="30000" dirty="0">
                <a:solidFill>
                  <a:srgbClr val="000000"/>
                </a:solidFill>
                <a:latin typeface="Calibri" panose="020F0502020204030204" pitchFamily="34" charset="0"/>
              </a:rPr>
              <a:t>Atomic oxygen exposure testing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baseline="30000" dirty="0">
                <a:solidFill>
                  <a:srgbClr val="000000"/>
                </a:solidFill>
                <a:latin typeface="Calibri" panose="020F0502020204030204" pitchFamily="34" charset="0"/>
              </a:rPr>
              <a:t>High velocity impact testing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baseline="30000" dirty="0">
                <a:solidFill>
                  <a:srgbClr val="000000"/>
                </a:solidFill>
                <a:latin typeface="Calibri" panose="020F0502020204030204" pitchFamily="34" charset="0"/>
              </a:rPr>
              <a:t>Structured light scanning &amp; photogrammetry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69262D-A72E-441A-8DB4-2AD02E626651}"/>
              </a:ext>
            </a:extLst>
          </p:cNvPr>
          <p:cNvSpPr txBox="1"/>
          <p:nvPr/>
        </p:nvSpPr>
        <p:spPr>
          <a:xfrm>
            <a:off x="461727" y="633287"/>
            <a:ext cx="10668728" cy="3795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aseline="30000" dirty="0">
                <a:solidFill>
                  <a:srgbClr val="000000"/>
                </a:solidFill>
                <a:latin typeface="Calibri" panose="020F0502020204030204" pitchFamily="34" charset="0"/>
              </a:rPr>
              <a:t>Analytical expertise within the MSFC Materials &amp; Processes Laboratory is split among three divisions:</a:t>
            </a:r>
          </a:p>
        </p:txBody>
      </p:sp>
    </p:spTree>
    <p:extLst>
      <p:ext uri="{BB962C8B-B14F-4D97-AF65-F5344CB8AC3E}">
        <p14:creationId xmlns:p14="http://schemas.microsoft.com/office/powerpoint/2010/main" val="12391485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5B8862-CACE-4DCF-8297-A8596F12D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u="sng" dirty="0">
                <a:cs typeface="Calibri Light"/>
              </a:rPr>
              <a:t>Fractography</a:t>
            </a:r>
            <a:endParaRPr lang="en-US" u="sn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1BA763-48E2-46C1-8D9B-67C72F1727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727" y="671119"/>
            <a:ext cx="10794852" cy="3175667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R="0" algn="l" rtl="0"/>
            <a:r>
              <a:rPr lang="en-US" sz="2800" b="0" i="0" u="none" strike="noStrike" baseline="30000" dirty="0">
                <a:solidFill>
                  <a:srgbClr val="000000"/>
                </a:solidFill>
                <a:latin typeface="Calibri" panose="020F0502020204030204" pitchFamily="34" charset="0"/>
              </a:rPr>
              <a:t>By studying the physical and chemical features of fracture surfaces, we can establish a localized failure origin:</a:t>
            </a:r>
          </a:p>
          <a:p>
            <a:pPr lvl="1"/>
            <a:r>
              <a:rPr lang="en-US" sz="2800" b="0" i="0" u="none" strike="noStrike" baseline="30000" dirty="0">
                <a:solidFill>
                  <a:srgbClr val="000000"/>
                </a:solidFill>
                <a:latin typeface="Calibri" panose="020F0502020204030204" pitchFamily="34" charset="0"/>
              </a:rPr>
              <a:t>Directionality - Fracture markings can denote the direction a fracture is moving thus revealing its origin.</a:t>
            </a:r>
          </a:p>
          <a:p>
            <a:pPr lvl="1"/>
            <a:r>
              <a:rPr lang="en-US" sz="2800" b="0" i="0" u="none" strike="noStrike" baseline="30000" dirty="0">
                <a:solidFill>
                  <a:srgbClr val="000000"/>
                </a:solidFill>
                <a:latin typeface="Calibri" panose="020F0502020204030204" pitchFamily="34" charset="0"/>
              </a:rPr>
              <a:t>Discoloration - Discrete discoloration can reveal the origin and timing of the fracture progression.</a:t>
            </a:r>
          </a:p>
          <a:p>
            <a:pPr lvl="1"/>
            <a:r>
              <a:rPr lang="en-US" sz="2800" b="0" i="0" u="none" strike="noStrike" baseline="30000" dirty="0">
                <a:solidFill>
                  <a:srgbClr val="000000"/>
                </a:solidFill>
                <a:latin typeface="Calibri" panose="020F0502020204030204" pitchFamily="34" charset="0"/>
              </a:rPr>
              <a:t>Defects - The presence of defects may indicate a microstructural weakness that influenced the fracture origin.</a:t>
            </a:r>
          </a:p>
          <a:p>
            <a:pPr lvl="1"/>
            <a:r>
              <a:rPr lang="en-US" sz="2800" b="0" i="0" u="none" strike="noStrike" baseline="30000" dirty="0">
                <a:solidFill>
                  <a:srgbClr val="000000"/>
                </a:solidFill>
                <a:latin typeface="Calibri" panose="020F0502020204030204" pitchFamily="34" charset="0"/>
              </a:rPr>
              <a:t>Stress/Strain - Fracture features are variable and based on the localized stress and strain conditions.</a:t>
            </a:r>
          </a:p>
          <a:p>
            <a:pPr lvl="1"/>
            <a:r>
              <a:rPr lang="en-US" sz="2800" b="0" i="0" u="none" strike="noStrike" baseline="30000" dirty="0">
                <a:solidFill>
                  <a:srgbClr val="000000"/>
                </a:solidFill>
                <a:latin typeface="Calibri" panose="020F0502020204030204" pitchFamily="34" charset="0"/>
              </a:rPr>
              <a:t>Fatigue - Cyclic markings can be used to model crack velocity.</a:t>
            </a:r>
          </a:p>
          <a:p>
            <a:pPr marR="0" algn="l" rtl="0"/>
            <a:r>
              <a:rPr lang="en-US" sz="2800" b="0" i="0" u="none" strike="noStrike" baseline="30000" dirty="0">
                <a:solidFill>
                  <a:srgbClr val="000000"/>
                </a:solidFill>
                <a:latin typeface="Calibri" panose="020F0502020204030204" pitchFamily="34" charset="0"/>
              </a:rPr>
              <a:t>Similar information can be collected from fracture cross sections.</a:t>
            </a:r>
          </a:p>
          <a:p>
            <a:pPr lvl="1"/>
            <a:r>
              <a:rPr lang="en-US" sz="2800" b="0" i="0" u="none" strike="noStrike" baseline="30000" dirty="0">
                <a:solidFill>
                  <a:srgbClr val="000000"/>
                </a:solidFill>
                <a:latin typeface="Calibri" panose="020F0502020204030204" pitchFamily="34" charset="0"/>
              </a:rPr>
              <a:t>Crack interplay with the microstructure, defects, and detrimental phases can be documented.</a:t>
            </a:r>
            <a:endParaRPr lang="en-US" sz="28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92ACB1-B00F-4E6E-B57E-7210DCAF401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6C2CFA-516A-574D-AF1B-0A4D0819EE1F}" type="datetime1">
              <a:rPr lang="en-US" smtClean="0"/>
              <a:pPr/>
              <a:t>4/18/2023</a:t>
            </a:fld>
            <a:endParaRPr lang="en-US" dirty="0"/>
          </a:p>
        </p:txBody>
      </p:sp>
      <p:pic>
        <p:nvPicPr>
          <p:cNvPr id="6" name="Picture 5" descr="Chart&#10;&#10;Description automatically generated with medium confidence">
            <a:extLst>
              <a:ext uri="{FF2B5EF4-FFF2-40B4-BE49-F238E27FC236}">
                <a16:creationId xmlns:a16="http://schemas.microsoft.com/office/drawing/2014/main" id="{41AE23F4-5AB0-470F-AEA3-CD97A2B757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48" y="3846786"/>
            <a:ext cx="10415472" cy="2678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3592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5B8862-CACE-4DCF-8297-A8596F12D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u="sng" dirty="0">
                <a:cs typeface="Calibri Light"/>
              </a:rPr>
              <a:t>Metallography, Microscopy, and Microhardness</a:t>
            </a:r>
            <a:endParaRPr lang="en-US" u="sn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1BA763-48E2-46C1-8D9B-67C72F1727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727" y="671119"/>
            <a:ext cx="11235350" cy="421619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R="0" algn="l" rtl="0"/>
            <a:r>
              <a:rPr lang="en-US" sz="2800" b="0" i="0" u="none" strike="noStrike" baseline="30000" dirty="0">
                <a:solidFill>
                  <a:srgbClr val="000000"/>
                </a:solidFill>
                <a:latin typeface="Calibri" panose="020F0502020204030204" pitchFamily="34" charset="0"/>
              </a:rPr>
              <a:t>A full service metallography lab is available for sample preparation before microscopy:</a:t>
            </a:r>
          </a:p>
          <a:p>
            <a:pPr lvl="1"/>
            <a:r>
              <a:rPr lang="en-US" sz="2800" b="0" i="0" u="none" strike="noStrike" baseline="30000" dirty="0">
                <a:solidFill>
                  <a:srgbClr val="000000"/>
                </a:solidFill>
                <a:latin typeface="Calibri" panose="020F0502020204030204" pitchFamily="34" charset="0"/>
              </a:rPr>
              <a:t>Sample sectioning &amp; mounting</a:t>
            </a:r>
          </a:p>
          <a:p>
            <a:pPr lvl="1"/>
            <a:r>
              <a:rPr lang="en-US" sz="2800" b="0" i="0" u="none" strike="noStrike" baseline="30000" dirty="0">
                <a:solidFill>
                  <a:srgbClr val="000000"/>
                </a:solidFill>
                <a:latin typeface="Calibri" panose="020F0502020204030204" pitchFamily="34" charset="0"/>
              </a:rPr>
              <a:t>Automated mechanical polishing and electro-polishing</a:t>
            </a:r>
          </a:p>
          <a:p>
            <a:pPr lvl="1"/>
            <a:r>
              <a:rPr lang="en-US" sz="2800" b="0" i="0" u="none" strike="noStrike" baseline="30000" dirty="0">
                <a:solidFill>
                  <a:srgbClr val="000000"/>
                </a:solidFill>
                <a:latin typeface="Calibri" panose="020F0502020204030204" pitchFamily="34" charset="0"/>
              </a:rPr>
              <a:t>Etching for microstructural relief.</a:t>
            </a:r>
          </a:p>
          <a:p>
            <a:pPr marR="0" algn="l" rtl="0"/>
            <a:r>
              <a:rPr lang="en-US" sz="2800" b="0" i="0" u="none" strike="noStrike" baseline="30000" dirty="0">
                <a:solidFill>
                  <a:srgbClr val="000000"/>
                </a:solidFill>
                <a:latin typeface="Calibri" panose="020F0502020204030204" pitchFamily="34" charset="0"/>
              </a:rPr>
              <a:t>Multiple optical microscopy options are available:</a:t>
            </a:r>
          </a:p>
          <a:p>
            <a:pPr lvl="1"/>
            <a:r>
              <a:rPr lang="en-US" sz="2800" b="0" i="0" u="none" strike="noStrike" baseline="30000" dirty="0">
                <a:solidFill>
                  <a:srgbClr val="000000"/>
                </a:solidFill>
                <a:latin typeface="Calibri" panose="020F0502020204030204" pitchFamily="34" charset="0"/>
              </a:rPr>
              <a:t>Stereomicroscopy allows live 3D surface observations of fractured materials.</a:t>
            </a:r>
          </a:p>
          <a:p>
            <a:pPr lvl="1"/>
            <a:r>
              <a:rPr lang="en-US" sz="2800" b="0" i="0" u="none" strike="noStrike" baseline="30000" dirty="0">
                <a:solidFill>
                  <a:srgbClr val="000000"/>
                </a:solidFill>
                <a:latin typeface="Calibri" panose="020F0502020204030204" pitchFamily="34" charset="0"/>
              </a:rPr>
              <a:t>3D surface modeling and large area montage stitching.</a:t>
            </a:r>
          </a:p>
          <a:p>
            <a:pPr lvl="1"/>
            <a:r>
              <a:rPr lang="en-US" sz="2800" b="0" i="0" u="none" strike="noStrike" baseline="30000" dirty="0">
                <a:solidFill>
                  <a:srgbClr val="000000"/>
                </a:solidFill>
                <a:latin typeface="Calibri" panose="020F0502020204030204" pitchFamily="34" charset="0"/>
              </a:rPr>
              <a:t>Medium and high magnification grain structure analysis.</a:t>
            </a:r>
          </a:p>
          <a:p>
            <a:pPr lvl="1"/>
            <a:r>
              <a:rPr lang="en-US" sz="2800" b="0" i="0" u="none" strike="noStrike" baseline="30000" dirty="0">
                <a:solidFill>
                  <a:srgbClr val="000000"/>
                </a:solidFill>
                <a:latin typeface="Calibri" panose="020F0502020204030204" pitchFamily="34" charset="0"/>
              </a:rPr>
              <a:t>Differential Interference Contrast for identifying fine features and cracks in as-polished samples.</a:t>
            </a:r>
          </a:p>
          <a:p>
            <a:pPr marR="0" algn="l" rtl="0"/>
            <a:r>
              <a:rPr lang="en-US" sz="2800" b="0" i="0" u="none" strike="noStrike" baseline="30000" dirty="0" err="1">
                <a:solidFill>
                  <a:srgbClr val="000000"/>
                </a:solidFill>
                <a:latin typeface="Calibri" panose="020F0502020204030204" pitchFamily="34" charset="0"/>
              </a:rPr>
              <a:t>Robomet</a:t>
            </a:r>
            <a:r>
              <a:rPr lang="en-US" sz="2800" b="0" i="0" u="none" strike="noStrike" baseline="30000" dirty="0">
                <a:solidFill>
                  <a:srgbClr val="000000"/>
                </a:solidFill>
                <a:latin typeface="Calibri" panose="020F0502020204030204" pitchFamily="34" charset="0"/>
              </a:rPr>
              <a:t> automated serial sectioning system for documenting three-dimensional microstructural features.</a:t>
            </a:r>
          </a:p>
          <a:p>
            <a:pPr marR="0" algn="l" rtl="0"/>
            <a:r>
              <a:rPr lang="en-US" sz="2800" b="0" i="0" u="none" strike="noStrike" baseline="30000" dirty="0">
                <a:solidFill>
                  <a:srgbClr val="000000"/>
                </a:solidFill>
                <a:latin typeface="Calibri" panose="020F0502020204030204" pitchFamily="34" charset="0"/>
              </a:rPr>
              <a:t>Microhardness analysi</a:t>
            </a:r>
            <a:r>
              <a:rPr lang="en-US" sz="2800" baseline="30000" dirty="0">
                <a:solidFill>
                  <a:srgbClr val="000000"/>
                </a:solidFill>
                <a:latin typeface="Calibri" panose="020F0502020204030204" pitchFamily="34" charset="0"/>
              </a:rPr>
              <a:t>s is available that d</a:t>
            </a:r>
            <a:r>
              <a:rPr lang="en-US" sz="2800" b="0" i="0" u="none" strike="noStrike" baseline="30000" dirty="0">
                <a:solidFill>
                  <a:srgbClr val="000000"/>
                </a:solidFill>
                <a:latin typeface="Calibri" panose="020F0502020204030204" pitchFamily="34" charset="0"/>
              </a:rPr>
              <a:t>ocuments property changes in metals due to processing and environmental exposure.</a:t>
            </a:r>
            <a:endParaRPr lang="en-US" sz="28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92ACB1-B00F-4E6E-B57E-7210DCAF401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6C2CFA-516A-574D-AF1B-0A4D0819EE1F}" type="datetime1">
              <a:rPr lang="en-US" smtClean="0"/>
              <a:pPr/>
              <a:t>4/18/2023</a:t>
            </a:fld>
            <a:endParaRPr lang="en-US" dirty="0"/>
          </a:p>
        </p:txBody>
      </p:sp>
      <p:pic>
        <p:nvPicPr>
          <p:cNvPr id="6" name="Picture 5" descr="Graphical user interface&#10;&#10;Description automatically generated">
            <a:extLst>
              <a:ext uri="{FF2B5EF4-FFF2-40B4-BE49-F238E27FC236}">
                <a16:creationId xmlns:a16="http://schemas.microsoft.com/office/drawing/2014/main" id="{4C77CCC9-FDFB-4389-92B1-A11E42020D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923" y="4686195"/>
            <a:ext cx="10168759" cy="1795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9748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5B8862-CACE-4DCF-8297-A8596F12D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u="sng" dirty="0">
                <a:cs typeface="Calibri Light"/>
              </a:rPr>
              <a:t>Microstructure &amp; Surface Analysis</a:t>
            </a:r>
            <a:endParaRPr lang="en-US" u="sn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1BA763-48E2-46C1-8D9B-67C72F1727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727" y="671119"/>
            <a:ext cx="8926639" cy="557784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R="0" algn="l" rtl="0"/>
            <a:r>
              <a:rPr lang="en-US" sz="2800" b="0" i="0" u="none" strike="noStrike" baseline="30000" dirty="0">
                <a:solidFill>
                  <a:srgbClr val="000000"/>
                </a:solidFill>
                <a:latin typeface="Calibri" panose="020F0502020204030204" pitchFamily="34" charset="0"/>
              </a:rPr>
              <a:t>Scanning Electron Microscopy (SEM) with up to 0.7 nm resolution (7 atoms) is available for documentation of ultra-fine microstructural features.</a:t>
            </a:r>
          </a:p>
          <a:p>
            <a:pPr lvl="1"/>
            <a:r>
              <a:rPr lang="en-US" sz="2800" b="0" i="0" u="none" strike="noStrike" baseline="30000" dirty="0">
                <a:solidFill>
                  <a:srgbClr val="000000"/>
                </a:solidFill>
                <a:latin typeface="Calibri" panose="020F0502020204030204" pitchFamily="34" charset="0"/>
              </a:rPr>
              <a:t>Low voltage SEM for beam sensitive materials and for high resolution x-ray mapping.</a:t>
            </a:r>
          </a:p>
          <a:p>
            <a:pPr lvl="1"/>
            <a:r>
              <a:rPr lang="en-US" sz="2800" b="0" i="0" u="none" strike="noStrike" baseline="30000" dirty="0">
                <a:solidFill>
                  <a:srgbClr val="000000"/>
                </a:solidFill>
                <a:latin typeface="Calibri" panose="020F0502020204030204" pitchFamily="34" charset="0"/>
              </a:rPr>
              <a:t>Flat-Quad Energy Dispersive x-ray Spectroscopy (EDS) for high resolution x-ray mapping and for uniform analysis of rough fractures </a:t>
            </a:r>
            <a:r>
              <a:rPr lang="en-US" sz="2800" baseline="30000" dirty="0">
                <a:solidFill>
                  <a:srgbClr val="000000"/>
                </a:solidFill>
                <a:latin typeface="Calibri" panose="020F0502020204030204" pitchFamily="34" charset="0"/>
              </a:rPr>
              <a:t>at </a:t>
            </a:r>
            <a:r>
              <a:rPr lang="en-US" sz="2800" b="0" i="0" u="none" strike="noStrike" baseline="30000" dirty="0">
                <a:solidFill>
                  <a:srgbClr val="000000"/>
                </a:solidFill>
                <a:latin typeface="Calibri" panose="020F0502020204030204" pitchFamily="34" charset="0"/>
              </a:rPr>
              <a:t>up to 1,000,000 counts per second.</a:t>
            </a:r>
          </a:p>
          <a:p>
            <a:pPr lvl="1"/>
            <a:r>
              <a:rPr lang="en-US" sz="2800" b="0" i="0" u="none" strike="noStrike" baseline="30000" dirty="0">
                <a:solidFill>
                  <a:srgbClr val="000000"/>
                </a:solidFill>
                <a:latin typeface="Calibri" panose="020F0502020204030204" pitchFamily="34" charset="0"/>
              </a:rPr>
              <a:t>High speed crystal structure analysis using Electron Backscatter Diffraction (EBSD) for true grain size analysis and residual strain analysis.</a:t>
            </a:r>
          </a:p>
          <a:p>
            <a:pPr lvl="1"/>
            <a:r>
              <a:rPr lang="en-US" sz="2800" b="0" i="0" u="none" strike="noStrike" baseline="30000" dirty="0">
                <a:solidFill>
                  <a:srgbClr val="000000"/>
                </a:solidFill>
                <a:latin typeface="Calibri" panose="020F0502020204030204" pitchFamily="34" charset="0"/>
              </a:rPr>
              <a:t>SEM mechanical test system coupled with EBSD to document strain localization in stressed materials.</a:t>
            </a:r>
          </a:p>
          <a:p>
            <a:pPr lvl="1"/>
            <a:r>
              <a:rPr lang="en-US" sz="2800" b="0" i="0" u="none" strike="noStrike" baseline="30000" dirty="0">
                <a:solidFill>
                  <a:srgbClr val="000000"/>
                </a:solidFill>
                <a:latin typeface="Calibri" panose="020F0502020204030204" pitchFamily="34" charset="0"/>
              </a:rPr>
              <a:t>Wavelength Dispersive x-ray Spectroscopy (WDS) capability for light element analysis, peak overlap deconvolution in complex superalloys, and trace analysis down to 0.01 weight percent.</a:t>
            </a:r>
          </a:p>
          <a:p>
            <a:pPr marR="0" algn="l" rtl="0"/>
            <a:r>
              <a:rPr lang="en-US" sz="2800" baseline="30000" dirty="0">
                <a:solidFill>
                  <a:srgbClr val="000000"/>
                </a:solidFill>
                <a:latin typeface="Calibri" panose="020F0502020204030204" pitchFamily="34" charset="0"/>
              </a:rPr>
              <a:t>S</a:t>
            </a:r>
            <a:r>
              <a:rPr lang="en-US" sz="2800" b="0" i="0" u="none" strike="noStrike" baseline="30000" dirty="0">
                <a:solidFill>
                  <a:srgbClr val="000000"/>
                </a:solidFill>
                <a:latin typeface="Calibri" panose="020F0502020204030204" pitchFamily="34" charset="0"/>
              </a:rPr>
              <a:t>urface </a:t>
            </a:r>
            <a:r>
              <a:rPr lang="en-US" sz="2800" baseline="30000" dirty="0">
                <a:solidFill>
                  <a:srgbClr val="000000"/>
                </a:solidFill>
                <a:latin typeface="Calibri" panose="020F0502020204030204" pitchFamily="34" charset="0"/>
              </a:rPr>
              <a:t>chemical a</a:t>
            </a:r>
            <a:r>
              <a:rPr lang="en-US" sz="2800" b="0" i="0" u="none" strike="noStrike" baseline="30000" dirty="0">
                <a:solidFill>
                  <a:srgbClr val="000000"/>
                </a:solidFill>
                <a:latin typeface="Calibri" panose="020F0502020204030204" pitchFamily="34" charset="0"/>
              </a:rPr>
              <a:t>nalysis is available </a:t>
            </a:r>
            <a:r>
              <a:rPr lang="en-US" sz="2800" b="0" i="0" u="none" strike="noStrike" baseline="30000">
                <a:solidFill>
                  <a:srgbClr val="000000"/>
                </a:solidFill>
                <a:latin typeface="Calibri" panose="020F0502020204030204" pitchFamily="34" charset="0"/>
              </a:rPr>
              <a:t>through Electron </a:t>
            </a:r>
            <a:r>
              <a:rPr lang="en-US" sz="2800" b="0" i="0" u="none" strike="noStrike" baseline="30000" dirty="0">
                <a:solidFill>
                  <a:srgbClr val="000000"/>
                </a:solidFill>
                <a:latin typeface="Calibri" panose="020F0502020204030204" pitchFamily="34" charset="0"/>
              </a:rPr>
              <a:t>Spectroscopy for Chemical Analysis (ESCA), Auger Electron Spectroscopy (AES), and Secondary Ion Mass Spectroscopy (SIMS)</a:t>
            </a:r>
            <a:endParaRPr lang="en-US" sz="28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92ACB1-B00F-4E6E-B57E-7210DCAF401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6C2CFA-516A-574D-AF1B-0A4D0819EE1F}" type="datetime1">
              <a:rPr lang="en-US" smtClean="0"/>
              <a:pPr/>
              <a:t>4/18/2023</a:t>
            </a:fld>
            <a:endParaRPr lang="en-US" dirty="0"/>
          </a:p>
        </p:txBody>
      </p:sp>
      <p:pic>
        <p:nvPicPr>
          <p:cNvPr id="6" name="Picture 5" descr="A group of toothbrushes in a box&#10;&#10;Description automatically generated with low confidence">
            <a:extLst>
              <a:ext uri="{FF2B5EF4-FFF2-40B4-BE49-F238E27FC236}">
                <a16:creationId xmlns:a16="http://schemas.microsoft.com/office/drawing/2014/main" id="{B6E6782D-C51C-48B7-89FF-6F780FABBE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3805" y="815766"/>
            <a:ext cx="2314567" cy="5106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66654"/>
      </p:ext>
    </p:extLst>
  </p:cSld>
  <p:clrMapOvr>
    <a:masterClrMapping/>
  </p:clrMapOvr>
</p:sld>
</file>

<file path=ppt/theme/theme1.xml><?xml version="1.0" encoding="utf-8"?>
<a:theme xmlns:a="http://schemas.openxmlformats.org/drawingml/2006/main" name="STO Theme">
  <a:themeElements>
    <a:clrScheme name="STO Template 2020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954F72"/>
      </a:accent1>
      <a:accent2>
        <a:srgbClr val="ED7D31"/>
      </a:accent2>
      <a:accent3>
        <a:srgbClr val="003399"/>
      </a:accent3>
      <a:accent4>
        <a:srgbClr val="FFC000"/>
      </a:accent4>
      <a:accent5>
        <a:srgbClr val="A50021"/>
      </a:accent5>
      <a:accent6>
        <a:srgbClr val="008000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7" id="{C57F974F-5945-4F74-BFFE-F5F612879AE6}" vid="{BFB18B9D-E3C4-4BAF-BD33-D31FF22516B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DE98EC46F13D34788B449A1CD690657" ma:contentTypeVersion="13" ma:contentTypeDescription="Create a new document." ma:contentTypeScope="" ma:versionID="939e77d7cca0df6e953b0ba7d2166dcd">
  <xsd:schema xmlns:xsd="http://www.w3.org/2001/XMLSchema" xmlns:xs="http://www.w3.org/2001/XMLSchema" xmlns:p="http://schemas.microsoft.com/office/2006/metadata/properties" xmlns:ns2="d5c156b8-451b-446c-8ee9-1ca3b68f9010" xmlns:ns3="910dee20-4a06-470d-933e-6c20565d4ebd" xmlns:ns4="d900e117-17a0-4b24-9e47-511ef1d02c43" targetNamespace="http://schemas.microsoft.com/office/2006/metadata/properties" ma:root="true" ma:fieldsID="af1cbb97585212bf97b0ec10d6a5c513" ns2:_="" ns3:_="" ns4:_="">
    <xsd:import namespace="d5c156b8-451b-446c-8ee9-1ca3b68f9010"/>
    <xsd:import namespace="910dee20-4a06-470d-933e-6c20565d4ebd"/>
    <xsd:import namespace="d900e117-17a0-4b24-9e47-511ef1d02c4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c156b8-451b-446c-8ee9-1ca3b68f901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0fb68aea-d2ee-4a6c-85e6-e4b5686e96e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0dee20-4a06-470d-933e-6c20565d4ebd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00e117-17a0-4b24-9e47-511ef1d02c43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3ee64b58-7590-4bd7-9749-a26aff5376a3}" ma:internalName="TaxCatchAll" ma:showField="CatchAllData" ma:web="910dee20-4a06-470d-933e-6c20565d4eb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5c156b8-451b-446c-8ee9-1ca3b68f9010">
      <Terms xmlns="http://schemas.microsoft.com/office/infopath/2007/PartnerControls"/>
    </lcf76f155ced4ddcb4097134ff3c332f>
    <TaxCatchAll xmlns="d900e117-17a0-4b24-9e47-511ef1d02c43" xsi:nil="true"/>
  </documentManagement>
</p:properties>
</file>

<file path=customXml/itemProps1.xml><?xml version="1.0" encoding="utf-8"?>
<ds:datastoreItem xmlns:ds="http://schemas.openxmlformats.org/officeDocument/2006/customXml" ds:itemID="{F7FA444A-7E24-4788-B397-ADB440AB480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5c156b8-451b-446c-8ee9-1ca3b68f9010"/>
    <ds:schemaRef ds:uri="910dee20-4a06-470d-933e-6c20565d4ebd"/>
    <ds:schemaRef ds:uri="d900e117-17a0-4b24-9e47-511ef1d02c4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1F92DC2-02C5-475A-B505-3F88E3B20E3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A6D2418-B3C6-4D3A-B6AC-321068A5BAC7}">
  <ds:schemaRefs>
    <ds:schemaRef ds:uri="http://schemas.microsoft.com/office/2006/documentManagement/types"/>
    <ds:schemaRef ds:uri="910dee20-4a06-470d-933e-6c20565d4ebd"/>
    <ds:schemaRef ds:uri="http://purl.org/dc/dcmitype/"/>
    <ds:schemaRef ds:uri="d900e117-17a0-4b24-9e47-511ef1d02c43"/>
    <ds:schemaRef ds:uri="http://schemas.openxmlformats.org/package/2006/metadata/core-properties"/>
    <ds:schemaRef ds:uri="d5c156b8-451b-446c-8ee9-1ca3b68f9010"/>
    <ds:schemaRef ds:uri="http://purl.org/dc/terms/"/>
    <ds:schemaRef ds:uri="http://schemas.microsoft.com/office/infopath/2007/PartnerControls"/>
    <ds:schemaRef ds:uri="http://schemas.microsoft.com/office/2006/metadata/properties"/>
    <ds:schemaRef ds:uri="http://www.w3.org/XML/1998/namespace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STO Theme</Template>
  <TotalTime>340</TotalTime>
  <Words>1202</Words>
  <Application>Microsoft Office PowerPoint</Application>
  <PresentationFormat>Widescreen</PresentationFormat>
  <Paragraphs>111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75 Helvetica Bold</vt:lpstr>
      <vt:lpstr>Arial</vt:lpstr>
      <vt:lpstr>Arial Black</vt:lpstr>
      <vt:lpstr>Calibri</vt:lpstr>
      <vt:lpstr>Calibri Light</vt:lpstr>
      <vt:lpstr>STO Theme</vt:lpstr>
      <vt:lpstr>Hardware Failure Analysis Process, Tools, &amp; Techniques</vt:lpstr>
      <vt:lpstr>Failure Analysis</vt:lpstr>
      <vt:lpstr>Discipline Integration in Failure Analysis</vt:lpstr>
      <vt:lpstr>Iterative Approach to Failure Analysis</vt:lpstr>
      <vt:lpstr>MSFC M&amp;P Materials Expertise</vt:lpstr>
      <vt:lpstr>MSFC M&amp;P Analytical Expertise</vt:lpstr>
      <vt:lpstr>Fractography</vt:lpstr>
      <vt:lpstr>Metallography, Microscopy, and Microhardness</vt:lpstr>
      <vt:lpstr>Microstructure &amp; Surface Analysis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Garcia, Pablo A (MSFC-IS70)[MITS II]</dc:creator>
  <cp:lastModifiedBy>Jerman, Gregory A. (MSFC-EM31)</cp:lastModifiedBy>
  <cp:revision>34</cp:revision>
  <cp:lastPrinted>2023-04-13T16:59:17Z</cp:lastPrinted>
  <dcterms:created xsi:type="dcterms:W3CDTF">2020-08-17T14:44:24Z</dcterms:created>
  <dcterms:modified xsi:type="dcterms:W3CDTF">2023-04-18T13:03:35Z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0x010100CDE98EC46F13D34788B449A1CD690657</vt:lpwstr>
  </property>
  <property fmtid="{D5CDD505-2E9C-101B-9397-08002B2CF9AE}" pid="3" name="MediaServiceImageTags">
    <vt:lpwstr/>
  </property>
</Properties>
</file>