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4"/>
  </p:notesMasterIdLst>
  <p:sldIdLst>
    <p:sldId id="258" r:id="rId5"/>
    <p:sldId id="264" r:id="rId6"/>
    <p:sldId id="271" r:id="rId7"/>
    <p:sldId id="266" r:id="rId8"/>
    <p:sldId id="270" r:id="rId9"/>
    <p:sldId id="267" r:id="rId10"/>
    <p:sldId id="268" r:id="rId11"/>
    <p:sldId id="269" r:id="rId12"/>
    <p:sldId id="26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6F72B7-C2B3-06D7-FB23-308615877F65}" v="2" dt="2023-04-18T16:38:24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3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B9588-1FE9-4C1D-97D1-3DA35D880874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546B7-4968-48A2-8626-E2A9EA8F0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85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763" y="1013211"/>
            <a:ext cx="8619382" cy="835413"/>
          </a:xfrm>
          <a:effectLst/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798" y="2014814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10253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 descr="NASA CMY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642" y="182034"/>
            <a:ext cx="603503" cy="499819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20136" y="334092"/>
            <a:ext cx="24077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FFFFFE"/>
                </a:solidFill>
                <a:cs typeface="Arial"/>
              </a:rPr>
              <a:t>National Aeronautics and Space Administration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6806604" y="5933304"/>
            <a:ext cx="1964069" cy="762593"/>
            <a:chOff x="3094893" y="5702318"/>
            <a:chExt cx="2602522" cy="1078321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223"/>
            <a:stretch/>
          </p:blipFill>
          <p:spPr>
            <a:xfrm>
              <a:off x="3094893" y="5702318"/>
              <a:ext cx="2602522" cy="771518"/>
            </a:xfrm>
            <a:prstGeom prst="rect">
              <a:avLst/>
            </a:prstGeom>
            <a:effectLst>
              <a:outerShdw blurRad="63500" sx="102000" sy="102000" algn="ctr" rotWithShape="0">
                <a:prstClr val="black"/>
              </a:outerShdw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21" r="3610"/>
            <a:stretch/>
          </p:blipFill>
          <p:spPr>
            <a:xfrm>
              <a:off x="3224402" y="6136333"/>
              <a:ext cx="2410409" cy="644306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7" y="5772401"/>
            <a:ext cx="1458826" cy="830583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0136" y="6581552"/>
            <a:ext cx="24077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0" baseline="0" dirty="0" err="1">
                <a:solidFill>
                  <a:srgbClr val="FFFFFE"/>
                </a:solidFill>
                <a:cs typeface="Arial"/>
              </a:rPr>
              <a:t>www.nasa.gov</a:t>
            </a:r>
            <a:endParaRPr lang="en-US" sz="800" b="1" i="0" baseline="0" dirty="0">
              <a:solidFill>
                <a:srgbClr val="FFFFFE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025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620" y="293509"/>
            <a:ext cx="8478490" cy="5532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2996" y="1225295"/>
            <a:ext cx="8592114" cy="4418013"/>
          </a:xfrm>
        </p:spPr>
        <p:txBody>
          <a:bodyPr/>
          <a:lstStyle>
            <a:lvl1pPr marL="285750" indent="-285750">
              <a:buFontTx/>
              <a:buBlip>
                <a:blip r:embed="rId2"/>
              </a:buBlip>
              <a:defRPr sz="1800" b="1">
                <a:solidFill>
                  <a:schemeClr val="tx1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3pPr>
            <a:lvl4pPr marL="1600200" indent="-22860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8DA411-0064-8E43-8C67-3FB137CD0B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017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645" y="273582"/>
            <a:ext cx="8229600" cy="5532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  <p:pic>
        <p:nvPicPr>
          <p:cNvPr id="6" name="Picture 5" descr="KSC-skylin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0986"/>
            <a:ext cx="9144000" cy="977014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294880" y="1338920"/>
            <a:ext cx="4066105" cy="4466708"/>
          </a:xfrm>
        </p:spPr>
        <p:txBody>
          <a:bodyPr/>
          <a:lstStyle>
            <a:lvl1pPr marL="285750" indent="-285750">
              <a:buFontTx/>
              <a:buBlip>
                <a:blip r:embed="rId3"/>
              </a:buBlip>
              <a:defRPr sz="1800" b="1">
                <a:solidFill>
                  <a:schemeClr val="tx1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3pPr>
            <a:lvl4pPr marL="1600200" indent="-22860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447555" y="1338920"/>
            <a:ext cx="4239245" cy="4466708"/>
          </a:xfrm>
        </p:spPr>
        <p:txBody>
          <a:bodyPr/>
          <a:lstStyle>
            <a:lvl1pPr marL="285750" indent="-285750">
              <a:buFontTx/>
              <a:buBlip>
                <a:blip r:embed="rId3"/>
              </a:buBlip>
              <a:defRPr sz="1800" b="1">
                <a:solidFill>
                  <a:schemeClr val="tx1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3pPr>
            <a:lvl4pPr marL="1600200" indent="-22860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3282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4403"/>
            <a:ext cx="8229600" cy="5532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  <p:pic>
        <p:nvPicPr>
          <p:cNvPr id="8" name="Picture 7" descr="KSC-skylin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0986"/>
            <a:ext cx="9144000" cy="977014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808" y="1338920"/>
            <a:ext cx="3957891" cy="4226990"/>
          </a:xfrm>
        </p:spPr>
        <p:txBody>
          <a:bodyPr/>
          <a:lstStyle>
            <a:lvl1pPr marL="285750" indent="-285750">
              <a:buFontTx/>
              <a:buBlip>
                <a:blip r:embed="rId3"/>
              </a:buBlip>
              <a:defRPr sz="1800" b="1">
                <a:solidFill>
                  <a:schemeClr val="tx1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3pPr>
            <a:lvl4pPr marL="1600200" indent="-22860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436734" y="1338920"/>
            <a:ext cx="4250066" cy="4226990"/>
          </a:xfrm>
        </p:spPr>
        <p:txBody>
          <a:bodyPr/>
          <a:lstStyle>
            <a:lvl1pPr marL="285750" indent="-285750">
              <a:buFontTx/>
              <a:buBlip>
                <a:blip r:embed="rId3"/>
              </a:buBlip>
              <a:defRPr sz="1800" b="1">
                <a:solidFill>
                  <a:schemeClr val="tx1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3pPr>
            <a:lvl4pPr marL="1600200" indent="-22860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7322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056" y="284403"/>
            <a:ext cx="8229600" cy="5532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  <p:pic>
        <p:nvPicPr>
          <p:cNvPr id="4" name="Picture 3" descr="KSC-skylin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0986"/>
            <a:ext cx="9144000" cy="97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33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147022"/>
            <a:ext cx="3438470" cy="1162050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340297"/>
            <a:ext cx="3438470" cy="3465331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  <p:pic>
        <p:nvPicPr>
          <p:cNvPr id="6" name="Picture 5" descr="KSC-skylin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0986"/>
            <a:ext cx="9144000" cy="977014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09293" y="1106260"/>
            <a:ext cx="4677508" cy="4710188"/>
          </a:xfrm>
        </p:spPr>
        <p:txBody>
          <a:bodyPr/>
          <a:lstStyle>
            <a:lvl1pPr marL="285750" indent="-285750">
              <a:buFontTx/>
              <a:buBlip>
                <a:blip r:embed="rId3"/>
              </a:buBlip>
              <a:defRPr sz="1800" b="1">
                <a:solidFill>
                  <a:schemeClr val="tx1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3pPr>
            <a:lvl4pPr marL="1600200" indent="-22860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57400" indent="-228600"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830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270437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110981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  <p:pic>
        <p:nvPicPr>
          <p:cNvPr id="6" name="Picture 5" descr="KSC-skylin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0986"/>
            <a:ext cx="9144000" cy="97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531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  <p:pic>
        <p:nvPicPr>
          <p:cNvPr id="3" name="Picture 2" descr="KSC-skylin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0986"/>
            <a:ext cx="9144000" cy="97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47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121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  <p:pic>
        <p:nvPicPr>
          <p:cNvPr id="4" name="Picture 3" descr="NASA CMY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778000"/>
            <a:ext cx="3956436" cy="327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97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5851"/>
            <a:ext cx="8229600" cy="5532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5701" y="1349741"/>
            <a:ext cx="8229600" cy="4226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7650"/>
            <a:ext cx="9144000" cy="1062183"/>
          </a:xfrm>
          <a:prstGeom prst="rect">
            <a:avLst/>
          </a:prstGeom>
          <a:solidFill>
            <a:srgbClr val="131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E"/>
              </a:solidFill>
            </a:endParaRPr>
          </a:p>
        </p:txBody>
      </p:sp>
      <p:pic>
        <p:nvPicPr>
          <p:cNvPr id="9" name="Picture 8" descr="KSC-skyline.jp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0986"/>
            <a:ext cx="9144000" cy="9770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8" y="105851"/>
            <a:ext cx="1578186" cy="90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0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2400" b="1" i="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Tx/>
        <a:buBlip>
          <a:blip r:embed="rId14"/>
        </a:buBlip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" Type="http://schemas.openxmlformats.org/officeDocument/2006/relationships/image" Target="../media/image10.png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Gabriella Teodoru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798" y="2014814"/>
            <a:ext cx="6115772" cy="1752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Pathways Presentation</a:t>
            </a:r>
          </a:p>
          <a:p>
            <a:r>
              <a:rPr lang="en-US" dirty="0"/>
              <a:t>4/25/2023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9401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2" name="Content Placeholder 11" descr="Icon&#10;&#10;Description automatically generated">
            <a:extLst>
              <a:ext uri="{FF2B5EF4-FFF2-40B4-BE49-F238E27FC236}">
                <a16:creationId xmlns:a16="http://schemas.microsoft.com/office/drawing/2014/main" id="{6DA223D5-8ABF-42EC-B718-67A4E40F6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164" y="0"/>
            <a:ext cx="2101968" cy="1050984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F2B8D5A-7F9B-403E-87A3-80E811955EA5}"/>
              </a:ext>
            </a:extLst>
          </p:cNvPr>
          <p:cNvSpPr txBox="1"/>
          <p:nvPr/>
        </p:nvSpPr>
        <p:spPr>
          <a:xfrm>
            <a:off x="124287" y="1199971"/>
            <a:ext cx="3464733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From Ann Arbor, 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Junior at the University of Michigan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Chemical Engineering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/>
              </a:rPr>
              <a:t>Solar Car - Array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327853-2164-445D-B045-BB454DC43E84}"/>
              </a:ext>
            </a:extLst>
          </p:cNvPr>
          <p:cNvSpPr txBox="1"/>
          <p:nvPr/>
        </p:nvSpPr>
        <p:spPr>
          <a:xfrm>
            <a:off x="315981" y="2817755"/>
            <a:ext cx="52111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Work: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Watch launches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Surf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Play tennis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91688E-45E5-41EE-B007-A611210277AC}"/>
              </a:ext>
            </a:extLst>
          </p:cNvPr>
          <p:cNvSpPr txBox="1"/>
          <p:nvPr/>
        </p:nvSpPr>
        <p:spPr>
          <a:xfrm>
            <a:off x="317366" y="4292467"/>
            <a:ext cx="52111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Time Animals Seen: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Alligator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Manatee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Armadillo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Gopher Tortoise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descr="A picture containing sky, outdoor, mountain, grass&#10;&#10;Description automatically generated">
            <a:extLst>
              <a:ext uri="{FF2B5EF4-FFF2-40B4-BE49-F238E27FC236}">
                <a16:creationId xmlns:a16="http://schemas.microsoft.com/office/drawing/2014/main" id="{0C067B66-9F79-4470-8264-E71614EB27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407" y="5203875"/>
            <a:ext cx="1998295" cy="133187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F74490C-2D5F-4F74-B214-A8D1A16704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0" t="47428" r="20651" b="14353"/>
          <a:stretch/>
        </p:blipFill>
        <p:spPr bwMode="auto">
          <a:xfrm>
            <a:off x="3072067" y="3559469"/>
            <a:ext cx="1447233" cy="1778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FE6725EF-14A5-488F-B673-3442E043A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214" y="4097605"/>
            <a:ext cx="1313300" cy="175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193FC61-87A0-4A9D-A536-7AA4D31C9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818" y="4711700"/>
            <a:ext cx="26797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BA574F0C-B0FE-40A7-BF9A-E6153F7E6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64" y="1870628"/>
            <a:ext cx="2440683" cy="1826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D0ECEF3-4573-4AE2-82DF-8BBC7B709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15" y="1531142"/>
            <a:ext cx="2028825" cy="269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BD782159-B120-4966-A22F-7284B14A9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109" y="3472785"/>
            <a:ext cx="1064180" cy="141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A3A37C8-8723-4173-858F-8B2D53D2A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030" y="1111533"/>
            <a:ext cx="1901408" cy="1426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16CF24E1-C2D5-44FB-9131-3C5C52088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357" y="-1089649"/>
            <a:ext cx="45719" cy="60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0827313-0020-47A8-96D3-33A09CAFC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846" y="5373828"/>
            <a:ext cx="1069796" cy="14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61F4A8D9-1B8D-4D99-BFAC-A356D822DD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4"/>
          <a:stretch/>
        </p:blipFill>
        <p:spPr bwMode="auto">
          <a:xfrm>
            <a:off x="6044705" y="1121299"/>
            <a:ext cx="1090182" cy="109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354217EB-6803-49EC-B682-BA38268B9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822" y="1128753"/>
            <a:ext cx="1217323" cy="806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id="{51DD75B8-E561-4F81-8863-046F9E2063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7"/>
          <a:stretch/>
        </p:blipFill>
        <p:spPr bwMode="auto">
          <a:xfrm>
            <a:off x="3366349" y="1140243"/>
            <a:ext cx="1217324" cy="1412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B693C764-4B3C-454D-83B5-B44494E3D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6"/>
          <a:stretch/>
        </p:blipFill>
        <p:spPr bwMode="auto">
          <a:xfrm>
            <a:off x="5447208" y="4874674"/>
            <a:ext cx="1792097" cy="106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CE0118D1-5941-4CFA-98AB-A2638176FA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51" b="19343"/>
          <a:stretch/>
        </p:blipFill>
        <p:spPr bwMode="auto">
          <a:xfrm>
            <a:off x="5019479" y="2105837"/>
            <a:ext cx="2304659" cy="265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53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Team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2" name="Content Placeholder 11" descr="Icon&#10;&#10;Description automatically generated">
            <a:extLst>
              <a:ext uri="{FF2B5EF4-FFF2-40B4-BE49-F238E27FC236}">
                <a16:creationId xmlns:a16="http://schemas.microsoft.com/office/drawing/2014/main" id="{6DA223D5-8ABF-42EC-B718-67A4E40F6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164" y="0"/>
            <a:ext cx="2101968" cy="105098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6B25B3-4E97-4FAD-9B94-83F6A2ED5CE6}"/>
              </a:ext>
            </a:extLst>
          </p:cNvPr>
          <p:cNvSpPr txBox="1"/>
          <p:nvPr/>
        </p:nvSpPr>
        <p:spPr>
          <a:xfrm>
            <a:off x="951625" y="1247465"/>
            <a:ext cx="25751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NE-XF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4E7215-7FF7-4586-89A7-B3D3C1617B33}"/>
              </a:ext>
            </a:extLst>
          </p:cNvPr>
          <p:cNvSpPr txBox="1"/>
          <p:nvPr/>
        </p:nvSpPr>
        <p:spPr>
          <a:xfrm>
            <a:off x="350195" y="2263128"/>
            <a:ext cx="4305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 – Engineering Directorate</a:t>
            </a:r>
          </a:p>
          <a:p>
            <a:r>
              <a:rPr lang="en-US" b="1" dirty="0"/>
              <a:t>	</a:t>
            </a:r>
            <a:r>
              <a:rPr lang="en-US" dirty="0"/>
              <a:t>Commercial Crew, Artemis, Labs, 	Technical Integration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71667E-AB2F-4DF9-8563-A4FDDB0B8AAC}"/>
              </a:ext>
            </a:extLst>
          </p:cNvPr>
          <p:cNvSpPr txBox="1"/>
          <p:nvPr/>
        </p:nvSpPr>
        <p:spPr>
          <a:xfrm>
            <a:off x="350195" y="3389255"/>
            <a:ext cx="4305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NE-X – Exploration Ground Systems</a:t>
            </a:r>
          </a:p>
          <a:p>
            <a:r>
              <a:rPr lang="en-US" b="1" dirty="0"/>
              <a:t>	</a:t>
            </a:r>
            <a:r>
              <a:rPr lang="en-US" dirty="0"/>
              <a:t>All of the systems that get Artemis	</a:t>
            </a:r>
          </a:p>
          <a:p>
            <a:r>
              <a:rPr lang="en-US" dirty="0"/>
              <a:t>	off the ground!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E6F3FF-AB1F-4755-8A76-99AB3BF8EF7E}"/>
              </a:ext>
            </a:extLst>
          </p:cNvPr>
          <p:cNvSpPr txBox="1"/>
          <p:nvPr/>
        </p:nvSpPr>
        <p:spPr>
          <a:xfrm>
            <a:off x="350195" y="4606094"/>
            <a:ext cx="44615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NE-XF – Environmental &amp; Life Support Systems</a:t>
            </a:r>
          </a:p>
          <a:p>
            <a:r>
              <a:rPr lang="en-US" dirty="0"/>
              <a:t>	Fluids needed to support Artemis</a:t>
            </a:r>
            <a:r>
              <a:rPr lang="en-US" b="1" dirty="0"/>
              <a:t>	</a:t>
            </a:r>
            <a:endParaRPr lang="en-US" dirty="0"/>
          </a:p>
        </p:txBody>
      </p:sp>
      <p:pic>
        <p:nvPicPr>
          <p:cNvPr id="6" name="Picture 8" descr="6eaf200e-8d7f-4ace-a59c-4c9ccc21b365.jpg">
            <a:extLst>
              <a:ext uri="{FF2B5EF4-FFF2-40B4-BE49-F238E27FC236}">
                <a16:creationId xmlns:a16="http://schemas.microsoft.com/office/drawing/2014/main" id="{A72293C0-312C-2AF1-F4A9-4F0AB795AF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72" r="524" b="694"/>
          <a:stretch/>
        </p:blipFill>
        <p:spPr>
          <a:xfrm>
            <a:off x="5863385" y="1341553"/>
            <a:ext cx="2128859" cy="2043114"/>
          </a:xfrm>
          <a:prstGeom prst="rect">
            <a:avLst/>
          </a:prstGeom>
        </p:spPr>
      </p:pic>
      <p:pic>
        <p:nvPicPr>
          <p:cNvPr id="10" name="Picture 10" descr="d23250fe-6738-449c-b4f5-010bb762b3a5.jpg">
            <a:extLst>
              <a:ext uri="{FF2B5EF4-FFF2-40B4-BE49-F238E27FC236}">
                <a16:creationId xmlns:a16="http://schemas.microsoft.com/office/drawing/2014/main" id="{A4C35B1D-37A2-2620-579F-79EE6007E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020" y="3852090"/>
            <a:ext cx="2743200" cy="2057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E006357-8D0C-A873-0143-DC284BD5DE20}"/>
              </a:ext>
            </a:extLst>
          </p:cNvPr>
          <p:cNvSpPr txBox="1"/>
          <p:nvPr/>
        </p:nvSpPr>
        <p:spPr>
          <a:xfrm>
            <a:off x="5738616" y="3412468"/>
            <a:ext cx="2326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/>
              <a:t>Offsite Day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81DE5C-C6CD-6F9C-F382-B88351CFCC04}"/>
              </a:ext>
            </a:extLst>
          </p:cNvPr>
          <p:cNvSpPr txBox="1"/>
          <p:nvPr/>
        </p:nvSpPr>
        <p:spPr>
          <a:xfrm>
            <a:off x="5766955" y="5925179"/>
            <a:ext cx="2326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/>
              <a:t>Watching a Launch</a:t>
            </a:r>
          </a:p>
        </p:txBody>
      </p:sp>
    </p:spTree>
    <p:extLst>
      <p:ext uri="{BB962C8B-B14F-4D97-AF65-F5344CB8AC3E}">
        <p14:creationId xmlns:p14="http://schemas.microsoft.com/office/powerpoint/2010/main" val="265583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CMBP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2" name="Content Placeholder 11" descr="Icon&#10;&#10;Description automatically generated">
            <a:extLst>
              <a:ext uri="{FF2B5EF4-FFF2-40B4-BE49-F238E27FC236}">
                <a16:creationId xmlns:a16="http://schemas.microsoft.com/office/drawing/2014/main" id="{6DA223D5-8ABF-42EC-B718-67A4E40F6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164" y="0"/>
            <a:ext cx="2101968" cy="105098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72DACE-1707-4D9A-8914-D159FB35A307}"/>
              </a:ext>
            </a:extLst>
          </p:cNvPr>
          <p:cNvSpPr txBox="1"/>
          <p:nvPr/>
        </p:nvSpPr>
        <p:spPr>
          <a:xfrm>
            <a:off x="218574" y="1281308"/>
            <a:ext cx="5594997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/>
              <a:t>Crew Module Backshell Purge</a:t>
            </a:r>
          </a:p>
          <a:p>
            <a:endParaRPr lang="en-US" b="1" dirty="0"/>
          </a:p>
          <a:p>
            <a:r>
              <a:rPr lang="en-US" b="1" dirty="0"/>
              <a:t>What is it?</a:t>
            </a:r>
          </a:p>
          <a:p>
            <a:r>
              <a:rPr lang="en-US" dirty="0"/>
              <a:t>A gaseous nitrogen purge into the Orion Capsule </a:t>
            </a:r>
            <a:r>
              <a:rPr lang="en-US" dirty="0" err="1"/>
              <a:t>backshell</a:t>
            </a:r>
            <a:r>
              <a:rPr lang="en-US" dirty="0"/>
              <a:t> to remove moisture and mitigate flammability hazard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The Problem</a:t>
            </a:r>
          </a:p>
          <a:p>
            <a:r>
              <a:rPr lang="en-US" dirty="0"/>
              <a:t>Vehicle imposed transient requirements for the temperature and energy deficit of nitrogen gas flowing into the spacecraft. Difficult to meet at low outside temperatures during startup.</a:t>
            </a:r>
            <a:endParaRPr lang="en-US" dirty="0">
              <a:cs typeface="Arial"/>
            </a:endParaRPr>
          </a:p>
          <a:p>
            <a:endParaRPr lang="en-US" b="1" dirty="0"/>
          </a:p>
          <a:p>
            <a:r>
              <a:rPr lang="en-US" b="1" dirty="0"/>
              <a:t>My Solution </a:t>
            </a:r>
          </a:p>
          <a:p>
            <a:r>
              <a:rPr lang="en-US" dirty="0"/>
              <a:t>Calculator that imports data from the Launch Control Center to predict if we will meet the requirement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6A93EDE-C2DE-486C-F91F-7A9B24E7C290}"/>
              </a:ext>
            </a:extLst>
          </p:cNvPr>
          <p:cNvGrpSpPr/>
          <p:nvPr/>
        </p:nvGrpSpPr>
        <p:grpSpPr>
          <a:xfrm>
            <a:off x="6676623" y="1077266"/>
            <a:ext cx="1653667" cy="2662423"/>
            <a:chOff x="6552715" y="1424802"/>
            <a:chExt cx="2137761" cy="3294435"/>
          </a:xfrm>
        </p:grpSpPr>
        <p:pic>
          <p:nvPicPr>
            <p:cNvPr id="7" name="Picture 7" descr="ksc-20220421-ph-jbs01_0035large.jpg">
              <a:extLst>
                <a:ext uri="{FF2B5EF4-FFF2-40B4-BE49-F238E27FC236}">
                  <a16:creationId xmlns:a16="http://schemas.microsoft.com/office/drawing/2014/main" id="{198EA44D-2F7F-E51F-F84B-D466292E2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52715" y="1501833"/>
              <a:ext cx="2137761" cy="3217404"/>
            </a:xfrm>
            <a:prstGeom prst="rect">
              <a:avLst/>
            </a:prstGeom>
          </p:spPr>
        </p:pic>
        <p:sp>
          <p:nvSpPr>
            <p:cNvPr id="5" name="Arrow: Down 4">
              <a:extLst>
                <a:ext uri="{FF2B5EF4-FFF2-40B4-BE49-F238E27FC236}">
                  <a16:creationId xmlns:a16="http://schemas.microsoft.com/office/drawing/2014/main" id="{82D1CDCF-565D-4833-8406-29AEF3E11E22}"/>
                </a:ext>
              </a:extLst>
            </p:cNvPr>
            <p:cNvSpPr/>
            <p:nvPr/>
          </p:nvSpPr>
          <p:spPr>
            <a:xfrm rot="1260000">
              <a:off x="7804577" y="1424802"/>
              <a:ext cx="188787" cy="1302986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5236751-8B8A-40E1-9B1F-AAFD412C2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018" y="4193309"/>
            <a:ext cx="2709092" cy="2072455"/>
          </a:xfrm>
          <a:prstGeom prst="rect">
            <a:avLst/>
          </a:prstGeom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1DBEAE56-B888-402F-A9B1-9AFD4AB49DFE}"/>
              </a:ext>
            </a:extLst>
          </p:cNvPr>
          <p:cNvSpPr/>
          <p:nvPr/>
        </p:nvSpPr>
        <p:spPr>
          <a:xfrm rot="14793204">
            <a:off x="5900930" y="5406688"/>
            <a:ext cx="233082" cy="10668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0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CMBP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2" name="Content Placeholder 11" descr="Icon&#10;&#10;Description automatically generated">
            <a:extLst>
              <a:ext uri="{FF2B5EF4-FFF2-40B4-BE49-F238E27FC236}">
                <a16:creationId xmlns:a16="http://schemas.microsoft.com/office/drawing/2014/main" id="{6DA223D5-8ABF-42EC-B718-67A4E40F6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164" y="0"/>
            <a:ext cx="2101968" cy="1050984"/>
          </a:xfrm>
        </p:spPr>
      </p:pic>
      <p:pic>
        <p:nvPicPr>
          <p:cNvPr id="6" name="Picture 5" descr="A rocket on a launch pad&#10;&#10;Description automatically generated with medium confidence">
            <a:extLst>
              <a:ext uri="{FF2B5EF4-FFF2-40B4-BE49-F238E27FC236}">
                <a16:creationId xmlns:a16="http://schemas.microsoft.com/office/drawing/2014/main" id="{1C9BA701-7443-482A-89F8-777D06C80B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2" r="37677"/>
          <a:stretch/>
        </p:blipFill>
        <p:spPr>
          <a:xfrm>
            <a:off x="243726" y="1731460"/>
            <a:ext cx="1384471" cy="2370447"/>
          </a:xfrm>
          <a:prstGeom prst="rect">
            <a:avLst/>
          </a:prstGeom>
        </p:spPr>
      </p:pic>
      <p:pic>
        <p:nvPicPr>
          <p:cNvPr id="8" name="Picture 7" descr="A picture containing outdoor, sky, grass&#10;&#10;Description automatically generated">
            <a:extLst>
              <a:ext uri="{FF2B5EF4-FFF2-40B4-BE49-F238E27FC236}">
                <a16:creationId xmlns:a16="http://schemas.microsoft.com/office/drawing/2014/main" id="{23094E73-5DCE-4A14-8164-D6B26C226D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521" y="2143514"/>
            <a:ext cx="2762431" cy="147013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21A4E5-2C35-4EE3-A32C-38D784E81190}"/>
              </a:ext>
            </a:extLst>
          </p:cNvPr>
          <p:cNvSpPr/>
          <p:nvPr/>
        </p:nvSpPr>
        <p:spPr>
          <a:xfrm>
            <a:off x="6667130" y="2340625"/>
            <a:ext cx="2133600" cy="11521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Calculator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20892E-AECD-400C-9623-6922143A68F7}"/>
              </a:ext>
            </a:extLst>
          </p:cNvPr>
          <p:cNvSpPr txBox="1"/>
          <p:nvPr/>
        </p:nvSpPr>
        <p:spPr>
          <a:xfrm>
            <a:off x="72541" y="4101908"/>
            <a:ext cx="2219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Vehicle on the Pad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Purge startup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63E05A-AFB4-4D55-82A3-59674A1F8B1B}"/>
              </a:ext>
            </a:extLst>
          </p:cNvPr>
          <p:cNvSpPr txBox="1"/>
          <p:nvPr/>
        </p:nvSpPr>
        <p:spPr>
          <a:xfrm>
            <a:off x="105188" y="1160586"/>
            <a:ext cx="730632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~T-48 hours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44B6813-AE73-477C-9C7D-51F934950F63}"/>
              </a:ext>
            </a:extLst>
          </p:cNvPr>
          <p:cNvCxnSpPr/>
          <p:nvPr/>
        </p:nvCxnSpPr>
        <p:spPr>
          <a:xfrm>
            <a:off x="1749234" y="2916683"/>
            <a:ext cx="941033" cy="0"/>
          </a:xfrm>
          <a:prstGeom prst="straightConnector1">
            <a:avLst/>
          </a:prstGeom>
          <a:ln w="571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9679230-9E14-4B42-BBFE-1D289F23E2E7}"/>
              </a:ext>
            </a:extLst>
          </p:cNvPr>
          <p:cNvSpPr txBox="1"/>
          <p:nvPr/>
        </p:nvSpPr>
        <p:spPr>
          <a:xfrm>
            <a:off x="1550864" y="2070315"/>
            <a:ext cx="1227976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dirty="0">
                <a:solidFill>
                  <a:schemeClr val="accent3">
                    <a:lumMod val="75000"/>
                  </a:schemeClr>
                </a:solidFill>
                <a:cs typeface="Arial"/>
              </a:rPr>
              <a:t>Temp and Flowrate</a:t>
            </a:r>
            <a:endParaRPr lang="en-US"/>
          </a:p>
          <a:p>
            <a:pPr algn="ctr"/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Sensors</a:t>
            </a:r>
            <a:endParaRPr lang="en-US" sz="1400" dirty="0">
              <a:solidFill>
                <a:schemeClr val="accent3">
                  <a:lumMod val="75000"/>
                </a:schemeClr>
              </a:solidFill>
              <a:cs typeface="Arial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666978A-3E13-4DF1-AFED-503325CD48C8}"/>
              </a:ext>
            </a:extLst>
          </p:cNvPr>
          <p:cNvCxnSpPr/>
          <p:nvPr/>
        </p:nvCxnSpPr>
        <p:spPr>
          <a:xfrm>
            <a:off x="5684187" y="2916683"/>
            <a:ext cx="941033" cy="0"/>
          </a:xfrm>
          <a:prstGeom prst="straightConnector1">
            <a:avLst/>
          </a:prstGeom>
          <a:ln w="571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050FDD6-3368-426F-9BB1-D03F7A7694C4}"/>
              </a:ext>
            </a:extLst>
          </p:cNvPr>
          <p:cNvSpPr txBox="1"/>
          <p:nvPr/>
        </p:nvSpPr>
        <p:spPr>
          <a:xfrm>
            <a:off x="5570834" y="2145885"/>
            <a:ext cx="1114620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Temp and Flowrate Data</a:t>
            </a:r>
            <a:endParaRPr lang="en-US" sz="1400" dirty="0">
              <a:solidFill>
                <a:schemeClr val="accent3">
                  <a:lumMod val="75000"/>
                </a:schemeClr>
              </a:solidFill>
              <a:cs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651376-B3CF-43BF-B36A-60B640CB25EE}"/>
              </a:ext>
            </a:extLst>
          </p:cNvPr>
          <p:cNvSpPr txBox="1"/>
          <p:nvPr/>
        </p:nvSpPr>
        <p:spPr>
          <a:xfrm>
            <a:off x="3125140" y="3769145"/>
            <a:ext cx="2644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Launch Control Center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F297170-69C4-4FAB-A518-A3B096331EB8}"/>
              </a:ext>
            </a:extLst>
          </p:cNvPr>
          <p:cNvCxnSpPr>
            <a:cxnSpLocks/>
          </p:cNvCxnSpPr>
          <p:nvPr/>
        </p:nvCxnSpPr>
        <p:spPr>
          <a:xfrm>
            <a:off x="7732450" y="3613650"/>
            <a:ext cx="0" cy="1073033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107A24E-A10F-4E68-AE46-ACC060AC1C61}"/>
              </a:ext>
            </a:extLst>
          </p:cNvPr>
          <p:cNvCxnSpPr>
            <a:cxnSpLocks/>
          </p:cNvCxnSpPr>
          <p:nvPr/>
        </p:nvCxnSpPr>
        <p:spPr>
          <a:xfrm flipH="1">
            <a:off x="4323425" y="4686683"/>
            <a:ext cx="3409025" cy="0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8C46D2E-0773-4156-9CDB-1673B7D7C3A4}"/>
              </a:ext>
            </a:extLst>
          </p:cNvPr>
          <p:cNvCxnSpPr>
            <a:cxnSpLocks/>
          </p:cNvCxnSpPr>
          <p:nvPr/>
        </p:nvCxnSpPr>
        <p:spPr>
          <a:xfrm flipV="1">
            <a:off x="4318548" y="4150166"/>
            <a:ext cx="0" cy="536517"/>
          </a:xfrm>
          <a:prstGeom prst="straightConnector1">
            <a:avLst/>
          </a:prstGeom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930C4B76-D0BA-4199-B8FC-2F4E6553854E}"/>
              </a:ext>
            </a:extLst>
          </p:cNvPr>
          <p:cNvSpPr txBox="1"/>
          <p:nvPr/>
        </p:nvSpPr>
        <p:spPr>
          <a:xfrm>
            <a:off x="4790457" y="4718625"/>
            <a:ext cx="2829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Yes            or            No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3F802D-3CBF-41AF-98F0-57F376005FCD}"/>
              </a:ext>
            </a:extLst>
          </p:cNvPr>
          <p:cNvSpPr txBox="1"/>
          <p:nvPr/>
        </p:nvSpPr>
        <p:spPr>
          <a:xfrm>
            <a:off x="5567544" y="3040236"/>
            <a:ext cx="1338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Python Script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3E1AEB-E53A-4BD5-9BCC-84C747986B71}"/>
              </a:ext>
            </a:extLst>
          </p:cNvPr>
          <p:cNvSpPr txBox="1"/>
          <p:nvPr/>
        </p:nvSpPr>
        <p:spPr>
          <a:xfrm>
            <a:off x="4103179" y="5071180"/>
            <a:ext cx="1936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Launch procedure proceeds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5A2D33-8D4F-4832-B538-F2179D29490F}"/>
              </a:ext>
            </a:extLst>
          </p:cNvPr>
          <p:cNvSpPr txBox="1"/>
          <p:nvPr/>
        </p:nvSpPr>
        <p:spPr>
          <a:xfrm>
            <a:off x="6205228" y="5080626"/>
            <a:ext cx="2210836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Operation restart pending outdoor conditions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48DC0A-528C-4C0C-A94D-2260510365A5}"/>
              </a:ext>
            </a:extLst>
          </p:cNvPr>
          <p:cNvSpPr txBox="1"/>
          <p:nvPr/>
        </p:nvSpPr>
        <p:spPr>
          <a:xfrm>
            <a:off x="4318548" y="4285034"/>
            <a:ext cx="340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Requirements met?</a:t>
            </a:r>
          </a:p>
        </p:txBody>
      </p:sp>
    </p:spTree>
    <p:extLst>
      <p:ext uri="{BB962C8B-B14F-4D97-AF65-F5344CB8AC3E}">
        <p14:creationId xmlns:p14="http://schemas.microsoft.com/office/powerpoint/2010/main" val="2476381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Gaseous Oxygen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2" name="Content Placeholder 11" descr="Icon&#10;&#10;Description automatically generated">
            <a:extLst>
              <a:ext uri="{FF2B5EF4-FFF2-40B4-BE49-F238E27FC236}">
                <a16:creationId xmlns:a16="http://schemas.microsoft.com/office/drawing/2014/main" id="{6DA223D5-8ABF-42EC-B718-67A4E40F6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164" y="0"/>
            <a:ext cx="2101968" cy="105098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A51D23-398E-487D-A199-21DFE26139D9}"/>
              </a:ext>
            </a:extLst>
          </p:cNvPr>
          <p:cNvSpPr txBox="1"/>
          <p:nvPr/>
        </p:nvSpPr>
        <p:spPr>
          <a:xfrm>
            <a:off x="140359" y="1281308"/>
            <a:ext cx="886328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/>
              <a:t>Gaseous Oxygen Verification and Validation Procedure at the VAB and Pad</a:t>
            </a:r>
          </a:p>
          <a:p>
            <a:endParaRPr lang="en-US" b="1" dirty="0"/>
          </a:p>
        </p:txBody>
      </p:sp>
      <p:pic>
        <p:nvPicPr>
          <p:cNvPr id="7" name="Picture 6" descr="A picture containing sky, outdoor, grass, building&#10;&#10;Description automatically generated">
            <a:extLst>
              <a:ext uri="{FF2B5EF4-FFF2-40B4-BE49-F238E27FC236}">
                <a16:creationId xmlns:a16="http://schemas.microsoft.com/office/drawing/2014/main" id="{8F18238F-5DCC-46F6-A607-CE2D0C34B8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160" y="1773319"/>
            <a:ext cx="2747639" cy="1831312"/>
          </a:xfrm>
          <a:prstGeom prst="rect">
            <a:avLst/>
          </a:prstGeom>
        </p:spPr>
      </p:pic>
      <p:pic>
        <p:nvPicPr>
          <p:cNvPr id="9" name="Picture 8" descr="A picture containing outdoor, sky, grass, mountain&#10;&#10;Description automatically generated">
            <a:extLst>
              <a:ext uri="{FF2B5EF4-FFF2-40B4-BE49-F238E27FC236}">
                <a16:creationId xmlns:a16="http://schemas.microsoft.com/office/drawing/2014/main" id="{5122EF12-2B76-47C2-8D1D-B500048D63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831" y="3802703"/>
            <a:ext cx="2746968" cy="18313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01646F-7BB9-4D5A-968D-D95D65308E52}"/>
              </a:ext>
            </a:extLst>
          </p:cNvPr>
          <p:cNvSpPr txBox="1"/>
          <p:nvPr/>
        </p:nvSpPr>
        <p:spPr>
          <a:xfrm>
            <a:off x="284085" y="1927639"/>
            <a:ext cx="5338233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/>
              <a:t>Why?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Facility systems need to be tested to ensure nominal operation before use</a:t>
            </a:r>
            <a:endParaRPr lang="en-US" dirty="0">
              <a:cs typeface="Arial"/>
            </a:endParaRPr>
          </a:p>
          <a:p>
            <a:endParaRPr lang="en-US" dirty="0"/>
          </a:p>
          <a:p>
            <a:r>
              <a:rPr lang="en-US" b="1" dirty="0"/>
              <a:t>What?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gaseous oxygen system for contingency Orion bottle fill</a:t>
            </a:r>
          </a:p>
          <a:p>
            <a:endParaRPr lang="en-US" dirty="0"/>
          </a:p>
          <a:p>
            <a:r>
              <a:rPr lang="en-US" b="1" dirty="0"/>
              <a:t>How?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 procedure written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Leak checks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Remote operation capability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Nominal pressures and flow rates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Cleanliness</a:t>
            </a:r>
          </a:p>
        </p:txBody>
      </p:sp>
    </p:spTree>
    <p:extLst>
      <p:ext uri="{BB962C8B-B14F-4D97-AF65-F5344CB8AC3E}">
        <p14:creationId xmlns:p14="http://schemas.microsoft.com/office/powerpoint/2010/main" val="247344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2" name="Content Placeholder 11" descr="Icon&#10;&#10;Description automatically generated">
            <a:extLst>
              <a:ext uri="{FF2B5EF4-FFF2-40B4-BE49-F238E27FC236}">
                <a16:creationId xmlns:a16="http://schemas.microsoft.com/office/drawing/2014/main" id="{6DA223D5-8ABF-42EC-B718-67A4E40F6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164" y="0"/>
            <a:ext cx="2101968" cy="1050984"/>
          </a:xfr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65D5085-A86D-4384-B129-C80CFBB473F3}"/>
              </a:ext>
            </a:extLst>
          </p:cNvPr>
          <p:cNvSpPr/>
          <p:nvPr/>
        </p:nvSpPr>
        <p:spPr>
          <a:xfrm>
            <a:off x="1539536" y="2861939"/>
            <a:ext cx="2073676" cy="1134122"/>
          </a:xfrm>
          <a:prstGeom prst="ellipse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C3EB8E8-2C99-41DD-A500-E2B0FF7A74EA}"/>
              </a:ext>
            </a:extLst>
          </p:cNvPr>
          <p:cNvSpPr/>
          <p:nvPr/>
        </p:nvSpPr>
        <p:spPr>
          <a:xfrm>
            <a:off x="5546324" y="2861939"/>
            <a:ext cx="2073676" cy="1134122"/>
          </a:xfrm>
          <a:prstGeom prst="ellipse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C1458-B477-47E6-87C6-CC249B364BCB}"/>
              </a:ext>
            </a:extLst>
          </p:cNvPr>
          <p:cNvSpPr txBox="1"/>
          <p:nvPr/>
        </p:nvSpPr>
        <p:spPr>
          <a:xfrm>
            <a:off x="1748901" y="3187082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Adaptability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AC798D-EA07-45DA-9931-73F1B4AEF6AD}"/>
              </a:ext>
            </a:extLst>
          </p:cNvPr>
          <p:cNvSpPr/>
          <p:nvPr/>
        </p:nvSpPr>
        <p:spPr>
          <a:xfrm>
            <a:off x="289264" y="1323328"/>
            <a:ext cx="2073676" cy="1134122"/>
          </a:xfrm>
          <a:prstGeom prst="ellipse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3A636E-6548-4D72-A231-D2C9FC52934E}"/>
              </a:ext>
            </a:extLst>
          </p:cNvPr>
          <p:cNvSpPr txBox="1"/>
          <p:nvPr/>
        </p:nvSpPr>
        <p:spPr>
          <a:xfrm>
            <a:off x="498629" y="1565492"/>
            <a:ext cx="1651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Look at the big picture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26F94C4-7CDF-4E9F-8D37-9237E5FC7AC7}"/>
              </a:ext>
            </a:extLst>
          </p:cNvPr>
          <p:cNvSpPr/>
          <p:nvPr/>
        </p:nvSpPr>
        <p:spPr>
          <a:xfrm>
            <a:off x="209365" y="4541298"/>
            <a:ext cx="2073676" cy="1134122"/>
          </a:xfrm>
          <a:prstGeom prst="ellipse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E3BF81-7A1A-4917-8686-FB36145C7F5E}"/>
              </a:ext>
            </a:extLst>
          </p:cNvPr>
          <p:cNvSpPr txBox="1"/>
          <p:nvPr/>
        </p:nvSpPr>
        <p:spPr>
          <a:xfrm>
            <a:off x="416620" y="4785193"/>
            <a:ext cx="1651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Willingness to learn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C95941E-851F-4546-89A5-6B8856B2B621}"/>
              </a:ext>
            </a:extLst>
          </p:cNvPr>
          <p:cNvCxnSpPr>
            <a:cxnSpLocks/>
          </p:cNvCxnSpPr>
          <p:nvPr/>
        </p:nvCxnSpPr>
        <p:spPr>
          <a:xfrm flipH="1" flipV="1">
            <a:off x="1669002" y="2453987"/>
            <a:ext cx="264631" cy="495692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B1C6B47-C7C5-4C39-B651-B07A66B3BD78}"/>
              </a:ext>
            </a:extLst>
          </p:cNvPr>
          <p:cNvCxnSpPr>
            <a:cxnSpLocks/>
          </p:cNvCxnSpPr>
          <p:nvPr/>
        </p:nvCxnSpPr>
        <p:spPr>
          <a:xfrm flipH="1">
            <a:off x="1669002" y="3960718"/>
            <a:ext cx="345379" cy="615923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6F691894-AD7E-4824-B8F6-BBFB50FA211C}"/>
              </a:ext>
            </a:extLst>
          </p:cNvPr>
          <p:cNvSpPr/>
          <p:nvPr/>
        </p:nvSpPr>
        <p:spPr>
          <a:xfrm>
            <a:off x="6680816" y="1319865"/>
            <a:ext cx="2073676" cy="1134122"/>
          </a:xfrm>
          <a:prstGeom prst="ellipse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F37C53-C47D-4577-968D-B2E6E192DDC1}"/>
              </a:ext>
            </a:extLst>
          </p:cNvPr>
          <p:cNvSpPr txBox="1"/>
          <p:nvPr/>
        </p:nvSpPr>
        <p:spPr>
          <a:xfrm>
            <a:off x="6892031" y="1529439"/>
            <a:ext cx="1651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Subject matter experts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4353C1E-B4A6-401D-8EA3-FF927374A289}"/>
              </a:ext>
            </a:extLst>
          </p:cNvPr>
          <p:cNvSpPr/>
          <p:nvPr/>
        </p:nvSpPr>
        <p:spPr>
          <a:xfrm>
            <a:off x="6966752" y="4576641"/>
            <a:ext cx="2073676" cy="1134122"/>
          </a:xfrm>
          <a:prstGeom prst="ellipse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F323815-42C1-4486-BCE7-B4E03BF3BD83}"/>
              </a:ext>
            </a:extLst>
          </p:cNvPr>
          <p:cNvSpPr txBox="1"/>
          <p:nvPr/>
        </p:nvSpPr>
        <p:spPr>
          <a:xfrm>
            <a:off x="7176117" y="4818805"/>
            <a:ext cx="1651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Ask LOTS of questions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A692867-B207-43E5-8AF8-687DE0F8477A}"/>
              </a:ext>
            </a:extLst>
          </p:cNvPr>
          <p:cNvSpPr/>
          <p:nvPr/>
        </p:nvSpPr>
        <p:spPr>
          <a:xfrm>
            <a:off x="4152530" y="5026796"/>
            <a:ext cx="2073676" cy="1134122"/>
          </a:xfrm>
          <a:prstGeom prst="ellipse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453EE1A-B124-435D-95F1-93EE6B98EDFC}"/>
              </a:ext>
            </a:extLst>
          </p:cNvPr>
          <p:cNvSpPr txBox="1"/>
          <p:nvPr/>
        </p:nvSpPr>
        <p:spPr>
          <a:xfrm>
            <a:off x="4361895" y="5268960"/>
            <a:ext cx="1651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Get feedback often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BEF377-3AB2-42C2-A790-A52C93C00544}"/>
              </a:ext>
            </a:extLst>
          </p:cNvPr>
          <p:cNvSpPr txBox="1"/>
          <p:nvPr/>
        </p:nvSpPr>
        <p:spPr>
          <a:xfrm>
            <a:off x="5743852" y="3244334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Get Help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E5E4467-11ED-4710-AC02-BF7DD7817F96}"/>
              </a:ext>
            </a:extLst>
          </p:cNvPr>
          <p:cNvCxnSpPr>
            <a:cxnSpLocks/>
          </p:cNvCxnSpPr>
          <p:nvPr/>
        </p:nvCxnSpPr>
        <p:spPr>
          <a:xfrm flipH="1">
            <a:off x="5628239" y="3996061"/>
            <a:ext cx="469666" cy="1027272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5DE9C70-3C97-4C9F-A2C4-2A0B6150CE30}"/>
              </a:ext>
            </a:extLst>
          </p:cNvPr>
          <p:cNvCxnSpPr>
            <a:cxnSpLocks/>
          </p:cNvCxnSpPr>
          <p:nvPr/>
        </p:nvCxnSpPr>
        <p:spPr>
          <a:xfrm flipV="1">
            <a:off x="6966752" y="2425112"/>
            <a:ext cx="209365" cy="436827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321C5D1-F10B-479B-8DA2-B3DEEE95341E}"/>
              </a:ext>
            </a:extLst>
          </p:cNvPr>
          <p:cNvCxnSpPr>
            <a:cxnSpLocks/>
          </p:cNvCxnSpPr>
          <p:nvPr/>
        </p:nvCxnSpPr>
        <p:spPr>
          <a:xfrm>
            <a:off x="7176117" y="3926453"/>
            <a:ext cx="360498" cy="64672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18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  <p:bldP spid="23" grpId="0" animBg="1"/>
      <p:bldP spid="24" grpId="0"/>
      <p:bldP spid="25" grpId="0" animBg="1"/>
      <p:bldP spid="26" grpId="0"/>
      <p:bldP spid="27" grpId="0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2" name="Content Placeholder 11" descr="Icon&#10;&#10;Description automatically generated">
            <a:extLst>
              <a:ext uri="{FF2B5EF4-FFF2-40B4-BE49-F238E27FC236}">
                <a16:creationId xmlns:a16="http://schemas.microsoft.com/office/drawing/2014/main" id="{6DA223D5-8ABF-42EC-B718-67A4E40F6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164" y="0"/>
            <a:ext cx="2101968" cy="105098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8A5E2B-3F0C-4BE2-8D66-B18CCACFB1C0}"/>
              </a:ext>
            </a:extLst>
          </p:cNvPr>
          <p:cNvSpPr txBox="1"/>
          <p:nvPr/>
        </p:nvSpPr>
        <p:spPr>
          <a:xfrm>
            <a:off x="416620" y="1455938"/>
            <a:ext cx="8270180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Huge thank you to the following people who have made my experience at NASA so fantastic!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Brett Trahan – Mentor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Steve Anthony – Supervisor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 Miller – Pathways Coordinator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Ruben Jaca, Christian Nunez, Justin Archie – Help with my project</a:t>
            </a:r>
            <a:endParaRPr lang="en-US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Entire NE-XF Team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Jill Giles and Stephen </a:t>
            </a:r>
            <a:r>
              <a:rPr lang="en-US" dirty="0" err="1"/>
              <a:t>Aument</a:t>
            </a:r>
            <a:r>
              <a:rPr lang="en-US" dirty="0"/>
              <a:t> – NE-X Intern Supervisors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of the interns that have made this semester so amazing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ED8EF1-9114-49CA-B9A7-D511F74D026E}"/>
              </a:ext>
            </a:extLst>
          </p:cNvPr>
          <p:cNvSpPr txBox="1"/>
          <p:nvPr/>
        </p:nvSpPr>
        <p:spPr>
          <a:xfrm>
            <a:off x="87432" y="5643810"/>
            <a:ext cx="4484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All images courtesy of NASA and myself</a:t>
            </a:r>
          </a:p>
        </p:txBody>
      </p:sp>
    </p:spTree>
    <p:extLst>
      <p:ext uri="{BB962C8B-B14F-4D97-AF65-F5344CB8AC3E}">
        <p14:creationId xmlns:p14="http://schemas.microsoft.com/office/powerpoint/2010/main" val="1033232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9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59498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op 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AED777F2B8F043AD6A61C482D6D2E8" ma:contentTypeVersion="1" ma:contentTypeDescription="Create a new document." ma:contentTypeScope="" ma:versionID="bdd91abbce50ed6517a3745261d3f7c3">
  <xsd:schema xmlns:xsd="http://www.w3.org/2001/XMLSchema" xmlns:xs="http://www.w3.org/2001/XMLSchema" xmlns:p="http://schemas.microsoft.com/office/2006/metadata/properties" xmlns:ns2="http://schemas.microsoft.com/sharepoint/v4" targetNamespace="http://schemas.microsoft.com/office/2006/metadata/properties" ma:root="true" ma:fieldsID="23c11eee0d542004c4a7d729835418c6" ns2:_=""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47CF7C-FA8C-44DE-B054-7F7A8B433305}">
  <ds:schemaRefs>
    <ds:schemaRef ds:uri="http://schemas.microsoft.com/office/2006/metadata/properties"/>
    <ds:schemaRef ds:uri="http://schemas.microsoft.com/office/infopath/2007/PartnerControls"/>
    <ds:schemaRef ds:uri="http://schemas.microsoft.com/sharepoint/v4"/>
  </ds:schemaRefs>
</ds:datastoreItem>
</file>

<file path=customXml/itemProps2.xml><?xml version="1.0" encoding="utf-8"?>
<ds:datastoreItem xmlns:ds="http://schemas.openxmlformats.org/officeDocument/2006/customXml" ds:itemID="{16479F04-F1A8-4916-AC1C-6C71E05CE6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892F8DC-D514-4899-8DE3-C31F0E9B1AF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2452</TotalTime>
  <Words>370</Words>
  <Application>Microsoft Office PowerPoint</Application>
  <PresentationFormat>On-screen Show (4:3)</PresentationFormat>
  <Paragraphs>99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3_Office Theme</vt:lpstr>
      <vt:lpstr>Gabriella Teodoru</vt:lpstr>
      <vt:lpstr>About Me</vt:lpstr>
      <vt:lpstr>My Team</vt:lpstr>
      <vt:lpstr>CMBP</vt:lpstr>
      <vt:lpstr>CMBP</vt:lpstr>
      <vt:lpstr>Gaseous Oxygen </vt:lpstr>
      <vt:lpstr>Lessons Learned</vt:lpstr>
      <vt:lpstr>Acknowledgements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EGS Presentation Template</dc:title>
  <dc:creator>Curry, Karen M. (KSC-KLXSII)[Millennium Engineering and Integration Company]</dc:creator>
  <cp:lastModifiedBy>Johnson, Truemilla A. (KSC-ITTI0)</cp:lastModifiedBy>
  <cp:revision>167</cp:revision>
  <dcterms:created xsi:type="dcterms:W3CDTF">2018-01-10T18:52:05Z</dcterms:created>
  <dcterms:modified xsi:type="dcterms:W3CDTF">2023-05-24T19:44:43Z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0x01010044AED777F2B8F043AD6A61C482D6D2E8</vt:lpwstr>
  </property>
</Properties>
</file>