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2" r:id="rId3"/>
    <p:sldId id="265" r:id="rId4"/>
    <p:sldId id="268" r:id="rId5"/>
    <p:sldId id="266" r:id="rId6"/>
    <p:sldId id="275" r:id="rId7"/>
    <p:sldId id="273" r:id="rId8"/>
    <p:sldId id="267" r:id="rId9"/>
    <p:sldId id="269" r:id="rId10"/>
    <p:sldId id="274" r:id="rId11"/>
  </p:sldIdLst>
  <p:sldSz cx="12192000" cy="6858000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FFFF"/>
    <a:srgbClr val="BBE0E3"/>
    <a:srgbClr val="FF0000"/>
    <a:srgbClr val="FFFF00"/>
    <a:srgbClr val="33CC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422" autoAdjust="0"/>
    <p:restoredTop sz="94737" autoAdjust="0"/>
  </p:normalViewPr>
  <p:slideViewPr>
    <p:cSldViewPr>
      <p:cViewPr varScale="1">
        <p:scale>
          <a:sx n="87" d="100"/>
          <a:sy n="87" d="100"/>
        </p:scale>
        <p:origin x="75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2B5B96-0179-467E-994C-65DC24E24F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2113" y="684213"/>
            <a:ext cx="607536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FBEC26-3E90-44DC-96B5-AABC4869EED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Adaptive Aero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648201"/>
            <a:ext cx="21082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"/>
            <a:ext cx="10363200" cy="10667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6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247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56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187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59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10363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295401"/>
            <a:ext cx="11582400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/>
        </p:nvSpPr>
        <p:spPr bwMode="auto">
          <a:xfrm>
            <a:off x="-304800" y="5562601"/>
            <a:ext cx="1219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029" name="Text Box 10"/>
          <p:cNvSpPr txBox="1">
            <a:spLocks noChangeArrowheads="1"/>
          </p:cNvSpPr>
          <p:nvPr/>
        </p:nvSpPr>
        <p:spPr bwMode="auto">
          <a:xfrm>
            <a:off x="0" y="6613526"/>
            <a:ext cx="12192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920163" eaLnBrk="0" hangingPunct="0"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20163" eaLnBrk="0" hangingPunct="0"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20163" eaLnBrk="0" hangingPunct="0"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20163" eaLnBrk="0" hangingPunct="0"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20163" eaLnBrk="0" hangingPunct="0"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20163" eaLnBrk="0" fontAlgn="base" hangingPunct="0">
              <a:spcBef>
                <a:spcPct val="0"/>
              </a:spcBef>
              <a:spcAft>
                <a:spcPct val="0"/>
              </a:spcAft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20163" eaLnBrk="0" fontAlgn="base" hangingPunct="0">
              <a:spcBef>
                <a:spcPct val="0"/>
              </a:spcBef>
              <a:spcAft>
                <a:spcPct val="0"/>
              </a:spcAft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20163" eaLnBrk="0" fontAlgn="base" hangingPunct="0">
              <a:spcBef>
                <a:spcPct val="0"/>
              </a:spcBef>
              <a:spcAft>
                <a:spcPct val="0"/>
              </a:spcAft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20163" eaLnBrk="0" fontAlgn="base" hangingPunct="0">
              <a:spcBef>
                <a:spcPct val="0"/>
              </a:spcBef>
              <a:spcAft>
                <a:spcPct val="0"/>
              </a:spcAft>
              <a:tabLst>
                <a:tab pos="4459288" algn="ctr"/>
                <a:tab pos="892016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10861675" eaLnBrk="1" hangingPunct="1">
              <a:spcBef>
                <a:spcPct val="50000"/>
              </a:spcBef>
              <a:tabLst>
                <a:tab pos="5999163" algn="ctr"/>
              </a:tabLst>
            </a:pPr>
            <a:r>
              <a:rPr lang="en-US" altLang="en-US" sz="1000" dirty="0">
                <a:solidFill>
                  <a:srgbClr val="376092"/>
                </a:solidFill>
              </a:rPr>
              <a:t>Adaptive Aerospace Group, Inc.	Page </a:t>
            </a:r>
            <a:fld id="{345FBBCF-4106-4724-8EB8-E43EF7002505}" type="slidenum">
              <a:rPr lang="en-US" altLang="en-US" sz="1000">
                <a:solidFill>
                  <a:srgbClr val="376092"/>
                </a:solidFill>
              </a:rPr>
              <a:pPr algn="just" defTabSz="10861675" eaLnBrk="1" hangingPunct="1">
                <a:spcBef>
                  <a:spcPct val="50000"/>
                </a:spcBef>
                <a:tabLst>
                  <a:tab pos="5999163" algn="ctr"/>
                </a:tabLst>
              </a:pPr>
              <a:t>‹#›</a:t>
            </a:fld>
            <a:r>
              <a:rPr lang="en-US" altLang="en-US" sz="1000" dirty="0">
                <a:solidFill>
                  <a:srgbClr val="376092"/>
                </a:solidFill>
              </a:rPr>
              <a:t>	</a:t>
            </a:r>
            <a:fld id="{9B25D5E4-3364-4C1A-BCEC-896B97E05E1A}" type="datetime4">
              <a:rPr lang="en-US" altLang="en-US" sz="1000" smtClean="0">
                <a:solidFill>
                  <a:srgbClr val="376092"/>
                </a:solidFill>
              </a:rPr>
              <a:pPr algn="just" defTabSz="10861675" eaLnBrk="1" hangingPunct="1">
                <a:spcBef>
                  <a:spcPct val="50000"/>
                </a:spcBef>
                <a:tabLst>
                  <a:tab pos="5999163" algn="ctr"/>
                </a:tabLst>
              </a:pPr>
              <a:t>April 13, 2023</a:t>
            </a:fld>
            <a:endParaRPr lang="en-US" altLang="en-US" sz="1000" dirty="0">
              <a:solidFill>
                <a:srgbClr val="37609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01600" y="1143000"/>
            <a:ext cx="11887200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1600" y="6553200"/>
            <a:ext cx="11887200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7" r:id="rId2"/>
    <p:sldLayoutId id="2147483668" r:id="rId3"/>
    <p:sldLayoutId id="2147483669" r:id="rId4"/>
    <p:sldLayoutId id="2147483670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37609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376092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609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rgbClr val="37609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37609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rgbClr val="37609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200" kern="1200">
          <a:solidFill>
            <a:srgbClr val="37609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C8666-CCBB-4B69-AF73-9614AB85DE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Factors Issues:</a:t>
            </a:r>
            <a:br>
              <a:rPr lang="en-US" dirty="0"/>
            </a:br>
            <a:r>
              <a:rPr lang="en-US" dirty="0" err="1"/>
              <a:t>m:N</a:t>
            </a:r>
            <a:r>
              <a:rPr lang="en-US" dirty="0"/>
              <a:t> Automation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D8179-0920-4918-8C4E-A49DF6021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1905000"/>
            <a:ext cx="8534400" cy="17526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Solutions Associated with Increasingly Autonomous Flight and the Role of Standards to Ensure Safety</a:t>
            </a:r>
            <a:endParaRPr lang="en-US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b="0" i="0" dirty="0">
                <a:solidFill>
                  <a:srgbClr val="242424"/>
                </a:solidFill>
                <a:effectLst/>
                <a:latin typeface="inherit"/>
              </a:rPr>
              <a:t> </a:t>
            </a: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algn="l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58CFC-C331-3A4A-8C5B-BCCD7987C7A8}"/>
              </a:ext>
            </a:extLst>
          </p:cNvPr>
          <p:cNvSpPr txBox="1"/>
          <p:nvPr/>
        </p:nvSpPr>
        <p:spPr>
          <a:xfrm>
            <a:off x="3352800" y="5410200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Jay Shively, Adaptive Aerospace Group, Inc.</a:t>
            </a:r>
          </a:p>
        </p:txBody>
      </p:sp>
    </p:spTree>
    <p:extLst>
      <p:ext uri="{BB962C8B-B14F-4D97-AF65-F5344CB8AC3E}">
        <p14:creationId xmlns:p14="http://schemas.microsoft.com/office/powerpoint/2010/main" val="1740468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AAB32-0DBF-C9FA-D17B-3AFE47F61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</a:t>
            </a:r>
            <a:r>
              <a:rPr lang="en-US" dirty="0" err="1">
                <a:solidFill>
                  <a:schemeClr val="tx1"/>
                </a:solidFill>
              </a:rPr>
              <a:t>m:N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9054B-0C4E-5C31-A432-A94629008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Single or team of pilots 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(m = or &gt; 1) supervising multiple (N) aircraft (N &gt; m).</a:t>
            </a:r>
            <a:r>
              <a:rPr lang="en-US" sz="2400" dirty="0">
                <a:solidFill>
                  <a:schemeClr val="tx1"/>
                </a:solidFill>
                <a:effectLst/>
                <a:latin typeface="+mj-lt"/>
              </a:rPr>
              <a:t> 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9FE5109-B903-B4FD-978E-C40311B93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88" y="1893969"/>
            <a:ext cx="10430012" cy="44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0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594E8-C5D0-917D-0074-C495B62C0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right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D388-B01C-AE34-3F7F-E0E5C349C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/>
              <a:t>How many aircraft can one pilot supervise?</a:t>
            </a:r>
          </a:p>
          <a:p>
            <a:r>
              <a:rPr lang="en-US" dirty="0"/>
              <a:t>Determined by event rate, service time and switching costs.</a:t>
            </a:r>
          </a:p>
          <a:p>
            <a:pPr lvl="1"/>
            <a:r>
              <a:rPr lang="en-US" dirty="0"/>
              <a:t>Event rate (neglect) - How often does the pilot need to intervene in the system?</a:t>
            </a:r>
          </a:p>
          <a:p>
            <a:pPr lvl="1"/>
            <a:r>
              <a:rPr lang="en-US" dirty="0"/>
              <a:t>Service time – How long does it take to resolve an event?</a:t>
            </a:r>
          </a:p>
          <a:p>
            <a:pPr lvl="1"/>
            <a:r>
              <a:rPr lang="en-US" dirty="0"/>
              <a:t>Switching costs – How long does it take for a pilot to switch attention (and develop the situation awareness needed) to resolve an event?</a:t>
            </a:r>
          </a:p>
        </p:txBody>
      </p:sp>
    </p:spTree>
    <p:extLst>
      <p:ext uri="{BB962C8B-B14F-4D97-AF65-F5344CB8AC3E}">
        <p14:creationId xmlns:p14="http://schemas.microsoft.com/office/powerpoint/2010/main" val="221354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9EBC3-6DCB-7F81-97B0-14B1489A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rate (neglect)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E5D3-D35D-D00D-250E-C0A406753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11582400" cy="4830763"/>
          </a:xfrm>
        </p:spPr>
        <p:txBody>
          <a:bodyPr/>
          <a:lstStyle/>
          <a:p>
            <a:r>
              <a:rPr lang="en-US" sz="2400" dirty="0"/>
              <a:t>Determined by level of automation, which can vary dramatically by domain and application:</a:t>
            </a:r>
          </a:p>
          <a:p>
            <a:endParaRPr lang="en-US" sz="2400" dirty="0"/>
          </a:p>
          <a:p>
            <a:r>
              <a:rPr lang="en-US" sz="2400" dirty="0"/>
              <a:t>Highly automated delivery drone </a:t>
            </a:r>
          </a:p>
          <a:p>
            <a:pPr lvl="2"/>
            <a:r>
              <a:rPr lang="en-US" sz="2400" dirty="0"/>
              <a:t>Low vehicle/route intervention</a:t>
            </a:r>
          </a:p>
          <a:p>
            <a:pPr lvl="2"/>
            <a:r>
              <a:rPr lang="en-US" sz="2400" dirty="0"/>
              <a:t>Low altitude (below 400’)</a:t>
            </a:r>
          </a:p>
          <a:p>
            <a:pPr lvl="2"/>
            <a:r>
              <a:rPr lang="en-US" sz="2400" dirty="0"/>
              <a:t>No ATC interaction required (USS)</a:t>
            </a:r>
          </a:p>
          <a:p>
            <a:pPr marL="914400" lvl="2" indent="0">
              <a:buNone/>
            </a:pPr>
            <a:endParaRPr lang="en-US" sz="2400" dirty="0"/>
          </a:p>
          <a:p>
            <a:r>
              <a:rPr lang="en-US" sz="2400" dirty="0"/>
              <a:t>Large Cargo UAS</a:t>
            </a:r>
          </a:p>
          <a:p>
            <a:pPr lvl="2"/>
            <a:r>
              <a:rPr lang="en-US" sz="2400" dirty="0"/>
              <a:t>IFR routes</a:t>
            </a:r>
          </a:p>
          <a:p>
            <a:pPr lvl="2"/>
            <a:r>
              <a:rPr lang="en-US" sz="2400" dirty="0"/>
              <a:t>Mixed environment</a:t>
            </a:r>
          </a:p>
          <a:p>
            <a:pPr lvl="2"/>
            <a:r>
              <a:rPr lang="en-US" sz="2400" dirty="0"/>
              <a:t>ATC Comm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9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57176-F5C1-B1C7-ABBC-F14F6F81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Automation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5F5D3-AA9F-25BC-B35F-5C58AB9C4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Doesn’t necessarily eliminate errors, but changes the nature of errors and failures</a:t>
            </a:r>
          </a:p>
          <a:p>
            <a:r>
              <a:rPr lang="en-US" dirty="0"/>
              <a:t>Human contribution to safety – resilient, novel behaviors that are often not recognized</a:t>
            </a:r>
          </a:p>
          <a:p>
            <a:r>
              <a:rPr lang="en-US" dirty="0"/>
              <a:t>Humans will be in the system will interact with automated systems</a:t>
            </a:r>
          </a:p>
          <a:p>
            <a:r>
              <a:rPr lang="en-US" dirty="0"/>
              <a:t>Accountability</a:t>
            </a:r>
          </a:p>
          <a:p>
            <a:r>
              <a:rPr lang="en-US" dirty="0"/>
              <a:t>Automation CAN reduce error, but not automatically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44F1F-0023-77EA-AB48-61F91BAD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9429F-103D-F8B3-B0BF-EA73DA20E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all automated duties and tasks can be executed safely and efficiently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Ensure that PIC workload isn’t simply shifted to another (supervisory) task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nintended consequences must be identified and mitigated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uman contribution to safety is not overlooked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 has transparency to maintain awareness and understanding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 automation as a teammate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46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9FE23-A287-B4A3-B5CC-14745092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Autonomy Teaming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FFABE-F67C-B1D7-6193-09F0FD5AE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012723"/>
            <a:ext cx="11582400" cy="4830763"/>
          </a:xfrm>
        </p:spPr>
        <p:txBody>
          <a:bodyPr/>
          <a:lstStyle/>
          <a:p>
            <a:r>
              <a:rPr lang="en-US" dirty="0"/>
              <a:t>Transparency</a:t>
            </a:r>
          </a:p>
          <a:p>
            <a:r>
              <a:rPr lang="en-US" dirty="0"/>
              <a:t>Bi-directional comm</a:t>
            </a:r>
          </a:p>
          <a:p>
            <a:r>
              <a:rPr lang="en-US" dirty="0"/>
              <a:t>Shared Situation Awareness</a:t>
            </a:r>
          </a:p>
          <a:p>
            <a:r>
              <a:rPr lang="en-US" dirty="0"/>
              <a:t>Pilot directed</a:t>
            </a:r>
          </a:p>
          <a:p>
            <a:r>
              <a:rPr lang="en-US" dirty="0"/>
              <a:t>Meaningful Human Control</a:t>
            </a:r>
          </a:p>
        </p:txBody>
      </p:sp>
    </p:spTree>
    <p:extLst>
      <p:ext uri="{BB962C8B-B14F-4D97-AF65-F5344CB8AC3E}">
        <p14:creationId xmlns:p14="http://schemas.microsoft.com/office/powerpoint/2010/main" val="1297012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2E246-4D05-0D2B-5798-8EB543123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144B-9033-353A-C417-3FAF847A1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RTCA SC-228</a:t>
            </a:r>
          </a:p>
          <a:p>
            <a:pPr lvl="1"/>
            <a:r>
              <a:rPr lang="en-US" dirty="0"/>
              <a:t>M:N Working Group</a:t>
            </a:r>
          </a:p>
          <a:p>
            <a:pPr lvl="1"/>
            <a:r>
              <a:rPr lang="en-US" dirty="0"/>
              <a:t>Industry, government</a:t>
            </a:r>
          </a:p>
          <a:p>
            <a:r>
              <a:rPr lang="en-US" dirty="0"/>
              <a:t>White paper on use-cases, DAA solutions</a:t>
            </a:r>
          </a:p>
          <a:p>
            <a:r>
              <a:rPr lang="en-US" dirty="0"/>
              <a:t>Jan 2024</a:t>
            </a:r>
          </a:p>
          <a:p>
            <a:pPr marL="0" indent="0">
              <a:buNone/>
            </a:pPr>
            <a:r>
              <a:rPr lang="en-US" dirty="0"/>
              <a:t>Gov’t/Industry </a:t>
            </a:r>
            <a:r>
              <a:rPr lang="en-US" dirty="0" err="1"/>
              <a:t>m:N</a:t>
            </a:r>
            <a:r>
              <a:rPr lang="en-US" dirty="0"/>
              <a:t> working group</a:t>
            </a:r>
          </a:p>
          <a:p>
            <a:r>
              <a:rPr lang="en-US" dirty="0"/>
              <a:t>Panel – Tuesday @ 4:30</a:t>
            </a:r>
          </a:p>
          <a:p>
            <a:r>
              <a:rPr lang="en-US" dirty="0"/>
              <a:t>Workshop – Thursday 10:30 – 4</a:t>
            </a:r>
            <a:r>
              <a:rPr lang="en-US" dirty="0">
                <a:sym typeface="Wingdings" pitchFamily="2" charset="2"/>
              </a:rPr>
              <a:t>:00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96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7F05F-92EE-87B6-71CB-33E28E596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394A2-B9E4-4B24-2356-096D72E24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GCS standards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Information requirements</a:t>
            </a:r>
          </a:p>
          <a:p>
            <a:pPr lvl="1"/>
            <a:r>
              <a:rPr lang="en-US" dirty="0"/>
              <a:t>Displays</a:t>
            </a:r>
          </a:p>
          <a:p>
            <a:pPr lvl="1"/>
            <a:r>
              <a:rPr lang="en-US" dirty="0"/>
              <a:t>Caution, warning, advisory</a:t>
            </a:r>
          </a:p>
          <a:p>
            <a:pPr lvl="1"/>
            <a:r>
              <a:rPr lang="en-US" dirty="0"/>
              <a:t>Hand-offs</a:t>
            </a:r>
          </a:p>
          <a:p>
            <a:pPr lvl="1"/>
            <a:r>
              <a:rPr lang="en-US" dirty="0"/>
              <a:t>Detect and Avoid </a:t>
            </a:r>
          </a:p>
          <a:p>
            <a:pPr lvl="1"/>
            <a:r>
              <a:rPr lang="en-US" dirty="0"/>
              <a:t>ATC Comm requirements/modes</a:t>
            </a:r>
          </a:p>
        </p:txBody>
      </p:sp>
    </p:spTree>
    <p:extLst>
      <p:ext uri="{BB962C8B-B14F-4D97-AF65-F5344CB8AC3E}">
        <p14:creationId xmlns:p14="http://schemas.microsoft.com/office/powerpoint/2010/main" val="140218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261B6-F851-1FF2-1EDD-8B0CBBFA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97BAB-4E4F-1B73-BF31-678F57EC6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Automation</a:t>
            </a:r>
            <a:r>
              <a:rPr lang="en-US" dirty="0">
                <a:solidFill>
                  <a:srgbClr val="FF0000"/>
                </a:solidFill>
              </a:rPr>
              <a:t> CAN and must  </a:t>
            </a:r>
            <a:r>
              <a:rPr lang="en-US" dirty="0">
                <a:solidFill>
                  <a:schemeClr val="tx2"/>
                </a:solidFill>
              </a:rPr>
              <a:t>move the industry forward </a:t>
            </a:r>
          </a:p>
          <a:p>
            <a:r>
              <a:rPr lang="en-US" dirty="0"/>
              <a:t>Must analyze any automation to investigate task changes and unintended consequences</a:t>
            </a:r>
          </a:p>
          <a:p>
            <a:r>
              <a:rPr lang="en-US" dirty="0"/>
              <a:t>Realize humans will be in the system and optimize their contribution</a:t>
            </a:r>
          </a:p>
          <a:p>
            <a:r>
              <a:rPr lang="en-US" dirty="0"/>
              <a:t>Adhere to HAT principles</a:t>
            </a:r>
          </a:p>
          <a:p>
            <a:r>
              <a:rPr lang="en-US" dirty="0"/>
              <a:t>Good start on standards – long way to go…</a:t>
            </a:r>
          </a:p>
        </p:txBody>
      </p:sp>
    </p:spTree>
    <p:extLst>
      <p:ext uri="{BB962C8B-B14F-4D97-AF65-F5344CB8AC3E}">
        <p14:creationId xmlns:p14="http://schemas.microsoft.com/office/powerpoint/2010/main" val="2932751893"/>
      </p:ext>
    </p:extLst>
  </p:cSld>
  <p:clrMapOvr>
    <a:masterClrMapping/>
  </p:clrMapOvr>
</p:sld>
</file>

<file path=ppt/theme/theme1.xml><?xml version="1.0" encoding="utf-8"?>
<a:theme xmlns:a="http://schemas.openxmlformats.org/drawingml/2006/main" name="AAG PowerPoint Template 2011 Marc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FBE1E23-9CE2-4DF8-A78C-95F7EE6ABF2C}" vid="{47EAB889-3423-4596-8724-2CF1990C35B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AAG PowerPoint Template 2011 March</Template>
  <TotalTime>161</TotalTime>
  <Words>416</Words>
  <Application>Microsoft Macintosh PowerPoint</Application>
  <PresentationFormat>Widescreen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inherit</vt:lpstr>
      <vt:lpstr>AAG PowerPoint Template 2011 March</vt:lpstr>
      <vt:lpstr>Human Factors Issues: m:N Automation</vt:lpstr>
      <vt:lpstr>What is m:N?</vt:lpstr>
      <vt:lpstr>The right questions?</vt:lpstr>
      <vt:lpstr>Event rate (neglect)</vt:lpstr>
      <vt:lpstr>Automation Challenges</vt:lpstr>
      <vt:lpstr>Solutions</vt:lpstr>
      <vt:lpstr>Human Autonomy Teaming</vt:lpstr>
      <vt:lpstr>Standards</vt:lpstr>
      <vt:lpstr>Standards Needed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M:N Working Group</dc:title>
  <dc:creator>Shively, Robert J. (ARC-TH)</dc:creator>
  <cp:lastModifiedBy>Jay Shively</cp:lastModifiedBy>
  <cp:revision>30</cp:revision>
  <cp:lastPrinted>2011-03-08T16:17:09Z</cp:lastPrinted>
  <dcterms:created xsi:type="dcterms:W3CDTF">2022-12-21T20:26:38Z</dcterms:created>
  <dcterms:modified xsi:type="dcterms:W3CDTF">2023-04-13T20:32:51Z</dcterms:modified>
</cp:coreProperties>
</file>