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3" r:id="rId1"/>
    <p:sldMasterId id="2147483725" r:id="rId2"/>
  </p:sldMasterIdLst>
  <p:notesMasterIdLst>
    <p:notesMasterId r:id="rId32"/>
  </p:notesMasterIdLst>
  <p:handoutMasterIdLst>
    <p:handoutMasterId r:id="rId33"/>
  </p:handoutMasterIdLst>
  <p:sldIdLst>
    <p:sldId id="310" r:id="rId3"/>
    <p:sldId id="38291" r:id="rId4"/>
    <p:sldId id="38293" r:id="rId5"/>
    <p:sldId id="15756" r:id="rId6"/>
    <p:sldId id="38292" r:id="rId7"/>
    <p:sldId id="1661" r:id="rId8"/>
    <p:sldId id="38290" r:id="rId9"/>
    <p:sldId id="494" r:id="rId10"/>
    <p:sldId id="38294" r:id="rId11"/>
    <p:sldId id="1673" r:id="rId12"/>
    <p:sldId id="513" r:id="rId13"/>
    <p:sldId id="38283" r:id="rId14"/>
    <p:sldId id="38295" r:id="rId15"/>
    <p:sldId id="38296" r:id="rId16"/>
    <p:sldId id="38284" r:id="rId17"/>
    <p:sldId id="38286" r:id="rId18"/>
    <p:sldId id="38287" r:id="rId19"/>
    <p:sldId id="38285" r:id="rId20"/>
    <p:sldId id="38297" r:id="rId21"/>
    <p:sldId id="38298" r:id="rId22"/>
    <p:sldId id="38299" r:id="rId23"/>
    <p:sldId id="38300" r:id="rId24"/>
    <p:sldId id="1648" r:id="rId25"/>
    <p:sldId id="15763" r:id="rId26"/>
    <p:sldId id="15764" r:id="rId27"/>
    <p:sldId id="15765" r:id="rId28"/>
    <p:sldId id="15766" r:id="rId29"/>
    <p:sldId id="15767" r:id="rId30"/>
    <p:sldId id="512"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D3FF"/>
    <a:srgbClr val="008EC0"/>
    <a:srgbClr val="FFFFCC"/>
    <a:srgbClr val="F9FA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5" autoAdjust="0"/>
    <p:restoredTop sz="94648"/>
  </p:normalViewPr>
  <p:slideViewPr>
    <p:cSldViewPr snapToGrid="0">
      <p:cViewPr varScale="1">
        <p:scale>
          <a:sx n="112" d="100"/>
          <a:sy n="112" d="100"/>
        </p:scale>
        <p:origin x="656" y="19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672785-AF9B-42C9-933B-71B326311776}" type="datetimeFigureOut">
              <a:rPr lang="en-US" smtClean="0"/>
              <a:t>4/17/23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D6D9C64-D665-44E9-8B28-7A65E44023C4}" type="slidenum">
              <a:rPr lang="en-US" smtClean="0"/>
              <a:t>‹#›</a:t>
            </a:fld>
            <a:endParaRPr lang="en-US"/>
          </a:p>
        </p:txBody>
      </p:sp>
    </p:spTree>
    <p:extLst>
      <p:ext uri="{BB962C8B-B14F-4D97-AF65-F5344CB8AC3E}">
        <p14:creationId xmlns:p14="http://schemas.microsoft.com/office/powerpoint/2010/main" val="829542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C86F67-3193-44CA-A307-16108AA8019A}" type="datetimeFigureOut">
              <a:rPr lang="en-US" smtClean="0"/>
              <a:t>4/17/23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D9A577-177E-406A-BAA8-F14760221DA4}" type="slidenum">
              <a:rPr lang="en-US" smtClean="0"/>
              <a:t>‹#›</a:t>
            </a:fld>
            <a:endParaRPr lang="en-US"/>
          </a:p>
        </p:txBody>
      </p:sp>
    </p:spTree>
    <p:extLst>
      <p:ext uri="{BB962C8B-B14F-4D97-AF65-F5344CB8AC3E}">
        <p14:creationId xmlns:p14="http://schemas.microsoft.com/office/powerpoint/2010/main" val="379827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2</a:t>
            </a:fld>
            <a:endParaRPr lang="en-US"/>
          </a:p>
        </p:txBody>
      </p:sp>
    </p:spTree>
    <p:extLst>
      <p:ext uri="{BB962C8B-B14F-4D97-AF65-F5344CB8AC3E}">
        <p14:creationId xmlns:p14="http://schemas.microsoft.com/office/powerpoint/2010/main" val="119762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17</a:t>
            </a:fld>
            <a:endParaRPr lang="en-US"/>
          </a:p>
        </p:txBody>
      </p:sp>
    </p:spTree>
    <p:extLst>
      <p:ext uri="{BB962C8B-B14F-4D97-AF65-F5344CB8AC3E}">
        <p14:creationId xmlns:p14="http://schemas.microsoft.com/office/powerpoint/2010/main" val="2923665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19</a:t>
            </a:fld>
            <a:endParaRPr lang="en-US"/>
          </a:p>
        </p:txBody>
      </p:sp>
    </p:spTree>
    <p:extLst>
      <p:ext uri="{BB962C8B-B14F-4D97-AF65-F5344CB8AC3E}">
        <p14:creationId xmlns:p14="http://schemas.microsoft.com/office/powerpoint/2010/main" val="298210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noProof="0" dirty="0">
              <a:solidFill>
                <a:srgbClr val="FF0000"/>
              </a:solidFill>
            </a:endParaRPr>
          </a:p>
          <a:p>
            <a:pPr marL="171450" indent="-171450">
              <a:buFont typeface="Arial" panose="020B0604020202020204" pitchFamily="34" charset="0"/>
              <a:buChar char="•"/>
            </a:pPr>
            <a:r>
              <a:rPr lang="en-US" b="0" noProof="0" dirty="0">
                <a:solidFill>
                  <a:srgbClr val="FF0000"/>
                </a:solidFill>
              </a:rPr>
              <a:t>Veggie and the Advanced Plant Habitat</a:t>
            </a:r>
            <a:endParaRPr lang="fr-FR" b="0" noProof="0" dirty="0"/>
          </a:p>
        </p:txBody>
      </p:sp>
      <p:sp>
        <p:nvSpPr>
          <p:cNvPr id="4" name="Slide Number Placeholder 3"/>
          <p:cNvSpPr>
            <a:spLocks noGrp="1"/>
          </p:cNvSpPr>
          <p:nvPr>
            <p:ph type="sldNum" sz="quarter" idx="5"/>
          </p:nvPr>
        </p:nvSpPr>
        <p:spPr/>
        <p:txBody>
          <a:bodyPr/>
          <a:lstStyle/>
          <a:p>
            <a:fld id="{DABF1B26-EAA3-44D1-82F2-5B6675C75BE0}" type="slidenum">
              <a:rPr lang="en-US" smtClean="0"/>
              <a:t>23</a:t>
            </a:fld>
            <a:endParaRPr lang="en-US" dirty="0"/>
          </a:p>
        </p:txBody>
      </p:sp>
    </p:spTree>
    <p:extLst>
      <p:ext uri="{BB962C8B-B14F-4D97-AF65-F5344CB8AC3E}">
        <p14:creationId xmlns:p14="http://schemas.microsoft.com/office/powerpoint/2010/main" val="1028649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3</a:t>
            </a:fld>
            <a:endParaRPr lang="en-US"/>
          </a:p>
        </p:txBody>
      </p:sp>
    </p:spTree>
    <p:extLst>
      <p:ext uri="{BB962C8B-B14F-4D97-AF65-F5344CB8AC3E}">
        <p14:creationId xmlns:p14="http://schemas.microsoft.com/office/powerpoint/2010/main" val="4049673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12C09-5247-404F-9019-25D88E43BD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159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5</a:t>
            </a:fld>
            <a:endParaRPr lang="en-US"/>
          </a:p>
        </p:txBody>
      </p:sp>
    </p:spTree>
    <p:extLst>
      <p:ext uri="{BB962C8B-B14F-4D97-AF65-F5344CB8AC3E}">
        <p14:creationId xmlns:p14="http://schemas.microsoft.com/office/powerpoint/2010/main" val="233137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6</a:t>
            </a:fld>
            <a:endParaRPr lang="en-US"/>
          </a:p>
        </p:txBody>
      </p:sp>
    </p:spTree>
    <p:extLst>
      <p:ext uri="{BB962C8B-B14F-4D97-AF65-F5344CB8AC3E}">
        <p14:creationId xmlns:p14="http://schemas.microsoft.com/office/powerpoint/2010/main" val="353039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7</a:t>
            </a:fld>
            <a:endParaRPr lang="en-US"/>
          </a:p>
        </p:txBody>
      </p:sp>
    </p:spTree>
    <p:extLst>
      <p:ext uri="{BB962C8B-B14F-4D97-AF65-F5344CB8AC3E}">
        <p14:creationId xmlns:p14="http://schemas.microsoft.com/office/powerpoint/2010/main" val="294543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focus is on the left-hand side of this chart, looking at pick-and-eat crops that require little additional equipment and grow at small scale.  For surface systems we expect to broaden to the right-hand side and add calorie-rich staple crops.  As we increase the number and types of crops, more growth space is needed, and plant health monitoring, automation of smart sensors, robotics, and data handling become critical. </a:t>
            </a:r>
          </a:p>
        </p:txBody>
      </p:sp>
      <p:sp>
        <p:nvSpPr>
          <p:cNvPr id="4" name="Slide Number Placeholder 3"/>
          <p:cNvSpPr>
            <a:spLocks noGrp="1"/>
          </p:cNvSpPr>
          <p:nvPr>
            <p:ph type="sldNum" sz="quarter" idx="10"/>
          </p:nvPr>
        </p:nvSpPr>
        <p:spPr/>
        <p:txBody>
          <a:bodyPr/>
          <a:lstStyle/>
          <a:p>
            <a:fld id="{3555C316-9561-4093-B120-1B77699CA43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8373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focus is on the left-hand side of this chart, looking at pick-and-eat crops that require little additional equipment and grow at small scale.  For surface systems we expect to broaden to the right-hand side and add calorie-rich staple crops.  As we increase the number and types of crops, more growth space is needed, and plant health monitoring, automation of smart sensors, robotics, and data handling become critical. </a:t>
            </a:r>
          </a:p>
        </p:txBody>
      </p:sp>
      <p:sp>
        <p:nvSpPr>
          <p:cNvPr id="4" name="Slide Number Placeholder 3"/>
          <p:cNvSpPr>
            <a:spLocks noGrp="1"/>
          </p:cNvSpPr>
          <p:nvPr>
            <p:ph type="sldNum" sz="quarter" idx="10"/>
          </p:nvPr>
        </p:nvSpPr>
        <p:spPr/>
        <p:txBody>
          <a:bodyPr/>
          <a:lstStyle/>
          <a:p>
            <a:fld id="{3555C316-9561-4093-B120-1B77699CA4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3742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13</a:t>
            </a:fld>
            <a:endParaRPr lang="en-US"/>
          </a:p>
        </p:txBody>
      </p:sp>
    </p:spTree>
    <p:extLst>
      <p:ext uri="{BB962C8B-B14F-4D97-AF65-F5344CB8AC3E}">
        <p14:creationId xmlns:p14="http://schemas.microsoft.com/office/powerpoint/2010/main" val="1778828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E0013C-D545-47E3-BAF4-37DF4B045225}" type="datetime1">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28568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597D7-4456-4843-8268-635A5A08E21A}" type="datetime1">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5578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A0CCF-8C46-4AEE-80AE-E8100FD61057}" type="datetime1">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38817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8390C1-1A91-594A-A601-EF8E70E7D0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3434EC98-FE8C-E948-91F4-554CACE051BA}"/>
              </a:ext>
            </a:extLst>
          </p:cNvPr>
          <p:cNvSpPr txBox="1"/>
          <p:nvPr userDrawn="1"/>
        </p:nvSpPr>
        <p:spPr>
          <a:xfrm>
            <a:off x="807260" y="651204"/>
            <a:ext cx="528874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National Aeronautics and Space Administration</a:t>
            </a:r>
            <a:endParaRPr lang="en-US" sz="8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82BEF3E-A946-9A46-B686-BDA48FF1DB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2346960"/>
            <a:ext cx="7676340" cy="1274762"/>
          </a:xfrm>
        </p:spPr>
        <p:txBody>
          <a:bodyPr anchor="t">
            <a:noAutofit/>
          </a:bodyPr>
          <a:lstStyle>
            <a:lvl1pPr algn="l">
              <a:defRPr sz="4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3769360"/>
            <a:ext cx="7676340" cy="1488440"/>
          </a:xfrm>
        </p:spPr>
        <p:txBody>
          <a:bodyPr>
            <a:norm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6"/>
            <a:ext cx="153416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www.nasa.gov</a:t>
            </a:r>
            <a:endParaRPr lang="en-US" sz="800" dirty="0">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p:txBody>
          <a:bodyPr/>
          <a:lstStyle/>
          <a:p>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99895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 Triang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4D18E7-FB22-AE45-BE29-23FC8A75809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D015F3A-B103-9D43-874F-AF0B11A38D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88826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CE7D43-9C45-F74B-ADC2-8A75B590AE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p>
            <a:fld id="{AAA21668-7E2D-D34B-8F28-D8590BEFEB53}" type="slidenum">
              <a:rPr lang="en-US" smtClean="0"/>
              <a:t>‹#›</a:t>
            </a:fld>
            <a:endParaRPr lang="en-US" dirty="0"/>
          </a:p>
        </p:txBody>
      </p:sp>
      <p:pic>
        <p:nvPicPr>
          <p:cNvPr id="11" name="Picture 10">
            <a:extLst>
              <a:ext uri="{FF2B5EF4-FFF2-40B4-BE49-F238E27FC236}">
                <a16:creationId xmlns:a16="http://schemas.microsoft.com/office/drawing/2014/main" id="{7F90E324-EC4A-A541-B8D1-BDBE5CDEDE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521563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0EB3-F186-354B-9BFE-C379EC6AF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CCBB0-51C3-2F48-8D70-04ECAB38F36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A078886-FFB1-4843-BF32-3DD3EB91F5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2DA97E-A7FF-3A40-B2BF-19DE68288394}"/>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921998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837352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8CE027-AC88-4748-A701-5DA65FB95D78}" type="datetimeFigureOut">
              <a:rPr lang="en-US" smtClean="0"/>
              <a:t>4/17/23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19AD93-5331-4681-81C3-51905F4FEEBE}" type="slidenum">
              <a:rPr lang="en-US" smtClean="0"/>
              <a:t>‹#›</a:t>
            </a:fld>
            <a:endParaRPr lang="en-US" dirty="0"/>
          </a:p>
        </p:txBody>
      </p:sp>
      <p:sp>
        <p:nvSpPr>
          <p:cNvPr id="7" name="Title Placeholder 1"/>
          <p:cNvSpPr>
            <a:spLocks noGrp="1"/>
          </p:cNvSpPr>
          <p:nvPr>
            <p:ph type="title"/>
          </p:nvPr>
        </p:nvSpPr>
        <p:spPr>
          <a:xfrm>
            <a:off x="-1" y="1"/>
            <a:ext cx="10916529" cy="910539"/>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231431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5AA1AA-4C27-7940-A5DF-2CDA513520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4514" y="457198"/>
            <a:ext cx="870286" cy="800102"/>
          </a:xfrm>
          <a:prstGeom prst="rect">
            <a:avLst/>
          </a:prstGeom>
        </p:spPr>
      </p:pic>
      <p:sp>
        <p:nvSpPr>
          <p:cNvPr id="2" name="Rectangle 1">
            <a:extLst>
              <a:ext uri="{FF2B5EF4-FFF2-40B4-BE49-F238E27FC236}">
                <a16:creationId xmlns:a16="http://schemas.microsoft.com/office/drawing/2014/main" id="{67CD29A0-6FCA-BE40-90EB-FE88FBE34855}"/>
              </a:ext>
            </a:extLst>
          </p:cNvPr>
          <p:cNvSpPr/>
          <p:nvPr userDrawn="1"/>
        </p:nvSpPr>
        <p:spPr>
          <a:xfrm>
            <a:off x="0" y="1132497"/>
            <a:ext cx="10681397" cy="13716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D721189-90D6-D249-83DF-3B4E07BD3C1F}"/>
              </a:ext>
            </a:extLst>
          </p:cNvPr>
          <p:cNvSpPr>
            <a:spLocks noGrp="1"/>
          </p:cNvSpPr>
          <p:nvPr>
            <p:ph idx="1"/>
          </p:nvPr>
        </p:nvSpPr>
        <p:spPr>
          <a:xfrm>
            <a:off x="457200" y="1507672"/>
            <a:ext cx="11277600" cy="44148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2CF64255-F7DE-BE4C-A869-33F04944F31E}"/>
              </a:ext>
            </a:extLst>
          </p:cNvPr>
          <p:cNvSpPr>
            <a:spLocks noGrp="1"/>
          </p:cNvSpPr>
          <p:nvPr>
            <p:ph type="title"/>
          </p:nvPr>
        </p:nvSpPr>
        <p:spPr>
          <a:xfrm>
            <a:off x="457200" y="457201"/>
            <a:ext cx="10459328" cy="674914"/>
          </a:xfrm>
          <a:prstGeom prst="rect">
            <a:avLst/>
          </a:prstGeom>
        </p:spPr>
        <p:txBody>
          <a:bodyPr vert="horz" lIns="91440" tIns="45720" rIns="91440" bIns="45720" rtlCol="0" anchor="ct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52263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4E620-1400-4E15-AE91-86E5554227BD}" type="datetime1">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6755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D7DF27-8FEE-475B-89A6-8F0976E3EFEF}" type="datetime1">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46904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9D34C-2050-40A9-A44D-C41C95BDB702}" type="datetime1">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96272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162EE-9C24-4DB1-82D0-B319A631F4D8}" type="datetime1">
              <a:rPr lang="en-US" smtClean="0"/>
              <a:t>4/17/23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5637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2CE9F-4211-43B6-994A-4DB8798D7A3B}" type="datetime1">
              <a:rPr lang="en-US" smtClean="0"/>
              <a:t>4/17/23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7049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9E02F-94AA-46B8-A4A5-F87F2491D8B3}" type="datetime1">
              <a:rPr lang="en-US" smtClean="0"/>
              <a:t>4/17/23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83399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07E97-FB6A-4851-8906-8F7E9DC82F63}" type="datetime1">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5693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CCA1B-D3D7-4C70-A4F3-6CDCC3EAA8BA}" type="datetime1">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06448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B7013-D195-4F6B-8BEF-0D70CCECF0D9}" type="datetime1">
              <a:rPr lang="en-US" smtClean="0"/>
              <a:t>4/17/23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FCE3-98A4-4385-9FA0-D7D495E5CB61}" type="slidenum">
              <a:rPr lang="en-US" smtClean="0"/>
              <a:t>‹#›</a:t>
            </a:fld>
            <a:endParaRPr lang="en-US"/>
          </a:p>
        </p:txBody>
      </p:sp>
    </p:spTree>
    <p:extLst>
      <p:ext uri="{BB962C8B-B14F-4D97-AF65-F5344CB8AC3E}">
        <p14:creationId xmlns:p14="http://schemas.microsoft.com/office/powerpoint/2010/main" val="323870222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6FB86-D894-4D42-84BE-9C0D479F8A41}"/>
              </a:ext>
            </a:extLst>
          </p:cNvPr>
          <p:cNvSpPr>
            <a:spLocks noGrp="1"/>
          </p:cNvSpPr>
          <p:nvPr>
            <p:ph type="title"/>
          </p:nvPr>
        </p:nvSpPr>
        <p:spPr>
          <a:xfrm>
            <a:off x="838200" y="365125"/>
            <a:ext cx="10515600" cy="8921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092499-E2CE-484C-BF8D-A72DFDE955EF}"/>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42465A-E776-584B-B3C2-769DA137E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32C6F335-F990-5947-A715-B10B3A7A6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39A5AB9-9525-2548-BA4B-F84F5DB41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AA21668-7E2D-D34B-8F28-D8590BEFEB53}" type="slidenum">
              <a:rPr lang="en-US" smtClean="0"/>
              <a:pPr/>
              <a:t>‹#›</a:t>
            </a:fld>
            <a:endParaRPr lang="en-US" dirty="0"/>
          </a:p>
        </p:txBody>
      </p:sp>
      <p:pic>
        <p:nvPicPr>
          <p:cNvPr id="7" name="Picture 6">
            <a:extLst>
              <a:ext uri="{FF2B5EF4-FFF2-40B4-BE49-F238E27FC236}">
                <a16:creationId xmlns:a16="http://schemas.microsoft.com/office/drawing/2014/main" id="{29880F24-8512-FD40-A516-D2FB6635851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307701584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Lst>
  <p:hf hdr="0" ftr="0" dt="0"/>
  <p:txStyles>
    <p:title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Monaco" pitchFamily="2" charset="77"/>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2">
          <p15:clr>
            <a:srgbClr val="F26B43"/>
          </p15:clr>
        </p15:guide>
        <p15:guide id="2" pos="3840">
          <p15:clr>
            <a:srgbClr val="F26B43"/>
          </p15:clr>
        </p15:guide>
        <p15:guide id="3" orient="horz" pos="4152">
          <p15:clr>
            <a:srgbClr val="F26B43"/>
          </p15:clr>
        </p15:guide>
        <p15:guide id="4" pos="7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8.tiff"/><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2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WMF"/><Relationship Id="rId12" Type="http://schemas.openxmlformats.org/officeDocument/2006/relationships/image" Target="../media/image36.W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WMF"/><Relationship Id="rId11" Type="http://schemas.openxmlformats.org/officeDocument/2006/relationships/image" Target="../media/image35.WMF"/><Relationship Id="rId5" Type="http://schemas.openxmlformats.org/officeDocument/2006/relationships/image" Target="../media/image29.emf"/><Relationship Id="rId10" Type="http://schemas.openxmlformats.org/officeDocument/2006/relationships/image" Target="../media/image34.WMF"/><Relationship Id="rId4" Type="http://schemas.openxmlformats.org/officeDocument/2006/relationships/image" Target="../media/image28.emf"/><Relationship Id="rId9" Type="http://schemas.openxmlformats.org/officeDocument/2006/relationships/image" Target="../media/image33.WMF"/><Relationship Id="rId1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18202"/>
          <a:stretch/>
        </p:blipFill>
        <p:spPr>
          <a:xfrm>
            <a:off x="30480" y="0"/>
            <a:ext cx="12161520" cy="4233164"/>
          </a:xfrm>
          <a:prstGeom prst="rect">
            <a:avLst/>
          </a:prstGeom>
        </p:spPr>
      </p:pic>
      <p:sp>
        <p:nvSpPr>
          <p:cNvPr id="2" name="Title 1"/>
          <p:cNvSpPr>
            <a:spLocks noGrp="1"/>
          </p:cNvSpPr>
          <p:nvPr>
            <p:ph type="ctrTitle" idx="4294967295"/>
          </p:nvPr>
        </p:nvSpPr>
        <p:spPr>
          <a:xfrm>
            <a:off x="2978144" y="2981602"/>
            <a:ext cx="9252064" cy="1696763"/>
          </a:xfrm>
        </p:spPr>
        <p:txBody>
          <a:bodyPr>
            <a:noAutofit/>
          </a:bodyPr>
          <a:lstStyle/>
          <a:p>
            <a:pPr algn="ctr"/>
            <a:r>
              <a:rPr lang="en-US" sz="5400" b="1" dirty="0">
                <a:solidFill>
                  <a:srgbClr val="57D3FF"/>
                </a:solidFill>
              </a:rPr>
              <a:t>Space Crop Production And Exploration Food Systems</a:t>
            </a:r>
            <a:br>
              <a:rPr lang="en-US" sz="6600" b="1" dirty="0">
                <a:solidFill>
                  <a:srgbClr val="57D3FF"/>
                </a:solidFill>
              </a:rPr>
            </a:br>
            <a:endParaRPr lang="en-US" sz="6600" b="1" dirty="0">
              <a:solidFill>
                <a:srgbClr val="57D3FF"/>
              </a:solidFill>
            </a:endParaRPr>
          </a:p>
        </p:txBody>
      </p:sp>
      <p:sp>
        <p:nvSpPr>
          <p:cNvPr id="4" name="Subtitle 2"/>
          <p:cNvSpPr txBox="1">
            <a:spLocks/>
          </p:cNvSpPr>
          <p:nvPr/>
        </p:nvSpPr>
        <p:spPr>
          <a:xfrm>
            <a:off x="3747283" y="4820113"/>
            <a:ext cx="7874974" cy="21167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rgbClr val="00B0F0"/>
                </a:solidFill>
              </a:rPr>
              <a:t>Ralph Fritsche</a:t>
            </a:r>
          </a:p>
          <a:p>
            <a:pPr marL="0" indent="0" algn="ctr">
              <a:buNone/>
            </a:pPr>
            <a:r>
              <a:rPr lang="en-US" sz="3200" dirty="0">
                <a:solidFill>
                  <a:srgbClr val="00B0F0"/>
                </a:solidFill>
              </a:rPr>
              <a:t>NASA, Kennedy Space Center, FL, USA</a:t>
            </a:r>
          </a:p>
          <a:p>
            <a:pPr marL="0" indent="0" algn="ctr">
              <a:buNone/>
            </a:pPr>
            <a:endParaRPr lang="en-US" sz="1400" dirty="0">
              <a:solidFill>
                <a:srgbClr val="00B0F0"/>
              </a:solidFill>
            </a:endParaRPr>
          </a:p>
          <a:p>
            <a:pPr marL="0" indent="0" algn="ctr">
              <a:buNone/>
            </a:pPr>
            <a:endParaRPr lang="en-US" dirty="0"/>
          </a:p>
        </p:txBody>
      </p:sp>
      <p:pic>
        <p:nvPicPr>
          <p:cNvPr id="3" name="Picture 2" descr="P03-Farmers-Wanted-NASA-Recruitment-Poster.tif">
            <a:extLst>
              <a:ext uri="{FF2B5EF4-FFF2-40B4-BE49-F238E27FC236}">
                <a16:creationId xmlns:a16="http://schemas.microsoft.com/office/drawing/2014/main" id="{E8FAEAA1-31AF-09B4-4123-4E4D0409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448" y="2346930"/>
            <a:ext cx="2636044" cy="4217670"/>
          </a:xfrm>
          <a:prstGeom prst="rect">
            <a:avLst/>
          </a:prstGeom>
        </p:spPr>
      </p:pic>
    </p:spTree>
    <p:extLst>
      <p:ext uri="{BB962C8B-B14F-4D97-AF65-F5344CB8AC3E}">
        <p14:creationId xmlns:p14="http://schemas.microsoft.com/office/powerpoint/2010/main" val="427826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F141-BF81-4C06-93B8-34D068E0F935}"/>
              </a:ext>
            </a:extLst>
          </p:cNvPr>
          <p:cNvSpPr>
            <a:spLocks noGrp="1"/>
          </p:cNvSpPr>
          <p:nvPr>
            <p:ph type="title"/>
          </p:nvPr>
        </p:nvSpPr>
        <p:spPr>
          <a:xfrm>
            <a:off x="671591" y="122759"/>
            <a:ext cx="7298871" cy="1134498"/>
          </a:xfrm>
        </p:spPr>
        <p:txBody>
          <a:bodyPr>
            <a:normAutofit fontScale="90000"/>
          </a:bodyPr>
          <a:lstStyle/>
          <a:p>
            <a:r>
              <a:rPr lang="en-US" dirty="0"/>
              <a:t>Space Crop Production Roadmap For Exploration</a:t>
            </a:r>
          </a:p>
        </p:txBody>
      </p:sp>
      <p:sp>
        <p:nvSpPr>
          <p:cNvPr id="3" name="Slide Number Placeholder 2">
            <a:extLst>
              <a:ext uri="{FF2B5EF4-FFF2-40B4-BE49-F238E27FC236}">
                <a16:creationId xmlns:a16="http://schemas.microsoft.com/office/drawing/2014/main" id="{62FB9DC1-9629-4FB3-A1D4-B9E095BB6203}"/>
              </a:ext>
            </a:extLst>
          </p:cNvPr>
          <p:cNvSpPr>
            <a:spLocks noGrp="1"/>
          </p:cNvSpPr>
          <p:nvPr>
            <p:ph type="sldNum" sz="quarter" idx="12"/>
          </p:nvPr>
        </p:nvSpPr>
        <p:spPr/>
        <p:txBody>
          <a:bodyPr/>
          <a:lstStyle/>
          <a:p>
            <a:fld id="{E304FCE3-98A4-4385-9FA0-D7D495E5CB61}" type="slidenum">
              <a:rPr lang="en-US" smtClean="0"/>
              <a:t>10</a:t>
            </a:fld>
            <a:endParaRPr lang="en-US"/>
          </a:p>
        </p:txBody>
      </p:sp>
      <p:grpSp>
        <p:nvGrpSpPr>
          <p:cNvPr id="96" name="Group 95">
            <a:extLst>
              <a:ext uri="{FF2B5EF4-FFF2-40B4-BE49-F238E27FC236}">
                <a16:creationId xmlns:a16="http://schemas.microsoft.com/office/drawing/2014/main" id="{B42298A5-F4B7-4CD3-8833-D1AB9FA9BBE5}"/>
              </a:ext>
            </a:extLst>
          </p:cNvPr>
          <p:cNvGrpSpPr/>
          <p:nvPr/>
        </p:nvGrpSpPr>
        <p:grpSpPr>
          <a:xfrm>
            <a:off x="628286" y="719110"/>
            <a:ext cx="10935428" cy="6147329"/>
            <a:chOff x="628286" y="719110"/>
            <a:chExt cx="10935428" cy="6147329"/>
          </a:xfrm>
        </p:grpSpPr>
        <p:grpSp>
          <p:nvGrpSpPr>
            <p:cNvPr id="95" name="Group 94">
              <a:extLst>
                <a:ext uri="{FF2B5EF4-FFF2-40B4-BE49-F238E27FC236}">
                  <a16:creationId xmlns:a16="http://schemas.microsoft.com/office/drawing/2014/main" id="{4E547CAC-61FF-47B6-8803-FD968193D882}"/>
                </a:ext>
              </a:extLst>
            </p:cNvPr>
            <p:cNvGrpSpPr/>
            <p:nvPr/>
          </p:nvGrpSpPr>
          <p:grpSpPr>
            <a:xfrm>
              <a:off x="628286" y="719110"/>
              <a:ext cx="10935428" cy="6147329"/>
              <a:chOff x="628286" y="719110"/>
              <a:chExt cx="10935428" cy="6147329"/>
            </a:xfrm>
          </p:grpSpPr>
          <p:pic>
            <p:nvPicPr>
              <p:cNvPr id="42" name="Picture 9" descr="Slide1">
                <a:extLst>
                  <a:ext uri="{FF2B5EF4-FFF2-40B4-BE49-F238E27FC236}">
                    <a16:creationId xmlns:a16="http://schemas.microsoft.com/office/drawing/2014/main" id="{536614E0-A6D6-431D-93D5-1E846907F0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1119" y="1714506"/>
                <a:ext cx="10675890" cy="51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2">
                <a:extLst>
                  <a:ext uri="{FF2B5EF4-FFF2-40B4-BE49-F238E27FC236}">
                    <a16:creationId xmlns:a16="http://schemas.microsoft.com/office/drawing/2014/main" id="{FDBF2D9A-F583-48F0-A173-0BE7FBD0C7B6}"/>
                  </a:ext>
                </a:extLst>
              </p:cNvPr>
              <p:cNvGrpSpPr/>
              <p:nvPr/>
            </p:nvGrpSpPr>
            <p:grpSpPr>
              <a:xfrm>
                <a:off x="4735766" y="1126648"/>
                <a:ext cx="3658591" cy="1816740"/>
                <a:chOff x="3460311" y="1379626"/>
                <a:chExt cx="3109222" cy="1100942"/>
              </a:xfrm>
            </p:grpSpPr>
            <p:sp>
              <p:nvSpPr>
                <p:cNvPr id="44" name="Rounded Rectangle 13">
                  <a:extLst>
                    <a:ext uri="{FF2B5EF4-FFF2-40B4-BE49-F238E27FC236}">
                      <a16:creationId xmlns:a16="http://schemas.microsoft.com/office/drawing/2014/main" id="{336FE2F4-E5B8-4F1F-9CE3-CCE5790D9124}"/>
                    </a:ext>
                  </a:extLst>
                </p:cNvPr>
                <p:cNvSpPr/>
                <p:nvPr/>
              </p:nvSpPr>
              <p:spPr>
                <a:xfrm>
                  <a:off x="3460311" y="1379626"/>
                  <a:ext cx="2869834" cy="1027107"/>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6BABCCB-FDA9-4CD3-9C2B-5B14BBD59773}"/>
                    </a:ext>
                  </a:extLst>
                </p:cNvPr>
                <p:cNvSpPr txBox="1"/>
                <p:nvPr/>
              </p:nvSpPr>
              <p:spPr>
                <a:xfrm>
                  <a:off x="3508465" y="1419486"/>
                  <a:ext cx="2115066" cy="26336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GATEWAY</a:t>
                  </a:r>
                  <a:r>
                    <a:rPr kumimoji="0" lang="en-US" sz="1400" b="1" i="0" u="none" strike="noStrike" kern="0" cap="none" spc="0" normalizeH="0" baseline="0" noProof="0" dirty="0">
                      <a:ln>
                        <a:noFill/>
                      </a:ln>
                      <a:solidFill>
                        <a:srgbClr val="FFFF00"/>
                      </a:solidFill>
                      <a:effectLst/>
                      <a:uLnTx/>
                      <a:uFillTx/>
                    </a:rPr>
                    <a: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Research</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46" name="TextBox 45">
                  <a:extLst>
                    <a:ext uri="{FF2B5EF4-FFF2-40B4-BE49-F238E27FC236}">
                      <a16:creationId xmlns:a16="http://schemas.microsoft.com/office/drawing/2014/main" id="{BD972FE1-E14C-4C64-93E1-0C15D306A21E}"/>
                    </a:ext>
                  </a:extLst>
                </p:cNvPr>
                <p:cNvSpPr txBox="1"/>
                <p:nvPr/>
              </p:nvSpPr>
              <p:spPr>
                <a:xfrm>
                  <a:off x="3538181" y="1660480"/>
                  <a:ext cx="3031352" cy="2797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Proving ground to study the effect of deep space radiation on pick-and-eat crops in µg</a:t>
                  </a:r>
                </a:p>
              </p:txBody>
            </p:sp>
            <p:sp>
              <p:nvSpPr>
                <p:cNvPr id="47" name="TextBox 46">
                  <a:extLst>
                    <a:ext uri="{FF2B5EF4-FFF2-40B4-BE49-F238E27FC236}">
                      <a16:creationId xmlns:a16="http://schemas.microsoft.com/office/drawing/2014/main" id="{5B683CE0-C4EA-4C5E-BE1B-C1DD24885794}"/>
                    </a:ext>
                  </a:extLst>
                </p:cNvPr>
                <p:cNvSpPr txBox="1"/>
                <p:nvPr/>
              </p:nvSpPr>
              <p:spPr>
                <a:xfrm>
                  <a:off x="3529969" y="2096501"/>
                  <a:ext cx="1295547" cy="384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grpSp>
            <p:nvGrpSpPr>
              <p:cNvPr id="48" name="Group 47">
                <a:extLst>
                  <a:ext uri="{FF2B5EF4-FFF2-40B4-BE49-F238E27FC236}">
                    <a16:creationId xmlns:a16="http://schemas.microsoft.com/office/drawing/2014/main" id="{8B1F0B96-48FB-4A35-A591-3B60154588F0}"/>
                  </a:ext>
                </a:extLst>
              </p:cNvPr>
              <p:cNvGrpSpPr/>
              <p:nvPr/>
            </p:nvGrpSpPr>
            <p:grpSpPr>
              <a:xfrm>
                <a:off x="780137" y="1535731"/>
                <a:ext cx="4338807" cy="1724898"/>
                <a:chOff x="86136" y="1496529"/>
                <a:chExt cx="3687298" cy="1058077"/>
              </a:xfrm>
            </p:grpSpPr>
            <p:sp>
              <p:nvSpPr>
                <p:cNvPr id="49" name="Rounded Rectangle 18">
                  <a:extLst>
                    <a:ext uri="{FF2B5EF4-FFF2-40B4-BE49-F238E27FC236}">
                      <a16:creationId xmlns:a16="http://schemas.microsoft.com/office/drawing/2014/main" id="{75314E5F-3624-48CF-81EF-67E3CFDC4E2D}"/>
                    </a:ext>
                  </a:extLst>
                </p:cNvPr>
                <p:cNvSpPr/>
                <p:nvPr/>
              </p:nvSpPr>
              <p:spPr>
                <a:xfrm>
                  <a:off x="86136" y="1496529"/>
                  <a:ext cx="3275523" cy="932364"/>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A72D2D87-FB81-4E04-A0A6-A431E1002BAF}"/>
                    </a:ext>
                  </a:extLst>
                </p:cNvPr>
                <p:cNvSpPr txBox="1"/>
                <p:nvPr/>
              </p:nvSpPr>
              <p:spPr>
                <a:xfrm>
                  <a:off x="144685" y="1564438"/>
                  <a:ext cx="2735044" cy="26658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ISS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Research and H/W Technology</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51" name="TextBox 50">
                  <a:extLst>
                    <a:ext uri="{FF2B5EF4-FFF2-40B4-BE49-F238E27FC236}">
                      <a16:creationId xmlns:a16="http://schemas.microsoft.com/office/drawing/2014/main" id="{45768CFB-B6F8-4F72-AE05-045B5B522CEA}"/>
                    </a:ext>
                  </a:extLst>
                </p:cNvPr>
                <p:cNvSpPr txBox="1"/>
                <p:nvPr/>
              </p:nvSpPr>
              <p:spPr>
                <a:xfrm>
                  <a:off x="163656" y="1845206"/>
                  <a:ext cx="3266426" cy="2831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Identify challenges and solutions for growing pick-and-eat crops in µg to support crew nutrition</a:t>
                  </a:r>
                </a:p>
              </p:txBody>
            </p:sp>
            <p:sp>
              <p:nvSpPr>
                <p:cNvPr id="52" name="TextBox 51">
                  <a:extLst>
                    <a:ext uri="{FF2B5EF4-FFF2-40B4-BE49-F238E27FC236}">
                      <a16:creationId xmlns:a16="http://schemas.microsoft.com/office/drawing/2014/main" id="{CE85D90F-00AE-4B98-BFDB-53226F5F07D3}"/>
                    </a:ext>
                  </a:extLst>
                </p:cNvPr>
                <p:cNvSpPr txBox="1"/>
                <p:nvPr/>
              </p:nvSpPr>
              <p:spPr>
                <a:xfrm>
                  <a:off x="180422" y="2165839"/>
                  <a:ext cx="3593012" cy="3887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EXPRESS Rack  (8 Lockers)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sp>
            <p:nvSpPr>
              <p:cNvPr id="53" name="Rounded Rectangle 23">
                <a:extLst>
                  <a:ext uri="{FF2B5EF4-FFF2-40B4-BE49-F238E27FC236}">
                    <a16:creationId xmlns:a16="http://schemas.microsoft.com/office/drawing/2014/main" id="{5B440F74-70B2-47B1-A176-11EF082284F9}"/>
                  </a:ext>
                </a:extLst>
              </p:cNvPr>
              <p:cNvSpPr/>
              <p:nvPr/>
            </p:nvSpPr>
            <p:spPr>
              <a:xfrm>
                <a:off x="8236300" y="719110"/>
                <a:ext cx="3113465" cy="1940124"/>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D4E0466C-ACD6-4FC0-9AB9-D9B6A4FC0955}"/>
                  </a:ext>
                </a:extLst>
              </p:cNvPr>
              <p:cNvGrpSpPr/>
              <p:nvPr/>
            </p:nvGrpSpPr>
            <p:grpSpPr>
              <a:xfrm>
                <a:off x="8213984" y="994407"/>
                <a:ext cx="3315629" cy="1559776"/>
                <a:chOff x="6373586" y="1114770"/>
                <a:chExt cx="2817759" cy="1279743"/>
              </a:xfrm>
            </p:grpSpPr>
            <p:sp>
              <p:nvSpPr>
                <p:cNvPr id="55" name="TextBox 54">
                  <a:extLst>
                    <a:ext uri="{FF2B5EF4-FFF2-40B4-BE49-F238E27FC236}">
                      <a16:creationId xmlns:a16="http://schemas.microsoft.com/office/drawing/2014/main" id="{BDDC2FF7-5523-422B-9EB9-C8FA2CC4B107}"/>
                    </a:ext>
                  </a:extLst>
                </p:cNvPr>
                <p:cNvSpPr txBox="1"/>
                <p:nvPr/>
              </p:nvSpPr>
              <p:spPr>
                <a:xfrm>
                  <a:off x="6373586" y="1114770"/>
                  <a:ext cx="2817759"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MARS TRANSIT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Crop 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56" name="Rectangle 55">
                  <a:extLst>
                    <a:ext uri="{FF2B5EF4-FFF2-40B4-BE49-F238E27FC236}">
                      <a16:creationId xmlns:a16="http://schemas.microsoft.com/office/drawing/2014/main" id="{288D9055-F793-4788-A42E-A898B26759B2}"/>
                    </a:ext>
                  </a:extLst>
                </p:cNvPr>
                <p:cNvSpPr/>
                <p:nvPr/>
              </p:nvSpPr>
              <p:spPr>
                <a:xfrm>
                  <a:off x="6487197" y="1394675"/>
                  <a:ext cx="2471130" cy="53029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Operational µg Food Production capability for pick-and-eat crops to supplement crew diet  </a:t>
                  </a:r>
                </a:p>
              </p:txBody>
            </p:sp>
            <p:sp>
              <p:nvSpPr>
                <p:cNvPr id="57" name="Rectangle 56">
                  <a:extLst>
                    <a:ext uri="{FF2B5EF4-FFF2-40B4-BE49-F238E27FC236}">
                      <a16:creationId xmlns:a16="http://schemas.microsoft.com/office/drawing/2014/main" id="{4E070E82-F94E-471F-BF03-F16169E56F5F}"/>
                    </a:ext>
                  </a:extLst>
                </p:cNvPr>
                <p:cNvSpPr/>
                <p:nvPr/>
              </p:nvSpPr>
              <p:spPr>
                <a:xfrm>
                  <a:off x="6504410" y="1963626"/>
                  <a:ext cx="2300289"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One to Two EXPRESS Racks   (8-16 Lockers)</a:t>
                  </a:r>
                </a:p>
              </p:txBody>
            </p:sp>
          </p:grpSp>
          <p:sp>
            <p:nvSpPr>
              <p:cNvPr id="58" name="Rounded Rectangle 27">
                <a:extLst>
                  <a:ext uri="{FF2B5EF4-FFF2-40B4-BE49-F238E27FC236}">
                    <a16:creationId xmlns:a16="http://schemas.microsoft.com/office/drawing/2014/main" id="{E0006541-7957-412F-BC7C-55065A80257C}"/>
                  </a:ext>
                </a:extLst>
              </p:cNvPr>
              <p:cNvSpPr/>
              <p:nvPr/>
            </p:nvSpPr>
            <p:spPr>
              <a:xfrm>
                <a:off x="771513" y="4416974"/>
                <a:ext cx="3814853" cy="1627246"/>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B2EAB871-BC86-4865-8609-B2E5736DEBDF}"/>
                  </a:ext>
                </a:extLst>
              </p:cNvPr>
              <p:cNvGrpSpPr/>
              <p:nvPr/>
            </p:nvGrpSpPr>
            <p:grpSpPr>
              <a:xfrm>
                <a:off x="628286" y="4575539"/>
                <a:ext cx="4723516" cy="1769425"/>
                <a:chOff x="-5355" y="3895557"/>
                <a:chExt cx="3769157" cy="1337236"/>
              </a:xfrm>
            </p:grpSpPr>
            <p:sp>
              <p:nvSpPr>
                <p:cNvPr id="60" name="TextBox 59">
                  <a:extLst>
                    <a:ext uri="{FF2B5EF4-FFF2-40B4-BE49-F238E27FC236}">
                      <a16:creationId xmlns:a16="http://schemas.microsoft.com/office/drawing/2014/main" id="{595B6E6E-785A-4808-8074-ABB2C9462FC7}"/>
                    </a:ext>
                  </a:extLst>
                </p:cNvPr>
                <p:cNvSpPr txBox="1"/>
                <p:nvPr/>
              </p:nvSpPr>
              <p:spPr>
                <a:xfrm>
                  <a:off x="-5355" y="3895557"/>
                  <a:ext cx="3277587" cy="328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Ground</a:t>
                  </a:r>
                  <a:r>
                    <a:rPr kumimoji="0" lang="en-US" sz="1600" b="1" i="0" u="none" strike="noStrike" kern="0" cap="none" spc="0" normalizeH="0" baseline="0" noProof="0" dirty="0">
                      <a:ln>
                        <a:noFill/>
                      </a:ln>
                      <a:solidFill>
                        <a:srgbClr val="FFFF00"/>
                      </a:solidFill>
                      <a:effectLst/>
                      <a:uLnTx/>
                      <a:uFillTx/>
                    </a:rPr>
                    <a: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 Research</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and H/W Technology</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1" name="TextBox 60">
                  <a:extLst>
                    <a:ext uri="{FF2B5EF4-FFF2-40B4-BE49-F238E27FC236}">
                      <a16:creationId xmlns:a16="http://schemas.microsoft.com/office/drawing/2014/main" id="{EF119861-011D-40A7-9346-087E1FD5065D}"/>
                    </a:ext>
                  </a:extLst>
                </p:cNvPr>
                <p:cNvSpPr txBox="1"/>
                <p:nvPr/>
              </p:nvSpPr>
              <p:spPr>
                <a:xfrm>
                  <a:off x="157493" y="4175298"/>
                  <a:ext cx="3266426" cy="5747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Develop space crop production concepts and strategies in support of destinations along the exploration roadmap</a:t>
                  </a:r>
                </a:p>
              </p:txBody>
            </p:sp>
            <p:sp>
              <p:nvSpPr>
                <p:cNvPr id="62" name="TextBox 61">
                  <a:extLst>
                    <a:ext uri="{FF2B5EF4-FFF2-40B4-BE49-F238E27FC236}">
                      <a16:creationId xmlns:a16="http://schemas.microsoft.com/office/drawing/2014/main" id="{B241133D-9E88-440B-A27B-78932E92C2B2}"/>
                    </a:ext>
                  </a:extLst>
                </p:cNvPr>
                <p:cNvSpPr txBox="1"/>
                <p:nvPr/>
              </p:nvSpPr>
              <p:spPr>
                <a:xfrm>
                  <a:off x="170790" y="4753819"/>
                  <a:ext cx="3593012" cy="4789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sp>
            <p:nvSpPr>
              <p:cNvPr id="63" name="Rounded Rectangle 31">
                <a:extLst>
                  <a:ext uri="{FF2B5EF4-FFF2-40B4-BE49-F238E27FC236}">
                    <a16:creationId xmlns:a16="http://schemas.microsoft.com/office/drawing/2014/main" id="{7E6092EE-85A8-4235-8C3E-E5672DBFE45C}"/>
                  </a:ext>
                </a:extLst>
              </p:cNvPr>
              <p:cNvSpPr/>
              <p:nvPr/>
            </p:nvSpPr>
            <p:spPr>
              <a:xfrm>
                <a:off x="4691374" y="4032442"/>
                <a:ext cx="3514419" cy="2036199"/>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304795-112A-4F02-96E9-A14D44860BC0}"/>
                  </a:ext>
                </a:extLst>
              </p:cNvPr>
              <p:cNvSpPr/>
              <p:nvPr/>
            </p:nvSpPr>
            <p:spPr>
              <a:xfrm>
                <a:off x="4674951" y="4220305"/>
                <a:ext cx="3672204" cy="43458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LUNAR SURFACE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Research/Production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5" name="Rectangle 64">
                <a:extLst>
                  <a:ext uri="{FF2B5EF4-FFF2-40B4-BE49-F238E27FC236}">
                    <a16:creationId xmlns:a16="http://schemas.microsoft.com/office/drawing/2014/main" id="{8396F25E-6C37-4148-9DB7-EA904557AC83}"/>
                  </a:ext>
                </a:extLst>
              </p:cNvPr>
              <p:cNvSpPr/>
              <p:nvPr/>
            </p:nvSpPr>
            <p:spPr>
              <a:xfrm>
                <a:off x="4761106" y="4584472"/>
                <a:ext cx="3547905" cy="11951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Develop and deploy operational partial gravity systems for both nutritional support and caloric replacement as both a source of food for long duration lunar missions and as a demonstration for Mars </a:t>
                </a:r>
              </a:p>
            </p:txBody>
          </p:sp>
          <p:sp>
            <p:nvSpPr>
              <p:cNvPr id="66" name="Rectangle 65">
                <a:extLst>
                  <a:ext uri="{FF2B5EF4-FFF2-40B4-BE49-F238E27FC236}">
                    <a16:creationId xmlns:a16="http://schemas.microsoft.com/office/drawing/2014/main" id="{435E1A51-56E1-4B4B-9591-8A5EA75B9BDD}"/>
                  </a:ext>
                </a:extLst>
              </p:cNvPr>
              <p:cNvSpPr/>
              <p:nvPr/>
            </p:nvSpPr>
            <p:spPr>
              <a:xfrm>
                <a:off x="4790912" y="5721898"/>
                <a:ext cx="2301588" cy="3078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 </a:t>
                </a:r>
              </a:p>
            </p:txBody>
          </p:sp>
          <p:sp>
            <p:nvSpPr>
              <p:cNvPr id="67" name="Rounded Rectangle 35">
                <a:extLst>
                  <a:ext uri="{FF2B5EF4-FFF2-40B4-BE49-F238E27FC236}">
                    <a16:creationId xmlns:a16="http://schemas.microsoft.com/office/drawing/2014/main" id="{3E913882-7A3B-4C31-BFF2-F2BC5FEEC63A}"/>
                  </a:ext>
                </a:extLst>
              </p:cNvPr>
              <p:cNvSpPr/>
              <p:nvPr/>
            </p:nvSpPr>
            <p:spPr>
              <a:xfrm>
                <a:off x="8314644" y="4367854"/>
                <a:ext cx="3027366" cy="1724085"/>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65810D5B-7E44-4798-B4B6-7F5620EB777F}"/>
                  </a:ext>
                </a:extLst>
              </p:cNvPr>
              <p:cNvSpPr/>
              <p:nvPr/>
            </p:nvSpPr>
            <p:spPr>
              <a:xfrm>
                <a:off x="8179878" y="4605957"/>
                <a:ext cx="3383836" cy="43458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MARTIAN SURFACE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9" name="Rectangle 68">
                <a:extLst>
                  <a:ext uri="{FF2B5EF4-FFF2-40B4-BE49-F238E27FC236}">
                    <a16:creationId xmlns:a16="http://schemas.microsoft.com/office/drawing/2014/main" id="{A814A154-A62E-497E-A222-9363C5997697}"/>
                  </a:ext>
                </a:extLst>
              </p:cNvPr>
              <p:cNvSpPr/>
              <p:nvPr/>
            </p:nvSpPr>
            <p:spPr>
              <a:xfrm>
                <a:off x="8347155" y="5733108"/>
                <a:ext cx="2339313" cy="3078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 </a:t>
                </a:r>
              </a:p>
            </p:txBody>
          </p:sp>
          <p:sp>
            <p:nvSpPr>
              <p:cNvPr id="70" name="Rectangle 69">
                <a:extLst>
                  <a:ext uri="{FF2B5EF4-FFF2-40B4-BE49-F238E27FC236}">
                    <a16:creationId xmlns:a16="http://schemas.microsoft.com/office/drawing/2014/main" id="{53D6D7DE-68FF-4A9F-A808-DD4D6F546567}"/>
                  </a:ext>
                </a:extLst>
              </p:cNvPr>
              <p:cNvSpPr/>
              <p:nvPr/>
            </p:nvSpPr>
            <p:spPr>
              <a:xfrm>
                <a:off x="8275525" y="4982102"/>
                <a:ext cx="3034937" cy="77639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Leverage Lunar Surface experience in Food Production systems to extend Earth Independence for Mars missions</a:t>
                </a:r>
              </a:p>
            </p:txBody>
          </p:sp>
          <p:pic>
            <p:nvPicPr>
              <p:cNvPr id="72" name="Picture 31">
                <a:extLst>
                  <a:ext uri="{FF2B5EF4-FFF2-40B4-BE49-F238E27FC236}">
                    <a16:creationId xmlns:a16="http://schemas.microsoft.com/office/drawing/2014/main" id="{BB2293EE-B50C-453A-9B5A-BE8284A884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945625" y="1568106"/>
                <a:ext cx="645049" cy="31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47">
                <a:extLst>
                  <a:ext uri="{FF2B5EF4-FFF2-40B4-BE49-F238E27FC236}">
                    <a16:creationId xmlns:a16="http://schemas.microsoft.com/office/drawing/2014/main" id="{BF63DAD7-BB5B-4C3F-9A23-E8A5C9FAB7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405256" y="1234487"/>
                <a:ext cx="616025" cy="3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47">
                <a:extLst>
                  <a:ext uri="{FF2B5EF4-FFF2-40B4-BE49-F238E27FC236}">
                    <a16:creationId xmlns:a16="http://schemas.microsoft.com/office/drawing/2014/main" id="{84D626B9-58E3-491E-9194-ABB5A5778B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642384" y="805332"/>
                <a:ext cx="616025" cy="3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30">
                <a:extLst>
                  <a:ext uri="{FF2B5EF4-FFF2-40B4-BE49-F238E27FC236}">
                    <a16:creationId xmlns:a16="http://schemas.microsoft.com/office/drawing/2014/main" id="{EC68B571-D40B-4DAA-A2A8-63F9D6A035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3866039" y="4444202"/>
                <a:ext cx="667548" cy="2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84">
                <a:extLst>
                  <a:ext uri="{FF2B5EF4-FFF2-40B4-BE49-F238E27FC236}">
                    <a16:creationId xmlns:a16="http://schemas.microsoft.com/office/drawing/2014/main" id="{90F6A45F-1343-4251-9CD6-62820916CB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7503697" y="4067817"/>
                <a:ext cx="603441" cy="30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90">
                <a:extLst>
                  <a:ext uri="{FF2B5EF4-FFF2-40B4-BE49-F238E27FC236}">
                    <a16:creationId xmlns:a16="http://schemas.microsoft.com/office/drawing/2014/main" id="{9C74E825-C249-4426-8601-993DA08E5AC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10625910" y="4439858"/>
                <a:ext cx="629514" cy="2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 name="Picture 10">
              <a:extLst>
                <a:ext uri="{FF2B5EF4-FFF2-40B4-BE49-F238E27FC236}">
                  <a16:creationId xmlns:a16="http://schemas.microsoft.com/office/drawing/2014/main" id="{870B4FEB-C082-459A-BCA9-368B62D1452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37771" y="2933808"/>
              <a:ext cx="804613" cy="83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93">
            <a:extLst>
              <a:ext uri="{FF2B5EF4-FFF2-40B4-BE49-F238E27FC236}">
                <a16:creationId xmlns:a16="http://schemas.microsoft.com/office/drawing/2014/main" id="{D1A8BF3F-302C-4B92-B0B0-480A9B3D2E0D}"/>
              </a:ext>
            </a:extLst>
          </p:cNvPr>
          <p:cNvGrpSpPr/>
          <p:nvPr/>
        </p:nvGrpSpPr>
        <p:grpSpPr>
          <a:xfrm>
            <a:off x="741119" y="815485"/>
            <a:ext cx="6762578" cy="576072"/>
            <a:chOff x="741119" y="815485"/>
            <a:chExt cx="6762578" cy="576072"/>
          </a:xfrm>
        </p:grpSpPr>
        <p:cxnSp>
          <p:nvCxnSpPr>
            <p:cNvPr id="79" name="Straight Connector 78">
              <a:extLst>
                <a:ext uri="{FF2B5EF4-FFF2-40B4-BE49-F238E27FC236}">
                  <a16:creationId xmlns:a16="http://schemas.microsoft.com/office/drawing/2014/main" id="{E1E44879-91EB-4A70-81BE-AA646297BAF2}"/>
                </a:ext>
              </a:extLst>
            </p:cNvPr>
            <p:cNvCxnSpPr>
              <a:cxnSpLocks/>
            </p:cNvCxnSpPr>
            <p:nvPr/>
          </p:nvCxnSpPr>
          <p:spPr>
            <a:xfrm>
              <a:off x="4056444" y="816218"/>
              <a:ext cx="3447253"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F27A6F1-C024-4560-ACA0-04B026543A4A}"/>
                </a:ext>
              </a:extLst>
            </p:cNvPr>
            <p:cNvCxnSpPr>
              <a:cxnSpLocks/>
            </p:cNvCxnSpPr>
            <p:nvPr/>
          </p:nvCxnSpPr>
          <p:spPr>
            <a:xfrm>
              <a:off x="741119" y="1377111"/>
              <a:ext cx="332621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23C5E55-6FE6-4393-9ED2-7EB1626017F5}"/>
                </a:ext>
              </a:extLst>
            </p:cNvPr>
            <p:cNvCxnSpPr>
              <a:cxnSpLocks/>
            </p:cNvCxnSpPr>
            <p:nvPr/>
          </p:nvCxnSpPr>
          <p:spPr>
            <a:xfrm>
              <a:off x="4070673" y="815485"/>
              <a:ext cx="0" cy="576072"/>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261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27DD3E-7507-4014-B155-B7F3ED207914}"/>
              </a:ext>
            </a:extLst>
          </p:cNvPr>
          <p:cNvSpPr txBox="1">
            <a:spLocks noGrp="1"/>
          </p:cNvSpPr>
          <p:nvPr>
            <p:ph type="title"/>
          </p:nvPr>
        </p:nvSpPr>
        <p:spPr>
          <a:xfrm>
            <a:off x="838200" y="-169125"/>
            <a:ext cx="10515600" cy="1325563"/>
          </a:xfrm>
          <a:prstGeom prst="rect">
            <a:avLst/>
          </a:prstGeom>
        </p:spPr>
        <p:txBody>
          <a:bodyPr>
            <a:norm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4000" dirty="0">
                <a:solidFill>
                  <a:schemeClr val="tx1"/>
                </a:solidFill>
                <a:effectLst>
                  <a:outerShdw blurRad="38100" dist="38100" dir="2700000" algn="tl">
                    <a:srgbClr val="000000">
                      <a:alpha val="43137"/>
                    </a:srgbClr>
                  </a:outerShdw>
                </a:effectLst>
                <a:latin typeface="+mn-lt"/>
              </a:rPr>
              <a:t>Space Crop Production Challenges</a:t>
            </a:r>
          </a:p>
        </p:txBody>
      </p:sp>
      <p:cxnSp>
        <p:nvCxnSpPr>
          <p:cNvPr id="5" name="Straight Connector 4">
            <a:extLst>
              <a:ext uri="{FF2B5EF4-FFF2-40B4-BE49-F238E27FC236}">
                <a16:creationId xmlns:a16="http://schemas.microsoft.com/office/drawing/2014/main" id="{F0D6347C-FCFF-4492-A516-9938DCCAEABD}"/>
              </a:ext>
            </a:extLst>
          </p:cNvPr>
          <p:cNvCxnSpPr>
            <a:cxnSpLocks/>
          </p:cNvCxnSpPr>
          <p:nvPr/>
        </p:nvCxnSpPr>
        <p:spPr>
          <a:xfrm>
            <a:off x="2796745" y="767617"/>
            <a:ext cx="657379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F4F1890-EEDE-421B-BDBF-426E3A7D1E7E}"/>
              </a:ext>
            </a:extLst>
          </p:cNvPr>
          <p:cNvSpPr/>
          <p:nvPr/>
        </p:nvSpPr>
        <p:spPr>
          <a:xfrm>
            <a:off x="2750794" y="807441"/>
            <a:ext cx="4269465" cy="4224530"/>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2DD2EC7-0F46-45DD-A041-F6AFB25EC592}"/>
              </a:ext>
            </a:extLst>
          </p:cNvPr>
          <p:cNvSpPr/>
          <p:nvPr/>
        </p:nvSpPr>
        <p:spPr>
          <a:xfrm>
            <a:off x="5097037" y="807441"/>
            <a:ext cx="4174004" cy="4134944"/>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1D07DAD-8A66-48E8-BA6B-28B9B91D1B59}"/>
              </a:ext>
            </a:extLst>
          </p:cNvPr>
          <p:cNvSpPr/>
          <p:nvPr/>
        </p:nvSpPr>
        <p:spPr>
          <a:xfrm>
            <a:off x="4151399" y="2401002"/>
            <a:ext cx="4199828" cy="4235236"/>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CE484B-77E9-49FB-96E7-8C4FFF45A81E}"/>
              </a:ext>
            </a:extLst>
          </p:cNvPr>
          <p:cNvSpPr txBox="1"/>
          <p:nvPr/>
        </p:nvSpPr>
        <p:spPr>
          <a:xfrm>
            <a:off x="2750794" y="851580"/>
            <a:ext cx="167065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Deep Space</a:t>
            </a:r>
          </a:p>
        </p:txBody>
      </p:sp>
      <p:sp>
        <p:nvSpPr>
          <p:cNvPr id="23" name="TextBox 22">
            <a:extLst>
              <a:ext uri="{FF2B5EF4-FFF2-40B4-BE49-F238E27FC236}">
                <a16:creationId xmlns:a16="http://schemas.microsoft.com/office/drawing/2014/main" id="{CD37790F-1A6A-40E6-914B-4AC6C0216292}"/>
              </a:ext>
            </a:extLst>
          </p:cNvPr>
          <p:cNvSpPr txBox="1"/>
          <p:nvPr/>
        </p:nvSpPr>
        <p:spPr>
          <a:xfrm>
            <a:off x="7930111" y="851580"/>
            <a:ext cx="1133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Surface</a:t>
            </a:r>
          </a:p>
        </p:txBody>
      </p:sp>
      <p:sp>
        <p:nvSpPr>
          <p:cNvPr id="24" name="TextBox 23">
            <a:extLst>
              <a:ext uri="{FF2B5EF4-FFF2-40B4-BE49-F238E27FC236}">
                <a16:creationId xmlns:a16="http://schemas.microsoft.com/office/drawing/2014/main" id="{0089000D-796A-4778-8CB5-FBC48165E945}"/>
              </a:ext>
            </a:extLst>
          </p:cNvPr>
          <p:cNvSpPr txBox="1"/>
          <p:nvPr/>
        </p:nvSpPr>
        <p:spPr>
          <a:xfrm>
            <a:off x="5863522" y="6289391"/>
            <a:ext cx="78361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Crop</a:t>
            </a:r>
          </a:p>
        </p:txBody>
      </p:sp>
      <p:sp>
        <p:nvSpPr>
          <p:cNvPr id="25" name="TextBox 24">
            <a:extLst>
              <a:ext uri="{FF2B5EF4-FFF2-40B4-BE49-F238E27FC236}">
                <a16:creationId xmlns:a16="http://schemas.microsoft.com/office/drawing/2014/main" id="{174DA4DB-7CE2-4F5E-9802-98EF2926DBC0}"/>
              </a:ext>
            </a:extLst>
          </p:cNvPr>
          <p:cNvSpPr txBox="1"/>
          <p:nvPr/>
        </p:nvSpPr>
        <p:spPr>
          <a:xfrm>
            <a:off x="3326592" y="1603514"/>
            <a:ext cx="2085699" cy="923330"/>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Fluid movement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No convection</a:t>
            </a:r>
          </a:p>
        </p:txBody>
      </p:sp>
      <p:sp>
        <p:nvSpPr>
          <p:cNvPr id="26" name="TextBox 25">
            <a:extLst>
              <a:ext uri="{FF2B5EF4-FFF2-40B4-BE49-F238E27FC236}">
                <a16:creationId xmlns:a16="http://schemas.microsoft.com/office/drawing/2014/main" id="{431B8328-18E9-462E-8159-910B1CEDD595}"/>
              </a:ext>
            </a:extLst>
          </p:cNvPr>
          <p:cNvSpPr txBox="1"/>
          <p:nvPr/>
        </p:nvSpPr>
        <p:spPr>
          <a:xfrm>
            <a:off x="5620550" y="986306"/>
            <a:ext cx="2127057" cy="1754326"/>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      Recycling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Radiation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Pressure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Micrometeorites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white"/>
              </a:solidFill>
              <a:effectLst/>
              <a:uLnTx/>
              <a:uFillTx/>
            </a:endParaRPr>
          </a:p>
        </p:txBody>
      </p:sp>
      <p:sp>
        <p:nvSpPr>
          <p:cNvPr id="27" name="TextBox 26">
            <a:extLst>
              <a:ext uri="{FF2B5EF4-FFF2-40B4-BE49-F238E27FC236}">
                <a16:creationId xmlns:a16="http://schemas.microsoft.com/office/drawing/2014/main" id="{8D83F6B6-60E0-46E2-B70D-5C0CB06CD45F}"/>
              </a:ext>
            </a:extLst>
          </p:cNvPr>
          <p:cNvSpPr txBox="1"/>
          <p:nvPr/>
        </p:nvSpPr>
        <p:spPr>
          <a:xfrm>
            <a:off x="7202763" y="1318362"/>
            <a:ext cx="1959330" cy="123110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Dust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prstClr val="white"/>
                </a:solidFill>
              </a:rPr>
              <a:t>Regolith</a:t>
            </a:r>
            <a:endParaRPr kumimoji="0" lang="en-US" sz="1800" b="1" i="0" u="none" strike="noStrike" kern="0" cap="none" spc="0" normalizeH="0" baseline="0" noProof="0" dirty="0">
              <a:ln>
                <a:noFill/>
              </a:ln>
              <a:solidFill>
                <a:prstClr val="white"/>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Partial gravity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p:txBody>
      </p:sp>
      <p:sp>
        <p:nvSpPr>
          <p:cNvPr id="28" name="TextBox 27">
            <a:extLst>
              <a:ext uri="{FF2B5EF4-FFF2-40B4-BE49-F238E27FC236}">
                <a16:creationId xmlns:a16="http://schemas.microsoft.com/office/drawing/2014/main" id="{CD7F11C4-F690-48BF-8C04-9DAA279B6E6A}"/>
              </a:ext>
            </a:extLst>
          </p:cNvPr>
          <p:cNvSpPr txBox="1"/>
          <p:nvPr/>
        </p:nvSpPr>
        <p:spPr>
          <a:xfrm>
            <a:off x="4885526" y="4974245"/>
            <a:ext cx="3554119"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Productivity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Stress tolerance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Environmental optimization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Crop scheduling</a:t>
            </a:r>
          </a:p>
        </p:txBody>
      </p:sp>
      <p:sp>
        <p:nvSpPr>
          <p:cNvPr id="29" name="TextBox 28">
            <a:extLst>
              <a:ext uri="{FF2B5EF4-FFF2-40B4-BE49-F238E27FC236}">
                <a16:creationId xmlns:a16="http://schemas.microsoft.com/office/drawing/2014/main" id="{ECF13DD4-3124-40D5-90B1-ADDF596399C5}"/>
              </a:ext>
            </a:extLst>
          </p:cNvPr>
          <p:cNvSpPr txBox="1"/>
          <p:nvPr/>
        </p:nvSpPr>
        <p:spPr>
          <a:xfrm>
            <a:off x="5357906" y="2433130"/>
            <a:ext cx="3094117" cy="2862322"/>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Plant Size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High CO</a:t>
            </a:r>
            <a:r>
              <a:rPr kumimoji="0" lang="en-US" sz="1800" b="1" i="0" u="none" strike="noStrike" kern="0" cap="none" spc="0" normalizeH="0" baseline="-25000" noProof="0" dirty="0">
                <a:ln>
                  <a:noFill/>
                </a:ln>
                <a:solidFill>
                  <a:prstClr val="white"/>
                </a:solidFill>
                <a:effectLst/>
                <a:uLnTx/>
                <a:uFillTx/>
              </a:rPr>
              <a:t>2</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Food Safety &amp; Microbiome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Nutrient output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Sustainability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Abiotic stresses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Vehicle resources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Crew time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Waste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endParaRPr>
          </a:p>
        </p:txBody>
      </p:sp>
      <p:sp>
        <p:nvSpPr>
          <p:cNvPr id="15" name="TextBox 14">
            <a:extLst>
              <a:ext uri="{FF2B5EF4-FFF2-40B4-BE49-F238E27FC236}">
                <a16:creationId xmlns:a16="http://schemas.microsoft.com/office/drawing/2014/main" id="{6D17A1B1-7B78-4603-802A-3A02C6048630}"/>
              </a:ext>
            </a:extLst>
          </p:cNvPr>
          <p:cNvSpPr txBox="1"/>
          <p:nvPr/>
        </p:nvSpPr>
        <p:spPr>
          <a:xfrm>
            <a:off x="8932853" y="4165733"/>
            <a:ext cx="3094117"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a:t>Initial lunar crop production will likely adapt systems developed and tested on ISS. </a:t>
            </a:r>
          </a:p>
          <a:p>
            <a:pPr marL="285750" indent="-285750">
              <a:buFont typeface="Wingdings" panose="05000000000000000000" pitchFamily="2" charset="2"/>
              <a:buChar char="Ø"/>
            </a:pPr>
            <a:r>
              <a:rPr lang="en-US" dirty="0"/>
              <a:t>Lunar surface will allow testing in radiation and partial gravity environment and practice for “living off the land”.</a:t>
            </a:r>
          </a:p>
        </p:txBody>
      </p:sp>
    </p:spTree>
    <p:extLst>
      <p:ext uri="{BB962C8B-B14F-4D97-AF65-F5344CB8AC3E}">
        <p14:creationId xmlns:p14="http://schemas.microsoft.com/office/powerpoint/2010/main" val="94471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654AFC-E3C0-45F4-9CFB-613B8173B601}"/>
              </a:ext>
            </a:extLst>
          </p:cNvPr>
          <p:cNvSpPr>
            <a:spLocks noGrp="1"/>
          </p:cNvSpPr>
          <p:nvPr>
            <p:ph type="title"/>
          </p:nvPr>
        </p:nvSpPr>
        <p:spPr>
          <a:xfrm>
            <a:off x="838200" y="134219"/>
            <a:ext cx="10515600" cy="1325563"/>
          </a:xfrm>
        </p:spPr>
        <p:txBody>
          <a:bodyPr>
            <a:normAutofit/>
          </a:bodyPr>
          <a:lstStyle/>
          <a:p>
            <a:pPr algn="ctr"/>
            <a:r>
              <a:rPr lang="en-US" sz="4000" dirty="0"/>
              <a:t>Key Areas of Research and Technology Development</a:t>
            </a:r>
          </a:p>
        </p:txBody>
      </p:sp>
      <p:sp>
        <p:nvSpPr>
          <p:cNvPr id="5" name="Content Placeholder 2">
            <a:extLst>
              <a:ext uri="{FF2B5EF4-FFF2-40B4-BE49-F238E27FC236}">
                <a16:creationId xmlns:a16="http://schemas.microsoft.com/office/drawing/2014/main" id="{CC63A2B3-971C-4725-992F-FDF2DF5CDE54}"/>
              </a:ext>
            </a:extLst>
          </p:cNvPr>
          <p:cNvSpPr txBox="1">
            <a:spLocks/>
          </p:cNvSpPr>
          <p:nvPr/>
        </p:nvSpPr>
        <p:spPr>
          <a:xfrm>
            <a:off x="585989" y="1420151"/>
            <a:ext cx="5656084" cy="49423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i="1" dirty="0"/>
              <a:t>Hardware and Growth System Technology</a:t>
            </a:r>
          </a:p>
          <a:p>
            <a:pPr marL="1714500" lvl="4" indent="-342900">
              <a:spcAft>
                <a:spcPts val="600"/>
              </a:spcAft>
            </a:pPr>
            <a:r>
              <a:rPr lang="en-US" sz="2000" dirty="0"/>
              <a:t>Water and Nutrient Delivery</a:t>
            </a:r>
          </a:p>
          <a:p>
            <a:pPr marL="1714500" lvl="4" indent="-342900">
              <a:spcAft>
                <a:spcPts val="600"/>
              </a:spcAft>
            </a:pPr>
            <a:r>
              <a:rPr lang="en-US" sz="2000" dirty="0"/>
              <a:t>Lighting  Advancements </a:t>
            </a:r>
          </a:p>
          <a:p>
            <a:pPr marL="1714500" lvl="4" indent="-342900">
              <a:spcAft>
                <a:spcPts val="600"/>
              </a:spcAft>
            </a:pPr>
            <a:r>
              <a:rPr lang="en-US" sz="2000" dirty="0"/>
              <a:t>Imaging Systems for Plant Health and Food Safety Monitoring (NDVI, Hyperspectral Imagery, Fluorescence)</a:t>
            </a:r>
          </a:p>
          <a:p>
            <a:pPr marL="1714500" lvl="4" indent="-342900">
              <a:spcAft>
                <a:spcPts val="600"/>
              </a:spcAft>
            </a:pPr>
            <a:r>
              <a:rPr lang="en-US" sz="2000" dirty="0"/>
              <a:t>Component Reliability, Maintenance, and Miniaturization</a:t>
            </a:r>
          </a:p>
          <a:p>
            <a:pPr marL="1714500" lvl="4" indent="-342900">
              <a:spcAft>
                <a:spcPts val="600"/>
              </a:spcAft>
            </a:pPr>
            <a:r>
              <a:rPr lang="en-US" sz="2000" dirty="0"/>
              <a:t>Sensor Development (Non-destructive sensing)</a:t>
            </a:r>
          </a:p>
          <a:p>
            <a:pPr marL="1714500" lvl="4" indent="-342900">
              <a:spcAft>
                <a:spcPts val="600"/>
              </a:spcAft>
            </a:pPr>
            <a:r>
              <a:rPr lang="en-US" sz="2000" dirty="0"/>
              <a:t>Autonomy and Robotics</a:t>
            </a:r>
          </a:p>
          <a:p>
            <a:pPr marL="1714500" lvl="4" indent="-342900">
              <a:lnSpc>
                <a:spcPct val="100000"/>
              </a:lnSpc>
              <a:spcAft>
                <a:spcPts val="600"/>
              </a:spcAft>
            </a:pPr>
            <a:r>
              <a:rPr lang="en-US" sz="2000" dirty="0"/>
              <a:t>Control Systems Development</a:t>
            </a:r>
          </a:p>
        </p:txBody>
      </p:sp>
      <p:sp>
        <p:nvSpPr>
          <p:cNvPr id="6" name="Content Placeholder 2">
            <a:extLst>
              <a:ext uri="{FF2B5EF4-FFF2-40B4-BE49-F238E27FC236}">
                <a16:creationId xmlns:a16="http://schemas.microsoft.com/office/drawing/2014/main" id="{7737ADF1-908D-4750-81F9-9B9913402D04}"/>
              </a:ext>
            </a:extLst>
          </p:cNvPr>
          <p:cNvSpPr txBox="1">
            <a:spLocks/>
          </p:cNvSpPr>
          <p:nvPr/>
        </p:nvSpPr>
        <p:spPr>
          <a:xfrm>
            <a:off x="6279017" y="1420151"/>
            <a:ext cx="5374090" cy="4906471"/>
          </a:xfrm>
          <a:prstGeom prst="rect">
            <a:avLst/>
          </a:prstGeom>
        </p:spPr>
        <p:txBody>
          <a:bodyPr vert="horz" wrap="square" lIns="91440" tIns="45720" rIns="91440" bIns="45720" rtlCol="0">
            <a:spAutoFit/>
          </a:bodyPr>
          <a:lstStyle>
            <a:lvl1pPr marL="0" indent="173038" algn="l" defTabSz="914400" rtl="0" eaLnBrk="1" latinLnBrk="0" hangingPunct="1">
              <a:lnSpc>
                <a:spcPct val="100000"/>
              </a:lnSpc>
              <a:spcBef>
                <a:spcPts val="1000"/>
              </a:spcBef>
              <a:buClr>
                <a:schemeClr val="bg1"/>
              </a:buClr>
              <a:buFont typeface="Arial" panose="020B0604020202020204" pitchFamily="34" charset="0"/>
              <a:buChar char="•"/>
              <a:tabLst/>
              <a:defRPr sz="2000" b="1" i="0" kern="1200">
                <a:solidFill>
                  <a:schemeClr val="bg1"/>
                </a:solidFill>
                <a:latin typeface="Calibri" panose="020F0502020204030204" pitchFamily="34" charset="0"/>
                <a:ea typeface="+mn-ea"/>
                <a:cs typeface="Calibri" panose="020F0502020204030204" pitchFamily="34" charset="0"/>
              </a:defRPr>
            </a:lvl1pPr>
            <a:lvl2pPr marL="457200" indent="184150" algn="l" defTabSz="914400" rtl="0" eaLnBrk="1" latinLnBrk="0" hangingPunct="1">
              <a:lnSpc>
                <a:spcPct val="90000"/>
              </a:lnSpc>
              <a:spcBef>
                <a:spcPts val="500"/>
              </a:spcBef>
              <a:buClr>
                <a:schemeClr val="bg1"/>
              </a:buClr>
              <a:buFont typeface="Arial" panose="020B0604020202020204" pitchFamily="34" charset="0"/>
              <a:buChar char="‒"/>
              <a:tabLst/>
              <a:defRPr sz="2000" b="0" i="0" kern="1200">
                <a:solidFill>
                  <a:schemeClr val="bg1"/>
                </a:solidFill>
                <a:latin typeface="Calibri" panose="020F0502020204030204" pitchFamily="34" charset="0"/>
                <a:ea typeface="+mn-ea"/>
                <a:cs typeface="Calibri" panose="020F0502020204030204" pitchFamily="34" charset="0"/>
              </a:defRPr>
            </a:lvl2pPr>
            <a:lvl3pPr marL="914400" indent="180975" algn="l" defTabSz="914400" rtl="0" eaLnBrk="1" latinLnBrk="0" hangingPunct="1">
              <a:lnSpc>
                <a:spcPct val="90000"/>
              </a:lnSpc>
              <a:spcBef>
                <a:spcPts val="500"/>
              </a:spcBef>
              <a:buClr>
                <a:schemeClr val="bg1"/>
              </a:buClr>
              <a:buFont typeface="Arial" panose="020B0604020202020204" pitchFamily="34" charset="0"/>
              <a:buChar char="•"/>
              <a:tabLst/>
              <a:defRPr sz="1800" b="0" i="0" kern="1200">
                <a:solidFill>
                  <a:schemeClr val="bg1"/>
                </a:solidFill>
                <a:latin typeface="Calibri" panose="020F0502020204030204" pitchFamily="34" charset="0"/>
                <a:ea typeface="+mn-ea"/>
                <a:cs typeface="Calibri" panose="020F0502020204030204" pitchFamily="34" charset="0"/>
              </a:defRPr>
            </a:lvl3pPr>
            <a:lvl4pPr marL="1371600" indent="177800" algn="l" defTabSz="914400" rtl="0" eaLnBrk="1" latinLnBrk="0" hangingPunct="1">
              <a:lnSpc>
                <a:spcPct val="90000"/>
              </a:lnSpc>
              <a:spcBef>
                <a:spcPts val="500"/>
              </a:spcBef>
              <a:buClr>
                <a:schemeClr val="bg1"/>
              </a:buClr>
              <a:buFont typeface="Arial" panose="020B0604020202020204" pitchFamily="34" charset="0"/>
              <a:buChar char="‒"/>
              <a:tabLst/>
              <a:defRPr sz="1600" b="0" i="0" kern="1200">
                <a:solidFill>
                  <a:schemeClr val="bg1"/>
                </a:solidFill>
                <a:latin typeface="Calibri" panose="020F0502020204030204" pitchFamily="34" charset="0"/>
                <a:ea typeface="+mn-ea"/>
                <a:cs typeface="Calibri" panose="020F0502020204030204" pitchFamily="34" charset="0"/>
              </a:defRPr>
            </a:lvl4pPr>
            <a:lvl5pPr marL="1828800" indent="176213" algn="l" defTabSz="914400" rtl="0" eaLnBrk="1" latinLnBrk="0" hangingPunct="1">
              <a:lnSpc>
                <a:spcPct val="90000"/>
              </a:lnSpc>
              <a:spcBef>
                <a:spcPts val="500"/>
              </a:spcBef>
              <a:buClr>
                <a:schemeClr val="bg1"/>
              </a:buClr>
              <a:buFont typeface="Arial" panose="020B0604020202020204" pitchFamily="34" charset="0"/>
              <a:buChar char="•"/>
              <a:tabLst/>
              <a:defRPr sz="16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chemeClr val="tx1"/>
                </a:solidFill>
              </a:rPr>
              <a:t>Horticulture and Growth System Operations</a:t>
            </a:r>
          </a:p>
          <a:p>
            <a:pPr marL="1714500" lvl="4" indent="-342900">
              <a:spcAft>
                <a:spcPts val="600"/>
              </a:spcAft>
            </a:pPr>
            <a:r>
              <a:rPr lang="en-US" sz="2000" dirty="0">
                <a:solidFill>
                  <a:schemeClr val="tx1"/>
                </a:solidFill>
              </a:rPr>
              <a:t>Cultivar Selection (Edible Biomass, Nutrient Content, Organoleptic Acceptability, Yield Verses Volume, Growth in Relevant Environments)</a:t>
            </a:r>
          </a:p>
          <a:p>
            <a:pPr marL="1714500" lvl="4" indent="-342900">
              <a:spcAft>
                <a:spcPts val="600"/>
              </a:spcAft>
            </a:pPr>
            <a:r>
              <a:rPr lang="en-US" sz="2000" dirty="0">
                <a:solidFill>
                  <a:schemeClr val="tx1"/>
                </a:solidFill>
              </a:rPr>
              <a:t>Genetic Engineering (Optimization for Growth Environment, Stress Tolerance, etc.)</a:t>
            </a:r>
          </a:p>
          <a:p>
            <a:pPr marL="1714500" lvl="4" indent="-342900">
              <a:spcAft>
                <a:spcPts val="600"/>
              </a:spcAft>
            </a:pPr>
            <a:r>
              <a:rPr lang="en-US" sz="2000" dirty="0">
                <a:solidFill>
                  <a:schemeClr val="tx1"/>
                </a:solidFill>
              </a:rPr>
              <a:t>Microbiome (Plant, Growth System, Vehicle, and Crew)</a:t>
            </a:r>
          </a:p>
          <a:p>
            <a:pPr marL="1714500" lvl="4" indent="-342900">
              <a:spcAft>
                <a:spcPts val="600"/>
              </a:spcAft>
            </a:pPr>
            <a:r>
              <a:rPr lang="en-US" sz="2000" dirty="0">
                <a:solidFill>
                  <a:schemeClr val="tx1"/>
                </a:solidFill>
              </a:rPr>
              <a:t>Optimized Growth Recipes </a:t>
            </a:r>
          </a:p>
          <a:p>
            <a:pPr marL="1714500" lvl="4" indent="-342900">
              <a:spcAft>
                <a:spcPts val="600"/>
              </a:spcAft>
            </a:pPr>
            <a:r>
              <a:rPr lang="en-US" sz="2000" dirty="0">
                <a:solidFill>
                  <a:schemeClr val="tx1"/>
                </a:solidFill>
              </a:rPr>
              <a:t>Food Safety and Protective Microbiome</a:t>
            </a:r>
          </a:p>
        </p:txBody>
      </p:sp>
      <p:sp>
        <p:nvSpPr>
          <p:cNvPr id="7" name="TextBox 6">
            <a:extLst>
              <a:ext uri="{FF2B5EF4-FFF2-40B4-BE49-F238E27FC236}">
                <a16:creationId xmlns:a16="http://schemas.microsoft.com/office/drawing/2014/main" id="{76F41B6C-16FE-4F42-9B30-CE0B7E7F8173}"/>
              </a:ext>
            </a:extLst>
          </p:cNvPr>
          <p:cNvSpPr txBox="1"/>
          <p:nvPr/>
        </p:nvSpPr>
        <p:spPr>
          <a:xfrm>
            <a:off x="850525" y="6337241"/>
            <a:ext cx="10490949" cy="400110"/>
          </a:xfrm>
          <a:prstGeom prst="rect">
            <a:avLst/>
          </a:prstGeom>
          <a:noFill/>
        </p:spPr>
        <p:txBody>
          <a:bodyPr wrap="none" rtlCol="0">
            <a:spAutoFit/>
          </a:bodyPr>
          <a:lstStyle/>
          <a:p>
            <a:pPr marL="285750" indent="-285750" algn="l">
              <a:buFont typeface="Arial" panose="020B0604020202020204" pitchFamily="34" charset="0"/>
              <a:buChar char="•"/>
            </a:pPr>
            <a:r>
              <a:rPr lang="en-US" sz="2000" dirty="0">
                <a:solidFill>
                  <a:schemeClr val="accent5">
                    <a:lumMod val="20000"/>
                    <a:lumOff val="80000"/>
                  </a:schemeClr>
                </a:solidFill>
              </a:rPr>
              <a:t>Early Lunar Surface System Concepts Designed Now through ~2028, Validated ~2029 and Beyond</a:t>
            </a:r>
          </a:p>
        </p:txBody>
      </p:sp>
    </p:spTree>
    <p:extLst>
      <p:ext uri="{BB962C8B-B14F-4D97-AF65-F5344CB8AC3E}">
        <p14:creationId xmlns:p14="http://schemas.microsoft.com/office/powerpoint/2010/main" val="1807535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321EFC-1088-09BD-A196-8EDE281DEA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5064" y="1474407"/>
            <a:ext cx="5797306" cy="2291958"/>
          </a:xfrm>
          <a:prstGeom prst="rect">
            <a:avLst/>
          </a:prstGeom>
        </p:spPr>
      </p:pic>
      <p:sp>
        <p:nvSpPr>
          <p:cNvPr id="9" name="TextBox 8">
            <a:extLst>
              <a:ext uri="{FF2B5EF4-FFF2-40B4-BE49-F238E27FC236}">
                <a16:creationId xmlns:a16="http://schemas.microsoft.com/office/drawing/2014/main" id="{78E06623-48EF-A1C3-8C06-E0EC667B4F32}"/>
              </a:ext>
            </a:extLst>
          </p:cNvPr>
          <p:cNvSpPr txBox="1"/>
          <p:nvPr/>
        </p:nvSpPr>
        <p:spPr>
          <a:xfrm>
            <a:off x="502920" y="91440"/>
            <a:ext cx="11007090" cy="1323439"/>
          </a:xfrm>
          <a:prstGeom prst="rect">
            <a:avLst/>
          </a:prstGeom>
          <a:noFill/>
        </p:spPr>
        <p:txBody>
          <a:bodyPr wrap="square">
            <a:spAutoFit/>
          </a:bodyPr>
          <a:lstStyle/>
          <a:p>
            <a:pPr algn="ctr"/>
            <a:r>
              <a:rPr lang="en-US" sz="4000" dirty="0">
                <a:latin typeface="+mj-lt"/>
              </a:rPr>
              <a:t>Challenges associated with Operations Beyond Low Earth Orbit (LEO)</a:t>
            </a:r>
          </a:p>
        </p:txBody>
      </p:sp>
      <p:sp>
        <p:nvSpPr>
          <p:cNvPr id="10" name="TextBox 9">
            <a:extLst>
              <a:ext uri="{FF2B5EF4-FFF2-40B4-BE49-F238E27FC236}">
                <a16:creationId xmlns:a16="http://schemas.microsoft.com/office/drawing/2014/main" id="{D618B951-4EC5-749B-8899-7E1DEF680955}"/>
              </a:ext>
            </a:extLst>
          </p:cNvPr>
          <p:cNvSpPr txBox="1"/>
          <p:nvPr/>
        </p:nvSpPr>
        <p:spPr>
          <a:xfrm>
            <a:off x="513316" y="1845696"/>
            <a:ext cx="10790954" cy="1569660"/>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return journey from ISS (LEO) takes </a:t>
            </a:r>
            <a:r>
              <a:rPr lang="en-US" sz="2000" b="1" i="1" u="sng" dirty="0"/>
              <a:t>Hours</a:t>
            </a:r>
          </a:p>
          <a:p>
            <a:pPr marL="342900" indent="-342900">
              <a:buFont typeface="Arial" panose="020B0604020202020204" pitchFamily="34" charset="0"/>
              <a:buChar char="•"/>
            </a:pPr>
            <a:r>
              <a:rPr lang="en-US" sz="2000" dirty="0"/>
              <a:t>From the moon </a:t>
            </a:r>
            <a:r>
              <a:rPr lang="en-US" sz="2000" b="1" i="1" u="sng" dirty="0"/>
              <a:t>Days</a:t>
            </a:r>
          </a:p>
          <a:p>
            <a:pPr marL="342900" indent="-342900">
              <a:buFont typeface="Arial" panose="020B0604020202020204" pitchFamily="34" charset="0"/>
              <a:buChar char="•"/>
            </a:pPr>
            <a:r>
              <a:rPr lang="en-US" sz="2000" dirty="0"/>
              <a:t>From Mars </a:t>
            </a:r>
            <a:r>
              <a:rPr lang="en-US" sz="2000" b="1" i="1" u="sng" dirty="0"/>
              <a:t>Years</a:t>
            </a:r>
          </a:p>
          <a:p>
            <a:pPr marL="342900" indent="-342900">
              <a:buFont typeface="Arial" panose="020B0604020202020204" pitchFamily="34" charset="0"/>
              <a:buChar char="•"/>
            </a:pPr>
            <a:endParaRPr lang="en-US" sz="1600" b="1" dirty="0"/>
          </a:p>
          <a:p>
            <a:pPr marL="342900" indent="-342900">
              <a:buFont typeface="Arial" panose="020B0604020202020204" pitchFamily="34" charset="0"/>
              <a:buChar char="•"/>
            </a:pPr>
            <a:endParaRPr lang="en-US" sz="2000" b="1" i="1" dirty="0">
              <a:solidFill>
                <a:schemeClr val="bg1"/>
              </a:solidFill>
            </a:endParaRPr>
          </a:p>
        </p:txBody>
      </p:sp>
      <p:sp>
        <p:nvSpPr>
          <p:cNvPr id="12" name="TextBox 11">
            <a:extLst>
              <a:ext uri="{FF2B5EF4-FFF2-40B4-BE49-F238E27FC236}">
                <a16:creationId xmlns:a16="http://schemas.microsoft.com/office/drawing/2014/main" id="{81A491B1-6281-22F9-5B12-E0A482081269}"/>
              </a:ext>
            </a:extLst>
          </p:cNvPr>
          <p:cNvSpPr txBox="1"/>
          <p:nvPr/>
        </p:nvSpPr>
        <p:spPr>
          <a:xfrm>
            <a:off x="513316" y="3010793"/>
            <a:ext cx="8067040" cy="4093428"/>
          </a:xfrm>
          <a:prstGeom prst="rect">
            <a:avLst/>
          </a:prstGeom>
          <a:noFill/>
        </p:spPr>
        <p:txBody>
          <a:bodyPr wrap="square" rtlCol="0">
            <a:spAutoFit/>
          </a:bodyPr>
          <a:lstStyle/>
          <a:p>
            <a:endParaRPr lang="en-US" sz="1600" b="1" dirty="0">
              <a:solidFill>
                <a:schemeClr val="bg1"/>
              </a:solidFill>
            </a:endParaRPr>
          </a:p>
          <a:p>
            <a:pPr marL="342900" indent="-342900">
              <a:buFont typeface="Arial" panose="020B0604020202020204" pitchFamily="34" charset="0"/>
              <a:buChar char="•"/>
            </a:pPr>
            <a:r>
              <a:rPr lang="en-US" sz="2000" dirty="0"/>
              <a:t>LEO virtually instantaneous</a:t>
            </a:r>
          </a:p>
          <a:p>
            <a:pPr marL="342900" indent="-342900">
              <a:buFont typeface="Arial" panose="020B0604020202020204" pitchFamily="34" charset="0"/>
              <a:buChar char="•"/>
            </a:pPr>
            <a:r>
              <a:rPr lang="en-US" sz="2000" dirty="0"/>
              <a:t>Moon </a:t>
            </a:r>
            <a:r>
              <a:rPr lang="en-US" sz="2000" b="1" dirty="0"/>
              <a:t>2.5 seconds </a:t>
            </a:r>
            <a:r>
              <a:rPr lang="en-US" sz="2000" dirty="0"/>
              <a:t>round trip</a:t>
            </a:r>
          </a:p>
          <a:p>
            <a:pPr marL="342900" indent="-342900">
              <a:buFont typeface="Arial" panose="020B0604020202020204" pitchFamily="34" charset="0"/>
              <a:buChar char="•"/>
            </a:pPr>
            <a:r>
              <a:rPr lang="en-US" sz="2000" dirty="0"/>
              <a:t>Mars between </a:t>
            </a:r>
            <a:r>
              <a:rPr lang="en-US" sz="2000" b="1" dirty="0"/>
              <a:t>6 – 44 </a:t>
            </a:r>
            <a:r>
              <a:rPr lang="en-US" sz="2000" b="1" i="1" u="sng" dirty="0"/>
              <a:t>minutes</a:t>
            </a:r>
            <a:r>
              <a:rPr lang="en-US" sz="2000" b="1" dirty="0"/>
              <a:t> </a:t>
            </a:r>
            <a:r>
              <a:rPr lang="en-US" sz="2000" dirty="0"/>
              <a:t>round trip depending on distance</a:t>
            </a:r>
          </a:p>
          <a:p>
            <a:pPr marL="342900" indent="-342900">
              <a:buFont typeface="Arial" panose="020B0604020202020204" pitchFamily="34" charset="0"/>
              <a:buChar char="•"/>
            </a:pPr>
            <a:r>
              <a:rPr lang="en-US" sz="2000" dirty="0"/>
              <a:t>Reduce reliance on permanently staffed ground control centers</a:t>
            </a:r>
            <a:endParaRPr lang="en-US" sz="2000" b="1" i="1" dirty="0"/>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b="1" dirty="0"/>
          </a:p>
          <a:p>
            <a:pPr marL="342900" indent="-342900">
              <a:buFont typeface="Arial" panose="020B0604020202020204" pitchFamily="34" charset="0"/>
              <a:buChar char="•"/>
            </a:pPr>
            <a:endParaRPr lang="en-US" sz="1600" b="1" dirty="0"/>
          </a:p>
          <a:p>
            <a:endParaRPr lang="en-US" sz="1600" b="1" i="1" dirty="0"/>
          </a:p>
          <a:p>
            <a:endParaRPr lang="en-US" sz="2000" b="1" i="1" dirty="0"/>
          </a:p>
          <a:p>
            <a:endParaRPr lang="en-US" sz="2000" b="1" i="1" dirty="0"/>
          </a:p>
          <a:p>
            <a:pPr marL="342900" indent="-342900">
              <a:buFont typeface="Arial" panose="020B0604020202020204" pitchFamily="34" charset="0"/>
              <a:buChar char="•"/>
            </a:pPr>
            <a:endParaRPr lang="en-US" sz="2000" b="1" i="1" dirty="0"/>
          </a:p>
          <a:p>
            <a:endParaRPr lang="en-US" sz="2000" b="1" i="1" dirty="0"/>
          </a:p>
          <a:p>
            <a:pPr marL="342900" indent="-342900">
              <a:buFont typeface="Arial" panose="020B0604020202020204" pitchFamily="34" charset="0"/>
              <a:buChar char="•"/>
            </a:pPr>
            <a:endParaRPr lang="en-US" sz="2000" b="1" i="1" dirty="0">
              <a:solidFill>
                <a:schemeClr val="bg1"/>
              </a:solidFill>
            </a:endParaRPr>
          </a:p>
        </p:txBody>
      </p:sp>
      <p:sp>
        <p:nvSpPr>
          <p:cNvPr id="15" name="TextBox 14">
            <a:extLst>
              <a:ext uri="{FF2B5EF4-FFF2-40B4-BE49-F238E27FC236}">
                <a16:creationId xmlns:a16="http://schemas.microsoft.com/office/drawing/2014/main" id="{10C5B76D-CE88-6F87-C92A-5F92242D0E52}"/>
              </a:ext>
            </a:extLst>
          </p:cNvPr>
          <p:cNvSpPr txBox="1"/>
          <p:nvPr/>
        </p:nvSpPr>
        <p:spPr>
          <a:xfrm>
            <a:off x="206428" y="4602152"/>
            <a:ext cx="7097342" cy="400110"/>
          </a:xfrm>
          <a:prstGeom prst="rect">
            <a:avLst/>
          </a:prstGeom>
          <a:noFill/>
        </p:spPr>
        <p:txBody>
          <a:bodyPr wrap="square">
            <a:spAutoFit/>
          </a:bodyPr>
          <a:lstStyle/>
          <a:p>
            <a:pPr algn="ctr"/>
            <a:r>
              <a:rPr lang="en-US" sz="2000" b="1" i="1" dirty="0">
                <a:solidFill>
                  <a:srgbClr val="FFFF00"/>
                </a:solidFill>
              </a:rPr>
              <a:t>As Distances Increase Focus Changes from Replacement to Repair</a:t>
            </a:r>
          </a:p>
        </p:txBody>
      </p:sp>
      <p:sp>
        <p:nvSpPr>
          <p:cNvPr id="16" name="TextBox 15">
            <a:extLst>
              <a:ext uri="{FF2B5EF4-FFF2-40B4-BE49-F238E27FC236}">
                <a16:creationId xmlns:a16="http://schemas.microsoft.com/office/drawing/2014/main" id="{13B69CDA-0C77-4465-C5B0-751DCCBB75A6}"/>
              </a:ext>
            </a:extLst>
          </p:cNvPr>
          <p:cNvSpPr txBox="1"/>
          <p:nvPr/>
        </p:nvSpPr>
        <p:spPr>
          <a:xfrm>
            <a:off x="502920" y="4921137"/>
            <a:ext cx="8373928" cy="3600986"/>
          </a:xfrm>
          <a:prstGeom prst="rect">
            <a:avLst/>
          </a:prstGeom>
          <a:noFill/>
        </p:spPr>
        <p:txBody>
          <a:bodyPr wrap="square" rtlCol="0">
            <a:spAutoFit/>
          </a:bodyPr>
          <a:lstStyle/>
          <a:p>
            <a:pPr algn="ctr"/>
            <a:endParaRPr lang="en-US" sz="2000" dirty="0">
              <a:solidFill>
                <a:schemeClr val="bg1"/>
              </a:solidFill>
            </a:endParaRPr>
          </a:p>
          <a:p>
            <a:endParaRPr lang="en-US" sz="1600" dirty="0"/>
          </a:p>
          <a:p>
            <a:pPr marL="342846" indent="-342900">
              <a:buFont typeface="Arial" panose="020B0604020202020204" pitchFamily="34" charset="0"/>
              <a:buChar char="•"/>
            </a:pPr>
            <a:r>
              <a:rPr lang="en-US" sz="2000" dirty="0"/>
              <a:t>Autonomy and robotics will be widely incorporated into all facets of crop production operations </a:t>
            </a:r>
          </a:p>
          <a:p>
            <a:pPr marL="285750" indent="-285750">
              <a:buFont typeface="Arial" panose="020B0604020202020204" pitchFamily="34" charset="0"/>
              <a:buChar char="•"/>
            </a:pPr>
            <a:r>
              <a:rPr lang="en-US" sz="2000" dirty="0"/>
              <a:t> Smart sensors will collect and provide real time information on plant health</a:t>
            </a:r>
          </a:p>
          <a:p>
            <a:endParaRPr lang="en-US" sz="1600" b="1" dirty="0"/>
          </a:p>
          <a:p>
            <a:pPr marL="342900" indent="-342900">
              <a:buFont typeface="Arial" panose="020B0604020202020204" pitchFamily="34" charset="0"/>
              <a:buChar char="•"/>
            </a:pPr>
            <a:endParaRPr lang="en-US" sz="1600" b="1" dirty="0"/>
          </a:p>
          <a:p>
            <a:endParaRPr lang="en-US" sz="1600" b="1" i="1" dirty="0"/>
          </a:p>
          <a:p>
            <a:endParaRPr lang="en-US" sz="1600" b="1" i="1" dirty="0"/>
          </a:p>
          <a:p>
            <a:endParaRPr lang="en-US" sz="1600" b="1" i="1" dirty="0"/>
          </a:p>
          <a:p>
            <a:pPr marL="342900" indent="-342900">
              <a:buFont typeface="Arial" panose="020B0604020202020204" pitchFamily="34" charset="0"/>
              <a:buChar char="•"/>
            </a:pPr>
            <a:endParaRPr lang="en-US" sz="1600" b="1" i="1" dirty="0"/>
          </a:p>
          <a:p>
            <a:endParaRPr lang="en-US" sz="1600" b="1" i="1" dirty="0"/>
          </a:p>
          <a:p>
            <a:pPr marL="342900" indent="-342900">
              <a:buFont typeface="Arial" panose="020B0604020202020204" pitchFamily="34" charset="0"/>
              <a:buChar char="•"/>
            </a:pPr>
            <a:endParaRPr lang="en-US" sz="2000" b="1" i="1" dirty="0">
              <a:solidFill>
                <a:schemeClr val="bg1"/>
              </a:solidFill>
            </a:endParaRPr>
          </a:p>
        </p:txBody>
      </p:sp>
      <p:sp>
        <p:nvSpPr>
          <p:cNvPr id="18" name="TextBox 17">
            <a:extLst>
              <a:ext uri="{FF2B5EF4-FFF2-40B4-BE49-F238E27FC236}">
                <a16:creationId xmlns:a16="http://schemas.microsoft.com/office/drawing/2014/main" id="{26BD5BAA-2D6A-6D84-79E8-73EA73F13FB0}"/>
              </a:ext>
            </a:extLst>
          </p:cNvPr>
          <p:cNvSpPr txBox="1"/>
          <p:nvPr/>
        </p:nvSpPr>
        <p:spPr>
          <a:xfrm>
            <a:off x="-590940" y="1435701"/>
            <a:ext cx="6097904" cy="646331"/>
          </a:xfrm>
          <a:prstGeom prst="rect">
            <a:avLst/>
          </a:prstGeom>
          <a:noFill/>
        </p:spPr>
        <p:txBody>
          <a:bodyPr wrap="square">
            <a:spAutoFit/>
          </a:bodyPr>
          <a:lstStyle/>
          <a:p>
            <a:pPr algn="ctr"/>
            <a:r>
              <a:rPr lang="en-US" sz="2000" b="1" i="1" dirty="0">
                <a:solidFill>
                  <a:srgbClr val="FFFF00"/>
                </a:solidFill>
              </a:rPr>
              <a:t>As Distances Increase Access Decreases</a:t>
            </a:r>
          </a:p>
          <a:p>
            <a:pPr algn="ctr"/>
            <a:endParaRPr lang="en-US" sz="1600" b="1" i="1" dirty="0">
              <a:solidFill>
                <a:srgbClr val="FFFF00"/>
              </a:solidFill>
            </a:endParaRPr>
          </a:p>
        </p:txBody>
      </p:sp>
      <p:sp>
        <p:nvSpPr>
          <p:cNvPr id="20" name="TextBox 19">
            <a:extLst>
              <a:ext uri="{FF2B5EF4-FFF2-40B4-BE49-F238E27FC236}">
                <a16:creationId xmlns:a16="http://schemas.microsoft.com/office/drawing/2014/main" id="{DFC81272-9A3C-9302-9E0B-E763D8079D35}"/>
              </a:ext>
            </a:extLst>
          </p:cNvPr>
          <p:cNvSpPr txBox="1"/>
          <p:nvPr/>
        </p:nvSpPr>
        <p:spPr>
          <a:xfrm>
            <a:off x="-80918" y="2911813"/>
            <a:ext cx="6280784" cy="677108"/>
          </a:xfrm>
          <a:prstGeom prst="rect">
            <a:avLst/>
          </a:prstGeom>
          <a:noFill/>
        </p:spPr>
        <p:txBody>
          <a:bodyPr wrap="square">
            <a:spAutoFit/>
          </a:bodyPr>
          <a:lstStyle/>
          <a:p>
            <a:pPr algn="ctr"/>
            <a:r>
              <a:rPr lang="en-US" sz="2000" b="1" i="1" dirty="0">
                <a:solidFill>
                  <a:srgbClr val="FFFF00"/>
                </a:solidFill>
              </a:rPr>
              <a:t>As Distances Increase Communications are Delayed</a:t>
            </a:r>
          </a:p>
          <a:p>
            <a:pPr algn="ctr"/>
            <a:r>
              <a:rPr lang="en-US" sz="1800" b="1" i="1" dirty="0">
                <a:solidFill>
                  <a:srgbClr val="FFFF00"/>
                </a:solidFill>
              </a:rPr>
              <a:t> </a:t>
            </a:r>
          </a:p>
        </p:txBody>
      </p:sp>
      <p:sp>
        <p:nvSpPr>
          <p:cNvPr id="22" name="TextBox 21">
            <a:extLst>
              <a:ext uri="{FF2B5EF4-FFF2-40B4-BE49-F238E27FC236}">
                <a16:creationId xmlns:a16="http://schemas.microsoft.com/office/drawing/2014/main" id="{0DD50F18-0FCE-3B33-76A2-9345F15B23EA}"/>
              </a:ext>
            </a:extLst>
          </p:cNvPr>
          <p:cNvSpPr txBox="1"/>
          <p:nvPr/>
        </p:nvSpPr>
        <p:spPr>
          <a:xfrm>
            <a:off x="206428" y="5057507"/>
            <a:ext cx="9459542" cy="400110"/>
          </a:xfrm>
          <a:prstGeom prst="rect">
            <a:avLst/>
          </a:prstGeom>
          <a:noFill/>
        </p:spPr>
        <p:txBody>
          <a:bodyPr wrap="square">
            <a:spAutoFit/>
          </a:bodyPr>
          <a:lstStyle/>
          <a:p>
            <a:pPr algn="ctr"/>
            <a:r>
              <a:rPr lang="en-US" sz="2000" b="1" i="1" dirty="0">
                <a:solidFill>
                  <a:srgbClr val="FFFF00"/>
                </a:solidFill>
              </a:rPr>
              <a:t>As Distances Increase Systems and Software Controls will need to Detect, Decide and Do</a:t>
            </a:r>
          </a:p>
        </p:txBody>
      </p:sp>
      <p:pic>
        <p:nvPicPr>
          <p:cNvPr id="23" name="Picture 22">
            <a:extLst>
              <a:ext uri="{FF2B5EF4-FFF2-40B4-BE49-F238E27FC236}">
                <a16:creationId xmlns:a16="http://schemas.microsoft.com/office/drawing/2014/main" id="{B0941BC0-68DD-C121-0307-CFF5FDA325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244" y="3789700"/>
            <a:ext cx="2513702" cy="1153346"/>
          </a:xfrm>
          <a:prstGeom prst="rect">
            <a:avLst/>
          </a:prstGeom>
        </p:spPr>
      </p:pic>
      <p:pic>
        <p:nvPicPr>
          <p:cNvPr id="25" name="Picture 24">
            <a:extLst>
              <a:ext uri="{FF2B5EF4-FFF2-40B4-BE49-F238E27FC236}">
                <a16:creationId xmlns:a16="http://schemas.microsoft.com/office/drawing/2014/main" id="{9DD131C3-ADFA-0A50-AE7B-B6B7F9F3E18E}"/>
              </a:ext>
            </a:extLst>
          </p:cNvPr>
          <p:cNvPicPr>
            <a:picLocks noChangeAspect="1"/>
          </p:cNvPicPr>
          <p:nvPr/>
        </p:nvPicPr>
        <p:blipFill>
          <a:blip r:embed="rId5"/>
          <a:stretch>
            <a:fillRect/>
          </a:stretch>
        </p:blipFill>
        <p:spPr>
          <a:xfrm>
            <a:off x="9919397" y="4966381"/>
            <a:ext cx="1202549" cy="1491160"/>
          </a:xfrm>
          <a:prstGeom prst="rect">
            <a:avLst/>
          </a:prstGeom>
        </p:spPr>
      </p:pic>
    </p:spTree>
    <p:extLst>
      <p:ext uri="{BB962C8B-B14F-4D97-AF65-F5344CB8AC3E}">
        <p14:creationId xmlns:p14="http://schemas.microsoft.com/office/powerpoint/2010/main" val="1994940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F8078-2E3C-45A9-8334-E04F4F02223B}"/>
              </a:ext>
            </a:extLst>
          </p:cNvPr>
          <p:cNvSpPr txBox="1">
            <a:spLocks/>
          </p:cNvSpPr>
          <p:nvPr/>
        </p:nvSpPr>
        <p:spPr>
          <a:xfrm>
            <a:off x="371764" y="221256"/>
            <a:ext cx="11493661"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Plant Factories</a:t>
            </a:r>
          </a:p>
        </p:txBody>
      </p:sp>
      <p:pic>
        <p:nvPicPr>
          <p:cNvPr id="4" name="Content Placeholder 5">
            <a:extLst>
              <a:ext uri="{FF2B5EF4-FFF2-40B4-BE49-F238E27FC236}">
                <a16:creationId xmlns:a16="http://schemas.microsoft.com/office/drawing/2014/main" id="{A89CE90A-4066-4B83-BAC2-A6BDB980D2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5153" y="969183"/>
            <a:ext cx="4045741" cy="5394325"/>
          </a:xfrm>
          <a:prstGeom prst="rect">
            <a:avLst/>
          </a:prstGeom>
          <a:ln>
            <a:noFill/>
          </a:ln>
        </p:spPr>
      </p:pic>
      <p:pic>
        <p:nvPicPr>
          <p:cNvPr id="5" name="Content Placeholder 6">
            <a:extLst>
              <a:ext uri="{FF2B5EF4-FFF2-40B4-BE49-F238E27FC236}">
                <a16:creationId xmlns:a16="http://schemas.microsoft.com/office/drawing/2014/main" id="{043D5045-088C-4B37-B63D-12C04974B2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50310" y="969183"/>
            <a:ext cx="4046537" cy="5394325"/>
          </a:xfrm>
          <a:prstGeom prst="rect">
            <a:avLst/>
          </a:prstGeom>
          <a:ln>
            <a:noFill/>
          </a:ln>
        </p:spPr>
      </p:pic>
      <p:sp>
        <p:nvSpPr>
          <p:cNvPr id="6" name="TextBox 5">
            <a:extLst>
              <a:ext uri="{FF2B5EF4-FFF2-40B4-BE49-F238E27FC236}">
                <a16:creationId xmlns:a16="http://schemas.microsoft.com/office/drawing/2014/main" id="{B01E4F34-0453-4198-AF8E-4D272B7F1431}"/>
              </a:ext>
            </a:extLst>
          </p:cNvPr>
          <p:cNvSpPr txBox="1"/>
          <p:nvPr/>
        </p:nvSpPr>
        <p:spPr>
          <a:xfrm>
            <a:off x="3173501" y="6546631"/>
            <a:ext cx="5844998" cy="307777"/>
          </a:xfrm>
          <a:prstGeom prst="rect">
            <a:avLst/>
          </a:prstGeom>
          <a:noFill/>
        </p:spPr>
        <p:txBody>
          <a:bodyPr wrap="none" rtlCol="0">
            <a:spAutoFit/>
          </a:bodyPr>
          <a:lstStyle/>
          <a:p>
            <a:r>
              <a:rPr lang="en-US" sz="1400"/>
              <a:t>Photos of Osaka Prefecture University training facility courtesy of Ray Wheeler</a:t>
            </a:r>
          </a:p>
        </p:txBody>
      </p:sp>
      <p:sp>
        <p:nvSpPr>
          <p:cNvPr id="7" name="TextBox 6">
            <a:extLst>
              <a:ext uri="{FF2B5EF4-FFF2-40B4-BE49-F238E27FC236}">
                <a16:creationId xmlns:a16="http://schemas.microsoft.com/office/drawing/2014/main" id="{EA8A225F-45D5-463B-AE7E-AD99414BA097}"/>
              </a:ext>
            </a:extLst>
          </p:cNvPr>
          <p:cNvSpPr txBox="1"/>
          <p:nvPr/>
        </p:nvSpPr>
        <p:spPr>
          <a:xfrm>
            <a:off x="3423684" y="1063255"/>
            <a:ext cx="4657060" cy="2031325"/>
          </a:xfrm>
          <a:prstGeom prst="rect">
            <a:avLst/>
          </a:prstGeom>
          <a:solidFill>
            <a:schemeClr val="bg1">
              <a:alpha val="56000"/>
            </a:schemeClr>
          </a:solidFill>
        </p:spPr>
        <p:txBody>
          <a:bodyPr wrap="square" rtlCol="0">
            <a:spAutoFit/>
          </a:bodyPr>
          <a:lstStyle/>
          <a:p>
            <a:r>
              <a:rPr lang="en-US" dirty="0"/>
              <a:t>Crops grow in similar densely packed layers in plant factories or vertical farms.  We regularly exchange information with academic and industry researchers working in this area on food safety, sensors, automaton and control system technology development and crop selection.</a:t>
            </a:r>
          </a:p>
        </p:txBody>
      </p:sp>
    </p:spTree>
    <p:extLst>
      <p:ext uri="{BB962C8B-B14F-4D97-AF65-F5344CB8AC3E}">
        <p14:creationId xmlns:p14="http://schemas.microsoft.com/office/powerpoint/2010/main" val="230545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D30FB5-EE83-43FA-B763-71D3C3673CDC}"/>
              </a:ext>
            </a:extLst>
          </p:cNvPr>
          <p:cNvSpPr txBox="1">
            <a:spLocks/>
          </p:cNvSpPr>
          <p:nvPr/>
        </p:nvSpPr>
        <p:spPr>
          <a:xfrm>
            <a:off x="371764" y="322852"/>
            <a:ext cx="11493661"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EDEN ISS Antarctic Greenhouse</a:t>
            </a:r>
          </a:p>
        </p:txBody>
      </p:sp>
      <p:pic>
        <p:nvPicPr>
          <p:cNvPr id="4" name="Picture 3" descr="A picture containing outdoor, nature, night, dark&#10;&#10;Description automatically generated">
            <a:extLst>
              <a:ext uri="{FF2B5EF4-FFF2-40B4-BE49-F238E27FC236}">
                <a16:creationId xmlns:a16="http://schemas.microsoft.com/office/drawing/2014/main" id="{E54FAF55-DFAA-44CB-B958-87C8366F7B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70687"/>
            <a:ext cx="6652248" cy="4437083"/>
          </a:xfrm>
          <a:prstGeom prst="rect">
            <a:avLst/>
          </a:prstGeom>
        </p:spPr>
      </p:pic>
      <p:pic>
        <p:nvPicPr>
          <p:cNvPr id="5" name="Picture 4" descr="A picture containing person, indoor&#10;&#10;Description automatically generated">
            <a:extLst>
              <a:ext uri="{FF2B5EF4-FFF2-40B4-BE49-F238E27FC236}">
                <a16:creationId xmlns:a16="http://schemas.microsoft.com/office/drawing/2014/main" id="{D4526052-7595-44AD-A9B0-EE761726EC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6031" y="890315"/>
            <a:ext cx="6411158" cy="4617455"/>
          </a:xfrm>
          <a:prstGeom prst="rect">
            <a:avLst/>
          </a:prstGeom>
        </p:spPr>
      </p:pic>
      <p:sp>
        <p:nvSpPr>
          <p:cNvPr id="6" name="TextBox 5">
            <a:extLst>
              <a:ext uri="{FF2B5EF4-FFF2-40B4-BE49-F238E27FC236}">
                <a16:creationId xmlns:a16="http://schemas.microsoft.com/office/drawing/2014/main" id="{4510CF42-CDA8-49DF-BC72-DEA79F42E9FB}"/>
              </a:ext>
            </a:extLst>
          </p:cNvPr>
          <p:cNvSpPr txBox="1"/>
          <p:nvPr/>
        </p:nvSpPr>
        <p:spPr>
          <a:xfrm>
            <a:off x="371764" y="5566849"/>
            <a:ext cx="5164416" cy="923330"/>
          </a:xfrm>
          <a:prstGeom prst="rect">
            <a:avLst/>
          </a:prstGeom>
          <a:noFill/>
        </p:spPr>
        <p:txBody>
          <a:bodyPr wrap="square" rtlCol="0">
            <a:spAutoFit/>
          </a:bodyPr>
          <a:lstStyle/>
          <a:p>
            <a:r>
              <a:rPr lang="en-US" dirty="0"/>
              <a:t>The EDEN ISS greenhouse, developed by the German Aerospace Center; DLR, in Antarctica since 2018. </a:t>
            </a:r>
          </a:p>
          <a:p>
            <a:r>
              <a:rPr lang="en-US" dirty="0"/>
              <a:t>Credit: Hanno Müller, AWI</a:t>
            </a:r>
          </a:p>
        </p:txBody>
      </p:sp>
      <p:sp>
        <p:nvSpPr>
          <p:cNvPr id="7" name="TextBox 6">
            <a:extLst>
              <a:ext uri="{FF2B5EF4-FFF2-40B4-BE49-F238E27FC236}">
                <a16:creationId xmlns:a16="http://schemas.microsoft.com/office/drawing/2014/main" id="{5215EE27-C85F-4629-8647-B9228C600304}"/>
              </a:ext>
            </a:extLst>
          </p:cNvPr>
          <p:cNvSpPr txBox="1"/>
          <p:nvPr/>
        </p:nvSpPr>
        <p:spPr>
          <a:xfrm>
            <a:off x="7404523" y="5644519"/>
            <a:ext cx="3254173" cy="646331"/>
          </a:xfrm>
          <a:prstGeom prst="rect">
            <a:avLst/>
          </a:prstGeom>
          <a:noFill/>
        </p:spPr>
        <p:txBody>
          <a:bodyPr wrap="square" rtlCol="0">
            <a:spAutoFit/>
          </a:bodyPr>
          <a:lstStyle/>
          <a:p>
            <a:r>
              <a:rPr lang="en-US"/>
              <a:t>Jess </a:t>
            </a:r>
            <a:r>
              <a:rPr lang="en-US" err="1"/>
              <a:t>Buncheck</a:t>
            </a:r>
            <a:r>
              <a:rPr lang="en-US"/>
              <a:t> – KSC scientist </a:t>
            </a:r>
          </a:p>
          <a:p>
            <a:r>
              <a:rPr lang="en-US"/>
              <a:t>Tending plants in EDEN ISS, 2021</a:t>
            </a:r>
          </a:p>
        </p:txBody>
      </p:sp>
      <p:sp>
        <p:nvSpPr>
          <p:cNvPr id="8" name="TextBox 7">
            <a:extLst>
              <a:ext uri="{FF2B5EF4-FFF2-40B4-BE49-F238E27FC236}">
                <a16:creationId xmlns:a16="http://schemas.microsoft.com/office/drawing/2014/main" id="{F87A2251-33F2-43BD-9D65-25C8B00D1D5B}"/>
              </a:ext>
            </a:extLst>
          </p:cNvPr>
          <p:cNvSpPr txBox="1"/>
          <p:nvPr/>
        </p:nvSpPr>
        <p:spPr>
          <a:xfrm>
            <a:off x="366518" y="969183"/>
            <a:ext cx="509299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EDEN ISS facility recently tested in Antarctica is a similar concept.  This DLR facility was created to conduct research into food production in deserts and cold regions, as well as exploring the possibility of growing fresh food in the hostile conditions on the Moon or Mars.  By sending a KSC scientist to Antarctica to operate this facility we collected data on hardware performance, facility sanitization and operations, plant growth, microbial food safety, and human factors. </a:t>
            </a:r>
          </a:p>
        </p:txBody>
      </p:sp>
    </p:spTree>
    <p:extLst>
      <p:ext uri="{BB962C8B-B14F-4D97-AF65-F5344CB8AC3E}">
        <p14:creationId xmlns:p14="http://schemas.microsoft.com/office/powerpoint/2010/main" val="2661381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333A77-63FA-7266-9890-E138AFFC9F7E}"/>
              </a:ext>
            </a:extLst>
          </p:cNvPr>
          <p:cNvSpPr/>
          <p:nvPr/>
        </p:nvSpPr>
        <p:spPr>
          <a:xfrm>
            <a:off x="1406531" y="201285"/>
            <a:ext cx="9061624" cy="584775"/>
          </a:xfrm>
          <a:prstGeom prst="rect">
            <a:avLst/>
          </a:prstGeom>
        </p:spPr>
        <p:txBody>
          <a:bodyPr wrap="square">
            <a:spAutoFit/>
          </a:bodyPr>
          <a:lstStyle/>
          <a:p>
            <a:pPr marL="685800" lvl="2" indent="0">
              <a:buNone/>
            </a:pPr>
            <a:r>
              <a:rPr lang="en-US" sz="3200" dirty="0"/>
              <a:t>Lunar Surface: The Moon as an Analog for Mars</a:t>
            </a:r>
          </a:p>
        </p:txBody>
      </p:sp>
      <p:cxnSp>
        <p:nvCxnSpPr>
          <p:cNvPr id="8" name="Straight Connector 7">
            <a:extLst>
              <a:ext uri="{FF2B5EF4-FFF2-40B4-BE49-F238E27FC236}">
                <a16:creationId xmlns:a16="http://schemas.microsoft.com/office/drawing/2014/main" id="{667FA518-9D9E-5879-E1C4-91D7F1C4BCE4}"/>
              </a:ext>
            </a:extLst>
          </p:cNvPr>
          <p:cNvCxnSpPr>
            <a:cxnSpLocks/>
          </p:cNvCxnSpPr>
          <p:nvPr/>
        </p:nvCxnSpPr>
        <p:spPr>
          <a:xfrm>
            <a:off x="2146300" y="786060"/>
            <a:ext cx="78994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B3D4EE4A-3BA5-E668-9DE2-FFE049B25267}"/>
              </a:ext>
            </a:extLst>
          </p:cNvPr>
          <p:cNvSpPr txBox="1">
            <a:spLocks/>
          </p:cNvSpPr>
          <p:nvPr/>
        </p:nvSpPr>
        <p:spPr>
          <a:xfrm>
            <a:off x="0" y="945325"/>
            <a:ext cx="6414448" cy="63398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buFont typeface="Arial" panose="020B0604020202020204" pitchFamily="34" charset="0"/>
              <a:buNone/>
            </a:pPr>
            <a:endParaRPr lang="en-US" sz="2400" b="1" i="1" dirty="0">
              <a:solidFill>
                <a:srgbClr val="FFFF00"/>
              </a:solidFill>
            </a:endParaRPr>
          </a:p>
          <a:p>
            <a:pPr marL="971550" lvl="2" indent="-285750"/>
            <a:r>
              <a:rPr lang="en-US" dirty="0"/>
              <a:t>Early opportunities to perform research in the radiation and partial gravity environment are a priority</a:t>
            </a:r>
          </a:p>
          <a:p>
            <a:pPr marL="971550" lvl="2" indent="-285750"/>
            <a:endParaRPr lang="en-US" dirty="0">
              <a:solidFill>
                <a:schemeClr val="bg1"/>
              </a:solidFill>
            </a:endParaRPr>
          </a:p>
          <a:p>
            <a:pPr marL="971550" lvl="2" indent="-285750"/>
            <a:r>
              <a:rPr lang="en-US" dirty="0"/>
              <a:t>Initial crop production capability will likely be an adaptation of the microgravity hydroponic systems developed on the ISS</a:t>
            </a:r>
          </a:p>
          <a:p>
            <a:pPr marL="971550" lvl="2" indent="-285750"/>
            <a:endParaRPr lang="en-US" dirty="0"/>
          </a:p>
          <a:p>
            <a:pPr marL="971550" lvl="2" indent="-285750"/>
            <a:r>
              <a:rPr lang="en-US" dirty="0"/>
              <a:t>A lunar outpost three days from Earth will provide needed practice for "living off the land" before making the long trek to Mars</a:t>
            </a:r>
          </a:p>
          <a:p>
            <a:pPr marL="971550" lvl="2" indent="-285750"/>
            <a:endParaRPr lang="en-US" dirty="0"/>
          </a:p>
          <a:p>
            <a:pPr marL="971550" lvl="2" indent="-285750"/>
            <a:endParaRPr lang="en-US" b="1" dirty="0"/>
          </a:p>
          <a:p>
            <a:pPr marL="971550" lvl="2" indent="-285750"/>
            <a:endParaRPr lang="en-US" b="1" dirty="0"/>
          </a:p>
          <a:p>
            <a:pPr marL="971550" lvl="2" indent="-285750"/>
            <a:endParaRPr lang="en-US" b="1" dirty="0"/>
          </a:p>
          <a:p>
            <a:pPr marL="971550" lvl="2" indent="-285750"/>
            <a:endParaRPr lang="en-US" b="1" dirty="0"/>
          </a:p>
          <a:p>
            <a:pPr marL="971550" lvl="2" indent="-285750"/>
            <a:endParaRPr lang="en-US" b="1" dirty="0"/>
          </a:p>
          <a:p>
            <a:pPr marL="371475" indent="-285750"/>
            <a:endParaRPr lang="en-US" sz="2850" b="1" dirty="0">
              <a:solidFill>
                <a:schemeClr val="bg1"/>
              </a:solidFill>
            </a:endParaRPr>
          </a:p>
        </p:txBody>
      </p:sp>
      <p:sp>
        <p:nvSpPr>
          <p:cNvPr id="10" name="Rectangle 9">
            <a:extLst>
              <a:ext uri="{FF2B5EF4-FFF2-40B4-BE49-F238E27FC236}">
                <a16:creationId xmlns:a16="http://schemas.microsoft.com/office/drawing/2014/main" id="{52118ED4-CC00-BDCA-7BEC-0943BD1379A6}"/>
              </a:ext>
            </a:extLst>
          </p:cNvPr>
          <p:cNvSpPr/>
          <p:nvPr/>
        </p:nvSpPr>
        <p:spPr>
          <a:xfrm>
            <a:off x="0" y="4804679"/>
            <a:ext cx="5612130" cy="1908215"/>
          </a:xfrm>
          <a:prstGeom prst="rect">
            <a:avLst/>
          </a:prstGeom>
        </p:spPr>
        <p:txBody>
          <a:bodyPr wrap="square">
            <a:spAutoFit/>
          </a:bodyPr>
          <a:lstStyle/>
          <a:p>
            <a:pPr marL="971550" lvl="2" indent="-285750">
              <a:buFont typeface="Arial" panose="020B0604020202020204" pitchFamily="34" charset="0"/>
              <a:buChar char="•"/>
            </a:pPr>
            <a:r>
              <a:rPr lang="en-US" sz="2000" dirty="0"/>
              <a:t>A  lunar  habitat will serve to demonstrate technologies for a future Mars habitat</a:t>
            </a:r>
          </a:p>
          <a:p>
            <a:pPr marL="971550" lvl="2" indent="-285750">
              <a:buFont typeface="Arial" panose="020B0604020202020204" pitchFamily="34" charset="0"/>
              <a:buChar char="•"/>
            </a:pPr>
            <a:endParaRPr lang="en-US" sz="2000" dirty="0"/>
          </a:p>
          <a:p>
            <a:pPr marL="971550" lvl="2" indent="-285750">
              <a:buFont typeface="Arial" panose="020B0604020202020204" pitchFamily="34" charset="0"/>
              <a:buChar char="•"/>
            </a:pPr>
            <a:r>
              <a:rPr lang="en-US" sz="2000" dirty="0"/>
              <a:t>Start with pick-and-eat crops and eventually include staple crops  </a:t>
            </a:r>
          </a:p>
          <a:p>
            <a:pPr marL="971550" lvl="2" indent="-285750">
              <a:buFont typeface="Arial" panose="020B0604020202020204" pitchFamily="34" charset="0"/>
              <a:buChar char="•"/>
            </a:pPr>
            <a:endParaRPr lang="en-US" b="1" dirty="0">
              <a:solidFill>
                <a:schemeClr val="bg1"/>
              </a:solidFill>
            </a:endParaRPr>
          </a:p>
        </p:txBody>
      </p:sp>
      <p:pic>
        <p:nvPicPr>
          <p:cNvPr id="11" name="Picture 10">
            <a:extLst>
              <a:ext uri="{FF2B5EF4-FFF2-40B4-BE49-F238E27FC236}">
                <a16:creationId xmlns:a16="http://schemas.microsoft.com/office/drawing/2014/main" id="{1359BDE8-FB14-880F-5C2A-E3D6C9957C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4448" y="2657090"/>
            <a:ext cx="5513417" cy="3101296"/>
          </a:xfrm>
          <a:prstGeom prst="rect">
            <a:avLst/>
          </a:prstGeom>
        </p:spPr>
      </p:pic>
    </p:spTree>
    <p:extLst>
      <p:ext uri="{BB962C8B-B14F-4D97-AF65-F5344CB8AC3E}">
        <p14:creationId xmlns:p14="http://schemas.microsoft.com/office/powerpoint/2010/main" val="3086386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A6557E-4A4A-49BA-95B4-70F636CD35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10" b="-1164"/>
          <a:stretch/>
        </p:blipFill>
        <p:spPr>
          <a:xfrm>
            <a:off x="1097280" y="0"/>
            <a:ext cx="10228286" cy="6938010"/>
          </a:xfrm>
          <a:prstGeom prst="rect">
            <a:avLst/>
          </a:prstGeom>
          <a:ln>
            <a:solidFill>
              <a:schemeClr val="accent1"/>
            </a:solidFill>
          </a:ln>
        </p:spPr>
      </p:pic>
      <p:sp>
        <p:nvSpPr>
          <p:cNvPr id="4" name="TextBox 3">
            <a:extLst>
              <a:ext uri="{FF2B5EF4-FFF2-40B4-BE49-F238E27FC236}">
                <a16:creationId xmlns:a16="http://schemas.microsoft.com/office/drawing/2014/main" id="{3C735421-235B-4AF9-8F1E-D4FDDF3831C1}"/>
              </a:ext>
            </a:extLst>
          </p:cNvPr>
          <p:cNvSpPr txBox="1"/>
          <p:nvPr/>
        </p:nvSpPr>
        <p:spPr>
          <a:xfrm>
            <a:off x="7315200" y="1584250"/>
            <a:ext cx="2916865" cy="4524315"/>
          </a:xfrm>
          <a:prstGeom prst="rect">
            <a:avLst/>
          </a:prstGeom>
          <a:solidFill>
            <a:schemeClr val="bg1">
              <a:alpha val="31000"/>
            </a:schemeClr>
          </a:solidFill>
        </p:spPr>
        <p:txBody>
          <a:bodyPr wrap="square" rtlCol="0">
            <a:spAutoFit/>
          </a:bodyPr>
          <a:lstStyle/>
          <a:p>
            <a:r>
              <a:rPr lang="en-US" dirty="0"/>
              <a:t>Another example of an early surface crop production facility but this time on Mars. It depicts plants growing in an enclosed module that could be launched on a rocket and provide sufficient fresh produce for crews.  Water delivery and volume optimization become critical, and environmental control will create a habitat optimized for a variety of crops.  Crops may be bred or engineered specifically for the space environment.</a:t>
            </a:r>
          </a:p>
        </p:txBody>
      </p:sp>
    </p:spTree>
    <p:extLst>
      <p:ext uri="{BB962C8B-B14F-4D97-AF65-F5344CB8AC3E}">
        <p14:creationId xmlns:p14="http://schemas.microsoft.com/office/powerpoint/2010/main" val="3148425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stone&#10;&#10;Description automatically generated">
            <a:extLst>
              <a:ext uri="{FF2B5EF4-FFF2-40B4-BE49-F238E27FC236}">
                <a16:creationId xmlns:a16="http://schemas.microsoft.com/office/drawing/2014/main" id="{D4B697F7-2A65-4D24-92CA-6C52AC80D8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8241" y="0"/>
            <a:ext cx="10395519" cy="6858000"/>
          </a:xfrm>
          <a:prstGeom prst="rect">
            <a:avLst/>
          </a:prstGeom>
        </p:spPr>
      </p:pic>
      <p:sp>
        <p:nvSpPr>
          <p:cNvPr id="4" name="TextBox 3">
            <a:extLst>
              <a:ext uri="{FF2B5EF4-FFF2-40B4-BE49-F238E27FC236}">
                <a16:creationId xmlns:a16="http://schemas.microsoft.com/office/drawing/2014/main" id="{3C022A6D-6959-46E3-8E0C-DC41F3DD9E13}"/>
              </a:ext>
            </a:extLst>
          </p:cNvPr>
          <p:cNvSpPr txBox="1"/>
          <p:nvPr/>
        </p:nvSpPr>
        <p:spPr>
          <a:xfrm>
            <a:off x="898240" y="167844"/>
            <a:ext cx="10395519" cy="646331"/>
          </a:xfrm>
          <a:prstGeom prst="rect">
            <a:avLst/>
          </a:prstGeom>
          <a:solidFill>
            <a:schemeClr val="bg1">
              <a:alpha val="60000"/>
            </a:schemeClr>
          </a:solidFill>
        </p:spPr>
        <p:txBody>
          <a:bodyPr wrap="square" rtlCol="0">
            <a:spAutoFit/>
          </a:bodyPr>
          <a:lstStyle/>
          <a:p>
            <a:r>
              <a:rPr lang="en-US" dirty="0"/>
              <a:t>Artist’s concept of a permanently crewed surface habitat.  Densely packed layers of plants are growing under electric lights in a protected structure with shielding from hazards like radiation, micrometeorites, and dust.  </a:t>
            </a:r>
          </a:p>
        </p:txBody>
      </p:sp>
    </p:spTree>
    <p:extLst>
      <p:ext uri="{BB962C8B-B14F-4D97-AF65-F5344CB8AC3E}">
        <p14:creationId xmlns:p14="http://schemas.microsoft.com/office/powerpoint/2010/main" val="1336673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302D5E9-8118-06BB-505B-B85E3BC9AC04}"/>
              </a:ext>
            </a:extLst>
          </p:cNvPr>
          <p:cNvSpPr txBox="1">
            <a:spLocks/>
          </p:cNvSpPr>
          <p:nvPr/>
        </p:nvSpPr>
        <p:spPr>
          <a:xfrm>
            <a:off x="-26381" y="152738"/>
            <a:ext cx="11627831" cy="63398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lgn="ctr">
              <a:buFont typeface="Arial" panose="020B0604020202020204" pitchFamily="34" charset="0"/>
              <a:buNone/>
            </a:pPr>
            <a:r>
              <a:rPr lang="en-US" sz="3200" dirty="0"/>
              <a:t>Mars Surface: Crop Production as a Component of a Bioregenerative Life Support System</a:t>
            </a:r>
          </a:p>
          <a:p>
            <a:pPr marL="685800" lvl="2" indent="0">
              <a:buFont typeface="Arial" panose="020B0604020202020204" pitchFamily="34" charset="0"/>
              <a:buNone/>
            </a:pPr>
            <a:r>
              <a:rPr lang="en-US" sz="2400" b="1" i="1" dirty="0">
                <a:solidFill>
                  <a:srgbClr val="FFFF00"/>
                </a:solidFill>
              </a:rPr>
              <a:t> </a:t>
            </a:r>
          </a:p>
          <a:p>
            <a:pPr marL="971550" lvl="2" indent="-285750"/>
            <a:r>
              <a:rPr lang="en-US" dirty="0"/>
              <a:t>Will use systems demonstrated and proven on the lunar surface</a:t>
            </a:r>
          </a:p>
          <a:p>
            <a:pPr marL="685800" lvl="2" indent="0">
              <a:buNone/>
            </a:pPr>
            <a:r>
              <a:rPr lang="en-US" dirty="0"/>
              <a:t>     and the trip to Mars  </a:t>
            </a:r>
          </a:p>
          <a:p>
            <a:pPr marL="971550" lvl="2" indent="-285750"/>
            <a:endParaRPr lang="en-US" dirty="0"/>
          </a:p>
          <a:p>
            <a:pPr marL="971550" lvl="2" indent="-285750"/>
            <a:r>
              <a:rPr lang="en-US" dirty="0"/>
              <a:t>Long term presence on Mars will result </a:t>
            </a:r>
          </a:p>
          <a:p>
            <a:pPr marL="685800" lvl="2" indent="0">
              <a:buFont typeface="Arial" panose="020B0604020202020204" pitchFamily="34" charset="0"/>
              <a:buNone/>
            </a:pPr>
            <a:r>
              <a:rPr lang="en-US" dirty="0"/>
              <a:t>     in a permanent bioregenerative capability </a:t>
            </a:r>
          </a:p>
          <a:p>
            <a:pPr marL="685800" lvl="2" indent="0">
              <a:buFont typeface="Arial" panose="020B0604020202020204" pitchFamily="34" charset="0"/>
              <a:buNone/>
            </a:pPr>
            <a:r>
              <a:rPr lang="en-US" dirty="0"/>
              <a:t>     as a part of a life support system</a:t>
            </a:r>
          </a:p>
          <a:p>
            <a:pPr marL="971550" lvl="2" indent="-285750"/>
            <a:endParaRPr lang="en-US" dirty="0"/>
          </a:p>
          <a:p>
            <a:pPr marL="971550" lvl="2" indent="-285750"/>
            <a:r>
              <a:rPr lang="en-US" dirty="0"/>
              <a:t>Benefits of a bioregenerative system:</a:t>
            </a:r>
          </a:p>
          <a:p>
            <a:pPr marL="1314450" lvl="3" indent="-285750"/>
            <a:r>
              <a:rPr lang="en-US" sz="2000" dirty="0"/>
              <a:t>Lower food stowage mass</a:t>
            </a:r>
          </a:p>
          <a:p>
            <a:pPr marL="1314450" lvl="3" indent="-285750"/>
            <a:r>
              <a:rPr lang="en-US" sz="2000" dirty="0"/>
              <a:t>Water and waste treatment</a:t>
            </a:r>
          </a:p>
          <a:p>
            <a:pPr marL="1314450" lvl="3" indent="-285750"/>
            <a:r>
              <a:rPr lang="en-US" sz="2000" dirty="0"/>
              <a:t>Air revitalization </a:t>
            </a:r>
          </a:p>
          <a:p>
            <a:pPr marL="1314450" lvl="3" indent="-285750"/>
            <a:r>
              <a:rPr lang="en-US" sz="2000" dirty="0"/>
              <a:t>Improved nutrition and acceptability</a:t>
            </a:r>
          </a:p>
          <a:p>
            <a:pPr marL="1314450" lvl="3" indent="-285750"/>
            <a:r>
              <a:rPr lang="en-US" sz="2000" dirty="0"/>
              <a:t>Personalized preparation</a:t>
            </a:r>
          </a:p>
          <a:p>
            <a:pPr marL="1314450" lvl="3" indent="-285750"/>
            <a:r>
              <a:rPr lang="en-US" sz="2000" dirty="0"/>
              <a:t>Psychosocial benefit</a:t>
            </a:r>
          </a:p>
          <a:p>
            <a:pPr marL="1314450" lvl="3" indent="-285750"/>
            <a:endParaRPr lang="en-US" sz="2400" dirty="0"/>
          </a:p>
          <a:p>
            <a:pPr marL="1314450" lvl="3" indent="-285750"/>
            <a:endParaRPr lang="en-US" sz="2250" b="1" dirty="0">
              <a:solidFill>
                <a:schemeClr val="bg1"/>
              </a:solidFill>
            </a:endParaRPr>
          </a:p>
        </p:txBody>
      </p:sp>
      <p:cxnSp>
        <p:nvCxnSpPr>
          <p:cNvPr id="8" name="Straight Connector 7">
            <a:extLst>
              <a:ext uri="{FF2B5EF4-FFF2-40B4-BE49-F238E27FC236}">
                <a16:creationId xmlns:a16="http://schemas.microsoft.com/office/drawing/2014/main" id="{DAB20F65-27B7-CC34-CD63-7D29AA6F071C}"/>
              </a:ext>
            </a:extLst>
          </p:cNvPr>
          <p:cNvCxnSpPr>
            <a:cxnSpLocks/>
          </p:cNvCxnSpPr>
          <p:nvPr/>
        </p:nvCxnSpPr>
        <p:spPr>
          <a:xfrm>
            <a:off x="1691640" y="1173649"/>
            <a:ext cx="8699137"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D296622-A8BE-1969-A038-B8EA7F0B0C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0960" y="1485900"/>
            <a:ext cx="4024267" cy="5006711"/>
          </a:xfrm>
          <a:prstGeom prst="rect">
            <a:avLst/>
          </a:prstGeom>
        </p:spPr>
      </p:pic>
    </p:spTree>
    <p:extLst>
      <p:ext uri="{BB962C8B-B14F-4D97-AF65-F5344CB8AC3E}">
        <p14:creationId xmlns:p14="http://schemas.microsoft.com/office/powerpoint/2010/main" val="329247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3D222F2-CBB4-42ED-8FB7-3911BB2F7299}"/>
              </a:ext>
            </a:extLst>
          </p:cNvPr>
          <p:cNvCxnSpPr>
            <a:cxnSpLocks/>
          </p:cNvCxnSpPr>
          <p:nvPr/>
        </p:nvCxnSpPr>
        <p:spPr>
          <a:xfrm>
            <a:off x="628650" y="1032141"/>
            <a:ext cx="108585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5B4369-218B-0EA5-2F12-AF3C85178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65" y="1281786"/>
            <a:ext cx="3277399" cy="3277399"/>
          </a:xfrm>
          <a:prstGeom prst="rect">
            <a:avLst/>
          </a:prstGeom>
        </p:spPr>
      </p:pic>
      <p:pic>
        <p:nvPicPr>
          <p:cNvPr id="11" name="Picture 10">
            <a:extLst>
              <a:ext uri="{FF2B5EF4-FFF2-40B4-BE49-F238E27FC236}">
                <a16:creationId xmlns:a16="http://schemas.microsoft.com/office/drawing/2014/main" id="{1E827035-0656-25D2-3426-3AEB6028C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422" y="1281786"/>
            <a:ext cx="2223950" cy="3277400"/>
          </a:xfrm>
          <a:prstGeom prst="rect">
            <a:avLst/>
          </a:prstGeom>
        </p:spPr>
      </p:pic>
      <p:sp>
        <p:nvSpPr>
          <p:cNvPr id="13" name="TextBox 12">
            <a:extLst>
              <a:ext uri="{FF2B5EF4-FFF2-40B4-BE49-F238E27FC236}">
                <a16:creationId xmlns:a16="http://schemas.microsoft.com/office/drawing/2014/main" id="{9526F57F-8F1D-56C2-BF89-9055908FAC3B}"/>
              </a:ext>
            </a:extLst>
          </p:cNvPr>
          <p:cNvSpPr txBox="1"/>
          <p:nvPr/>
        </p:nvSpPr>
        <p:spPr>
          <a:xfrm>
            <a:off x="6676630" y="1328095"/>
            <a:ext cx="4919488"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James Lind was a Scottish Doctor and  pioneer of naval hygiene in the Royal Navy. He was responsible for some of the first clinical trials which led to his theory that citrus fruits cured scurvy. </a:t>
            </a:r>
          </a:p>
          <a:p>
            <a:endParaRPr lang="en-US" sz="2000" dirty="0">
              <a:solidFill>
                <a:schemeClr val="bg1"/>
              </a:solidFill>
            </a:endParaRPr>
          </a:p>
          <a:p>
            <a:pPr marL="342900" indent="-342900">
              <a:buFont typeface="Arial" panose="020B0604020202020204" pitchFamily="34" charset="0"/>
              <a:buChar char="•"/>
            </a:pPr>
            <a:r>
              <a:rPr lang="en-US" sz="2000" i="1" dirty="0">
                <a:solidFill>
                  <a:srgbClr val="FFFF00"/>
                </a:solidFill>
              </a:rPr>
              <a:t>Lind was also a strong proponent for  growing and incorporating fresh vegetables in the diet of sailors in order to maintain crew health and performance.</a:t>
            </a:r>
          </a:p>
        </p:txBody>
      </p:sp>
      <p:pic>
        <p:nvPicPr>
          <p:cNvPr id="15" name="Picture 14">
            <a:extLst>
              <a:ext uri="{FF2B5EF4-FFF2-40B4-BE49-F238E27FC236}">
                <a16:creationId xmlns:a16="http://schemas.microsoft.com/office/drawing/2014/main" id="{D102D09E-8B01-1BA3-9E95-090E302DC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478" y="4714071"/>
            <a:ext cx="8152370" cy="1839991"/>
          </a:xfrm>
          <a:prstGeom prst="rect">
            <a:avLst/>
          </a:prstGeom>
        </p:spPr>
      </p:pic>
      <p:sp>
        <p:nvSpPr>
          <p:cNvPr id="16" name="TextBox 15">
            <a:extLst>
              <a:ext uri="{FF2B5EF4-FFF2-40B4-BE49-F238E27FC236}">
                <a16:creationId xmlns:a16="http://schemas.microsoft.com/office/drawing/2014/main" id="{0B84DAF5-2079-251F-5AA0-D08CF71C7543}"/>
              </a:ext>
            </a:extLst>
          </p:cNvPr>
          <p:cNvSpPr txBox="1"/>
          <p:nvPr/>
        </p:nvSpPr>
        <p:spPr>
          <a:xfrm>
            <a:off x="534430" y="217610"/>
            <a:ext cx="11352467" cy="769441"/>
          </a:xfrm>
          <a:prstGeom prst="rect">
            <a:avLst/>
          </a:prstGeom>
          <a:noFill/>
        </p:spPr>
        <p:txBody>
          <a:bodyPr wrap="none" rtlCol="0">
            <a:spAutoFit/>
          </a:bodyPr>
          <a:lstStyle/>
          <a:p>
            <a:r>
              <a:rPr lang="en-US" sz="4400" dirty="0">
                <a:latin typeface="+mj-lt"/>
              </a:rPr>
              <a:t>Long History of Nutrition and Crew Performance  </a:t>
            </a:r>
          </a:p>
        </p:txBody>
      </p:sp>
      <p:sp>
        <p:nvSpPr>
          <p:cNvPr id="19" name="TextBox 18">
            <a:extLst>
              <a:ext uri="{FF2B5EF4-FFF2-40B4-BE49-F238E27FC236}">
                <a16:creationId xmlns:a16="http://schemas.microsoft.com/office/drawing/2014/main" id="{EAAEE880-595D-26D3-D9C3-234D93222832}"/>
              </a:ext>
            </a:extLst>
          </p:cNvPr>
          <p:cNvSpPr txBox="1"/>
          <p:nvPr/>
        </p:nvSpPr>
        <p:spPr>
          <a:xfrm>
            <a:off x="5547360" y="5857840"/>
            <a:ext cx="4510162" cy="696222"/>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4217352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F462F2-D99B-D93B-5BE4-674A4DD78907}"/>
              </a:ext>
            </a:extLst>
          </p:cNvPr>
          <p:cNvSpPr txBox="1"/>
          <p:nvPr/>
        </p:nvSpPr>
        <p:spPr>
          <a:xfrm>
            <a:off x="1457584" y="361880"/>
            <a:ext cx="8620823" cy="646331"/>
          </a:xfrm>
          <a:prstGeom prst="rect">
            <a:avLst/>
          </a:prstGeom>
          <a:noFill/>
        </p:spPr>
        <p:txBody>
          <a:bodyPr wrap="none" rtlCol="0">
            <a:spAutoFit/>
          </a:bodyPr>
          <a:lstStyle/>
          <a:p>
            <a:pPr marL="685800" lvl="2" indent="0" algn="ctr">
              <a:buNone/>
            </a:pPr>
            <a:r>
              <a:rPr lang="en-US" sz="3600" dirty="0"/>
              <a:t>How Space Crop Research Benefits Earth</a:t>
            </a:r>
          </a:p>
        </p:txBody>
      </p:sp>
      <p:cxnSp>
        <p:nvCxnSpPr>
          <p:cNvPr id="8" name="Straight Connector 7">
            <a:extLst>
              <a:ext uri="{FF2B5EF4-FFF2-40B4-BE49-F238E27FC236}">
                <a16:creationId xmlns:a16="http://schemas.microsoft.com/office/drawing/2014/main" id="{BC06AB77-03E3-F8CB-1FCF-9579425B0199}"/>
              </a:ext>
            </a:extLst>
          </p:cNvPr>
          <p:cNvCxnSpPr>
            <a:cxnSpLocks/>
          </p:cNvCxnSpPr>
          <p:nvPr/>
        </p:nvCxnSpPr>
        <p:spPr>
          <a:xfrm>
            <a:off x="2182901" y="1008211"/>
            <a:ext cx="7696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330B1FA-E790-879C-CDBA-42C748A65775}"/>
              </a:ext>
            </a:extLst>
          </p:cNvPr>
          <p:cNvSpPr txBox="1">
            <a:spLocks/>
          </p:cNvSpPr>
          <p:nvPr/>
        </p:nvSpPr>
        <p:spPr>
          <a:xfrm>
            <a:off x="252124" y="1600147"/>
            <a:ext cx="9729846" cy="24505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lvl="2" indent="0">
              <a:buFont typeface="Arial" panose="020B0604020202020204" pitchFamily="34" charset="0"/>
              <a:buNone/>
            </a:pPr>
            <a:r>
              <a:rPr lang="en-US" sz="2800" b="1" i="1" dirty="0">
                <a:solidFill>
                  <a:srgbClr val="FFFF00"/>
                </a:solidFill>
              </a:rPr>
              <a:t>                                </a:t>
            </a:r>
            <a:r>
              <a:rPr lang="en-US" sz="2800" i="1" dirty="0">
                <a:solidFill>
                  <a:srgbClr val="FFFF00"/>
                </a:solidFill>
              </a:rPr>
              <a:t>History</a:t>
            </a:r>
          </a:p>
          <a:p>
            <a:pPr lvl="2"/>
            <a:r>
              <a:rPr lang="en-US" dirty="0"/>
              <a:t>LED lighting for plants was patented through NASA funding</a:t>
            </a:r>
          </a:p>
          <a:p>
            <a:pPr lvl="2"/>
            <a:endParaRPr lang="en-US" dirty="0"/>
          </a:p>
          <a:p>
            <a:pPr lvl="2"/>
            <a:r>
              <a:rPr lang="en-US" dirty="0"/>
              <a:t>NASA use of Nutrient Film Technique (NFT) for Potato production led to the development of production techniques for seed potatoes</a:t>
            </a:r>
          </a:p>
          <a:p>
            <a:pPr lvl="2"/>
            <a:endParaRPr lang="en-US" sz="2200" b="1" dirty="0"/>
          </a:p>
          <a:p>
            <a:pPr marL="1314450" lvl="3" indent="-285750"/>
            <a:endParaRPr lang="en-US" sz="2250" b="1" dirty="0">
              <a:solidFill>
                <a:schemeClr val="bg1"/>
              </a:solidFill>
            </a:endParaRPr>
          </a:p>
        </p:txBody>
      </p:sp>
      <p:sp>
        <p:nvSpPr>
          <p:cNvPr id="10" name="Content Placeholder 4">
            <a:extLst>
              <a:ext uri="{FF2B5EF4-FFF2-40B4-BE49-F238E27FC236}">
                <a16:creationId xmlns:a16="http://schemas.microsoft.com/office/drawing/2014/main" id="{D2D794F5-5EF9-EDE8-36EA-092F520682A3}"/>
              </a:ext>
            </a:extLst>
          </p:cNvPr>
          <p:cNvSpPr txBox="1">
            <a:spLocks/>
          </p:cNvSpPr>
          <p:nvPr/>
        </p:nvSpPr>
        <p:spPr>
          <a:xfrm>
            <a:off x="-407273" y="3509732"/>
            <a:ext cx="9729846" cy="245057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5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685800" lvl="2" indent="0" algn="ctr">
              <a:buFont typeface="Arial"/>
              <a:buNone/>
            </a:pPr>
            <a:r>
              <a:rPr lang="en-US" sz="2800" i="1" dirty="0">
                <a:solidFill>
                  <a:srgbClr val="FFFF00"/>
                </a:solidFill>
              </a:rPr>
              <a:t>  Similar Challenges</a:t>
            </a:r>
          </a:p>
          <a:p>
            <a:pPr marL="1314450" lvl="3" indent="-285750"/>
            <a:endParaRPr lang="en-US" sz="2250" b="1" dirty="0">
              <a:solidFill>
                <a:schemeClr val="bg1"/>
              </a:solidFill>
            </a:endParaRPr>
          </a:p>
        </p:txBody>
      </p:sp>
      <p:sp>
        <p:nvSpPr>
          <p:cNvPr id="12" name="TextBox 11">
            <a:extLst>
              <a:ext uri="{FF2B5EF4-FFF2-40B4-BE49-F238E27FC236}">
                <a16:creationId xmlns:a16="http://schemas.microsoft.com/office/drawing/2014/main" id="{1E31E817-99C7-2883-5761-0456F92F77BF}"/>
              </a:ext>
            </a:extLst>
          </p:cNvPr>
          <p:cNvSpPr txBox="1"/>
          <p:nvPr/>
        </p:nvSpPr>
        <p:spPr>
          <a:xfrm>
            <a:off x="149254" y="3931818"/>
            <a:ext cx="6286500" cy="2554545"/>
          </a:xfrm>
          <a:prstGeom prst="rect">
            <a:avLst/>
          </a:prstGeom>
          <a:noFill/>
        </p:spPr>
        <p:txBody>
          <a:bodyPr wrap="square">
            <a:spAutoFit/>
          </a:bodyPr>
          <a:lstStyle/>
          <a:p>
            <a:pPr marL="1314450" lvl="3" indent="-285750">
              <a:buFont typeface="Arial" panose="020B0604020202020204" pitchFamily="34" charset="0"/>
              <a:buChar char="•"/>
            </a:pPr>
            <a:r>
              <a:rPr lang="en-US" sz="2000" dirty="0"/>
              <a:t>Limited Resources </a:t>
            </a:r>
          </a:p>
          <a:p>
            <a:pPr marL="1314450" lvl="3" indent="-285750">
              <a:buFont typeface="Arial" panose="020B0604020202020204" pitchFamily="34" charset="0"/>
              <a:buChar char="•"/>
            </a:pPr>
            <a:endParaRPr lang="en-US" sz="2000" dirty="0"/>
          </a:p>
          <a:p>
            <a:pPr marL="1314450" lvl="3" indent="-285750">
              <a:buFont typeface="Arial" panose="020B0604020202020204" pitchFamily="34" charset="0"/>
              <a:buChar char="•"/>
            </a:pPr>
            <a:r>
              <a:rPr lang="en-US" sz="2000" dirty="0"/>
              <a:t>Need for Reliable, Efficient Production</a:t>
            </a:r>
          </a:p>
          <a:p>
            <a:pPr marL="1314450" lvl="3" indent="-285750">
              <a:buFont typeface="Arial" panose="020B0604020202020204" pitchFamily="34" charset="0"/>
              <a:buChar char="•"/>
            </a:pPr>
            <a:endParaRPr lang="en-US" sz="2000" dirty="0"/>
          </a:p>
          <a:p>
            <a:pPr marL="1314450" lvl="3" indent="-285750">
              <a:buFont typeface="Arial" panose="020B0604020202020204" pitchFamily="34" charset="0"/>
              <a:buChar char="•"/>
            </a:pPr>
            <a:r>
              <a:rPr lang="en-US" sz="2000" dirty="0"/>
              <a:t>Time as a Resource  (Humans  Vs. Automation)</a:t>
            </a:r>
          </a:p>
          <a:p>
            <a:pPr marL="1314450" lvl="3" indent="-285750">
              <a:buFont typeface="Arial" panose="020B0604020202020204" pitchFamily="34" charset="0"/>
              <a:buChar char="•"/>
            </a:pPr>
            <a:endParaRPr lang="en-US" sz="2000" dirty="0"/>
          </a:p>
          <a:p>
            <a:pPr marL="1314450" lvl="3" indent="-285750">
              <a:buFont typeface="Arial" panose="020B0604020202020204" pitchFamily="34" charset="0"/>
              <a:buChar char="•"/>
            </a:pPr>
            <a:r>
              <a:rPr lang="en-US" sz="2000" dirty="0"/>
              <a:t>Importance of Early Detection of Issues  </a:t>
            </a:r>
          </a:p>
        </p:txBody>
      </p:sp>
      <p:pic>
        <p:nvPicPr>
          <p:cNvPr id="13" name="Picture 12">
            <a:extLst>
              <a:ext uri="{FF2B5EF4-FFF2-40B4-BE49-F238E27FC236}">
                <a16:creationId xmlns:a16="http://schemas.microsoft.com/office/drawing/2014/main" id="{621D1333-843B-7838-A46C-C3C4E541E8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6690" y="1867772"/>
            <a:ext cx="1600200" cy="558800"/>
          </a:xfrm>
          <a:prstGeom prst="rect">
            <a:avLst/>
          </a:prstGeom>
        </p:spPr>
      </p:pic>
      <p:pic>
        <p:nvPicPr>
          <p:cNvPr id="14" name="Picture 13">
            <a:extLst>
              <a:ext uri="{FF2B5EF4-FFF2-40B4-BE49-F238E27FC236}">
                <a16:creationId xmlns:a16="http://schemas.microsoft.com/office/drawing/2014/main" id="{5F1F297D-9BF2-E4A0-7080-7CBCCDFFFC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8070" y="3235732"/>
            <a:ext cx="3809007" cy="2857326"/>
          </a:xfrm>
          <a:prstGeom prst="rect">
            <a:avLst/>
          </a:prstGeom>
        </p:spPr>
      </p:pic>
    </p:spTree>
    <p:extLst>
      <p:ext uri="{BB962C8B-B14F-4D97-AF65-F5344CB8AC3E}">
        <p14:creationId xmlns:p14="http://schemas.microsoft.com/office/powerpoint/2010/main" val="1771548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C06AB77-03E3-F8CB-1FCF-9579425B0199}"/>
              </a:ext>
            </a:extLst>
          </p:cNvPr>
          <p:cNvCxnSpPr>
            <a:cxnSpLocks/>
          </p:cNvCxnSpPr>
          <p:nvPr/>
        </p:nvCxnSpPr>
        <p:spPr>
          <a:xfrm>
            <a:off x="2182901" y="1008211"/>
            <a:ext cx="7696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B141246F-C128-A6DC-E5B1-D55EA8B50FDF}"/>
              </a:ext>
            </a:extLst>
          </p:cNvPr>
          <p:cNvSpPr txBox="1">
            <a:spLocks/>
          </p:cNvSpPr>
          <p:nvPr/>
        </p:nvSpPr>
        <p:spPr>
          <a:xfrm>
            <a:off x="799067" y="344731"/>
            <a:ext cx="9729846" cy="769059"/>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5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685800" lvl="2" indent="0" algn="ctr">
              <a:buFont typeface="Arial"/>
              <a:buNone/>
            </a:pPr>
            <a:r>
              <a:rPr lang="en-US" sz="3600" dirty="0"/>
              <a:t>Hardware and Growth System Technology</a:t>
            </a:r>
          </a:p>
          <a:p>
            <a:pPr lvl="2"/>
            <a:endParaRPr lang="en-US" sz="2800" dirty="0"/>
          </a:p>
          <a:p>
            <a:pPr marL="1314450" lvl="3" indent="-285750"/>
            <a:endParaRPr lang="en-US" sz="2250" b="1" dirty="0">
              <a:solidFill>
                <a:schemeClr val="bg1"/>
              </a:solidFill>
            </a:endParaRPr>
          </a:p>
        </p:txBody>
      </p:sp>
      <p:sp>
        <p:nvSpPr>
          <p:cNvPr id="4" name="Rectangle 3">
            <a:extLst>
              <a:ext uri="{FF2B5EF4-FFF2-40B4-BE49-F238E27FC236}">
                <a16:creationId xmlns:a16="http://schemas.microsoft.com/office/drawing/2014/main" id="{1D838CF5-DFC9-8E99-9426-B8290CA062CE}"/>
              </a:ext>
            </a:extLst>
          </p:cNvPr>
          <p:cNvSpPr/>
          <p:nvPr/>
        </p:nvSpPr>
        <p:spPr>
          <a:xfrm>
            <a:off x="-389863" y="1319321"/>
            <a:ext cx="6009814" cy="5632311"/>
          </a:xfrm>
          <a:prstGeom prst="rect">
            <a:avLst/>
          </a:prstGeom>
        </p:spPr>
        <p:txBody>
          <a:bodyPr wrap="square">
            <a:spAutoFit/>
          </a:bodyPr>
          <a:lstStyle/>
          <a:p>
            <a:pPr marL="1714500" lvl="4" indent="-342900">
              <a:buFont typeface="Arial" panose="020B0604020202020204" pitchFamily="34" charset="0"/>
              <a:buChar char="•"/>
            </a:pPr>
            <a:r>
              <a:rPr lang="en-US" sz="2000" dirty="0"/>
              <a:t>Lighting  Advancements </a:t>
            </a:r>
          </a:p>
          <a:p>
            <a:pPr marL="1714500" lvl="4" indent="-342900">
              <a:buFont typeface="Arial" panose="020B0604020202020204" pitchFamily="34" charset="0"/>
              <a:buChar char="•"/>
            </a:pPr>
            <a:endParaRPr lang="en-US" sz="2000" dirty="0"/>
          </a:p>
          <a:p>
            <a:pPr marL="1714500" lvl="4" indent="-342900">
              <a:buFont typeface="Arial" panose="020B0604020202020204" pitchFamily="34" charset="0"/>
              <a:buChar char="•"/>
            </a:pPr>
            <a:r>
              <a:rPr lang="en-US" sz="2000" dirty="0"/>
              <a:t>Imaging Systems for Plant Health and Food Safety Monitoring (NDVI, Hyperspectral Imagery, Fluorescence)</a:t>
            </a:r>
          </a:p>
          <a:p>
            <a:pPr marL="1714500" lvl="4" indent="-342900">
              <a:buFont typeface="Arial" panose="020B0604020202020204" pitchFamily="34" charset="0"/>
              <a:buChar char="•"/>
            </a:pPr>
            <a:endParaRPr lang="en-US" sz="2000" dirty="0"/>
          </a:p>
          <a:p>
            <a:pPr marL="1714500" lvl="4" indent="-342900">
              <a:buFont typeface="Arial" panose="020B0604020202020204" pitchFamily="34" charset="0"/>
              <a:buChar char="•"/>
            </a:pPr>
            <a:r>
              <a:rPr lang="en-US" sz="2000" dirty="0"/>
              <a:t>Component Reliability, Maintenance and Miniaturization</a:t>
            </a:r>
          </a:p>
          <a:p>
            <a:pPr marL="1714500" lvl="4" indent="-342900">
              <a:buFont typeface="Arial" panose="020B0604020202020204" pitchFamily="34" charset="0"/>
              <a:buChar char="•"/>
            </a:pPr>
            <a:endParaRPr lang="en-US" sz="2000" dirty="0"/>
          </a:p>
          <a:p>
            <a:pPr marL="1714500" lvl="4" indent="-342900">
              <a:buFont typeface="Arial" panose="020B0604020202020204" pitchFamily="34" charset="0"/>
              <a:buChar char="•"/>
            </a:pPr>
            <a:r>
              <a:rPr lang="en-US" sz="2000" dirty="0"/>
              <a:t>Sensor Development</a:t>
            </a:r>
          </a:p>
          <a:p>
            <a:pPr marL="1714500" lvl="4" indent="-342900">
              <a:buFont typeface="Arial" panose="020B0604020202020204" pitchFamily="34" charset="0"/>
              <a:buChar char="•"/>
            </a:pPr>
            <a:endParaRPr lang="en-US" sz="2000" dirty="0"/>
          </a:p>
          <a:p>
            <a:pPr marL="1714500" lvl="4" indent="-342900">
              <a:buFont typeface="Arial" panose="020B0604020202020204" pitchFamily="34" charset="0"/>
              <a:buChar char="•"/>
            </a:pPr>
            <a:r>
              <a:rPr lang="en-US" sz="2000" dirty="0"/>
              <a:t>Autonomy and Robotics</a:t>
            </a:r>
          </a:p>
          <a:p>
            <a:pPr marL="1714500" lvl="4" indent="-342900">
              <a:buFont typeface="Arial" panose="020B0604020202020204" pitchFamily="34" charset="0"/>
              <a:buChar char="•"/>
            </a:pPr>
            <a:endParaRPr lang="en-US" sz="2000" dirty="0"/>
          </a:p>
          <a:p>
            <a:pPr marL="1714500" lvl="4" indent="-342900">
              <a:buFont typeface="Arial" panose="020B0604020202020204" pitchFamily="34" charset="0"/>
              <a:buChar char="•"/>
            </a:pPr>
            <a:r>
              <a:rPr lang="en-US" sz="2000" dirty="0"/>
              <a:t>Sensor Fusion</a:t>
            </a:r>
          </a:p>
          <a:p>
            <a:pPr marL="1714500" lvl="4" indent="-342900">
              <a:buFont typeface="Arial" panose="020B0604020202020204" pitchFamily="34" charset="0"/>
              <a:buChar char="•"/>
            </a:pPr>
            <a:endParaRPr lang="en-US" sz="2000" dirty="0"/>
          </a:p>
          <a:p>
            <a:pPr marL="1714500" lvl="4" indent="-342900">
              <a:buFont typeface="Arial" panose="020B0604020202020204" pitchFamily="34" charset="0"/>
              <a:buChar char="•"/>
            </a:pPr>
            <a:r>
              <a:rPr lang="en-US" sz="2000" dirty="0"/>
              <a:t>Control Systems Development</a:t>
            </a:r>
          </a:p>
          <a:p>
            <a:pPr marL="1714500" lvl="4" indent="-342900">
              <a:buFont typeface="Arial" panose="020B0604020202020204" pitchFamily="34" charset="0"/>
              <a:buChar char="•"/>
            </a:pPr>
            <a:endParaRPr lang="en-US" sz="2000" dirty="0"/>
          </a:p>
          <a:p>
            <a:pPr marL="1714500" lvl="4" indent="-342900">
              <a:buFont typeface="Arial" panose="020B0604020202020204" pitchFamily="34" charset="0"/>
              <a:buChar char="•"/>
            </a:pPr>
            <a:endParaRPr lang="en-US" sz="2000" b="1" dirty="0">
              <a:solidFill>
                <a:schemeClr val="bg1"/>
              </a:solidFill>
            </a:endParaRPr>
          </a:p>
        </p:txBody>
      </p:sp>
      <p:pic>
        <p:nvPicPr>
          <p:cNvPr id="5" name="Picture 4">
            <a:extLst>
              <a:ext uri="{FF2B5EF4-FFF2-40B4-BE49-F238E27FC236}">
                <a16:creationId xmlns:a16="http://schemas.microsoft.com/office/drawing/2014/main" id="{6073DF8A-9DA0-0052-389A-1E41421F69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5903" y="1551084"/>
            <a:ext cx="2322964" cy="1599869"/>
          </a:xfrm>
          <a:prstGeom prst="rect">
            <a:avLst/>
          </a:prstGeom>
        </p:spPr>
      </p:pic>
      <p:pic>
        <p:nvPicPr>
          <p:cNvPr id="6" name="Picture 5">
            <a:extLst>
              <a:ext uri="{FF2B5EF4-FFF2-40B4-BE49-F238E27FC236}">
                <a16:creationId xmlns:a16="http://schemas.microsoft.com/office/drawing/2014/main" id="{901B0890-4AFD-A1D2-1C75-21E18CB4E9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7644" y="3772946"/>
            <a:ext cx="2619481" cy="2076843"/>
          </a:xfrm>
          <a:prstGeom prst="rect">
            <a:avLst/>
          </a:prstGeom>
        </p:spPr>
      </p:pic>
      <p:pic>
        <p:nvPicPr>
          <p:cNvPr id="7" name="Picture 6">
            <a:extLst>
              <a:ext uri="{FF2B5EF4-FFF2-40B4-BE49-F238E27FC236}">
                <a16:creationId xmlns:a16="http://schemas.microsoft.com/office/drawing/2014/main" id="{9C259E5A-A661-477E-764B-3FDB183DBFE7}"/>
              </a:ext>
            </a:extLst>
          </p:cNvPr>
          <p:cNvPicPr>
            <a:picLocks noChangeAspect="1"/>
          </p:cNvPicPr>
          <p:nvPr/>
        </p:nvPicPr>
        <p:blipFill>
          <a:blip r:embed="rId4"/>
          <a:stretch>
            <a:fillRect/>
          </a:stretch>
        </p:blipFill>
        <p:spPr>
          <a:xfrm>
            <a:off x="8652511" y="1495928"/>
            <a:ext cx="3200400" cy="5017342"/>
          </a:xfrm>
          <a:prstGeom prst="rect">
            <a:avLst/>
          </a:prstGeom>
        </p:spPr>
      </p:pic>
    </p:spTree>
    <p:extLst>
      <p:ext uri="{BB962C8B-B14F-4D97-AF65-F5344CB8AC3E}">
        <p14:creationId xmlns:p14="http://schemas.microsoft.com/office/powerpoint/2010/main" val="3152068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C06AB77-03E3-F8CB-1FCF-9579425B0199}"/>
              </a:ext>
            </a:extLst>
          </p:cNvPr>
          <p:cNvCxnSpPr>
            <a:cxnSpLocks/>
          </p:cNvCxnSpPr>
          <p:nvPr/>
        </p:nvCxnSpPr>
        <p:spPr>
          <a:xfrm>
            <a:off x="1543050" y="1008211"/>
            <a:ext cx="85267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0BB8DF37-57C2-C6B2-FF5C-7C76AA2A3974}"/>
              </a:ext>
            </a:extLst>
          </p:cNvPr>
          <p:cNvSpPr txBox="1">
            <a:spLocks/>
          </p:cNvSpPr>
          <p:nvPr/>
        </p:nvSpPr>
        <p:spPr>
          <a:xfrm>
            <a:off x="559037" y="317502"/>
            <a:ext cx="9729846" cy="769059"/>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5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3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2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685800" lvl="2" indent="0" algn="ctr">
              <a:buFont typeface="Arial"/>
              <a:buNone/>
            </a:pPr>
            <a:r>
              <a:rPr lang="en-US" sz="3600" dirty="0"/>
              <a:t>Horticulture and Growth System Operations</a:t>
            </a:r>
          </a:p>
          <a:p>
            <a:pPr lvl="2"/>
            <a:endParaRPr lang="en-US" sz="2200" b="1" dirty="0">
              <a:solidFill>
                <a:schemeClr val="bg1"/>
              </a:solidFill>
            </a:endParaRPr>
          </a:p>
          <a:p>
            <a:pPr marL="1314450" lvl="3" indent="-285750"/>
            <a:endParaRPr lang="en-US" sz="2250" b="1" dirty="0">
              <a:solidFill>
                <a:schemeClr val="bg1"/>
              </a:solidFill>
            </a:endParaRPr>
          </a:p>
        </p:txBody>
      </p:sp>
      <p:sp>
        <p:nvSpPr>
          <p:cNvPr id="4" name="TextBox 3">
            <a:extLst>
              <a:ext uri="{FF2B5EF4-FFF2-40B4-BE49-F238E27FC236}">
                <a16:creationId xmlns:a16="http://schemas.microsoft.com/office/drawing/2014/main" id="{6D75A235-A9A4-2DCF-00C7-51093CABDECD}"/>
              </a:ext>
            </a:extLst>
          </p:cNvPr>
          <p:cNvSpPr txBox="1"/>
          <p:nvPr/>
        </p:nvSpPr>
        <p:spPr>
          <a:xfrm>
            <a:off x="559037" y="1535082"/>
            <a:ext cx="6409896" cy="3139321"/>
          </a:xfrm>
          <a:prstGeom prst="rect">
            <a:avLst/>
          </a:prstGeom>
          <a:noFill/>
        </p:spPr>
        <p:txBody>
          <a:bodyPr wrap="none" rtlCol="0">
            <a:spAutoFit/>
          </a:bodyPr>
          <a:lstStyle/>
          <a:p>
            <a:pPr marL="285750" lvl="1" indent="-285750">
              <a:buFont typeface="Arial" panose="020B0604020202020204" pitchFamily="34" charset="0"/>
              <a:buChar char="•"/>
            </a:pPr>
            <a:r>
              <a:rPr lang="en-US" sz="2000" dirty="0"/>
              <a:t>Cultivar selection (Edible Biomass, Yield Verses Volume)</a:t>
            </a:r>
          </a:p>
          <a:p>
            <a:pPr marL="285750" lvl="1" indent="-285750">
              <a:buFont typeface="Arial" panose="020B0604020202020204" pitchFamily="34" charset="0"/>
              <a:buChar char="•"/>
            </a:pPr>
            <a:endParaRPr lang="en-US" sz="2000" dirty="0"/>
          </a:p>
          <a:p>
            <a:pPr marL="285750" lvl="1" indent="-285750">
              <a:buFont typeface="Arial" panose="020B0604020202020204" pitchFamily="34" charset="0"/>
              <a:buChar char="•"/>
            </a:pPr>
            <a:r>
              <a:rPr lang="en-US" sz="2000" dirty="0"/>
              <a:t>Genetic Engineering  (Environmental Stress Tolerance)</a:t>
            </a:r>
          </a:p>
          <a:p>
            <a:pPr marL="285750" lvl="1" indent="-285750">
              <a:buFont typeface="Arial" panose="020B0604020202020204" pitchFamily="34" charset="0"/>
              <a:buChar char="•"/>
            </a:pPr>
            <a:endParaRPr lang="en-US" sz="2000" dirty="0"/>
          </a:p>
          <a:p>
            <a:pPr marL="285750" lvl="1" indent="-285750">
              <a:buFont typeface="Arial" panose="020B0604020202020204" pitchFamily="34" charset="0"/>
              <a:buChar char="•"/>
            </a:pPr>
            <a:r>
              <a:rPr lang="en-US" sz="2000" dirty="0"/>
              <a:t>Microbiome (Plant, Growth System, Vehicle and Crew)</a:t>
            </a:r>
          </a:p>
          <a:p>
            <a:pPr marL="285750" lvl="1" indent="-285750">
              <a:buFont typeface="Arial" panose="020B0604020202020204" pitchFamily="34" charset="0"/>
              <a:buChar char="•"/>
            </a:pPr>
            <a:endParaRPr lang="en-US" sz="2000" dirty="0"/>
          </a:p>
          <a:p>
            <a:pPr marL="285750" lvl="1" indent="-285750">
              <a:buFont typeface="Arial" panose="020B0604020202020204" pitchFamily="34" charset="0"/>
              <a:buChar char="•"/>
            </a:pPr>
            <a:r>
              <a:rPr lang="en-US" sz="2000" dirty="0"/>
              <a:t>Optimized Growth Recipes </a:t>
            </a:r>
          </a:p>
          <a:p>
            <a:pPr marL="285750" lvl="1" indent="-285750">
              <a:buFont typeface="Arial" panose="020B0604020202020204" pitchFamily="34" charset="0"/>
              <a:buChar char="•"/>
            </a:pPr>
            <a:endParaRPr lang="en-US" sz="2000" dirty="0"/>
          </a:p>
          <a:p>
            <a:pPr marL="285750" lvl="1" indent="-285750">
              <a:buFont typeface="Arial" panose="020B0604020202020204" pitchFamily="34" charset="0"/>
              <a:buChar char="•"/>
            </a:pPr>
            <a:r>
              <a:rPr lang="en-US" sz="2000" dirty="0"/>
              <a:t>Food Safety</a:t>
            </a:r>
          </a:p>
          <a:p>
            <a:endParaRPr lang="en-US" dirty="0"/>
          </a:p>
        </p:txBody>
      </p:sp>
      <p:pic>
        <p:nvPicPr>
          <p:cNvPr id="5" name="Picture 4">
            <a:extLst>
              <a:ext uri="{FF2B5EF4-FFF2-40B4-BE49-F238E27FC236}">
                <a16:creationId xmlns:a16="http://schemas.microsoft.com/office/drawing/2014/main" id="{40886176-E2EE-2C27-D11B-2410D6C3B7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6060" y="3668487"/>
            <a:ext cx="4119879" cy="2742126"/>
          </a:xfrm>
          <a:prstGeom prst="rect">
            <a:avLst/>
          </a:prstGeom>
        </p:spPr>
      </p:pic>
      <p:pic>
        <p:nvPicPr>
          <p:cNvPr id="6" name="Picture 5">
            <a:extLst>
              <a:ext uri="{FF2B5EF4-FFF2-40B4-BE49-F238E27FC236}">
                <a16:creationId xmlns:a16="http://schemas.microsoft.com/office/drawing/2014/main" id="{81459507-C214-896C-3A5B-070BA4C217A7}"/>
              </a:ext>
            </a:extLst>
          </p:cNvPr>
          <p:cNvPicPr>
            <a:picLocks noChangeAspect="1"/>
          </p:cNvPicPr>
          <p:nvPr/>
        </p:nvPicPr>
        <p:blipFill>
          <a:blip r:embed="rId3"/>
          <a:stretch>
            <a:fillRect/>
          </a:stretch>
        </p:blipFill>
        <p:spPr>
          <a:xfrm>
            <a:off x="8247380" y="1455072"/>
            <a:ext cx="3644900" cy="2213415"/>
          </a:xfrm>
          <a:prstGeom prst="rect">
            <a:avLst/>
          </a:prstGeom>
        </p:spPr>
      </p:pic>
    </p:spTree>
    <p:extLst>
      <p:ext uri="{BB962C8B-B14F-4D97-AF65-F5344CB8AC3E}">
        <p14:creationId xmlns:p14="http://schemas.microsoft.com/office/powerpoint/2010/main" val="1053708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8F97B7C5-B6F5-404A-B5DA-CA21CA92E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84"/>
          <a:stretch/>
        </p:blipFill>
        <p:spPr>
          <a:xfrm rot="21420834">
            <a:off x="634704" y="1052247"/>
            <a:ext cx="3514728"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5601DAF-1521-4F0D-9B1F-91740B99D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27" r="10519" b="13577"/>
          <a:stretch/>
        </p:blipFill>
        <p:spPr>
          <a:xfrm rot="609851">
            <a:off x="7791016" y="856052"/>
            <a:ext cx="348395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70C14F03-7ECE-4901-BCE5-A9A709C1DC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33" t="5025" r="109" b="3026"/>
          <a:stretch/>
        </p:blipFill>
        <p:spPr>
          <a:xfrm>
            <a:off x="5099022" y="1917286"/>
            <a:ext cx="1993956" cy="1200216"/>
          </a:xfrm>
          <a:prstGeom prst="ellipse">
            <a:avLst/>
          </a:prstGeom>
          <a:ln>
            <a:noFill/>
          </a:ln>
          <a:effectLst>
            <a:softEdge rad="112500"/>
          </a:effectLst>
        </p:spPr>
      </p:pic>
      <p:pic>
        <p:nvPicPr>
          <p:cNvPr id="18" name="Picture 17">
            <a:extLst>
              <a:ext uri="{FF2B5EF4-FFF2-40B4-BE49-F238E27FC236}">
                <a16:creationId xmlns:a16="http://schemas.microsoft.com/office/drawing/2014/main" id="{C6393CB9-00F7-4A60-AF9A-FE543B2F7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210"/>
          <a:stretch/>
        </p:blipFill>
        <p:spPr>
          <a:xfrm>
            <a:off x="7595962" y="3698029"/>
            <a:ext cx="3447815"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picture containing logo&#10;&#10;Description automatically generated">
            <a:extLst>
              <a:ext uri="{FF2B5EF4-FFF2-40B4-BE49-F238E27FC236}">
                <a16:creationId xmlns:a16="http://schemas.microsoft.com/office/drawing/2014/main" id="{94A4F28B-BCF9-44C1-8C23-FA5EF196C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880" y="4991570"/>
            <a:ext cx="1920240" cy="1086682"/>
          </a:xfrm>
          <a:prstGeom prst="ellipse">
            <a:avLst/>
          </a:prstGeom>
        </p:spPr>
      </p:pic>
      <p:sp>
        <p:nvSpPr>
          <p:cNvPr id="2" name="Title 1">
            <a:extLst>
              <a:ext uri="{FF2B5EF4-FFF2-40B4-BE49-F238E27FC236}">
                <a16:creationId xmlns:a16="http://schemas.microsoft.com/office/drawing/2014/main" id="{56E57B38-8C61-4DAE-ADBD-B68C061921EC}"/>
              </a:ext>
            </a:extLst>
          </p:cNvPr>
          <p:cNvSpPr>
            <a:spLocks noGrp="1"/>
          </p:cNvSpPr>
          <p:nvPr>
            <p:ph type="title"/>
          </p:nvPr>
        </p:nvSpPr>
        <p:spPr>
          <a:xfrm>
            <a:off x="0" y="27660"/>
            <a:ext cx="12192000" cy="1325563"/>
          </a:xfrm>
        </p:spPr>
        <p:txBody>
          <a:bodyPr/>
          <a:lstStyle/>
          <a:p>
            <a:pPr algn="ctr"/>
            <a:r>
              <a:rPr lang="en-US" dirty="0"/>
              <a:t>Current NASA Large Plant Research Capabilities On ISS</a:t>
            </a:r>
          </a:p>
        </p:txBody>
      </p:sp>
      <p:pic>
        <p:nvPicPr>
          <p:cNvPr id="10" name="Picture 9">
            <a:extLst>
              <a:ext uri="{FF2B5EF4-FFF2-40B4-BE49-F238E27FC236}">
                <a16:creationId xmlns:a16="http://schemas.microsoft.com/office/drawing/2014/main" id="{A1EF453E-453A-44C8-8B2D-EB54D89F30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64466">
            <a:off x="837252" y="4150957"/>
            <a:ext cx="3703321" cy="2468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3182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CB20-ED34-4415-BCED-18648355EAC5}"/>
              </a:ext>
            </a:extLst>
          </p:cNvPr>
          <p:cNvSpPr>
            <a:spLocks noGrp="1"/>
          </p:cNvSpPr>
          <p:nvPr>
            <p:ph type="title"/>
          </p:nvPr>
        </p:nvSpPr>
        <p:spPr>
          <a:xfrm>
            <a:off x="838200" y="64656"/>
            <a:ext cx="10515600" cy="1182254"/>
          </a:xfrm>
        </p:spPr>
        <p:txBody>
          <a:bodyPr/>
          <a:lstStyle/>
          <a:p>
            <a:pPr algn="ctr"/>
            <a:r>
              <a:rPr lang="en-US" dirty="0" err="1"/>
              <a:t>Ohalo</a:t>
            </a:r>
            <a:r>
              <a:rPr lang="en-US" dirty="0"/>
              <a:t> III Vision</a:t>
            </a:r>
          </a:p>
        </p:txBody>
      </p:sp>
      <p:sp>
        <p:nvSpPr>
          <p:cNvPr id="3" name="Content Placeholder 2">
            <a:extLst>
              <a:ext uri="{FF2B5EF4-FFF2-40B4-BE49-F238E27FC236}">
                <a16:creationId xmlns:a16="http://schemas.microsoft.com/office/drawing/2014/main" id="{B6B52C27-9AED-438B-8751-473D6921FC65}"/>
              </a:ext>
            </a:extLst>
          </p:cNvPr>
          <p:cNvSpPr>
            <a:spLocks noGrp="1"/>
          </p:cNvSpPr>
          <p:nvPr>
            <p:ph idx="1"/>
          </p:nvPr>
        </p:nvSpPr>
        <p:spPr>
          <a:xfrm>
            <a:off x="261257" y="1226319"/>
            <a:ext cx="11778343" cy="2609273"/>
          </a:xfrm>
        </p:spPr>
        <p:txBody>
          <a:bodyPr>
            <a:noAutofit/>
          </a:bodyPr>
          <a:lstStyle/>
          <a:p>
            <a:pPr algn="l"/>
            <a:r>
              <a:rPr lang="en-US" sz="2400" b="0" i="0" u="none" strike="noStrike" baseline="0" dirty="0" err="1"/>
              <a:t>Ohalo</a:t>
            </a:r>
            <a:r>
              <a:rPr lang="en-US" sz="2400" b="0" i="0" u="none" strike="noStrike" baseline="0" dirty="0"/>
              <a:t> III will be a water and nutrient delivery and volume optimization testbed for microgravity space crop production.</a:t>
            </a:r>
          </a:p>
          <a:p>
            <a:pPr algn="l"/>
            <a:r>
              <a:rPr lang="en-US" sz="2400" dirty="0" err="1"/>
              <a:t>Ohalo</a:t>
            </a:r>
            <a:r>
              <a:rPr lang="en-US" sz="2400" dirty="0"/>
              <a:t> III will also be a prototype for a future Mars transit vehicle crop production system.</a:t>
            </a:r>
          </a:p>
          <a:p>
            <a:pPr lvl="1"/>
            <a:r>
              <a:rPr lang="en-US" sz="2200" dirty="0"/>
              <a:t>Moving from </a:t>
            </a:r>
            <a:r>
              <a:rPr lang="en-US" sz="2200" u="sng" dirty="0"/>
              <a:t>plant and crop research </a:t>
            </a:r>
            <a:r>
              <a:rPr lang="en-US" sz="2200" dirty="0"/>
              <a:t>capabilities to </a:t>
            </a:r>
            <a:r>
              <a:rPr lang="en-US" sz="2200" u="sng" dirty="0"/>
              <a:t>crop production </a:t>
            </a:r>
            <a:r>
              <a:rPr lang="en-US" sz="2200" dirty="0"/>
              <a:t>capabilities</a:t>
            </a:r>
          </a:p>
          <a:p>
            <a:endParaRPr lang="en-US" sz="2400" dirty="0"/>
          </a:p>
        </p:txBody>
      </p:sp>
      <p:cxnSp>
        <p:nvCxnSpPr>
          <p:cNvPr id="5" name="Straight Connector 4">
            <a:extLst>
              <a:ext uri="{FF2B5EF4-FFF2-40B4-BE49-F238E27FC236}">
                <a16:creationId xmlns:a16="http://schemas.microsoft.com/office/drawing/2014/main" id="{268E440A-78DB-409E-87AD-ADAB1F1D02D0}"/>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DDAB40A-09E8-4765-9BDF-6AB1BBF18410}"/>
              </a:ext>
            </a:extLst>
          </p:cNvPr>
          <p:cNvSpPr txBox="1"/>
          <p:nvPr/>
        </p:nvSpPr>
        <p:spPr>
          <a:xfrm>
            <a:off x="374664" y="3002611"/>
            <a:ext cx="9420846" cy="4216539"/>
          </a:xfrm>
          <a:prstGeom prst="rect">
            <a:avLst/>
          </a:prstGeom>
          <a:noFill/>
        </p:spPr>
        <p:txBody>
          <a:bodyPr wrap="square" rtlCol="0">
            <a:spAutoFit/>
          </a:bodyPr>
          <a:lstStyle/>
          <a:p>
            <a:pPr algn="just"/>
            <a:r>
              <a:rPr lang="en-US" sz="2400" i="1" dirty="0"/>
              <a:t>Origin of the name: </a:t>
            </a:r>
          </a:p>
          <a:p>
            <a:pPr algn="just"/>
            <a:r>
              <a:rPr lang="en-US" sz="2400" i="1" dirty="0"/>
              <a:t>“</a:t>
            </a:r>
            <a:r>
              <a:rPr lang="en-US" sz="2400" i="1" dirty="0" err="1"/>
              <a:t>Ohalo</a:t>
            </a:r>
            <a:r>
              <a:rPr lang="en-US" sz="2400" i="1" dirty="0"/>
              <a:t>” means “My Tent” in Hebrew. </a:t>
            </a:r>
          </a:p>
          <a:p>
            <a:pPr algn="just"/>
            <a:r>
              <a:rPr lang="en-US" sz="2400" i="1" dirty="0" err="1"/>
              <a:t>Ohalo</a:t>
            </a:r>
            <a:r>
              <a:rPr lang="en-US" sz="2400" i="1" dirty="0"/>
              <a:t> II is a 23,000 year old </a:t>
            </a:r>
          </a:p>
          <a:p>
            <a:pPr algn="just"/>
            <a:r>
              <a:rPr lang="en-US" sz="2400" i="1" dirty="0"/>
              <a:t>archeological site of a settlement</a:t>
            </a:r>
          </a:p>
          <a:p>
            <a:pPr algn="just"/>
            <a:r>
              <a:rPr lang="en-US" sz="2400" i="1" dirty="0"/>
              <a:t>Located on the sea of Galilee in Israel .</a:t>
            </a:r>
          </a:p>
          <a:p>
            <a:pPr algn="just"/>
            <a:r>
              <a:rPr lang="en-US" sz="2400" i="1" dirty="0"/>
              <a:t>~150,000 specimens of plant remains have been collected. </a:t>
            </a:r>
          </a:p>
          <a:p>
            <a:pPr algn="just"/>
            <a:r>
              <a:rPr lang="en-US" sz="2400" i="1" dirty="0"/>
              <a:t>While some species were wild, many would only thrive in agricultural land. </a:t>
            </a:r>
            <a:r>
              <a:rPr lang="en-US" sz="2400" i="1" dirty="0" err="1"/>
              <a:t>Ohalo</a:t>
            </a:r>
            <a:r>
              <a:rPr lang="en-US" sz="2400" i="1" dirty="0"/>
              <a:t> II represents the earliest evidence for small-scale plant cultivation, approximately 11,000 years before the agricultural revolution. </a:t>
            </a:r>
          </a:p>
          <a:p>
            <a:pPr algn="just"/>
            <a:r>
              <a:rPr lang="en-US" sz="2800" i="1" dirty="0" err="1">
                <a:solidFill>
                  <a:schemeClr val="accent5"/>
                </a:solidFill>
              </a:rPr>
              <a:t>Ohalo</a:t>
            </a:r>
            <a:r>
              <a:rPr lang="en-US" sz="2800" i="1" dirty="0">
                <a:solidFill>
                  <a:schemeClr val="accent5"/>
                </a:solidFill>
              </a:rPr>
              <a:t> III aims to take the first farms out of this world! </a:t>
            </a:r>
          </a:p>
          <a:p>
            <a:pPr algn="ctr"/>
            <a:endParaRPr lang="en-US" sz="2400" dirty="0"/>
          </a:p>
        </p:txBody>
      </p:sp>
      <p:pic>
        <p:nvPicPr>
          <p:cNvPr id="1026" name="Picture 1">
            <a:extLst>
              <a:ext uri="{FF2B5EF4-FFF2-40B4-BE49-F238E27FC236}">
                <a16:creationId xmlns:a16="http://schemas.microsoft.com/office/drawing/2014/main" id="{4DAB0F8A-8414-4872-8570-C97D4E933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800" y="3023202"/>
            <a:ext cx="2894943" cy="222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D38DBF5-6866-E15D-421C-EADD6D7CD8CB}"/>
              </a:ext>
            </a:extLst>
          </p:cNvPr>
          <p:cNvPicPr>
            <a:picLocks noChangeAspect="1"/>
          </p:cNvPicPr>
          <p:nvPr/>
        </p:nvPicPr>
        <p:blipFill>
          <a:blip r:embed="rId3"/>
          <a:stretch>
            <a:fillRect/>
          </a:stretch>
        </p:blipFill>
        <p:spPr>
          <a:xfrm>
            <a:off x="5970270" y="3023202"/>
            <a:ext cx="2657629" cy="1763699"/>
          </a:xfrm>
          <a:prstGeom prst="rect">
            <a:avLst/>
          </a:prstGeom>
        </p:spPr>
      </p:pic>
    </p:spTree>
    <p:extLst>
      <p:ext uri="{BB962C8B-B14F-4D97-AF65-F5344CB8AC3E}">
        <p14:creationId xmlns:p14="http://schemas.microsoft.com/office/powerpoint/2010/main" val="939960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9F665D-E202-4722-8B47-D23A01779D94}"/>
              </a:ext>
            </a:extLst>
          </p:cNvPr>
          <p:cNvSpPr>
            <a:spLocks noGrp="1"/>
          </p:cNvSpPr>
          <p:nvPr>
            <p:ph type="title"/>
          </p:nvPr>
        </p:nvSpPr>
        <p:spPr>
          <a:xfrm>
            <a:off x="838200" y="0"/>
            <a:ext cx="10515600" cy="1325563"/>
          </a:xfrm>
        </p:spPr>
        <p:txBody>
          <a:bodyPr/>
          <a:lstStyle/>
          <a:p>
            <a:pPr algn="ctr"/>
            <a:r>
              <a:rPr lang="en-US" dirty="0"/>
              <a:t>Flying soon on ISS – </a:t>
            </a:r>
            <a:r>
              <a:rPr lang="en-US" dirty="0" err="1"/>
              <a:t>Ohalo</a:t>
            </a:r>
            <a:r>
              <a:rPr lang="en-US" dirty="0"/>
              <a:t> III</a:t>
            </a:r>
          </a:p>
        </p:txBody>
      </p:sp>
      <p:sp>
        <p:nvSpPr>
          <p:cNvPr id="7" name="Content Placeholder 6">
            <a:extLst>
              <a:ext uri="{FF2B5EF4-FFF2-40B4-BE49-F238E27FC236}">
                <a16:creationId xmlns:a16="http://schemas.microsoft.com/office/drawing/2014/main" id="{0439B905-9EF7-4558-8F89-3ABA6C8433F7}"/>
              </a:ext>
            </a:extLst>
          </p:cNvPr>
          <p:cNvSpPr>
            <a:spLocks noGrp="1"/>
          </p:cNvSpPr>
          <p:nvPr>
            <p:ph idx="1"/>
          </p:nvPr>
        </p:nvSpPr>
        <p:spPr>
          <a:xfrm>
            <a:off x="307823" y="1317009"/>
            <a:ext cx="10515600" cy="4351338"/>
          </a:xfrm>
        </p:spPr>
        <p:txBody>
          <a:bodyPr>
            <a:normAutofit/>
          </a:bodyPr>
          <a:lstStyle/>
          <a:p>
            <a:r>
              <a:rPr lang="en-US" dirty="0" err="1"/>
              <a:t>Ohalo</a:t>
            </a:r>
            <a:r>
              <a:rPr lang="en-US" dirty="0"/>
              <a:t> will be an operational crop production system testbed, pulling from both Veggie and APH</a:t>
            </a:r>
          </a:p>
          <a:p>
            <a:r>
              <a:rPr lang="en-US" dirty="0" err="1"/>
              <a:t>Ohalo</a:t>
            </a:r>
            <a:r>
              <a:rPr lang="en-US" dirty="0"/>
              <a:t> consists of the following  major subsystems:</a:t>
            </a:r>
          </a:p>
          <a:p>
            <a:pPr lvl="1"/>
            <a:r>
              <a:rPr lang="en-US" dirty="0"/>
              <a:t>Power &amp; electronics (Zeus) module</a:t>
            </a:r>
          </a:p>
          <a:p>
            <a:pPr lvl="1"/>
            <a:r>
              <a:rPr lang="en-US" dirty="0"/>
              <a:t>Environmental control (Aeolus) module</a:t>
            </a:r>
          </a:p>
          <a:p>
            <a:pPr lvl="1"/>
            <a:r>
              <a:rPr lang="en-US" dirty="0"/>
              <a:t>Water (Poseidon) module </a:t>
            </a:r>
          </a:p>
          <a:p>
            <a:pPr lvl="1"/>
            <a:r>
              <a:rPr lang="en-US" dirty="0"/>
              <a:t>Growth chamber (Gaia) </a:t>
            </a:r>
          </a:p>
          <a:p>
            <a:pPr lvl="1"/>
            <a:r>
              <a:rPr lang="en-US" dirty="0"/>
              <a:t>Two lighting (Helios) modules</a:t>
            </a:r>
          </a:p>
          <a:p>
            <a:pPr lvl="1"/>
            <a:r>
              <a:rPr lang="en-US" dirty="0"/>
              <a:t>Support structure (Atlas)</a:t>
            </a:r>
          </a:p>
          <a:p>
            <a:endParaRPr lang="en-US" dirty="0"/>
          </a:p>
        </p:txBody>
      </p:sp>
      <p:grpSp>
        <p:nvGrpSpPr>
          <p:cNvPr id="11" name="Group 10">
            <a:extLst>
              <a:ext uri="{FF2B5EF4-FFF2-40B4-BE49-F238E27FC236}">
                <a16:creationId xmlns:a16="http://schemas.microsoft.com/office/drawing/2014/main" id="{1F7CE8EA-76A7-4AA1-8847-72101760AC55}"/>
              </a:ext>
            </a:extLst>
          </p:cNvPr>
          <p:cNvGrpSpPr/>
          <p:nvPr/>
        </p:nvGrpSpPr>
        <p:grpSpPr>
          <a:xfrm>
            <a:off x="5375565" y="3583709"/>
            <a:ext cx="6680356" cy="3103651"/>
            <a:chOff x="5375565" y="3583709"/>
            <a:chExt cx="6680356" cy="3103651"/>
          </a:xfrm>
        </p:grpSpPr>
        <p:sp>
          <p:nvSpPr>
            <p:cNvPr id="9" name="Rectangle 8">
              <a:extLst>
                <a:ext uri="{FF2B5EF4-FFF2-40B4-BE49-F238E27FC236}">
                  <a16:creationId xmlns:a16="http://schemas.microsoft.com/office/drawing/2014/main" id="{750D3312-F78F-4488-B0F7-C26EB2D94A84}"/>
                </a:ext>
              </a:extLst>
            </p:cNvPr>
            <p:cNvSpPr/>
            <p:nvPr/>
          </p:nvSpPr>
          <p:spPr>
            <a:xfrm>
              <a:off x="5375565" y="3583709"/>
              <a:ext cx="6680356" cy="31036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590C28-B3A6-425C-B38F-340E2C883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4037" y="3697325"/>
              <a:ext cx="6587581" cy="2990035"/>
            </a:xfrm>
            <a:prstGeom prst="rect">
              <a:avLst/>
            </a:prstGeom>
            <a:noFill/>
          </p:spPr>
        </p:pic>
      </p:grpSp>
      <p:cxnSp>
        <p:nvCxnSpPr>
          <p:cNvPr id="12" name="Straight Connector 11">
            <a:extLst>
              <a:ext uri="{FF2B5EF4-FFF2-40B4-BE49-F238E27FC236}">
                <a16:creationId xmlns:a16="http://schemas.microsoft.com/office/drawing/2014/main" id="{AD37E58E-4C9E-4202-B9F9-E528F288C067}"/>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506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CB20-ED34-4415-BCED-18648355EAC5}"/>
              </a:ext>
            </a:extLst>
          </p:cNvPr>
          <p:cNvSpPr>
            <a:spLocks noGrp="1"/>
          </p:cNvSpPr>
          <p:nvPr>
            <p:ph type="title"/>
          </p:nvPr>
        </p:nvSpPr>
        <p:spPr>
          <a:xfrm>
            <a:off x="838200" y="64656"/>
            <a:ext cx="10515600" cy="1182254"/>
          </a:xfrm>
        </p:spPr>
        <p:txBody>
          <a:bodyPr/>
          <a:lstStyle/>
          <a:p>
            <a:pPr algn="ctr"/>
            <a:r>
              <a:rPr lang="en-US" dirty="0" err="1"/>
              <a:t>Ohalo</a:t>
            </a:r>
            <a:r>
              <a:rPr lang="en-US" dirty="0"/>
              <a:t> III Goals</a:t>
            </a:r>
          </a:p>
        </p:txBody>
      </p:sp>
      <p:sp>
        <p:nvSpPr>
          <p:cNvPr id="3" name="Content Placeholder 2">
            <a:extLst>
              <a:ext uri="{FF2B5EF4-FFF2-40B4-BE49-F238E27FC236}">
                <a16:creationId xmlns:a16="http://schemas.microsoft.com/office/drawing/2014/main" id="{B6B52C27-9AED-438B-8751-473D6921FC65}"/>
              </a:ext>
            </a:extLst>
          </p:cNvPr>
          <p:cNvSpPr>
            <a:spLocks noGrp="1"/>
          </p:cNvSpPr>
          <p:nvPr>
            <p:ph idx="1"/>
          </p:nvPr>
        </p:nvSpPr>
        <p:spPr>
          <a:xfrm>
            <a:off x="261257" y="1376218"/>
            <a:ext cx="11778343" cy="4800745"/>
          </a:xfrm>
        </p:spPr>
        <p:txBody>
          <a:bodyPr>
            <a:noAutofit/>
          </a:bodyPr>
          <a:lstStyle/>
          <a:p>
            <a:pPr algn="l"/>
            <a:r>
              <a:rPr lang="en-US" b="0" i="0" u="none" strike="noStrike" baseline="0" dirty="0"/>
              <a:t>Serve as an ISS platform for growing crops and performing technology demonstration</a:t>
            </a:r>
          </a:p>
          <a:p>
            <a:pPr algn="l"/>
            <a:r>
              <a:rPr lang="en-US" b="0" i="0" u="none" strike="noStrike" baseline="0" dirty="0"/>
              <a:t>Maximize space crop harvest within a given volume</a:t>
            </a:r>
          </a:p>
          <a:p>
            <a:pPr algn="l"/>
            <a:r>
              <a:rPr lang="en-US" b="0" i="0" u="none" strike="noStrike" baseline="0" dirty="0"/>
              <a:t>Minimize flight-crew operational and maintenance actions</a:t>
            </a:r>
          </a:p>
          <a:p>
            <a:pPr algn="l"/>
            <a:r>
              <a:rPr lang="en-US" b="0" i="0" u="none" strike="noStrike" baseline="0" dirty="0"/>
              <a:t>Maximize operational and maintenance access</a:t>
            </a:r>
          </a:p>
          <a:p>
            <a:pPr algn="l"/>
            <a:r>
              <a:rPr lang="en-US" dirty="0">
                <a:effectLst>
                  <a:outerShdw blurRad="38100" dist="38100" dir="2700000" algn="tl">
                    <a:srgbClr val="000000">
                      <a:alpha val="43137"/>
                    </a:srgbClr>
                  </a:outerShdw>
                </a:effectLst>
              </a:rPr>
              <a:t>U</a:t>
            </a:r>
            <a:r>
              <a:rPr lang="en-US" b="0" i="0" u="none" strike="noStrike" baseline="0" dirty="0"/>
              <a:t>se of modular concepts</a:t>
            </a:r>
          </a:p>
          <a:p>
            <a:pPr algn="l"/>
            <a:r>
              <a:rPr lang="en-US" b="0" i="0" u="none" strike="noStrike" baseline="0" dirty="0"/>
              <a:t>Accommodate a variety of space crops</a:t>
            </a:r>
          </a:p>
          <a:p>
            <a:pPr algn="l"/>
            <a:r>
              <a:rPr lang="en-US" b="0" i="0" u="none" strike="noStrike" baseline="0" dirty="0"/>
              <a:t>Capable of supporting staggered growth cycles</a:t>
            </a:r>
          </a:p>
          <a:p>
            <a:pPr algn="l"/>
            <a:r>
              <a:rPr lang="en-US" b="0" i="0" u="none" strike="noStrike" baseline="0" dirty="0"/>
              <a:t>Have a minimum of a 5-year </a:t>
            </a:r>
            <a:r>
              <a:rPr lang="en-US" dirty="0"/>
              <a:t>operating</a:t>
            </a:r>
            <a:r>
              <a:rPr lang="en-US" b="0" i="0" u="none" strike="noStrike" baseline="0" dirty="0"/>
              <a:t> life</a:t>
            </a:r>
          </a:p>
        </p:txBody>
      </p:sp>
      <p:cxnSp>
        <p:nvCxnSpPr>
          <p:cNvPr id="5" name="Straight Connector 4">
            <a:extLst>
              <a:ext uri="{FF2B5EF4-FFF2-40B4-BE49-F238E27FC236}">
                <a16:creationId xmlns:a16="http://schemas.microsoft.com/office/drawing/2014/main" id="{268E440A-78DB-409E-87AD-ADAB1F1D02D0}"/>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01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9CD49-4982-4565-BDD0-2C1C88E184F5}"/>
              </a:ext>
            </a:extLst>
          </p:cNvPr>
          <p:cNvPicPr>
            <a:picLocks noChangeAspect="1"/>
          </p:cNvPicPr>
          <p:nvPr/>
        </p:nvPicPr>
        <p:blipFill>
          <a:blip r:embed="rId2"/>
          <a:stretch>
            <a:fillRect/>
          </a:stretch>
        </p:blipFill>
        <p:spPr>
          <a:xfrm>
            <a:off x="729673" y="108976"/>
            <a:ext cx="10732655" cy="6640048"/>
          </a:xfrm>
          <a:prstGeom prst="rect">
            <a:avLst/>
          </a:prstGeom>
        </p:spPr>
      </p:pic>
    </p:spTree>
    <p:extLst>
      <p:ext uri="{BB962C8B-B14F-4D97-AF65-F5344CB8AC3E}">
        <p14:creationId xmlns:p14="http://schemas.microsoft.com/office/powerpoint/2010/main" val="401953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CB20-ED34-4415-BCED-18648355EAC5}"/>
              </a:ext>
            </a:extLst>
          </p:cNvPr>
          <p:cNvSpPr>
            <a:spLocks noGrp="1"/>
          </p:cNvSpPr>
          <p:nvPr>
            <p:ph type="title"/>
          </p:nvPr>
        </p:nvSpPr>
        <p:spPr>
          <a:xfrm>
            <a:off x="838200" y="64656"/>
            <a:ext cx="10515600" cy="1182254"/>
          </a:xfrm>
        </p:spPr>
        <p:txBody>
          <a:bodyPr/>
          <a:lstStyle/>
          <a:p>
            <a:pPr algn="ctr"/>
            <a:r>
              <a:rPr lang="en-US" dirty="0" err="1"/>
              <a:t>Ohalo</a:t>
            </a:r>
            <a:r>
              <a:rPr lang="en-US" dirty="0"/>
              <a:t> III</a:t>
            </a:r>
          </a:p>
        </p:txBody>
      </p:sp>
      <p:sp>
        <p:nvSpPr>
          <p:cNvPr id="3" name="Content Placeholder 2">
            <a:extLst>
              <a:ext uri="{FF2B5EF4-FFF2-40B4-BE49-F238E27FC236}">
                <a16:creationId xmlns:a16="http://schemas.microsoft.com/office/drawing/2014/main" id="{B6B52C27-9AED-438B-8751-473D6921FC65}"/>
              </a:ext>
            </a:extLst>
          </p:cNvPr>
          <p:cNvSpPr>
            <a:spLocks noGrp="1"/>
          </p:cNvSpPr>
          <p:nvPr>
            <p:ph idx="1"/>
          </p:nvPr>
        </p:nvSpPr>
        <p:spPr>
          <a:xfrm>
            <a:off x="838200" y="1376218"/>
            <a:ext cx="10515600" cy="4800745"/>
          </a:xfrm>
        </p:spPr>
        <p:txBody>
          <a:bodyPr>
            <a:normAutofit/>
          </a:bodyPr>
          <a:lstStyle/>
          <a:p>
            <a:r>
              <a:rPr lang="en-US" dirty="0" err="1"/>
              <a:t>Ohalo</a:t>
            </a:r>
            <a:r>
              <a:rPr lang="en-US" dirty="0"/>
              <a:t> will be a larger capability ~ 2 x the size of APH  (about 0.4m</a:t>
            </a:r>
            <a:r>
              <a:rPr lang="en-US" baseline="30000" dirty="0"/>
              <a:t>2 </a:t>
            </a:r>
            <a:r>
              <a:rPr lang="en-US" dirty="0"/>
              <a:t>growth area total) and it will have the flexibility to have both nursery and production areas.</a:t>
            </a:r>
            <a:r>
              <a:rPr lang="en-US" dirty="0">
                <a:solidFill>
                  <a:srgbClr val="FF0000"/>
                </a:solidFill>
              </a:rPr>
              <a:t> </a:t>
            </a:r>
          </a:p>
          <a:p>
            <a:r>
              <a:rPr lang="en-US" dirty="0"/>
              <a:t>It will have the capability of hosting a variety of different root zone subsystems </a:t>
            </a:r>
          </a:p>
          <a:p>
            <a:r>
              <a:rPr lang="en-US" dirty="0"/>
              <a:t>NASA has funded 2 projects to explore water and nutrient delivery and spatial optimization options to design these “hosted hardware” subsystems</a:t>
            </a:r>
          </a:p>
          <a:p>
            <a:r>
              <a:rPr lang="en-US" dirty="0"/>
              <a:t>Chamber atmosphere and growth lighting will be controlled</a:t>
            </a:r>
          </a:p>
        </p:txBody>
      </p:sp>
      <p:cxnSp>
        <p:nvCxnSpPr>
          <p:cNvPr id="5" name="Straight Connector 4">
            <a:extLst>
              <a:ext uri="{FF2B5EF4-FFF2-40B4-BE49-F238E27FC236}">
                <a16:creationId xmlns:a16="http://schemas.microsoft.com/office/drawing/2014/main" id="{268E440A-78DB-409E-87AD-ADAB1F1D02D0}"/>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433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91"/>
            <a:ext cx="8229600" cy="1143000"/>
          </a:xfrm>
        </p:spPr>
        <p:txBody>
          <a:bodyPr/>
          <a:lstStyle/>
          <a:p>
            <a:pPr algn="ctr"/>
            <a:r>
              <a:rPr lang="en-US" dirty="0"/>
              <a:t>Thank you!</a:t>
            </a:r>
          </a:p>
        </p:txBody>
      </p:sp>
      <p:cxnSp>
        <p:nvCxnSpPr>
          <p:cNvPr id="6" name="Straight Connector 5"/>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2" descr="https://pbs.twimg.com/media/CbMNbZYWAAI5Iz8.jpg:large">
            <a:extLst>
              <a:ext uri="{FF2B5EF4-FFF2-40B4-BE49-F238E27FC236}">
                <a16:creationId xmlns:a16="http://schemas.microsoft.com/office/drawing/2014/main" id="{AE38E9B7-B3A2-4450-8C93-FE6E7083042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736"/>
          <a:stretch/>
        </p:blipFill>
        <p:spPr bwMode="auto">
          <a:xfrm>
            <a:off x="2757284" y="1175891"/>
            <a:ext cx="6863787" cy="545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4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07E5CFD-96AD-311B-C88C-B4A362FDC20F}"/>
              </a:ext>
            </a:extLst>
          </p:cNvPr>
          <p:cNvSpPr/>
          <p:nvPr/>
        </p:nvSpPr>
        <p:spPr>
          <a:xfrm>
            <a:off x="8572500" y="1406555"/>
            <a:ext cx="3262852" cy="3055406"/>
          </a:xfrm>
          <a:prstGeom prst="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1">
                  <a:lumMod val="20000"/>
                  <a:lumOff val="80000"/>
                </a:schemeClr>
              </a:solidFill>
            </a:endParaRPr>
          </a:p>
        </p:txBody>
      </p:sp>
      <p:cxnSp>
        <p:nvCxnSpPr>
          <p:cNvPr id="9" name="Straight Connector 8">
            <a:extLst>
              <a:ext uri="{FF2B5EF4-FFF2-40B4-BE49-F238E27FC236}">
                <a16:creationId xmlns:a16="http://schemas.microsoft.com/office/drawing/2014/main" id="{D3D222F2-CBB4-42ED-8FB7-3911BB2F7299}"/>
              </a:ext>
            </a:extLst>
          </p:cNvPr>
          <p:cNvCxnSpPr>
            <a:cxnSpLocks/>
          </p:cNvCxnSpPr>
          <p:nvPr/>
        </p:nvCxnSpPr>
        <p:spPr>
          <a:xfrm>
            <a:off x="2283220" y="1032141"/>
            <a:ext cx="7140224"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B84DAF5-2079-251F-5AA0-D08CF71C7543}"/>
              </a:ext>
            </a:extLst>
          </p:cNvPr>
          <p:cNvSpPr txBox="1"/>
          <p:nvPr/>
        </p:nvSpPr>
        <p:spPr>
          <a:xfrm>
            <a:off x="2283220" y="185257"/>
            <a:ext cx="7140224" cy="769441"/>
          </a:xfrm>
          <a:prstGeom prst="rect">
            <a:avLst/>
          </a:prstGeom>
          <a:noFill/>
        </p:spPr>
        <p:txBody>
          <a:bodyPr wrap="none" rtlCol="0">
            <a:spAutoFit/>
          </a:bodyPr>
          <a:lstStyle/>
          <a:p>
            <a:r>
              <a:rPr lang="en-US" sz="4400" dirty="0">
                <a:latin typeface="+mj-lt"/>
              </a:rPr>
              <a:t>Lessons from Polar Exploration</a:t>
            </a:r>
          </a:p>
        </p:txBody>
      </p:sp>
      <p:pic>
        <p:nvPicPr>
          <p:cNvPr id="4" name="Picture 3">
            <a:extLst>
              <a:ext uri="{FF2B5EF4-FFF2-40B4-BE49-F238E27FC236}">
                <a16:creationId xmlns:a16="http://schemas.microsoft.com/office/drawing/2014/main" id="{B951D446-6604-3C0D-8DAE-829959527FA4}"/>
              </a:ext>
            </a:extLst>
          </p:cNvPr>
          <p:cNvPicPr>
            <a:picLocks noChangeAspect="1"/>
          </p:cNvPicPr>
          <p:nvPr/>
        </p:nvPicPr>
        <p:blipFill>
          <a:blip r:embed="rId3"/>
          <a:stretch>
            <a:fillRect/>
          </a:stretch>
        </p:blipFill>
        <p:spPr>
          <a:xfrm>
            <a:off x="449799" y="2462259"/>
            <a:ext cx="2971983" cy="3999405"/>
          </a:xfrm>
          <a:prstGeom prst="rect">
            <a:avLst/>
          </a:prstGeom>
        </p:spPr>
      </p:pic>
      <p:pic>
        <p:nvPicPr>
          <p:cNvPr id="5" name="Picture 4">
            <a:extLst>
              <a:ext uri="{FF2B5EF4-FFF2-40B4-BE49-F238E27FC236}">
                <a16:creationId xmlns:a16="http://schemas.microsoft.com/office/drawing/2014/main" id="{7337F156-10A6-619C-1C5F-06896C0247F3}"/>
              </a:ext>
            </a:extLst>
          </p:cNvPr>
          <p:cNvPicPr>
            <a:picLocks noChangeAspect="1"/>
          </p:cNvPicPr>
          <p:nvPr/>
        </p:nvPicPr>
        <p:blipFill>
          <a:blip r:embed="rId4"/>
          <a:stretch>
            <a:fillRect/>
          </a:stretch>
        </p:blipFill>
        <p:spPr>
          <a:xfrm>
            <a:off x="3767608" y="1770874"/>
            <a:ext cx="1931483" cy="2732843"/>
          </a:xfrm>
          <a:prstGeom prst="rect">
            <a:avLst/>
          </a:prstGeom>
        </p:spPr>
      </p:pic>
      <p:pic>
        <p:nvPicPr>
          <p:cNvPr id="6" name="Picture 5">
            <a:extLst>
              <a:ext uri="{FF2B5EF4-FFF2-40B4-BE49-F238E27FC236}">
                <a16:creationId xmlns:a16="http://schemas.microsoft.com/office/drawing/2014/main" id="{C93B1C88-B2DA-7321-3B72-B07A517B73CA}"/>
              </a:ext>
            </a:extLst>
          </p:cNvPr>
          <p:cNvPicPr>
            <a:picLocks noChangeAspect="1"/>
          </p:cNvPicPr>
          <p:nvPr/>
        </p:nvPicPr>
        <p:blipFill>
          <a:blip r:embed="rId5"/>
          <a:stretch>
            <a:fillRect/>
          </a:stretch>
        </p:blipFill>
        <p:spPr>
          <a:xfrm>
            <a:off x="6177977" y="4007791"/>
            <a:ext cx="2164933" cy="2423432"/>
          </a:xfrm>
          <a:prstGeom prst="rect">
            <a:avLst/>
          </a:prstGeom>
        </p:spPr>
      </p:pic>
      <p:sp>
        <p:nvSpPr>
          <p:cNvPr id="7" name="TextBox 6">
            <a:extLst>
              <a:ext uri="{FF2B5EF4-FFF2-40B4-BE49-F238E27FC236}">
                <a16:creationId xmlns:a16="http://schemas.microsoft.com/office/drawing/2014/main" id="{6E2195AB-7C36-B432-A4BC-C7F26134CB56}"/>
              </a:ext>
            </a:extLst>
          </p:cNvPr>
          <p:cNvSpPr txBox="1"/>
          <p:nvPr/>
        </p:nvSpPr>
        <p:spPr>
          <a:xfrm>
            <a:off x="671038" y="1855691"/>
            <a:ext cx="324612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First to successfully traverse Canadas Northwest Passage</a:t>
            </a:r>
          </a:p>
          <a:p>
            <a:pPr marL="285750" indent="-285750">
              <a:buFont typeface="Arial" panose="020B0604020202020204" pitchFamily="34" charset="0"/>
              <a:buChar char="•"/>
            </a:pPr>
            <a:r>
              <a:rPr lang="en-US" sz="1600" dirty="0"/>
              <a:t>First to reach the south pole</a:t>
            </a:r>
          </a:p>
        </p:txBody>
      </p:sp>
      <p:sp>
        <p:nvSpPr>
          <p:cNvPr id="8" name="TextBox 7">
            <a:extLst>
              <a:ext uri="{FF2B5EF4-FFF2-40B4-BE49-F238E27FC236}">
                <a16:creationId xmlns:a16="http://schemas.microsoft.com/office/drawing/2014/main" id="{3BFC2402-E33C-738A-8BA0-74587031D219}"/>
              </a:ext>
            </a:extLst>
          </p:cNvPr>
          <p:cNvSpPr txBox="1"/>
          <p:nvPr/>
        </p:nvSpPr>
        <p:spPr>
          <a:xfrm>
            <a:off x="8868748" y="1813343"/>
            <a:ext cx="2734817"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Learn from the past</a:t>
            </a:r>
          </a:p>
          <a:p>
            <a:pPr marL="285750" indent="-285750">
              <a:buFont typeface="Arial" panose="020B0604020202020204" pitchFamily="34" charset="0"/>
              <a:buChar char="•"/>
            </a:pPr>
            <a:r>
              <a:rPr lang="en-US" dirty="0">
                <a:solidFill>
                  <a:schemeClr val="bg1"/>
                </a:solidFill>
              </a:rPr>
              <a:t>Understand the hazards</a:t>
            </a:r>
          </a:p>
          <a:p>
            <a:pPr marL="285750" indent="-285750">
              <a:buFont typeface="Arial" panose="020B0604020202020204" pitchFamily="34" charset="0"/>
              <a:buChar char="•"/>
            </a:pPr>
            <a:r>
              <a:rPr lang="en-US" dirty="0">
                <a:solidFill>
                  <a:schemeClr val="bg1"/>
                </a:solidFill>
              </a:rPr>
              <a:t>Identify mitigations</a:t>
            </a:r>
          </a:p>
          <a:p>
            <a:pPr marL="285750" indent="-285750">
              <a:buFont typeface="Arial" panose="020B0604020202020204" pitchFamily="34" charset="0"/>
              <a:buChar char="•"/>
            </a:pPr>
            <a:r>
              <a:rPr lang="en-US" dirty="0">
                <a:solidFill>
                  <a:schemeClr val="bg1"/>
                </a:solidFill>
              </a:rPr>
              <a:t>Validate technologies</a:t>
            </a:r>
          </a:p>
          <a:p>
            <a:pPr marL="285750" indent="-285750">
              <a:buFont typeface="Arial" panose="020B0604020202020204" pitchFamily="34" charset="0"/>
              <a:buChar char="•"/>
            </a:pPr>
            <a:r>
              <a:rPr lang="en-US" dirty="0">
                <a:solidFill>
                  <a:schemeClr val="bg1"/>
                </a:solidFill>
              </a:rPr>
              <a:t>Focus on Logistics</a:t>
            </a:r>
          </a:p>
          <a:p>
            <a:pPr marL="285750" indent="-285750">
              <a:buFont typeface="Arial" panose="020B0604020202020204" pitchFamily="34" charset="0"/>
              <a:buChar char="•"/>
            </a:pPr>
            <a:r>
              <a:rPr lang="en-US" dirty="0">
                <a:solidFill>
                  <a:schemeClr val="bg1"/>
                </a:solidFill>
              </a:rPr>
              <a:t>Plan and rehearse</a:t>
            </a:r>
          </a:p>
          <a:p>
            <a:pPr marL="285750" indent="-285750">
              <a:buFont typeface="Arial" panose="020B0604020202020204" pitchFamily="34" charset="0"/>
              <a:buChar char="•"/>
            </a:pPr>
            <a:r>
              <a:rPr lang="en-US" dirty="0">
                <a:solidFill>
                  <a:schemeClr val="bg1"/>
                </a:solidFill>
              </a:rPr>
              <a:t>Train, train, train</a:t>
            </a:r>
          </a:p>
          <a:p>
            <a:pPr marL="285750" indent="-285750">
              <a:buFont typeface="Arial" panose="020B0604020202020204" pitchFamily="34" charset="0"/>
              <a:buChar char="•"/>
            </a:pPr>
            <a:r>
              <a:rPr lang="en-US" dirty="0">
                <a:solidFill>
                  <a:schemeClr val="bg1"/>
                </a:solidFill>
              </a:rPr>
              <a:t>Methodically prepare</a:t>
            </a:r>
          </a:p>
          <a:p>
            <a:pPr marL="285750" indent="-285750">
              <a:buFont typeface="Arial" panose="020B0604020202020204" pitchFamily="34" charset="0"/>
              <a:buChar char="•"/>
            </a:pPr>
            <a:r>
              <a:rPr lang="en-US" dirty="0">
                <a:solidFill>
                  <a:schemeClr val="bg1"/>
                </a:solidFill>
              </a:rPr>
              <a:t>Luck</a:t>
            </a:r>
          </a:p>
        </p:txBody>
      </p:sp>
      <p:pic>
        <p:nvPicPr>
          <p:cNvPr id="12" name="Picture 11">
            <a:extLst>
              <a:ext uri="{FF2B5EF4-FFF2-40B4-BE49-F238E27FC236}">
                <a16:creationId xmlns:a16="http://schemas.microsoft.com/office/drawing/2014/main" id="{77C5CA78-EEAE-E194-6FC6-88F6F31BBCE6}"/>
              </a:ext>
            </a:extLst>
          </p:cNvPr>
          <p:cNvPicPr>
            <a:picLocks noChangeAspect="1"/>
          </p:cNvPicPr>
          <p:nvPr/>
        </p:nvPicPr>
        <p:blipFill>
          <a:blip r:embed="rId6"/>
          <a:stretch>
            <a:fillRect/>
          </a:stretch>
        </p:blipFill>
        <p:spPr>
          <a:xfrm>
            <a:off x="3115834" y="5087126"/>
            <a:ext cx="1484944" cy="1106429"/>
          </a:xfrm>
          <a:prstGeom prst="rect">
            <a:avLst/>
          </a:prstGeom>
        </p:spPr>
      </p:pic>
      <p:sp>
        <p:nvSpPr>
          <p:cNvPr id="17" name="TextBox 16">
            <a:extLst>
              <a:ext uri="{FF2B5EF4-FFF2-40B4-BE49-F238E27FC236}">
                <a16:creationId xmlns:a16="http://schemas.microsoft.com/office/drawing/2014/main" id="{0B481423-8E7C-5C9D-9455-EFF242831DF5}"/>
              </a:ext>
            </a:extLst>
          </p:cNvPr>
          <p:cNvSpPr txBox="1"/>
          <p:nvPr/>
        </p:nvSpPr>
        <p:spPr>
          <a:xfrm>
            <a:off x="477327" y="1376834"/>
            <a:ext cx="6097904" cy="523220"/>
          </a:xfrm>
          <a:prstGeom prst="rect">
            <a:avLst/>
          </a:prstGeom>
          <a:noFill/>
        </p:spPr>
        <p:txBody>
          <a:bodyPr wrap="square">
            <a:spAutoFit/>
          </a:bodyPr>
          <a:lstStyle/>
          <a:p>
            <a:r>
              <a:rPr lang="en-US" sz="2800" dirty="0">
                <a:solidFill>
                  <a:srgbClr val="FFFF00"/>
                </a:solidFill>
              </a:rPr>
              <a:t>Roald Amundsen</a:t>
            </a:r>
          </a:p>
        </p:txBody>
      </p:sp>
      <p:sp>
        <p:nvSpPr>
          <p:cNvPr id="18" name="TextBox 17">
            <a:extLst>
              <a:ext uri="{FF2B5EF4-FFF2-40B4-BE49-F238E27FC236}">
                <a16:creationId xmlns:a16="http://schemas.microsoft.com/office/drawing/2014/main" id="{255E2FDA-EA05-0A62-8925-69291F971467}"/>
              </a:ext>
            </a:extLst>
          </p:cNvPr>
          <p:cNvSpPr txBox="1"/>
          <p:nvPr/>
        </p:nvSpPr>
        <p:spPr>
          <a:xfrm>
            <a:off x="3052607" y="6160973"/>
            <a:ext cx="522900" cy="307777"/>
          </a:xfrm>
          <a:prstGeom prst="rect">
            <a:avLst/>
          </a:prstGeom>
          <a:noFill/>
        </p:spPr>
        <p:txBody>
          <a:bodyPr wrap="none" rtlCol="0">
            <a:spAutoFit/>
          </a:bodyPr>
          <a:lstStyle/>
          <a:p>
            <a:r>
              <a:rPr lang="en-US" sz="1400" dirty="0"/>
              <a:t>Gjoa</a:t>
            </a:r>
          </a:p>
        </p:txBody>
      </p:sp>
      <p:pic>
        <p:nvPicPr>
          <p:cNvPr id="23" name="Picture 22" descr="A picture containing text, boat, outdoor, water&#10;&#10;Description automatically generated">
            <a:extLst>
              <a:ext uri="{FF2B5EF4-FFF2-40B4-BE49-F238E27FC236}">
                <a16:creationId xmlns:a16="http://schemas.microsoft.com/office/drawing/2014/main" id="{2D27FF0A-17AA-7480-3C37-EA317D771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328" y="1823632"/>
            <a:ext cx="2242038" cy="1196193"/>
          </a:xfrm>
          <a:prstGeom prst="rect">
            <a:avLst/>
          </a:prstGeom>
        </p:spPr>
      </p:pic>
      <p:sp>
        <p:nvSpPr>
          <p:cNvPr id="24" name="TextBox 23">
            <a:extLst>
              <a:ext uri="{FF2B5EF4-FFF2-40B4-BE49-F238E27FC236}">
                <a16:creationId xmlns:a16="http://schemas.microsoft.com/office/drawing/2014/main" id="{16822AE7-809C-3A39-6DAD-CB0E8A1D8E54}"/>
              </a:ext>
            </a:extLst>
          </p:cNvPr>
          <p:cNvSpPr txBox="1"/>
          <p:nvPr/>
        </p:nvSpPr>
        <p:spPr>
          <a:xfrm>
            <a:off x="5844412" y="3044618"/>
            <a:ext cx="2255361" cy="307777"/>
          </a:xfrm>
          <a:prstGeom prst="rect">
            <a:avLst/>
          </a:prstGeom>
          <a:noFill/>
        </p:spPr>
        <p:txBody>
          <a:bodyPr wrap="none" rtlCol="0">
            <a:spAutoFit/>
          </a:bodyPr>
          <a:lstStyle/>
          <a:p>
            <a:r>
              <a:rPr lang="en-US" sz="1400" dirty="0"/>
              <a:t>HMS Erebus and HMS Terror</a:t>
            </a:r>
          </a:p>
        </p:txBody>
      </p:sp>
      <p:sp>
        <p:nvSpPr>
          <p:cNvPr id="25" name="TextBox 24">
            <a:extLst>
              <a:ext uri="{FF2B5EF4-FFF2-40B4-BE49-F238E27FC236}">
                <a16:creationId xmlns:a16="http://schemas.microsoft.com/office/drawing/2014/main" id="{18A7CF69-445E-9BC5-68E4-AE8ECEBBCFBD}"/>
              </a:ext>
            </a:extLst>
          </p:cNvPr>
          <p:cNvSpPr txBox="1"/>
          <p:nvPr/>
        </p:nvSpPr>
        <p:spPr>
          <a:xfrm>
            <a:off x="5995546" y="3243088"/>
            <a:ext cx="1686231" cy="307777"/>
          </a:xfrm>
          <a:prstGeom prst="rect">
            <a:avLst/>
          </a:prstGeom>
          <a:noFill/>
        </p:spPr>
        <p:txBody>
          <a:bodyPr wrap="none" rtlCol="0">
            <a:spAutoFit/>
          </a:bodyPr>
          <a:lstStyle/>
          <a:p>
            <a:r>
              <a:rPr lang="en-US" sz="1400" dirty="0"/>
              <a:t>Crew of 129 (</a:t>
            </a:r>
            <a:r>
              <a:rPr lang="en-US" sz="1400" dirty="0">
                <a:solidFill>
                  <a:srgbClr val="FF0000"/>
                </a:solidFill>
              </a:rPr>
              <a:t>all lost</a:t>
            </a:r>
            <a:r>
              <a:rPr lang="en-US" sz="1400" dirty="0"/>
              <a:t>)</a:t>
            </a:r>
          </a:p>
        </p:txBody>
      </p:sp>
      <p:sp>
        <p:nvSpPr>
          <p:cNvPr id="26" name="TextBox 25">
            <a:extLst>
              <a:ext uri="{FF2B5EF4-FFF2-40B4-BE49-F238E27FC236}">
                <a16:creationId xmlns:a16="http://schemas.microsoft.com/office/drawing/2014/main" id="{2303BDF4-1511-3850-A336-C75CC966917C}"/>
              </a:ext>
            </a:extLst>
          </p:cNvPr>
          <p:cNvSpPr txBox="1"/>
          <p:nvPr/>
        </p:nvSpPr>
        <p:spPr>
          <a:xfrm>
            <a:off x="3552803" y="6160973"/>
            <a:ext cx="918778" cy="307777"/>
          </a:xfrm>
          <a:prstGeom prst="rect">
            <a:avLst/>
          </a:prstGeom>
          <a:noFill/>
        </p:spPr>
        <p:txBody>
          <a:bodyPr wrap="none" rtlCol="0">
            <a:spAutoFit/>
          </a:bodyPr>
          <a:lstStyle/>
          <a:p>
            <a:r>
              <a:rPr lang="en-US" sz="1400" dirty="0"/>
              <a:t>Crew of 7 </a:t>
            </a:r>
          </a:p>
        </p:txBody>
      </p:sp>
      <p:sp>
        <p:nvSpPr>
          <p:cNvPr id="27" name="TextBox 26">
            <a:extLst>
              <a:ext uri="{FF2B5EF4-FFF2-40B4-BE49-F238E27FC236}">
                <a16:creationId xmlns:a16="http://schemas.microsoft.com/office/drawing/2014/main" id="{CE8623BB-91E3-658F-56D3-9F7C1FCBE735}"/>
              </a:ext>
            </a:extLst>
          </p:cNvPr>
          <p:cNvSpPr txBox="1"/>
          <p:nvPr/>
        </p:nvSpPr>
        <p:spPr>
          <a:xfrm>
            <a:off x="3838767" y="1413233"/>
            <a:ext cx="1885003" cy="400110"/>
          </a:xfrm>
          <a:prstGeom prst="rect">
            <a:avLst/>
          </a:prstGeom>
          <a:noFill/>
        </p:spPr>
        <p:txBody>
          <a:bodyPr wrap="none" rtlCol="0">
            <a:spAutoFit/>
          </a:bodyPr>
          <a:lstStyle/>
          <a:p>
            <a:r>
              <a:rPr lang="en-US" sz="2000" dirty="0">
                <a:solidFill>
                  <a:srgbClr val="FFFF00"/>
                </a:solidFill>
              </a:rPr>
              <a:t>Sir John Franklin</a:t>
            </a:r>
          </a:p>
        </p:txBody>
      </p:sp>
      <p:sp>
        <p:nvSpPr>
          <p:cNvPr id="28" name="TextBox 27">
            <a:extLst>
              <a:ext uri="{FF2B5EF4-FFF2-40B4-BE49-F238E27FC236}">
                <a16:creationId xmlns:a16="http://schemas.microsoft.com/office/drawing/2014/main" id="{7AE6C20E-A1C3-7F83-051D-E9823A935E66}"/>
              </a:ext>
            </a:extLst>
          </p:cNvPr>
          <p:cNvSpPr txBox="1"/>
          <p:nvPr/>
        </p:nvSpPr>
        <p:spPr>
          <a:xfrm>
            <a:off x="6111447" y="3607681"/>
            <a:ext cx="2208490" cy="400110"/>
          </a:xfrm>
          <a:prstGeom prst="rect">
            <a:avLst/>
          </a:prstGeom>
          <a:noFill/>
        </p:spPr>
        <p:txBody>
          <a:bodyPr wrap="none" rtlCol="0">
            <a:spAutoFit/>
          </a:bodyPr>
          <a:lstStyle/>
          <a:p>
            <a:r>
              <a:rPr lang="en-US" sz="2000" dirty="0">
                <a:solidFill>
                  <a:srgbClr val="FFFF00"/>
                </a:solidFill>
              </a:rPr>
              <a:t>Robert Falcon Scott</a:t>
            </a:r>
          </a:p>
        </p:txBody>
      </p:sp>
      <p:sp>
        <p:nvSpPr>
          <p:cNvPr id="29" name="TextBox 28">
            <a:extLst>
              <a:ext uri="{FF2B5EF4-FFF2-40B4-BE49-F238E27FC236}">
                <a16:creationId xmlns:a16="http://schemas.microsoft.com/office/drawing/2014/main" id="{C8F953A9-2B21-1164-688A-FE2B215DE2D9}"/>
              </a:ext>
            </a:extLst>
          </p:cNvPr>
          <p:cNvSpPr txBox="1"/>
          <p:nvPr/>
        </p:nvSpPr>
        <p:spPr>
          <a:xfrm>
            <a:off x="8319937" y="4671628"/>
            <a:ext cx="350111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Second to the south pole</a:t>
            </a:r>
          </a:p>
          <a:p>
            <a:pPr marL="285750" indent="-285750">
              <a:buFont typeface="Arial" panose="020B0604020202020204" pitchFamily="34" charset="0"/>
              <a:buChar char="•"/>
            </a:pPr>
            <a:r>
              <a:rPr lang="en-US" sz="1600" dirty="0"/>
              <a:t>He and 5 of his men perished during the return to camp </a:t>
            </a:r>
          </a:p>
        </p:txBody>
      </p:sp>
      <p:pic>
        <p:nvPicPr>
          <p:cNvPr id="30" name="Picture 29">
            <a:extLst>
              <a:ext uri="{FF2B5EF4-FFF2-40B4-BE49-F238E27FC236}">
                <a16:creationId xmlns:a16="http://schemas.microsoft.com/office/drawing/2014/main" id="{C0763ECB-AEA2-461D-CF25-97F2DB3D891D}"/>
              </a:ext>
            </a:extLst>
          </p:cNvPr>
          <p:cNvPicPr>
            <a:picLocks noChangeAspect="1"/>
          </p:cNvPicPr>
          <p:nvPr/>
        </p:nvPicPr>
        <p:blipFill>
          <a:blip r:embed="rId8"/>
          <a:stretch>
            <a:fillRect/>
          </a:stretch>
        </p:blipFill>
        <p:spPr>
          <a:xfrm>
            <a:off x="8572500" y="5533713"/>
            <a:ext cx="1268938" cy="897510"/>
          </a:xfrm>
          <a:prstGeom prst="rect">
            <a:avLst/>
          </a:prstGeom>
        </p:spPr>
      </p:pic>
      <p:sp>
        <p:nvSpPr>
          <p:cNvPr id="31" name="TextBox 30">
            <a:extLst>
              <a:ext uri="{FF2B5EF4-FFF2-40B4-BE49-F238E27FC236}">
                <a16:creationId xmlns:a16="http://schemas.microsoft.com/office/drawing/2014/main" id="{40A54154-CE40-847C-603B-F20F3B55B0F9}"/>
              </a:ext>
            </a:extLst>
          </p:cNvPr>
          <p:cNvSpPr txBox="1"/>
          <p:nvPr/>
        </p:nvSpPr>
        <p:spPr>
          <a:xfrm>
            <a:off x="8911038" y="1366686"/>
            <a:ext cx="2828699" cy="523220"/>
          </a:xfrm>
          <a:prstGeom prst="rect">
            <a:avLst/>
          </a:prstGeom>
          <a:noFill/>
        </p:spPr>
        <p:txBody>
          <a:bodyPr wrap="square" rtlCol="0">
            <a:spAutoFit/>
          </a:bodyPr>
          <a:lstStyle/>
          <a:p>
            <a:r>
              <a:rPr lang="en-US" sz="2800" b="1" dirty="0">
                <a:solidFill>
                  <a:schemeClr val="bg1"/>
                </a:solidFill>
              </a:rPr>
              <a:t>Keys to Success</a:t>
            </a:r>
          </a:p>
        </p:txBody>
      </p:sp>
    </p:spTree>
    <p:extLst>
      <p:ext uri="{BB962C8B-B14F-4D97-AF65-F5344CB8AC3E}">
        <p14:creationId xmlns:p14="http://schemas.microsoft.com/office/powerpoint/2010/main" val="306493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C7E865-B811-2F45-9137-B443E08B2AC7}"/>
              </a:ext>
            </a:extLst>
          </p:cNvPr>
          <p:cNvPicPr>
            <a:picLocks noChangeAspect="1"/>
          </p:cNvPicPr>
          <p:nvPr/>
        </p:nvPicPr>
        <p:blipFill>
          <a:blip r:embed="rId3"/>
          <a:stretch>
            <a:fillRect/>
          </a:stretch>
        </p:blipFill>
        <p:spPr>
          <a:xfrm>
            <a:off x="0" y="0"/>
            <a:ext cx="12192000" cy="6858000"/>
          </a:xfrm>
          <a:prstGeom prst="rect">
            <a:avLst/>
          </a:prstGeom>
        </p:spPr>
      </p:pic>
      <p:sp>
        <p:nvSpPr>
          <p:cNvPr id="82" name="TextBox 81">
            <a:extLst>
              <a:ext uri="{FF2B5EF4-FFF2-40B4-BE49-F238E27FC236}">
                <a16:creationId xmlns:a16="http://schemas.microsoft.com/office/drawing/2014/main" id="{8709D182-DCB2-774E-888E-E1D60EF7C15A}"/>
              </a:ext>
            </a:extLst>
          </p:cNvPr>
          <p:cNvSpPr txBox="1"/>
          <p:nvPr/>
        </p:nvSpPr>
        <p:spPr>
          <a:xfrm>
            <a:off x="1623093" y="1143525"/>
            <a:ext cx="922200" cy="338554"/>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GATEWAY</a:t>
            </a:r>
          </a:p>
        </p:txBody>
      </p:sp>
      <p:sp>
        <p:nvSpPr>
          <p:cNvPr id="83" name="TextBox 82">
            <a:extLst>
              <a:ext uri="{FF2B5EF4-FFF2-40B4-BE49-F238E27FC236}">
                <a16:creationId xmlns:a16="http://schemas.microsoft.com/office/drawing/2014/main" id="{34FF50B7-2B15-6844-9A61-A225D0571722}"/>
              </a:ext>
            </a:extLst>
          </p:cNvPr>
          <p:cNvSpPr txBox="1"/>
          <p:nvPr/>
        </p:nvSpPr>
        <p:spPr>
          <a:xfrm>
            <a:off x="9525077" y="1154340"/>
            <a:ext cx="2011679" cy="523220"/>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TRANSIT HABITAT</a:t>
            </a:r>
            <a:b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br>
            <a: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and mars transit</a:t>
            </a:r>
          </a:p>
        </p:txBody>
      </p:sp>
      <p:sp>
        <p:nvSpPr>
          <p:cNvPr id="33" name="TextBox 32">
            <a:extLst>
              <a:ext uri="{FF2B5EF4-FFF2-40B4-BE49-F238E27FC236}">
                <a16:creationId xmlns:a16="http://schemas.microsoft.com/office/drawing/2014/main" id="{AAE0ABEA-AFF1-394B-9479-1C29D34729B5}"/>
              </a:ext>
            </a:extLst>
          </p:cNvPr>
          <p:cNvSpPr txBox="1"/>
          <p:nvPr/>
        </p:nvSpPr>
        <p:spPr>
          <a:xfrm>
            <a:off x="2697687" y="3705072"/>
            <a:ext cx="1322563"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Pressurized rover</a:t>
            </a:r>
          </a:p>
        </p:txBody>
      </p:sp>
      <p:sp>
        <p:nvSpPr>
          <p:cNvPr id="35" name="TextBox 34">
            <a:extLst>
              <a:ext uri="{FF2B5EF4-FFF2-40B4-BE49-F238E27FC236}">
                <a16:creationId xmlns:a16="http://schemas.microsoft.com/office/drawing/2014/main" id="{49912CC4-6185-304F-B150-10F8B927010E}"/>
              </a:ext>
            </a:extLst>
          </p:cNvPr>
          <p:cNvSpPr txBox="1"/>
          <p:nvPr/>
        </p:nvSpPr>
        <p:spPr>
          <a:xfrm>
            <a:off x="366718" y="5757888"/>
            <a:ext cx="1377728"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Human </a:t>
            </a:r>
            <a:r>
              <a:rPr kumimoji="0" lang="en-US" sz="1100" b="1" i="1" u="none" strike="noStrike" kern="1200" cap="all"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LandING</a:t>
            </a: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system </a:t>
            </a:r>
          </a:p>
        </p:txBody>
      </p:sp>
      <p:cxnSp>
        <p:nvCxnSpPr>
          <p:cNvPr id="40" name="Straight Connector 39">
            <a:extLst>
              <a:ext uri="{FF2B5EF4-FFF2-40B4-BE49-F238E27FC236}">
                <a16:creationId xmlns:a16="http://schemas.microsoft.com/office/drawing/2014/main" id="{6DD3DCEB-3B75-0F49-AD46-AAEFDA5AE33A}"/>
              </a:ext>
            </a:extLst>
          </p:cNvPr>
          <p:cNvCxnSpPr>
            <a:cxnSpLocks/>
            <a:stCxn id="3" idx="1"/>
            <a:endCxn id="105" idx="6"/>
          </p:cNvCxnSpPr>
          <p:nvPr/>
        </p:nvCxnSpPr>
        <p:spPr>
          <a:xfrm flipH="1" flipV="1">
            <a:off x="2408578" y="2014373"/>
            <a:ext cx="2681582" cy="627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3577AB1-E66A-294A-BE58-1E5183391D15}"/>
              </a:ext>
            </a:extLst>
          </p:cNvPr>
          <p:cNvCxnSpPr>
            <a:cxnSpLocks/>
            <a:stCxn id="103" idx="6"/>
            <a:endCxn id="3" idx="3"/>
          </p:cNvCxnSpPr>
          <p:nvPr/>
        </p:nvCxnSpPr>
        <p:spPr>
          <a:xfrm flipH="1" flipV="1">
            <a:off x="7101840" y="2020643"/>
            <a:ext cx="1718786" cy="6597"/>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7B3E88-29D0-E14B-BD4B-9B39FB8799AA}"/>
              </a:ext>
            </a:extLst>
          </p:cNvPr>
          <p:cNvCxnSpPr>
            <a:cxnSpLocks/>
            <a:stCxn id="71" idx="1"/>
          </p:cNvCxnSpPr>
          <p:nvPr/>
        </p:nvCxnSpPr>
        <p:spPr>
          <a:xfrm flipH="1">
            <a:off x="2669064" y="2725082"/>
            <a:ext cx="1923354" cy="0"/>
          </a:xfrm>
          <a:prstGeom prst="line">
            <a:avLst/>
          </a:prstGeom>
          <a:ln w="28575">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5FFFD8-C178-E049-9887-9AE76347520B}"/>
              </a:ext>
            </a:extLst>
          </p:cNvPr>
          <p:cNvCxnSpPr>
            <a:cxnSpLocks/>
            <a:stCxn id="14" idx="1"/>
            <a:endCxn id="107" idx="2"/>
          </p:cNvCxnSpPr>
          <p:nvPr/>
        </p:nvCxnSpPr>
        <p:spPr>
          <a:xfrm flipH="1">
            <a:off x="2625599" y="1309866"/>
            <a:ext cx="1679169" cy="9175"/>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36A6AC-E673-0B4E-AF85-2C84B05BE0C9}"/>
              </a:ext>
            </a:extLst>
          </p:cNvPr>
          <p:cNvCxnSpPr>
            <a:cxnSpLocks/>
            <a:endCxn id="71" idx="3"/>
          </p:cNvCxnSpPr>
          <p:nvPr/>
        </p:nvCxnSpPr>
        <p:spPr>
          <a:xfrm flipH="1">
            <a:off x="7599583" y="2725082"/>
            <a:ext cx="1872298"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473F53-E9D2-C745-B610-595A90DB9237}"/>
              </a:ext>
            </a:extLst>
          </p:cNvPr>
          <p:cNvCxnSpPr>
            <a:cxnSpLocks/>
            <a:stCxn id="112" idx="6"/>
            <a:endCxn id="14" idx="3"/>
          </p:cNvCxnSpPr>
          <p:nvPr/>
        </p:nvCxnSpPr>
        <p:spPr>
          <a:xfrm flipH="1">
            <a:off x="7887232" y="1309866"/>
            <a:ext cx="2280611"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75027E0-E3F3-FC43-B51D-32507EF178ED}"/>
              </a:ext>
            </a:extLst>
          </p:cNvPr>
          <p:cNvSpPr txBox="1"/>
          <p:nvPr/>
        </p:nvSpPr>
        <p:spPr>
          <a:xfrm>
            <a:off x="4592418" y="2578888"/>
            <a:ext cx="3007165"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Mobile Expedition Duration</a:t>
            </a:r>
          </a:p>
        </p:txBody>
      </p:sp>
      <p:cxnSp>
        <p:nvCxnSpPr>
          <p:cNvPr id="66" name="Straight Connector 65">
            <a:extLst>
              <a:ext uri="{FF2B5EF4-FFF2-40B4-BE49-F238E27FC236}">
                <a16:creationId xmlns:a16="http://schemas.microsoft.com/office/drawing/2014/main" id="{8ADB798E-C4A2-3249-AEE6-FA29F3114F05}"/>
              </a:ext>
            </a:extLst>
          </p:cNvPr>
          <p:cNvCxnSpPr>
            <a:cxnSpLocks/>
          </p:cNvCxnSpPr>
          <p:nvPr/>
        </p:nvCxnSpPr>
        <p:spPr>
          <a:xfrm flipH="1">
            <a:off x="7530482" y="3416356"/>
            <a:ext cx="1927198"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50749F3-2854-934D-8E3E-E14F8BA03B59}"/>
              </a:ext>
            </a:extLst>
          </p:cNvPr>
          <p:cNvCxnSpPr>
            <a:cxnSpLocks/>
          </p:cNvCxnSpPr>
          <p:nvPr/>
        </p:nvCxnSpPr>
        <p:spPr>
          <a:xfrm flipH="1" flipV="1">
            <a:off x="7325381" y="6048688"/>
            <a:ext cx="408729" cy="3402"/>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91D0DFF-7544-6A48-9F0A-0C6AE4D01FC2}"/>
              </a:ext>
            </a:extLst>
          </p:cNvPr>
          <p:cNvCxnSpPr>
            <a:cxnSpLocks/>
          </p:cNvCxnSpPr>
          <p:nvPr/>
        </p:nvCxnSpPr>
        <p:spPr>
          <a:xfrm rot="10800000" flipH="1" flipV="1">
            <a:off x="4449964" y="6047502"/>
            <a:ext cx="408729" cy="3402"/>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147220-8238-C24B-8FA8-853D57735216}"/>
              </a:ext>
            </a:extLst>
          </p:cNvPr>
          <p:cNvCxnSpPr>
            <a:cxnSpLocks/>
            <a:stCxn id="99" idx="4"/>
          </p:cNvCxnSpPr>
          <p:nvPr/>
        </p:nvCxnSpPr>
        <p:spPr>
          <a:xfrm flipV="1">
            <a:off x="9457680" y="2717527"/>
            <a:ext cx="5607" cy="1724298"/>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1E3E397-143C-E048-AB58-E127561BC373}"/>
              </a:ext>
            </a:extLst>
          </p:cNvPr>
          <p:cNvCxnSpPr>
            <a:cxnSpLocks/>
          </p:cNvCxnSpPr>
          <p:nvPr/>
        </p:nvCxnSpPr>
        <p:spPr>
          <a:xfrm flipH="1">
            <a:off x="2680839" y="3405571"/>
            <a:ext cx="1972523"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B15D0AD-79FE-4542-922F-2C3146CBA992}"/>
              </a:ext>
            </a:extLst>
          </p:cNvPr>
          <p:cNvCxnSpPr>
            <a:cxnSpLocks/>
          </p:cNvCxnSpPr>
          <p:nvPr/>
        </p:nvCxnSpPr>
        <p:spPr>
          <a:xfrm flipV="1">
            <a:off x="2680839" y="2713057"/>
            <a:ext cx="0" cy="1512158"/>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F4D6247-D0A9-5A4E-A487-A7E710741FA6}"/>
              </a:ext>
            </a:extLst>
          </p:cNvPr>
          <p:cNvSpPr txBox="1"/>
          <p:nvPr/>
        </p:nvSpPr>
        <p:spPr>
          <a:xfrm>
            <a:off x="4658749" y="3254525"/>
            <a:ext cx="2874503" cy="292388"/>
          </a:xfrm>
          <a:prstGeom prst="rect">
            <a:avLst/>
          </a:prstGeom>
          <a:solidFill>
            <a:schemeClr val="tx1">
              <a:alpha val="33000"/>
            </a:schemeClr>
          </a:solidFill>
          <a:ln w="19050">
            <a:solidFill>
              <a:schemeClr val="bg1">
                <a:lumMod val="7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defPPr>
              <a:defRPr lang="en-US"/>
            </a:defPPr>
            <a:lvl1pPr algn="ctr">
              <a:defRPr sz="14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Mobile Exploration Range</a:t>
            </a:r>
          </a:p>
        </p:txBody>
      </p:sp>
      <p:cxnSp>
        <p:nvCxnSpPr>
          <p:cNvPr id="155" name="Straight Connector 154">
            <a:extLst>
              <a:ext uri="{FF2B5EF4-FFF2-40B4-BE49-F238E27FC236}">
                <a16:creationId xmlns:a16="http://schemas.microsoft.com/office/drawing/2014/main" id="{6981FDBD-7EEF-7044-9069-474A3F542EB5}"/>
              </a:ext>
            </a:extLst>
          </p:cNvPr>
          <p:cNvCxnSpPr>
            <a:cxnSpLocks/>
          </p:cNvCxnSpPr>
          <p:nvPr/>
        </p:nvCxnSpPr>
        <p:spPr>
          <a:xfrm flipH="1">
            <a:off x="7215468" y="5355445"/>
            <a:ext cx="2353075"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76B5F26-6BA8-D444-ABFB-66ADCCF79511}"/>
              </a:ext>
            </a:extLst>
          </p:cNvPr>
          <p:cNvSpPr txBox="1"/>
          <p:nvPr/>
        </p:nvSpPr>
        <p:spPr>
          <a:xfrm>
            <a:off x="5171050" y="3735259"/>
            <a:ext cx="184990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Surface Fission Power</a:t>
            </a:r>
          </a:p>
        </p:txBody>
      </p:sp>
      <p:sp>
        <p:nvSpPr>
          <p:cNvPr id="14" name="TextBox 13">
            <a:extLst>
              <a:ext uri="{FF2B5EF4-FFF2-40B4-BE49-F238E27FC236}">
                <a16:creationId xmlns:a16="http://schemas.microsoft.com/office/drawing/2014/main" id="{F65D17E5-3FDB-F14B-BAD2-12A96C70EB4C}"/>
              </a:ext>
            </a:extLst>
          </p:cNvPr>
          <p:cNvSpPr txBox="1"/>
          <p:nvPr/>
        </p:nvSpPr>
        <p:spPr>
          <a:xfrm>
            <a:off x="4304768" y="1163672"/>
            <a:ext cx="3582464" cy="292388"/>
          </a:xfrm>
          <a:prstGeom prst="rect">
            <a:avLst/>
          </a:prstGeom>
          <a:solidFill>
            <a:schemeClr val="tx1">
              <a:alpha val="33000"/>
            </a:schemeClr>
          </a:solidFill>
          <a:ln w="19050">
            <a:solidFill>
              <a:schemeClr val="bg1">
                <a:lumMod val="85000"/>
              </a:schemeClr>
            </a:solidFill>
          </a:ln>
          <a:effectLst>
            <a:outerShdw blurRad="50800" dist="38100" dir="2700000" algn="tl" rotWithShape="0">
              <a:prstClr val="black">
                <a:alpha val="40000"/>
              </a:prstClr>
            </a:outerShdw>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Long Durations in Zero Gravity</a:t>
            </a:r>
          </a:p>
        </p:txBody>
      </p:sp>
      <p:sp>
        <p:nvSpPr>
          <p:cNvPr id="3" name="Rectangle 2">
            <a:extLst>
              <a:ext uri="{FF2B5EF4-FFF2-40B4-BE49-F238E27FC236}">
                <a16:creationId xmlns:a16="http://schemas.microsoft.com/office/drawing/2014/main" id="{988CE9BE-0613-3D4D-ADD9-4087956CF7D7}"/>
              </a:ext>
            </a:extLst>
          </p:cNvPr>
          <p:cNvSpPr/>
          <p:nvPr/>
        </p:nvSpPr>
        <p:spPr>
          <a:xfrm>
            <a:off x="5090160" y="1874449"/>
            <a:ext cx="2011680"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Crew Size</a:t>
            </a:r>
          </a:p>
        </p:txBody>
      </p:sp>
      <p:sp>
        <p:nvSpPr>
          <p:cNvPr id="75" name="TextBox 74">
            <a:extLst>
              <a:ext uri="{FF2B5EF4-FFF2-40B4-BE49-F238E27FC236}">
                <a16:creationId xmlns:a16="http://schemas.microsoft.com/office/drawing/2014/main" id="{66F57395-7903-BE4C-B41B-C88CB74EAE4A}"/>
              </a:ext>
            </a:extLst>
          </p:cNvPr>
          <p:cNvSpPr txBox="1"/>
          <p:nvPr/>
        </p:nvSpPr>
        <p:spPr>
          <a:xfrm>
            <a:off x="4866620" y="5892351"/>
            <a:ext cx="2458761" cy="692497"/>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Autonomous Robotics Systems &amp; Contingency Crew Transportation  </a:t>
            </a:r>
          </a:p>
        </p:txBody>
      </p:sp>
      <p:sp>
        <p:nvSpPr>
          <p:cNvPr id="76" name="Oval 75">
            <a:extLst>
              <a:ext uri="{FF2B5EF4-FFF2-40B4-BE49-F238E27FC236}">
                <a16:creationId xmlns:a16="http://schemas.microsoft.com/office/drawing/2014/main" id="{8A88CB22-DA77-D440-8404-537C77AB21C1}"/>
              </a:ext>
            </a:extLst>
          </p:cNvPr>
          <p:cNvSpPr/>
          <p:nvPr/>
        </p:nvSpPr>
        <p:spPr>
          <a:xfrm>
            <a:off x="2632525" y="4188988"/>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2D9E682D-1F44-9746-95BA-9793C4B62BAB}"/>
              </a:ext>
            </a:extLst>
          </p:cNvPr>
          <p:cNvSpPr/>
          <p:nvPr/>
        </p:nvSpPr>
        <p:spPr>
          <a:xfrm>
            <a:off x="2655501" y="5123668"/>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012D10C4-F1B2-414B-A216-B0F49F394ED4}"/>
              </a:ext>
            </a:extLst>
          </p:cNvPr>
          <p:cNvSpPr/>
          <p:nvPr/>
        </p:nvSpPr>
        <p:spPr>
          <a:xfrm>
            <a:off x="4398570" y="6004036"/>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2A491232-F577-344E-BAD3-919E7EE55CCE}"/>
              </a:ext>
            </a:extLst>
          </p:cNvPr>
          <p:cNvSpPr/>
          <p:nvPr/>
        </p:nvSpPr>
        <p:spPr>
          <a:xfrm>
            <a:off x="7685774" y="6007211"/>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78855C38-BD4F-DD48-8405-0E7E77B726FF}"/>
              </a:ext>
            </a:extLst>
          </p:cNvPr>
          <p:cNvSpPr/>
          <p:nvPr/>
        </p:nvSpPr>
        <p:spPr>
          <a:xfrm>
            <a:off x="9525077" y="5311979"/>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C33EB3D5-F6CA-AA48-A8B1-A875C9F947A4}"/>
              </a:ext>
            </a:extLst>
          </p:cNvPr>
          <p:cNvSpPr/>
          <p:nvPr/>
        </p:nvSpPr>
        <p:spPr>
          <a:xfrm>
            <a:off x="9414214" y="4354894"/>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28B3E2F8-2B18-7344-90F1-09818110BCD3}"/>
              </a:ext>
            </a:extLst>
          </p:cNvPr>
          <p:cNvSpPr/>
          <p:nvPr/>
        </p:nvSpPr>
        <p:spPr>
          <a:xfrm flipH="1">
            <a:off x="8820626" y="1983774"/>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F4808E18-15CB-E441-B226-5589ACB96DBF}"/>
              </a:ext>
            </a:extLst>
          </p:cNvPr>
          <p:cNvSpPr/>
          <p:nvPr/>
        </p:nvSpPr>
        <p:spPr>
          <a:xfrm>
            <a:off x="2321647" y="1970907"/>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9EBD43C5-3B13-6D41-9FFD-9B2C0DC2F7FC}"/>
              </a:ext>
            </a:extLst>
          </p:cNvPr>
          <p:cNvSpPr/>
          <p:nvPr/>
        </p:nvSpPr>
        <p:spPr>
          <a:xfrm>
            <a:off x="2625599" y="1275575"/>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7FEF325C-8027-454E-BC7B-5CD92961CD26}"/>
              </a:ext>
            </a:extLst>
          </p:cNvPr>
          <p:cNvSpPr/>
          <p:nvPr/>
        </p:nvSpPr>
        <p:spPr>
          <a:xfrm>
            <a:off x="10080912" y="1266400"/>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87FF2E2-32D2-544E-9477-43E2767D82FC}"/>
              </a:ext>
            </a:extLst>
          </p:cNvPr>
          <p:cNvSpPr txBox="1"/>
          <p:nvPr/>
        </p:nvSpPr>
        <p:spPr>
          <a:xfrm>
            <a:off x="1660944" y="5665022"/>
            <a:ext cx="1677874" cy="600164"/>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Lunar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Terrain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vehicle </a:t>
            </a:r>
          </a:p>
        </p:txBody>
      </p:sp>
      <p:cxnSp>
        <p:nvCxnSpPr>
          <p:cNvPr id="9" name="Elbow Connector 8">
            <a:extLst>
              <a:ext uri="{FF2B5EF4-FFF2-40B4-BE49-F238E27FC236}">
                <a16:creationId xmlns:a16="http://schemas.microsoft.com/office/drawing/2014/main" id="{59BA8655-DC05-3E4D-B624-7AF5FB01F1D3}"/>
              </a:ext>
            </a:extLst>
          </p:cNvPr>
          <p:cNvCxnSpPr>
            <a:cxnSpLocks/>
          </p:cNvCxnSpPr>
          <p:nvPr/>
        </p:nvCxnSpPr>
        <p:spPr>
          <a:xfrm>
            <a:off x="7032917" y="3887988"/>
            <a:ext cx="1273963" cy="371944"/>
          </a:xfrm>
          <a:prstGeom prst="bentConnector3">
            <a:avLst>
              <a:gd name="adj1" fmla="val 99987"/>
            </a:avLst>
          </a:prstGeom>
          <a:ln w="28575">
            <a:solidFill>
              <a:schemeClr val="bg1">
                <a:lumMod val="85000"/>
              </a:schemeClr>
            </a:solidFill>
            <a:headEnd type="none"/>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F11CDD3B-F557-AA42-92F8-D5BE675D95E3}"/>
              </a:ext>
            </a:extLst>
          </p:cNvPr>
          <p:cNvCxnSpPr>
            <a:cxnSpLocks/>
          </p:cNvCxnSpPr>
          <p:nvPr/>
        </p:nvCxnSpPr>
        <p:spPr>
          <a:xfrm rot="10800000" flipV="1">
            <a:off x="3902530" y="3881452"/>
            <a:ext cx="1263107" cy="378479"/>
          </a:xfrm>
          <a:prstGeom prst="bentConnector3">
            <a:avLst>
              <a:gd name="adj1" fmla="val 100417"/>
            </a:avLst>
          </a:prstGeom>
          <a:ln w="28575">
            <a:solidFill>
              <a:schemeClr val="bg1">
                <a:lumMod val="85000"/>
              </a:schemeClr>
            </a:solidFill>
            <a:headEnd type="none"/>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AF07B33-CD97-8E47-AC20-8CB82484F2E2}"/>
              </a:ext>
            </a:extLst>
          </p:cNvPr>
          <p:cNvSpPr txBox="1"/>
          <p:nvPr/>
        </p:nvSpPr>
        <p:spPr>
          <a:xfrm>
            <a:off x="4983288" y="4215993"/>
            <a:ext cx="223893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In-Situ Resource Utilization</a:t>
            </a:r>
          </a:p>
        </p:txBody>
      </p:sp>
      <p:cxnSp>
        <p:nvCxnSpPr>
          <p:cNvPr id="67" name="Straight Connector 66">
            <a:extLst>
              <a:ext uri="{FF2B5EF4-FFF2-40B4-BE49-F238E27FC236}">
                <a16:creationId xmlns:a16="http://schemas.microsoft.com/office/drawing/2014/main" id="{068D66DF-30F0-C74E-B30E-9899E8CFF2CD}"/>
              </a:ext>
            </a:extLst>
          </p:cNvPr>
          <p:cNvCxnSpPr>
            <a:cxnSpLocks/>
          </p:cNvCxnSpPr>
          <p:nvPr/>
        </p:nvCxnSpPr>
        <p:spPr>
          <a:xfrm flipV="1">
            <a:off x="2704366" y="5209118"/>
            <a:ext cx="0" cy="152400"/>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E3C27A-E607-6D45-B862-DDB2E8EABBE2}"/>
              </a:ext>
            </a:extLst>
          </p:cNvPr>
          <p:cNvCxnSpPr>
            <a:cxnSpLocks/>
          </p:cNvCxnSpPr>
          <p:nvPr/>
        </p:nvCxnSpPr>
        <p:spPr>
          <a:xfrm flipH="1" flipV="1">
            <a:off x="1864311" y="5364039"/>
            <a:ext cx="3112224" cy="1483"/>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479200DD-4295-5844-BEE0-46F0B2AD0B26}"/>
              </a:ext>
            </a:extLst>
          </p:cNvPr>
          <p:cNvSpPr/>
          <p:nvPr/>
        </p:nvSpPr>
        <p:spPr>
          <a:xfrm>
            <a:off x="1820845" y="5321583"/>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AF97D9CA-4701-3F45-B32A-A6CA3B55D6CF}"/>
              </a:ext>
            </a:extLst>
          </p:cNvPr>
          <p:cNvCxnSpPr>
            <a:cxnSpLocks/>
          </p:cNvCxnSpPr>
          <p:nvPr/>
        </p:nvCxnSpPr>
        <p:spPr>
          <a:xfrm flipV="1">
            <a:off x="6989201" y="4517908"/>
            <a:ext cx="0" cy="209667"/>
          </a:xfrm>
          <a:prstGeom prst="line">
            <a:avLst/>
          </a:prstGeom>
          <a:ln w="28575">
            <a:solidFill>
              <a:schemeClr val="bg1">
                <a:lumMod val="85000"/>
              </a:schemeClr>
            </a:solidFill>
            <a:headEnd type="oval"/>
            <a:tailEnd type="none"/>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5799A35-95C3-5A4C-B183-83B87C2F3FFD}"/>
              </a:ext>
            </a:extLst>
          </p:cNvPr>
          <p:cNvSpPr txBox="1"/>
          <p:nvPr/>
        </p:nvSpPr>
        <p:spPr>
          <a:xfrm>
            <a:off x="4976535" y="5338257"/>
            <a:ext cx="223893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Partial Gravity Operations</a:t>
            </a:r>
          </a:p>
        </p:txBody>
      </p:sp>
      <p:cxnSp>
        <p:nvCxnSpPr>
          <p:cNvPr id="55" name="Straight Connector 54">
            <a:extLst>
              <a:ext uri="{FF2B5EF4-FFF2-40B4-BE49-F238E27FC236}">
                <a16:creationId xmlns:a16="http://schemas.microsoft.com/office/drawing/2014/main" id="{B78EF348-FE6C-1949-BAC8-EF25BE9E0E08}"/>
              </a:ext>
            </a:extLst>
          </p:cNvPr>
          <p:cNvCxnSpPr>
            <a:cxnSpLocks/>
          </p:cNvCxnSpPr>
          <p:nvPr/>
        </p:nvCxnSpPr>
        <p:spPr>
          <a:xfrm flipV="1">
            <a:off x="5100076" y="4517908"/>
            <a:ext cx="0" cy="209667"/>
          </a:xfrm>
          <a:prstGeom prst="line">
            <a:avLst/>
          </a:prstGeom>
          <a:ln w="28575">
            <a:solidFill>
              <a:schemeClr val="bg1">
                <a:lumMod val="85000"/>
              </a:schemeClr>
            </a:solidFill>
            <a:headEnd type="oval"/>
            <a:tailEnd type="none"/>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166E5F6-F7AC-D447-B1E9-060BBDAEA7A8}"/>
              </a:ext>
            </a:extLst>
          </p:cNvPr>
          <p:cNvSpPr txBox="1"/>
          <p:nvPr/>
        </p:nvSpPr>
        <p:spPr>
          <a:xfrm>
            <a:off x="421883" y="3596760"/>
            <a:ext cx="1322563"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Surface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Habitat</a:t>
            </a:r>
          </a:p>
        </p:txBody>
      </p:sp>
      <p:sp>
        <p:nvSpPr>
          <p:cNvPr id="50" name="Title 1">
            <a:extLst>
              <a:ext uri="{FF2B5EF4-FFF2-40B4-BE49-F238E27FC236}">
                <a16:creationId xmlns:a16="http://schemas.microsoft.com/office/drawing/2014/main" id="{7F44D0B9-8E70-1547-9B1C-40A725DBC09D}"/>
              </a:ext>
            </a:extLst>
          </p:cNvPr>
          <p:cNvSpPr txBox="1">
            <a:spLocks/>
          </p:cNvSpPr>
          <p:nvPr/>
        </p:nvSpPr>
        <p:spPr>
          <a:xfrm>
            <a:off x="266701" y="247940"/>
            <a:ext cx="10387694" cy="628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MOON AND MARS EXPLORATION</a:t>
            </a:r>
            <a:br>
              <a:rPr kumimoji="0" lang="en-US" sz="29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000" b="0" i="1" u="none" strike="noStrike" kern="1200" cap="none" spc="0" normalizeH="0" baseline="0" noProof="0" dirty="0">
                <a:ln>
                  <a:noFill/>
                </a:ln>
                <a:solidFill>
                  <a:srgbClr val="E7E6E6">
                    <a:lumMod val="90000"/>
                  </a:srgbClr>
                </a:solidFill>
                <a:effectLst/>
                <a:uLnTx/>
                <a:uFillTx/>
                <a:latin typeface="Arial" panose="020B0604020202020204" pitchFamily="34" charset="0"/>
                <a:ea typeface="+mj-ea"/>
                <a:cs typeface="Arial" panose="020B0604020202020204" pitchFamily="34" charset="0"/>
              </a:rPr>
              <a:t>Operations on and around the Moon will help prepare for the first human mission to Mars</a:t>
            </a:r>
          </a:p>
        </p:txBody>
      </p:sp>
    </p:spTree>
    <p:extLst>
      <p:ext uri="{BB962C8B-B14F-4D97-AF65-F5344CB8AC3E}">
        <p14:creationId xmlns:p14="http://schemas.microsoft.com/office/powerpoint/2010/main" val="3387148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64ED07-92DA-4820-B78A-A48D8DFF1AAF}"/>
              </a:ext>
            </a:extLst>
          </p:cNvPr>
          <p:cNvSpPr txBox="1"/>
          <p:nvPr/>
        </p:nvSpPr>
        <p:spPr>
          <a:xfrm>
            <a:off x="826770" y="1174667"/>
            <a:ext cx="9722155" cy="1077218"/>
          </a:xfrm>
          <a:prstGeom prst="rect">
            <a:avLst/>
          </a:prstGeom>
          <a:noFill/>
        </p:spPr>
        <p:txBody>
          <a:bodyPr wrap="square" rtlCol="0">
            <a:spAutoFit/>
          </a:bodyPr>
          <a:lstStyle/>
          <a:p>
            <a:pPr algn="ctr"/>
            <a:r>
              <a:rPr lang="en-US" sz="3200" dirty="0">
                <a:solidFill>
                  <a:srgbClr val="FFFF00"/>
                </a:solidFill>
              </a:rPr>
              <a:t>Ensure Food System Security</a:t>
            </a:r>
            <a:r>
              <a:rPr lang="en-US" sz="3200" dirty="0">
                <a:solidFill>
                  <a:srgbClr val="92D050"/>
                </a:solidFill>
              </a:rPr>
              <a:t> </a:t>
            </a:r>
            <a:r>
              <a:rPr lang="en-US" sz="3200" dirty="0">
                <a:solidFill>
                  <a:srgbClr val="FFFF00"/>
                </a:solidFill>
              </a:rPr>
              <a:t>on Long Duration Missions Beyond Low Earth Orbit (LEO)</a:t>
            </a:r>
          </a:p>
        </p:txBody>
      </p:sp>
      <p:sp>
        <p:nvSpPr>
          <p:cNvPr id="8" name="Title 2">
            <a:extLst>
              <a:ext uri="{FF2B5EF4-FFF2-40B4-BE49-F238E27FC236}">
                <a16:creationId xmlns:a16="http://schemas.microsoft.com/office/drawing/2014/main" id="{D2F54739-1739-43A0-8177-2E92BAE2BFF8}"/>
              </a:ext>
            </a:extLst>
          </p:cNvPr>
          <p:cNvSpPr txBox="1">
            <a:spLocks/>
          </p:cNvSpPr>
          <p:nvPr/>
        </p:nvSpPr>
        <p:spPr>
          <a:xfrm>
            <a:off x="2152650" y="40793"/>
            <a:ext cx="7886700" cy="1015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Space Crop Production Vision</a:t>
            </a:r>
          </a:p>
        </p:txBody>
      </p:sp>
      <p:cxnSp>
        <p:nvCxnSpPr>
          <p:cNvPr id="9" name="Straight Connector 8">
            <a:extLst>
              <a:ext uri="{FF2B5EF4-FFF2-40B4-BE49-F238E27FC236}">
                <a16:creationId xmlns:a16="http://schemas.microsoft.com/office/drawing/2014/main" id="{D3D222F2-CBB4-42ED-8FB7-3911BB2F7299}"/>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22765AE-BABA-8ADF-934C-CBD28E9BD8A9}"/>
              </a:ext>
            </a:extLst>
          </p:cNvPr>
          <p:cNvSpPr txBox="1"/>
          <p:nvPr/>
        </p:nvSpPr>
        <p:spPr>
          <a:xfrm>
            <a:off x="826770" y="2483700"/>
            <a:ext cx="6097904" cy="2308324"/>
          </a:xfrm>
          <a:prstGeom prst="rect">
            <a:avLst/>
          </a:prstGeom>
          <a:noFill/>
        </p:spPr>
        <p:txBody>
          <a:bodyPr wrap="square">
            <a:spAutoFit/>
          </a:bodyPr>
          <a:lstStyle/>
          <a:p>
            <a:pPr marL="285750" indent="-285750">
              <a:buFont typeface="Arial" panose="020B0604020202020204" pitchFamily="34" charset="0"/>
              <a:buChar char="•"/>
            </a:pPr>
            <a:r>
              <a:rPr lang="en-US" sz="2400" dirty="0"/>
              <a:t>Proper nutrition is critical to crew health and performance</a:t>
            </a:r>
          </a:p>
          <a:p>
            <a:pPr marL="285750" indent="-285750">
              <a:buFont typeface="Arial" panose="020B0604020202020204" pitchFamily="34" charset="0"/>
              <a:buChar char="•"/>
            </a:pPr>
            <a:r>
              <a:rPr lang="en-US" sz="2400" dirty="0"/>
              <a:t>Provide safe, nutritious and acceptable fresh food </a:t>
            </a:r>
          </a:p>
          <a:p>
            <a:pPr marL="285750" indent="-285750">
              <a:buFont typeface="Arial" panose="020B0604020202020204" pitchFamily="34" charset="0"/>
              <a:buChar char="•"/>
            </a:pPr>
            <a:r>
              <a:rPr lang="en-US" sz="2400" dirty="0"/>
              <a:t>Add variety to crew diet</a:t>
            </a:r>
          </a:p>
          <a:p>
            <a:pPr marL="285750" indent="-285750">
              <a:buFont typeface="Arial" panose="020B0604020202020204" pitchFamily="34" charset="0"/>
              <a:buChar char="•"/>
            </a:pPr>
            <a:r>
              <a:rPr lang="en-US" sz="2400" dirty="0"/>
              <a:t>Enhance morale</a:t>
            </a:r>
          </a:p>
        </p:txBody>
      </p:sp>
      <p:pic>
        <p:nvPicPr>
          <p:cNvPr id="5" name="Picture 4">
            <a:extLst>
              <a:ext uri="{FF2B5EF4-FFF2-40B4-BE49-F238E27FC236}">
                <a16:creationId xmlns:a16="http://schemas.microsoft.com/office/drawing/2014/main" id="{AE0EBA7C-EED7-427D-1683-D021F3B519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2824" y="2572285"/>
            <a:ext cx="4002406" cy="2131153"/>
          </a:xfrm>
          <a:prstGeom prst="rect">
            <a:avLst/>
          </a:prstGeom>
          <a:ln>
            <a:solidFill>
              <a:schemeClr val="tx1"/>
            </a:solidFill>
          </a:ln>
        </p:spPr>
      </p:pic>
      <p:pic>
        <p:nvPicPr>
          <p:cNvPr id="6" name="Picture 5">
            <a:extLst>
              <a:ext uri="{FF2B5EF4-FFF2-40B4-BE49-F238E27FC236}">
                <a16:creationId xmlns:a16="http://schemas.microsoft.com/office/drawing/2014/main" id="{65FEEF7C-CD27-C5BE-B3BC-3DF46E27F5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0960"/>
          <a:stretch/>
        </p:blipFill>
        <p:spPr>
          <a:xfrm>
            <a:off x="1064711" y="4909189"/>
            <a:ext cx="10633195" cy="1631309"/>
          </a:xfrm>
          <a:prstGeom prst="rect">
            <a:avLst/>
          </a:prstGeom>
        </p:spPr>
      </p:pic>
    </p:spTree>
    <p:extLst>
      <p:ext uri="{BB962C8B-B14F-4D97-AF65-F5344CB8AC3E}">
        <p14:creationId xmlns:p14="http://schemas.microsoft.com/office/powerpoint/2010/main" val="275295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2F54739-1739-43A0-8177-2E92BAE2BFF8}"/>
              </a:ext>
            </a:extLst>
          </p:cNvPr>
          <p:cNvSpPr txBox="1">
            <a:spLocks/>
          </p:cNvSpPr>
          <p:nvPr/>
        </p:nvSpPr>
        <p:spPr>
          <a:xfrm>
            <a:off x="2152650" y="40793"/>
            <a:ext cx="7886700" cy="1015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400" dirty="0"/>
          </a:p>
        </p:txBody>
      </p:sp>
      <p:cxnSp>
        <p:nvCxnSpPr>
          <p:cNvPr id="9" name="Straight Connector 8">
            <a:extLst>
              <a:ext uri="{FF2B5EF4-FFF2-40B4-BE49-F238E27FC236}">
                <a16:creationId xmlns:a16="http://schemas.microsoft.com/office/drawing/2014/main" id="{D3D222F2-CBB4-42ED-8FB7-3911BB2F7299}"/>
              </a:ext>
            </a:extLst>
          </p:cNvPr>
          <p:cNvCxnSpPr>
            <a:cxnSpLocks/>
          </p:cNvCxnSpPr>
          <p:nvPr/>
        </p:nvCxnSpPr>
        <p:spPr>
          <a:xfrm>
            <a:off x="3834765" y="1056456"/>
            <a:ext cx="424053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B7C73CA-B0BA-BB09-C94A-8D34DD98A66F}"/>
              </a:ext>
            </a:extLst>
          </p:cNvPr>
          <p:cNvSpPr txBox="1">
            <a:spLocks/>
          </p:cNvSpPr>
          <p:nvPr/>
        </p:nvSpPr>
        <p:spPr>
          <a:xfrm>
            <a:off x="2011680" y="233541"/>
            <a:ext cx="7886700" cy="1325563"/>
          </a:xfrm>
          <a:prstGeom prst="rect">
            <a:avLst/>
          </a:prstGeom>
        </p:spPr>
        <p:txBody>
          <a:bodyPr>
            <a:norm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4400" dirty="0">
                <a:solidFill>
                  <a:schemeClr val="tx1"/>
                </a:solidFill>
                <a:effectLst>
                  <a:outerShdw blurRad="38100" dist="38100" dir="2700000" algn="tl">
                    <a:srgbClr val="000000">
                      <a:alpha val="43137"/>
                    </a:srgbClr>
                  </a:outerShdw>
                </a:effectLst>
              </a:rPr>
              <a:t>Near</a:t>
            </a:r>
            <a:r>
              <a:rPr lang="en-US" sz="4000" dirty="0">
                <a:solidFill>
                  <a:schemeClr val="tx1"/>
                </a:solidFill>
                <a:effectLst>
                  <a:outerShdw blurRad="38100" dist="38100" dir="2700000" algn="tl">
                    <a:srgbClr val="000000">
                      <a:alpha val="43137"/>
                    </a:srgbClr>
                  </a:outerShdw>
                </a:effectLst>
                <a:latin typeface="+mn-lt"/>
              </a:rPr>
              <a:t> Term Goal </a:t>
            </a:r>
          </a:p>
        </p:txBody>
      </p:sp>
      <p:sp>
        <p:nvSpPr>
          <p:cNvPr id="6" name="TextBox 5">
            <a:extLst>
              <a:ext uri="{FF2B5EF4-FFF2-40B4-BE49-F238E27FC236}">
                <a16:creationId xmlns:a16="http://schemas.microsoft.com/office/drawing/2014/main" id="{CAD87B35-6460-8758-1442-2F9BBF3C61FA}"/>
              </a:ext>
            </a:extLst>
          </p:cNvPr>
          <p:cNvSpPr txBox="1"/>
          <p:nvPr/>
        </p:nvSpPr>
        <p:spPr>
          <a:xfrm>
            <a:off x="827723" y="1751852"/>
            <a:ext cx="7339012" cy="7109639"/>
          </a:xfrm>
          <a:prstGeom prst="rect">
            <a:avLst/>
          </a:prstGeom>
          <a:noFill/>
        </p:spPr>
        <p:txBody>
          <a:bodyPr wrap="square" rtlCol="0">
            <a:spAutoFit/>
          </a:bodyPr>
          <a:lstStyle/>
          <a:p>
            <a:endParaRPr lang="en-US" b="1" i="1" dirty="0"/>
          </a:p>
          <a:p>
            <a:pPr marL="285750" indent="-285750">
              <a:buFont typeface="Arial" panose="020B0604020202020204" pitchFamily="34" charset="0"/>
              <a:buChar char="•"/>
            </a:pPr>
            <a:r>
              <a:rPr lang="en-US" sz="2000" dirty="0"/>
              <a:t>Identify and validate fresh produce to supplement key vitamins (B</a:t>
            </a:r>
            <a:r>
              <a:rPr lang="en-US" sz="2000" baseline="-25000" dirty="0"/>
              <a:t>1</a:t>
            </a:r>
            <a:r>
              <a:rPr lang="en-US" sz="2000" dirty="0"/>
              <a:t>, K, C) and bioactive compounds that degrade in the stored food system on multi-year exploration missions.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Focus on “Pick-and-Eat” crops that require no processing  and minimal preparation to provide variety, customization, and psychological appeal without adding food security risk or high resource demand.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Enable testing and demonstration of dependable</a:t>
            </a:r>
          </a:p>
          <a:p>
            <a:r>
              <a:rPr lang="en-US" sz="2000" dirty="0"/>
              <a:t>     crop production before reliance on 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Limiting factors are vehicle resources </a:t>
            </a:r>
          </a:p>
          <a:p>
            <a:r>
              <a:rPr lang="en-US" sz="2000" dirty="0"/>
              <a:t>     mass, power, volume, water, air, crew time</a:t>
            </a:r>
          </a:p>
          <a:p>
            <a:r>
              <a:rPr lang="en-US" sz="2000" b="1" dirty="0"/>
              <a:t>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endParaRPr lang="en-US" sz="2000" b="1" dirty="0"/>
          </a:p>
          <a:p>
            <a:endParaRPr lang="en-US" b="1" i="1" dirty="0"/>
          </a:p>
          <a:p>
            <a:endParaRPr lang="en-US" sz="2000" b="1" i="1" dirty="0"/>
          </a:p>
          <a:p>
            <a:pPr marL="342900" indent="-342900">
              <a:buFont typeface="Arial" panose="020B0604020202020204" pitchFamily="34" charset="0"/>
              <a:buChar char="•"/>
            </a:pPr>
            <a:endParaRPr lang="en-US" sz="2000" b="1" i="1" dirty="0"/>
          </a:p>
          <a:p>
            <a:endParaRPr lang="en-US" sz="2000" b="1" i="1" dirty="0"/>
          </a:p>
          <a:p>
            <a:pPr marL="342900" indent="-342900">
              <a:buFont typeface="Arial" panose="020B0604020202020204" pitchFamily="34" charset="0"/>
              <a:buChar char="•"/>
            </a:pPr>
            <a:endParaRPr lang="en-US" sz="2000" b="1" i="1" dirty="0">
              <a:solidFill>
                <a:schemeClr val="bg1"/>
              </a:solidFill>
            </a:endParaRPr>
          </a:p>
        </p:txBody>
      </p:sp>
      <p:sp>
        <p:nvSpPr>
          <p:cNvPr id="11" name="TextBox 10">
            <a:extLst>
              <a:ext uri="{FF2B5EF4-FFF2-40B4-BE49-F238E27FC236}">
                <a16:creationId xmlns:a16="http://schemas.microsoft.com/office/drawing/2014/main" id="{7CA2C69B-F201-4287-187C-D0117E571C2B}"/>
              </a:ext>
            </a:extLst>
          </p:cNvPr>
          <p:cNvSpPr txBox="1"/>
          <p:nvPr/>
        </p:nvSpPr>
        <p:spPr>
          <a:xfrm>
            <a:off x="8814975" y="5598259"/>
            <a:ext cx="2962840" cy="923330"/>
          </a:xfrm>
          <a:prstGeom prst="rect">
            <a:avLst/>
          </a:prstGeom>
          <a:noFill/>
        </p:spPr>
        <p:txBody>
          <a:bodyPr wrap="square" rtlCol="0">
            <a:spAutoFit/>
          </a:bodyPr>
          <a:lstStyle/>
          <a:p>
            <a:r>
              <a:rPr lang="en-US" b="1" i="1" dirty="0">
                <a:solidFill>
                  <a:srgbClr val="FF0000"/>
                </a:solidFill>
              </a:rPr>
              <a:t>Needed for:</a:t>
            </a:r>
          </a:p>
          <a:p>
            <a:r>
              <a:rPr lang="en-US" b="1" i="1" dirty="0">
                <a:solidFill>
                  <a:srgbClr val="FF0000"/>
                </a:solidFill>
              </a:rPr>
              <a:t> Mars Transit Missions</a:t>
            </a:r>
          </a:p>
          <a:p>
            <a:endParaRPr lang="en-US" dirty="0"/>
          </a:p>
        </p:txBody>
      </p:sp>
      <p:sp>
        <p:nvSpPr>
          <p:cNvPr id="15" name="TextBox 14">
            <a:extLst>
              <a:ext uri="{FF2B5EF4-FFF2-40B4-BE49-F238E27FC236}">
                <a16:creationId xmlns:a16="http://schemas.microsoft.com/office/drawing/2014/main" id="{3F8D9685-655F-155A-1F48-CB2AA4D0D9C2}"/>
              </a:ext>
            </a:extLst>
          </p:cNvPr>
          <p:cNvSpPr txBox="1"/>
          <p:nvPr/>
        </p:nvSpPr>
        <p:spPr>
          <a:xfrm>
            <a:off x="1099338" y="1369747"/>
            <a:ext cx="10678477" cy="584775"/>
          </a:xfrm>
          <a:prstGeom prst="rect">
            <a:avLst/>
          </a:prstGeom>
          <a:noFill/>
        </p:spPr>
        <p:txBody>
          <a:bodyPr wrap="square">
            <a:spAutoFit/>
          </a:bodyPr>
          <a:lstStyle/>
          <a:p>
            <a:r>
              <a:rPr lang="en-US" sz="3200" b="1" i="1" dirty="0">
                <a:solidFill>
                  <a:srgbClr val="FFFF00"/>
                </a:solidFill>
              </a:rPr>
              <a:t>Nutrient Supplementation of the Prepackaged Food System</a:t>
            </a:r>
          </a:p>
        </p:txBody>
      </p:sp>
      <p:pic>
        <p:nvPicPr>
          <p:cNvPr id="16" name="Picture 15">
            <a:extLst>
              <a:ext uri="{FF2B5EF4-FFF2-40B4-BE49-F238E27FC236}">
                <a16:creationId xmlns:a16="http://schemas.microsoft.com/office/drawing/2014/main" id="{C883F25A-EF0C-DDE8-5CB6-08E3DD89BCC1}"/>
              </a:ext>
            </a:extLst>
          </p:cNvPr>
          <p:cNvPicPr>
            <a:picLocks noChangeAspect="1"/>
          </p:cNvPicPr>
          <p:nvPr/>
        </p:nvPicPr>
        <p:blipFill>
          <a:blip r:embed="rId3"/>
          <a:stretch>
            <a:fillRect/>
          </a:stretch>
        </p:blipFill>
        <p:spPr>
          <a:xfrm>
            <a:off x="7919038" y="3268560"/>
            <a:ext cx="3958683" cy="2226508"/>
          </a:xfrm>
          <a:prstGeom prst="rect">
            <a:avLst/>
          </a:prstGeom>
        </p:spPr>
      </p:pic>
    </p:spTree>
    <p:extLst>
      <p:ext uri="{BB962C8B-B14F-4D97-AF65-F5344CB8AC3E}">
        <p14:creationId xmlns:p14="http://schemas.microsoft.com/office/powerpoint/2010/main" val="92710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591ACA1-4F17-EF99-5AC7-AD59E63F36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8850" y="2986396"/>
            <a:ext cx="5680710" cy="3469602"/>
          </a:xfrm>
          <a:prstGeom prst="rect">
            <a:avLst/>
          </a:prstGeom>
        </p:spPr>
      </p:pic>
      <p:cxnSp>
        <p:nvCxnSpPr>
          <p:cNvPr id="9" name="Straight Connector 8">
            <a:extLst>
              <a:ext uri="{FF2B5EF4-FFF2-40B4-BE49-F238E27FC236}">
                <a16:creationId xmlns:a16="http://schemas.microsoft.com/office/drawing/2014/main" id="{D3D222F2-CBB4-42ED-8FB7-3911BB2F7299}"/>
              </a:ext>
            </a:extLst>
          </p:cNvPr>
          <p:cNvCxnSpPr>
            <a:cxnSpLocks/>
          </p:cNvCxnSpPr>
          <p:nvPr/>
        </p:nvCxnSpPr>
        <p:spPr>
          <a:xfrm>
            <a:off x="3931920" y="1032141"/>
            <a:ext cx="378333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8FF776-2222-681B-B146-EB32E594D8A8}"/>
              </a:ext>
            </a:extLst>
          </p:cNvPr>
          <p:cNvSpPr txBox="1"/>
          <p:nvPr/>
        </p:nvSpPr>
        <p:spPr>
          <a:xfrm>
            <a:off x="4031933" y="262700"/>
            <a:ext cx="6097904" cy="769441"/>
          </a:xfrm>
          <a:prstGeom prst="rect">
            <a:avLst/>
          </a:prstGeom>
          <a:noFill/>
        </p:spPr>
        <p:txBody>
          <a:bodyPr wrap="square">
            <a:spAutoFit/>
          </a:bodyPr>
          <a:lstStyle/>
          <a:p>
            <a:r>
              <a:rPr lang="en-US" sz="4400" dirty="0">
                <a:effectLst>
                  <a:outerShdw blurRad="38100" dist="38100" dir="2700000" algn="tl">
                    <a:srgbClr val="000000">
                      <a:alpha val="43137"/>
                    </a:srgbClr>
                  </a:outerShdw>
                </a:effectLst>
                <a:latin typeface="+mj-lt"/>
              </a:rPr>
              <a:t>Long Term Goal</a:t>
            </a:r>
          </a:p>
        </p:txBody>
      </p:sp>
      <p:sp>
        <p:nvSpPr>
          <p:cNvPr id="13" name="TextBox 12">
            <a:extLst>
              <a:ext uri="{FF2B5EF4-FFF2-40B4-BE49-F238E27FC236}">
                <a16:creationId xmlns:a16="http://schemas.microsoft.com/office/drawing/2014/main" id="{40EC3F08-B85F-74B8-07BF-B276911E383B}"/>
              </a:ext>
            </a:extLst>
          </p:cNvPr>
          <p:cNvSpPr txBox="1"/>
          <p:nvPr/>
        </p:nvSpPr>
        <p:spPr>
          <a:xfrm>
            <a:off x="491490" y="1400557"/>
            <a:ext cx="10001249" cy="584775"/>
          </a:xfrm>
          <a:prstGeom prst="rect">
            <a:avLst/>
          </a:prstGeom>
          <a:noFill/>
        </p:spPr>
        <p:txBody>
          <a:bodyPr wrap="square">
            <a:spAutoFit/>
          </a:bodyPr>
          <a:lstStyle/>
          <a:p>
            <a:pPr algn="ctr"/>
            <a:r>
              <a:rPr lang="en-US" sz="3200" b="1" i="1" dirty="0">
                <a:solidFill>
                  <a:srgbClr val="FFFF00"/>
                </a:solidFill>
              </a:rPr>
              <a:t>Caloric Replacement to Facilitate Earth Independence</a:t>
            </a:r>
          </a:p>
        </p:txBody>
      </p:sp>
      <p:sp>
        <p:nvSpPr>
          <p:cNvPr id="10" name="TextBox 9">
            <a:extLst>
              <a:ext uri="{FF2B5EF4-FFF2-40B4-BE49-F238E27FC236}">
                <a16:creationId xmlns:a16="http://schemas.microsoft.com/office/drawing/2014/main" id="{3B317587-E26A-46E0-0356-F4CDB6F6095E}"/>
              </a:ext>
            </a:extLst>
          </p:cNvPr>
          <p:cNvSpPr txBox="1"/>
          <p:nvPr/>
        </p:nvSpPr>
        <p:spPr>
          <a:xfrm>
            <a:off x="1196341" y="1338895"/>
            <a:ext cx="6381749" cy="4339650"/>
          </a:xfrm>
          <a:prstGeom prst="rect">
            <a:avLst/>
          </a:prstGeom>
          <a:noFill/>
        </p:spPr>
        <p:txBody>
          <a:bodyPr wrap="square" rtlCol="0">
            <a:spAutoFit/>
          </a:bodyPr>
          <a:lstStyle/>
          <a:p>
            <a:endParaRPr lang="en-US" b="1" i="1" dirty="0">
              <a:solidFill>
                <a:schemeClr val="bg1"/>
              </a:solidFill>
            </a:endParaRPr>
          </a:p>
          <a:p>
            <a:pPr marL="9525" lvl="1">
              <a:spcBef>
                <a:spcPts val="0"/>
              </a:spcBef>
            </a:pPr>
            <a:endParaRPr lang="en-US" sz="2000" b="1" dirty="0">
              <a:solidFill>
                <a:schemeClr val="bg1"/>
              </a:solidFill>
            </a:endParaRPr>
          </a:p>
          <a:p>
            <a:pPr marL="342900" lvl="1" indent="-333375">
              <a:spcBef>
                <a:spcPts val="0"/>
              </a:spcBef>
              <a:buFont typeface="Arial" charset="0"/>
              <a:buChar char="•"/>
            </a:pPr>
            <a:r>
              <a:rPr lang="en-US" sz="2000" dirty="0"/>
              <a:t>Reduce up-mass associated with pre-packaged food</a:t>
            </a:r>
          </a:p>
          <a:p>
            <a:pPr marL="342900" lvl="1" indent="-333375">
              <a:spcBef>
                <a:spcPts val="0"/>
              </a:spcBef>
              <a:buFont typeface="Arial" charset="0"/>
              <a:buChar char="•"/>
            </a:pPr>
            <a:endParaRPr lang="en-US" sz="2000" dirty="0"/>
          </a:p>
          <a:p>
            <a:pPr marL="342900" indent="-342900">
              <a:buFont typeface="Arial" panose="020B0604020202020204" pitchFamily="34" charset="0"/>
              <a:buChar char="•"/>
            </a:pPr>
            <a:r>
              <a:rPr lang="en-US" sz="2000" dirty="0"/>
              <a:t>In addition to “pick and eat” crops, add staple crops that require processing and preparation </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dirty="0"/>
          </a:p>
          <a:p>
            <a:endParaRPr lang="en-US" sz="2000" b="1" i="1" dirty="0"/>
          </a:p>
          <a:p>
            <a:endParaRPr lang="en-US" sz="2000" b="1" i="1" dirty="0"/>
          </a:p>
          <a:p>
            <a:endParaRPr lang="en-US" sz="2000" b="1" i="1" dirty="0"/>
          </a:p>
          <a:p>
            <a:pPr marL="342900" indent="-342900">
              <a:buFont typeface="Arial" panose="020B0604020202020204" pitchFamily="34" charset="0"/>
              <a:buChar char="•"/>
            </a:pPr>
            <a:endParaRPr lang="en-US" sz="2000" b="1" i="1" dirty="0"/>
          </a:p>
          <a:p>
            <a:endParaRPr lang="en-US" sz="2000" b="1" i="1" dirty="0"/>
          </a:p>
          <a:p>
            <a:pPr marL="342900" indent="-342900">
              <a:buFont typeface="Arial" panose="020B0604020202020204" pitchFamily="34" charset="0"/>
              <a:buChar char="•"/>
            </a:pPr>
            <a:endParaRPr lang="en-US" sz="2000" b="1" i="1" dirty="0">
              <a:solidFill>
                <a:schemeClr val="bg1"/>
              </a:solidFill>
            </a:endParaRPr>
          </a:p>
        </p:txBody>
      </p:sp>
      <p:pic>
        <p:nvPicPr>
          <p:cNvPr id="16" name="Picture 15">
            <a:extLst>
              <a:ext uri="{FF2B5EF4-FFF2-40B4-BE49-F238E27FC236}">
                <a16:creationId xmlns:a16="http://schemas.microsoft.com/office/drawing/2014/main" id="{42B66C10-96BD-3542-EAFB-C055A0839B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3880" y="2317198"/>
            <a:ext cx="3361347" cy="3361347"/>
          </a:xfrm>
          <a:prstGeom prst="rect">
            <a:avLst/>
          </a:prstGeom>
        </p:spPr>
      </p:pic>
      <p:sp>
        <p:nvSpPr>
          <p:cNvPr id="17" name="TextBox 16">
            <a:extLst>
              <a:ext uri="{FF2B5EF4-FFF2-40B4-BE49-F238E27FC236}">
                <a16:creationId xmlns:a16="http://schemas.microsoft.com/office/drawing/2014/main" id="{CE1CC80B-CE0C-CCD5-15F3-9DDEDE96C69E}"/>
              </a:ext>
            </a:extLst>
          </p:cNvPr>
          <p:cNvSpPr txBox="1"/>
          <p:nvPr/>
        </p:nvSpPr>
        <p:spPr>
          <a:xfrm>
            <a:off x="8273880" y="5855833"/>
            <a:ext cx="3711913" cy="1200329"/>
          </a:xfrm>
          <a:prstGeom prst="rect">
            <a:avLst/>
          </a:prstGeom>
          <a:noFill/>
        </p:spPr>
        <p:txBody>
          <a:bodyPr wrap="square" rtlCol="0">
            <a:spAutoFit/>
          </a:bodyPr>
          <a:lstStyle/>
          <a:p>
            <a:r>
              <a:rPr lang="en-US" b="1" i="1" dirty="0">
                <a:solidFill>
                  <a:srgbClr val="FF0000"/>
                </a:solidFill>
              </a:rPr>
              <a:t>Needed for: Long duration Surface missions on the Moon and Mars</a:t>
            </a:r>
          </a:p>
          <a:p>
            <a:endParaRPr lang="en-US" b="1" i="1" dirty="0">
              <a:solidFill>
                <a:srgbClr val="FF0000"/>
              </a:solidFill>
            </a:endParaRPr>
          </a:p>
          <a:p>
            <a:endParaRPr lang="en-US" dirty="0"/>
          </a:p>
        </p:txBody>
      </p:sp>
    </p:spTree>
    <p:extLst>
      <p:ext uri="{BB962C8B-B14F-4D97-AF65-F5344CB8AC3E}">
        <p14:creationId xmlns:p14="http://schemas.microsoft.com/office/powerpoint/2010/main" val="81012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p:cNvCxnSpPr>
            <a:cxnSpLocks/>
          </p:cNvCxnSpPr>
          <p:nvPr/>
        </p:nvCxnSpPr>
        <p:spPr>
          <a:xfrm>
            <a:off x="1213961" y="976327"/>
            <a:ext cx="9358789"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C23792-0025-BF0E-1FA6-58D8224F9518}"/>
              </a:ext>
            </a:extLst>
          </p:cNvPr>
          <p:cNvSpPr txBox="1"/>
          <p:nvPr/>
        </p:nvSpPr>
        <p:spPr>
          <a:xfrm>
            <a:off x="1213961" y="206886"/>
            <a:ext cx="9764077" cy="769441"/>
          </a:xfrm>
          <a:prstGeom prst="rect">
            <a:avLst/>
          </a:prstGeom>
          <a:noFill/>
        </p:spPr>
        <p:txBody>
          <a:bodyPr wrap="square">
            <a:spAutoFit/>
          </a:bodyPr>
          <a:lstStyle/>
          <a:p>
            <a:pPr marL="0" indent="0">
              <a:buNone/>
            </a:pPr>
            <a:r>
              <a:rPr lang="en-US" sz="4400" dirty="0"/>
              <a:t>International Space Station Food System</a:t>
            </a:r>
          </a:p>
        </p:txBody>
      </p:sp>
      <p:sp>
        <p:nvSpPr>
          <p:cNvPr id="18" name="Rectangle 17">
            <a:extLst>
              <a:ext uri="{FF2B5EF4-FFF2-40B4-BE49-F238E27FC236}">
                <a16:creationId xmlns:a16="http://schemas.microsoft.com/office/drawing/2014/main" id="{02D4D889-EAE9-C919-E9D1-DB068AE448F6}"/>
              </a:ext>
            </a:extLst>
          </p:cNvPr>
          <p:cNvSpPr/>
          <p:nvPr/>
        </p:nvSpPr>
        <p:spPr>
          <a:xfrm>
            <a:off x="797121" y="1383493"/>
            <a:ext cx="6723819" cy="2554545"/>
          </a:xfrm>
          <a:prstGeom prst="rect">
            <a:avLst/>
          </a:prstGeom>
        </p:spPr>
        <p:txBody>
          <a:bodyPr wrap="square">
            <a:spAutoFit/>
          </a:bodyPr>
          <a:lstStyle/>
          <a:p>
            <a:pPr marL="285750" indent="-285750">
              <a:buFont typeface="Arial" panose="020B0604020202020204" pitchFamily="34" charset="0"/>
              <a:buChar char="•"/>
            </a:pPr>
            <a:r>
              <a:rPr lang="en-US" sz="2000" dirty="0"/>
              <a:t>No refrigerators or freezers for food storage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food processed and prepackaged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Eight day menu cycle for six month mission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Fresh food only available at resupply </a:t>
            </a:r>
          </a:p>
          <a:p>
            <a:pPr marL="285750" indent="-285750">
              <a:buFont typeface="Arial" panose="020B0604020202020204" pitchFamily="34" charset="0"/>
              <a:buChar char="•"/>
            </a:pPr>
            <a:endParaRPr lang="en-US" sz="2000" dirty="0"/>
          </a:p>
        </p:txBody>
      </p:sp>
      <p:pic>
        <p:nvPicPr>
          <p:cNvPr id="20" name="Picture 19">
            <a:extLst>
              <a:ext uri="{FF2B5EF4-FFF2-40B4-BE49-F238E27FC236}">
                <a16:creationId xmlns:a16="http://schemas.microsoft.com/office/drawing/2014/main" id="{12464C5D-F7D1-3C7C-7C1D-6D5EBE01D1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4798" y="3750809"/>
            <a:ext cx="4102403" cy="2761747"/>
          </a:xfrm>
          <a:prstGeom prst="rect">
            <a:avLst/>
          </a:prstGeom>
        </p:spPr>
      </p:pic>
      <p:pic>
        <p:nvPicPr>
          <p:cNvPr id="22" name="Picture 21">
            <a:extLst>
              <a:ext uri="{FF2B5EF4-FFF2-40B4-BE49-F238E27FC236}">
                <a16:creationId xmlns:a16="http://schemas.microsoft.com/office/drawing/2014/main" id="{67C3870B-B860-9FA3-326C-AB20B68ECF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3591" y="1567506"/>
            <a:ext cx="3300820" cy="4945049"/>
          </a:xfrm>
          <a:prstGeom prst="rect">
            <a:avLst/>
          </a:prstGeom>
        </p:spPr>
      </p:pic>
    </p:spTree>
    <p:extLst>
      <p:ext uri="{BB962C8B-B14F-4D97-AF65-F5344CB8AC3E}">
        <p14:creationId xmlns:p14="http://schemas.microsoft.com/office/powerpoint/2010/main" val="3164502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1174" y="5331682"/>
            <a:ext cx="1775155" cy="1188720"/>
          </a:xfrm>
          <a:prstGeom prst="rect">
            <a:avLst/>
          </a:prstGeom>
          <a:effectLst>
            <a:softEdge rad="25400"/>
          </a:effectLst>
        </p:spPr>
      </p:pic>
      <p:pic>
        <p:nvPicPr>
          <p:cNvPr id="33" name="Picture 3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0423" y="2377440"/>
            <a:ext cx="1346649" cy="2103120"/>
          </a:xfrm>
          <a:prstGeom prst="rect">
            <a:avLst/>
          </a:prstGeom>
          <a:effectLst>
            <a:softEdge rad="25400"/>
          </a:effectLst>
        </p:spPr>
      </p:pic>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9794" y="2857300"/>
            <a:ext cx="954413" cy="1737360"/>
          </a:xfrm>
          <a:prstGeom prst="rect">
            <a:avLst/>
          </a:prstGeom>
          <a:effectLst>
            <a:softEdge rad="25400"/>
          </a:effectLst>
        </p:spPr>
      </p:pic>
      <p:sp>
        <p:nvSpPr>
          <p:cNvPr id="2" name="Title 1"/>
          <p:cNvSpPr>
            <a:spLocks noGrp="1"/>
          </p:cNvSpPr>
          <p:nvPr>
            <p:ph type="title"/>
          </p:nvPr>
        </p:nvSpPr>
        <p:spPr>
          <a:xfrm>
            <a:off x="1086706" y="-83839"/>
            <a:ext cx="10018588" cy="1325563"/>
          </a:xfrm>
        </p:spPr>
        <p:txBody>
          <a:bodyPr>
            <a:normAutofit/>
          </a:bodyPr>
          <a:lstStyle/>
          <a:p>
            <a:pPr algn="ctr"/>
            <a:r>
              <a:rPr lang="en-US" dirty="0"/>
              <a:t>Space Crop Production Candidate Crops</a:t>
            </a:r>
          </a:p>
        </p:txBody>
      </p:sp>
      <p:sp>
        <p:nvSpPr>
          <p:cNvPr id="3" name="Rounded Rectangle 2"/>
          <p:cNvSpPr/>
          <p:nvPr/>
        </p:nvSpPr>
        <p:spPr>
          <a:xfrm>
            <a:off x="850885" y="1150708"/>
            <a:ext cx="2278795" cy="337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Salad</a:t>
            </a:r>
          </a:p>
          <a:p>
            <a:pPr algn="ctr"/>
            <a:r>
              <a:rPr lang="en-US" sz="2400" b="1" dirty="0">
                <a:solidFill>
                  <a:prstClr val="white"/>
                </a:solidFill>
              </a:rPr>
              <a:t>Leafy Greens</a:t>
            </a:r>
          </a:p>
          <a:p>
            <a:pPr algn="ctr"/>
            <a:r>
              <a:rPr lang="en-US" sz="2400" b="1" dirty="0">
                <a:solidFill>
                  <a:prstClr val="white"/>
                </a:solidFill>
              </a:rPr>
              <a:t>Tomato</a:t>
            </a:r>
          </a:p>
          <a:p>
            <a:pPr algn="ctr"/>
            <a:r>
              <a:rPr lang="en-US" sz="2400" b="1" dirty="0">
                <a:solidFill>
                  <a:prstClr val="white"/>
                </a:solidFill>
              </a:rPr>
              <a:t>Pepper</a:t>
            </a:r>
          </a:p>
          <a:p>
            <a:pPr algn="ctr"/>
            <a:r>
              <a:rPr lang="en-US" sz="2400" b="1" dirty="0">
                <a:solidFill>
                  <a:prstClr val="white"/>
                </a:solidFill>
              </a:rPr>
              <a:t>Radish</a:t>
            </a:r>
          </a:p>
          <a:p>
            <a:pPr algn="ctr"/>
            <a:r>
              <a:rPr lang="en-US" sz="2400" b="1" dirty="0">
                <a:solidFill>
                  <a:prstClr val="white"/>
                </a:solidFill>
              </a:rPr>
              <a:t>Strawberry</a:t>
            </a:r>
          </a:p>
          <a:p>
            <a:pPr algn="ctr"/>
            <a:r>
              <a:rPr lang="en-US" sz="2400" b="1" dirty="0">
                <a:solidFill>
                  <a:prstClr val="white"/>
                </a:solidFill>
              </a:rPr>
              <a:t>Green Onion</a:t>
            </a:r>
          </a:p>
          <a:p>
            <a:pPr algn="ctr"/>
            <a:r>
              <a:rPr lang="en-US" sz="2400" b="1" dirty="0">
                <a:solidFill>
                  <a:prstClr val="white"/>
                </a:solidFill>
              </a:rPr>
              <a:t>Pea</a:t>
            </a:r>
          </a:p>
          <a:p>
            <a:pPr algn="ctr"/>
            <a:r>
              <a:rPr lang="en-US" sz="2400" b="1" dirty="0">
                <a:solidFill>
                  <a:prstClr val="white"/>
                </a:solidFill>
              </a:rPr>
              <a:t>Carrot</a:t>
            </a:r>
          </a:p>
        </p:txBody>
      </p:sp>
      <p:sp>
        <p:nvSpPr>
          <p:cNvPr id="5" name="Rounded Rectangle 4"/>
          <p:cNvSpPr/>
          <p:nvPr/>
        </p:nvSpPr>
        <p:spPr>
          <a:xfrm>
            <a:off x="4481699" y="4697015"/>
            <a:ext cx="1421773" cy="20095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Herbs</a:t>
            </a:r>
          </a:p>
          <a:p>
            <a:pPr algn="ctr"/>
            <a:r>
              <a:rPr lang="en-US" sz="2400" b="1" dirty="0">
                <a:solidFill>
                  <a:prstClr val="white"/>
                </a:solidFill>
              </a:rPr>
              <a:t>Basil</a:t>
            </a:r>
          </a:p>
          <a:p>
            <a:pPr algn="ctr"/>
            <a:r>
              <a:rPr lang="en-US" sz="2400" b="1" dirty="0">
                <a:solidFill>
                  <a:prstClr val="white"/>
                </a:solidFill>
              </a:rPr>
              <a:t>Mint</a:t>
            </a:r>
          </a:p>
          <a:p>
            <a:pPr algn="ctr"/>
            <a:r>
              <a:rPr lang="en-US" sz="2400" b="1" dirty="0">
                <a:solidFill>
                  <a:prstClr val="white"/>
                </a:solidFill>
              </a:rPr>
              <a:t>Chives</a:t>
            </a:r>
          </a:p>
          <a:p>
            <a:pPr algn="ctr"/>
            <a:r>
              <a:rPr lang="en-US" sz="2400" b="1" dirty="0">
                <a:solidFill>
                  <a:prstClr val="white"/>
                </a:solidFill>
              </a:rPr>
              <a:t>Dill</a:t>
            </a:r>
          </a:p>
        </p:txBody>
      </p:sp>
      <p:sp>
        <p:nvSpPr>
          <p:cNvPr id="12" name="Line Callout 1 11"/>
          <p:cNvSpPr/>
          <p:nvPr/>
        </p:nvSpPr>
        <p:spPr>
          <a:xfrm>
            <a:off x="3420915" y="1163525"/>
            <a:ext cx="2065944" cy="1158719"/>
          </a:xfrm>
          <a:prstGeom prst="borderCallout1">
            <a:avLst>
              <a:gd name="adj1" fmla="val 46266"/>
              <a:gd name="adj2" fmla="val 993"/>
              <a:gd name="adj3" fmla="val 51346"/>
              <a:gd name="adj4" fmla="val -1275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Lettuce, Chinese cabbage, Swiss chard, </a:t>
            </a:r>
            <a:r>
              <a:rPr lang="en-US" dirty="0" err="1">
                <a:solidFill>
                  <a:prstClr val="white"/>
                </a:solidFill>
              </a:rPr>
              <a:t>Mizuna</a:t>
            </a:r>
            <a:r>
              <a:rPr lang="en-US" dirty="0">
                <a:solidFill>
                  <a:prstClr val="white"/>
                </a:solidFill>
              </a:rPr>
              <a:t>, Spinach</a:t>
            </a:r>
          </a:p>
        </p:txBody>
      </p:sp>
      <p:sp>
        <p:nvSpPr>
          <p:cNvPr id="13" name="Left-Up Arrow 12"/>
          <p:cNvSpPr/>
          <p:nvPr/>
        </p:nvSpPr>
        <p:spPr>
          <a:xfrm flipH="1">
            <a:off x="1532547" y="4561450"/>
            <a:ext cx="2911449" cy="2009579"/>
          </a:xfrm>
          <a:prstGeom prst="leftUpArrow">
            <a:avLst>
              <a:gd name="adj1" fmla="val 47500"/>
              <a:gd name="adj2" fmla="val 23750"/>
              <a:gd name="adj3" fmla="val 217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CONSUMED FRESH WITHOUT PROCESSING</a:t>
            </a:r>
          </a:p>
        </p:txBody>
      </p:sp>
      <p:grpSp>
        <p:nvGrpSpPr>
          <p:cNvPr id="6" name="Group 5">
            <a:extLst>
              <a:ext uri="{FF2B5EF4-FFF2-40B4-BE49-F238E27FC236}">
                <a16:creationId xmlns:a16="http://schemas.microsoft.com/office/drawing/2014/main" id="{E7A3132D-62AE-4BEA-9B1C-91D7333296BD}"/>
              </a:ext>
            </a:extLst>
          </p:cNvPr>
          <p:cNvGrpSpPr/>
          <p:nvPr/>
        </p:nvGrpSpPr>
        <p:grpSpPr>
          <a:xfrm>
            <a:off x="7337327" y="1728592"/>
            <a:ext cx="4529958" cy="3424613"/>
            <a:chOff x="7064067" y="1634002"/>
            <a:chExt cx="4529958" cy="3424613"/>
          </a:xfrm>
        </p:grpSpPr>
        <p:grpSp>
          <p:nvGrpSpPr>
            <p:cNvPr id="24" name="Group 23"/>
            <p:cNvGrpSpPr/>
            <p:nvPr/>
          </p:nvGrpSpPr>
          <p:grpSpPr>
            <a:xfrm>
              <a:off x="7064067" y="1634002"/>
              <a:ext cx="2238699" cy="3424613"/>
              <a:chOff x="6196082" y="-246634"/>
              <a:chExt cx="2984931" cy="4566151"/>
            </a:xfrm>
          </p:grpSpPr>
          <p:sp>
            <p:nvSpPr>
              <p:cNvPr id="9" name="Rounded Rectangle 8"/>
              <p:cNvSpPr/>
              <p:nvPr/>
            </p:nvSpPr>
            <p:spPr>
              <a:xfrm>
                <a:off x="6196082" y="-246634"/>
                <a:ext cx="2984931" cy="4566151"/>
              </a:xfrm>
              <a:prstGeom prst="roundRect">
                <a:avLst/>
              </a:prstGeom>
              <a:noFill/>
              <a:ln>
                <a:solidFill>
                  <a:srgbClr val="008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Staple Crops</a:t>
                </a:r>
              </a:p>
              <a:p>
                <a:pPr algn="ctr"/>
                <a:r>
                  <a:rPr lang="en-US" sz="2400" b="1" dirty="0">
                    <a:solidFill>
                      <a:prstClr val="white"/>
                    </a:solidFill>
                  </a:rPr>
                  <a:t>White Potato</a:t>
                </a:r>
              </a:p>
              <a:p>
                <a:pPr algn="ctr"/>
                <a:r>
                  <a:rPr lang="en-US" sz="2400" b="1" dirty="0">
                    <a:solidFill>
                      <a:prstClr val="white"/>
                    </a:solidFill>
                  </a:rPr>
                  <a:t>Sweet Potato</a:t>
                </a:r>
              </a:p>
              <a:p>
                <a:pPr algn="ctr"/>
                <a:endParaRPr lang="en-US" sz="2400" b="1" dirty="0">
                  <a:solidFill>
                    <a:prstClr val="white"/>
                  </a:solidFill>
                </a:endParaRPr>
              </a:p>
              <a:p>
                <a:pPr algn="ctr"/>
                <a:r>
                  <a:rPr lang="en-US" sz="2400" b="1" dirty="0">
                    <a:solidFill>
                      <a:prstClr val="white"/>
                    </a:solidFill>
                  </a:rPr>
                  <a:t>Rice</a:t>
                </a:r>
              </a:p>
              <a:p>
                <a:pPr algn="ctr"/>
                <a:r>
                  <a:rPr lang="en-US" sz="2400" b="1" dirty="0">
                    <a:solidFill>
                      <a:prstClr val="white"/>
                    </a:solidFill>
                  </a:rPr>
                  <a:t>Wheat</a:t>
                </a:r>
              </a:p>
              <a:p>
                <a:pPr algn="ctr"/>
                <a:r>
                  <a:rPr lang="en-US" sz="2400" b="1" dirty="0">
                    <a:solidFill>
                      <a:prstClr val="white"/>
                    </a:solidFill>
                  </a:rPr>
                  <a:t>Dried Bean</a:t>
                </a:r>
              </a:p>
              <a:p>
                <a:pPr algn="ctr"/>
                <a:r>
                  <a:rPr lang="en-US" sz="2400" b="1" dirty="0">
                    <a:solidFill>
                      <a:prstClr val="white"/>
                    </a:solidFill>
                  </a:rPr>
                  <a:t>Soybean</a:t>
                </a:r>
              </a:p>
              <a:p>
                <a:pPr algn="ctr"/>
                <a:r>
                  <a:rPr lang="en-US" sz="2400" b="1" dirty="0">
                    <a:solidFill>
                      <a:prstClr val="white"/>
                    </a:solidFill>
                  </a:rPr>
                  <a:t>Peanut</a:t>
                </a:r>
              </a:p>
            </p:txBody>
          </p:sp>
          <p:cxnSp>
            <p:nvCxnSpPr>
              <p:cNvPr id="23" name="Straight Connector 22"/>
              <p:cNvCxnSpPr/>
              <p:nvPr/>
            </p:nvCxnSpPr>
            <p:spPr>
              <a:xfrm>
                <a:off x="6196082" y="2314162"/>
                <a:ext cx="2275078"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864689" y="1975122"/>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MINIMAL PREPARATION / COOKING</a:t>
              </a:r>
            </a:p>
          </p:txBody>
        </p:sp>
        <p:sp>
          <p:nvSpPr>
            <p:cNvPr id="17" name="Right Brace 16"/>
            <p:cNvSpPr/>
            <p:nvPr/>
          </p:nvSpPr>
          <p:spPr>
            <a:xfrm>
              <a:off x="9451549" y="2107180"/>
              <a:ext cx="430219" cy="5708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19" name="Right Brace 18"/>
            <p:cNvSpPr/>
            <p:nvPr/>
          </p:nvSpPr>
          <p:spPr>
            <a:xfrm>
              <a:off x="9383713" y="3239193"/>
              <a:ext cx="430219" cy="17123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21" name="TextBox 20"/>
            <p:cNvSpPr txBox="1"/>
            <p:nvPr/>
          </p:nvSpPr>
          <p:spPr>
            <a:xfrm>
              <a:off x="9894879" y="3633681"/>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SIGNIFICANT PREPARATION / COOKING</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36176" y="4839596"/>
            <a:ext cx="1313768" cy="91440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5714" y="5469372"/>
            <a:ext cx="1271082" cy="9144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70183" y="1099375"/>
            <a:ext cx="1210321" cy="96012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98272" y="1088255"/>
            <a:ext cx="1487954" cy="1280160"/>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62751" y="5353970"/>
            <a:ext cx="1106704" cy="1554480"/>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997100">
            <a:off x="-136312" y="3169374"/>
            <a:ext cx="1076424" cy="822960"/>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448077">
            <a:off x="132234" y="1005217"/>
            <a:ext cx="563916" cy="1828800"/>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a:ext>
            </a:extLst>
          </a:blip>
          <a:srcRect l="11034" b="8757"/>
          <a:stretch/>
        </p:blipFill>
        <p:spPr>
          <a:xfrm>
            <a:off x="4654045" y="2647012"/>
            <a:ext cx="1069899" cy="1097280"/>
          </a:xfrm>
          <a:prstGeom prst="rect">
            <a:avLst/>
          </a:prstGeom>
        </p:spPr>
      </p:pic>
      <p:cxnSp>
        <p:nvCxnSpPr>
          <p:cNvPr id="39" name="Straight Connector 38"/>
          <p:cNvCxnSpPr/>
          <p:nvPr/>
        </p:nvCxnSpPr>
        <p:spPr>
          <a:xfrm>
            <a:off x="1866900" y="976327"/>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ounded Rectangle 4">
            <a:extLst>
              <a:ext uri="{FF2B5EF4-FFF2-40B4-BE49-F238E27FC236}">
                <a16:creationId xmlns:a16="http://schemas.microsoft.com/office/drawing/2014/main" id="{7E25DE5B-6EB8-4E10-AC0A-2D6EB98BBDC7}"/>
              </a:ext>
            </a:extLst>
          </p:cNvPr>
          <p:cNvSpPr/>
          <p:nvPr/>
        </p:nvSpPr>
        <p:spPr>
          <a:xfrm>
            <a:off x="2544580" y="4664135"/>
            <a:ext cx="1877943" cy="8868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Microgreens</a:t>
            </a:r>
          </a:p>
        </p:txBody>
      </p:sp>
      <p:pic>
        <p:nvPicPr>
          <p:cNvPr id="10" name="Picture 9">
            <a:extLst>
              <a:ext uri="{FF2B5EF4-FFF2-40B4-BE49-F238E27FC236}">
                <a16:creationId xmlns:a16="http://schemas.microsoft.com/office/drawing/2014/main" id="{1C35B2FB-8D25-4D1D-98F0-ADFF9EA7F1B7}"/>
              </a:ext>
            </a:extLst>
          </p:cNvPr>
          <p:cNvPicPr>
            <a:picLocks noChangeAspect="1"/>
          </p:cNvPicPr>
          <p:nvPr/>
        </p:nvPicPr>
        <p:blipFill rotWithShape="1">
          <a:blip r:embed="rId14"/>
          <a:srcRect l="35504" t="29695" r="22396" b="6915"/>
          <a:stretch/>
        </p:blipFill>
        <p:spPr>
          <a:xfrm>
            <a:off x="201082" y="4696646"/>
            <a:ext cx="1209714" cy="1371600"/>
          </a:xfrm>
          <a:prstGeom prst="rect">
            <a:avLst/>
          </a:prstGeom>
        </p:spPr>
      </p:pic>
    </p:spTree>
    <p:extLst>
      <p:ext uri="{BB962C8B-B14F-4D97-AF65-F5344CB8AC3E}">
        <p14:creationId xmlns:p14="http://schemas.microsoft.com/office/powerpoint/2010/main" val="36262146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3310</Words>
  <Application>Microsoft Macintosh PowerPoint</Application>
  <PresentationFormat>Widescreen</PresentationFormat>
  <Paragraphs>447</Paragraphs>
  <Slides>29</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Arial Narrow</vt:lpstr>
      <vt:lpstr>Calibri</vt:lpstr>
      <vt:lpstr>Calibri Light</vt:lpstr>
      <vt:lpstr>Monaco</vt:lpstr>
      <vt:lpstr>Wingdings</vt:lpstr>
      <vt:lpstr>Office Theme</vt:lpstr>
      <vt:lpstr>3_Office Theme</vt:lpstr>
      <vt:lpstr>Space Crop Production And Exploration Food Systems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 Crop Production Candidate Crops</vt:lpstr>
      <vt:lpstr>Space Crop Production Roadmap For Exploration</vt:lpstr>
      <vt:lpstr>Space Crop Production Challenges</vt:lpstr>
      <vt:lpstr>Key Areas of Research and Technology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NASA Large Plant Research Capabilities On ISS</vt:lpstr>
      <vt:lpstr>Ohalo III Vision</vt:lpstr>
      <vt:lpstr>Flying soon on ISS – Ohalo III</vt:lpstr>
      <vt:lpstr>Ohalo III Goals</vt:lpstr>
      <vt:lpstr>PowerPoint Presentation</vt:lpstr>
      <vt:lpstr>Ohalo III</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Crop Production Future Plans </dc:title>
  <dc:creator/>
  <cp:lastModifiedBy/>
  <cp:revision>4</cp:revision>
  <dcterms:created xsi:type="dcterms:W3CDTF">2021-02-10T16:51:51Z</dcterms:created>
  <dcterms:modified xsi:type="dcterms:W3CDTF">2023-04-18T18:02:49Z</dcterms:modified>
</cp:coreProperties>
</file>