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</p:sldMasterIdLst>
  <p:notesMasterIdLst>
    <p:notesMasterId r:id="rId32"/>
  </p:notesMasterIdLst>
  <p:sldIdLst>
    <p:sldId id="258" r:id="rId5"/>
    <p:sldId id="277" r:id="rId6"/>
    <p:sldId id="274" r:id="rId7"/>
    <p:sldId id="278" r:id="rId8"/>
    <p:sldId id="286" r:id="rId9"/>
    <p:sldId id="262" r:id="rId10"/>
    <p:sldId id="259" r:id="rId11"/>
    <p:sldId id="279" r:id="rId12"/>
    <p:sldId id="271" r:id="rId13"/>
    <p:sldId id="276" r:id="rId14"/>
    <p:sldId id="280" r:id="rId15"/>
    <p:sldId id="264" r:id="rId16"/>
    <p:sldId id="273" r:id="rId17"/>
    <p:sldId id="281" r:id="rId18"/>
    <p:sldId id="260" r:id="rId19"/>
    <p:sldId id="261" r:id="rId20"/>
    <p:sldId id="265" r:id="rId21"/>
    <p:sldId id="266" r:id="rId22"/>
    <p:sldId id="282" r:id="rId23"/>
    <p:sldId id="275" r:id="rId24"/>
    <p:sldId id="272" r:id="rId25"/>
    <p:sldId id="283" r:id="rId26"/>
    <p:sldId id="267" r:id="rId27"/>
    <p:sldId id="285" r:id="rId28"/>
    <p:sldId id="287" r:id="rId29"/>
    <p:sldId id="289" r:id="rId30"/>
    <p:sldId id="28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9" autoAdjust="0"/>
    <p:restoredTop sz="94693" autoAdjust="0"/>
  </p:normalViewPr>
  <p:slideViewPr>
    <p:cSldViewPr snapToGrid="0">
      <p:cViewPr varScale="1">
        <p:scale>
          <a:sx n="86" d="100"/>
          <a:sy n="86" d="100"/>
        </p:scale>
        <p:origin x="643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" panose="02020603050405020304" pitchFamily="18" charset="0"/>
              </a:defRPr>
            </a:lvl1pPr>
          </a:lstStyle>
          <a:p>
            <a:fld id="{A8A255AB-8024-49C9-B668-69DA75A35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26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r>
              <a:rPr lang="en-US" dirty="0"/>
              <a:t>Record</a:t>
            </a:r>
            <a:r>
              <a:rPr lang="en-US" baseline="0" dirty="0"/>
              <a:t> of Accomplishment for FW.2.L.03.02.009.</a:t>
            </a:r>
          </a:p>
          <a:p>
            <a:pPr marL="0" lvl="0" indent="0">
              <a:buFont typeface="Arial"/>
              <a:buNone/>
            </a:pPr>
            <a:r>
              <a:rPr lang="en-US" baseline="0" dirty="0"/>
              <a:t>Note: this is the template used in FW to document the milestone completion. This is accompanied by a 1-page highlight slide.</a:t>
            </a:r>
          </a:p>
          <a:p>
            <a:pPr marL="0" lvl="0" indent="0">
              <a:buFont typeface="Arial"/>
              <a:buNone/>
            </a:pPr>
            <a:endParaRPr lang="en-US" baseline="0" dirty="0"/>
          </a:p>
          <a:p>
            <a:pPr marL="0" lvl="0" indent="0">
              <a:buFont typeface="Arial"/>
              <a:buNone/>
            </a:pPr>
            <a:r>
              <a:rPr lang="en-US" baseline="0" dirty="0"/>
              <a:t>BLUE text is wording from Presidents budget.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1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553" y="0"/>
            <a:ext cx="8614025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770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rtlCol="0"/>
          <a:lstStyle>
            <a:lvl1pPr eaLnBrk="0" hangingPunct="0">
              <a:defRPr i="1">
                <a:solidFill>
                  <a:prstClr val="black">
                    <a:tint val="75000"/>
                  </a:prstClr>
                </a:solidFill>
                <a:latin typeface="Helvetica BlackOblique"/>
                <a:ea typeface="+mn-ea"/>
              </a:defRPr>
            </a:lvl1pPr>
          </a:lstStyle>
          <a:p>
            <a:pPr>
              <a:defRPr/>
            </a:pPr>
            <a:r>
              <a:rPr lang="en-US"/>
              <a:t>www.nasa.gov/aeroresearch/programs/aavp/ht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486400" y="6378580"/>
            <a:ext cx="5700184" cy="403225"/>
          </a:xfrm>
          <a:prstGeom prst="rect">
            <a:avLst/>
          </a:prstGeom>
        </p:spPr>
        <p:txBody>
          <a:bodyPr rtlCol="0"/>
          <a:lstStyle>
            <a:lvl1pPr eaLnBrk="0" hangingPunct="0">
              <a:defRPr i="1">
                <a:solidFill>
                  <a:schemeClr val="tx1">
                    <a:tint val="75000"/>
                  </a:schemeClr>
                </a:solidFill>
                <a:latin typeface="Arial Narrow" charset="0"/>
                <a:ea typeface="+mn-ea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www.nasa.gov/aeroresearch/programs/aavp/ht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77600" y="6392868"/>
            <a:ext cx="55033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F8E4A8-9725-4C44-B913-59D1C69BE8B6}" type="slidenum">
              <a:rPr lang="en-US" sz="2400" i="1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‹#›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8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43908" y="0"/>
            <a:ext cx="83326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262" y="841426"/>
            <a:ext cx="11645313" cy="55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>
            <a:off x="304800" y="762000"/>
            <a:ext cx="10363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9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64240" y="71128"/>
            <a:ext cx="822960" cy="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B65EE-706B-3D41-994A-07D91EF36E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6" y="84930"/>
            <a:ext cx="1914550" cy="4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charset="0"/>
          <a:ea typeface="ＭＳ Ｐゴシック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charset="0"/>
          <a:ea typeface="ＭＳ Ｐゴシック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charset="0"/>
          <a:ea typeface="ＭＳ Ｐゴシック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charset="0"/>
          <a:ea typeface="ＭＳ Ｐゴシック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16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16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16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»"/>
        <a:defRPr sz="16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14/1.J059765" TargetMode="External"/><Relationship Id="rId2" Type="http://schemas.openxmlformats.org/officeDocument/2006/relationships/hyperlink" Target="https://doi.org/10.2514/1.A3285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2514/1.J06099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88893"/>
            <a:ext cx="10363200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dirty="0">
                <a:effectLst/>
              </a:rPr>
              <a:t>Evaluation of Transport-Equation-Based Transition Models for High-Speed Boundary Layers Using OVERFLOW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01C21BB-AC48-4BD5-BCA1-16CFAD35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44662"/>
            <a:ext cx="8534400" cy="3260323"/>
          </a:xfrm>
        </p:spPr>
        <p:txBody>
          <a:bodyPr/>
          <a:lstStyle/>
          <a:p>
            <a:r>
              <a:rPr lang="en-US" dirty="0"/>
              <a:t>Ethan Vogel, Meelan Choudhari, and Balaji Venkatachari</a:t>
            </a:r>
          </a:p>
          <a:p>
            <a:endParaRPr lang="en-US" dirty="0"/>
          </a:p>
          <a:p>
            <a:r>
              <a:rPr lang="en-US" dirty="0"/>
              <a:t>NASA Langley Research Center</a:t>
            </a:r>
          </a:p>
          <a:p>
            <a:endParaRPr lang="en-US" dirty="0"/>
          </a:p>
          <a:p>
            <a:r>
              <a:rPr lang="en-US" dirty="0"/>
              <a:t>AIAA Aviation Forum</a:t>
            </a:r>
          </a:p>
          <a:p>
            <a:endParaRPr lang="en-US" dirty="0"/>
          </a:p>
          <a:p>
            <a:r>
              <a:rPr lang="en-US" dirty="0"/>
              <a:t>APA 17  -  Boundary-Layer Transition for Aerodynamic Applications I</a:t>
            </a:r>
          </a:p>
          <a:p>
            <a:r>
              <a:rPr lang="en-US" dirty="0"/>
              <a:t>June 13, 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AFAD-5F90-48E5-B95D-0DA2112E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05" y="-16826"/>
            <a:ext cx="8614025" cy="762000"/>
          </a:xfrm>
        </p:spPr>
        <p:txBody>
          <a:bodyPr/>
          <a:lstStyle/>
          <a:p>
            <a:r>
              <a:rPr lang="en-US" dirty="0"/>
              <a:t>Simulation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85B0B-DD3D-4BD7-98D1-58062DAC0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7"/>
            <a:ext cx="11645313" cy="2511374"/>
          </a:xfrm>
        </p:spPr>
        <p:txBody>
          <a:bodyPr/>
          <a:lstStyle/>
          <a:p>
            <a:r>
              <a:rPr lang="en-US" dirty="0"/>
              <a:t>Requirements for Tu</a:t>
            </a:r>
            <a:r>
              <a:rPr lang="en-US" baseline="-25000" dirty="0"/>
              <a:t>∞</a:t>
            </a:r>
            <a:r>
              <a:rPr lang="en-US" dirty="0"/>
              <a:t>, </a:t>
            </a:r>
            <a:r>
              <a:rPr lang="el-GR" i="1" dirty="0"/>
              <a:t>μ</a:t>
            </a:r>
            <a:r>
              <a:rPr lang="en-US" baseline="-25000" dirty="0"/>
              <a:t>T∞</a:t>
            </a:r>
            <a:r>
              <a:rPr lang="en-US" dirty="0"/>
              <a:t>, and </a:t>
            </a:r>
            <a:r>
              <a:rPr lang="en-US" sz="2000" dirty="0"/>
              <a:t>𝛾-𝜈</a:t>
            </a:r>
            <a:r>
              <a:rPr lang="en-US" sz="2000" baseline="-25000" dirty="0"/>
              <a:t>L</a:t>
            </a:r>
            <a:r>
              <a:rPr lang="en-US" baseline="-25000" dirty="0"/>
              <a:t>∞ </a:t>
            </a:r>
            <a:r>
              <a:rPr lang="en-US" dirty="0"/>
              <a:t>are not the same for the SST-𝛾 and SST-𝛾-𝜈</a:t>
            </a:r>
            <a:r>
              <a:rPr lang="en-US" baseline="-25000" dirty="0"/>
              <a:t>L</a:t>
            </a:r>
            <a:r>
              <a:rPr lang="en-US" dirty="0"/>
              <a:t> models</a:t>
            </a:r>
          </a:p>
          <a:p>
            <a:endParaRPr lang="en-US" baseline="-25000" dirty="0"/>
          </a:p>
          <a:p>
            <a:r>
              <a:rPr lang="en-US" dirty="0"/>
              <a:t>Values of Tu</a:t>
            </a:r>
            <a:r>
              <a:rPr lang="en-US" baseline="-25000" dirty="0"/>
              <a:t>∞</a:t>
            </a:r>
            <a:r>
              <a:rPr lang="en-US" dirty="0"/>
              <a:t> reported by Liu </a:t>
            </a:r>
            <a:r>
              <a:rPr lang="en-US" dirty="0" err="1"/>
              <a:t>el</a:t>
            </a:r>
            <a:r>
              <a:rPr lang="en-US" dirty="0"/>
              <a:t> al. (2022) and </a:t>
            </a:r>
            <a:r>
              <a:rPr lang="en-US" dirty="0" err="1"/>
              <a:t>Qiao</a:t>
            </a:r>
            <a:r>
              <a:rPr lang="en-US" dirty="0"/>
              <a:t> et al. (2021) did not produce visual agreement in all cases, and freestream values were adjusted where appropriate to achieve the experimentally correct onset location</a:t>
            </a:r>
          </a:p>
          <a:p>
            <a:endParaRPr lang="en-US" dirty="0"/>
          </a:p>
          <a:p>
            <a:r>
              <a:rPr lang="en-US" dirty="0"/>
              <a:t>Cases use shock-aligned grids generated from laminar precursor runs to identify shock 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A69A3-DAE6-4D02-ABD3-036D6C26A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99" y="3149340"/>
            <a:ext cx="8678779" cy="29634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804FB-9D94-457E-ACBB-9E6768A4D087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10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44815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407ED6-B097-4CAF-9CB1-434D6EEA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44" y="0"/>
            <a:ext cx="8614025" cy="762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55D1A6-A703-4DA1-BAD2-4BE34E84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6821433" cy="55149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Description of SST-𝛾 and SST-𝛾-𝜈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Transition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Models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Solver and Simulation Parameters</a:t>
            </a:r>
          </a:p>
          <a:p>
            <a:endParaRPr lang="en-US" dirty="0"/>
          </a:p>
          <a:p>
            <a:r>
              <a:rPr lang="en-US" b="1" dirty="0"/>
              <a:t>Investigation of Model Properties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Presentation of Experimental Test Cases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 and Observations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Ongoing/Future Work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1BC03-A756-45D6-AE21-93A4AF0AAB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/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11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09EA72-8418-4C06-9115-ABD40380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837" r="1343" b="1425"/>
          <a:stretch/>
        </p:blipFill>
        <p:spPr>
          <a:xfrm>
            <a:off x="7122695" y="1139856"/>
            <a:ext cx="3845083" cy="3264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4894D-E3A5-4EF7-A7CB-B142D31D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 r="3461" b="2627"/>
          <a:stretch/>
        </p:blipFill>
        <p:spPr>
          <a:xfrm>
            <a:off x="6997357" y="4483768"/>
            <a:ext cx="3970421" cy="2173705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id="{2FEB8850-FAC6-4AD7-A797-DEDA5460B1F7}"/>
              </a:ext>
            </a:extLst>
          </p:cNvPr>
          <p:cNvSpPr/>
          <p:nvPr/>
        </p:nvSpPr>
        <p:spPr>
          <a:xfrm>
            <a:off x="0" y="3091375"/>
            <a:ext cx="717452" cy="337625"/>
          </a:xfrm>
          <a:prstGeom prst="rightArrow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083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952B-F652-496F-A1AE-9917B56A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190" y="0"/>
            <a:ext cx="8332671" cy="762000"/>
          </a:xfrm>
        </p:spPr>
        <p:txBody>
          <a:bodyPr/>
          <a:lstStyle/>
          <a:p>
            <a:r>
              <a:rPr lang="en-US" dirty="0"/>
              <a:t>Grid Refinement Study: Hypersonic Cone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2F55E-E3F3-4950-A81E-D381F9473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" r="2097" b="1439"/>
          <a:stretch/>
        </p:blipFill>
        <p:spPr>
          <a:xfrm>
            <a:off x="6022807" y="770112"/>
            <a:ext cx="5035054" cy="439444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8269BB-67A9-44AA-8B02-241A495C4134}"/>
              </a:ext>
            </a:extLst>
          </p:cNvPr>
          <p:cNvGrpSpPr/>
          <p:nvPr/>
        </p:nvGrpSpPr>
        <p:grpSpPr>
          <a:xfrm>
            <a:off x="712996" y="770112"/>
            <a:ext cx="4906755" cy="4394446"/>
            <a:chOff x="6171161" y="1231777"/>
            <a:chExt cx="4906755" cy="43944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587BDF-F9DD-4969-B4A0-94229E6AE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444" r="4573" b="1439"/>
            <a:stretch/>
          </p:blipFill>
          <p:spPr>
            <a:xfrm>
              <a:off x="6204075" y="1231777"/>
              <a:ext cx="4873841" cy="439444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4B40A3-444C-4448-A0D2-44A46B285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44" r="87056" b="1439"/>
            <a:stretch/>
          </p:blipFill>
          <p:spPr>
            <a:xfrm>
              <a:off x="6171161" y="1231777"/>
              <a:ext cx="665761" cy="439444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20C5B3-B2B0-40AF-8E61-43BDB35DB49B}"/>
              </a:ext>
            </a:extLst>
          </p:cNvPr>
          <p:cNvSpPr txBox="1"/>
          <p:nvPr/>
        </p:nvSpPr>
        <p:spPr>
          <a:xfrm>
            <a:off x="7795592" y="5164558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𝛾-𝜈</a:t>
            </a:r>
            <a:r>
              <a:rPr lang="en-US" sz="2400" baseline="-25000" dirty="0"/>
              <a:t>L </a:t>
            </a:r>
            <a:r>
              <a:rPr lang="en-US" sz="2400" dirty="0"/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0DFE5-40D6-4229-A887-C5817F0CB959}"/>
              </a:ext>
            </a:extLst>
          </p:cNvPr>
          <p:cNvSpPr txBox="1"/>
          <p:nvPr/>
        </p:nvSpPr>
        <p:spPr>
          <a:xfrm>
            <a:off x="2524643" y="5164558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 model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422D5D6-C462-43C5-A67B-F8802BA0CB44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12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AD4B9D-66D7-4460-990C-42E3E395D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41676"/>
              </p:ext>
            </p:extLst>
          </p:nvPr>
        </p:nvGraphicFramePr>
        <p:xfrm>
          <a:off x="959655" y="5720951"/>
          <a:ext cx="9859973" cy="1060849"/>
        </p:xfrm>
        <a:graphic>
          <a:graphicData uri="http://schemas.openxmlformats.org/drawingml/2006/table">
            <a:tbl>
              <a:tblPr/>
              <a:tblGrid>
                <a:gridCol w="1382395">
                  <a:extLst>
                    <a:ext uri="{9D8B030D-6E8A-4147-A177-3AD203B41FA5}">
                      <a16:colId xmlns:a16="http://schemas.microsoft.com/office/drawing/2014/main" val="4001982405"/>
                    </a:ext>
                  </a:extLst>
                </a:gridCol>
                <a:gridCol w="1349084">
                  <a:extLst>
                    <a:ext uri="{9D8B030D-6E8A-4147-A177-3AD203B41FA5}">
                      <a16:colId xmlns:a16="http://schemas.microsoft.com/office/drawing/2014/main" val="2534569563"/>
                    </a:ext>
                  </a:extLst>
                </a:gridCol>
                <a:gridCol w="1065943">
                  <a:extLst>
                    <a:ext uri="{9D8B030D-6E8A-4147-A177-3AD203B41FA5}">
                      <a16:colId xmlns:a16="http://schemas.microsoft.com/office/drawing/2014/main" val="3568396327"/>
                    </a:ext>
                  </a:extLst>
                </a:gridCol>
                <a:gridCol w="1126565">
                  <a:extLst>
                    <a:ext uri="{9D8B030D-6E8A-4147-A177-3AD203B41FA5}">
                      <a16:colId xmlns:a16="http://schemas.microsoft.com/office/drawing/2014/main" val="1062345218"/>
                    </a:ext>
                  </a:extLst>
                </a:gridCol>
                <a:gridCol w="1446688">
                  <a:extLst>
                    <a:ext uri="{9D8B030D-6E8A-4147-A177-3AD203B41FA5}">
                      <a16:colId xmlns:a16="http://schemas.microsoft.com/office/drawing/2014/main" val="3075488724"/>
                    </a:ext>
                  </a:extLst>
                </a:gridCol>
                <a:gridCol w="735973">
                  <a:extLst>
                    <a:ext uri="{9D8B030D-6E8A-4147-A177-3AD203B41FA5}">
                      <a16:colId xmlns:a16="http://schemas.microsoft.com/office/drawing/2014/main" val="619070492"/>
                    </a:ext>
                  </a:extLst>
                </a:gridCol>
                <a:gridCol w="821303">
                  <a:extLst>
                    <a:ext uri="{9D8B030D-6E8A-4147-A177-3AD203B41FA5}">
                      <a16:colId xmlns:a16="http://schemas.microsoft.com/office/drawing/2014/main" val="912508657"/>
                    </a:ext>
                  </a:extLst>
                </a:gridCol>
                <a:gridCol w="1932022">
                  <a:extLst>
                    <a:ext uri="{9D8B030D-6E8A-4147-A177-3AD203B41FA5}">
                      <a16:colId xmlns:a16="http://schemas.microsoft.com/office/drawing/2014/main" val="2677768934"/>
                    </a:ext>
                  </a:extLst>
                </a:gridCol>
              </a:tblGrid>
              <a:tr h="374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 (1/m)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QOI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ν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Reference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8044"/>
                  </a:ext>
                </a:extLst>
              </a:tr>
              <a:tr h="686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5-deg Straight Cone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1.41E+7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Stanton Number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0.38 /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Horvath et al. [4]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9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04B5-D124-44C9-98DE-A47B58CD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623" y="0"/>
            <a:ext cx="8614025" cy="762000"/>
          </a:xfrm>
        </p:spPr>
        <p:txBody>
          <a:bodyPr/>
          <a:lstStyle/>
          <a:p>
            <a:r>
              <a:rPr lang="en-US" dirty="0"/>
              <a:t>Influence of SST-Turbulence-Model 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AF729-717B-4316-A4B1-FDC8B7642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5537835" cy="5514925"/>
          </a:xfrm>
        </p:spPr>
        <p:txBody>
          <a:bodyPr/>
          <a:lstStyle/>
          <a:p>
            <a:r>
              <a:rPr lang="en-US" dirty="0"/>
              <a:t>SST originally released in 1994, and was updated in 2003</a:t>
            </a:r>
          </a:p>
          <a:p>
            <a:endParaRPr lang="en-US" dirty="0"/>
          </a:p>
          <a:p>
            <a:r>
              <a:rPr lang="en-US" dirty="0"/>
              <a:t>OVERFLOW 2.3 distribution uses 2003 version only</a:t>
            </a:r>
          </a:p>
          <a:p>
            <a:endParaRPr lang="en-US" dirty="0"/>
          </a:p>
          <a:p>
            <a:r>
              <a:rPr lang="en-US" dirty="0"/>
              <a:t>Both models examined here were coupled only to SST-1994 in their initial presentation</a:t>
            </a:r>
          </a:p>
          <a:p>
            <a:endParaRPr lang="en-US" dirty="0"/>
          </a:p>
          <a:p>
            <a:r>
              <a:rPr lang="en-US" dirty="0"/>
              <a:t>Ideally transition model should be agnostic to turbulence model version</a:t>
            </a:r>
          </a:p>
          <a:p>
            <a:pPr lvl="1"/>
            <a:r>
              <a:rPr lang="en-US" dirty="0"/>
              <a:t>Some coupling may be inevitable</a:t>
            </a:r>
          </a:p>
          <a:p>
            <a:pPr lvl="1"/>
            <a:endParaRPr lang="en-US" dirty="0"/>
          </a:p>
          <a:p>
            <a:r>
              <a:rPr lang="en-US" dirty="0"/>
              <a:t>SST-1994 is reintroduced to OVERFLOW for consistency with original model presentations [Liu, 2022 and </a:t>
            </a:r>
            <a:r>
              <a:rPr lang="en-US" dirty="0" err="1"/>
              <a:t>Qiao</a:t>
            </a:r>
            <a:r>
              <a:rPr lang="en-US" dirty="0"/>
              <a:t>, 2021].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4234B-C61D-48D4-906A-40E88594A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4862" b="1911"/>
          <a:stretch/>
        </p:blipFill>
        <p:spPr>
          <a:xfrm>
            <a:off x="7894564" y="3895421"/>
            <a:ext cx="3229261" cy="2834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0F928-18EA-4D68-848C-9D5EE12531F1}"/>
              </a:ext>
            </a:extLst>
          </p:cNvPr>
          <p:cNvSpPr txBox="1"/>
          <p:nvPr/>
        </p:nvSpPr>
        <p:spPr>
          <a:xfrm>
            <a:off x="6765187" y="4199659"/>
            <a:ext cx="165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𝛾-𝜈</a:t>
            </a:r>
            <a:r>
              <a:rPr lang="en-US" sz="1600" baseline="-25000" dirty="0"/>
              <a:t>L </a:t>
            </a:r>
            <a:r>
              <a:rPr lang="en-US" sz="1600" dirty="0"/>
              <a:t>model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72C81AE-7238-4FAB-A33A-E01162BF47CB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13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B9C48-7797-A5D8-5CDA-4C1DFF9EFCC2}"/>
              </a:ext>
            </a:extLst>
          </p:cNvPr>
          <p:cNvSpPr txBox="1"/>
          <p:nvPr/>
        </p:nvSpPr>
        <p:spPr>
          <a:xfrm>
            <a:off x="8386852" y="824250"/>
            <a:ext cx="273697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FF"/>
                </a:highlight>
              </a:rPr>
              <a:t>Case </a:t>
            </a:r>
            <a:r>
              <a:rPr lang="en-US" sz="2000" dirty="0" err="1">
                <a:highlight>
                  <a:srgbClr val="FFFFFF"/>
                </a:highlight>
                <a:latin typeface="Helvetica" pitchFamily="2" charset="0"/>
                <a:cs typeface="Times" panose="02020603050405020304" pitchFamily="18" charset="0"/>
              </a:rPr>
              <a:t>LaRC</a:t>
            </a:r>
            <a:r>
              <a:rPr lang="en-US" sz="2000" dirty="0">
                <a:highlight>
                  <a:srgbClr val="FFFFFF"/>
                </a:highlight>
                <a:latin typeface="Helvetica" pitchFamily="2" charset="0"/>
                <a:cs typeface="Times" panose="02020603050405020304" pitchFamily="18" charset="0"/>
              </a:rPr>
              <a:t> M6 Cone </a:t>
            </a:r>
            <a:endParaRPr lang="en-US" sz="2000" dirty="0">
              <a:highlight>
                <a:srgbClr val="FFFFFF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16288-B350-4531-8CA6-8E6A18744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 r="4861" b="1518"/>
          <a:stretch/>
        </p:blipFill>
        <p:spPr>
          <a:xfrm>
            <a:off x="7894564" y="1286610"/>
            <a:ext cx="3229261" cy="27116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1EB431-4E85-4B23-B1EE-F9546C4D9A56}"/>
              </a:ext>
            </a:extLst>
          </p:cNvPr>
          <p:cNvSpPr txBox="1"/>
          <p:nvPr/>
        </p:nvSpPr>
        <p:spPr>
          <a:xfrm>
            <a:off x="6765186" y="1525989"/>
            <a:ext cx="165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𝛾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225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407ED6-B097-4CAF-9CB1-434D6EEA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353" y="0"/>
            <a:ext cx="8614025" cy="762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55D1A6-A703-4DA1-BAD2-4BE34E84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6821433" cy="55149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Description of SST-𝛾 and SST-𝛾-𝜈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Transition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Models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Solver and Simulation Parameters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Investigation of Model Properties</a:t>
            </a:r>
          </a:p>
          <a:p>
            <a:endParaRPr lang="en-US" dirty="0"/>
          </a:p>
          <a:p>
            <a:r>
              <a:rPr lang="en-US" b="1" dirty="0"/>
              <a:t>Presentation of Experimental Test Cases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 and Observations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Ongoing/Future Work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1BC03-A756-45D6-AE21-93A4AF0AAB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/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14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09EA72-8418-4C06-9115-ABD40380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837" r="1343" b="1425"/>
          <a:stretch/>
        </p:blipFill>
        <p:spPr>
          <a:xfrm>
            <a:off x="7122695" y="1139856"/>
            <a:ext cx="3845083" cy="3264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4894D-E3A5-4EF7-A7CB-B142D31D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 r="3461" b="2627"/>
          <a:stretch/>
        </p:blipFill>
        <p:spPr>
          <a:xfrm>
            <a:off x="6997357" y="4483768"/>
            <a:ext cx="3970421" cy="2173705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25307F7A-93A4-F65C-F3D6-7EADCD46CC06}"/>
              </a:ext>
            </a:extLst>
          </p:cNvPr>
          <p:cNvSpPr/>
          <p:nvPr/>
        </p:nvSpPr>
        <p:spPr>
          <a:xfrm>
            <a:off x="0" y="3795272"/>
            <a:ext cx="717452" cy="337625"/>
          </a:xfrm>
          <a:prstGeom prst="rightArrow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2613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01C97403-B728-49E4-94E3-1A4509BE7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r="2554" b="2359"/>
          <a:stretch/>
        </p:blipFill>
        <p:spPr>
          <a:xfrm>
            <a:off x="1889495" y="3135709"/>
            <a:ext cx="2968143" cy="26785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3A05F-77AF-444F-A338-FE9D60B926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t="2314" r="2554" b="2086"/>
          <a:stretch/>
        </p:blipFill>
        <p:spPr>
          <a:xfrm>
            <a:off x="8306136" y="3191705"/>
            <a:ext cx="2952306" cy="2622506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530A7772-2BD7-49C8-8C0C-5844F7011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55" b="2314"/>
          <a:stretch/>
        </p:blipFill>
        <p:spPr>
          <a:xfrm>
            <a:off x="5036334" y="3134491"/>
            <a:ext cx="3003469" cy="26797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F6D557-36FC-4328-AE1D-8E035D2CA74B}"/>
              </a:ext>
            </a:extLst>
          </p:cNvPr>
          <p:cNvSpPr txBox="1"/>
          <p:nvPr/>
        </p:nvSpPr>
        <p:spPr>
          <a:xfrm>
            <a:off x="216574" y="4333056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𝛾-𝜈</a:t>
            </a:r>
            <a:r>
              <a:rPr lang="en-US" sz="2400" baseline="-25000" dirty="0"/>
              <a:t>L </a:t>
            </a:r>
            <a:r>
              <a:rPr lang="en-US" sz="2400" dirty="0">
                <a:solidFill>
                  <a:sysClr val="windowText" lastClr="000000"/>
                </a:solidFill>
              </a:rPr>
              <a:t>model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8E6B4-1D6D-45F8-9BAB-5631AE0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Hypersonic Transition Modeling: </a:t>
            </a:r>
            <a:r>
              <a:rPr lang="en-US" dirty="0" err="1"/>
              <a:t>LaRC</a:t>
            </a:r>
            <a:r>
              <a:rPr lang="en-US" dirty="0"/>
              <a:t> M6 </a:t>
            </a:r>
          </a:p>
        </p:txBody>
      </p:sp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DEECB5D4-F860-46E3-BD25-6A3A7E10F1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313" r="1281" b="3836"/>
          <a:stretch/>
        </p:blipFill>
        <p:spPr>
          <a:xfrm>
            <a:off x="1929925" y="762000"/>
            <a:ext cx="3003469" cy="2574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3D6897-C3BD-4063-A044-360E93F681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4064" r="2684" b="2085"/>
          <a:stretch/>
        </p:blipFill>
        <p:spPr>
          <a:xfrm>
            <a:off x="5116050" y="809982"/>
            <a:ext cx="2956265" cy="2574524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D06E03BE-529A-4BE3-926B-6454CFDE40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t="2314" r="2555" b="2086"/>
          <a:stretch/>
        </p:blipFill>
        <p:spPr>
          <a:xfrm>
            <a:off x="8302176" y="762000"/>
            <a:ext cx="2956266" cy="2622506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1E61732-EE5F-4F55-9871-81A1420217F9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15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D43DCB-C824-497A-8EF7-E13F5ECEBA49}"/>
              </a:ext>
            </a:extLst>
          </p:cNvPr>
          <p:cNvSpPr txBox="1"/>
          <p:nvPr/>
        </p:nvSpPr>
        <p:spPr>
          <a:xfrm>
            <a:off x="257003" y="1742904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 model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786D85A-8936-4B9B-8284-A0D32339F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03406"/>
              </p:ext>
            </p:extLst>
          </p:nvPr>
        </p:nvGraphicFramePr>
        <p:xfrm>
          <a:off x="1016606" y="5940123"/>
          <a:ext cx="9859973" cy="805228"/>
        </p:xfrm>
        <a:graphic>
          <a:graphicData uri="http://schemas.openxmlformats.org/drawingml/2006/table">
            <a:tbl>
              <a:tblPr/>
              <a:tblGrid>
                <a:gridCol w="1382395">
                  <a:extLst>
                    <a:ext uri="{9D8B030D-6E8A-4147-A177-3AD203B41FA5}">
                      <a16:colId xmlns:a16="http://schemas.microsoft.com/office/drawing/2014/main" val="4001982405"/>
                    </a:ext>
                  </a:extLst>
                </a:gridCol>
                <a:gridCol w="1349084">
                  <a:extLst>
                    <a:ext uri="{9D8B030D-6E8A-4147-A177-3AD203B41FA5}">
                      <a16:colId xmlns:a16="http://schemas.microsoft.com/office/drawing/2014/main" val="2534569563"/>
                    </a:ext>
                  </a:extLst>
                </a:gridCol>
                <a:gridCol w="1065943">
                  <a:extLst>
                    <a:ext uri="{9D8B030D-6E8A-4147-A177-3AD203B41FA5}">
                      <a16:colId xmlns:a16="http://schemas.microsoft.com/office/drawing/2014/main" val="3568396327"/>
                    </a:ext>
                  </a:extLst>
                </a:gridCol>
                <a:gridCol w="1126565">
                  <a:extLst>
                    <a:ext uri="{9D8B030D-6E8A-4147-A177-3AD203B41FA5}">
                      <a16:colId xmlns:a16="http://schemas.microsoft.com/office/drawing/2014/main" val="1062345218"/>
                    </a:ext>
                  </a:extLst>
                </a:gridCol>
                <a:gridCol w="1446688">
                  <a:extLst>
                    <a:ext uri="{9D8B030D-6E8A-4147-A177-3AD203B41FA5}">
                      <a16:colId xmlns:a16="http://schemas.microsoft.com/office/drawing/2014/main" val="3075488724"/>
                    </a:ext>
                  </a:extLst>
                </a:gridCol>
                <a:gridCol w="735973">
                  <a:extLst>
                    <a:ext uri="{9D8B030D-6E8A-4147-A177-3AD203B41FA5}">
                      <a16:colId xmlns:a16="http://schemas.microsoft.com/office/drawing/2014/main" val="619070492"/>
                    </a:ext>
                  </a:extLst>
                </a:gridCol>
                <a:gridCol w="821303">
                  <a:extLst>
                    <a:ext uri="{9D8B030D-6E8A-4147-A177-3AD203B41FA5}">
                      <a16:colId xmlns:a16="http://schemas.microsoft.com/office/drawing/2014/main" val="912508657"/>
                    </a:ext>
                  </a:extLst>
                </a:gridCol>
                <a:gridCol w="1932022">
                  <a:extLst>
                    <a:ext uri="{9D8B030D-6E8A-4147-A177-3AD203B41FA5}">
                      <a16:colId xmlns:a16="http://schemas.microsoft.com/office/drawing/2014/main" val="2677768934"/>
                    </a:ext>
                  </a:extLst>
                </a:gridCol>
              </a:tblGrid>
              <a:tr h="269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 (1/m)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QOI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ν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Reference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8044"/>
                  </a:ext>
                </a:extLst>
              </a:tr>
              <a:tr h="492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5-deg Straight Cone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1.05E+7 – 2.56E+7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Stanton Number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0.38 /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Horvath et al. [4]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99113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822B202-51FC-4F66-B5DB-A698C6E28BEA}"/>
              </a:ext>
            </a:extLst>
          </p:cNvPr>
          <p:cNvSpPr/>
          <p:nvPr/>
        </p:nvSpPr>
        <p:spPr>
          <a:xfrm>
            <a:off x="323473" y="3178258"/>
            <a:ext cx="1490266" cy="1582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1F6275-A760-473D-AF7C-3BF2E1DC795C}"/>
              </a:ext>
            </a:extLst>
          </p:cNvPr>
          <p:cNvSpPr txBox="1"/>
          <p:nvPr/>
        </p:nvSpPr>
        <p:spPr>
          <a:xfrm>
            <a:off x="216573" y="3334872"/>
            <a:ext cx="16512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Decreasing Re</a:t>
            </a:r>
            <a:r>
              <a:rPr lang="en-US" sz="1600" b="1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∞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22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361748B4-C080-4083-BEC8-485C2A1A43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3168" r="4185" b="1985"/>
          <a:stretch/>
        </p:blipFill>
        <p:spPr>
          <a:xfrm>
            <a:off x="8390370" y="3313560"/>
            <a:ext cx="2855271" cy="2601843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B76299B-A6C3-424C-9173-45B15C55A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8" r="3849" b="347"/>
          <a:stretch/>
        </p:blipFill>
        <p:spPr>
          <a:xfrm>
            <a:off x="2165627" y="3226628"/>
            <a:ext cx="2936389" cy="2719768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E2DB3390-CFCA-499E-A353-80EC0CF7E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3168" r="4840" b="1985"/>
          <a:stretch/>
        </p:blipFill>
        <p:spPr>
          <a:xfrm>
            <a:off x="5284449" y="3313560"/>
            <a:ext cx="2855271" cy="26018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B03955-2D9F-4588-B8F6-F8E7666776EF}"/>
              </a:ext>
            </a:extLst>
          </p:cNvPr>
          <p:cNvSpPr txBox="1"/>
          <p:nvPr/>
        </p:nvSpPr>
        <p:spPr>
          <a:xfrm>
            <a:off x="263731" y="4614481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𝛾-𝜈</a:t>
            </a:r>
            <a:r>
              <a:rPr lang="en-US" sz="2400" baseline="-25000" dirty="0"/>
              <a:t>L </a:t>
            </a:r>
            <a:r>
              <a:rPr lang="en-US" sz="2400" dirty="0">
                <a:solidFill>
                  <a:sysClr val="windowText" lastClr="000000"/>
                </a:solidFill>
              </a:rPr>
              <a:t>model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414A2-5C37-443A-9068-C23E091E6D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Supersonic Transition Modeling: LaRC-M3pt5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C474425-064B-4B8C-BC7A-DD3F846BAA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2866" r="1555" b="954"/>
          <a:stretch/>
        </p:blipFill>
        <p:spPr>
          <a:xfrm>
            <a:off x="2293046" y="942597"/>
            <a:ext cx="3011600" cy="2638425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07A8D8BB-F796-4CB6-8448-74F16C57A7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r="1556" b="2805"/>
          <a:stretch/>
        </p:blipFill>
        <p:spPr>
          <a:xfrm>
            <a:off x="5304646" y="1082295"/>
            <a:ext cx="3037704" cy="2451102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72837A66-0EC7-4F6C-B59D-0689E0FABB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" r="1556" b="2690"/>
          <a:stretch/>
        </p:blipFill>
        <p:spPr>
          <a:xfrm>
            <a:off x="8390370" y="1005337"/>
            <a:ext cx="3037704" cy="252806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61F6BAA-7DFA-4B5A-9FB9-C9C0E7058134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16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9094D-33B9-4D19-91AC-7F88B651FB7C}"/>
              </a:ext>
            </a:extLst>
          </p:cNvPr>
          <p:cNvSpPr txBox="1"/>
          <p:nvPr/>
        </p:nvSpPr>
        <p:spPr>
          <a:xfrm>
            <a:off x="369410" y="2038534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 model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1816527-63B3-489D-87BD-79BAE81A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01641"/>
              </p:ext>
            </p:extLst>
          </p:nvPr>
        </p:nvGraphicFramePr>
        <p:xfrm>
          <a:off x="1016606" y="5940123"/>
          <a:ext cx="9859973" cy="805228"/>
        </p:xfrm>
        <a:graphic>
          <a:graphicData uri="http://schemas.openxmlformats.org/drawingml/2006/table">
            <a:tbl>
              <a:tblPr/>
              <a:tblGrid>
                <a:gridCol w="1382395">
                  <a:extLst>
                    <a:ext uri="{9D8B030D-6E8A-4147-A177-3AD203B41FA5}">
                      <a16:colId xmlns:a16="http://schemas.microsoft.com/office/drawing/2014/main" val="4001982405"/>
                    </a:ext>
                  </a:extLst>
                </a:gridCol>
                <a:gridCol w="1349084">
                  <a:extLst>
                    <a:ext uri="{9D8B030D-6E8A-4147-A177-3AD203B41FA5}">
                      <a16:colId xmlns:a16="http://schemas.microsoft.com/office/drawing/2014/main" val="2534569563"/>
                    </a:ext>
                  </a:extLst>
                </a:gridCol>
                <a:gridCol w="1065943">
                  <a:extLst>
                    <a:ext uri="{9D8B030D-6E8A-4147-A177-3AD203B41FA5}">
                      <a16:colId xmlns:a16="http://schemas.microsoft.com/office/drawing/2014/main" val="3568396327"/>
                    </a:ext>
                  </a:extLst>
                </a:gridCol>
                <a:gridCol w="1126565">
                  <a:extLst>
                    <a:ext uri="{9D8B030D-6E8A-4147-A177-3AD203B41FA5}">
                      <a16:colId xmlns:a16="http://schemas.microsoft.com/office/drawing/2014/main" val="1062345218"/>
                    </a:ext>
                  </a:extLst>
                </a:gridCol>
                <a:gridCol w="1446688">
                  <a:extLst>
                    <a:ext uri="{9D8B030D-6E8A-4147-A177-3AD203B41FA5}">
                      <a16:colId xmlns:a16="http://schemas.microsoft.com/office/drawing/2014/main" val="3075488724"/>
                    </a:ext>
                  </a:extLst>
                </a:gridCol>
                <a:gridCol w="735973">
                  <a:extLst>
                    <a:ext uri="{9D8B030D-6E8A-4147-A177-3AD203B41FA5}">
                      <a16:colId xmlns:a16="http://schemas.microsoft.com/office/drawing/2014/main" val="619070492"/>
                    </a:ext>
                  </a:extLst>
                </a:gridCol>
                <a:gridCol w="821303">
                  <a:extLst>
                    <a:ext uri="{9D8B030D-6E8A-4147-A177-3AD203B41FA5}">
                      <a16:colId xmlns:a16="http://schemas.microsoft.com/office/drawing/2014/main" val="912508657"/>
                    </a:ext>
                  </a:extLst>
                </a:gridCol>
                <a:gridCol w="1932022">
                  <a:extLst>
                    <a:ext uri="{9D8B030D-6E8A-4147-A177-3AD203B41FA5}">
                      <a16:colId xmlns:a16="http://schemas.microsoft.com/office/drawing/2014/main" val="2677768934"/>
                    </a:ext>
                  </a:extLst>
                </a:gridCol>
              </a:tblGrid>
              <a:tr h="269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 (1/m)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QOI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ν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Reference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8044"/>
                  </a:ext>
                </a:extLst>
              </a:tr>
              <a:tr h="492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M3.5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5-deg Straight Cone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2.81E+7 - 7.8E+7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Recovery Factor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 /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Chen et al. [6]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99113"/>
                  </a:ext>
                </a:extLst>
              </a:tr>
            </a:tbl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F16D03CC-4A06-44DF-92E3-73F3C7F1CBFA}"/>
              </a:ext>
            </a:extLst>
          </p:cNvPr>
          <p:cNvSpPr/>
          <p:nvPr/>
        </p:nvSpPr>
        <p:spPr>
          <a:xfrm>
            <a:off x="323473" y="3178258"/>
            <a:ext cx="1490266" cy="1582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8327AE-18E3-4B77-85BB-5A6A04CAD2E7}"/>
              </a:ext>
            </a:extLst>
          </p:cNvPr>
          <p:cNvSpPr txBox="1"/>
          <p:nvPr/>
        </p:nvSpPr>
        <p:spPr>
          <a:xfrm>
            <a:off x="216573" y="3334872"/>
            <a:ext cx="16512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Decreasing Re</a:t>
            </a:r>
            <a:r>
              <a:rPr lang="en-US" sz="1600" b="1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∞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1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764C-C182-4040-A09F-7301B200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Nose Bluntness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AE2D-40BD-48D5-8CD3-79552B9E2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10357" r="8361" b="2262"/>
          <a:stretch/>
        </p:blipFill>
        <p:spPr>
          <a:xfrm>
            <a:off x="558507" y="1249398"/>
            <a:ext cx="5197360" cy="4505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D3605-8925-4896-A395-10ED55947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10357" r="6420" b="2262"/>
          <a:stretch/>
        </p:blipFill>
        <p:spPr>
          <a:xfrm>
            <a:off x="6018883" y="1249398"/>
            <a:ext cx="5315342" cy="4505742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D794DC7-7DA3-42DE-A95E-8E25707DEC46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17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4851B-FA6A-A454-2392-3431F833AE67}"/>
              </a:ext>
            </a:extLst>
          </p:cNvPr>
          <p:cNvSpPr txBox="1"/>
          <p:nvPr/>
        </p:nvSpPr>
        <p:spPr>
          <a:xfrm>
            <a:off x="2543908" y="921348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DD595-B3C2-BFA4-2EA2-ECD8AD67DC15}"/>
              </a:ext>
            </a:extLst>
          </p:cNvPr>
          <p:cNvSpPr txBox="1"/>
          <p:nvPr/>
        </p:nvSpPr>
        <p:spPr>
          <a:xfrm>
            <a:off x="8307311" y="921348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𝛾-𝜈</a:t>
            </a:r>
            <a:r>
              <a:rPr lang="en-US" sz="2400" baseline="-25000" dirty="0"/>
              <a:t>L </a:t>
            </a:r>
            <a:r>
              <a:rPr lang="en-US" sz="2400" dirty="0"/>
              <a:t>model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5AD1A7-478D-4B4C-A785-26D47DF51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7640"/>
              </p:ext>
            </p:extLst>
          </p:nvPr>
        </p:nvGraphicFramePr>
        <p:xfrm>
          <a:off x="1088896" y="5936652"/>
          <a:ext cx="9859973" cy="805228"/>
        </p:xfrm>
        <a:graphic>
          <a:graphicData uri="http://schemas.openxmlformats.org/drawingml/2006/table">
            <a:tbl>
              <a:tblPr/>
              <a:tblGrid>
                <a:gridCol w="1382395">
                  <a:extLst>
                    <a:ext uri="{9D8B030D-6E8A-4147-A177-3AD203B41FA5}">
                      <a16:colId xmlns:a16="http://schemas.microsoft.com/office/drawing/2014/main" val="4001982405"/>
                    </a:ext>
                  </a:extLst>
                </a:gridCol>
                <a:gridCol w="1349084">
                  <a:extLst>
                    <a:ext uri="{9D8B030D-6E8A-4147-A177-3AD203B41FA5}">
                      <a16:colId xmlns:a16="http://schemas.microsoft.com/office/drawing/2014/main" val="2534569563"/>
                    </a:ext>
                  </a:extLst>
                </a:gridCol>
                <a:gridCol w="1065943">
                  <a:extLst>
                    <a:ext uri="{9D8B030D-6E8A-4147-A177-3AD203B41FA5}">
                      <a16:colId xmlns:a16="http://schemas.microsoft.com/office/drawing/2014/main" val="3568396327"/>
                    </a:ext>
                  </a:extLst>
                </a:gridCol>
                <a:gridCol w="1126565">
                  <a:extLst>
                    <a:ext uri="{9D8B030D-6E8A-4147-A177-3AD203B41FA5}">
                      <a16:colId xmlns:a16="http://schemas.microsoft.com/office/drawing/2014/main" val="1062345218"/>
                    </a:ext>
                  </a:extLst>
                </a:gridCol>
                <a:gridCol w="1446688">
                  <a:extLst>
                    <a:ext uri="{9D8B030D-6E8A-4147-A177-3AD203B41FA5}">
                      <a16:colId xmlns:a16="http://schemas.microsoft.com/office/drawing/2014/main" val="3075488724"/>
                    </a:ext>
                  </a:extLst>
                </a:gridCol>
                <a:gridCol w="735973">
                  <a:extLst>
                    <a:ext uri="{9D8B030D-6E8A-4147-A177-3AD203B41FA5}">
                      <a16:colId xmlns:a16="http://schemas.microsoft.com/office/drawing/2014/main" val="619070492"/>
                    </a:ext>
                  </a:extLst>
                </a:gridCol>
                <a:gridCol w="821303">
                  <a:extLst>
                    <a:ext uri="{9D8B030D-6E8A-4147-A177-3AD203B41FA5}">
                      <a16:colId xmlns:a16="http://schemas.microsoft.com/office/drawing/2014/main" val="912508657"/>
                    </a:ext>
                  </a:extLst>
                </a:gridCol>
                <a:gridCol w="1932022">
                  <a:extLst>
                    <a:ext uri="{9D8B030D-6E8A-4147-A177-3AD203B41FA5}">
                      <a16:colId xmlns:a16="http://schemas.microsoft.com/office/drawing/2014/main" val="2677768934"/>
                    </a:ext>
                  </a:extLst>
                </a:gridCol>
              </a:tblGrid>
              <a:tr h="269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 (1/m)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QOI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ν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Reference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8044"/>
                  </a:ext>
                </a:extLst>
              </a:tr>
              <a:tr h="492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5-deg Straight Cone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1.05E+7 – 2.56E+7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Stanton Number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0.38 /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Horvath et al. [4]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9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6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0834-1A83-4363-BE1E-07484164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622" y="14068"/>
            <a:ext cx="8864990" cy="762000"/>
          </a:xfrm>
        </p:spPr>
        <p:txBody>
          <a:bodyPr/>
          <a:lstStyle/>
          <a:p>
            <a:r>
              <a:rPr lang="en-US" dirty="0"/>
              <a:t>Evaluation of Model Accuracy for Flight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DCF1E-AAD9-4F40-B457-2CA4533E3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0273" r="5539" b="1095"/>
          <a:stretch/>
        </p:blipFill>
        <p:spPr>
          <a:xfrm>
            <a:off x="404949" y="997659"/>
            <a:ext cx="5691051" cy="4862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EBFB2-CBBC-4677-87CF-9852AE941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0513" r="2494" b="856"/>
          <a:stretch/>
        </p:blipFill>
        <p:spPr>
          <a:xfrm>
            <a:off x="6334114" y="997658"/>
            <a:ext cx="5820200" cy="4862681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09C513A-15B2-45C5-8B89-3A71F12E9EEC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18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60102-B3EF-80AE-3080-7E8CA9A6BF6A}"/>
              </a:ext>
            </a:extLst>
          </p:cNvPr>
          <p:cNvSpPr txBox="1"/>
          <p:nvPr/>
        </p:nvSpPr>
        <p:spPr>
          <a:xfrm>
            <a:off x="2543908" y="921348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E6578-461A-2C21-9351-E19D599093A1}"/>
              </a:ext>
            </a:extLst>
          </p:cNvPr>
          <p:cNvSpPr txBox="1"/>
          <p:nvPr/>
        </p:nvSpPr>
        <p:spPr>
          <a:xfrm>
            <a:off x="8191902" y="921348"/>
            <a:ext cx="1651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𝛾-𝜈</a:t>
            </a:r>
            <a:r>
              <a:rPr lang="en-US" sz="2400" baseline="-25000" dirty="0"/>
              <a:t>L </a:t>
            </a:r>
            <a:r>
              <a:rPr lang="en-US" sz="2400" dirty="0"/>
              <a:t>model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483746-527B-43AB-9CAD-5C14BBF55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41211"/>
              </p:ext>
            </p:extLst>
          </p:nvPr>
        </p:nvGraphicFramePr>
        <p:xfrm>
          <a:off x="1088896" y="5936652"/>
          <a:ext cx="9859973" cy="805228"/>
        </p:xfrm>
        <a:graphic>
          <a:graphicData uri="http://schemas.openxmlformats.org/drawingml/2006/table">
            <a:tbl>
              <a:tblPr/>
              <a:tblGrid>
                <a:gridCol w="1382395">
                  <a:extLst>
                    <a:ext uri="{9D8B030D-6E8A-4147-A177-3AD203B41FA5}">
                      <a16:colId xmlns:a16="http://schemas.microsoft.com/office/drawing/2014/main" val="4001982405"/>
                    </a:ext>
                  </a:extLst>
                </a:gridCol>
                <a:gridCol w="1349084">
                  <a:extLst>
                    <a:ext uri="{9D8B030D-6E8A-4147-A177-3AD203B41FA5}">
                      <a16:colId xmlns:a16="http://schemas.microsoft.com/office/drawing/2014/main" val="2534569563"/>
                    </a:ext>
                  </a:extLst>
                </a:gridCol>
                <a:gridCol w="1065943">
                  <a:extLst>
                    <a:ext uri="{9D8B030D-6E8A-4147-A177-3AD203B41FA5}">
                      <a16:colId xmlns:a16="http://schemas.microsoft.com/office/drawing/2014/main" val="3568396327"/>
                    </a:ext>
                  </a:extLst>
                </a:gridCol>
                <a:gridCol w="1126565">
                  <a:extLst>
                    <a:ext uri="{9D8B030D-6E8A-4147-A177-3AD203B41FA5}">
                      <a16:colId xmlns:a16="http://schemas.microsoft.com/office/drawing/2014/main" val="1062345218"/>
                    </a:ext>
                  </a:extLst>
                </a:gridCol>
                <a:gridCol w="1446688">
                  <a:extLst>
                    <a:ext uri="{9D8B030D-6E8A-4147-A177-3AD203B41FA5}">
                      <a16:colId xmlns:a16="http://schemas.microsoft.com/office/drawing/2014/main" val="3075488724"/>
                    </a:ext>
                  </a:extLst>
                </a:gridCol>
                <a:gridCol w="735973">
                  <a:extLst>
                    <a:ext uri="{9D8B030D-6E8A-4147-A177-3AD203B41FA5}">
                      <a16:colId xmlns:a16="http://schemas.microsoft.com/office/drawing/2014/main" val="619070492"/>
                    </a:ext>
                  </a:extLst>
                </a:gridCol>
                <a:gridCol w="821303">
                  <a:extLst>
                    <a:ext uri="{9D8B030D-6E8A-4147-A177-3AD203B41FA5}">
                      <a16:colId xmlns:a16="http://schemas.microsoft.com/office/drawing/2014/main" val="912508657"/>
                    </a:ext>
                  </a:extLst>
                </a:gridCol>
                <a:gridCol w="1932022">
                  <a:extLst>
                    <a:ext uri="{9D8B030D-6E8A-4147-A177-3AD203B41FA5}">
                      <a16:colId xmlns:a16="http://schemas.microsoft.com/office/drawing/2014/main" val="2677768934"/>
                    </a:ext>
                  </a:extLst>
                </a:gridCol>
              </a:tblGrid>
              <a:tr h="269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 (1/m)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QOI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ν</a:t>
                      </a:r>
                      <a:r>
                        <a:rPr lang="en-US" sz="20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∞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Reference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8044"/>
                  </a:ext>
                </a:extLst>
              </a:tr>
              <a:tr h="492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HIFiRE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7-deg Straight Cone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1.17 E+7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Stanton Number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0.007 / 1.0 E-4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2.5 E-6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Kimmel et al. [3]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9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38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407ED6-B097-4CAF-9CB1-434D6EEA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55D1A6-A703-4DA1-BAD2-4BE34E84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6821433" cy="55149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Description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SST-𝛾 and SST-𝛾-𝜈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Transition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Models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Solver and Simulation Parameters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Investigation of Model Properties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Presentation of Experimental Test Cases</a:t>
            </a:r>
          </a:p>
          <a:p>
            <a:endParaRPr lang="en-US" dirty="0"/>
          </a:p>
          <a:p>
            <a:r>
              <a:rPr lang="en-US" b="1" dirty="0"/>
              <a:t>Summary and Observations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Ongoing/Future Work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1BC03-A756-45D6-AE21-93A4AF0AAB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/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19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09EA72-8418-4C06-9115-ABD40380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837" r="1343" b="1425"/>
          <a:stretch/>
        </p:blipFill>
        <p:spPr>
          <a:xfrm>
            <a:off x="7122695" y="1139856"/>
            <a:ext cx="3845083" cy="3264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4894D-E3A5-4EF7-A7CB-B142D31D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 r="3461" b="2627"/>
          <a:stretch/>
        </p:blipFill>
        <p:spPr>
          <a:xfrm>
            <a:off x="6997357" y="4483768"/>
            <a:ext cx="3970421" cy="2173705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id="{D8A3FF6A-C421-4118-B0F9-5253E58ABC1B}"/>
              </a:ext>
            </a:extLst>
          </p:cNvPr>
          <p:cNvSpPr/>
          <p:nvPr/>
        </p:nvSpPr>
        <p:spPr>
          <a:xfrm>
            <a:off x="0" y="4549874"/>
            <a:ext cx="717452" cy="337625"/>
          </a:xfrm>
          <a:prstGeom prst="rightArrow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337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407ED6-B097-4CAF-9CB1-434D6EEA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55D1A6-A703-4DA1-BAD2-4BE34E84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6821433" cy="5514925"/>
          </a:xfrm>
        </p:spPr>
        <p:txBody>
          <a:bodyPr/>
          <a:lstStyle/>
          <a:p>
            <a:r>
              <a:rPr lang="en-US" b="1" dirty="0"/>
              <a:t>Introduction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Description of SST-𝛾 and SST-𝛾-𝜈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Transition Models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Solver and Simulation Parameters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Investigation of Model Properties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Presentation of Experimental Test Cases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Summary and Observations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Ongoing/Future Work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1BC03-A756-45D6-AE21-93A4AF0AAB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/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2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09EA72-8418-4C06-9115-ABD40380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837" r="1343" b="1425"/>
          <a:stretch/>
        </p:blipFill>
        <p:spPr>
          <a:xfrm>
            <a:off x="7122695" y="1139856"/>
            <a:ext cx="3845083" cy="3264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4894D-E3A5-4EF7-A7CB-B142D31D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 r="3461" b="2627"/>
          <a:stretch/>
        </p:blipFill>
        <p:spPr>
          <a:xfrm>
            <a:off x="6997357" y="4483768"/>
            <a:ext cx="3970421" cy="2173705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id="{968EFAED-3F8C-4D9F-8B7C-576BDF4A67DC}"/>
              </a:ext>
            </a:extLst>
          </p:cNvPr>
          <p:cNvSpPr/>
          <p:nvPr/>
        </p:nvSpPr>
        <p:spPr>
          <a:xfrm>
            <a:off x="0" y="841426"/>
            <a:ext cx="717452" cy="337625"/>
          </a:xfrm>
          <a:prstGeom prst="rightArrow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5814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7B6F-226C-4FC5-974D-51B9E99C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Observations - </a:t>
            </a:r>
            <a:r>
              <a:rPr lang="en-US" sz="2800" dirty="0"/>
              <a:t>SST-𝛾 model 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9D5A304-FAB2-4FBC-AD50-816423581D48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20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38342CB-753A-42E7-9CB0-1826D8156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6" y="841375"/>
            <a:ext cx="6788986" cy="5514975"/>
          </a:xfrm>
        </p:spPr>
        <p:txBody>
          <a:bodyPr/>
          <a:lstStyle/>
          <a:p>
            <a:r>
              <a:rPr lang="en-US" sz="1800" dirty="0"/>
              <a:t>Computationally robust and straightforward to implement</a:t>
            </a:r>
          </a:p>
          <a:p>
            <a:endParaRPr lang="en-US" sz="1400" dirty="0"/>
          </a:p>
          <a:p>
            <a:r>
              <a:rPr lang="en-US" sz="1800" dirty="0"/>
              <a:t>Trends in transition modeling settings across cases are consistent with the noise levels of the facilities they are examined in</a:t>
            </a:r>
          </a:p>
          <a:p>
            <a:endParaRPr lang="en-US" sz="1400" dirty="0"/>
          </a:p>
          <a:p>
            <a:r>
              <a:rPr lang="en-US" sz="1800" dirty="0"/>
              <a:t>Extensible to flight given proper calibration</a:t>
            </a:r>
          </a:p>
          <a:p>
            <a:endParaRPr lang="en-US" sz="1400" dirty="0"/>
          </a:p>
          <a:p>
            <a:r>
              <a:rPr lang="en-US" sz="1800" dirty="0"/>
              <a:t>Achieves fully turbulent flow quantities for all cases examined</a:t>
            </a:r>
          </a:p>
          <a:p>
            <a:endParaRPr lang="en-US" sz="1400" dirty="0"/>
          </a:p>
          <a:p>
            <a:r>
              <a:rPr lang="en-US" sz="1800" dirty="0"/>
              <a:t>Relies on empirical correlations for many relevant flow phenomena</a:t>
            </a:r>
          </a:p>
          <a:p>
            <a:pPr lvl="1"/>
            <a:r>
              <a:rPr lang="en-US" sz="1400" dirty="0"/>
              <a:t>May not scale well with geometric complexity</a:t>
            </a:r>
          </a:p>
          <a:p>
            <a:endParaRPr lang="en-US" sz="1400" dirty="0"/>
          </a:p>
          <a:p>
            <a:r>
              <a:rPr lang="en-US" sz="1800" dirty="0"/>
              <a:t>Sensitive to version of SST (1994 vs 2003)</a:t>
            </a:r>
          </a:p>
          <a:p>
            <a:endParaRPr lang="en-US" sz="1400" dirty="0"/>
          </a:p>
          <a:p>
            <a:r>
              <a:rPr lang="en-US" sz="1800" dirty="0"/>
              <a:t>Grid convergence required significant grid resolution for the hypersonic test case examined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DE8401-6995-4EB0-AE5B-3F3FF7535E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2174" r="2890" b="2026"/>
          <a:stretch/>
        </p:blipFill>
        <p:spPr>
          <a:xfrm>
            <a:off x="7724274" y="1909012"/>
            <a:ext cx="3801979" cy="3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401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7B6F-226C-4FC5-974D-51B9E99C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Observations - </a:t>
            </a:r>
            <a:r>
              <a:rPr lang="en-US" sz="2800" dirty="0"/>
              <a:t>SST-𝛾-𝜈</a:t>
            </a:r>
            <a:r>
              <a:rPr lang="en-US" sz="2800" baseline="-25000" dirty="0"/>
              <a:t>L</a:t>
            </a:r>
            <a:r>
              <a:rPr lang="en-US" sz="2800" dirty="0"/>
              <a:t> model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D915B-F0B1-4D51-8A3F-9F64053DB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6099314" cy="5514925"/>
          </a:xfrm>
        </p:spPr>
        <p:txBody>
          <a:bodyPr/>
          <a:lstStyle/>
          <a:p>
            <a:r>
              <a:rPr lang="en-US" sz="1800" dirty="0"/>
              <a:t>Captures nose bluntness-induced transition delay for the test case considered here without needing a correction </a:t>
            </a:r>
          </a:p>
          <a:p>
            <a:endParaRPr lang="en-US" sz="1400" dirty="0"/>
          </a:p>
          <a:p>
            <a:r>
              <a:rPr lang="en-US" sz="1800" dirty="0"/>
              <a:t>Insensitive to version of SST (1994 vs 2003)</a:t>
            </a:r>
          </a:p>
          <a:p>
            <a:endParaRPr lang="en-US" sz="1400" dirty="0"/>
          </a:p>
          <a:p>
            <a:r>
              <a:rPr lang="en-US" sz="1800" dirty="0"/>
              <a:t>Grid convergence achieved with reasonable resolution</a:t>
            </a:r>
          </a:p>
          <a:p>
            <a:endParaRPr lang="en-US" sz="1400" dirty="0"/>
          </a:p>
          <a:p>
            <a:r>
              <a:rPr lang="en-US" sz="1800" dirty="0"/>
              <a:t>Extensible to in-flight transition, given proper calibration/interpretation</a:t>
            </a:r>
          </a:p>
          <a:p>
            <a:endParaRPr lang="en-US" sz="1400" dirty="0"/>
          </a:p>
          <a:p>
            <a:r>
              <a:rPr lang="en-US" sz="1800" dirty="0"/>
              <a:t>Computationally not robust</a:t>
            </a:r>
          </a:p>
          <a:p>
            <a:pPr lvl="1"/>
            <a:r>
              <a:rPr lang="en-US" sz="1400" dirty="0"/>
              <a:t>Prone to divergence of transition modeling variables</a:t>
            </a:r>
          </a:p>
          <a:p>
            <a:pPr lvl="1"/>
            <a:r>
              <a:rPr lang="en-US" sz="1400" dirty="0"/>
              <a:t>Requires very small transition modeling time step</a:t>
            </a:r>
          </a:p>
          <a:p>
            <a:endParaRPr lang="en-US" sz="1400" dirty="0"/>
          </a:p>
          <a:p>
            <a:r>
              <a:rPr lang="en-US" sz="1800" dirty="0"/>
              <a:t>Relationship between freestream disturbance environment and transition modeling settings is unclear</a:t>
            </a:r>
          </a:p>
          <a:p>
            <a:endParaRPr lang="en-US" sz="1400" dirty="0"/>
          </a:p>
          <a:p>
            <a:r>
              <a:rPr lang="en-US" sz="1800" dirty="0"/>
              <a:t>Tends to fall short of surface quantities predicted for fully turbulent SST 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9D5A304-FAB2-4FBC-AD50-816423581D48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21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3B80D-4F71-47E5-88AC-4BF48DE1B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2573" r="3315" b="2573"/>
          <a:stretch/>
        </p:blipFill>
        <p:spPr>
          <a:xfrm>
            <a:off x="7247493" y="3200400"/>
            <a:ext cx="4095069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87571-AB71-48F4-9DAE-D1FFC5CA9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r="2097" b="1439"/>
          <a:stretch/>
        </p:blipFill>
        <p:spPr>
          <a:xfrm>
            <a:off x="7716284" y="841426"/>
            <a:ext cx="3160294" cy="258757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8ABB3C-D9CD-4090-ABD7-39408D84D3C7}"/>
              </a:ext>
            </a:extLst>
          </p:cNvPr>
          <p:cNvCxnSpPr>
            <a:cxnSpLocks/>
          </p:cNvCxnSpPr>
          <p:nvPr/>
        </p:nvCxnSpPr>
        <p:spPr>
          <a:xfrm>
            <a:off x="10355179" y="2055787"/>
            <a:ext cx="128337" cy="1441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73332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407ED6-B097-4CAF-9CB1-434D6EEA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55D1A6-A703-4DA1-BAD2-4BE34E84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6821433" cy="55149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Description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SST-𝛾 and SST-𝛾-𝜈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Transition Models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Solver and Simulation Parameters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Investigation of Model Properties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Presentation of Experimental Test Cases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 and Observations</a:t>
            </a:r>
          </a:p>
          <a:p>
            <a:endParaRPr lang="en-US" dirty="0"/>
          </a:p>
          <a:p>
            <a:r>
              <a:rPr lang="en-US" b="1" dirty="0"/>
              <a:t>Ongoing/Future Work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1BC03-A756-45D6-AE21-93A4AF0AAB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/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22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09EA72-8418-4C06-9115-ABD40380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837" r="1343" b="1425"/>
          <a:stretch/>
        </p:blipFill>
        <p:spPr>
          <a:xfrm>
            <a:off x="7122695" y="1139856"/>
            <a:ext cx="3845083" cy="3264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4894D-E3A5-4EF7-A7CB-B142D31D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 r="3461" b="2627"/>
          <a:stretch/>
        </p:blipFill>
        <p:spPr>
          <a:xfrm>
            <a:off x="6997357" y="4483768"/>
            <a:ext cx="3970421" cy="2173705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id="{C1574DD6-6616-47BB-968E-E206957086DA}"/>
              </a:ext>
            </a:extLst>
          </p:cNvPr>
          <p:cNvSpPr/>
          <p:nvPr/>
        </p:nvSpPr>
        <p:spPr>
          <a:xfrm>
            <a:off x="0" y="5232995"/>
            <a:ext cx="717452" cy="337625"/>
          </a:xfrm>
          <a:prstGeom prst="rightArrow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0821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531607-03BE-48F2-970F-91890FFD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3" y="841426"/>
            <a:ext cx="6324126" cy="5514925"/>
          </a:xfrm>
        </p:spPr>
        <p:txBody>
          <a:bodyPr/>
          <a:lstStyle/>
          <a:p>
            <a:r>
              <a:rPr lang="en-US" dirty="0"/>
              <a:t>Verification data for 3 supersonic and 3 hypersonic studies is being generated and will be made available for others to compare implementations</a:t>
            </a:r>
          </a:p>
          <a:p>
            <a:endParaRPr lang="en-US" dirty="0"/>
          </a:p>
          <a:p>
            <a:r>
              <a:rPr lang="en-US" dirty="0"/>
              <a:t>Analysis of additional cases not included in Liu et al. (2022) and </a:t>
            </a:r>
            <a:r>
              <a:rPr lang="en-US" dirty="0" err="1"/>
              <a:t>Qiao</a:t>
            </a:r>
            <a:r>
              <a:rPr lang="en-US" dirty="0"/>
              <a:t> et al. (2021)</a:t>
            </a:r>
          </a:p>
          <a:p>
            <a:pPr lvl="1"/>
            <a:r>
              <a:rPr lang="en-US" dirty="0"/>
              <a:t>Particular focus on the extension of these models to flight conditions</a:t>
            </a:r>
          </a:p>
          <a:p>
            <a:pPr lvl="1"/>
            <a:r>
              <a:rPr lang="en-US" dirty="0"/>
              <a:t>Evaluation of crossflow cases</a:t>
            </a:r>
          </a:p>
          <a:p>
            <a:pPr lvl="1"/>
            <a:endParaRPr lang="en-US" dirty="0"/>
          </a:p>
          <a:p>
            <a:r>
              <a:rPr lang="en-US" dirty="0"/>
              <a:t>Shortcomings identified in this study are being investigated further to help develop improved models</a:t>
            </a:r>
          </a:p>
          <a:p>
            <a:pPr lvl="1"/>
            <a:r>
              <a:rPr lang="en-US" dirty="0"/>
              <a:t>Numerical shortcomings of SST-</a:t>
            </a:r>
            <a:r>
              <a:rPr lang="en-US" sz="1600" dirty="0"/>
              <a:t>𝛾-𝜈</a:t>
            </a:r>
            <a:r>
              <a:rPr lang="en-US" sz="1600" baseline="-25000" dirty="0"/>
              <a:t>L</a:t>
            </a:r>
            <a:r>
              <a:rPr lang="en-US" sz="1600" dirty="0"/>
              <a:t> </a:t>
            </a:r>
            <a:endParaRPr lang="en-US" i="1" dirty="0"/>
          </a:p>
          <a:p>
            <a:pPr lvl="1"/>
            <a:r>
              <a:rPr lang="en-US" dirty="0"/>
              <a:t>Isentropic calculation of BL edge conditions</a:t>
            </a:r>
          </a:p>
          <a:p>
            <a:pPr lvl="1"/>
            <a:r>
              <a:rPr lang="en-US" dirty="0"/>
              <a:t>Inability to predict heat-transfer overshoot near end of transition via either model</a:t>
            </a:r>
          </a:p>
          <a:p>
            <a:pPr lvl="1"/>
            <a:r>
              <a:rPr lang="en-US" dirty="0"/>
              <a:t>Overly narrow predicted transition zone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FEC0E0F-ABC2-4B1E-98CB-ACF3EA5E06AD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23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D6FB2-111B-469E-AD3C-B7EA4C10F8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4386" r="5413" b="2047"/>
          <a:stretch/>
        </p:blipFill>
        <p:spPr>
          <a:xfrm>
            <a:off x="7636043" y="862263"/>
            <a:ext cx="2911642" cy="2566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1AAB7-DC37-4800-9A8F-5AFB676BE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112" r="4458" b="1812"/>
          <a:stretch/>
        </p:blipFill>
        <p:spPr>
          <a:xfrm>
            <a:off x="7636043" y="3667668"/>
            <a:ext cx="3165899" cy="2919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6F9091-634B-43A5-983A-977E6AD35E23}"/>
              </a:ext>
            </a:extLst>
          </p:cNvPr>
          <p:cNvSpPr txBox="1"/>
          <p:nvPr/>
        </p:nvSpPr>
        <p:spPr>
          <a:xfrm>
            <a:off x="7988967" y="3667668"/>
            <a:ext cx="5855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sz="1400" baseline="-25000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DEEEB-739C-42B3-BC71-3B8923E449F3}"/>
              </a:ext>
            </a:extLst>
          </p:cNvPr>
          <p:cNvSpPr txBox="1"/>
          <p:nvPr/>
        </p:nvSpPr>
        <p:spPr>
          <a:xfrm>
            <a:off x="10520605" y="4588890"/>
            <a:ext cx="1573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Mach 2 cone at angle-of-attack examined with 𝛾-𝜈</a:t>
            </a:r>
            <a:r>
              <a:rPr lang="en-US" sz="1600" baseline="-25000" dirty="0"/>
              <a:t>L </a:t>
            </a:r>
            <a:r>
              <a:rPr lang="en-US" sz="1600" dirty="0"/>
              <a:t>model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CD873-3D2F-4E0B-A020-64224B4004D8}"/>
              </a:ext>
            </a:extLst>
          </p:cNvPr>
          <p:cNvSpPr txBox="1"/>
          <p:nvPr/>
        </p:nvSpPr>
        <p:spPr>
          <a:xfrm>
            <a:off x="10547685" y="1453277"/>
            <a:ext cx="1421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Mach 6 cone examined with 𝛾-𝜈</a:t>
            </a:r>
            <a:r>
              <a:rPr lang="en-US" sz="1600" baseline="-25000" dirty="0"/>
              <a:t>L </a:t>
            </a:r>
            <a:r>
              <a:rPr lang="en-US" sz="1600" dirty="0"/>
              <a:t>model and analytic edge conditions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D6EB3A-75DD-49EF-8B1F-1BFE6CC1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553" y="0"/>
            <a:ext cx="8614025" cy="762000"/>
          </a:xfrm>
        </p:spPr>
        <p:txBody>
          <a:bodyPr/>
          <a:lstStyle/>
          <a:p>
            <a:r>
              <a:rPr lang="en-US" dirty="0"/>
              <a:t>Ongoing Work</a:t>
            </a:r>
          </a:p>
        </p:txBody>
      </p:sp>
    </p:spTree>
    <p:extLst>
      <p:ext uri="{BB962C8B-B14F-4D97-AF65-F5344CB8AC3E}">
        <p14:creationId xmlns:p14="http://schemas.microsoft.com/office/powerpoint/2010/main" val="206684851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EABB-30DF-4DCC-A8B0-FCE14903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45" y="32569"/>
            <a:ext cx="8614025" cy="762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67E6F-F4F8-4A01-A2EB-4DCAA2A6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7551349" cy="5514925"/>
          </a:xfrm>
        </p:spPr>
        <p:txBody>
          <a:bodyPr/>
          <a:lstStyle/>
          <a:p>
            <a:r>
              <a:rPr lang="en-US" dirty="0"/>
              <a:t>Both </a:t>
            </a:r>
            <a:r>
              <a:rPr lang="en-US" sz="2000" dirty="0"/>
              <a:t>SST-𝛾 and SST</a:t>
            </a:r>
            <a:r>
              <a:rPr lang="en-US" dirty="0"/>
              <a:t>-</a:t>
            </a:r>
            <a:r>
              <a:rPr lang="en-US" sz="2000" dirty="0"/>
              <a:t>𝛾-𝜈</a:t>
            </a:r>
            <a:r>
              <a:rPr lang="en-US" sz="2000" baseline="-25000" dirty="0"/>
              <a:t>L</a:t>
            </a:r>
            <a:r>
              <a:rPr lang="en-US" sz="2000" dirty="0"/>
              <a:t> </a:t>
            </a:r>
            <a:r>
              <a:rPr lang="en-US" dirty="0"/>
              <a:t>models yield reasonable predictions for transition onset in the canonical test cases examined here</a:t>
            </a:r>
          </a:p>
          <a:p>
            <a:endParaRPr lang="en-US" dirty="0"/>
          </a:p>
          <a:p>
            <a:r>
              <a:rPr lang="en-US" dirty="0"/>
              <a:t>Transition zone characteristics are not predicted well in either case </a:t>
            </a:r>
          </a:p>
          <a:p>
            <a:pPr lvl="1"/>
            <a:r>
              <a:rPr lang="en-US" dirty="0"/>
              <a:t>Overshoot near end of transition is not accounted for</a:t>
            </a:r>
          </a:p>
          <a:p>
            <a:pPr lvl="1"/>
            <a:r>
              <a:rPr lang="en-US" dirty="0"/>
              <a:t>Transition zone is generally too narrow</a:t>
            </a:r>
          </a:p>
          <a:p>
            <a:endParaRPr lang="en-US" dirty="0"/>
          </a:p>
          <a:p>
            <a:r>
              <a:rPr lang="en-US" dirty="0"/>
              <a:t>Extension to complex geometries will require multiple obstacles to be overcome</a:t>
            </a:r>
          </a:p>
          <a:p>
            <a:pPr lvl="1"/>
            <a:r>
              <a:rPr lang="en-US" dirty="0"/>
              <a:t>Computational robustness, calculation of BL edge quantities, interpretation of transition modeling quantities, etc.</a:t>
            </a:r>
          </a:p>
          <a:p>
            <a:endParaRPr lang="en-US" dirty="0"/>
          </a:p>
          <a:p>
            <a:r>
              <a:rPr lang="en-US" sz="2000" dirty="0"/>
              <a:t>SST 𝛾-𝜈</a:t>
            </a:r>
            <a:r>
              <a:rPr lang="en-US" sz="2000" baseline="-25000" dirty="0"/>
              <a:t>L </a:t>
            </a:r>
            <a:r>
              <a:rPr lang="en-US" sz="2000" dirty="0"/>
              <a:t>model </a:t>
            </a:r>
            <a:r>
              <a:rPr lang="en-US" dirty="0"/>
              <a:t>likely better able to be extended to complex geometries, provided computational shortcomings can be overcome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7E3EF-9E5A-4AC7-8227-0EEC29689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6320" r="5545" b="2013"/>
          <a:stretch/>
        </p:blipFill>
        <p:spPr>
          <a:xfrm>
            <a:off x="7852611" y="1509712"/>
            <a:ext cx="3810001" cy="3352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C378C0-0A6B-48F1-87ED-01451D262968}"/>
              </a:ext>
            </a:extLst>
          </p:cNvPr>
          <p:cNvSpPr txBox="1"/>
          <p:nvPr/>
        </p:nvSpPr>
        <p:spPr>
          <a:xfrm>
            <a:off x="8080737" y="4879806"/>
            <a:ext cx="381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Mach 6 cone examined with 𝛾-𝜈</a:t>
            </a:r>
            <a:r>
              <a:rPr lang="en-US" sz="1600" baseline="-25000" dirty="0"/>
              <a:t>L </a:t>
            </a:r>
            <a:r>
              <a:rPr lang="en-US" sz="1600" dirty="0"/>
              <a:t>model with a modified diffusion coefficient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7D5A1BE-F691-4AAA-8850-6ED542A8746C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24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06679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D4808-47A7-4F7A-BF62-37494457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E6980C-E81C-4823-8C5B-DFAB5B327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Kimmel, R. L., </a:t>
            </a:r>
            <a:r>
              <a:rPr lang="en-US" altLang="en-US" sz="2000" dirty="0" err="1">
                <a:latin typeface="TeXGyreTermesX-Regular"/>
                <a:ea typeface="ＭＳ Ｐゴシック" panose="020B0600070205080204" pitchFamily="34" charset="-128"/>
              </a:rPr>
              <a:t>Adamczak</a:t>
            </a:r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, D., Paull, A., Paull, R., Shannon, J., </a:t>
            </a:r>
            <a:r>
              <a:rPr lang="en-US" altLang="en-US" sz="2000" dirty="0" err="1">
                <a:latin typeface="TeXGyreTermesX-Regular"/>
                <a:ea typeface="ＭＳ Ｐゴシック" panose="020B0600070205080204" pitchFamily="34" charset="-128"/>
              </a:rPr>
              <a:t>adn</a:t>
            </a:r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 Myles Frost, R. P., and </a:t>
            </a:r>
            <a:r>
              <a:rPr lang="en-US" altLang="en-US" sz="2000" dirty="0" err="1">
                <a:latin typeface="TeXGyreTermesX-Regular"/>
                <a:ea typeface="ＭＳ Ｐゴシック" panose="020B0600070205080204" pitchFamily="34" charset="-128"/>
              </a:rPr>
              <a:t>Alesi</a:t>
            </a:r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, H., “HIFiRE-1 Ascent-Phase Boundary-Layer </a:t>
            </a:r>
            <a:r>
              <a:rPr lang="en-US" altLang="en-US" sz="2000" dirty="0" err="1">
                <a:latin typeface="TeXGyreTermesX-Regular"/>
                <a:ea typeface="ＭＳ Ｐゴシック" panose="020B0600070205080204" pitchFamily="34" charset="-128"/>
              </a:rPr>
              <a:t>Tranition</a:t>
            </a:r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,” </a:t>
            </a:r>
            <a:r>
              <a:rPr lang="en-US" altLang="en-US" sz="2000" i="1" dirty="0">
                <a:latin typeface="TeXGyreTermesX-Italic"/>
                <a:ea typeface="ＭＳ Ｐゴシック" panose="020B0600070205080204" pitchFamily="34" charset="-128"/>
              </a:rPr>
              <a:t>Journal of Spacecraft and Rockets</a:t>
            </a:r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, Vol. 52, No. 1, 2015. </a:t>
            </a:r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  <a:hlinkClick r:id="rId2"/>
              </a:rPr>
              <a:t>https://doi.org/10.2514/1.A32851</a:t>
            </a:r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2000" dirty="0">
              <a:latin typeface="TeXGyreTermesX-Regular"/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Horvath, T. J., Berry, S. A., Hollis, B. R., Chang, C.-L., and Singer, B. A., “Boundary Layer Transition on Slender Cones in Conventional and Low Disturbance Mach 6 Wind Tunnels,” </a:t>
            </a:r>
            <a:r>
              <a:rPr lang="en-US" altLang="en-US" sz="2000" i="1" dirty="0">
                <a:latin typeface="TeXGyreTermesX-Italic"/>
                <a:ea typeface="ＭＳ Ｐゴシック" panose="020B0600070205080204" pitchFamily="34" charset="-128"/>
              </a:rPr>
              <a:t>32nd Fluid Dynamics Conference and Exhibit</a:t>
            </a:r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, American Institute of Aeronautics and Astronautics, 2002.</a:t>
            </a:r>
          </a:p>
          <a:p>
            <a:endParaRPr lang="en-US" altLang="en-US" sz="2000" dirty="0">
              <a:latin typeface="TeXGyreTermesX-Regular"/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latin typeface="TeXGyreTermesX-Regular"/>
                <a:ea typeface="ＭＳ Ｐゴシック" panose="020B0600070205080204" pitchFamily="34" charset="-128"/>
              </a:rPr>
              <a:t>Chen, F.-J., Malik, M. R., and Beckwith, I. E., “Boundary-Layer Transition on a Cone and Flat Plate at Mach 3.5,” </a:t>
            </a:r>
            <a:r>
              <a:rPr lang="en-US" altLang="en-US" sz="2000" i="1" dirty="0">
                <a:latin typeface="TeXGyreTermesX-Italic"/>
                <a:ea typeface="ＭＳ Ｐゴシック" panose="020B0600070205080204" pitchFamily="34" charset="-128"/>
              </a:rPr>
              <a:t>AIAA </a:t>
            </a:r>
            <a:r>
              <a:rPr lang="nl-NL" altLang="en-US" sz="2000" i="1" dirty="0">
                <a:latin typeface="TeXGyreTermesX-Italic"/>
                <a:ea typeface="ＭＳ Ｐゴシック" panose="020B0600070205080204" pitchFamily="34" charset="-128"/>
              </a:rPr>
              <a:t>Journal</a:t>
            </a:r>
            <a:r>
              <a:rPr lang="nl-NL" altLang="en-US" sz="2000" dirty="0">
                <a:latin typeface="TeXGyreTermesX-Regular"/>
                <a:ea typeface="ＭＳ Ｐゴシック" panose="020B0600070205080204" pitchFamily="34" charset="-128"/>
              </a:rPr>
              <a:t>, Vol. 27, No. 6, 1989.</a:t>
            </a:r>
          </a:p>
          <a:p>
            <a:endParaRPr lang="en-US" altLang="en-US" sz="2000" dirty="0">
              <a:latin typeface="TeXGyreTermesX-Regular"/>
              <a:ea typeface="ＭＳ Ｐゴシック" panose="020B0600070205080204" pitchFamily="34" charset="-128"/>
            </a:endParaRPr>
          </a:p>
          <a:p>
            <a:pPr algn="l"/>
            <a:r>
              <a:rPr lang="en-US" dirty="0" err="1"/>
              <a:t>Q</a:t>
            </a:r>
            <a:r>
              <a:rPr lang="en-US" sz="2000" b="0" i="0" u="none" strike="noStrike" baseline="0" dirty="0" err="1">
                <a:latin typeface="TeXGyreTermesX-Regular"/>
              </a:rPr>
              <a:t>iao</a:t>
            </a:r>
            <a:r>
              <a:rPr lang="en-US" sz="2000" b="0" i="0" u="none" strike="noStrike" baseline="0" dirty="0">
                <a:latin typeface="TeXGyreTermesX-Regular"/>
              </a:rPr>
              <a:t>, L., Xu, J., Bai, J., and Zhang, Y., “Fully Local Transition Closure Model for Hypersonic Boundary Layers Considering Crossflow Effects,” </a:t>
            </a:r>
            <a:r>
              <a:rPr lang="en-US" sz="2000" b="0" i="1" u="none" strike="noStrike" baseline="0" dirty="0">
                <a:latin typeface="TeXGyreTermesX-Italic"/>
              </a:rPr>
              <a:t>AIAA Journal</a:t>
            </a:r>
            <a:r>
              <a:rPr lang="en-US" sz="2000" b="0" i="0" u="none" strike="noStrike" baseline="0" dirty="0">
                <a:latin typeface="TeXGyreTermesX-Regular"/>
              </a:rPr>
              <a:t>, Vol. 59, No. 5, 2021. </a:t>
            </a:r>
            <a:r>
              <a:rPr lang="en-US" sz="2000" b="0" i="0" u="none" strike="noStrike" baseline="0" dirty="0">
                <a:latin typeface="TeXGyreTermesX-Regular"/>
                <a:hlinkClick r:id="rId3"/>
              </a:rPr>
              <a:t>https://doi.org/10.2514/1.J059765</a:t>
            </a:r>
            <a:r>
              <a:rPr lang="en-US" sz="2000" b="0" i="0" u="none" strike="noStrike" baseline="0" dirty="0">
                <a:latin typeface="TeXGyreTermesX-Regular"/>
              </a:rPr>
              <a:t>. </a:t>
            </a:r>
          </a:p>
          <a:p>
            <a:pPr algn="l"/>
            <a:endParaRPr lang="en-US" sz="2000" b="0" i="0" u="none" strike="noStrike" baseline="0" dirty="0">
              <a:latin typeface="TeXGyreTermesX-Regular"/>
            </a:endParaRPr>
          </a:p>
          <a:p>
            <a:pPr algn="l"/>
            <a:r>
              <a:rPr lang="en-US" sz="2000" b="0" i="0" u="none" strike="noStrike" baseline="0" dirty="0">
                <a:latin typeface="TeXGyreTermesX-Regular"/>
              </a:rPr>
              <a:t>Liu, Z., Lu, Y., Li, J., and Yan, C., “Local Correlation-Based Transition Model for High-Speed Flows,” </a:t>
            </a:r>
            <a:r>
              <a:rPr lang="en-US" sz="2000" b="0" i="1" u="none" strike="noStrike" baseline="0" dirty="0">
                <a:latin typeface="TeXGyreTermesX-Italic"/>
              </a:rPr>
              <a:t>AIAA Journal</a:t>
            </a:r>
            <a:r>
              <a:rPr lang="en-US" sz="2000" b="0" i="0" u="none" strike="noStrike" baseline="0" dirty="0">
                <a:latin typeface="TeXGyreTermesX-Regular"/>
              </a:rPr>
              <a:t>, Vol. 60, 2022. </a:t>
            </a:r>
            <a:r>
              <a:rPr lang="en-US" sz="2000" b="0" i="0" u="none" strike="noStrike" baseline="0" dirty="0">
                <a:latin typeface="TeXGyreTermesX-Regular"/>
                <a:hlinkClick r:id="rId4"/>
              </a:rPr>
              <a:t>https://doi.org/10.2514/1.J060994</a:t>
            </a:r>
            <a:r>
              <a:rPr lang="en-US" sz="2000" b="0" i="0" u="none" strike="noStrike" baseline="0" dirty="0">
                <a:latin typeface="TeXGyreTermesX-Regular"/>
              </a:rPr>
              <a:t>. 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E2C2BDD-3EFD-4930-91E4-6325416E121A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25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40436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8C7B-7813-435C-A5D7-796FFE1E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094CD-80E6-446D-98E5-DF924D28EFA1}"/>
              </a:ext>
            </a:extLst>
          </p:cNvPr>
          <p:cNvSpPr txBox="1">
            <a:spLocks/>
          </p:cNvSpPr>
          <p:nvPr/>
        </p:nvSpPr>
        <p:spPr>
          <a:xfrm>
            <a:off x="301262" y="841426"/>
            <a:ext cx="10254287" cy="55149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  <a:defRPr sz="20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  <a:defRPr sz="16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»"/>
              <a:defRPr sz="16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>
                <a:effectLst/>
              </a:rPr>
              <a:t>This research is sponsored by the NASA Hypersonic Technology Project (HTP) and the NASA Transformative Tools and Technologies Project (TTT) under the Aeronautics Research Mission Directorate. </a:t>
            </a:r>
          </a:p>
          <a:p>
            <a:endParaRPr lang="en-US" dirty="0"/>
          </a:p>
          <a:p>
            <a:r>
              <a:rPr lang="en-US" dirty="0">
                <a:effectLst/>
              </a:rPr>
              <a:t>Computations included in this work were utilized the </a:t>
            </a:r>
            <a:r>
              <a:rPr lang="en-US" dirty="0" err="1">
                <a:effectLst/>
              </a:rPr>
              <a:t>LaRC</a:t>
            </a:r>
            <a:r>
              <a:rPr lang="en-US" dirty="0">
                <a:effectLst/>
              </a:rPr>
              <a:t> K midrange supercomputing cluster along with the computational resources provided by the NASA High-End Computing (HEC) Program through the NASA Advanced Supercomputing (NAS) Division at the Ames Research Center.</a:t>
            </a:r>
          </a:p>
          <a:p>
            <a:endParaRPr lang="en-US" dirty="0"/>
          </a:p>
          <a:p>
            <a:r>
              <a:rPr lang="en-US" dirty="0"/>
              <a:t>The authors acknowledge Joseph Derlaga for his assistance with the OVERFLOW source code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6E2C56D-676D-44DB-B7B6-9D1D607CD639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26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4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F9B53-143E-422C-BF23-89ED99F8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534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056B2C-7A45-46E3-B868-BA9B65B1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4D8DE1-7D24-4EBE-BD7A-1392617C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3" y="841426"/>
            <a:ext cx="6233916" cy="5514925"/>
          </a:xfrm>
        </p:spPr>
        <p:txBody>
          <a:bodyPr/>
          <a:lstStyle/>
          <a:p>
            <a:r>
              <a:rPr lang="en-US" dirty="0"/>
              <a:t>Transition prediction for high-speed flows is an ongoing challenge</a:t>
            </a:r>
          </a:p>
          <a:p>
            <a:endParaRPr lang="en-US" dirty="0"/>
          </a:p>
          <a:p>
            <a:r>
              <a:rPr lang="en-US" dirty="0"/>
              <a:t>Commonly-used transition models based on RANS-coupled transport equations are not valid for high-speed applications</a:t>
            </a:r>
          </a:p>
          <a:p>
            <a:endParaRPr lang="en-US" dirty="0"/>
          </a:p>
          <a:p>
            <a:r>
              <a:rPr lang="en-US" dirty="0"/>
              <a:t>Several extensions to high-speed boundary layers have been proposed very recently</a:t>
            </a:r>
          </a:p>
          <a:p>
            <a:pPr lvl="1"/>
            <a:r>
              <a:rPr lang="en-US" dirty="0"/>
              <a:t>Not implemented in widely available CFD solvers</a:t>
            </a:r>
          </a:p>
          <a:p>
            <a:pPr lvl="1"/>
            <a:r>
              <a:rPr lang="en-US" dirty="0"/>
              <a:t>Not independently evaluated</a:t>
            </a:r>
          </a:p>
          <a:p>
            <a:pPr lvl="1"/>
            <a:r>
              <a:rPr lang="en-US" dirty="0"/>
              <a:t>Not widely used</a:t>
            </a:r>
          </a:p>
          <a:p>
            <a:pPr lvl="1"/>
            <a:endParaRPr lang="en-US" dirty="0"/>
          </a:p>
          <a:p>
            <a:r>
              <a:rPr lang="en-US" dirty="0"/>
              <a:t>This study examines two of these models implemented in OVERFLOW 2.3 (SST-𝛾 and  SST-𝛾-𝜈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6A7A3-9E12-4545-B6B0-9063CA6312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/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3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9" name="Picture 8" descr="Image result for bell x1">
            <a:extLst>
              <a:ext uri="{FF2B5EF4-FFF2-40B4-BE49-F238E27FC236}">
                <a16:creationId xmlns:a16="http://schemas.microsoft.com/office/drawing/2014/main" id="{715D6BA1-26D8-468C-B00C-B28634494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12052" b="35901"/>
          <a:stretch/>
        </p:blipFill>
        <p:spPr bwMode="auto">
          <a:xfrm>
            <a:off x="7120529" y="1373465"/>
            <a:ext cx="2145999" cy="9134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R71">
            <a:extLst>
              <a:ext uri="{FF2B5EF4-FFF2-40B4-BE49-F238E27FC236}">
                <a16:creationId xmlns:a16="http://schemas.microsoft.com/office/drawing/2014/main" id="{B9AECE38-3BA2-43B5-9D02-FCE5445A3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9160" r="25447" b="15517"/>
          <a:stretch/>
        </p:blipFill>
        <p:spPr bwMode="auto">
          <a:xfrm>
            <a:off x="8984485" y="1558904"/>
            <a:ext cx="2181682" cy="1633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X-15 #3 on Lakebed at EAFB | NASA">
            <a:extLst>
              <a:ext uri="{FF2B5EF4-FFF2-40B4-BE49-F238E27FC236}">
                <a16:creationId xmlns:a16="http://schemas.microsoft.com/office/drawing/2014/main" id="{0A8A1BB5-3C0D-450B-8769-AA9D2F469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0" b="9650"/>
          <a:stretch/>
        </p:blipFill>
        <p:spPr bwMode="auto">
          <a:xfrm>
            <a:off x="6615873" y="2477937"/>
            <a:ext cx="2435093" cy="1291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ir Force designates GO1 hypersonic flight research vehicle as X ...">
            <a:extLst>
              <a:ext uri="{FF2B5EF4-FFF2-40B4-BE49-F238E27FC236}">
                <a16:creationId xmlns:a16="http://schemas.microsoft.com/office/drawing/2014/main" id="{30745F00-6A17-4675-9D43-C55051E62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89" y="3992372"/>
            <a:ext cx="2574245" cy="18118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DBBA69-B380-4F77-85C6-68F8BCEB2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34340"/>
          <a:stretch/>
        </p:blipFill>
        <p:spPr bwMode="auto">
          <a:xfrm>
            <a:off x="8150187" y="3378067"/>
            <a:ext cx="3015980" cy="11686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oeing X-37 - Wikipedia">
            <a:extLst>
              <a:ext uri="{FF2B5EF4-FFF2-40B4-BE49-F238E27FC236}">
                <a16:creationId xmlns:a16="http://schemas.microsoft.com/office/drawing/2014/main" id="{D8F92549-0C52-4DBE-9DA7-E51BADE8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760" y="3992372"/>
            <a:ext cx="1343378" cy="20150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073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09EA72-8418-4C06-9115-ABD40380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837" r="1343" b="1425"/>
          <a:stretch/>
        </p:blipFill>
        <p:spPr>
          <a:xfrm>
            <a:off x="7122695" y="1139856"/>
            <a:ext cx="3845083" cy="32644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E407ED6-B097-4CAF-9CB1-434D6EEA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55D1A6-A703-4DA1-BAD2-4BE34E84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7111592" cy="55149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dirty="0"/>
          </a:p>
          <a:p>
            <a:r>
              <a:rPr lang="en-US" b="1" dirty="0"/>
              <a:t>Description of SST-𝛾 and SST-𝛾-𝜈</a:t>
            </a:r>
            <a:r>
              <a:rPr lang="en-US" b="1" baseline="-25000" dirty="0"/>
              <a:t>L</a:t>
            </a:r>
            <a:r>
              <a:rPr lang="en-US" b="1" dirty="0"/>
              <a:t> Transition </a:t>
            </a:r>
            <a:r>
              <a:rPr lang="en-US" b="1" dirty="0">
                <a:highlight>
                  <a:srgbClr val="FFFFFF"/>
                </a:highlight>
              </a:rPr>
              <a:t>Models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Solver and Simulation Parameters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Investigation of Model Properties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Presentation of Experimental Test Cases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 and Observations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Ongoing/Future Work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1BC03-A756-45D6-AE21-93A4AF0AAB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/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4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B4894D-E3A5-4EF7-A7CB-B142D31D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 r="3461" b="2627"/>
          <a:stretch/>
        </p:blipFill>
        <p:spPr>
          <a:xfrm>
            <a:off x="6997357" y="4483768"/>
            <a:ext cx="3970421" cy="2173705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id="{D48231DF-854D-439A-AC2A-3A0A3A35DD45}"/>
              </a:ext>
            </a:extLst>
          </p:cNvPr>
          <p:cNvSpPr/>
          <p:nvPr/>
        </p:nvSpPr>
        <p:spPr>
          <a:xfrm>
            <a:off x="0" y="1602487"/>
            <a:ext cx="717452" cy="337625"/>
          </a:xfrm>
          <a:prstGeom prst="rightArrow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3519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1426-53E0-41D3-BF05-BF3FAB55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Transport-Based Transition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A0B19B-2F24-4101-AECC-BB070310C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RANS-based CFD calculations can include transition prediction via additional transport equations that calculate intermittency,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that modifies the source terms in the RANS equation(s):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Accurate calculation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relies on the prediction of transition onset by relevant mechanisms</a:t>
                </a:r>
              </a:p>
              <a:p>
                <a:endParaRPr lang="en-US" dirty="0"/>
              </a:p>
              <a:p>
                <a:r>
                  <a:rPr lang="en-US" dirty="0"/>
                  <a:t>Most commonly-used transition models are intended for low-subsonic to transonic Mach numbers</a:t>
                </a:r>
              </a:p>
              <a:p>
                <a:endParaRPr lang="en-US" dirty="0"/>
              </a:p>
              <a:p>
                <a:r>
                  <a:rPr lang="en-US" dirty="0"/>
                  <a:t>Additional transport quantities are usually modeled as well, which are used to calculate the production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Currently, there is no thoroughly-vetted, widely-implemented transport model for the prediction of transition at hypersonic Mach numbers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A0B19B-2F24-4101-AECC-BB070310C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3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5FBC02-242E-4119-8A67-7028CBEA5CC2}"/>
                  </a:ext>
                </a:extLst>
              </p:cNvPr>
              <p:cNvSpPr txBox="1"/>
              <p:nvPr/>
            </p:nvSpPr>
            <p:spPr>
              <a:xfrm>
                <a:off x="1966005" y="1746632"/>
                <a:ext cx="8315825" cy="648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5FBC02-242E-4119-8A67-7028CBEA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05" y="1746632"/>
                <a:ext cx="8315825" cy="6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5083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08AB-A982-496A-8FBC-0BDFCAE7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SST</a:t>
            </a:r>
            <a:r>
              <a:rPr lang="en-US" dirty="0"/>
              <a:t>-𝛾 </a:t>
            </a:r>
            <a:r>
              <a:rPr lang="en-US" sz="2800" dirty="0"/>
              <a:t>model of Liu et al. (2022)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93187F-AEE5-42E4-860C-3BA201322DA0}"/>
                  </a:ext>
                </a:extLst>
              </p:cNvPr>
              <p:cNvSpPr txBox="1"/>
              <p:nvPr/>
            </p:nvSpPr>
            <p:spPr>
              <a:xfrm>
                <a:off x="6096000" y="1635059"/>
                <a:ext cx="5313891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𝜌𝛾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𝜕𝛾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93187F-AEE5-42E4-860C-3BA201322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35059"/>
                <a:ext cx="5313891" cy="625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92369-CB0A-4AD3-A69C-F8C044BC4E6C}"/>
                  </a:ext>
                </a:extLst>
              </p:cNvPr>
              <p:cNvSpPr txBox="1"/>
              <p:nvPr/>
            </p:nvSpPr>
            <p:spPr>
              <a:xfrm>
                <a:off x="6927085" y="3001702"/>
                <a:ext cx="2629502" cy="299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𝑜𝑛𝑠𝑒𝑡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(1 −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92369-CB0A-4AD3-A69C-F8C044BC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085" y="3001702"/>
                <a:ext cx="2629502" cy="299184"/>
              </a:xfrm>
              <a:prstGeom prst="rect">
                <a:avLst/>
              </a:prstGeom>
              <a:blipFill>
                <a:blip r:embed="rId3"/>
                <a:stretch>
                  <a:fillRect l="-1389" r="-46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6AED79-8191-4CD5-9436-84D2F3ED4294}"/>
                  </a:ext>
                </a:extLst>
              </p:cNvPr>
              <p:cNvSpPr txBox="1"/>
              <p:nvPr/>
            </p:nvSpPr>
            <p:spPr>
              <a:xfrm>
                <a:off x="6891634" y="4159812"/>
                <a:ext cx="300832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𝑜𝑛𝑠𝑒𝑡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𝑜𝑛𝑠𝑒𝑡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𝑜𝑛𝑠𝑒𝑡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6AED79-8191-4CD5-9436-84D2F3ED4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34" y="4159812"/>
                <a:ext cx="3008324" cy="299249"/>
              </a:xfrm>
              <a:prstGeom prst="rect">
                <a:avLst/>
              </a:prstGeom>
              <a:blipFill>
                <a:blip r:embed="rId4"/>
                <a:stretch>
                  <a:fillRect l="-2840" r="-162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3FCB06-B511-462B-8FF7-E01E3EAF10D7}"/>
                  </a:ext>
                </a:extLst>
              </p:cNvPr>
              <p:cNvSpPr txBox="1"/>
              <p:nvPr/>
            </p:nvSpPr>
            <p:spPr>
              <a:xfrm>
                <a:off x="8827334" y="4864670"/>
                <a:ext cx="3063403" cy="671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𝑜𝑛𝑠𝑒𝑡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3FCB06-B511-462B-8FF7-E01E3EAF1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34" y="4864670"/>
                <a:ext cx="3063403" cy="671209"/>
              </a:xfrm>
              <a:prstGeom prst="rect">
                <a:avLst/>
              </a:prstGeom>
              <a:blipFill>
                <a:blip r:embed="rId5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3AEE37-40ED-4AA3-9707-384BC8155D66}"/>
                  </a:ext>
                </a:extLst>
              </p:cNvPr>
              <p:cNvSpPr txBox="1"/>
              <p:nvPr/>
            </p:nvSpPr>
            <p:spPr>
              <a:xfrm>
                <a:off x="5116200" y="4897082"/>
                <a:ext cx="2957929" cy="651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𝑜𝑛𝑠𝑒𝑡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3AEE37-40ED-4AA3-9707-384BC8155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00" y="4897082"/>
                <a:ext cx="2957929" cy="651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238D75E-5DA6-4904-81E8-0EEEF9D1A5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783" y="841426"/>
                <a:ext cx="5144012" cy="551492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•"/>
                  <a:defRPr sz="20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–"/>
                  <a:defRPr sz="16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•"/>
                  <a:defRPr sz="16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–"/>
                  <a:defRPr sz="16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»"/>
                  <a:defRPr sz="16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single auxiliary transport equation is added</a:t>
                </a:r>
              </a:p>
              <a:p>
                <a:pPr lvl="1"/>
                <a:r>
                  <a:rPr lang="en-US" dirty="0"/>
                  <a:t>Hypersonic analogue of </a:t>
                </a:r>
                <a:r>
                  <a:rPr lang="en-US" dirty="0" err="1"/>
                  <a:t>Menter’s</a:t>
                </a:r>
                <a:r>
                  <a:rPr lang="en-US" dirty="0"/>
                  <a:t> 𝛾 model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Production is triggered when local vorticity Reynolds number exceeds a threshold</a:t>
                </a:r>
              </a:p>
              <a:p>
                <a:endParaRPr lang="en-US" sz="1100" dirty="0"/>
              </a:p>
              <a:p>
                <a:r>
                  <a:rPr lang="en-US" dirty="0"/>
                  <a:t>Effects of pressure gradient, nose radius, and surface temperature are modeled empirically via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100" dirty="0"/>
              </a:p>
              <a:p>
                <a:r>
                  <a:rPr lang="en-US" dirty="0"/>
                  <a:t>Transition mechanisms involving 1</a:t>
                </a:r>
                <a:r>
                  <a:rPr lang="en-US" baseline="30000" dirty="0"/>
                  <a:t>st</a:t>
                </a:r>
                <a:r>
                  <a:rPr lang="en-US" dirty="0"/>
                  <a:t>− and 2</a:t>
                </a:r>
                <a:r>
                  <a:rPr lang="en-US" baseline="30000" dirty="0"/>
                  <a:t>nd</a:t>
                </a:r>
                <a:r>
                  <a:rPr lang="en-US" dirty="0"/>
                  <a:t>−mode instabilities are grouped together in streamwise onset function </a:t>
                </a:r>
              </a:p>
              <a:p>
                <a:endParaRPr lang="en-US" sz="1100" dirty="0"/>
              </a:p>
              <a:p>
                <a:r>
                  <a:rPr lang="en-US" dirty="0"/>
                  <a:t>Streamwise and crossflow modes are competitive</a:t>
                </a: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238D75E-5DA6-4904-81E8-0EEEF9D1A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3" y="841426"/>
                <a:ext cx="5144012" cy="5514925"/>
              </a:xfrm>
              <a:prstGeom prst="rect">
                <a:avLst/>
              </a:prstGeom>
              <a:blipFill>
                <a:blip r:embed="rId7"/>
                <a:stretch>
                  <a:fillRect l="-1068" t="-442" b="-5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A33362-4076-470C-B380-EC362537F5AF}"/>
              </a:ext>
            </a:extLst>
          </p:cNvPr>
          <p:cNvCxnSpPr/>
          <p:nvPr/>
        </p:nvCxnSpPr>
        <p:spPr>
          <a:xfrm flipH="1">
            <a:off x="7106194" y="2116183"/>
            <a:ext cx="1135642" cy="885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650750-BE07-4645-AAD4-31EF45D04DEE}"/>
              </a:ext>
            </a:extLst>
          </p:cNvPr>
          <p:cNvCxnSpPr>
            <a:cxnSpLocks/>
          </p:cNvCxnSpPr>
          <p:nvPr/>
        </p:nvCxnSpPr>
        <p:spPr>
          <a:xfrm flipH="1">
            <a:off x="7249886" y="3352260"/>
            <a:ext cx="958879" cy="866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F93FB7-4145-4441-A319-66B22AFFDD48}"/>
              </a:ext>
            </a:extLst>
          </p:cNvPr>
          <p:cNvCxnSpPr>
            <a:cxnSpLocks/>
          </p:cNvCxnSpPr>
          <p:nvPr/>
        </p:nvCxnSpPr>
        <p:spPr>
          <a:xfrm flipH="1">
            <a:off x="6035592" y="4463659"/>
            <a:ext cx="2173173" cy="614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C4CB8E-B497-43C8-A159-B070231FAF76}"/>
              </a:ext>
            </a:extLst>
          </p:cNvPr>
          <p:cNvCxnSpPr>
            <a:cxnSpLocks/>
          </p:cNvCxnSpPr>
          <p:nvPr/>
        </p:nvCxnSpPr>
        <p:spPr>
          <a:xfrm>
            <a:off x="9005053" y="4575740"/>
            <a:ext cx="123104" cy="502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0296AFB2-515E-446B-886B-32F317EDDF7A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6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5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3203-8F10-4CFC-9C08-C1747EC0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SST-𝛾-𝜈</a:t>
            </a:r>
            <a:r>
              <a:rPr lang="en-US" sz="2800" baseline="-25000" dirty="0"/>
              <a:t>L </a:t>
            </a:r>
            <a:r>
              <a:rPr lang="en-US" sz="2800" dirty="0"/>
              <a:t>model of </a:t>
            </a:r>
            <a:r>
              <a:rPr lang="en-US" sz="2800" dirty="0" err="1"/>
              <a:t>Qiao</a:t>
            </a:r>
            <a:r>
              <a:rPr lang="en-US" sz="2800" dirty="0"/>
              <a:t> et al. (2021)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7024-5EF3-4A82-B07B-20162ED4BF7A}"/>
                  </a:ext>
                </a:extLst>
              </p:cNvPr>
              <p:cNvSpPr txBox="1"/>
              <p:nvPr/>
            </p:nvSpPr>
            <p:spPr>
              <a:xfrm>
                <a:off x="6472990" y="1394746"/>
                <a:ext cx="5313891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𝜌𝛾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𝜕𝛾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7024-5EF3-4A82-B07B-20162ED4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990" y="1394746"/>
                <a:ext cx="5313891" cy="625364"/>
              </a:xfrm>
              <a:prstGeom prst="rect">
                <a:avLst/>
              </a:prstGeom>
              <a:blipFill>
                <a:blip r:embed="rId2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F6A2B3-2A9D-4FAA-9BDC-28546A9260B7}"/>
                  </a:ext>
                </a:extLst>
              </p:cNvPr>
              <p:cNvSpPr txBox="1"/>
              <p:nvPr/>
            </p:nvSpPr>
            <p:spPr>
              <a:xfrm>
                <a:off x="5782938" y="3598888"/>
                <a:ext cx="6409062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F6A2B3-2A9D-4FAA-9BDC-28546A926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938" y="3598888"/>
                <a:ext cx="6409062" cy="625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2EC4DD-AEE5-4EC9-8F18-CBC2A122761D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7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65A21444-9AB0-49DF-B994-C15411ED3D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262" y="841426"/>
                <a:ext cx="5481676" cy="551492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•"/>
                  <a:defRPr sz="20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–"/>
                  <a:defRPr sz="16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•"/>
                  <a:defRPr sz="16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–"/>
                  <a:defRPr sz="16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1" charset="0"/>
                  <a:buChar char="»"/>
                  <a:defRPr sz="1600" kern="1200">
                    <a:solidFill>
                      <a:schemeClr val="tx1"/>
                    </a:solidFill>
                    <a:latin typeface="Helvetica"/>
                    <a:ea typeface="ＭＳ Ｐゴシック" charset="-128"/>
                    <a:cs typeface="Helvetic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Two auxiliary transport equations are added</a:t>
                </a:r>
              </a:p>
              <a:p>
                <a:pPr lvl="1"/>
                <a:r>
                  <a:rPr lang="en-US" dirty="0"/>
                  <a:t>Extension of the early work by Warren and Hassan (1998), Papp and Dash (2002)</a:t>
                </a:r>
              </a:p>
              <a:p>
                <a:pPr lvl="1"/>
                <a:endParaRPr lang="en-US" sz="1400" dirty="0"/>
              </a:p>
              <a:p>
                <a:r>
                  <a:rPr lang="en-US" dirty="0"/>
                  <a:t>Production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triggered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exceeds a threshold</a:t>
                </a:r>
              </a:p>
              <a:p>
                <a:endParaRPr lang="en-US" sz="1400" dirty="0"/>
              </a:p>
              <a:p>
                <a:r>
                  <a:rPr lang="en-US" dirty="0"/>
                  <a:t>Transport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models the impact of bluntness, pressure gradient, and surface (&amp; freestream) temperature</a:t>
                </a:r>
              </a:p>
              <a:p>
                <a:endParaRPr lang="en-US" sz="1400" dirty="0"/>
              </a:p>
              <a:p>
                <a:r>
                  <a:rPr lang="en-US" dirty="0"/>
                  <a:t>Transition mechanisms dominated by 1</a:t>
                </a:r>
                <a:r>
                  <a:rPr lang="en-US" baseline="30000" dirty="0"/>
                  <a:t>st</a:t>
                </a:r>
                <a:r>
                  <a:rPr lang="en-US" dirty="0"/>
                  <a:t> , 2</a:t>
                </a:r>
                <a:r>
                  <a:rPr lang="en-US" baseline="30000" dirty="0"/>
                  <a:t>nd</a:t>
                </a:r>
                <a:r>
                  <a:rPr lang="en-US" dirty="0"/>
                  <a:t>, and crossflow modes are treated separately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dirty="0"/>
                  <a:t>constituents are calculated individually</a:t>
                </a:r>
              </a:p>
              <a:p>
                <a:endParaRPr lang="en-US" sz="1400" dirty="0"/>
              </a:p>
              <a:p>
                <a:r>
                  <a:rPr lang="en-US" dirty="0"/>
                  <a:t>All modes contribute additively to the 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65A21444-9AB0-49DF-B994-C15411ED3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2" y="841426"/>
                <a:ext cx="5481676" cy="5514925"/>
              </a:xfrm>
              <a:prstGeom prst="rect">
                <a:avLst/>
              </a:prstGeom>
              <a:blipFill>
                <a:blip r:embed="rId4"/>
                <a:stretch>
                  <a:fillRect l="-1000" t="-442" r="-444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7353B1-6968-4A1B-A114-DD6360B07ABD}"/>
                  </a:ext>
                </a:extLst>
              </p:cNvPr>
              <p:cNvSpPr txBox="1"/>
              <p:nvPr/>
            </p:nvSpPr>
            <p:spPr>
              <a:xfrm>
                <a:off x="5940558" y="4657680"/>
                <a:ext cx="6093822" cy="398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7353B1-6968-4A1B-A114-DD6360B07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558" y="4657680"/>
                <a:ext cx="6093822" cy="398635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FDC93C-51AC-4AE7-B698-4220D83FBBC0}"/>
                  </a:ext>
                </a:extLst>
              </p:cNvPr>
              <p:cNvSpPr txBox="1"/>
              <p:nvPr/>
            </p:nvSpPr>
            <p:spPr>
              <a:xfrm>
                <a:off x="5940558" y="5453041"/>
                <a:ext cx="609382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FDC93C-51AC-4AE7-B698-4220D83FB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558" y="5453041"/>
                <a:ext cx="6093822" cy="3915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D58AE1-C414-4391-8805-E71FEA100C15}"/>
                  </a:ext>
                </a:extLst>
              </p:cNvPr>
              <p:cNvSpPr txBox="1"/>
              <p:nvPr/>
            </p:nvSpPr>
            <p:spPr>
              <a:xfrm>
                <a:off x="7208652" y="2289364"/>
                <a:ext cx="3667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𝑜𝑛𝑠𝑒𝑡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D58AE1-C414-4391-8805-E71FEA100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652" y="2289364"/>
                <a:ext cx="366792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A89C07-35E0-41F8-9CA6-4669FF0ED5D5}"/>
                  </a:ext>
                </a:extLst>
              </p:cNvPr>
              <p:cNvSpPr txBox="1"/>
              <p:nvPr/>
            </p:nvSpPr>
            <p:spPr>
              <a:xfrm>
                <a:off x="5693059" y="2925749"/>
                <a:ext cx="6093822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𝑜𝑛𝑠𝑒𝑡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A89C07-35E0-41F8-9CA6-4669FF0ED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059" y="2925749"/>
                <a:ext cx="6093822" cy="58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AAB9CA-1209-4F1C-B948-F8C60A6F06E7}"/>
              </a:ext>
            </a:extLst>
          </p:cNvPr>
          <p:cNvCxnSpPr>
            <a:cxnSpLocks/>
          </p:cNvCxnSpPr>
          <p:nvPr/>
        </p:nvCxnSpPr>
        <p:spPr>
          <a:xfrm flipH="1">
            <a:off x="7451558" y="1841867"/>
            <a:ext cx="1062994" cy="611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7447B5-C9CF-480B-AE9B-423A0C8DE5C6}"/>
              </a:ext>
            </a:extLst>
          </p:cNvPr>
          <p:cNvCxnSpPr>
            <a:cxnSpLocks/>
          </p:cNvCxnSpPr>
          <p:nvPr/>
        </p:nvCxnSpPr>
        <p:spPr>
          <a:xfrm flipH="1">
            <a:off x="8253663" y="2762097"/>
            <a:ext cx="72190" cy="440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5AEF11-5921-4FAF-85C9-FA898C3B4FC2}"/>
              </a:ext>
            </a:extLst>
          </p:cNvPr>
          <p:cNvCxnSpPr>
            <a:cxnSpLocks/>
          </p:cNvCxnSpPr>
          <p:nvPr/>
        </p:nvCxnSpPr>
        <p:spPr>
          <a:xfrm>
            <a:off x="8165432" y="4111885"/>
            <a:ext cx="160421" cy="628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F1E2A5-B51F-4A16-8D25-1BEBCD16BC04}"/>
              </a:ext>
            </a:extLst>
          </p:cNvPr>
          <p:cNvCxnSpPr>
            <a:cxnSpLocks/>
          </p:cNvCxnSpPr>
          <p:nvPr/>
        </p:nvCxnSpPr>
        <p:spPr>
          <a:xfrm flipH="1">
            <a:off x="8205537" y="5010815"/>
            <a:ext cx="1098884" cy="555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421628-ADA3-4C7E-9671-D3546DE90D4B}"/>
              </a:ext>
            </a:extLst>
          </p:cNvPr>
          <p:cNvSpPr/>
          <p:nvPr/>
        </p:nvSpPr>
        <p:spPr>
          <a:xfrm rot="5400000">
            <a:off x="8574505" y="3371092"/>
            <a:ext cx="152400" cy="2661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407ED6-B097-4CAF-9CB1-434D6EEA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55D1A6-A703-4DA1-BAD2-4BE34E84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" y="841426"/>
            <a:ext cx="6821433" cy="55149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Description of SST-𝛾 and SST-𝛾-𝜈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Transition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Models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Solver and Simulation Parameters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Investigation of Model Properties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Presentation of Experimental Test Cases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 and Observations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Ongoing/Future Work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1BC03-A756-45D6-AE21-93A4AF0AAB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/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8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09EA72-8418-4C06-9115-ABD40380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837" r="1343" b="1425"/>
          <a:stretch/>
        </p:blipFill>
        <p:spPr>
          <a:xfrm>
            <a:off x="7122695" y="1139856"/>
            <a:ext cx="3845083" cy="3264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4894D-E3A5-4EF7-A7CB-B142D31D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 r="3461" b="2627"/>
          <a:stretch/>
        </p:blipFill>
        <p:spPr>
          <a:xfrm>
            <a:off x="6997357" y="4483768"/>
            <a:ext cx="3970421" cy="2173705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id="{FBA92462-01EF-4086-AF1A-DB393FC2466C}"/>
              </a:ext>
            </a:extLst>
          </p:cNvPr>
          <p:cNvSpPr/>
          <p:nvPr/>
        </p:nvSpPr>
        <p:spPr>
          <a:xfrm>
            <a:off x="0" y="2312701"/>
            <a:ext cx="717452" cy="337625"/>
          </a:xfrm>
          <a:prstGeom prst="rightArrow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2714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81D2-DF38-45D7-ACE1-512771E6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2.3e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37077-C7A4-40B1-8703-5F1F14BFA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OVERFLOW 2.3e is modified to include both SST-𝛾 and SST-𝛾-𝜈</a:t>
            </a:r>
            <a:r>
              <a:rPr lang="en-US" sz="2400" baseline="-25000" dirty="0"/>
              <a:t>L</a:t>
            </a:r>
            <a:r>
              <a:rPr lang="en-US" sz="2400" dirty="0"/>
              <a:t> models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/>
              <a:t>All test cases are run with HLLE++, van Albada limiter, and SSOR</a:t>
            </a:r>
          </a:p>
          <a:p>
            <a:endParaRPr lang="en-US" sz="1400" dirty="0"/>
          </a:p>
          <a:p>
            <a:r>
              <a:rPr lang="en-US" sz="2400" dirty="0"/>
              <a:t>Mesh requirements estimated via grid refinement study for a single test case</a:t>
            </a:r>
          </a:p>
          <a:p>
            <a:pPr lvl="1"/>
            <a:r>
              <a:rPr lang="en-US" sz="2000" dirty="0"/>
              <a:t>Grids used here are generally much finer than those used in Liu et al. (2022) and </a:t>
            </a:r>
            <a:r>
              <a:rPr lang="en-US" sz="2000" dirty="0" err="1"/>
              <a:t>Qiao</a:t>
            </a:r>
            <a:r>
              <a:rPr lang="en-US" sz="2000" dirty="0"/>
              <a:t> et al. (2021)</a:t>
            </a:r>
          </a:p>
          <a:p>
            <a:endParaRPr lang="en-US" sz="1600" dirty="0"/>
          </a:p>
          <a:p>
            <a:r>
              <a:rPr lang="en-US" sz="2400" dirty="0"/>
              <a:t>For 𝛾-𝜈</a:t>
            </a:r>
            <a:r>
              <a:rPr lang="en-US" sz="2400" baseline="-25000" dirty="0"/>
              <a:t>L</a:t>
            </a:r>
            <a:r>
              <a:rPr lang="en-US" sz="2400" dirty="0"/>
              <a:t> case, turbulence modeling time step has been reduced to 0.2 times the local flow time step</a:t>
            </a:r>
          </a:p>
          <a:p>
            <a:pPr lvl="1"/>
            <a:r>
              <a:rPr lang="en-US" sz="1800" dirty="0"/>
              <a:t>5 </a:t>
            </a:r>
            <a:r>
              <a:rPr lang="en-US" sz="1800" dirty="0" err="1"/>
              <a:t>subiterations</a:t>
            </a:r>
            <a:r>
              <a:rPr lang="en-US" sz="1800" dirty="0"/>
              <a:t> per flow time step are also used</a:t>
            </a:r>
          </a:p>
          <a:p>
            <a:pPr lvl="1"/>
            <a:endParaRPr lang="en-US" sz="1800" dirty="0"/>
          </a:p>
          <a:p>
            <a:r>
              <a:rPr lang="en-US" sz="2200" dirty="0"/>
              <a:t>Freestream-turbulence-sustaining terms and QCR are not used in this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B1574-EA47-414B-9FB2-2015B6B361C4}"/>
              </a:ext>
            </a:extLst>
          </p:cNvPr>
          <p:cNvSpPr txBox="1">
            <a:spLocks/>
          </p:cNvSpPr>
          <p:nvPr/>
        </p:nvSpPr>
        <p:spPr>
          <a:xfrm>
            <a:off x="11641138" y="6392863"/>
            <a:ext cx="550862" cy="388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EF8E4A8-9725-4C44-B913-59D1C69BE8B6}" type="slidenum">
              <a:rPr lang="en-US" sz="2400" i="1" smtClean="0">
                <a:solidFill>
                  <a:prstClr val="black"/>
                </a:solidFill>
                <a:latin typeface="Arial Narrow" pitchFamily="34" charset="0"/>
                <a:ea typeface="ＭＳ Ｐゴシック" charset="-128"/>
              </a:rPr>
              <a:pPr/>
              <a:t>9</a:t>
            </a:fld>
            <a:endParaRPr lang="en-US" sz="2400" i="1" dirty="0">
              <a:solidFill>
                <a:prstClr val="black"/>
              </a:solidFill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2472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3E09ABEA87B489967FDD4B5861016" ma:contentTypeVersion="4" ma:contentTypeDescription="Create a new document." ma:contentTypeScope="" ma:versionID="4cdf3f40c524e3c13861c5bc283519fd">
  <xsd:schema xmlns:xsd="http://www.w3.org/2001/XMLSchema" xmlns:xs="http://www.w3.org/2001/XMLSchema" xmlns:p="http://schemas.microsoft.com/office/2006/metadata/properties" xmlns:ns2="6e6a8189-192d-4b14-ae32-4e7201764fab" xmlns:ns3="091a5620-1d4c-4abf-8a7b-5c6369e8317b" targetNamespace="http://schemas.microsoft.com/office/2006/metadata/properties" ma:root="true" ma:fieldsID="aae7cdd65626c5f010e3ebf6c59d3244" ns2:_="" ns3:_="">
    <xsd:import namespace="6e6a8189-192d-4b14-ae32-4e7201764fab"/>
    <xsd:import namespace="091a5620-1d4c-4abf-8a7b-5c6369e83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a8189-192d-4b14-ae32-4e7201764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a5620-1d4c-4abf-8a7b-5c6369e83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AD05A-97E5-4D5C-9402-7216305692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11FCC9-7C08-4C2E-BE77-80A0503D4881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323171c-46b7-4106-b840-b794992f25aa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3CF148B-5FDC-4CB9-A3FD-0E825F383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a8189-192d-4b14-ae32-4e7201764fab"/>
    <ds:schemaRef ds:uri="091a5620-1d4c-4abf-8a7b-5c6369e831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11140</TotalTime>
  <Words>2146</Words>
  <Application>Microsoft Office PowerPoint</Application>
  <PresentationFormat>Widescreen</PresentationFormat>
  <Paragraphs>420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Helvetica</vt:lpstr>
      <vt:lpstr>Helvetica BlackOblique</vt:lpstr>
      <vt:lpstr>TeXGyreTermesX-Italic</vt:lpstr>
      <vt:lpstr>TeXGyreTermesX-Regular</vt:lpstr>
      <vt:lpstr>Times</vt:lpstr>
      <vt:lpstr>Times New Roman</vt:lpstr>
      <vt:lpstr>1_Office Theme</vt:lpstr>
      <vt:lpstr>Evaluation of Transport-Equation-Based Transition Models for High-Speed Boundary Layers Using OVERFLOW</vt:lpstr>
      <vt:lpstr>Outline</vt:lpstr>
      <vt:lpstr>Introduction and Motivation</vt:lpstr>
      <vt:lpstr>Outline</vt:lpstr>
      <vt:lpstr>Transport-Based Transition Modeling</vt:lpstr>
      <vt:lpstr>SST-𝛾 model of Liu et al. (2022)</vt:lpstr>
      <vt:lpstr>SST-𝛾-𝜈L model of Qiao et al. (2021)</vt:lpstr>
      <vt:lpstr>Outline</vt:lpstr>
      <vt:lpstr>OVERFLOW 2.3e Parameters</vt:lpstr>
      <vt:lpstr>Simulation parameters</vt:lpstr>
      <vt:lpstr>Outline</vt:lpstr>
      <vt:lpstr>Grid Refinement Study: Hypersonic Cone</vt:lpstr>
      <vt:lpstr>Influence of SST-Turbulence-Model Version</vt:lpstr>
      <vt:lpstr>Outline</vt:lpstr>
      <vt:lpstr>Hypersonic Transition Modeling: LaRC M6 </vt:lpstr>
      <vt:lpstr>Supersonic Transition Modeling: LaRC-M3pt5 </vt:lpstr>
      <vt:lpstr>Impact of Nose Bluntness</vt:lpstr>
      <vt:lpstr>Evaluation of Model Accuracy for Flight Conditions</vt:lpstr>
      <vt:lpstr>Outline</vt:lpstr>
      <vt:lpstr>Summary and Observations - SST-𝛾 model </vt:lpstr>
      <vt:lpstr>Summary and Observations - SST-𝛾-𝜈L model </vt:lpstr>
      <vt:lpstr>Outline</vt:lpstr>
      <vt:lpstr>Ongoing Work</vt:lpstr>
      <vt:lpstr>Conclusions</vt:lpstr>
      <vt:lpstr>References</vt:lpstr>
      <vt:lpstr>Acknowledgements </vt:lpstr>
      <vt:lpstr>Thank you!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Air Transport Technology Project  Level 1-2, API Milestone / Record of Accomplishment</dc:title>
  <dc:creator>Hughes, Christopher E. (GRC-RTA0)</dc:creator>
  <cp:lastModifiedBy>Ethan Vogel</cp:lastModifiedBy>
  <cp:revision>56</cp:revision>
  <dcterms:created xsi:type="dcterms:W3CDTF">2016-12-21T15:19:42Z</dcterms:created>
  <dcterms:modified xsi:type="dcterms:W3CDTF">2023-04-25T13:53:29Z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0x0101003883E09ABEA87B489967FDD4B5861016</vt:lpwstr>
  </property>
</Properties>
</file>