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3" r:id="rId5"/>
    <p:sldId id="264" r:id="rId6"/>
    <p:sldId id="265" r:id="rId7"/>
    <p:sldId id="268" r:id="rId8"/>
    <p:sldId id="269" r:id="rId9"/>
    <p:sldId id="260" r:id="rId10"/>
    <p:sldId id="261" r:id="rId11"/>
    <p:sldId id="266" r:id="rId12"/>
    <p:sldId id="257" r:id="rId13"/>
    <p:sldId id="25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3320C8-F715-717D-F4F2-E9F15FB4371D}" name="Silverman, Morgan L. (LARC-E303)[Science Systems &amp; Applications, Inc.]" initials="MS" userId="S::mlsilve1@ndc.nasa.gov::8f4ee3f7-2acb-443d-b7c1-795e05fe82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F4FFE-B1D8-4A2F-8A12-EF026CED5C56}" v="532" dt="2023-04-19T18:05:36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088CC-DABF-4870-9189-B9D50C0B06F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E36A52-F910-42B2-ADAC-7637A59B0587}">
      <dgm:prSet/>
      <dgm:spPr/>
      <dgm:t>
        <a:bodyPr/>
        <a:lstStyle/>
        <a:p>
          <a:r>
            <a:rPr lang="en-US"/>
            <a:t>ICARTT Files</a:t>
          </a:r>
        </a:p>
      </dgm:t>
    </dgm:pt>
    <dgm:pt modelId="{F85D83F5-862D-445F-ABC9-5AABC81F7BF6}" type="parTrans" cxnId="{D653E41C-E5CD-4984-B09D-5972790DC66A}">
      <dgm:prSet/>
      <dgm:spPr/>
      <dgm:t>
        <a:bodyPr/>
        <a:lstStyle/>
        <a:p>
          <a:endParaRPr lang="en-US"/>
        </a:p>
      </dgm:t>
    </dgm:pt>
    <dgm:pt modelId="{D1DE0A9F-BE56-48EF-BB83-57F6FE7387BF}" type="sibTrans" cxnId="{D653E41C-E5CD-4984-B09D-5972790DC66A}">
      <dgm:prSet/>
      <dgm:spPr/>
      <dgm:t>
        <a:bodyPr/>
        <a:lstStyle/>
        <a:p>
          <a:endParaRPr lang="en-US"/>
        </a:p>
      </dgm:t>
    </dgm:pt>
    <dgm:pt modelId="{62532A60-0F32-4AE9-9403-413C5CB672F3}">
      <dgm:prSet/>
      <dgm:spPr/>
      <dgm:t>
        <a:bodyPr/>
        <a:lstStyle/>
        <a:p>
          <a:r>
            <a:rPr lang="en-US"/>
            <a:t>A standard suitable for in-situ measurements and popular in the airborne field study community</a:t>
          </a:r>
        </a:p>
      </dgm:t>
    </dgm:pt>
    <dgm:pt modelId="{17C305DD-7B3B-4FD8-9E8F-09EEB7C71BF1}" type="parTrans" cxnId="{1EC8A727-4F59-4818-95E9-B0DB0B1BFBD0}">
      <dgm:prSet/>
      <dgm:spPr/>
      <dgm:t>
        <a:bodyPr/>
        <a:lstStyle/>
        <a:p>
          <a:endParaRPr lang="en-US"/>
        </a:p>
      </dgm:t>
    </dgm:pt>
    <dgm:pt modelId="{A0EA67D2-207C-4FA2-A7B6-A8B75803DF66}" type="sibTrans" cxnId="{1EC8A727-4F59-4818-95E9-B0DB0B1BFBD0}">
      <dgm:prSet/>
      <dgm:spPr/>
      <dgm:t>
        <a:bodyPr/>
        <a:lstStyle/>
        <a:p>
          <a:endParaRPr lang="en-US"/>
        </a:p>
      </dgm:t>
    </dgm:pt>
    <dgm:pt modelId="{ADCB4F4C-6EAA-44DE-9C14-E1D9926B0B54}">
      <dgm:prSet/>
      <dgm:spPr/>
      <dgm:t>
        <a:bodyPr/>
        <a:lstStyle/>
        <a:p>
          <a:r>
            <a:rPr lang="en-US"/>
            <a:t>Established format checker</a:t>
          </a:r>
        </a:p>
      </dgm:t>
    </dgm:pt>
    <dgm:pt modelId="{F71EBB88-533F-4EAF-B40D-6578824D7E45}" type="parTrans" cxnId="{F0BC491B-2FD0-412B-9B3A-2743FF458B16}">
      <dgm:prSet/>
      <dgm:spPr/>
      <dgm:t>
        <a:bodyPr/>
        <a:lstStyle/>
        <a:p>
          <a:endParaRPr lang="en-US"/>
        </a:p>
      </dgm:t>
    </dgm:pt>
    <dgm:pt modelId="{A07CDBD2-9AAB-4C46-835A-5AF36E73CCD2}" type="sibTrans" cxnId="{F0BC491B-2FD0-412B-9B3A-2743FF458B16}">
      <dgm:prSet/>
      <dgm:spPr/>
      <dgm:t>
        <a:bodyPr/>
        <a:lstStyle/>
        <a:p>
          <a:endParaRPr lang="en-US"/>
        </a:p>
      </dgm:t>
    </dgm:pt>
    <dgm:pt modelId="{9BC54A13-0271-4678-ABAC-5E6315A12767}">
      <dgm:prSet/>
      <dgm:spPr/>
      <dgm:t>
        <a:bodyPr/>
        <a:lstStyle/>
        <a:p>
          <a:r>
            <a:rPr lang="en-US"/>
            <a:t>Capable of handling measurement relevant metadata in free text</a:t>
          </a:r>
        </a:p>
      </dgm:t>
    </dgm:pt>
    <dgm:pt modelId="{8F9C7CE2-26CF-4F93-9723-B778306BFFB9}" type="parTrans" cxnId="{1A105FB9-194E-4312-AC4A-2AC9C095B5A6}">
      <dgm:prSet/>
      <dgm:spPr/>
      <dgm:t>
        <a:bodyPr/>
        <a:lstStyle/>
        <a:p>
          <a:endParaRPr lang="en-US"/>
        </a:p>
      </dgm:t>
    </dgm:pt>
    <dgm:pt modelId="{43AC2C2E-9603-4700-8829-5EA5912E6FDD}" type="sibTrans" cxnId="{1A105FB9-194E-4312-AC4A-2AC9C095B5A6}">
      <dgm:prSet/>
      <dgm:spPr/>
      <dgm:t>
        <a:bodyPr/>
        <a:lstStyle/>
        <a:p>
          <a:endParaRPr lang="en-US"/>
        </a:p>
      </dgm:t>
    </dgm:pt>
    <dgm:pt modelId="{3C3DBF00-6D2E-4D78-B0F9-E306622BF5B2}">
      <dgm:prSet/>
      <dgm:spPr/>
      <dgm:t>
        <a:bodyPr/>
        <a:lstStyle/>
        <a:p>
          <a:r>
            <a:rPr lang="en-US"/>
            <a:t>Lack of robust file structure – not readily machine actionable</a:t>
          </a:r>
        </a:p>
      </dgm:t>
    </dgm:pt>
    <dgm:pt modelId="{DAC4098E-B8C9-4A0E-8C7D-036D7FDBA49C}" type="parTrans" cxnId="{AEF4F5E3-98CE-4271-B93E-1998E96EAB08}">
      <dgm:prSet/>
      <dgm:spPr/>
      <dgm:t>
        <a:bodyPr/>
        <a:lstStyle/>
        <a:p>
          <a:endParaRPr lang="en-US"/>
        </a:p>
      </dgm:t>
    </dgm:pt>
    <dgm:pt modelId="{0132F63B-F00C-4CDF-9A82-826B7EDACFC9}" type="sibTrans" cxnId="{AEF4F5E3-98CE-4271-B93E-1998E96EAB08}">
      <dgm:prSet/>
      <dgm:spPr/>
      <dgm:t>
        <a:bodyPr/>
        <a:lstStyle/>
        <a:p>
          <a:endParaRPr lang="en-US"/>
        </a:p>
      </dgm:t>
    </dgm:pt>
    <dgm:pt modelId="{F71BFC93-9EA3-45C7-A2A6-15733C044108}">
      <dgm:prSet/>
      <dgm:spPr/>
      <dgm:t>
        <a:bodyPr/>
        <a:lstStyle/>
        <a:p>
          <a:r>
            <a:rPr lang="en-US"/>
            <a:t>HDF/netCDF files</a:t>
          </a:r>
        </a:p>
      </dgm:t>
    </dgm:pt>
    <dgm:pt modelId="{CCFB3046-4382-4B98-A63B-E89FAC6CFB35}" type="parTrans" cxnId="{BD67164E-6BEB-486D-9542-D590F8BF0668}">
      <dgm:prSet/>
      <dgm:spPr/>
      <dgm:t>
        <a:bodyPr/>
        <a:lstStyle/>
        <a:p>
          <a:endParaRPr lang="en-US"/>
        </a:p>
      </dgm:t>
    </dgm:pt>
    <dgm:pt modelId="{E6BA98FA-649C-421C-9803-614696885890}" type="sibTrans" cxnId="{BD67164E-6BEB-486D-9542-D590F8BF0668}">
      <dgm:prSet/>
      <dgm:spPr/>
      <dgm:t>
        <a:bodyPr/>
        <a:lstStyle/>
        <a:p>
          <a:endParaRPr lang="en-US"/>
        </a:p>
      </dgm:t>
    </dgm:pt>
    <dgm:pt modelId="{1B9E9561-3D6F-45C2-AFD7-5425B4F62443}">
      <dgm:prSet/>
      <dgm:spPr/>
      <dgm:t>
        <a:bodyPr/>
        <a:lstStyle/>
        <a:p>
          <a:r>
            <a:rPr lang="en-US" dirty="0"/>
            <a:t>Standardized templates not used due to applicability issues, as each is tailored to different use</a:t>
          </a:r>
        </a:p>
      </dgm:t>
    </dgm:pt>
    <dgm:pt modelId="{E1B9445D-7F8C-49C4-9422-5C4243642B43}" type="parTrans" cxnId="{A5A1DB55-A1C1-4D28-8F3C-45BCC4B9C6A5}">
      <dgm:prSet/>
      <dgm:spPr/>
      <dgm:t>
        <a:bodyPr/>
        <a:lstStyle/>
        <a:p>
          <a:endParaRPr lang="en-US"/>
        </a:p>
      </dgm:t>
    </dgm:pt>
    <dgm:pt modelId="{A4FB574F-6B56-4C1A-9489-CAD0CE6B589B}" type="sibTrans" cxnId="{A5A1DB55-A1C1-4D28-8F3C-45BCC4B9C6A5}">
      <dgm:prSet/>
      <dgm:spPr/>
      <dgm:t>
        <a:bodyPr/>
        <a:lstStyle/>
        <a:p>
          <a:endParaRPr lang="en-US"/>
        </a:p>
      </dgm:t>
    </dgm:pt>
    <dgm:pt modelId="{E128C0DB-C9B9-4FD1-9DF5-D27CC3B5AB70}">
      <dgm:prSet/>
      <dgm:spPr/>
      <dgm:t>
        <a:bodyPr/>
        <a:lstStyle/>
        <a:p>
          <a:r>
            <a:rPr lang="en-US" dirty="0"/>
            <a:t>Does not use CF standard attributes</a:t>
          </a:r>
        </a:p>
      </dgm:t>
    </dgm:pt>
    <dgm:pt modelId="{9ABBCA38-EBBE-4E9E-9C7D-59D568F4EA3E}" type="parTrans" cxnId="{0AB7895E-D6CA-4E8F-A9F7-790BB82419C8}">
      <dgm:prSet/>
      <dgm:spPr/>
      <dgm:t>
        <a:bodyPr/>
        <a:lstStyle/>
        <a:p>
          <a:endParaRPr lang="en-US"/>
        </a:p>
      </dgm:t>
    </dgm:pt>
    <dgm:pt modelId="{48BB087E-5029-43EE-AEAF-BA812E6E5BDF}" type="sibTrans" cxnId="{0AB7895E-D6CA-4E8F-A9F7-790BB82419C8}">
      <dgm:prSet/>
      <dgm:spPr/>
      <dgm:t>
        <a:bodyPr/>
        <a:lstStyle/>
        <a:p>
          <a:endParaRPr lang="en-US"/>
        </a:p>
      </dgm:t>
    </dgm:pt>
    <dgm:pt modelId="{C932FA89-5604-4A7D-B42B-C47B0FF3E86C}">
      <dgm:prSet/>
      <dgm:spPr/>
      <dgm:t>
        <a:bodyPr/>
        <a:lstStyle/>
        <a:p>
          <a:r>
            <a:rPr lang="en-US" dirty="0"/>
            <a:t>Data variables not properly dimensioned</a:t>
          </a:r>
        </a:p>
      </dgm:t>
    </dgm:pt>
    <dgm:pt modelId="{CC87227F-9BEC-4C6C-BB1A-68C5FCAF4352}" type="parTrans" cxnId="{7416F437-7647-4BBC-9957-73252AA2EDA2}">
      <dgm:prSet/>
      <dgm:spPr/>
      <dgm:t>
        <a:bodyPr/>
        <a:lstStyle/>
        <a:p>
          <a:endParaRPr lang="en-US"/>
        </a:p>
      </dgm:t>
    </dgm:pt>
    <dgm:pt modelId="{41BCC805-55E2-4979-95EE-EC496AD41338}" type="sibTrans" cxnId="{7416F437-7647-4BBC-9957-73252AA2EDA2}">
      <dgm:prSet/>
      <dgm:spPr/>
      <dgm:t>
        <a:bodyPr/>
        <a:lstStyle/>
        <a:p>
          <a:endParaRPr lang="en-US"/>
        </a:p>
      </dgm:t>
    </dgm:pt>
    <dgm:pt modelId="{4A0A4869-2CAD-4C8C-A809-9906C358C81C}">
      <dgm:prSet/>
      <dgm:spPr/>
      <dgm:t>
        <a:bodyPr/>
        <a:lstStyle/>
        <a:p>
          <a:r>
            <a:rPr lang="en-US" dirty="0"/>
            <a:t>Tool dependent, e.g., MATLAB</a:t>
          </a:r>
        </a:p>
      </dgm:t>
    </dgm:pt>
    <dgm:pt modelId="{AC266C01-41BE-47BF-B2B0-BDAB58E4339C}" type="parTrans" cxnId="{5D8FFE79-A3CC-4B0D-9295-E08202C16C19}">
      <dgm:prSet/>
      <dgm:spPr/>
      <dgm:t>
        <a:bodyPr/>
        <a:lstStyle/>
        <a:p>
          <a:endParaRPr lang="en-US"/>
        </a:p>
      </dgm:t>
    </dgm:pt>
    <dgm:pt modelId="{5562D824-315D-464B-9811-78C8DF3EE8DA}" type="sibTrans" cxnId="{5D8FFE79-A3CC-4B0D-9295-E08202C16C19}">
      <dgm:prSet/>
      <dgm:spPr/>
      <dgm:t>
        <a:bodyPr/>
        <a:lstStyle/>
        <a:p>
          <a:endParaRPr lang="en-US"/>
        </a:p>
      </dgm:t>
    </dgm:pt>
    <dgm:pt modelId="{974FECF6-A662-4546-A685-AB72B0C96B17}">
      <dgm:prSet/>
      <dgm:spPr/>
      <dgm:t>
        <a:bodyPr/>
        <a:lstStyle/>
        <a:p>
          <a:r>
            <a:rPr lang="en-US" dirty="0"/>
            <a:t>Prototype checker under testing </a:t>
          </a:r>
        </a:p>
      </dgm:t>
    </dgm:pt>
    <dgm:pt modelId="{FCE57D34-99B1-40F8-910F-A0C60C9AF727}" type="parTrans" cxnId="{7B2CA1F4-392C-4523-A822-565C3E755DC3}">
      <dgm:prSet/>
      <dgm:spPr/>
      <dgm:t>
        <a:bodyPr/>
        <a:lstStyle/>
        <a:p>
          <a:endParaRPr lang="en-US"/>
        </a:p>
      </dgm:t>
    </dgm:pt>
    <dgm:pt modelId="{4CDF33A4-46FE-4526-9799-BCAB24F824A9}" type="sibTrans" cxnId="{7B2CA1F4-392C-4523-A822-565C3E755DC3}">
      <dgm:prSet/>
      <dgm:spPr/>
      <dgm:t>
        <a:bodyPr/>
        <a:lstStyle/>
        <a:p>
          <a:endParaRPr lang="en-US"/>
        </a:p>
      </dgm:t>
    </dgm:pt>
    <dgm:pt modelId="{2BAF0525-1B2E-4355-97CF-02EBC1BE0377}">
      <dgm:prSet/>
      <dgm:spPr/>
      <dgm:t>
        <a:bodyPr/>
        <a:lstStyle/>
        <a:p>
          <a:r>
            <a:rPr lang="en-US" dirty="0"/>
            <a:t>Lack of global and variable attribute standards suitable for airborne field studies</a:t>
          </a:r>
        </a:p>
      </dgm:t>
    </dgm:pt>
    <dgm:pt modelId="{DE7A7580-A662-481F-A0A5-155EA535A5A7}" type="parTrans" cxnId="{B8B661B1-A0AB-44BC-9EF6-E7E9C3F82E85}">
      <dgm:prSet/>
      <dgm:spPr/>
      <dgm:t>
        <a:bodyPr/>
        <a:lstStyle/>
        <a:p>
          <a:endParaRPr lang="en-US"/>
        </a:p>
      </dgm:t>
    </dgm:pt>
    <dgm:pt modelId="{BA1E85F3-02A2-46F1-BF94-1BED57DC5D12}" type="sibTrans" cxnId="{B8B661B1-A0AB-44BC-9EF6-E7E9C3F82E85}">
      <dgm:prSet/>
      <dgm:spPr/>
      <dgm:t>
        <a:bodyPr/>
        <a:lstStyle/>
        <a:p>
          <a:endParaRPr lang="en-US"/>
        </a:p>
      </dgm:t>
    </dgm:pt>
    <dgm:pt modelId="{04885E4E-67AF-4B4A-B29E-AC420C9B30FE}">
      <dgm:prSet/>
      <dgm:spPr/>
      <dgm:t>
        <a:bodyPr/>
        <a:lstStyle/>
        <a:p>
          <a:r>
            <a:rPr lang="en-US" dirty="0"/>
            <a:t>Lack of global and/or variable attributes</a:t>
          </a:r>
        </a:p>
      </dgm:t>
    </dgm:pt>
    <dgm:pt modelId="{24984A9F-851B-477D-B623-013A83B394C6}" type="parTrans" cxnId="{6D1C9392-71B9-44D6-90A9-40A1C543D58C}">
      <dgm:prSet/>
      <dgm:spPr/>
      <dgm:t>
        <a:bodyPr/>
        <a:lstStyle/>
        <a:p>
          <a:endParaRPr lang="en-US"/>
        </a:p>
      </dgm:t>
    </dgm:pt>
    <dgm:pt modelId="{2847B1B0-95A2-4F53-8FF3-56028014E5FA}" type="sibTrans" cxnId="{6D1C9392-71B9-44D6-90A9-40A1C543D58C}">
      <dgm:prSet/>
      <dgm:spPr/>
      <dgm:t>
        <a:bodyPr/>
        <a:lstStyle/>
        <a:p>
          <a:endParaRPr lang="en-US"/>
        </a:p>
      </dgm:t>
    </dgm:pt>
    <dgm:pt modelId="{2C535C6F-09F4-4477-AB01-C8D609807DD0}" type="pres">
      <dgm:prSet presAssocID="{D0D088CC-DABF-4870-9189-B9D50C0B06F4}" presName="Name0" presStyleCnt="0">
        <dgm:presLayoutVars>
          <dgm:dir/>
          <dgm:animLvl val="lvl"/>
          <dgm:resizeHandles val="exact"/>
        </dgm:presLayoutVars>
      </dgm:prSet>
      <dgm:spPr/>
    </dgm:pt>
    <dgm:pt modelId="{68F73900-1754-4554-A810-45A753E44B14}" type="pres">
      <dgm:prSet presAssocID="{37E36A52-F910-42B2-ADAC-7637A59B0587}" presName="linNode" presStyleCnt="0"/>
      <dgm:spPr/>
    </dgm:pt>
    <dgm:pt modelId="{9B492F49-A07F-4C75-BB43-4E60537252C0}" type="pres">
      <dgm:prSet presAssocID="{37E36A52-F910-42B2-ADAC-7637A59B0587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8503117-94C1-4864-B780-B478064FED98}" type="pres">
      <dgm:prSet presAssocID="{37E36A52-F910-42B2-ADAC-7637A59B0587}" presName="descendantText" presStyleLbl="alignAccFollowNode1" presStyleIdx="0" presStyleCnt="2">
        <dgm:presLayoutVars>
          <dgm:bulletEnabled val="1"/>
        </dgm:presLayoutVars>
      </dgm:prSet>
      <dgm:spPr/>
    </dgm:pt>
    <dgm:pt modelId="{EE258F58-1027-414D-8C38-10A1DDDDE3A5}" type="pres">
      <dgm:prSet presAssocID="{D1DE0A9F-BE56-48EF-BB83-57F6FE7387BF}" presName="sp" presStyleCnt="0"/>
      <dgm:spPr/>
    </dgm:pt>
    <dgm:pt modelId="{6F2F617B-CC99-4232-908C-78E183018B5A}" type="pres">
      <dgm:prSet presAssocID="{F71BFC93-9EA3-45C7-A2A6-15733C044108}" presName="linNode" presStyleCnt="0"/>
      <dgm:spPr/>
    </dgm:pt>
    <dgm:pt modelId="{B9A1F219-FA99-4C6D-AF66-10DC74EC2708}" type="pres">
      <dgm:prSet presAssocID="{F71BFC93-9EA3-45C7-A2A6-15733C04410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B63BA61-BBE7-41B8-BB28-18A93047C664}" type="pres">
      <dgm:prSet presAssocID="{F71BFC93-9EA3-45C7-A2A6-15733C04410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93A1609-91B8-498B-91BB-1FC00CA1D8A7}" type="presOf" srcId="{1B9E9561-3D6F-45C2-AFD7-5425B4F62443}" destId="{BB63BA61-BBE7-41B8-BB28-18A93047C664}" srcOrd="0" destOrd="0" presId="urn:microsoft.com/office/officeart/2005/8/layout/vList5"/>
    <dgm:cxn modelId="{F0BC491B-2FD0-412B-9B3A-2743FF458B16}" srcId="{37E36A52-F910-42B2-ADAC-7637A59B0587}" destId="{ADCB4F4C-6EAA-44DE-9C14-E1D9926B0B54}" srcOrd="1" destOrd="0" parTransId="{F71EBB88-533F-4EAF-B40D-6578824D7E45}" sibTransId="{A07CDBD2-9AAB-4C46-835A-5AF36E73CCD2}"/>
    <dgm:cxn modelId="{D653E41C-E5CD-4984-B09D-5972790DC66A}" srcId="{D0D088CC-DABF-4870-9189-B9D50C0B06F4}" destId="{37E36A52-F910-42B2-ADAC-7637A59B0587}" srcOrd="0" destOrd="0" parTransId="{F85D83F5-862D-445F-ABC9-5AABC81F7BF6}" sibTransId="{D1DE0A9F-BE56-48EF-BB83-57F6FE7387BF}"/>
    <dgm:cxn modelId="{9A1A501D-5640-4768-AF8A-D9A607E43DA9}" type="presOf" srcId="{2BAF0525-1B2E-4355-97CF-02EBC1BE0377}" destId="{BB63BA61-BBE7-41B8-BB28-18A93047C664}" srcOrd="0" destOrd="3" presId="urn:microsoft.com/office/officeart/2005/8/layout/vList5"/>
    <dgm:cxn modelId="{51E59C24-A13D-4D23-9532-B40B9338F75E}" type="presOf" srcId="{974FECF6-A662-4546-A685-AB72B0C96B17}" destId="{BB63BA61-BBE7-41B8-BB28-18A93047C664}" srcOrd="0" destOrd="6" presId="urn:microsoft.com/office/officeart/2005/8/layout/vList5"/>
    <dgm:cxn modelId="{1EC8A727-4F59-4818-95E9-B0DB0B1BFBD0}" srcId="{37E36A52-F910-42B2-ADAC-7637A59B0587}" destId="{62532A60-0F32-4AE9-9403-413C5CB672F3}" srcOrd="0" destOrd="0" parTransId="{17C305DD-7B3B-4FD8-9E8F-09EEB7C71BF1}" sibTransId="{A0EA67D2-207C-4FA2-A7B6-A8B75803DF66}"/>
    <dgm:cxn modelId="{44EBF12A-1EC1-45C8-92C8-2E693C4D029D}" type="presOf" srcId="{3C3DBF00-6D2E-4D78-B0F9-E306622BF5B2}" destId="{88503117-94C1-4864-B780-B478064FED98}" srcOrd="0" destOrd="3" presId="urn:microsoft.com/office/officeart/2005/8/layout/vList5"/>
    <dgm:cxn modelId="{0AA7F734-F83B-4975-B293-D603B94719FF}" type="presOf" srcId="{C932FA89-5604-4A7D-B42B-C47B0FF3E86C}" destId="{BB63BA61-BBE7-41B8-BB28-18A93047C664}" srcOrd="0" destOrd="4" presId="urn:microsoft.com/office/officeart/2005/8/layout/vList5"/>
    <dgm:cxn modelId="{7416F437-7647-4BBC-9957-73252AA2EDA2}" srcId="{F71BFC93-9EA3-45C7-A2A6-15733C044108}" destId="{C932FA89-5604-4A7D-B42B-C47B0FF3E86C}" srcOrd="4" destOrd="0" parTransId="{CC87227F-9BEC-4C6C-BB1A-68C5FCAF4352}" sibTransId="{41BCC805-55E2-4979-95EE-EC496AD41338}"/>
    <dgm:cxn modelId="{655F825E-67CD-43D9-BBC1-9C2A2C7D5FF2}" type="presOf" srcId="{E128C0DB-C9B9-4FD1-9DF5-D27CC3B5AB70}" destId="{BB63BA61-BBE7-41B8-BB28-18A93047C664}" srcOrd="0" destOrd="2" presId="urn:microsoft.com/office/officeart/2005/8/layout/vList5"/>
    <dgm:cxn modelId="{6428865E-389E-428C-961D-865B7E6163F7}" type="presOf" srcId="{ADCB4F4C-6EAA-44DE-9C14-E1D9926B0B54}" destId="{88503117-94C1-4864-B780-B478064FED98}" srcOrd="0" destOrd="1" presId="urn:microsoft.com/office/officeart/2005/8/layout/vList5"/>
    <dgm:cxn modelId="{0AB7895E-D6CA-4E8F-A9F7-790BB82419C8}" srcId="{F71BFC93-9EA3-45C7-A2A6-15733C044108}" destId="{E128C0DB-C9B9-4FD1-9DF5-D27CC3B5AB70}" srcOrd="2" destOrd="0" parTransId="{9ABBCA38-EBBE-4E9E-9C7D-59D568F4EA3E}" sibTransId="{48BB087E-5029-43EE-AEAF-BA812E6E5BDF}"/>
    <dgm:cxn modelId="{A554F560-A91A-4A80-BAE9-B31FCC8AD281}" type="presOf" srcId="{62532A60-0F32-4AE9-9403-413C5CB672F3}" destId="{88503117-94C1-4864-B780-B478064FED98}" srcOrd="0" destOrd="0" presId="urn:microsoft.com/office/officeart/2005/8/layout/vList5"/>
    <dgm:cxn modelId="{C0F69548-E10A-41CF-AAF6-748F075B7C74}" type="presOf" srcId="{04885E4E-67AF-4B4A-B29E-AC420C9B30FE}" destId="{BB63BA61-BBE7-41B8-BB28-18A93047C664}" srcOrd="0" destOrd="1" presId="urn:microsoft.com/office/officeart/2005/8/layout/vList5"/>
    <dgm:cxn modelId="{BD67164E-6BEB-486D-9542-D590F8BF0668}" srcId="{D0D088CC-DABF-4870-9189-B9D50C0B06F4}" destId="{F71BFC93-9EA3-45C7-A2A6-15733C044108}" srcOrd="1" destOrd="0" parTransId="{CCFB3046-4382-4B98-A63B-E89FAC6CFB35}" sibTransId="{E6BA98FA-649C-421C-9803-614696885890}"/>
    <dgm:cxn modelId="{5BA6A550-5E9F-4C9F-9F30-BDB5CB5A4CBF}" type="presOf" srcId="{F71BFC93-9EA3-45C7-A2A6-15733C044108}" destId="{B9A1F219-FA99-4C6D-AF66-10DC74EC2708}" srcOrd="0" destOrd="0" presId="urn:microsoft.com/office/officeart/2005/8/layout/vList5"/>
    <dgm:cxn modelId="{A5A1DB55-A1C1-4D28-8F3C-45BCC4B9C6A5}" srcId="{F71BFC93-9EA3-45C7-A2A6-15733C044108}" destId="{1B9E9561-3D6F-45C2-AFD7-5425B4F62443}" srcOrd="0" destOrd="0" parTransId="{E1B9445D-7F8C-49C4-9422-5C4243642B43}" sibTransId="{A4FB574F-6B56-4C1A-9489-CAD0CE6B589B}"/>
    <dgm:cxn modelId="{5D8FFE79-A3CC-4B0D-9295-E08202C16C19}" srcId="{F71BFC93-9EA3-45C7-A2A6-15733C044108}" destId="{4A0A4869-2CAD-4C8C-A809-9906C358C81C}" srcOrd="5" destOrd="0" parTransId="{AC266C01-41BE-47BF-B2B0-BDAB58E4339C}" sibTransId="{5562D824-315D-464B-9811-78C8DF3EE8DA}"/>
    <dgm:cxn modelId="{93B5F388-8D87-4055-B1E1-2751E860CA4C}" type="presOf" srcId="{D0D088CC-DABF-4870-9189-B9D50C0B06F4}" destId="{2C535C6F-09F4-4477-AB01-C8D609807DD0}" srcOrd="0" destOrd="0" presId="urn:microsoft.com/office/officeart/2005/8/layout/vList5"/>
    <dgm:cxn modelId="{6D1C9392-71B9-44D6-90A9-40A1C543D58C}" srcId="{F71BFC93-9EA3-45C7-A2A6-15733C044108}" destId="{04885E4E-67AF-4B4A-B29E-AC420C9B30FE}" srcOrd="1" destOrd="0" parTransId="{24984A9F-851B-477D-B623-013A83B394C6}" sibTransId="{2847B1B0-95A2-4F53-8FF3-56028014E5FA}"/>
    <dgm:cxn modelId="{B8B661B1-A0AB-44BC-9EF6-E7E9C3F82E85}" srcId="{F71BFC93-9EA3-45C7-A2A6-15733C044108}" destId="{2BAF0525-1B2E-4355-97CF-02EBC1BE0377}" srcOrd="3" destOrd="0" parTransId="{DE7A7580-A662-481F-A0A5-155EA535A5A7}" sibTransId="{BA1E85F3-02A2-46F1-BF94-1BED57DC5D12}"/>
    <dgm:cxn modelId="{1A105FB9-194E-4312-AC4A-2AC9C095B5A6}" srcId="{37E36A52-F910-42B2-ADAC-7637A59B0587}" destId="{9BC54A13-0271-4678-ABAC-5E6315A12767}" srcOrd="2" destOrd="0" parTransId="{8F9C7CE2-26CF-4F93-9723-B778306BFFB9}" sibTransId="{43AC2C2E-9603-4700-8829-5EA5912E6FDD}"/>
    <dgm:cxn modelId="{510E5ECB-7577-45FD-B7F5-2921F721861C}" type="presOf" srcId="{9BC54A13-0271-4678-ABAC-5E6315A12767}" destId="{88503117-94C1-4864-B780-B478064FED98}" srcOrd="0" destOrd="2" presId="urn:microsoft.com/office/officeart/2005/8/layout/vList5"/>
    <dgm:cxn modelId="{8C1E17D5-929B-47F8-86FE-A138AA47B685}" type="presOf" srcId="{4A0A4869-2CAD-4C8C-A809-9906C358C81C}" destId="{BB63BA61-BBE7-41B8-BB28-18A93047C664}" srcOrd="0" destOrd="5" presId="urn:microsoft.com/office/officeart/2005/8/layout/vList5"/>
    <dgm:cxn modelId="{AEF4F5E3-98CE-4271-B93E-1998E96EAB08}" srcId="{37E36A52-F910-42B2-ADAC-7637A59B0587}" destId="{3C3DBF00-6D2E-4D78-B0F9-E306622BF5B2}" srcOrd="3" destOrd="0" parTransId="{DAC4098E-B8C9-4A0E-8C7D-036D7FDBA49C}" sibTransId="{0132F63B-F00C-4CDF-9A82-826B7EDACFC9}"/>
    <dgm:cxn modelId="{5398EFE9-320E-4BBD-A2CA-2C0788571607}" type="presOf" srcId="{37E36A52-F910-42B2-ADAC-7637A59B0587}" destId="{9B492F49-A07F-4C75-BB43-4E60537252C0}" srcOrd="0" destOrd="0" presId="urn:microsoft.com/office/officeart/2005/8/layout/vList5"/>
    <dgm:cxn modelId="{7B2CA1F4-392C-4523-A822-565C3E755DC3}" srcId="{F71BFC93-9EA3-45C7-A2A6-15733C044108}" destId="{974FECF6-A662-4546-A685-AB72B0C96B17}" srcOrd="6" destOrd="0" parTransId="{FCE57D34-99B1-40F8-910F-A0C60C9AF727}" sibTransId="{4CDF33A4-46FE-4526-9799-BCAB24F824A9}"/>
    <dgm:cxn modelId="{BF1FD839-3728-431C-A697-90A4545DE54E}" type="presParOf" srcId="{2C535C6F-09F4-4477-AB01-C8D609807DD0}" destId="{68F73900-1754-4554-A810-45A753E44B14}" srcOrd="0" destOrd="0" presId="urn:microsoft.com/office/officeart/2005/8/layout/vList5"/>
    <dgm:cxn modelId="{F1EF6380-7335-434D-8A5E-C604623D461E}" type="presParOf" srcId="{68F73900-1754-4554-A810-45A753E44B14}" destId="{9B492F49-A07F-4C75-BB43-4E60537252C0}" srcOrd="0" destOrd="0" presId="urn:microsoft.com/office/officeart/2005/8/layout/vList5"/>
    <dgm:cxn modelId="{79E79472-EAF6-4026-856E-C5F203B6A50F}" type="presParOf" srcId="{68F73900-1754-4554-A810-45A753E44B14}" destId="{88503117-94C1-4864-B780-B478064FED98}" srcOrd="1" destOrd="0" presId="urn:microsoft.com/office/officeart/2005/8/layout/vList5"/>
    <dgm:cxn modelId="{D585A434-0A70-4294-BF4B-A1857DBB5888}" type="presParOf" srcId="{2C535C6F-09F4-4477-AB01-C8D609807DD0}" destId="{EE258F58-1027-414D-8C38-10A1DDDDE3A5}" srcOrd="1" destOrd="0" presId="urn:microsoft.com/office/officeart/2005/8/layout/vList5"/>
    <dgm:cxn modelId="{9F1CF404-1759-4664-82D4-7889609D4522}" type="presParOf" srcId="{2C535C6F-09F4-4477-AB01-C8D609807DD0}" destId="{6F2F617B-CC99-4232-908C-78E183018B5A}" srcOrd="2" destOrd="0" presId="urn:microsoft.com/office/officeart/2005/8/layout/vList5"/>
    <dgm:cxn modelId="{175F453B-CFFB-4CE5-8976-2B5EB7FE2B01}" type="presParOf" srcId="{6F2F617B-CC99-4232-908C-78E183018B5A}" destId="{B9A1F219-FA99-4C6D-AF66-10DC74EC2708}" srcOrd="0" destOrd="0" presId="urn:microsoft.com/office/officeart/2005/8/layout/vList5"/>
    <dgm:cxn modelId="{E1D750F3-2FCE-4D07-9016-9E81683E6F8C}" type="presParOf" srcId="{6F2F617B-CC99-4232-908C-78E183018B5A}" destId="{BB63BA61-BBE7-41B8-BB28-18A93047C6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5FF510-F1C0-4356-8961-3173E1217BC1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EFC6AF-AE18-42FE-B42D-CBC8C57818B7}">
      <dgm:prSet/>
      <dgm:spPr/>
      <dgm:t>
        <a:bodyPr/>
        <a:lstStyle/>
        <a:p>
          <a:r>
            <a:rPr lang="en-US"/>
            <a:t>What does “rich metadata” mean?</a:t>
          </a:r>
        </a:p>
      </dgm:t>
    </dgm:pt>
    <dgm:pt modelId="{DEC974FC-55C2-4D62-8C4F-03E65AB43351}" type="parTrans" cxnId="{661756C3-4712-49B4-BEE3-6D3BEA7A44F7}">
      <dgm:prSet/>
      <dgm:spPr/>
      <dgm:t>
        <a:bodyPr/>
        <a:lstStyle/>
        <a:p>
          <a:endParaRPr lang="en-US"/>
        </a:p>
      </dgm:t>
    </dgm:pt>
    <dgm:pt modelId="{C2BC7175-6203-49C7-87BD-13AF8D21B66F}" type="sibTrans" cxnId="{661756C3-4712-49B4-BEE3-6D3BEA7A44F7}">
      <dgm:prSet/>
      <dgm:spPr/>
      <dgm:t>
        <a:bodyPr/>
        <a:lstStyle/>
        <a:p>
          <a:endParaRPr lang="en-US"/>
        </a:p>
      </dgm:t>
    </dgm:pt>
    <dgm:pt modelId="{A4647E27-B389-40A5-B2D9-5F8882C999F8}">
      <dgm:prSet/>
      <dgm:spPr/>
      <dgm:t>
        <a:bodyPr/>
        <a:lstStyle/>
        <a:p>
          <a:r>
            <a:rPr lang="en-US"/>
            <a:t>User dependent, necessary information vs. information overload: </a:t>
          </a:r>
        </a:p>
      </dgm:t>
    </dgm:pt>
    <dgm:pt modelId="{065A16DA-1CEE-4DA4-BE40-12224FA2C444}" type="parTrans" cxnId="{663B3759-E2E7-407E-A17B-A5B1791AB384}">
      <dgm:prSet/>
      <dgm:spPr/>
      <dgm:t>
        <a:bodyPr/>
        <a:lstStyle/>
        <a:p>
          <a:endParaRPr lang="en-US"/>
        </a:p>
      </dgm:t>
    </dgm:pt>
    <dgm:pt modelId="{01C4B879-3B71-442B-855A-88261E62C150}" type="sibTrans" cxnId="{663B3759-E2E7-407E-A17B-A5B1791AB384}">
      <dgm:prSet/>
      <dgm:spPr/>
      <dgm:t>
        <a:bodyPr/>
        <a:lstStyle/>
        <a:p>
          <a:endParaRPr lang="en-US"/>
        </a:p>
      </dgm:t>
    </dgm:pt>
    <dgm:pt modelId="{2110793E-EBAC-4434-B7AC-D5D76B72B834}">
      <dgm:prSet/>
      <dgm:spPr/>
      <dgm:t>
        <a:bodyPr/>
        <a:lstStyle/>
        <a:p>
          <a:pPr>
            <a:buFontTx/>
            <a:buChar char="−"/>
          </a:pPr>
          <a:r>
            <a:rPr lang="en-US" dirty="0"/>
            <a:t>e.g. PM2.5 = particulate mass concentration of particle aerodynamic diameter mostly smaller than 2.5 micrometer, determined by sampling inlet characterized by EPA standards, which may be influenced by wind speed and temperature</a:t>
          </a:r>
        </a:p>
      </dgm:t>
    </dgm:pt>
    <dgm:pt modelId="{96398EEC-30B3-4104-9371-622303E866CF}" type="parTrans" cxnId="{1D03B946-A117-4D82-ADC6-616FB4FE1887}">
      <dgm:prSet/>
      <dgm:spPr/>
      <dgm:t>
        <a:bodyPr/>
        <a:lstStyle/>
        <a:p>
          <a:endParaRPr lang="en-US"/>
        </a:p>
      </dgm:t>
    </dgm:pt>
    <dgm:pt modelId="{04625D82-6E26-46A7-8461-8CD263181638}" type="sibTrans" cxnId="{1D03B946-A117-4D82-ADC6-616FB4FE1887}">
      <dgm:prSet/>
      <dgm:spPr/>
      <dgm:t>
        <a:bodyPr/>
        <a:lstStyle/>
        <a:p>
          <a:endParaRPr lang="en-US"/>
        </a:p>
      </dgm:t>
    </dgm:pt>
    <dgm:pt modelId="{E88C4464-822E-4A2A-9E8D-28C7A4F24374}">
      <dgm:prSet/>
      <dgm:spPr/>
      <dgm:t>
        <a:bodyPr/>
        <a:lstStyle/>
        <a:p>
          <a:r>
            <a:rPr lang="en-US" dirty="0"/>
            <a:t>Measurement type dependent – one-size-fits-all approach would not be sufficient to support data use/reuse</a:t>
          </a:r>
        </a:p>
      </dgm:t>
    </dgm:pt>
    <dgm:pt modelId="{0AC5F7AB-7D08-4479-A02F-65FD91B6A8D1}" type="parTrans" cxnId="{DD864CE5-3A52-4687-B068-C97A7D4D8D7F}">
      <dgm:prSet/>
      <dgm:spPr/>
      <dgm:t>
        <a:bodyPr/>
        <a:lstStyle/>
        <a:p>
          <a:endParaRPr lang="en-US"/>
        </a:p>
      </dgm:t>
    </dgm:pt>
    <dgm:pt modelId="{2AF510E3-2BF7-4184-BB2D-3848BBC8B45A}" type="sibTrans" cxnId="{DD864CE5-3A52-4687-B068-C97A7D4D8D7F}">
      <dgm:prSet/>
      <dgm:spPr/>
      <dgm:t>
        <a:bodyPr/>
        <a:lstStyle/>
        <a:p>
          <a:endParaRPr lang="en-US"/>
        </a:p>
      </dgm:t>
    </dgm:pt>
    <dgm:pt modelId="{B8DD1BBC-AB0F-42BC-96FA-580AB1B2FCE6}">
      <dgm:prSet/>
      <dgm:spPr/>
      <dgm:t>
        <a:bodyPr/>
        <a:lstStyle/>
        <a:p>
          <a:r>
            <a:rPr lang="en-US"/>
            <a:t>How to make metadata standards relevant to measurements?</a:t>
          </a:r>
        </a:p>
      </dgm:t>
    </dgm:pt>
    <dgm:pt modelId="{ECE280CA-D73C-4885-B53F-1898C9650034}" type="parTrans" cxnId="{FF8A33A7-21F7-45A6-8C40-4865675DB09B}">
      <dgm:prSet/>
      <dgm:spPr/>
      <dgm:t>
        <a:bodyPr/>
        <a:lstStyle/>
        <a:p>
          <a:endParaRPr lang="en-US"/>
        </a:p>
      </dgm:t>
    </dgm:pt>
    <dgm:pt modelId="{3DE77C01-3AB1-47D1-8401-CDED7248012B}" type="sibTrans" cxnId="{FF8A33A7-21F7-45A6-8C40-4865675DB09B}">
      <dgm:prSet/>
      <dgm:spPr/>
      <dgm:t>
        <a:bodyPr/>
        <a:lstStyle/>
        <a:p>
          <a:endParaRPr lang="en-US"/>
        </a:p>
      </dgm:t>
    </dgm:pt>
    <dgm:pt modelId="{5EDB844D-A0C5-45A0-B0D9-AD406119559A}">
      <dgm:prSet/>
      <dgm:spPr/>
      <dgm:t>
        <a:bodyPr/>
        <a:lstStyle/>
        <a:p>
          <a:r>
            <a:rPr lang="en-US"/>
            <a:t>Need to tailor to the type of measurements and/or instruments to support data use/reuse</a:t>
          </a:r>
        </a:p>
      </dgm:t>
    </dgm:pt>
    <dgm:pt modelId="{EC6F6CCF-E850-44E0-9631-CCACE1041BE4}" type="parTrans" cxnId="{C4CF5EBC-ACC6-47ED-ABB3-C99EC483B0DF}">
      <dgm:prSet/>
      <dgm:spPr/>
      <dgm:t>
        <a:bodyPr/>
        <a:lstStyle/>
        <a:p>
          <a:endParaRPr lang="en-US"/>
        </a:p>
      </dgm:t>
    </dgm:pt>
    <dgm:pt modelId="{57D77B27-2595-4A8B-9955-73405DCF1EA6}" type="sibTrans" cxnId="{C4CF5EBC-ACC6-47ED-ABB3-C99EC483B0DF}">
      <dgm:prSet/>
      <dgm:spPr/>
      <dgm:t>
        <a:bodyPr/>
        <a:lstStyle/>
        <a:p>
          <a:endParaRPr lang="en-US"/>
        </a:p>
      </dgm:t>
    </dgm:pt>
    <dgm:pt modelId="{45A86625-3670-4DDA-ACEE-6FDDE88F0DF5}">
      <dgm:prSet/>
      <dgm:spPr/>
      <dgm:t>
        <a:bodyPr/>
        <a:lstStyle/>
        <a:p>
          <a:r>
            <a:rPr lang="en-US"/>
            <a:t>How to define and describe variables?</a:t>
          </a:r>
        </a:p>
      </dgm:t>
    </dgm:pt>
    <dgm:pt modelId="{4FD13069-E3CF-4FDE-918D-9A1197AAD51D}" type="parTrans" cxnId="{0A97B682-6AE3-46EB-9BDA-6460CA74294F}">
      <dgm:prSet/>
      <dgm:spPr/>
      <dgm:t>
        <a:bodyPr/>
        <a:lstStyle/>
        <a:p>
          <a:endParaRPr lang="en-US"/>
        </a:p>
      </dgm:t>
    </dgm:pt>
    <dgm:pt modelId="{55F69D98-E0CD-46FB-8B05-8A474E5251DB}" type="sibTrans" cxnId="{0A97B682-6AE3-46EB-9BDA-6460CA74294F}">
      <dgm:prSet/>
      <dgm:spPr/>
      <dgm:t>
        <a:bodyPr/>
        <a:lstStyle/>
        <a:p>
          <a:endParaRPr lang="en-US"/>
        </a:p>
      </dgm:t>
    </dgm:pt>
    <dgm:pt modelId="{FA1011A3-EB65-482B-9BCE-207477A3F0E6}">
      <dgm:prSet/>
      <dgm:spPr/>
      <dgm:t>
        <a:bodyPr/>
        <a:lstStyle/>
        <a:p>
          <a:r>
            <a:rPr lang="en-US"/>
            <a:t>InteroperAble Descriptions of Observable Property Terminologies (I-ADOPT) approach</a:t>
          </a:r>
        </a:p>
      </dgm:t>
    </dgm:pt>
    <dgm:pt modelId="{E6BD2242-EE6A-4545-A099-8815BB46D2FB}" type="parTrans" cxnId="{F444906F-D7FA-4CD7-8C1B-1963F688772E}">
      <dgm:prSet/>
      <dgm:spPr/>
      <dgm:t>
        <a:bodyPr/>
        <a:lstStyle/>
        <a:p>
          <a:endParaRPr lang="en-US"/>
        </a:p>
      </dgm:t>
    </dgm:pt>
    <dgm:pt modelId="{A9DDFAD1-3130-4373-AFB6-4707437292EA}" type="sibTrans" cxnId="{F444906F-D7FA-4CD7-8C1B-1963F688772E}">
      <dgm:prSet/>
      <dgm:spPr/>
      <dgm:t>
        <a:bodyPr/>
        <a:lstStyle/>
        <a:p>
          <a:endParaRPr lang="en-US"/>
        </a:p>
      </dgm:t>
    </dgm:pt>
    <dgm:pt modelId="{7A661203-CB1A-431E-88A2-47C649108DCB}">
      <dgm:prSet/>
      <dgm:spPr/>
      <dgm:t>
        <a:bodyPr/>
        <a:lstStyle/>
        <a:p>
          <a:pPr>
            <a:buFontTx/>
            <a:buChar char="−"/>
          </a:pPr>
          <a:r>
            <a:rPr lang="en-US" dirty="0"/>
            <a:t>Most users just need to know it is a measure of atmospheric particle loading</a:t>
          </a:r>
        </a:p>
      </dgm:t>
    </dgm:pt>
    <dgm:pt modelId="{30D78F33-9D78-4879-B819-693BD6E0D380}" type="parTrans" cxnId="{2892624C-994D-45FD-8007-E50E744B3AF3}">
      <dgm:prSet/>
      <dgm:spPr/>
      <dgm:t>
        <a:bodyPr/>
        <a:lstStyle/>
        <a:p>
          <a:endParaRPr lang="en-US"/>
        </a:p>
      </dgm:t>
    </dgm:pt>
    <dgm:pt modelId="{03F871B4-9314-4E2D-9BB0-156AA98940D4}" type="sibTrans" cxnId="{2892624C-994D-45FD-8007-E50E744B3AF3}">
      <dgm:prSet/>
      <dgm:spPr/>
      <dgm:t>
        <a:bodyPr/>
        <a:lstStyle/>
        <a:p>
          <a:endParaRPr lang="en-US"/>
        </a:p>
      </dgm:t>
    </dgm:pt>
    <dgm:pt modelId="{FDE9F705-CF16-49DF-A2AA-4A690595B2E4}">
      <dgm:prSet/>
      <dgm:spPr/>
      <dgm:t>
        <a:bodyPr/>
        <a:lstStyle/>
        <a:p>
          <a:r>
            <a:rPr lang="en-US" dirty="0"/>
            <a:t>Application dependent</a:t>
          </a:r>
        </a:p>
      </dgm:t>
    </dgm:pt>
    <dgm:pt modelId="{2E6A92D9-FF1C-4DA3-A516-3A8334DCE025}" type="parTrans" cxnId="{526E73EC-8F1E-4D91-A2F6-5491CE87D758}">
      <dgm:prSet/>
      <dgm:spPr/>
      <dgm:t>
        <a:bodyPr/>
        <a:lstStyle/>
        <a:p>
          <a:endParaRPr lang="en-US"/>
        </a:p>
      </dgm:t>
    </dgm:pt>
    <dgm:pt modelId="{3DEC9663-5C8A-42A1-8FA1-E17FB2B43BDB}" type="sibTrans" cxnId="{526E73EC-8F1E-4D91-A2F6-5491CE87D758}">
      <dgm:prSet/>
      <dgm:spPr/>
      <dgm:t>
        <a:bodyPr/>
        <a:lstStyle/>
        <a:p>
          <a:endParaRPr lang="en-US"/>
        </a:p>
      </dgm:t>
    </dgm:pt>
    <dgm:pt modelId="{C53470F6-5806-43B8-97D4-D39EFF452C6F}">
      <dgm:prSet/>
      <dgm:spPr/>
      <dgm:t>
        <a:bodyPr/>
        <a:lstStyle/>
        <a:p>
          <a:pPr>
            <a:buFontTx/>
            <a:buChar char="−"/>
          </a:pPr>
          <a:r>
            <a:rPr lang="en-US" dirty="0"/>
            <a:t>Model assessment would need to know “aerodynamic”</a:t>
          </a:r>
        </a:p>
      </dgm:t>
    </dgm:pt>
    <dgm:pt modelId="{37A84495-BEBE-4447-8A60-0D0E7E0D7296}" type="parTrans" cxnId="{C80BAC5F-04DE-4C9A-8400-589B6459BFAE}">
      <dgm:prSet/>
      <dgm:spPr/>
      <dgm:t>
        <a:bodyPr/>
        <a:lstStyle/>
        <a:p>
          <a:endParaRPr lang="en-US"/>
        </a:p>
      </dgm:t>
    </dgm:pt>
    <dgm:pt modelId="{AE67C1BA-5D58-4AF8-A60D-E1CA3B127E00}" type="sibTrans" cxnId="{C80BAC5F-04DE-4C9A-8400-589B6459BFAE}">
      <dgm:prSet/>
      <dgm:spPr/>
      <dgm:t>
        <a:bodyPr/>
        <a:lstStyle/>
        <a:p>
          <a:endParaRPr lang="en-US"/>
        </a:p>
      </dgm:t>
    </dgm:pt>
    <dgm:pt modelId="{4274CE8A-9340-4E67-997D-27330FFB1DC3}">
      <dgm:prSet/>
      <dgm:spPr/>
      <dgm:t>
        <a:bodyPr/>
        <a:lstStyle/>
        <a:p>
          <a:pPr>
            <a:buFontTx/>
            <a:buChar char="−"/>
          </a:pPr>
          <a:r>
            <a:rPr lang="en-US" dirty="0"/>
            <a:t>Measurement comparison would need to understand the transmission efficiency characterization </a:t>
          </a:r>
        </a:p>
      </dgm:t>
    </dgm:pt>
    <dgm:pt modelId="{DF3A8095-68FB-4847-AA47-3F29D0E650E2}" type="parTrans" cxnId="{EC785F06-66F9-4EA9-81AB-57B9599926CB}">
      <dgm:prSet/>
      <dgm:spPr/>
      <dgm:t>
        <a:bodyPr/>
        <a:lstStyle/>
        <a:p>
          <a:endParaRPr lang="en-US"/>
        </a:p>
      </dgm:t>
    </dgm:pt>
    <dgm:pt modelId="{70329AE9-E7FA-4781-9834-BCD6609379B0}" type="sibTrans" cxnId="{EC785F06-66F9-4EA9-81AB-57B9599926CB}">
      <dgm:prSet/>
      <dgm:spPr/>
      <dgm:t>
        <a:bodyPr/>
        <a:lstStyle/>
        <a:p>
          <a:endParaRPr lang="en-US"/>
        </a:p>
      </dgm:t>
    </dgm:pt>
    <dgm:pt modelId="{7CD5F7C6-E1D0-450B-B3AC-97AAFE06FC03}" type="pres">
      <dgm:prSet presAssocID="{345FF510-F1C0-4356-8961-3173E1217BC1}" presName="linear" presStyleCnt="0">
        <dgm:presLayoutVars>
          <dgm:animLvl val="lvl"/>
          <dgm:resizeHandles val="exact"/>
        </dgm:presLayoutVars>
      </dgm:prSet>
      <dgm:spPr/>
    </dgm:pt>
    <dgm:pt modelId="{C59FFAAC-B917-4508-8D26-34182DE173BD}" type="pres">
      <dgm:prSet presAssocID="{3BEFC6AF-AE18-42FE-B42D-CBC8C57818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465D5B-F034-499C-B751-5ABBC83491A5}" type="pres">
      <dgm:prSet presAssocID="{3BEFC6AF-AE18-42FE-B42D-CBC8C57818B7}" presName="childText" presStyleLbl="revTx" presStyleIdx="0" presStyleCnt="3">
        <dgm:presLayoutVars>
          <dgm:bulletEnabled val="1"/>
        </dgm:presLayoutVars>
      </dgm:prSet>
      <dgm:spPr/>
    </dgm:pt>
    <dgm:pt modelId="{18306000-27C8-4489-846E-2D10189EC71E}" type="pres">
      <dgm:prSet presAssocID="{B8DD1BBC-AB0F-42BC-96FA-580AB1B2FC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285C5C-6159-4127-8518-B10707C5301D}" type="pres">
      <dgm:prSet presAssocID="{B8DD1BBC-AB0F-42BC-96FA-580AB1B2FCE6}" presName="childText" presStyleLbl="revTx" presStyleIdx="1" presStyleCnt="3">
        <dgm:presLayoutVars>
          <dgm:bulletEnabled val="1"/>
        </dgm:presLayoutVars>
      </dgm:prSet>
      <dgm:spPr/>
    </dgm:pt>
    <dgm:pt modelId="{DD5D4A90-5AD5-44AB-B930-29A983F3D43B}" type="pres">
      <dgm:prSet presAssocID="{45A86625-3670-4DDA-ACEE-6FDDE88F0DF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2D0C587-F0EB-42AC-B2B3-F8D3ED4906E3}" type="pres">
      <dgm:prSet presAssocID="{45A86625-3670-4DDA-ACEE-6FDDE88F0DF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C785F06-66F9-4EA9-81AB-57B9599926CB}" srcId="{FDE9F705-CF16-49DF-A2AA-4A690595B2E4}" destId="{4274CE8A-9340-4E67-997D-27330FFB1DC3}" srcOrd="1" destOrd="0" parTransId="{DF3A8095-68FB-4847-AA47-3F29D0E650E2}" sibTransId="{70329AE9-E7FA-4781-9834-BCD6609379B0}"/>
    <dgm:cxn modelId="{6DC9D606-66D1-4DCA-9B0D-D0F91B3C7C6E}" type="presOf" srcId="{3BEFC6AF-AE18-42FE-B42D-CBC8C57818B7}" destId="{C59FFAAC-B917-4508-8D26-34182DE173BD}" srcOrd="0" destOrd="0" presId="urn:microsoft.com/office/officeart/2005/8/layout/vList2"/>
    <dgm:cxn modelId="{B8964E2A-845D-4B6D-BF62-B5B9D63B6D16}" type="presOf" srcId="{FDE9F705-CF16-49DF-A2AA-4A690595B2E4}" destId="{81465D5B-F034-499C-B751-5ABBC83491A5}" srcOrd="0" destOrd="3" presId="urn:microsoft.com/office/officeart/2005/8/layout/vList2"/>
    <dgm:cxn modelId="{C80BAC5F-04DE-4C9A-8400-589B6459BFAE}" srcId="{FDE9F705-CF16-49DF-A2AA-4A690595B2E4}" destId="{C53470F6-5806-43B8-97D4-D39EFF452C6F}" srcOrd="0" destOrd="0" parTransId="{37A84495-BEBE-4447-8A60-0D0E7E0D7296}" sibTransId="{AE67C1BA-5D58-4AF8-A60D-E1CA3B127E00}"/>
    <dgm:cxn modelId="{0E2B2B41-7EA3-4AE6-8E96-326FB42247CC}" type="presOf" srcId="{345FF510-F1C0-4356-8961-3173E1217BC1}" destId="{7CD5F7C6-E1D0-450B-B3AC-97AAFE06FC03}" srcOrd="0" destOrd="0" presId="urn:microsoft.com/office/officeart/2005/8/layout/vList2"/>
    <dgm:cxn modelId="{888EC942-F4AD-4473-A930-3CCE4023DBBE}" type="presOf" srcId="{4274CE8A-9340-4E67-997D-27330FFB1DC3}" destId="{81465D5B-F034-499C-B751-5ABBC83491A5}" srcOrd="0" destOrd="5" presId="urn:microsoft.com/office/officeart/2005/8/layout/vList2"/>
    <dgm:cxn modelId="{1D03B946-A117-4D82-ADC6-616FB4FE1887}" srcId="{A4647E27-B389-40A5-B2D9-5F8882C999F8}" destId="{2110793E-EBAC-4434-B7AC-D5D76B72B834}" srcOrd="0" destOrd="0" parTransId="{96398EEC-30B3-4104-9371-622303E866CF}" sibTransId="{04625D82-6E26-46A7-8461-8CD263181638}"/>
    <dgm:cxn modelId="{A8254449-F9A2-48E5-9B87-721FB6ADB59D}" type="presOf" srcId="{FA1011A3-EB65-482B-9BCE-207477A3F0E6}" destId="{B2D0C587-F0EB-42AC-B2B3-F8D3ED4906E3}" srcOrd="0" destOrd="0" presId="urn:microsoft.com/office/officeart/2005/8/layout/vList2"/>
    <dgm:cxn modelId="{CC406E49-BA5F-4E25-9D9C-56ED19987B2C}" type="presOf" srcId="{45A86625-3670-4DDA-ACEE-6FDDE88F0DF5}" destId="{DD5D4A90-5AD5-44AB-B930-29A983F3D43B}" srcOrd="0" destOrd="0" presId="urn:microsoft.com/office/officeart/2005/8/layout/vList2"/>
    <dgm:cxn modelId="{2892624C-994D-45FD-8007-E50E744B3AF3}" srcId="{A4647E27-B389-40A5-B2D9-5F8882C999F8}" destId="{7A661203-CB1A-431E-88A2-47C649108DCB}" srcOrd="1" destOrd="0" parTransId="{30D78F33-9D78-4879-B819-693BD6E0D380}" sibTransId="{03F871B4-9314-4E2D-9BB0-156AA98940D4}"/>
    <dgm:cxn modelId="{FD45716E-84B5-4FA2-867C-F1D3F32C832F}" type="presOf" srcId="{B8DD1BBC-AB0F-42BC-96FA-580AB1B2FCE6}" destId="{18306000-27C8-4489-846E-2D10189EC71E}" srcOrd="0" destOrd="0" presId="urn:microsoft.com/office/officeart/2005/8/layout/vList2"/>
    <dgm:cxn modelId="{F444906F-D7FA-4CD7-8C1B-1963F688772E}" srcId="{45A86625-3670-4DDA-ACEE-6FDDE88F0DF5}" destId="{FA1011A3-EB65-482B-9BCE-207477A3F0E6}" srcOrd="0" destOrd="0" parTransId="{E6BD2242-EE6A-4545-A099-8815BB46D2FB}" sibTransId="{A9DDFAD1-3130-4373-AFB6-4707437292EA}"/>
    <dgm:cxn modelId="{912DA472-643B-4601-A1B3-4F07186FB608}" type="presOf" srcId="{C53470F6-5806-43B8-97D4-D39EFF452C6F}" destId="{81465D5B-F034-499C-B751-5ABBC83491A5}" srcOrd="0" destOrd="4" presId="urn:microsoft.com/office/officeart/2005/8/layout/vList2"/>
    <dgm:cxn modelId="{52249F78-0D5A-47AD-9947-A0130D57D60D}" type="presOf" srcId="{5EDB844D-A0C5-45A0-B0D9-AD406119559A}" destId="{6D285C5C-6159-4127-8518-B10707C5301D}" srcOrd="0" destOrd="0" presId="urn:microsoft.com/office/officeart/2005/8/layout/vList2"/>
    <dgm:cxn modelId="{663B3759-E2E7-407E-A17B-A5B1791AB384}" srcId="{3BEFC6AF-AE18-42FE-B42D-CBC8C57818B7}" destId="{A4647E27-B389-40A5-B2D9-5F8882C999F8}" srcOrd="0" destOrd="0" parTransId="{065A16DA-1CEE-4DA4-BE40-12224FA2C444}" sibTransId="{01C4B879-3B71-442B-855A-88261E62C150}"/>
    <dgm:cxn modelId="{0A97B682-6AE3-46EB-9BDA-6460CA74294F}" srcId="{345FF510-F1C0-4356-8961-3173E1217BC1}" destId="{45A86625-3670-4DDA-ACEE-6FDDE88F0DF5}" srcOrd="2" destOrd="0" parTransId="{4FD13069-E3CF-4FDE-918D-9A1197AAD51D}" sibTransId="{55F69D98-E0CD-46FB-8B05-8A474E5251DB}"/>
    <dgm:cxn modelId="{FF8A33A7-21F7-45A6-8C40-4865675DB09B}" srcId="{345FF510-F1C0-4356-8961-3173E1217BC1}" destId="{B8DD1BBC-AB0F-42BC-96FA-580AB1B2FCE6}" srcOrd="1" destOrd="0" parTransId="{ECE280CA-D73C-4885-B53F-1898C9650034}" sibTransId="{3DE77C01-3AB1-47D1-8401-CDED7248012B}"/>
    <dgm:cxn modelId="{D6D1B2B3-18DD-461B-9552-634BDB0291B1}" type="presOf" srcId="{A4647E27-B389-40A5-B2D9-5F8882C999F8}" destId="{81465D5B-F034-499C-B751-5ABBC83491A5}" srcOrd="0" destOrd="0" presId="urn:microsoft.com/office/officeart/2005/8/layout/vList2"/>
    <dgm:cxn modelId="{79C3CABB-B591-414D-ABB0-AEB0704E5AE7}" type="presOf" srcId="{2110793E-EBAC-4434-B7AC-D5D76B72B834}" destId="{81465D5B-F034-499C-B751-5ABBC83491A5}" srcOrd="0" destOrd="1" presId="urn:microsoft.com/office/officeart/2005/8/layout/vList2"/>
    <dgm:cxn modelId="{C4CF5EBC-ACC6-47ED-ABB3-C99EC483B0DF}" srcId="{B8DD1BBC-AB0F-42BC-96FA-580AB1B2FCE6}" destId="{5EDB844D-A0C5-45A0-B0D9-AD406119559A}" srcOrd="0" destOrd="0" parTransId="{EC6F6CCF-E850-44E0-9631-CCACE1041BE4}" sibTransId="{57D77B27-2595-4A8B-9955-73405DCF1EA6}"/>
    <dgm:cxn modelId="{661756C3-4712-49B4-BEE3-6D3BEA7A44F7}" srcId="{345FF510-F1C0-4356-8961-3173E1217BC1}" destId="{3BEFC6AF-AE18-42FE-B42D-CBC8C57818B7}" srcOrd="0" destOrd="0" parTransId="{DEC974FC-55C2-4D62-8C4F-03E65AB43351}" sibTransId="{C2BC7175-6203-49C7-87BD-13AF8D21B66F}"/>
    <dgm:cxn modelId="{5AD147D1-C835-41EC-85B4-D1B3CD31BD00}" type="presOf" srcId="{E88C4464-822E-4A2A-9E8D-28C7A4F24374}" destId="{81465D5B-F034-499C-B751-5ABBC83491A5}" srcOrd="0" destOrd="6" presId="urn:microsoft.com/office/officeart/2005/8/layout/vList2"/>
    <dgm:cxn modelId="{DD864CE5-3A52-4687-B068-C97A7D4D8D7F}" srcId="{3BEFC6AF-AE18-42FE-B42D-CBC8C57818B7}" destId="{E88C4464-822E-4A2A-9E8D-28C7A4F24374}" srcOrd="2" destOrd="0" parTransId="{0AC5F7AB-7D08-4479-A02F-65FD91B6A8D1}" sibTransId="{2AF510E3-2BF7-4184-BB2D-3848BBC8B45A}"/>
    <dgm:cxn modelId="{678FF0E7-993D-4AD8-A708-263801D98D36}" type="presOf" srcId="{7A661203-CB1A-431E-88A2-47C649108DCB}" destId="{81465D5B-F034-499C-B751-5ABBC83491A5}" srcOrd="0" destOrd="2" presId="urn:microsoft.com/office/officeart/2005/8/layout/vList2"/>
    <dgm:cxn modelId="{526E73EC-8F1E-4D91-A2F6-5491CE87D758}" srcId="{3BEFC6AF-AE18-42FE-B42D-CBC8C57818B7}" destId="{FDE9F705-CF16-49DF-A2AA-4A690595B2E4}" srcOrd="1" destOrd="0" parTransId="{2E6A92D9-FF1C-4DA3-A516-3A8334DCE025}" sibTransId="{3DEC9663-5C8A-42A1-8FA1-E17FB2B43BDB}"/>
    <dgm:cxn modelId="{279DE44F-B07E-4ADD-86BA-2F02266B3989}" type="presParOf" srcId="{7CD5F7C6-E1D0-450B-B3AC-97AAFE06FC03}" destId="{C59FFAAC-B917-4508-8D26-34182DE173BD}" srcOrd="0" destOrd="0" presId="urn:microsoft.com/office/officeart/2005/8/layout/vList2"/>
    <dgm:cxn modelId="{D1A231AC-922E-4112-AF9A-53B3DF60A3BD}" type="presParOf" srcId="{7CD5F7C6-E1D0-450B-B3AC-97AAFE06FC03}" destId="{81465D5B-F034-499C-B751-5ABBC83491A5}" srcOrd="1" destOrd="0" presId="urn:microsoft.com/office/officeart/2005/8/layout/vList2"/>
    <dgm:cxn modelId="{1D45A4BA-177B-4FB8-9523-0CA7470EDFFB}" type="presParOf" srcId="{7CD5F7C6-E1D0-450B-B3AC-97AAFE06FC03}" destId="{18306000-27C8-4489-846E-2D10189EC71E}" srcOrd="2" destOrd="0" presId="urn:microsoft.com/office/officeart/2005/8/layout/vList2"/>
    <dgm:cxn modelId="{40004415-A898-4AF4-97E2-4BA437566FC7}" type="presParOf" srcId="{7CD5F7C6-E1D0-450B-B3AC-97AAFE06FC03}" destId="{6D285C5C-6159-4127-8518-B10707C5301D}" srcOrd="3" destOrd="0" presId="urn:microsoft.com/office/officeart/2005/8/layout/vList2"/>
    <dgm:cxn modelId="{BF0CE53D-BFF7-4C06-99E2-710835730D49}" type="presParOf" srcId="{7CD5F7C6-E1D0-450B-B3AC-97AAFE06FC03}" destId="{DD5D4A90-5AD5-44AB-B930-29A983F3D43B}" srcOrd="4" destOrd="0" presId="urn:microsoft.com/office/officeart/2005/8/layout/vList2"/>
    <dgm:cxn modelId="{06EAA42E-D326-4BD6-9D5E-4952F9DDE973}" type="presParOf" srcId="{7CD5F7C6-E1D0-450B-B3AC-97AAFE06FC03}" destId="{B2D0C587-F0EB-42AC-B2B3-F8D3ED4906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A5C4F3-33C5-4BDE-A7E7-4B48B02F309B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2D757-CD0D-47EA-BEC3-7B5B81544400}">
      <dgm:prSet/>
      <dgm:spPr/>
      <dgm:t>
        <a:bodyPr/>
        <a:lstStyle/>
        <a:p>
          <a:r>
            <a:rPr lang="en-US"/>
            <a:t>Literature terminology – commonly used in literature publications</a:t>
          </a:r>
        </a:p>
      </dgm:t>
    </dgm:pt>
    <dgm:pt modelId="{5589C5D3-9C5D-44E1-8982-7B22A3917561}" type="parTrans" cxnId="{93A1F785-2772-4DC5-B271-748C4491137C}">
      <dgm:prSet/>
      <dgm:spPr/>
      <dgm:t>
        <a:bodyPr/>
        <a:lstStyle/>
        <a:p>
          <a:endParaRPr lang="en-US"/>
        </a:p>
      </dgm:t>
    </dgm:pt>
    <dgm:pt modelId="{D0C6CF7F-8076-484A-8563-A5C524B67155}" type="sibTrans" cxnId="{93A1F785-2772-4DC5-B271-748C4491137C}">
      <dgm:prSet/>
      <dgm:spPr/>
      <dgm:t>
        <a:bodyPr/>
        <a:lstStyle/>
        <a:p>
          <a:endParaRPr lang="en-US"/>
        </a:p>
      </dgm:t>
    </dgm:pt>
    <dgm:pt modelId="{E90F53DE-59BE-47EC-BA49-C15F041EE22A}">
      <dgm:prSet/>
      <dgm:spPr/>
      <dgm:t>
        <a:bodyPr/>
        <a:lstStyle/>
        <a:p>
          <a:r>
            <a:rPr lang="en-US" dirty="0"/>
            <a:t>Community popular terms, e.g., </a:t>
          </a:r>
          <a:r>
            <a:rPr lang="en-US" dirty="0" err="1"/>
            <a:t>NOy</a:t>
          </a:r>
          <a:r>
            <a:rPr lang="en-US" dirty="0"/>
            <a:t> (reactive nitrogen species), SSA (single scattering albedo, ratio of scattering over extinction)</a:t>
          </a:r>
        </a:p>
      </dgm:t>
    </dgm:pt>
    <dgm:pt modelId="{B9E3EA20-7368-4842-AC1B-4765BD68EA49}" type="parTrans" cxnId="{9456430C-4C48-4168-AAF6-F8FA3676E797}">
      <dgm:prSet/>
      <dgm:spPr/>
      <dgm:t>
        <a:bodyPr/>
        <a:lstStyle/>
        <a:p>
          <a:endParaRPr lang="en-US"/>
        </a:p>
      </dgm:t>
    </dgm:pt>
    <dgm:pt modelId="{D2224E74-124D-466E-ADED-F9AB2AD25BCF}" type="sibTrans" cxnId="{9456430C-4C48-4168-AAF6-F8FA3676E797}">
      <dgm:prSet/>
      <dgm:spPr/>
      <dgm:t>
        <a:bodyPr/>
        <a:lstStyle/>
        <a:p>
          <a:endParaRPr lang="en-US"/>
        </a:p>
      </dgm:t>
    </dgm:pt>
    <dgm:pt modelId="{5E9C213D-FE9C-4320-A1AA-EB7018BC8D11}">
      <dgm:prSet/>
      <dgm:spPr/>
      <dgm:t>
        <a:bodyPr/>
        <a:lstStyle/>
        <a:p>
          <a:r>
            <a:rPr lang="en-US"/>
            <a:t>Deviate from English definition, e.g., aerosol</a:t>
          </a:r>
        </a:p>
      </dgm:t>
    </dgm:pt>
    <dgm:pt modelId="{0EF6588D-4B7A-43CE-99F0-C6A35B5939DA}" type="parTrans" cxnId="{3B9D651D-A30E-442B-A7C1-27DC876C4AA0}">
      <dgm:prSet/>
      <dgm:spPr/>
      <dgm:t>
        <a:bodyPr/>
        <a:lstStyle/>
        <a:p>
          <a:endParaRPr lang="en-US"/>
        </a:p>
      </dgm:t>
    </dgm:pt>
    <dgm:pt modelId="{7BEEA052-5865-45DD-98A7-6DD462EAEC9F}" type="sibTrans" cxnId="{3B9D651D-A30E-442B-A7C1-27DC876C4AA0}">
      <dgm:prSet/>
      <dgm:spPr/>
      <dgm:t>
        <a:bodyPr/>
        <a:lstStyle/>
        <a:p>
          <a:endParaRPr lang="en-US"/>
        </a:p>
      </dgm:t>
    </dgm:pt>
    <dgm:pt modelId="{78B6C94C-950C-41FB-823F-1A7F607D9B69}">
      <dgm:prSet/>
      <dgm:spPr/>
      <dgm:t>
        <a:bodyPr/>
        <a:lstStyle/>
        <a:p>
          <a:r>
            <a:rPr lang="en-US"/>
            <a:t>Not interpretable using ontological approach</a:t>
          </a:r>
        </a:p>
      </dgm:t>
    </dgm:pt>
    <dgm:pt modelId="{45ED240D-513E-4986-8814-00984E2F4859}" type="parTrans" cxnId="{30D87AAB-41D8-4C35-9893-F87A51120334}">
      <dgm:prSet/>
      <dgm:spPr/>
      <dgm:t>
        <a:bodyPr/>
        <a:lstStyle/>
        <a:p>
          <a:endParaRPr lang="en-US"/>
        </a:p>
      </dgm:t>
    </dgm:pt>
    <dgm:pt modelId="{72C02DE1-8F53-446B-A7EC-CBB9EE7439DA}" type="sibTrans" cxnId="{30D87AAB-41D8-4C35-9893-F87A51120334}">
      <dgm:prSet/>
      <dgm:spPr/>
      <dgm:t>
        <a:bodyPr/>
        <a:lstStyle/>
        <a:p>
          <a:endParaRPr lang="en-US"/>
        </a:p>
      </dgm:t>
    </dgm:pt>
    <dgm:pt modelId="{0FB9FC7A-6280-4ACD-9BD0-0D2F76854C69}">
      <dgm:prSet/>
      <dgm:spPr/>
      <dgm:t>
        <a:bodyPr/>
        <a:lstStyle/>
        <a:p>
          <a:r>
            <a:rPr lang="en-US"/>
            <a:t>Ontology</a:t>
          </a:r>
        </a:p>
      </dgm:t>
    </dgm:pt>
    <dgm:pt modelId="{423890FF-A49E-4789-8CFA-A8D887725E5F}" type="parTrans" cxnId="{D4FE0CF4-EA8D-40AA-9160-3775B3F26CC4}">
      <dgm:prSet/>
      <dgm:spPr/>
      <dgm:t>
        <a:bodyPr/>
        <a:lstStyle/>
        <a:p>
          <a:endParaRPr lang="en-US"/>
        </a:p>
      </dgm:t>
    </dgm:pt>
    <dgm:pt modelId="{329BE51A-8854-4FAB-90E9-68A1932DB112}" type="sibTrans" cxnId="{D4FE0CF4-EA8D-40AA-9160-3775B3F26CC4}">
      <dgm:prSet/>
      <dgm:spPr/>
      <dgm:t>
        <a:bodyPr/>
        <a:lstStyle/>
        <a:p>
          <a:endParaRPr lang="en-US"/>
        </a:p>
      </dgm:t>
    </dgm:pt>
    <dgm:pt modelId="{6D5191FA-61E6-4B7A-BCD2-8C34AC434B80}">
      <dgm:prSet/>
      <dgm:spPr/>
      <dgm:t>
        <a:bodyPr/>
        <a:lstStyle/>
        <a:p>
          <a:r>
            <a:rPr lang="en-US"/>
            <a:t>Uncommon to researchers, literature search may yield irrelevant results</a:t>
          </a:r>
        </a:p>
      </dgm:t>
    </dgm:pt>
    <dgm:pt modelId="{B017F8DD-113E-4942-9AA1-FAFEFA46A22C}" type="parTrans" cxnId="{AB649ED9-048E-4C73-8D0F-613DA529B039}">
      <dgm:prSet/>
      <dgm:spPr/>
      <dgm:t>
        <a:bodyPr/>
        <a:lstStyle/>
        <a:p>
          <a:endParaRPr lang="en-US"/>
        </a:p>
      </dgm:t>
    </dgm:pt>
    <dgm:pt modelId="{09241699-3ABB-429C-8C10-F17C46C558C0}" type="sibTrans" cxnId="{AB649ED9-048E-4C73-8D0F-613DA529B039}">
      <dgm:prSet/>
      <dgm:spPr/>
      <dgm:t>
        <a:bodyPr/>
        <a:lstStyle/>
        <a:p>
          <a:endParaRPr lang="en-US"/>
        </a:p>
      </dgm:t>
    </dgm:pt>
    <dgm:pt modelId="{22BD3307-BDA6-45DB-9024-91962B7BE08C}">
      <dgm:prSet/>
      <dgm:spPr/>
      <dgm:t>
        <a:bodyPr/>
        <a:lstStyle/>
        <a:p>
          <a:r>
            <a:rPr lang="en-US"/>
            <a:t>Approach may have difficulty with complicated measurand: Particulate sulfate mass size distribution (or size-resolved particulate sulfate concentration measurement)</a:t>
          </a:r>
        </a:p>
      </dgm:t>
    </dgm:pt>
    <dgm:pt modelId="{74DEE0DE-762B-407B-969B-AA136F2D8764}" type="parTrans" cxnId="{5D093C83-2D70-4534-B805-A83F54282CDA}">
      <dgm:prSet/>
      <dgm:spPr/>
      <dgm:t>
        <a:bodyPr/>
        <a:lstStyle/>
        <a:p>
          <a:endParaRPr lang="en-US"/>
        </a:p>
      </dgm:t>
    </dgm:pt>
    <dgm:pt modelId="{CB4F898B-E4A3-478D-9739-7F9CA78FD7BE}" type="sibTrans" cxnId="{5D093C83-2D70-4534-B805-A83F54282CDA}">
      <dgm:prSet/>
      <dgm:spPr/>
      <dgm:t>
        <a:bodyPr/>
        <a:lstStyle/>
        <a:p>
          <a:endParaRPr lang="en-US"/>
        </a:p>
      </dgm:t>
    </dgm:pt>
    <dgm:pt modelId="{BAFD3BEB-673E-4F29-8C54-D0FB93343434}">
      <dgm:prSet/>
      <dgm:spPr/>
      <dgm:t>
        <a:bodyPr/>
        <a:lstStyle/>
        <a:p>
          <a:r>
            <a:rPr lang="en-US"/>
            <a:t>Words alone cannot uniquely identify some VOC varaibles</a:t>
          </a:r>
        </a:p>
      </dgm:t>
    </dgm:pt>
    <dgm:pt modelId="{6036433B-0FC6-415C-B6E1-F8F4E86844BF}" type="parTrans" cxnId="{D4676231-3B60-4ACB-8424-ACA8C280ABE6}">
      <dgm:prSet/>
      <dgm:spPr/>
      <dgm:t>
        <a:bodyPr/>
        <a:lstStyle/>
        <a:p>
          <a:endParaRPr lang="en-US"/>
        </a:p>
      </dgm:t>
    </dgm:pt>
    <dgm:pt modelId="{7B1016A2-7A65-4B90-B71D-BF8B044026C4}" type="sibTrans" cxnId="{D4676231-3B60-4ACB-8424-ACA8C280ABE6}">
      <dgm:prSet/>
      <dgm:spPr/>
      <dgm:t>
        <a:bodyPr/>
        <a:lstStyle/>
        <a:p>
          <a:endParaRPr lang="en-US"/>
        </a:p>
      </dgm:t>
    </dgm:pt>
    <dgm:pt modelId="{0C514CEC-98DA-4CEC-9609-FCECB7E3510B}" type="pres">
      <dgm:prSet presAssocID="{BCA5C4F3-33C5-4BDE-A7E7-4B48B02F309B}" presName="Name0" presStyleCnt="0">
        <dgm:presLayoutVars>
          <dgm:dir/>
          <dgm:animLvl val="lvl"/>
          <dgm:resizeHandles val="exact"/>
        </dgm:presLayoutVars>
      </dgm:prSet>
      <dgm:spPr/>
    </dgm:pt>
    <dgm:pt modelId="{18D552C8-4660-4A93-8748-912E9057419D}" type="pres">
      <dgm:prSet presAssocID="{C1F2D757-CD0D-47EA-BEC3-7B5B81544400}" presName="composite" presStyleCnt="0"/>
      <dgm:spPr/>
    </dgm:pt>
    <dgm:pt modelId="{F8868EAA-175E-4019-82C4-2D6B8907920E}" type="pres">
      <dgm:prSet presAssocID="{C1F2D757-CD0D-47EA-BEC3-7B5B8154440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E2E010D-1DEC-45B8-B800-07820986815E}" type="pres">
      <dgm:prSet presAssocID="{C1F2D757-CD0D-47EA-BEC3-7B5B81544400}" presName="desTx" presStyleLbl="alignAccFollowNode1" presStyleIdx="0" presStyleCnt="2">
        <dgm:presLayoutVars>
          <dgm:bulletEnabled val="1"/>
        </dgm:presLayoutVars>
      </dgm:prSet>
      <dgm:spPr/>
    </dgm:pt>
    <dgm:pt modelId="{599EB02A-7011-43C7-8021-3A4E63F21DF7}" type="pres">
      <dgm:prSet presAssocID="{D0C6CF7F-8076-484A-8563-A5C524B67155}" presName="space" presStyleCnt="0"/>
      <dgm:spPr/>
    </dgm:pt>
    <dgm:pt modelId="{72FF0744-0752-4071-B81B-7A7A0D958DF7}" type="pres">
      <dgm:prSet presAssocID="{0FB9FC7A-6280-4ACD-9BD0-0D2F76854C69}" presName="composite" presStyleCnt="0"/>
      <dgm:spPr/>
    </dgm:pt>
    <dgm:pt modelId="{4ADA26BC-E833-4C28-9B4C-847977914D70}" type="pres">
      <dgm:prSet presAssocID="{0FB9FC7A-6280-4ACD-9BD0-0D2F76854C6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28BACE1-33C2-4235-8D36-ECF51C61379B}" type="pres">
      <dgm:prSet presAssocID="{0FB9FC7A-6280-4ACD-9BD0-0D2F76854C6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456430C-4C48-4168-AAF6-F8FA3676E797}" srcId="{C1F2D757-CD0D-47EA-BEC3-7B5B81544400}" destId="{E90F53DE-59BE-47EC-BA49-C15F041EE22A}" srcOrd="0" destOrd="0" parTransId="{B9E3EA20-7368-4842-AC1B-4765BD68EA49}" sibTransId="{D2224E74-124D-466E-ADED-F9AB2AD25BCF}"/>
    <dgm:cxn modelId="{F3D90A0E-8807-4865-88CD-BC0C7EA79BBA}" type="presOf" srcId="{6D5191FA-61E6-4B7A-BCD2-8C34AC434B80}" destId="{B28BACE1-33C2-4235-8D36-ECF51C61379B}" srcOrd="0" destOrd="0" presId="urn:microsoft.com/office/officeart/2005/8/layout/hList1"/>
    <dgm:cxn modelId="{3B9D651D-A30E-442B-A7C1-27DC876C4AA0}" srcId="{C1F2D757-CD0D-47EA-BEC3-7B5B81544400}" destId="{5E9C213D-FE9C-4320-A1AA-EB7018BC8D11}" srcOrd="1" destOrd="0" parTransId="{0EF6588D-4B7A-43CE-99F0-C6A35B5939DA}" sibTransId="{7BEEA052-5865-45DD-98A7-6DD462EAEC9F}"/>
    <dgm:cxn modelId="{D4676231-3B60-4ACB-8424-ACA8C280ABE6}" srcId="{0FB9FC7A-6280-4ACD-9BD0-0D2F76854C69}" destId="{BAFD3BEB-673E-4F29-8C54-D0FB93343434}" srcOrd="2" destOrd="0" parTransId="{6036433B-0FC6-415C-B6E1-F8F4E86844BF}" sibTransId="{7B1016A2-7A65-4B90-B71D-BF8B044026C4}"/>
    <dgm:cxn modelId="{02AA1569-F83B-4D34-B1F4-C174EAA3D1CA}" type="presOf" srcId="{22BD3307-BDA6-45DB-9024-91962B7BE08C}" destId="{B28BACE1-33C2-4235-8D36-ECF51C61379B}" srcOrd="0" destOrd="1" presId="urn:microsoft.com/office/officeart/2005/8/layout/hList1"/>
    <dgm:cxn modelId="{7A9EFF6A-5669-4788-A99D-F10F9B31448E}" type="presOf" srcId="{BAFD3BEB-673E-4F29-8C54-D0FB93343434}" destId="{B28BACE1-33C2-4235-8D36-ECF51C61379B}" srcOrd="0" destOrd="2" presId="urn:microsoft.com/office/officeart/2005/8/layout/hList1"/>
    <dgm:cxn modelId="{0AF08B77-C8DE-4F28-ABAC-4B47FB5BEE1F}" type="presOf" srcId="{C1F2D757-CD0D-47EA-BEC3-7B5B81544400}" destId="{F8868EAA-175E-4019-82C4-2D6B8907920E}" srcOrd="0" destOrd="0" presId="urn:microsoft.com/office/officeart/2005/8/layout/hList1"/>
    <dgm:cxn modelId="{5D093C83-2D70-4534-B805-A83F54282CDA}" srcId="{0FB9FC7A-6280-4ACD-9BD0-0D2F76854C69}" destId="{22BD3307-BDA6-45DB-9024-91962B7BE08C}" srcOrd="1" destOrd="0" parTransId="{74DEE0DE-762B-407B-969B-AA136F2D8764}" sibTransId="{CB4F898B-E4A3-478D-9739-7F9CA78FD7BE}"/>
    <dgm:cxn modelId="{93A1F785-2772-4DC5-B271-748C4491137C}" srcId="{BCA5C4F3-33C5-4BDE-A7E7-4B48B02F309B}" destId="{C1F2D757-CD0D-47EA-BEC3-7B5B81544400}" srcOrd="0" destOrd="0" parTransId="{5589C5D3-9C5D-44E1-8982-7B22A3917561}" sibTransId="{D0C6CF7F-8076-484A-8563-A5C524B67155}"/>
    <dgm:cxn modelId="{FD593C8B-C529-437F-B68C-7CC19BE1A0BC}" type="presOf" srcId="{78B6C94C-950C-41FB-823F-1A7F607D9B69}" destId="{7E2E010D-1DEC-45B8-B800-07820986815E}" srcOrd="0" destOrd="2" presId="urn:microsoft.com/office/officeart/2005/8/layout/hList1"/>
    <dgm:cxn modelId="{DD2B5F9D-A07F-47D0-A80B-30466F484BA0}" type="presOf" srcId="{BCA5C4F3-33C5-4BDE-A7E7-4B48B02F309B}" destId="{0C514CEC-98DA-4CEC-9609-FCECB7E3510B}" srcOrd="0" destOrd="0" presId="urn:microsoft.com/office/officeart/2005/8/layout/hList1"/>
    <dgm:cxn modelId="{30D87AAB-41D8-4C35-9893-F87A51120334}" srcId="{C1F2D757-CD0D-47EA-BEC3-7B5B81544400}" destId="{78B6C94C-950C-41FB-823F-1A7F607D9B69}" srcOrd="2" destOrd="0" parTransId="{45ED240D-513E-4986-8814-00984E2F4859}" sibTransId="{72C02DE1-8F53-446B-A7EC-CBB9EE7439DA}"/>
    <dgm:cxn modelId="{A315C5AD-34A5-4FF4-9F97-FD575132772D}" type="presOf" srcId="{E90F53DE-59BE-47EC-BA49-C15F041EE22A}" destId="{7E2E010D-1DEC-45B8-B800-07820986815E}" srcOrd="0" destOrd="0" presId="urn:microsoft.com/office/officeart/2005/8/layout/hList1"/>
    <dgm:cxn modelId="{603ADFB4-CACE-40D8-9CCC-BB3CCFDB0C54}" type="presOf" srcId="{5E9C213D-FE9C-4320-A1AA-EB7018BC8D11}" destId="{7E2E010D-1DEC-45B8-B800-07820986815E}" srcOrd="0" destOrd="1" presId="urn:microsoft.com/office/officeart/2005/8/layout/hList1"/>
    <dgm:cxn modelId="{AB649ED9-048E-4C73-8D0F-613DA529B039}" srcId="{0FB9FC7A-6280-4ACD-9BD0-0D2F76854C69}" destId="{6D5191FA-61E6-4B7A-BCD2-8C34AC434B80}" srcOrd="0" destOrd="0" parTransId="{B017F8DD-113E-4942-9AA1-FAFEFA46A22C}" sibTransId="{09241699-3ABB-429C-8C10-F17C46C558C0}"/>
    <dgm:cxn modelId="{ADE2EBF2-A56E-43B8-A786-46F8C573FA6C}" type="presOf" srcId="{0FB9FC7A-6280-4ACD-9BD0-0D2F76854C69}" destId="{4ADA26BC-E833-4C28-9B4C-847977914D70}" srcOrd="0" destOrd="0" presId="urn:microsoft.com/office/officeart/2005/8/layout/hList1"/>
    <dgm:cxn modelId="{D4FE0CF4-EA8D-40AA-9160-3775B3F26CC4}" srcId="{BCA5C4F3-33C5-4BDE-A7E7-4B48B02F309B}" destId="{0FB9FC7A-6280-4ACD-9BD0-0D2F76854C69}" srcOrd="1" destOrd="0" parTransId="{423890FF-A49E-4789-8CFA-A8D887725E5F}" sibTransId="{329BE51A-8854-4FAB-90E9-68A1932DB112}"/>
    <dgm:cxn modelId="{29005D5A-C9FD-494D-B5FF-2E9E5BC8B5A7}" type="presParOf" srcId="{0C514CEC-98DA-4CEC-9609-FCECB7E3510B}" destId="{18D552C8-4660-4A93-8748-912E9057419D}" srcOrd="0" destOrd="0" presId="urn:microsoft.com/office/officeart/2005/8/layout/hList1"/>
    <dgm:cxn modelId="{AD68FA19-2EDE-4326-9EB0-E6CEA7EAEAC4}" type="presParOf" srcId="{18D552C8-4660-4A93-8748-912E9057419D}" destId="{F8868EAA-175E-4019-82C4-2D6B8907920E}" srcOrd="0" destOrd="0" presId="urn:microsoft.com/office/officeart/2005/8/layout/hList1"/>
    <dgm:cxn modelId="{BCA2A607-52A6-4F19-A8DD-799EDB3E9A88}" type="presParOf" srcId="{18D552C8-4660-4A93-8748-912E9057419D}" destId="{7E2E010D-1DEC-45B8-B800-07820986815E}" srcOrd="1" destOrd="0" presId="urn:microsoft.com/office/officeart/2005/8/layout/hList1"/>
    <dgm:cxn modelId="{8CE7E3F5-E1E4-46F8-AB98-9ABA60160667}" type="presParOf" srcId="{0C514CEC-98DA-4CEC-9609-FCECB7E3510B}" destId="{599EB02A-7011-43C7-8021-3A4E63F21DF7}" srcOrd="1" destOrd="0" presId="urn:microsoft.com/office/officeart/2005/8/layout/hList1"/>
    <dgm:cxn modelId="{E6C493B9-BF8E-4309-B814-210002169C4F}" type="presParOf" srcId="{0C514CEC-98DA-4CEC-9609-FCECB7E3510B}" destId="{72FF0744-0752-4071-B81B-7A7A0D958DF7}" srcOrd="2" destOrd="0" presId="urn:microsoft.com/office/officeart/2005/8/layout/hList1"/>
    <dgm:cxn modelId="{BF4D0925-6AC0-4C78-809A-1B35B85D9B50}" type="presParOf" srcId="{72FF0744-0752-4071-B81B-7A7A0D958DF7}" destId="{4ADA26BC-E833-4C28-9B4C-847977914D70}" srcOrd="0" destOrd="0" presId="urn:microsoft.com/office/officeart/2005/8/layout/hList1"/>
    <dgm:cxn modelId="{8CAD95D6-0965-48B9-B946-75A3AB56DF1E}" type="presParOf" srcId="{72FF0744-0752-4071-B81B-7A7A0D958DF7}" destId="{B28BACE1-33C2-4235-8D36-ECF51C6137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AD4B30-165E-4DA3-957A-18C15CB2CB69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806E26-0B2D-4FDA-8C26-43EF266A0B32}">
      <dgm:prSet/>
      <dgm:spPr/>
      <dgm:t>
        <a:bodyPr/>
        <a:lstStyle/>
        <a:p>
          <a:r>
            <a:rPr lang="en-US" dirty="0"/>
            <a:t>Synergistically developed by instrument scientists, modelers, and data scientists to enhance discoverability, interoperability, and usability</a:t>
          </a:r>
        </a:p>
      </dgm:t>
    </dgm:pt>
    <dgm:pt modelId="{7FADC15E-0A0B-4609-8EBE-78FF713D50F6}" type="parTrans" cxnId="{AC466825-126F-494C-A5DD-0FFAD015E62C}">
      <dgm:prSet/>
      <dgm:spPr/>
      <dgm:t>
        <a:bodyPr/>
        <a:lstStyle/>
        <a:p>
          <a:endParaRPr lang="en-US"/>
        </a:p>
      </dgm:t>
    </dgm:pt>
    <dgm:pt modelId="{F5A52ACE-F4B0-4576-8DDC-8337D72384C4}" type="sibTrans" cxnId="{AC466825-126F-494C-A5DD-0FFAD015E62C}">
      <dgm:prSet/>
      <dgm:spPr/>
      <dgm:t>
        <a:bodyPr/>
        <a:lstStyle/>
        <a:p>
          <a:endParaRPr lang="en-US"/>
        </a:p>
      </dgm:t>
    </dgm:pt>
    <dgm:pt modelId="{918EFE27-350D-453D-909B-CC960F9DF402}">
      <dgm:prSet/>
      <dgm:spPr/>
      <dgm:t>
        <a:bodyPr/>
        <a:lstStyle/>
        <a:p>
          <a:r>
            <a:rPr lang="en-US"/>
            <a:t>Proven to provide adequate support to NASA field study</a:t>
          </a:r>
        </a:p>
      </dgm:t>
    </dgm:pt>
    <dgm:pt modelId="{931FC415-D122-46E1-BECF-D6A236B2CAA6}" type="parTrans" cxnId="{66880F84-EB5C-43A8-AFBE-225C4C467796}">
      <dgm:prSet/>
      <dgm:spPr/>
      <dgm:t>
        <a:bodyPr/>
        <a:lstStyle/>
        <a:p>
          <a:endParaRPr lang="en-US"/>
        </a:p>
      </dgm:t>
    </dgm:pt>
    <dgm:pt modelId="{89C495A6-F961-4F62-8FAA-3CF413CB50C2}" type="sibTrans" cxnId="{66880F84-EB5C-43A8-AFBE-225C4C467796}">
      <dgm:prSet/>
      <dgm:spPr/>
      <dgm:t>
        <a:bodyPr/>
        <a:lstStyle/>
        <a:p>
          <a:endParaRPr lang="en-US"/>
        </a:p>
      </dgm:t>
    </dgm:pt>
    <dgm:pt modelId="{2C1B1101-B7DF-49B7-963E-29A44832CEB4}">
      <dgm:prSet/>
      <dgm:spPr/>
      <dgm:t>
        <a:bodyPr/>
        <a:lstStyle/>
        <a:p>
          <a:r>
            <a:rPr lang="en-US"/>
            <a:t>Approach generally consistent with I-ADOPT</a:t>
          </a:r>
        </a:p>
      </dgm:t>
    </dgm:pt>
    <dgm:pt modelId="{A77188C3-3763-4FD6-9A99-FB6637987EC7}" type="parTrans" cxnId="{21182B03-B725-4596-8D3D-9B2030022985}">
      <dgm:prSet/>
      <dgm:spPr/>
      <dgm:t>
        <a:bodyPr/>
        <a:lstStyle/>
        <a:p>
          <a:endParaRPr lang="en-US"/>
        </a:p>
      </dgm:t>
    </dgm:pt>
    <dgm:pt modelId="{1A93A026-A49F-48FD-B454-98C44DCBF4FE}" type="sibTrans" cxnId="{21182B03-B725-4596-8D3D-9B2030022985}">
      <dgm:prSet/>
      <dgm:spPr/>
      <dgm:t>
        <a:bodyPr/>
        <a:lstStyle/>
        <a:p>
          <a:endParaRPr lang="en-US"/>
        </a:p>
      </dgm:t>
    </dgm:pt>
    <dgm:pt modelId="{14214022-BF06-4D7C-8DAE-A4E18EF95956}">
      <dgm:prSet/>
      <dgm:spPr/>
      <dgm:t>
        <a:bodyPr/>
        <a:lstStyle/>
        <a:p>
          <a:r>
            <a:rPr lang="en-US" dirty="0"/>
            <a:t>Uses literature friendly terminology for unambiguous definition</a:t>
          </a:r>
        </a:p>
      </dgm:t>
    </dgm:pt>
    <dgm:pt modelId="{D377A80F-894A-4B1B-B27F-167E9F16BE26}" type="parTrans" cxnId="{E3DED0D1-EFEF-467B-AB80-A9D3ADB13D91}">
      <dgm:prSet/>
      <dgm:spPr/>
      <dgm:t>
        <a:bodyPr/>
        <a:lstStyle/>
        <a:p>
          <a:endParaRPr lang="en-US"/>
        </a:p>
      </dgm:t>
    </dgm:pt>
    <dgm:pt modelId="{223E24BF-13B5-430C-8913-1EEE3E39E8AF}" type="sibTrans" cxnId="{E3DED0D1-EFEF-467B-AB80-A9D3ADB13D91}">
      <dgm:prSet/>
      <dgm:spPr/>
      <dgm:t>
        <a:bodyPr/>
        <a:lstStyle/>
        <a:p>
          <a:endParaRPr lang="en-US"/>
        </a:p>
      </dgm:t>
    </dgm:pt>
    <dgm:pt modelId="{140FC618-0922-43F5-98A2-D0B493303701}">
      <dgm:prSet/>
      <dgm:spPr/>
      <dgm:t>
        <a:bodyPr/>
        <a:lstStyle/>
        <a:p>
          <a:r>
            <a:rPr lang="en-US" dirty="0"/>
            <a:t>Controlled vocabulary with description</a:t>
          </a:r>
        </a:p>
      </dgm:t>
    </dgm:pt>
    <dgm:pt modelId="{46500A1A-E23F-4F80-BD95-79D28F8EC728}" type="parTrans" cxnId="{EB73E9F2-4E82-4B9A-8AED-EBD7793DA138}">
      <dgm:prSet/>
      <dgm:spPr/>
      <dgm:t>
        <a:bodyPr/>
        <a:lstStyle/>
        <a:p>
          <a:endParaRPr lang="en-US"/>
        </a:p>
      </dgm:t>
    </dgm:pt>
    <dgm:pt modelId="{A26567E5-2658-4053-854A-5E192C800F96}" type="sibTrans" cxnId="{EB73E9F2-4E82-4B9A-8AED-EBD7793DA138}">
      <dgm:prSet/>
      <dgm:spPr/>
      <dgm:t>
        <a:bodyPr/>
        <a:lstStyle/>
        <a:p>
          <a:endParaRPr lang="en-US"/>
        </a:p>
      </dgm:t>
    </dgm:pt>
    <dgm:pt modelId="{65EC8EAC-0EC7-4EAB-A063-5CFEA44D44A7}">
      <dgm:prSet/>
      <dgm:spPr/>
      <dgm:t>
        <a:bodyPr/>
        <a:lstStyle/>
        <a:p>
          <a:r>
            <a:rPr lang="en-US" dirty="0"/>
            <a:t>Consistent predictable structure</a:t>
          </a:r>
        </a:p>
      </dgm:t>
    </dgm:pt>
    <dgm:pt modelId="{9E57D500-0EA0-4441-8339-2A50C68E1716}" type="parTrans" cxnId="{F57344AA-2514-4735-A6E4-F04FCA389480}">
      <dgm:prSet/>
      <dgm:spPr/>
      <dgm:t>
        <a:bodyPr/>
        <a:lstStyle/>
        <a:p>
          <a:endParaRPr lang="en-US"/>
        </a:p>
      </dgm:t>
    </dgm:pt>
    <dgm:pt modelId="{7F9C909B-A274-48DA-B89B-974F757166D1}" type="sibTrans" cxnId="{F57344AA-2514-4735-A6E4-F04FCA389480}">
      <dgm:prSet/>
      <dgm:spPr/>
      <dgm:t>
        <a:bodyPr/>
        <a:lstStyle/>
        <a:p>
          <a:endParaRPr lang="en-US"/>
        </a:p>
      </dgm:t>
    </dgm:pt>
    <dgm:pt modelId="{618B057F-44D7-47D9-8FC2-207FC64F1C2F}">
      <dgm:prSet/>
      <dgm:spPr/>
      <dgm:t>
        <a:bodyPr/>
        <a:lstStyle/>
        <a:p>
          <a:r>
            <a:rPr lang="en-US"/>
            <a:t>Actively maintained, supported, and updated</a:t>
          </a:r>
        </a:p>
      </dgm:t>
    </dgm:pt>
    <dgm:pt modelId="{6CA6D4C6-F41F-4158-A519-ABADD94A4132}" type="parTrans" cxnId="{EBC08606-1834-48AE-8CC2-FE9F12D671A7}">
      <dgm:prSet/>
      <dgm:spPr/>
      <dgm:t>
        <a:bodyPr/>
        <a:lstStyle/>
        <a:p>
          <a:endParaRPr lang="en-US"/>
        </a:p>
      </dgm:t>
    </dgm:pt>
    <dgm:pt modelId="{694B9044-C1BC-4384-B17C-4174F9372255}" type="sibTrans" cxnId="{EBC08606-1834-48AE-8CC2-FE9F12D671A7}">
      <dgm:prSet/>
      <dgm:spPr/>
      <dgm:t>
        <a:bodyPr/>
        <a:lstStyle/>
        <a:p>
          <a:endParaRPr lang="en-US"/>
        </a:p>
      </dgm:t>
    </dgm:pt>
    <dgm:pt modelId="{4527D1B3-58CA-43AA-BB5A-E65314E48C52}">
      <dgm:prSet/>
      <dgm:spPr/>
      <dgm:t>
        <a:bodyPr/>
        <a:lstStyle/>
        <a:p>
          <a:r>
            <a:rPr lang="en-US"/>
            <a:t>Checker under development</a:t>
          </a:r>
        </a:p>
      </dgm:t>
    </dgm:pt>
    <dgm:pt modelId="{9F09840A-885F-4E28-A76D-144C5C65A224}" type="parTrans" cxnId="{FEB0FA7A-214C-4E07-A105-652D9269CB5A}">
      <dgm:prSet/>
      <dgm:spPr/>
      <dgm:t>
        <a:bodyPr/>
        <a:lstStyle/>
        <a:p>
          <a:endParaRPr lang="en-US"/>
        </a:p>
      </dgm:t>
    </dgm:pt>
    <dgm:pt modelId="{93E16DDE-806E-4253-8943-022E99835CE2}" type="sibTrans" cxnId="{FEB0FA7A-214C-4E07-A105-652D9269CB5A}">
      <dgm:prSet/>
      <dgm:spPr/>
      <dgm:t>
        <a:bodyPr/>
        <a:lstStyle/>
        <a:p>
          <a:endParaRPr lang="en-US"/>
        </a:p>
      </dgm:t>
    </dgm:pt>
    <dgm:pt modelId="{AF6DC982-4EDC-4270-9EC0-F9063F91CBA5}">
      <dgm:prSet/>
      <dgm:spPr/>
      <dgm:t>
        <a:bodyPr/>
        <a:lstStyle/>
        <a:p>
          <a:r>
            <a:rPr lang="en-US" dirty="0"/>
            <a:t>Under ESCO review </a:t>
          </a:r>
        </a:p>
      </dgm:t>
    </dgm:pt>
    <dgm:pt modelId="{CBF9CA64-3B65-49FC-9C4C-088089993067}" type="parTrans" cxnId="{9824968F-CF7E-44F6-9E5D-3D0B96608D3A}">
      <dgm:prSet/>
      <dgm:spPr/>
      <dgm:t>
        <a:bodyPr/>
        <a:lstStyle/>
        <a:p>
          <a:endParaRPr lang="en-US"/>
        </a:p>
      </dgm:t>
    </dgm:pt>
    <dgm:pt modelId="{80AF0ED2-1C0B-43E5-8610-30F9D105ED6E}" type="sibTrans" cxnId="{9824968F-CF7E-44F6-9E5D-3D0B96608D3A}">
      <dgm:prSet/>
      <dgm:spPr/>
      <dgm:t>
        <a:bodyPr/>
        <a:lstStyle/>
        <a:p>
          <a:endParaRPr lang="en-US"/>
        </a:p>
      </dgm:t>
    </dgm:pt>
    <dgm:pt modelId="{CA49F6B6-8BA3-45FE-BE81-535A86076D4B}" type="pres">
      <dgm:prSet presAssocID="{6AAD4B30-165E-4DA3-957A-18C15CB2CB69}" presName="diagram" presStyleCnt="0">
        <dgm:presLayoutVars>
          <dgm:dir/>
          <dgm:resizeHandles val="exact"/>
        </dgm:presLayoutVars>
      </dgm:prSet>
      <dgm:spPr/>
    </dgm:pt>
    <dgm:pt modelId="{FC721007-F8FC-4227-B51E-EFDC30A87727}" type="pres">
      <dgm:prSet presAssocID="{3D806E26-0B2D-4FDA-8C26-43EF266A0B32}" presName="node" presStyleLbl="node1" presStyleIdx="0" presStyleCnt="6">
        <dgm:presLayoutVars>
          <dgm:bulletEnabled val="1"/>
        </dgm:presLayoutVars>
      </dgm:prSet>
      <dgm:spPr/>
    </dgm:pt>
    <dgm:pt modelId="{274A6B2C-ED0D-4B16-A7FF-9C927901B520}" type="pres">
      <dgm:prSet presAssocID="{F5A52ACE-F4B0-4576-8DDC-8337D72384C4}" presName="sibTrans" presStyleCnt="0"/>
      <dgm:spPr/>
    </dgm:pt>
    <dgm:pt modelId="{5B1C487C-BFCA-4F02-A876-D702F1B71FD2}" type="pres">
      <dgm:prSet presAssocID="{918EFE27-350D-453D-909B-CC960F9DF402}" presName="node" presStyleLbl="node1" presStyleIdx="1" presStyleCnt="6">
        <dgm:presLayoutVars>
          <dgm:bulletEnabled val="1"/>
        </dgm:presLayoutVars>
      </dgm:prSet>
      <dgm:spPr/>
    </dgm:pt>
    <dgm:pt modelId="{DFE4E077-BA0D-4385-846F-9D7F5322B536}" type="pres">
      <dgm:prSet presAssocID="{89C495A6-F961-4F62-8FAA-3CF413CB50C2}" presName="sibTrans" presStyleCnt="0"/>
      <dgm:spPr/>
    </dgm:pt>
    <dgm:pt modelId="{D492728C-DFF7-4A76-A3C9-C5AC5EDA8364}" type="pres">
      <dgm:prSet presAssocID="{2C1B1101-B7DF-49B7-963E-29A44832CEB4}" presName="node" presStyleLbl="node1" presStyleIdx="2" presStyleCnt="6">
        <dgm:presLayoutVars>
          <dgm:bulletEnabled val="1"/>
        </dgm:presLayoutVars>
      </dgm:prSet>
      <dgm:spPr/>
    </dgm:pt>
    <dgm:pt modelId="{4860067A-0E5E-47B7-8D96-4FC8D5E3D8A7}" type="pres">
      <dgm:prSet presAssocID="{1A93A026-A49F-48FD-B454-98C44DCBF4FE}" presName="sibTrans" presStyleCnt="0"/>
      <dgm:spPr/>
    </dgm:pt>
    <dgm:pt modelId="{1E17C30E-8F9C-460A-857D-39F93FDD5F3A}" type="pres">
      <dgm:prSet presAssocID="{618B057F-44D7-47D9-8FC2-207FC64F1C2F}" presName="node" presStyleLbl="node1" presStyleIdx="3" presStyleCnt="6">
        <dgm:presLayoutVars>
          <dgm:bulletEnabled val="1"/>
        </dgm:presLayoutVars>
      </dgm:prSet>
      <dgm:spPr/>
    </dgm:pt>
    <dgm:pt modelId="{7D2BCE87-0080-4AB0-B350-C9CC9791A0AD}" type="pres">
      <dgm:prSet presAssocID="{694B9044-C1BC-4384-B17C-4174F9372255}" presName="sibTrans" presStyleCnt="0"/>
      <dgm:spPr/>
    </dgm:pt>
    <dgm:pt modelId="{8C27CCB3-3E78-499E-B133-22B81A9157FF}" type="pres">
      <dgm:prSet presAssocID="{4527D1B3-58CA-43AA-BB5A-E65314E48C52}" presName="node" presStyleLbl="node1" presStyleIdx="4" presStyleCnt="6">
        <dgm:presLayoutVars>
          <dgm:bulletEnabled val="1"/>
        </dgm:presLayoutVars>
      </dgm:prSet>
      <dgm:spPr/>
    </dgm:pt>
    <dgm:pt modelId="{17AB92A4-2298-4C81-A2E8-CD0D330F7752}" type="pres">
      <dgm:prSet presAssocID="{93E16DDE-806E-4253-8943-022E99835CE2}" presName="sibTrans" presStyleCnt="0"/>
      <dgm:spPr/>
    </dgm:pt>
    <dgm:pt modelId="{7092D676-5F49-4E69-A7F6-6C52152DD85C}" type="pres">
      <dgm:prSet presAssocID="{AF6DC982-4EDC-4270-9EC0-F9063F91CBA5}" presName="node" presStyleLbl="node1" presStyleIdx="5" presStyleCnt="6">
        <dgm:presLayoutVars>
          <dgm:bulletEnabled val="1"/>
        </dgm:presLayoutVars>
      </dgm:prSet>
      <dgm:spPr/>
    </dgm:pt>
  </dgm:ptLst>
  <dgm:cxnLst>
    <dgm:cxn modelId="{21182B03-B725-4596-8D3D-9B2030022985}" srcId="{6AAD4B30-165E-4DA3-957A-18C15CB2CB69}" destId="{2C1B1101-B7DF-49B7-963E-29A44832CEB4}" srcOrd="2" destOrd="0" parTransId="{A77188C3-3763-4FD6-9A99-FB6637987EC7}" sibTransId="{1A93A026-A49F-48FD-B454-98C44DCBF4FE}"/>
    <dgm:cxn modelId="{EBC08606-1834-48AE-8CC2-FE9F12D671A7}" srcId="{6AAD4B30-165E-4DA3-957A-18C15CB2CB69}" destId="{618B057F-44D7-47D9-8FC2-207FC64F1C2F}" srcOrd="3" destOrd="0" parTransId="{6CA6D4C6-F41F-4158-A519-ABADD94A4132}" sibTransId="{694B9044-C1BC-4384-B17C-4174F9372255}"/>
    <dgm:cxn modelId="{AC466825-126F-494C-A5DD-0FFAD015E62C}" srcId="{6AAD4B30-165E-4DA3-957A-18C15CB2CB69}" destId="{3D806E26-0B2D-4FDA-8C26-43EF266A0B32}" srcOrd="0" destOrd="0" parTransId="{7FADC15E-0A0B-4609-8EBE-78FF713D50F6}" sibTransId="{F5A52ACE-F4B0-4576-8DDC-8337D72384C4}"/>
    <dgm:cxn modelId="{3C00D031-BA61-4E01-AEAE-A2F09553D84B}" type="presOf" srcId="{4527D1B3-58CA-43AA-BB5A-E65314E48C52}" destId="{8C27CCB3-3E78-499E-B133-22B81A9157FF}" srcOrd="0" destOrd="0" presId="urn:microsoft.com/office/officeart/2005/8/layout/default"/>
    <dgm:cxn modelId="{44E5A16C-7D37-4203-A043-E7F98F6916A0}" type="presOf" srcId="{618B057F-44D7-47D9-8FC2-207FC64F1C2F}" destId="{1E17C30E-8F9C-460A-857D-39F93FDD5F3A}" srcOrd="0" destOrd="0" presId="urn:microsoft.com/office/officeart/2005/8/layout/default"/>
    <dgm:cxn modelId="{48354558-0A15-49F7-AB99-4FED4114C798}" type="presOf" srcId="{14214022-BF06-4D7C-8DAE-A4E18EF95956}" destId="{D492728C-DFF7-4A76-A3C9-C5AC5EDA8364}" srcOrd="0" destOrd="1" presId="urn:microsoft.com/office/officeart/2005/8/layout/default"/>
    <dgm:cxn modelId="{FEB0FA7A-214C-4E07-A105-652D9269CB5A}" srcId="{6AAD4B30-165E-4DA3-957A-18C15CB2CB69}" destId="{4527D1B3-58CA-43AA-BB5A-E65314E48C52}" srcOrd="4" destOrd="0" parTransId="{9F09840A-885F-4E28-A76D-144C5C65A224}" sibTransId="{93E16DDE-806E-4253-8943-022E99835CE2}"/>
    <dgm:cxn modelId="{B657027D-1C09-4E08-B626-449E33AB85FA}" type="presOf" srcId="{3D806E26-0B2D-4FDA-8C26-43EF266A0B32}" destId="{FC721007-F8FC-4227-B51E-EFDC30A87727}" srcOrd="0" destOrd="0" presId="urn:microsoft.com/office/officeart/2005/8/layout/default"/>
    <dgm:cxn modelId="{66880F84-EB5C-43A8-AFBE-225C4C467796}" srcId="{6AAD4B30-165E-4DA3-957A-18C15CB2CB69}" destId="{918EFE27-350D-453D-909B-CC960F9DF402}" srcOrd="1" destOrd="0" parTransId="{931FC415-D122-46E1-BECF-D6A236B2CAA6}" sibTransId="{89C495A6-F961-4F62-8FAA-3CF413CB50C2}"/>
    <dgm:cxn modelId="{9824968F-CF7E-44F6-9E5D-3D0B96608D3A}" srcId="{6AAD4B30-165E-4DA3-957A-18C15CB2CB69}" destId="{AF6DC982-4EDC-4270-9EC0-F9063F91CBA5}" srcOrd="5" destOrd="0" parTransId="{CBF9CA64-3B65-49FC-9C4C-088089993067}" sibTransId="{80AF0ED2-1C0B-43E5-8610-30F9D105ED6E}"/>
    <dgm:cxn modelId="{3D38B7A4-F097-4522-BBDC-CCEAEC24EBC9}" type="presOf" srcId="{2C1B1101-B7DF-49B7-963E-29A44832CEB4}" destId="{D492728C-DFF7-4A76-A3C9-C5AC5EDA8364}" srcOrd="0" destOrd="0" presId="urn:microsoft.com/office/officeart/2005/8/layout/default"/>
    <dgm:cxn modelId="{D090B4A7-14C0-46AD-888F-7104C9B5E50E}" type="presOf" srcId="{918EFE27-350D-453D-909B-CC960F9DF402}" destId="{5B1C487C-BFCA-4F02-A876-D702F1B71FD2}" srcOrd="0" destOrd="0" presId="urn:microsoft.com/office/officeart/2005/8/layout/default"/>
    <dgm:cxn modelId="{F57344AA-2514-4735-A6E4-F04FCA389480}" srcId="{2C1B1101-B7DF-49B7-963E-29A44832CEB4}" destId="{65EC8EAC-0EC7-4EAB-A063-5CFEA44D44A7}" srcOrd="2" destOrd="0" parTransId="{9E57D500-0EA0-4441-8339-2A50C68E1716}" sibTransId="{7F9C909B-A274-48DA-B89B-974F757166D1}"/>
    <dgm:cxn modelId="{7D8A26BE-536C-4361-9C0A-A766B6FF993E}" type="presOf" srcId="{AF6DC982-4EDC-4270-9EC0-F9063F91CBA5}" destId="{7092D676-5F49-4E69-A7F6-6C52152DD85C}" srcOrd="0" destOrd="0" presId="urn:microsoft.com/office/officeart/2005/8/layout/default"/>
    <dgm:cxn modelId="{E3DED0D1-EFEF-467B-AB80-A9D3ADB13D91}" srcId="{2C1B1101-B7DF-49B7-963E-29A44832CEB4}" destId="{14214022-BF06-4D7C-8DAE-A4E18EF95956}" srcOrd="0" destOrd="0" parTransId="{D377A80F-894A-4B1B-B27F-167E9F16BE26}" sibTransId="{223E24BF-13B5-430C-8913-1EEE3E39E8AF}"/>
    <dgm:cxn modelId="{CAE815D2-D0F4-4063-8DB0-C7C0DF46CD9E}" type="presOf" srcId="{140FC618-0922-43F5-98A2-D0B493303701}" destId="{D492728C-DFF7-4A76-A3C9-C5AC5EDA8364}" srcOrd="0" destOrd="2" presId="urn:microsoft.com/office/officeart/2005/8/layout/default"/>
    <dgm:cxn modelId="{530579D2-92B8-45BE-8134-C3D5410D7131}" type="presOf" srcId="{65EC8EAC-0EC7-4EAB-A063-5CFEA44D44A7}" destId="{D492728C-DFF7-4A76-A3C9-C5AC5EDA8364}" srcOrd="0" destOrd="3" presId="urn:microsoft.com/office/officeart/2005/8/layout/default"/>
    <dgm:cxn modelId="{23DF18D9-703C-4E10-A7C0-2005E7D3D6A8}" type="presOf" srcId="{6AAD4B30-165E-4DA3-957A-18C15CB2CB69}" destId="{CA49F6B6-8BA3-45FE-BE81-535A86076D4B}" srcOrd="0" destOrd="0" presId="urn:microsoft.com/office/officeart/2005/8/layout/default"/>
    <dgm:cxn modelId="{EB73E9F2-4E82-4B9A-8AED-EBD7793DA138}" srcId="{2C1B1101-B7DF-49B7-963E-29A44832CEB4}" destId="{140FC618-0922-43F5-98A2-D0B493303701}" srcOrd="1" destOrd="0" parTransId="{46500A1A-E23F-4F80-BD95-79D28F8EC728}" sibTransId="{A26567E5-2658-4053-854A-5E192C800F96}"/>
    <dgm:cxn modelId="{42EE05DC-BC1D-440B-9E40-B590A4BF9768}" type="presParOf" srcId="{CA49F6B6-8BA3-45FE-BE81-535A86076D4B}" destId="{FC721007-F8FC-4227-B51E-EFDC30A87727}" srcOrd="0" destOrd="0" presId="urn:microsoft.com/office/officeart/2005/8/layout/default"/>
    <dgm:cxn modelId="{396DB345-1CD1-4F0C-B29C-4C5CC78F3C6E}" type="presParOf" srcId="{CA49F6B6-8BA3-45FE-BE81-535A86076D4B}" destId="{274A6B2C-ED0D-4B16-A7FF-9C927901B520}" srcOrd="1" destOrd="0" presId="urn:microsoft.com/office/officeart/2005/8/layout/default"/>
    <dgm:cxn modelId="{71A2B619-0E72-4053-9CE4-80FAEF67F23B}" type="presParOf" srcId="{CA49F6B6-8BA3-45FE-BE81-535A86076D4B}" destId="{5B1C487C-BFCA-4F02-A876-D702F1B71FD2}" srcOrd="2" destOrd="0" presId="urn:microsoft.com/office/officeart/2005/8/layout/default"/>
    <dgm:cxn modelId="{96EF3139-0C99-4921-B5C8-CCCC3D978754}" type="presParOf" srcId="{CA49F6B6-8BA3-45FE-BE81-535A86076D4B}" destId="{DFE4E077-BA0D-4385-846F-9D7F5322B536}" srcOrd="3" destOrd="0" presId="urn:microsoft.com/office/officeart/2005/8/layout/default"/>
    <dgm:cxn modelId="{FD3C9D63-FF76-461D-BAF7-D8584799BD84}" type="presParOf" srcId="{CA49F6B6-8BA3-45FE-BE81-535A86076D4B}" destId="{D492728C-DFF7-4A76-A3C9-C5AC5EDA8364}" srcOrd="4" destOrd="0" presId="urn:microsoft.com/office/officeart/2005/8/layout/default"/>
    <dgm:cxn modelId="{F600BAA6-9AF5-4B6D-A0F2-0DE85C53A277}" type="presParOf" srcId="{CA49F6B6-8BA3-45FE-BE81-535A86076D4B}" destId="{4860067A-0E5E-47B7-8D96-4FC8D5E3D8A7}" srcOrd="5" destOrd="0" presId="urn:microsoft.com/office/officeart/2005/8/layout/default"/>
    <dgm:cxn modelId="{C0DCBC52-A44D-46BE-8EBB-FBCE39021E5E}" type="presParOf" srcId="{CA49F6B6-8BA3-45FE-BE81-535A86076D4B}" destId="{1E17C30E-8F9C-460A-857D-39F93FDD5F3A}" srcOrd="6" destOrd="0" presId="urn:microsoft.com/office/officeart/2005/8/layout/default"/>
    <dgm:cxn modelId="{306D0636-0F99-491E-9103-5F67A30BBF4C}" type="presParOf" srcId="{CA49F6B6-8BA3-45FE-BE81-535A86076D4B}" destId="{7D2BCE87-0080-4AB0-B350-C9CC9791A0AD}" srcOrd="7" destOrd="0" presId="urn:microsoft.com/office/officeart/2005/8/layout/default"/>
    <dgm:cxn modelId="{DE603A5D-DCC6-46C6-A15C-390C961C3D2E}" type="presParOf" srcId="{CA49F6B6-8BA3-45FE-BE81-535A86076D4B}" destId="{8C27CCB3-3E78-499E-B133-22B81A9157FF}" srcOrd="8" destOrd="0" presId="urn:microsoft.com/office/officeart/2005/8/layout/default"/>
    <dgm:cxn modelId="{7D5AEB63-4722-4664-B07D-89489DE80690}" type="presParOf" srcId="{CA49F6B6-8BA3-45FE-BE81-535A86076D4B}" destId="{17AB92A4-2298-4C81-A2E8-CD0D330F7752}" srcOrd="9" destOrd="0" presId="urn:microsoft.com/office/officeart/2005/8/layout/default"/>
    <dgm:cxn modelId="{6849BF11-25CD-49C0-AE5B-25581255DB28}" type="presParOf" srcId="{CA49F6B6-8BA3-45FE-BE81-535A86076D4B}" destId="{7092D676-5F49-4E69-A7F6-6C52152DD85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5418F1-A31F-46E5-8ECD-CFAA4B7DC04B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7915BB4-97C1-4276-9A87-C06EC8853E28}">
      <dgm:prSet/>
      <dgm:spPr/>
      <dgm:t>
        <a:bodyPr/>
        <a:lstStyle/>
        <a:p>
          <a:r>
            <a:rPr lang="en-US" dirty="0"/>
            <a:t>Need synergistic collaboration between measurement experts and data scientists to improve or develop metadata standards, specifically to identify the needs and ensure the vocabulary suitableness</a:t>
          </a:r>
        </a:p>
      </dgm:t>
    </dgm:pt>
    <dgm:pt modelId="{1C799815-D70C-4BD5-A42B-35FFFFC6458F}" type="parTrans" cxnId="{7009AD24-076E-48FC-B867-1196426CE75E}">
      <dgm:prSet/>
      <dgm:spPr/>
      <dgm:t>
        <a:bodyPr/>
        <a:lstStyle/>
        <a:p>
          <a:endParaRPr lang="en-US"/>
        </a:p>
      </dgm:t>
    </dgm:pt>
    <dgm:pt modelId="{D881A3E8-B526-4DFD-98C5-3A7E8E50F4F7}" type="sibTrans" cxnId="{7009AD24-076E-48FC-B867-1196426CE75E}">
      <dgm:prSet/>
      <dgm:spPr/>
      <dgm:t>
        <a:bodyPr/>
        <a:lstStyle/>
        <a:p>
          <a:endParaRPr lang="en-US"/>
        </a:p>
      </dgm:t>
    </dgm:pt>
    <dgm:pt modelId="{495A2201-9035-4874-B12C-1F2975CAE4B1}">
      <dgm:prSet/>
      <dgm:spPr/>
      <dgm:t>
        <a:bodyPr/>
        <a:lstStyle/>
        <a:p>
          <a:r>
            <a:rPr lang="en-US"/>
            <a:t>Support for implementation of metadata standards is equally as important as the development</a:t>
          </a:r>
        </a:p>
      </dgm:t>
    </dgm:pt>
    <dgm:pt modelId="{43C38DDF-3E0F-4737-9C6E-FBC566D507A3}" type="parTrans" cxnId="{3E2F95DB-BBFD-4A0F-868A-354D00E07112}">
      <dgm:prSet/>
      <dgm:spPr/>
      <dgm:t>
        <a:bodyPr/>
        <a:lstStyle/>
        <a:p>
          <a:endParaRPr lang="en-US"/>
        </a:p>
      </dgm:t>
    </dgm:pt>
    <dgm:pt modelId="{FD1DF791-5199-4DF7-9B62-EB83FB9BD7D3}" type="sibTrans" cxnId="{3E2F95DB-BBFD-4A0F-868A-354D00E07112}">
      <dgm:prSet/>
      <dgm:spPr/>
      <dgm:t>
        <a:bodyPr/>
        <a:lstStyle/>
        <a:p>
          <a:endParaRPr lang="en-US"/>
        </a:p>
      </dgm:t>
    </dgm:pt>
    <dgm:pt modelId="{A2978189-BAB3-4ADE-84DA-203EEC2F7747}">
      <dgm:prSet/>
      <dgm:spPr/>
      <dgm:t>
        <a:bodyPr/>
        <a:lstStyle/>
        <a:p>
          <a:r>
            <a:rPr lang="en-US"/>
            <a:t>Metadata standards need to be maintained, updated, and supported by dedicated staff</a:t>
          </a:r>
        </a:p>
      </dgm:t>
    </dgm:pt>
    <dgm:pt modelId="{82311439-DFD3-4548-9725-72D0808BB02C}" type="parTrans" cxnId="{AE229CA7-6E4C-456A-A447-8DE5277C65EE}">
      <dgm:prSet/>
      <dgm:spPr/>
      <dgm:t>
        <a:bodyPr/>
        <a:lstStyle/>
        <a:p>
          <a:endParaRPr lang="en-US"/>
        </a:p>
      </dgm:t>
    </dgm:pt>
    <dgm:pt modelId="{EA8A4587-C1C1-4B78-BD0C-3C2F00BD16FA}" type="sibTrans" cxnId="{AE229CA7-6E4C-456A-A447-8DE5277C65EE}">
      <dgm:prSet/>
      <dgm:spPr/>
      <dgm:t>
        <a:bodyPr/>
        <a:lstStyle/>
        <a:p>
          <a:endParaRPr lang="en-US"/>
        </a:p>
      </dgm:t>
    </dgm:pt>
    <dgm:pt modelId="{2E21678E-93A7-474A-9912-C8ED950F2FE0}">
      <dgm:prSet/>
      <dgm:spPr/>
      <dgm:t>
        <a:bodyPr/>
        <a:lstStyle/>
        <a:p>
          <a:r>
            <a:rPr lang="en-US" dirty="0"/>
            <a:t>Development of measurement and/or instrument specific metadata for supporting data use/reuse requires effort and time</a:t>
          </a:r>
        </a:p>
      </dgm:t>
    </dgm:pt>
    <dgm:pt modelId="{C22A9254-CA48-4BA8-A44C-7B1AA720F87A}" type="parTrans" cxnId="{7C4D6098-8311-4B60-842D-9E615205C0EC}">
      <dgm:prSet/>
      <dgm:spPr/>
      <dgm:t>
        <a:bodyPr/>
        <a:lstStyle/>
        <a:p>
          <a:endParaRPr lang="en-US"/>
        </a:p>
      </dgm:t>
    </dgm:pt>
    <dgm:pt modelId="{C26C802F-D73B-435A-93BA-F0B898CBEB00}" type="sibTrans" cxnId="{7C4D6098-8311-4B60-842D-9E615205C0EC}">
      <dgm:prSet/>
      <dgm:spPr/>
      <dgm:t>
        <a:bodyPr/>
        <a:lstStyle/>
        <a:p>
          <a:endParaRPr lang="en-US"/>
        </a:p>
      </dgm:t>
    </dgm:pt>
    <dgm:pt modelId="{CCDB09E7-5336-4740-8556-52373110F32C}">
      <dgm:prSet/>
      <dgm:spPr/>
      <dgm:t>
        <a:bodyPr/>
        <a:lstStyle/>
        <a:p>
          <a:r>
            <a:rPr lang="en-US" dirty="0"/>
            <a:t>File checker to ensure metadata quality and data integrity</a:t>
          </a:r>
        </a:p>
      </dgm:t>
    </dgm:pt>
    <dgm:pt modelId="{36D75997-B78E-4696-8128-C991B42DA3D9}" type="parTrans" cxnId="{1657D551-F11F-4018-8761-F994249DFC67}">
      <dgm:prSet/>
      <dgm:spPr/>
      <dgm:t>
        <a:bodyPr/>
        <a:lstStyle/>
        <a:p>
          <a:endParaRPr lang="en-US"/>
        </a:p>
      </dgm:t>
    </dgm:pt>
    <dgm:pt modelId="{EB923080-9536-4925-A45E-DA880ED743FE}" type="sibTrans" cxnId="{1657D551-F11F-4018-8761-F994249DFC67}">
      <dgm:prSet/>
      <dgm:spPr/>
      <dgm:t>
        <a:bodyPr/>
        <a:lstStyle/>
        <a:p>
          <a:endParaRPr lang="en-US"/>
        </a:p>
      </dgm:t>
    </dgm:pt>
    <dgm:pt modelId="{39617B53-1282-4ED7-BF43-112D71B08F70}" type="pres">
      <dgm:prSet presAssocID="{E55418F1-A31F-46E5-8ECD-CFAA4B7DC04B}" presName="vert0" presStyleCnt="0">
        <dgm:presLayoutVars>
          <dgm:dir/>
          <dgm:animOne val="branch"/>
          <dgm:animLvl val="lvl"/>
        </dgm:presLayoutVars>
      </dgm:prSet>
      <dgm:spPr/>
    </dgm:pt>
    <dgm:pt modelId="{827ECD00-4FA6-4870-BAC8-FDDEFA9EAC8E}" type="pres">
      <dgm:prSet presAssocID="{47915BB4-97C1-4276-9A87-C06EC8853E28}" presName="thickLine" presStyleLbl="alignNode1" presStyleIdx="0" presStyleCnt="5"/>
      <dgm:spPr/>
    </dgm:pt>
    <dgm:pt modelId="{C817465A-27F8-4C6D-93A3-63F54D3127B3}" type="pres">
      <dgm:prSet presAssocID="{47915BB4-97C1-4276-9A87-C06EC8853E28}" presName="horz1" presStyleCnt="0"/>
      <dgm:spPr/>
    </dgm:pt>
    <dgm:pt modelId="{0464F37C-6646-4AEE-A9CF-CC70D544073B}" type="pres">
      <dgm:prSet presAssocID="{47915BB4-97C1-4276-9A87-C06EC8853E28}" presName="tx1" presStyleLbl="revTx" presStyleIdx="0" presStyleCnt="5"/>
      <dgm:spPr/>
    </dgm:pt>
    <dgm:pt modelId="{9DA29DF1-2224-46F5-8F05-16C9CC852E9F}" type="pres">
      <dgm:prSet presAssocID="{47915BB4-97C1-4276-9A87-C06EC8853E28}" presName="vert1" presStyleCnt="0"/>
      <dgm:spPr/>
    </dgm:pt>
    <dgm:pt modelId="{A42D1853-CB14-4461-AB5B-B505A4D92FEA}" type="pres">
      <dgm:prSet presAssocID="{495A2201-9035-4874-B12C-1F2975CAE4B1}" presName="thickLine" presStyleLbl="alignNode1" presStyleIdx="1" presStyleCnt="5"/>
      <dgm:spPr/>
    </dgm:pt>
    <dgm:pt modelId="{ADB0E308-A925-4EB9-9CFE-74CF5E1C9283}" type="pres">
      <dgm:prSet presAssocID="{495A2201-9035-4874-B12C-1F2975CAE4B1}" presName="horz1" presStyleCnt="0"/>
      <dgm:spPr/>
    </dgm:pt>
    <dgm:pt modelId="{CC6EE4C5-2CFA-46E7-ABD5-9716DE4C5B65}" type="pres">
      <dgm:prSet presAssocID="{495A2201-9035-4874-B12C-1F2975CAE4B1}" presName="tx1" presStyleLbl="revTx" presStyleIdx="1" presStyleCnt="5"/>
      <dgm:spPr/>
    </dgm:pt>
    <dgm:pt modelId="{7AB0E939-8BD6-4798-A7A7-6783B201214E}" type="pres">
      <dgm:prSet presAssocID="{495A2201-9035-4874-B12C-1F2975CAE4B1}" presName="vert1" presStyleCnt="0"/>
      <dgm:spPr/>
    </dgm:pt>
    <dgm:pt modelId="{466A452A-246C-4168-B4CE-7C08B8B21214}" type="pres">
      <dgm:prSet presAssocID="{A2978189-BAB3-4ADE-84DA-203EEC2F7747}" presName="thickLine" presStyleLbl="alignNode1" presStyleIdx="2" presStyleCnt="5"/>
      <dgm:spPr/>
    </dgm:pt>
    <dgm:pt modelId="{71E35031-29B0-45E6-88C7-D4E9600498BD}" type="pres">
      <dgm:prSet presAssocID="{A2978189-BAB3-4ADE-84DA-203EEC2F7747}" presName="horz1" presStyleCnt="0"/>
      <dgm:spPr/>
    </dgm:pt>
    <dgm:pt modelId="{B1F4D8C5-F71B-471E-9A16-F0F068786D38}" type="pres">
      <dgm:prSet presAssocID="{A2978189-BAB3-4ADE-84DA-203EEC2F7747}" presName="tx1" presStyleLbl="revTx" presStyleIdx="2" presStyleCnt="5"/>
      <dgm:spPr/>
    </dgm:pt>
    <dgm:pt modelId="{782E8A60-715B-4CB9-94EF-81DBE9C9C959}" type="pres">
      <dgm:prSet presAssocID="{A2978189-BAB3-4ADE-84DA-203EEC2F7747}" presName="vert1" presStyleCnt="0"/>
      <dgm:spPr/>
    </dgm:pt>
    <dgm:pt modelId="{D259F1A9-8D85-48A2-BE3F-97E6A5EBCF0A}" type="pres">
      <dgm:prSet presAssocID="{2E21678E-93A7-474A-9912-C8ED950F2FE0}" presName="thickLine" presStyleLbl="alignNode1" presStyleIdx="3" presStyleCnt="5"/>
      <dgm:spPr/>
    </dgm:pt>
    <dgm:pt modelId="{9A267DB0-0BC4-4715-AD6D-5C4ABF2E6458}" type="pres">
      <dgm:prSet presAssocID="{2E21678E-93A7-474A-9912-C8ED950F2FE0}" presName="horz1" presStyleCnt="0"/>
      <dgm:spPr/>
    </dgm:pt>
    <dgm:pt modelId="{C7E775E2-E0C7-4886-8747-D8F8DEFC8AE3}" type="pres">
      <dgm:prSet presAssocID="{2E21678E-93A7-474A-9912-C8ED950F2FE0}" presName="tx1" presStyleLbl="revTx" presStyleIdx="3" presStyleCnt="5"/>
      <dgm:spPr/>
    </dgm:pt>
    <dgm:pt modelId="{5676C6FF-3960-461C-B377-3A0F4E6AFB99}" type="pres">
      <dgm:prSet presAssocID="{2E21678E-93A7-474A-9912-C8ED950F2FE0}" presName="vert1" presStyleCnt="0"/>
      <dgm:spPr/>
    </dgm:pt>
    <dgm:pt modelId="{C27C7F21-B54E-4CE7-BF83-C03E227D46FD}" type="pres">
      <dgm:prSet presAssocID="{CCDB09E7-5336-4740-8556-52373110F32C}" presName="thickLine" presStyleLbl="alignNode1" presStyleIdx="4" presStyleCnt="5"/>
      <dgm:spPr/>
    </dgm:pt>
    <dgm:pt modelId="{4587A75A-264C-423B-99EE-60EF1E77AE21}" type="pres">
      <dgm:prSet presAssocID="{CCDB09E7-5336-4740-8556-52373110F32C}" presName="horz1" presStyleCnt="0"/>
      <dgm:spPr/>
    </dgm:pt>
    <dgm:pt modelId="{2B61687D-8F4E-4CD6-AA96-83EE6D3114F3}" type="pres">
      <dgm:prSet presAssocID="{CCDB09E7-5336-4740-8556-52373110F32C}" presName="tx1" presStyleLbl="revTx" presStyleIdx="4" presStyleCnt="5"/>
      <dgm:spPr/>
    </dgm:pt>
    <dgm:pt modelId="{E2352DF4-F9C0-4F5A-B608-25B31FC93348}" type="pres">
      <dgm:prSet presAssocID="{CCDB09E7-5336-4740-8556-52373110F32C}" presName="vert1" presStyleCnt="0"/>
      <dgm:spPr/>
    </dgm:pt>
  </dgm:ptLst>
  <dgm:cxnLst>
    <dgm:cxn modelId="{1D0C2518-235F-4BCC-A039-680C5347B072}" type="presOf" srcId="{495A2201-9035-4874-B12C-1F2975CAE4B1}" destId="{CC6EE4C5-2CFA-46E7-ABD5-9716DE4C5B65}" srcOrd="0" destOrd="0" presId="urn:microsoft.com/office/officeart/2008/layout/LinedList"/>
    <dgm:cxn modelId="{7009AD24-076E-48FC-B867-1196426CE75E}" srcId="{E55418F1-A31F-46E5-8ECD-CFAA4B7DC04B}" destId="{47915BB4-97C1-4276-9A87-C06EC8853E28}" srcOrd="0" destOrd="0" parTransId="{1C799815-D70C-4BD5-A42B-35FFFFC6458F}" sibTransId="{D881A3E8-B526-4DFD-98C5-3A7E8E50F4F7}"/>
    <dgm:cxn modelId="{1657D551-F11F-4018-8761-F994249DFC67}" srcId="{E55418F1-A31F-46E5-8ECD-CFAA4B7DC04B}" destId="{CCDB09E7-5336-4740-8556-52373110F32C}" srcOrd="4" destOrd="0" parTransId="{36D75997-B78E-4696-8128-C991B42DA3D9}" sibTransId="{EB923080-9536-4925-A45E-DA880ED743FE}"/>
    <dgm:cxn modelId="{654C555A-E46C-44E2-AC5B-20AE7E9DDFF5}" type="presOf" srcId="{2E21678E-93A7-474A-9912-C8ED950F2FE0}" destId="{C7E775E2-E0C7-4886-8747-D8F8DEFC8AE3}" srcOrd="0" destOrd="0" presId="urn:microsoft.com/office/officeart/2008/layout/LinedList"/>
    <dgm:cxn modelId="{7C4D6098-8311-4B60-842D-9E615205C0EC}" srcId="{E55418F1-A31F-46E5-8ECD-CFAA4B7DC04B}" destId="{2E21678E-93A7-474A-9912-C8ED950F2FE0}" srcOrd="3" destOrd="0" parTransId="{C22A9254-CA48-4BA8-A44C-7B1AA720F87A}" sibTransId="{C26C802F-D73B-435A-93BA-F0B898CBEB00}"/>
    <dgm:cxn modelId="{AE229CA7-6E4C-456A-A447-8DE5277C65EE}" srcId="{E55418F1-A31F-46E5-8ECD-CFAA4B7DC04B}" destId="{A2978189-BAB3-4ADE-84DA-203EEC2F7747}" srcOrd="2" destOrd="0" parTransId="{82311439-DFD3-4548-9725-72D0808BB02C}" sibTransId="{EA8A4587-C1C1-4B78-BD0C-3C2F00BD16FA}"/>
    <dgm:cxn modelId="{1206C7A7-358D-4747-B3D0-F63892E564D3}" type="presOf" srcId="{CCDB09E7-5336-4740-8556-52373110F32C}" destId="{2B61687D-8F4E-4CD6-AA96-83EE6D3114F3}" srcOrd="0" destOrd="0" presId="urn:microsoft.com/office/officeart/2008/layout/LinedList"/>
    <dgm:cxn modelId="{8A67EDA7-2A40-4982-BD4B-C856D90CDCEA}" type="presOf" srcId="{47915BB4-97C1-4276-9A87-C06EC8853E28}" destId="{0464F37C-6646-4AEE-A9CF-CC70D544073B}" srcOrd="0" destOrd="0" presId="urn:microsoft.com/office/officeart/2008/layout/LinedList"/>
    <dgm:cxn modelId="{3E2F95DB-BBFD-4A0F-868A-354D00E07112}" srcId="{E55418F1-A31F-46E5-8ECD-CFAA4B7DC04B}" destId="{495A2201-9035-4874-B12C-1F2975CAE4B1}" srcOrd="1" destOrd="0" parTransId="{43C38DDF-3E0F-4737-9C6E-FBC566D507A3}" sibTransId="{FD1DF791-5199-4DF7-9B62-EB83FB9BD7D3}"/>
    <dgm:cxn modelId="{30CB74DD-A561-41E1-89F3-61572B5E4CCC}" type="presOf" srcId="{A2978189-BAB3-4ADE-84DA-203EEC2F7747}" destId="{B1F4D8C5-F71B-471E-9A16-F0F068786D38}" srcOrd="0" destOrd="0" presId="urn:microsoft.com/office/officeart/2008/layout/LinedList"/>
    <dgm:cxn modelId="{1CC652FB-6C65-484D-BC0C-35BE5EF7D738}" type="presOf" srcId="{E55418F1-A31F-46E5-8ECD-CFAA4B7DC04B}" destId="{39617B53-1282-4ED7-BF43-112D71B08F70}" srcOrd="0" destOrd="0" presId="urn:microsoft.com/office/officeart/2008/layout/LinedList"/>
    <dgm:cxn modelId="{3D543E03-0822-45B6-ABDE-B30304BD8CE1}" type="presParOf" srcId="{39617B53-1282-4ED7-BF43-112D71B08F70}" destId="{827ECD00-4FA6-4870-BAC8-FDDEFA9EAC8E}" srcOrd="0" destOrd="0" presId="urn:microsoft.com/office/officeart/2008/layout/LinedList"/>
    <dgm:cxn modelId="{ACF7A119-9F35-470C-937A-18861CAC1FCA}" type="presParOf" srcId="{39617B53-1282-4ED7-BF43-112D71B08F70}" destId="{C817465A-27F8-4C6D-93A3-63F54D3127B3}" srcOrd="1" destOrd="0" presId="urn:microsoft.com/office/officeart/2008/layout/LinedList"/>
    <dgm:cxn modelId="{9E352F38-23CE-4B68-A647-84ACFA50A769}" type="presParOf" srcId="{C817465A-27F8-4C6D-93A3-63F54D3127B3}" destId="{0464F37C-6646-4AEE-A9CF-CC70D544073B}" srcOrd="0" destOrd="0" presId="urn:microsoft.com/office/officeart/2008/layout/LinedList"/>
    <dgm:cxn modelId="{59913AC6-F452-4863-9B59-31F3DDBBB647}" type="presParOf" srcId="{C817465A-27F8-4C6D-93A3-63F54D3127B3}" destId="{9DA29DF1-2224-46F5-8F05-16C9CC852E9F}" srcOrd="1" destOrd="0" presId="urn:microsoft.com/office/officeart/2008/layout/LinedList"/>
    <dgm:cxn modelId="{9D756970-3643-49E3-B0BF-5CCC52E7BCFD}" type="presParOf" srcId="{39617B53-1282-4ED7-BF43-112D71B08F70}" destId="{A42D1853-CB14-4461-AB5B-B505A4D92FEA}" srcOrd="2" destOrd="0" presId="urn:microsoft.com/office/officeart/2008/layout/LinedList"/>
    <dgm:cxn modelId="{36E80793-3BB5-4B7E-9006-507603BB3A3A}" type="presParOf" srcId="{39617B53-1282-4ED7-BF43-112D71B08F70}" destId="{ADB0E308-A925-4EB9-9CFE-74CF5E1C9283}" srcOrd="3" destOrd="0" presId="urn:microsoft.com/office/officeart/2008/layout/LinedList"/>
    <dgm:cxn modelId="{B0E60C24-F0C5-451D-B9D0-1B696F831A30}" type="presParOf" srcId="{ADB0E308-A925-4EB9-9CFE-74CF5E1C9283}" destId="{CC6EE4C5-2CFA-46E7-ABD5-9716DE4C5B65}" srcOrd="0" destOrd="0" presId="urn:microsoft.com/office/officeart/2008/layout/LinedList"/>
    <dgm:cxn modelId="{EBA5C2D0-8CBA-4C4C-A6E8-1B5FA867958D}" type="presParOf" srcId="{ADB0E308-A925-4EB9-9CFE-74CF5E1C9283}" destId="{7AB0E939-8BD6-4798-A7A7-6783B201214E}" srcOrd="1" destOrd="0" presId="urn:microsoft.com/office/officeart/2008/layout/LinedList"/>
    <dgm:cxn modelId="{BB9E6F17-DF0B-4F67-830C-ED2C958F8A10}" type="presParOf" srcId="{39617B53-1282-4ED7-BF43-112D71B08F70}" destId="{466A452A-246C-4168-B4CE-7C08B8B21214}" srcOrd="4" destOrd="0" presId="urn:microsoft.com/office/officeart/2008/layout/LinedList"/>
    <dgm:cxn modelId="{7AC0D34F-FFB7-4CBD-B62A-BA53E6BE7A55}" type="presParOf" srcId="{39617B53-1282-4ED7-BF43-112D71B08F70}" destId="{71E35031-29B0-45E6-88C7-D4E9600498BD}" srcOrd="5" destOrd="0" presId="urn:microsoft.com/office/officeart/2008/layout/LinedList"/>
    <dgm:cxn modelId="{02A70D08-1EE5-4392-9F2C-525063622FF5}" type="presParOf" srcId="{71E35031-29B0-45E6-88C7-D4E9600498BD}" destId="{B1F4D8C5-F71B-471E-9A16-F0F068786D38}" srcOrd="0" destOrd="0" presId="urn:microsoft.com/office/officeart/2008/layout/LinedList"/>
    <dgm:cxn modelId="{0B04C83D-3886-4A70-BC99-80BBCA3C1717}" type="presParOf" srcId="{71E35031-29B0-45E6-88C7-D4E9600498BD}" destId="{782E8A60-715B-4CB9-94EF-81DBE9C9C959}" srcOrd="1" destOrd="0" presId="urn:microsoft.com/office/officeart/2008/layout/LinedList"/>
    <dgm:cxn modelId="{A561DB1F-F26D-4B5A-8FC6-1434D6140D72}" type="presParOf" srcId="{39617B53-1282-4ED7-BF43-112D71B08F70}" destId="{D259F1A9-8D85-48A2-BE3F-97E6A5EBCF0A}" srcOrd="6" destOrd="0" presId="urn:microsoft.com/office/officeart/2008/layout/LinedList"/>
    <dgm:cxn modelId="{8A0F7702-CA53-49DC-877F-0DDAF5A535E1}" type="presParOf" srcId="{39617B53-1282-4ED7-BF43-112D71B08F70}" destId="{9A267DB0-0BC4-4715-AD6D-5C4ABF2E6458}" srcOrd="7" destOrd="0" presId="urn:microsoft.com/office/officeart/2008/layout/LinedList"/>
    <dgm:cxn modelId="{EDD0B1BE-6D9E-491A-9B5D-3F0E19C1A88C}" type="presParOf" srcId="{9A267DB0-0BC4-4715-AD6D-5C4ABF2E6458}" destId="{C7E775E2-E0C7-4886-8747-D8F8DEFC8AE3}" srcOrd="0" destOrd="0" presId="urn:microsoft.com/office/officeart/2008/layout/LinedList"/>
    <dgm:cxn modelId="{9315475E-BF7D-44C6-94AD-85806472B2C0}" type="presParOf" srcId="{9A267DB0-0BC4-4715-AD6D-5C4ABF2E6458}" destId="{5676C6FF-3960-461C-B377-3A0F4E6AFB99}" srcOrd="1" destOrd="0" presId="urn:microsoft.com/office/officeart/2008/layout/LinedList"/>
    <dgm:cxn modelId="{59E9DE11-244E-4ABE-A4C9-C8AD4AF472FE}" type="presParOf" srcId="{39617B53-1282-4ED7-BF43-112D71B08F70}" destId="{C27C7F21-B54E-4CE7-BF83-C03E227D46FD}" srcOrd="8" destOrd="0" presId="urn:microsoft.com/office/officeart/2008/layout/LinedList"/>
    <dgm:cxn modelId="{DFEF6E1B-C655-45F0-94DB-3085EC140DB2}" type="presParOf" srcId="{39617B53-1282-4ED7-BF43-112D71B08F70}" destId="{4587A75A-264C-423B-99EE-60EF1E77AE21}" srcOrd="9" destOrd="0" presId="urn:microsoft.com/office/officeart/2008/layout/LinedList"/>
    <dgm:cxn modelId="{5586E443-8739-4074-83C2-8D2487B65365}" type="presParOf" srcId="{4587A75A-264C-423B-99EE-60EF1E77AE21}" destId="{2B61687D-8F4E-4CD6-AA96-83EE6D3114F3}" srcOrd="0" destOrd="0" presId="urn:microsoft.com/office/officeart/2008/layout/LinedList"/>
    <dgm:cxn modelId="{4C15DA26-9FDE-426E-8C23-3AFAEFA41B5F}" type="presParOf" srcId="{4587A75A-264C-423B-99EE-60EF1E77AE21}" destId="{E2352DF4-F9C0-4F5A-B608-25B31FC933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3117-94C1-4864-B780-B478064FED98}">
      <dsp:nvSpPr>
        <dsp:cNvPr id="0" name=""/>
        <dsp:cNvSpPr/>
      </dsp:nvSpPr>
      <dsp:spPr>
        <a:xfrm rot="5400000">
          <a:off x="3251828" y="-691680"/>
          <a:ext cx="2151686" cy="40731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 standard suitable for in-situ measurements and popular in the airborne field study community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Established format checker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Capable of handling measurement relevant metadata in free text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Lack of robust file structure – not readily machine actionable</a:t>
          </a:r>
        </a:p>
      </dsp:txBody>
      <dsp:txXfrm rot="-5400000">
        <a:off x="2291120" y="374065"/>
        <a:ext cx="3968066" cy="1941612"/>
      </dsp:txXfrm>
    </dsp:sp>
    <dsp:sp modelId="{9B492F49-A07F-4C75-BB43-4E60537252C0}">
      <dsp:nvSpPr>
        <dsp:cNvPr id="0" name=""/>
        <dsp:cNvSpPr/>
      </dsp:nvSpPr>
      <dsp:spPr>
        <a:xfrm>
          <a:off x="0" y="67"/>
          <a:ext cx="2291120" cy="26896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ICARTT Files</a:t>
          </a:r>
        </a:p>
      </dsp:txBody>
      <dsp:txXfrm>
        <a:off x="111843" y="111910"/>
        <a:ext cx="2067434" cy="2465922"/>
      </dsp:txXfrm>
    </dsp:sp>
    <dsp:sp modelId="{BB63BA61-BBE7-41B8-BB28-18A93047C664}">
      <dsp:nvSpPr>
        <dsp:cNvPr id="0" name=""/>
        <dsp:cNvSpPr/>
      </dsp:nvSpPr>
      <dsp:spPr>
        <a:xfrm rot="5400000">
          <a:off x="3251828" y="2132408"/>
          <a:ext cx="2151686" cy="4073103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Standardized templates not used due to applicability issues, as each is tailored to different use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Lack of global and/or variable attributes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Does not use CF standard attributes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Lack of global and variable attribute standards suitable for airborne field studies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Data variables not properly dimensioned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Tool dependent, e.g., MATLAB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Prototype checker under testing </a:t>
          </a:r>
        </a:p>
      </dsp:txBody>
      <dsp:txXfrm rot="-5400000">
        <a:off x="2291120" y="3198154"/>
        <a:ext cx="3968066" cy="1941612"/>
      </dsp:txXfrm>
    </dsp:sp>
    <dsp:sp modelId="{B9A1F219-FA99-4C6D-AF66-10DC74EC2708}">
      <dsp:nvSpPr>
        <dsp:cNvPr id="0" name=""/>
        <dsp:cNvSpPr/>
      </dsp:nvSpPr>
      <dsp:spPr>
        <a:xfrm>
          <a:off x="0" y="2824156"/>
          <a:ext cx="2291120" cy="268960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HDF/netCDF files</a:t>
          </a:r>
        </a:p>
      </dsp:txBody>
      <dsp:txXfrm>
        <a:off x="111843" y="2935999"/>
        <a:ext cx="2067434" cy="2465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FFAAC-B917-4508-8D26-34182DE173BD}">
      <dsp:nvSpPr>
        <dsp:cNvPr id="0" name=""/>
        <dsp:cNvSpPr/>
      </dsp:nvSpPr>
      <dsp:spPr>
        <a:xfrm>
          <a:off x="0" y="87321"/>
          <a:ext cx="105156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does “rich metadata” mean?</a:t>
          </a:r>
        </a:p>
      </dsp:txBody>
      <dsp:txXfrm>
        <a:off x="22246" y="109567"/>
        <a:ext cx="10471108" cy="411223"/>
      </dsp:txXfrm>
    </dsp:sp>
    <dsp:sp modelId="{81465D5B-F034-499C-B751-5ABBC83491A5}">
      <dsp:nvSpPr>
        <dsp:cNvPr id="0" name=""/>
        <dsp:cNvSpPr/>
      </dsp:nvSpPr>
      <dsp:spPr>
        <a:xfrm>
          <a:off x="0" y="543036"/>
          <a:ext cx="10515600" cy="200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User dependent, necessary information vs. information overload: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Char char="−"/>
          </a:pPr>
          <a:r>
            <a:rPr lang="en-US" sz="1500" kern="1200" dirty="0"/>
            <a:t>e.g. PM2.5 = particulate mass concentration of particle aerodynamic diameter mostly smaller than 2.5 micrometer, determined by sampling inlet characterized by EPA standards, which may be influenced by wind speed and temperature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Char char="−"/>
          </a:pPr>
          <a:r>
            <a:rPr lang="en-US" sz="1500" kern="1200" dirty="0"/>
            <a:t>Most users just need to know it is a measure of atmospheric particle loading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Application dependent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Char char="−"/>
          </a:pPr>
          <a:r>
            <a:rPr lang="en-US" sz="1500" kern="1200" dirty="0"/>
            <a:t>Model assessment would need to know “aerodynamic”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Char char="−"/>
          </a:pPr>
          <a:r>
            <a:rPr lang="en-US" sz="1500" kern="1200" dirty="0"/>
            <a:t>Measurement comparison would need to understand the transmission efficiency characterization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Measurement type dependent – one-size-fits-all approach would not be sufficient to support data use/reuse</a:t>
          </a:r>
        </a:p>
      </dsp:txBody>
      <dsp:txXfrm>
        <a:off x="0" y="543036"/>
        <a:ext cx="10515600" cy="2005830"/>
      </dsp:txXfrm>
    </dsp:sp>
    <dsp:sp modelId="{18306000-27C8-4489-846E-2D10189EC71E}">
      <dsp:nvSpPr>
        <dsp:cNvPr id="0" name=""/>
        <dsp:cNvSpPr/>
      </dsp:nvSpPr>
      <dsp:spPr>
        <a:xfrm>
          <a:off x="0" y="2548866"/>
          <a:ext cx="105156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to make metadata standards relevant to measurements?</a:t>
          </a:r>
        </a:p>
      </dsp:txBody>
      <dsp:txXfrm>
        <a:off x="22246" y="2571112"/>
        <a:ext cx="10471108" cy="411223"/>
      </dsp:txXfrm>
    </dsp:sp>
    <dsp:sp modelId="{6D285C5C-6159-4127-8518-B10707C5301D}">
      <dsp:nvSpPr>
        <dsp:cNvPr id="0" name=""/>
        <dsp:cNvSpPr/>
      </dsp:nvSpPr>
      <dsp:spPr>
        <a:xfrm>
          <a:off x="0" y="3004581"/>
          <a:ext cx="105156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Need to tailor to the type of measurements and/or instruments to support data use/reuse</a:t>
          </a:r>
        </a:p>
      </dsp:txBody>
      <dsp:txXfrm>
        <a:off x="0" y="3004581"/>
        <a:ext cx="10515600" cy="314640"/>
      </dsp:txXfrm>
    </dsp:sp>
    <dsp:sp modelId="{DD5D4A90-5AD5-44AB-B930-29A983F3D43B}">
      <dsp:nvSpPr>
        <dsp:cNvPr id="0" name=""/>
        <dsp:cNvSpPr/>
      </dsp:nvSpPr>
      <dsp:spPr>
        <a:xfrm>
          <a:off x="0" y="3319220"/>
          <a:ext cx="105156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to define and describe variables?</a:t>
          </a:r>
        </a:p>
      </dsp:txBody>
      <dsp:txXfrm>
        <a:off x="22246" y="3341466"/>
        <a:ext cx="10471108" cy="411223"/>
      </dsp:txXfrm>
    </dsp:sp>
    <dsp:sp modelId="{B2D0C587-F0EB-42AC-B2B3-F8D3ED4906E3}">
      <dsp:nvSpPr>
        <dsp:cNvPr id="0" name=""/>
        <dsp:cNvSpPr/>
      </dsp:nvSpPr>
      <dsp:spPr>
        <a:xfrm>
          <a:off x="0" y="3774936"/>
          <a:ext cx="105156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InteroperAble Descriptions of Observable Property Terminologies (I-ADOPT) approach</a:t>
          </a:r>
        </a:p>
      </dsp:txBody>
      <dsp:txXfrm>
        <a:off x="0" y="3774936"/>
        <a:ext cx="10515600" cy="31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68EAA-175E-4019-82C4-2D6B8907920E}">
      <dsp:nvSpPr>
        <dsp:cNvPr id="0" name=""/>
        <dsp:cNvSpPr/>
      </dsp:nvSpPr>
      <dsp:spPr>
        <a:xfrm>
          <a:off x="51" y="85369"/>
          <a:ext cx="4913783" cy="866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Literature terminology – commonly used in literature publications</a:t>
          </a:r>
        </a:p>
      </dsp:txBody>
      <dsp:txXfrm>
        <a:off x="51" y="85369"/>
        <a:ext cx="4913783" cy="866011"/>
      </dsp:txXfrm>
    </dsp:sp>
    <dsp:sp modelId="{7E2E010D-1DEC-45B8-B800-07820986815E}">
      <dsp:nvSpPr>
        <dsp:cNvPr id="0" name=""/>
        <dsp:cNvSpPr/>
      </dsp:nvSpPr>
      <dsp:spPr>
        <a:xfrm>
          <a:off x="51" y="951380"/>
          <a:ext cx="4913783" cy="3314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Community popular terms, e.g., </a:t>
          </a:r>
          <a:r>
            <a:rPr lang="en-US" sz="2300" kern="1200" dirty="0" err="1"/>
            <a:t>NOy</a:t>
          </a:r>
          <a:r>
            <a:rPr lang="en-US" sz="2300" kern="1200" dirty="0"/>
            <a:t> (reactive nitrogen species), SSA (single scattering albedo, ratio of scattering over extinction)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Deviate from English definition, e.g., aerosol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Not interpretable using ontological approach</a:t>
          </a:r>
        </a:p>
      </dsp:txBody>
      <dsp:txXfrm>
        <a:off x="51" y="951380"/>
        <a:ext cx="4913783" cy="3314587"/>
      </dsp:txXfrm>
    </dsp:sp>
    <dsp:sp modelId="{4ADA26BC-E833-4C28-9B4C-847977914D70}">
      <dsp:nvSpPr>
        <dsp:cNvPr id="0" name=""/>
        <dsp:cNvSpPr/>
      </dsp:nvSpPr>
      <dsp:spPr>
        <a:xfrm>
          <a:off x="5601764" y="85369"/>
          <a:ext cx="4913783" cy="866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Ontology</a:t>
          </a:r>
        </a:p>
      </dsp:txBody>
      <dsp:txXfrm>
        <a:off x="5601764" y="85369"/>
        <a:ext cx="4913783" cy="866011"/>
      </dsp:txXfrm>
    </dsp:sp>
    <dsp:sp modelId="{B28BACE1-33C2-4235-8D36-ECF51C61379B}">
      <dsp:nvSpPr>
        <dsp:cNvPr id="0" name=""/>
        <dsp:cNvSpPr/>
      </dsp:nvSpPr>
      <dsp:spPr>
        <a:xfrm>
          <a:off x="5601764" y="951380"/>
          <a:ext cx="4913783" cy="3314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Uncommon to researchers, literature search may yield irrelevant results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Approach may have difficulty with complicated measurand: Particulate sulfate mass size distribution (or size-resolved particulate sulfate concentration measurement)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Words alone cannot uniquely identify some VOC varaibles</a:t>
          </a:r>
        </a:p>
      </dsp:txBody>
      <dsp:txXfrm>
        <a:off x="5601764" y="951380"/>
        <a:ext cx="4913783" cy="33145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21007-F8FC-4227-B51E-EFDC30A87727}">
      <dsp:nvSpPr>
        <dsp:cNvPr id="0" name=""/>
        <dsp:cNvSpPr/>
      </dsp:nvSpPr>
      <dsp:spPr>
        <a:xfrm>
          <a:off x="472505" y="2282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Synergistically developed by instrument scientists, modelers, and data scientists to enhance discoverability, interoperability, and usability</a:t>
          </a:r>
        </a:p>
      </dsp:txBody>
      <dsp:txXfrm>
        <a:off x="472505" y="2282"/>
        <a:ext cx="2724677" cy="1634806"/>
      </dsp:txXfrm>
    </dsp:sp>
    <dsp:sp modelId="{5B1C487C-BFCA-4F02-A876-D702F1B71FD2}">
      <dsp:nvSpPr>
        <dsp:cNvPr id="0" name=""/>
        <dsp:cNvSpPr/>
      </dsp:nvSpPr>
      <dsp:spPr>
        <a:xfrm>
          <a:off x="3469650" y="2282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Proven to provide adequate support to NASA field study</a:t>
          </a:r>
        </a:p>
      </dsp:txBody>
      <dsp:txXfrm>
        <a:off x="3469650" y="2282"/>
        <a:ext cx="2724677" cy="1634806"/>
      </dsp:txXfrm>
    </dsp:sp>
    <dsp:sp modelId="{D492728C-DFF7-4A76-A3C9-C5AC5EDA8364}">
      <dsp:nvSpPr>
        <dsp:cNvPr id="0" name=""/>
        <dsp:cNvSpPr/>
      </dsp:nvSpPr>
      <dsp:spPr>
        <a:xfrm>
          <a:off x="472505" y="1909556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Approach generally consistent with I-ADOPT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Uses literature friendly terminology for unambiguous definition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Controlled vocabulary with description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Consistent predictable structure</a:t>
          </a:r>
        </a:p>
      </dsp:txBody>
      <dsp:txXfrm>
        <a:off x="472505" y="1909556"/>
        <a:ext cx="2724677" cy="1634806"/>
      </dsp:txXfrm>
    </dsp:sp>
    <dsp:sp modelId="{1E17C30E-8F9C-460A-857D-39F93FDD5F3A}">
      <dsp:nvSpPr>
        <dsp:cNvPr id="0" name=""/>
        <dsp:cNvSpPr/>
      </dsp:nvSpPr>
      <dsp:spPr>
        <a:xfrm>
          <a:off x="3469650" y="1909556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Actively maintained, supported, and updated</a:t>
          </a:r>
        </a:p>
      </dsp:txBody>
      <dsp:txXfrm>
        <a:off x="3469650" y="1909556"/>
        <a:ext cx="2724677" cy="1634806"/>
      </dsp:txXfrm>
    </dsp:sp>
    <dsp:sp modelId="{8C27CCB3-3E78-499E-B133-22B81A9157FF}">
      <dsp:nvSpPr>
        <dsp:cNvPr id="0" name=""/>
        <dsp:cNvSpPr/>
      </dsp:nvSpPr>
      <dsp:spPr>
        <a:xfrm>
          <a:off x="472505" y="3816830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Checker under development</a:t>
          </a:r>
        </a:p>
      </dsp:txBody>
      <dsp:txXfrm>
        <a:off x="472505" y="3816830"/>
        <a:ext cx="2724677" cy="1634806"/>
      </dsp:txXfrm>
    </dsp:sp>
    <dsp:sp modelId="{7092D676-5F49-4E69-A7F6-6C52152DD85C}">
      <dsp:nvSpPr>
        <dsp:cNvPr id="0" name=""/>
        <dsp:cNvSpPr/>
      </dsp:nvSpPr>
      <dsp:spPr>
        <a:xfrm>
          <a:off x="3469650" y="3816830"/>
          <a:ext cx="2724677" cy="1634806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Under ESCO review </a:t>
          </a:r>
        </a:p>
      </dsp:txBody>
      <dsp:txXfrm>
        <a:off x="3469650" y="3816830"/>
        <a:ext cx="2724677" cy="1634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ECD00-4FA6-4870-BAC8-FDDEFA9EAC8E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4F37C-6646-4AEE-A9CF-CC70D544073B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Need synergistic collaboration between measurement experts and data scientists to improve or develop metadata standards, specifically to identify the needs and ensure the vocabulary suitableness</a:t>
          </a:r>
        </a:p>
      </dsp:txBody>
      <dsp:txXfrm>
        <a:off x="0" y="531"/>
        <a:ext cx="10515600" cy="870055"/>
      </dsp:txXfrm>
    </dsp:sp>
    <dsp:sp modelId="{A42D1853-CB14-4461-AB5B-B505A4D92FEA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EE4C5-2CFA-46E7-ABD5-9716DE4C5B65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 for implementation of metadata standards is equally as important as the development</a:t>
          </a:r>
        </a:p>
      </dsp:txBody>
      <dsp:txXfrm>
        <a:off x="0" y="870586"/>
        <a:ext cx="10515600" cy="870055"/>
      </dsp:txXfrm>
    </dsp:sp>
    <dsp:sp modelId="{466A452A-246C-4168-B4CE-7C08B8B21214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4D8C5-F71B-471E-9A16-F0F068786D38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Metadata standards need to be maintained, updated, and supported by dedicated staff</a:t>
          </a:r>
        </a:p>
      </dsp:txBody>
      <dsp:txXfrm>
        <a:off x="0" y="1740641"/>
        <a:ext cx="10515600" cy="870055"/>
      </dsp:txXfrm>
    </dsp:sp>
    <dsp:sp modelId="{D259F1A9-8D85-48A2-BE3F-97E6A5EBCF0A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775E2-E0C7-4886-8747-D8F8DEFC8AE3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Development of measurement and/or instrument specific metadata for supporting data use/reuse requires effort and time</a:t>
          </a:r>
        </a:p>
      </dsp:txBody>
      <dsp:txXfrm>
        <a:off x="0" y="2610696"/>
        <a:ext cx="10515600" cy="870055"/>
      </dsp:txXfrm>
    </dsp:sp>
    <dsp:sp modelId="{C27C7F21-B54E-4CE7-BF83-C03E227D46FD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1687D-8F4E-4CD6-AA96-83EE6D3114F3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File checker to ensure metadata quality and data integrity</a:t>
          </a: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F44C-983D-449C-8E8F-C2E00ECB7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D411C-55AD-4BCB-B9EA-18D86F2A8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BC4E4-8A5E-428E-98E8-57EED790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BBD9D-2907-4ABE-A513-6336D406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34212-DDDE-43FF-A2A6-32AC34A9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9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1E04-B51A-4BFA-A4C6-9DCD137B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743DC-4285-4738-BFEF-48C1EDDEF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C585-D0FD-48F3-AC54-6F1CB6A5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FAB2E-98F3-4EDA-894E-B93D559B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D5C5-F0D4-4DB1-A947-AC3D2D1C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72099E-754E-49F8-AA02-FF604ED02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080C0-A83C-4002-8F5F-5E8C82B36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D852-1A4B-49D2-A09B-3D239A95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DE788-42E2-4B12-823E-50E7A4E17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AE12A-AA09-4AC0-B624-DA02AA33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1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03BD-9EDF-47D6-87DC-2CF5168A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6968-B7F6-4118-A5E3-C7273028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0B056-CDCD-43E1-9E4A-67DAB2F2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120EB-0603-4D65-89CF-9F60F375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F4E5A-0DAB-4F17-872F-23E3CC5C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1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8355-7900-47E5-9134-F8BBFB06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669B5-3698-4F83-AEDC-C3846AE75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C25A4-4987-4661-B893-1711F143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B6239-2EFC-4A5D-B467-8EE4429F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E89F-4866-4750-9C05-8A1F1A0D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7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30D6-6536-4979-A69E-191FF0479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EAAD1-A2DF-40D4-92F9-58D37A934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79435-A4D7-4389-9BAE-27846A63F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90754-AF84-49A5-82BD-7B559CCD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C9676-2D34-43BD-99CF-CAE77849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D110D-5FB6-4C5E-A76A-385E0038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5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1A87-26FF-4B9C-A028-A4529364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44F49-F9C3-48BA-B0E7-9633856C6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49B1B-4414-413F-8DB6-39808F07C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EB025-8E00-4EB1-97C2-500FE6D5E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15022-EC1D-4E02-A8E5-F57F16C0B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29AFA-528C-477F-A028-135B94B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95481-A08E-463C-87D6-23E842AE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3C648-99A9-4851-B928-F65AD666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372D-0987-4AF6-A724-72372281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B30D1-E206-489B-89E7-E825AF63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41D8C-638A-40A5-8867-3A6B193AB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D7987-AE35-4805-AEE8-95FE7AB14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4D8B2-A987-42A3-BA60-E0D258E8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B1758-4CB0-4A00-9A7A-EB052645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6E7FC-E6CC-405A-B665-5D7ACD2D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7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BB86-86EE-4EAE-841B-F74119B8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559D-1442-46BC-85CC-E1B23D6AF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DA116-C544-4868-99BB-368668778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431F-E125-48FC-8F2D-46490D3E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73775-DD35-4E3B-9516-044ED7C0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8C661-E0F9-4573-A122-68354F24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D197-ECDA-42AC-ABD0-936EC214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EB2A2-BFCF-440B-A69B-86B499A2B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8AA38-CF07-4E87-809F-26BDF8899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5E744-AA0D-469D-89E9-84068C93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7C6DD-C505-4523-A75D-BDE9B773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3395D-411C-494C-953F-D2F5662C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3AE84-9367-4294-803C-8336153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6B2C5-99D4-4635-9006-E37E603B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44605-FDFD-4B13-BAA2-73A886E62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59E99-1758-4CFE-965B-46A4FC8CAF5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9420-4D8D-4862-87B0-CC35FEAF5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597E-F599-4ED4-8383-BB744BEAF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530F-DC16-4AA8-AD2F-0D2B9BE6F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des.wmo.int/wmdr/un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mo-im/wmds/wiki/wg-ac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cabulary.actris.nilu.no/skosmos/actris_vocab/en/" TargetMode="External"/><Relationship Id="rId2" Type="http://schemas.openxmlformats.org/officeDocument/2006/relationships/hyperlink" Target="https://elib.dlr.de/148699/1/I_ADOPT_recommendation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www-air.larc.nasa.gov/missions/etc/AtmosphericCompositionVariableStandardNam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vdc.esa.int/documentation/geo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D1669-A28F-479F-BF61-B327EE7C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5500" b="1" dirty="0"/>
              <a:t>Enhancing Atmospheric Composition Data </a:t>
            </a:r>
            <a:r>
              <a:rPr lang="en-US" sz="5500" b="1" dirty="0" err="1"/>
              <a:t>FAIRness</a:t>
            </a:r>
            <a:br>
              <a:rPr lang="en-US" sz="5500" dirty="0"/>
            </a:br>
            <a:r>
              <a:rPr lang="en-US" sz="5500" dirty="0"/>
              <a:t>Metadata Standards: current status, progress, and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2A14C-B15B-40DE-955B-C821E817A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Gao Chen, Morgan Silverman, Michael Shook, Ali Aknan,  Crystal Gummo, Megan Buzanowicz, and Sean Leavor</a:t>
            </a:r>
          </a:p>
          <a:p>
            <a:pPr algn="l"/>
            <a:r>
              <a:rPr lang="en-US" dirty="0"/>
              <a:t>NASA Langley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25907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0C016-8DF5-45A0-A271-3735E3C2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GEOMS HDF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Global Attributes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F3E3-472B-44B1-A6F1-9BADABA7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90381"/>
          </a:xfrm>
        </p:spPr>
        <p:txBody>
          <a:bodyPr anchor="ctr">
            <a:normAutofit/>
          </a:bodyPr>
          <a:lstStyle/>
          <a:p>
            <a:r>
              <a:rPr lang="en-US" sz="1800" b="1" dirty="0"/>
              <a:t>Controlled attributes, including: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Site name and location, including country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Affiliation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source, e.g., instrument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Discipline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Filename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File access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Template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Metadata version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time start and stop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Instrument location/Data Location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PI Name and contact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Originator and Data Submitter name and contact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groups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description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Data modification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File version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DOI</a:t>
            </a:r>
          </a:p>
          <a:p>
            <a:r>
              <a:rPr lang="en-US" sz="1800" b="1" dirty="0"/>
              <a:t>The attribute values can also be controlled per project</a:t>
            </a:r>
          </a:p>
        </p:txBody>
      </p:sp>
    </p:spTree>
    <p:extLst>
      <p:ext uri="{BB962C8B-B14F-4D97-AF65-F5344CB8AC3E}">
        <p14:creationId xmlns:p14="http://schemas.microsoft.com/office/powerpoint/2010/main" val="272943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CA729-4BED-41BB-89F4-EC3C62DD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GEOMS HDF Variables</a:t>
            </a:r>
          </a:p>
        </p:txBody>
      </p:sp>
      <p:sp>
        <p:nvSpPr>
          <p:cNvPr id="21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5FC1A18-E872-4D4D-82AD-F758FF90E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638969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Controlled variable dependency (or dimensions)</a:t>
            </a:r>
          </a:p>
          <a:p>
            <a:r>
              <a:rPr lang="en-US" dirty="0"/>
              <a:t>Controlled names, types, and units for both data product variables and instrument/measurement specific variables</a:t>
            </a:r>
          </a:p>
          <a:p>
            <a:r>
              <a:rPr lang="en-US" dirty="0"/>
              <a:t>Other required variable attributes</a:t>
            </a:r>
          </a:p>
          <a:p>
            <a:pPr lvl="1"/>
            <a:r>
              <a:rPr lang="en-US" dirty="0"/>
              <a:t>DESCRIPTION (</a:t>
            </a:r>
            <a:r>
              <a:rPr lang="en-US" dirty="0" err="1"/>
              <a:t>long_name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NOTES (comments)</a:t>
            </a:r>
          </a:p>
          <a:p>
            <a:pPr lvl="1"/>
            <a:r>
              <a:rPr lang="en-US" dirty="0" err="1"/>
              <a:t>Fill_VALUE</a:t>
            </a:r>
            <a:endParaRPr lang="en-US" dirty="0"/>
          </a:p>
          <a:p>
            <a:pPr lvl="1"/>
            <a:r>
              <a:rPr lang="en-US" dirty="0"/>
              <a:t>DEPEND (for dependency)</a:t>
            </a:r>
          </a:p>
          <a:p>
            <a:pPr lvl="1"/>
            <a:r>
              <a:rPr lang="en-US" dirty="0"/>
              <a:t>SI_CONVERSION</a:t>
            </a:r>
          </a:p>
          <a:p>
            <a:pPr lvl="1"/>
            <a:r>
              <a:rPr lang="en-US" dirty="0"/>
              <a:t>VALID_MIN</a:t>
            </a:r>
          </a:p>
          <a:p>
            <a:pPr lvl="1"/>
            <a:r>
              <a:rPr lang="en-US" dirty="0"/>
              <a:t>VALID_MAX</a:t>
            </a:r>
          </a:p>
        </p:txBody>
      </p:sp>
    </p:spTree>
    <p:extLst>
      <p:ext uri="{BB962C8B-B14F-4D97-AF65-F5344CB8AC3E}">
        <p14:creationId xmlns:p14="http://schemas.microsoft.com/office/powerpoint/2010/main" val="153528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5A945C8-E7F9-4EDC-B806-368E86DA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Low Hanging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44057-E190-4C56-9C4B-708F067AA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Lack of standardized unit system limits data interoperability and usability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Non-standard units often used, some may not be human readable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 wide variety units used for dimensionless quantities: none, N/A, fraction, ratio, unitless… </a:t>
            </a:r>
          </a:p>
          <a:p>
            <a:r>
              <a:rPr lang="en-US" sz="1800" dirty="0">
                <a:solidFill>
                  <a:schemeClr val="tx2"/>
                </a:solidFill>
              </a:rPr>
              <a:t>Use standard measurement units, e.g., WMO WIGOS Metadata Representation: Measurement Unit (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http://codes.wmo.int/wmdr/unit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Adopted SI units and units widely used in literature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URL friendly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Properly defined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Conversion to SI units provided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SI equivalent unit provided: “</a:t>
            </a:r>
            <a:r>
              <a:rPr lang="en-US" sz="1800" dirty="0" err="1">
                <a:solidFill>
                  <a:schemeClr val="tx2"/>
                </a:solidFill>
              </a:rPr>
              <a:t>ppmv</a:t>
            </a:r>
            <a:r>
              <a:rPr lang="en-US" sz="1800" dirty="0">
                <a:solidFill>
                  <a:schemeClr val="tx2"/>
                </a:solidFill>
              </a:rPr>
              <a:t>, Unit of volume fraction, equivalent to SI derived unit: 1E-6” </a:t>
            </a:r>
          </a:p>
        </p:txBody>
      </p:sp>
    </p:spTree>
    <p:extLst>
      <p:ext uri="{BB962C8B-B14F-4D97-AF65-F5344CB8AC3E}">
        <p14:creationId xmlns:p14="http://schemas.microsoft.com/office/powerpoint/2010/main" val="379048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3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C9E783-3482-40F1-A774-CA1A791D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Needs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4E83E8-C8D9-B4CC-7745-4A41E717E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5693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23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0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09A44-D146-4450-9D8B-F95C2364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>
            <a:normAutofit/>
          </a:bodyPr>
          <a:lstStyle/>
          <a:p>
            <a:r>
              <a:rPr lang="en-US" sz="1800" b="1"/>
              <a:t>WIGOS Metadata Development Example:</a:t>
            </a:r>
            <a:br>
              <a:rPr lang="en-US" sz="1800" b="1"/>
            </a:br>
            <a:r>
              <a:rPr lang="en-US" sz="1800"/>
              <a:t>Sample treatment (http://codes.wmo.int/wmdr/SampleTreatment)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EDA63-3974-48D8-8860-472E926E6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047876"/>
            <a:ext cx="4438036" cy="4200524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/>
              <a:t>Used literature friendly, controlled vocabulary for in-situ sample processing before analysis/detection was developed by an Ad-hoc working group: </a:t>
            </a:r>
            <a:r>
              <a:rPr lang="en-US" sz="1700" dirty="0">
                <a:hlinkClick r:id="rId2"/>
              </a:rPr>
              <a:t>https://github.com/wmo-im/wmds/wiki/wg-acv</a:t>
            </a:r>
            <a:endParaRPr lang="en-US" sz="1700" dirty="0"/>
          </a:p>
          <a:p>
            <a:r>
              <a:rPr lang="en-US" sz="1700" dirty="0"/>
              <a:t>Member included well-established aerosol experts (Markus Fiebig and Charles Brock), trace gas expert (John Nowak), and VOC experts (Dagmar </a:t>
            </a:r>
            <a:r>
              <a:rPr lang="en-US" sz="1700" dirty="0" err="1"/>
              <a:t>Kubistin</a:t>
            </a:r>
            <a:r>
              <a:rPr lang="en-US" sz="1700" dirty="0"/>
              <a:t> and Rebecca Hornbrook) as well as power user (Sebastien Villaume of ECMWF)</a:t>
            </a:r>
          </a:p>
          <a:p>
            <a:pPr lvl="1"/>
            <a:r>
              <a:rPr lang="en-US" sz="1600" dirty="0"/>
              <a:t>Identify the sample treatment methods commonly deployed in field measurements</a:t>
            </a:r>
          </a:p>
          <a:p>
            <a:pPr lvl="1"/>
            <a:r>
              <a:rPr lang="en-US" sz="1600" dirty="0"/>
              <a:t>Ensure the controlled vocabulary is adequate</a:t>
            </a:r>
          </a:p>
          <a:p>
            <a:r>
              <a:rPr lang="en-US" sz="1700" dirty="0"/>
              <a:t>All terms with accurate description, applicable to multiple types of measurements</a:t>
            </a:r>
          </a:p>
          <a:p>
            <a:r>
              <a:rPr lang="en-US" sz="1700" dirty="0"/>
              <a:t>Selected examples: 5 out of 16</a:t>
            </a:r>
          </a:p>
          <a:p>
            <a:endParaRPr lang="en-US" sz="17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730E67-F309-46F3-9435-4AE57F892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22541"/>
              </p:ext>
            </p:extLst>
          </p:nvPr>
        </p:nvGraphicFramePr>
        <p:xfrm>
          <a:off x="6616932" y="2047876"/>
          <a:ext cx="5184543" cy="288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02">
                  <a:extLst>
                    <a:ext uri="{9D8B030D-6E8A-4147-A177-3AD203B41FA5}">
                      <a16:colId xmlns:a16="http://schemas.microsoft.com/office/drawing/2014/main" val="1090238215"/>
                    </a:ext>
                  </a:extLst>
                </a:gridCol>
                <a:gridCol w="1097244">
                  <a:extLst>
                    <a:ext uri="{9D8B030D-6E8A-4147-A177-3AD203B41FA5}">
                      <a16:colId xmlns:a16="http://schemas.microsoft.com/office/drawing/2014/main" val="945209720"/>
                    </a:ext>
                  </a:extLst>
                </a:gridCol>
                <a:gridCol w="1588548">
                  <a:extLst>
                    <a:ext uri="{9D8B030D-6E8A-4147-A177-3AD203B41FA5}">
                      <a16:colId xmlns:a16="http://schemas.microsoft.com/office/drawing/2014/main" val="368597167"/>
                    </a:ext>
                  </a:extLst>
                </a:gridCol>
                <a:gridCol w="722302">
                  <a:extLst>
                    <a:ext uri="{9D8B030D-6E8A-4147-A177-3AD203B41FA5}">
                      <a16:colId xmlns:a16="http://schemas.microsoft.com/office/drawing/2014/main" val="368097455"/>
                    </a:ext>
                  </a:extLst>
                </a:gridCol>
                <a:gridCol w="653347">
                  <a:extLst>
                    <a:ext uri="{9D8B030D-6E8A-4147-A177-3AD203B41FA5}">
                      <a16:colId xmlns:a16="http://schemas.microsoft.com/office/drawing/2014/main" val="166376333"/>
                    </a:ext>
                  </a:extLst>
                </a:gridCol>
              </a:tblGrid>
              <a:tr h="292598">
                <a:tc>
                  <a:txBody>
                    <a:bodyPr/>
                    <a:lstStyle/>
                    <a:p>
                      <a:r>
                        <a:rPr lang="en-US" sz="1100"/>
                        <a:t>Name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Notation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Description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Types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Status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1538726344"/>
                  </a:ext>
                </a:extLst>
              </a:tr>
              <a:tr h="625094">
                <a:tc>
                  <a:txBody>
                    <a:bodyPr/>
                    <a:lstStyle/>
                    <a:p>
                      <a:r>
                        <a:rPr lang="en-US" sz="1200" dirty="0"/>
                        <a:t>Chemical conversion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conversion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Sample is chemically converted before analysis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Concept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stable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2898948857"/>
                  </a:ext>
                </a:extLst>
              </a:tr>
              <a:tr h="447762">
                <a:tc>
                  <a:txBody>
                    <a:bodyPr/>
                    <a:lstStyle/>
                    <a:p>
                      <a:r>
                        <a:rPr lang="en-US" sz="1200" dirty="0"/>
                        <a:t>Drying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drying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Sample is dried before analysis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Concept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stable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3015352830"/>
                  </a:ext>
                </a:extLst>
              </a:tr>
              <a:tr h="447762">
                <a:tc>
                  <a:txBody>
                    <a:bodyPr/>
                    <a:lstStyle/>
                    <a:p>
                      <a:r>
                        <a:rPr lang="en-US" sz="1200" dirty="0"/>
                        <a:t>inapplicable 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inapplicable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Inapplicable or no sample treatment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Concept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stable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530165575"/>
                  </a:ext>
                </a:extLst>
              </a:tr>
              <a:tr h="447762">
                <a:tc>
                  <a:txBody>
                    <a:bodyPr/>
                    <a:lstStyle/>
                    <a:p>
                      <a:r>
                        <a:rPr lang="en-US" sz="1200" dirty="0"/>
                        <a:t>other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other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Inapplicable or no sample treatment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Concept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stable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1567872458"/>
                  </a:ext>
                </a:extLst>
              </a:tr>
              <a:tr h="625094">
                <a:tc>
                  <a:txBody>
                    <a:bodyPr/>
                    <a:lstStyle/>
                    <a:p>
                      <a:r>
                        <a:rPr lang="en-US" sz="1200" dirty="0"/>
                        <a:t>Thermal decomposition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decomposition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Sample is thermally decomposed before analysis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Concept</a:t>
                      </a:r>
                    </a:p>
                  </a:txBody>
                  <a:tcPr marL="56710" marR="56710" marT="28355" marB="28355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stable</a:t>
                      </a:r>
                    </a:p>
                  </a:txBody>
                  <a:tcPr marL="56710" marR="56710" marT="28355" marB="28355"/>
                </a:tc>
                <a:extLst>
                  <a:ext uri="{0D108BD9-81ED-4DB2-BD59-A6C34878D82A}">
                    <a16:rowId xmlns:a16="http://schemas.microsoft.com/office/drawing/2014/main" val="182666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0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BCFCB-3D00-48B5-8261-7BF0849B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FAIR principles and metadata from data provider’s perspective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439B0-DECF-47D6-A4F7-316789DA7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Researchers have been working to make data usable and discoverable for over two decades, for example: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NASA AMES format standards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NASA ICARTT data format standards</a:t>
            </a:r>
          </a:p>
          <a:p>
            <a:r>
              <a:rPr lang="en-US" dirty="0"/>
              <a:t>FAIR principles need to be interpreted to guide research scientists to enhance data products </a:t>
            </a:r>
            <a:r>
              <a:rPr lang="en-US" dirty="0" err="1"/>
              <a:t>FAIRness</a:t>
            </a:r>
            <a:r>
              <a:rPr lang="en-US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Working with existing data format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Using standardized metadata based on available metadata standards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Contributing to improve metadata standards</a:t>
            </a:r>
          </a:p>
        </p:txBody>
      </p:sp>
    </p:spTree>
    <p:extLst>
      <p:ext uri="{BB962C8B-B14F-4D97-AF65-F5344CB8AC3E}">
        <p14:creationId xmlns:p14="http://schemas.microsoft.com/office/powerpoint/2010/main" val="66023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CB76C-7CE2-4D24-A5E0-C5FA97AC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Current Data Reporting Issues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BE1723-4FD5-1214-C1A0-12EAD18A1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38893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37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AE236C-69E4-6FC0-7EEB-0139CC1648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92" b="145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AF43C5-5ADE-4EFC-BB51-5121863C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Metadata Challenges</a:t>
            </a:r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2A595CC-4E90-2422-428F-0A2B4403D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938914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699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E673C-DBDF-4B2E-8F3B-834B34A5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800">
                <a:solidFill>
                  <a:srgbClr val="FFFFFF"/>
                </a:solidFill>
              </a:rPr>
              <a:t>I-ADOPT Recommendations for variable representation</a:t>
            </a:r>
            <a:br>
              <a:rPr lang="en-US" sz="2800">
                <a:solidFill>
                  <a:srgbClr val="FFFFFF"/>
                </a:solidFill>
              </a:rPr>
            </a:br>
            <a:r>
              <a:rPr lang="en-US" sz="2800">
                <a:solidFill>
                  <a:srgbClr val="FFFFFF"/>
                </a:solidFill>
                <a:hlinkClick r:id="rId2"/>
              </a:rPr>
              <a:t>https://elib.dlr.de/148699/1/I_ADOPT_recommendations.pdf</a:t>
            </a: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0A54-7193-42EF-83FE-36A23FA00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625" y="649480"/>
            <a:ext cx="6745981" cy="5546047"/>
          </a:xfrm>
        </p:spPr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In both a human- and a machine-actionable format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Minimum reliance on external free-text documentation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“use of FAIR terminologies (e.g., controlled vocabularies, ontological relationships)”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Follow decomposition approach to translate human-readable to machine actionable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Preferably reuse existing I-ADOPT terminologies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Mapping/translations from other schema</a:t>
            </a:r>
          </a:p>
          <a:p>
            <a:r>
              <a:rPr lang="en-US" sz="2000" dirty="0"/>
              <a:t>Implementation of I-ADOPT recommendations can be found at: </a:t>
            </a:r>
            <a:r>
              <a:rPr lang="en-US" sz="2000" dirty="0">
                <a:hlinkClick r:id="rId3"/>
              </a:rPr>
              <a:t>https://vocabulary.actris.nilu.no/skosmos/actris_vocab/en/</a:t>
            </a:r>
            <a:endParaRPr lang="en-US" sz="2000" dirty="0"/>
          </a:p>
          <a:p>
            <a:r>
              <a:rPr lang="en-US" sz="2000" dirty="0"/>
              <a:t>WIGOS (WMO Integrated Global Observing System) and CF are moving towards I-ADOPT recommendations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17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4D2E1973-5415-BA03-7CBA-CA5464BF92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9E7594-E84B-4120-ADCA-8B2CC919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Ontology and Literature Terminology Balance</a:t>
            </a:r>
            <a:endParaRPr lang="en-US" dirty="0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8CFDB5F6-1B6D-AA87-F7E8-3BB0399C4A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23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422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45DA1-03CE-4FFD-947C-B0833EA2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2400" dirty="0" err="1">
                <a:solidFill>
                  <a:srgbClr val="FFFFFF"/>
                </a:solidFill>
              </a:rPr>
              <a:t>LaRC</a:t>
            </a:r>
            <a:r>
              <a:rPr lang="en-US" sz="2400" dirty="0">
                <a:solidFill>
                  <a:srgbClr val="FFFFFF"/>
                </a:solidFill>
              </a:rPr>
              <a:t> Atmospheric Composition Variable Standard Names</a:t>
            </a:r>
            <a:br>
              <a:rPr lang="en-US" sz="1900" dirty="0">
                <a:solidFill>
                  <a:srgbClr val="FFFFFF"/>
                </a:solidFill>
              </a:rPr>
            </a:br>
            <a:r>
              <a:rPr lang="en-US" sz="1900" dirty="0">
                <a:solidFill>
                  <a:srgbClr val="FFFFFF"/>
                </a:solidFill>
                <a:hlinkClick r:id="rId2"/>
              </a:rPr>
              <a:t>https://www-air.larc.nasa.gov/missions/etc/AtmosphericCompositionVariableStandardNames.pdf</a:t>
            </a:r>
            <a:endParaRPr lang="en-US" sz="19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0EB117-8B37-44BE-1E7E-05C803F6C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23285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078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F0E85-0EB0-47C0-B74A-ADE14517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LaRC ACV Standard Names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927D-EE63-42DD-870B-BA0DF5D7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427" y="649480"/>
            <a:ext cx="7400041" cy="5546047"/>
          </a:xfrm>
        </p:spPr>
        <p:txBody>
          <a:bodyPr anchor="ctr">
            <a:normAutofit/>
          </a:bodyPr>
          <a:lstStyle/>
          <a:p>
            <a:pPr marL="0"/>
            <a:r>
              <a:rPr lang="en-US" sz="2000" b="1" dirty="0"/>
              <a:t>General Structure: </a:t>
            </a:r>
            <a:r>
              <a:rPr lang="en-US" sz="1800" dirty="0"/>
              <a:t>MeasurementCategory_CoreName_AcquisitionMethod_DescriptiveAttributes</a:t>
            </a:r>
            <a:endParaRPr lang="en-US" sz="1700" dirty="0"/>
          </a:p>
          <a:p>
            <a:r>
              <a:rPr lang="en-US" sz="2000" b="1" dirty="0"/>
              <a:t>Trace Gas</a:t>
            </a:r>
          </a:p>
          <a:p>
            <a:pPr marL="0" indent="0">
              <a:buNone/>
            </a:pPr>
            <a:r>
              <a:rPr lang="en-US" sz="1700" dirty="0"/>
              <a:t>Gas_CO2_InSitu_S_DMF: </a:t>
            </a:r>
            <a:r>
              <a:rPr lang="en-US" sz="1700" i="1" dirty="0"/>
              <a:t>an in-situ measurement of CO2 gas reported in molar fraction with respect to dry air</a:t>
            </a:r>
          </a:p>
          <a:p>
            <a:pPr marL="0" indent="0">
              <a:buNone/>
            </a:pPr>
            <a:r>
              <a:rPr lang="pt-BR" sz="1700" dirty="0"/>
              <a:t>Gas_NO2_SlantColumn_S_CNDAMB: </a:t>
            </a:r>
            <a:r>
              <a:rPr lang="en-US" sz="1700" i="1" dirty="0"/>
              <a:t>a remote sensing measurement of slant column NO2 gas reported column number density with respect to ambient air</a:t>
            </a:r>
          </a:p>
          <a:p>
            <a:r>
              <a:rPr lang="en-US" sz="2000" b="1" dirty="0"/>
              <a:t>Aerosol</a:t>
            </a:r>
          </a:p>
          <a:p>
            <a:pPr marL="0" indent="0">
              <a:buNone/>
            </a:pPr>
            <a:r>
              <a:rPr lang="en-US" sz="1700" dirty="0" err="1"/>
              <a:t>AerMP_NumSizeDist_InSitu_RHd_Aerodynamic_Coarse_STP</a:t>
            </a:r>
            <a:r>
              <a:rPr lang="en-US" sz="1700" dirty="0"/>
              <a:t>: </a:t>
            </a:r>
            <a:r>
              <a:rPr lang="en-US" sz="1700" i="1" dirty="0"/>
              <a:t>an in-situ measurement of aerosol particle number size distribution reported at reduced relative humidity derived from an aerodynamic sizing technique for coarse-mode aerosols at standard temperature and pressure</a:t>
            </a:r>
          </a:p>
          <a:p>
            <a:pPr marL="0" indent="0">
              <a:buNone/>
            </a:pPr>
            <a:r>
              <a:rPr lang="en-US" sz="1700" dirty="0" err="1"/>
              <a:t>AerOpt_Absorption_InSitu_red_RHd_Bulk_AMB</a:t>
            </a:r>
            <a:r>
              <a:rPr lang="en-US" sz="1700" dirty="0"/>
              <a:t>: </a:t>
            </a:r>
            <a:r>
              <a:rPr lang="en-US" sz="1700" i="1" dirty="0"/>
              <a:t>an in-situ measurement of absorption measured at a red wavelength under reduced humidity conditions with a bulk aerosol particle size range reported in ambient conditions</a:t>
            </a:r>
          </a:p>
        </p:txBody>
      </p:sp>
    </p:spTree>
    <p:extLst>
      <p:ext uri="{BB962C8B-B14F-4D97-AF65-F5344CB8AC3E}">
        <p14:creationId xmlns:p14="http://schemas.microsoft.com/office/powerpoint/2010/main" val="41112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24749-FC20-418B-BB8E-1FC55CB4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GEOMS HDF</a:t>
            </a:r>
            <a:br>
              <a:rPr lang="en-US" sz="3000" dirty="0"/>
            </a:br>
            <a:r>
              <a:rPr lang="en-US" sz="3000" dirty="0"/>
              <a:t>An Example to make data FAIR: </a:t>
            </a:r>
            <a:r>
              <a:rPr lang="en-US" sz="3000" dirty="0">
                <a:hlinkClick r:id="rId2"/>
              </a:rPr>
              <a:t>https://evdc.esa.int/documentation/geoms/</a:t>
            </a:r>
            <a:endParaRPr lang="en-US" sz="3000" dirty="0"/>
          </a:p>
        </p:txBody>
      </p:sp>
      <p:sp>
        <p:nvSpPr>
          <p:cNvPr id="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8910-A772-4039-8F9A-B067783C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000"/>
              <a:t>Supported by EVDC</a:t>
            </a:r>
          </a:p>
          <a:p>
            <a:r>
              <a:rPr lang="en-US" sz="2000"/>
              <a:t>Widely used by ground-based measurement networks, including TOLNet and PGN (Pandonia Global Network)</a:t>
            </a:r>
          </a:p>
          <a:p>
            <a:r>
              <a:rPr lang="en-US" sz="2000"/>
              <a:t>Instrument/measurement type specific with “domain relevant metadata”, synergistically developed by instrument scientists and data scientists</a:t>
            </a:r>
          </a:p>
          <a:p>
            <a:r>
              <a:rPr lang="en-US" sz="2000"/>
              <a:t>Centrally controlled, supported, and updated per request</a:t>
            </a:r>
          </a:p>
          <a:p>
            <a:r>
              <a:rPr lang="en-US" sz="2000"/>
              <a:t>Well-established checker for compliance </a:t>
            </a:r>
          </a:p>
          <a:p>
            <a:r>
              <a:rPr lang="en-US" sz="2000"/>
              <a:t>Not readily appliable for airborne/mobile measurements</a:t>
            </a:r>
          </a:p>
          <a:p>
            <a:r>
              <a:rPr lang="en-US" sz="2000"/>
              <a:t>Not using standard CF attributes, interoperability sustained by controlled vocabulary that are well-documented</a:t>
            </a:r>
          </a:p>
          <a:p>
            <a:r>
              <a:rPr lang="en-US" sz="2000"/>
              <a:t>Need time for new instrument type and measurement site</a:t>
            </a:r>
          </a:p>
        </p:txBody>
      </p:sp>
    </p:spTree>
    <p:extLst>
      <p:ext uri="{BB962C8B-B14F-4D97-AF65-F5344CB8AC3E}">
        <p14:creationId xmlns:p14="http://schemas.microsoft.com/office/powerpoint/2010/main" val="215847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1430</Words>
  <Application>Microsoft Office PowerPoint</Application>
  <PresentationFormat>Widescreen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Enhancing Atmospheric Composition Data FAIRness Metadata Standards: current status, progress, and needs</vt:lpstr>
      <vt:lpstr>FAIR principles and metadata from data provider’s perspective</vt:lpstr>
      <vt:lpstr>Current Data Reporting Issues</vt:lpstr>
      <vt:lpstr>Metadata Challenges</vt:lpstr>
      <vt:lpstr>I-ADOPT Recommendations for variable representation https://elib.dlr.de/148699/1/I_ADOPT_recommendations.pdf</vt:lpstr>
      <vt:lpstr>Ontology and Literature Terminology Balance</vt:lpstr>
      <vt:lpstr>LaRC Atmospheric Composition Variable Standard Names https://www-air.larc.nasa.gov/missions/etc/AtmosphericCompositionVariableStandardNames.pdf</vt:lpstr>
      <vt:lpstr>LaRC ACV Standard Names Examples</vt:lpstr>
      <vt:lpstr>GEOMS HDF An Example to make data FAIR: https://evdc.esa.int/documentation/geoms/</vt:lpstr>
      <vt:lpstr>GEOMS HDF Global Attributes</vt:lpstr>
      <vt:lpstr>GEOMS HDF Variables</vt:lpstr>
      <vt:lpstr>Low Hanging Fruit</vt:lpstr>
      <vt:lpstr>Needs</vt:lpstr>
      <vt:lpstr>WIGOS Metadata Development Example: Sample treatment (http://codes.wmo.int/wmdr/SampleTreatment)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Atmospheric Composition Data FAIRness Metadata Standards: current status, progress, and needs</dc:title>
  <dc:creator>Chen, Gao (LARC-E303)</dc:creator>
  <cp:lastModifiedBy>Chen, Gao (LARC-E303)</cp:lastModifiedBy>
  <cp:revision>16</cp:revision>
  <dcterms:created xsi:type="dcterms:W3CDTF">2023-04-18T13:36:43Z</dcterms:created>
  <dcterms:modified xsi:type="dcterms:W3CDTF">2023-04-19T19:44:37Z</dcterms:modified>
</cp:coreProperties>
</file>