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Lst>
  <p:notesMasterIdLst>
    <p:notesMasterId r:id="rId54"/>
  </p:notesMasterIdLst>
  <p:handoutMasterIdLst>
    <p:handoutMasterId r:id="rId55"/>
  </p:handoutMasterIdLst>
  <p:sldIdLst>
    <p:sldId id="323" r:id="rId2"/>
    <p:sldId id="358" r:id="rId3"/>
    <p:sldId id="359" r:id="rId4"/>
    <p:sldId id="284" r:id="rId5"/>
    <p:sldId id="351" r:id="rId6"/>
    <p:sldId id="301" r:id="rId7"/>
    <p:sldId id="304" r:id="rId8"/>
    <p:sldId id="305" r:id="rId9"/>
    <p:sldId id="308" r:id="rId10"/>
    <p:sldId id="309" r:id="rId11"/>
    <p:sldId id="310" r:id="rId12"/>
    <p:sldId id="313" r:id="rId13"/>
    <p:sldId id="314" r:id="rId14"/>
    <p:sldId id="330" r:id="rId15"/>
    <p:sldId id="307" r:id="rId16"/>
    <p:sldId id="317" r:id="rId17"/>
    <p:sldId id="318" r:id="rId18"/>
    <p:sldId id="334" r:id="rId19"/>
    <p:sldId id="326" r:id="rId20"/>
    <p:sldId id="335" r:id="rId21"/>
    <p:sldId id="356" r:id="rId22"/>
    <p:sldId id="331" r:id="rId23"/>
    <p:sldId id="360" r:id="rId24"/>
    <p:sldId id="327" r:id="rId25"/>
    <p:sldId id="353" r:id="rId26"/>
    <p:sldId id="329" r:id="rId27"/>
    <p:sldId id="342" r:id="rId28"/>
    <p:sldId id="293" r:id="rId29"/>
    <p:sldId id="339" r:id="rId30"/>
    <p:sldId id="345" r:id="rId31"/>
    <p:sldId id="346" r:id="rId32"/>
    <p:sldId id="328" r:id="rId33"/>
    <p:sldId id="341" r:id="rId34"/>
    <p:sldId id="296" r:id="rId35"/>
    <p:sldId id="352" r:id="rId36"/>
    <p:sldId id="297" r:id="rId37"/>
    <p:sldId id="344" r:id="rId38"/>
    <p:sldId id="281" r:id="rId39"/>
    <p:sldId id="322" r:id="rId40"/>
    <p:sldId id="303" r:id="rId41"/>
    <p:sldId id="354" r:id="rId42"/>
    <p:sldId id="306" r:id="rId43"/>
    <p:sldId id="355" r:id="rId44"/>
    <p:sldId id="357" r:id="rId45"/>
    <p:sldId id="363" r:id="rId46"/>
    <p:sldId id="347" r:id="rId47"/>
    <p:sldId id="350" r:id="rId48"/>
    <p:sldId id="361" r:id="rId49"/>
    <p:sldId id="349" r:id="rId50"/>
    <p:sldId id="365" r:id="rId51"/>
    <p:sldId id="366" r:id="rId52"/>
    <p:sldId id="295" r:id="rId53"/>
  </p:sldIdLst>
  <p:sldSz cx="12192000" cy="6858000"/>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435" userDrawn="1">
          <p15:clr>
            <a:srgbClr val="A4A3A4"/>
          </p15:clr>
        </p15:guide>
        <p15:guide id="2" pos="700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0C0"/>
    <a:srgbClr val="0C2E55"/>
    <a:srgbClr val="1C6892"/>
    <a:srgbClr val="2996C3"/>
    <a:srgbClr val="F47A20"/>
    <a:srgbClr val="0B2D54"/>
    <a:srgbClr val="333399"/>
    <a:srgbClr val="B4774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60AB643-C133-4CF9-B50E-2BDAAE947489}" v="99" dt="2023-04-24T13:04:18.81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93" autoAdjust="0"/>
    <p:restoredTop sz="78392" autoAdjust="0"/>
  </p:normalViewPr>
  <p:slideViewPr>
    <p:cSldViewPr snapToGrid="0">
      <p:cViewPr>
        <p:scale>
          <a:sx n="60" d="100"/>
          <a:sy n="60" d="100"/>
        </p:scale>
        <p:origin x="1459" y="202"/>
      </p:cViewPr>
      <p:guideLst>
        <p:guide orient="horz" pos="435"/>
        <p:guide pos="7005"/>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61" Type="http://schemas.microsoft.com/office/2015/10/relationships/revisionInfo" Target="revisionInfo.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ritchett, Robert E. (GSFC-5950)" userId="30fd71cb-05be-43e1-8763-da9371a89a81" providerId="ADAL" clId="{860AB643-C133-4CF9-B50E-2BDAAE947489}"/>
    <pc:docChg chg="undo custSel addSld delSld modSld">
      <pc:chgData name="Pritchett, Robert E. (GSFC-5950)" userId="30fd71cb-05be-43e1-8763-da9371a89a81" providerId="ADAL" clId="{860AB643-C133-4CF9-B50E-2BDAAE947489}" dt="2023-04-24T13:05:22.673" v="693" actId="47"/>
      <pc:docMkLst>
        <pc:docMk/>
      </pc:docMkLst>
      <pc:sldChg chg="addSp delSp modSp del mod">
        <pc:chgData name="Pritchett, Robert E. (GSFC-5950)" userId="30fd71cb-05be-43e1-8763-da9371a89a81" providerId="ADAL" clId="{860AB643-C133-4CF9-B50E-2BDAAE947489}" dt="2023-04-24T12:49:30.321" v="589" actId="47"/>
        <pc:sldMkLst>
          <pc:docMk/>
          <pc:sldMk cId="0" sldId="259"/>
        </pc:sldMkLst>
        <pc:picChg chg="add del mod">
          <ac:chgData name="Pritchett, Robert E. (GSFC-5950)" userId="30fd71cb-05be-43e1-8763-da9371a89a81" providerId="ADAL" clId="{860AB643-C133-4CF9-B50E-2BDAAE947489}" dt="2023-04-24T12:45:21.572" v="522" actId="478"/>
          <ac:picMkLst>
            <pc:docMk/>
            <pc:sldMk cId="0" sldId="259"/>
            <ac:picMk id="13" creationId="{9771D8A4-30B1-4FCF-B06E-1413E33B9997}"/>
          </ac:picMkLst>
        </pc:picChg>
      </pc:sldChg>
      <pc:sldChg chg="modSp mod">
        <pc:chgData name="Pritchett, Robert E. (GSFC-5950)" userId="30fd71cb-05be-43e1-8763-da9371a89a81" providerId="ADAL" clId="{860AB643-C133-4CF9-B50E-2BDAAE947489}" dt="2023-04-24T12:15:30.764" v="0" actId="1076"/>
        <pc:sldMkLst>
          <pc:docMk/>
          <pc:sldMk cId="1525858523" sldId="295"/>
        </pc:sldMkLst>
        <pc:picChg chg="mod">
          <ac:chgData name="Pritchett, Robert E. (GSFC-5950)" userId="30fd71cb-05be-43e1-8763-da9371a89a81" providerId="ADAL" clId="{860AB643-C133-4CF9-B50E-2BDAAE947489}" dt="2023-04-24T12:15:30.764" v="0" actId="1076"/>
          <ac:picMkLst>
            <pc:docMk/>
            <pc:sldMk cId="1525858523" sldId="295"/>
            <ac:picMk id="5" creationId="{BA2E2DE5-96D8-4EF2-86E9-C26727E32616}"/>
          </ac:picMkLst>
        </pc:picChg>
      </pc:sldChg>
      <pc:sldChg chg="addSp delSp modSp del mod delAnim modAnim">
        <pc:chgData name="Pritchett, Robert E. (GSFC-5950)" userId="30fd71cb-05be-43e1-8763-da9371a89a81" providerId="ADAL" clId="{860AB643-C133-4CF9-B50E-2BDAAE947489}" dt="2023-04-24T12:49:31.727" v="590" actId="47"/>
        <pc:sldMkLst>
          <pc:docMk/>
          <pc:sldMk cId="50098688" sldId="299"/>
        </pc:sldMkLst>
        <pc:spChg chg="del">
          <ac:chgData name="Pritchett, Robert E. (GSFC-5950)" userId="30fd71cb-05be-43e1-8763-da9371a89a81" providerId="ADAL" clId="{860AB643-C133-4CF9-B50E-2BDAAE947489}" dt="2023-04-24T12:33:54.307" v="109" actId="478"/>
          <ac:spMkLst>
            <pc:docMk/>
            <pc:sldMk cId="50098688" sldId="299"/>
            <ac:spMk id="18" creationId="{B6DF8172-431D-48DB-9A94-0C07F18A91FD}"/>
          </ac:spMkLst>
        </pc:spChg>
        <pc:spChg chg="add mod">
          <ac:chgData name="Pritchett, Robert E. (GSFC-5950)" userId="30fd71cb-05be-43e1-8763-da9371a89a81" providerId="ADAL" clId="{860AB643-C133-4CF9-B50E-2BDAAE947489}" dt="2023-04-24T12:33:33.798" v="104" actId="121"/>
          <ac:spMkLst>
            <pc:docMk/>
            <pc:sldMk cId="50098688" sldId="299"/>
            <ac:spMk id="22" creationId="{ED01B2D8-D56C-4ACC-ADE9-325278EF078B}"/>
          </ac:spMkLst>
        </pc:spChg>
        <pc:spChg chg="add mod">
          <ac:chgData name="Pritchett, Robert E. (GSFC-5950)" userId="30fd71cb-05be-43e1-8763-da9371a89a81" providerId="ADAL" clId="{860AB643-C133-4CF9-B50E-2BDAAE947489}" dt="2023-04-24T12:34:16.195" v="136" actId="1076"/>
          <ac:spMkLst>
            <pc:docMk/>
            <pc:sldMk cId="50098688" sldId="299"/>
            <ac:spMk id="24" creationId="{AF66903B-F08A-4FC1-AE48-79D992802A6E}"/>
          </ac:spMkLst>
        </pc:spChg>
        <pc:picChg chg="add mod modCrop">
          <ac:chgData name="Pritchett, Robert E. (GSFC-5950)" userId="30fd71cb-05be-43e1-8763-da9371a89a81" providerId="ADAL" clId="{860AB643-C133-4CF9-B50E-2BDAAE947489}" dt="2023-04-24T12:32:57.699" v="77" actId="732"/>
          <ac:picMkLst>
            <pc:docMk/>
            <pc:sldMk cId="50098688" sldId="299"/>
            <ac:picMk id="7" creationId="{E8CF0E2D-5534-47C8-B009-D51F0C518EE0}"/>
          </ac:picMkLst>
        </pc:picChg>
        <pc:picChg chg="add del mod">
          <ac:chgData name="Pritchett, Robert E. (GSFC-5950)" userId="30fd71cb-05be-43e1-8763-da9371a89a81" providerId="ADAL" clId="{860AB643-C133-4CF9-B50E-2BDAAE947489}" dt="2023-04-24T12:33:09.994" v="79"/>
          <ac:picMkLst>
            <pc:docMk/>
            <pc:sldMk cId="50098688" sldId="299"/>
            <ac:picMk id="21" creationId="{DB250DC1-1F80-4623-92EC-97D98384D5A0}"/>
          </ac:picMkLst>
        </pc:picChg>
        <pc:picChg chg="add del mod">
          <ac:chgData name="Pritchett, Robert E. (GSFC-5950)" userId="30fd71cb-05be-43e1-8763-da9371a89a81" providerId="ADAL" clId="{860AB643-C133-4CF9-B50E-2BDAAE947489}" dt="2023-04-24T12:33:39.646" v="106"/>
          <ac:picMkLst>
            <pc:docMk/>
            <pc:sldMk cId="50098688" sldId="299"/>
            <ac:picMk id="23" creationId="{8436362C-DB60-4DAB-9F71-5679664EC01D}"/>
          </ac:picMkLst>
        </pc:picChg>
      </pc:sldChg>
      <pc:sldChg chg="addSp modSp del mod">
        <pc:chgData name="Pritchett, Robert E. (GSFC-5950)" userId="30fd71cb-05be-43e1-8763-da9371a89a81" providerId="ADAL" clId="{860AB643-C133-4CF9-B50E-2BDAAE947489}" dt="2023-04-24T12:58:03.938" v="618" actId="47"/>
        <pc:sldMkLst>
          <pc:docMk/>
          <pc:sldMk cId="2467122884" sldId="325"/>
        </pc:sldMkLst>
        <pc:picChg chg="add mod modCrop">
          <ac:chgData name="Pritchett, Robert E. (GSFC-5950)" userId="30fd71cb-05be-43e1-8763-da9371a89a81" providerId="ADAL" clId="{860AB643-C133-4CF9-B50E-2BDAAE947489}" dt="2023-04-24T12:56:39.054" v="609" actId="1076"/>
          <ac:picMkLst>
            <pc:docMk/>
            <pc:sldMk cId="2467122884" sldId="325"/>
            <ac:picMk id="8" creationId="{D85F3011-C4DF-415B-8566-8915F0426E83}"/>
          </ac:picMkLst>
        </pc:picChg>
        <pc:picChg chg="add mod modCrop">
          <ac:chgData name="Pritchett, Robert E. (GSFC-5950)" userId="30fd71cb-05be-43e1-8763-da9371a89a81" providerId="ADAL" clId="{860AB643-C133-4CF9-B50E-2BDAAE947489}" dt="2023-04-24T12:55:46.341" v="601" actId="1076"/>
          <ac:picMkLst>
            <pc:docMk/>
            <pc:sldMk cId="2467122884" sldId="325"/>
            <ac:picMk id="9" creationId="{5F323CDF-3E14-4FC6-8E80-08704C80CF37}"/>
          </ac:picMkLst>
        </pc:picChg>
      </pc:sldChg>
      <pc:sldChg chg="del">
        <pc:chgData name="Pritchett, Robert E. (GSFC-5950)" userId="30fd71cb-05be-43e1-8763-da9371a89a81" providerId="ADAL" clId="{860AB643-C133-4CF9-B50E-2BDAAE947489}" dt="2023-04-24T13:05:22.673" v="693" actId="47"/>
        <pc:sldMkLst>
          <pc:docMk/>
          <pc:sldMk cId="4239555034" sldId="333"/>
        </pc:sldMkLst>
      </pc:sldChg>
      <pc:sldChg chg="addSp delSp modSp del mod">
        <pc:chgData name="Pritchett, Robert E. (GSFC-5950)" userId="30fd71cb-05be-43e1-8763-da9371a89a81" providerId="ADAL" clId="{860AB643-C133-4CF9-B50E-2BDAAE947489}" dt="2023-04-24T13:03:06.835" v="676" actId="47"/>
        <pc:sldMkLst>
          <pc:docMk/>
          <pc:sldMk cId="1768876065" sldId="340"/>
        </pc:sldMkLst>
        <pc:spChg chg="del">
          <ac:chgData name="Pritchett, Robert E. (GSFC-5950)" userId="30fd71cb-05be-43e1-8763-da9371a89a81" providerId="ADAL" clId="{860AB643-C133-4CF9-B50E-2BDAAE947489}" dt="2023-04-24T13:01:00.640" v="639" actId="478"/>
          <ac:spMkLst>
            <pc:docMk/>
            <pc:sldMk cId="1768876065" sldId="340"/>
            <ac:spMk id="7" creationId="{2CF04397-BCE4-4F6D-8B95-679B23146F4E}"/>
          </ac:spMkLst>
        </pc:spChg>
        <pc:spChg chg="mod">
          <ac:chgData name="Pritchett, Robert E. (GSFC-5950)" userId="30fd71cb-05be-43e1-8763-da9371a89a81" providerId="ADAL" clId="{860AB643-C133-4CF9-B50E-2BDAAE947489}" dt="2023-04-24T13:00:30.218" v="632"/>
          <ac:spMkLst>
            <pc:docMk/>
            <pc:sldMk cId="1768876065" sldId="340"/>
            <ac:spMk id="9" creationId="{2E03CC65-BDD4-4DC3-8915-A066FF3E363E}"/>
          </ac:spMkLst>
        </pc:spChg>
        <pc:spChg chg="mod">
          <ac:chgData name="Pritchett, Robert E. (GSFC-5950)" userId="30fd71cb-05be-43e1-8763-da9371a89a81" providerId="ADAL" clId="{860AB643-C133-4CF9-B50E-2BDAAE947489}" dt="2023-04-24T13:00:30.218" v="632"/>
          <ac:spMkLst>
            <pc:docMk/>
            <pc:sldMk cId="1768876065" sldId="340"/>
            <ac:spMk id="10" creationId="{0F2943C2-8DEA-4C07-82EB-18DCDC838A8A}"/>
          </ac:spMkLst>
        </pc:spChg>
        <pc:spChg chg="mod">
          <ac:chgData name="Pritchett, Robert E. (GSFC-5950)" userId="30fd71cb-05be-43e1-8763-da9371a89a81" providerId="ADAL" clId="{860AB643-C133-4CF9-B50E-2BDAAE947489}" dt="2023-04-24T13:00:30.218" v="632"/>
          <ac:spMkLst>
            <pc:docMk/>
            <pc:sldMk cId="1768876065" sldId="340"/>
            <ac:spMk id="11" creationId="{A54F6E58-215B-45F7-A204-6596733132F9}"/>
          </ac:spMkLst>
        </pc:spChg>
        <pc:spChg chg="mod">
          <ac:chgData name="Pritchett, Robert E. (GSFC-5950)" userId="30fd71cb-05be-43e1-8763-da9371a89a81" providerId="ADAL" clId="{860AB643-C133-4CF9-B50E-2BDAAE947489}" dt="2023-04-24T13:00:30.218" v="632"/>
          <ac:spMkLst>
            <pc:docMk/>
            <pc:sldMk cId="1768876065" sldId="340"/>
            <ac:spMk id="12" creationId="{5D26881D-1295-428D-B023-EDAD889CF989}"/>
          </ac:spMkLst>
        </pc:spChg>
        <pc:spChg chg="mod">
          <ac:chgData name="Pritchett, Robert E. (GSFC-5950)" userId="30fd71cb-05be-43e1-8763-da9371a89a81" providerId="ADAL" clId="{860AB643-C133-4CF9-B50E-2BDAAE947489}" dt="2023-04-24T13:00:30.218" v="632"/>
          <ac:spMkLst>
            <pc:docMk/>
            <pc:sldMk cId="1768876065" sldId="340"/>
            <ac:spMk id="13" creationId="{09048F75-698E-40A4-8606-D054C41EB5B7}"/>
          </ac:spMkLst>
        </pc:spChg>
        <pc:spChg chg="mod">
          <ac:chgData name="Pritchett, Robert E. (GSFC-5950)" userId="30fd71cb-05be-43e1-8763-da9371a89a81" providerId="ADAL" clId="{860AB643-C133-4CF9-B50E-2BDAAE947489}" dt="2023-04-24T13:00:30.218" v="632"/>
          <ac:spMkLst>
            <pc:docMk/>
            <pc:sldMk cId="1768876065" sldId="340"/>
            <ac:spMk id="15" creationId="{C4B5005F-D7F3-4379-A7E8-0F008A917B21}"/>
          </ac:spMkLst>
        </pc:spChg>
        <pc:spChg chg="mod">
          <ac:chgData name="Pritchett, Robert E. (GSFC-5950)" userId="30fd71cb-05be-43e1-8763-da9371a89a81" providerId="ADAL" clId="{860AB643-C133-4CF9-B50E-2BDAAE947489}" dt="2023-04-24T13:00:30.218" v="632"/>
          <ac:spMkLst>
            <pc:docMk/>
            <pc:sldMk cId="1768876065" sldId="340"/>
            <ac:spMk id="16" creationId="{2AB70817-CACC-472F-A910-AB89519A0130}"/>
          </ac:spMkLst>
        </pc:spChg>
        <pc:spChg chg="mod">
          <ac:chgData name="Pritchett, Robert E. (GSFC-5950)" userId="30fd71cb-05be-43e1-8763-da9371a89a81" providerId="ADAL" clId="{860AB643-C133-4CF9-B50E-2BDAAE947489}" dt="2023-04-24T13:00:30.218" v="632"/>
          <ac:spMkLst>
            <pc:docMk/>
            <pc:sldMk cId="1768876065" sldId="340"/>
            <ac:spMk id="20" creationId="{50C93E7F-9AC3-4CE4-B7CB-5418743062B3}"/>
          </ac:spMkLst>
        </pc:spChg>
        <pc:spChg chg="mod">
          <ac:chgData name="Pritchett, Robert E. (GSFC-5950)" userId="30fd71cb-05be-43e1-8763-da9371a89a81" providerId="ADAL" clId="{860AB643-C133-4CF9-B50E-2BDAAE947489}" dt="2023-04-24T13:00:30.218" v="632"/>
          <ac:spMkLst>
            <pc:docMk/>
            <pc:sldMk cId="1768876065" sldId="340"/>
            <ac:spMk id="21" creationId="{004337D8-056C-44BA-8B16-2EC6C0801497}"/>
          </ac:spMkLst>
        </pc:spChg>
        <pc:spChg chg="mod">
          <ac:chgData name="Pritchett, Robert E. (GSFC-5950)" userId="30fd71cb-05be-43e1-8763-da9371a89a81" providerId="ADAL" clId="{860AB643-C133-4CF9-B50E-2BDAAE947489}" dt="2023-04-24T13:00:30.218" v="632"/>
          <ac:spMkLst>
            <pc:docMk/>
            <pc:sldMk cId="1768876065" sldId="340"/>
            <ac:spMk id="22" creationId="{0BA377AB-7647-4FB0-884E-4FEC7F31DACB}"/>
          </ac:spMkLst>
        </pc:spChg>
        <pc:spChg chg="mod">
          <ac:chgData name="Pritchett, Robert E. (GSFC-5950)" userId="30fd71cb-05be-43e1-8763-da9371a89a81" providerId="ADAL" clId="{860AB643-C133-4CF9-B50E-2BDAAE947489}" dt="2023-04-24T13:00:30.218" v="632"/>
          <ac:spMkLst>
            <pc:docMk/>
            <pc:sldMk cId="1768876065" sldId="340"/>
            <ac:spMk id="27" creationId="{C8A0AFB7-3067-45D4-A2EA-86CD78D2E733}"/>
          </ac:spMkLst>
        </pc:spChg>
        <pc:spChg chg="mod">
          <ac:chgData name="Pritchett, Robert E. (GSFC-5950)" userId="30fd71cb-05be-43e1-8763-da9371a89a81" providerId="ADAL" clId="{860AB643-C133-4CF9-B50E-2BDAAE947489}" dt="2023-04-24T13:00:30.218" v="632"/>
          <ac:spMkLst>
            <pc:docMk/>
            <pc:sldMk cId="1768876065" sldId="340"/>
            <ac:spMk id="28" creationId="{7FEED368-0A57-4870-9E29-A213EA86F945}"/>
          </ac:spMkLst>
        </pc:spChg>
        <pc:spChg chg="mod">
          <ac:chgData name="Pritchett, Robert E. (GSFC-5950)" userId="30fd71cb-05be-43e1-8763-da9371a89a81" providerId="ADAL" clId="{860AB643-C133-4CF9-B50E-2BDAAE947489}" dt="2023-04-24T13:00:30.218" v="632"/>
          <ac:spMkLst>
            <pc:docMk/>
            <pc:sldMk cId="1768876065" sldId="340"/>
            <ac:spMk id="29" creationId="{C6A63631-023F-40D8-A420-172725B733FF}"/>
          </ac:spMkLst>
        </pc:spChg>
        <pc:grpChg chg="add mod">
          <ac:chgData name="Pritchett, Robert E. (GSFC-5950)" userId="30fd71cb-05be-43e1-8763-da9371a89a81" providerId="ADAL" clId="{860AB643-C133-4CF9-B50E-2BDAAE947489}" dt="2023-04-24T13:01:12.973" v="640" actId="1076"/>
          <ac:grpSpMkLst>
            <pc:docMk/>
            <pc:sldMk cId="1768876065" sldId="340"/>
            <ac:grpSpMk id="8" creationId="{4440847F-5ED5-4F7A-904A-24803F3BBD4A}"/>
          </ac:grpSpMkLst>
        </pc:grpChg>
        <pc:grpChg chg="mod">
          <ac:chgData name="Pritchett, Robert E. (GSFC-5950)" userId="30fd71cb-05be-43e1-8763-da9371a89a81" providerId="ADAL" clId="{860AB643-C133-4CF9-B50E-2BDAAE947489}" dt="2023-04-24T13:00:30.218" v="632"/>
          <ac:grpSpMkLst>
            <pc:docMk/>
            <pc:sldMk cId="1768876065" sldId="340"/>
            <ac:grpSpMk id="23" creationId="{1E36EDEB-2C68-41B1-A848-74C6542511ED}"/>
          </ac:grpSpMkLst>
        </pc:grpChg>
        <pc:picChg chg="del">
          <ac:chgData name="Pritchett, Robert E. (GSFC-5950)" userId="30fd71cb-05be-43e1-8763-da9371a89a81" providerId="ADAL" clId="{860AB643-C133-4CF9-B50E-2BDAAE947489}" dt="2023-04-24T13:00:57.742" v="638" actId="478"/>
          <ac:picMkLst>
            <pc:docMk/>
            <pc:sldMk cId="1768876065" sldId="340"/>
            <ac:picMk id="6" creationId="{713C81E4-A7B5-4B38-9AE1-5B167771C478}"/>
          </ac:picMkLst>
        </pc:picChg>
        <pc:cxnChg chg="del mod">
          <ac:chgData name="Pritchett, Robert E. (GSFC-5950)" userId="30fd71cb-05be-43e1-8763-da9371a89a81" providerId="ADAL" clId="{860AB643-C133-4CF9-B50E-2BDAAE947489}" dt="2023-04-24T13:00:52.212" v="637" actId="478"/>
          <ac:cxnSpMkLst>
            <pc:docMk/>
            <pc:sldMk cId="1768876065" sldId="340"/>
            <ac:cxnSpMk id="14" creationId="{B808B669-C687-472A-838D-28660BDCC521}"/>
          </ac:cxnSpMkLst>
        </pc:cxnChg>
        <pc:cxnChg chg="mod">
          <ac:chgData name="Pritchett, Robert E. (GSFC-5950)" userId="30fd71cb-05be-43e1-8763-da9371a89a81" providerId="ADAL" clId="{860AB643-C133-4CF9-B50E-2BDAAE947489}" dt="2023-04-24T13:00:30.218" v="632"/>
          <ac:cxnSpMkLst>
            <pc:docMk/>
            <pc:sldMk cId="1768876065" sldId="340"/>
            <ac:cxnSpMk id="17" creationId="{333C3CD7-7471-4DB1-ABD6-9F8E8E042341}"/>
          </ac:cxnSpMkLst>
        </pc:cxnChg>
        <pc:cxnChg chg="mod">
          <ac:chgData name="Pritchett, Robert E. (GSFC-5950)" userId="30fd71cb-05be-43e1-8763-da9371a89a81" providerId="ADAL" clId="{860AB643-C133-4CF9-B50E-2BDAAE947489}" dt="2023-04-24T13:00:30.218" v="632"/>
          <ac:cxnSpMkLst>
            <pc:docMk/>
            <pc:sldMk cId="1768876065" sldId="340"/>
            <ac:cxnSpMk id="18" creationId="{67644728-F1AB-4315-8135-3537B344ED27}"/>
          </ac:cxnSpMkLst>
        </pc:cxnChg>
        <pc:cxnChg chg="mod">
          <ac:chgData name="Pritchett, Robert E. (GSFC-5950)" userId="30fd71cb-05be-43e1-8763-da9371a89a81" providerId="ADAL" clId="{860AB643-C133-4CF9-B50E-2BDAAE947489}" dt="2023-04-24T13:00:30.218" v="632"/>
          <ac:cxnSpMkLst>
            <pc:docMk/>
            <pc:sldMk cId="1768876065" sldId="340"/>
            <ac:cxnSpMk id="19" creationId="{6A5D243A-2F36-4B21-99C8-0EF7757B2E15}"/>
          </ac:cxnSpMkLst>
        </pc:cxnChg>
        <pc:cxnChg chg="mod">
          <ac:chgData name="Pritchett, Robert E. (GSFC-5950)" userId="30fd71cb-05be-43e1-8763-da9371a89a81" providerId="ADAL" clId="{860AB643-C133-4CF9-B50E-2BDAAE947489}" dt="2023-04-24T13:00:30.218" v="632"/>
          <ac:cxnSpMkLst>
            <pc:docMk/>
            <pc:sldMk cId="1768876065" sldId="340"/>
            <ac:cxnSpMk id="24" creationId="{C9F88112-B876-4D38-B53C-87D69C2AC441}"/>
          </ac:cxnSpMkLst>
        </pc:cxnChg>
        <pc:cxnChg chg="mod">
          <ac:chgData name="Pritchett, Robert E. (GSFC-5950)" userId="30fd71cb-05be-43e1-8763-da9371a89a81" providerId="ADAL" clId="{860AB643-C133-4CF9-B50E-2BDAAE947489}" dt="2023-04-24T13:00:30.218" v="632"/>
          <ac:cxnSpMkLst>
            <pc:docMk/>
            <pc:sldMk cId="1768876065" sldId="340"/>
            <ac:cxnSpMk id="25" creationId="{60083B80-2A55-495F-94AA-9C3C157855F9}"/>
          </ac:cxnSpMkLst>
        </pc:cxnChg>
        <pc:cxnChg chg="mod">
          <ac:chgData name="Pritchett, Robert E. (GSFC-5950)" userId="30fd71cb-05be-43e1-8763-da9371a89a81" providerId="ADAL" clId="{860AB643-C133-4CF9-B50E-2BDAAE947489}" dt="2023-04-24T13:00:30.218" v="632"/>
          <ac:cxnSpMkLst>
            <pc:docMk/>
            <pc:sldMk cId="1768876065" sldId="340"/>
            <ac:cxnSpMk id="26" creationId="{2689B562-EDC9-4319-B084-8F8A75F154A5}"/>
          </ac:cxnSpMkLst>
        </pc:cxnChg>
      </pc:sldChg>
      <pc:sldChg chg="addSp delSp modSp">
        <pc:chgData name="Pritchett, Robert E. (GSFC-5950)" userId="30fd71cb-05be-43e1-8763-da9371a89a81" providerId="ADAL" clId="{860AB643-C133-4CF9-B50E-2BDAAE947489}" dt="2023-04-24T13:03:29.435" v="681"/>
        <pc:sldMkLst>
          <pc:docMk/>
          <pc:sldMk cId="237293948" sldId="347"/>
        </pc:sldMkLst>
        <pc:spChg chg="del">
          <ac:chgData name="Pritchett, Robert E. (GSFC-5950)" userId="30fd71cb-05be-43e1-8763-da9371a89a81" providerId="ADAL" clId="{860AB643-C133-4CF9-B50E-2BDAAE947489}" dt="2023-04-24T13:03:28.850" v="680" actId="478"/>
          <ac:spMkLst>
            <pc:docMk/>
            <pc:sldMk cId="237293948" sldId="347"/>
            <ac:spMk id="7" creationId="{2CF04397-BCE4-4F6D-8B95-679B23146F4E}"/>
          </ac:spMkLst>
        </pc:spChg>
        <pc:spChg chg="add del mod">
          <ac:chgData name="Pritchett, Robert E. (GSFC-5950)" userId="30fd71cb-05be-43e1-8763-da9371a89a81" providerId="ADAL" clId="{860AB643-C133-4CF9-B50E-2BDAAE947489}" dt="2023-04-24T13:03:24.770" v="679" actId="478"/>
          <ac:spMkLst>
            <pc:docMk/>
            <pc:sldMk cId="237293948" sldId="347"/>
            <ac:spMk id="9" creationId="{8D73E5D6-3992-4E38-AF8D-8B2AE137C900}"/>
          </ac:spMkLst>
        </pc:spChg>
        <pc:spChg chg="add mod">
          <ac:chgData name="Pritchett, Robert E. (GSFC-5950)" userId="30fd71cb-05be-43e1-8763-da9371a89a81" providerId="ADAL" clId="{860AB643-C133-4CF9-B50E-2BDAAE947489}" dt="2023-04-24T13:03:29.435" v="681"/>
          <ac:spMkLst>
            <pc:docMk/>
            <pc:sldMk cId="237293948" sldId="347"/>
            <ac:spMk id="11" creationId="{0A60A7B1-3042-49E8-A9C6-A76F942D5C02}"/>
          </ac:spMkLst>
        </pc:spChg>
        <pc:picChg chg="del">
          <ac:chgData name="Pritchett, Robert E. (GSFC-5950)" userId="30fd71cb-05be-43e1-8763-da9371a89a81" providerId="ADAL" clId="{860AB643-C133-4CF9-B50E-2BDAAE947489}" dt="2023-04-24T13:03:28.850" v="680" actId="478"/>
          <ac:picMkLst>
            <pc:docMk/>
            <pc:sldMk cId="237293948" sldId="347"/>
            <ac:picMk id="6" creationId="{713C81E4-A7B5-4B38-9AE1-5B167771C478}"/>
          </ac:picMkLst>
        </pc:picChg>
        <pc:picChg chg="add del mod">
          <ac:chgData name="Pritchett, Robert E. (GSFC-5950)" userId="30fd71cb-05be-43e1-8763-da9371a89a81" providerId="ADAL" clId="{860AB643-C133-4CF9-B50E-2BDAAE947489}" dt="2023-04-24T13:03:24.770" v="679" actId="478"/>
          <ac:picMkLst>
            <pc:docMk/>
            <pc:sldMk cId="237293948" sldId="347"/>
            <ac:picMk id="8" creationId="{D0BADFBC-2143-41B1-AA6D-5DE8EB242CDD}"/>
          </ac:picMkLst>
        </pc:picChg>
        <pc:picChg chg="add mod">
          <ac:chgData name="Pritchett, Robert E. (GSFC-5950)" userId="30fd71cb-05be-43e1-8763-da9371a89a81" providerId="ADAL" clId="{860AB643-C133-4CF9-B50E-2BDAAE947489}" dt="2023-04-24T13:03:29.435" v="681"/>
          <ac:picMkLst>
            <pc:docMk/>
            <pc:sldMk cId="237293948" sldId="347"/>
            <ac:picMk id="10" creationId="{A48137DC-3CC6-4199-9BEE-C9767B4CFA90}"/>
          </ac:picMkLst>
        </pc:picChg>
      </pc:sldChg>
      <pc:sldChg chg="addSp delSp modSp del">
        <pc:chgData name="Pritchett, Robert E. (GSFC-5950)" userId="30fd71cb-05be-43e1-8763-da9371a89a81" providerId="ADAL" clId="{860AB643-C133-4CF9-B50E-2BDAAE947489}" dt="2023-04-24T13:05:22.673" v="693" actId="47"/>
        <pc:sldMkLst>
          <pc:docMk/>
          <pc:sldMk cId="1194413485" sldId="348"/>
        </pc:sldMkLst>
        <pc:spChg chg="add del mod">
          <ac:chgData name="Pritchett, Robert E. (GSFC-5950)" userId="30fd71cb-05be-43e1-8763-da9371a89a81" providerId="ADAL" clId="{860AB643-C133-4CF9-B50E-2BDAAE947489}" dt="2023-04-24T13:04:18.812" v="685"/>
          <ac:spMkLst>
            <pc:docMk/>
            <pc:sldMk cId="1194413485" sldId="348"/>
            <ac:spMk id="8" creationId="{8F16DCAC-5B68-4816-B31B-AD4CD2E31D4C}"/>
          </ac:spMkLst>
        </pc:spChg>
        <pc:spChg chg="add del mod">
          <ac:chgData name="Pritchett, Robert E. (GSFC-5950)" userId="30fd71cb-05be-43e1-8763-da9371a89a81" providerId="ADAL" clId="{860AB643-C133-4CF9-B50E-2BDAAE947489}" dt="2023-04-24T13:04:18.812" v="685"/>
          <ac:spMkLst>
            <pc:docMk/>
            <pc:sldMk cId="1194413485" sldId="348"/>
            <ac:spMk id="11" creationId="{97DA332E-0633-4CAA-B080-EC3FCF2583E5}"/>
          </ac:spMkLst>
        </pc:spChg>
        <pc:spChg chg="add del mod">
          <ac:chgData name="Pritchett, Robert E. (GSFC-5950)" userId="30fd71cb-05be-43e1-8763-da9371a89a81" providerId="ADAL" clId="{860AB643-C133-4CF9-B50E-2BDAAE947489}" dt="2023-04-24T13:04:18.812" v="685"/>
          <ac:spMkLst>
            <pc:docMk/>
            <pc:sldMk cId="1194413485" sldId="348"/>
            <ac:spMk id="12" creationId="{47A86648-64D3-4146-85BF-DD074CF01895}"/>
          </ac:spMkLst>
        </pc:spChg>
        <pc:spChg chg="add del mod">
          <ac:chgData name="Pritchett, Robert E. (GSFC-5950)" userId="30fd71cb-05be-43e1-8763-da9371a89a81" providerId="ADAL" clId="{860AB643-C133-4CF9-B50E-2BDAAE947489}" dt="2023-04-24T13:04:18.812" v="685"/>
          <ac:spMkLst>
            <pc:docMk/>
            <pc:sldMk cId="1194413485" sldId="348"/>
            <ac:spMk id="13" creationId="{BEC01F71-1896-4F61-861F-4BF1D7532CA3}"/>
          </ac:spMkLst>
        </pc:spChg>
        <pc:spChg chg="add del mod">
          <ac:chgData name="Pritchett, Robert E. (GSFC-5950)" userId="30fd71cb-05be-43e1-8763-da9371a89a81" providerId="ADAL" clId="{860AB643-C133-4CF9-B50E-2BDAAE947489}" dt="2023-04-24T13:04:18.812" v="685"/>
          <ac:spMkLst>
            <pc:docMk/>
            <pc:sldMk cId="1194413485" sldId="348"/>
            <ac:spMk id="14" creationId="{225FDCAC-310D-4DBF-92BE-3469A49D6712}"/>
          </ac:spMkLst>
        </pc:spChg>
        <pc:spChg chg="add del mod">
          <ac:chgData name="Pritchett, Robert E. (GSFC-5950)" userId="30fd71cb-05be-43e1-8763-da9371a89a81" providerId="ADAL" clId="{860AB643-C133-4CF9-B50E-2BDAAE947489}" dt="2023-04-24T13:04:18.812" v="685"/>
          <ac:spMkLst>
            <pc:docMk/>
            <pc:sldMk cId="1194413485" sldId="348"/>
            <ac:spMk id="15" creationId="{6B2AFD65-F79E-41E3-930E-79BA3011B3D7}"/>
          </ac:spMkLst>
        </pc:spChg>
        <pc:spChg chg="add del mod">
          <ac:chgData name="Pritchett, Robert E. (GSFC-5950)" userId="30fd71cb-05be-43e1-8763-da9371a89a81" providerId="ADAL" clId="{860AB643-C133-4CF9-B50E-2BDAAE947489}" dt="2023-04-24T13:04:18.812" v="685"/>
          <ac:spMkLst>
            <pc:docMk/>
            <pc:sldMk cId="1194413485" sldId="348"/>
            <ac:spMk id="16" creationId="{ADE944DA-A745-45E0-9264-C25F2C30647B}"/>
          </ac:spMkLst>
        </pc:spChg>
        <pc:spChg chg="add del mod">
          <ac:chgData name="Pritchett, Robert E. (GSFC-5950)" userId="30fd71cb-05be-43e1-8763-da9371a89a81" providerId="ADAL" clId="{860AB643-C133-4CF9-B50E-2BDAAE947489}" dt="2023-04-24T13:04:18.812" v="685"/>
          <ac:spMkLst>
            <pc:docMk/>
            <pc:sldMk cId="1194413485" sldId="348"/>
            <ac:spMk id="17" creationId="{FAA865E0-2630-4FB0-A162-535578EA34BB}"/>
          </ac:spMkLst>
        </pc:spChg>
        <pc:spChg chg="add del mod">
          <ac:chgData name="Pritchett, Robert E. (GSFC-5950)" userId="30fd71cb-05be-43e1-8763-da9371a89a81" providerId="ADAL" clId="{860AB643-C133-4CF9-B50E-2BDAAE947489}" dt="2023-04-24T13:04:18.812" v="685"/>
          <ac:spMkLst>
            <pc:docMk/>
            <pc:sldMk cId="1194413485" sldId="348"/>
            <ac:spMk id="18" creationId="{772F8F5F-823D-4D6B-8D21-57087EA3B42B}"/>
          </ac:spMkLst>
        </pc:spChg>
        <pc:spChg chg="add del mod">
          <ac:chgData name="Pritchett, Robert E. (GSFC-5950)" userId="30fd71cb-05be-43e1-8763-da9371a89a81" providerId="ADAL" clId="{860AB643-C133-4CF9-B50E-2BDAAE947489}" dt="2023-04-24T13:04:18.812" v="685"/>
          <ac:spMkLst>
            <pc:docMk/>
            <pc:sldMk cId="1194413485" sldId="348"/>
            <ac:spMk id="19" creationId="{4A8F24D1-2FA9-4C58-BBC1-FDDCD821FC63}"/>
          </ac:spMkLst>
        </pc:spChg>
        <pc:spChg chg="add del mod">
          <ac:chgData name="Pritchett, Robert E. (GSFC-5950)" userId="30fd71cb-05be-43e1-8763-da9371a89a81" providerId="ADAL" clId="{860AB643-C133-4CF9-B50E-2BDAAE947489}" dt="2023-04-24T13:04:18.812" v="685"/>
          <ac:spMkLst>
            <pc:docMk/>
            <pc:sldMk cId="1194413485" sldId="348"/>
            <ac:spMk id="20" creationId="{761CB3F8-0609-467C-B0F9-1DD5CC78ECC4}"/>
          </ac:spMkLst>
        </pc:spChg>
        <pc:picChg chg="add del mod">
          <ac:chgData name="Pritchett, Robert E. (GSFC-5950)" userId="30fd71cb-05be-43e1-8763-da9371a89a81" providerId="ADAL" clId="{860AB643-C133-4CF9-B50E-2BDAAE947489}" dt="2023-04-24T13:04:18.812" v="685"/>
          <ac:picMkLst>
            <pc:docMk/>
            <pc:sldMk cId="1194413485" sldId="348"/>
            <ac:picMk id="10" creationId="{06260456-9A26-492B-AAEF-6B15AFC9E256}"/>
          </ac:picMkLst>
        </pc:picChg>
      </pc:sldChg>
      <pc:sldChg chg="addSp delSp modSp mod">
        <pc:chgData name="Pritchett, Robert E. (GSFC-5950)" userId="30fd71cb-05be-43e1-8763-da9371a89a81" providerId="ADAL" clId="{860AB643-C133-4CF9-B50E-2BDAAE947489}" dt="2023-04-24T12:31:57.905" v="68" actId="478"/>
        <pc:sldMkLst>
          <pc:docMk/>
          <pc:sldMk cId="180277123" sldId="350"/>
        </pc:sldMkLst>
        <pc:spChg chg="add mod ord">
          <ac:chgData name="Pritchett, Robert E. (GSFC-5950)" userId="30fd71cb-05be-43e1-8763-da9371a89a81" providerId="ADAL" clId="{860AB643-C133-4CF9-B50E-2BDAAE947489}" dt="2023-04-24T12:29:26.012" v="24" actId="164"/>
          <ac:spMkLst>
            <pc:docMk/>
            <pc:sldMk cId="180277123" sldId="350"/>
            <ac:spMk id="2" creationId="{BA99D537-1232-47EA-848D-100D80479108}"/>
          </ac:spMkLst>
        </pc:spChg>
        <pc:spChg chg="add mod">
          <ac:chgData name="Pritchett, Robert E. (GSFC-5950)" userId="30fd71cb-05be-43e1-8763-da9371a89a81" providerId="ADAL" clId="{860AB643-C133-4CF9-B50E-2BDAAE947489}" dt="2023-04-24T12:29:35.699" v="25" actId="164"/>
          <ac:spMkLst>
            <pc:docMk/>
            <pc:sldMk cId="180277123" sldId="350"/>
            <ac:spMk id="3" creationId="{69D39C9F-E640-47A0-A7D3-3C300287DC00}"/>
          </ac:spMkLst>
        </pc:spChg>
        <pc:spChg chg="add mod ord">
          <ac:chgData name="Pritchett, Robert E. (GSFC-5950)" userId="30fd71cb-05be-43e1-8763-da9371a89a81" providerId="ADAL" clId="{860AB643-C133-4CF9-B50E-2BDAAE947489}" dt="2023-04-24T12:31:56.132" v="67" actId="167"/>
          <ac:spMkLst>
            <pc:docMk/>
            <pc:sldMk cId="180277123" sldId="350"/>
            <ac:spMk id="24" creationId="{A19B8E75-7CE0-4262-8EF2-439B4DCA2BDF}"/>
          </ac:spMkLst>
        </pc:spChg>
        <pc:spChg chg="mod">
          <ac:chgData name="Pritchett, Robert E. (GSFC-5950)" userId="30fd71cb-05be-43e1-8763-da9371a89a81" providerId="ADAL" clId="{860AB643-C133-4CF9-B50E-2BDAAE947489}" dt="2023-04-24T12:27:59.196" v="16" actId="1076"/>
          <ac:spMkLst>
            <pc:docMk/>
            <pc:sldMk cId="180277123" sldId="350"/>
            <ac:spMk id="45" creationId="{3196C362-2246-486A-BFA9-6E33A508011F}"/>
          </ac:spMkLst>
        </pc:spChg>
        <pc:spChg chg="add mod">
          <ac:chgData name="Pritchett, Robert E. (GSFC-5950)" userId="30fd71cb-05be-43e1-8763-da9371a89a81" providerId="ADAL" clId="{860AB643-C133-4CF9-B50E-2BDAAE947489}" dt="2023-04-24T12:29:26.012" v="24" actId="164"/>
          <ac:spMkLst>
            <pc:docMk/>
            <pc:sldMk cId="180277123" sldId="350"/>
            <ac:spMk id="60" creationId="{89F7F14D-1479-4C35-BA16-2DD11DA87C76}"/>
          </ac:spMkLst>
        </pc:spChg>
        <pc:spChg chg="add mod">
          <ac:chgData name="Pritchett, Robert E. (GSFC-5950)" userId="30fd71cb-05be-43e1-8763-da9371a89a81" providerId="ADAL" clId="{860AB643-C133-4CF9-B50E-2BDAAE947489}" dt="2023-04-24T12:29:26.012" v="24" actId="164"/>
          <ac:spMkLst>
            <pc:docMk/>
            <pc:sldMk cId="180277123" sldId="350"/>
            <ac:spMk id="61" creationId="{43866A34-EEA0-4861-88A4-E0F554CB2996}"/>
          </ac:spMkLst>
        </pc:spChg>
        <pc:spChg chg="add mod">
          <ac:chgData name="Pritchett, Robert E. (GSFC-5950)" userId="30fd71cb-05be-43e1-8763-da9371a89a81" providerId="ADAL" clId="{860AB643-C133-4CF9-B50E-2BDAAE947489}" dt="2023-04-24T12:29:26.012" v="24" actId="164"/>
          <ac:spMkLst>
            <pc:docMk/>
            <pc:sldMk cId="180277123" sldId="350"/>
            <ac:spMk id="62" creationId="{2E010252-F0F3-49E0-A677-D329BEE2B56D}"/>
          </ac:spMkLst>
        </pc:spChg>
        <pc:spChg chg="add mod ord">
          <ac:chgData name="Pritchett, Robert E. (GSFC-5950)" userId="30fd71cb-05be-43e1-8763-da9371a89a81" providerId="ADAL" clId="{860AB643-C133-4CF9-B50E-2BDAAE947489}" dt="2023-04-24T12:31:50.418" v="65" actId="167"/>
          <ac:spMkLst>
            <pc:docMk/>
            <pc:sldMk cId="180277123" sldId="350"/>
            <ac:spMk id="63" creationId="{8A6594A5-C1AC-49C1-A69B-A073C407859A}"/>
          </ac:spMkLst>
        </pc:spChg>
        <pc:grpChg chg="add mod">
          <ac:chgData name="Pritchett, Robert E. (GSFC-5950)" userId="30fd71cb-05be-43e1-8763-da9371a89a81" providerId="ADAL" clId="{860AB643-C133-4CF9-B50E-2BDAAE947489}" dt="2023-04-24T12:29:35.699" v="25" actId="164"/>
          <ac:grpSpMkLst>
            <pc:docMk/>
            <pc:sldMk cId="180277123" sldId="350"/>
            <ac:grpSpMk id="10" creationId="{0B6767AE-395F-447F-97A7-C3E4181E10A7}"/>
          </ac:grpSpMkLst>
        </pc:grpChg>
        <pc:grpChg chg="add mod ord">
          <ac:chgData name="Pritchett, Robert E. (GSFC-5950)" userId="30fd71cb-05be-43e1-8763-da9371a89a81" providerId="ADAL" clId="{860AB643-C133-4CF9-B50E-2BDAAE947489}" dt="2023-04-24T12:29:50.784" v="29" actId="1076"/>
          <ac:grpSpMkLst>
            <pc:docMk/>
            <pc:sldMk cId="180277123" sldId="350"/>
            <ac:grpSpMk id="22" creationId="{26A144E9-C7FB-4630-8DD6-5662E054DDCE}"/>
          </ac:grpSpMkLst>
        </pc:grpChg>
        <pc:picChg chg="del">
          <ac:chgData name="Pritchett, Robert E. (GSFC-5950)" userId="30fd71cb-05be-43e1-8763-da9371a89a81" providerId="ADAL" clId="{860AB643-C133-4CF9-B50E-2BDAAE947489}" dt="2023-04-24T12:29:45.419" v="28" actId="478"/>
          <ac:picMkLst>
            <pc:docMk/>
            <pc:sldMk cId="180277123" sldId="350"/>
            <ac:picMk id="4" creationId="{10DD4D14-0EF5-4586-B401-0C19C772B982}"/>
          </ac:picMkLst>
        </pc:picChg>
        <pc:picChg chg="del">
          <ac:chgData name="Pritchett, Robert E. (GSFC-5950)" userId="30fd71cb-05be-43e1-8763-da9371a89a81" providerId="ADAL" clId="{860AB643-C133-4CF9-B50E-2BDAAE947489}" dt="2023-04-24T12:31:57.905" v="68" actId="478"/>
          <ac:picMkLst>
            <pc:docMk/>
            <pc:sldMk cId="180277123" sldId="350"/>
            <ac:picMk id="6" creationId="{65726755-F1CD-4B6F-AA8F-7AAE0E78B95E}"/>
          </ac:picMkLst>
        </pc:picChg>
        <pc:picChg chg="del">
          <ac:chgData name="Pritchett, Robert E. (GSFC-5950)" userId="30fd71cb-05be-43e1-8763-da9371a89a81" providerId="ADAL" clId="{860AB643-C133-4CF9-B50E-2BDAAE947489}" dt="2023-04-24T12:31:52.091" v="66" actId="478"/>
          <ac:picMkLst>
            <pc:docMk/>
            <pc:sldMk cId="180277123" sldId="350"/>
            <ac:picMk id="18" creationId="{EA6F168D-5BE6-45DB-865D-77123E60934F}"/>
          </ac:picMkLst>
        </pc:picChg>
      </pc:sldChg>
      <pc:sldChg chg="addSp modSp new mod modNotesTx">
        <pc:chgData name="Pritchett, Robert E. (GSFC-5950)" userId="30fd71cb-05be-43e1-8763-da9371a89a81" providerId="ADAL" clId="{860AB643-C133-4CF9-B50E-2BDAAE947489}" dt="2023-04-24T12:44:31.905" v="515"/>
        <pc:sldMkLst>
          <pc:docMk/>
          <pc:sldMk cId="3679633864" sldId="358"/>
        </pc:sldMkLst>
        <pc:spChg chg="mod">
          <ac:chgData name="Pritchett, Robert E. (GSFC-5950)" userId="30fd71cb-05be-43e1-8763-da9371a89a81" providerId="ADAL" clId="{860AB643-C133-4CF9-B50E-2BDAAE947489}" dt="2023-04-24T12:39:00.993" v="147" actId="5793"/>
          <ac:spMkLst>
            <pc:docMk/>
            <pc:sldMk cId="3679633864" sldId="358"/>
            <ac:spMk id="2" creationId="{5ED58075-0608-4082-B471-1FF17800D679}"/>
          </ac:spMkLst>
        </pc:spChg>
        <pc:spChg chg="add mod">
          <ac:chgData name="Pritchett, Robert E. (GSFC-5950)" userId="30fd71cb-05be-43e1-8763-da9371a89a81" providerId="ADAL" clId="{860AB643-C133-4CF9-B50E-2BDAAE947489}" dt="2023-04-24T12:43:22.014" v="478" actId="5793"/>
          <ac:spMkLst>
            <pc:docMk/>
            <pc:sldMk cId="3679633864" sldId="358"/>
            <ac:spMk id="5" creationId="{3708D284-AD0E-4BEC-85C1-AB520AA6EB42}"/>
          </ac:spMkLst>
        </pc:spChg>
        <pc:spChg chg="add mod">
          <ac:chgData name="Pritchett, Robert E. (GSFC-5950)" userId="30fd71cb-05be-43e1-8763-da9371a89a81" providerId="ADAL" clId="{860AB643-C133-4CF9-B50E-2BDAAE947489}" dt="2023-04-24T12:44:21.964" v="514" actId="20577"/>
          <ac:spMkLst>
            <pc:docMk/>
            <pc:sldMk cId="3679633864" sldId="358"/>
            <ac:spMk id="6" creationId="{EBF6EC39-DB37-4277-BED4-CFDE1CA12656}"/>
          </ac:spMkLst>
        </pc:spChg>
        <pc:picChg chg="add mod ord">
          <ac:chgData name="Pritchett, Robert E. (GSFC-5950)" userId="30fd71cb-05be-43e1-8763-da9371a89a81" providerId="ADAL" clId="{860AB643-C133-4CF9-B50E-2BDAAE947489}" dt="2023-04-24T12:40:35.571" v="172" actId="14100"/>
          <ac:picMkLst>
            <pc:docMk/>
            <pc:sldMk cId="3679633864" sldId="358"/>
            <ac:picMk id="4" creationId="{841FBF85-BE32-4194-9413-B24FCACFC8BA}"/>
          </ac:picMkLst>
        </pc:picChg>
      </pc:sldChg>
      <pc:sldChg chg="addSp delSp modSp new mod setBg modNotesTx">
        <pc:chgData name="Pritchett, Robert E. (GSFC-5950)" userId="30fd71cb-05be-43e1-8763-da9371a89a81" providerId="ADAL" clId="{860AB643-C133-4CF9-B50E-2BDAAE947489}" dt="2023-04-24T12:58:35.684" v="620" actId="1076"/>
        <pc:sldMkLst>
          <pc:docMk/>
          <pc:sldMk cId="3897375883" sldId="359"/>
        </pc:sldMkLst>
        <pc:spChg chg="mod">
          <ac:chgData name="Pritchett, Robert E. (GSFC-5950)" userId="30fd71cb-05be-43e1-8763-da9371a89a81" providerId="ADAL" clId="{860AB643-C133-4CF9-B50E-2BDAAE947489}" dt="2023-04-24T12:47:42.584" v="566" actId="255"/>
          <ac:spMkLst>
            <pc:docMk/>
            <pc:sldMk cId="3897375883" sldId="359"/>
            <ac:spMk id="2" creationId="{BE55D487-E9E4-471E-85D4-2957E8A50F1C}"/>
          </ac:spMkLst>
        </pc:spChg>
        <pc:spChg chg="mod ord">
          <ac:chgData name="Pritchett, Robert E. (GSFC-5950)" userId="30fd71cb-05be-43e1-8763-da9371a89a81" providerId="ADAL" clId="{860AB643-C133-4CF9-B50E-2BDAAE947489}" dt="2023-04-24T12:49:13.604" v="587" actId="255"/>
          <ac:spMkLst>
            <pc:docMk/>
            <pc:sldMk cId="3897375883" sldId="359"/>
            <ac:spMk id="3" creationId="{64B278D1-D0AA-4655-9F15-980D0B4920C1}"/>
          </ac:spMkLst>
        </pc:spChg>
        <pc:spChg chg="mod ord">
          <ac:chgData name="Pritchett, Robert E. (GSFC-5950)" userId="30fd71cb-05be-43e1-8763-da9371a89a81" providerId="ADAL" clId="{860AB643-C133-4CF9-B50E-2BDAAE947489}" dt="2023-04-24T12:47:14.481" v="561" actId="26606"/>
          <ac:spMkLst>
            <pc:docMk/>
            <pc:sldMk cId="3897375883" sldId="359"/>
            <ac:spMk id="4" creationId="{4DA46C70-8651-4738-8919-9669BF0D1E89}"/>
          </ac:spMkLst>
        </pc:spChg>
        <pc:spChg chg="add del">
          <ac:chgData name="Pritchett, Robert E. (GSFC-5950)" userId="30fd71cb-05be-43e1-8763-da9371a89a81" providerId="ADAL" clId="{860AB643-C133-4CF9-B50E-2BDAAE947489}" dt="2023-04-24T12:46:43.879" v="556" actId="26606"/>
          <ac:spMkLst>
            <pc:docMk/>
            <pc:sldMk cId="3897375883" sldId="359"/>
            <ac:spMk id="7" creationId="{F94AA2BD-2E3F-4B1D-8127-5744B8115311}"/>
          </ac:spMkLst>
        </pc:spChg>
        <pc:spChg chg="add del">
          <ac:chgData name="Pritchett, Robert E. (GSFC-5950)" userId="30fd71cb-05be-43e1-8763-da9371a89a81" providerId="ADAL" clId="{860AB643-C133-4CF9-B50E-2BDAAE947489}" dt="2023-04-24T12:46:43.879" v="556" actId="26606"/>
          <ac:spMkLst>
            <pc:docMk/>
            <pc:sldMk cId="3897375883" sldId="359"/>
            <ac:spMk id="8" creationId="{4BD02261-2DC8-4AA8-9E16-7751AE892445}"/>
          </ac:spMkLst>
        </pc:spChg>
        <pc:spChg chg="add del">
          <ac:chgData name="Pritchett, Robert E. (GSFC-5950)" userId="30fd71cb-05be-43e1-8763-da9371a89a81" providerId="ADAL" clId="{860AB643-C133-4CF9-B50E-2BDAAE947489}" dt="2023-04-24T12:46:43.879" v="556" actId="26606"/>
          <ac:spMkLst>
            <pc:docMk/>
            <pc:sldMk cId="3897375883" sldId="359"/>
            <ac:spMk id="9" creationId="{3D752CF2-2291-40B5-B462-C17B174C10BC}"/>
          </ac:spMkLst>
        </pc:spChg>
        <pc:spChg chg="add del">
          <ac:chgData name="Pritchett, Robert E. (GSFC-5950)" userId="30fd71cb-05be-43e1-8763-da9371a89a81" providerId="ADAL" clId="{860AB643-C133-4CF9-B50E-2BDAAE947489}" dt="2023-04-24T12:46:04.251" v="546" actId="26606"/>
          <ac:spMkLst>
            <pc:docMk/>
            <pc:sldMk cId="3897375883" sldId="359"/>
            <ac:spMk id="10" creationId="{F13C74B1-5B17-4795-BED0-7140497B445A}"/>
          </ac:spMkLst>
        </pc:spChg>
        <pc:spChg chg="add del">
          <ac:chgData name="Pritchett, Robert E. (GSFC-5950)" userId="30fd71cb-05be-43e1-8763-da9371a89a81" providerId="ADAL" clId="{860AB643-C133-4CF9-B50E-2BDAAE947489}" dt="2023-04-24T12:46:50.537" v="558" actId="26606"/>
          <ac:spMkLst>
            <pc:docMk/>
            <pc:sldMk cId="3897375883" sldId="359"/>
            <ac:spMk id="11" creationId="{04812C46-200A-4DEB-A05E-3ED6C68C2387}"/>
          </ac:spMkLst>
        </pc:spChg>
        <pc:spChg chg="add del">
          <ac:chgData name="Pritchett, Robert E. (GSFC-5950)" userId="30fd71cb-05be-43e1-8763-da9371a89a81" providerId="ADAL" clId="{860AB643-C133-4CF9-B50E-2BDAAE947489}" dt="2023-04-24T12:46:04.251" v="546" actId="26606"/>
          <ac:spMkLst>
            <pc:docMk/>
            <pc:sldMk cId="3897375883" sldId="359"/>
            <ac:spMk id="12" creationId="{D4974D33-8DC5-464E-8C6D-BE58F0669C17}"/>
          </ac:spMkLst>
        </pc:spChg>
        <pc:spChg chg="add del">
          <ac:chgData name="Pritchett, Robert E. (GSFC-5950)" userId="30fd71cb-05be-43e1-8763-da9371a89a81" providerId="ADAL" clId="{860AB643-C133-4CF9-B50E-2BDAAE947489}" dt="2023-04-24T12:46:50.537" v="558" actId="26606"/>
          <ac:spMkLst>
            <pc:docMk/>
            <pc:sldMk cId="3897375883" sldId="359"/>
            <ac:spMk id="13" creationId="{D1EA859B-E555-4109-94F3-6700E046E008}"/>
          </ac:spMkLst>
        </pc:spChg>
        <pc:spChg chg="add del">
          <ac:chgData name="Pritchett, Robert E. (GSFC-5950)" userId="30fd71cb-05be-43e1-8763-da9371a89a81" providerId="ADAL" clId="{860AB643-C133-4CF9-B50E-2BDAAE947489}" dt="2023-04-24T12:46:17.149" v="548" actId="26606"/>
          <ac:spMkLst>
            <pc:docMk/>
            <pc:sldMk cId="3897375883" sldId="359"/>
            <ac:spMk id="14" creationId="{3D752CF2-2291-40B5-B462-C17B174C10BC}"/>
          </ac:spMkLst>
        </pc:spChg>
        <pc:spChg chg="add del">
          <ac:chgData name="Pritchett, Robert E. (GSFC-5950)" userId="30fd71cb-05be-43e1-8763-da9371a89a81" providerId="ADAL" clId="{860AB643-C133-4CF9-B50E-2BDAAE947489}" dt="2023-04-24T12:46:17.149" v="548" actId="26606"/>
          <ac:spMkLst>
            <pc:docMk/>
            <pc:sldMk cId="3897375883" sldId="359"/>
            <ac:spMk id="15" creationId="{F94AA2BD-2E3F-4B1D-8127-5744B8115311}"/>
          </ac:spMkLst>
        </pc:spChg>
        <pc:spChg chg="add del">
          <ac:chgData name="Pritchett, Robert E. (GSFC-5950)" userId="30fd71cb-05be-43e1-8763-da9371a89a81" providerId="ADAL" clId="{860AB643-C133-4CF9-B50E-2BDAAE947489}" dt="2023-04-24T12:46:17.149" v="548" actId="26606"/>
          <ac:spMkLst>
            <pc:docMk/>
            <pc:sldMk cId="3897375883" sldId="359"/>
            <ac:spMk id="16" creationId="{4BD02261-2DC8-4AA8-9E16-7751AE892445}"/>
          </ac:spMkLst>
        </pc:spChg>
        <pc:spChg chg="add del">
          <ac:chgData name="Pritchett, Robert E. (GSFC-5950)" userId="30fd71cb-05be-43e1-8763-da9371a89a81" providerId="ADAL" clId="{860AB643-C133-4CF9-B50E-2BDAAE947489}" dt="2023-04-24T12:47:14.459" v="560" actId="26606"/>
          <ac:spMkLst>
            <pc:docMk/>
            <pc:sldMk cId="3897375883" sldId="359"/>
            <ac:spMk id="17" creationId="{F13C74B1-5B17-4795-BED0-7140497B445A}"/>
          </ac:spMkLst>
        </pc:spChg>
        <pc:spChg chg="add del">
          <ac:chgData name="Pritchett, Robert E. (GSFC-5950)" userId="30fd71cb-05be-43e1-8763-da9371a89a81" providerId="ADAL" clId="{860AB643-C133-4CF9-B50E-2BDAAE947489}" dt="2023-04-24T12:46:25.401" v="550" actId="26606"/>
          <ac:spMkLst>
            <pc:docMk/>
            <pc:sldMk cId="3897375883" sldId="359"/>
            <ac:spMk id="18" creationId="{FC8D5885-2804-4D3C-BE31-902E4D3279B0}"/>
          </ac:spMkLst>
        </pc:spChg>
        <pc:spChg chg="add del">
          <ac:chgData name="Pritchett, Robert E. (GSFC-5950)" userId="30fd71cb-05be-43e1-8763-da9371a89a81" providerId="ADAL" clId="{860AB643-C133-4CF9-B50E-2BDAAE947489}" dt="2023-04-24T12:46:25.401" v="550" actId="26606"/>
          <ac:spMkLst>
            <pc:docMk/>
            <pc:sldMk cId="3897375883" sldId="359"/>
            <ac:spMk id="19" creationId="{560AFAAC-EA6C-45A9-9E03-C9C9F0193B4F}"/>
          </ac:spMkLst>
        </pc:spChg>
        <pc:spChg chg="add del">
          <ac:chgData name="Pritchett, Robert E. (GSFC-5950)" userId="30fd71cb-05be-43e1-8763-da9371a89a81" providerId="ADAL" clId="{860AB643-C133-4CF9-B50E-2BDAAE947489}" dt="2023-04-24T12:46:25.401" v="550" actId="26606"/>
          <ac:spMkLst>
            <pc:docMk/>
            <pc:sldMk cId="3897375883" sldId="359"/>
            <ac:spMk id="20" creationId="{83549E37-C86B-4401-90BD-D8BF83859F14}"/>
          </ac:spMkLst>
        </pc:spChg>
        <pc:spChg chg="add del">
          <ac:chgData name="Pritchett, Robert E. (GSFC-5950)" userId="30fd71cb-05be-43e1-8763-da9371a89a81" providerId="ADAL" clId="{860AB643-C133-4CF9-B50E-2BDAAE947489}" dt="2023-04-24T12:46:25.401" v="550" actId="26606"/>
          <ac:spMkLst>
            <pc:docMk/>
            <pc:sldMk cId="3897375883" sldId="359"/>
            <ac:spMk id="21" creationId="{8A17784E-76D8-4521-A77D-0D2EBB923004}"/>
          </ac:spMkLst>
        </pc:spChg>
        <pc:spChg chg="add del">
          <ac:chgData name="Pritchett, Robert E. (GSFC-5950)" userId="30fd71cb-05be-43e1-8763-da9371a89a81" providerId="ADAL" clId="{860AB643-C133-4CF9-B50E-2BDAAE947489}" dt="2023-04-24T12:46:25.401" v="550" actId="26606"/>
          <ac:spMkLst>
            <pc:docMk/>
            <pc:sldMk cId="3897375883" sldId="359"/>
            <ac:spMk id="22" creationId="{C0036C6B-F09C-4EAB-AE02-8D056EE74856}"/>
          </ac:spMkLst>
        </pc:spChg>
        <pc:spChg chg="add del">
          <ac:chgData name="Pritchett, Robert E. (GSFC-5950)" userId="30fd71cb-05be-43e1-8763-da9371a89a81" providerId="ADAL" clId="{860AB643-C133-4CF9-B50E-2BDAAE947489}" dt="2023-04-24T12:47:14.459" v="560" actId="26606"/>
          <ac:spMkLst>
            <pc:docMk/>
            <pc:sldMk cId="3897375883" sldId="359"/>
            <ac:spMk id="23" creationId="{D4974D33-8DC5-464E-8C6D-BE58F0669C17}"/>
          </ac:spMkLst>
        </pc:spChg>
        <pc:spChg chg="add del">
          <ac:chgData name="Pritchett, Robert E. (GSFC-5950)" userId="30fd71cb-05be-43e1-8763-da9371a89a81" providerId="ADAL" clId="{860AB643-C133-4CF9-B50E-2BDAAE947489}" dt="2023-04-24T12:46:34.254" v="552" actId="26606"/>
          <ac:spMkLst>
            <pc:docMk/>
            <pc:sldMk cId="3897375883" sldId="359"/>
            <ac:spMk id="24" creationId="{F94AA2BD-2E3F-4B1D-8127-5744B8115311}"/>
          </ac:spMkLst>
        </pc:spChg>
        <pc:spChg chg="add del">
          <ac:chgData name="Pritchett, Robert E. (GSFC-5950)" userId="30fd71cb-05be-43e1-8763-da9371a89a81" providerId="ADAL" clId="{860AB643-C133-4CF9-B50E-2BDAAE947489}" dt="2023-04-24T12:46:34.254" v="552" actId="26606"/>
          <ac:spMkLst>
            <pc:docMk/>
            <pc:sldMk cId="3897375883" sldId="359"/>
            <ac:spMk id="25" creationId="{4BD02261-2DC8-4AA8-9E16-7751AE892445}"/>
          </ac:spMkLst>
        </pc:spChg>
        <pc:spChg chg="add del">
          <ac:chgData name="Pritchett, Robert E. (GSFC-5950)" userId="30fd71cb-05be-43e1-8763-da9371a89a81" providerId="ADAL" clId="{860AB643-C133-4CF9-B50E-2BDAAE947489}" dt="2023-04-24T12:46:34.254" v="552" actId="26606"/>
          <ac:spMkLst>
            <pc:docMk/>
            <pc:sldMk cId="3897375883" sldId="359"/>
            <ac:spMk id="26" creationId="{3D752CF2-2291-40B5-B462-C17B174C10BC}"/>
          </ac:spMkLst>
        </pc:spChg>
        <pc:spChg chg="add">
          <ac:chgData name="Pritchett, Robert E. (GSFC-5950)" userId="30fd71cb-05be-43e1-8763-da9371a89a81" providerId="ADAL" clId="{860AB643-C133-4CF9-B50E-2BDAAE947489}" dt="2023-04-24T12:47:14.481" v="561" actId="26606"/>
          <ac:spMkLst>
            <pc:docMk/>
            <pc:sldMk cId="3897375883" sldId="359"/>
            <ac:spMk id="27" creationId="{F94AA2BD-2E3F-4B1D-8127-5744B8115311}"/>
          </ac:spMkLst>
        </pc:spChg>
        <pc:spChg chg="add">
          <ac:chgData name="Pritchett, Robert E. (GSFC-5950)" userId="30fd71cb-05be-43e1-8763-da9371a89a81" providerId="ADAL" clId="{860AB643-C133-4CF9-B50E-2BDAAE947489}" dt="2023-04-24T12:47:14.481" v="561" actId="26606"/>
          <ac:spMkLst>
            <pc:docMk/>
            <pc:sldMk cId="3897375883" sldId="359"/>
            <ac:spMk id="28" creationId="{4BD02261-2DC8-4AA8-9E16-7751AE892445}"/>
          </ac:spMkLst>
        </pc:spChg>
        <pc:spChg chg="add">
          <ac:chgData name="Pritchett, Robert E. (GSFC-5950)" userId="30fd71cb-05be-43e1-8763-da9371a89a81" providerId="ADAL" clId="{860AB643-C133-4CF9-B50E-2BDAAE947489}" dt="2023-04-24T12:47:14.481" v="561" actId="26606"/>
          <ac:spMkLst>
            <pc:docMk/>
            <pc:sldMk cId="3897375883" sldId="359"/>
            <ac:spMk id="29" creationId="{3D752CF2-2291-40B5-B462-C17B174C10BC}"/>
          </ac:spMkLst>
        </pc:spChg>
        <pc:spChg chg="add mod">
          <ac:chgData name="Pritchett, Robert E. (GSFC-5950)" userId="30fd71cb-05be-43e1-8763-da9371a89a81" providerId="ADAL" clId="{860AB643-C133-4CF9-B50E-2BDAAE947489}" dt="2023-04-24T12:58:35.684" v="620" actId="1076"/>
          <ac:spMkLst>
            <pc:docMk/>
            <pc:sldMk cId="3897375883" sldId="359"/>
            <ac:spMk id="30" creationId="{F2EAFE9A-38BC-415B-AD4F-E4FF546F2821}"/>
          </ac:spMkLst>
        </pc:spChg>
        <pc:picChg chg="add mod ord">
          <ac:chgData name="Pritchett, Robert E. (GSFC-5950)" userId="30fd71cb-05be-43e1-8763-da9371a89a81" providerId="ADAL" clId="{860AB643-C133-4CF9-B50E-2BDAAE947489}" dt="2023-04-24T12:47:14.481" v="561" actId="26606"/>
          <ac:picMkLst>
            <pc:docMk/>
            <pc:sldMk cId="3897375883" sldId="359"/>
            <ac:picMk id="5" creationId="{719DBEBC-98A3-4E47-88D3-1A633EB5815B}"/>
          </ac:picMkLst>
        </pc:picChg>
      </pc:sldChg>
      <pc:sldChg chg="addSp delSp modSp add mod delAnim">
        <pc:chgData name="Pritchett, Robert E. (GSFC-5950)" userId="30fd71cb-05be-43e1-8763-da9371a89a81" providerId="ADAL" clId="{860AB643-C133-4CF9-B50E-2BDAAE947489}" dt="2023-04-24T12:57:51.204" v="617" actId="478"/>
        <pc:sldMkLst>
          <pc:docMk/>
          <pc:sldMk cId="235041074" sldId="360"/>
        </pc:sldMkLst>
        <pc:spChg chg="del">
          <ac:chgData name="Pritchett, Robert E. (GSFC-5950)" userId="30fd71cb-05be-43e1-8763-da9371a89a81" providerId="ADAL" clId="{860AB643-C133-4CF9-B50E-2BDAAE947489}" dt="2023-04-24T12:57:48.382" v="616" actId="478"/>
          <ac:spMkLst>
            <pc:docMk/>
            <pc:sldMk cId="235041074" sldId="360"/>
            <ac:spMk id="7" creationId="{DC34DC83-8E6B-4FEC-96C4-1BD2FB5F974F}"/>
          </ac:spMkLst>
        </pc:spChg>
        <pc:spChg chg="add mod ord">
          <ac:chgData name="Pritchett, Robert E. (GSFC-5950)" userId="30fd71cb-05be-43e1-8763-da9371a89a81" providerId="ADAL" clId="{860AB643-C133-4CF9-B50E-2BDAAE947489}" dt="2023-04-24T12:57:41.301" v="613" actId="167"/>
          <ac:spMkLst>
            <pc:docMk/>
            <pc:sldMk cId="235041074" sldId="360"/>
            <ac:spMk id="11" creationId="{4086979A-59EC-4BDF-BBAF-744990FF40DF}"/>
          </ac:spMkLst>
        </pc:spChg>
        <pc:picChg chg="del">
          <ac:chgData name="Pritchett, Robert E. (GSFC-5950)" userId="30fd71cb-05be-43e1-8763-da9371a89a81" providerId="ADAL" clId="{860AB643-C133-4CF9-B50E-2BDAAE947489}" dt="2023-04-24T12:57:35.373" v="611" actId="478"/>
          <ac:picMkLst>
            <pc:docMk/>
            <pc:sldMk cId="235041074" sldId="360"/>
            <ac:picMk id="8" creationId="{D85F3011-C4DF-415B-8566-8915F0426E83}"/>
          </ac:picMkLst>
        </pc:picChg>
        <pc:picChg chg="del">
          <ac:chgData name="Pritchett, Robert E. (GSFC-5950)" userId="30fd71cb-05be-43e1-8763-da9371a89a81" providerId="ADAL" clId="{860AB643-C133-4CF9-B50E-2BDAAE947489}" dt="2023-04-24T12:57:51.204" v="617" actId="478"/>
          <ac:picMkLst>
            <pc:docMk/>
            <pc:sldMk cId="235041074" sldId="360"/>
            <ac:picMk id="9" creationId="{5F323CDF-3E14-4FC6-8E80-08704C80CF37}"/>
          </ac:picMkLst>
        </pc:picChg>
        <pc:picChg chg="add mod ord">
          <ac:chgData name="Pritchett, Robert E. (GSFC-5950)" userId="30fd71cb-05be-43e1-8763-da9371a89a81" providerId="ADAL" clId="{860AB643-C133-4CF9-B50E-2BDAAE947489}" dt="2023-04-24T12:57:41.301" v="613" actId="167"/>
          <ac:picMkLst>
            <pc:docMk/>
            <pc:sldMk cId="235041074" sldId="360"/>
            <ac:picMk id="10" creationId="{C8A39D1C-1A6B-4F53-A69B-041D443C77B5}"/>
          </ac:picMkLst>
        </pc:picChg>
        <pc:picChg chg="add del">
          <ac:chgData name="Pritchett, Robert E. (GSFC-5950)" userId="30fd71cb-05be-43e1-8763-da9371a89a81" providerId="ADAL" clId="{860AB643-C133-4CF9-B50E-2BDAAE947489}" dt="2023-04-24T12:57:48.382" v="616" actId="478"/>
          <ac:picMkLst>
            <pc:docMk/>
            <pc:sldMk cId="235041074" sldId="360"/>
            <ac:picMk id="13" creationId="{A65BE9A5-C073-44B4-AE95-9AB396C45B57}"/>
          </ac:picMkLst>
        </pc:picChg>
      </pc:sldChg>
      <pc:sldChg chg="addSp delSp modSp add mod">
        <pc:chgData name="Pritchett, Robert E. (GSFC-5950)" userId="30fd71cb-05be-43e1-8763-da9371a89a81" providerId="ADAL" clId="{860AB643-C133-4CF9-B50E-2BDAAE947489}" dt="2023-04-24T13:00:20.316" v="630" actId="164"/>
        <pc:sldMkLst>
          <pc:docMk/>
          <pc:sldMk cId="2888056620" sldId="361"/>
        </pc:sldMkLst>
        <pc:spChg chg="mod">
          <ac:chgData name="Pritchett, Robert E. (GSFC-5950)" userId="30fd71cb-05be-43e1-8763-da9371a89a81" providerId="ADAL" clId="{860AB643-C133-4CF9-B50E-2BDAAE947489}" dt="2023-04-24T13:00:20.316" v="630" actId="164"/>
          <ac:spMkLst>
            <pc:docMk/>
            <pc:sldMk cId="2888056620" sldId="361"/>
            <ac:spMk id="15" creationId="{CD548553-54A1-471A-8D1E-D0FA0E025399}"/>
          </ac:spMkLst>
        </pc:spChg>
        <pc:spChg chg="mod">
          <ac:chgData name="Pritchett, Robert E. (GSFC-5950)" userId="30fd71cb-05be-43e1-8763-da9371a89a81" providerId="ADAL" clId="{860AB643-C133-4CF9-B50E-2BDAAE947489}" dt="2023-04-24T13:00:20.316" v="630" actId="164"/>
          <ac:spMkLst>
            <pc:docMk/>
            <pc:sldMk cId="2888056620" sldId="361"/>
            <ac:spMk id="16" creationId="{C9CCEFA2-B9D6-4139-B49A-B3CC7058F6C6}"/>
          </ac:spMkLst>
        </pc:spChg>
        <pc:spChg chg="mod">
          <ac:chgData name="Pritchett, Robert E. (GSFC-5950)" userId="30fd71cb-05be-43e1-8763-da9371a89a81" providerId="ADAL" clId="{860AB643-C133-4CF9-B50E-2BDAAE947489}" dt="2023-04-24T13:00:20.316" v="630" actId="164"/>
          <ac:spMkLst>
            <pc:docMk/>
            <pc:sldMk cId="2888056620" sldId="361"/>
            <ac:spMk id="17" creationId="{84AF87F5-AAAC-47A6-9AB2-B949CC3C9522}"/>
          </ac:spMkLst>
        </pc:spChg>
        <pc:spChg chg="mod">
          <ac:chgData name="Pritchett, Robert E. (GSFC-5950)" userId="30fd71cb-05be-43e1-8763-da9371a89a81" providerId="ADAL" clId="{860AB643-C133-4CF9-B50E-2BDAAE947489}" dt="2023-04-24T13:00:20.316" v="630" actId="164"/>
          <ac:spMkLst>
            <pc:docMk/>
            <pc:sldMk cId="2888056620" sldId="361"/>
            <ac:spMk id="29" creationId="{7DD0E887-5476-486B-9079-B6E17ABF9691}"/>
          </ac:spMkLst>
        </pc:spChg>
        <pc:spChg chg="mod">
          <ac:chgData name="Pritchett, Robert E. (GSFC-5950)" userId="30fd71cb-05be-43e1-8763-da9371a89a81" providerId="ADAL" clId="{860AB643-C133-4CF9-B50E-2BDAAE947489}" dt="2023-04-24T13:00:20.316" v="630" actId="164"/>
          <ac:spMkLst>
            <pc:docMk/>
            <pc:sldMk cId="2888056620" sldId="361"/>
            <ac:spMk id="34" creationId="{81A8FD91-550F-4414-95E5-F34AD5637E08}"/>
          </ac:spMkLst>
        </pc:spChg>
        <pc:spChg chg="mod">
          <ac:chgData name="Pritchett, Robert E. (GSFC-5950)" userId="30fd71cb-05be-43e1-8763-da9371a89a81" providerId="ADAL" clId="{860AB643-C133-4CF9-B50E-2BDAAE947489}" dt="2023-04-24T13:00:20.316" v="630" actId="164"/>
          <ac:spMkLst>
            <pc:docMk/>
            <pc:sldMk cId="2888056620" sldId="361"/>
            <ac:spMk id="35" creationId="{D7C7C577-6CE2-46F1-9BDB-BA6D17A176A1}"/>
          </ac:spMkLst>
        </pc:spChg>
        <pc:spChg chg="mod">
          <ac:chgData name="Pritchett, Robert E. (GSFC-5950)" userId="30fd71cb-05be-43e1-8763-da9371a89a81" providerId="ADAL" clId="{860AB643-C133-4CF9-B50E-2BDAAE947489}" dt="2023-04-24T13:00:20.316" v="630" actId="164"/>
          <ac:spMkLst>
            <pc:docMk/>
            <pc:sldMk cId="2888056620" sldId="361"/>
            <ac:spMk id="51" creationId="{E46809E2-F16E-44A7-91B2-FD26C3D4C514}"/>
          </ac:spMkLst>
        </pc:spChg>
        <pc:spChg chg="mod">
          <ac:chgData name="Pritchett, Robert E. (GSFC-5950)" userId="30fd71cb-05be-43e1-8763-da9371a89a81" providerId="ADAL" clId="{860AB643-C133-4CF9-B50E-2BDAAE947489}" dt="2023-04-24T13:00:20.316" v="630" actId="164"/>
          <ac:spMkLst>
            <pc:docMk/>
            <pc:sldMk cId="2888056620" sldId="361"/>
            <ac:spMk id="52" creationId="{B0DC4AB9-73B6-4D7C-A0B0-AC1DF48484EF}"/>
          </ac:spMkLst>
        </pc:spChg>
        <pc:spChg chg="mod">
          <ac:chgData name="Pritchett, Robert E. (GSFC-5950)" userId="30fd71cb-05be-43e1-8763-da9371a89a81" providerId="ADAL" clId="{860AB643-C133-4CF9-B50E-2BDAAE947489}" dt="2023-04-24T13:00:08.644" v="629" actId="1076"/>
          <ac:spMkLst>
            <pc:docMk/>
            <pc:sldMk cId="2888056620" sldId="361"/>
            <ac:spMk id="56" creationId="{F2EE1ECF-35A6-4B81-BF25-5889F0172482}"/>
          </ac:spMkLst>
        </pc:spChg>
        <pc:spChg chg="mod">
          <ac:chgData name="Pritchett, Robert E. (GSFC-5950)" userId="30fd71cb-05be-43e1-8763-da9371a89a81" providerId="ADAL" clId="{860AB643-C133-4CF9-B50E-2BDAAE947489}" dt="2023-04-24T13:00:08.644" v="629" actId="1076"/>
          <ac:spMkLst>
            <pc:docMk/>
            <pc:sldMk cId="2888056620" sldId="361"/>
            <ac:spMk id="57" creationId="{B8EC8FC6-DDBB-4C72-892B-7E294D423285}"/>
          </ac:spMkLst>
        </pc:spChg>
        <pc:spChg chg="mod">
          <ac:chgData name="Pritchett, Robert E. (GSFC-5950)" userId="30fd71cb-05be-43e1-8763-da9371a89a81" providerId="ADAL" clId="{860AB643-C133-4CF9-B50E-2BDAAE947489}" dt="2023-04-24T13:00:08.644" v="629" actId="1076"/>
          <ac:spMkLst>
            <pc:docMk/>
            <pc:sldMk cId="2888056620" sldId="361"/>
            <ac:spMk id="58" creationId="{D4AFBC11-BC21-4040-A052-202F3DAD9F59}"/>
          </ac:spMkLst>
        </pc:spChg>
        <pc:spChg chg="mod">
          <ac:chgData name="Pritchett, Robert E. (GSFC-5950)" userId="30fd71cb-05be-43e1-8763-da9371a89a81" providerId="ADAL" clId="{860AB643-C133-4CF9-B50E-2BDAAE947489}" dt="2023-04-24T13:00:20.316" v="630" actId="164"/>
          <ac:spMkLst>
            <pc:docMk/>
            <pc:sldMk cId="2888056620" sldId="361"/>
            <ac:spMk id="59" creationId="{56595B08-EA62-4866-98B9-8B580AC38570}"/>
          </ac:spMkLst>
        </pc:spChg>
        <pc:spChg chg="mod">
          <ac:chgData name="Pritchett, Robert E. (GSFC-5950)" userId="30fd71cb-05be-43e1-8763-da9371a89a81" providerId="ADAL" clId="{860AB643-C133-4CF9-B50E-2BDAAE947489}" dt="2023-04-24T13:00:20.316" v="630" actId="164"/>
          <ac:spMkLst>
            <pc:docMk/>
            <pc:sldMk cId="2888056620" sldId="361"/>
            <ac:spMk id="63" creationId="{8A6594A5-C1AC-49C1-A69B-A073C407859A}"/>
          </ac:spMkLst>
        </pc:spChg>
        <pc:spChg chg="add del mod">
          <ac:chgData name="Pritchett, Robert E. (GSFC-5950)" userId="30fd71cb-05be-43e1-8763-da9371a89a81" providerId="ADAL" clId="{860AB643-C133-4CF9-B50E-2BDAAE947489}" dt="2023-04-24T13:00:08.644" v="629" actId="1076"/>
          <ac:spMkLst>
            <pc:docMk/>
            <pc:sldMk cId="2888056620" sldId="361"/>
            <ac:spMk id="16387" creationId="{B48CB145-C61E-C3D0-D7C7-0FA559F81FB0}"/>
          </ac:spMkLst>
        </pc:spChg>
        <pc:grpChg chg="add mod">
          <ac:chgData name="Pritchett, Robert E. (GSFC-5950)" userId="30fd71cb-05be-43e1-8763-da9371a89a81" providerId="ADAL" clId="{860AB643-C133-4CF9-B50E-2BDAAE947489}" dt="2023-04-24T13:00:20.316" v="630" actId="164"/>
          <ac:grpSpMkLst>
            <pc:docMk/>
            <pc:sldMk cId="2888056620" sldId="361"/>
            <ac:grpSpMk id="4" creationId="{8B42925A-7293-4139-94AD-01C7B9EE1515}"/>
          </ac:grpSpMkLst>
        </pc:grpChg>
        <pc:grpChg chg="mod">
          <ac:chgData name="Pritchett, Robert E. (GSFC-5950)" userId="30fd71cb-05be-43e1-8763-da9371a89a81" providerId="ADAL" clId="{860AB643-C133-4CF9-B50E-2BDAAE947489}" dt="2023-04-24T13:00:20.316" v="630" actId="164"/>
          <ac:grpSpMkLst>
            <pc:docMk/>
            <pc:sldMk cId="2888056620" sldId="361"/>
            <ac:grpSpMk id="49" creationId="{BCFCEDDF-CA30-496A-B7C2-AD088C950373}"/>
          </ac:grpSpMkLst>
        </pc:grpChg>
        <pc:cxnChg chg="add del mod">
          <ac:chgData name="Pritchett, Robert E. (GSFC-5950)" userId="30fd71cb-05be-43e1-8763-da9371a89a81" providerId="ADAL" clId="{860AB643-C133-4CF9-B50E-2BDAAE947489}" dt="2023-04-24T13:00:20.316" v="630" actId="164"/>
          <ac:cxnSpMkLst>
            <pc:docMk/>
            <pc:sldMk cId="2888056620" sldId="361"/>
            <ac:cxnSpMk id="8" creationId="{60CEB6C0-EFC4-4ABC-8F0A-DBF7860F321D}"/>
          </ac:cxnSpMkLst>
        </pc:cxnChg>
        <pc:cxnChg chg="mod">
          <ac:chgData name="Pritchett, Robert E. (GSFC-5950)" userId="30fd71cb-05be-43e1-8763-da9371a89a81" providerId="ADAL" clId="{860AB643-C133-4CF9-B50E-2BDAAE947489}" dt="2023-04-24T13:00:20.316" v="630" actId="164"/>
          <ac:cxnSpMkLst>
            <pc:docMk/>
            <pc:sldMk cId="2888056620" sldId="361"/>
            <ac:cxnSpMk id="44" creationId="{60FECB47-6C5B-4832-8891-698FE63F6756}"/>
          </ac:cxnSpMkLst>
        </pc:cxnChg>
        <pc:cxnChg chg="mod">
          <ac:chgData name="Pritchett, Robert E. (GSFC-5950)" userId="30fd71cb-05be-43e1-8763-da9371a89a81" providerId="ADAL" clId="{860AB643-C133-4CF9-B50E-2BDAAE947489}" dt="2023-04-24T13:00:20.316" v="630" actId="164"/>
          <ac:cxnSpMkLst>
            <pc:docMk/>
            <pc:sldMk cId="2888056620" sldId="361"/>
            <ac:cxnSpMk id="46" creationId="{2245B064-0B40-4752-833A-AE5BADAB77DC}"/>
          </ac:cxnSpMkLst>
        </pc:cxnChg>
        <pc:cxnChg chg="mod">
          <ac:chgData name="Pritchett, Robert E. (GSFC-5950)" userId="30fd71cb-05be-43e1-8763-da9371a89a81" providerId="ADAL" clId="{860AB643-C133-4CF9-B50E-2BDAAE947489}" dt="2023-04-24T13:00:20.316" v="630" actId="164"/>
          <ac:cxnSpMkLst>
            <pc:docMk/>
            <pc:sldMk cId="2888056620" sldId="361"/>
            <ac:cxnSpMk id="50" creationId="{F86ACC0B-C9DC-446E-8C6B-76099E4B20BE}"/>
          </ac:cxnSpMkLst>
        </pc:cxnChg>
        <pc:cxnChg chg="mod">
          <ac:chgData name="Pritchett, Robert E. (GSFC-5950)" userId="30fd71cb-05be-43e1-8763-da9371a89a81" providerId="ADAL" clId="{860AB643-C133-4CF9-B50E-2BDAAE947489}" dt="2023-04-24T13:00:08.644" v="629" actId="1076"/>
          <ac:cxnSpMkLst>
            <pc:docMk/>
            <pc:sldMk cId="2888056620" sldId="361"/>
            <ac:cxnSpMk id="53" creationId="{07A6CE45-47DD-4ECC-BD80-A79256ED240E}"/>
          </ac:cxnSpMkLst>
        </pc:cxnChg>
        <pc:cxnChg chg="mod">
          <ac:chgData name="Pritchett, Robert E. (GSFC-5950)" userId="30fd71cb-05be-43e1-8763-da9371a89a81" providerId="ADAL" clId="{860AB643-C133-4CF9-B50E-2BDAAE947489}" dt="2023-04-24T13:00:08.644" v="629" actId="1076"/>
          <ac:cxnSpMkLst>
            <pc:docMk/>
            <pc:sldMk cId="2888056620" sldId="361"/>
            <ac:cxnSpMk id="54" creationId="{D037C4C7-7E79-4195-B3C5-0BC58CA7D9E3}"/>
          </ac:cxnSpMkLst>
        </pc:cxnChg>
        <pc:cxnChg chg="mod">
          <ac:chgData name="Pritchett, Robert E. (GSFC-5950)" userId="30fd71cb-05be-43e1-8763-da9371a89a81" providerId="ADAL" clId="{860AB643-C133-4CF9-B50E-2BDAAE947489}" dt="2023-04-24T13:00:08.644" v="629" actId="1076"/>
          <ac:cxnSpMkLst>
            <pc:docMk/>
            <pc:sldMk cId="2888056620" sldId="361"/>
            <ac:cxnSpMk id="55" creationId="{B57C244C-D7BF-4E81-83EE-220F375D63AA}"/>
          </ac:cxnSpMkLst>
        </pc:cxnChg>
      </pc:sldChg>
      <pc:sldChg chg="add del">
        <pc:chgData name="Pritchett, Robert E. (GSFC-5950)" userId="30fd71cb-05be-43e1-8763-da9371a89a81" providerId="ADAL" clId="{860AB643-C133-4CF9-B50E-2BDAAE947489}" dt="2023-04-24T13:03:19.510" v="677" actId="47"/>
        <pc:sldMkLst>
          <pc:docMk/>
          <pc:sldMk cId="3845379469" sldId="362"/>
        </pc:sldMkLst>
      </pc:sldChg>
      <pc:sldChg chg="addSp delSp modSp add mod">
        <pc:chgData name="Pritchett, Robert E. (GSFC-5950)" userId="30fd71cb-05be-43e1-8763-da9371a89a81" providerId="ADAL" clId="{860AB643-C133-4CF9-B50E-2BDAAE947489}" dt="2023-04-24T13:02:57.810" v="675" actId="1076"/>
        <pc:sldMkLst>
          <pc:docMk/>
          <pc:sldMk cId="4203883686" sldId="363"/>
        </pc:sldMkLst>
        <pc:spChg chg="add mod">
          <ac:chgData name="Pritchett, Robert E. (GSFC-5950)" userId="30fd71cb-05be-43e1-8763-da9371a89a81" providerId="ADAL" clId="{860AB643-C133-4CF9-B50E-2BDAAE947489}" dt="2023-04-24T13:02:57.810" v="675" actId="1076"/>
          <ac:spMkLst>
            <pc:docMk/>
            <pc:sldMk cId="4203883686" sldId="363"/>
            <ac:spMk id="7" creationId="{2BD65A10-E112-4171-9513-2B32117B305D}"/>
          </ac:spMkLst>
        </pc:spChg>
        <pc:grpChg chg="del">
          <ac:chgData name="Pritchett, Robert E. (GSFC-5950)" userId="30fd71cb-05be-43e1-8763-da9371a89a81" providerId="ADAL" clId="{860AB643-C133-4CF9-B50E-2BDAAE947489}" dt="2023-04-24T13:01:56.383" v="647" actId="478"/>
          <ac:grpSpMkLst>
            <pc:docMk/>
            <pc:sldMk cId="4203883686" sldId="363"/>
            <ac:grpSpMk id="8" creationId="{4440847F-5ED5-4F7A-904A-24803F3BBD4A}"/>
          </ac:grpSpMkLst>
        </pc:grpChg>
        <pc:picChg chg="add mod ord modCrop">
          <ac:chgData name="Pritchett, Robert E. (GSFC-5950)" userId="30fd71cb-05be-43e1-8763-da9371a89a81" providerId="ADAL" clId="{860AB643-C133-4CF9-B50E-2BDAAE947489}" dt="2023-04-24T13:02:02.100" v="648" actId="732"/>
          <ac:picMkLst>
            <pc:docMk/>
            <pc:sldMk cId="4203883686" sldId="363"/>
            <ac:picMk id="6" creationId="{1D19AC8A-D721-4478-AB8D-6223A9F6850A}"/>
          </ac:picMkLst>
        </pc:picChg>
      </pc:sldChg>
      <pc:sldChg chg="add del">
        <pc:chgData name="Pritchett, Robert E. (GSFC-5950)" userId="30fd71cb-05be-43e1-8763-da9371a89a81" providerId="ADAL" clId="{860AB643-C133-4CF9-B50E-2BDAAE947489}" dt="2023-04-24T13:05:22.673" v="693" actId="47"/>
        <pc:sldMkLst>
          <pc:docMk/>
          <pc:sldMk cId="268914118" sldId="364"/>
        </pc:sldMkLst>
      </pc:sldChg>
      <pc:sldChg chg="modSp new mod">
        <pc:chgData name="Pritchett, Robert E. (GSFC-5950)" userId="30fd71cb-05be-43e1-8763-da9371a89a81" providerId="ADAL" clId="{860AB643-C133-4CF9-B50E-2BDAAE947489}" dt="2023-04-24T13:04:52.082" v="690" actId="403"/>
        <pc:sldMkLst>
          <pc:docMk/>
          <pc:sldMk cId="1295524235" sldId="365"/>
        </pc:sldMkLst>
        <pc:spChg chg="mod">
          <ac:chgData name="Pritchett, Robert E. (GSFC-5950)" userId="30fd71cb-05be-43e1-8763-da9371a89a81" providerId="ADAL" clId="{860AB643-C133-4CF9-B50E-2BDAAE947489}" dt="2023-04-24T13:04:45.302" v="689"/>
          <ac:spMkLst>
            <pc:docMk/>
            <pc:sldMk cId="1295524235" sldId="365"/>
            <ac:spMk id="2" creationId="{899AB6F9-F655-4139-80AE-D9C9BFD9C4B0}"/>
          </ac:spMkLst>
        </pc:spChg>
        <pc:spChg chg="mod">
          <ac:chgData name="Pritchett, Robert E. (GSFC-5950)" userId="30fd71cb-05be-43e1-8763-da9371a89a81" providerId="ADAL" clId="{860AB643-C133-4CF9-B50E-2BDAAE947489}" dt="2023-04-24T13:04:52.082" v="690" actId="403"/>
          <ac:spMkLst>
            <pc:docMk/>
            <pc:sldMk cId="1295524235" sldId="365"/>
            <ac:spMk id="3" creationId="{BC5C1422-034A-4FD4-BDF7-E5115FA94E69}"/>
          </ac:spMkLst>
        </pc:spChg>
      </pc:sldChg>
      <pc:sldChg chg="modSp add mod">
        <pc:chgData name="Pritchett, Robert E. (GSFC-5950)" userId="30fd71cb-05be-43e1-8763-da9371a89a81" providerId="ADAL" clId="{860AB643-C133-4CF9-B50E-2BDAAE947489}" dt="2023-04-24T13:05:12.077" v="692"/>
        <pc:sldMkLst>
          <pc:docMk/>
          <pc:sldMk cId="2969792676" sldId="366"/>
        </pc:sldMkLst>
        <pc:spChg chg="mod">
          <ac:chgData name="Pritchett, Robert E. (GSFC-5950)" userId="30fd71cb-05be-43e1-8763-da9371a89a81" providerId="ADAL" clId="{860AB643-C133-4CF9-B50E-2BDAAE947489}" dt="2023-04-24T13:05:12.077" v="692"/>
          <ac:spMkLst>
            <pc:docMk/>
            <pc:sldMk cId="2969792676" sldId="366"/>
            <ac:spMk id="3" creationId="{BC5C1422-034A-4FD4-BDF7-E5115FA94E69}"/>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0AFEDA75-68B5-69CC-B65B-492336346695}"/>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atin typeface="Arial" charset="0"/>
                <a:ea typeface="ＭＳ Ｐゴシック" charset="-128"/>
                <a:cs typeface="ＭＳ Ｐゴシック" charset="-128"/>
              </a:defRPr>
            </a:lvl1pPr>
          </a:lstStyle>
          <a:p>
            <a:pPr>
              <a:defRPr/>
            </a:pPr>
            <a:endParaRPr lang="en-US"/>
          </a:p>
        </p:txBody>
      </p:sp>
      <p:sp>
        <p:nvSpPr>
          <p:cNvPr id="54275" name="Rectangle 3">
            <a:extLst>
              <a:ext uri="{FF2B5EF4-FFF2-40B4-BE49-F238E27FC236}">
                <a16:creationId xmlns:a16="http://schemas.microsoft.com/office/drawing/2014/main" id="{8D4EED9F-9A70-98AC-57EE-C884B9E6E3FD}"/>
              </a:ext>
            </a:extLst>
          </p:cNvPr>
          <p:cNvSpPr>
            <a:spLocks noGrp="1" noChangeArrowheads="1"/>
          </p:cNvSpPr>
          <p:nvPr>
            <p:ph type="dt" sz="quarter"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charset="-128"/>
                <a:cs typeface="ＭＳ Ｐゴシック" charset="-128"/>
              </a:defRPr>
            </a:lvl1pPr>
          </a:lstStyle>
          <a:p>
            <a:pPr>
              <a:defRPr/>
            </a:pPr>
            <a:endParaRPr lang="en-US"/>
          </a:p>
        </p:txBody>
      </p:sp>
      <p:sp>
        <p:nvSpPr>
          <p:cNvPr id="54276" name="Rectangle 4">
            <a:extLst>
              <a:ext uri="{FF2B5EF4-FFF2-40B4-BE49-F238E27FC236}">
                <a16:creationId xmlns:a16="http://schemas.microsoft.com/office/drawing/2014/main" id="{A4C8310C-250F-5041-290A-C205C92129EC}"/>
              </a:ext>
            </a:extLst>
          </p:cNvPr>
          <p:cNvSpPr>
            <a:spLocks noGrp="1" noChangeArrowheads="1"/>
          </p:cNvSpPr>
          <p:nvPr>
            <p:ph type="ftr" sz="quarter" idx="2"/>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atin typeface="Arial" charset="0"/>
                <a:ea typeface="ＭＳ Ｐゴシック" charset="-128"/>
                <a:cs typeface="ＭＳ Ｐゴシック" charset="-128"/>
              </a:defRPr>
            </a:lvl1pPr>
          </a:lstStyle>
          <a:p>
            <a:pPr>
              <a:defRPr/>
            </a:pPr>
            <a:endParaRPr lang="en-US"/>
          </a:p>
        </p:txBody>
      </p:sp>
      <p:sp>
        <p:nvSpPr>
          <p:cNvPr id="54277" name="Rectangle 5">
            <a:extLst>
              <a:ext uri="{FF2B5EF4-FFF2-40B4-BE49-F238E27FC236}">
                <a16:creationId xmlns:a16="http://schemas.microsoft.com/office/drawing/2014/main" id="{72446892-127E-6EE1-0AB6-B6DCE02D2FC6}"/>
              </a:ext>
            </a:extLst>
          </p:cNvPr>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fld id="{F01C1C7E-A6F3-9546-B0F8-EEE96B6C9ADE}"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527158BD-9C5C-A3B1-7C89-6CAAC60C654E}"/>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atin typeface="Arial" charset="0"/>
                <a:ea typeface="ＭＳ Ｐゴシック" charset="-128"/>
                <a:cs typeface="ＭＳ Ｐゴシック" charset="-128"/>
              </a:defRPr>
            </a:lvl1pPr>
          </a:lstStyle>
          <a:p>
            <a:pPr>
              <a:defRPr/>
            </a:pPr>
            <a:endParaRPr lang="en-US"/>
          </a:p>
        </p:txBody>
      </p:sp>
      <p:sp>
        <p:nvSpPr>
          <p:cNvPr id="4099" name="Rectangle 3">
            <a:extLst>
              <a:ext uri="{FF2B5EF4-FFF2-40B4-BE49-F238E27FC236}">
                <a16:creationId xmlns:a16="http://schemas.microsoft.com/office/drawing/2014/main" id="{CBA900B9-74A2-0C53-EDCB-E1E4EF59A68F}"/>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charset="-128"/>
                <a:cs typeface="ＭＳ Ｐゴシック" charset="-128"/>
              </a:defRPr>
            </a:lvl1pPr>
          </a:lstStyle>
          <a:p>
            <a:pPr>
              <a:defRPr/>
            </a:pPr>
            <a:endParaRPr lang="en-US"/>
          </a:p>
        </p:txBody>
      </p:sp>
      <p:sp>
        <p:nvSpPr>
          <p:cNvPr id="14340" name="Rectangle 4">
            <a:extLst>
              <a:ext uri="{FF2B5EF4-FFF2-40B4-BE49-F238E27FC236}">
                <a16:creationId xmlns:a16="http://schemas.microsoft.com/office/drawing/2014/main" id="{72AB66D8-56C2-6AA5-30FA-F0730B05BC93}"/>
              </a:ext>
            </a:extLst>
          </p:cNvPr>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5">
            <a:extLst>
              <a:ext uri="{FF2B5EF4-FFF2-40B4-BE49-F238E27FC236}">
                <a16:creationId xmlns:a16="http://schemas.microsoft.com/office/drawing/2014/main" id="{A55F248A-0631-49CF-908B-6A66FD0992D1}"/>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a:extLst>
              <a:ext uri="{FF2B5EF4-FFF2-40B4-BE49-F238E27FC236}">
                <a16:creationId xmlns:a16="http://schemas.microsoft.com/office/drawing/2014/main" id="{1BF322EE-1E5E-7F35-80D3-8213AA7B1A61}"/>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atin typeface="Arial" charset="0"/>
                <a:ea typeface="ＭＳ Ｐゴシック" charset="-128"/>
                <a:cs typeface="ＭＳ Ｐゴシック" charset="-128"/>
              </a:defRPr>
            </a:lvl1pPr>
          </a:lstStyle>
          <a:p>
            <a:pPr>
              <a:defRPr/>
            </a:pPr>
            <a:endParaRPr lang="en-US"/>
          </a:p>
        </p:txBody>
      </p:sp>
      <p:sp>
        <p:nvSpPr>
          <p:cNvPr id="4103" name="Rectangle 7">
            <a:extLst>
              <a:ext uri="{FF2B5EF4-FFF2-40B4-BE49-F238E27FC236}">
                <a16:creationId xmlns:a16="http://schemas.microsoft.com/office/drawing/2014/main" id="{F65EFE35-504E-416D-FA44-3E0228CCC861}"/>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fld id="{3D251640-3F89-6848-8CF4-37DDC84D6221}"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08" charset="0"/>
        <a:ea typeface="ＭＳ Ｐゴシック" pitchFamily="-108" charset="-128"/>
        <a:cs typeface="ＭＳ Ｐゴシック" pitchFamily="-108" charset="-128"/>
      </a:defRPr>
    </a:lvl1pPr>
    <a:lvl2pPr marL="457200" algn="l" rtl="0" eaLnBrk="0" fontAlgn="base" hangingPunct="0">
      <a:spcBef>
        <a:spcPct val="30000"/>
      </a:spcBef>
      <a:spcAft>
        <a:spcPct val="0"/>
      </a:spcAft>
      <a:defRPr sz="1200" kern="1200">
        <a:solidFill>
          <a:schemeClr val="tx1"/>
        </a:solidFill>
        <a:latin typeface="Arial" pitchFamily="-108" charset="0"/>
        <a:ea typeface="ＭＳ Ｐゴシック" pitchFamily="-108" charset="-128"/>
        <a:cs typeface="+mn-cs"/>
      </a:defRPr>
    </a:lvl2pPr>
    <a:lvl3pPr marL="914400" algn="l" rtl="0" eaLnBrk="0" fontAlgn="base" hangingPunct="0">
      <a:spcBef>
        <a:spcPct val="30000"/>
      </a:spcBef>
      <a:spcAft>
        <a:spcPct val="0"/>
      </a:spcAft>
      <a:defRPr sz="1200" kern="1200">
        <a:solidFill>
          <a:schemeClr val="tx1"/>
        </a:solidFill>
        <a:latin typeface="Arial" pitchFamily="-108" charset="0"/>
        <a:ea typeface="ＭＳ Ｐゴシック" pitchFamily="-108" charset="-128"/>
        <a:cs typeface="+mn-cs"/>
      </a:defRPr>
    </a:lvl3pPr>
    <a:lvl4pPr marL="1371600" algn="l" rtl="0" eaLnBrk="0" fontAlgn="base" hangingPunct="0">
      <a:spcBef>
        <a:spcPct val="30000"/>
      </a:spcBef>
      <a:spcAft>
        <a:spcPct val="0"/>
      </a:spcAft>
      <a:defRPr sz="1200" kern="1200">
        <a:solidFill>
          <a:schemeClr val="tx1"/>
        </a:solidFill>
        <a:latin typeface="Arial" pitchFamily="-108" charset="0"/>
        <a:ea typeface="ＭＳ Ｐゴシック" pitchFamily="-108" charset="-128"/>
        <a:cs typeface="+mn-cs"/>
      </a:defRPr>
    </a:lvl4pPr>
    <a:lvl5pPr marL="1828800" algn="l" rtl="0" eaLnBrk="0" fontAlgn="base" hangingPunct="0">
      <a:spcBef>
        <a:spcPct val="30000"/>
      </a:spcBef>
      <a:spcAft>
        <a:spcPct val="0"/>
      </a:spcAft>
      <a:defRPr sz="1200" kern="1200">
        <a:solidFill>
          <a:schemeClr val="tx1"/>
        </a:solidFill>
        <a:latin typeface="Arial" pitchFamily="-108" charset="0"/>
        <a:ea typeface="ＭＳ Ｐゴシック" pitchFamily="-108"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8" Type="http://schemas.openxmlformats.org/officeDocument/2006/relationships/hyperlink" Target="https://en.wikipedia.org/wiki/Cognitive_load" TargetMode="External"/><Relationship Id="rId3" Type="http://schemas.openxmlformats.org/officeDocument/2006/relationships/hyperlink" Target="https://en.wikipedia.org/wiki/Problem_solving" TargetMode="External"/><Relationship Id="rId7" Type="http://schemas.openxmlformats.org/officeDocument/2006/relationships/hyperlink" Target="https://en.wikipedia.org/wiki/Approximation" TargetMode="External"/><Relationship Id="rId2" Type="http://schemas.openxmlformats.org/officeDocument/2006/relationships/slide" Target="../slides/slide40.xml"/><Relationship Id="rId1" Type="http://schemas.openxmlformats.org/officeDocument/2006/relationships/notesMaster" Target="../notesMasters/notesMaster1.xml"/><Relationship Id="rId6" Type="http://schemas.openxmlformats.org/officeDocument/2006/relationships/hyperlink" Target="https://en.wikipedia.org/wiki/Rationality" TargetMode="External"/><Relationship Id="rId5" Type="http://schemas.openxmlformats.org/officeDocument/2006/relationships/hyperlink" Target="https://en.wikipedia.org/wiki/Mathematical_optimisation" TargetMode="External"/><Relationship Id="rId10" Type="http://schemas.openxmlformats.org/officeDocument/2006/relationships/hyperlink" Target="https://en.wikipedia.org/wiki/Metaheuristic" TargetMode="External"/><Relationship Id="rId4" Type="http://schemas.openxmlformats.org/officeDocument/2006/relationships/hyperlink" Target="https://en.wikipedia.org/wiki/Self-discovery" TargetMode="External"/><Relationship Id="rId9" Type="http://schemas.openxmlformats.org/officeDocument/2006/relationships/hyperlink" Target="https://en.wikipedia.org/wiki/Decision-making"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s://en.wikipedia.org/wiki/Cognitive_load" TargetMode="External"/><Relationship Id="rId3" Type="http://schemas.openxmlformats.org/officeDocument/2006/relationships/hyperlink" Target="https://en.wikipedia.org/wiki/Problem_solving" TargetMode="External"/><Relationship Id="rId7" Type="http://schemas.openxmlformats.org/officeDocument/2006/relationships/hyperlink" Target="https://en.wikipedia.org/wiki/Approximation"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en.wikipedia.org/wiki/Rationality" TargetMode="External"/><Relationship Id="rId11" Type="http://schemas.openxmlformats.org/officeDocument/2006/relationships/hyperlink" Target="https://en.wikipedia.org/wiki/Minimal_surface_of_revolution" TargetMode="External"/><Relationship Id="rId5" Type="http://schemas.openxmlformats.org/officeDocument/2006/relationships/hyperlink" Target="https://en.wikipedia.org/wiki/Mathematical_optimisation" TargetMode="External"/><Relationship Id="rId10" Type="http://schemas.openxmlformats.org/officeDocument/2006/relationships/hyperlink" Target="https://en.wikipedia.org/wiki/Metaheuristic" TargetMode="External"/><Relationship Id="rId4" Type="http://schemas.openxmlformats.org/officeDocument/2006/relationships/hyperlink" Target="https://en.wikipedia.org/wiki/Self-discovery" TargetMode="External"/><Relationship Id="rId9" Type="http://schemas.openxmlformats.org/officeDocument/2006/relationships/hyperlink" Target="https://en.wikipedia.org/wiki/Decision-making"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251640-3F89-6848-8CF4-37DDC84D6221}" type="slidenum">
              <a:rPr lang="en-US" altLang="en-US" smtClean="0"/>
              <a:pPr/>
              <a:t>1</a:t>
            </a:fld>
            <a:endParaRPr lang="en-US" altLang="en-US"/>
          </a:p>
        </p:txBody>
      </p:sp>
    </p:spTree>
    <p:extLst>
      <p:ext uri="{BB962C8B-B14F-4D97-AF65-F5344CB8AC3E}">
        <p14:creationId xmlns:p14="http://schemas.microsoft.com/office/powerpoint/2010/main" val="4175232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a:extLst>
              <a:ext uri="{FF2B5EF4-FFF2-40B4-BE49-F238E27FC236}">
                <a16:creationId xmlns:a16="http://schemas.microsoft.com/office/drawing/2014/main" id="{9DBD2BE7-B4A1-810D-75BA-A33F4A57050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D9EAB43-0B52-1746-A278-B4ECD4363675}" type="slidenum">
              <a:rPr lang="en-US" altLang="en-US" sz="1200"/>
              <a:pPr/>
              <a:t>11</a:t>
            </a:fld>
            <a:endParaRPr lang="en-US" altLang="en-US" sz="1200"/>
          </a:p>
        </p:txBody>
      </p:sp>
      <p:sp>
        <p:nvSpPr>
          <p:cNvPr id="17410" name="Rectangle 2">
            <a:extLst>
              <a:ext uri="{FF2B5EF4-FFF2-40B4-BE49-F238E27FC236}">
                <a16:creationId xmlns:a16="http://schemas.microsoft.com/office/drawing/2014/main" id="{F7EEB405-96D4-FD17-22B6-A5F72881D0B3}"/>
              </a:ext>
            </a:extLst>
          </p:cNvPr>
          <p:cNvSpPr>
            <a:spLocks noGrp="1" noRot="1" noChangeAspect="1" noChangeArrowheads="1" noTextEdit="1"/>
          </p:cNvSpPr>
          <p:nvPr>
            <p:ph type="sldImg"/>
          </p:nvPr>
        </p:nvSpPr>
        <p:spPr>
          <a:ln/>
        </p:spPr>
      </p:sp>
      <p:sp>
        <p:nvSpPr>
          <p:cNvPr id="17411" name="Rectangle 3">
            <a:extLst>
              <a:ext uri="{FF2B5EF4-FFF2-40B4-BE49-F238E27FC236}">
                <a16:creationId xmlns:a16="http://schemas.microsoft.com/office/drawing/2014/main" id="{08539435-1078-11A0-62BA-D87B8549CC0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r>
              <a:rPr lang="en-US" altLang="en-US" dirty="0">
                <a:latin typeface="Arial" panose="020B0604020202020204" pitchFamily="34" charset="0"/>
                <a:ea typeface="ＭＳ Ｐゴシック" panose="020B0600070205080204" pitchFamily="34" charset="-128"/>
              </a:rPr>
              <a:t>Note that proper scaling makes a big difference for problem convergence</a:t>
            </a:r>
          </a:p>
        </p:txBody>
      </p:sp>
    </p:spTree>
    <p:extLst>
      <p:ext uri="{BB962C8B-B14F-4D97-AF65-F5344CB8AC3E}">
        <p14:creationId xmlns:p14="http://schemas.microsoft.com/office/powerpoint/2010/main" val="27894736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a:extLst>
              <a:ext uri="{FF2B5EF4-FFF2-40B4-BE49-F238E27FC236}">
                <a16:creationId xmlns:a16="http://schemas.microsoft.com/office/drawing/2014/main" id="{9DBD2BE7-B4A1-810D-75BA-A33F4A57050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D9EAB43-0B52-1746-A278-B4ECD4363675}" type="slidenum">
              <a:rPr lang="en-US" altLang="en-US" sz="1200"/>
              <a:pPr/>
              <a:t>12</a:t>
            </a:fld>
            <a:endParaRPr lang="en-US" altLang="en-US" sz="1200"/>
          </a:p>
        </p:txBody>
      </p:sp>
      <p:sp>
        <p:nvSpPr>
          <p:cNvPr id="17410" name="Rectangle 2">
            <a:extLst>
              <a:ext uri="{FF2B5EF4-FFF2-40B4-BE49-F238E27FC236}">
                <a16:creationId xmlns:a16="http://schemas.microsoft.com/office/drawing/2014/main" id="{F7EEB405-96D4-FD17-22B6-A5F72881D0B3}"/>
              </a:ext>
            </a:extLst>
          </p:cNvPr>
          <p:cNvSpPr>
            <a:spLocks noGrp="1" noRot="1" noChangeAspect="1" noChangeArrowheads="1" noTextEdit="1"/>
          </p:cNvSpPr>
          <p:nvPr>
            <p:ph type="sldImg"/>
          </p:nvPr>
        </p:nvSpPr>
        <p:spPr>
          <a:ln/>
        </p:spPr>
      </p:sp>
      <p:sp>
        <p:nvSpPr>
          <p:cNvPr id="17411" name="Rectangle 3">
            <a:extLst>
              <a:ext uri="{FF2B5EF4-FFF2-40B4-BE49-F238E27FC236}">
                <a16:creationId xmlns:a16="http://schemas.microsoft.com/office/drawing/2014/main" id="{08539435-1078-11A0-62BA-D87B8549CC0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3375613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a:extLst>
              <a:ext uri="{FF2B5EF4-FFF2-40B4-BE49-F238E27FC236}">
                <a16:creationId xmlns:a16="http://schemas.microsoft.com/office/drawing/2014/main" id="{9DBD2BE7-B4A1-810D-75BA-A33F4A57050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D9EAB43-0B52-1746-A278-B4ECD4363675}" type="slidenum">
              <a:rPr lang="en-US" altLang="en-US" sz="1200"/>
              <a:pPr/>
              <a:t>13</a:t>
            </a:fld>
            <a:endParaRPr lang="en-US" altLang="en-US" sz="1200"/>
          </a:p>
        </p:txBody>
      </p:sp>
      <p:sp>
        <p:nvSpPr>
          <p:cNvPr id="17410" name="Rectangle 2">
            <a:extLst>
              <a:ext uri="{FF2B5EF4-FFF2-40B4-BE49-F238E27FC236}">
                <a16:creationId xmlns:a16="http://schemas.microsoft.com/office/drawing/2014/main" id="{F7EEB405-96D4-FD17-22B6-A5F72881D0B3}"/>
              </a:ext>
            </a:extLst>
          </p:cNvPr>
          <p:cNvSpPr>
            <a:spLocks noGrp="1" noRot="1" noChangeAspect="1" noChangeArrowheads="1" noTextEdit="1"/>
          </p:cNvSpPr>
          <p:nvPr>
            <p:ph type="sldImg"/>
          </p:nvPr>
        </p:nvSpPr>
        <p:spPr>
          <a:ln/>
        </p:spPr>
      </p:sp>
      <p:sp>
        <p:nvSpPr>
          <p:cNvPr id="17411" name="Rectangle 3">
            <a:extLst>
              <a:ext uri="{FF2B5EF4-FFF2-40B4-BE49-F238E27FC236}">
                <a16:creationId xmlns:a16="http://schemas.microsoft.com/office/drawing/2014/main" id="{08539435-1078-11A0-62BA-D87B8549CC0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1648417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dirty="0"/>
              <a:t>Differences in implementation make a head-to-head comparison between the tools challenging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3D251640-3F89-6848-8CF4-37DDC84D6221}" type="slidenum">
              <a:rPr lang="en-US" altLang="en-US" smtClean="0"/>
              <a:pPr/>
              <a:t>14</a:t>
            </a:fld>
            <a:endParaRPr lang="en-US" altLang="en-US"/>
          </a:p>
        </p:txBody>
      </p:sp>
    </p:spTree>
    <p:extLst>
      <p:ext uri="{BB962C8B-B14F-4D97-AF65-F5344CB8AC3E}">
        <p14:creationId xmlns:p14="http://schemas.microsoft.com/office/powerpoint/2010/main" val="19752009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a:extLst>
              <a:ext uri="{FF2B5EF4-FFF2-40B4-BE49-F238E27FC236}">
                <a16:creationId xmlns:a16="http://schemas.microsoft.com/office/drawing/2014/main" id="{9DBD2BE7-B4A1-810D-75BA-A33F4A57050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D9EAB43-0B52-1746-A278-B4ECD4363675}" type="slidenum">
              <a:rPr lang="en-US" altLang="en-US" sz="1200"/>
              <a:pPr/>
              <a:t>17</a:t>
            </a:fld>
            <a:endParaRPr lang="en-US" altLang="en-US" sz="1200"/>
          </a:p>
        </p:txBody>
      </p:sp>
      <p:sp>
        <p:nvSpPr>
          <p:cNvPr id="17410" name="Rectangle 2">
            <a:extLst>
              <a:ext uri="{FF2B5EF4-FFF2-40B4-BE49-F238E27FC236}">
                <a16:creationId xmlns:a16="http://schemas.microsoft.com/office/drawing/2014/main" id="{F7EEB405-96D4-FD17-22B6-A5F72881D0B3}"/>
              </a:ext>
            </a:extLst>
          </p:cNvPr>
          <p:cNvSpPr>
            <a:spLocks noGrp="1" noRot="1" noChangeAspect="1" noChangeArrowheads="1" noTextEdit="1"/>
          </p:cNvSpPr>
          <p:nvPr>
            <p:ph type="sldImg"/>
          </p:nvPr>
        </p:nvSpPr>
        <p:spPr>
          <a:ln/>
        </p:spPr>
      </p:sp>
      <p:sp>
        <p:nvSpPr>
          <p:cNvPr id="17411" name="Rectangle 3">
            <a:extLst>
              <a:ext uri="{FF2B5EF4-FFF2-40B4-BE49-F238E27FC236}">
                <a16:creationId xmlns:a16="http://schemas.microsoft.com/office/drawing/2014/main" id="{08539435-1078-11A0-62BA-D87B8549CC0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7138014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a:extLst>
              <a:ext uri="{FF2B5EF4-FFF2-40B4-BE49-F238E27FC236}">
                <a16:creationId xmlns:a16="http://schemas.microsoft.com/office/drawing/2014/main" id="{9DBD2BE7-B4A1-810D-75BA-A33F4A57050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D9EAB43-0B52-1746-A278-B4ECD4363675}" type="slidenum">
              <a:rPr lang="en-US" altLang="en-US" sz="1200"/>
              <a:pPr/>
              <a:t>19</a:t>
            </a:fld>
            <a:endParaRPr lang="en-US" altLang="en-US" sz="1200"/>
          </a:p>
        </p:txBody>
      </p:sp>
      <p:sp>
        <p:nvSpPr>
          <p:cNvPr id="17410" name="Rectangle 2">
            <a:extLst>
              <a:ext uri="{FF2B5EF4-FFF2-40B4-BE49-F238E27FC236}">
                <a16:creationId xmlns:a16="http://schemas.microsoft.com/office/drawing/2014/main" id="{F7EEB405-96D4-FD17-22B6-A5F72881D0B3}"/>
              </a:ext>
            </a:extLst>
          </p:cNvPr>
          <p:cNvSpPr>
            <a:spLocks noGrp="1" noRot="1" noChangeAspect="1" noChangeArrowheads="1" noTextEdit="1"/>
          </p:cNvSpPr>
          <p:nvPr>
            <p:ph type="sldImg"/>
          </p:nvPr>
        </p:nvSpPr>
        <p:spPr>
          <a:ln/>
        </p:spPr>
      </p:sp>
      <p:sp>
        <p:nvSpPr>
          <p:cNvPr id="17411" name="Rectangle 3">
            <a:extLst>
              <a:ext uri="{FF2B5EF4-FFF2-40B4-BE49-F238E27FC236}">
                <a16:creationId xmlns:a16="http://schemas.microsoft.com/office/drawing/2014/main" id="{08539435-1078-11A0-62BA-D87B8549CC0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376766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a:extLst>
              <a:ext uri="{FF2B5EF4-FFF2-40B4-BE49-F238E27FC236}">
                <a16:creationId xmlns:a16="http://schemas.microsoft.com/office/drawing/2014/main" id="{9DBD2BE7-B4A1-810D-75BA-A33F4A57050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D9EAB43-0B52-1746-A278-B4ECD4363675}" type="slidenum">
              <a:rPr lang="en-US" altLang="en-US" sz="1200"/>
              <a:pPr/>
              <a:t>21</a:t>
            </a:fld>
            <a:endParaRPr lang="en-US" altLang="en-US" sz="1200"/>
          </a:p>
        </p:txBody>
      </p:sp>
      <p:sp>
        <p:nvSpPr>
          <p:cNvPr id="17410" name="Rectangle 2">
            <a:extLst>
              <a:ext uri="{FF2B5EF4-FFF2-40B4-BE49-F238E27FC236}">
                <a16:creationId xmlns:a16="http://schemas.microsoft.com/office/drawing/2014/main" id="{F7EEB405-96D4-FD17-22B6-A5F72881D0B3}"/>
              </a:ext>
            </a:extLst>
          </p:cNvPr>
          <p:cNvSpPr>
            <a:spLocks noGrp="1" noRot="1" noChangeAspect="1" noChangeArrowheads="1" noTextEdit="1"/>
          </p:cNvSpPr>
          <p:nvPr>
            <p:ph type="sldImg"/>
          </p:nvPr>
        </p:nvSpPr>
        <p:spPr>
          <a:ln/>
        </p:spPr>
      </p:sp>
      <p:sp>
        <p:nvSpPr>
          <p:cNvPr id="17411" name="Rectangle 3">
            <a:extLst>
              <a:ext uri="{FF2B5EF4-FFF2-40B4-BE49-F238E27FC236}">
                <a16:creationId xmlns:a16="http://schemas.microsoft.com/office/drawing/2014/main" id="{08539435-1078-11A0-62BA-D87B8549CC0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6862213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a:extLst>
              <a:ext uri="{FF2B5EF4-FFF2-40B4-BE49-F238E27FC236}">
                <a16:creationId xmlns:a16="http://schemas.microsoft.com/office/drawing/2014/main" id="{9DBD2BE7-B4A1-810D-75BA-A33F4A57050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D9EAB43-0B52-1746-A278-B4ECD4363675}" type="slidenum">
              <a:rPr lang="en-US" altLang="en-US" sz="1200"/>
              <a:pPr/>
              <a:t>22</a:t>
            </a:fld>
            <a:endParaRPr lang="en-US" altLang="en-US" sz="1200"/>
          </a:p>
        </p:txBody>
      </p:sp>
      <p:sp>
        <p:nvSpPr>
          <p:cNvPr id="17410" name="Rectangle 2">
            <a:extLst>
              <a:ext uri="{FF2B5EF4-FFF2-40B4-BE49-F238E27FC236}">
                <a16:creationId xmlns:a16="http://schemas.microsoft.com/office/drawing/2014/main" id="{F7EEB405-96D4-FD17-22B6-A5F72881D0B3}"/>
              </a:ext>
            </a:extLst>
          </p:cNvPr>
          <p:cNvSpPr>
            <a:spLocks noGrp="1" noRot="1" noChangeAspect="1" noChangeArrowheads="1" noTextEdit="1"/>
          </p:cNvSpPr>
          <p:nvPr>
            <p:ph type="sldImg"/>
          </p:nvPr>
        </p:nvSpPr>
        <p:spPr>
          <a:ln/>
        </p:spPr>
      </p:sp>
      <p:sp>
        <p:nvSpPr>
          <p:cNvPr id="17411" name="Rectangle 3">
            <a:extLst>
              <a:ext uri="{FF2B5EF4-FFF2-40B4-BE49-F238E27FC236}">
                <a16:creationId xmlns:a16="http://schemas.microsoft.com/office/drawing/2014/main" id="{08539435-1078-11A0-62BA-D87B8549CC0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ea typeface="ＭＳ Ｐゴシック" panose="020B0600070205080204" pitchFamily="34" charset="-128"/>
              </a:rPr>
              <a:t>This slide is intended only for the internal presentation. Move to backup for public presentation.</a:t>
            </a:r>
          </a:p>
        </p:txBody>
      </p:sp>
    </p:spTree>
    <p:extLst>
      <p:ext uri="{BB962C8B-B14F-4D97-AF65-F5344CB8AC3E}">
        <p14:creationId xmlns:p14="http://schemas.microsoft.com/office/powerpoint/2010/main" val="31669877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a:extLst>
              <a:ext uri="{FF2B5EF4-FFF2-40B4-BE49-F238E27FC236}">
                <a16:creationId xmlns:a16="http://schemas.microsoft.com/office/drawing/2014/main" id="{9DBD2BE7-B4A1-810D-75BA-A33F4A57050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D9EAB43-0B52-1746-A278-B4ECD4363675}" type="slidenum">
              <a:rPr lang="en-US" altLang="en-US" sz="1200"/>
              <a:pPr/>
              <a:t>25</a:t>
            </a:fld>
            <a:endParaRPr lang="en-US" altLang="en-US" sz="1200"/>
          </a:p>
        </p:txBody>
      </p:sp>
      <p:sp>
        <p:nvSpPr>
          <p:cNvPr id="17410" name="Rectangle 2">
            <a:extLst>
              <a:ext uri="{FF2B5EF4-FFF2-40B4-BE49-F238E27FC236}">
                <a16:creationId xmlns:a16="http://schemas.microsoft.com/office/drawing/2014/main" id="{F7EEB405-96D4-FD17-22B6-A5F72881D0B3}"/>
              </a:ext>
            </a:extLst>
          </p:cNvPr>
          <p:cNvSpPr>
            <a:spLocks noGrp="1" noRot="1" noChangeAspect="1" noChangeArrowheads="1" noTextEdit="1"/>
          </p:cNvSpPr>
          <p:nvPr>
            <p:ph type="sldImg"/>
          </p:nvPr>
        </p:nvSpPr>
        <p:spPr>
          <a:ln/>
        </p:spPr>
      </p:sp>
      <p:sp>
        <p:nvSpPr>
          <p:cNvPr id="17411" name="Rectangle 3">
            <a:extLst>
              <a:ext uri="{FF2B5EF4-FFF2-40B4-BE49-F238E27FC236}">
                <a16:creationId xmlns:a16="http://schemas.microsoft.com/office/drawing/2014/main" id="{08539435-1078-11A0-62BA-D87B8549CC0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4439720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a:extLst>
              <a:ext uri="{FF2B5EF4-FFF2-40B4-BE49-F238E27FC236}">
                <a16:creationId xmlns:a16="http://schemas.microsoft.com/office/drawing/2014/main" id="{9DBD2BE7-B4A1-810D-75BA-A33F4A57050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D9EAB43-0B52-1746-A278-B4ECD4363675}" type="slidenum">
              <a:rPr lang="en-US" altLang="en-US" sz="1200"/>
              <a:pPr/>
              <a:t>26</a:t>
            </a:fld>
            <a:endParaRPr lang="en-US" altLang="en-US" sz="1200"/>
          </a:p>
        </p:txBody>
      </p:sp>
      <p:sp>
        <p:nvSpPr>
          <p:cNvPr id="17410" name="Rectangle 2">
            <a:extLst>
              <a:ext uri="{FF2B5EF4-FFF2-40B4-BE49-F238E27FC236}">
                <a16:creationId xmlns:a16="http://schemas.microsoft.com/office/drawing/2014/main" id="{F7EEB405-96D4-FD17-22B6-A5F72881D0B3}"/>
              </a:ext>
            </a:extLst>
          </p:cNvPr>
          <p:cNvSpPr>
            <a:spLocks noGrp="1" noRot="1" noChangeAspect="1" noChangeArrowheads="1" noTextEdit="1"/>
          </p:cNvSpPr>
          <p:nvPr>
            <p:ph type="sldImg"/>
          </p:nvPr>
        </p:nvSpPr>
        <p:spPr>
          <a:ln/>
        </p:spPr>
      </p:sp>
      <p:sp>
        <p:nvSpPr>
          <p:cNvPr id="17411" name="Rectangle 3">
            <a:extLst>
              <a:ext uri="{FF2B5EF4-FFF2-40B4-BE49-F238E27FC236}">
                <a16:creationId xmlns:a16="http://schemas.microsoft.com/office/drawing/2014/main" id="{08539435-1078-11A0-62BA-D87B8549CC0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0534035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motivate our discussion today I’ll begin by introducing three trajectory design problems that we’ve encountered recently at Goddard. The first was for the Lunar IceCube mission, and was the challenge of how to design a low-thrust transfer for a CubeSat from its deployment near the Earth to a libration point orbit near the Moon. The second problem is for the planned LISA mission and concerns how to design low-thrust transfers for 3 independent spacecraft that deliver these spacecraft to science orbits which maintain the spacecraft in an equilateral triangle formation for a 10 year science mission intended to measure gravity waves. Finally, the OSIRIS-Rex mission will deliver its sample of the asteroid Bennu to Earth later this year, and, after the capsule is released, the carrier spacecraft will have some propellant remaining. The extra propellant raises the possibility of an extended mission, but how do we identify potential targets for such a mission that can be reached with the remaining propellant. </a:t>
            </a:r>
          </a:p>
          <a:p>
            <a:endParaRPr lang="en-US" dirty="0"/>
          </a:p>
          <a:p>
            <a:r>
              <a:rPr lang="en-US" dirty="0"/>
              <a:t>One thing all 3 of these trajectory design problems have in common is that they benefit from the application of optimization algorithms. Lunar IceCube and LISA use low-thrust solar electric propulsion while OSIRIS-</a:t>
            </a:r>
            <a:r>
              <a:rPr lang="en-US" dirty="0" err="1"/>
              <a:t>REx</a:t>
            </a:r>
            <a:r>
              <a:rPr lang="en-US" dirty="0"/>
              <a:t> uses high-thrust chemical engines, but in both cases we want to choose the timing, direction, and magnitude of maneuvers in a way that minimizes the amount of propellant required to achieve the mission objectives. By minimizing propellant usage we can free up spacecraft mass that can be devoted to science instruments or simply use the additional propellant to achieve other mission objectives. </a:t>
            </a:r>
          </a:p>
          <a:p>
            <a:endParaRPr lang="en-US" dirty="0"/>
          </a:p>
        </p:txBody>
      </p:sp>
      <p:sp>
        <p:nvSpPr>
          <p:cNvPr id="4" name="Slide Number Placeholder 3"/>
          <p:cNvSpPr>
            <a:spLocks noGrp="1"/>
          </p:cNvSpPr>
          <p:nvPr>
            <p:ph type="sldNum" sz="quarter" idx="5"/>
          </p:nvPr>
        </p:nvSpPr>
        <p:spPr/>
        <p:txBody>
          <a:bodyPr/>
          <a:lstStyle/>
          <a:p>
            <a:fld id="{3D251640-3F89-6848-8CF4-37DDC84D6221}" type="slidenum">
              <a:rPr lang="en-US" altLang="en-US" smtClean="0"/>
              <a:pPr/>
              <a:t>2</a:t>
            </a:fld>
            <a:endParaRPr lang="en-US" altLang="en-US"/>
          </a:p>
        </p:txBody>
      </p:sp>
    </p:spTree>
    <p:extLst>
      <p:ext uri="{BB962C8B-B14F-4D97-AF65-F5344CB8AC3E}">
        <p14:creationId xmlns:p14="http://schemas.microsoft.com/office/powerpoint/2010/main" val="2989890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a:extLst>
              <a:ext uri="{FF2B5EF4-FFF2-40B4-BE49-F238E27FC236}">
                <a16:creationId xmlns:a16="http://schemas.microsoft.com/office/drawing/2014/main" id="{9DBD2BE7-B4A1-810D-75BA-A33F4A57050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D9EAB43-0B52-1746-A278-B4ECD4363675}" type="slidenum">
              <a:rPr lang="en-US" altLang="en-US" sz="1200"/>
              <a:pPr/>
              <a:t>27</a:t>
            </a:fld>
            <a:endParaRPr lang="en-US" altLang="en-US" sz="1200"/>
          </a:p>
        </p:txBody>
      </p:sp>
      <p:sp>
        <p:nvSpPr>
          <p:cNvPr id="17410" name="Rectangle 2">
            <a:extLst>
              <a:ext uri="{FF2B5EF4-FFF2-40B4-BE49-F238E27FC236}">
                <a16:creationId xmlns:a16="http://schemas.microsoft.com/office/drawing/2014/main" id="{F7EEB405-96D4-FD17-22B6-A5F72881D0B3}"/>
              </a:ext>
            </a:extLst>
          </p:cNvPr>
          <p:cNvSpPr>
            <a:spLocks noGrp="1" noRot="1" noChangeAspect="1" noChangeArrowheads="1" noTextEdit="1"/>
          </p:cNvSpPr>
          <p:nvPr>
            <p:ph type="sldImg"/>
          </p:nvPr>
        </p:nvSpPr>
        <p:spPr>
          <a:ln/>
        </p:spPr>
      </p:sp>
      <p:sp>
        <p:nvSpPr>
          <p:cNvPr id="17411" name="Rectangle 3">
            <a:extLst>
              <a:ext uri="{FF2B5EF4-FFF2-40B4-BE49-F238E27FC236}">
                <a16:creationId xmlns:a16="http://schemas.microsoft.com/office/drawing/2014/main" id="{08539435-1078-11A0-62BA-D87B8549CC0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ea typeface="ＭＳ Ｐゴシック" panose="020B0600070205080204" pitchFamily="34" charset="-128"/>
              </a:rPr>
              <a:t>Be sure to note that close intersections still include discontinuities in position, velocity, and/or epoch!</a:t>
            </a:r>
          </a:p>
        </p:txBody>
      </p:sp>
    </p:spTree>
    <p:extLst>
      <p:ext uri="{BB962C8B-B14F-4D97-AF65-F5344CB8AC3E}">
        <p14:creationId xmlns:p14="http://schemas.microsoft.com/office/powerpoint/2010/main" val="9425058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a:extLst>
              <a:ext uri="{FF2B5EF4-FFF2-40B4-BE49-F238E27FC236}">
                <a16:creationId xmlns:a16="http://schemas.microsoft.com/office/drawing/2014/main" id="{9DBD2BE7-B4A1-810D-75BA-A33F4A57050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D9EAB43-0B52-1746-A278-B4ECD4363675}" type="slidenum">
              <a:rPr lang="en-US" altLang="en-US" sz="1200"/>
              <a:pPr/>
              <a:t>28</a:t>
            </a:fld>
            <a:endParaRPr lang="en-US" altLang="en-US" sz="1200"/>
          </a:p>
        </p:txBody>
      </p:sp>
      <p:sp>
        <p:nvSpPr>
          <p:cNvPr id="17410" name="Rectangle 2">
            <a:extLst>
              <a:ext uri="{FF2B5EF4-FFF2-40B4-BE49-F238E27FC236}">
                <a16:creationId xmlns:a16="http://schemas.microsoft.com/office/drawing/2014/main" id="{F7EEB405-96D4-FD17-22B6-A5F72881D0B3}"/>
              </a:ext>
            </a:extLst>
          </p:cNvPr>
          <p:cNvSpPr>
            <a:spLocks noGrp="1" noRot="1" noChangeAspect="1" noChangeArrowheads="1" noTextEdit="1"/>
          </p:cNvSpPr>
          <p:nvPr>
            <p:ph type="sldImg"/>
          </p:nvPr>
        </p:nvSpPr>
        <p:spPr>
          <a:ln/>
        </p:spPr>
      </p:sp>
      <p:sp>
        <p:nvSpPr>
          <p:cNvPr id="17411" name="Rectangle 3">
            <a:extLst>
              <a:ext uri="{FF2B5EF4-FFF2-40B4-BE49-F238E27FC236}">
                <a16:creationId xmlns:a16="http://schemas.microsoft.com/office/drawing/2014/main" id="{08539435-1078-11A0-62BA-D87B8549CC0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5187009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a:extLst>
              <a:ext uri="{FF2B5EF4-FFF2-40B4-BE49-F238E27FC236}">
                <a16:creationId xmlns:a16="http://schemas.microsoft.com/office/drawing/2014/main" id="{9DBD2BE7-B4A1-810D-75BA-A33F4A57050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D9EAB43-0B52-1746-A278-B4ECD4363675}" type="slidenum">
              <a:rPr lang="en-US" altLang="en-US" sz="1200"/>
              <a:pPr/>
              <a:t>29</a:t>
            </a:fld>
            <a:endParaRPr lang="en-US" altLang="en-US" sz="1200"/>
          </a:p>
        </p:txBody>
      </p:sp>
      <p:sp>
        <p:nvSpPr>
          <p:cNvPr id="17410" name="Rectangle 2">
            <a:extLst>
              <a:ext uri="{FF2B5EF4-FFF2-40B4-BE49-F238E27FC236}">
                <a16:creationId xmlns:a16="http://schemas.microsoft.com/office/drawing/2014/main" id="{F7EEB405-96D4-FD17-22B6-A5F72881D0B3}"/>
              </a:ext>
            </a:extLst>
          </p:cNvPr>
          <p:cNvSpPr>
            <a:spLocks noGrp="1" noRot="1" noChangeAspect="1" noChangeArrowheads="1" noTextEdit="1"/>
          </p:cNvSpPr>
          <p:nvPr>
            <p:ph type="sldImg"/>
          </p:nvPr>
        </p:nvSpPr>
        <p:spPr>
          <a:ln/>
        </p:spPr>
      </p:sp>
      <p:sp>
        <p:nvSpPr>
          <p:cNvPr id="17411" name="Rectangle 3">
            <a:extLst>
              <a:ext uri="{FF2B5EF4-FFF2-40B4-BE49-F238E27FC236}">
                <a16:creationId xmlns:a16="http://schemas.microsoft.com/office/drawing/2014/main" id="{08539435-1078-11A0-62BA-D87B8549CC0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eaLnBrk="1" hangingPunct="1">
              <a:buFont typeface="Arial" panose="020B0604020202020204" pitchFamily="34" charset="0"/>
              <a:buChar char="•"/>
            </a:pPr>
            <a:r>
              <a:rPr lang="en-US" altLang="en-US" dirty="0">
                <a:latin typeface="Arial" panose="020B0604020202020204" pitchFamily="34" charset="0"/>
                <a:ea typeface="ＭＳ Ｐゴシック" panose="020B0600070205080204" pitchFamily="34" charset="-128"/>
              </a:rPr>
              <a:t>Discuss how the initial design shown here or the previous image provided by Dave is discretized into many segments to enable solution by the direct shooting algorithm</a:t>
            </a:r>
          </a:p>
        </p:txBody>
      </p:sp>
    </p:spTree>
    <p:extLst>
      <p:ext uri="{BB962C8B-B14F-4D97-AF65-F5344CB8AC3E}">
        <p14:creationId xmlns:p14="http://schemas.microsoft.com/office/powerpoint/2010/main" val="26155404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a:extLst>
              <a:ext uri="{FF2B5EF4-FFF2-40B4-BE49-F238E27FC236}">
                <a16:creationId xmlns:a16="http://schemas.microsoft.com/office/drawing/2014/main" id="{9DBD2BE7-B4A1-810D-75BA-A33F4A57050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D9EAB43-0B52-1746-A278-B4ECD4363675}" type="slidenum">
              <a:rPr lang="en-US" altLang="en-US" sz="1200"/>
              <a:pPr/>
              <a:t>30</a:t>
            </a:fld>
            <a:endParaRPr lang="en-US" altLang="en-US" sz="1200"/>
          </a:p>
        </p:txBody>
      </p:sp>
      <p:sp>
        <p:nvSpPr>
          <p:cNvPr id="17410" name="Rectangle 2">
            <a:extLst>
              <a:ext uri="{FF2B5EF4-FFF2-40B4-BE49-F238E27FC236}">
                <a16:creationId xmlns:a16="http://schemas.microsoft.com/office/drawing/2014/main" id="{F7EEB405-96D4-FD17-22B6-A5F72881D0B3}"/>
              </a:ext>
            </a:extLst>
          </p:cNvPr>
          <p:cNvSpPr>
            <a:spLocks noGrp="1" noRot="1" noChangeAspect="1" noChangeArrowheads="1" noTextEdit="1"/>
          </p:cNvSpPr>
          <p:nvPr>
            <p:ph type="sldImg"/>
          </p:nvPr>
        </p:nvSpPr>
        <p:spPr>
          <a:ln/>
        </p:spPr>
      </p:sp>
      <p:sp>
        <p:nvSpPr>
          <p:cNvPr id="17411" name="Rectangle 3">
            <a:extLst>
              <a:ext uri="{FF2B5EF4-FFF2-40B4-BE49-F238E27FC236}">
                <a16:creationId xmlns:a16="http://schemas.microsoft.com/office/drawing/2014/main" id="{08539435-1078-11A0-62BA-D87B8549CC0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 typeface="Arial" panose="020B0604020202020204" pitchFamily="34" charset="0"/>
              <a:buChar char="•"/>
            </a:pPr>
            <a:r>
              <a:rPr lang="en-US" altLang="en-US" sz="1200" dirty="0"/>
              <a:t>EMTG was used to correct these designs into continuous trajectories that were optimized to maximize the mass delivered to the final orbit.</a:t>
            </a:r>
          </a:p>
          <a:p>
            <a:pPr marL="171450" indent="-171450">
              <a:buFont typeface="Arial" panose="020B0604020202020204" pitchFamily="34" charset="0"/>
              <a:buChar char="•"/>
            </a:pPr>
            <a:r>
              <a:rPr lang="en-US" altLang="en-US" sz="1200" dirty="0"/>
              <a:t>Constraints were added to the EMTG solution to limit the duration and frequency of low-thrust arcs.</a:t>
            </a:r>
          </a:p>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9104121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a:extLst>
              <a:ext uri="{FF2B5EF4-FFF2-40B4-BE49-F238E27FC236}">
                <a16:creationId xmlns:a16="http://schemas.microsoft.com/office/drawing/2014/main" id="{9DBD2BE7-B4A1-810D-75BA-A33F4A57050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D9EAB43-0B52-1746-A278-B4ECD4363675}" type="slidenum">
              <a:rPr lang="en-US" altLang="en-US" sz="1200"/>
              <a:pPr/>
              <a:t>31</a:t>
            </a:fld>
            <a:endParaRPr lang="en-US" altLang="en-US" sz="1200"/>
          </a:p>
        </p:txBody>
      </p:sp>
      <p:sp>
        <p:nvSpPr>
          <p:cNvPr id="17410" name="Rectangle 2">
            <a:extLst>
              <a:ext uri="{FF2B5EF4-FFF2-40B4-BE49-F238E27FC236}">
                <a16:creationId xmlns:a16="http://schemas.microsoft.com/office/drawing/2014/main" id="{F7EEB405-96D4-FD17-22B6-A5F72881D0B3}"/>
              </a:ext>
            </a:extLst>
          </p:cNvPr>
          <p:cNvSpPr>
            <a:spLocks noGrp="1" noRot="1" noChangeAspect="1" noChangeArrowheads="1" noTextEdit="1"/>
          </p:cNvSpPr>
          <p:nvPr>
            <p:ph type="sldImg"/>
          </p:nvPr>
        </p:nvSpPr>
        <p:spPr>
          <a:ln/>
        </p:spPr>
      </p:sp>
      <p:sp>
        <p:nvSpPr>
          <p:cNvPr id="17411" name="Rectangle 3">
            <a:extLst>
              <a:ext uri="{FF2B5EF4-FFF2-40B4-BE49-F238E27FC236}">
                <a16:creationId xmlns:a16="http://schemas.microsoft.com/office/drawing/2014/main" id="{08539435-1078-11A0-62BA-D87B8549CC0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 typeface="Arial" panose="020B0604020202020204" pitchFamily="34" charset="0"/>
              <a:buChar char="•"/>
            </a:pPr>
            <a:r>
              <a:rPr lang="en-US" altLang="en-US" sz="1200" dirty="0"/>
              <a:t>EMTG was used to correct these designs into continuous trajectories that were optimized to maximize the mass delivered to the final orbit.</a:t>
            </a:r>
          </a:p>
          <a:p>
            <a:pPr marL="171450" indent="-171450">
              <a:buFont typeface="Arial" panose="020B0604020202020204" pitchFamily="34" charset="0"/>
              <a:buChar char="•"/>
            </a:pPr>
            <a:r>
              <a:rPr lang="en-US" altLang="en-US" sz="1200" dirty="0"/>
              <a:t>Constraints were added to the EMTG solution to limit the duration and frequency of low-thrust arcs.</a:t>
            </a:r>
          </a:p>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5360899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a:extLst>
              <a:ext uri="{FF2B5EF4-FFF2-40B4-BE49-F238E27FC236}">
                <a16:creationId xmlns:a16="http://schemas.microsoft.com/office/drawing/2014/main" id="{9DBD2BE7-B4A1-810D-75BA-A33F4A57050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D9EAB43-0B52-1746-A278-B4ECD4363675}" type="slidenum">
              <a:rPr lang="en-US" altLang="en-US" sz="1200"/>
              <a:pPr/>
              <a:t>32</a:t>
            </a:fld>
            <a:endParaRPr lang="en-US" altLang="en-US" sz="1200"/>
          </a:p>
        </p:txBody>
      </p:sp>
      <p:sp>
        <p:nvSpPr>
          <p:cNvPr id="17410" name="Rectangle 2">
            <a:extLst>
              <a:ext uri="{FF2B5EF4-FFF2-40B4-BE49-F238E27FC236}">
                <a16:creationId xmlns:a16="http://schemas.microsoft.com/office/drawing/2014/main" id="{F7EEB405-96D4-FD17-22B6-A5F72881D0B3}"/>
              </a:ext>
            </a:extLst>
          </p:cNvPr>
          <p:cNvSpPr>
            <a:spLocks noGrp="1" noRot="1" noChangeAspect="1" noChangeArrowheads="1" noTextEdit="1"/>
          </p:cNvSpPr>
          <p:nvPr>
            <p:ph type="sldImg"/>
          </p:nvPr>
        </p:nvSpPr>
        <p:spPr>
          <a:ln/>
        </p:spPr>
      </p:sp>
      <p:sp>
        <p:nvSpPr>
          <p:cNvPr id="17411" name="Rectangle 3">
            <a:extLst>
              <a:ext uri="{FF2B5EF4-FFF2-40B4-BE49-F238E27FC236}">
                <a16:creationId xmlns:a16="http://schemas.microsoft.com/office/drawing/2014/main" id="{08539435-1078-11A0-62BA-D87B8549CC0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9649234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a:extLst>
              <a:ext uri="{FF2B5EF4-FFF2-40B4-BE49-F238E27FC236}">
                <a16:creationId xmlns:a16="http://schemas.microsoft.com/office/drawing/2014/main" id="{9DBD2BE7-B4A1-810D-75BA-A33F4A57050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D9EAB43-0B52-1746-A278-B4ECD4363675}" type="slidenum">
              <a:rPr lang="en-US" altLang="en-US" sz="1200"/>
              <a:pPr/>
              <a:t>33</a:t>
            </a:fld>
            <a:endParaRPr lang="en-US" altLang="en-US" sz="1200"/>
          </a:p>
        </p:txBody>
      </p:sp>
      <p:sp>
        <p:nvSpPr>
          <p:cNvPr id="17410" name="Rectangle 2">
            <a:extLst>
              <a:ext uri="{FF2B5EF4-FFF2-40B4-BE49-F238E27FC236}">
                <a16:creationId xmlns:a16="http://schemas.microsoft.com/office/drawing/2014/main" id="{F7EEB405-96D4-FD17-22B6-A5F72881D0B3}"/>
              </a:ext>
            </a:extLst>
          </p:cNvPr>
          <p:cNvSpPr>
            <a:spLocks noGrp="1" noRot="1" noChangeAspect="1" noChangeArrowheads="1" noTextEdit="1"/>
          </p:cNvSpPr>
          <p:nvPr>
            <p:ph type="sldImg"/>
          </p:nvPr>
        </p:nvSpPr>
        <p:spPr>
          <a:ln/>
        </p:spPr>
      </p:sp>
      <p:sp>
        <p:nvSpPr>
          <p:cNvPr id="17411" name="Rectangle 3">
            <a:extLst>
              <a:ext uri="{FF2B5EF4-FFF2-40B4-BE49-F238E27FC236}">
                <a16:creationId xmlns:a16="http://schemas.microsoft.com/office/drawing/2014/main" id="{08539435-1078-11A0-62BA-D87B8549CC0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85750" indent="-285750">
              <a:buFont typeface="Arial" panose="020B0604020202020204" pitchFamily="34" charset="0"/>
              <a:buChar char="•"/>
            </a:pPr>
            <a:r>
              <a:rPr lang="en-US" dirty="0">
                <a:solidFill>
                  <a:srgbClr val="FFFF00"/>
                </a:solidFill>
              </a:rPr>
              <a:t>Launch Open cases shown</a:t>
            </a:r>
          </a:p>
          <a:p>
            <a:pPr marL="285750" indent="-285750">
              <a:buFont typeface="Arial" panose="020B0604020202020204" pitchFamily="34" charset="0"/>
              <a:buChar char="•"/>
            </a:pPr>
            <a:r>
              <a:rPr lang="en-US" dirty="0">
                <a:solidFill>
                  <a:srgbClr val="FFFF00"/>
                </a:solidFill>
              </a:rPr>
              <a:t>Launch Close cases are similar to each</a:t>
            </a:r>
          </a:p>
          <a:p>
            <a:endParaRPr lang="en-US" dirty="0">
              <a:solidFill>
                <a:srgbClr val="FFFF00"/>
              </a:solidFill>
            </a:endParaRPr>
          </a:p>
          <a:p>
            <a:r>
              <a:rPr lang="en-US" dirty="0">
                <a:solidFill>
                  <a:srgbClr val="FFFF00"/>
                </a:solidFill>
              </a:rPr>
              <a:t>Total Fuel (kg) use</a:t>
            </a:r>
          </a:p>
          <a:p>
            <a:pPr marL="285750" indent="-285750">
              <a:buFont typeface="Arial" panose="020B0604020202020204" pitchFamily="34" charset="0"/>
              <a:buChar char="•"/>
            </a:pPr>
            <a:r>
              <a:rPr lang="en-US" dirty="0">
                <a:solidFill>
                  <a:srgbClr val="FFFF00"/>
                </a:solidFill>
              </a:rPr>
              <a:t>Nov 14 ~ 0.084</a:t>
            </a:r>
          </a:p>
          <a:p>
            <a:pPr marL="285750" indent="-285750">
              <a:buFont typeface="Arial" panose="020B0604020202020204" pitchFamily="34" charset="0"/>
              <a:buChar char="•"/>
            </a:pPr>
            <a:r>
              <a:rPr lang="en-US" dirty="0">
                <a:solidFill>
                  <a:srgbClr val="FFFF00"/>
                </a:solidFill>
              </a:rPr>
              <a:t>Nov 15 ~ 0.093</a:t>
            </a:r>
          </a:p>
          <a:p>
            <a:pPr marL="285750" indent="-285750">
              <a:buFont typeface="Arial" panose="020B0604020202020204" pitchFamily="34" charset="0"/>
              <a:buChar char="•"/>
            </a:pPr>
            <a:r>
              <a:rPr lang="en-US" dirty="0">
                <a:solidFill>
                  <a:srgbClr val="FFFF00"/>
                </a:solidFill>
              </a:rPr>
              <a:t>Nov 16 ~ 0.120</a:t>
            </a:r>
          </a:p>
          <a:p>
            <a:pPr marL="285750" indent="-285750">
              <a:buFont typeface="Arial" panose="020B0604020202020204" pitchFamily="34" charset="0"/>
              <a:buChar char="•"/>
            </a:pPr>
            <a:r>
              <a:rPr lang="en-US" dirty="0">
                <a:solidFill>
                  <a:srgbClr val="FFFF00"/>
                </a:solidFill>
              </a:rPr>
              <a:t>Nov 17 ~ 0.142</a:t>
            </a:r>
          </a:p>
          <a:p>
            <a:pPr marL="285750" indent="-285750">
              <a:buFont typeface="Arial" panose="020B0604020202020204" pitchFamily="34" charset="0"/>
              <a:buChar char="•"/>
            </a:pPr>
            <a:r>
              <a:rPr lang="en-US" dirty="0">
                <a:solidFill>
                  <a:srgbClr val="FFFF00"/>
                </a:solidFill>
              </a:rPr>
              <a:t>Nov 18 ~ 0.143</a:t>
            </a:r>
          </a:p>
          <a:p>
            <a:pPr marL="285750" indent="-285750">
              <a:buFont typeface="Arial" panose="020B0604020202020204" pitchFamily="34" charset="0"/>
              <a:buChar char="•"/>
            </a:pPr>
            <a:r>
              <a:rPr lang="en-US" dirty="0">
                <a:solidFill>
                  <a:srgbClr val="FFFF00"/>
                </a:solidFill>
              </a:rPr>
              <a:t>Nov 19 ~ 0.047</a:t>
            </a:r>
          </a:p>
          <a:p>
            <a:pPr marL="285750" indent="-285750">
              <a:buFont typeface="Arial" panose="020B0604020202020204" pitchFamily="34" charset="0"/>
              <a:buChar char="•"/>
            </a:pPr>
            <a:endParaRPr lang="en-US" dirty="0">
              <a:solidFill>
                <a:srgbClr val="FFFF00"/>
              </a:solidFill>
            </a:endParaRPr>
          </a:p>
          <a:p>
            <a:r>
              <a:rPr lang="en-US" dirty="0">
                <a:solidFill>
                  <a:srgbClr val="FFFF00"/>
                </a:solidFill>
              </a:rPr>
              <a:t>DM1 and total maneuver duration (days)</a:t>
            </a:r>
          </a:p>
          <a:p>
            <a:pPr marL="285750" indent="-285750">
              <a:buFont typeface="Arial" panose="020B0604020202020204" pitchFamily="34" charset="0"/>
              <a:buChar char="•"/>
            </a:pPr>
            <a:r>
              <a:rPr lang="en-US" dirty="0">
                <a:solidFill>
                  <a:srgbClr val="FFFF00"/>
                </a:solidFill>
              </a:rPr>
              <a:t>Nov 14 ~ 1.51, 18.70</a:t>
            </a:r>
          </a:p>
          <a:p>
            <a:pPr marL="285750" indent="-285750">
              <a:buFont typeface="Arial" panose="020B0604020202020204" pitchFamily="34" charset="0"/>
              <a:buChar char="•"/>
            </a:pPr>
            <a:r>
              <a:rPr lang="en-US" dirty="0">
                <a:solidFill>
                  <a:srgbClr val="FFFF00"/>
                </a:solidFill>
              </a:rPr>
              <a:t>Nov 15 ~ 1.51, 20.67</a:t>
            </a:r>
          </a:p>
          <a:p>
            <a:pPr marL="285750" indent="-285750">
              <a:buFont typeface="Arial" panose="020B0604020202020204" pitchFamily="34" charset="0"/>
              <a:buChar char="•"/>
            </a:pPr>
            <a:r>
              <a:rPr lang="en-US" dirty="0">
                <a:solidFill>
                  <a:srgbClr val="FFFF00"/>
                </a:solidFill>
              </a:rPr>
              <a:t>Nov 16 ~ 1.40, 26.62</a:t>
            </a:r>
          </a:p>
          <a:p>
            <a:pPr marL="285750" indent="-285750">
              <a:buFont typeface="Arial" panose="020B0604020202020204" pitchFamily="34" charset="0"/>
              <a:buChar char="•"/>
            </a:pPr>
            <a:r>
              <a:rPr lang="en-US" dirty="0">
                <a:solidFill>
                  <a:srgbClr val="FFFF00"/>
                </a:solidFill>
              </a:rPr>
              <a:t>Nov 17 ~ 1.33, 31.55</a:t>
            </a:r>
          </a:p>
          <a:p>
            <a:pPr marL="285750" indent="-285750">
              <a:buFont typeface="Arial" panose="020B0604020202020204" pitchFamily="34" charset="0"/>
              <a:buChar char="•"/>
            </a:pPr>
            <a:r>
              <a:rPr lang="en-US" dirty="0">
                <a:solidFill>
                  <a:srgbClr val="FFFF00"/>
                </a:solidFill>
              </a:rPr>
              <a:t>Nov 18 ~ 1.40, 31.71</a:t>
            </a:r>
          </a:p>
          <a:p>
            <a:pPr marL="285750" indent="-285750">
              <a:buFont typeface="Arial" panose="020B0604020202020204" pitchFamily="34" charset="0"/>
              <a:buChar char="•"/>
            </a:pPr>
            <a:r>
              <a:rPr lang="en-US" dirty="0">
                <a:solidFill>
                  <a:srgbClr val="FFFF00"/>
                </a:solidFill>
              </a:rPr>
              <a:t>Nov 19 ~ 1.00, 10.48</a:t>
            </a:r>
          </a:p>
          <a:p>
            <a:pPr marL="0" indent="0">
              <a:buFont typeface="Arial" panose="020B0604020202020204" pitchFamily="34" charset="0"/>
              <a:buNone/>
            </a:pPr>
            <a:endParaRPr lang="en-US" dirty="0">
              <a:solidFill>
                <a:srgbClr val="FFFF00"/>
              </a:solidFill>
            </a:endParaRPr>
          </a:p>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1354920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a:extLst>
              <a:ext uri="{FF2B5EF4-FFF2-40B4-BE49-F238E27FC236}">
                <a16:creationId xmlns:a16="http://schemas.microsoft.com/office/drawing/2014/main" id="{9DBD2BE7-B4A1-810D-75BA-A33F4A57050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D9EAB43-0B52-1746-A278-B4ECD4363675}" type="slidenum">
              <a:rPr lang="en-US" altLang="en-US" sz="1200"/>
              <a:pPr/>
              <a:t>34</a:t>
            </a:fld>
            <a:endParaRPr lang="en-US" altLang="en-US" sz="1200"/>
          </a:p>
        </p:txBody>
      </p:sp>
      <p:sp>
        <p:nvSpPr>
          <p:cNvPr id="17410" name="Rectangle 2">
            <a:extLst>
              <a:ext uri="{FF2B5EF4-FFF2-40B4-BE49-F238E27FC236}">
                <a16:creationId xmlns:a16="http://schemas.microsoft.com/office/drawing/2014/main" id="{F7EEB405-96D4-FD17-22B6-A5F72881D0B3}"/>
              </a:ext>
            </a:extLst>
          </p:cNvPr>
          <p:cNvSpPr>
            <a:spLocks noGrp="1" noRot="1" noChangeAspect="1" noChangeArrowheads="1" noTextEdit="1"/>
          </p:cNvSpPr>
          <p:nvPr>
            <p:ph type="sldImg"/>
          </p:nvPr>
        </p:nvSpPr>
        <p:spPr>
          <a:ln/>
        </p:spPr>
      </p:sp>
      <p:sp>
        <p:nvSpPr>
          <p:cNvPr id="17411" name="Rectangle 3">
            <a:extLst>
              <a:ext uri="{FF2B5EF4-FFF2-40B4-BE49-F238E27FC236}">
                <a16:creationId xmlns:a16="http://schemas.microsoft.com/office/drawing/2014/main" id="{08539435-1078-11A0-62BA-D87B8549CC0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1350709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a:extLst>
              <a:ext uri="{FF2B5EF4-FFF2-40B4-BE49-F238E27FC236}">
                <a16:creationId xmlns:a16="http://schemas.microsoft.com/office/drawing/2014/main" id="{9DBD2BE7-B4A1-810D-75BA-A33F4A57050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D9EAB43-0B52-1746-A278-B4ECD4363675}" type="slidenum">
              <a:rPr lang="en-US" altLang="en-US" sz="1200"/>
              <a:pPr/>
              <a:t>35</a:t>
            </a:fld>
            <a:endParaRPr lang="en-US" altLang="en-US" sz="1200"/>
          </a:p>
        </p:txBody>
      </p:sp>
      <p:sp>
        <p:nvSpPr>
          <p:cNvPr id="17410" name="Rectangle 2">
            <a:extLst>
              <a:ext uri="{FF2B5EF4-FFF2-40B4-BE49-F238E27FC236}">
                <a16:creationId xmlns:a16="http://schemas.microsoft.com/office/drawing/2014/main" id="{F7EEB405-96D4-FD17-22B6-A5F72881D0B3}"/>
              </a:ext>
            </a:extLst>
          </p:cNvPr>
          <p:cNvSpPr>
            <a:spLocks noGrp="1" noRot="1" noChangeAspect="1" noChangeArrowheads="1" noTextEdit="1"/>
          </p:cNvSpPr>
          <p:nvPr>
            <p:ph type="sldImg"/>
          </p:nvPr>
        </p:nvSpPr>
        <p:spPr>
          <a:ln/>
        </p:spPr>
      </p:sp>
      <p:sp>
        <p:nvSpPr>
          <p:cNvPr id="17411" name="Rectangle 3">
            <a:extLst>
              <a:ext uri="{FF2B5EF4-FFF2-40B4-BE49-F238E27FC236}">
                <a16:creationId xmlns:a16="http://schemas.microsoft.com/office/drawing/2014/main" id="{08539435-1078-11A0-62BA-D87B8549CC0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8276426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a:extLst>
              <a:ext uri="{FF2B5EF4-FFF2-40B4-BE49-F238E27FC236}">
                <a16:creationId xmlns:a16="http://schemas.microsoft.com/office/drawing/2014/main" id="{9DBD2BE7-B4A1-810D-75BA-A33F4A57050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D9EAB43-0B52-1746-A278-B4ECD4363675}" type="slidenum">
              <a:rPr lang="en-US" altLang="en-US" sz="1200"/>
              <a:pPr/>
              <a:t>36</a:t>
            </a:fld>
            <a:endParaRPr lang="en-US" altLang="en-US" sz="1200"/>
          </a:p>
        </p:txBody>
      </p:sp>
      <p:sp>
        <p:nvSpPr>
          <p:cNvPr id="17410" name="Rectangle 2">
            <a:extLst>
              <a:ext uri="{FF2B5EF4-FFF2-40B4-BE49-F238E27FC236}">
                <a16:creationId xmlns:a16="http://schemas.microsoft.com/office/drawing/2014/main" id="{F7EEB405-96D4-FD17-22B6-A5F72881D0B3}"/>
              </a:ext>
            </a:extLst>
          </p:cNvPr>
          <p:cNvSpPr>
            <a:spLocks noGrp="1" noRot="1" noChangeAspect="1" noChangeArrowheads="1" noTextEdit="1"/>
          </p:cNvSpPr>
          <p:nvPr>
            <p:ph type="sldImg"/>
          </p:nvPr>
        </p:nvSpPr>
        <p:spPr>
          <a:ln/>
        </p:spPr>
      </p:sp>
      <p:sp>
        <p:nvSpPr>
          <p:cNvPr id="17411" name="Rectangle 3">
            <a:extLst>
              <a:ext uri="{FF2B5EF4-FFF2-40B4-BE49-F238E27FC236}">
                <a16:creationId xmlns:a16="http://schemas.microsoft.com/office/drawing/2014/main" id="{08539435-1078-11A0-62BA-D87B8549CC0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6257116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latin typeface="Arial" panose="020B0604020202020204" pitchFamily="34" charset="0"/>
                <a:ea typeface="ＭＳ Ｐゴシック" panose="020B0600070205080204" pitchFamily="34" charset="-128"/>
              </a:rPr>
              <a:t>How to design optimal spacecraft trajectories is a challenge encountered frequently in the field of mission design. We almost always want to optimize a trajectory such that one or more parameters such as propellant consumption or time of flight are minimized. This challenges raises two questions that we will address in today’s presentation. First, what tools can we use to solve spacecraft trajectory optimization problems. Second, how do we apply those tools. The application portion of this presentation will focus especially on how one of Goddard’s trajectory optimization tools was used for the Lunar IceCube mission. If there is time at the end I can talk more about the other two trajectory design problems I introduced on the previous slide as well.  </a:t>
            </a:r>
          </a:p>
          <a:p>
            <a:endParaRPr lang="en-US" dirty="0"/>
          </a:p>
        </p:txBody>
      </p:sp>
      <p:sp>
        <p:nvSpPr>
          <p:cNvPr id="4" name="Slide Number Placeholder 3"/>
          <p:cNvSpPr>
            <a:spLocks noGrp="1"/>
          </p:cNvSpPr>
          <p:nvPr>
            <p:ph type="sldNum" sz="quarter" idx="5"/>
          </p:nvPr>
        </p:nvSpPr>
        <p:spPr/>
        <p:txBody>
          <a:bodyPr/>
          <a:lstStyle/>
          <a:p>
            <a:fld id="{3D251640-3F89-6848-8CF4-37DDC84D6221}" type="slidenum">
              <a:rPr lang="en-US" altLang="en-US" smtClean="0"/>
              <a:pPr/>
              <a:t>3</a:t>
            </a:fld>
            <a:endParaRPr lang="en-US" altLang="en-US"/>
          </a:p>
        </p:txBody>
      </p:sp>
    </p:spTree>
    <p:extLst>
      <p:ext uri="{BB962C8B-B14F-4D97-AF65-F5344CB8AC3E}">
        <p14:creationId xmlns:p14="http://schemas.microsoft.com/office/powerpoint/2010/main" val="14229418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a:extLst>
              <a:ext uri="{FF2B5EF4-FFF2-40B4-BE49-F238E27FC236}">
                <a16:creationId xmlns:a16="http://schemas.microsoft.com/office/drawing/2014/main" id="{9DBD2BE7-B4A1-810D-75BA-A33F4A57050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D9EAB43-0B52-1746-A278-B4ECD4363675}" type="slidenum">
              <a:rPr lang="en-US" altLang="en-US" sz="1200"/>
              <a:pPr/>
              <a:t>37</a:t>
            </a:fld>
            <a:endParaRPr lang="en-US" altLang="en-US" sz="1200"/>
          </a:p>
        </p:txBody>
      </p:sp>
      <p:sp>
        <p:nvSpPr>
          <p:cNvPr id="17410" name="Rectangle 2">
            <a:extLst>
              <a:ext uri="{FF2B5EF4-FFF2-40B4-BE49-F238E27FC236}">
                <a16:creationId xmlns:a16="http://schemas.microsoft.com/office/drawing/2014/main" id="{F7EEB405-96D4-FD17-22B6-A5F72881D0B3}"/>
              </a:ext>
            </a:extLst>
          </p:cNvPr>
          <p:cNvSpPr>
            <a:spLocks noGrp="1" noRot="1" noChangeAspect="1" noChangeArrowheads="1" noTextEdit="1"/>
          </p:cNvSpPr>
          <p:nvPr>
            <p:ph type="sldImg"/>
          </p:nvPr>
        </p:nvSpPr>
        <p:spPr>
          <a:ln/>
        </p:spPr>
      </p:sp>
      <p:sp>
        <p:nvSpPr>
          <p:cNvPr id="17411" name="Rectangle 3">
            <a:extLst>
              <a:ext uri="{FF2B5EF4-FFF2-40B4-BE49-F238E27FC236}">
                <a16:creationId xmlns:a16="http://schemas.microsoft.com/office/drawing/2014/main" id="{08539435-1078-11A0-62BA-D87B8549CC0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5618895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a:extLst>
              <a:ext uri="{FF2B5EF4-FFF2-40B4-BE49-F238E27FC236}">
                <a16:creationId xmlns:a16="http://schemas.microsoft.com/office/drawing/2014/main" id="{D0376410-8ADF-8D35-4EC8-CA3A70DCCEF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66A1368-6D38-F045-9658-51D2B73F8B2C}" type="slidenum">
              <a:rPr lang="en-US" altLang="en-US" sz="1200"/>
              <a:pPr/>
              <a:t>38</a:t>
            </a:fld>
            <a:endParaRPr lang="en-US" altLang="en-US" sz="1200"/>
          </a:p>
        </p:txBody>
      </p:sp>
      <p:sp>
        <p:nvSpPr>
          <p:cNvPr id="19458" name="Rectangle 2">
            <a:extLst>
              <a:ext uri="{FF2B5EF4-FFF2-40B4-BE49-F238E27FC236}">
                <a16:creationId xmlns:a16="http://schemas.microsoft.com/office/drawing/2014/main" id="{54849B74-5BB5-0EF7-F6F3-2A183ECDBD0F}"/>
              </a:ext>
            </a:extLst>
          </p:cNvPr>
          <p:cNvSpPr>
            <a:spLocks noGrp="1" noRot="1" noChangeAspect="1" noChangeArrowheads="1"/>
          </p:cNvSpPr>
          <p:nvPr>
            <p:ph type="sldImg"/>
          </p:nvPr>
        </p:nvSpPr>
        <p:spPr>
          <a:xfrm>
            <a:off x="1144588" y="685800"/>
            <a:ext cx="4572000" cy="3429000"/>
          </a:xfrm>
          <a:solidFill>
            <a:srgbClr val="FFFFFF"/>
          </a:solidFill>
          <a:ln/>
        </p:spPr>
      </p:sp>
      <p:sp>
        <p:nvSpPr>
          <p:cNvPr id="19459" name="Rectangle 3">
            <a:extLst>
              <a:ext uri="{FF2B5EF4-FFF2-40B4-BE49-F238E27FC236}">
                <a16:creationId xmlns:a16="http://schemas.microsoft.com/office/drawing/2014/main" id="{5FCAB17D-7974-BC4D-E4C1-794E52E748A3}"/>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u="none" dirty="0">
                <a:solidFill>
                  <a:schemeClr val="bg1"/>
                </a:solidFill>
              </a:rPr>
              <a:t>Might be beneficial to also note differential dynamic programming as another optimization approach not discussed here.</a:t>
            </a:r>
          </a:p>
          <a:p>
            <a:pPr marL="171450" indent="-171450">
              <a:buFont typeface="Arial" panose="020B0604020202020204" pitchFamily="34" charset="0"/>
              <a:buChar char="•"/>
            </a:pPr>
            <a:r>
              <a:rPr lang="en-US" u="none" dirty="0">
                <a:solidFill>
                  <a:schemeClr val="bg1"/>
                </a:solidFill>
              </a:rPr>
              <a:t>Definition of </a:t>
            </a:r>
            <a:r>
              <a:rPr lang="en-US" b="1" u="none" dirty="0">
                <a:solidFill>
                  <a:schemeClr val="bg1"/>
                </a:solidFill>
              </a:rPr>
              <a:t>heuristic technique</a:t>
            </a:r>
            <a:r>
              <a:rPr lang="en-US" u="none" dirty="0">
                <a:solidFill>
                  <a:schemeClr val="bg1"/>
                </a:solidFill>
              </a:rPr>
              <a:t> from Wikipedia: </a:t>
            </a:r>
            <a:r>
              <a:rPr lang="en-US" b="0" i="0" u="none" dirty="0">
                <a:solidFill>
                  <a:schemeClr val="bg1"/>
                </a:solidFill>
                <a:effectLst/>
                <a:latin typeface="Arial" panose="020B0604020202020204" pitchFamily="34" charset="0"/>
              </a:rPr>
              <a:t>any approach to </a:t>
            </a:r>
            <a:r>
              <a:rPr lang="en-US" b="0" i="0" u="none" strike="noStrike" dirty="0">
                <a:solidFill>
                  <a:schemeClr val="bg1"/>
                </a:solidFill>
                <a:effectLst/>
                <a:latin typeface="Arial" panose="020B0604020202020204" pitchFamily="34" charset="0"/>
                <a:hlinkClick r:id="rId3" tooltip="Problem solving">
                  <a:extLst>
                    <a:ext uri="{A12FA001-AC4F-418D-AE19-62706E023703}">
                      <ahyp:hlinkClr xmlns:ahyp="http://schemas.microsoft.com/office/drawing/2018/hyperlinkcolor" val="tx"/>
                    </a:ext>
                  </a:extLst>
                </a:hlinkClick>
              </a:rPr>
              <a:t>problem solving</a:t>
            </a:r>
            <a:r>
              <a:rPr lang="en-US" b="0" i="0" u="none" dirty="0">
                <a:solidFill>
                  <a:schemeClr val="bg1"/>
                </a:solidFill>
                <a:effectLst/>
                <a:latin typeface="Arial" panose="020B0604020202020204" pitchFamily="34" charset="0"/>
              </a:rPr>
              <a:t> or </a:t>
            </a:r>
            <a:r>
              <a:rPr lang="en-US" b="0" i="0" u="none" strike="noStrike" dirty="0">
                <a:solidFill>
                  <a:schemeClr val="bg1"/>
                </a:solidFill>
                <a:effectLst/>
                <a:latin typeface="Arial" panose="020B0604020202020204" pitchFamily="34" charset="0"/>
                <a:hlinkClick r:id="rId4" tooltip="Self-discovery">
                  <a:extLst>
                    <a:ext uri="{A12FA001-AC4F-418D-AE19-62706E023703}">
                      <ahyp:hlinkClr xmlns:ahyp="http://schemas.microsoft.com/office/drawing/2018/hyperlinkcolor" val="tx"/>
                    </a:ext>
                  </a:extLst>
                </a:hlinkClick>
              </a:rPr>
              <a:t>self-discovery</a:t>
            </a:r>
            <a:r>
              <a:rPr lang="en-US" b="0" i="0" u="none" dirty="0">
                <a:solidFill>
                  <a:schemeClr val="bg1"/>
                </a:solidFill>
                <a:effectLst/>
                <a:latin typeface="Arial" panose="020B0604020202020204" pitchFamily="34" charset="0"/>
              </a:rPr>
              <a:t> that employs a practical method that is not guaranteed to be </a:t>
            </a:r>
            <a:r>
              <a:rPr lang="en-US" b="0" i="0" u="none" strike="noStrike" dirty="0">
                <a:solidFill>
                  <a:schemeClr val="bg1"/>
                </a:solidFill>
                <a:effectLst/>
                <a:latin typeface="Arial" panose="020B0604020202020204" pitchFamily="34" charset="0"/>
                <a:hlinkClick r:id="rId5" tooltip="Mathematical optimisation">
                  <a:extLst>
                    <a:ext uri="{A12FA001-AC4F-418D-AE19-62706E023703}">
                      <ahyp:hlinkClr xmlns:ahyp="http://schemas.microsoft.com/office/drawing/2018/hyperlinkcolor" val="tx"/>
                    </a:ext>
                  </a:extLst>
                </a:hlinkClick>
              </a:rPr>
              <a:t>optimal</a:t>
            </a:r>
            <a:r>
              <a:rPr lang="en-US" b="0" i="0" u="none" dirty="0">
                <a:solidFill>
                  <a:schemeClr val="bg1"/>
                </a:solidFill>
                <a:effectLst/>
                <a:latin typeface="Arial" panose="020B0604020202020204" pitchFamily="34" charset="0"/>
              </a:rPr>
              <a:t>, perfect, or </a:t>
            </a:r>
            <a:r>
              <a:rPr lang="en-US" b="0" i="0" u="none" strike="noStrike" dirty="0">
                <a:solidFill>
                  <a:schemeClr val="bg1"/>
                </a:solidFill>
                <a:effectLst/>
                <a:latin typeface="Arial" panose="020B0604020202020204" pitchFamily="34" charset="0"/>
                <a:hlinkClick r:id="rId6" tooltip="Rationality">
                  <a:extLst>
                    <a:ext uri="{A12FA001-AC4F-418D-AE19-62706E023703}">
                      <ahyp:hlinkClr xmlns:ahyp="http://schemas.microsoft.com/office/drawing/2018/hyperlinkcolor" val="tx"/>
                    </a:ext>
                  </a:extLst>
                </a:hlinkClick>
              </a:rPr>
              <a:t>rational</a:t>
            </a:r>
            <a:r>
              <a:rPr lang="en-US" b="0" i="0" u="none" dirty="0">
                <a:solidFill>
                  <a:schemeClr val="bg1"/>
                </a:solidFill>
                <a:effectLst/>
                <a:latin typeface="Arial" panose="020B0604020202020204" pitchFamily="34" charset="0"/>
              </a:rPr>
              <a:t>, but is nevertheless sufficient for reaching an immediate, short-term goal or </a:t>
            </a:r>
            <a:r>
              <a:rPr lang="en-US" b="0" i="0" u="none" strike="noStrike" dirty="0">
                <a:solidFill>
                  <a:schemeClr val="bg1"/>
                </a:solidFill>
                <a:effectLst/>
                <a:latin typeface="Arial" panose="020B0604020202020204" pitchFamily="34" charset="0"/>
                <a:hlinkClick r:id="rId7" tooltip="Approximation">
                  <a:extLst>
                    <a:ext uri="{A12FA001-AC4F-418D-AE19-62706E023703}">
                      <ahyp:hlinkClr xmlns:ahyp="http://schemas.microsoft.com/office/drawing/2018/hyperlinkcolor" val="tx"/>
                    </a:ext>
                  </a:extLst>
                </a:hlinkClick>
              </a:rPr>
              <a:t>approximation</a:t>
            </a:r>
            <a:r>
              <a:rPr lang="en-US" b="0" i="0" u="none" dirty="0">
                <a:solidFill>
                  <a:schemeClr val="bg1"/>
                </a:solidFill>
                <a:effectLst/>
                <a:latin typeface="Arial" panose="020B0604020202020204" pitchFamily="34" charset="0"/>
              </a:rPr>
              <a:t>. Where finding an optimal solution is impossible or impractical, heuristic methods can be used to speed up the process of finding a satisfactory solution. Heuristics can be mental shortcuts that ease the </a:t>
            </a:r>
            <a:r>
              <a:rPr lang="en-US" b="0" i="0" u="none" dirty="0">
                <a:solidFill>
                  <a:schemeClr val="bg1"/>
                </a:solidFill>
                <a:effectLst/>
                <a:latin typeface="Arial" panose="020B0604020202020204" pitchFamily="34" charset="0"/>
                <a:hlinkClick r:id="rId8">
                  <a:extLst>
                    <a:ext uri="{A12FA001-AC4F-418D-AE19-62706E023703}">
                      <ahyp:hlinkClr xmlns:ahyp="http://schemas.microsoft.com/office/drawing/2018/hyperlinkcolor" val="tx"/>
                    </a:ext>
                  </a:extLst>
                </a:hlinkClick>
              </a:rPr>
              <a:t>cognitive load</a:t>
            </a:r>
            <a:r>
              <a:rPr lang="en-US" b="0" i="0" u="none" dirty="0">
                <a:solidFill>
                  <a:schemeClr val="bg1"/>
                </a:solidFill>
                <a:effectLst/>
                <a:latin typeface="Arial" panose="020B0604020202020204" pitchFamily="34" charset="0"/>
              </a:rPr>
              <a:t> of </a:t>
            </a:r>
            <a:r>
              <a:rPr lang="en-US" b="0" i="0" u="none" strike="noStrike" dirty="0">
                <a:solidFill>
                  <a:schemeClr val="bg1"/>
                </a:solidFill>
                <a:effectLst/>
                <a:latin typeface="Arial" panose="020B0604020202020204" pitchFamily="34" charset="0"/>
                <a:hlinkClick r:id="rId9" tooltip="Decision-making">
                  <a:extLst>
                    <a:ext uri="{A12FA001-AC4F-418D-AE19-62706E023703}">
                      <ahyp:hlinkClr xmlns:ahyp="http://schemas.microsoft.com/office/drawing/2018/hyperlinkcolor" val="tx"/>
                    </a:ext>
                  </a:extLst>
                </a:hlinkClick>
              </a:rPr>
              <a:t>making a decision</a:t>
            </a:r>
            <a:r>
              <a:rPr lang="en-US" b="0" i="0" u="none" dirty="0">
                <a:solidFill>
                  <a:schemeClr val="bg1"/>
                </a:solidFill>
                <a:effectLst/>
                <a:latin typeface="Arial" panose="020B0604020202020204" pitchFamily="34" charset="0"/>
              </a:rPr>
              <a:t>.</a:t>
            </a:r>
          </a:p>
          <a:p>
            <a:pPr marL="171450" indent="-171450">
              <a:buFont typeface="Arial" panose="020B0604020202020204" pitchFamily="34" charset="0"/>
              <a:buChar char="•"/>
            </a:pPr>
            <a:r>
              <a:rPr lang="en-US" b="0" i="0" u="none" dirty="0">
                <a:solidFill>
                  <a:schemeClr val="bg1"/>
                </a:solidFill>
                <a:effectLst/>
                <a:latin typeface="Arial" panose="020B0604020202020204" pitchFamily="34" charset="0"/>
              </a:rPr>
              <a:t>Also see Wikipedia definition of metaheuristics: </a:t>
            </a:r>
            <a:r>
              <a:rPr lang="en-US" dirty="0">
                <a:hlinkClick r:id="rId10"/>
              </a:rPr>
              <a:t>Metaheuristic - Wikipedia</a:t>
            </a:r>
            <a:endParaRPr lang="en-US" u="none" dirty="0">
              <a:solidFill>
                <a:schemeClr val="bg1"/>
              </a:solidFill>
            </a:endParaRPr>
          </a:p>
        </p:txBody>
      </p:sp>
      <p:sp>
        <p:nvSpPr>
          <p:cNvPr id="4" name="Slide Number Placeholder 3"/>
          <p:cNvSpPr>
            <a:spLocks noGrp="1"/>
          </p:cNvSpPr>
          <p:nvPr>
            <p:ph type="sldNum" sz="quarter" idx="5"/>
          </p:nvPr>
        </p:nvSpPr>
        <p:spPr/>
        <p:txBody>
          <a:bodyPr/>
          <a:lstStyle/>
          <a:p>
            <a:fld id="{3D251640-3F89-6848-8CF4-37DDC84D6221}" type="slidenum">
              <a:rPr lang="en-US" altLang="en-US" smtClean="0"/>
              <a:pPr/>
              <a:t>40</a:t>
            </a:fld>
            <a:endParaRPr lang="en-US" altLang="en-US"/>
          </a:p>
        </p:txBody>
      </p:sp>
    </p:spTree>
    <p:extLst>
      <p:ext uri="{BB962C8B-B14F-4D97-AF65-F5344CB8AC3E}">
        <p14:creationId xmlns:p14="http://schemas.microsoft.com/office/powerpoint/2010/main" val="40138685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a:extLst>
              <a:ext uri="{FF2B5EF4-FFF2-40B4-BE49-F238E27FC236}">
                <a16:creationId xmlns:a16="http://schemas.microsoft.com/office/drawing/2014/main" id="{9DBD2BE7-B4A1-810D-75BA-A33F4A57050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D9EAB43-0B52-1746-A278-B4ECD4363675}" type="slidenum">
              <a:rPr lang="en-US" altLang="en-US" sz="1200"/>
              <a:pPr/>
              <a:t>43</a:t>
            </a:fld>
            <a:endParaRPr lang="en-US" altLang="en-US" sz="1200"/>
          </a:p>
        </p:txBody>
      </p:sp>
      <p:sp>
        <p:nvSpPr>
          <p:cNvPr id="17410" name="Rectangle 2">
            <a:extLst>
              <a:ext uri="{FF2B5EF4-FFF2-40B4-BE49-F238E27FC236}">
                <a16:creationId xmlns:a16="http://schemas.microsoft.com/office/drawing/2014/main" id="{F7EEB405-96D4-FD17-22B6-A5F72881D0B3}"/>
              </a:ext>
            </a:extLst>
          </p:cNvPr>
          <p:cNvSpPr>
            <a:spLocks noGrp="1" noRot="1" noChangeAspect="1" noChangeArrowheads="1" noTextEdit="1"/>
          </p:cNvSpPr>
          <p:nvPr>
            <p:ph type="sldImg"/>
          </p:nvPr>
        </p:nvSpPr>
        <p:spPr>
          <a:ln/>
        </p:spPr>
      </p:sp>
      <p:sp>
        <p:nvSpPr>
          <p:cNvPr id="17411" name="Rectangle 3">
            <a:extLst>
              <a:ext uri="{FF2B5EF4-FFF2-40B4-BE49-F238E27FC236}">
                <a16:creationId xmlns:a16="http://schemas.microsoft.com/office/drawing/2014/main" id="{08539435-1078-11A0-62BA-D87B8549CC0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9407629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a:extLst>
              <a:ext uri="{FF2B5EF4-FFF2-40B4-BE49-F238E27FC236}">
                <a16:creationId xmlns:a16="http://schemas.microsoft.com/office/drawing/2014/main" id="{9DBD2BE7-B4A1-810D-75BA-A33F4A57050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D9EAB43-0B52-1746-A278-B4ECD4363675}" type="slidenum">
              <a:rPr lang="en-US" altLang="en-US" sz="1200"/>
              <a:pPr/>
              <a:t>44</a:t>
            </a:fld>
            <a:endParaRPr lang="en-US" altLang="en-US" sz="1200"/>
          </a:p>
        </p:txBody>
      </p:sp>
      <p:sp>
        <p:nvSpPr>
          <p:cNvPr id="17410" name="Rectangle 2">
            <a:extLst>
              <a:ext uri="{FF2B5EF4-FFF2-40B4-BE49-F238E27FC236}">
                <a16:creationId xmlns:a16="http://schemas.microsoft.com/office/drawing/2014/main" id="{F7EEB405-96D4-FD17-22B6-A5F72881D0B3}"/>
              </a:ext>
            </a:extLst>
          </p:cNvPr>
          <p:cNvSpPr>
            <a:spLocks noGrp="1" noRot="1" noChangeAspect="1" noChangeArrowheads="1" noTextEdit="1"/>
          </p:cNvSpPr>
          <p:nvPr>
            <p:ph type="sldImg"/>
          </p:nvPr>
        </p:nvSpPr>
        <p:spPr>
          <a:ln/>
        </p:spPr>
      </p:sp>
      <p:sp>
        <p:nvSpPr>
          <p:cNvPr id="17411" name="Rectangle 3">
            <a:extLst>
              <a:ext uri="{FF2B5EF4-FFF2-40B4-BE49-F238E27FC236}">
                <a16:creationId xmlns:a16="http://schemas.microsoft.com/office/drawing/2014/main" id="{08539435-1078-11A0-62BA-D87B8549CC0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0486081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a:extLst>
              <a:ext uri="{FF2B5EF4-FFF2-40B4-BE49-F238E27FC236}">
                <a16:creationId xmlns:a16="http://schemas.microsoft.com/office/drawing/2014/main" id="{9DBD2BE7-B4A1-810D-75BA-A33F4A57050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D9EAB43-0B52-1746-A278-B4ECD4363675}" type="slidenum">
              <a:rPr lang="en-US" altLang="en-US" sz="1200"/>
              <a:pPr/>
              <a:t>47</a:t>
            </a:fld>
            <a:endParaRPr lang="en-US" altLang="en-US" sz="1200"/>
          </a:p>
        </p:txBody>
      </p:sp>
      <p:sp>
        <p:nvSpPr>
          <p:cNvPr id="17410" name="Rectangle 2">
            <a:extLst>
              <a:ext uri="{FF2B5EF4-FFF2-40B4-BE49-F238E27FC236}">
                <a16:creationId xmlns:a16="http://schemas.microsoft.com/office/drawing/2014/main" id="{F7EEB405-96D4-FD17-22B6-A5F72881D0B3}"/>
              </a:ext>
            </a:extLst>
          </p:cNvPr>
          <p:cNvSpPr>
            <a:spLocks noGrp="1" noRot="1" noChangeAspect="1" noChangeArrowheads="1" noTextEdit="1"/>
          </p:cNvSpPr>
          <p:nvPr>
            <p:ph type="sldImg"/>
          </p:nvPr>
        </p:nvSpPr>
        <p:spPr>
          <a:ln/>
        </p:spPr>
      </p:sp>
      <p:sp>
        <p:nvSpPr>
          <p:cNvPr id="17411" name="Rectangle 3">
            <a:extLst>
              <a:ext uri="{FF2B5EF4-FFF2-40B4-BE49-F238E27FC236}">
                <a16:creationId xmlns:a16="http://schemas.microsoft.com/office/drawing/2014/main" id="{08539435-1078-11A0-62BA-D87B8549CC0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ea typeface="ＭＳ Ｐゴシック" panose="020B0600070205080204" pitchFamily="34" charset="-128"/>
              </a:rPr>
              <a:t>Discuss how the LISA problem demonstrates the following optimization problem features:</a:t>
            </a:r>
          </a:p>
          <a:p>
            <a:pPr marL="171450" indent="-171450" eaLnBrk="1" hangingPunct="1">
              <a:buFont typeface="Arial" panose="020B0604020202020204" pitchFamily="34" charset="0"/>
              <a:buChar char="•"/>
            </a:pPr>
            <a:r>
              <a:rPr lang="en-US" altLang="en-US" dirty="0">
                <a:latin typeface="Arial" panose="020B0604020202020204" pitchFamily="34" charset="0"/>
                <a:ea typeface="ＭＳ Ｐゴシック" panose="020B0600070205080204" pitchFamily="34" charset="-128"/>
              </a:rPr>
              <a:t>Multi-phase problem</a:t>
            </a:r>
          </a:p>
          <a:p>
            <a:pPr marL="171450" indent="-171450" eaLnBrk="1" hangingPunct="1">
              <a:buFont typeface="Arial" panose="020B0604020202020204" pitchFamily="34" charset="0"/>
              <a:buChar char="•"/>
            </a:pPr>
            <a:r>
              <a:rPr lang="en-US" altLang="en-US" dirty="0">
                <a:latin typeface="Arial" panose="020B0604020202020204" pitchFamily="34" charset="0"/>
                <a:ea typeface="ＭＳ Ｐゴシック" panose="020B0600070205080204" pitchFamily="34" charset="-128"/>
              </a:rPr>
              <a:t>Formation flight, spacecraft formation constraints are path constraints</a:t>
            </a:r>
          </a:p>
          <a:p>
            <a:pPr marL="171450" indent="-171450" eaLnBrk="1" hangingPunct="1">
              <a:buFont typeface="Arial" panose="020B0604020202020204" pitchFamily="34" charset="0"/>
              <a:buChar char="•"/>
            </a:pPr>
            <a:endParaRPr lang="en-US" altLang="en-US" dirty="0">
              <a:latin typeface="Arial" panose="020B0604020202020204" pitchFamily="34" charset="0"/>
              <a:ea typeface="ＭＳ Ｐゴシック" panose="020B0600070205080204" pitchFamily="34" charset="-128"/>
            </a:endParaRPr>
          </a:p>
          <a:p>
            <a:pPr marL="0" indent="0" eaLnBrk="1" hangingPunct="1">
              <a:buFont typeface="Arial" panose="020B0604020202020204" pitchFamily="34" charset="0"/>
              <a:buNone/>
            </a:pPr>
            <a:r>
              <a:rPr lang="en-US" altLang="en-US" dirty="0">
                <a:latin typeface="Arial" panose="020B0604020202020204" pitchFamily="34" charset="0"/>
                <a:ea typeface="ＭＳ Ｐゴシック" panose="020B0600070205080204" pitchFamily="34" charset="-128"/>
              </a:rPr>
              <a:t>The thrust pointing constraint is for the Sun Aspect Angle (SAA) which is required to be 90deg +/- 40 degrees</a:t>
            </a:r>
          </a:p>
        </p:txBody>
      </p:sp>
    </p:spTree>
    <p:extLst>
      <p:ext uri="{BB962C8B-B14F-4D97-AF65-F5344CB8AC3E}">
        <p14:creationId xmlns:p14="http://schemas.microsoft.com/office/powerpoint/2010/main" val="19478047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a:extLst>
              <a:ext uri="{FF2B5EF4-FFF2-40B4-BE49-F238E27FC236}">
                <a16:creationId xmlns:a16="http://schemas.microsoft.com/office/drawing/2014/main" id="{9DBD2BE7-B4A1-810D-75BA-A33F4A57050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D9EAB43-0B52-1746-A278-B4ECD4363675}" type="slidenum">
              <a:rPr lang="en-US" altLang="en-US" sz="1200"/>
              <a:pPr/>
              <a:t>48</a:t>
            </a:fld>
            <a:endParaRPr lang="en-US" altLang="en-US" sz="1200"/>
          </a:p>
        </p:txBody>
      </p:sp>
      <p:sp>
        <p:nvSpPr>
          <p:cNvPr id="17410" name="Rectangle 2">
            <a:extLst>
              <a:ext uri="{FF2B5EF4-FFF2-40B4-BE49-F238E27FC236}">
                <a16:creationId xmlns:a16="http://schemas.microsoft.com/office/drawing/2014/main" id="{F7EEB405-96D4-FD17-22B6-A5F72881D0B3}"/>
              </a:ext>
            </a:extLst>
          </p:cNvPr>
          <p:cNvSpPr>
            <a:spLocks noGrp="1" noRot="1" noChangeAspect="1" noChangeArrowheads="1" noTextEdit="1"/>
          </p:cNvSpPr>
          <p:nvPr>
            <p:ph type="sldImg"/>
          </p:nvPr>
        </p:nvSpPr>
        <p:spPr>
          <a:ln/>
        </p:spPr>
      </p:sp>
      <p:sp>
        <p:nvSpPr>
          <p:cNvPr id="17411" name="Rectangle 3">
            <a:extLst>
              <a:ext uri="{FF2B5EF4-FFF2-40B4-BE49-F238E27FC236}">
                <a16:creationId xmlns:a16="http://schemas.microsoft.com/office/drawing/2014/main" id="{08539435-1078-11A0-62BA-D87B8549CC0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ea typeface="ＭＳ Ｐゴシック" panose="020B0600070205080204" pitchFamily="34" charset="-128"/>
              </a:rPr>
              <a:t>Discuss how the LISA problem demonstrates the following optimization problem features:</a:t>
            </a:r>
          </a:p>
          <a:p>
            <a:pPr marL="171450" indent="-171450" eaLnBrk="1" hangingPunct="1">
              <a:buFont typeface="Arial" panose="020B0604020202020204" pitchFamily="34" charset="0"/>
              <a:buChar char="•"/>
            </a:pPr>
            <a:r>
              <a:rPr lang="en-US" altLang="en-US" dirty="0">
                <a:latin typeface="Arial" panose="020B0604020202020204" pitchFamily="34" charset="0"/>
                <a:ea typeface="ＭＳ Ｐゴシック" panose="020B0600070205080204" pitchFamily="34" charset="-128"/>
              </a:rPr>
              <a:t>Multi-phase problem</a:t>
            </a:r>
          </a:p>
          <a:p>
            <a:pPr marL="171450" indent="-171450" eaLnBrk="1" hangingPunct="1">
              <a:buFont typeface="Arial" panose="020B0604020202020204" pitchFamily="34" charset="0"/>
              <a:buChar char="•"/>
            </a:pPr>
            <a:r>
              <a:rPr lang="en-US" altLang="en-US" dirty="0">
                <a:latin typeface="Arial" panose="020B0604020202020204" pitchFamily="34" charset="0"/>
                <a:ea typeface="ＭＳ Ｐゴシック" panose="020B0600070205080204" pitchFamily="34" charset="-128"/>
              </a:rPr>
              <a:t>Formation flight, spacecraft formation constraints are path constraints</a:t>
            </a:r>
          </a:p>
          <a:p>
            <a:pPr marL="171450" indent="-171450" eaLnBrk="1" hangingPunct="1">
              <a:buFont typeface="Arial" panose="020B0604020202020204" pitchFamily="34" charset="0"/>
              <a:buChar char="•"/>
            </a:pPr>
            <a:endParaRPr lang="en-US" altLang="en-US" dirty="0">
              <a:latin typeface="Arial" panose="020B0604020202020204" pitchFamily="34" charset="0"/>
              <a:ea typeface="ＭＳ Ｐゴシック" panose="020B0600070205080204" pitchFamily="34" charset="-128"/>
            </a:endParaRPr>
          </a:p>
          <a:p>
            <a:pPr marL="0" indent="0" eaLnBrk="1" hangingPunct="1">
              <a:buFont typeface="Arial" panose="020B0604020202020204" pitchFamily="34" charset="0"/>
              <a:buNone/>
            </a:pPr>
            <a:r>
              <a:rPr lang="en-US" altLang="en-US" dirty="0">
                <a:latin typeface="Arial" panose="020B0604020202020204" pitchFamily="34" charset="0"/>
                <a:ea typeface="ＭＳ Ｐゴシック" panose="020B0600070205080204" pitchFamily="34" charset="-128"/>
              </a:rPr>
              <a:t>The thrust pointing constraint is for the Sun Aspect Angle (SAA) which is required to be 90deg +/- 40 degrees</a:t>
            </a:r>
          </a:p>
        </p:txBody>
      </p:sp>
    </p:spTree>
    <p:extLst>
      <p:ext uri="{BB962C8B-B14F-4D97-AF65-F5344CB8AC3E}">
        <p14:creationId xmlns:p14="http://schemas.microsoft.com/office/powerpoint/2010/main" val="39867484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a:extLst>
              <a:ext uri="{FF2B5EF4-FFF2-40B4-BE49-F238E27FC236}">
                <a16:creationId xmlns:a16="http://schemas.microsoft.com/office/drawing/2014/main" id="{9DBD2BE7-B4A1-810D-75BA-A33F4A57050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D9EAB43-0B52-1746-A278-B4ECD4363675}" type="slidenum">
              <a:rPr lang="en-US" altLang="en-US" sz="1200"/>
              <a:pPr/>
              <a:t>52</a:t>
            </a:fld>
            <a:endParaRPr lang="en-US" altLang="en-US" sz="1200"/>
          </a:p>
        </p:txBody>
      </p:sp>
      <p:sp>
        <p:nvSpPr>
          <p:cNvPr id="17410" name="Rectangle 2">
            <a:extLst>
              <a:ext uri="{FF2B5EF4-FFF2-40B4-BE49-F238E27FC236}">
                <a16:creationId xmlns:a16="http://schemas.microsoft.com/office/drawing/2014/main" id="{F7EEB405-96D4-FD17-22B6-A5F72881D0B3}"/>
              </a:ext>
            </a:extLst>
          </p:cNvPr>
          <p:cNvSpPr>
            <a:spLocks noGrp="1" noRot="1" noChangeAspect="1" noChangeArrowheads="1" noTextEdit="1"/>
          </p:cNvSpPr>
          <p:nvPr>
            <p:ph type="sldImg"/>
          </p:nvPr>
        </p:nvSpPr>
        <p:spPr>
          <a:ln/>
        </p:spPr>
      </p:sp>
      <p:sp>
        <p:nvSpPr>
          <p:cNvPr id="17411" name="Rectangle 3">
            <a:extLst>
              <a:ext uri="{FF2B5EF4-FFF2-40B4-BE49-F238E27FC236}">
                <a16:creationId xmlns:a16="http://schemas.microsoft.com/office/drawing/2014/main" id="{08539435-1078-11A0-62BA-D87B8549CC0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ea typeface="ＭＳ Ｐゴシック" panose="020B0600070205080204" pitchFamily="34" charset="-128"/>
              </a:rPr>
              <a:t>Emphasize here how the low-fidelity models available in EMTG enable rapid solves (or failures) of each optimization problem which makes the search for a global optimal practical. </a:t>
            </a:r>
          </a:p>
        </p:txBody>
      </p:sp>
    </p:spTree>
    <p:extLst>
      <p:ext uri="{BB962C8B-B14F-4D97-AF65-F5344CB8AC3E}">
        <p14:creationId xmlns:p14="http://schemas.microsoft.com/office/powerpoint/2010/main" val="25744692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a:extLst>
              <a:ext uri="{FF2B5EF4-FFF2-40B4-BE49-F238E27FC236}">
                <a16:creationId xmlns:a16="http://schemas.microsoft.com/office/drawing/2014/main" id="{9DBD2BE7-B4A1-810D-75BA-A33F4A57050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D9EAB43-0B52-1746-A278-B4ECD4363675}" type="slidenum">
              <a:rPr lang="en-US" altLang="en-US" sz="1200"/>
              <a:pPr/>
              <a:t>4</a:t>
            </a:fld>
            <a:endParaRPr lang="en-US" altLang="en-US" sz="1200"/>
          </a:p>
        </p:txBody>
      </p:sp>
      <p:sp>
        <p:nvSpPr>
          <p:cNvPr id="17410" name="Rectangle 2">
            <a:extLst>
              <a:ext uri="{FF2B5EF4-FFF2-40B4-BE49-F238E27FC236}">
                <a16:creationId xmlns:a16="http://schemas.microsoft.com/office/drawing/2014/main" id="{F7EEB405-96D4-FD17-22B6-A5F72881D0B3}"/>
              </a:ext>
            </a:extLst>
          </p:cNvPr>
          <p:cNvSpPr>
            <a:spLocks noGrp="1" noRot="1" noChangeAspect="1" noChangeArrowheads="1" noTextEdit="1"/>
          </p:cNvSpPr>
          <p:nvPr>
            <p:ph type="sldImg"/>
          </p:nvPr>
        </p:nvSpPr>
        <p:spPr>
          <a:ln/>
        </p:spPr>
      </p:sp>
      <p:sp>
        <p:nvSpPr>
          <p:cNvPr id="17411" name="Rectangle 3">
            <a:extLst>
              <a:ext uri="{FF2B5EF4-FFF2-40B4-BE49-F238E27FC236}">
                <a16:creationId xmlns:a16="http://schemas.microsoft.com/office/drawing/2014/main" id="{08539435-1078-11A0-62BA-D87B8549CC0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r>
              <a:rPr lang="en-US" sz="1800" b="0" i="0" u="none" strike="noStrike" baseline="0" dirty="0">
                <a:latin typeface="CMR12"/>
              </a:rPr>
              <a:t>Before I discuss Lunar IceCube I am going to spend some time on optimization background, and this begins by introducing the optimal control problem. Fundamentally, an optimal control problem concerns the determination of a set of inputs to a system to extremize a desired parameter. The problem of low-thrust trajectory design perfectly fits this description. At each instant in time, the thrust vector of a low-thrust spacecraft, the input, must be selected to minimize a cost, typically propellant consumption or time of flight. The world is filled with optimization problems, both naturally occurring, such as light refracting through water, and human-made. Thus, significant effort has been invested in solving these problems. The modern field of optimal control theory originated in the 1690s when Johann Bernoulli challenged his fellow mathematicians to solve the brachistochrone problem. This prompting led to several solution methods, including ones by </a:t>
            </a:r>
            <a:r>
              <a:rPr lang="en-US" sz="1800" b="0" i="0" u="none" strike="noStrike" baseline="0" dirty="0" err="1">
                <a:latin typeface="CMR12"/>
              </a:rPr>
              <a:t>Issac</a:t>
            </a:r>
            <a:r>
              <a:rPr lang="en-US" sz="1800" b="0" i="0" u="none" strike="noStrike" baseline="0" dirty="0">
                <a:latin typeface="CMR12"/>
              </a:rPr>
              <a:t> Newton and Bernoulli himself, whose concepts are utilized to this day. The advent of computers in the 20</a:t>
            </a:r>
            <a:r>
              <a:rPr lang="en-US" sz="1800" b="0" i="0" u="none" strike="noStrike" baseline="0" dirty="0">
                <a:latin typeface="CMR8"/>
              </a:rPr>
              <a:t>th </a:t>
            </a:r>
            <a:r>
              <a:rPr lang="en-US" sz="1800" b="0" i="0" u="none" strike="noStrike" baseline="0" dirty="0">
                <a:latin typeface="CMR12"/>
              </a:rPr>
              <a:t>century spurred rapid advancement in the field of optimal control, leading to many new approaches for solving such problems. However, regardless of the method selected, all approaches require an initial mathematical formulation of the optimal control problem.</a:t>
            </a:r>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0028489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u="none" dirty="0">
                <a:solidFill>
                  <a:schemeClr val="bg1"/>
                </a:solidFill>
              </a:rPr>
              <a:t>Might be beneficial to also note differential dynamic programming as another optimization approach not discussed here.</a:t>
            </a:r>
          </a:p>
          <a:p>
            <a:pPr marL="171450" indent="-171450">
              <a:buFont typeface="Arial" panose="020B0604020202020204" pitchFamily="34" charset="0"/>
              <a:buChar char="•"/>
            </a:pPr>
            <a:r>
              <a:rPr lang="en-US" u="none" dirty="0">
                <a:solidFill>
                  <a:schemeClr val="bg1"/>
                </a:solidFill>
              </a:rPr>
              <a:t>Definition of </a:t>
            </a:r>
            <a:r>
              <a:rPr lang="en-US" b="1" u="none" dirty="0">
                <a:solidFill>
                  <a:schemeClr val="bg1"/>
                </a:solidFill>
              </a:rPr>
              <a:t>heuristic technique</a:t>
            </a:r>
            <a:r>
              <a:rPr lang="en-US" u="none" dirty="0">
                <a:solidFill>
                  <a:schemeClr val="bg1"/>
                </a:solidFill>
              </a:rPr>
              <a:t> from Wikipedia: </a:t>
            </a:r>
            <a:r>
              <a:rPr lang="en-US" b="0" i="0" u="none" dirty="0">
                <a:solidFill>
                  <a:schemeClr val="bg1"/>
                </a:solidFill>
                <a:effectLst/>
                <a:latin typeface="Arial" panose="020B0604020202020204" pitchFamily="34" charset="0"/>
              </a:rPr>
              <a:t>any approach to </a:t>
            </a:r>
            <a:r>
              <a:rPr lang="en-US" b="0" i="0" u="none" strike="noStrike" dirty="0">
                <a:solidFill>
                  <a:schemeClr val="bg1"/>
                </a:solidFill>
                <a:effectLst/>
                <a:latin typeface="Arial" panose="020B0604020202020204" pitchFamily="34" charset="0"/>
                <a:hlinkClick r:id="rId3" tooltip="Problem solving">
                  <a:extLst>
                    <a:ext uri="{A12FA001-AC4F-418D-AE19-62706E023703}">
                      <ahyp:hlinkClr xmlns:ahyp="http://schemas.microsoft.com/office/drawing/2018/hyperlinkcolor" val="tx"/>
                    </a:ext>
                  </a:extLst>
                </a:hlinkClick>
              </a:rPr>
              <a:t>problem solving</a:t>
            </a:r>
            <a:r>
              <a:rPr lang="en-US" b="0" i="0" u="none" dirty="0">
                <a:solidFill>
                  <a:schemeClr val="bg1"/>
                </a:solidFill>
                <a:effectLst/>
                <a:latin typeface="Arial" panose="020B0604020202020204" pitchFamily="34" charset="0"/>
              </a:rPr>
              <a:t> or </a:t>
            </a:r>
            <a:r>
              <a:rPr lang="en-US" b="0" i="0" u="none" strike="noStrike" dirty="0">
                <a:solidFill>
                  <a:schemeClr val="bg1"/>
                </a:solidFill>
                <a:effectLst/>
                <a:latin typeface="Arial" panose="020B0604020202020204" pitchFamily="34" charset="0"/>
                <a:hlinkClick r:id="rId4" tooltip="Self-discovery">
                  <a:extLst>
                    <a:ext uri="{A12FA001-AC4F-418D-AE19-62706E023703}">
                      <ahyp:hlinkClr xmlns:ahyp="http://schemas.microsoft.com/office/drawing/2018/hyperlinkcolor" val="tx"/>
                    </a:ext>
                  </a:extLst>
                </a:hlinkClick>
              </a:rPr>
              <a:t>self-discovery</a:t>
            </a:r>
            <a:r>
              <a:rPr lang="en-US" b="0" i="0" u="none" dirty="0">
                <a:solidFill>
                  <a:schemeClr val="bg1"/>
                </a:solidFill>
                <a:effectLst/>
                <a:latin typeface="Arial" panose="020B0604020202020204" pitchFamily="34" charset="0"/>
              </a:rPr>
              <a:t> that employs a practical method that is not guaranteed to be </a:t>
            </a:r>
            <a:r>
              <a:rPr lang="en-US" b="0" i="0" u="none" strike="noStrike" dirty="0">
                <a:solidFill>
                  <a:schemeClr val="bg1"/>
                </a:solidFill>
                <a:effectLst/>
                <a:latin typeface="Arial" panose="020B0604020202020204" pitchFamily="34" charset="0"/>
                <a:hlinkClick r:id="rId5" tooltip="Mathematical optimisation">
                  <a:extLst>
                    <a:ext uri="{A12FA001-AC4F-418D-AE19-62706E023703}">
                      <ahyp:hlinkClr xmlns:ahyp="http://schemas.microsoft.com/office/drawing/2018/hyperlinkcolor" val="tx"/>
                    </a:ext>
                  </a:extLst>
                </a:hlinkClick>
              </a:rPr>
              <a:t>optimal</a:t>
            </a:r>
            <a:r>
              <a:rPr lang="en-US" b="0" i="0" u="none" dirty="0">
                <a:solidFill>
                  <a:schemeClr val="bg1"/>
                </a:solidFill>
                <a:effectLst/>
                <a:latin typeface="Arial" panose="020B0604020202020204" pitchFamily="34" charset="0"/>
              </a:rPr>
              <a:t>, perfect, or </a:t>
            </a:r>
            <a:r>
              <a:rPr lang="en-US" b="0" i="0" u="none" strike="noStrike" dirty="0">
                <a:solidFill>
                  <a:schemeClr val="bg1"/>
                </a:solidFill>
                <a:effectLst/>
                <a:latin typeface="Arial" panose="020B0604020202020204" pitchFamily="34" charset="0"/>
                <a:hlinkClick r:id="rId6" tooltip="Rationality">
                  <a:extLst>
                    <a:ext uri="{A12FA001-AC4F-418D-AE19-62706E023703}">
                      <ahyp:hlinkClr xmlns:ahyp="http://schemas.microsoft.com/office/drawing/2018/hyperlinkcolor" val="tx"/>
                    </a:ext>
                  </a:extLst>
                </a:hlinkClick>
              </a:rPr>
              <a:t>rational</a:t>
            </a:r>
            <a:r>
              <a:rPr lang="en-US" b="0" i="0" u="none" dirty="0">
                <a:solidFill>
                  <a:schemeClr val="bg1"/>
                </a:solidFill>
                <a:effectLst/>
                <a:latin typeface="Arial" panose="020B0604020202020204" pitchFamily="34" charset="0"/>
              </a:rPr>
              <a:t>, but is nevertheless sufficient for reaching an immediate, short-term goal or </a:t>
            </a:r>
            <a:r>
              <a:rPr lang="en-US" b="0" i="0" u="none" strike="noStrike" dirty="0">
                <a:solidFill>
                  <a:schemeClr val="bg1"/>
                </a:solidFill>
                <a:effectLst/>
                <a:latin typeface="Arial" panose="020B0604020202020204" pitchFamily="34" charset="0"/>
                <a:hlinkClick r:id="rId7" tooltip="Approximation">
                  <a:extLst>
                    <a:ext uri="{A12FA001-AC4F-418D-AE19-62706E023703}">
                      <ahyp:hlinkClr xmlns:ahyp="http://schemas.microsoft.com/office/drawing/2018/hyperlinkcolor" val="tx"/>
                    </a:ext>
                  </a:extLst>
                </a:hlinkClick>
              </a:rPr>
              <a:t>approximation</a:t>
            </a:r>
            <a:r>
              <a:rPr lang="en-US" b="0" i="0" u="none" dirty="0">
                <a:solidFill>
                  <a:schemeClr val="bg1"/>
                </a:solidFill>
                <a:effectLst/>
                <a:latin typeface="Arial" panose="020B0604020202020204" pitchFamily="34" charset="0"/>
              </a:rPr>
              <a:t>. Where finding an optimal solution is impossible or impractical, heuristic methods can be used to speed up the process of finding a satisfactory solution. Heuristics can be mental shortcuts that ease the </a:t>
            </a:r>
            <a:r>
              <a:rPr lang="en-US" b="0" i="0" u="none" dirty="0">
                <a:solidFill>
                  <a:schemeClr val="bg1"/>
                </a:solidFill>
                <a:effectLst/>
                <a:latin typeface="Arial" panose="020B0604020202020204" pitchFamily="34" charset="0"/>
                <a:hlinkClick r:id="rId8">
                  <a:extLst>
                    <a:ext uri="{A12FA001-AC4F-418D-AE19-62706E023703}">
                      <ahyp:hlinkClr xmlns:ahyp="http://schemas.microsoft.com/office/drawing/2018/hyperlinkcolor" val="tx"/>
                    </a:ext>
                  </a:extLst>
                </a:hlinkClick>
              </a:rPr>
              <a:t>cognitive load</a:t>
            </a:r>
            <a:r>
              <a:rPr lang="en-US" b="0" i="0" u="none" dirty="0">
                <a:solidFill>
                  <a:schemeClr val="bg1"/>
                </a:solidFill>
                <a:effectLst/>
                <a:latin typeface="Arial" panose="020B0604020202020204" pitchFamily="34" charset="0"/>
              </a:rPr>
              <a:t> of </a:t>
            </a:r>
            <a:r>
              <a:rPr lang="en-US" b="0" i="0" u="none" strike="noStrike" dirty="0">
                <a:solidFill>
                  <a:schemeClr val="bg1"/>
                </a:solidFill>
                <a:effectLst/>
                <a:latin typeface="Arial" panose="020B0604020202020204" pitchFamily="34" charset="0"/>
                <a:hlinkClick r:id="rId9" tooltip="Decision-making">
                  <a:extLst>
                    <a:ext uri="{A12FA001-AC4F-418D-AE19-62706E023703}">
                      <ahyp:hlinkClr xmlns:ahyp="http://schemas.microsoft.com/office/drawing/2018/hyperlinkcolor" val="tx"/>
                    </a:ext>
                  </a:extLst>
                </a:hlinkClick>
              </a:rPr>
              <a:t>making a decision</a:t>
            </a:r>
            <a:r>
              <a:rPr lang="en-US" b="0" i="0" u="none" dirty="0">
                <a:solidFill>
                  <a:schemeClr val="bg1"/>
                </a:solidFill>
                <a:effectLst/>
                <a:latin typeface="Arial" panose="020B0604020202020204" pitchFamily="34" charset="0"/>
              </a:rPr>
              <a:t>.</a:t>
            </a:r>
          </a:p>
          <a:p>
            <a:pPr marL="171450" indent="-171450">
              <a:buFont typeface="Arial" panose="020B0604020202020204" pitchFamily="34" charset="0"/>
              <a:buChar char="•"/>
            </a:pPr>
            <a:r>
              <a:rPr lang="en-US" b="0" i="0" u="none" dirty="0">
                <a:solidFill>
                  <a:schemeClr val="bg1"/>
                </a:solidFill>
                <a:effectLst/>
                <a:latin typeface="Arial" panose="020B0604020202020204" pitchFamily="34" charset="0"/>
              </a:rPr>
              <a:t>Also see Wikipedia definition of metaheuristics: </a:t>
            </a:r>
            <a:r>
              <a:rPr lang="en-US" dirty="0">
                <a:hlinkClick r:id="rId10"/>
              </a:rPr>
              <a:t>Metaheuristic – Wikipedia</a:t>
            </a:r>
            <a:endParaRPr lang="en-US" dirty="0"/>
          </a:p>
          <a:p>
            <a:pPr marL="171450" indent="-171450">
              <a:buFont typeface="Arial" panose="020B0604020202020204" pitchFamily="34" charset="0"/>
              <a:buChar char="•"/>
            </a:pPr>
            <a:r>
              <a:rPr lang="en-US" u="none" dirty="0">
                <a:solidFill>
                  <a:schemeClr val="bg1"/>
                </a:solidFill>
              </a:rPr>
              <a:t>See Wikipedia on Minimal Surface of Revolution for visual explanation of why indirect method only gets you a local optimal. </a:t>
            </a:r>
            <a:r>
              <a:rPr lang="en-US" dirty="0">
                <a:hlinkClick r:id="rId11"/>
              </a:rPr>
              <a:t>Minimal surface of revolution - Wikipedia</a:t>
            </a:r>
            <a:endParaRPr lang="en-US" u="none" dirty="0">
              <a:solidFill>
                <a:schemeClr val="bg1"/>
              </a:solidFill>
            </a:endParaRPr>
          </a:p>
        </p:txBody>
      </p:sp>
      <p:sp>
        <p:nvSpPr>
          <p:cNvPr id="4" name="Slide Number Placeholder 3"/>
          <p:cNvSpPr>
            <a:spLocks noGrp="1"/>
          </p:cNvSpPr>
          <p:nvPr>
            <p:ph type="sldNum" sz="quarter" idx="5"/>
          </p:nvPr>
        </p:nvSpPr>
        <p:spPr/>
        <p:txBody>
          <a:bodyPr/>
          <a:lstStyle/>
          <a:p>
            <a:fld id="{3D251640-3F89-6848-8CF4-37DDC84D6221}" type="slidenum">
              <a:rPr lang="en-US" altLang="en-US" smtClean="0"/>
              <a:pPr/>
              <a:t>5</a:t>
            </a:fld>
            <a:endParaRPr lang="en-US" altLang="en-US"/>
          </a:p>
        </p:txBody>
      </p:sp>
    </p:spTree>
    <p:extLst>
      <p:ext uri="{BB962C8B-B14F-4D97-AF65-F5344CB8AC3E}">
        <p14:creationId xmlns:p14="http://schemas.microsoft.com/office/powerpoint/2010/main" val="11019833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a:extLst>
              <a:ext uri="{FF2B5EF4-FFF2-40B4-BE49-F238E27FC236}">
                <a16:creationId xmlns:a16="http://schemas.microsoft.com/office/drawing/2014/main" id="{9DBD2BE7-B4A1-810D-75BA-A33F4A57050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D9EAB43-0B52-1746-A278-B4ECD4363675}" type="slidenum">
              <a:rPr lang="en-US" altLang="en-US" sz="1200"/>
              <a:pPr/>
              <a:t>7</a:t>
            </a:fld>
            <a:endParaRPr lang="en-US" altLang="en-US" sz="1200"/>
          </a:p>
        </p:txBody>
      </p:sp>
      <p:sp>
        <p:nvSpPr>
          <p:cNvPr id="17410" name="Rectangle 2">
            <a:extLst>
              <a:ext uri="{FF2B5EF4-FFF2-40B4-BE49-F238E27FC236}">
                <a16:creationId xmlns:a16="http://schemas.microsoft.com/office/drawing/2014/main" id="{F7EEB405-96D4-FD17-22B6-A5F72881D0B3}"/>
              </a:ext>
            </a:extLst>
          </p:cNvPr>
          <p:cNvSpPr>
            <a:spLocks noGrp="1" noRot="1" noChangeAspect="1" noChangeArrowheads="1" noTextEdit="1"/>
          </p:cNvSpPr>
          <p:nvPr>
            <p:ph type="sldImg"/>
          </p:nvPr>
        </p:nvSpPr>
        <p:spPr>
          <a:ln/>
        </p:spPr>
      </p:sp>
      <p:sp>
        <p:nvSpPr>
          <p:cNvPr id="17411" name="Rectangle 3">
            <a:extLst>
              <a:ext uri="{FF2B5EF4-FFF2-40B4-BE49-F238E27FC236}">
                <a16:creationId xmlns:a16="http://schemas.microsoft.com/office/drawing/2014/main" id="{08539435-1078-11A0-62BA-D87B8549CC0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0710722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a:extLst>
              <a:ext uri="{FF2B5EF4-FFF2-40B4-BE49-F238E27FC236}">
                <a16:creationId xmlns:a16="http://schemas.microsoft.com/office/drawing/2014/main" id="{9DBD2BE7-B4A1-810D-75BA-A33F4A57050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D9EAB43-0B52-1746-A278-B4ECD4363675}" type="slidenum">
              <a:rPr lang="en-US" altLang="en-US" sz="1200"/>
              <a:pPr/>
              <a:t>8</a:t>
            </a:fld>
            <a:endParaRPr lang="en-US" altLang="en-US" sz="1200"/>
          </a:p>
        </p:txBody>
      </p:sp>
      <p:sp>
        <p:nvSpPr>
          <p:cNvPr id="17410" name="Rectangle 2">
            <a:extLst>
              <a:ext uri="{FF2B5EF4-FFF2-40B4-BE49-F238E27FC236}">
                <a16:creationId xmlns:a16="http://schemas.microsoft.com/office/drawing/2014/main" id="{F7EEB405-96D4-FD17-22B6-A5F72881D0B3}"/>
              </a:ext>
            </a:extLst>
          </p:cNvPr>
          <p:cNvSpPr>
            <a:spLocks noGrp="1" noRot="1" noChangeAspect="1" noChangeArrowheads="1" noTextEdit="1"/>
          </p:cNvSpPr>
          <p:nvPr>
            <p:ph type="sldImg"/>
          </p:nvPr>
        </p:nvSpPr>
        <p:spPr>
          <a:ln/>
        </p:spPr>
      </p:sp>
      <p:sp>
        <p:nvSpPr>
          <p:cNvPr id="17411" name="Rectangle 3">
            <a:extLst>
              <a:ext uri="{FF2B5EF4-FFF2-40B4-BE49-F238E27FC236}">
                <a16:creationId xmlns:a16="http://schemas.microsoft.com/office/drawing/2014/main" id="{08539435-1078-11A0-62BA-D87B8549CC0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1350429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a:extLst>
              <a:ext uri="{FF2B5EF4-FFF2-40B4-BE49-F238E27FC236}">
                <a16:creationId xmlns:a16="http://schemas.microsoft.com/office/drawing/2014/main" id="{9DBD2BE7-B4A1-810D-75BA-A33F4A57050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D9EAB43-0B52-1746-A278-B4ECD4363675}" type="slidenum">
              <a:rPr lang="en-US" altLang="en-US" sz="1200"/>
              <a:pPr/>
              <a:t>9</a:t>
            </a:fld>
            <a:endParaRPr lang="en-US" altLang="en-US" sz="1200"/>
          </a:p>
        </p:txBody>
      </p:sp>
      <p:sp>
        <p:nvSpPr>
          <p:cNvPr id="17410" name="Rectangle 2">
            <a:extLst>
              <a:ext uri="{FF2B5EF4-FFF2-40B4-BE49-F238E27FC236}">
                <a16:creationId xmlns:a16="http://schemas.microsoft.com/office/drawing/2014/main" id="{F7EEB405-96D4-FD17-22B6-A5F72881D0B3}"/>
              </a:ext>
            </a:extLst>
          </p:cNvPr>
          <p:cNvSpPr>
            <a:spLocks noGrp="1" noRot="1" noChangeAspect="1" noChangeArrowheads="1" noTextEdit="1"/>
          </p:cNvSpPr>
          <p:nvPr>
            <p:ph type="sldImg"/>
          </p:nvPr>
        </p:nvSpPr>
        <p:spPr>
          <a:ln/>
        </p:spPr>
      </p:sp>
      <p:sp>
        <p:nvSpPr>
          <p:cNvPr id="17411" name="Rectangle 3">
            <a:extLst>
              <a:ext uri="{FF2B5EF4-FFF2-40B4-BE49-F238E27FC236}">
                <a16:creationId xmlns:a16="http://schemas.microsoft.com/office/drawing/2014/main" id="{08539435-1078-11A0-62BA-D87B8549CC0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2151653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a:extLst>
              <a:ext uri="{FF2B5EF4-FFF2-40B4-BE49-F238E27FC236}">
                <a16:creationId xmlns:a16="http://schemas.microsoft.com/office/drawing/2014/main" id="{9DBD2BE7-B4A1-810D-75BA-A33F4A57050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D9EAB43-0B52-1746-A278-B4ECD4363675}" type="slidenum">
              <a:rPr lang="en-US" altLang="en-US" sz="1200"/>
              <a:pPr/>
              <a:t>10</a:t>
            </a:fld>
            <a:endParaRPr lang="en-US" altLang="en-US" sz="1200"/>
          </a:p>
        </p:txBody>
      </p:sp>
      <p:sp>
        <p:nvSpPr>
          <p:cNvPr id="17410" name="Rectangle 2">
            <a:extLst>
              <a:ext uri="{FF2B5EF4-FFF2-40B4-BE49-F238E27FC236}">
                <a16:creationId xmlns:a16="http://schemas.microsoft.com/office/drawing/2014/main" id="{F7EEB405-96D4-FD17-22B6-A5F72881D0B3}"/>
              </a:ext>
            </a:extLst>
          </p:cNvPr>
          <p:cNvSpPr>
            <a:spLocks noGrp="1" noRot="1" noChangeAspect="1" noChangeArrowheads="1" noTextEdit="1"/>
          </p:cNvSpPr>
          <p:nvPr>
            <p:ph type="sldImg"/>
          </p:nvPr>
        </p:nvSpPr>
        <p:spPr>
          <a:ln/>
        </p:spPr>
      </p:sp>
      <p:sp>
        <p:nvSpPr>
          <p:cNvPr id="17411" name="Rectangle 3">
            <a:extLst>
              <a:ext uri="{FF2B5EF4-FFF2-40B4-BE49-F238E27FC236}">
                <a16:creationId xmlns:a16="http://schemas.microsoft.com/office/drawing/2014/main" id="{08539435-1078-11A0-62BA-D87B8549CC0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4488845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file:////Users/kgammage/Documents/CustomerWork/ToDo/A534%20-%20Code%20595%20Logo/595_logo_color.gif" TargetMode="External"/><Relationship Id="rId5" Type="http://schemas.openxmlformats.org/officeDocument/2006/relationships/image" Target="../media/image3.png"/><Relationship Id="rId4" Type="http://schemas.openxmlformats.org/officeDocument/2006/relationships/image" Target="file:////Users/kgammage/Documents/CustomerWork/ToDo/A534%20-%20Code%20595%20Logo/PPT%20Template/BWmeatball.gif" TargetMode="Externa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lum/>
          </a:blip>
          <a:srcRect/>
          <a:tile tx="0" ty="0" sx="100000" sy="100000" flip="x" algn="tl"/>
        </a:blipFill>
        <a:effectLst/>
      </p:bgPr>
    </p:bg>
    <p:spTree>
      <p:nvGrpSpPr>
        <p:cNvPr id="1" name=""/>
        <p:cNvGrpSpPr/>
        <p:nvPr/>
      </p:nvGrpSpPr>
      <p:grpSpPr>
        <a:xfrm>
          <a:off x="0" y="0"/>
          <a:ext cx="0" cy="0"/>
          <a:chOff x="0" y="0"/>
          <a:chExt cx="0" cy="0"/>
        </a:xfrm>
      </p:grpSpPr>
      <p:pic>
        <p:nvPicPr>
          <p:cNvPr id="4" name="BWmeatball.gif" descr="/Users/kgammage/Documents/CustomerWork/ToDo/A534 - Code 595 Logo/PPT Template/BWmeatball.gif">
            <a:extLst>
              <a:ext uri="{FF2B5EF4-FFF2-40B4-BE49-F238E27FC236}">
                <a16:creationId xmlns:a16="http://schemas.microsoft.com/office/drawing/2014/main" id="{496502C6-FA80-9940-7A8D-E32B2FEE4A4F}"/>
              </a:ext>
            </a:extLst>
          </p:cNvPr>
          <p:cNvPicPr>
            <a:picLocks noChangeAspect="1"/>
          </p:cNvPicPr>
          <p:nvPr userDrawn="1"/>
        </p:nvPicPr>
        <p:blipFill>
          <a:blip r:embed="rId3" r:link="rId4">
            <a:extLst>
              <a:ext uri="{28A0092B-C50C-407E-A947-70E740481C1C}">
                <a14:useLocalDpi xmlns:a14="http://schemas.microsoft.com/office/drawing/2010/main" val="0"/>
              </a:ext>
            </a:extLst>
          </a:blip>
          <a:srcRect/>
          <a:stretch>
            <a:fillRect/>
          </a:stretch>
        </p:blipFill>
        <p:spPr bwMode="auto">
          <a:xfrm>
            <a:off x="10641538" y="607660"/>
            <a:ext cx="830997"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6">
            <a:extLst>
              <a:ext uri="{FF2B5EF4-FFF2-40B4-BE49-F238E27FC236}">
                <a16:creationId xmlns:a16="http://schemas.microsoft.com/office/drawing/2014/main" id="{CE1CFABC-BA97-0B2F-6DF3-6EF6F1120CAE}"/>
              </a:ext>
            </a:extLst>
          </p:cNvPr>
          <p:cNvSpPr txBox="1">
            <a:spLocks noChangeArrowheads="1"/>
          </p:cNvSpPr>
          <p:nvPr userDrawn="1"/>
        </p:nvSpPr>
        <p:spPr bwMode="auto">
          <a:xfrm>
            <a:off x="524934" y="522289"/>
            <a:ext cx="510751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sz="1000">
                <a:solidFill>
                  <a:schemeClr val="bg1"/>
                </a:solidFill>
              </a:rPr>
              <a:t>National Aeronautics and Space Administration</a:t>
            </a:r>
          </a:p>
        </p:txBody>
      </p:sp>
      <p:sp>
        <p:nvSpPr>
          <p:cNvPr id="6" name="Text Box 17">
            <a:extLst>
              <a:ext uri="{FF2B5EF4-FFF2-40B4-BE49-F238E27FC236}">
                <a16:creationId xmlns:a16="http://schemas.microsoft.com/office/drawing/2014/main" id="{A500A008-64F1-5C32-3165-FD9F7EC72A97}"/>
              </a:ext>
            </a:extLst>
          </p:cNvPr>
          <p:cNvSpPr txBox="1">
            <a:spLocks noChangeArrowheads="1"/>
          </p:cNvSpPr>
          <p:nvPr userDrawn="1"/>
        </p:nvSpPr>
        <p:spPr bwMode="auto">
          <a:xfrm>
            <a:off x="524934" y="6443664"/>
            <a:ext cx="1564217" cy="244475"/>
          </a:xfrm>
          <a:prstGeom prst="rect">
            <a:avLst/>
          </a:prstGeom>
          <a:no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en-US" sz="1000" b="1">
                <a:solidFill>
                  <a:srgbClr val="FFFFFF"/>
                </a:solidFill>
              </a:rPr>
              <a:t>www.nasa.gov</a:t>
            </a:r>
            <a:endParaRPr lang="en-US" sz="1000">
              <a:solidFill>
                <a:srgbClr val="FFFFFF"/>
              </a:solidFill>
            </a:endParaRPr>
          </a:p>
        </p:txBody>
      </p:sp>
      <p:sp>
        <p:nvSpPr>
          <p:cNvPr id="7" name="TextBox 6">
            <a:extLst>
              <a:ext uri="{FF2B5EF4-FFF2-40B4-BE49-F238E27FC236}">
                <a16:creationId xmlns:a16="http://schemas.microsoft.com/office/drawing/2014/main" id="{53210677-197F-3C12-6EC8-75AE1383C354}"/>
              </a:ext>
            </a:extLst>
          </p:cNvPr>
          <p:cNvSpPr txBox="1"/>
          <p:nvPr userDrawn="1"/>
        </p:nvSpPr>
        <p:spPr>
          <a:xfrm>
            <a:off x="4308042" y="5951221"/>
            <a:ext cx="3575915" cy="492443"/>
          </a:xfrm>
          <a:prstGeom prst="rect">
            <a:avLst/>
          </a:prstGeom>
          <a:noFill/>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1300" b="1" dirty="0">
                <a:solidFill>
                  <a:schemeClr val="bg1"/>
                </a:solidFill>
              </a:rPr>
              <a:t>NAVIGATION &amp; MISSION DESIGN BRANCH</a:t>
            </a:r>
          </a:p>
          <a:p>
            <a:pPr>
              <a:defRPr/>
            </a:pPr>
            <a:r>
              <a:rPr lang="en-US" sz="1300" dirty="0">
                <a:solidFill>
                  <a:schemeClr val="bg1"/>
                </a:solidFill>
              </a:rPr>
              <a:t>NASA GSFC</a:t>
            </a:r>
          </a:p>
        </p:txBody>
      </p:sp>
      <p:pic>
        <p:nvPicPr>
          <p:cNvPr id="8" name="595_logo_color.gif" descr="/Users/kgammage/Documents/CustomerWork/ToDo/A534 - Code 595 Logo/595_logo_color.gif">
            <a:extLst>
              <a:ext uri="{FF2B5EF4-FFF2-40B4-BE49-F238E27FC236}">
                <a16:creationId xmlns:a16="http://schemas.microsoft.com/office/drawing/2014/main" id="{130E0FFA-1D3F-9F55-68DF-68E3CD3337D6}"/>
              </a:ext>
            </a:extLst>
          </p:cNvPr>
          <p:cNvPicPr>
            <a:picLocks noChangeAspect="1"/>
          </p:cNvPicPr>
          <p:nvPr userDrawn="1"/>
        </p:nvPicPr>
        <p:blipFill>
          <a:blip r:embed="rId5" r:link="rId6">
            <a:extLst>
              <a:ext uri="{28A0092B-C50C-407E-A947-70E740481C1C}">
                <a14:useLocalDpi xmlns:a14="http://schemas.microsoft.com/office/drawing/2010/main" val="0"/>
              </a:ext>
            </a:extLst>
          </a:blip>
          <a:srcRect/>
          <a:stretch>
            <a:fillRect/>
          </a:stretch>
        </p:blipFill>
        <p:spPr bwMode="auto">
          <a:xfrm>
            <a:off x="10546290" y="5776756"/>
            <a:ext cx="1013883"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2B080F89-215A-4816-8269-A9CA6275FD13}"/>
              </a:ext>
            </a:extLst>
          </p:cNvPr>
          <p:cNvSpPr txBox="1"/>
          <p:nvPr userDrawn="1"/>
        </p:nvSpPr>
        <p:spPr>
          <a:xfrm rot="16200000">
            <a:off x="8922681" y="3013501"/>
            <a:ext cx="4261103" cy="830997"/>
          </a:xfrm>
          <a:prstGeom prst="rect">
            <a:avLst/>
          </a:prstGeom>
          <a:noFill/>
        </p:spPr>
        <p:txBody>
          <a:bodyPr wrap="none">
            <a:spAutoFit/>
          </a:bodyPr>
          <a:lstStyle/>
          <a:p>
            <a:pPr>
              <a:defRPr/>
            </a:pPr>
            <a:r>
              <a:rPr lang="en-US" sz="4800" spc="1500" dirty="0">
                <a:solidFill>
                  <a:srgbClr val="FFFFFF"/>
                </a:solidFill>
                <a:latin typeface="Arial" charset="0"/>
                <a:ea typeface="ＭＳ Ｐゴシック" charset="-128"/>
              </a:rPr>
              <a:t>code 595</a:t>
            </a:r>
          </a:p>
        </p:txBody>
      </p:sp>
      <p:sp>
        <p:nvSpPr>
          <p:cNvPr id="12307" name="Rectangle 19"/>
          <p:cNvSpPr>
            <a:spLocks noGrp="1" noChangeArrowheads="1"/>
          </p:cNvSpPr>
          <p:nvPr>
            <p:ph type="ctrTitle" sz="quarter"/>
          </p:nvPr>
        </p:nvSpPr>
        <p:spPr>
          <a:xfrm>
            <a:off x="412349" y="887866"/>
            <a:ext cx="9685867" cy="1143000"/>
          </a:xfrm>
          <a:ln>
            <a:noFill/>
          </a:ln>
          <a:effectLst/>
        </p:spPr>
        <p:txBody>
          <a:bodyPr/>
          <a:lstStyle>
            <a:lvl1pPr algn="l">
              <a:defRPr sz="3400">
                <a:solidFill>
                  <a:srgbClr val="F47A20"/>
                </a:solidFill>
                <a:effectLst/>
                <a:latin typeface="Arial"/>
                <a:cs typeface="Arial"/>
              </a:defRPr>
            </a:lvl1pPr>
          </a:lstStyle>
          <a:p>
            <a:r>
              <a:rPr lang="en-US"/>
              <a:t>Click to edit Master title style</a:t>
            </a:r>
            <a:endParaRPr lang="en-US" dirty="0"/>
          </a:p>
        </p:txBody>
      </p:sp>
      <p:sp>
        <p:nvSpPr>
          <p:cNvPr id="12308" name="Rectangle 20"/>
          <p:cNvSpPr>
            <a:spLocks noGrp="1" noChangeArrowheads="1"/>
          </p:cNvSpPr>
          <p:nvPr>
            <p:ph type="subTitle" sz="quarter" idx="1"/>
          </p:nvPr>
        </p:nvSpPr>
        <p:spPr>
          <a:xfrm>
            <a:off x="4978400" y="2380804"/>
            <a:ext cx="5215467" cy="1565275"/>
          </a:xfrm>
        </p:spPr>
        <p:txBody>
          <a:bodyPr/>
          <a:lstStyle>
            <a:lvl1pPr marL="0" indent="0" algn="l">
              <a:buFontTx/>
              <a:buNone/>
              <a:defRPr b="1">
                <a:solidFill>
                  <a:srgbClr val="FFFFFF"/>
                </a:solidFill>
              </a:defRPr>
            </a:lvl1pPr>
          </a:lstStyle>
          <a:p>
            <a:r>
              <a:rPr lang="en-US"/>
              <a:t>Click to edit Master subtitle style</a:t>
            </a:r>
            <a:endParaRPr lang="en-US" dirty="0"/>
          </a:p>
        </p:txBody>
      </p:sp>
    </p:spTree>
    <p:extLst>
      <p:ext uri="{BB962C8B-B14F-4D97-AF65-F5344CB8AC3E}">
        <p14:creationId xmlns:p14="http://schemas.microsoft.com/office/powerpoint/2010/main" val="17772104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70951" y="122239"/>
            <a:ext cx="2821516" cy="57165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06401" y="122239"/>
            <a:ext cx="8261351" cy="57165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a:extLst>
              <a:ext uri="{FF2B5EF4-FFF2-40B4-BE49-F238E27FC236}">
                <a16:creationId xmlns:a16="http://schemas.microsoft.com/office/drawing/2014/main" id="{994264E1-EADC-67C7-32AB-ECED9A3D8E0F}"/>
              </a:ext>
            </a:extLst>
          </p:cNvPr>
          <p:cNvSpPr>
            <a:spLocks noGrp="1" noChangeArrowheads="1"/>
          </p:cNvSpPr>
          <p:nvPr>
            <p:ph type="sldNum" sz="quarter" idx="10"/>
          </p:nvPr>
        </p:nvSpPr>
        <p:spPr>
          <a:ln/>
        </p:spPr>
        <p:txBody>
          <a:bodyPr/>
          <a:lstStyle>
            <a:lvl1pPr>
              <a:defRPr/>
            </a:lvl1pPr>
          </a:lstStyle>
          <a:p>
            <a:fld id="{3D64CC1A-00A0-0846-8E4A-62DE38CA2CF8}" type="slidenum">
              <a:rPr lang="en-US" altLang="en-US"/>
              <a:pPr/>
              <a:t>‹#›</a:t>
            </a:fld>
            <a:endParaRPr lang="en-US" altLang="en-US"/>
          </a:p>
        </p:txBody>
      </p:sp>
    </p:spTree>
    <p:extLst>
      <p:ext uri="{BB962C8B-B14F-4D97-AF65-F5344CB8AC3E}">
        <p14:creationId xmlns:p14="http://schemas.microsoft.com/office/powerpoint/2010/main" val="17957894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06401" y="122238"/>
            <a:ext cx="11258551" cy="1143000"/>
          </a:xfrm>
        </p:spPr>
        <p:txBody>
          <a:bodyPr/>
          <a:lstStyle/>
          <a:p>
            <a:r>
              <a:rPr lang="en-US"/>
              <a:t>Click to edit Master title style</a:t>
            </a:r>
          </a:p>
        </p:txBody>
      </p:sp>
      <p:sp>
        <p:nvSpPr>
          <p:cNvPr id="3" name="Table Placeholder 2"/>
          <p:cNvSpPr>
            <a:spLocks noGrp="1"/>
          </p:cNvSpPr>
          <p:nvPr>
            <p:ph type="tbl" idx="1"/>
          </p:nvPr>
        </p:nvSpPr>
        <p:spPr>
          <a:xfrm>
            <a:off x="421218" y="1273175"/>
            <a:ext cx="11271249" cy="4565650"/>
          </a:xfrm>
        </p:spPr>
        <p:txBody>
          <a:bodyPr/>
          <a:lstStyle/>
          <a:p>
            <a:pPr lvl="0"/>
            <a:r>
              <a:rPr lang="en-US" noProof="0"/>
              <a:t>Click icon to add table</a:t>
            </a:r>
          </a:p>
        </p:txBody>
      </p:sp>
      <p:sp>
        <p:nvSpPr>
          <p:cNvPr id="4" name="Rectangle 13">
            <a:extLst>
              <a:ext uri="{FF2B5EF4-FFF2-40B4-BE49-F238E27FC236}">
                <a16:creationId xmlns:a16="http://schemas.microsoft.com/office/drawing/2014/main" id="{C6B9FBEE-FB3E-665E-1D1A-3DD76883774C}"/>
              </a:ext>
            </a:extLst>
          </p:cNvPr>
          <p:cNvSpPr>
            <a:spLocks noGrp="1" noChangeArrowheads="1"/>
          </p:cNvSpPr>
          <p:nvPr>
            <p:ph type="sldNum" sz="quarter" idx="10"/>
          </p:nvPr>
        </p:nvSpPr>
        <p:spPr>
          <a:ln/>
        </p:spPr>
        <p:txBody>
          <a:bodyPr/>
          <a:lstStyle>
            <a:lvl1pPr>
              <a:defRPr/>
            </a:lvl1pPr>
          </a:lstStyle>
          <a:p>
            <a:fld id="{DBBCE3AB-5DF3-CD4C-86C0-030CAAA2C340}" type="slidenum">
              <a:rPr lang="en-US" altLang="en-US"/>
              <a:pPr/>
              <a:t>‹#›</a:t>
            </a:fld>
            <a:endParaRPr lang="en-US" altLang="en-US"/>
          </a:p>
        </p:txBody>
      </p:sp>
    </p:spTree>
    <p:extLst>
      <p:ext uri="{BB962C8B-B14F-4D97-AF65-F5344CB8AC3E}">
        <p14:creationId xmlns:p14="http://schemas.microsoft.com/office/powerpoint/2010/main" val="2799044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a:extLst>
              <a:ext uri="{FF2B5EF4-FFF2-40B4-BE49-F238E27FC236}">
                <a16:creationId xmlns:a16="http://schemas.microsoft.com/office/drawing/2014/main" id="{732E5EB9-4C06-3D68-4A87-6127D1FD32DD}"/>
              </a:ext>
            </a:extLst>
          </p:cNvPr>
          <p:cNvSpPr>
            <a:spLocks noGrp="1" noChangeArrowheads="1"/>
          </p:cNvSpPr>
          <p:nvPr>
            <p:ph type="sldNum" sz="quarter" idx="10"/>
          </p:nvPr>
        </p:nvSpPr>
        <p:spPr>
          <a:ln/>
        </p:spPr>
        <p:txBody>
          <a:bodyPr/>
          <a:lstStyle>
            <a:lvl1pPr>
              <a:defRPr/>
            </a:lvl1pPr>
          </a:lstStyle>
          <a:p>
            <a:fld id="{3720572F-4CFD-7349-B5C7-9B3124010EE8}" type="slidenum">
              <a:rPr lang="en-US" altLang="en-US"/>
              <a:pPr/>
              <a:t>‹#›</a:t>
            </a:fld>
            <a:endParaRPr lang="en-US" altLang="en-US"/>
          </a:p>
        </p:txBody>
      </p:sp>
    </p:spTree>
    <p:extLst>
      <p:ext uri="{BB962C8B-B14F-4D97-AF65-F5344CB8AC3E}">
        <p14:creationId xmlns:p14="http://schemas.microsoft.com/office/powerpoint/2010/main" val="28560710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21218" y="1273175"/>
            <a:ext cx="5532967" cy="45656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57384" y="1273175"/>
            <a:ext cx="5535083" cy="45656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a:extLst>
              <a:ext uri="{FF2B5EF4-FFF2-40B4-BE49-F238E27FC236}">
                <a16:creationId xmlns:a16="http://schemas.microsoft.com/office/drawing/2014/main" id="{8B457DC6-CA63-D29A-9195-DEA2F82025E8}"/>
              </a:ext>
            </a:extLst>
          </p:cNvPr>
          <p:cNvSpPr>
            <a:spLocks noGrp="1" noChangeArrowheads="1"/>
          </p:cNvSpPr>
          <p:nvPr>
            <p:ph type="sldNum" sz="quarter" idx="10"/>
          </p:nvPr>
        </p:nvSpPr>
        <p:spPr>
          <a:ln/>
        </p:spPr>
        <p:txBody>
          <a:bodyPr/>
          <a:lstStyle>
            <a:lvl1pPr>
              <a:defRPr/>
            </a:lvl1pPr>
          </a:lstStyle>
          <a:p>
            <a:fld id="{F3DD7A48-C0CD-E24F-8C0C-A7227A2CC108}" type="slidenum">
              <a:rPr lang="en-US" altLang="en-US"/>
              <a:pPr/>
              <a:t>‹#›</a:t>
            </a:fld>
            <a:endParaRPr lang="en-US" altLang="en-US"/>
          </a:p>
        </p:txBody>
      </p:sp>
    </p:spTree>
    <p:extLst>
      <p:ext uri="{BB962C8B-B14F-4D97-AF65-F5344CB8AC3E}">
        <p14:creationId xmlns:p14="http://schemas.microsoft.com/office/powerpoint/2010/main" val="9057690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a:extLst>
              <a:ext uri="{FF2B5EF4-FFF2-40B4-BE49-F238E27FC236}">
                <a16:creationId xmlns:a16="http://schemas.microsoft.com/office/drawing/2014/main" id="{7AC283D5-4BB5-B4BD-0E39-18F0B055F290}"/>
              </a:ext>
            </a:extLst>
          </p:cNvPr>
          <p:cNvSpPr>
            <a:spLocks noGrp="1" noChangeArrowheads="1"/>
          </p:cNvSpPr>
          <p:nvPr>
            <p:ph type="sldNum" sz="quarter" idx="10"/>
          </p:nvPr>
        </p:nvSpPr>
        <p:spPr>
          <a:ln/>
        </p:spPr>
        <p:txBody>
          <a:bodyPr/>
          <a:lstStyle>
            <a:lvl1pPr>
              <a:defRPr/>
            </a:lvl1pPr>
          </a:lstStyle>
          <a:p>
            <a:fld id="{625593D2-DACA-AF4B-9892-5D60E08AE8B3}" type="slidenum">
              <a:rPr lang="en-US" altLang="en-US"/>
              <a:pPr/>
              <a:t>‹#›</a:t>
            </a:fld>
            <a:endParaRPr lang="en-US" altLang="en-US"/>
          </a:p>
        </p:txBody>
      </p:sp>
    </p:spTree>
    <p:extLst>
      <p:ext uri="{BB962C8B-B14F-4D97-AF65-F5344CB8AC3E}">
        <p14:creationId xmlns:p14="http://schemas.microsoft.com/office/powerpoint/2010/main" val="30522463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a:extLst>
              <a:ext uri="{FF2B5EF4-FFF2-40B4-BE49-F238E27FC236}">
                <a16:creationId xmlns:a16="http://schemas.microsoft.com/office/drawing/2014/main" id="{4F31950B-5EA4-29F0-3BCB-F180C91CC79D}"/>
              </a:ext>
            </a:extLst>
          </p:cNvPr>
          <p:cNvSpPr>
            <a:spLocks noGrp="1" noChangeArrowheads="1"/>
          </p:cNvSpPr>
          <p:nvPr>
            <p:ph type="sldNum" sz="quarter" idx="10"/>
          </p:nvPr>
        </p:nvSpPr>
        <p:spPr>
          <a:ln/>
        </p:spPr>
        <p:txBody>
          <a:bodyPr/>
          <a:lstStyle>
            <a:lvl1pPr>
              <a:defRPr/>
            </a:lvl1pPr>
          </a:lstStyle>
          <a:p>
            <a:fld id="{F13A965B-8B1A-0B46-9958-3430B82324C0}" type="slidenum">
              <a:rPr lang="en-US" altLang="en-US"/>
              <a:pPr/>
              <a:t>‹#›</a:t>
            </a:fld>
            <a:endParaRPr lang="en-US" altLang="en-US"/>
          </a:p>
        </p:txBody>
      </p:sp>
    </p:spTree>
    <p:extLst>
      <p:ext uri="{BB962C8B-B14F-4D97-AF65-F5344CB8AC3E}">
        <p14:creationId xmlns:p14="http://schemas.microsoft.com/office/powerpoint/2010/main" val="15673588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a:extLst>
              <a:ext uri="{FF2B5EF4-FFF2-40B4-BE49-F238E27FC236}">
                <a16:creationId xmlns:a16="http://schemas.microsoft.com/office/drawing/2014/main" id="{21232DED-0665-2C33-DF77-2D57B593F076}"/>
              </a:ext>
            </a:extLst>
          </p:cNvPr>
          <p:cNvSpPr>
            <a:spLocks noGrp="1" noChangeArrowheads="1"/>
          </p:cNvSpPr>
          <p:nvPr>
            <p:ph type="sldNum" sz="quarter" idx="10"/>
          </p:nvPr>
        </p:nvSpPr>
        <p:spPr>
          <a:ln/>
        </p:spPr>
        <p:txBody>
          <a:bodyPr/>
          <a:lstStyle>
            <a:lvl1pPr>
              <a:defRPr/>
            </a:lvl1pPr>
          </a:lstStyle>
          <a:p>
            <a:fld id="{84FC6FD3-FD15-9D46-9796-4F446AFD2F49}" type="slidenum">
              <a:rPr lang="en-US" altLang="en-US"/>
              <a:pPr/>
              <a:t>‹#›</a:t>
            </a:fld>
            <a:endParaRPr lang="en-US" altLang="en-US"/>
          </a:p>
        </p:txBody>
      </p:sp>
    </p:spTree>
    <p:extLst>
      <p:ext uri="{BB962C8B-B14F-4D97-AF65-F5344CB8AC3E}">
        <p14:creationId xmlns:p14="http://schemas.microsoft.com/office/powerpoint/2010/main" val="24967415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a:extLst>
              <a:ext uri="{FF2B5EF4-FFF2-40B4-BE49-F238E27FC236}">
                <a16:creationId xmlns:a16="http://schemas.microsoft.com/office/drawing/2014/main" id="{78BF483D-6FC6-50C2-40F5-33EC054DA52D}"/>
              </a:ext>
            </a:extLst>
          </p:cNvPr>
          <p:cNvSpPr>
            <a:spLocks noGrp="1" noChangeArrowheads="1"/>
          </p:cNvSpPr>
          <p:nvPr>
            <p:ph type="sldNum" sz="quarter" idx="10"/>
          </p:nvPr>
        </p:nvSpPr>
        <p:spPr>
          <a:ln/>
        </p:spPr>
        <p:txBody>
          <a:bodyPr/>
          <a:lstStyle>
            <a:lvl1pPr>
              <a:defRPr/>
            </a:lvl1pPr>
          </a:lstStyle>
          <a:p>
            <a:fld id="{C24AC7D5-8091-2A41-8CD0-BE87BB883ADE}" type="slidenum">
              <a:rPr lang="en-US" altLang="en-US"/>
              <a:pPr/>
              <a:t>‹#›</a:t>
            </a:fld>
            <a:endParaRPr lang="en-US" altLang="en-US"/>
          </a:p>
        </p:txBody>
      </p:sp>
    </p:spTree>
    <p:extLst>
      <p:ext uri="{BB962C8B-B14F-4D97-AF65-F5344CB8AC3E}">
        <p14:creationId xmlns:p14="http://schemas.microsoft.com/office/powerpoint/2010/main" val="26995993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a:extLst>
              <a:ext uri="{FF2B5EF4-FFF2-40B4-BE49-F238E27FC236}">
                <a16:creationId xmlns:a16="http://schemas.microsoft.com/office/drawing/2014/main" id="{B6BBBCDE-AF29-AF1E-BF9F-A32246D270C9}"/>
              </a:ext>
            </a:extLst>
          </p:cNvPr>
          <p:cNvSpPr>
            <a:spLocks noGrp="1" noChangeArrowheads="1"/>
          </p:cNvSpPr>
          <p:nvPr>
            <p:ph type="sldNum" sz="quarter" idx="10"/>
          </p:nvPr>
        </p:nvSpPr>
        <p:spPr>
          <a:ln/>
        </p:spPr>
        <p:txBody>
          <a:bodyPr/>
          <a:lstStyle>
            <a:lvl1pPr>
              <a:defRPr/>
            </a:lvl1pPr>
          </a:lstStyle>
          <a:p>
            <a:fld id="{09E5B39A-19AD-DD47-B36A-6A2FF5B2C10C}" type="slidenum">
              <a:rPr lang="en-US" altLang="en-US"/>
              <a:pPr/>
              <a:t>‹#›</a:t>
            </a:fld>
            <a:endParaRPr lang="en-US" altLang="en-US"/>
          </a:p>
        </p:txBody>
      </p:sp>
    </p:spTree>
    <p:extLst>
      <p:ext uri="{BB962C8B-B14F-4D97-AF65-F5344CB8AC3E}">
        <p14:creationId xmlns:p14="http://schemas.microsoft.com/office/powerpoint/2010/main" val="786162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a:extLst>
              <a:ext uri="{FF2B5EF4-FFF2-40B4-BE49-F238E27FC236}">
                <a16:creationId xmlns:a16="http://schemas.microsoft.com/office/drawing/2014/main" id="{D5C6C1F9-4A67-90AE-C654-CB7C5B26AB99}"/>
              </a:ext>
            </a:extLst>
          </p:cNvPr>
          <p:cNvSpPr>
            <a:spLocks noGrp="1" noChangeArrowheads="1"/>
          </p:cNvSpPr>
          <p:nvPr>
            <p:ph type="sldNum" sz="quarter" idx="10"/>
          </p:nvPr>
        </p:nvSpPr>
        <p:spPr>
          <a:ln/>
        </p:spPr>
        <p:txBody>
          <a:bodyPr/>
          <a:lstStyle>
            <a:lvl1pPr>
              <a:defRPr/>
            </a:lvl1pPr>
          </a:lstStyle>
          <a:p>
            <a:fld id="{F1002BD9-52D3-9147-887F-04B4488ED0B3}" type="slidenum">
              <a:rPr lang="en-US" altLang="en-US"/>
              <a:pPr/>
              <a:t>‹#›</a:t>
            </a:fld>
            <a:endParaRPr lang="en-US" altLang="en-US"/>
          </a:p>
        </p:txBody>
      </p:sp>
    </p:spTree>
    <p:extLst>
      <p:ext uri="{BB962C8B-B14F-4D97-AF65-F5344CB8AC3E}">
        <p14:creationId xmlns:p14="http://schemas.microsoft.com/office/powerpoint/2010/main" val="3031034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9">
            <a:extLst>
              <a:ext uri="{FF2B5EF4-FFF2-40B4-BE49-F238E27FC236}">
                <a16:creationId xmlns:a16="http://schemas.microsoft.com/office/drawing/2014/main" id="{96023B11-4F24-E58F-3711-0268DB76E94E}"/>
              </a:ext>
            </a:extLst>
          </p:cNvPr>
          <p:cNvSpPr>
            <a:spLocks noChangeArrowheads="1"/>
          </p:cNvSpPr>
          <p:nvPr userDrawn="1"/>
        </p:nvSpPr>
        <p:spPr bwMode="auto">
          <a:xfrm>
            <a:off x="321733" y="203200"/>
            <a:ext cx="11616267" cy="1143000"/>
          </a:xfrm>
          <a:prstGeom prst="rect">
            <a:avLst/>
          </a:prstGeom>
          <a:gradFill rotWithShape="1">
            <a:gsLst>
              <a:gs pos="0">
                <a:srgbClr val="0B2D54"/>
              </a:gs>
              <a:gs pos="100000">
                <a:srgbClr val="2996C3"/>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2400"/>
          </a:p>
        </p:txBody>
      </p:sp>
      <p:sp>
        <p:nvSpPr>
          <p:cNvPr id="1027" name="Rectangle 3">
            <a:extLst>
              <a:ext uri="{FF2B5EF4-FFF2-40B4-BE49-F238E27FC236}">
                <a16:creationId xmlns:a16="http://schemas.microsoft.com/office/drawing/2014/main" id="{F5420D64-33B1-2064-D896-4976689BE6F4}"/>
              </a:ext>
            </a:extLst>
          </p:cNvPr>
          <p:cNvSpPr>
            <a:spLocks noGrp="1" noChangeArrowheads="1"/>
          </p:cNvSpPr>
          <p:nvPr>
            <p:ph type="body" idx="1"/>
          </p:nvPr>
        </p:nvSpPr>
        <p:spPr bwMode="auto">
          <a:xfrm>
            <a:off x="421218" y="1498600"/>
            <a:ext cx="11271249" cy="440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37" name="Rectangle 13">
            <a:extLst>
              <a:ext uri="{FF2B5EF4-FFF2-40B4-BE49-F238E27FC236}">
                <a16:creationId xmlns:a16="http://schemas.microsoft.com/office/drawing/2014/main" id="{DEAB9AF8-32B2-09D5-1724-954A6BFAF313}"/>
              </a:ext>
            </a:extLst>
          </p:cNvPr>
          <p:cNvSpPr>
            <a:spLocks noGrp="1" noChangeArrowheads="1"/>
          </p:cNvSpPr>
          <p:nvPr>
            <p:ph type="sldNum" sz="quarter" idx="4"/>
          </p:nvPr>
        </p:nvSpPr>
        <p:spPr bwMode="auto">
          <a:xfrm>
            <a:off x="11125201" y="6286500"/>
            <a:ext cx="478367" cy="22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100" b="1">
                <a:solidFill>
                  <a:srgbClr val="2996C3"/>
                </a:solidFill>
              </a:defRPr>
            </a:lvl1pPr>
          </a:lstStyle>
          <a:p>
            <a:fld id="{185849EA-A7D4-B348-BE4F-F7262F6C6F81}" type="slidenum">
              <a:rPr lang="en-US" altLang="en-US"/>
              <a:pPr/>
              <a:t>‹#›</a:t>
            </a:fld>
            <a:endParaRPr lang="en-US" altLang="en-US"/>
          </a:p>
        </p:txBody>
      </p:sp>
      <p:sp>
        <p:nvSpPr>
          <p:cNvPr id="1045" name="Text Box 21">
            <a:extLst>
              <a:ext uri="{FF2B5EF4-FFF2-40B4-BE49-F238E27FC236}">
                <a16:creationId xmlns:a16="http://schemas.microsoft.com/office/drawing/2014/main" id="{D775A88F-8552-05DD-1301-33D6B8671CED}"/>
              </a:ext>
            </a:extLst>
          </p:cNvPr>
          <p:cNvSpPr txBox="1">
            <a:spLocks noChangeArrowheads="1"/>
          </p:cNvSpPr>
          <p:nvPr userDrawn="1"/>
        </p:nvSpPr>
        <p:spPr bwMode="auto">
          <a:xfrm>
            <a:off x="421218" y="6080125"/>
            <a:ext cx="11364383" cy="584200"/>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1600" b="1">
                <a:solidFill>
                  <a:srgbClr val="0B2D54"/>
                </a:solidFill>
              </a:rPr>
              <a:t>NAVIGATION &amp; MISSION DESIGN BRANCH, CODE 595</a:t>
            </a:r>
          </a:p>
          <a:p>
            <a:pPr>
              <a:defRPr/>
            </a:pPr>
            <a:r>
              <a:rPr lang="en-US" sz="1600">
                <a:solidFill>
                  <a:srgbClr val="0B2D54"/>
                </a:solidFill>
              </a:rPr>
              <a:t>NASA GSFC</a:t>
            </a:r>
          </a:p>
        </p:txBody>
      </p:sp>
      <p:sp>
        <p:nvSpPr>
          <p:cNvPr id="1030" name="Rectangle 2">
            <a:extLst>
              <a:ext uri="{FF2B5EF4-FFF2-40B4-BE49-F238E27FC236}">
                <a16:creationId xmlns:a16="http://schemas.microsoft.com/office/drawing/2014/main" id="{17568ED3-D098-881B-EA43-815317344B77}"/>
              </a:ext>
            </a:extLst>
          </p:cNvPr>
          <p:cNvSpPr>
            <a:spLocks noGrp="1" noChangeArrowheads="1"/>
          </p:cNvSpPr>
          <p:nvPr>
            <p:ph type="title"/>
          </p:nvPr>
        </p:nvSpPr>
        <p:spPr bwMode="auto">
          <a:xfrm>
            <a:off x="406400" y="241300"/>
            <a:ext cx="1154853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br>
              <a:rPr lang="en-US" altLang="en-US"/>
            </a:br>
            <a:r>
              <a:rPr lang="en-US" altLang="en-US"/>
              <a:t>Click to edit Master title style</a:t>
            </a:r>
            <a:br>
              <a:rPr lang="en-US" altLang="en-US"/>
            </a:br>
            <a:endParaRPr lang="en-US" altLang="en-US"/>
          </a:p>
        </p:txBody>
      </p:sp>
      <p:sp>
        <p:nvSpPr>
          <p:cNvPr id="1031" name="Rectangle 18">
            <a:extLst>
              <a:ext uri="{FF2B5EF4-FFF2-40B4-BE49-F238E27FC236}">
                <a16:creationId xmlns:a16="http://schemas.microsoft.com/office/drawing/2014/main" id="{2A35FDCD-39B3-C71F-7DD8-5CBFA34F6C2C}"/>
              </a:ext>
            </a:extLst>
          </p:cNvPr>
          <p:cNvSpPr>
            <a:spLocks noChangeArrowheads="1"/>
          </p:cNvSpPr>
          <p:nvPr userDrawn="1"/>
        </p:nvSpPr>
        <p:spPr bwMode="auto">
          <a:xfrm>
            <a:off x="423333" y="6037264"/>
            <a:ext cx="11328400" cy="46037"/>
          </a:xfrm>
          <a:prstGeom prst="rect">
            <a:avLst/>
          </a:prstGeom>
          <a:solidFill>
            <a:srgbClr val="2996C3"/>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sz="2400"/>
          </a:p>
        </p:txBody>
      </p:sp>
    </p:spTree>
  </p:cSld>
  <p:clrMap bg1="lt1" tx1="dk1" bg2="lt2" tx2="dk2" accent1="accent1" accent2="accent2" accent3="accent3" accent4="accent4" accent5="accent5" accent6="accent6" hlink="hlink" folHlink="folHlink"/>
  <p:sldLayoutIdLst>
    <p:sldLayoutId id="2147484011" r:id="rId1"/>
    <p:sldLayoutId id="2147484001" r:id="rId2"/>
    <p:sldLayoutId id="2147484002" r:id="rId3"/>
    <p:sldLayoutId id="2147484003" r:id="rId4"/>
    <p:sldLayoutId id="2147484004" r:id="rId5"/>
    <p:sldLayoutId id="2147484005" r:id="rId6"/>
    <p:sldLayoutId id="2147484006" r:id="rId7"/>
    <p:sldLayoutId id="2147484007" r:id="rId8"/>
    <p:sldLayoutId id="2147484008" r:id="rId9"/>
    <p:sldLayoutId id="2147484009" r:id="rId10"/>
    <p:sldLayoutId id="2147484010" r:id="rId11"/>
  </p:sldLayoutIdLst>
  <p:hf hdr="0" ftr="0"/>
  <p:txStyles>
    <p:titleStyle>
      <a:lvl1pPr algn="l" rtl="0" eaLnBrk="1" fontAlgn="base" hangingPunct="1">
        <a:lnSpc>
          <a:spcPct val="90000"/>
        </a:lnSpc>
        <a:spcBef>
          <a:spcPct val="0"/>
        </a:spcBef>
        <a:spcAft>
          <a:spcPct val="0"/>
        </a:spcAft>
        <a:defRPr sz="3200" b="1">
          <a:solidFill>
            <a:srgbClr val="F47A20"/>
          </a:solidFill>
          <a:latin typeface="+mj-lt"/>
          <a:ea typeface="+mj-ea"/>
          <a:cs typeface="+mj-cs"/>
        </a:defRPr>
      </a:lvl1pPr>
      <a:lvl2pPr algn="l" rtl="0" eaLnBrk="1" fontAlgn="base" hangingPunct="1">
        <a:lnSpc>
          <a:spcPct val="90000"/>
        </a:lnSpc>
        <a:spcBef>
          <a:spcPct val="0"/>
        </a:spcBef>
        <a:spcAft>
          <a:spcPct val="0"/>
        </a:spcAft>
        <a:defRPr sz="3200" b="1">
          <a:solidFill>
            <a:srgbClr val="F47A20"/>
          </a:solidFill>
          <a:latin typeface="Arial" pitchFamily="-108" charset="0"/>
          <a:ea typeface="ＭＳ Ｐゴシック" pitchFamily="-108" charset="-128"/>
          <a:cs typeface="ＭＳ Ｐゴシック" pitchFamily="-108" charset="-128"/>
        </a:defRPr>
      </a:lvl2pPr>
      <a:lvl3pPr algn="l" rtl="0" eaLnBrk="1" fontAlgn="base" hangingPunct="1">
        <a:lnSpc>
          <a:spcPct val="90000"/>
        </a:lnSpc>
        <a:spcBef>
          <a:spcPct val="0"/>
        </a:spcBef>
        <a:spcAft>
          <a:spcPct val="0"/>
        </a:spcAft>
        <a:defRPr sz="3200" b="1">
          <a:solidFill>
            <a:srgbClr val="F47A20"/>
          </a:solidFill>
          <a:latin typeface="Arial" pitchFamily="-108" charset="0"/>
          <a:ea typeface="ＭＳ Ｐゴシック" pitchFamily="-108" charset="-128"/>
          <a:cs typeface="ＭＳ Ｐゴシック" pitchFamily="-108" charset="-128"/>
        </a:defRPr>
      </a:lvl3pPr>
      <a:lvl4pPr algn="l" rtl="0" eaLnBrk="1" fontAlgn="base" hangingPunct="1">
        <a:lnSpc>
          <a:spcPct val="90000"/>
        </a:lnSpc>
        <a:spcBef>
          <a:spcPct val="0"/>
        </a:spcBef>
        <a:spcAft>
          <a:spcPct val="0"/>
        </a:spcAft>
        <a:defRPr sz="3200" b="1">
          <a:solidFill>
            <a:srgbClr val="F47A20"/>
          </a:solidFill>
          <a:latin typeface="Arial" pitchFamily="-108" charset="0"/>
          <a:ea typeface="ＭＳ Ｐゴシック" pitchFamily="-108" charset="-128"/>
          <a:cs typeface="ＭＳ Ｐゴシック" pitchFamily="-108" charset="-128"/>
        </a:defRPr>
      </a:lvl4pPr>
      <a:lvl5pPr algn="l" rtl="0" eaLnBrk="1" fontAlgn="base" hangingPunct="1">
        <a:lnSpc>
          <a:spcPct val="90000"/>
        </a:lnSpc>
        <a:spcBef>
          <a:spcPct val="0"/>
        </a:spcBef>
        <a:spcAft>
          <a:spcPct val="0"/>
        </a:spcAft>
        <a:defRPr sz="3200" b="1">
          <a:solidFill>
            <a:srgbClr val="F47A20"/>
          </a:solidFill>
          <a:latin typeface="Arial" pitchFamily="-108" charset="0"/>
          <a:ea typeface="ＭＳ Ｐゴシック" pitchFamily="-108" charset="-128"/>
          <a:cs typeface="ＭＳ Ｐゴシック" pitchFamily="-108" charset="-128"/>
        </a:defRPr>
      </a:lvl5pPr>
      <a:lvl6pPr marL="457200" algn="l" rtl="0" eaLnBrk="1" fontAlgn="base" hangingPunct="1">
        <a:lnSpc>
          <a:spcPct val="90000"/>
        </a:lnSpc>
        <a:spcBef>
          <a:spcPct val="0"/>
        </a:spcBef>
        <a:spcAft>
          <a:spcPct val="0"/>
        </a:spcAft>
        <a:defRPr sz="2800" b="1">
          <a:solidFill>
            <a:srgbClr val="FFF10C"/>
          </a:solidFill>
          <a:latin typeface="Arial" pitchFamily="-108" charset="0"/>
          <a:ea typeface="ＭＳ Ｐゴシック" pitchFamily="-108" charset="-128"/>
          <a:cs typeface="ＭＳ Ｐゴシック" pitchFamily="-108" charset="-128"/>
        </a:defRPr>
      </a:lvl6pPr>
      <a:lvl7pPr marL="914400" algn="l" rtl="0" eaLnBrk="1" fontAlgn="base" hangingPunct="1">
        <a:lnSpc>
          <a:spcPct val="90000"/>
        </a:lnSpc>
        <a:spcBef>
          <a:spcPct val="0"/>
        </a:spcBef>
        <a:spcAft>
          <a:spcPct val="0"/>
        </a:spcAft>
        <a:defRPr sz="2800" b="1">
          <a:solidFill>
            <a:srgbClr val="FFF10C"/>
          </a:solidFill>
          <a:latin typeface="Arial" pitchFamily="-108" charset="0"/>
          <a:ea typeface="ＭＳ Ｐゴシック" pitchFamily="-108" charset="-128"/>
          <a:cs typeface="ＭＳ Ｐゴシック" pitchFamily="-108" charset="-128"/>
        </a:defRPr>
      </a:lvl7pPr>
      <a:lvl8pPr marL="1371600" algn="l" rtl="0" eaLnBrk="1" fontAlgn="base" hangingPunct="1">
        <a:lnSpc>
          <a:spcPct val="90000"/>
        </a:lnSpc>
        <a:spcBef>
          <a:spcPct val="0"/>
        </a:spcBef>
        <a:spcAft>
          <a:spcPct val="0"/>
        </a:spcAft>
        <a:defRPr sz="2800" b="1">
          <a:solidFill>
            <a:srgbClr val="FFF10C"/>
          </a:solidFill>
          <a:latin typeface="Arial" pitchFamily="-108" charset="0"/>
          <a:ea typeface="ＭＳ Ｐゴシック" pitchFamily="-108" charset="-128"/>
          <a:cs typeface="ＭＳ Ｐゴシック" pitchFamily="-108" charset="-128"/>
        </a:defRPr>
      </a:lvl8pPr>
      <a:lvl9pPr marL="1828800" algn="l" rtl="0" eaLnBrk="1" fontAlgn="base" hangingPunct="1">
        <a:lnSpc>
          <a:spcPct val="90000"/>
        </a:lnSpc>
        <a:spcBef>
          <a:spcPct val="0"/>
        </a:spcBef>
        <a:spcAft>
          <a:spcPct val="0"/>
        </a:spcAft>
        <a:defRPr sz="2800" b="1">
          <a:solidFill>
            <a:srgbClr val="FFF10C"/>
          </a:solidFill>
          <a:latin typeface="Arial" pitchFamily="-108" charset="0"/>
          <a:ea typeface="ＭＳ Ｐゴシック" pitchFamily="-108" charset="-128"/>
          <a:cs typeface="ＭＳ Ｐゴシック" pitchFamily="-108" charset="-128"/>
        </a:defRPr>
      </a:lvl9pPr>
    </p:titleStyle>
    <p:bodyStyle>
      <a:lvl1pPr marL="177800" indent="-177800" algn="l" rtl="0" eaLnBrk="1" fontAlgn="base" hangingPunct="1">
        <a:spcBef>
          <a:spcPct val="20000"/>
        </a:spcBef>
        <a:spcAft>
          <a:spcPct val="0"/>
        </a:spcAft>
        <a:buClr>
          <a:srgbClr val="2996C3"/>
        </a:buClr>
        <a:buFont typeface="Wingdings" pitchFamily="2" charset="2"/>
        <a:buChar char="§"/>
        <a:tabLst>
          <a:tab pos="1600200" algn="l"/>
        </a:tabLst>
        <a:defRPr sz="2000">
          <a:solidFill>
            <a:srgbClr val="0B2D54"/>
          </a:solidFill>
          <a:latin typeface="+mn-lt"/>
          <a:ea typeface="+mn-ea"/>
          <a:cs typeface="+mn-cs"/>
        </a:defRPr>
      </a:lvl1pPr>
      <a:lvl2pPr marL="342900" indent="-165100" algn="l" rtl="0" eaLnBrk="1" fontAlgn="base" hangingPunct="1">
        <a:spcBef>
          <a:spcPct val="20000"/>
        </a:spcBef>
        <a:spcAft>
          <a:spcPct val="0"/>
        </a:spcAft>
        <a:buClr>
          <a:srgbClr val="2996C3"/>
        </a:buClr>
        <a:buFont typeface="Lucida Grande" panose="020B0600040502020204" pitchFamily="34" charset="0"/>
        <a:buChar char="-"/>
        <a:tabLst>
          <a:tab pos="1600200" algn="l"/>
        </a:tabLst>
        <a:defRPr sz="2000">
          <a:solidFill>
            <a:srgbClr val="0B2D54"/>
          </a:solidFill>
          <a:latin typeface="+mn-lt"/>
          <a:ea typeface="+mn-ea"/>
        </a:defRPr>
      </a:lvl2pPr>
      <a:lvl3pPr marL="520700" indent="-177800" algn="l" rtl="0" eaLnBrk="1" fontAlgn="base" hangingPunct="1">
        <a:spcBef>
          <a:spcPct val="20000"/>
        </a:spcBef>
        <a:spcAft>
          <a:spcPct val="0"/>
        </a:spcAft>
        <a:buClr>
          <a:srgbClr val="2996C3"/>
        </a:buClr>
        <a:buFont typeface="Wingdings" pitchFamily="2" charset="2"/>
        <a:buChar char="§"/>
        <a:tabLst>
          <a:tab pos="1600200" algn="l"/>
        </a:tabLst>
        <a:defRPr sz="2000">
          <a:solidFill>
            <a:srgbClr val="0B2D54"/>
          </a:solidFill>
          <a:latin typeface="+mn-lt"/>
          <a:ea typeface="+mn-ea"/>
        </a:defRPr>
      </a:lvl3pPr>
      <a:lvl4pPr marL="685800" indent="-165100" algn="l" rtl="0" eaLnBrk="1" fontAlgn="base" hangingPunct="1">
        <a:spcBef>
          <a:spcPct val="20000"/>
        </a:spcBef>
        <a:spcAft>
          <a:spcPct val="0"/>
        </a:spcAft>
        <a:buClr>
          <a:srgbClr val="2996C3"/>
        </a:buClr>
        <a:buFont typeface="Lucida Grande" panose="020B0600040502020204" pitchFamily="34" charset="0"/>
        <a:buChar char="-"/>
        <a:tabLst>
          <a:tab pos="1600200" algn="l"/>
        </a:tabLst>
        <a:defRPr sz="2000">
          <a:solidFill>
            <a:srgbClr val="0B2D54"/>
          </a:solidFill>
          <a:latin typeface="+mn-lt"/>
          <a:ea typeface="+mn-ea"/>
        </a:defRPr>
      </a:lvl4pPr>
      <a:lvl5pPr marL="863600" indent="-177800" algn="l" rtl="0" eaLnBrk="1" fontAlgn="base" hangingPunct="1">
        <a:spcBef>
          <a:spcPct val="20000"/>
        </a:spcBef>
        <a:spcAft>
          <a:spcPct val="0"/>
        </a:spcAft>
        <a:buClr>
          <a:srgbClr val="2996C3"/>
        </a:buClr>
        <a:buFont typeface="Wingdings" pitchFamily="2" charset="2"/>
        <a:buChar char="§"/>
        <a:tabLst>
          <a:tab pos="1600200" algn="l"/>
        </a:tabLst>
        <a:defRPr sz="2000">
          <a:solidFill>
            <a:srgbClr val="0B2D54"/>
          </a:solidFill>
          <a:latin typeface="+mn-lt"/>
          <a:ea typeface="+mn-ea"/>
        </a:defRPr>
      </a:lvl5pPr>
      <a:lvl6pPr marL="1655763" indent="-111125" algn="l" rtl="0" eaLnBrk="1" fontAlgn="base" hangingPunct="1">
        <a:spcBef>
          <a:spcPct val="20000"/>
        </a:spcBef>
        <a:spcAft>
          <a:spcPct val="0"/>
        </a:spcAft>
        <a:buClr>
          <a:srgbClr val="258848"/>
        </a:buClr>
        <a:buChar char="»"/>
        <a:defRPr sz="2000">
          <a:solidFill>
            <a:schemeClr val="tx1"/>
          </a:solidFill>
          <a:latin typeface="+mn-lt"/>
          <a:ea typeface="+mn-ea"/>
        </a:defRPr>
      </a:lvl6pPr>
      <a:lvl7pPr marL="2112963" indent="-111125" algn="l" rtl="0" eaLnBrk="1" fontAlgn="base" hangingPunct="1">
        <a:spcBef>
          <a:spcPct val="20000"/>
        </a:spcBef>
        <a:spcAft>
          <a:spcPct val="0"/>
        </a:spcAft>
        <a:buClr>
          <a:srgbClr val="258848"/>
        </a:buClr>
        <a:buChar char="»"/>
        <a:defRPr sz="2000">
          <a:solidFill>
            <a:schemeClr val="tx1"/>
          </a:solidFill>
          <a:latin typeface="+mn-lt"/>
          <a:ea typeface="+mn-ea"/>
        </a:defRPr>
      </a:lvl7pPr>
      <a:lvl8pPr marL="2570163" indent="-111125" algn="l" rtl="0" eaLnBrk="1" fontAlgn="base" hangingPunct="1">
        <a:spcBef>
          <a:spcPct val="20000"/>
        </a:spcBef>
        <a:spcAft>
          <a:spcPct val="0"/>
        </a:spcAft>
        <a:buClr>
          <a:srgbClr val="258848"/>
        </a:buClr>
        <a:buChar char="»"/>
        <a:defRPr sz="2000">
          <a:solidFill>
            <a:schemeClr val="tx1"/>
          </a:solidFill>
          <a:latin typeface="+mn-lt"/>
          <a:ea typeface="+mn-ea"/>
        </a:defRPr>
      </a:lvl8pPr>
      <a:lvl9pPr marL="3027363" indent="-111125" algn="l" rtl="0" eaLnBrk="1" fontAlgn="base" hangingPunct="1">
        <a:spcBef>
          <a:spcPct val="20000"/>
        </a:spcBef>
        <a:spcAft>
          <a:spcPct val="0"/>
        </a:spcAft>
        <a:buClr>
          <a:srgbClr val="258848"/>
        </a:buClr>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0.png"/><Relationship Id="rId9"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26.png"/><Relationship Id="rId5" Type="http://schemas.openxmlformats.org/officeDocument/2006/relationships/image" Target="../media/image9.png"/><Relationship Id="rId10" Type="http://schemas.openxmlformats.org/officeDocument/2006/relationships/image" Target="../media/image25.png"/><Relationship Id="rId4" Type="http://schemas.openxmlformats.org/officeDocument/2006/relationships/image" Target="../media/image21.png"/><Relationship Id="rId9" Type="http://schemas.openxmlformats.org/officeDocument/2006/relationships/image" Target="../media/image24.png"/></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0.png"/><Relationship Id="rId7" Type="http://schemas.openxmlformats.org/officeDocument/2006/relationships/image" Target="../media/image26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50.png"/><Relationship Id="rId5" Type="http://schemas.openxmlformats.org/officeDocument/2006/relationships/image" Target="../media/image240.png"/><Relationship Id="rId4" Type="http://schemas.openxmlformats.org/officeDocument/2006/relationships/image" Target="../media/image230.png"/></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8.png"/><Relationship Id="rId7" Type="http://schemas.openxmlformats.org/officeDocument/2006/relationships/image" Target="../media/image26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sourceforge.net/projects/gmat/"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s://github.com/nasa/EMTG"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90.png"/><Relationship Id="rId5" Type="http://schemas.openxmlformats.org/officeDocument/2006/relationships/image" Target="../media/image380.png"/><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7.png"/><Relationship Id="rId5" Type="http://schemas.openxmlformats.org/officeDocument/2006/relationships/image" Target="../media/image42.png"/><Relationship Id="rId4" Type="http://schemas.openxmlformats.org/officeDocument/2006/relationships/notesSlide" Target="../notesSlides/notesSlide24.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sourceforge.net/projects/gmat/"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hyperlink" Target="https://github.com/nasa/EMTG" TargetMode="Externa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3.xml"/><Relationship Id="rId4" Type="http://schemas.openxmlformats.org/officeDocument/2006/relationships/image" Target="../media/image5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55.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40.png"/><Relationship Id="rId7"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0.png"/><Relationship Id="rId10" Type="http://schemas.openxmlformats.org/officeDocument/2006/relationships/image" Target="../media/image19.png"/><Relationship Id="rId4" Type="http://schemas.openxmlformats.org/officeDocument/2006/relationships/image" Target="../media/image9.png"/><Relationship Id="rId9"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470FB-BA40-48E9-8322-6BA9247F0A69}"/>
              </a:ext>
            </a:extLst>
          </p:cNvPr>
          <p:cNvSpPr>
            <a:spLocks noGrp="1"/>
          </p:cNvSpPr>
          <p:nvPr>
            <p:ph type="ctrTitle" sz="quarter"/>
          </p:nvPr>
        </p:nvSpPr>
        <p:spPr>
          <a:xfrm>
            <a:off x="412349" y="887866"/>
            <a:ext cx="9685867" cy="1492938"/>
          </a:xfrm>
        </p:spPr>
        <p:txBody>
          <a:bodyPr/>
          <a:lstStyle/>
          <a:p>
            <a:r>
              <a:rPr lang="en-US" altLang="en-US" sz="3400" b="1" dirty="0">
                <a:solidFill>
                  <a:srgbClr val="F47A20"/>
                </a:solidFill>
                <a:latin typeface="+mj-lt"/>
                <a:cs typeface="Arial" panose="020B0604020202020204" pitchFamily="34" charset="0"/>
              </a:rPr>
              <a:t>Trajectory Optimization Methods and Applications at NASA Goddard</a:t>
            </a:r>
            <a:br>
              <a:rPr lang="en-US" altLang="en-US" sz="3400" b="1" dirty="0">
                <a:solidFill>
                  <a:srgbClr val="F47A20"/>
                </a:solidFill>
                <a:latin typeface="+mj-lt"/>
                <a:cs typeface="Arial" panose="020B0604020202020204" pitchFamily="34" charset="0"/>
              </a:rPr>
            </a:br>
            <a:endParaRPr lang="en-US" dirty="0"/>
          </a:p>
        </p:txBody>
      </p:sp>
      <p:sp>
        <p:nvSpPr>
          <p:cNvPr id="3" name="Subtitle 2">
            <a:extLst>
              <a:ext uri="{FF2B5EF4-FFF2-40B4-BE49-F238E27FC236}">
                <a16:creationId xmlns:a16="http://schemas.microsoft.com/office/drawing/2014/main" id="{D48A5FB8-31C9-49D8-988C-AD6857F8B736}"/>
              </a:ext>
            </a:extLst>
          </p:cNvPr>
          <p:cNvSpPr>
            <a:spLocks noGrp="1"/>
          </p:cNvSpPr>
          <p:nvPr>
            <p:ph type="subTitle" sz="quarter" idx="1"/>
          </p:nvPr>
        </p:nvSpPr>
        <p:spPr/>
        <p:txBody>
          <a:bodyPr/>
          <a:lstStyle/>
          <a:p>
            <a:r>
              <a:rPr lang="en-US" altLang="en-US" sz="2000" dirty="0"/>
              <a:t>April 27</a:t>
            </a:r>
            <a:r>
              <a:rPr lang="en-US" altLang="en-US" sz="2000" baseline="30000" dirty="0"/>
              <a:t>th</a:t>
            </a:r>
            <a:r>
              <a:rPr lang="en-US" altLang="en-US" sz="2000" dirty="0"/>
              <a:t>, 2023</a:t>
            </a:r>
          </a:p>
          <a:p>
            <a:r>
              <a:rPr lang="en-US" altLang="en-US" sz="2000" dirty="0"/>
              <a:t>Robert Pritchett</a:t>
            </a:r>
          </a:p>
          <a:p>
            <a:endParaRPr lang="en-US" dirty="0"/>
          </a:p>
        </p:txBody>
      </p:sp>
    </p:spTree>
    <p:extLst>
      <p:ext uri="{BB962C8B-B14F-4D97-AF65-F5344CB8AC3E}">
        <p14:creationId xmlns:p14="http://schemas.microsoft.com/office/powerpoint/2010/main" val="13593475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6A4EF3B-A126-4210-AC59-D6C8CA9570C8}"/>
              </a:ext>
            </a:extLst>
          </p:cNvPr>
          <p:cNvSpPr>
            <a:spLocks noGrp="1"/>
          </p:cNvSpPr>
          <p:nvPr>
            <p:ph idx="1"/>
          </p:nvPr>
        </p:nvSpPr>
        <p:spPr/>
        <p:txBody>
          <a:bodyPr/>
          <a:lstStyle/>
          <a:p>
            <a:pPr marL="0" indent="0">
              <a:buNone/>
            </a:pPr>
            <a:r>
              <a:rPr lang="en-US" sz="2400" dirty="0"/>
              <a:t>The optimization problem is now represented by this set of nodes.</a:t>
            </a:r>
            <a:endParaRPr lang="en-US" sz="2400" dirty="0">
              <a:solidFill>
                <a:srgbClr val="0B2D54"/>
              </a:solidFill>
            </a:endParaRPr>
          </a:p>
          <a:p>
            <a:pPr marL="0" indent="0">
              <a:buNone/>
            </a:pPr>
            <a:endParaRPr lang="en-US" sz="2400" dirty="0"/>
          </a:p>
        </p:txBody>
      </p:sp>
      <p:sp>
        <p:nvSpPr>
          <p:cNvPr id="16385" name="Rectangle 2">
            <a:extLst>
              <a:ext uri="{FF2B5EF4-FFF2-40B4-BE49-F238E27FC236}">
                <a16:creationId xmlns:a16="http://schemas.microsoft.com/office/drawing/2014/main" id="{2EBF34D4-AF78-6E5E-6198-111C65A76685}"/>
              </a:ext>
            </a:extLst>
          </p:cNvPr>
          <p:cNvSpPr>
            <a:spLocks noGrp="1" noChangeArrowheads="1"/>
          </p:cNvSpPr>
          <p:nvPr>
            <p:ph type="title"/>
          </p:nvPr>
        </p:nvSpPr>
        <p:spPr/>
        <p:txBody>
          <a:bodyPr/>
          <a:lstStyle/>
          <a:p>
            <a:r>
              <a:rPr lang="en-US" altLang="en-US" dirty="0"/>
              <a:t>Background: Transcription Methods</a:t>
            </a:r>
          </a:p>
        </p:txBody>
      </p:sp>
      <p:sp>
        <p:nvSpPr>
          <p:cNvPr id="16387" name="Slide Number Placeholder 3">
            <a:extLst>
              <a:ext uri="{FF2B5EF4-FFF2-40B4-BE49-F238E27FC236}">
                <a16:creationId xmlns:a16="http://schemas.microsoft.com/office/drawing/2014/main" id="{B48CB145-C61E-C3D0-D7C7-0FA559F81FB0}"/>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99D70C6-DF83-C440-A13C-8CA8DCE98ECF}" type="slidenum">
              <a:rPr lang="en-US" altLang="en-US" sz="1100">
                <a:solidFill>
                  <a:srgbClr val="2996C3"/>
                </a:solidFill>
              </a:rPr>
              <a:pPr/>
              <a:t>10</a:t>
            </a:fld>
            <a:endParaRPr lang="en-US" altLang="en-US" sz="1100">
              <a:solidFill>
                <a:srgbClr val="2996C3"/>
              </a:solidFill>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64357AB0-76DA-4469-A913-FDB5051BCB93}"/>
                  </a:ext>
                </a:extLst>
              </p:cNvPr>
              <p:cNvSpPr txBox="1"/>
              <p:nvPr/>
            </p:nvSpPr>
            <p:spPr>
              <a:xfrm>
                <a:off x="376335" y="5325427"/>
                <a:ext cx="559294"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𝑡</m:t>
                          </m:r>
                        </m:e>
                        <m:sub>
                          <m:r>
                            <m:rPr>
                              <m:sty m:val="p"/>
                            </m:rPr>
                            <a:rPr lang="en-US" sz="2800" b="0" i="0" smtClean="0">
                              <a:latin typeface="Cambria Math" panose="02040503050406030204" pitchFamily="18" charset="0"/>
                            </a:rPr>
                            <m:t>I</m:t>
                          </m:r>
                        </m:sub>
                      </m:sSub>
                    </m:oMath>
                  </m:oMathPara>
                </a14:m>
                <a:endParaRPr lang="en-US" sz="2800" dirty="0"/>
              </a:p>
            </p:txBody>
          </p:sp>
        </mc:Choice>
        <mc:Fallback xmlns="">
          <p:sp>
            <p:nvSpPr>
              <p:cNvPr id="7" name="TextBox 6">
                <a:extLst>
                  <a:ext uri="{FF2B5EF4-FFF2-40B4-BE49-F238E27FC236}">
                    <a16:creationId xmlns:a16="http://schemas.microsoft.com/office/drawing/2014/main" id="{64357AB0-76DA-4469-A913-FDB5051BCB93}"/>
                  </a:ext>
                </a:extLst>
              </p:cNvPr>
              <p:cNvSpPr txBox="1">
                <a:spLocks noRot="1" noChangeAspect="1" noMove="1" noResize="1" noEditPoints="1" noAdjustHandles="1" noChangeArrowheads="1" noChangeShapeType="1" noTextEdit="1"/>
              </p:cNvSpPr>
              <p:nvPr/>
            </p:nvSpPr>
            <p:spPr>
              <a:xfrm>
                <a:off x="376335" y="5325427"/>
                <a:ext cx="559294" cy="523220"/>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B45E8290-F811-40F7-BB0E-769C8F423AB6}"/>
                  </a:ext>
                </a:extLst>
              </p:cNvPr>
              <p:cNvSpPr txBox="1"/>
              <p:nvPr/>
            </p:nvSpPr>
            <p:spPr>
              <a:xfrm>
                <a:off x="11256370" y="2403322"/>
                <a:ext cx="559294"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𝑡</m:t>
                          </m:r>
                        </m:e>
                        <m:sub>
                          <m:r>
                            <a:rPr lang="en-US" sz="2800" b="0" i="1" smtClean="0">
                              <a:latin typeface="Cambria Math" panose="02040503050406030204" pitchFamily="18" charset="0"/>
                            </a:rPr>
                            <m:t>𝐹</m:t>
                          </m:r>
                        </m:sub>
                      </m:sSub>
                    </m:oMath>
                  </m:oMathPara>
                </a14:m>
                <a:endParaRPr lang="en-US" sz="2800" dirty="0"/>
              </a:p>
            </p:txBody>
          </p:sp>
        </mc:Choice>
        <mc:Fallback xmlns="">
          <p:sp>
            <p:nvSpPr>
              <p:cNvPr id="8" name="TextBox 7">
                <a:extLst>
                  <a:ext uri="{FF2B5EF4-FFF2-40B4-BE49-F238E27FC236}">
                    <a16:creationId xmlns:a16="http://schemas.microsoft.com/office/drawing/2014/main" id="{B45E8290-F811-40F7-BB0E-769C8F423AB6}"/>
                  </a:ext>
                </a:extLst>
              </p:cNvPr>
              <p:cNvSpPr txBox="1">
                <a:spLocks noRot="1" noChangeAspect="1" noMove="1" noResize="1" noEditPoints="1" noAdjustHandles="1" noChangeArrowheads="1" noChangeShapeType="1" noTextEdit="1"/>
              </p:cNvSpPr>
              <p:nvPr/>
            </p:nvSpPr>
            <p:spPr>
              <a:xfrm>
                <a:off x="11256370" y="2403322"/>
                <a:ext cx="559294" cy="523220"/>
              </a:xfrm>
              <a:prstGeom prst="rect">
                <a:avLst/>
              </a:prstGeom>
              <a:blipFill>
                <a:blip r:embed="rId4"/>
                <a:stretch>
                  <a:fillRect/>
                </a:stretch>
              </a:blipFill>
            </p:spPr>
            <p:txBody>
              <a:bodyPr/>
              <a:lstStyle/>
              <a:p>
                <a:r>
                  <a:rPr lang="en-US">
                    <a:noFill/>
                  </a:rPr>
                  <a:t> </a:t>
                </a:r>
              </a:p>
            </p:txBody>
          </p:sp>
        </mc:Fallback>
      </mc:AlternateContent>
      <p:cxnSp>
        <p:nvCxnSpPr>
          <p:cNvPr id="13" name="Straight Arrow Connector 12">
            <a:extLst>
              <a:ext uri="{FF2B5EF4-FFF2-40B4-BE49-F238E27FC236}">
                <a16:creationId xmlns:a16="http://schemas.microsoft.com/office/drawing/2014/main" id="{489A42B7-9417-4E46-86DF-2162EABB86FF}"/>
              </a:ext>
            </a:extLst>
          </p:cNvPr>
          <p:cNvCxnSpPr>
            <a:cxnSpLocks/>
          </p:cNvCxnSpPr>
          <p:nvPr/>
        </p:nvCxnSpPr>
        <p:spPr>
          <a:xfrm flipV="1">
            <a:off x="4154556" y="3558115"/>
            <a:ext cx="178883" cy="72370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6A31AC9B-B360-44EF-B7F8-131CDAD3287C}"/>
              </a:ext>
            </a:extLst>
          </p:cNvPr>
          <p:cNvCxnSpPr>
            <a:cxnSpLocks/>
          </p:cNvCxnSpPr>
          <p:nvPr/>
        </p:nvCxnSpPr>
        <p:spPr>
          <a:xfrm flipV="1">
            <a:off x="4725694" y="3139745"/>
            <a:ext cx="328653" cy="61796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4FA6A76C-C275-4F5E-87C1-08F310F92F2B}"/>
              </a:ext>
            </a:extLst>
          </p:cNvPr>
          <p:cNvCxnSpPr>
            <a:cxnSpLocks/>
          </p:cNvCxnSpPr>
          <p:nvPr/>
        </p:nvCxnSpPr>
        <p:spPr>
          <a:xfrm flipV="1">
            <a:off x="5455184" y="3285142"/>
            <a:ext cx="389996" cy="31892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33FDCDB7-9CC1-45A6-BCE1-AC44826289D0}"/>
              </a:ext>
            </a:extLst>
          </p:cNvPr>
          <p:cNvCxnSpPr>
            <a:cxnSpLocks/>
          </p:cNvCxnSpPr>
          <p:nvPr/>
        </p:nvCxnSpPr>
        <p:spPr>
          <a:xfrm>
            <a:off x="6318265" y="4155124"/>
            <a:ext cx="629187" cy="8848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402A6A05-83C5-4F30-B942-DC66A3975764}"/>
              </a:ext>
            </a:extLst>
          </p:cNvPr>
          <p:cNvCxnSpPr>
            <a:cxnSpLocks/>
          </p:cNvCxnSpPr>
          <p:nvPr/>
        </p:nvCxnSpPr>
        <p:spPr>
          <a:xfrm flipV="1">
            <a:off x="7307540" y="4008845"/>
            <a:ext cx="183224" cy="40695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34D80609-1681-46B2-B4CD-9F27DD5FC78B}"/>
              </a:ext>
            </a:extLst>
          </p:cNvPr>
          <p:cNvSpPr/>
          <p:nvPr/>
        </p:nvSpPr>
        <p:spPr>
          <a:xfrm>
            <a:off x="564542" y="5233987"/>
            <a:ext cx="182880" cy="1828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a:extLst>
              <a:ext uri="{FF2B5EF4-FFF2-40B4-BE49-F238E27FC236}">
                <a16:creationId xmlns:a16="http://schemas.microsoft.com/office/drawing/2014/main" id="{98C8E076-1CE9-4E4B-908C-FBD61D83BC7A}"/>
              </a:ext>
            </a:extLst>
          </p:cNvPr>
          <p:cNvSpPr/>
          <p:nvPr/>
        </p:nvSpPr>
        <p:spPr>
          <a:xfrm>
            <a:off x="11444577" y="2311882"/>
            <a:ext cx="182880" cy="1828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a:extLst>
              <a:ext uri="{FF2B5EF4-FFF2-40B4-BE49-F238E27FC236}">
                <a16:creationId xmlns:a16="http://schemas.microsoft.com/office/drawing/2014/main" id="{9D83492A-27FD-42F0-9300-12266479A9D8}"/>
              </a:ext>
            </a:extLst>
          </p:cNvPr>
          <p:cNvSpPr/>
          <p:nvPr/>
        </p:nvSpPr>
        <p:spPr>
          <a:xfrm>
            <a:off x="1005840" y="4620701"/>
            <a:ext cx="182880" cy="1828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a:extLst>
              <a:ext uri="{FF2B5EF4-FFF2-40B4-BE49-F238E27FC236}">
                <a16:creationId xmlns:a16="http://schemas.microsoft.com/office/drawing/2014/main" id="{22BCEA16-DC33-4DE8-8F5C-1575229F74DE}"/>
              </a:ext>
            </a:extLst>
          </p:cNvPr>
          <p:cNvSpPr/>
          <p:nvPr/>
        </p:nvSpPr>
        <p:spPr>
          <a:xfrm>
            <a:off x="1760913" y="4367836"/>
            <a:ext cx="182880" cy="1828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Oval 30">
            <a:extLst>
              <a:ext uri="{FF2B5EF4-FFF2-40B4-BE49-F238E27FC236}">
                <a16:creationId xmlns:a16="http://schemas.microsoft.com/office/drawing/2014/main" id="{BBE9A7B3-6FDB-4E13-9196-BD5B28277801}"/>
              </a:ext>
            </a:extLst>
          </p:cNvPr>
          <p:cNvSpPr/>
          <p:nvPr/>
        </p:nvSpPr>
        <p:spPr>
          <a:xfrm>
            <a:off x="2490892" y="4894308"/>
            <a:ext cx="182880" cy="1828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a:extLst>
              <a:ext uri="{FF2B5EF4-FFF2-40B4-BE49-F238E27FC236}">
                <a16:creationId xmlns:a16="http://schemas.microsoft.com/office/drawing/2014/main" id="{1C813C35-1E23-44DF-8CC8-9270707BC74B}"/>
              </a:ext>
            </a:extLst>
          </p:cNvPr>
          <p:cNvSpPr/>
          <p:nvPr/>
        </p:nvSpPr>
        <p:spPr>
          <a:xfrm>
            <a:off x="3505737" y="4645781"/>
            <a:ext cx="182880" cy="1828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Oval 32">
            <a:extLst>
              <a:ext uri="{FF2B5EF4-FFF2-40B4-BE49-F238E27FC236}">
                <a16:creationId xmlns:a16="http://schemas.microsoft.com/office/drawing/2014/main" id="{21DFE919-4BF8-4253-9B1A-1D57C582065F}"/>
              </a:ext>
            </a:extLst>
          </p:cNvPr>
          <p:cNvSpPr/>
          <p:nvPr/>
        </p:nvSpPr>
        <p:spPr>
          <a:xfrm>
            <a:off x="4061118" y="4191797"/>
            <a:ext cx="182880" cy="1828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a:extLst>
              <a:ext uri="{FF2B5EF4-FFF2-40B4-BE49-F238E27FC236}">
                <a16:creationId xmlns:a16="http://schemas.microsoft.com/office/drawing/2014/main" id="{93FB87C5-B7FA-4245-915A-45D44B3F6A71}"/>
              </a:ext>
            </a:extLst>
          </p:cNvPr>
          <p:cNvSpPr/>
          <p:nvPr/>
        </p:nvSpPr>
        <p:spPr>
          <a:xfrm>
            <a:off x="4652758" y="3646952"/>
            <a:ext cx="182880" cy="1828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a:extLst>
              <a:ext uri="{FF2B5EF4-FFF2-40B4-BE49-F238E27FC236}">
                <a16:creationId xmlns:a16="http://schemas.microsoft.com/office/drawing/2014/main" id="{958F0A1D-B4EF-44BD-AEAE-AF654CA003BE}"/>
              </a:ext>
            </a:extLst>
          </p:cNvPr>
          <p:cNvSpPr/>
          <p:nvPr/>
        </p:nvSpPr>
        <p:spPr>
          <a:xfrm>
            <a:off x="5396092" y="3497166"/>
            <a:ext cx="182880" cy="1828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a:extLst>
              <a:ext uri="{FF2B5EF4-FFF2-40B4-BE49-F238E27FC236}">
                <a16:creationId xmlns:a16="http://schemas.microsoft.com/office/drawing/2014/main" id="{91D693B8-A71B-4859-81E0-EE2A4C48E5A0}"/>
              </a:ext>
            </a:extLst>
          </p:cNvPr>
          <p:cNvSpPr/>
          <p:nvPr/>
        </p:nvSpPr>
        <p:spPr>
          <a:xfrm>
            <a:off x="6218706" y="4070665"/>
            <a:ext cx="182880" cy="1828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a:extLst>
              <a:ext uri="{FF2B5EF4-FFF2-40B4-BE49-F238E27FC236}">
                <a16:creationId xmlns:a16="http://schemas.microsoft.com/office/drawing/2014/main" id="{A8866126-ADFC-4EE0-B178-088A072EFA6C}"/>
              </a:ext>
            </a:extLst>
          </p:cNvPr>
          <p:cNvSpPr/>
          <p:nvPr/>
        </p:nvSpPr>
        <p:spPr>
          <a:xfrm>
            <a:off x="7206850" y="4359021"/>
            <a:ext cx="182880" cy="1828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Oval 37">
            <a:extLst>
              <a:ext uri="{FF2B5EF4-FFF2-40B4-BE49-F238E27FC236}">
                <a16:creationId xmlns:a16="http://schemas.microsoft.com/office/drawing/2014/main" id="{BC0E8CB2-ED47-40E8-8C6E-62DC24E08A33}"/>
              </a:ext>
            </a:extLst>
          </p:cNvPr>
          <p:cNvSpPr/>
          <p:nvPr/>
        </p:nvSpPr>
        <p:spPr>
          <a:xfrm>
            <a:off x="7930812" y="3486759"/>
            <a:ext cx="182880" cy="1828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Oval 38">
            <a:extLst>
              <a:ext uri="{FF2B5EF4-FFF2-40B4-BE49-F238E27FC236}">
                <a16:creationId xmlns:a16="http://schemas.microsoft.com/office/drawing/2014/main" id="{2E56ECF3-F126-4DB2-9B83-CA4D36C36A56}"/>
              </a:ext>
            </a:extLst>
          </p:cNvPr>
          <p:cNvSpPr/>
          <p:nvPr/>
        </p:nvSpPr>
        <p:spPr>
          <a:xfrm>
            <a:off x="8478066" y="2590699"/>
            <a:ext cx="182880" cy="1828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Oval 39">
            <a:extLst>
              <a:ext uri="{FF2B5EF4-FFF2-40B4-BE49-F238E27FC236}">
                <a16:creationId xmlns:a16="http://schemas.microsoft.com/office/drawing/2014/main" id="{3128159A-E7D8-4D12-95F1-A8F1C8B2955E}"/>
              </a:ext>
            </a:extLst>
          </p:cNvPr>
          <p:cNvSpPr/>
          <p:nvPr/>
        </p:nvSpPr>
        <p:spPr>
          <a:xfrm>
            <a:off x="9280230" y="2393342"/>
            <a:ext cx="182880" cy="1828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Oval 40">
            <a:extLst>
              <a:ext uri="{FF2B5EF4-FFF2-40B4-BE49-F238E27FC236}">
                <a16:creationId xmlns:a16="http://schemas.microsoft.com/office/drawing/2014/main" id="{CE568EEE-F293-44D6-A095-6FDC630E8731}"/>
              </a:ext>
            </a:extLst>
          </p:cNvPr>
          <p:cNvSpPr/>
          <p:nvPr/>
        </p:nvSpPr>
        <p:spPr>
          <a:xfrm>
            <a:off x="9993976" y="2767053"/>
            <a:ext cx="182880" cy="1828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Oval 41">
            <a:extLst>
              <a:ext uri="{FF2B5EF4-FFF2-40B4-BE49-F238E27FC236}">
                <a16:creationId xmlns:a16="http://schemas.microsoft.com/office/drawing/2014/main" id="{C934AB3A-C9D0-42E3-AA2E-F6E4670CA59C}"/>
              </a:ext>
            </a:extLst>
          </p:cNvPr>
          <p:cNvSpPr/>
          <p:nvPr/>
        </p:nvSpPr>
        <p:spPr>
          <a:xfrm>
            <a:off x="10793843" y="2687318"/>
            <a:ext cx="182880" cy="1828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1D41ED2A-9C33-44F0-979F-782C2C4D228C}"/>
                  </a:ext>
                </a:extLst>
              </p:cNvPr>
              <p:cNvSpPr txBox="1"/>
              <p:nvPr/>
            </p:nvSpPr>
            <p:spPr>
              <a:xfrm>
                <a:off x="167970" y="4660083"/>
                <a:ext cx="755073"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1" i="0" smtClean="0">
                              <a:latin typeface="Cambria Math" panose="02040503050406030204" pitchFamily="18" charset="0"/>
                            </a:rPr>
                            <m:t>𝐱</m:t>
                          </m:r>
                        </m:e>
                        <m:sub>
                          <m:r>
                            <a:rPr lang="en-US" sz="2800" b="0" i="0" smtClean="0">
                              <a:latin typeface="Cambria Math" panose="02040503050406030204" pitchFamily="18" charset="0"/>
                            </a:rPr>
                            <m:t>1</m:t>
                          </m:r>
                        </m:sub>
                      </m:sSub>
                    </m:oMath>
                  </m:oMathPara>
                </a14:m>
                <a:endParaRPr lang="en-US" dirty="0"/>
              </a:p>
            </p:txBody>
          </p:sp>
        </mc:Choice>
        <mc:Fallback xmlns="">
          <p:sp>
            <p:nvSpPr>
              <p:cNvPr id="43" name="TextBox 42">
                <a:extLst>
                  <a:ext uri="{FF2B5EF4-FFF2-40B4-BE49-F238E27FC236}">
                    <a16:creationId xmlns:a16="http://schemas.microsoft.com/office/drawing/2014/main" id="{1D41ED2A-9C33-44F0-979F-782C2C4D228C}"/>
                  </a:ext>
                </a:extLst>
              </p:cNvPr>
              <p:cNvSpPr txBox="1">
                <a:spLocks noRot="1" noChangeAspect="1" noMove="1" noResize="1" noEditPoints="1" noAdjustHandles="1" noChangeArrowheads="1" noChangeShapeType="1" noTextEdit="1"/>
              </p:cNvSpPr>
              <p:nvPr/>
            </p:nvSpPr>
            <p:spPr>
              <a:xfrm>
                <a:off x="167970" y="4660083"/>
                <a:ext cx="755073" cy="523220"/>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52D44F51-94AC-4D09-A3D6-9AFF8896766D}"/>
                  </a:ext>
                </a:extLst>
              </p:cNvPr>
              <p:cNvSpPr txBox="1"/>
              <p:nvPr/>
            </p:nvSpPr>
            <p:spPr>
              <a:xfrm>
                <a:off x="687939" y="4066701"/>
                <a:ext cx="755073"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1" i="0" smtClean="0">
                              <a:latin typeface="Cambria Math" panose="02040503050406030204" pitchFamily="18" charset="0"/>
                            </a:rPr>
                            <m:t>𝐱</m:t>
                          </m:r>
                        </m:e>
                        <m:sub>
                          <m:r>
                            <a:rPr lang="en-US" sz="2800" b="0" i="0" smtClean="0">
                              <a:latin typeface="Cambria Math" panose="02040503050406030204" pitchFamily="18" charset="0"/>
                            </a:rPr>
                            <m:t>2</m:t>
                          </m:r>
                        </m:sub>
                      </m:sSub>
                    </m:oMath>
                  </m:oMathPara>
                </a14:m>
                <a:endParaRPr lang="en-US" dirty="0"/>
              </a:p>
            </p:txBody>
          </p:sp>
        </mc:Choice>
        <mc:Fallback xmlns="">
          <p:sp>
            <p:nvSpPr>
              <p:cNvPr id="44" name="TextBox 43">
                <a:extLst>
                  <a:ext uri="{FF2B5EF4-FFF2-40B4-BE49-F238E27FC236}">
                    <a16:creationId xmlns:a16="http://schemas.microsoft.com/office/drawing/2014/main" id="{52D44F51-94AC-4D09-A3D6-9AFF8896766D}"/>
                  </a:ext>
                </a:extLst>
              </p:cNvPr>
              <p:cNvSpPr txBox="1">
                <a:spLocks noRot="1" noChangeAspect="1" noMove="1" noResize="1" noEditPoints="1" noAdjustHandles="1" noChangeArrowheads="1" noChangeShapeType="1" noTextEdit="1"/>
              </p:cNvSpPr>
              <p:nvPr/>
            </p:nvSpPr>
            <p:spPr>
              <a:xfrm>
                <a:off x="687939" y="4066701"/>
                <a:ext cx="755073" cy="523220"/>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7B2BCB1B-FDF4-4A3A-9BE7-F75C2913A005}"/>
                  </a:ext>
                </a:extLst>
              </p:cNvPr>
              <p:cNvSpPr txBox="1"/>
              <p:nvPr/>
            </p:nvSpPr>
            <p:spPr>
              <a:xfrm>
                <a:off x="1533788" y="3847117"/>
                <a:ext cx="755073"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1" i="0" smtClean="0">
                              <a:latin typeface="Cambria Math" panose="02040503050406030204" pitchFamily="18" charset="0"/>
                            </a:rPr>
                            <m:t>𝐱</m:t>
                          </m:r>
                        </m:e>
                        <m:sub>
                          <m:r>
                            <a:rPr lang="en-US" sz="2800" b="0" i="0" smtClean="0">
                              <a:latin typeface="Cambria Math" panose="02040503050406030204" pitchFamily="18" charset="0"/>
                            </a:rPr>
                            <m:t>3</m:t>
                          </m:r>
                        </m:sub>
                      </m:sSub>
                    </m:oMath>
                  </m:oMathPara>
                </a14:m>
                <a:endParaRPr lang="en-US" dirty="0"/>
              </a:p>
            </p:txBody>
          </p:sp>
        </mc:Choice>
        <mc:Fallback xmlns="">
          <p:sp>
            <p:nvSpPr>
              <p:cNvPr id="45" name="TextBox 44">
                <a:extLst>
                  <a:ext uri="{FF2B5EF4-FFF2-40B4-BE49-F238E27FC236}">
                    <a16:creationId xmlns:a16="http://schemas.microsoft.com/office/drawing/2014/main" id="{7B2BCB1B-FDF4-4A3A-9BE7-F75C2913A005}"/>
                  </a:ext>
                </a:extLst>
              </p:cNvPr>
              <p:cNvSpPr txBox="1">
                <a:spLocks noRot="1" noChangeAspect="1" noMove="1" noResize="1" noEditPoints="1" noAdjustHandles="1" noChangeArrowheads="1" noChangeShapeType="1" noTextEdit="1"/>
              </p:cNvSpPr>
              <p:nvPr/>
            </p:nvSpPr>
            <p:spPr>
              <a:xfrm>
                <a:off x="1533788" y="3847117"/>
                <a:ext cx="755073" cy="523220"/>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B4802518-195D-415C-8BEE-791354BC56C4}"/>
                  </a:ext>
                </a:extLst>
              </p:cNvPr>
              <p:cNvSpPr txBox="1"/>
              <p:nvPr/>
            </p:nvSpPr>
            <p:spPr>
              <a:xfrm>
                <a:off x="10478239" y="2093958"/>
                <a:ext cx="755073"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1" i="0" smtClean="0">
                              <a:latin typeface="Cambria Math" panose="02040503050406030204" pitchFamily="18" charset="0"/>
                            </a:rPr>
                            <m:t>𝐱</m:t>
                          </m:r>
                        </m:e>
                        <m:sub>
                          <m:r>
                            <a:rPr lang="en-US" sz="2800" b="0" i="1" smtClean="0">
                              <a:latin typeface="Cambria Math" panose="02040503050406030204" pitchFamily="18" charset="0"/>
                            </a:rPr>
                            <m:t>𝑠</m:t>
                          </m:r>
                        </m:sub>
                      </m:sSub>
                    </m:oMath>
                  </m:oMathPara>
                </a14:m>
                <a:endParaRPr lang="en-US" dirty="0"/>
              </a:p>
            </p:txBody>
          </p:sp>
        </mc:Choice>
        <mc:Fallback xmlns="">
          <p:sp>
            <p:nvSpPr>
              <p:cNvPr id="46" name="TextBox 45">
                <a:extLst>
                  <a:ext uri="{FF2B5EF4-FFF2-40B4-BE49-F238E27FC236}">
                    <a16:creationId xmlns:a16="http://schemas.microsoft.com/office/drawing/2014/main" id="{B4802518-195D-415C-8BEE-791354BC56C4}"/>
                  </a:ext>
                </a:extLst>
              </p:cNvPr>
              <p:cNvSpPr txBox="1">
                <a:spLocks noRot="1" noChangeAspect="1" noMove="1" noResize="1" noEditPoints="1" noAdjustHandles="1" noChangeArrowheads="1" noChangeShapeType="1" noTextEdit="1"/>
              </p:cNvSpPr>
              <p:nvPr/>
            </p:nvSpPr>
            <p:spPr>
              <a:xfrm>
                <a:off x="10478239" y="2093958"/>
                <a:ext cx="755073" cy="523220"/>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3C817262-C0FA-4D98-B796-9A132561B56E}"/>
                  </a:ext>
                </a:extLst>
              </p:cNvPr>
              <p:cNvSpPr txBox="1"/>
              <p:nvPr/>
            </p:nvSpPr>
            <p:spPr>
              <a:xfrm>
                <a:off x="11211896" y="1735353"/>
                <a:ext cx="755073"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1" i="0" smtClean="0">
                              <a:latin typeface="Cambria Math" panose="02040503050406030204" pitchFamily="18" charset="0"/>
                            </a:rPr>
                            <m:t>𝐱</m:t>
                          </m:r>
                        </m:e>
                        <m:sub>
                          <m:r>
                            <a:rPr lang="en-US" sz="2800" b="0" i="1" smtClean="0">
                              <a:latin typeface="Cambria Math" panose="02040503050406030204" pitchFamily="18" charset="0"/>
                            </a:rPr>
                            <m:t>𝑠</m:t>
                          </m:r>
                          <m:r>
                            <a:rPr lang="en-US" sz="2800" b="0" i="1" smtClean="0">
                              <a:latin typeface="Cambria Math" panose="02040503050406030204" pitchFamily="18" charset="0"/>
                            </a:rPr>
                            <m:t>+1</m:t>
                          </m:r>
                        </m:sub>
                      </m:sSub>
                    </m:oMath>
                  </m:oMathPara>
                </a14:m>
                <a:endParaRPr lang="en-US" dirty="0"/>
              </a:p>
            </p:txBody>
          </p:sp>
        </mc:Choice>
        <mc:Fallback xmlns="">
          <p:sp>
            <p:nvSpPr>
              <p:cNvPr id="47" name="TextBox 46">
                <a:extLst>
                  <a:ext uri="{FF2B5EF4-FFF2-40B4-BE49-F238E27FC236}">
                    <a16:creationId xmlns:a16="http://schemas.microsoft.com/office/drawing/2014/main" id="{3C817262-C0FA-4D98-B796-9A132561B56E}"/>
                  </a:ext>
                </a:extLst>
              </p:cNvPr>
              <p:cNvSpPr txBox="1">
                <a:spLocks noRot="1" noChangeAspect="1" noMove="1" noResize="1" noEditPoints="1" noAdjustHandles="1" noChangeArrowheads="1" noChangeShapeType="1" noTextEdit="1"/>
              </p:cNvSpPr>
              <p:nvPr/>
            </p:nvSpPr>
            <p:spPr>
              <a:xfrm>
                <a:off x="11211896" y="1735353"/>
                <a:ext cx="755073" cy="523220"/>
              </a:xfrm>
              <a:prstGeom prst="rect">
                <a:avLst/>
              </a:prstGeom>
              <a:blipFill>
                <a:blip r:embed="rId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651845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96A4EF3B-A126-4210-AC59-D6C8CA9570C8}"/>
                  </a:ext>
                </a:extLst>
              </p:cNvPr>
              <p:cNvSpPr>
                <a:spLocks noGrp="1"/>
              </p:cNvSpPr>
              <p:nvPr>
                <p:ph idx="1"/>
              </p:nvPr>
            </p:nvSpPr>
            <p:spPr/>
            <p:txBody>
              <a:bodyPr/>
              <a:lstStyle/>
              <a:p>
                <a:pPr marL="0" indent="0">
                  <a:buNone/>
                </a:pPr>
                <a:r>
                  <a:rPr lang="en-US" sz="2400" dirty="0"/>
                  <a:t>States and controls are contained in the design variable vector, </a:t>
                </a:r>
                <a14:m>
                  <m:oMath xmlns:m="http://schemas.openxmlformats.org/officeDocument/2006/math">
                    <m:r>
                      <a:rPr lang="en-US" sz="2400" b="1" i="1" smtClean="0">
                        <a:latin typeface="Cambria Math" panose="02040503050406030204" pitchFamily="18" charset="0"/>
                      </a:rPr>
                      <m:t>𝒁</m:t>
                    </m:r>
                  </m:oMath>
                </a14:m>
                <a:r>
                  <a:rPr lang="en-US" sz="2400" dirty="0"/>
                  <a:t>, and these are used to evaluate the constraints </a:t>
                </a:r>
                <a14:m>
                  <m:oMath xmlns:m="http://schemas.openxmlformats.org/officeDocument/2006/math">
                    <m:r>
                      <a:rPr lang="en-US" sz="2400" b="1" i="0" smtClean="0">
                        <a:latin typeface="Cambria Math" panose="02040503050406030204" pitchFamily="18" charset="0"/>
                      </a:rPr>
                      <m:t>𝐜</m:t>
                    </m:r>
                  </m:oMath>
                </a14:m>
                <a:r>
                  <a:rPr lang="en-US" sz="2400" dirty="0"/>
                  <a:t>, and the cost function, </a:t>
                </a:r>
                <a14:m>
                  <m:oMath xmlns:m="http://schemas.openxmlformats.org/officeDocument/2006/math">
                    <m:r>
                      <a:rPr lang="en-US" sz="2400" b="0" i="1" smtClean="0">
                        <a:latin typeface="Cambria Math" panose="02040503050406030204" pitchFamily="18" charset="0"/>
                      </a:rPr>
                      <m:t>𝐽</m:t>
                    </m:r>
                  </m:oMath>
                </a14:m>
                <a:r>
                  <a:rPr lang="en-US" sz="2400" dirty="0"/>
                  <a:t>. </a:t>
                </a:r>
                <a:endParaRPr lang="en-US" sz="2400" b="1" dirty="0"/>
              </a:p>
            </p:txBody>
          </p:sp>
        </mc:Choice>
        <mc:Fallback xmlns="">
          <p:sp>
            <p:nvSpPr>
              <p:cNvPr id="2" name="Content Placeholder 1">
                <a:extLst>
                  <a:ext uri="{FF2B5EF4-FFF2-40B4-BE49-F238E27FC236}">
                    <a16:creationId xmlns:a16="http://schemas.microsoft.com/office/drawing/2014/main" id="{96A4EF3B-A126-4210-AC59-D6C8CA9570C8}"/>
                  </a:ext>
                </a:extLst>
              </p:cNvPr>
              <p:cNvSpPr>
                <a:spLocks noGrp="1" noRot="1" noChangeAspect="1" noMove="1" noResize="1" noEditPoints="1" noAdjustHandles="1" noChangeArrowheads="1" noChangeShapeType="1" noTextEdit="1"/>
              </p:cNvSpPr>
              <p:nvPr>
                <p:ph idx="1"/>
              </p:nvPr>
            </p:nvSpPr>
            <p:spPr>
              <a:blipFill>
                <a:blip r:embed="rId3"/>
                <a:stretch>
                  <a:fillRect l="-811" t="-96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D8494C29-5D58-4F53-AFE0-C4BCB6D8A60F}"/>
                  </a:ext>
                </a:extLst>
              </p:cNvPr>
              <p:cNvSpPr txBox="1"/>
              <p:nvPr/>
            </p:nvSpPr>
            <p:spPr>
              <a:xfrm>
                <a:off x="564542" y="2404835"/>
                <a:ext cx="5833852" cy="1384995"/>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sz="2800" b="1" i="1" smtClean="0">
                          <a:latin typeface="Cambria Math" panose="02040503050406030204" pitchFamily="18" charset="0"/>
                        </a:rPr>
                        <m:t>𝒁</m:t>
                      </m:r>
                      <m:r>
                        <a:rPr lang="en-US" sz="2800" b="0" i="1" smtClean="0">
                          <a:latin typeface="Cambria Math" panose="02040503050406030204" pitchFamily="18" charset="0"/>
                        </a:rPr>
                        <m:t>=</m:t>
                      </m:r>
                      <m:d>
                        <m:dPr>
                          <m:begChr m:val="["/>
                          <m:endChr m:val="]"/>
                          <m:ctrlPr>
                            <a:rPr lang="en-US" sz="2800" b="0" i="1" smtClean="0">
                              <a:latin typeface="Cambria Math" panose="02040503050406030204" pitchFamily="18" charset="0"/>
                            </a:rPr>
                          </m:ctrlPr>
                        </m:dPr>
                        <m:e>
                          <m:m>
                            <m:mPr>
                              <m:mcs>
                                <m:mc>
                                  <m:mcPr>
                                    <m:count m:val="6"/>
                                    <m:mcJc m:val="center"/>
                                  </m:mcPr>
                                </m:mc>
                              </m:mcs>
                              <m:ctrlPr>
                                <a:rPr lang="en-US" sz="2800" b="0" i="1" smtClean="0">
                                  <a:solidFill>
                                    <a:schemeClr val="bg1"/>
                                  </a:solidFill>
                                  <a:latin typeface="Cambria Math" panose="02040503050406030204" pitchFamily="18" charset="0"/>
                                </a:rPr>
                              </m:ctrlPr>
                            </m:mPr>
                            <m:mr>
                              <m:e>
                                <m:sSub>
                                  <m:sSubPr>
                                    <m:ctrlPr>
                                      <a:rPr lang="en-US" sz="2800" b="0" i="1" smtClean="0">
                                        <a:solidFill>
                                          <a:schemeClr val="bg1"/>
                                        </a:solidFill>
                                        <a:latin typeface="Cambria Math" panose="02040503050406030204" pitchFamily="18" charset="0"/>
                                      </a:rPr>
                                    </m:ctrlPr>
                                  </m:sSubPr>
                                  <m:e>
                                    <m:r>
                                      <m:rPr>
                                        <m:brk m:alnAt="7"/>
                                      </m:rPr>
                                      <a:rPr lang="en-US" sz="2800" b="1" i="0" smtClean="0">
                                        <a:solidFill>
                                          <a:schemeClr val="bg1"/>
                                        </a:solidFill>
                                        <a:latin typeface="Cambria Math" panose="02040503050406030204" pitchFamily="18" charset="0"/>
                                      </a:rPr>
                                      <m:t>𝐱</m:t>
                                    </m:r>
                                  </m:e>
                                  <m:sub>
                                    <m:r>
                                      <m:rPr>
                                        <m:brk m:alnAt="7"/>
                                      </m:rPr>
                                      <a:rPr lang="en-US" sz="2800" b="0" i="0" smtClean="0">
                                        <a:solidFill>
                                          <a:schemeClr val="bg1"/>
                                        </a:solidFill>
                                        <a:latin typeface="Cambria Math" panose="02040503050406030204" pitchFamily="18" charset="0"/>
                                      </a:rPr>
                                      <m:t>1</m:t>
                                    </m:r>
                                  </m:sub>
                                </m:sSub>
                              </m:e>
                              <m:e>
                                <m:sSub>
                                  <m:sSubPr>
                                    <m:ctrlPr>
                                      <a:rPr lang="en-US" sz="2800" b="0" i="1" smtClean="0">
                                        <a:solidFill>
                                          <a:schemeClr val="bg1"/>
                                        </a:solidFill>
                                        <a:latin typeface="Cambria Math" panose="02040503050406030204" pitchFamily="18" charset="0"/>
                                      </a:rPr>
                                    </m:ctrlPr>
                                  </m:sSubPr>
                                  <m:e>
                                    <m:r>
                                      <a:rPr lang="en-US" sz="2800" b="1" i="0" smtClean="0">
                                        <a:solidFill>
                                          <a:schemeClr val="bg1"/>
                                        </a:solidFill>
                                        <a:latin typeface="Cambria Math" panose="02040503050406030204" pitchFamily="18" charset="0"/>
                                      </a:rPr>
                                      <m:t>𝐱</m:t>
                                    </m:r>
                                  </m:e>
                                  <m:sub>
                                    <m:r>
                                      <a:rPr lang="en-US" sz="2800" b="0" i="1" smtClean="0">
                                        <a:solidFill>
                                          <a:schemeClr val="bg1"/>
                                        </a:solidFill>
                                        <a:latin typeface="Cambria Math" panose="02040503050406030204" pitchFamily="18" charset="0"/>
                                      </a:rPr>
                                      <m:t>2</m:t>
                                    </m:r>
                                  </m:sub>
                                </m:sSub>
                              </m:e>
                              <m:e>
                                <m:sSub>
                                  <m:sSubPr>
                                    <m:ctrlPr>
                                      <a:rPr lang="en-US" sz="2800" b="0" i="1" smtClean="0">
                                        <a:solidFill>
                                          <a:schemeClr val="bg1"/>
                                        </a:solidFill>
                                        <a:latin typeface="Cambria Math" panose="02040503050406030204" pitchFamily="18" charset="0"/>
                                      </a:rPr>
                                    </m:ctrlPr>
                                  </m:sSubPr>
                                  <m:e>
                                    <m:r>
                                      <a:rPr lang="en-US" sz="2800" b="1" i="0" smtClean="0">
                                        <a:solidFill>
                                          <a:schemeClr val="bg1"/>
                                        </a:solidFill>
                                        <a:latin typeface="Cambria Math" panose="02040503050406030204" pitchFamily="18" charset="0"/>
                                      </a:rPr>
                                      <m:t>𝐱</m:t>
                                    </m:r>
                                  </m:e>
                                  <m:sub>
                                    <m:r>
                                      <a:rPr lang="en-US" sz="2800" b="0" i="1" smtClean="0">
                                        <a:solidFill>
                                          <a:schemeClr val="bg1"/>
                                        </a:solidFill>
                                        <a:latin typeface="Cambria Math" panose="02040503050406030204" pitchFamily="18" charset="0"/>
                                      </a:rPr>
                                      <m:t>3</m:t>
                                    </m:r>
                                  </m:sub>
                                </m:sSub>
                              </m:e>
                              <m:e>
                                <m:r>
                                  <a:rPr lang="en-US" sz="2800" b="0" i="1" smtClean="0">
                                    <a:solidFill>
                                      <a:schemeClr val="tx1"/>
                                    </a:solidFill>
                                    <a:latin typeface="Cambria Math" panose="02040503050406030204" pitchFamily="18" charset="0"/>
                                    <a:ea typeface="Cambria Math" panose="02040503050406030204" pitchFamily="18" charset="0"/>
                                  </a:rPr>
                                  <m:t>⋯</m:t>
                                </m:r>
                              </m:e>
                              <m:e>
                                <m:sSub>
                                  <m:sSubPr>
                                    <m:ctrlPr>
                                      <a:rPr lang="en-US" sz="2800" b="0" i="1" smtClean="0">
                                        <a:solidFill>
                                          <a:schemeClr val="bg1"/>
                                        </a:solidFill>
                                        <a:latin typeface="Cambria Math" panose="02040503050406030204" pitchFamily="18" charset="0"/>
                                      </a:rPr>
                                    </m:ctrlPr>
                                  </m:sSubPr>
                                  <m:e>
                                    <m:r>
                                      <a:rPr lang="en-US" sz="2800" b="1" i="0" smtClean="0">
                                        <a:solidFill>
                                          <a:schemeClr val="bg1"/>
                                        </a:solidFill>
                                        <a:latin typeface="Cambria Math" panose="02040503050406030204" pitchFamily="18" charset="0"/>
                                      </a:rPr>
                                      <m:t>𝐱</m:t>
                                    </m:r>
                                  </m:e>
                                  <m:sub>
                                    <m:r>
                                      <a:rPr lang="en-US" sz="2800" b="0" i="1" smtClean="0">
                                        <a:solidFill>
                                          <a:schemeClr val="bg1"/>
                                        </a:solidFill>
                                        <a:latin typeface="Cambria Math" panose="02040503050406030204" pitchFamily="18" charset="0"/>
                                      </a:rPr>
                                      <m:t>𝑠</m:t>
                                    </m:r>
                                  </m:sub>
                                </m:sSub>
                              </m:e>
                              <m:e>
                                <m:sSub>
                                  <m:sSubPr>
                                    <m:ctrlPr>
                                      <a:rPr lang="en-US" sz="2800" b="0" i="1" smtClean="0">
                                        <a:solidFill>
                                          <a:schemeClr val="bg1"/>
                                        </a:solidFill>
                                        <a:latin typeface="Cambria Math" panose="02040503050406030204" pitchFamily="18" charset="0"/>
                                      </a:rPr>
                                    </m:ctrlPr>
                                  </m:sSubPr>
                                  <m:e>
                                    <m:r>
                                      <a:rPr lang="en-US" sz="2800" b="1" i="0" smtClean="0">
                                        <a:solidFill>
                                          <a:schemeClr val="bg1"/>
                                        </a:solidFill>
                                        <a:latin typeface="Cambria Math" panose="02040503050406030204" pitchFamily="18" charset="0"/>
                                      </a:rPr>
                                      <m:t>𝐱</m:t>
                                    </m:r>
                                  </m:e>
                                  <m:sub>
                                    <m:r>
                                      <a:rPr lang="en-US" sz="2800" b="0" i="1" smtClean="0">
                                        <a:solidFill>
                                          <a:schemeClr val="bg1"/>
                                        </a:solidFill>
                                        <a:latin typeface="Cambria Math" panose="02040503050406030204" pitchFamily="18" charset="0"/>
                                      </a:rPr>
                                      <m:t>𝑠</m:t>
                                    </m:r>
                                    <m:r>
                                      <a:rPr lang="en-US" sz="2800" b="0" i="1" smtClean="0">
                                        <a:solidFill>
                                          <a:schemeClr val="bg1"/>
                                        </a:solidFill>
                                        <a:latin typeface="Cambria Math" panose="02040503050406030204" pitchFamily="18" charset="0"/>
                                      </a:rPr>
                                      <m:t>+1</m:t>
                                    </m:r>
                                  </m:sub>
                                </m:sSub>
                              </m:e>
                            </m:mr>
                          </m:m>
                        </m:e>
                      </m:d>
                    </m:oMath>
                  </m:oMathPara>
                </a14:m>
                <a:endParaRPr lang="en-US" sz="2800" b="0" dirty="0"/>
              </a:p>
              <a:p>
                <a:pPr/>
                <a14:m>
                  <m:oMathPara xmlns:m="http://schemas.openxmlformats.org/officeDocument/2006/math">
                    <m:oMathParaPr>
                      <m:jc m:val="left"/>
                    </m:oMathParaPr>
                    <m:oMath xmlns:m="http://schemas.openxmlformats.org/officeDocument/2006/math">
                      <m:r>
                        <a:rPr lang="en-US" sz="2800" b="1" i="0" smtClean="0">
                          <a:latin typeface="Cambria Math" panose="02040503050406030204" pitchFamily="18" charset="0"/>
                        </a:rPr>
                        <m:t>𝐜</m:t>
                      </m:r>
                      <m:r>
                        <a:rPr lang="en-US" sz="2800" b="1" i="0" smtClean="0">
                          <a:latin typeface="Cambria Math" panose="02040503050406030204" pitchFamily="18" charset="0"/>
                        </a:rPr>
                        <m:t>=</m:t>
                      </m:r>
                      <m:d>
                        <m:dPr>
                          <m:begChr m:val="["/>
                          <m:endChr m:val="]"/>
                          <m:ctrlPr>
                            <a:rPr lang="en-US" sz="2800" b="1" i="1" smtClean="0">
                              <a:latin typeface="Cambria Math" panose="02040503050406030204" pitchFamily="18" charset="0"/>
                            </a:rPr>
                          </m:ctrlPr>
                        </m:dPr>
                        <m:e>
                          <m:m>
                            <m:mPr>
                              <m:mcs>
                                <m:mc>
                                  <m:mcPr>
                                    <m:count m:val="4"/>
                                    <m:mcJc m:val="center"/>
                                  </m:mcPr>
                                </m:mc>
                              </m:mcs>
                              <m:ctrlPr>
                                <a:rPr lang="en-US" sz="2800" b="1" i="1" smtClean="0">
                                  <a:latin typeface="Cambria Math" panose="02040503050406030204" pitchFamily="18" charset="0"/>
                                  <a:ea typeface="Cambria Math" panose="02040503050406030204" pitchFamily="18" charset="0"/>
                                </a:rPr>
                              </m:ctrlPr>
                            </m:mPr>
                            <m:mr>
                              <m:e>
                                <m:r>
                                  <a:rPr lang="en-US" sz="2800" b="1" i="1" smtClean="0">
                                    <a:latin typeface="Cambria Math" panose="02040503050406030204" pitchFamily="18" charset="0"/>
                                    <a:ea typeface="Cambria Math" panose="02040503050406030204" pitchFamily="18" charset="0"/>
                                  </a:rPr>
                                  <m:t>𝒈</m:t>
                                </m:r>
                              </m:e>
                              <m:e>
                                <m:r>
                                  <a:rPr lang="en-US" sz="2800" b="1" i="1" smtClean="0">
                                    <a:latin typeface="Cambria Math" panose="02040503050406030204" pitchFamily="18" charset="0"/>
                                    <a:ea typeface="Cambria Math" panose="02040503050406030204" pitchFamily="18" charset="0"/>
                                  </a:rPr>
                                  <m:t>⋯</m:t>
                                </m:r>
                              </m:e>
                              <m:e>
                                <m:sSub>
                                  <m:sSubPr>
                                    <m:ctrlPr>
                                      <a:rPr lang="en-US" sz="2800" b="1" i="1">
                                        <a:latin typeface="Cambria Math" panose="02040503050406030204" pitchFamily="18" charset="0"/>
                                        <a:ea typeface="Cambria Math" panose="02040503050406030204" pitchFamily="18" charset="0"/>
                                      </a:rPr>
                                    </m:ctrlPr>
                                  </m:sSubPr>
                                  <m:e>
                                    <m:r>
                                      <m:rPr>
                                        <m:brk m:alnAt="7"/>
                                      </m:rPr>
                                      <a:rPr lang="en-US" sz="2800" b="1" i="1">
                                        <a:latin typeface="Cambria Math" panose="02040503050406030204" pitchFamily="18" charset="0"/>
                                        <a:ea typeface="Cambria Math" panose="02040503050406030204" pitchFamily="18" charset="0"/>
                                      </a:rPr>
                                      <m:t>𝝍</m:t>
                                    </m:r>
                                  </m:e>
                                  <m:sub>
                                    <m:r>
                                      <m:rPr>
                                        <m:brk m:alnAt="7"/>
                                      </m:rPr>
                                      <a:rPr lang="en-US" sz="2800" b="1" i="1">
                                        <a:latin typeface="Cambria Math" panose="02040503050406030204" pitchFamily="18" charset="0"/>
                                        <a:ea typeface="Cambria Math" panose="02040503050406030204" pitchFamily="18" charset="0"/>
                                      </a:rPr>
                                      <m:t>𝑰</m:t>
                                    </m:r>
                                  </m:sub>
                                </m:sSub>
                              </m:e>
                              <m:e>
                                <m:sSub>
                                  <m:sSubPr>
                                    <m:ctrlPr>
                                      <a:rPr lang="en-US" sz="2800" b="1" i="1">
                                        <a:latin typeface="Cambria Math" panose="02040503050406030204" pitchFamily="18" charset="0"/>
                                        <a:ea typeface="Cambria Math" panose="02040503050406030204" pitchFamily="18" charset="0"/>
                                      </a:rPr>
                                    </m:ctrlPr>
                                  </m:sSubPr>
                                  <m:e>
                                    <m:r>
                                      <m:rPr>
                                        <m:brk m:alnAt="7"/>
                                      </m:rPr>
                                      <a:rPr lang="en-US" sz="2800" b="1" i="1">
                                        <a:latin typeface="Cambria Math" panose="02040503050406030204" pitchFamily="18" charset="0"/>
                                        <a:ea typeface="Cambria Math" panose="02040503050406030204" pitchFamily="18" charset="0"/>
                                      </a:rPr>
                                      <m:t>𝝍</m:t>
                                    </m:r>
                                  </m:e>
                                  <m:sub>
                                    <m:r>
                                      <a:rPr lang="en-US" sz="2800" b="1" i="1" smtClean="0">
                                        <a:latin typeface="Cambria Math" panose="02040503050406030204" pitchFamily="18" charset="0"/>
                                        <a:ea typeface="Cambria Math" panose="02040503050406030204" pitchFamily="18" charset="0"/>
                                      </a:rPr>
                                      <m:t>𝑭</m:t>
                                    </m:r>
                                  </m:sub>
                                </m:sSub>
                              </m:e>
                            </m:mr>
                          </m:m>
                        </m:e>
                      </m:d>
                    </m:oMath>
                  </m:oMathPara>
                </a14:m>
                <a:endParaRPr lang="en-US" sz="2800" b="1" dirty="0"/>
              </a:p>
              <a:p>
                <a:pPr/>
                <a14:m>
                  <m:oMathPara xmlns:m="http://schemas.openxmlformats.org/officeDocument/2006/math">
                    <m:oMathParaPr>
                      <m:jc m:val="left"/>
                    </m:oMathParaPr>
                    <m:oMath xmlns:m="http://schemas.openxmlformats.org/officeDocument/2006/math">
                      <m:r>
                        <a:rPr lang="en-US" sz="2800" i="1">
                          <a:latin typeface="Cambria Math" panose="02040503050406030204" pitchFamily="18" charset="0"/>
                        </a:rPr>
                        <m:t>𝐽</m:t>
                      </m:r>
                      <m:r>
                        <a:rPr lang="en-US" sz="2800" i="1">
                          <a:latin typeface="Cambria Math" panose="02040503050406030204" pitchFamily="18" charset="0"/>
                        </a:rPr>
                        <m:t>=</m:t>
                      </m:r>
                      <m:r>
                        <m:rPr>
                          <m:sty m:val="p"/>
                        </m:rPr>
                        <a:rPr lang="en-US" sz="2800">
                          <a:latin typeface="Cambria Math" panose="02040503050406030204" pitchFamily="18" charset="0"/>
                        </a:rPr>
                        <m:t>m</m:t>
                      </m:r>
                      <m:r>
                        <m:rPr>
                          <m:sty m:val="p"/>
                        </m:rPr>
                        <a:rPr lang="en-US" sz="2800" b="0" i="0" smtClean="0">
                          <a:latin typeface="Cambria Math" panose="02040503050406030204" pitchFamily="18" charset="0"/>
                        </a:rPr>
                        <m:t>in</m:t>
                      </m:r>
                      <m:r>
                        <a:rPr lang="en-US" sz="2800" i="1">
                          <a:latin typeface="Cambria Math" panose="02040503050406030204" pitchFamily="18" charset="0"/>
                        </a:rPr>
                        <m:t> </m:t>
                      </m:r>
                      <m:sSub>
                        <m:sSubPr>
                          <m:ctrlPr>
                            <a:rPr lang="en-US" sz="2800" b="0" i="1" smtClean="0">
                              <a:latin typeface="Cambria Math" panose="02040503050406030204" pitchFamily="18" charset="0"/>
                              <a:ea typeface="Cambria Math" panose="02040503050406030204" pitchFamily="18" charset="0"/>
                            </a:rPr>
                          </m:ctrlPr>
                        </m:sSubPr>
                        <m:e>
                          <m:r>
                            <a:rPr lang="en-US" sz="2800" b="0" i="1" smtClean="0">
                              <a:latin typeface="Cambria Math" panose="02040503050406030204" pitchFamily="18" charset="0"/>
                              <a:ea typeface="Cambria Math" panose="02040503050406030204" pitchFamily="18" charset="0"/>
                            </a:rPr>
                            <m:t>−</m:t>
                          </m:r>
                          <m:r>
                            <a:rPr lang="en-US" sz="2800" i="1">
                              <a:latin typeface="Cambria Math" panose="02040503050406030204" pitchFamily="18" charset="0"/>
                              <a:ea typeface="Cambria Math" panose="02040503050406030204" pitchFamily="18" charset="0"/>
                            </a:rPr>
                            <m:t>𝑚</m:t>
                          </m:r>
                        </m:e>
                        <m:sub>
                          <m:r>
                            <a:rPr lang="en-US" sz="2800" b="0" i="1" smtClean="0">
                              <a:latin typeface="Cambria Math" panose="02040503050406030204" pitchFamily="18" charset="0"/>
                              <a:ea typeface="Cambria Math" panose="02040503050406030204" pitchFamily="18" charset="0"/>
                            </a:rPr>
                            <m:t>𝐹</m:t>
                          </m:r>
                        </m:sub>
                      </m:sSub>
                    </m:oMath>
                  </m:oMathPara>
                </a14:m>
                <a:endParaRPr lang="en-US" sz="2800" dirty="0"/>
              </a:p>
            </p:txBody>
          </p:sp>
        </mc:Choice>
        <mc:Fallback xmlns="">
          <p:sp>
            <p:nvSpPr>
              <p:cNvPr id="51" name="TextBox 50">
                <a:extLst>
                  <a:ext uri="{FF2B5EF4-FFF2-40B4-BE49-F238E27FC236}">
                    <a16:creationId xmlns:a16="http://schemas.microsoft.com/office/drawing/2014/main" id="{D8494C29-5D58-4F53-AFE0-C4BCB6D8A60F}"/>
                  </a:ext>
                </a:extLst>
              </p:cNvPr>
              <p:cNvSpPr txBox="1">
                <a:spLocks noRot="1" noChangeAspect="1" noMove="1" noResize="1" noEditPoints="1" noAdjustHandles="1" noChangeArrowheads="1" noChangeShapeType="1" noTextEdit="1"/>
              </p:cNvSpPr>
              <p:nvPr/>
            </p:nvSpPr>
            <p:spPr>
              <a:xfrm>
                <a:off x="564542" y="2404835"/>
                <a:ext cx="5833852" cy="1384995"/>
              </a:xfrm>
              <a:prstGeom prst="rect">
                <a:avLst/>
              </a:prstGeom>
              <a:blipFill>
                <a:blip r:embed="rId4"/>
                <a:stretch>
                  <a:fillRect/>
                </a:stretch>
              </a:blipFill>
            </p:spPr>
            <p:txBody>
              <a:bodyPr/>
              <a:lstStyle/>
              <a:p>
                <a:r>
                  <a:rPr lang="en-US">
                    <a:noFill/>
                  </a:rPr>
                  <a:t> </a:t>
                </a:r>
              </a:p>
            </p:txBody>
          </p:sp>
        </mc:Fallback>
      </mc:AlternateContent>
      <p:sp>
        <p:nvSpPr>
          <p:cNvPr id="16385" name="Rectangle 2">
            <a:extLst>
              <a:ext uri="{FF2B5EF4-FFF2-40B4-BE49-F238E27FC236}">
                <a16:creationId xmlns:a16="http://schemas.microsoft.com/office/drawing/2014/main" id="{2EBF34D4-AF78-6E5E-6198-111C65A76685}"/>
              </a:ext>
            </a:extLst>
          </p:cNvPr>
          <p:cNvSpPr>
            <a:spLocks noGrp="1" noChangeArrowheads="1"/>
          </p:cNvSpPr>
          <p:nvPr>
            <p:ph type="title"/>
          </p:nvPr>
        </p:nvSpPr>
        <p:spPr/>
        <p:txBody>
          <a:bodyPr/>
          <a:lstStyle/>
          <a:p>
            <a:r>
              <a:rPr lang="en-US" altLang="en-US" dirty="0"/>
              <a:t>Background: Transcription Methods</a:t>
            </a:r>
          </a:p>
        </p:txBody>
      </p:sp>
      <p:sp>
        <p:nvSpPr>
          <p:cNvPr id="16387" name="Slide Number Placeholder 3">
            <a:extLst>
              <a:ext uri="{FF2B5EF4-FFF2-40B4-BE49-F238E27FC236}">
                <a16:creationId xmlns:a16="http://schemas.microsoft.com/office/drawing/2014/main" id="{B48CB145-C61E-C3D0-D7C7-0FA559F81FB0}"/>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99D70C6-DF83-C440-A13C-8CA8DCE98ECF}" type="slidenum">
              <a:rPr lang="en-US" altLang="en-US" sz="1100">
                <a:solidFill>
                  <a:srgbClr val="2996C3"/>
                </a:solidFill>
              </a:rPr>
              <a:pPr/>
              <a:t>11</a:t>
            </a:fld>
            <a:endParaRPr lang="en-US" altLang="en-US" sz="1100">
              <a:solidFill>
                <a:srgbClr val="2996C3"/>
              </a:solidFill>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64357AB0-76DA-4469-A913-FDB5051BCB93}"/>
                  </a:ext>
                </a:extLst>
              </p:cNvPr>
              <p:cNvSpPr txBox="1"/>
              <p:nvPr/>
            </p:nvSpPr>
            <p:spPr>
              <a:xfrm>
                <a:off x="376335" y="5325427"/>
                <a:ext cx="559294"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𝑡</m:t>
                          </m:r>
                        </m:e>
                        <m:sub>
                          <m:r>
                            <m:rPr>
                              <m:sty m:val="p"/>
                            </m:rPr>
                            <a:rPr lang="en-US" sz="2800" b="0" i="0" smtClean="0">
                              <a:latin typeface="Cambria Math" panose="02040503050406030204" pitchFamily="18" charset="0"/>
                            </a:rPr>
                            <m:t>I</m:t>
                          </m:r>
                        </m:sub>
                      </m:sSub>
                    </m:oMath>
                  </m:oMathPara>
                </a14:m>
                <a:endParaRPr lang="en-US" sz="2800" dirty="0"/>
              </a:p>
            </p:txBody>
          </p:sp>
        </mc:Choice>
        <mc:Fallback xmlns="">
          <p:sp>
            <p:nvSpPr>
              <p:cNvPr id="7" name="TextBox 6">
                <a:extLst>
                  <a:ext uri="{FF2B5EF4-FFF2-40B4-BE49-F238E27FC236}">
                    <a16:creationId xmlns:a16="http://schemas.microsoft.com/office/drawing/2014/main" id="{64357AB0-76DA-4469-A913-FDB5051BCB93}"/>
                  </a:ext>
                </a:extLst>
              </p:cNvPr>
              <p:cNvSpPr txBox="1">
                <a:spLocks noRot="1" noChangeAspect="1" noMove="1" noResize="1" noEditPoints="1" noAdjustHandles="1" noChangeArrowheads="1" noChangeShapeType="1" noTextEdit="1"/>
              </p:cNvSpPr>
              <p:nvPr/>
            </p:nvSpPr>
            <p:spPr>
              <a:xfrm>
                <a:off x="376335" y="5325427"/>
                <a:ext cx="559294" cy="523220"/>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B45E8290-F811-40F7-BB0E-769C8F423AB6}"/>
                  </a:ext>
                </a:extLst>
              </p:cNvPr>
              <p:cNvSpPr txBox="1"/>
              <p:nvPr/>
            </p:nvSpPr>
            <p:spPr>
              <a:xfrm>
                <a:off x="11256370" y="2403322"/>
                <a:ext cx="559294"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𝑡</m:t>
                          </m:r>
                        </m:e>
                        <m:sub>
                          <m:r>
                            <a:rPr lang="en-US" sz="2800" b="0" i="1" smtClean="0">
                              <a:latin typeface="Cambria Math" panose="02040503050406030204" pitchFamily="18" charset="0"/>
                            </a:rPr>
                            <m:t>𝐹</m:t>
                          </m:r>
                        </m:sub>
                      </m:sSub>
                    </m:oMath>
                  </m:oMathPara>
                </a14:m>
                <a:endParaRPr lang="en-US" sz="2800" dirty="0"/>
              </a:p>
            </p:txBody>
          </p:sp>
        </mc:Choice>
        <mc:Fallback xmlns="">
          <p:sp>
            <p:nvSpPr>
              <p:cNvPr id="8" name="TextBox 7">
                <a:extLst>
                  <a:ext uri="{FF2B5EF4-FFF2-40B4-BE49-F238E27FC236}">
                    <a16:creationId xmlns:a16="http://schemas.microsoft.com/office/drawing/2014/main" id="{B45E8290-F811-40F7-BB0E-769C8F423AB6}"/>
                  </a:ext>
                </a:extLst>
              </p:cNvPr>
              <p:cNvSpPr txBox="1">
                <a:spLocks noRot="1" noChangeAspect="1" noMove="1" noResize="1" noEditPoints="1" noAdjustHandles="1" noChangeArrowheads="1" noChangeShapeType="1" noTextEdit="1"/>
              </p:cNvSpPr>
              <p:nvPr/>
            </p:nvSpPr>
            <p:spPr>
              <a:xfrm>
                <a:off x="11256370" y="2403322"/>
                <a:ext cx="559294" cy="523220"/>
              </a:xfrm>
              <a:prstGeom prst="rect">
                <a:avLst/>
              </a:prstGeom>
              <a:blipFill>
                <a:blip r:embed="rId6"/>
                <a:stretch>
                  <a:fillRect/>
                </a:stretch>
              </a:blipFill>
            </p:spPr>
            <p:txBody>
              <a:bodyPr/>
              <a:lstStyle/>
              <a:p>
                <a:r>
                  <a:rPr lang="en-US">
                    <a:noFill/>
                  </a:rPr>
                  <a:t> </a:t>
                </a:r>
              </a:p>
            </p:txBody>
          </p:sp>
        </mc:Fallback>
      </mc:AlternateContent>
      <p:cxnSp>
        <p:nvCxnSpPr>
          <p:cNvPr id="13" name="Straight Arrow Connector 12">
            <a:extLst>
              <a:ext uri="{FF2B5EF4-FFF2-40B4-BE49-F238E27FC236}">
                <a16:creationId xmlns:a16="http://schemas.microsoft.com/office/drawing/2014/main" id="{489A42B7-9417-4E46-86DF-2162EABB86FF}"/>
              </a:ext>
            </a:extLst>
          </p:cNvPr>
          <p:cNvCxnSpPr>
            <a:cxnSpLocks/>
          </p:cNvCxnSpPr>
          <p:nvPr/>
        </p:nvCxnSpPr>
        <p:spPr>
          <a:xfrm flipV="1">
            <a:off x="4154556" y="3558115"/>
            <a:ext cx="178883" cy="72370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6A31AC9B-B360-44EF-B7F8-131CDAD3287C}"/>
              </a:ext>
            </a:extLst>
          </p:cNvPr>
          <p:cNvCxnSpPr>
            <a:cxnSpLocks/>
          </p:cNvCxnSpPr>
          <p:nvPr/>
        </p:nvCxnSpPr>
        <p:spPr>
          <a:xfrm flipV="1">
            <a:off x="4725694" y="3139745"/>
            <a:ext cx="328653" cy="61796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4FA6A76C-C275-4F5E-87C1-08F310F92F2B}"/>
              </a:ext>
            </a:extLst>
          </p:cNvPr>
          <p:cNvCxnSpPr>
            <a:cxnSpLocks/>
          </p:cNvCxnSpPr>
          <p:nvPr/>
        </p:nvCxnSpPr>
        <p:spPr>
          <a:xfrm flipV="1">
            <a:off x="5455184" y="3285142"/>
            <a:ext cx="389996" cy="31892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33FDCDB7-9CC1-45A6-BCE1-AC44826289D0}"/>
              </a:ext>
            </a:extLst>
          </p:cNvPr>
          <p:cNvCxnSpPr>
            <a:cxnSpLocks/>
          </p:cNvCxnSpPr>
          <p:nvPr/>
        </p:nvCxnSpPr>
        <p:spPr>
          <a:xfrm>
            <a:off x="6318265" y="4155124"/>
            <a:ext cx="629187" cy="8848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402A6A05-83C5-4F30-B942-DC66A3975764}"/>
              </a:ext>
            </a:extLst>
          </p:cNvPr>
          <p:cNvCxnSpPr>
            <a:cxnSpLocks/>
          </p:cNvCxnSpPr>
          <p:nvPr/>
        </p:nvCxnSpPr>
        <p:spPr>
          <a:xfrm flipV="1">
            <a:off x="7307540" y="4008845"/>
            <a:ext cx="183224" cy="40695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34D80609-1681-46B2-B4CD-9F27DD5FC78B}"/>
              </a:ext>
            </a:extLst>
          </p:cNvPr>
          <p:cNvSpPr/>
          <p:nvPr/>
        </p:nvSpPr>
        <p:spPr>
          <a:xfrm>
            <a:off x="564542" y="5233987"/>
            <a:ext cx="182880" cy="1828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a:extLst>
              <a:ext uri="{FF2B5EF4-FFF2-40B4-BE49-F238E27FC236}">
                <a16:creationId xmlns:a16="http://schemas.microsoft.com/office/drawing/2014/main" id="{98C8E076-1CE9-4E4B-908C-FBD61D83BC7A}"/>
              </a:ext>
            </a:extLst>
          </p:cNvPr>
          <p:cNvSpPr/>
          <p:nvPr/>
        </p:nvSpPr>
        <p:spPr>
          <a:xfrm>
            <a:off x="11444577" y="2311882"/>
            <a:ext cx="182880" cy="1828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a:extLst>
              <a:ext uri="{FF2B5EF4-FFF2-40B4-BE49-F238E27FC236}">
                <a16:creationId xmlns:a16="http://schemas.microsoft.com/office/drawing/2014/main" id="{9D83492A-27FD-42F0-9300-12266479A9D8}"/>
              </a:ext>
            </a:extLst>
          </p:cNvPr>
          <p:cNvSpPr/>
          <p:nvPr/>
        </p:nvSpPr>
        <p:spPr>
          <a:xfrm>
            <a:off x="1005840" y="4620701"/>
            <a:ext cx="182880" cy="1828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a:extLst>
              <a:ext uri="{FF2B5EF4-FFF2-40B4-BE49-F238E27FC236}">
                <a16:creationId xmlns:a16="http://schemas.microsoft.com/office/drawing/2014/main" id="{22BCEA16-DC33-4DE8-8F5C-1575229F74DE}"/>
              </a:ext>
            </a:extLst>
          </p:cNvPr>
          <p:cNvSpPr/>
          <p:nvPr/>
        </p:nvSpPr>
        <p:spPr>
          <a:xfrm>
            <a:off x="1760913" y="4367836"/>
            <a:ext cx="182880" cy="1828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Oval 30">
            <a:extLst>
              <a:ext uri="{FF2B5EF4-FFF2-40B4-BE49-F238E27FC236}">
                <a16:creationId xmlns:a16="http://schemas.microsoft.com/office/drawing/2014/main" id="{BBE9A7B3-6FDB-4E13-9196-BD5B28277801}"/>
              </a:ext>
            </a:extLst>
          </p:cNvPr>
          <p:cNvSpPr/>
          <p:nvPr/>
        </p:nvSpPr>
        <p:spPr>
          <a:xfrm>
            <a:off x="2490892" y="4894308"/>
            <a:ext cx="182880" cy="1828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a:extLst>
              <a:ext uri="{FF2B5EF4-FFF2-40B4-BE49-F238E27FC236}">
                <a16:creationId xmlns:a16="http://schemas.microsoft.com/office/drawing/2014/main" id="{1C813C35-1E23-44DF-8CC8-9270707BC74B}"/>
              </a:ext>
            </a:extLst>
          </p:cNvPr>
          <p:cNvSpPr/>
          <p:nvPr/>
        </p:nvSpPr>
        <p:spPr>
          <a:xfrm>
            <a:off x="3505737" y="4645781"/>
            <a:ext cx="182880" cy="1828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Oval 32">
            <a:extLst>
              <a:ext uri="{FF2B5EF4-FFF2-40B4-BE49-F238E27FC236}">
                <a16:creationId xmlns:a16="http://schemas.microsoft.com/office/drawing/2014/main" id="{21DFE919-4BF8-4253-9B1A-1D57C582065F}"/>
              </a:ext>
            </a:extLst>
          </p:cNvPr>
          <p:cNvSpPr/>
          <p:nvPr/>
        </p:nvSpPr>
        <p:spPr>
          <a:xfrm>
            <a:off x="4061118" y="4191797"/>
            <a:ext cx="182880" cy="1828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a:extLst>
              <a:ext uri="{FF2B5EF4-FFF2-40B4-BE49-F238E27FC236}">
                <a16:creationId xmlns:a16="http://schemas.microsoft.com/office/drawing/2014/main" id="{93FB87C5-B7FA-4245-915A-45D44B3F6A71}"/>
              </a:ext>
            </a:extLst>
          </p:cNvPr>
          <p:cNvSpPr/>
          <p:nvPr/>
        </p:nvSpPr>
        <p:spPr>
          <a:xfrm>
            <a:off x="4652758" y="3646952"/>
            <a:ext cx="182880" cy="1828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a:extLst>
              <a:ext uri="{FF2B5EF4-FFF2-40B4-BE49-F238E27FC236}">
                <a16:creationId xmlns:a16="http://schemas.microsoft.com/office/drawing/2014/main" id="{958F0A1D-B4EF-44BD-AEAE-AF654CA003BE}"/>
              </a:ext>
            </a:extLst>
          </p:cNvPr>
          <p:cNvSpPr/>
          <p:nvPr/>
        </p:nvSpPr>
        <p:spPr>
          <a:xfrm>
            <a:off x="5396092" y="3497166"/>
            <a:ext cx="182880" cy="1828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a:extLst>
              <a:ext uri="{FF2B5EF4-FFF2-40B4-BE49-F238E27FC236}">
                <a16:creationId xmlns:a16="http://schemas.microsoft.com/office/drawing/2014/main" id="{91D693B8-A71B-4859-81E0-EE2A4C48E5A0}"/>
              </a:ext>
            </a:extLst>
          </p:cNvPr>
          <p:cNvSpPr/>
          <p:nvPr/>
        </p:nvSpPr>
        <p:spPr>
          <a:xfrm>
            <a:off x="6218706" y="4070665"/>
            <a:ext cx="182880" cy="1828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a:extLst>
              <a:ext uri="{FF2B5EF4-FFF2-40B4-BE49-F238E27FC236}">
                <a16:creationId xmlns:a16="http://schemas.microsoft.com/office/drawing/2014/main" id="{A8866126-ADFC-4EE0-B178-088A072EFA6C}"/>
              </a:ext>
            </a:extLst>
          </p:cNvPr>
          <p:cNvSpPr/>
          <p:nvPr/>
        </p:nvSpPr>
        <p:spPr>
          <a:xfrm>
            <a:off x="7206850" y="4359021"/>
            <a:ext cx="182880" cy="1828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Oval 37">
            <a:extLst>
              <a:ext uri="{FF2B5EF4-FFF2-40B4-BE49-F238E27FC236}">
                <a16:creationId xmlns:a16="http://schemas.microsoft.com/office/drawing/2014/main" id="{BC0E8CB2-ED47-40E8-8C6E-62DC24E08A33}"/>
              </a:ext>
            </a:extLst>
          </p:cNvPr>
          <p:cNvSpPr/>
          <p:nvPr/>
        </p:nvSpPr>
        <p:spPr>
          <a:xfrm>
            <a:off x="7930812" y="3486759"/>
            <a:ext cx="182880" cy="1828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Oval 38">
            <a:extLst>
              <a:ext uri="{FF2B5EF4-FFF2-40B4-BE49-F238E27FC236}">
                <a16:creationId xmlns:a16="http://schemas.microsoft.com/office/drawing/2014/main" id="{2E56ECF3-F126-4DB2-9B83-CA4D36C36A56}"/>
              </a:ext>
            </a:extLst>
          </p:cNvPr>
          <p:cNvSpPr/>
          <p:nvPr/>
        </p:nvSpPr>
        <p:spPr>
          <a:xfrm>
            <a:off x="8478066" y="2590699"/>
            <a:ext cx="182880" cy="1828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Oval 39">
            <a:extLst>
              <a:ext uri="{FF2B5EF4-FFF2-40B4-BE49-F238E27FC236}">
                <a16:creationId xmlns:a16="http://schemas.microsoft.com/office/drawing/2014/main" id="{3128159A-E7D8-4D12-95F1-A8F1C8B2955E}"/>
              </a:ext>
            </a:extLst>
          </p:cNvPr>
          <p:cNvSpPr/>
          <p:nvPr/>
        </p:nvSpPr>
        <p:spPr>
          <a:xfrm>
            <a:off x="9280230" y="2393342"/>
            <a:ext cx="182880" cy="1828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Oval 40">
            <a:extLst>
              <a:ext uri="{FF2B5EF4-FFF2-40B4-BE49-F238E27FC236}">
                <a16:creationId xmlns:a16="http://schemas.microsoft.com/office/drawing/2014/main" id="{CE568EEE-F293-44D6-A095-6FDC630E8731}"/>
              </a:ext>
            </a:extLst>
          </p:cNvPr>
          <p:cNvSpPr/>
          <p:nvPr/>
        </p:nvSpPr>
        <p:spPr>
          <a:xfrm>
            <a:off x="9993976" y="2767053"/>
            <a:ext cx="182880" cy="1828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Oval 41">
            <a:extLst>
              <a:ext uri="{FF2B5EF4-FFF2-40B4-BE49-F238E27FC236}">
                <a16:creationId xmlns:a16="http://schemas.microsoft.com/office/drawing/2014/main" id="{C934AB3A-C9D0-42E3-AA2E-F6E4670CA59C}"/>
              </a:ext>
            </a:extLst>
          </p:cNvPr>
          <p:cNvSpPr/>
          <p:nvPr/>
        </p:nvSpPr>
        <p:spPr>
          <a:xfrm>
            <a:off x="10793843" y="2687318"/>
            <a:ext cx="182880" cy="1828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72465647-4138-4A75-89D3-93D0FF4ED4A1}"/>
                  </a:ext>
                </a:extLst>
              </p:cNvPr>
              <p:cNvSpPr txBox="1"/>
              <p:nvPr/>
            </p:nvSpPr>
            <p:spPr>
              <a:xfrm>
                <a:off x="1270646" y="2355568"/>
                <a:ext cx="755073"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1" i="0" smtClean="0">
                              <a:latin typeface="Cambria Math" panose="02040503050406030204" pitchFamily="18" charset="0"/>
                            </a:rPr>
                            <m:t>𝐱</m:t>
                          </m:r>
                        </m:e>
                        <m:sub>
                          <m:r>
                            <a:rPr lang="en-US" sz="2800" b="0" i="0" smtClean="0">
                              <a:latin typeface="Cambria Math" panose="02040503050406030204" pitchFamily="18" charset="0"/>
                            </a:rPr>
                            <m:t>1</m:t>
                          </m:r>
                        </m:sub>
                      </m:sSub>
                    </m:oMath>
                  </m:oMathPara>
                </a14:m>
                <a:endParaRPr lang="en-US" dirty="0"/>
              </a:p>
            </p:txBody>
          </p:sp>
        </mc:Choice>
        <mc:Fallback xmlns="">
          <p:sp>
            <p:nvSpPr>
              <p:cNvPr id="43" name="TextBox 42">
                <a:extLst>
                  <a:ext uri="{FF2B5EF4-FFF2-40B4-BE49-F238E27FC236}">
                    <a16:creationId xmlns:a16="http://schemas.microsoft.com/office/drawing/2014/main" id="{72465647-4138-4A75-89D3-93D0FF4ED4A1}"/>
                  </a:ext>
                </a:extLst>
              </p:cNvPr>
              <p:cNvSpPr txBox="1">
                <a:spLocks noRot="1" noChangeAspect="1" noMove="1" noResize="1" noEditPoints="1" noAdjustHandles="1" noChangeArrowheads="1" noChangeShapeType="1" noTextEdit="1"/>
              </p:cNvSpPr>
              <p:nvPr/>
            </p:nvSpPr>
            <p:spPr>
              <a:xfrm>
                <a:off x="1270646" y="2355568"/>
                <a:ext cx="755073" cy="523220"/>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FF7C7050-521E-4D15-B6F5-13B18A5D6E23}"/>
                  </a:ext>
                </a:extLst>
              </p:cNvPr>
              <p:cNvSpPr txBox="1"/>
              <p:nvPr/>
            </p:nvSpPr>
            <p:spPr>
              <a:xfrm>
                <a:off x="1987466" y="2355568"/>
                <a:ext cx="755073"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1" i="0" smtClean="0">
                              <a:latin typeface="Cambria Math" panose="02040503050406030204" pitchFamily="18" charset="0"/>
                            </a:rPr>
                            <m:t>𝐱</m:t>
                          </m:r>
                        </m:e>
                        <m:sub>
                          <m:r>
                            <a:rPr lang="en-US" sz="2800" b="0" i="0" smtClean="0">
                              <a:latin typeface="Cambria Math" panose="02040503050406030204" pitchFamily="18" charset="0"/>
                            </a:rPr>
                            <m:t>2</m:t>
                          </m:r>
                        </m:sub>
                      </m:sSub>
                    </m:oMath>
                  </m:oMathPara>
                </a14:m>
                <a:endParaRPr lang="en-US" dirty="0"/>
              </a:p>
            </p:txBody>
          </p:sp>
        </mc:Choice>
        <mc:Fallback xmlns="">
          <p:sp>
            <p:nvSpPr>
              <p:cNvPr id="44" name="TextBox 43">
                <a:extLst>
                  <a:ext uri="{FF2B5EF4-FFF2-40B4-BE49-F238E27FC236}">
                    <a16:creationId xmlns:a16="http://schemas.microsoft.com/office/drawing/2014/main" id="{FF7C7050-521E-4D15-B6F5-13B18A5D6E23}"/>
                  </a:ext>
                </a:extLst>
              </p:cNvPr>
              <p:cNvSpPr txBox="1">
                <a:spLocks noRot="1" noChangeAspect="1" noMove="1" noResize="1" noEditPoints="1" noAdjustHandles="1" noChangeArrowheads="1" noChangeShapeType="1" noTextEdit="1"/>
              </p:cNvSpPr>
              <p:nvPr/>
            </p:nvSpPr>
            <p:spPr>
              <a:xfrm>
                <a:off x="1987466" y="2355568"/>
                <a:ext cx="755073" cy="523220"/>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4DD1FC75-0D04-481D-9F43-344A14E5C2E7}"/>
                  </a:ext>
                </a:extLst>
              </p:cNvPr>
              <p:cNvSpPr txBox="1"/>
              <p:nvPr/>
            </p:nvSpPr>
            <p:spPr>
              <a:xfrm>
                <a:off x="2707040" y="2354185"/>
                <a:ext cx="755073"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1" i="0" smtClean="0">
                              <a:latin typeface="Cambria Math" panose="02040503050406030204" pitchFamily="18" charset="0"/>
                            </a:rPr>
                            <m:t>𝐱</m:t>
                          </m:r>
                        </m:e>
                        <m:sub>
                          <m:r>
                            <a:rPr lang="en-US" sz="2800" b="0" i="0" smtClean="0">
                              <a:latin typeface="Cambria Math" panose="02040503050406030204" pitchFamily="18" charset="0"/>
                            </a:rPr>
                            <m:t>3</m:t>
                          </m:r>
                        </m:sub>
                      </m:sSub>
                    </m:oMath>
                  </m:oMathPara>
                </a14:m>
                <a:endParaRPr lang="en-US" dirty="0"/>
              </a:p>
            </p:txBody>
          </p:sp>
        </mc:Choice>
        <mc:Fallback xmlns="">
          <p:sp>
            <p:nvSpPr>
              <p:cNvPr id="45" name="TextBox 44">
                <a:extLst>
                  <a:ext uri="{FF2B5EF4-FFF2-40B4-BE49-F238E27FC236}">
                    <a16:creationId xmlns:a16="http://schemas.microsoft.com/office/drawing/2014/main" id="{4DD1FC75-0D04-481D-9F43-344A14E5C2E7}"/>
                  </a:ext>
                </a:extLst>
              </p:cNvPr>
              <p:cNvSpPr txBox="1">
                <a:spLocks noRot="1" noChangeAspect="1" noMove="1" noResize="1" noEditPoints="1" noAdjustHandles="1" noChangeArrowheads="1" noChangeShapeType="1" noTextEdit="1"/>
              </p:cNvSpPr>
              <p:nvPr/>
            </p:nvSpPr>
            <p:spPr>
              <a:xfrm>
                <a:off x="2707040" y="2354185"/>
                <a:ext cx="755073" cy="523220"/>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5CF8A911-5557-4FDE-BD71-6E27A826970C}"/>
                  </a:ext>
                </a:extLst>
              </p:cNvPr>
              <p:cNvSpPr txBox="1"/>
              <p:nvPr/>
            </p:nvSpPr>
            <p:spPr>
              <a:xfrm>
                <a:off x="4074364" y="2355584"/>
                <a:ext cx="755073"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1" i="0" smtClean="0">
                              <a:latin typeface="Cambria Math" panose="02040503050406030204" pitchFamily="18" charset="0"/>
                            </a:rPr>
                            <m:t>𝐱</m:t>
                          </m:r>
                        </m:e>
                        <m:sub>
                          <m:r>
                            <a:rPr lang="en-US" sz="2800" b="0" i="1" smtClean="0">
                              <a:latin typeface="Cambria Math" panose="02040503050406030204" pitchFamily="18" charset="0"/>
                            </a:rPr>
                            <m:t>𝑠</m:t>
                          </m:r>
                        </m:sub>
                      </m:sSub>
                    </m:oMath>
                  </m:oMathPara>
                </a14:m>
                <a:endParaRPr lang="en-US" dirty="0"/>
              </a:p>
            </p:txBody>
          </p:sp>
        </mc:Choice>
        <mc:Fallback xmlns="">
          <p:sp>
            <p:nvSpPr>
              <p:cNvPr id="46" name="TextBox 45">
                <a:extLst>
                  <a:ext uri="{FF2B5EF4-FFF2-40B4-BE49-F238E27FC236}">
                    <a16:creationId xmlns:a16="http://schemas.microsoft.com/office/drawing/2014/main" id="{5CF8A911-5557-4FDE-BD71-6E27A826970C}"/>
                  </a:ext>
                </a:extLst>
              </p:cNvPr>
              <p:cNvSpPr txBox="1">
                <a:spLocks noRot="1" noChangeAspect="1" noMove="1" noResize="1" noEditPoints="1" noAdjustHandles="1" noChangeArrowheads="1" noChangeShapeType="1" noTextEdit="1"/>
              </p:cNvSpPr>
              <p:nvPr/>
            </p:nvSpPr>
            <p:spPr>
              <a:xfrm>
                <a:off x="4074364" y="2355584"/>
                <a:ext cx="755073" cy="523220"/>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F72FB062-0D23-4687-BC45-D57575C19ADA}"/>
                  </a:ext>
                </a:extLst>
              </p:cNvPr>
              <p:cNvSpPr txBox="1"/>
              <p:nvPr/>
            </p:nvSpPr>
            <p:spPr>
              <a:xfrm>
                <a:off x="4889970" y="2354185"/>
                <a:ext cx="755073"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1" i="0" smtClean="0">
                              <a:latin typeface="Cambria Math" panose="02040503050406030204" pitchFamily="18" charset="0"/>
                            </a:rPr>
                            <m:t>𝐱</m:t>
                          </m:r>
                        </m:e>
                        <m:sub>
                          <m:r>
                            <a:rPr lang="en-US" sz="2800" b="0" i="1" smtClean="0">
                              <a:latin typeface="Cambria Math" panose="02040503050406030204" pitchFamily="18" charset="0"/>
                            </a:rPr>
                            <m:t>𝑠</m:t>
                          </m:r>
                          <m:r>
                            <a:rPr lang="en-US" sz="2800" b="0" i="1" smtClean="0">
                              <a:latin typeface="Cambria Math" panose="02040503050406030204" pitchFamily="18" charset="0"/>
                            </a:rPr>
                            <m:t>+1</m:t>
                          </m:r>
                        </m:sub>
                      </m:sSub>
                    </m:oMath>
                  </m:oMathPara>
                </a14:m>
                <a:endParaRPr lang="en-US" dirty="0"/>
              </a:p>
            </p:txBody>
          </p:sp>
        </mc:Choice>
        <mc:Fallback xmlns="">
          <p:sp>
            <p:nvSpPr>
              <p:cNvPr id="47" name="TextBox 46">
                <a:extLst>
                  <a:ext uri="{FF2B5EF4-FFF2-40B4-BE49-F238E27FC236}">
                    <a16:creationId xmlns:a16="http://schemas.microsoft.com/office/drawing/2014/main" id="{F72FB062-0D23-4687-BC45-D57575C19ADA}"/>
                  </a:ext>
                </a:extLst>
              </p:cNvPr>
              <p:cNvSpPr txBox="1">
                <a:spLocks noRot="1" noChangeAspect="1" noMove="1" noResize="1" noEditPoints="1" noAdjustHandles="1" noChangeArrowheads="1" noChangeShapeType="1" noTextEdit="1"/>
              </p:cNvSpPr>
              <p:nvPr/>
            </p:nvSpPr>
            <p:spPr>
              <a:xfrm>
                <a:off x="4889970" y="2354185"/>
                <a:ext cx="755073" cy="523220"/>
              </a:xfrm>
              <a:prstGeom prst="rect">
                <a:avLst/>
              </a:prstGeom>
              <a:blipFill>
                <a:blip r:embed="rId11"/>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5650493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96A4EF3B-A126-4210-AC59-D6C8CA9570C8}"/>
                  </a:ext>
                </a:extLst>
              </p:cNvPr>
              <p:cNvSpPr>
                <a:spLocks noGrp="1"/>
              </p:cNvSpPr>
              <p:nvPr>
                <p:ph idx="1"/>
              </p:nvPr>
            </p:nvSpPr>
            <p:spPr/>
            <p:txBody>
              <a:bodyPr/>
              <a:lstStyle/>
              <a:p>
                <a:pPr marL="0" indent="0">
                  <a:buNone/>
                </a:pPr>
                <a:r>
                  <a:rPr lang="en-US" sz="2400" b="1" dirty="0"/>
                  <a:t>Shooting methods</a:t>
                </a:r>
                <a:r>
                  <a:rPr lang="en-US" sz="2400" dirty="0"/>
                  <a:t> explicitly propagate the dynamics, </a:t>
                </a:r>
                <a14:m>
                  <m:oMath xmlns:m="http://schemas.openxmlformats.org/officeDocument/2006/math">
                    <m:acc>
                      <m:accPr>
                        <m:chr m:val="̇"/>
                        <m:ctrlPr>
                          <a:rPr lang="en-US" sz="2400" i="1">
                            <a:solidFill>
                              <a:schemeClr val="tx1"/>
                            </a:solidFill>
                            <a:latin typeface="Cambria Math" panose="02040503050406030204" pitchFamily="18" charset="0"/>
                          </a:rPr>
                        </m:ctrlPr>
                      </m:accPr>
                      <m:e>
                        <m:r>
                          <a:rPr lang="en-US" sz="2400" b="1" i="1">
                            <a:solidFill>
                              <a:schemeClr val="tx1"/>
                            </a:solidFill>
                            <a:latin typeface="Cambria Math" panose="02040503050406030204" pitchFamily="18" charset="0"/>
                          </a:rPr>
                          <m:t>𝒙</m:t>
                        </m:r>
                      </m:e>
                    </m:acc>
                    <m:r>
                      <a:rPr lang="en-US" sz="2400" i="1">
                        <a:solidFill>
                          <a:schemeClr val="tx1"/>
                        </a:solidFill>
                        <a:latin typeface="Cambria Math" panose="02040503050406030204" pitchFamily="18" charset="0"/>
                      </a:rPr>
                      <m:t>=</m:t>
                    </m:r>
                    <m:r>
                      <a:rPr lang="en-US" sz="2400" b="1" i="1">
                        <a:solidFill>
                          <a:schemeClr val="tx1"/>
                        </a:solidFill>
                        <a:latin typeface="Cambria Math" panose="02040503050406030204" pitchFamily="18" charset="0"/>
                      </a:rPr>
                      <m:t>𝒇</m:t>
                    </m:r>
                    <m:d>
                      <m:dPr>
                        <m:ctrlPr>
                          <a:rPr lang="en-US" sz="2400" i="1">
                            <a:solidFill>
                              <a:schemeClr val="tx1"/>
                            </a:solidFill>
                            <a:latin typeface="Cambria Math" panose="02040503050406030204" pitchFamily="18" charset="0"/>
                          </a:rPr>
                        </m:ctrlPr>
                      </m:dPr>
                      <m:e>
                        <m:r>
                          <a:rPr lang="en-US" sz="2400" b="1" i="1">
                            <a:solidFill>
                              <a:schemeClr val="tx1"/>
                            </a:solidFill>
                            <a:latin typeface="Cambria Math" panose="02040503050406030204" pitchFamily="18" charset="0"/>
                          </a:rPr>
                          <m:t>𝒙</m:t>
                        </m:r>
                        <m:d>
                          <m:dPr>
                            <m:ctrlPr>
                              <a:rPr lang="en-US" sz="2400" i="1">
                                <a:solidFill>
                                  <a:schemeClr val="tx1"/>
                                </a:solidFill>
                                <a:latin typeface="Cambria Math" panose="02040503050406030204" pitchFamily="18" charset="0"/>
                              </a:rPr>
                            </m:ctrlPr>
                          </m:dPr>
                          <m:e>
                            <m:r>
                              <a:rPr lang="en-US" sz="2400" i="1">
                                <a:solidFill>
                                  <a:schemeClr val="tx1"/>
                                </a:solidFill>
                                <a:latin typeface="Cambria Math" panose="02040503050406030204" pitchFamily="18" charset="0"/>
                              </a:rPr>
                              <m:t>𝑡</m:t>
                            </m:r>
                          </m:e>
                        </m:d>
                        <m:r>
                          <a:rPr lang="en-US" sz="2400" i="1">
                            <a:solidFill>
                              <a:schemeClr val="tx1"/>
                            </a:solidFill>
                            <a:latin typeface="Cambria Math" panose="02040503050406030204" pitchFamily="18" charset="0"/>
                          </a:rPr>
                          <m:t>,</m:t>
                        </m:r>
                        <m:r>
                          <a:rPr lang="en-US" sz="2400" b="1" i="1">
                            <a:solidFill>
                              <a:schemeClr val="tx1"/>
                            </a:solidFill>
                            <a:latin typeface="Cambria Math" panose="02040503050406030204" pitchFamily="18" charset="0"/>
                          </a:rPr>
                          <m:t>𝒖</m:t>
                        </m:r>
                        <m:d>
                          <m:dPr>
                            <m:ctrlPr>
                              <a:rPr lang="en-US" sz="2400" i="1">
                                <a:solidFill>
                                  <a:schemeClr val="tx1"/>
                                </a:solidFill>
                                <a:latin typeface="Cambria Math" panose="02040503050406030204" pitchFamily="18" charset="0"/>
                              </a:rPr>
                            </m:ctrlPr>
                          </m:dPr>
                          <m:e>
                            <m:r>
                              <a:rPr lang="en-US" sz="2400" i="1">
                                <a:solidFill>
                                  <a:schemeClr val="tx1"/>
                                </a:solidFill>
                                <a:latin typeface="Cambria Math" panose="02040503050406030204" pitchFamily="18" charset="0"/>
                              </a:rPr>
                              <m:t>𝑡</m:t>
                            </m:r>
                          </m:e>
                        </m:d>
                        <m:r>
                          <a:rPr lang="en-US" sz="2400" i="1">
                            <a:solidFill>
                              <a:schemeClr val="tx1"/>
                            </a:solidFill>
                            <a:latin typeface="Cambria Math" panose="02040503050406030204" pitchFamily="18" charset="0"/>
                          </a:rPr>
                          <m:t>,</m:t>
                        </m:r>
                        <m:r>
                          <a:rPr lang="en-US" sz="2400" i="1">
                            <a:solidFill>
                              <a:schemeClr val="tx1"/>
                            </a:solidFill>
                            <a:latin typeface="Cambria Math" panose="02040503050406030204" pitchFamily="18" charset="0"/>
                          </a:rPr>
                          <m:t>𝑡</m:t>
                        </m:r>
                      </m:e>
                    </m:d>
                  </m:oMath>
                </a14:m>
                <a:r>
                  <a:rPr lang="en-US" sz="2400" dirty="0"/>
                  <a:t>, from one node to the next. Constraints are defined that enforce continuity between the states at the end of a propagation and the following node.</a:t>
                </a:r>
              </a:p>
              <a:p>
                <a:pPr marL="0" indent="0">
                  <a:buNone/>
                </a:pPr>
                <a:endParaRPr lang="en-US" sz="2400" b="1" dirty="0"/>
              </a:p>
              <a:p>
                <a:pPr marL="0" indent="0">
                  <a:buNone/>
                </a:pPr>
                <a:endParaRPr lang="en-US" sz="2400" b="1" dirty="0"/>
              </a:p>
              <a:p>
                <a:pPr marL="0" indent="0">
                  <a:buNone/>
                </a:pPr>
                <a:endParaRPr lang="en-US" sz="2400" b="1" dirty="0"/>
              </a:p>
              <a:p>
                <a:pPr marL="0" indent="0">
                  <a:buNone/>
                </a:pPr>
                <a:endParaRPr lang="en-US" sz="2400" b="1" dirty="0"/>
              </a:p>
              <a:p>
                <a:pPr marL="0" indent="0">
                  <a:buNone/>
                </a:pPr>
                <a:endParaRPr lang="en-US" sz="2400" dirty="0"/>
              </a:p>
              <a:p>
                <a:pPr marL="0" indent="0">
                  <a:buNone/>
                </a:pPr>
                <a:r>
                  <a:rPr lang="en-US" sz="2400" dirty="0"/>
                  <a:t>Versions of this method include: single shooting and multiple forward shooting (depicted above). Multiple shooting is also called parallel shooting.  </a:t>
                </a:r>
              </a:p>
            </p:txBody>
          </p:sp>
        </mc:Choice>
        <mc:Fallback xmlns="">
          <p:sp>
            <p:nvSpPr>
              <p:cNvPr id="2" name="Content Placeholder 1">
                <a:extLst>
                  <a:ext uri="{FF2B5EF4-FFF2-40B4-BE49-F238E27FC236}">
                    <a16:creationId xmlns:a16="http://schemas.microsoft.com/office/drawing/2014/main" id="{96A4EF3B-A126-4210-AC59-D6C8CA9570C8}"/>
                  </a:ext>
                </a:extLst>
              </p:cNvPr>
              <p:cNvSpPr>
                <a:spLocks noGrp="1" noRot="1" noChangeAspect="1" noMove="1" noResize="1" noEditPoints="1" noAdjustHandles="1" noChangeArrowheads="1" noChangeShapeType="1" noTextEdit="1"/>
              </p:cNvSpPr>
              <p:nvPr>
                <p:ph idx="1"/>
              </p:nvPr>
            </p:nvSpPr>
            <p:spPr>
              <a:blipFill>
                <a:blip r:embed="rId3"/>
                <a:stretch>
                  <a:fillRect l="-811" t="-968" r="-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0" name="TextBox 69">
                <a:extLst>
                  <a:ext uri="{FF2B5EF4-FFF2-40B4-BE49-F238E27FC236}">
                    <a16:creationId xmlns:a16="http://schemas.microsoft.com/office/drawing/2014/main" id="{B3742BD2-7A13-4480-B59B-808ACB81FB76}"/>
                  </a:ext>
                </a:extLst>
              </p:cNvPr>
              <p:cNvSpPr txBox="1"/>
              <p:nvPr/>
            </p:nvSpPr>
            <p:spPr>
              <a:xfrm>
                <a:off x="10641613" y="3922820"/>
                <a:ext cx="728891" cy="47159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panose="02040503050406030204" pitchFamily="18" charset="0"/>
                              <a:ea typeface="Cambria Math" panose="02040503050406030204" pitchFamily="18" charset="0"/>
                            </a:rPr>
                            <m:t>∆</m:t>
                          </m:r>
                        </m:e>
                        <m:sub>
                          <m:r>
                            <a:rPr lang="en-US" b="1" i="1" smtClean="0">
                              <a:latin typeface="Cambria Math" panose="02040503050406030204" pitchFamily="18" charset="0"/>
                            </a:rPr>
                            <m:t>𝟒</m:t>
                          </m:r>
                        </m:sub>
                      </m:sSub>
                    </m:oMath>
                  </m:oMathPara>
                </a14:m>
                <a:endParaRPr lang="en-US" b="1" dirty="0"/>
              </a:p>
            </p:txBody>
          </p:sp>
        </mc:Choice>
        <mc:Fallback xmlns="">
          <p:sp>
            <p:nvSpPr>
              <p:cNvPr id="70" name="TextBox 69">
                <a:extLst>
                  <a:ext uri="{FF2B5EF4-FFF2-40B4-BE49-F238E27FC236}">
                    <a16:creationId xmlns:a16="http://schemas.microsoft.com/office/drawing/2014/main" id="{B3742BD2-7A13-4480-B59B-808ACB81FB76}"/>
                  </a:ext>
                </a:extLst>
              </p:cNvPr>
              <p:cNvSpPr txBox="1">
                <a:spLocks noRot="1" noChangeAspect="1" noMove="1" noResize="1" noEditPoints="1" noAdjustHandles="1" noChangeArrowheads="1" noChangeShapeType="1" noTextEdit="1"/>
              </p:cNvSpPr>
              <p:nvPr/>
            </p:nvSpPr>
            <p:spPr>
              <a:xfrm>
                <a:off x="10641613" y="3922820"/>
                <a:ext cx="728891" cy="471590"/>
              </a:xfrm>
              <a:prstGeom prst="rect">
                <a:avLst/>
              </a:prstGeom>
              <a:blipFill>
                <a:blip r:embed="rId4"/>
                <a:stretch>
                  <a:fillRect b="-259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9" name="TextBox 68">
                <a:extLst>
                  <a:ext uri="{FF2B5EF4-FFF2-40B4-BE49-F238E27FC236}">
                    <a16:creationId xmlns:a16="http://schemas.microsoft.com/office/drawing/2014/main" id="{0117B212-59DA-47E3-A826-03D37CCE51F1}"/>
                  </a:ext>
                </a:extLst>
              </p:cNvPr>
              <p:cNvSpPr txBox="1"/>
              <p:nvPr/>
            </p:nvSpPr>
            <p:spPr>
              <a:xfrm>
                <a:off x="8383241" y="3590200"/>
                <a:ext cx="728891" cy="47159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panose="02040503050406030204" pitchFamily="18" charset="0"/>
                              <a:ea typeface="Cambria Math" panose="02040503050406030204" pitchFamily="18" charset="0"/>
                            </a:rPr>
                            <m:t>∆</m:t>
                          </m:r>
                        </m:e>
                        <m:sub>
                          <m:r>
                            <a:rPr lang="en-US" b="1" i="1" smtClean="0">
                              <a:latin typeface="Cambria Math" panose="02040503050406030204" pitchFamily="18" charset="0"/>
                            </a:rPr>
                            <m:t>𝟑</m:t>
                          </m:r>
                        </m:sub>
                      </m:sSub>
                    </m:oMath>
                  </m:oMathPara>
                </a14:m>
                <a:endParaRPr lang="en-US" b="1" dirty="0"/>
              </a:p>
            </p:txBody>
          </p:sp>
        </mc:Choice>
        <mc:Fallback xmlns="">
          <p:sp>
            <p:nvSpPr>
              <p:cNvPr id="69" name="TextBox 68">
                <a:extLst>
                  <a:ext uri="{FF2B5EF4-FFF2-40B4-BE49-F238E27FC236}">
                    <a16:creationId xmlns:a16="http://schemas.microsoft.com/office/drawing/2014/main" id="{0117B212-59DA-47E3-A826-03D37CCE51F1}"/>
                  </a:ext>
                </a:extLst>
              </p:cNvPr>
              <p:cNvSpPr txBox="1">
                <a:spLocks noRot="1" noChangeAspect="1" noMove="1" noResize="1" noEditPoints="1" noAdjustHandles="1" noChangeArrowheads="1" noChangeShapeType="1" noTextEdit="1"/>
              </p:cNvSpPr>
              <p:nvPr/>
            </p:nvSpPr>
            <p:spPr>
              <a:xfrm>
                <a:off x="8383241" y="3590200"/>
                <a:ext cx="728891" cy="471590"/>
              </a:xfrm>
              <a:prstGeom prst="rect">
                <a:avLst/>
              </a:prstGeom>
              <a:blipFill>
                <a:blip r:embed="rId5"/>
                <a:stretch>
                  <a:fillRect b="-259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8" name="TextBox 67">
                <a:extLst>
                  <a:ext uri="{FF2B5EF4-FFF2-40B4-BE49-F238E27FC236}">
                    <a16:creationId xmlns:a16="http://schemas.microsoft.com/office/drawing/2014/main" id="{2557F02A-FFB2-4F31-B939-EBBCFD461EE5}"/>
                  </a:ext>
                </a:extLst>
              </p:cNvPr>
              <p:cNvSpPr txBox="1"/>
              <p:nvPr/>
            </p:nvSpPr>
            <p:spPr>
              <a:xfrm>
                <a:off x="6321026" y="3770831"/>
                <a:ext cx="728891" cy="47159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panose="02040503050406030204" pitchFamily="18" charset="0"/>
                              <a:ea typeface="Cambria Math" panose="02040503050406030204" pitchFamily="18" charset="0"/>
                            </a:rPr>
                            <m:t>∆</m:t>
                          </m:r>
                        </m:e>
                        <m:sub>
                          <m:r>
                            <a:rPr lang="en-US" b="1" i="1" smtClean="0">
                              <a:latin typeface="Cambria Math" panose="02040503050406030204" pitchFamily="18" charset="0"/>
                            </a:rPr>
                            <m:t>𝟐</m:t>
                          </m:r>
                        </m:sub>
                      </m:sSub>
                    </m:oMath>
                  </m:oMathPara>
                </a14:m>
                <a:endParaRPr lang="en-US" b="1" dirty="0"/>
              </a:p>
            </p:txBody>
          </p:sp>
        </mc:Choice>
        <mc:Fallback xmlns="">
          <p:sp>
            <p:nvSpPr>
              <p:cNvPr id="68" name="TextBox 67">
                <a:extLst>
                  <a:ext uri="{FF2B5EF4-FFF2-40B4-BE49-F238E27FC236}">
                    <a16:creationId xmlns:a16="http://schemas.microsoft.com/office/drawing/2014/main" id="{2557F02A-FFB2-4F31-B939-EBBCFD461EE5}"/>
                  </a:ext>
                </a:extLst>
              </p:cNvPr>
              <p:cNvSpPr txBox="1">
                <a:spLocks noRot="1" noChangeAspect="1" noMove="1" noResize="1" noEditPoints="1" noAdjustHandles="1" noChangeArrowheads="1" noChangeShapeType="1" noTextEdit="1"/>
              </p:cNvSpPr>
              <p:nvPr/>
            </p:nvSpPr>
            <p:spPr>
              <a:xfrm>
                <a:off x="6321026" y="3770831"/>
                <a:ext cx="728891" cy="471590"/>
              </a:xfrm>
              <a:prstGeom prst="rect">
                <a:avLst/>
              </a:prstGeom>
              <a:blipFill>
                <a:blip r:embed="rId6"/>
                <a:stretch>
                  <a:fillRect b="-2597"/>
                </a:stretch>
              </a:blipFill>
            </p:spPr>
            <p:txBody>
              <a:bodyPr/>
              <a:lstStyle/>
              <a:p>
                <a:r>
                  <a:rPr lang="en-US">
                    <a:noFill/>
                  </a:rPr>
                  <a:t> </a:t>
                </a:r>
              </a:p>
            </p:txBody>
          </p:sp>
        </mc:Fallback>
      </mc:AlternateContent>
      <p:sp>
        <p:nvSpPr>
          <p:cNvPr id="3" name="Freeform: Shape 2">
            <a:extLst>
              <a:ext uri="{FF2B5EF4-FFF2-40B4-BE49-F238E27FC236}">
                <a16:creationId xmlns:a16="http://schemas.microsoft.com/office/drawing/2014/main" id="{28332EFA-FA9E-47EB-A69F-D3177EC8EC9B}"/>
              </a:ext>
            </a:extLst>
          </p:cNvPr>
          <p:cNvSpPr/>
          <p:nvPr/>
        </p:nvSpPr>
        <p:spPr bwMode="auto">
          <a:xfrm>
            <a:off x="1971923" y="3643375"/>
            <a:ext cx="1804947" cy="872961"/>
          </a:xfrm>
          <a:custGeom>
            <a:avLst/>
            <a:gdLst>
              <a:gd name="connsiteX0" fmla="*/ 0 w 1804947"/>
              <a:gd name="connsiteY0" fmla="*/ 872961 h 872961"/>
              <a:gd name="connsiteX1" fmla="*/ 620202 w 1804947"/>
              <a:gd name="connsiteY1" fmla="*/ 69880 h 872961"/>
              <a:gd name="connsiteX2" fmla="*/ 1804947 w 1804947"/>
              <a:gd name="connsiteY2" fmla="*/ 93733 h 872961"/>
            </a:gdLst>
            <a:ahLst/>
            <a:cxnLst>
              <a:cxn ang="0">
                <a:pos x="connsiteX0" y="connsiteY0"/>
              </a:cxn>
              <a:cxn ang="0">
                <a:pos x="connsiteX1" y="connsiteY1"/>
              </a:cxn>
              <a:cxn ang="0">
                <a:pos x="connsiteX2" y="connsiteY2"/>
              </a:cxn>
            </a:cxnLst>
            <a:rect l="l" t="t" r="r" b="b"/>
            <a:pathLst>
              <a:path w="1804947" h="872961">
                <a:moveTo>
                  <a:pt x="0" y="872961"/>
                </a:moveTo>
                <a:cubicBezTo>
                  <a:pt x="159689" y="536356"/>
                  <a:pt x="319378" y="199751"/>
                  <a:pt x="620202" y="69880"/>
                </a:cubicBezTo>
                <a:cubicBezTo>
                  <a:pt x="921026" y="-59991"/>
                  <a:pt x="1362986" y="16871"/>
                  <a:pt x="1804947" y="93733"/>
                </a:cubicBezTo>
              </a:path>
            </a:pathLst>
          </a:custGeom>
          <a:noFill/>
          <a:ln w="28575"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endParaRPr>
          </a:p>
        </p:txBody>
      </p:sp>
      <p:sp>
        <p:nvSpPr>
          <p:cNvPr id="6" name="Freeform: Shape 5">
            <a:extLst>
              <a:ext uri="{FF2B5EF4-FFF2-40B4-BE49-F238E27FC236}">
                <a16:creationId xmlns:a16="http://schemas.microsoft.com/office/drawing/2014/main" id="{CF386BEA-FE07-4A29-91E1-5ED0A0D42F94}"/>
              </a:ext>
            </a:extLst>
          </p:cNvPr>
          <p:cNvSpPr/>
          <p:nvPr/>
        </p:nvSpPr>
        <p:spPr bwMode="auto">
          <a:xfrm>
            <a:off x="6074797" y="3507292"/>
            <a:ext cx="2043485" cy="325232"/>
          </a:xfrm>
          <a:custGeom>
            <a:avLst/>
            <a:gdLst>
              <a:gd name="connsiteX0" fmla="*/ 0 w 2043485"/>
              <a:gd name="connsiteY0" fmla="*/ 134401 h 325232"/>
              <a:gd name="connsiteX1" fmla="*/ 1168841 w 2043485"/>
              <a:gd name="connsiteY1" fmla="*/ 7180 h 325232"/>
              <a:gd name="connsiteX2" fmla="*/ 2043485 w 2043485"/>
              <a:gd name="connsiteY2" fmla="*/ 325232 h 325232"/>
            </a:gdLst>
            <a:ahLst/>
            <a:cxnLst>
              <a:cxn ang="0">
                <a:pos x="connsiteX0" y="connsiteY0"/>
              </a:cxn>
              <a:cxn ang="0">
                <a:pos x="connsiteX1" y="connsiteY1"/>
              </a:cxn>
              <a:cxn ang="0">
                <a:pos x="connsiteX2" y="connsiteY2"/>
              </a:cxn>
            </a:cxnLst>
            <a:rect l="l" t="t" r="r" b="b"/>
            <a:pathLst>
              <a:path w="2043485" h="325232">
                <a:moveTo>
                  <a:pt x="0" y="134401"/>
                </a:moveTo>
                <a:cubicBezTo>
                  <a:pt x="414130" y="54888"/>
                  <a:pt x="828260" y="-24625"/>
                  <a:pt x="1168841" y="7180"/>
                </a:cubicBezTo>
                <a:cubicBezTo>
                  <a:pt x="1509422" y="38985"/>
                  <a:pt x="1776453" y="182108"/>
                  <a:pt x="2043485" y="325232"/>
                </a:cubicBezTo>
              </a:path>
            </a:pathLst>
          </a:custGeom>
          <a:noFill/>
          <a:ln w="28575"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endParaRPr>
          </a:p>
        </p:txBody>
      </p:sp>
      <p:sp>
        <p:nvSpPr>
          <p:cNvPr id="9" name="Freeform: Shape 8">
            <a:extLst>
              <a:ext uri="{FF2B5EF4-FFF2-40B4-BE49-F238E27FC236}">
                <a16:creationId xmlns:a16="http://schemas.microsoft.com/office/drawing/2014/main" id="{C2FD2E34-22DE-4FE1-A6A4-684E2F20669B}"/>
              </a:ext>
            </a:extLst>
          </p:cNvPr>
          <p:cNvSpPr/>
          <p:nvPr/>
        </p:nvSpPr>
        <p:spPr bwMode="auto">
          <a:xfrm>
            <a:off x="8165990" y="4198284"/>
            <a:ext cx="2210462" cy="254725"/>
          </a:xfrm>
          <a:custGeom>
            <a:avLst/>
            <a:gdLst>
              <a:gd name="connsiteX0" fmla="*/ 0 w 2210462"/>
              <a:gd name="connsiteY0" fmla="*/ 0 h 254725"/>
              <a:gd name="connsiteX1" fmla="*/ 1137036 w 2210462"/>
              <a:gd name="connsiteY1" fmla="*/ 254442 h 254725"/>
              <a:gd name="connsiteX2" fmla="*/ 2210462 w 2210462"/>
              <a:gd name="connsiteY2" fmla="*/ 39757 h 254725"/>
            </a:gdLst>
            <a:ahLst/>
            <a:cxnLst>
              <a:cxn ang="0">
                <a:pos x="connsiteX0" y="connsiteY0"/>
              </a:cxn>
              <a:cxn ang="0">
                <a:pos x="connsiteX1" y="connsiteY1"/>
              </a:cxn>
              <a:cxn ang="0">
                <a:pos x="connsiteX2" y="connsiteY2"/>
              </a:cxn>
            </a:cxnLst>
            <a:rect l="l" t="t" r="r" b="b"/>
            <a:pathLst>
              <a:path w="2210462" h="254725">
                <a:moveTo>
                  <a:pt x="0" y="0"/>
                </a:moveTo>
                <a:cubicBezTo>
                  <a:pt x="384313" y="123908"/>
                  <a:pt x="768626" y="247816"/>
                  <a:pt x="1137036" y="254442"/>
                </a:cubicBezTo>
                <a:cubicBezTo>
                  <a:pt x="1505446" y="261068"/>
                  <a:pt x="1857954" y="150412"/>
                  <a:pt x="2210462" y="39757"/>
                </a:cubicBezTo>
              </a:path>
            </a:pathLst>
          </a:custGeom>
          <a:noFill/>
          <a:ln w="28575"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endParaRPr>
          </a:p>
        </p:txBody>
      </p:sp>
      <p:sp>
        <p:nvSpPr>
          <p:cNvPr id="5" name="Freeform: Shape 4">
            <a:extLst>
              <a:ext uri="{FF2B5EF4-FFF2-40B4-BE49-F238E27FC236}">
                <a16:creationId xmlns:a16="http://schemas.microsoft.com/office/drawing/2014/main" id="{26124263-2247-4076-B22A-EA87C8192916}"/>
              </a:ext>
            </a:extLst>
          </p:cNvPr>
          <p:cNvSpPr/>
          <p:nvPr/>
        </p:nvSpPr>
        <p:spPr bwMode="auto">
          <a:xfrm>
            <a:off x="3999506" y="3904086"/>
            <a:ext cx="2115047" cy="194176"/>
          </a:xfrm>
          <a:custGeom>
            <a:avLst/>
            <a:gdLst>
              <a:gd name="connsiteX0" fmla="*/ 0 w 2115047"/>
              <a:gd name="connsiteY0" fmla="*/ 0 h 194176"/>
              <a:gd name="connsiteX1" fmla="*/ 1367624 w 2115047"/>
              <a:gd name="connsiteY1" fmla="*/ 190831 h 194176"/>
              <a:gd name="connsiteX2" fmla="*/ 2115047 w 2115047"/>
              <a:gd name="connsiteY2" fmla="*/ 103367 h 194176"/>
            </a:gdLst>
            <a:ahLst/>
            <a:cxnLst>
              <a:cxn ang="0">
                <a:pos x="connsiteX0" y="connsiteY0"/>
              </a:cxn>
              <a:cxn ang="0">
                <a:pos x="connsiteX1" y="connsiteY1"/>
              </a:cxn>
              <a:cxn ang="0">
                <a:pos x="connsiteX2" y="connsiteY2"/>
              </a:cxn>
            </a:cxnLst>
            <a:rect l="l" t="t" r="r" b="b"/>
            <a:pathLst>
              <a:path w="2115047" h="194176">
                <a:moveTo>
                  <a:pt x="0" y="0"/>
                </a:moveTo>
                <a:cubicBezTo>
                  <a:pt x="507558" y="86801"/>
                  <a:pt x="1015116" y="173603"/>
                  <a:pt x="1367624" y="190831"/>
                </a:cubicBezTo>
                <a:cubicBezTo>
                  <a:pt x="1720132" y="208059"/>
                  <a:pt x="1917589" y="155713"/>
                  <a:pt x="2115047" y="103367"/>
                </a:cubicBezTo>
              </a:path>
            </a:pathLst>
          </a:custGeom>
          <a:noFill/>
          <a:ln w="28575"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endParaRPr>
          </a:p>
        </p:txBody>
      </p:sp>
      <p:sp>
        <p:nvSpPr>
          <p:cNvPr id="16385" name="Rectangle 2">
            <a:extLst>
              <a:ext uri="{FF2B5EF4-FFF2-40B4-BE49-F238E27FC236}">
                <a16:creationId xmlns:a16="http://schemas.microsoft.com/office/drawing/2014/main" id="{2EBF34D4-AF78-6E5E-6198-111C65A76685}"/>
              </a:ext>
            </a:extLst>
          </p:cNvPr>
          <p:cNvSpPr>
            <a:spLocks noGrp="1" noChangeArrowheads="1"/>
          </p:cNvSpPr>
          <p:nvPr>
            <p:ph type="title"/>
          </p:nvPr>
        </p:nvSpPr>
        <p:spPr/>
        <p:txBody>
          <a:bodyPr/>
          <a:lstStyle/>
          <a:p>
            <a:r>
              <a:rPr lang="en-US" altLang="en-US" dirty="0"/>
              <a:t>Background: Shooting Methods</a:t>
            </a:r>
          </a:p>
        </p:txBody>
      </p:sp>
      <p:sp>
        <p:nvSpPr>
          <p:cNvPr id="16387" name="Slide Number Placeholder 3">
            <a:extLst>
              <a:ext uri="{FF2B5EF4-FFF2-40B4-BE49-F238E27FC236}">
                <a16:creationId xmlns:a16="http://schemas.microsoft.com/office/drawing/2014/main" id="{B48CB145-C61E-C3D0-D7C7-0FA559F81FB0}"/>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99D70C6-DF83-C440-A13C-8CA8DCE98ECF}" type="slidenum">
              <a:rPr lang="en-US" altLang="en-US" sz="1100">
                <a:solidFill>
                  <a:srgbClr val="2996C3"/>
                </a:solidFill>
              </a:rPr>
              <a:pPr/>
              <a:t>12</a:t>
            </a:fld>
            <a:endParaRPr lang="en-US" altLang="en-US" sz="1100">
              <a:solidFill>
                <a:srgbClr val="2996C3"/>
              </a:solidFill>
            </a:endParaRPr>
          </a:p>
        </p:txBody>
      </p:sp>
      <p:sp>
        <p:nvSpPr>
          <p:cNvPr id="25" name="Oval 24">
            <a:extLst>
              <a:ext uri="{FF2B5EF4-FFF2-40B4-BE49-F238E27FC236}">
                <a16:creationId xmlns:a16="http://schemas.microsoft.com/office/drawing/2014/main" id="{34D80609-1681-46B2-B4CD-9F27DD5FC78B}"/>
              </a:ext>
            </a:extLst>
          </p:cNvPr>
          <p:cNvSpPr/>
          <p:nvPr/>
        </p:nvSpPr>
        <p:spPr>
          <a:xfrm>
            <a:off x="1879600" y="4430898"/>
            <a:ext cx="182880" cy="1828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a:extLst>
              <a:ext uri="{FF2B5EF4-FFF2-40B4-BE49-F238E27FC236}">
                <a16:creationId xmlns:a16="http://schemas.microsoft.com/office/drawing/2014/main" id="{9D83492A-27FD-42F0-9300-12266479A9D8}"/>
              </a:ext>
            </a:extLst>
          </p:cNvPr>
          <p:cNvSpPr/>
          <p:nvPr/>
        </p:nvSpPr>
        <p:spPr>
          <a:xfrm>
            <a:off x="3942080" y="3817612"/>
            <a:ext cx="182880" cy="1828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a:extLst>
              <a:ext uri="{FF2B5EF4-FFF2-40B4-BE49-F238E27FC236}">
                <a16:creationId xmlns:a16="http://schemas.microsoft.com/office/drawing/2014/main" id="{22BCEA16-DC33-4DE8-8F5C-1575229F74DE}"/>
              </a:ext>
            </a:extLst>
          </p:cNvPr>
          <p:cNvSpPr/>
          <p:nvPr/>
        </p:nvSpPr>
        <p:spPr>
          <a:xfrm>
            <a:off x="6004560" y="3564747"/>
            <a:ext cx="182880" cy="1828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Oval 30">
            <a:extLst>
              <a:ext uri="{FF2B5EF4-FFF2-40B4-BE49-F238E27FC236}">
                <a16:creationId xmlns:a16="http://schemas.microsoft.com/office/drawing/2014/main" id="{BBE9A7B3-6FDB-4E13-9196-BD5B28277801}"/>
              </a:ext>
            </a:extLst>
          </p:cNvPr>
          <p:cNvSpPr/>
          <p:nvPr/>
        </p:nvSpPr>
        <p:spPr>
          <a:xfrm>
            <a:off x="8067040" y="4091219"/>
            <a:ext cx="182880" cy="1828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a:extLst>
              <a:ext uri="{FF2B5EF4-FFF2-40B4-BE49-F238E27FC236}">
                <a16:creationId xmlns:a16="http://schemas.microsoft.com/office/drawing/2014/main" id="{1C813C35-1E23-44DF-8CC8-9270707BC74B}"/>
              </a:ext>
            </a:extLst>
          </p:cNvPr>
          <p:cNvSpPr/>
          <p:nvPr/>
        </p:nvSpPr>
        <p:spPr>
          <a:xfrm>
            <a:off x="10129520" y="3842692"/>
            <a:ext cx="182880" cy="1828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E23D581F-A6B1-4C99-93D9-86FF16311E0B}"/>
              </a:ext>
            </a:extLst>
          </p:cNvPr>
          <p:cNvCxnSpPr>
            <a:cxnSpLocks/>
          </p:cNvCxnSpPr>
          <p:nvPr/>
        </p:nvCxnSpPr>
        <p:spPr bwMode="auto">
          <a:xfrm flipH="1">
            <a:off x="3694265" y="3572271"/>
            <a:ext cx="165210" cy="361861"/>
          </a:xfrm>
          <a:prstGeom prst="line">
            <a:avLst/>
          </a:prstGeom>
          <a:solidFill>
            <a:schemeClr val="accent1"/>
          </a:solidFill>
          <a:ln w="19050" cap="flat" cmpd="sng" algn="ctr">
            <a:solidFill>
              <a:srgbClr val="FF0000"/>
            </a:solidFill>
            <a:prstDash val="sysDash"/>
            <a:round/>
            <a:headEnd type="none" w="med" len="med"/>
            <a:tailEnd type="none" w="med" len="med"/>
          </a:ln>
          <a:effectLst/>
        </p:spPr>
      </p:cxnSp>
      <p:cxnSp>
        <p:nvCxnSpPr>
          <p:cNvPr id="49" name="Straight Connector 48">
            <a:extLst>
              <a:ext uri="{FF2B5EF4-FFF2-40B4-BE49-F238E27FC236}">
                <a16:creationId xmlns:a16="http://schemas.microsoft.com/office/drawing/2014/main" id="{892A0DF5-3DE1-459D-B6EE-CA726B48BA2C}"/>
              </a:ext>
            </a:extLst>
          </p:cNvPr>
          <p:cNvCxnSpPr>
            <a:cxnSpLocks/>
          </p:cNvCxnSpPr>
          <p:nvPr/>
        </p:nvCxnSpPr>
        <p:spPr bwMode="auto">
          <a:xfrm flipH="1">
            <a:off x="3942080" y="3701950"/>
            <a:ext cx="165210" cy="361861"/>
          </a:xfrm>
          <a:prstGeom prst="line">
            <a:avLst/>
          </a:prstGeom>
          <a:solidFill>
            <a:schemeClr val="accent1"/>
          </a:solidFill>
          <a:ln w="19050" cap="flat" cmpd="sng" algn="ctr">
            <a:solidFill>
              <a:srgbClr val="FF0000"/>
            </a:solidFill>
            <a:prstDash val="sysDash"/>
            <a:round/>
            <a:headEnd type="none" w="med" len="med"/>
            <a:tailEnd type="none" w="med" len="med"/>
          </a:ln>
          <a:effectLst/>
        </p:spPr>
      </p:cxnSp>
      <p:cxnSp>
        <p:nvCxnSpPr>
          <p:cNvPr id="50" name="Straight Connector 49">
            <a:extLst>
              <a:ext uri="{FF2B5EF4-FFF2-40B4-BE49-F238E27FC236}">
                <a16:creationId xmlns:a16="http://schemas.microsoft.com/office/drawing/2014/main" id="{77138FBB-3417-4E74-BE0C-8FDAAD9BB184}"/>
              </a:ext>
            </a:extLst>
          </p:cNvPr>
          <p:cNvCxnSpPr>
            <a:cxnSpLocks/>
          </p:cNvCxnSpPr>
          <p:nvPr/>
        </p:nvCxnSpPr>
        <p:spPr bwMode="auto">
          <a:xfrm>
            <a:off x="3661571" y="4025572"/>
            <a:ext cx="239207" cy="107509"/>
          </a:xfrm>
          <a:prstGeom prst="line">
            <a:avLst/>
          </a:prstGeom>
          <a:solidFill>
            <a:schemeClr val="accent1"/>
          </a:solidFill>
          <a:ln w="19050" cap="flat" cmpd="sng" algn="ctr">
            <a:solidFill>
              <a:srgbClr val="FF0000"/>
            </a:solidFill>
            <a:prstDash val="solid"/>
            <a:round/>
            <a:headEnd type="arrow" w="med" len="med"/>
            <a:tailEnd type="arrow" w="med" len="med"/>
          </a:ln>
          <a:effectLst/>
        </p:spPr>
      </p:cxnSp>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06452F35-CEBE-4B6D-ADE9-74F02F5E8F5A}"/>
                  </a:ext>
                </a:extLst>
              </p:cNvPr>
              <p:cNvSpPr txBox="1"/>
              <p:nvPr/>
            </p:nvSpPr>
            <p:spPr>
              <a:xfrm>
                <a:off x="3329819" y="4131220"/>
                <a:ext cx="728891" cy="47159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panose="02040503050406030204" pitchFamily="18" charset="0"/>
                              <a:ea typeface="Cambria Math" panose="02040503050406030204" pitchFamily="18" charset="0"/>
                            </a:rPr>
                            <m:t>∆</m:t>
                          </m:r>
                        </m:e>
                        <m:sub>
                          <m:r>
                            <a:rPr lang="en-US" b="1" i="1" smtClean="0">
                              <a:latin typeface="Cambria Math" panose="02040503050406030204" pitchFamily="18" charset="0"/>
                            </a:rPr>
                            <m:t>𝟏</m:t>
                          </m:r>
                        </m:sub>
                      </m:sSub>
                    </m:oMath>
                  </m:oMathPara>
                </a14:m>
                <a:endParaRPr lang="en-US" b="1" dirty="0"/>
              </a:p>
            </p:txBody>
          </p:sp>
        </mc:Choice>
        <mc:Fallback xmlns="">
          <p:sp>
            <p:nvSpPr>
              <p:cNvPr id="51" name="TextBox 50">
                <a:extLst>
                  <a:ext uri="{FF2B5EF4-FFF2-40B4-BE49-F238E27FC236}">
                    <a16:creationId xmlns:a16="http://schemas.microsoft.com/office/drawing/2014/main" id="{06452F35-CEBE-4B6D-ADE9-74F02F5E8F5A}"/>
                  </a:ext>
                </a:extLst>
              </p:cNvPr>
              <p:cNvSpPr txBox="1">
                <a:spLocks noRot="1" noChangeAspect="1" noMove="1" noResize="1" noEditPoints="1" noAdjustHandles="1" noChangeArrowheads="1" noChangeShapeType="1" noTextEdit="1"/>
              </p:cNvSpPr>
              <p:nvPr/>
            </p:nvSpPr>
            <p:spPr>
              <a:xfrm>
                <a:off x="3329819" y="4131220"/>
                <a:ext cx="728891" cy="471590"/>
              </a:xfrm>
              <a:prstGeom prst="rect">
                <a:avLst/>
              </a:prstGeom>
              <a:blipFill>
                <a:blip r:embed="rId7"/>
                <a:stretch>
                  <a:fillRect b="-259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4985B4FB-8531-47EE-834E-68F3802D85CD}"/>
                  </a:ext>
                </a:extLst>
              </p:cNvPr>
              <p:cNvSpPr txBox="1"/>
              <p:nvPr/>
            </p:nvSpPr>
            <p:spPr>
              <a:xfrm>
                <a:off x="564542" y="2850102"/>
                <a:ext cx="5833852" cy="523220"/>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sz="2800" b="1" i="0" smtClean="0">
                          <a:latin typeface="Cambria Math" panose="02040503050406030204" pitchFamily="18" charset="0"/>
                        </a:rPr>
                        <m:t>𝐜</m:t>
                      </m:r>
                      <m:r>
                        <a:rPr lang="en-US" sz="2800" b="1" i="0" smtClean="0">
                          <a:latin typeface="Cambria Math" panose="02040503050406030204" pitchFamily="18" charset="0"/>
                        </a:rPr>
                        <m:t>=</m:t>
                      </m:r>
                      <m:d>
                        <m:dPr>
                          <m:begChr m:val="["/>
                          <m:endChr m:val="]"/>
                          <m:ctrlPr>
                            <a:rPr lang="en-US" sz="2800" b="1" i="1" smtClean="0">
                              <a:latin typeface="Cambria Math" panose="02040503050406030204" pitchFamily="18" charset="0"/>
                            </a:rPr>
                          </m:ctrlPr>
                        </m:dPr>
                        <m:e>
                          <m:m>
                            <m:mPr>
                              <m:mcs>
                                <m:mc>
                                  <m:mcPr>
                                    <m:count m:val="5"/>
                                    <m:mcJc m:val="center"/>
                                  </m:mcPr>
                                </m:mc>
                              </m:mcs>
                              <m:ctrlPr>
                                <a:rPr lang="en-US" sz="2800" b="1" i="1" smtClean="0">
                                  <a:latin typeface="Cambria Math" panose="02040503050406030204" pitchFamily="18" charset="0"/>
                                  <a:ea typeface="Cambria Math" panose="02040503050406030204" pitchFamily="18" charset="0"/>
                                </a:rPr>
                              </m:ctrlPr>
                            </m:mPr>
                            <m:mr>
                              <m:e>
                                <m:r>
                                  <a:rPr lang="en-US" sz="2800" b="1" i="1" smtClean="0">
                                    <a:latin typeface="Cambria Math" panose="02040503050406030204" pitchFamily="18" charset="0"/>
                                    <a:ea typeface="Cambria Math" panose="02040503050406030204" pitchFamily="18" charset="0"/>
                                  </a:rPr>
                                  <m:t>𝒈</m:t>
                                </m:r>
                              </m:e>
                              <m:e>
                                <m:r>
                                  <a:rPr lang="en-US" sz="2800" b="1" i="1" smtClean="0">
                                    <a:latin typeface="Cambria Math" panose="02040503050406030204" pitchFamily="18" charset="0"/>
                                    <a:ea typeface="Cambria Math" panose="02040503050406030204" pitchFamily="18" charset="0"/>
                                  </a:rPr>
                                  <m:t>⋯</m:t>
                                </m:r>
                              </m:e>
                              <m:e>
                                <m:sSub>
                                  <m:sSubPr>
                                    <m:ctrlPr>
                                      <a:rPr lang="en-US" sz="2800" b="1" i="1">
                                        <a:latin typeface="Cambria Math" panose="02040503050406030204" pitchFamily="18" charset="0"/>
                                        <a:ea typeface="Cambria Math" panose="02040503050406030204" pitchFamily="18" charset="0"/>
                                      </a:rPr>
                                    </m:ctrlPr>
                                  </m:sSubPr>
                                  <m:e>
                                    <m:r>
                                      <m:rPr>
                                        <m:brk m:alnAt="7"/>
                                      </m:rPr>
                                      <a:rPr lang="en-US" sz="2800" b="1" i="1">
                                        <a:latin typeface="Cambria Math" panose="02040503050406030204" pitchFamily="18" charset="0"/>
                                        <a:ea typeface="Cambria Math" panose="02040503050406030204" pitchFamily="18" charset="0"/>
                                      </a:rPr>
                                      <m:t>𝝍</m:t>
                                    </m:r>
                                  </m:e>
                                  <m:sub>
                                    <m:r>
                                      <m:rPr>
                                        <m:brk m:alnAt="7"/>
                                      </m:rPr>
                                      <a:rPr lang="en-US" sz="2800" b="1" i="1">
                                        <a:latin typeface="Cambria Math" panose="02040503050406030204" pitchFamily="18" charset="0"/>
                                        <a:ea typeface="Cambria Math" panose="02040503050406030204" pitchFamily="18" charset="0"/>
                                      </a:rPr>
                                      <m:t>𝑰</m:t>
                                    </m:r>
                                  </m:sub>
                                </m:sSub>
                              </m:e>
                              <m:e>
                                <m:sSub>
                                  <m:sSubPr>
                                    <m:ctrlPr>
                                      <a:rPr lang="en-US" sz="2800" b="1" i="1">
                                        <a:latin typeface="Cambria Math" panose="02040503050406030204" pitchFamily="18" charset="0"/>
                                        <a:ea typeface="Cambria Math" panose="02040503050406030204" pitchFamily="18" charset="0"/>
                                      </a:rPr>
                                    </m:ctrlPr>
                                  </m:sSubPr>
                                  <m:e>
                                    <m:r>
                                      <m:rPr>
                                        <m:brk m:alnAt="7"/>
                                      </m:rPr>
                                      <a:rPr lang="en-US" sz="2800" b="1" i="1">
                                        <a:latin typeface="Cambria Math" panose="02040503050406030204" pitchFamily="18" charset="0"/>
                                        <a:ea typeface="Cambria Math" panose="02040503050406030204" pitchFamily="18" charset="0"/>
                                      </a:rPr>
                                      <m:t>𝝍</m:t>
                                    </m:r>
                                  </m:e>
                                  <m:sub>
                                    <m:r>
                                      <a:rPr lang="en-US" sz="2800" b="1" i="1" smtClean="0">
                                        <a:latin typeface="Cambria Math" panose="02040503050406030204" pitchFamily="18" charset="0"/>
                                        <a:ea typeface="Cambria Math" panose="02040503050406030204" pitchFamily="18" charset="0"/>
                                      </a:rPr>
                                      <m:t>𝑭</m:t>
                                    </m:r>
                                  </m:sub>
                                </m:sSub>
                              </m:e>
                              <m:e>
                                <m:sSub>
                                  <m:sSubPr>
                                    <m:ctrlPr>
                                      <a:rPr lang="en-US" sz="2800" b="1" i="1">
                                        <a:latin typeface="Cambria Math" panose="02040503050406030204" pitchFamily="18" charset="0"/>
                                        <a:ea typeface="Cambria Math" panose="02040503050406030204" pitchFamily="18" charset="0"/>
                                      </a:rPr>
                                    </m:ctrlPr>
                                  </m:sSubPr>
                                  <m:e>
                                    <m:r>
                                      <a:rPr lang="en-US" sz="2800" b="1" i="1" smtClean="0">
                                        <a:latin typeface="Cambria Math" panose="02040503050406030204" pitchFamily="18" charset="0"/>
                                        <a:ea typeface="Cambria Math" panose="02040503050406030204" pitchFamily="18" charset="0"/>
                                      </a:rPr>
                                      <m:t>∆</m:t>
                                    </m:r>
                                  </m:e>
                                  <m:sub>
                                    <m:r>
                                      <a:rPr lang="en-US" sz="2800" b="1" i="1" smtClean="0">
                                        <a:latin typeface="Cambria Math" panose="02040503050406030204" pitchFamily="18" charset="0"/>
                                        <a:ea typeface="Cambria Math" panose="02040503050406030204" pitchFamily="18" charset="0"/>
                                      </a:rPr>
                                      <m:t>𝒊</m:t>
                                    </m:r>
                                  </m:sub>
                                </m:sSub>
                              </m:e>
                            </m:mr>
                          </m:m>
                        </m:e>
                      </m:d>
                    </m:oMath>
                  </m:oMathPara>
                </a14:m>
                <a:endParaRPr lang="en-US" sz="2800" b="1" dirty="0"/>
              </a:p>
            </p:txBody>
          </p:sp>
        </mc:Choice>
        <mc:Fallback xmlns="">
          <p:sp>
            <p:nvSpPr>
              <p:cNvPr id="48" name="TextBox 47">
                <a:extLst>
                  <a:ext uri="{FF2B5EF4-FFF2-40B4-BE49-F238E27FC236}">
                    <a16:creationId xmlns:a16="http://schemas.microsoft.com/office/drawing/2014/main" id="{4985B4FB-8531-47EE-834E-68F3802D85CD}"/>
                  </a:ext>
                </a:extLst>
              </p:cNvPr>
              <p:cNvSpPr txBox="1">
                <a:spLocks noRot="1" noChangeAspect="1" noMove="1" noResize="1" noEditPoints="1" noAdjustHandles="1" noChangeArrowheads="1" noChangeShapeType="1" noTextEdit="1"/>
              </p:cNvSpPr>
              <p:nvPr/>
            </p:nvSpPr>
            <p:spPr>
              <a:xfrm>
                <a:off x="564542" y="2850102"/>
                <a:ext cx="5833852" cy="523220"/>
              </a:xfrm>
              <a:prstGeom prst="rect">
                <a:avLst/>
              </a:prstGeom>
              <a:blipFill>
                <a:blip r:embed="rId8"/>
                <a:stretch>
                  <a:fillRect/>
                </a:stretch>
              </a:blipFill>
            </p:spPr>
            <p:txBody>
              <a:bodyPr/>
              <a:lstStyle/>
              <a:p>
                <a:r>
                  <a:rPr lang="en-US">
                    <a:noFill/>
                  </a:rPr>
                  <a:t> </a:t>
                </a:r>
              </a:p>
            </p:txBody>
          </p:sp>
        </mc:Fallback>
      </mc:AlternateContent>
      <p:cxnSp>
        <p:nvCxnSpPr>
          <p:cNvPr id="52" name="Straight Connector 51">
            <a:extLst>
              <a:ext uri="{FF2B5EF4-FFF2-40B4-BE49-F238E27FC236}">
                <a16:creationId xmlns:a16="http://schemas.microsoft.com/office/drawing/2014/main" id="{7485BEE4-B6E7-4BD7-98A1-334CC05813AE}"/>
              </a:ext>
            </a:extLst>
          </p:cNvPr>
          <p:cNvCxnSpPr>
            <a:cxnSpLocks/>
          </p:cNvCxnSpPr>
          <p:nvPr/>
        </p:nvCxnSpPr>
        <p:spPr bwMode="auto">
          <a:xfrm flipH="1" flipV="1">
            <a:off x="5840150" y="3871722"/>
            <a:ext cx="433383" cy="208283"/>
          </a:xfrm>
          <a:prstGeom prst="line">
            <a:avLst/>
          </a:prstGeom>
          <a:solidFill>
            <a:schemeClr val="accent1"/>
          </a:solidFill>
          <a:ln w="19050" cap="flat" cmpd="sng" algn="ctr">
            <a:solidFill>
              <a:srgbClr val="FF0000"/>
            </a:solidFill>
            <a:prstDash val="sysDash"/>
            <a:round/>
            <a:headEnd type="none" w="med" len="med"/>
            <a:tailEnd type="none" w="med" len="med"/>
          </a:ln>
          <a:effectLst/>
        </p:spPr>
      </p:cxnSp>
      <p:cxnSp>
        <p:nvCxnSpPr>
          <p:cNvPr id="53" name="Straight Connector 52">
            <a:extLst>
              <a:ext uri="{FF2B5EF4-FFF2-40B4-BE49-F238E27FC236}">
                <a16:creationId xmlns:a16="http://schemas.microsoft.com/office/drawing/2014/main" id="{68C72239-951F-4FCB-9CD1-45C4F7134BC1}"/>
              </a:ext>
            </a:extLst>
          </p:cNvPr>
          <p:cNvCxnSpPr>
            <a:cxnSpLocks/>
          </p:cNvCxnSpPr>
          <p:nvPr/>
        </p:nvCxnSpPr>
        <p:spPr bwMode="auto">
          <a:xfrm flipH="1" flipV="1">
            <a:off x="5897861" y="3562548"/>
            <a:ext cx="433383" cy="208283"/>
          </a:xfrm>
          <a:prstGeom prst="line">
            <a:avLst/>
          </a:prstGeom>
          <a:solidFill>
            <a:schemeClr val="accent1"/>
          </a:solidFill>
          <a:ln w="19050" cap="flat" cmpd="sng" algn="ctr">
            <a:solidFill>
              <a:srgbClr val="FF0000"/>
            </a:solidFill>
            <a:prstDash val="sysDash"/>
            <a:round/>
            <a:headEnd type="none" w="med" len="med"/>
            <a:tailEnd type="none" w="med" len="med"/>
          </a:ln>
          <a:effectLst/>
        </p:spPr>
      </p:cxnSp>
      <p:cxnSp>
        <p:nvCxnSpPr>
          <p:cNvPr id="54" name="Straight Connector 53">
            <a:extLst>
              <a:ext uri="{FF2B5EF4-FFF2-40B4-BE49-F238E27FC236}">
                <a16:creationId xmlns:a16="http://schemas.microsoft.com/office/drawing/2014/main" id="{3E6D778B-FA39-4AF3-A398-A11F6E74308D}"/>
              </a:ext>
            </a:extLst>
          </p:cNvPr>
          <p:cNvCxnSpPr>
            <a:cxnSpLocks/>
          </p:cNvCxnSpPr>
          <p:nvPr/>
        </p:nvCxnSpPr>
        <p:spPr bwMode="auto">
          <a:xfrm flipH="1">
            <a:off x="7893210" y="3776499"/>
            <a:ext cx="441934" cy="112049"/>
          </a:xfrm>
          <a:prstGeom prst="line">
            <a:avLst/>
          </a:prstGeom>
          <a:solidFill>
            <a:schemeClr val="accent1"/>
          </a:solidFill>
          <a:ln w="19050" cap="flat" cmpd="sng" algn="ctr">
            <a:solidFill>
              <a:srgbClr val="FF0000"/>
            </a:solidFill>
            <a:prstDash val="sysDash"/>
            <a:round/>
            <a:headEnd type="none" w="med" len="med"/>
            <a:tailEnd type="none" w="med" len="med"/>
          </a:ln>
          <a:effectLst/>
        </p:spPr>
      </p:cxnSp>
      <p:cxnSp>
        <p:nvCxnSpPr>
          <p:cNvPr id="55" name="Straight Connector 54">
            <a:extLst>
              <a:ext uri="{FF2B5EF4-FFF2-40B4-BE49-F238E27FC236}">
                <a16:creationId xmlns:a16="http://schemas.microsoft.com/office/drawing/2014/main" id="{741DE60F-CCFD-40FE-ABA7-0B09FB9C54B7}"/>
              </a:ext>
            </a:extLst>
          </p:cNvPr>
          <p:cNvCxnSpPr>
            <a:cxnSpLocks/>
          </p:cNvCxnSpPr>
          <p:nvPr/>
        </p:nvCxnSpPr>
        <p:spPr bwMode="auto">
          <a:xfrm flipH="1">
            <a:off x="7945023" y="4126634"/>
            <a:ext cx="441934" cy="112049"/>
          </a:xfrm>
          <a:prstGeom prst="line">
            <a:avLst/>
          </a:prstGeom>
          <a:solidFill>
            <a:schemeClr val="accent1"/>
          </a:solidFill>
          <a:ln w="19050" cap="flat" cmpd="sng" algn="ctr">
            <a:solidFill>
              <a:srgbClr val="FF0000"/>
            </a:solidFill>
            <a:prstDash val="sysDash"/>
            <a:round/>
            <a:headEnd type="none" w="med" len="med"/>
            <a:tailEnd type="none" w="med" len="med"/>
          </a:ln>
          <a:effectLst/>
        </p:spPr>
      </p:cxnSp>
      <p:cxnSp>
        <p:nvCxnSpPr>
          <p:cNvPr id="56" name="Straight Connector 55">
            <a:extLst>
              <a:ext uri="{FF2B5EF4-FFF2-40B4-BE49-F238E27FC236}">
                <a16:creationId xmlns:a16="http://schemas.microsoft.com/office/drawing/2014/main" id="{9C392B62-347F-4B26-B66C-F873B9142125}"/>
              </a:ext>
            </a:extLst>
          </p:cNvPr>
          <p:cNvCxnSpPr>
            <a:cxnSpLocks/>
          </p:cNvCxnSpPr>
          <p:nvPr/>
        </p:nvCxnSpPr>
        <p:spPr bwMode="auto">
          <a:xfrm flipH="1" flipV="1">
            <a:off x="10110513" y="4164974"/>
            <a:ext cx="457862" cy="102196"/>
          </a:xfrm>
          <a:prstGeom prst="line">
            <a:avLst/>
          </a:prstGeom>
          <a:solidFill>
            <a:schemeClr val="accent1"/>
          </a:solidFill>
          <a:ln w="19050" cap="flat" cmpd="sng" algn="ctr">
            <a:solidFill>
              <a:srgbClr val="FF0000"/>
            </a:solidFill>
            <a:prstDash val="sysDash"/>
            <a:round/>
            <a:headEnd type="none" w="med" len="med"/>
            <a:tailEnd type="none" w="med" len="med"/>
          </a:ln>
          <a:effectLst/>
        </p:spPr>
      </p:cxnSp>
      <p:cxnSp>
        <p:nvCxnSpPr>
          <p:cNvPr id="58" name="Straight Connector 57">
            <a:extLst>
              <a:ext uri="{FF2B5EF4-FFF2-40B4-BE49-F238E27FC236}">
                <a16:creationId xmlns:a16="http://schemas.microsoft.com/office/drawing/2014/main" id="{651642CE-8C6D-4A41-A32A-2C7B040486DD}"/>
              </a:ext>
            </a:extLst>
          </p:cNvPr>
          <p:cNvCxnSpPr>
            <a:cxnSpLocks/>
          </p:cNvCxnSpPr>
          <p:nvPr/>
        </p:nvCxnSpPr>
        <p:spPr bwMode="auto">
          <a:xfrm flipH="1" flipV="1">
            <a:off x="9991146" y="3871722"/>
            <a:ext cx="457862" cy="102196"/>
          </a:xfrm>
          <a:prstGeom prst="line">
            <a:avLst/>
          </a:prstGeom>
          <a:solidFill>
            <a:schemeClr val="accent1"/>
          </a:solidFill>
          <a:ln w="19050" cap="flat" cmpd="sng" algn="ctr">
            <a:solidFill>
              <a:srgbClr val="FF0000"/>
            </a:solidFill>
            <a:prstDash val="sysDash"/>
            <a:round/>
            <a:headEnd type="none" w="med" len="med"/>
            <a:tailEnd type="none" w="med" len="med"/>
          </a:ln>
          <a:effectLst/>
        </p:spPr>
      </p:cxnSp>
      <p:cxnSp>
        <p:nvCxnSpPr>
          <p:cNvPr id="59" name="Straight Connector 58">
            <a:extLst>
              <a:ext uri="{FF2B5EF4-FFF2-40B4-BE49-F238E27FC236}">
                <a16:creationId xmlns:a16="http://schemas.microsoft.com/office/drawing/2014/main" id="{537AAA51-8DD5-4A9F-A20D-4F4F89A03C6E}"/>
              </a:ext>
            </a:extLst>
          </p:cNvPr>
          <p:cNvCxnSpPr>
            <a:cxnSpLocks/>
          </p:cNvCxnSpPr>
          <p:nvPr/>
        </p:nvCxnSpPr>
        <p:spPr bwMode="auto">
          <a:xfrm flipH="1">
            <a:off x="6304345" y="3813470"/>
            <a:ext cx="155238" cy="301685"/>
          </a:xfrm>
          <a:prstGeom prst="line">
            <a:avLst/>
          </a:prstGeom>
          <a:solidFill>
            <a:schemeClr val="accent1"/>
          </a:solidFill>
          <a:ln w="19050" cap="flat" cmpd="sng" algn="ctr">
            <a:solidFill>
              <a:srgbClr val="FF0000"/>
            </a:solidFill>
            <a:prstDash val="solid"/>
            <a:round/>
            <a:headEnd type="arrow" w="med" len="med"/>
            <a:tailEnd type="arrow" w="med" len="med"/>
          </a:ln>
          <a:effectLst/>
        </p:spPr>
      </p:cxnSp>
      <p:cxnSp>
        <p:nvCxnSpPr>
          <p:cNvPr id="61" name="Straight Connector 60">
            <a:extLst>
              <a:ext uri="{FF2B5EF4-FFF2-40B4-BE49-F238E27FC236}">
                <a16:creationId xmlns:a16="http://schemas.microsoft.com/office/drawing/2014/main" id="{F994D541-1336-4342-94A9-B8D56E4FD899}"/>
              </a:ext>
            </a:extLst>
          </p:cNvPr>
          <p:cNvCxnSpPr>
            <a:cxnSpLocks/>
          </p:cNvCxnSpPr>
          <p:nvPr/>
        </p:nvCxnSpPr>
        <p:spPr bwMode="auto">
          <a:xfrm>
            <a:off x="8407936" y="3714582"/>
            <a:ext cx="110184" cy="383680"/>
          </a:xfrm>
          <a:prstGeom prst="line">
            <a:avLst/>
          </a:prstGeom>
          <a:solidFill>
            <a:schemeClr val="accent1"/>
          </a:solidFill>
          <a:ln w="19050" cap="flat" cmpd="sng" algn="ctr">
            <a:solidFill>
              <a:srgbClr val="FF0000"/>
            </a:solidFill>
            <a:prstDash val="solid"/>
            <a:round/>
            <a:headEnd type="arrow" w="med" len="med"/>
            <a:tailEnd type="arrow" w="med" len="med"/>
          </a:ln>
          <a:effectLst/>
        </p:spPr>
      </p:cxnSp>
      <p:cxnSp>
        <p:nvCxnSpPr>
          <p:cNvPr id="65" name="Straight Connector 64">
            <a:extLst>
              <a:ext uri="{FF2B5EF4-FFF2-40B4-BE49-F238E27FC236}">
                <a16:creationId xmlns:a16="http://schemas.microsoft.com/office/drawing/2014/main" id="{4F895930-DF5F-48EA-A42D-D43AC4FD030F}"/>
              </a:ext>
            </a:extLst>
          </p:cNvPr>
          <p:cNvCxnSpPr>
            <a:cxnSpLocks/>
          </p:cNvCxnSpPr>
          <p:nvPr/>
        </p:nvCxnSpPr>
        <p:spPr bwMode="auto">
          <a:xfrm flipH="1">
            <a:off x="10638594" y="3973918"/>
            <a:ext cx="68155" cy="309141"/>
          </a:xfrm>
          <a:prstGeom prst="line">
            <a:avLst/>
          </a:prstGeom>
          <a:solidFill>
            <a:schemeClr val="accent1"/>
          </a:solidFill>
          <a:ln w="19050" cap="flat" cmpd="sng" algn="ctr">
            <a:solidFill>
              <a:srgbClr val="FF0000"/>
            </a:solidFill>
            <a:prstDash val="solid"/>
            <a:round/>
            <a:headEnd type="arrow" w="med" len="med"/>
            <a:tailEnd type="arrow" w="med" len="med"/>
          </a:ln>
          <a:effectLst/>
        </p:spPr>
      </p:cxnSp>
    </p:spTree>
    <p:extLst>
      <p:ext uri="{BB962C8B-B14F-4D97-AF65-F5344CB8AC3E}">
        <p14:creationId xmlns:p14="http://schemas.microsoft.com/office/powerpoint/2010/main" val="23898335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69" grpId="0"/>
      <p:bldP spid="68" grpId="0"/>
      <p:bldP spid="3" grpId="0" animBg="1"/>
      <p:bldP spid="6" grpId="0" animBg="1"/>
      <p:bldP spid="9" grpId="0" animBg="1"/>
      <p:bldP spid="5" grpId="0" animBg="1"/>
      <p:bldP spid="51" grpId="0"/>
      <p:bldP spid="4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96A4EF3B-A126-4210-AC59-D6C8CA9570C8}"/>
                  </a:ext>
                </a:extLst>
              </p:cNvPr>
              <p:cNvSpPr>
                <a:spLocks noGrp="1"/>
              </p:cNvSpPr>
              <p:nvPr>
                <p:ph idx="1"/>
              </p:nvPr>
            </p:nvSpPr>
            <p:spPr/>
            <p:txBody>
              <a:bodyPr/>
              <a:lstStyle/>
              <a:p>
                <a:pPr marL="0" indent="0">
                  <a:buNone/>
                </a:pPr>
                <a:r>
                  <a:rPr lang="en-US" sz="2400" b="1" dirty="0"/>
                  <a:t>Collocations methods</a:t>
                </a:r>
                <a:r>
                  <a:rPr lang="en-US" sz="2400" dirty="0"/>
                  <a:t> use polynomials to approximate the dynamics, </a:t>
                </a:r>
                <a14:m>
                  <m:oMath xmlns:m="http://schemas.openxmlformats.org/officeDocument/2006/math">
                    <m:acc>
                      <m:accPr>
                        <m:chr m:val="̇"/>
                        <m:ctrlPr>
                          <a:rPr lang="en-US" sz="2400" i="1">
                            <a:solidFill>
                              <a:schemeClr val="tx1"/>
                            </a:solidFill>
                            <a:latin typeface="Cambria Math" panose="02040503050406030204" pitchFamily="18" charset="0"/>
                          </a:rPr>
                        </m:ctrlPr>
                      </m:accPr>
                      <m:e>
                        <m:r>
                          <a:rPr lang="en-US" sz="2400" b="1" i="1">
                            <a:solidFill>
                              <a:schemeClr val="tx1"/>
                            </a:solidFill>
                            <a:latin typeface="Cambria Math" panose="02040503050406030204" pitchFamily="18" charset="0"/>
                          </a:rPr>
                          <m:t>𝒙</m:t>
                        </m:r>
                      </m:e>
                    </m:acc>
                    <m:r>
                      <a:rPr lang="en-US" sz="2400" i="1">
                        <a:solidFill>
                          <a:schemeClr val="tx1"/>
                        </a:solidFill>
                        <a:latin typeface="Cambria Math" panose="02040503050406030204" pitchFamily="18" charset="0"/>
                      </a:rPr>
                      <m:t>=</m:t>
                    </m:r>
                    <m:r>
                      <a:rPr lang="en-US" sz="2400" b="1" i="1">
                        <a:solidFill>
                          <a:schemeClr val="tx1"/>
                        </a:solidFill>
                        <a:latin typeface="Cambria Math" panose="02040503050406030204" pitchFamily="18" charset="0"/>
                      </a:rPr>
                      <m:t>𝒇</m:t>
                    </m:r>
                    <m:d>
                      <m:dPr>
                        <m:ctrlPr>
                          <a:rPr lang="en-US" sz="2400" i="1">
                            <a:solidFill>
                              <a:schemeClr val="tx1"/>
                            </a:solidFill>
                            <a:latin typeface="Cambria Math" panose="02040503050406030204" pitchFamily="18" charset="0"/>
                          </a:rPr>
                        </m:ctrlPr>
                      </m:dPr>
                      <m:e>
                        <m:r>
                          <a:rPr lang="en-US" sz="2400" b="1" i="1">
                            <a:solidFill>
                              <a:schemeClr val="tx1"/>
                            </a:solidFill>
                            <a:latin typeface="Cambria Math" panose="02040503050406030204" pitchFamily="18" charset="0"/>
                          </a:rPr>
                          <m:t>𝒙</m:t>
                        </m:r>
                        <m:d>
                          <m:dPr>
                            <m:ctrlPr>
                              <a:rPr lang="en-US" sz="2400" i="1">
                                <a:solidFill>
                                  <a:schemeClr val="tx1"/>
                                </a:solidFill>
                                <a:latin typeface="Cambria Math" panose="02040503050406030204" pitchFamily="18" charset="0"/>
                              </a:rPr>
                            </m:ctrlPr>
                          </m:dPr>
                          <m:e>
                            <m:r>
                              <a:rPr lang="en-US" sz="2400" i="1">
                                <a:solidFill>
                                  <a:schemeClr val="tx1"/>
                                </a:solidFill>
                                <a:latin typeface="Cambria Math" panose="02040503050406030204" pitchFamily="18" charset="0"/>
                              </a:rPr>
                              <m:t>𝑡</m:t>
                            </m:r>
                          </m:e>
                        </m:d>
                        <m:r>
                          <a:rPr lang="en-US" sz="2400" i="1">
                            <a:solidFill>
                              <a:schemeClr val="tx1"/>
                            </a:solidFill>
                            <a:latin typeface="Cambria Math" panose="02040503050406030204" pitchFamily="18" charset="0"/>
                          </a:rPr>
                          <m:t>,</m:t>
                        </m:r>
                        <m:r>
                          <a:rPr lang="en-US" sz="2400" b="1" i="1">
                            <a:solidFill>
                              <a:schemeClr val="tx1"/>
                            </a:solidFill>
                            <a:latin typeface="Cambria Math" panose="02040503050406030204" pitchFamily="18" charset="0"/>
                          </a:rPr>
                          <m:t>𝒖</m:t>
                        </m:r>
                        <m:d>
                          <m:dPr>
                            <m:ctrlPr>
                              <a:rPr lang="en-US" sz="2400" i="1">
                                <a:solidFill>
                                  <a:schemeClr val="tx1"/>
                                </a:solidFill>
                                <a:latin typeface="Cambria Math" panose="02040503050406030204" pitchFamily="18" charset="0"/>
                              </a:rPr>
                            </m:ctrlPr>
                          </m:dPr>
                          <m:e>
                            <m:r>
                              <a:rPr lang="en-US" sz="2400" i="1">
                                <a:solidFill>
                                  <a:schemeClr val="tx1"/>
                                </a:solidFill>
                                <a:latin typeface="Cambria Math" panose="02040503050406030204" pitchFamily="18" charset="0"/>
                              </a:rPr>
                              <m:t>𝑡</m:t>
                            </m:r>
                          </m:e>
                        </m:d>
                        <m:r>
                          <a:rPr lang="en-US" sz="2400" i="1">
                            <a:solidFill>
                              <a:schemeClr val="tx1"/>
                            </a:solidFill>
                            <a:latin typeface="Cambria Math" panose="02040503050406030204" pitchFamily="18" charset="0"/>
                          </a:rPr>
                          <m:t>,</m:t>
                        </m:r>
                        <m:r>
                          <a:rPr lang="en-US" sz="2400" i="1">
                            <a:solidFill>
                              <a:schemeClr val="tx1"/>
                            </a:solidFill>
                            <a:latin typeface="Cambria Math" panose="02040503050406030204" pitchFamily="18" charset="0"/>
                          </a:rPr>
                          <m:t>𝑡</m:t>
                        </m:r>
                      </m:e>
                    </m:d>
                  </m:oMath>
                </a14:m>
                <a:r>
                  <a:rPr lang="en-US" sz="2400" dirty="0"/>
                  <a:t>. Constraints are defined that ensure the gradients of the polynomials match the gradients of the dynamics at specific </a:t>
                </a:r>
                <a:r>
                  <a:rPr lang="en-US" sz="2400" i="1" dirty="0"/>
                  <a:t>defect</a:t>
                </a:r>
                <a:r>
                  <a:rPr lang="en-US" sz="2400" dirty="0"/>
                  <a:t> points. </a:t>
                </a:r>
              </a:p>
              <a:p>
                <a:pPr marL="0" indent="0">
                  <a:buNone/>
                </a:pPr>
                <a:endParaRPr lang="en-US" sz="2400" b="1" dirty="0"/>
              </a:p>
              <a:p>
                <a:pPr marL="0" indent="0">
                  <a:buNone/>
                </a:pPr>
                <a:endParaRPr lang="en-US" sz="2400" b="1" dirty="0"/>
              </a:p>
              <a:p>
                <a:pPr marL="0" indent="0">
                  <a:buNone/>
                </a:pPr>
                <a:endParaRPr lang="en-US" sz="2400" b="1" dirty="0"/>
              </a:p>
              <a:p>
                <a:pPr marL="0" indent="0">
                  <a:buNone/>
                </a:pPr>
                <a:endParaRPr lang="en-US" sz="2400" b="1" dirty="0"/>
              </a:p>
              <a:p>
                <a:pPr marL="0" indent="0">
                  <a:buNone/>
                </a:pPr>
                <a:endParaRPr lang="en-US" sz="2400" dirty="0"/>
              </a:p>
              <a:p>
                <a:pPr marL="0" indent="0">
                  <a:buNone/>
                </a:pPr>
                <a:r>
                  <a:rPr lang="en-US" sz="2400" dirty="0"/>
                  <a:t>Many different types of polynomials can be used within a collocation method, examples include: Trapezoidal, Hermite-Simpson, Runge-</a:t>
                </a:r>
                <a:r>
                  <a:rPr lang="en-US" sz="2400" dirty="0" err="1"/>
                  <a:t>Kutta</a:t>
                </a:r>
                <a:r>
                  <a:rPr lang="en-US" sz="2400" dirty="0"/>
                  <a:t>, Gauss-</a:t>
                </a:r>
                <a:r>
                  <a:rPr lang="en-US" sz="2400" dirty="0" err="1"/>
                  <a:t>Lobatto</a:t>
                </a:r>
                <a:r>
                  <a:rPr lang="en-US" sz="2400" dirty="0"/>
                  <a:t>.</a:t>
                </a:r>
              </a:p>
            </p:txBody>
          </p:sp>
        </mc:Choice>
        <mc:Fallback xmlns="">
          <p:sp>
            <p:nvSpPr>
              <p:cNvPr id="2" name="Content Placeholder 1">
                <a:extLst>
                  <a:ext uri="{FF2B5EF4-FFF2-40B4-BE49-F238E27FC236}">
                    <a16:creationId xmlns:a16="http://schemas.microsoft.com/office/drawing/2014/main" id="{96A4EF3B-A126-4210-AC59-D6C8CA9570C8}"/>
                  </a:ext>
                </a:extLst>
              </p:cNvPr>
              <p:cNvSpPr>
                <a:spLocks noGrp="1" noRot="1" noChangeAspect="1" noMove="1" noResize="1" noEditPoints="1" noAdjustHandles="1" noChangeArrowheads="1" noChangeShapeType="1" noTextEdit="1"/>
              </p:cNvSpPr>
              <p:nvPr>
                <p:ph idx="1"/>
              </p:nvPr>
            </p:nvSpPr>
            <p:spPr>
              <a:blipFill>
                <a:blip r:embed="rId3"/>
                <a:stretch>
                  <a:fillRect l="-811" t="-968"/>
                </a:stretch>
              </a:blipFill>
            </p:spPr>
            <p:txBody>
              <a:bodyPr/>
              <a:lstStyle/>
              <a:p>
                <a:r>
                  <a:rPr lang="en-US">
                    <a:noFill/>
                  </a:rPr>
                  <a:t> </a:t>
                </a:r>
              </a:p>
            </p:txBody>
          </p:sp>
        </mc:Fallback>
      </mc:AlternateContent>
      <p:sp>
        <p:nvSpPr>
          <p:cNvPr id="39" name="Arc 38">
            <a:extLst>
              <a:ext uri="{FF2B5EF4-FFF2-40B4-BE49-F238E27FC236}">
                <a16:creationId xmlns:a16="http://schemas.microsoft.com/office/drawing/2014/main" id="{E0B11755-3DD2-4F51-9C85-4FD32C906372}"/>
              </a:ext>
            </a:extLst>
          </p:cNvPr>
          <p:cNvSpPr/>
          <p:nvPr/>
        </p:nvSpPr>
        <p:spPr bwMode="auto">
          <a:xfrm rot="2790732">
            <a:off x="2892735" y="3776470"/>
            <a:ext cx="365760" cy="365760"/>
          </a:xfrm>
          <a:prstGeom prst="arc">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endParaRPr>
          </a:p>
        </p:txBody>
      </p:sp>
      <p:sp>
        <p:nvSpPr>
          <p:cNvPr id="4" name="Freeform: Shape 3">
            <a:extLst>
              <a:ext uri="{FF2B5EF4-FFF2-40B4-BE49-F238E27FC236}">
                <a16:creationId xmlns:a16="http://schemas.microsoft.com/office/drawing/2014/main" id="{A0F0C062-962F-429C-A988-8BAFF6C1FBB7}"/>
              </a:ext>
            </a:extLst>
          </p:cNvPr>
          <p:cNvSpPr/>
          <p:nvPr/>
        </p:nvSpPr>
        <p:spPr bwMode="auto">
          <a:xfrm>
            <a:off x="1963972" y="3809517"/>
            <a:ext cx="2091193" cy="698873"/>
          </a:xfrm>
          <a:custGeom>
            <a:avLst/>
            <a:gdLst>
              <a:gd name="connsiteX0" fmla="*/ 0 w 2091193"/>
              <a:gd name="connsiteY0" fmla="*/ 698873 h 698873"/>
              <a:gd name="connsiteX1" fmla="*/ 333955 w 2091193"/>
              <a:gd name="connsiteY1" fmla="*/ 7109 h 698873"/>
              <a:gd name="connsiteX2" fmla="*/ 1415332 w 2091193"/>
              <a:gd name="connsiteY2" fmla="*/ 325161 h 698873"/>
              <a:gd name="connsiteX3" fmla="*/ 2091193 w 2091193"/>
              <a:gd name="connsiteY3" fmla="*/ 86622 h 698873"/>
            </a:gdLst>
            <a:ahLst/>
            <a:cxnLst>
              <a:cxn ang="0">
                <a:pos x="connsiteX0" y="connsiteY0"/>
              </a:cxn>
              <a:cxn ang="0">
                <a:pos x="connsiteX1" y="connsiteY1"/>
              </a:cxn>
              <a:cxn ang="0">
                <a:pos x="connsiteX2" y="connsiteY2"/>
              </a:cxn>
              <a:cxn ang="0">
                <a:pos x="connsiteX3" y="connsiteY3"/>
              </a:cxn>
            </a:cxnLst>
            <a:rect l="l" t="t" r="r" b="b"/>
            <a:pathLst>
              <a:path w="2091193" h="698873">
                <a:moveTo>
                  <a:pt x="0" y="698873"/>
                </a:moveTo>
                <a:cubicBezTo>
                  <a:pt x="49033" y="384133"/>
                  <a:pt x="98066" y="69394"/>
                  <a:pt x="333955" y="7109"/>
                </a:cubicBezTo>
                <a:cubicBezTo>
                  <a:pt x="569844" y="-55176"/>
                  <a:pt x="1122459" y="311909"/>
                  <a:pt x="1415332" y="325161"/>
                </a:cubicBezTo>
                <a:cubicBezTo>
                  <a:pt x="1708205" y="338413"/>
                  <a:pt x="1899699" y="212517"/>
                  <a:pt x="2091193" y="86622"/>
                </a:cubicBezTo>
              </a:path>
            </a:pathLst>
          </a:custGeom>
          <a:noFill/>
          <a:ln w="28575"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endParaRPr>
          </a:p>
        </p:txBody>
      </p:sp>
      <p:sp>
        <p:nvSpPr>
          <p:cNvPr id="7" name="Freeform: Shape 6">
            <a:extLst>
              <a:ext uri="{FF2B5EF4-FFF2-40B4-BE49-F238E27FC236}">
                <a16:creationId xmlns:a16="http://schemas.microsoft.com/office/drawing/2014/main" id="{7D6D4256-9568-4E46-A129-D2B16AE24A4F}"/>
              </a:ext>
            </a:extLst>
          </p:cNvPr>
          <p:cNvSpPr/>
          <p:nvPr/>
        </p:nvSpPr>
        <p:spPr bwMode="auto">
          <a:xfrm>
            <a:off x="4031311" y="3559752"/>
            <a:ext cx="2067339" cy="632056"/>
          </a:xfrm>
          <a:custGeom>
            <a:avLst/>
            <a:gdLst>
              <a:gd name="connsiteX0" fmla="*/ 0 w 2067339"/>
              <a:gd name="connsiteY0" fmla="*/ 352290 h 632056"/>
              <a:gd name="connsiteX1" fmla="*/ 818985 w 2067339"/>
              <a:gd name="connsiteY1" fmla="*/ 622634 h 632056"/>
              <a:gd name="connsiteX2" fmla="*/ 1566407 w 2067339"/>
              <a:gd name="connsiteY2" fmla="*/ 50140 h 632056"/>
              <a:gd name="connsiteX3" fmla="*/ 2067339 w 2067339"/>
              <a:gd name="connsiteY3" fmla="*/ 66043 h 632056"/>
            </a:gdLst>
            <a:ahLst/>
            <a:cxnLst>
              <a:cxn ang="0">
                <a:pos x="connsiteX0" y="connsiteY0"/>
              </a:cxn>
              <a:cxn ang="0">
                <a:pos x="connsiteX1" y="connsiteY1"/>
              </a:cxn>
              <a:cxn ang="0">
                <a:pos x="connsiteX2" y="connsiteY2"/>
              </a:cxn>
              <a:cxn ang="0">
                <a:pos x="connsiteX3" y="connsiteY3"/>
              </a:cxn>
            </a:cxnLst>
            <a:rect l="l" t="t" r="r" b="b"/>
            <a:pathLst>
              <a:path w="2067339" h="632056">
                <a:moveTo>
                  <a:pt x="0" y="352290"/>
                </a:moveTo>
                <a:cubicBezTo>
                  <a:pt x="278958" y="512641"/>
                  <a:pt x="557917" y="672992"/>
                  <a:pt x="818985" y="622634"/>
                </a:cubicBezTo>
                <a:cubicBezTo>
                  <a:pt x="1080053" y="572276"/>
                  <a:pt x="1358348" y="142905"/>
                  <a:pt x="1566407" y="50140"/>
                </a:cubicBezTo>
                <a:cubicBezTo>
                  <a:pt x="1774466" y="-42625"/>
                  <a:pt x="1920902" y="11709"/>
                  <a:pt x="2067339" y="66043"/>
                </a:cubicBezTo>
              </a:path>
            </a:pathLst>
          </a:custGeom>
          <a:noFill/>
          <a:ln w="28575"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endParaRPr>
          </a:p>
        </p:txBody>
      </p:sp>
      <p:sp>
        <p:nvSpPr>
          <p:cNvPr id="8" name="Freeform: Shape 7">
            <a:extLst>
              <a:ext uri="{FF2B5EF4-FFF2-40B4-BE49-F238E27FC236}">
                <a16:creationId xmlns:a16="http://schemas.microsoft.com/office/drawing/2014/main" id="{96657AEB-4FDE-4185-8A2A-F171E8081ABD}"/>
              </a:ext>
            </a:extLst>
          </p:cNvPr>
          <p:cNvSpPr/>
          <p:nvPr/>
        </p:nvSpPr>
        <p:spPr bwMode="auto">
          <a:xfrm>
            <a:off x="6090699" y="3494324"/>
            <a:ext cx="2083242" cy="845015"/>
          </a:xfrm>
          <a:custGeom>
            <a:avLst/>
            <a:gdLst>
              <a:gd name="connsiteX0" fmla="*/ 0 w 2083242"/>
              <a:gd name="connsiteY0" fmla="*/ 155325 h 845015"/>
              <a:gd name="connsiteX1" fmla="*/ 628153 w 2083242"/>
              <a:gd name="connsiteY1" fmla="*/ 44006 h 845015"/>
              <a:gd name="connsiteX2" fmla="*/ 1208598 w 2083242"/>
              <a:gd name="connsiteY2" fmla="*/ 799380 h 845015"/>
              <a:gd name="connsiteX3" fmla="*/ 2083242 w 2083242"/>
              <a:gd name="connsiteY3" fmla="*/ 696013 h 845015"/>
            </a:gdLst>
            <a:ahLst/>
            <a:cxnLst>
              <a:cxn ang="0">
                <a:pos x="connsiteX0" y="connsiteY0"/>
              </a:cxn>
              <a:cxn ang="0">
                <a:pos x="connsiteX1" y="connsiteY1"/>
              </a:cxn>
              <a:cxn ang="0">
                <a:pos x="connsiteX2" y="connsiteY2"/>
              </a:cxn>
              <a:cxn ang="0">
                <a:pos x="connsiteX3" y="connsiteY3"/>
              </a:cxn>
            </a:cxnLst>
            <a:rect l="l" t="t" r="r" b="b"/>
            <a:pathLst>
              <a:path w="2083242" h="845015">
                <a:moveTo>
                  <a:pt x="0" y="155325"/>
                </a:moveTo>
                <a:cubicBezTo>
                  <a:pt x="213360" y="45994"/>
                  <a:pt x="426720" y="-63337"/>
                  <a:pt x="628153" y="44006"/>
                </a:cubicBezTo>
                <a:cubicBezTo>
                  <a:pt x="829586" y="151348"/>
                  <a:pt x="966083" y="690712"/>
                  <a:pt x="1208598" y="799380"/>
                </a:cubicBezTo>
                <a:cubicBezTo>
                  <a:pt x="1451113" y="908048"/>
                  <a:pt x="1767177" y="802030"/>
                  <a:pt x="2083242" y="696013"/>
                </a:cubicBezTo>
              </a:path>
            </a:pathLst>
          </a:custGeom>
          <a:noFill/>
          <a:ln w="28575"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endParaRPr>
          </a:p>
        </p:txBody>
      </p:sp>
      <p:sp>
        <p:nvSpPr>
          <p:cNvPr id="10" name="Freeform: Shape 9">
            <a:extLst>
              <a:ext uri="{FF2B5EF4-FFF2-40B4-BE49-F238E27FC236}">
                <a16:creationId xmlns:a16="http://schemas.microsoft.com/office/drawing/2014/main" id="{BC19A858-4A5E-4400-9A4E-3EC6A3729718}"/>
              </a:ext>
            </a:extLst>
          </p:cNvPr>
          <p:cNvSpPr/>
          <p:nvPr/>
        </p:nvSpPr>
        <p:spPr bwMode="auto">
          <a:xfrm>
            <a:off x="8158038" y="3886584"/>
            <a:ext cx="2067339" cy="443347"/>
          </a:xfrm>
          <a:custGeom>
            <a:avLst/>
            <a:gdLst>
              <a:gd name="connsiteX0" fmla="*/ 0 w 2067339"/>
              <a:gd name="connsiteY0" fmla="*/ 303753 h 443347"/>
              <a:gd name="connsiteX1" fmla="*/ 882595 w 2067339"/>
              <a:gd name="connsiteY1" fmla="*/ 430974 h 443347"/>
              <a:gd name="connsiteX2" fmla="*/ 1558456 w 2067339"/>
              <a:gd name="connsiteY2" fmla="*/ 33409 h 443347"/>
              <a:gd name="connsiteX3" fmla="*/ 2067339 w 2067339"/>
              <a:gd name="connsiteY3" fmla="*/ 49312 h 443347"/>
            </a:gdLst>
            <a:ahLst/>
            <a:cxnLst>
              <a:cxn ang="0">
                <a:pos x="connsiteX0" y="connsiteY0"/>
              </a:cxn>
              <a:cxn ang="0">
                <a:pos x="connsiteX1" y="connsiteY1"/>
              </a:cxn>
              <a:cxn ang="0">
                <a:pos x="connsiteX2" y="connsiteY2"/>
              </a:cxn>
              <a:cxn ang="0">
                <a:pos x="connsiteX3" y="connsiteY3"/>
              </a:cxn>
            </a:cxnLst>
            <a:rect l="l" t="t" r="r" b="b"/>
            <a:pathLst>
              <a:path w="2067339" h="443347">
                <a:moveTo>
                  <a:pt x="0" y="303753"/>
                </a:moveTo>
                <a:cubicBezTo>
                  <a:pt x="311426" y="389892"/>
                  <a:pt x="622852" y="476031"/>
                  <a:pt x="882595" y="430974"/>
                </a:cubicBezTo>
                <a:cubicBezTo>
                  <a:pt x="1142338" y="385917"/>
                  <a:pt x="1360999" y="97019"/>
                  <a:pt x="1558456" y="33409"/>
                </a:cubicBezTo>
                <a:cubicBezTo>
                  <a:pt x="1755913" y="-30201"/>
                  <a:pt x="1911626" y="9555"/>
                  <a:pt x="2067339" y="49312"/>
                </a:cubicBezTo>
              </a:path>
            </a:pathLst>
          </a:custGeom>
          <a:noFill/>
          <a:ln w="28575"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endParaRPr>
          </a:p>
        </p:txBody>
      </p:sp>
      <mc:AlternateContent xmlns:mc="http://schemas.openxmlformats.org/markup-compatibility/2006" xmlns:a14="http://schemas.microsoft.com/office/drawing/2010/main">
        <mc:Choice Requires="a14">
          <p:sp>
            <p:nvSpPr>
              <p:cNvPr id="70" name="TextBox 69">
                <a:extLst>
                  <a:ext uri="{FF2B5EF4-FFF2-40B4-BE49-F238E27FC236}">
                    <a16:creationId xmlns:a16="http://schemas.microsoft.com/office/drawing/2014/main" id="{B3742BD2-7A13-4480-B59B-808ACB81FB76}"/>
                  </a:ext>
                </a:extLst>
              </p:cNvPr>
              <p:cNvSpPr txBox="1"/>
              <p:nvPr/>
            </p:nvSpPr>
            <p:spPr>
              <a:xfrm>
                <a:off x="9788420" y="4091219"/>
                <a:ext cx="728891" cy="47159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panose="02040503050406030204" pitchFamily="18" charset="0"/>
                              <a:ea typeface="Cambria Math" panose="02040503050406030204" pitchFamily="18" charset="0"/>
                            </a:rPr>
                            <m:t>∆</m:t>
                          </m:r>
                        </m:e>
                        <m:sub>
                          <m:r>
                            <a:rPr lang="en-US" b="1" i="1" smtClean="0">
                              <a:latin typeface="Cambria Math" panose="02040503050406030204" pitchFamily="18" charset="0"/>
                            </a:rPr>
                            <m:t>𝟒</m:t>
                          </m:r>
                        </m:sub>
                      </m:sSub>
                    </m:oMath>
                  </m:oMathPara>
                </a14:m>
                <a:endParaRPr lang="en-US" b="1" dirty="0"/>
              </a:p>
            </p:txBody>
          </p:sp>
        </mc:Choice>
        <mc:Fallback xmlns="">
          <p:sp>
            <p:nvSpPr>
              <p:cNvPr id="70" name="TextBox 69">
                <a:extLst>
                  <a:ext uri="{FF2B5EF4-FFF2-40B4-BE49-F238E27FC236}">
                    <a16:creationId xmlns:a16="http://schemas.microsoft.com/office/drawing/2014/main" id="{B3742BD2-7A13-4480-B59B-808ACB81FB76}"/>
                  </a:ext>
                </a:extLst>
              </p:cNvPr>
              <p:cNvSpPr txBox="1">
                <a:spLocks noRot="1" noChangeAspect="1" noMove="1" noResize="1" noEditPoints="1" noAdjustHandles="1" noChangeArrowheads="1" noChangeShapeType="1" noTextEdit="1"/>
              </p:cNvSpPr>
              <p:nvPr/>
            </p:nvSpPr>
            <p:spPr>
              <a:xfrm>
                <a:off x="9788420" y="4091219"/>
                <a:ext cx="728891" cy="471590"/>
              </a:xfrm>
              <a:prstGeom prst="rect">
                <a:avLst/>
              </a:prstGeom>
              <a:blipFill>
                <a:blip r:embed="rId4"/>
                <a:stretch>
                  <a:fillRect b="-38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9" name="TextBox 68">
                <a:extLst>
                  <a:ext uri="{FF2B5EF4-FFF2-40B4-BE49-F238E27FC236}">
                    <a16:creationId xmlns:a16="http://schemas.microsoft.com/office/drawing/2014/main" id="{0117B212-59DA-47E3-A826-03D37CCE51F1}"/>
                  </a:ext>
                </a:extLst>
              </p:cNvPr>
              <p:cNvSpPr txBox="1"/>
              <p:nvPr/>
            </p:nvSpPr>
            <p:spPr>
              <a:xfrm>
                <a:off x="7490086" y="4354533"/>
                <a:ext cx="728891" cy="47159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panose="02040503050406030204" pitchFamily="18" charset="0"/>
                              <a:ea typeface="Cambria Math" panose="02040503050406030204" pitchFamily="18" charset="0"/>
                            </a:rPr>
                            <m:t>∆</m:t>
                          </m:r>
                        </m:e>
                        <m:sub>
                          <m:r>
                            <a:rPr lang="en-US" b="1" i="1" smtClean="0">
                              <a:latin typeface="Cambria Math" panose="02040503050406030204" pitchFamily="18" charset="0"/>
                            </a:rPr>
                            <m:t>𝟑</m:t>
                          </m:r>
                        </m:sub>
                      </m:sSub>
                    </m:oMath>
                  </m:oMathPara>
                </a14:m>
                <a:endParaRPr lang="en-US" b="1" dirty="0"/>
              </a:p>
            </p:txBody>
          </p:sp>
        </mc:Choice>
        <mc:Fallback xmlns="">
          <p:sp>
            <p:nvSpPr>
              <p:cNvPr id="69" name="TextBox 68">
                <a:extLst>
                  <a:ext uri="{FF2B5EF4-FFF2-40B4-BE49-F238E27FC236}">
                    <a16:creationId xmlns:a16="http://schemas.microsoft.com/office/drawing/2014/main" id="{0117B212-59DA-47E3-A826-03D37CCE51F1}"/>
                  </a:ext>
                </a:extLst>
              </p:cNvPr>
              <p:cNvSpPr txBox="1">
                <a:spLocks noRot="1" noChangeAspect="1" noMove="1" noResize="1" noEditPoints="1" noAdjustHandles="1" noChangeArrowheads="1" noChangeShapeType="1" noTextEdit="1"/>
              </p:cNvSpPr>
              <p:nvPr/>
            </p:nvSpPr>
            <p:spPr>
              <a:xfrm>
                <a:off x="7490086" y="4354533"/>
                <a:ext cx="728891" cy="471590"/>
              </a:xfrm>
              <a:prstGeom prst="rect">
                <a:avLst/>
              </a:prstGeom>
              <a:blipFill>
                <a:blip r:embed="rId5"/>
                <a:stretch>
                  <a:fillRect b="-25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8" name="TextBox 67">
                <a:extLst>
                  <a:ext uri="{FF2B5EF4-FFF2-40B4-BE49-F238E27FC236}">
                    <a16:creationId xmlns:a16="http://schemas.microsoft.com/office/drawing/2014/main" id="{2557F02A-FFB2-4F31-B939-EBBCFD461EE5}"/>
                  </a:ext>
                </a:extLst>
              </p:cNvPr>
              <p:cNvSpPr txBox="1"/>
              <p:nvPr/>
            </p:nvSpPr>
            <p:spPr>
              <a:xfrm>
                <a:off x="5749644" y="3762687"/>
                <a:ext cx="728891" cy="47159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panose="02040503050406030204" pitchFamily="18" charset="0"/>
                              <a:ea typeface="Cambria Math" panose="02040503050406030204" pitchFamily="18" charset="0"/>
                            </a:rPr>
                            <m:t>∆</m:t>
                          </m:r>
                        </m:e>
                        <m:sub>
                          <m:r>
                            <a:rPr lang="en-US" b="1" i="1" smtClean="0">
                              <a:latin typeface="Cambria Math" panose="02040503050406030204" pitchFamily="18" charset="0"/>
                            </a:rPr>
                            <m:t>𝟐</m:t>
                          </m:r>
                        </m:sub>
                      </m:sSub>
                    </m:oMath>
                  </m:oMathPara>
                </a14:m>
                <a:endParaRPr lang="en-US" b="1" dirty="0"/>
              </a:p>
            </p:txBody>
          </p:sp>
        </mc:Choice>
        <mc:Fallback xmlns="">
          <p:sp>
            <p:nvSpPr>
              <p:cNvPr id="68" name="TextBox 67">
                <a:extLst>
                  <a:ext uri="{FF2B5EF4-FFF2-40B4-BE49-F238E27FC236}">
                    <a16:creationId xmlns:a16="http://schemas.microsoft.com/office/drawing/2014/main" id="{2557F02A-FFB2-4F31-B939-EBBCFD461EE5}"/>
                  </a:ext>
                </a:extLst>
              </p:cNvPr>
              <p:cNvSpPr txBox="1">
                <a:spLocks noRot="1" noChangeAspect="1" noMove="1" noResize="1" noEditPoints="1" noAdjustHandles="1" noChangeArrowheads="1" noChangeShapeType="1" noTextEdit="1"/>
              </p:cNvSpPr>
              <p:nvPr/>
            </p:nvSpPr>
            <p:spPr>
              <a:xfrm>
                <a:off x="5749644" y="3762687"/>
                <a:ext cx="728891" cy="471590"/>
              </a:xfrm>
              <a:prstGeom prst="rect">
                <a:avLst/>
              </a:prstGeom>
              <a:blipFill>
                <a:blip r:embed="rId6"/>
                <a:stretch>
                  <a:fillRect b="-2564"/>
                </a:stretch>
              </a:blipFill>
            </p:spPr>
            <p:txBody>
              <a:bodyPr/>
              <a:lstStyle/>
              <a:p>
                <a:r>
                  <a:rPr lang="en-US">
                    <a:noFill/>
                  </a:rPr>
                  <a:t> </a:t>
                </a:r>
              </a:p>
            </p:txBody>
          </p:sp>
        </mc:Fallback>
      </mc:AlternateContent>
      <p:sp>
        <p:nvSpPr>
          <p:cNvPr id="16385" name="Rectangle 2">
            <a:extLst>
              <a:ext uri="{FF2B5EF4-FFF2-40B4-BE49-F238E27FC236}">
                <a16:creationId xmlns:a16="http://schemas.microsoft.com/office/drawing/2014/main" id="{2EBF34D4-AF78-6E5E-6198-111C65A76685}"/>
              </a:ext>
            </a:extLst>
          </p:cNvPr>
          <p:cNvSpPr>
            <a:spLocks noGrp="1" noChangeArrowheads="1"/>
          </p:cNvSpPr>
          <p:nvPr>
            <p:ph type="title"/>
          </p:nvPr>
        </p:nvSpPr>
        <p:spPr/>
        <p:txBody>
          <a:bodyPr/>
          <a:lstStyle/>
          <a:p>
            <a:r>
              <a:rPr lang="en-US" altLang="en-US" dirty="0"/>
              <a:t>Background: Collocation Methods</a:t>
            </a:r>
          </a:p>
        </p:txBody>
      </p:sp>
      <p:sp>
        <p:nvSpPr>
          <p:cNvPr id="16387" name="Slide Number Placeholder 3">
            <a:extLst>
              <a:ext uri="{FF2B5EF4-FFF2-40B4-BE49-F238E27FC236}">
                <a16:creationId xmlns:a16="http://schemas.microsoft.com/office/drawing/2014/main" id="{B48CB145-C61E-C3D0-D7C7-0FA559F81FB0}"/>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99D70C6-DF83-C440-A13C-8CA8DCE98ECF}" type="slidenum">
              <a:rPr lang="en-US" altLang="en-US" sz="1100">
                <a:solidFill>
                  <a:srgbClr val="2996C3"/>
                </a:solidFill>
              </a:rPr>
              <a:pPr/>
              <a:t>13</a:t>
            </a:fld>
            <a:endParaRPr lang="en-US" altLang="en-US" sz="1100">
              <a:solidFill>
                <a:srgbClr val="2996C3"/>
              </a:solidFill>
            </a:endParaRPr>
          </a:p>
        </p:txBody>
      </p:sp>
      <p:sp>
        <p:nvSpPr>
          <p:cNvPr id="25" name="Oval 24">
            <a:extLst>
              <a:ext uri="{FF2B5EF4-FFF2-40B4-BE49-F238E27FC236}">
                <a16:creationId xmlns:a16="http://schemas.microsoft.com/office/drawing/2014/main" id="{34D80609-1681-46B2-B4CD-9F27DD5FC78B}"/>
              </a:ext>
            </a:extLst>
          </p:cNvPr>
          <p:cNvSpPr/>
          <p:nvPr/>
        </p:nvSpPr>
        <p:spPr>
          <a:xfrm>
            <a:off x="1879600" y="4430898"/>
            <a:ext cx="182880" cy="1828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a:extLst>
              <a:ext uri="{FF2B5EF4-FFF2-40B4-BE49-F238E27FC236}">
                <a16:creationId xmlns:a16="http://schemas.microsoft.com/office/drawing/2014/main" id="{9D83492A-27FD-42F0-9300-12266479A9D8}"/>
              </a:ext>
            </a:extLst>
          </p:cNvPr>
          <p:cNvSpPr/>
          <p:nvPr/>
        </p:nvSpPr>
        <p:spPr>
          <a:xfrm>
            <a:off x="3942080" y="3817612"/>
            <a:ext cx="182880" cy="1828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a:extLst>
              <a:ext uri="{FF2B5EF4-FFF2-40B4-BE49-F238E27FC236}">
                <a16:creationId xmlns:a16="http://schemas.microsoft.com/office/drawing/2014/main" id="{22BCEA16-DC33-4DE8-8F5C-1575229F74DE}"/>
              </a:ext>
            </a:extLst>
          </p:cNvPr>
          <p:cNvSpPr/>
          <p:nvPr/>
        </p:nvSpPr>
        <p:spPr>
          <a:xfrm>
            <a:off x="6004560" y="3564747"/>
            <a:ext cx="182880" cy="1828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Oval 30">
            <a:extLst>
              <a:ext uri="{FF2B5EF4-FFF2-40B4-BE49-F238E27FC236}">
                <a16:creationId xmlns:a16="http://schemas.microsoft.com/office/drawing/2014/main" id="{BBE9A7B3-6FDB-4E13-9196-BD5B28277801}"/>
              </a:ext>
            </a:extLst>
          </p:cNvPr>
          <p:cNvSpPr/>
          <p:nvPr/>
        </p:nvSpPr>
        <p:spPr>
          <a:xfrm>
            <a:off x="8067040" y="4091219"/>
            <a:ext cx="182880" cy="1828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a:extLst>
              <a:ext uri="{FF2B5EF4-FFF2-40B4-BE49-F238E27FC236}">
                <a16:creationId xmlns:a16="http://schemas.microsoft.com/office/drawing/2014/main" id="{1C813C35-1E23-44DF-8CC8-9270707BC74B}"/>
              </a:ext>
            </a:extLst>
          </p:cNvPr>
          <p:cNvSpPr/>
          <p:nvPr/>
        </p:nvSpPr>
        <p:spPr>
          <a:xfrm>
            <a:off x="10129520" y="3842692"/>
            <a:ext cx="182880" cy="1828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06452F35-CEBE-4B6D-ADE9-74F02F5E8F5A}"/>
                  </a:ext>
                </a:extLst>
              </p:cNvPr>
              <p:cNvSpPr txBox="1"/>
              <p:nvPr/>
            </p:nvSpPr>
            <p:spPr>
              <a:xfrm>
                <a:off x="3329819" y="4131220"/>
                <a:ext cx="728891" cy="47159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panose="02040503050406030204" pitchFamily="18" charset="0"/>
                              <a:ea typeface="Cambria Math" panose="02040503050406030204" pitchFamily="18" charset="0"/>
                            </a:rPr>
                            <m:t>∆</m:t>
                          </m:r>
                        </m:e>
                        <m:sub>
                          <m:r>
                            <a:rPr lang="en-US" b="1" i="1" smtClean="0">
                              <a:latin typeface="Cambria Math" panose="02040503050406030204" pitchFamily="18" charset="0"/>
                            </a:rPr>
                            <m:t>𝟏</m:t>
                          </m:r>
                        </m:sub>
                      </m:sSub>
                    </m:oMath>
                  </m:oMathPara>
                </a14:m>
                <a:endParaRPr lang="en-US" b="1" dirty="0"/>
              </a:p>
            </p:txBody>
          </p:sp>
        </mc:Choice>
        <mc:Fallback xmlns="">
          <p:sp>
            <p:nvSpPr>
              <p:cNvPr id="51" name="TextBox 50">
                <a:extLst>
                  <a:ext uri="{FF2B5EF4-FFF2-40B4-BE49-F238E27FC236}">
                    <a16:creationId xmlns:a16="http://schemas.microsoft.com/office/drawing/2014/main" id="{06452F35-CEBE-4B6D-ADE9-74F02F5E8F5A}"/>
                  </a:ext>
                </a:extLst>
              </p:cNvPr>
              <p:cNvSpPr txBox="1">
                <a:spLocks noRot="1" noChangeAspect="1" noMove="1" noResize="1" noEditPoints="1" noAdjustHandles="1" noChangeArrowheads="1" noChangeShapeType="1" noTextEdit="1"/>
              </p:cNvSpPr>
              <p:nvPr/>
            </p:nvSpPr>
            <p:spPr>
              <a:xfrm>
                <a:off x="3329819" y="4131220"/>
                <a:ext cx="728891" cy="471590"/>
              </a:xfrm>
              <a:prstGeom prst="rect">
                <a:avLst/>
              </a:prstGeom>
              <a:blipFill>
                <a:blip r:embed="rId7"/>
                <a:stretch>
                  <a:fillRect b="-259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4985B4FB-8531-47EE-834E-68F3802D85CD}"/>
                  </a:ext>
                </a:extLst>
              </p:cNvPr>
              <p:cNvSpPr txBox="1"/>
              <p:nvPr/>
            </p:nvSpPr>
            <p:spPr>
              <a:xfrm>
                <a:off x="564542" y="2850102"/>
                <a:ext cx="5833852" cy="523220"/>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sz="2800" b="1" i="0" smtClean="0">
                          <a:latin typeface="Cambria Math" panose="02040503050406030204" pitchFamily="18" charset="0"/>
                        </a:rPr>
                        <m:t>𝐜</m:t>
                      </m:r>
                      <m:r>
                        <a:rPr lang="en-US" sz="2800" b="1" i="0" smtClean="0">
                          <a:latin typeface="Cambria Math" panose="02040503050406030204" pitchFamily="18" charset="0"/>
                        </a:rPr>
                        <m:t>=</m:t>
                      </m:r>
                      <m:d>
                        <m:dPr>
                          <m:begChr m:val="["/>
                          <m:endChr m:val="]"/>
                          <m:ctrlPr>
                            <a:rPr lang="en-US" sz="2800" b="1" i="1" smtClean="0">
                              <a:latin typeface="Cambria Math" panose="02040503050406030204" pitchFamily="18" charset="0"/>
                            </a:rPr>
                          </m:ctrlPr>
                        </m:dPr>
                        <m:e>
                          <m:m>
                            <m:mPr>
                              <m:mcs>
                                <m:mc>
                                  <m:mcPr>
                                    <m:count m:val="5"/>
                                    <m:mcJc m:val="center"/>
                                  </m:mcPr>
                                </m:mc>
                              </m:mcs>
                              <m:ctrlPr>
                                <a:rPr lang="en-US" sz="2800" b="1" i="1" smtClean="0">
                                  <a:latin typeface="Cambria Math" panose="02040503050406030204" pitchFamily="18" charset="0"/>
                                  <a:ea typeface="Cambria Math" panose="02040503050406030204" pitchFamily="18" charset="0"/>
                                </a:rPr>
                              </m:ctrlPr>
                            </m:mPr>
                            <m:mr>
                              <m:e>
                                <m:r>
                                  <a:rPr lang="en-US" sz="2800" b="1" i="1" smtClean="0">
                                    <a:latin typeface="Cambria Math" panose="02040503050406030204" pitchFamily="18" charset="0"/>
                                    <a:ea typeface="Cambria Math" panose="02040503050406030204" pitchFamily="18" charset="0"/>
                                  </a:rPr>
                                  <m:t>𝒈</m:t>
                                </m:r>
                              </m:e>
                              <m:e>
                                <m:r>
                                  <a:rPr lang="en-US" sz="2800" b="1" i="1" smtClean="0">
                                    <a:latin typeface="Cambria Math" panose="02040503050406030204" pitchFamily="18" charset="0"/>
                                    <a:ea typeface="Cambria Math" panose="02040503050406030204" pitchFamily="18" charset="0"/>
                                  </a:rPr>
                                  <m:t>⋯</m:t>
                                </m:r>
                              </m:e>
                              <m:e>
                                <m:sSub>
                                  <m:sSubPr>
                                    <m:ctrlPr>
                                      <a:rPr lang="en-US" sz="2800" b="1" i="1">
                                        <a:latin typeface="Cambria Math" panose="02040503050406030204" pitchFamily="18" charset="0"/>
                                        <a:ea typeface="Cambria Math" panose="02040503050406030204" pitchFamily="18" charset="0"/>
                                      </a:rPr>
                                    </m:ctrlPr>
                                  </m:sSubPr>
                                  <m:e>
                                    <m:r>
                                      <m:rPr>
                                        <m:brk m:alnAt="7"/>
                                      </m:rPr>
                                      <a:rPr lang="en-US" sz="2800" b="1" i="1">
                                        <a:latin typeface="Cambria Math" panose="02040503050406030204" pitchFamily="18" charset="0"/>
                                        <a:ea typeface="Cambria Math" panose="02040503050406030204" pitchFamily="18" charset="0"/>
                                      </a:rPr>
                                      <m:t>𝝍</m:t>
                                    </m:r>
                                  </m:e>
                                  <m:sub>
                                    <m:r>
                                      <m:rPr>
                                        <m:brk m:alnAt="7"/>
                                      </m:rPr>
                                      <a:rPr lang="en-US" sz="2800" b="1" i="1">
                                        <a:latin typeface="Cambria Math" panose="02040503050406030204" pitchFamily="18" charset="0"/>
                                        <a:ea typeface="Cambria Math" panose="02040503050406030204" pitchFamily="18" charset="0"/>
                                      </a:rPr>
                                      <m:t>𝑰</m:t>
                                    </m:r>
                                  </m:sub>
                                </m:sSub>
                              </m:e>
                              <m:e>
                                <m:sSub>
                                  <m:sSubPr>
                                    <m:ctrlPr>
                                      <a:rPr lang="en-US" sz="2800" b="1" i="1">
                                        <a:latin typeface="Cambria Math" panose="02040503050406030204" pitchFamily="18" charset="0"/>
                                        <a:ea typeface="Cambria Math" panose="02040503050406030204" pitchFamily="18" charset="0"/>
                                      </a:rPr>
                                    </m:ctrlPr>
                                  </m:sSubPr>
                                  <m:e>
                                    <m:r>
                                      <m:rPr>
                                        <m:brk m:alnAt="7"/>
                                      </m:rPr>
                                      <a:rPr lang="en-US" sz="2800" b="1" i="1">
                                        <a:latin typeface="Cambria Math" panose="02040503050406030204" pitchFamily="18" charset="0"/>
                                        <a:ea typeface="Cambria Math" panose="02040503050406030204" pitchFamily="18" charset="0"/>
                                      </a:rPr>
                                      <m:t>𝝍</m:t>
                                    </m:r>
                                  </m:e>
                                  <m:sub>
                                    <m:r>
                                      <a:rPr lang="en-US" sz="2800" b="1" i="1" smtClean="0">
                                        <a:latin typeface="Cambria Math" panose="02040503050406030204" pitchFamily="18" charset="0"/>
                                        <a:ea typeface="Cambria Math" panose="02040503050406030204" pitchFamily="18" charset="0"/>
                                      </a:rPr>
                                      <m:t>𝑭</m:t>
                                    </m:r>
                                  </m:sub>
                                </m:sSub>
                              </m:e>
                              <m:e>
                                <m:sSub>
                                  <m:sSubPr>
                                    <m:ctrlPr>
                                      <a:rPr lang="en-US" sz="2800" b="1" i="1">
                                        <a:latin typeface="Cambria Math" panose="02040503050406030204" pitchFamily="18" charset="0"/>
                                        <a:ea typeface="Cambria Math" panose="02040503050406030204" pitchFamily="18" charset="0"/>
                                      </a:rPr>
                                    </m:ctrlPr>
                                  </m:sSubPr>
                                  <m:e>
                                    <m:r>
                                      <a:rPr lang="en-US" sz="2800" b="1" i="1" smtClean="0">
                                        <a:latin typeface="Cambria Math" panose="02040503050406030204" pitchFamily="18" charset="0"/>
                                        <a:ea typeface="Cambria Math" panose="02040503050406030204" pitchFamily="18" charset="0"/>
                                      </a:rPr>
                                      <m:t>∆</m:t>
                                    </m:r>
                                  </m:e>
                                  <m:sub>
                                    <m:r>
                                      <a:rPr lang="en-US" sz="2800" b="1" i="1" smtClean="0">
                                        <a:latin typeface="Cambria Math" panose="02040503050406030204" pitchFamily="18" charset="0"/>
                                        <a:ea typeface="Cambria Math" panose="02040503050406030204" pitchFamily="18" charset="0"/>
                                      </a:rPr>
                                      <m:t>𝒊</m:t>
                                    </m:r>
                                  </m:sub>
                                </m:sSub>
                              </m:e>
                            </m:mr>
                          </m:m>
                        </m:e>
                      </m:d>
                    </m:oMath>
                  </m:oMathPara>
                </a14:m>
                <a:endParaRPr lang="en-US" sz="2800" b="1" dirty="0"/>
              </a:p>
            </p:txBody>
          </p:sp>
        </mc:Choice>
        <mc:Fallback xmlns="">
          <p:sp>
            <p:nvSpPr>
              <p:cNvPr id="48" name="TextBox 47">
                <a:extLst>
                  <a:ext uri="{FF2B5EF4-FFF2-40B4-BE49-F238E27FC236}">
                    <a16:creationId xmlns:a16="http://schemas.microsoft.com/office/drawing/2014/main" id="{4985B4FB-8531-47EE-834E-68F3802D85CD}"/>
                  </a:ext>
                </a:extLst>
              </p:cNvPr>
              <p:cNvSpPr txBox="1">
                <a:spLocks noRot="1" noChangeAspect="1" noMove="1" noResize="1" noEditPoints="1" noAdjustHandles="1" noChangeArrowheads="1" noChangeShapeType="1" noTextEdit="1"/>
              </p:cNvSpPr>
              <p:nvPr/>
            </p:nvSpPr>
            <p:spPr>
              <a:xfrm>
                <a:off x="564542" y="2850102"/>
                <a:ext cx="5833852" cy="523220"/>
              </a:xfrm>
              <a:prstGeom prst="rect">
                <a:avLst/>
              </a:prstGeom>
              <a:blipFill>
                <a:blip r:embed="rId8"/>
                <a:stretch>
                  <a:fillRect/>
                </a:stretch>
              </a:blipFill>
            </p:spPr>
            <p:txBody>
              <a:bodyPr/>
              <a:lstStyle/>
              <a:p>
                <a:r>
                  <a:rPr lang="en-US">
                    <a:noFill/>
                  </a:rPr>
                  <a:t> </a:t>
                </a:r>
              </a:p>
            </p:txBody>
          </p:sp>
        </mc:Fallback>
      </mc:AlternateContent>
      <p:cxnSp>
        <p:nvCxnSpPr>
          <p:cNvPr id="35" name="Straight Connector 34">
            <a:extLst>
              <a:ext uri="{FF2B5EF4-FFF2-40B4-BE49-F238E27FC236}">
                <a16:creationId xmlns:a16="http://schemas.microsoft.com/office/drawing/2014/main" id="{19A73F98-CBDA-4788-BE81-2E39C21F01B1}"/>
              </a:ext>
            </a:extLst>
          </p:cNvPr>
          <p:cNvCxnSpPr>
            <a:cxnSpLocks/>
          </p:cNvCxnSpPr>
          <p:nvPr/>
        </p:nvCxnSpPr>
        <p:spPr bwMode="auto">
          <a:xfrm>
            <a:off x="2531079" y="3809517"/>
            <a:ext cx="838862" cy="349098"/>
          </a:xfrm>
          <a:prstGeom prst="line">
            <a:avLst/>
          </a:prstGeom>
          <a:solidFill>
            <a:schemeClr val="accent1"/>
          </a:solidFill>
          <a:ln w="28575" cap="flat" cmpd="sng" algn="ctr">
            <a:solidFill>
              <a:schemeClr val="tx1"/>
            </a:solidFill>
            <a:prstDash val="dash"/>
            <a:round/>
            <a:headEnd type="none" w="med" len="med"/>
            <a:tailEnd type="none" w="med" len="med"/>
          </a:ln>
          <a:effectLst/>
        </p:spPr>
      </p:cxnSp>
      <p:cxnSp>
        <p:nvCxnSpPr>
          <p:cNvPr id="36" name="Straight Connector 35">
            <a:extLst>
              <a:ext uri="{FF2B5EF4-FFF2-40B4-BE49-F238E27FC236}">
                <a16:creationId xmlns:a16="http://schemas.microsoft.com/office/drawing/2014/main" id="{19C0A6A4-032A-4B49-86D5-5F7024A2E325}"/>
              </a:ext>
            </a:extLst>
          </p:cNvPr>
          <p:cNvCxnSpPr>
            <a:cxnSpLocks/>
          </p:cNvCxnSpPr>
          <p:nvPr/>
        </p:nvCxnSpPr>
        <p:spPr bwMode="auto">
          <a:xfrm flipV="1">
            <a:off x="2559266" y="3770831"/>
            <a:ext cx="717600" cy="455303"/>
          </a:xfrm>
          <a:prstGeom prst="line">
            <a:avLst/>
          </a:prstGeom>
          <a:solidFill>
            <a:schemeClr val="accent1"/>
          </a:solidFill>
          <a:ln w="28575" cap="flat" cmpd="sng" algn="ctr">
            <a:solidFill>
              <a:schemeClr val="tx1"/>
            </a:solidFill>
            <a:prstDash val="solid"/>
            <a:round/>
            <a:headEnd type="none" w="med" len="med"/>
            <a:tailEnd type="none" w="med" len="med"/>
          </a:ln>
          <a:effectLst/>
        </p:spPr>
      </p:cxnSp>
      <p:sp>
        <p:nvSpPr>
          <p:cNvPr id="37" name="Rectangle 36">
            <a:extLst>
              <a:ext uri="{FF2B5EF4-FFF2-40B4-BE49-F238E27FC236}">
                <a16:creationId xmlns:a16="http://schemas.microsoft.com/office/drawing/2014/main" id="{DDFD21E4-73FE-412F-BE6E-ED85EE922DBE}"/>
              </a:ext>
            </a:extLst>
          </p:cNvPr>
          <p:cNvSpPr/>
          <p:nvPr/>
        </p:nvSpPr>
        <p:spPr bwMode="auto">
          <a:xfrm>
            <a:off x="2838707" y="3922820"/>
            <a:ext cx="137160" cy="137160"/>
          </a:xfrm>
          <a:prstGeom prst="rect">
            <a:avLst/>
          </a:prstGeom>
          <a:solidFill>
            <a:schemeClr val="bg1"/>
          </a:solid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endParaRPr>
          </a:p>
        </p:txBody>
      </p:sp>
      <p:cxnSp>
        <p:nvCxnSpPr>
          <p:cNvPr id="38" name="Straight Arrow Connector 37">
            <a:extLst>
              <a:ext uri="{FF2B5EF4-FFF2-40B4-BE49-F238E27FC236}">
                <a16:creationId xmlns:a16="http://schemas.microsoft.com/office/drawing/2014/main" id="{859C9A72-C2EA-495B-8779-8B34BFAAF7DC}"/>
              </a:ext>
            </a:extLst>
          </p:cNvPr>
          <p:cNvCxnSpPr>
            <a:cxnSpLocks/>
          </p:cNvCxnSpPr>
          <p:nvPr/>
        </p:nvCxnSpPr>
        <p:spPr bwMode="auto">
          <a:xfrm flipH="1" flipV="1">
            <a:off x="3305053" y="3984066"/>
            <a:ext cx="220791" cy="290033"/>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sp>
        <p:nvSpPr>
          <p:cNvPr id="57" name="Arc 56">
            <a:extLst>
              <a:ext uri="{FF2B5EF4-FFF2-40B4-BE49-F238E27FC236}">
                <a16:creationId xmlns:a16="http://schemas.microsoft.com/office/drawing/2014/main" id="{69A38090-82D2-4267-AF68-E5C98B5BCE17}"/>
              </a:ext>
            </a:extLst>
          </p:cNvPr>
          <p:cNvSpPr/>
          <p:nvPr/>
        </p:nvSpPr>
        <p:spPr bwMode="auto">
          <a:xfrm rot="1588067">
            <a:off x="5187471" y="3663119"/>
            <a:ext cx="365760" cy="365760"/>
          </a:xfrm>
          <a:prstGeom prst="arc">
            <a:avLst>
              <a:gd name="adj1" fmla="val 16404177"/>
              <a:gd name="adj2" fmla="val 20940002"/>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endParaRPr>
          </a:p>
        </p:txBody>
      </p:sp>
      <p:cxnSp>
        <p:nvCxnSpPr>
          <p:cNvPr id="60" name="Straight Connector 59">
            <a:extLst>
              <a:ext uri="{FF2B5EF4-FFF2-40B4-BE49-F238E27FC236}">
                <a16:creationId xmlns:a16="http://schemas.microsoft.com/office/drawing/2014/main" id="{346056A8-44BC-4A0B-998D-130425D84518}"/>
              </a:ext>
            </a:extLst>
          </p:cNvPr>
          <p:cNvCxnSpPr>
            <a:cxnSpLocks/>
          </p:cNvCxnSpPr>
          <p:nvPr/>
        </p:nvCxnSpPr>
        <p:spPr bwMode="auto">
          <a:xfrm flipV="1">
            <a:off x="4891315" y="3627491"/>
            <a:ext cx="647538" cy="629745"/>
          </a:xfrm>
          <a:prstGeom prst="line">
            <a:avLst/>
          </a:prstGeom>
          <a:solidFill>
            <a:schemeClr val="accent1"/>
          </a:solidFill>
          <a:ln w="28575" cap="flat" cmpd="sng" algn="ctr">
            <a:solidFill>
              <a:schemeClr val="tx1"/>
            </a:solidFill>
            <a:prstDash val="dash"/>
            <a:round/>
            <a:headEnd type="none" w="med" len="med"/>
            <a:tailEnd type="none" w="med" len="med"/>
          </a:ln>
          <a:effectLst/>
        </p:spPr>
      </p:cxnSp>
      <p:cxnSp>
        <p:nvCxnSpPr>
          <p:cNvPr id="62" name="Straight Connector 61">
            <a:extLst>
              <a:ext uri="{FF2B5EF4-FFF2-40B4-BE49-F238E27FC236}">
                <a16:creationId xmlns:a16="http://schemas.microsoft.com/office/drawing/2014/main" id="{C4751719-4EDC-4933-AAD8-FED2BD2D9DCF}"/>
              </a:ext>
            </a:extLst>
          </p:cNvPr>
          <p:cNvCxnSpPr>
            <a:cxnSpLocks/>
          </p:cNvCxnSpPr>
          <p:nvPr/>
        </p:nvCxnSpPr>
        <p:spPr bwMode="auto">
          <a:xfrm flipV="1">
            <a:off x="4796635" y="3886584"/>
            <a:ext cx="823909" cy="71755"/>
          </a:xfrm>
          <a:prstGeom prst="line">
            <a:avLst/>
          </a:prstGeom>
          <a:solidFill>
            <a:schemeClr val="accent1"/>
          </a:solidFill>
          <a:ln w="28575" cap="flat" cmpd="sng" algn="ctr">
            <a:solidFill>
              <a:schemeClr val="tx1"/>
            </a:solidFill>
            <a:prstDash val="solid"/>
            <a:round/>
            <a:headEnd type="none" w="med" len="med"/>
            <a:tailEnd type="none" w="med" len="med"/>
          </a:ln>
          <a:effectLst/>
        </p:spPr>
      </p:cxnSp>
      <p:sp>
        <p:nvSpPr>
          <p:cNvPr id="63" name="Rectangle 62">
            <a:extLst>
              <a:ext uri="{FF2B5EF4-FFF2-40B4-BE49-F238E27FC236}">
                <a16:creationId xmlns:a16="http://schemas.microsoft.com/office/drawing/2014/main" id="{E4628201-A3AD-486C-939C-5887993D8DC9}"/>
              </a:ext>
            </a:extLst>
          </p:cNvPr>
          <p:cNvSpPr/>
          <p:nvPr/>
        </p:nvSpPr>
        <p:spPr bwMode="auto">
          <a:xfrm>
            <a:off x="5152474" y="3846906"/>
            <a:ext cx="137160" cy="137160"/>
          </a:xfrm>
          <a:prstGeom prst="rect">
            <a:avLst/>
          </a:prstGeom>
          <a:solidFill>
            <a:schemeClr val="bg1"/>
          </a:solid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endParaRPr>
          </a:p>
        </p:txBody>
      </p:sp>
      <p:cxnSp>
        <p:nvCxnSpPr>
          <p:cNvPr id="64" name="Straight Arrow Connector 63">
            <a:extLst>
              <a:ext uri="{FF2B5EF4-FFF2-40B4-BE49-F238E27FC236}">
                <a16:creationId xmlns:a16="http://schemas.microsoft.com/office/drawing/2014/main" id="{24364681-6182-411C-AEA7-0262AEECF2A4}"/>
              </a:ext>
            </a:extLst>
          </p:cNvPr>
          <p:cNvCxnSpPr>
            <a:cxnSpLocks/>
          </p:cNvCxnSpPr>
          <p:nvPr/>
        </p:nvCxnSpPr>
        <p:spPr bwMode="auto">
          <a:xfrm flipH="1" flipV="1">
            <a:off x="5616364" y="3757093"/>
            <a:ext cx="288426" cy="201246"/>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sp>
        <p:nvSpPr>
          <p:cNvPr id="66" name="Arc 65">
            <a:extLst>
              <a:ext uri="{FF2B5EF4-FFF2-40B4-BE49-F238E27FC236}">
                <a16:creationId xmlns:a16="http://schemas.microsoft.com/office/drawing/2014/main" id="{AA373BC5-DA0A-4EF5-A307-F464B9743BC6}"/>
              </a:ext>
            </a:extLst>
          </p:cNvPr>
          <p:cNvSpPr/>
          <p:nvPr/>
        </p:nvSpPr>
        <p:spPr bwMode="auto">
          <a:xfrm rot="4735806">
            <a:off x="6978008" y="3901452"/>
            <a:ext cx="365760" cy="365760"/>
          </a:xfrm>
          <a:prstGeom prst="arc">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endParaRPr>
          </a:p>
        </p:txBody>
      </p:sp>
      <p:cxnSp>
        <p:nvCxnSpPr>
          <p:cNvPr id="67" name="Straight Connector 66">
            <a:extLst>
              <a:ext uri="{FF2B5EF4-FFF2-40B4-BE49-F238E27FC236}">
                <a16:creationId xmlns:a16="http://schemas.microsoft.com/office/drawing/2014/main" id="{24B78627-09B2-4724-863A-7F571FAC32C1}"/>
              </a:ext>
            </a:extLst>
          </p:cNvPr>
          <p:cNvCxnSpPr>
            <a:cxnSpLocks/>
          </p:cNvCxnSpPr>
          <p:nvPr/>
        </p:nvCxnSpPr>
        <p:spPr bwMode="auto">
          <a:xfrm>
            <a:off x="6819590" y="3625739"/>
            <a:ext cx="490922" cy="802084"/>
          </a:xfrm>
          <a:prstGeom prst="line">
            <a:avLst/>
          </a:prstGeom>
          <a:solidFill>
            <a:schemeClr val="accent1"/>
          </a:solidFill>
          <a:ln w="28575" cap="flat" cmpd="sng" algn="ctr">
            <a:solidFill>
              <a:schemeClr val="tx1"/>
            </a:solidFill>
            <a:prstDash val="dash"/>
            <a:round/>
            <a:headEnd type="none" w="med" len="med"/>
            <a:tailEnd type="none" w="med" len="med"/>
          </a:ln>
          <a:effectLst/>
        </p:spPr>
      </p:cxnSp>
      <p:cxnSp>
        <p:nvCxnSpPr>
          <p:cNvPr id="71" name="Straight Connector 70">
            <a:extLst>
              <a:ext uri="{FF2B5EF4-FFF2-40B4-BE49-F238E27FC236}">
                <a16:creationId xmlns:a16="http://schemas.microsoft.com/office/drawing/2014/main" id="{3547802A-6C47-41DE-BF4C-7D0676DD7E8A}"/>
              </a:ext>
            </a:extLst>
          </p:cNvPr>
          <p:cNvCxnSpPr>
            <a:cxnSpLocks/>
          </p:cNvCxnSpPr>
          <p:nvPr/>
        </p:nvCxnSpPr>
        <p:spPr bwMode="auto">
          <a:xfrm>
            <a:off x="6603676" y="3842692"/>
            <a:ext cx="883782" cy="241640"/>
          </a:xfrm>
          <a:prstGeom prst="line">
            <a:avLst/>
          </a:prstGeom>
          <a:solidFill>
            <a:schemeClr val="accent1"/>
          </a:solidFill>
          <a:ln w="28575" cap="flat" cmpd="sng" algn="ctr">
            <a:solidFill>
              <a:schemeClr val="tx1"/>
            </a:solidFill>
            <a:prstDash val="solid"/>
            <a:round/>
            <a:headEnd type="none" w="med" len="med"/>
            <a:tailEnd type="none" w="med" len="med"/>
          </a:ln>
          <a:effectLst/>
        </p:spPr>
      </p:cxnSp>
      <p:sp>
        <p:nvSpPr>
          <p:cNvPr id="72" name="Rectangle 71">
            <a:extLst>
              <a:ext uri="{FF2B5EF4-FFF2-40B4-BE49-F238E27FC236}">
                <a16:creationId xmlns:a16="http://schemas.microsoft.com/office/drawing/2014/main" id="{4C12F70D-3DFC-4BA7-862B-31E72608AC05}"/>
              </a:ext>
            </a:extLst>
          </p:cNvPr>
          <p:cNvSpPr/>
          <p:nvPr/>
        </p:nvSpPr>
        <p:spPr bwMode="auto">
          <a:xfrm>
            <a:off x="7021112" y="3882894"/>
            <a:ext cx="137160" cy="137160"/>
          </a:xfrm>
          <a:prstGeom prst="rect">
            <a:avLst/>
          </a:prstGeom>
          <a:solidFill>
            <a:schemeClr val="bg1"/>
          </a:solid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endParaRPr>
          </a:p>
        </p:txBody>
      </p:sp>
      <p:cxnSp>
        <p:nvCxnSpPr>
          <p:cNvPr id="73" name="Straight Arrow Connector 72">
            <a:extLst>
              <a:ext uri="{FF2B5EF4-FFF2-40B4-BE49-F238E27FC236}">
                <a16:creationId xmlns:a16="http://schemas.microsoft.com/office/drawing/2014/main" id="{8752E264-B030-4FD9-B994-11E26AE0337E}"/>
              </a:ext>
            </a:extLst>
          </p:cNvPr>
          <p:cNvCxnSpPr>
            <a:cxnSpLocks/>
          </p:cNvCxnSpPr>
          <p:nvPr/>
        </p:nvCxnSpPr>
        <p:spPr bwMode="auto">
          <a:xfrm flipH="1" flipV="1">
            <a:off x="7391790" y="4232305"/>
            <a:ext cx="220791" cy="290033"/>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sp>
        <p:nvSpPr>
          <p:cNvPr id="74" name="Arc 73">
            <a:extLst>
              <a:ext uri="{FF2B5EF4-FFF2-40B4-BE49-F238E27FC236}">
                <a16:creationId xmlns:a16="http://schemas.microsoft.com/office/drawing/2014/main" id="{C5A51AC2-11B0-4CD3-840E-9E5F7ACA2354}"/>
              </a:ext>
            </a:extLst>
          </p:cNvPr>
          <p:cNvSpPr/>
          <p:nvPr/>
        </p:nvSpPr>
        <p:spPr bwMode="auto">
          <a:xfrm rot="2790732">
            <a:off x="9185264" y="3983946"/>
            <a:ext cx="365760" cy="365760"/>
          </a:xfrm>
          <a:prstGeom prst="arc">
            <a:avLst>
              <a:gd name="adj1" fmla="val 16200000"/>
              <a:gd name="adj2" fmla="val 21214231"/>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endParaRPr>
          </a:p>
        </p:txBody>
      </p:sp>
      <p:cxnSp>
        <p:nvCxnSpPr>
          <p:cNvPr id="75" name="Straight Connector 74">
            <a:extLst>
              <a:ext uri="{FF2B5EF4-FFF2-40B4-BE49-F238E27FC236}">
                <a16:creationId xmlns:a16="http://schemas.microsoft.com/office/drawing/2014/main" id="{ED7E3263-0718-44DB-B3D2-2FE95749BF33}"/>
              </a:ext>
            </a:extLst>
          </p:cNvPr>
          <p:cNvCxnSpPr>
            <a:cxnSpLocks/>
          </p:cNvCxnSpPr>
          <p:nvPr/>
        </p:nvCxnSpPr>
        <p:spPr bwMode="auto">
          <a:xfrm flipV="1">
            <a:off x="8978529" y="4020054"/>
            <a:ext cx="566547" cy="398102"/>
          </a:xfrm>
          <a:prstGeom prst="line">
            <a:avLst/>
          </a:prstGeom>
          <a:solidFill>
            <a:schemeClr val="accent1"/>
          </a:solidFill>
          <a:ln w="28575" cap="flat" cmpd="sng" algn="ctr">
            <a:solidFill>
              <a:schemeClr val="tx1"/>
            </a:solidFill>
            <a:prstDash val="dash"/>
            <a:round/>
            <a:headEnd type="none" w="med" len="med"/>
            <a:tailEnd type="none" w="med" len="med"/>
          </a:ln>
          <a:effectLst/>
        </p:spPr>
      </p:cxnSp>
      <p:cxnSp>
        <p:nvCxnSpPr>
          <p:cNvPr id="76" name="Straight Connector 75">
            <a:extLst>
              <a:ext uri="{FF2B5EF4-FFF2-40B4-BE49-F238E27FC236}">
                <a16:creationId xmlns:a16="http://schemas.microsoft.com/office/drawing/2014/main" id="{B8FAC1C2-FFBE-4AD0-AE5A-3CEE7056E5A4}"/>
              </a:ext>
            </a:extLst>
          </p:cNvPr>
          <p:cNvCxnSpPr>
            <a:cxnSpLocks/>
          </p:cNvCxnSpPr>
          <p:nvPr/>
        </p:nvCxnSpPr>
        <p:spPr bwMode="auto">
          <a:xfrm>
            <a:off x="8822263" y="4183940"/>
            <a:ext cx="819970" cy="107616"/>
          </a:xfrm>
          <a:prstGeom prst="line">
            <a:avLst/>
          </a:prstGeom>
          <a:solidFill>
            <a:schemeClr val="accent1"/>
          </a:solidFill>
          <a:ln w="28575" cap="flat" cmpd="sng" algn="ctr">
            <a:solidFill>
              <a:schemeClr val="tx1"/>
            </a:solidFill>
            <a:prstDash val="solid"/>
            <a:round/>
            <a:headEnd type="none" w="med" len="med"/>
            <a:tailEnd type="none" w="med" len="med"/>
          </a:ln>
          <a:effectLst/>
        </p:spPr>
      </p:cxnSp>
      <p:sp>
        <p:nvSpPr>
          <p:cNvPr id="77" name="Rectangle 76">
            <a:extLst>
              <a:ext uri="{FF2B5EF4-FFF2-40B4-BE49-F238E27FC236}">
                <a16:creationId xmlns:a16="http://schemas.microsoft.com/office/drawing/2014/main" id="{192E268A-6567-4AAB-9979-22F688ADF554}"/>
              </a:ext>
            </a:extLst>
          </p:cNvPr>
          <p:cNvSpPr/>
          <p:nvPr/>
        </p:nvSpPr>
        <p:spPr bwMode="auto">
          <a:xfrm>
            <a:off x="9183168" y="4161764"/>
            <a:ext cx="137160" cy="137160"/>
          </a:xfrm>
          <a:prstGeom prst="rect">
            <a:avLst/>
          </a:prstGeom>
          <a:solidFill>
            <a:schemeClr val="bg1"/>
          </a:solid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endParaRPr>
          </a:p>
        </p:txBody>
      </p:sp>
      <p:cxnSp>
        <p:nvCxnSpPr>
          <p:cNvPr id="78" name="Straight Arrow Connector 77">
            <a:extLst>
              <a:ext uri="{FF2B5EF4-FFF2-40B4-BE49-F238E27FC236}">
                <a16:creationId xmlns:a16="http://schemas.microsoft.com/office/drawing/2014/main" id="{63C1BEEA-1E2D-4713-9182-C65C5479F0A6}"/>
              </a:ext>
            </a:extLst>
          </p:cNvPr>
          <p:cNvCxnSpPr>
            <a:cxnSpLocks/>
          </p:cNvCxnSpPr>
          <p:nvPr/>
        </p:nvCxnSpPr>
        <p:spPr bwMode="auto">
          <a:xfrm flipH="1" flipV="1">
            <a:off x="9595662" y="4166826"/>
            <a:ext cx="346482" cy="124730"/>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spTree>
    <p:extLst>
      <p:ext uri="{BB962C8B-B14F-4D97-AF65-F5344CB8AC3E}">
        <p14:creationId xmlns:p14="http://schemas.microsoft.com/office/powerpoint/2010/main" val="821927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7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7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66"/>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7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9"/>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76"/>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75"/>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77"/>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74"/>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7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70"/>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 grpId="0" animBg="1"/>
      <p:bldP spid="7" grpId="0" animBg="1"/>
      <p:bldP spid="8" grpId="0" animBg="1"/>
      <p:bldP spid="10" grpId="0" animBg="1"/>
      <p:bldP spid="70" grpId="0"/>
      <p:bldP spid="69" grpId="0"/>
      <p:bldP spid="68" grpId="0"/>
      <p:bldP spid="51" grpId="0"/>
      <p:bldP spid="48" grpId="0"/>
      <p:bldP spid="37" grpId="0" animBg="1"/>
      <p:bldP spid="57" grpId="0" animBg="1"/>
      <p:bldP spid="63" grpId="0" animBg="1"/>
      <p:bldP spid="66" grpId="0" animBg="1"/>
      <p:bldP spid="72" grpId="0" animBg="1"/>
      <p:bldP spid="74" grpId="0" animBg="1"/>
      <p:bldP spid="7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07D64-9597-4955-9B35-EAE9E43B0EC2}"/>
              </a:ext>
            </a:extLst>
          </p:cNvPr>
          <p:cNvSpPr>
            <a:spLocks noGrp="1"/>
          </p:cNvSpPr>
          <p:nvPr>
            <p:ph type="title"/>
          </p:nvPr>
        </p:nvSpPr>
        <p:spPr/>
        <p:txBody>
          <a:bodyPr/>
          <a:lstStyle/>
          <a:p>
            <a:r>
              <a:rPr lang="en-US" dirty="0"/>
              <a:t>Background: Shooting vs. Collocation Methods</a:t>
            </a:r>
          </a:p>
        </p:txBody>
      </p:sp>
      <p:sp>
        <p:nvSpPr>
          <p:cNvPr id="3" name="Content Placeholder 2">
            <a:extLst>
              <a:ext uri="{FF2B5EF4-FFF2-40B4-BE49-F238E27FC236}">
                <a16:creationId xmlns:a16="http://schemas.microsoft.com/office/drawing/2014/main" id="{4867454E-5D86-4233-9840-239339D96715}"/>
              </a:ext>
            </a:extLst>
          </p:cNvPr>
          <p:cNvSpPr>
            <a:spLocks noGrp="1"/>
          </p:cNvSpPr>
          <p:nvPr>
            <p:ph idx="1"/>
          </p:nvPr>
        </p:nvSpPr>
        <p:spPr/>
        <p:txBody>
          <a:bodyPr/>
          <a:lstStyle/>
          <a:p>
            <a:r>
              <a:rPr lang="en-US" sz="2400" dirty="0"/>
              <a:t>Shooting Methods:</a:t>
            </a:r>
          </a:p>
          <a:p>
            <a:pPr lvl="1"/>
            <a:r>
              <a:rPr lang="en-US" sz="2400" dirty="0"/>
              <a:t>Use many integration steps</a:t>
            </a:r>
          </a:p>
          <a:p>
            <a:pPr lvl="1"/>
            <a:r>
              <a:rPr lang="en-US" sz="2400" dirty="0"/>
              <a:t>More straightforward to setup if using third-party explicit integration tools, e.g., </a:t>
            </a:r>
            <a:r>
              <a:rPr lang="en-US" sz="2400" dirty="0" err="1"/>
              <a:t>Matlab’s</a:t>
            </a:r>
            <a:r>
              <a:rPr lang="en-US" sz="2400" dirty="0"/>
              <a:t> ode suite of integrators</a:t>
            </a:r>
          </a:p>
          <a:p>
            <a:pPr lvl="1"/>
            <a:r>
              <a:rPr lang="en-US" sz="2400" dirty="0"/>
              <a:t>Typically employed for final high-fidelity trajectory validation step</a:t>
            </a:r>
          </a:p>
          <a:p>
            <a:r>
              <a:rPr lang="en-US" sz="2400" dirty="0"/>
              <a:t>Collocation Methods:</a:t>
            </a:r>
          </a:p>
          <a:p>
            <a:pPr lvl="1"/>
            <a:r>
              <a:rPr lang="en-US" sz="2400" dirty="0"/>
              <a:t>Number of integration steps equals the number of segments.</a:t>
            </a:r>
          </a:p>
          <a:p>
            <a:pPr lvl="1"/>
            <a:r>
              <a:rPr lang="en-US" sz="2400" dirty="0"/>
              <a:t>Lower number of integration steps generally makes these algorithms more likely to converge when given a poor initial guess </a:t>
            </a:r>
          </a:p>
          <a:p>
            <a:endParaRPr lang="en-US" sz="2400" dirty="0"/>
          </a:p>
        </p:txBody>
      </p:sp>
      <p:sp>
        <p:nvSpPr>
          <p:cNvPr id="4" name="Slide Number Placeholder 3">
            <a:extLst>
              <a:ext uri="{FF2B5EF4-FFF2-40B4-BE49-F238E27FC236}">
                <a16:creationId xmlns:a16="http://schemas.microsoft.com/office/drawing/2014/main" id="{570A0F6C-383A-4DE2-8AB8-73DA2594A74C}"/>
              </a:ext>
            </a:extLst>
          </p:cNvPr>
          <p:cNvSpPr>
            <a:spLocks noGrp="1"/>
          </p:cNvSpPr>
          <p:nvPr>
            <p:ph type="sldNum" sz="quarter" idx="10"/>
          </p:nvPr>
        </p:nvSpPr>
        <p:spPr/>
        <p:txBody>
          <a:bodyPr/>
          <a:lstStyle/>
          <a:p>
            <a:fld id="{3720572F-4CFD-7349-B5C7-9B3124010EE8}" type="slidenum">
              <a:rPr lang="en-US" altLang="en-US" smtClean="0"/>
              <a:pPr/>
              <a:t>14</a:t>
            </a:fld>
            <a:endParaRPr lang="en-US" altLang="en-US"/>
          </a:p>
        </p:txBody>
      </p:sp>
    </p:spTree>
    <p:extLst>
      <p:ext uri="{BB962C8B-B14F-4D97-AF65-F5344CB8AC3E}">
        <p14:creationId xmlns:p14="http://schemas.microsoft.com/office/powerpoint/2010/main" val="1206633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04C04-2353-46AE-855B-A3A681D23F8D}"/>
              </a:ext>
            </a:extLst>
          </p:cNvPr>
          <p:cNvSpPr>
            <a:spLocks noGrp="1"/>
          </p:cNvSpPr>
          <p:nvPr>
            <p:ph type="title"/>
          </p:nvPr>
        </p:nvSpPr>
        <p:spPr/>
        <p:txBody>
          <a:bodyPr/>
          <a:lstStyle/>
          <a:p>
            <a:r>
              <a:rPr lang="en-US" dirty="0"/>
              <a:t>Background: Optimization Decision Tree</a:t>
            </a:r>
          </a:p>
        </p:txBody>
      </p:sp>
      <p:sp>
        <p:nvSpPr>
          <p:cNvPr id="4" name="Slide Number Placeholder 3">
            <a:extLst>
              <a:ext uri="{FF2B5EF4-FFF2-40B4-BE49-F238E27FC236}">
                <a16:creationId xmlns:a16="http://schemas.microsoft.com/office/drawing/2014/main" id="{50CCDBAD-303E-4CDC-8F90-77AD61C1CC3D}"/>
              </a:ext>
            </a:extLst>
          </p:cNvPr>
          <p:cNvSpPr>
            <a:spLocks noGrp="1"/>
          </p:cNvSpPr>
          <p:nvPr>
            <p:ph type="sldNum" sz="quarter" idx="10"/>
          </p:nvPr>
        </p:nvSpPr>
        <p:spPr/>
        <p:txBody>
          <a:bodyPr/>
          <a:lstStyle/>
          <a:p>
            <a:fld id="{3720572F-4CFD-7349-B5C7-9B3124010EE8}" type="slidenum">
              <a:rPr lang="en-US" altLang="en-US" smtClean="0"/>
              <a:pPr/>
              <a:t>15</a:t>
            </a:fld>
            <a:endParaRPr lang="en-US" altLang="en-US"/>
          </a:p>
        </p:txBody>
      </p:sp>
      <p:sp>
        <p:nvSpPr>
          <p:cNvPr id="5" name="Rectangle: Rounded Corners 4">
            <a:extLst>
              <a:ext uri="{FF2B5EF4-FFF2-40B4-BE49-F238E27FC236}">
                <a16:creationId xmlns:a16="http://schemas.microsoft.com/office/drawing/2014/main" id="{E160DC83-7D19-4BA9-A290-BED9FE9968DD}"/>
              </a:ext>
            </a:extLst>
          </p:cNvPr>
          <p:cNvSpPr/>
          <p:nvPr/>
        </p:nvSpPr>
        <p:spPr bwMode="auto">
          <a:xfrm>
            <a:off x="4847645" y="1590264"/>
            <a:ext cx="2496710" cy="1025718"/>
          </a:xfrm>
          <a:prstGeom prst="round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Arial" pitchFamily="-108" charset="0"/>
                <a:ea typeface="ＭＳ Ｐゴシック" pitchFamily="-108" charset="-128"/>
                <a:cs typeface="ＭＳ Ｐゴシック" pitchFamily="-108" charset="-128"/>
              </a:rPr>
              <a:t>Optimal Control Problem</a:t>
            </a:r>
          </a:p>
        </p:txBody>
      </p:sp>
      <p:sp>
        <p:nvSpPr>
          <p:cNvPr id="6" name="Rectangle: Rounded Corners 5">
            <a:extLst>
              <a:ext uri="{FF2B5EF4-FFF2-40B4-BE49-F238E27FC236}">
                <a16:creationId xmlns:a16="http://schemas.microsoft.com/office/drawing/2014/main" id="{60D2A65D-09D5-42F2-91F2-DBB0B245817B}"/>
              </a:ext>
            </a:extLst>
          </p:cNvPr>
          <p:cNvSpPr/>
          <p:nvPr/>
        </p:nvSpPr>
        <p:spPr bwMode="auto">
          <a:xfrm>
            <a:off x="2399527" y="3071243"/>
            <a:ext cx="2496710" cy="1025718"/>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pitchFamily="-108" charset="0"/>
                <a:ea typeface="ＭＳ Ｐゴシック" pitchFamily="-108" charset="-128"/>
                <a:cs typeface="ＭＳ Ｐゴシック" pitchFamily="-108" charset="-128"/>
              </a:rPr>
              <a:t>Indirect Optimization</a:t>
            </a:r>
          </a:p>
        </p:txBody>
      </p:sp>
      <p:sp>
        <p:nvSpPr>
          <p:cNvPr id="7" name="Rectangle: Rounded Corners 6">
            <a:extLst>
              <a:ext uri="{FF2B5EF4-FFF2-40B4-BE49-F238E27FC236}">
                <a16:creationId xmlns:a16="http://schemas.microsoft.com/office/drawing/2014/main" id="{24FCE369-F145-4863-894D-0DCA2D70EAF5}"/>
              </a:ext>
            </a:extLst>
          </p:cNvPr>
          <p:cNvSpPr/>
          <p:nvPr/>
        </p:nvSpPr>
        <p:spPr bwMode="auto">
          <a:xfrm>
            <a:off x="7295764" y="3071243"/>
            <a:ext cx="2496710" cy="1025718"/>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dirty="0">
                <a:latin typeface="Arial" pitchFamily="-108" charset="0"/>
                <a:ea typeface="ＭＳ Ｐゴシック" pitchFamily="-108" charset="-128"/>
                <a:cs typeface="ＭＳ Ｐゴシック" pitchFamily="-108" charset="-128"/>
              </a:rPr>
              <a:t>D</a:t>
            </a:r>
            <a:r>
              <a:rPr kumimoji="0" lang="en-US" sz="2400" b="0" i="0" u="none" strike="noStrike" cap="none" normalizeH="0" baseline="0" dirty="0">
                <a:ln>
                  <a:noFill/>
                </a:ln>
                <a:solidFill>
                  <a:schemeClr val="tx1"/>
                </a:solidFill>
                <a:effectLst/>
                <a:latin typeface="Arial" pitchFamily="-108" charset="0"/>
                <a:ea typeface="ＭＳ Ｐゴシック" pitchFamily="-108" charset="-128"/>
                <a:cs typeface="ＭＳ Ｐゴシック" pitchFamily="-108" charset="-128"/>
              </a:rPr>
              <a:t>irect Optimization</a:t>
            </a:r>
          </a:p>
        </p:txBody>
      </p:sp>
      <p:sp>
        <p:nvSpPr>
          <p:cNvPr id="8" name="Rectangle: Rounded Corners 7">
            <a:extLst>
              <a:ext uri="{FF2B5EF4-FFF2-40B4-BE49-F238E27FC236}">
                <a16:creationId xmlns:a16="http://schemas.microsoft.com/office/drawing/2014/main" id="{5B022830-6391-4CAF-B21C-C2BD05DE6EAE}"/>
              </a:ext>
            </a:extLst>
          </p:cNvPr>
          <p:cNvSpPr/>
          <p:nvPr/>
        </p:nvSpPr>
        <p:spPr bwMode="auto">
          <a:xfrm>
            <a:off x="441032" y="4493480"/>
            <a:ext cx="2496710" cy="1025718"/>
          </a:xfrm>
          <a:prstGeom prst="roundRect">
            <a:avLst/>
          </a:prstGeom>
          <a:solidFill>
            <a:schemeClr val="accent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pitchFamily="-108" charset="0"/>
                <a:ea typeface="ＭＳ Ｐゴシック" pitchFamily="-108" charset="-128"/>
                <a:cs typeface="ＭＳ Ｐゴシック" pitchFamily="-108" charset="-128"/>
              </a:rPr>
              <a:t>Shooting</a:t>
            </a:r>
          </a:p>
        </p:txBody>
      </p:sp>
      <p:sp>
        <p:nvSpPr>
          <p:cNvPr id="9" name="Rectangle: Rounded Corners 8">
            <a:extLst>
              <a:ext uri="{FF2B5EF4-FFF2-40B4-BE49-F238E27FC236}">
                <a16:creationId xmlns:a16="http://schemas.microsoft.com/office/drawing/2014/main" id="{0A89F9B9-2217-4D88-A739-684A78670664}"/>
              </a:ext>
            </a:extLst>
          </p:cNvPr>
          <p:cNvSpPr/>
          <p:nvPr/>
        </p:nvSpPr>
        <p:spPr bwMode="auto">
          <a:xfrm>
            <a:off x="3378774" y="4493480"/>
            <a:ext cx="2496710" cy="1025718"/>
          </a:xfrm>
          <a:prstGeom prst="roundRect">
            <a:avLst/>
          </a:prstGeom>
          <a:solidFill>
            <a:schemeClr val="accent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pitchFamily="-108" charset="0"/>
                <a:ea typeface="ＭＳ Ｐゴシック" pitchFamily="-108" charset="-128"/>
                <a:cs typeface="ＭＳ Ｐゴシック" pitchFamily="-108" charset="-128"/>
              </a:rPr>
              <a:t>Collocation</a:t>
            </a:r>
          </a:p>
        </p:txBody>
      </p:sp>
      <p:sp>
        <p:nvSpPr>
          <p:cNvPr id="10" name="Rectangle: Rounded Corners 9">
            <a:extLst>
              <a:ext uri="{FF2B5EF4-FFF2-40B4-BE49-F238E27FC236}">
                <a16:creationId xmlns:a16="http://schemas.microsoft.com/office/drawing/2014/main" id="{A1928EA3-A9B0-4838-8B0C-1A555A3E7D1A}"/>
              </a:ext>
            </a:extLst>
          </p:cNvPr>
          <p:cNvSpPr/>
          <p:nvPr/>
        </p:nvSpPr>
        <p:spPr bwMode="auto">
          <a:xfrm>
            <a:off x="6316516" y="4493480"/>
            <a:ext cx="2496710" cy="1025718"/>
          </a:xfrm>
          <a:prstGeom prst="roundRect">
            <a:avLst/>
          </a:prstGeom>
          <a:solidFill>
            <a:schemeClr val="accent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pitchFamily="-108" charset="0"/>
                <a:ea typeface="ＭＳ Ｐゴシック" pitchFamily="-108" charset="-128"/>
                <a:cs typeface="ＭＳ Ｐゴシック" pitchFamily="-108" charset="-128"/>
              </a:rPr>
              <a:t>Shooting</a:t>
            </a:r>
          </a:p>
        </p:txBody>
      </p:sp>
      <p:sp>
        <p:nvSpPr>
          <p:cNvPr id="11" name="Rectangle: Rounded Corners 10">
            <a:extLst>
              <a:ext uri="{FF2B5EF4-FFF2-40B4-BE49-F238E27FC236}">
                <a16:creationId xmlns:a16="http://schemas.microsoft.com/office/drawing/2014/main" id="{912106B6-ED01-4C57-BDA5-0537E46D6BBC}"/>
              </a:ext>
            </a:extLst>
          </p:cNvPr>
          <p:cNvSpPr/>
          <p:nvPr/>
        </p:nvSpPr>
        <p:spPr bwMode="auto">
          <a:xfrm>
            <a:off x="9254258" y="4493480"/>
            <a:ext cx="2496710" cy="1025718"/>
          </a:xfrm>
          <a:prstGeom prst="roundRect">
            <a:avLst/>
          </a:prstGeom>
          <a:solidFill>
            <a:schemeClr val="accent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pitchFamily="-108" charset="0"/>
                <a:ea typeface="ＭＳ Ｐゴシック" pitchFamily="-108" charset="-128"/>
                <a:cs typeface="ＭＳ Ｐゴシック" pitchFamily="-108" charset="-128"/>
              </a:rPr>
              <a:t>Collocation</a:t>
            </a:r>
          </a:p>
        </p:txBody>
      </p:sp>
      <p:cxnSp>
        <p:nvCxnSpPr>
          <p:cNvPr id="13" name="Connector: Elbow 12">
            <a:extLst>
              <a:ext uri="{FF2B5EF4-FFF2-40B4-BE49-F238E27FC236}">
                <a16:creationId xmlns:a16="http://schemas.microsoft.com/office/drawing/2014/main" id="{512B340A-CF17-4DA5-A196-83B3858B0534}"/>
              </a:ext>
            </a:extLst>
          </p:cNvPr>
          <p:cNvCxnSpPr>
            <a:stCxn id="6" idx="2"/>
            <a:endCxn id="8" idx="0"/>
          </p:cNvCxnSpPr>
          <p:nvPr/>
        </p:nvCxnSpPr>
        <p:spPr bwMode="auto">
          <a:xfrm rot="5400000">
            <a:off x="2470376" y="3315973"/>
            <a:ext cx="396519" cy="1958495"/>
          </a:xfrm>
          <a:prstGeom prst="bentConnector3">
            <a:avLst/>
          </a:prstGeom>
          <a:solidFill>
            <a:schemeClr val="accent1"/>
          </a:solidFill>
          <a:ln w="28575" cap="flat" cmpd="sng" algn="ctr">
            <a:solidFill>
              <a:schemeClr val="tx1"/>
            </a:solidFill>
            <a:prstDash val="solid"/>
            <a:round/>
            <a:headEnd type="none" w="med" len="med"/>
            <a:tailEnd type="arrow"/>
          </a:ln>
          <a:effectLst/>
        </p:spPr>
      </p:cxnSp>
      <p:cxnSp>
        <p:nvCxnSpPr>
          <p:cNvPr id="14" name="Connector: Elbow 13">
            <a:extLst>
              <a:ext uri="{FF2B5EF4-FFF2-40B4-BE49-F238E27FC236}">
                <a16:creationId xmlns:a16="http://schemas.microsoft.com/office/drawing/2014/main" id="{D7B30EB5-1B1A-4EB6-833E-5EED5A9DA17B}"/>
              </a:ext>
            </a:extLst>
          </p:cNvPr>
          <p:cNvCxnSpPr>
            <a:cxnSpLocks/>
            <a:stCxn id="6" idx="2"/>
            <a:endCxn id="9" idx="0"/>
          </p:cNvCxnSpPr>
          <p:nvPr/>
        </p:nvCxnSpPr>
        <p:spPr bwMode="auto">
          <a:xfrm rot="16200000" flipH="1">
            <a:off x="3939246" y="3805596"/>
            <a:ext cx="396519" cy="979247"/>
          </a:xfrm>
          <a:prstGeom prst="bentConnector3">
            <a:avLst>
              <a:gd name="adj1" fmla="val 50000"/>
            </a:avLst>
          </a:prstGeom>
          <a:solidFill>
            <a:schemeClr val="accent1"/>
          </a:solidFill>
          <a:ln w="28575" cap="flat" cmpd="sng" algn="ctr">
            <a:solidFill>
              <a:schemeClr val="tx1"/>
            </a:solidFill>
            <a:prstDash val="solid"/>
            <a:round/>
            <a:headEnd type="none" w="med" len="med"/>
            <a:tailEnd type="arrow"/>
          </a:ln>
          <a:effectLst/>
        </p:spPr>
      </p:cxnSp>
      <p:cxnSp>
        <p:nvCxnSpPr>
          <p:cNvPr id="17" name="Connector: Elbow 16">
            <a:extLst>
              <a:ext uri="{FF2B5EF4-FFF2-40B4-BE49-F238E27FC236}">
                <a16:creationId xmlns:a16="http://schemas.microsoft.com/office/drawing/2014/main" id="{F431EF11-CF99-4BED-9F20-C27798C44ACF}"/>
              </a:ext>
            </a:extLst>
          </p:cNvPr>
          <p:cNvCxnSpPr>
            <a:cxnSpLocks/>
            <a:stCxn id="7" idx="2"/>
            <a:endCxn id="10" idx="0"/>
          </p:cNvCxnSpPr>
          <p:nvPr/>
        </p:nvCxnSpPr>
        <p:spPr bwMode="auto">
          <a:xfrm rot="5400000">
            <a:off x="7856236" y="3805596"/>
            <a:ext cx="396519" cy="979248"/>
          </a:xfrm>
          <a:prstGeom prst="bentConnector3">
            <a:avLst>
              <a:gd name="adj1" fmla="val 50000"/>
            </a:avLst>
          </a:prstGeom>
          <a:solidFill>
            <a:schemeClr val="accent1"/>
          </a:solidFill>
          <a:ln w="28575" cap="flat" cmpd="sng" algn="ctr">
            <a:solidFill>
              <a:schemeClr val="tx1"/>
            </a:solidFill>
            <a:prstDash val="solid"/>
            <a:round/>
            <a:headEnd type="none" w="med" len="med"/>
            <a:tailEnd type="arrow"/>
          </a:ln>
          <a:effectLst/>
        </p:spPr>
      </p:cxnSp>
      <p:cxnSp>
        <p:nvCxnSpPr>
          <p:cNvPr id="18" name="Connector: Elbow 17">
            <a:extLst>
              <a:ext uri="{FF2B5EF4-FFF2-40B4-BE49-F238E27FC236}">
                <a16:creationId xmlns:a16="http://schemas.microsoft.com/office/drawing/2014/main" id="{FDA7720F-7544-4A76-AF07-594E27CB7B9A}"/>
              </a:ext>
            </a:extLst>
          </p:cNvPr>
          <p:cNvCxnSpPr>
            <a:cxnSpLocks/>
            <a:stCxn id="7" idx="2"/>
            <a:endCxn id="11" idx="0"/>
          </p:cNvCxnSpPr>
          <p:nvPr/>
        </p:nvCxnSpPr>
        <p:spPr bwMode="auto">
          <a:xfrm rot="16200000" flipH="1">
            <a:off x="9325107" y="3315973"/>
            <a:ext cx="396519" cy="1958494"/>
          </a:xfrm>
          <a:prstGeom prst="bentConnector3">
            <a:avLst>
              <a:gd name="adj1" fmla="val 50000"/>
            </a:avLst>
          </a:prstGeom>
          <a:solidFill>
            <a:schemeClr val="accent1"/>
          </a:solidFill>
          <a:ln w="28575" cap="flat" cmpd="sng" algn="ctr">
            <a:solidFill>
              <a:schemeClr val="tx1"/>
            </a:solidFill>
            <a:prstDash val="solid"/>
            <a:round/>
            <a:headEnd type="none" w="med" len="med"/>
            <a:tailEnd type="arrow"/>
          </a:ln>
          <a:effectLst/>
        </p:spPr>
      </p:cxnSp>
      <p:cxnSp>
        <p:nvCxnSpPr>
          <p:cNvPr id="24" name="Connector: Elbow 23">
            <a:extLst>
              <a:ext uri="{FF2B5EF4-FFF2-40B4-BE49-F238E27FC236}">
                <a16:creationId xmlns:a16="http://schemas.microsoft.com/office/drawing/2014/main" id="{6DC24B60-E953-4850-9827-EA321D57F0F5}"/>
              </a:ext>
            </a:extLst>
          </p:cNvPr>
          <p:cNvCxnSpPr>
            <a:stCxn id="5" idx="2"/>
            <a:endCxn id="7" idx="0"/>
          </p:cNvCxnSpPr>
          <p:nvPr/>
        </p:nvCxnSpPr>
        <p:spPr bwMode="auto">
          <a:xfrm rot="16200000" flipH="1">
            <a:off x="7092429" y="1619552"/>
            <a:ext cx="455261" cy="2448119"/>
          </a:xfrm>
          <a:prstGeom prst="bentConnector3">
            <a:avLst/>
          </a:prstGeom>
          <a:solidFill>
            <a:schemeClr val="accent1"/>
          </a:solidFill>
          <a:ln w="28575" cap="flat" cmpd="sng" algn="ctr">
            <a:solidFill>
              <a:schemeClr val="tx1"/>
            </a:solidFill>
            <a:prstDash val="solid"/>
            <a:round/>
            <a:headEnd type="none" w="med" len="med"/>
            <a:tailEnd type="arrow"/>
          </a:ln>
          <a:effectLst/>
        </p:spPr>
      </p:cxnSp>
      <p:cxnSp>
        <p:nvCxnSpPr>
          <p:cNvPr id="25" name="Connector: Elbow 24">
            <a:extLst>
              <a:ext uri="{FF2B5EF4-FFF2-40B4-BE49-F238E27FC236}">
                <a16:creationId xmlns:a16="http://schemas.microsoft.com/office/drawing/2014/main" id="{AA9DFEDA-6841-4990-A2EC-B641A54AF933}"/>
              </a:ext>
            </a:extLst>
          </p:cNvPr>
          <p:cNvCxnSpPr>
            <a:cxnSpLocks/>
            <a:stCxn id="5" idx="2"/>
            <a:endCxn id="6" idx="0"/>
          </p:cNvCxnSpPr>
          <p:nvPr/>
        </p:nvCxnSpPr>
        <p:spPr bwMode="auto">
          <a:xfrm rot="5400000">
            <a:off x="4644311" y="1619553"/>
            <a:ext cx="455261" cy="2448118"/>
          </a:xfrm>
          <a:prstGeom prst="bentConnector3">
            <a:avLst>
              <a:gd name="adj1" fmla="val 50000"/>
            </a:avLst>
          </a:prstGeom>
          <a:solidFill>
            <a:schemeClr val="accent1"/>
          </a:solidFill>
          <a:ln w="28575" cap="flat" cmpd="sng" algn="ctr">
            <a:solidFill>
              <a:schemeClr val="tx1"/>
            </a:solidFill>
            <a:prstDash val="solid"/>
            <a:round/>
            <a:headEnd type="none" w="med" len="med"/>
            <a:tailEnd type="arrow"/>
          </a:ln>
          <a:effectLst/>
        </p:spPr>
      </p:cxnSp>
      <p:sp>
        <p:nvSpPr>
          <p:cNvPr id="12" name="TextBox 11">
            <a:extLst>
              <a:ext uri="{FF2B5EF4-FFF2-40B4-BE49-F238E27FC236}">
                <a16:creationId xmlns:a16="http://schemas.microsoft.com/office/drawing/2014/main" id="{36570C0E-C8A2-46AD-ADAD-0588A4D7E1B4}"/>
              </a:ext>
            </a:extLst>
          </p:cNvPr>
          <p:cNvSpPr txBox="1"/>
          <p:nvPr/>
        </p:nvSpPr>
        <p:spPr>
          <a:xfrm>
            <a:off x="49784" y="3168603"/>
            <a:ext cx="2349742" cy="830997"/>
          </a:xfrm>
          <a:prstGeom prst="rect">
            <a:avLst/>
          </a:prstGeom>
          <a:noFill/>
        </p:spPr>
        <p:txBody>
          <a:bodyPr wrap="square" rtlCol="0">
            <a:spAutoFit/>
          </a:bodyPr>
          <a:lstStyle/>
          <a:p>
            <a:pPr algn="ctr"/>
            <a:r>
              <a:rPr lang="en-US" dirty="0"/>
              <a:t>Optimize then discretize</a:t>
            </a:r>
          </a:p>
        </p:txBody>
      </p:sp>
      <p:sp>
        <p:nvSpPr>
          <p:cNvPr id="19" name="TextBox 18">
            <a:extLst>
              <a:ext uri="{FF2B5EF4-FFF2-40B4-BE49-F238E27FC236}">
                <a16:creationId xmlns:a16="http://schemas.microsoft.com/office/drawing/2014/main" id="{D9C1B597-E461-4718-80B1-D130801541B2}"/>
              </a:ext>
            </a:extLst>
          </p:cNvPr>
          <p:cNvSpPr txBox="1"/>
          <p:nvPr/>
        </p:nvSpPr>
        <p:spPr>
          <a:xfrm>
            <a:off x="9842258" y="3168603"/>
            <a:ext cx="2349742" cy="830997"/>
          </a:xfrm>
          <a:prstGeom prst="rect">
            <a:avLst/>
          </a:prstGeom>
          <a:noFill/>
        </p:spPr>
        <p:txBody>
          <a:bodyPr wrap="square" rtlCol="0">
            <a:spAutoFit/>
          </a:bodyPr>
          <a:lstStyle/>
          <a:p>
            <a:pPr algn="ctr"/>
            <a:r>
              <a:rPr lang="en-US" dirty="0"/>
              <a:t>Discretize then optimize</a:t>
            </a:r>
          </a:p>
        </p:txBody>
      </p:sp>
    </p:spTree>
    <p:extLst>
      <p:ext uri="{BB962C8B-B14F-4D97-AF65-F5344CB8AC3E}">
        <p14:creationId xmlns:p14="http://schemas.microsoft.com/office/powerpoint/2010/main" val="759294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04C04-2353-46AE-855B-A3A681D23F8D}"/>
              </a:ext>
            </a:extLst>
          </p:cNvPr>
          <p:cNvSpPr>
            <a:spLocks noGrp="1"/>
          </p:cNvSpPr>
          <p:nvPr>
            <p:ph type="title"/>
          </p:nvPr>
        </p:nvSpPr>
        <p:spPr/>
        <p:txBody>
          <a:bodyPr/>
          <a:lstStyle/>
          <a:p>
            <a:r>
              <a:rPr lang="en-US" dirty="0"/>
              <a:t>Background: What if I Don’t Want to Optimize?</a:t>
            </a:r>
          </a:p>
        </p:txBody>
      </p:sp>
      <p:sp>
        <p:nvSpPr>
          <p:cNvPr id="4" name="Slide Number Placeholder 3">
            <a:extLst>
              <a:ext uri="{FF2B5EF4-FFF2-40B4-BE49-F238E27FC236}">
                <a16:creationId xmlns:a16="http://schemas.microsoft.com/office/drawing/2014/main" id="{50CCDBAD-303E-4CDC-8F90-77AD61C1CC3D}"/>
              </a:ext>
            </a:extLst>
          </p:cNvPr>
          <p:cNvSpPr>
            <a:spLocks noGrp="1"/>
          </p:cNvSpPr>
          <p:nvPr>
            <p:ph type="sldNum" sz="quarter" idx="10"/>
          </p:nvPr>
        </p:nvSpPr>
        <p:spPr/>
        <p:txBody>
          <a:bodyPr/>
          <a:lstStyle/>
          <a:p>
            <a:fld id="{3720572F-4CFD-7349-B5C7-9B3124010EE8}" type="slidenum">
              <a:rPr lang="en-US" altLang="en-US" smtClean="0"/>
              <a:pPr/>
              <a:t>16</a:t>
            </a:fld>
            <a:endParaRPr lang="en-US" altLang="en-US"/>
          </a:p>
        </p:txBody>
      </p:sp>
      <p:sp>
        <p:nvSpPr>
          <p:cNvPr id="5" name="Rectangle: Rounded Corners 4">
            <a:extLst>
              <a:ext uri="{FF2B5EF4-FFF2-40B4-BE49-F238E27FC236}">
                <a16:creationId xmlns:a16="http://schemas.microsoft.com/office/drawing/2014/main" id="{E160DC83-7D19-4BA9-A290-BED9FE9968DD}"/>
              </a:ext>
            </a:extLst>
          </p:cNvPr>
          <p:cNvSpPr/>
          <p:nvPr/>
        </p:nvSpPr>
        <p:spPr bwMode="auto">
          <a:xfrm>
            <a:off x="4847645" y="1590264"/>
            <a:ext cx="2496710" cy="1025718"/>
          </a:xfrm>
          <a:prstGeom prst="round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sngStrike" cap="none" normalizeH="0" dirty="0">
                <a:ln>
                  <a:noFill/>
                </a:ln>
                <a:solidFill>
                  <a:schemeClr val="bg1"/>
                </a:solidFill>
                <a:effectLst/>
                <a:latin typeface="Arial" pitchFamily="-108" charset="0"/>
                <a:ea typeface="ＭＳ Ｐゴシック" pitchFamily="-108" charset="-128"/>
                <a:cs typeface="ＭＳ Ｐゴシック" pitchFamily="-108" charset="-128"/>
              </a:rPr>
              <a:t>Optimal</a:t>
            </a:r>
            <a:r>
              <a:rPr kumimoji="0" lang="en-US" sz="2400" b="0" i="0" u="none" strike="noStrike" cap="none" normalizeH="0" baseline="0" dirty="0">
                <a:ln>
                  <a:noFill/>
                </a:ln>
                <a:solidFill>
                  <a:schemeClr val="bg1"/>
                </a:solidFill>
                <a:effectLst/>
                <a:latin typeface="Arial" pitchFamily="-108" charset="0"/>
                <a:ea typeface="ＭＳ Ｐゴシック" pitchFamily="-108" charset="-128"/>
                <a:cs typeface="ＭＳ Ｐゴシック" pitchFamily="-108" charset="-128"/>
              </a:rPr>
              <a:t> Control Problem</a:t>
            </a:r>
          </a:p>
        </p:txBody>
      </p:sp>
      <p:sp>
        <p:nvSpPr>
          <p:cNvPr id="6" name="Rectangle: Rounded Corners 5">
            <a:extLst>
              <a:ext uri="{FF2B5EF4-FFF2-40B4-BE49-F238E27FC236}">
                <a16:creationId xmlns:a16="http://schemas.microsoft.com/office/drawing/2014/main" id="{60D2A65D-09D5-42F2-91F2-DBB0B245817B}"/>
              </a:ext>
            </a:extLst>
          </p:cNvPr>
          <p:cNvSpPr/>
          <p:nvPr/>
        </p:nvSpPr>
        <p:spPr bwMode="auto">
          <a:xfrm>
            <a:off x="2399527" y="3071243"/>
            <a:ext cx="2496710" cy="1025718"/>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pitchFamily="-108" charset="0"/>
                <a:ea typeface="ＭＳ Ｐゴシック" pitchFamily="-108" charset="-128"/>
                <a:cs typeface="ＭＳ Ｐゴシック" pitchFamily="-108" charset="-128"/>
              </a:rPr>
              <a:t>Shooting</a:t>
            </a:r>
          </a:p>
        </p:txBody>
      </p:sp>
      <p:sp>
        <p:nvSpPr>
          <p:cNvPr id="7" name="Rectangle: Rounded Corners 6">
            <a:extLst>
              <a:ext uri="{FF2B5EF4-FFF2-40B4-BE49-F238E27FC236}">
                <a16:creationId xmlns:a16="http://schemas.microsoft.com/office/drawing/2014/main" id="{24FCE369-F145-4863-894D-0DCA2D70EAF5}"/>
              </a:ext>
            </a:extLst>
          </p:cNvPr>
          <p:cNvSpPr/>
          <p:nvPr/>
        </p:nvSpPr>
        <p:spPr bwMode="auto">
          <a:xfrm>
            <a:off x="7295764" y="3071243"/>
            <a:ext cx="2496710" cy="1025718"/>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dirty="0">
                <a:latin typeface="Arial" pitchFamily="-108" charset="0"/>
                <a:ea typeface="ＭＳ Ｐゴシック" pitchFamily="-108" charset="-128"/>
                <a:cs typeface="ＭＳ Ｐゴシック" pitchFamily="-108" charset="-128"/>
              </a:rPr>
              <a:t>Collocation</a:t>
            </a:r>
            <a:endParaRPr kumimoji="0" lang="en-US" sz="2400" b="0" i="0" u="none" strike="noStrike" cap="none" normalizeH="0" baseline="0" dirty="0">
              <a:ln>
                <a:noFill/>
              </a:ln>
              <a:solidFill>
                <a:schemeClr val="tx1"/>
              </a:solidFill>
              <a:effectLst/>
              <a:latin typeface="Arial" pitchFamily="-108" charset="0"/>
              <a:ea typeface="ＭＳ Ｐゴシック" pitchFamily="-108" charset="-128"/>
              <a:cs typeface="ＭＳ Ｐゴシック" pitchFamily="-108" charset="-128"/>
            </a:endParaRPr>
          </a:p>
        </p:txBody>
      </p:sp>
      <p:cxnSp>
        <p:nvCxnSpPr>
          <p:cNvPr id="14" name="Connector: Elbow 13">
            <a:extLst>
              <a:ext uri="{FF2B5EF4-FFF2-40B4-BE49-F238E27FC236}">
                <a16:creationId xmlns:a16="http://schemas.microsoft.com/office/drawing/2014/main" id="{D7B30EB5-1B1A-4EB6-833E-5EED5A9DA17B}"/>
              </a:ext>
            </a:extLst>
          </p:cNvPr>
          <p:cNvCxnSpPr>
            <a:cxnSpLocks/>
            <a:stCxn id="6" idx="2"/>
            <a:endCxn id="19" idx="0"/>
          </p:cNvCxnSpPr>
          <p:nvPr/>
        </p:nvCxnSpPr>
        <p:spPr bwMode="auto">
          <a:xfrm rot="16200000" flipH="1">
            <a:off x="4600580" y="3144263"/>
            <a:ext cx="542722" cy="2448118"/>
          </a:xfrm>
          <a:prstGeom prst="bentConnector3">
            <a:avLst>
              <a:gd name="adj1" fmla="val 50000"/>
            </a:avLst>
          </a:prstGeom>
          <a:solidFill>
            <a:schemeClr val="accent1"/>
          </a:solidFill>
          <a:ln w="28575" cap="flat" cmpd="sng" algn="ctr">
            <a:solidFill>
              <a:schemeClr val="tx1"/>
            </a:solidFill>
            <a:prstDash val="solid"/>
            <a:round/>
            <a:headEnd type="none" w="med" len="med"/>
            <a:tailEnd type="arrow"/>
          </a:ln>
          <a:effectLst/>
        </p:spPr>
      </p:cxnSp>
      <p:cxnSp>
        <p:nvCxnSpPr>
          <p:cNvPr id="17" name="Connector: Elbow 16">
            <a:extLst>
              <a:ext uri="{FF2B5EF4-FFF2-40B4-BE49-F238E27FC236}">
                <a16:creationId xmlns:a16="http://schemas.microsoft.com/office/drawing/2014/main" id="{F431EF11-CF99-4BED-9F20-C27798C44ACF}"/>
              </a:ext>
            </a:extLst>
          </p:cNvPr>
          <p:cNvCxnSpPr>
            <a:cxnSpLocks/>
            <a:stCxn id="7" idx="2"/>
            <a:endCxn id="19" idx="0"/>
          </p:cNvCxnSpPr>
          <p:nvPr/>
        </p:nvCxnSpPr>
        <p:spPr bwMode="auto">
          <a:xfrm rot="5400000">
            <a:off x="7048699" y="3144263"/>
            <a:ext cx="542722" cy="2448119"/>
          </a:xfrm>
          <a:prstGeom prst="bentConnector3">
            <a:avLst>
              <a:gd name="adj1" fmla="val 50000"/>
            </a:avLst>
          </a:prstGeom>
          <a:solidFill>
            <a:schemeClr val="accent1"/>
          </a:solidFill>
          <a:ln w="28575" cap="flat" cmpd="sng" algn="ctr">
            <a:solidFill>
              <a:schemeClr val="tx1"/>
            </a:solidFill>
            <a:prstDash val="solid"/>
            <a:round/>
            <a:headEnd type="none" w="med" len="med"/>
            <a:tailEnd type="arrow"/>
          </a:ln>
          <a:effectLst/>
        </p:spPr>
      </p:cxnSp>
      <p:cxnSp>
        <p:nvCxnSpPr>
          <p:cNvPr id="24" name="Connector: Elbow 23">
            <a:extLst>
              <a:ext uri="{FF2B5EF4-FFF2-40B4-BE49-F238E27FC236}">
                <a16:creationId xmlns:a16="http://schemas.microsoft.com/office/drawing/2014/main" id="{6DC24B60-E953-4850-9827-EA321D57F0F5}"/>
              </a:ext>
            </a:extLst>
          </p:cNvPr>
          <p:cNvCxnSpPr>
            <a:stCxn id="5" idx="2"/>
            <a:endCxn id="7" idx="0"/>
          </p:cNvCxnSpPr>
          <p:nvPr/>
        </p:nvCxnSpPr>
        <p:spPr bwMode="auto">
          <a:xfrm rot="16200000" flipH="1">
            <a:off x="7092429" y="1619552"/>
            <a:ext cx="455261" cy="2448119"/>
          </a:xfrm>
          <a:prstGeom prst="bentConnector3">
            <a:avLst/>
          </a:prstGeom>
          <a:solidFill>
            <a:schemeClr val="accent1"/>
          </a:solidFill>
          <a:ln w="28575" cap="flat" cmpd="sng" algn="ctr">
            <a:solidFill>
              <a:schemeClr val="tx1"/>
            </a:solidFill>
            <a:prstDash val="solid"/>
            <a:round/>
            <a:headEnd type="none" w="med" len="med"/>
            <a:tailEnd type="arrow"/>
          </a:ln>
          <a:effectLst/>
        </p:spPr>
      </p:cxnSp>
      <p:cxnSp>
        <p:nvCxnSpPr>
          <p:cNvPr id="25" name="Connector: Elbow 24">
            <a:extLst>
              <a:ext uri="{FF2B5EF4-FFF2-40B4-BE49-F238E27FC236}">
                <a16:creationId xmlns:a16="http://schemas.microsoft.com/office/drawing/2014/main" id="{AA9DFEDA-6841-4990-A2EC-B641A54AF933}"/>
              </a:ext>
            </a:extLst>
          </p:cNvPr>
          <p:cNvCxnSpPr>
            <a:cxnSpLocks/>
            <a:stCxn id="5" idx="2"/>
            <a:endCxn id="6" idx="0"/>
          </p:cNvCxnSpPr>
          <p:nvPr/>
        </p:nvCxnSpPr>
        <p:spPr bwMode="auto">
          <a:xfrm rot="5400000">
            <a:off x="4644311" y="1619553"/>
            <a:ext cx="455261" cy="2448118"/>
          </a:xfrm>
          <a:prstGeom prst="bentConnector3">
            <a:avLst>
              <a:gd name="adj1" fmla="val 50000"/>
            </a:avLst>
          </a:prstGeom>
          <a:solidFill>
            <a:schemeClr val="accent1"/>
          </a:solidFill>
          <a:ln w="28575" cap="flat" cmpd="sng" algn="ctr">
            <a:solidFill>
              <a:schemeClr val="tx1"/>
            </a:solidFill>
            <a:prstDash val="solid"/>
            <a:round/>
            <a:headEnd type="none" w="med" len="med"/>
            <a:tailEnd type="arrow"/>
          </a:ln>
          <a:effectLst/>
        </p:spPr>
      </p:cxnSp>
      <p:sp>
        <p:nvSpPr>
          <p:cNvPr id="19" name="Rectangle: Rounded Corners 18">
            <a:extLst>
              <a:ext uri="{FF2B5EF4-FFF2-40B4-BE49-F238E27FC236}">
                <a16:creationId xmlns:a16="http://schemas.microsoft.com/office/drawing/2014/main" id="{6B395701-9FF7-4D48-B48A-C1E640C52578}"/>
              </a:ext>
            </a:extLst>
          </p:cNvPr>
          <p:cNvSpPr/>
          <p:nvPr/>
        </p:nvSpPr>
        <p:spPr bwMode="auto">
          <a:xfrm>
            <a:off x="4847645" y="4639683"/>
            <a:ext cx="2496710" cy="1097280"/>
          </a:xfrm>
          <a:prstGeom prst="roundRect">
            <a:avLst/>
          </a:prstGeom>
          <a:solidFill>
            <a:schemeClr val="accent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pitchFamily="-108" charset="0"/>
                <a:ea typeface="ＭＳ Ｐゴシック" pitchFamily="-108" charset="-128"/>
                <a:cs typeface="ＭＳ Ｐゴシック" pitchFamily="-108" charset="-128"/>
              </a:rPr>
              <a:t>Newton’s Method or Minimum-Norm</a:t>
            </a:r>
          </a:p>
        </p:txBody>
      </p:sp>
    </p:spTree>
    <p:extLst>
      <p:ext uri="{BB962C8B-B14F-4D97-AF65-F5344CB8AC3E}">
        <p14:creationId xmlns:p14="http://schemas.microsoft.com/office/powerpoint/2010/main" val="7522263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a:extLst>
              <a:ext uri="{FF2B5EF4-FFF2-40B4-BE49-F238E27FC236}">
                <a16:creationId xmlns:a16="http://schemas.microsoft.com/office/drawing/2014/main" id="{2EBF34D4-AF78-6E5E-6198-111C65A76685}"/>
              </a:ext>
            </a:extLst>
          </p:cNvPr>
          <p:cNvSpPr>
            <a:spLocks noGrp="1" noChangeArrowheads="1"/>
          </p:cNvSpPr>
          <p:nvPr>
            <p:ph type="title"/>
          </p:nvPr>
        </p:nvSpPr>
        <p:spPr/>
        <p:txBody>
          <a:bodyPr/>
          <a:lstStyle/>
          <a:p>
            <a:r>
              <a:rPr lang="en-US" altLang="en-US" dirty="0"/>
              <a:t>Background: GSFC Trajectory Optimization Tools</a:t>
            </a:r>
          </a:p>
        </p:txBody>
      </p:sp>
      <p:sp>
        <p:nvSpPr>
          <p:cNvPr id="16387" name="Slide Number Placeholder 3">
            <a:extLst>
              <a:ext uri="{FF2B5EF4-FFF2-40B4-BE49-F238E27FC236}">
                <a16:creationId xmlns:a16="http://schemas.microsoft.com/office/drawing/2014/main" id="{B48CB145-C61E-C3D0-D7C7-0FA559F81FB0}"/>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99D70C6-DF83-C440-A13C-8CA8DCE98ECF}" type="slidenum">
              <a:rPr lang="en-US" altLang="en-US" sz="1100">
                <a:solidFill>
                  <a:srgbClr val="2996C3"/>
                </a:solidFill>
              </a:rPr>
              <a:pPr/>
              <a:t>17</a:t>
            </a:fld>
            <a:endParaRPr lang="en-US" altLang="en-US" sz="1100">
              <a:solidFill>
                <a:srgbClr val="2996C3"/>
              </a:solidFill>
            </a:endParaRPr>
          </a:p>
        </p:txBody>
      </p:sp>
      <p:graphicFrame>
        <p:nvGraphicFramePr>
          <p:cNvPr id="3" name="Table 3">
            <a:extLst>
              <a:ext uri="{FF2B5EF4-FFF2-40B4-BE49-F238E27FC236}">
                <a16:creationId xmlns:a16="http://schemas.microsoft.com/office/drawing/2014/main" id="{BA8AB37E-7C11-4FF6-B7E7-4D12749C23F9}"/>
              </a:ext>
            </a:extLst>
          </p:cNvPr>
          <p:cNvGraphicFramePr>
            <a:graphicFrameLocks noGrp="1"/>
          </p:cNvGraphicFramePr>
          <p:nvPr>
            <p:ph idx="1"/>
            <p:extLst>
              <p:ext uri="{D42A27DB-BD31-4B8C-83A1-F6EECF244321}">
                <p14:modId xmlns:p14="http://schemas.microsoft.com/office/powerpoint/2010/main" val="4177093564"/>
              </p:ext>
            </p:extLst>
          </p:nvPr>
        </p:nvGraphicFramePr>
        <p:xfrm>
          <a:off x="292562" y="1455089"/>
          <a:ext cx="11548533" cy="4486233"/>
        </p:xfrm>
        <a:graphic>
          <a:graphicData uri="http://schemas.openxmlformats.org/drawingml/2006/table">
            <a:tbl>
              <a:tblPr firstRow="1" bandRow="1">
                <a:tableStyleId>{21E4AEA4-8DFA-4A89-87EB-49C32662AFE0}</a:tableStyleId>
              </a:tblPr>
              <a:tblGrid>
                <a:gridCol w="1199273">
                  <a:extLst>
                    <a:ext uri="{9D8B030D-6E8A-4147-A177-3AD203B41FA5}">
                      <a16:colId xmlns:a16="http://schemas.microsoft.com/office/drawing/2014/main" val="470137044"/>
                    </a:ext>
                  </a:extLst>
                </a:gridCol>
                <a:gridCol w="2297429">
                  <a:extLst>
                    <a:ext uri="{9D8B030D-6E8A-4147-A177-3AD203B41FA5}">
                      <a16:colId xmlns:a16="http://schemas.microsoft.com/office/drawing/2014/main" val="514211659"/>
                    </a:ext>
                  </a:extLst>
                </a:gridCol>
                <a:gridCol w="8051831">
                  <a:extLst>
                    <a:ext uri="{9D8B030D-6E8A-4147-A177-3AD203B41FA5}">
                      <a16:colId xmlns:a16="http://schemas.microsoft.com/office/drawing/2014/main" val="1172390949"/>
                    </a:ext>
                  </a:extLst>
                </a:gridCol>
              </a:tblGrid>
              <a:tr h="554313">
                <a:tc>
                  <a:txBody>
                    <a:bodyPr/>
                    <a:lstStyle/>
                    <a:p>
                      <a:pPr algn="ctr"/>
                      <a:r>
                        <a:rPr lang="en-US" dirty="0"/>
                        <a:t>Name</a:t>
                      </a:r>
                    </a:p>
                  </a:txBody>
                  <a:tcPr anchor="ctr"/>
                </a:tc>
                <a:tc>
                  <a:txBody>
                    <a:bodyPr/>
                    <a:lstStyle/>
                    <a:p>
                      <a:pPr algn="ctr"/>
                      <a:r>
                        <a:rPr lang="en-US" dirty="0"/>
                        <a:t>Type of Optimizer</a:t>
                      </a:r>
                    </a:p>
                  </a:txBody>
                  <a:tcPr anchor="ctr"/>
                </a:tc>
                <a:tc>
                  <a:txBody>
                    <a:bodyPr/>
                    <a:lstStyle/>
                    <a:p>
                      <a:pPr algn="ctr"/>
                      <a:r>
                        <a:rPr lang="en-US" dirty="0"/>
                        <a:t>Notes</a:t>
                      </a:r>
                    </a:p>
                  </a:txBody>
                  <a:tcPr anchor="ctr"/>
                </a:tc>
                <a:extLst>
                  <a:ext uri="{0D108BD9-81ED-4DB2-BD59-A6C34878D82A}">
                    <a16:rowId xmlns:a16="http://schemas.microsoft.com/office/drawing/2014/main" val="3278628055"/>
                  </a:ext>
                </a:extLst>
              </a:tr>
              <a:tr h="1920240">
                <a:tc>
                  <a:txBody>
                    <a:bodyPr/>
                    <a:lstStyle/>
                    <a:p>
                      <a:pPr algn="ctr"/>
                      <a:r>
                        <a:rPr lang="en-US" dirty="0"/>
                        <a:t>GMAT</a:t>
                      </a:r>
                    </a:p>
                  </a:txBody>
                  <a:tcPr anchor="ctr"/>
                </a:tc>
                <a:tc>
                  <a:txBody>
                    <a:bodyPr/>
                    <a:lstStyle/>
                    <a:p>
                      <a:pPr algn="ctr"/>
                      <a:r>
                        <a:rPr lang="en-US" dirty="0"/>
                        <a:t>Direct Shooting</a:t>
                      </a:r>
                    </a:p>
                  </a:txBody>
                  <a:tcPr anchor="ctr"/>
                </a:tc>
                <a:tc>
                  <a:txBody>
                    <a:bodyPr/>
                    <a:lstStyle/>
                    <a:p>
                      <a:pPr marL="285750" indent="-285750">
                        <a:buFont typeface="Arial" panose="020B0604020202020204" pitchFamily="34" charset="0"/>
                        <a:buChar char="•"/>
                      </a:pPr>
                      <a:r>
                        <a:rPr lang="en-US" dirty="0"/>
                        <a:t>General Mission Analysis Tool (GMAT)</a:t>
                      </a:r>
                    </a:p>
                    <a:p>
                      <a:pPr marL="285750" indent="-285750">
                        <a:buFont typeface="Arial" panose="020B0604020202020204" pitchFamily="34" charset="0"/>
                        <a:buChar char="•"/>
                      </a:pPr>
                      <a:r>
                        <a:rPr lang="en-US" dirty="0"/>
                        <a:t>Set up problems via a GUI, script interface, or API; source code in C++</a:t>
                      </a:r>
                    </a:p>
                    <a:p>
                      <a:pPr marL="285750" indent="-285750">
                        <a:buFont typeface="Arial" panose="020B0604020202020204" pitchFamily="34" charset="0"/>
                        <a:buChar char="•"/>
                      </a:pPr>
                      <a:r>
                        <a:rPr lang="en-US" dirty="0"/>
                        <a:t>Can create many varieties of direct shooting problems</a:t>
                      </a:r>
                    </a:p>
                    <a:p>
                      <a:pPr marL="285750" indent="-285750">
                        <a:buFont typeface="Arial" panose="020B0604020202020204" pitchFamily="34" charset="0"/>
                        <a:buChar char="•"/>
                      </a:pPr>
                      <a:r>
                        <a:rPr lang="en-US" dirty="0"/>
                        <a:t>Includes high fidelity dynamical models used in operations </a:t>
                      </a:r>
                    </a:p>
                    <a:p>
                      <a:pPr marL="285750" indent="-285750">
                        <a:buFont typeface="Arial" panose="020B0604020202020204" pitchFamily="34" charset="0"/>
                        <a:buChar char="•"/>
                      </a:pPr>
                      <a:r>
                        <a:rPr lang="en-US" dirty="0"/>
                        <a:t>Interactive 3D graphics</a:t>
                      </a:r>
                    </a:p>
                    <a:p>
                      <a:pPr marL="285750" indent="-285750">
                        <a:buFont typeface="Arial" panose="020B0604020202020204" pitchFamily="34" charset="0"/>
                        <a:buChar char="•"/>
                      </a:pPr>
                      <a:r>
                        <a:rPr lang="en-US" dirty="0"/>
                        <a:t>Access open-source release on </a:t>
                      </a:r>
                      <a:r>
                        <a:rPr lang="en-US" dirty="0">
                          <a:hlinkClick r:id="rId3"/>
                        </a:rPr>
                        <a:t>SourceForge</a:t>
                      </a:r>
                      <a:endParaRPr lang="en-US" dirty="0"/>
                    </a:p>
                  </a:txBody>
                  <a:tcPr/>
                </a:tc>
                <a:extLst>
                  <a:ext uri="{0D108BD9-81ED-4DB2-BD59-A6C34878D82A}">
                    <a16:rowId xmlns:a16="http://schemas.microsoft.com/office/drawing/2014/main" val="1951709401"/>
                  </a:ext>
                </a:extLst>
              </a:tr>
              <a:tr h="1920240">
                <a:tc>
                  <a:txBody>
                    <a:bodyPr/>
                    <a:lstStyle/>
                    <a:p>
                      <a:pPr algn="ctr"/>
                      <a:r>
                        <a:rPr lang="en-US" dirty="0"/>
                        <a:t>EMTG</a:t>
                      </a:r>
                    </a:p>
                  </a:txBody>
                  <a:tcPr anchor="ctr"/>
                </a:tc>
                <a:tc>
                  <a:txBody>
                    <a:bodyPr/>
                    <a:lstStyle/>
                    <a:p>
                      <a:pPr algn="ctr"/>
                      <a:r>
                        <a:rPr lang="en-US" dirty="0"/>
                        <a:t>Direct Shooting (Inner-Loop)</a:t>
                      </a:r>
                    </a:p>
                    <a:p>
                      <a:pPr algn="ctr"/>
                      <a:r>
                        <a:rPr lang="en-US" dirty="0"/>
                        <a:t>Metaheuristic</a:t>
                      </a:r>
                    </a:p>
                    <a:p>
                      <a:pPr algn="ctr"/>
                      <a:r>
                        <a:rPr lang="en-US" dirty="0"/>
                        <a:t> (Outer-Loop)</a:t>
                      </a:r>
                    </a:p>
                  </a:txBody>
                  <a:tcPr anchor="ctr"/>
                </a:tc>
                <a:tc>
                  <a:txBody>
                    <a:bodyPr/>
                    <a:lstStyle/>
                    <a:p>
                      <a:pPr marL="285750" indent="-285750">
                        <a:buFont typeface="Arial" panose="020B0604020202020204" pitchFamily="34" charset="0"/>
                        <a:buChar char="•"/>
                      </a:pPr>
                      <a:r>
                        <a:rPr lang="en-US" dirty="0"/>
                        <a:t>Evolutionary Mission Trajectory Generator (EMTG)</a:t>
                      </a:r>
                    </a:p>
                    <a:p>
                      <a:pPr marL="285750" indent="-285750">
                        <a:buFont typeface="Arial" panose="020B0604020202020204" pitchFamily="34" charset="0"/>
                        <a:buChar char="•"/>
                      </a:pPr>
                      <a:r>
                        <a:rPr lang="en-US" dirty="0"/>
                        <a:t>Problems set up via a GUI or text file; source code in C++</a:t>
                      </a:r>
                    </a:p>
                    <a:p>
                      <a:pPr marL="285750" indent="-285750">
                        <a:buFont typeface="Arial" panose="020B0604020202020204" pitchFamily="34" charset="0"/>
                        <a:buChar char="•"/>
                      </a:pPr>
                      <a:r>
                        <a:rPr lang="en-US" dirty="0"/>
                        <a:t>Forward-backward or forward only shooting are used in the inner loop</a:t>
                      </a:r>
                    </a:p>
                    <a:p>
                      <a:pPr marL="285750" indent="-285750">
                        <a:buFont typeface="Arial" panose="020B0604020202020204" pitchFamily="34" charset="0"/>
                        <a:buChar char="•"/>
                      </a:pPr>
                      <a:r>
                        <a:rPr lang="en-US" dirty="0"/>
                        <a:t>The outer loop algorithm is Monotonic Basin Hopping (MBH)</a:t>
                      </a:r>
                    </a:p>
                    <a:p>
                      <a:pPr marL="285750" indent="-285750">
                        <a:buFont typeface="Arial" panose="020B0604020202020204" pitchFamily="34" charset="0"/>
                        <a:buChar char="•"/>
                      </a:pPr>
                      <a:r>
                        <a:rPr lang="en-US" dirty="0"/>
                        <a:t>Includes low fidelity dynamical models that enable a rapid search of the solution space and medium fidelity models for validating solutions</a:t>
                      </a:r>
                    </a:p>
                    <a:p>
                      <a:pPr marL="285750" indent="-285750">
                        <a:buFont typeface="Arial" panose="020B0604020202020204" pitchFamily="34" charset="0"/>
                        <a:buChar char="•"/>
                      </a:pPr>
                      <a:r>
                        <a:rPr lang="en-US" dirty="0"/>
                        <a:t>Access open-source release on </a:t>
                      </a:r>
                      <a:r>
                        <a:rPr lang="en-US" dirty="0">
                          <a:hlinkClick r:id="rId4"/>
                        </a:rPr>
                        <a:t>GitLab</a:t>
                      </a:r>
                      <a:endParaRPr lang="en-US" dirty="0"/>
                    </a:p>
                  </a:txBody>
                  <a:tcPr/>
                </a:tc>
                <a:extLst>
                  <a:ext uri="{0D108BD9-81ED-4DB2-BD59-A6C34878D82A}">
                    <a16:rowId xmlns:a16="http://schemas.microsoft.com/office/drawing/2014/main" val="152690572"/>
                  </a:ext>
                </a:extLst>
              </a:tr>
            </a:tbl>
          </a:graphicData>
        </a:graphic>
      </p:graphicFrame>
      <p:sp>
        <p:nvSpPr>
          <p:cNvPr id="5" name="AutoShape 3">
            <a:extLst>
              <a:ext uri="{FF2B5EF4-FFF2-40B4-BE49-F238E27FC236}">
                <a16:creationId xmlns:a16="http://schemas.microsoft.com/office/drawing/2014/main" id="{296C2F10-F065-47A9-A7B5-310E8A44737A}"/>
              </a:ext>
            </a:extLst>
          </p:cNvPr>
          <p:cNvSpPr>
            <a:spLocks noChangeAspect="1" noChangeArrowheads="1" noTextEdit="1"/>
          </p:cNvSpPr>
          <p:nvPr/>
        </p:nvSpPr>
        <p:spPr bwMode="auto">
          <a:xfrm>
            <a:off x="302626" y="1455089"/>
            <a:ext cx="11583988" cy="45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Rectangle 5">
            <a:extLst>
              <a:ext uri="{FF2B5EF4-FFF2-40B4-BE49-F238E27FC236}">
                <a16:creationId xmlns:a16="http://schemas.microsoft.com/office/drawing/2014/main" id="{E681DAE0-1663-4627-A913-6575DE2DAA64}"/>
              </a:ext>
            </a:extLst>
          </p:cNvPr>
          <p:cNvSpPr>
            <a:spLocks noChangeArrowheads="1"/>
          </p:cNvSpPr>
          <p:nvPr/>
        </p:nvSpPr>
        <p:spPr bwMode="auto">
          <a:xfrm>
            <a:off x="310564" y="1463026"/>
            <a:ext cx="1200150" cy="554037"/>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Rectangle 6">
            <a:extLst>
              <a:ext uri="{FF2B5EF4-FFF2-40B4-BE49-F238E27FC236}">
                <a16:creationId xmlns:a16="http://schemas.microsoft.com/office/drawing/2014/main" id="{64314B47-2709-4491-B713-8AF79A2E2D07}"/>
              </a:ext>
            </a:extLst>
          </p:cNvPr>
          <p:cNvSpPr>
            <a:spLocks noChangeArrowheads="1"/>
          </p:cNvSpPr>
          <p:nvPr/>
        </p:nvSpPr>
        <p:spPr bwMode="auto">
          <a:xfrm>
            <a:off x="1510714" y="1463026"/>
            <a:ext cx="2297113" cy="554037"/>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Rectangle 7">
            <a:extLst>
              <a:ext uri="{FF2B5EF4-FFF2-40B4-BE49-F238E27FC236}">
                <a16:creationId xmlns:a16="http://schemas.microsoft.com/office/drawing/2014/main" id="{EE5E3EB7-40CE-418B-82FB-34F8DEDB1C38}"/>
              </a:ext>
            </a:extLst>
          </p:cNvPr>
          <p:cNvSpPr>
            <a:spLocks noChangeArrowheads="1"/>
          </p:cNvSpPr>
          <p:nvPr/>
        </p:nvSpPr>
        <p:spPr bwMode="auto">
          <a:xfrm>
            <a:off x="3807826" y="1463026"/>
            <a:ext cx="8053388" cy="554037"/>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Rectangle 8">
            <a:extLst>
              <a:ext uri="{FF2B5EF4-FFF2-40B4-BE49-F238E27FC236}">
                <a16:creationId xmlns:a16="http://schemas.microsoft.com/office/drawing/2014/main" id="{A3178299-3995-4226-98A2-3D4E5A918A0E}"/>
              </a:ext>
            </a:extLst>
          </p:cNvPr>
          <p:cNvSpPr>
            <a:spLocks noChangeArrowheads="1"/>
          </p:cNvSpPr>
          <p:nvPr/>
        </p:nvSpPr>
        <p:spPr bwMode="auto">
          <a:xfrm>
            <a:off x="310564" y="2017064"/>
            <a:ext cx="1200150" cy="1920875"/>
          </a:xfrm>
          <a:prstGeom prst="rect">
            <a:avLst/>
          </a:prstGeom>
          <a:solidFill>
            <a:srgbClr val="CDCDD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Rectangle 9">
            <a:extLst>
              <a:ext uri="{FF2B5EF4-FFF2-40B4-BE49-F238E27FC236}">
                <a16:creationId xmlns:a16="http://schemas.microsoft.com/office/drawing/2014/main" id="{FB24551A-A93E-4410-B3E3-E138BBD6A13B}"/>
              </a:ext>
            </a:extLst>
          </p:cNvPr>
          <p:cNvSpPr>
            <a:spLocks noChangeArrowheads="1"/>
          </p:cNvSpPr>
          <p:nvPr/>
        </p:nvSpPr>
        <p:spPr bwMode="auto">
          <a:xfrm>
            <a:off x="1510714" y="2017064"/>
            <a:ext cx="2297113" cy="1920875"/>
          </a:xfrm>
          <a:prstGeom prst="rect">
            <a:avLst/>
          </a:prstGeom>
          <a:solidFill>
            <a:srgbClr val="CDCDD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Rectangle 10">
            <a:extLst>
              <a:ext uri="{FF2B5EF4-FFF2-40B4-BE49-F238E27FC236}">
                <a16:creationId xmlns:a16="http://schemas.microsoft.com/office/drawing/2014/main" id="{DDA87E8C-8422-4820-8941-1D57124A02C5}"/>
              </a:ext>
            </a:extLst>
          </p:cNvPr>
          <p:cNvSpPr>
            <a:spLocks noChangeArrowheads="1"/>
          </p:cNvSpPr>
          <p:nvPr/>
        </p:nvSpPr>
        <p:spPr bwMode="auto">
          <a:xfrm>
            <a:off x="3807826" y="2017064"/>
            <a:ext cx="8053388" cy="1920875"/>
          </a:xfrm>
          <a:prstGeom prst="rect">
            <a:avLst/>
          </a:prstGeom>
          <a:solidFill>
            <a:srgbClr val="CDCDD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Rectangle 11">
            <a:extLst>
              <a:ext uri="{FF2B5EF4-FFF2-40B4-BE49-F238E27FC236}">
                <a16:creationId xmlns:a16="http://schemas.microsoft.com/office/drawing/2014/main" id="{294EF6C0-C08A-411D-A451-7F1746A43304}"/>
              </a:ext>
            </a:extLst>
          </p:cNvPr>
          <p:cNvSpPr>
            <a:spLocks noChangeArrowheads="1"/>
          </p:cNvSpPr>
          <p:nvPr/>
        </p:nvSpPr>
        <p:spPr bwMode="auto">
          <a:xfrm>
            <a:off x="310564" y="3937939"/>
            <a:ext cx="1200150" cy="2011362"/>
          </a:xfrm>
          <a:prstGeom prst="rect">
            <a:avLst/>
          </a:prstGeom>
          <a:solidFill>
            <a:srgbClr val="E8E8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a:extLst>
              <a:ext uri="{FF2B5EF4-FFF2-40B4-BE49-F238E27FC236}">
                <a16:creationId xmlns:a16="http://schemas.microsoft.com/office/drawing/2014/main" id="{A58091FB-5875-4B51-9F14-EBCBEFF140A4}"/>
              </a:ext>
            </a:extLst>
          </p:cNvPr>
          <p:cNvSpPr>
            <a:spLocks noChangeArrowheads="1"/>
          </p:cNvSpPr>
          <p:nvPr/>
        </p:nvSpPr>
        <p:spPr bwMode="auto">
          <a:xfrm>
            <a:off x="1510714" y="3937939"/>
            <a:ext cx="2297113" cy="2011362"/>
          </a:xfrm>
          <a:prstGeom prst="rect">
            <a:avLst/>
          </a:prstGeom>
          <a:solidFill>
            <a:srgbClr val="E8E8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Rectangle 13">
            <a:extLst>
              <a:ext uri="{FF2B5EF4-FFF2-40B4-BE49-F238E27FC236}">
                <a16:creationId xmlns:a16="http://schemas.microsoft.com/office/drawing/2014/main" id="{3F146028-B8CA-4083-B968-09420461FD20}"/>
              </a:ext>
            </a:extLst>
          </p:cNvPr>
          <p:cNvSpPr>
            <a:spLocks noChangeArrowheads="1"/>
          </p:cNvSpPr>
          <p:nvPr/>
        </p:nvSpPr>
        <p:spPr bwMode="auto">
          <a:xfrm>
            <a:off x="3807826" y="3937939"/>
            <a:ext cx="8053388" cy="2011362"/>
          </a:xfrm>
          <a:prstGeom prst="rect">
            <a:avLst/>
          </a:prstGeom>
          <a:solidFill>
            <a:srgbClr val="E8E8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Line 14">
            <a:extLst>
              <a:ext uri="{FF2B5EF4-FFF2-40B4-BE49-F238E27FC236}">
                <a16:creationId xmlns:a16="http://schemas.microsoft.com/office/drawing/2014/main" id="{3C7FFF94-6C8F-4592-8665-D50E7B1F2225}"/>
              </a:ext>
            </a:extLst>
          </p:cNvPr>
          <p:cNvSpPr>
            <a:spLocks noChangeShapeType="1"/>
          </p:cNvSpPr>
          <p:nvPr/>
        </p:nvSpPr>
        <p:spPr bwMode="auto">
          <a:xfrm>
            <a:off x="1510714" y="1456676"/>
            <a:ext cx="0" cy="4498975"/>
          </a:xfrm>
          <a:prstGeom prst="line">
            <a:avLst/>
          </a:prstGeom>
          <a:noFill/>
          <a:ln w="1270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Line 15">
            <a:extLst>
              <a:ext uri="{FF2B5EF4-FFF2-40B4-BE49-F238E27FC236}">
                <a16:creationId xmlns:a16="http://schemas.microsoft.com/office/drawing/2014/main" id="{8B5417FC-311D-4357-B6A3-76EEC87B4DAA}"/>
              </a:ext>
            </a:extLst>
          </p:cNvPr>
          <p:cNvSpPr>
            <a:spLocks noChangeShapeType="1"/>
          </p:cNvSpPr>
          <p:nvPr/>
        </p:nvSpPr>
        <p:spPr bwMode="auto">
          <a:xfrm>
            <a:off x="3807826" y="1456676"/>
            <a:ext cx="0" cy="4498975"/>
          </a:xfrm>
          <a:prstGeom prst="line">
            <a:avLst/>
          </a:prstGeom>
          <a:noFill/>
          <a:ln w="1270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Line 16">
            <a:extLst>
              <a:ext uri="{FF2B5EF4-FFF2-40B4-BE49-F238E27FC236}">
                <a16:creationId xmlns:a16="http://schemas.microsoft.com/office/drawing/2014/main" id="{35519F6B-5C78-4A0E-BB09-120893824A04}"/>
              </a:ext>
            </a:extLst>
          </p:cNvPr>
          <p:cNvSpPr>
            <a:spLocks noChangeShapeType="1"/>
          </p:cNvSpPr>
          <p:nvPr/>
        </p:nvSpPr>
        <p:spPr bwMode="auto">
          <a:xfrm>
            <a:off x="304214" y="2017064"/>
            <a:ext cx="11563350" cy="0"/>
          </a:xfrm>
          <a:prstGeom prst="line">
            <a:avLst/>
          </a:prstGeom>
          <a:noFill/>
          <a:ln w="3810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Line 17">
            <a:extLst>
              <a:ext uri="{FF2B5EF4-FFF2-40B4-BE49-F238E27FC236}">
                <a16:creationId xmlns:a16="http://schemas.microsoft.com/office/drawing/2014/main" id="{2BF8459B-91F2-49D6-A4AF-80B4F3E290EB}"/>
              </a:ext>
            </a:extLst>
          </p:cNvPr>
          <p:cNvSpPr>
            <a:spLocks noChangeShapeType="1"/>
          </p:cNvSpPr>
          <p:nvPr/>
        </p:nvSpPr>
        <p:spPr bwMode="auto">
          <a:xfrm>
            <a:off x="304214" y="3937939"/>
            <a:ext cx="11563350" cy="0"/>
          </a:xfrm>
          <a:prstGeom prst="line">
            <a:avLst/>
          </a:prstGeom>
          <a:noFill/>
          <a:ln w="1270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Line 18">
            <a:extLst>
              <a:ext uri="{FF2B5EF4-FFF2-40B4-BE49-F238E27FC236}">
                <a16:creationId xmlns:a16="http://schemas.microsoft.com/office/drawing/2014/main" id="{0881EF9B-6CD9-4471-ADFF-484E294CE3D0}"/>
              </a:ext>
            </a:extLst>
          </p:cNvPr>
          <p:cNvSpPr>
            <a:spLocks noChangeShapeType="1"/>
          </p:cNvSpPr>
          <p:nvPr/>
        </p:nvSpPr>
        <p:spPr bwMode="auto">
          <a:xfrm>
            <a:off x="310564" y="1456676"/>
            <a:ext cx="0" cy="4498975"/>
          </a:xfrm>
          <a:prstGeom prst="line">
            <a:avLst/>
          </a:prstGeom>
          <a:noFill/>
          <a:ln w="1270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Line 19">
            <a:extLst>
              <a:ext uri="{FF2B5EF4-FFF2-40B4-BE49-F238E27FC236}">
                <a16:creationId xmlns:a16="http://schemas.microsoft.com/office/drawing/2014/main" id="{9A38FB30-BF65-4E41-92A1-F38CD36DFC88}"/>
              </a:ext>
            </a:extLst>
          </p:cNvPr>
          <p:cNvSpPr>
            <a:spLocks noChangeShapeType="1"/>
          </p:cNvSpPr>
          <p:nvPr/>
        </p:nvSpPr>
        <p:spPr bwMode="auto">
          <a:xfrm>
            <a:off x="11861214" y="1456676"/>
            <a:ext cx="0" cy="4498975"/>
          </a:xfrm>
          <a:prstGeom prst="line">
            <a:avLst/>
          </a:prstGeom>
          <a:noFill/>
          <a:ln w="1270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Line 20">
            <a:extLst>
              <a:ext uri="{FF2B5EF4-FFF2-40B4-BE49-F238E27FC236}">
                <a16:creationId xmlns:a16="http://schemas.microsoft.com/office/drawing/2014/main" id="{53A9F3CA-8DA9-4BC2-8AC4-EE380EE52622}"/>
              </a:ext>
            </a:extLst>
          </p:cNvPr>
          <p:cNvSpPr>
            <a:spLocks noChangeShapeType="1"/>
          </p:cNvSpPr>
          <p:nvPr/>
        </p:nvSpPr>
        <p:spPr bwMode="auto">
          <a:xfrm>
            <a:off x="304214" y="1463026"/>
            <a:ext cx="11563350" cy="0"/>
          </a:xfrm>
          <a:prstGeom prst="line">
            <a:avLst/>
          </a:prstGeom>
          <a:noFill/>
          <a:ln w="1270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Line 21">
            <a:extLst>
              <a:ext uri="{FF2B5EF4-FFF2-40B4-BE49-F238E27FC236}">
                <a16:creationId xmlns:a16="http://schemas.microsoft.com/office/drawing/2014/main" id="{1F72E978-976A-40AE-A34A-EF88996CDF8F}"/>
              </a:ext>
            </a:extLst>
          </p:cNvPr>
          <p:cNvSpPr>
            <a:spLocks noChangeShapeType="1"/>
          </p:cNvSpPr>
          <p:nvPr/>
        </p:nvSpPr>
        <p:spPr bwMode="auto">
          <a:xfrm>
            <a:off x="304214" y="5949301"/>
            <a:ext cx="11563350" cy="0"/>
          </a:xfrm>
          <a:prstGeom prst="line">
            <a:avLst/>
          </a:prstGeom>
          <a:noFill/>
          <a:ln w="1270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Rectangle 22">
            <a:extLst>
              <a:ext uri="{FF2B5EF4-FFF2-40B4-BE49-F238E27FC236}">
                <a16:creationId xmlns:a16="http://schemas.microsoft.com/office/drawing/2014/main" id="{BD19E164-A495-4AD9-945D-9609FCCC94C8}"/>
              </a:ext>
            </a:extLst>
          </p:cNvPr>
          <p:cNvSpPr>
            <a:spLocks noChangeArrowheads="1"/>
          </p:cNvSpPr>
          <p:nvPr/>
        </p:nvSpPr>
        <p:spPr bwMode="auto">
          <a:xfrm>
            <a:off x="601076" y="1613839"/>
            <a:ext cx="731838"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anose="020B0604020202020204" pitchFamily="34" charset="0"/>
              </a:rPr>
              <a:t>Name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4" name="Rectangle 23">
            <a:extLst>
              <a:ext uri="{FF2B5EF4-FFF2-40B4-BE49-F238E27FC236}">
                <a16:creationId xmlns:a16="http://schemas.microsoft.com/office/drawing/2014/main" id="{892B7B37-F40E-4784-9E89-E2B5087ECA46}"/>
              </a:ext>
            </a:extLst>
          </p:cNvPr>
          <p:cNvSpPr>
            <a:spLocks noChangeArrowheads="1"/>
          </p:cNvSpPr>
          <p:nvPr/>
        </p:nvSpPr>
        <p:spPr bwMode="auto">
          <a:xfrm>
            <a:off x="1702801" y="1613839"/>
            <a:ext cx="2039938"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anose="020B0604020202020204" pitchFamily="34" charset="0"/>
              </a:rPr>
              <a:t>Type of Optimizer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5" name="Rectangle 24">
            <a:extLst>
              <a:ext uri="{FF2B5EF4-FFF2-40B4-BE49-F238E27FC236}">
                <a16:creationId xmlns:a16="http://schemas.microsoft.com/office/drawing/2014/main" id="{972C2341-2645-4588-AE22-B2481477072E}"/>
              </a:ext>
            </a:extLst>
          </p:cNvPr>
          <p:cNvSpPr>
            <a:spLocks noChangeArrowheads="1"/>
          </p:cNvSpPr>
          <p:nvPr/>
        </p:nvSpPr>
        <p:spPr bwMode="auto">
          <a:xfrm>
            <a:off x="7517814" y="1613839"/>
            <a:ext cx="744538"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anose="020B0604020202020204" pitchFamily="34" charset="0"/>
              </a:rPr>
              <a:t>Notes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6" name="Rectangle 25">
            <a:extLst>
              <a:ext uri="{FF2B5EF4-FFF2-40B4-BE49-F238E27FC236}">
                <a16:creationId xmlns:a16="http://schemas.microsoft.com/office/drawing/2014/main" id="{58DEBEF3-485E-4CAD-8FE1-28BF5826FB6A}"/>
              </a:ext>
            </a:extLst>
          </p:cNvPr>
          <p:cNvSpPr>
            <a:spLocks noChangeArrowheads="1"/>
          </p:cNvSpPr>
          <p:nvPr/>
        </p:nvSpPr>
        <p:spPr bwMode="auto">
          <a:xfrm>
            <a:off x="586789" y="2858439"/>
            <a:ext cx="762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GMAT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7" name="Rectangle 26">
            <a:extLst>
              <a:ext uri="{FF2B5EF4-FFF2-40B4-BE49-F238E27FC236}">
                <a16:creationId xmlns:a16="http://schemas.microsoft.com/office/drawing/2014/main" id="{1E4BE1C2-032F-4D87-85FD-9C1B9B130857}"/>
              </a:ext>
            </a:extLst>
          </p:cNvPr>
          <p:cNvSpPr>
            <a:spLocks noChangeArrowheads="1"/>
          </p:cNvSpPr>
          <p:nvPr/>
        </p:nvSpPr>
        <p:spPr bwMode="auto">
          <a:xfrm>
            <a:off x="1879014" y="2858439"/>
            <a:ext cx="16621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Direct Shooting</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8" name="Rectangle 27">
            <a:extLst>
              <a:ext uri="{FF2B5EF4-FFF2-40B4-BE49-F238E27FC236}">
                <a16:creationId xmlns:a16="http://schemas.microsoft.com/office/drawing/2014/main" id="{05814A4D-1703-4F7A-9D71-B53FA06CFA7A}"/>
              </a:ext>
            </a:extLst>
          </p:cNvPr>
          <p:cNvSpPr>
            <a:spLocks noChangeArrowheads="1"/>
          </p:cNvSpPr>
          <p:nvPr/>
        </p:nvSpPr>
        <p:spPr bwMode="auto">
          <a:xfrm>
            <a:off x="3899901" y="2080564"/>
            <a:ext cx="1793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Arial" panose="020B0604020202020204" pitchFamily="34" charset="0"/>
              </a:rPr>
              <a: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9" name="Rectangle 28">
            <a:extLst>
              <a:ext uri="{FF2B5EF4-FFF2-40B4-BE49-F238E27FC236}">
                <a16:creationId xmlns:a16="http://schemas.microsoft.com/office/drawing/2014/main" id="{94F80934-8650-45E4-8DCB-2696B507C357}"/>
              </a:ext>
            </a:extLst>
          </p:cNvPr>
          <p:cNvSpPr>
            <a:spLocks noChangeArrowheads="1"/>
          </p:cNvSpPr>
          <p:nvPr/>
        </p:nvSpPr>
        <p:spPr bwMode="auto">
          <a:xfrm>
            <a:off x="4185651" y="2080564"/>
            <a:ext cx="40465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General Mission Analysis Tool (GMAT)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0" name="Rectangle 29">
            <a:extLst>
              <a:ext uri="{FF2B5EF4-FFF2-40B4-BE49-F238E27FC236}">
                <a16:creationId xmlns:a16="http://schemas.microsoft.com/office/drawing/2014/main" id="{57F05767-E0CE-4DED-800B-8C6C3E6A714B}"/>
              </a:ext>
            </a:extLst>
          </p:cNvPr>
          <p:cNvSpPr>
            <a:spLocks noChangeArrowheads="1"/>
          </p:cNvSpPr>
          <p:nvPr/>
        </p:nvSpPr>
        <p:spPr bwMode="auto">
          <a:xfrm>
            <a:off x="3899901" y="2355201"/>
            <a:ext cx="1793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1" name="Rectangle 30">
            <a:extLst>
              <a:ext uri="{FF2B5EF4-FFF2-40B4-BE49-F238E27FC236}">
                <a16:creationId xmlns:a16="http://schemas.microsoft.com/office/drawing/2014/main" id="{EC4F8775-BE99-4EB2-AA38-C2F042DA2B3D}"/>
              </a:ext>
            </a:extLst>
          </p:cNvPr>
          <p:cNvSpPr>
            <a:spLocks noChangeArrowheads="1"/>
          </p:cNvSpPr>
          <p:nvPr/>
        </p:nvSpPr>
        <p:spPr bwMode="auto">
          <a:xfrm>
            <a:off x="4185651" y="2355201"/>
            <a:ext cx="72659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Set up problems via a GUI, script interface, or API; source code in C++</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2" name="Rectangle 31">
            <a:extLst>
              <a:ext uri="{FF2B5EF4-FFF2-40B4-BE49-F238E27FC236}">
                <a16:creationId xmlns:a16="http://schemas.microsoft.com/office/drawing/2014/main" id="{444C7FDA-B66A-47B3-A26B-24FE44DA77E9}"/>
              </a:ext>
            </a:extLst>
          </p:cNvPr>
          <p:cNvSpPr>
            <a:spLocks noChangeArrowheads="1"/>
          </p:cNvSpPr>
          <p:nvPr/>
        </p:nvSpPr>
        <p:spPr bwMode="auto">
          <a:xfrm>
            <a:off x="3899901" y="2629839"/>
            <a:ext cx="1793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3" name="Rectangle 32">
            <a:extLst>
              <a:ext uri="{FF2B5EF4-FFF2-40B4-BE49-F238E27FC236}">
                <a16:creationId xmlns:a16="http://schemas.microsoft.com/office/drawing/2014/main" id="{9D2A0ED1-9AEF-4CEE-B5C1-1AB9794C3CAE}"/>
              </a:ext>
            </a:extLst>
          </p:cNvPr>
          <p:cNvSpPr>
            <a:spLocks noChangeArrowheads="1"/>
          </p:cNvSpPr>
          <p:nvPr/>
        </p:nvSpPr>
        <p:spPr bwMode="auto">
          <a:xfrm>
            <a:off x="4185651" y="2629839"/>
            <a:ext cx="55594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Can create many varieties of direct shooting problems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4" name="Rectangle 33">
            <a:extLst>
              <a:ext uri="{FF2B5EF4-FFF2-40B4-BE49-F238E27FC236}">
                <a16:creationId xmlns:a16="http://schemas.microsoft.com/office/drawing/2014/main" id="{709FDAC0-5E3A-41D4-B686-E7E4F457F20E}"/>
              </a:ext>
            </a:extLst>
          </p:cNvPr>
          <p:cNvSpPr>
            <a:spLocks noChangeArrowheads="1"/>
          </p:cNvSpPr>
          <p:nvPr/>
        </p:nvSpPr>
        <p:spPr bwMode="auto">
          <a:xfrm>
            <a:off x="3899901" y="2904476"/>
            <a:ext cx="1793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5" name="Rectangle 34">
            <a:extLst>
              <a:ext uri="{FF2B5EF4-FFF2-40B4-BE49-F238E27FC236}">
                <a16:creationId xmlns:a16="http://schemas.microsoft.com/office/drawing/2014/main" id="{5740533D-A95A-4334-B7AC-685A6E8CF979}"/>
              </a:ext>
            </a:extLst>
          </p:cNvPr>
          <p:cNvSpPr>
            <a:spLocks noChangeArrowheads="1"/>
          </p:cNvSpPr>
          <p:nvPr/>
        </p:nvSpPr>
        <p:spPr bwMode="auto">
          <a:xfrm>
            <a:off x="4185651" y="2904476"/>
            <a:ext cx="60356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Includes high fidelity dynamical models used in operations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6" name="Rectangle 35">
            <a:extLst>
              <a:ext uri="{FF2B5EF4-FFF2-40B4-BE49-F238E27FC236}">
                <a16:creationId xmlns:a16="http://schemas.microsoft.com/office/drawing/2014/main" id="{F5E399BB-F277-48B2-AC64-C8E3832374E5}"/>
              </a:ext>
            </a:extLst>
          </p:cNvPr>
          <p:cNvSpPr>
            <a:spLocks noChangeArrowheads="1"/>
          </p:cNvSpPr>
          <p:nvPr/>
        </p:nvSpPr>
        <p:spPr bwMode="auto">
          <a:xfrm>
            <a:off x="3899901" y="3180701"/>
            <a:ext cx="1793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7" name="Rectangle 36">
            <a:extLst>
              <a:ext uri="{FF2B5EF4-FFF2-40B4-BE49-F238E27FC236}">
                <a16:creationId xmlns:a16="http://schemas.microsoft.com/office/drawing/2014/main" id="{AA8405E4-1AB3-476A-8444-1F88AE487B3A}"/>
              </a:ext>
            </a:extLst>
          </p:cNvPr>
          <p:cNvSpPr>
            <a:spLocks noChangeArrowheads="1"/>
          </p:cNvSpPr>
          <p:nvPr/>
        </p:nvSpPr>
        <p:spPr bwMode="auto">
          <a:xfrm>
            <a:off x="4185651" y="3180701"/>
            <a:ext cx="24399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Interactive 3D graphics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8" name="Rectangle 37">
            <a:extLst>
              <a:ext uri="{FF2B5EF4-FFF2-40B4-BE49-F238E27FC236}">
                <a16:creationId xmlns:a16="http://schemas.microsoft.com/office/drawing/2014/main" id="{FE05E085-C997-4598-8CCC-746AFDCD3B0C}"/>
              </a:ext>
            </a:extLst>
          </p:cNvPr>
          <p:cNvSpPr>
            <a:spLocks noChangeArrowheads="1"/>
          </p:cNvSpPr>
          <p:nvPr/>
        </p:nvSpPr>
        <p:spPr bwMode="auto">
          <a:xfrm>
            <a:off x="3899901" y="3455339"/>
            <a:ext cx="1793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9" name="Rectangle 38">
            <a:extLst>
              <a:ext uri="{FF2B5EF4-FFF2-40B4-BE49-F238E27FC236}">
                <a16:creationId xmlns:a16="http://schemas.microsoft.com/office/drawing/2014/main" id="{E98EF350-1EC8-425C-ABBD-582F1EF040B3}"/>
              </a:ext>
            </a:extLst>
          </p:cNvPr>
          <p:cNvSpPr>
            <a:spLocks noChangeArrowheads="1"/>
          </p:cNvSpPr>
          <p:nvPr/>
        </p:nvSpPr>
        <p:spPr bwMode="auto">
          <a:xfrm>
            <a:off x="4185651" y="3455339"/>
            <a:ext cx="14097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Access open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0" name="Rectangle 39">
            <a:extLst>
              <a:ext uri="{FF2B5EF4-FFF2-40B4-BE49-F238E27FC236}">
                <a16:creationId xmlns:a16="http://schemas.microsoft.com/office/drawing/2014/main" id="{A45DF791-1038-4455-901A-C58B6887CCF4}"/>
              </a:ext>
            </a:extLst>
          </p:cNvPr>
          <p:cNvSpPr>
            <a:spLocks noChangeArrowheads="1"/>
          </p:cNvSpPr>
          <p:nvPr/>
        </p:nvSpPr>
        <p:spPr bwMode="auto">
          <a:xfrm>
            <a:off x="5492164" y="3455339"/>
            <a:ext cx="177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1" name="Rectangle 40">
            <a:extLst>
              <a:ext uri="{FF2B5EF4-FFF2-40B4-BE49-F238E27FC236}">
                <a16:creationId xmlns:a16="http://schemas.microsoft.com/office/drawing/2014/main" id="{C7B7C39C-C13B-4ADD-9643-6C438C56AA8E}"/>
              </a:ext>
            </a:extLst>
          </p:cNvPr>
          <p:cNvSpPr>
            <a:spLocks noChangeArrowheads="1"/>
          </p:cNvSpPr>
          <p:nvPr/>
        </p:nvSpPr>
        <p:spPr bwMode="auto">
          <a:xfrm>
            <a:off x="5568364" y="3455339"/>
            <a:ext cx="19796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source release on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2" name="Rectangle 41">
            <a:extLst>
              <a:ext uri="{FF2B5EF4-FFF2-40B4-BE49-F238E27FC236}">
                <a16:creationId xmlns:a16="http://schemas.microsoft.com/office/drawing/2014/main" id="{DDAE9864-853D-45D8-A803-2F4D38BB64DB}"/>
              </a:ext>
            </a:extLst>
          </p:cNvPr>
          <p:cNvSpPr>
            <a:spLocks noChangeArrowheads="1"/>
          </p:cNvSpPr>
          <p:nvPr/>
        </p:nvSpPr>
        <p:spPr bwMode="auto">
          <a:xfrm>
            <a:off x="7451139" y="3455339"/>
            <a:ext cx="1422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9999"/>
                </a:solidFill>
                <a:effectLst/>
                <a:latin typeface="Arial" panose="020B0604020202020204" pitchFamily="34" charset="0"/>
              </a:rPr>
              <a:t>SourceForge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3" name="Rectangle 42">
            <a:extLst>
              <a:ext uri="{FF2B5EF4-FFF2-40B4-BE49-F238E27FC236}">
                <a16:creationId xmlns:a16="http://schemas.microsoft.com/office/drawing/2014/main" id="{F0E1C060-8F6A-408E-850F-511ED6862C90}"/>
              </a:ext>
            </a:extLst>
          </p:cNvPr>
          <p:cNvSpPr>
            <a:spLocks noChangeArrowheads="1"/>
          </p:cNvSpPr>
          <p:nvPr/>
        </p:nvSpPr>
        <p:spPr bwMode="auto">
          <a:xfrm>
            <a:off x="7451139" y="3680764"/>
            <a:ext cx="1317625" cy="11112"/>
          </a:xfrm>
          <a:prstGeom prst="rect">
            <a:avLst/>
          </a:prstGeom>
          <a:solidFill>
            <a:srgbClr val="00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Rectangle 43">
            <a:extLst>
              <a:ext uri="{FF2B5EF4-FFF2-40B4-BE49-F238E27FC236}">
                <a16:creationId xmlns:a16="http://schemas.microsoft.com/office/drawing/2014/main" id="{4EA6283B-AA46-451D-86BA-9856247ECBE8}"/>
              </a:ext>
            </a:extLst>
          </p:cNvPr>
          <p:cNvSpPr>
            <a:spLocks noChangeArrowheads="1"/>
          </p:cNvSpPr>
          <p:nvPr/>
        </p:nvSpPr>
        <p:spPr bwMode="auto">
          <a:xfrm>
            <a:off x="580439" y="4826939"/>
            <a:ext cx="7604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EMTG</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5" name="Rectangle 44">
            <a:extLst>
              <a:ext uri="{FF2B5EF4-FFF2-40B4-BE49-F238E27FC236}">
                <a16:creationId xmlns:a16="http://schemas.microsoft.com/office/drawing/2014/main" id="{8A5B760B-0D12-4A8B-848D-05AECA65361A}"/>
              </a:ext>
            </a:extLst>
          </p:cNvPr>
          <p:cNvSpPr>
            <a:spLocks noChangeArrowheads="1"/>
          </p:cNvSpPr>
          <p:nvPr/>
        </p:nvSpPr>
        <p:spPr bwMode="auto">
          <a:xfrm>
            <a:off x="1879014" y="4412601"/>
            <a:ext cx="1727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Direct Shooting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6" name="Rectangle 45">
            <a:extLst>
              <a:ext uri="{FF2B5EF4-FFF2-40B4-BE49-F238E27FC236}">
                <a16:creationId xmlns:a16="http://schemas.microsoft.com/office/drawing/2014/main" id="{09D906C4-753E-45E8-B448-BDD7E39BE19D}"/>
              </a:ext>
            </a:extLst>
          </p:cNvPr>
          <p:cNvSpPr>
            <a:spLocks noChangeArrowheads="1"/>
          </p:cNvSpPr>
          <p:nvPr/>
        </p:nvSpPr>
        <p:spPr bwMode="auto">
          <a:xfrm>
            <a:off x="2031414" y="4687239"/>
            <a:ext cx="6985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(Inner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7" name="Rectangle 46">
            <a:extLst>
              <a:ext uri="{FF2B5EF4-FFF2-40B4-BE49-F238E27FC236}">
                <a16:creationId xmlns:a16="http://schemas.microsoft.com/office/drawing/2014/main" id="{A5503976-1D46-422F-9EC4-66E9A4FBC7EF}"/>
              </a:ext>
            </a:extLst>
          </p:cNvPr>
          <p:cNvSpPr>
            <a:spLocks noChangeArrowheads="1"/>
          </p:cNvSpPr>
          <p:nvPr/>
        </p:nvSpPr>
        <p:spPr bwMode="auto">
          <a:xfrm>
            <a:off x="2626726" y="4687239"/>
            <a:ext cx="177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8" name="Rectangle 47">
            <a:extLst>
              <a:ext uri="{FF2B5EF4-FFF2-40B4-BE49-F238E27FC236}">
                <a16:creationId xmlns:a16="http://schemas.microsoft.com/office/drawing/2014/main" id="{08D35C20-FEA4-42E3-A2EE-7C58C0F68349}"/>
              </a:ext>
            </a:extLst>
          </p:cNvPr>
          <p:cNvSpPr>
            <a:spLocks noChangeArrowheads="1"/>
          </p:cNvSpPr>
          <p:nvPr/>
        </p:nvSpPr>
        <p:spPr bwMode="auto">
          <a:xfrm>
            <a:off x="2702926" y="4687239"/>
            <a:ext cx="6842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Loop)</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9" name="Rectangle 48">
            <a:extLst>
              <a:ext uri="{FF2B5EF4-FFF2-40B4-BE49-F238E27FC236}">
                <a16:creationId xmlns:a16="http://schemas.microsoft.com/office/drawing/2014/main" id="{52FC21F2-63A6-48C0-BFA0-0D28E04F9F10}"/>
              </a:ext>
            </a:extLst>
          </p:cNvPr>
          <p:cNvSpPr>
            <a:spLocks noChangeArrowheads="1"/>
          </p:cNvSpPr>
          <p:nvPr/>
        </p:nvSpPr>
        <p:spPr bwMode="auto">
          <a:xfrm>
            <a:off x="1980614" y="4961876"/>
            <a:ext cx="14605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Metaheuristic</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0" name="Rectangle 49">
            <a:extLst>
              <a:ext uri="{FF2B5EF4-FFF2-40B4-BE49-F238E27FC236}">
                <a16:creationId xmlns:a16="http://schemas.microsoft.com/office/drawing/2014/main" id="{77F877A2-9F61-4BFA-A2F9-AB0B4D258F76}"/>
              </a:ext>
            </a:extLst>
          </p:cNvPr>
          <p:cNvSpPr>
            <a:spLocks noChangeArrowheads="1"/>
          </p:cNvSpPr>
          <p:nvPr/>
        </p:nvSpPr>
        <p:spPr bwMode="auto">
          <a:xfrm>
            <a:off x="2037764" y="5236514"/>
            <a:ext cx="7477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(Outer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1" name="Rectangle 50">
            <a:extLst>
              <a:ext uri="{FF2B5EF4-FFF2-40B4-BE49-F238E27FC236}">
                <a16:creationId xmlns:a16="http://schemas.microsoft.com/office/drawing/2014/main" id="{73C6C406-D840-4811-94E4-47040EEA08D8}"/>
              </a:ext>
            </a:extLst>
          </p:cNvPr>
          <p:cNvSpPr>
            <a:spLocks noChangeArrowheads="1"/>
          </p:cNvSpPr>
          <p:nvPr/>
        </p:nvSpPr>
        <p:spPr bwMode="auto">
          <a:xfrm>
            <a:off x="2685464" y="5236514"/>
            <a:ext cx="1762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2" name="Rectangle 51">
            <a:extLst>
              <a:ext uri="{FF2B5EF4-FFF2-40B4-BE49-F238E27FC236}">
                <a16:creationId xmlns:a16="http://schemas.microsoft.com/office/drawing/2014/main" id="{B909E042-AA7F-4B75-97DD-E79E349A8C37}"/>
              </a:ext>
            </a:extLst>
          </p:cNvPr>
          <p:cNvSpPr>
            <a:spLocks noChangeArrowheads="1"/>
          </p:cNvSpPr>
          <p:nvPr/>
        </p:nvSpPr>
        <p:spPr bwMode="auto">
          <a:xfrm>
            <a:off x="2761664" y="5236514"/>
            <a:ext cx="6842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Loop)</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3" name="Rectangle 52">
            <a:extLst>
              <a:ext uri="{FF2B5EF4-FFF2-40B4-BE49-F238E27FC236}">
                <a16:creationId xmlns:a16="http://schemas.microsoft.com/office/drawing/2014/main" id="{690DF2F9-D340-4CCE-A4F0-A8E60E4B47D1}"/>
              </a:ext>
            </a:extLst>
          </p:cNvPr>
          <p:cNvSpPr>
            <a:spLocks noChangeArrowheads="1"/>
          </p:cNvSpPr>
          <p:nvPr/>
        </p:nvSpPr>
        <p:spPr bwMode="auto">
          <a:xfrm>
            <a:off x="3899901" y="4001439"/>
            <a:ext cx="1793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4" name="Rectangle 53">
            <a:extLst>
              <a:ext uri="{FF2B5EF4-FFF2-40B4-BE49-F238E27FC236}">
                <a16:creationId xmlns:a16="http://schemas.microsoft.com/office/drawing/2014/main" id="{09FA3B87-54F9-42FD-B5F9-F0E47422D084}"/>
              </a:ext>
            </a:extLst>
          </p:cNvPr>
          <p:cNvSpPr>
            <a:spLocks noChangeArrowheads="1"/>
          </p:cNvSpPr>
          <p:nvPr/>
        </p:nvSpPr>
        <p:spPr bwMode="auto">
          <a:xfrm>
            <a:off x="4185651" y="4001439"/>
            <a:ext cx="52355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Evolutionary Mission Trajectory Generator (EMTG)</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5" name="Rectangle 54">
            <a:extLst>
              <a:ext uri="{FF2B5EF4-FFF2-40B4-BE49-F238E27FC236}">
                <a16:creationId xmlns:a16="http://schemas.microsoft.com/office/drawing/2014/main" id="{6F763D48-BF44-412E-A574-894C70C0543E}"/>
              </a:ext>
            </a:extLst>
          </p:cNvPr>
          <p:cNvSpPr>
            <a:spLocks noChangeArrowheads="1"/>
          </p:cNvSpPr>
          <p:nvPr/>
        </p:nvSpPr>
        <p:spPr bwMode="auto">
          <a:xfrm>
            <a:off x="3899901" y="4276076"/>
            <a:ext cx="1793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6" name="Rectangle 55">
            <a:extLst>
              <a:ext uri="{FF2B5EF4-FFF2-40B4-BE49-F238E27FC236}">
                <a16:creationId xmlns:a16="http://schemas.microsoft.com/office/drawing/2014/main" id="{40EC5CF9-E5AA-453F-8215-30860E1782DF}"/>
              </a:ext>
            </a:extLst>
          </p:cNvPr>
          <p:cNvSpPr>
            <a:spLocks noChangeArrowheads="1"/>
          </p:cNvSpPr>
          <p:nvPr/>
        </p:nvSpPr>
        <p:spPr bwMode="auto">
          <a:xfrm>
            <a:off x="4185651" y="4276076"/>
            <a:ext cx="59324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Problems set up via a GUI or text file; source code in C++</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7" name="Rectangle 56">
            <a:extLst>
              <a:ext uri="{FF2B5EF4-FFF2-40B4-BE49-F238E27FC236}">
                <a16:creationId xmlns:a16="http://schemas.microsoft.com/office/drawing/2014/main" id="{3E20BE8F-6D3E-4E70-A44C-2C1DE2B1709D}"/>
              </a:ext>
            </a:extLst>
          </p:cNvPr>
          <p:cNvSpPr>
            <a:spLocks noChangeArrowheads="1"/>
          </p:cNvSpPr>
          <p:nvPr/>
        </p:nvSpPr>
        <p:spPr bwMode="auto">
          <a:xfrm>
            <a:off x="3899901" y="4552301"/>
            <a:ext cx="1793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8" name="Rectangle 57">
            <a:extLst>
              <a:ext uri="{FF2B5EF4-FFF2-40B4-BE49-F238E27FC236}">
                <a16:creationId xmlns:a16="http://schemas.microsoft.com/office/drawing/2014/main" id="{A73E2E9E-A378-41B5-9E28-B55C124BBDD2}"/>
              </a:ext>
            </a:extLst>
          </p:cNvPr>
          <p:cNvSpPr>
            <a:spLocks noChangeArrowheads="1"/>
          </p:cNvSpPr>
          <p:nvPr/>
        </p:nvSpPr>
        <p:spPr bwMode="auto">
          <a:xfrm>
            <a:off x="4185651" y="4552301"/>
            <a:ext cx="9382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Forward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9" name="Rectangle 58">
            <a:extLst>
              <a:ext uri="{FF2B5EF4-FFF2-40B4-BE49-F238E27FC236}">
                <a16:creationId xmlns:a16="http://schemas.microsoft.com/office/drawing/2014/main" id="{71237A41-81E2-4511-9FD2-E1DC5D275DA3}"/>
              </a:ext>
            </a:extLst>
          </p:cNvPr>
          <p:cNvSpPr>
            <a:spLocks noChangeArrowheads="1"/>
          </p:cNvSpPr>
          <p:nvPr/>
        </p:nvSpPr>
        <p:spPr bwMode="auto">
          <a:xfrm>
            <a:off x="5019089" y="4552301"/>
            <a:ext cx="1762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0" name="Rectangle 59">
            <a:extLst>
              <a:ext uri="{FF2B5EF4-FFF2-40B4-BE49-F238E27FC236}">
                <a16:creationId xmlns:a16="http://schemas.microsoft.com/office/drawing/2014/main" id="{BC78AF0C-DF45-4297-89F6-3877113C8390}"/>
              </a:ext>
            </a:extLst>
          </p:cNvPr>
          <p:cNvSpPr>
            <a:spLocks noChangeArrowheads="1"/>
          </p:cNvSpPr>
          <p:nvPr/>
        </p:nvSpPr>
        <p:spPr bwMode="auto">
          <a:xfrm>
            <a:off x="5095289" y="4552301"/>
            <a:ext cx="62134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backward or forward only shooting are used in the inner loop</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1" name="Rectangle 60">
            <a:extLst>
              <a:ext uri="{FF2B5EF4-FFF2-40B4-BE49-F238E27FC236}">
                <a16:creationId xmlns:a16="http://schemas.microsoft.com/office/drawing/2014/main" id="{9A59FA28-09B1-460A-ADFD-25BA1345D7F7}"/>
              </a:ext>
            </a:extLst>
          </p:cNvPr>
          <p:cNvSpPr>
            <a:spLocks noChangeArrowheads="1"/>
          </p:cNvSpPr>
          <p:nvPr/>
        </p:nvSpPr>
        <p:spPr bwMode="auto">
          <a:xfrm>
            <a:off x="3899901" y="4826939"/>
            <a:ext cx="1793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2" name="Rectangle 61">
            <a:extLst>
              <a:ext uri="{FF2B5EF4-FFF2-40B4-BE49-F238E27FC236}">
                <a16:creationId xmlns:a16="http://schemas.microsoft.com/office/drawing/2014/main" id="{B0A27ABE-C499-4920-89EB-785F6F9E08B5}"/>
              </a:ext>
            </a:extLst>
          </p:cNvPr>
          <p:cNvSpPr>
            <a:spLocks noChangeArrowheads="1"/>
          </p:cNvSpPr>
          <p:nvPr/>
        </p:nvSpPr>
        <p:spPr bwMode="auto">
          <a:xfrm>
            <a:off x="4185651" y="4826939"/>
            <a:ext cx="6197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The outer loop algorithm is Monotonic Basin Hopping (MBH)</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3" name="Rectangle 62">
            <a:extLst>
              <a:ext uri="{FF2B5EF4-FFF2-40B4-BE49-F238E27FC236}">
                <a16:creationId xmlns:a16="http://schemas.microsoft.com/office/drawing/2014/main" id="{05C8A7FB-99C2-4F50-A5D1-02A1F9FEB02A}"/>
              </a:ext>
            </a:extLst>
          </p:cNvPr>
          <p:cNvSpPr>
            <a:spLocks noChangeArrowheads="1"/>
          </p:cNvSpPr>
          <p:nvPr/>
        </p:nvSpPr>
        <p:spPr bwMode="auto">
          <a:xfrm>
            <a:off x="3899901" y="5101576"/>
            <a:ext cx="179388"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384" name="Rectangle 63">
            <a:extLst>
              <a:ext uri="{FF2B5EF4-FFF2-40B4-BE49-F238E27FC236}">
                <a16:creationId xmlns:a16="http://schemas.microsoft.com/office/drawing/2014/main" id="{5E1354C0-8C8C-45F7-A727-DEC67D4F4FEC}"/>
              </a:ext>
            </a:extLst>
          </p:cNvPr>
          <p:cNvSpPr>
            <a:spLocks noChangeArrowheads="1"/>
          </p:cNvSpPr>
          <p:nvPr/>
        </p:nvSpPr>
        <p:spPr bwMode="auto">
          <a:xfrm>
            <a:off x="4185651" y="5101576"/>
            <a:ext cx="7354888"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Includes low fidelity dynamical models that enable a rapid search of the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386" name="Rectangle 64">
            <a:extLst>
              <a:ext uri="{FF2B5EF4-FFF2-40B4-BE49-F238E27FC236}">
                <a16:creationId xmlns:a16="http://schemas.microsoft.com/office/drawing/2014/main" id="{F3FE2539-0A77-432E-9075-10D79633C48D}"/>
              </a:ext>
            </a:extLst>
          </p:cNvPr>
          <p:cNvSpPr>
            <a:spLocks noChangeArrowheads="1"/>
          </p:cNvSpPr>
          <p:nvPr/>
        </p:nvSpPr>
        <p:spPr bwMode="auto">
          <a:xfrm>
            <a:off x="4185651" y="5373039"/>
            <a:ext cx="6715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solution space and medium fidelity models for validating solutions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388" name="Rectangle 65">
            <a:extLst>
              <a:ext uri="{FF2B5EF4-FFF2-40B4-BE49-F238E27FC236}">
                <a16:creationId xmlns:a16="http://schemas.microsoft.com/office/drawing/2014/main" id="{08167539-AAA1-4903-8D72-70E2A01F74D4}"/>
              </a:ext>
            </a:extLst>
          </p:cNvPr>
          <p:cNvSpPr>
            <a:spLocks noChangeArrowheads="1"/>
          </p:cNvSpPr>
          <p:nvPr/>
        </p:nvSpPr>
        <p:spPr bwMode="auto">
          <a:xfrm>
            <a:off x="3899901" y="5647676"/>
            <a:ext cx="1793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389" name="Rectangle 66">
            <a:extLst>
              <a:ext uri="{FF2B5EF4-FFF2-40B4-BE49-F238E27FC236}">
                <a16:creationId xmlns:a16="http://schemas.microsoft.com/office/drawing/2014/main" id="{57636E5E-DC36-4589-AEF1-8126CA0ED515}"/>
              </a:ext>
            </a:extLst>
          </p:cNvPr>
          <p:cNvSpPr>
            <a:spLocks noChangeArrowheads="1"/>
          </p:cNvSpPr>
          <p:nvPr/>
        </p:nvSpPr>
        <p:spPr bwMode="auto">
          <a:xfrm>
            <a:off x="4185651" y="5647676"/>
            <a:ext cx="14097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Access open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390" name="Rectangle 67">
            <a:extLst>
              <a:ext uri="{FF2B5EF4-FFF2-40B4-BE49-F238E27FC236}">
                <a16:creationId xmlns:a16="http://schemas.microsoft.com/office/drawing/2014/main" id="{E9CF4985-E850-401E-99CB-3479518C1B65}"/>
              </a:ext>
            </a:extLst>
          </p:cNvPr>
          <p:cNvSpPr>
            <a:spLocks noChangeArrowheads="1"/>
          </p:cNvSpPr>
          <p:nvPr/>
        </p:nvSpPr>
        <p:spPr bwMode="auto">
          <a:xfrm>
            <a:off x="5492164" y="5647676"/>
            <a:ext cx="177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391" name="Rectangle 68">
            <a:extLst>
              <a:ext uri="{FF2B5EF4-FFF2-40B4-BE49-F238E27FC236}">
                <a16:creationId xmlns:a16="http://schemas.microsoft.com/office/drawing/2014/main" id="{7800EAC0-6B5F-4D4A-B47A-C1E50EC5053B}"/>
              </a:ext>
            </a:extLst>
          </p:cNvPr>
          <p:cNvSpPr>
            <a:spLocks noChangeArrowheads="1"/>
          </p:cNvSpPr>
          <p:nvPr/>
        </p:nvSpPr>
        <p:spPr bwMode="auto">
          <a:xfrm>
            <a:off x="5568364" y="5647676"/>
            <a:ext cx="19796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source release on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392" name="Rectangle 69">
            <a:extLst>
              <a:ext uri="{FF2B5EF4-FFF2-40B4-BE49-F238E27FC236}">
                <a16:creationId xmlns:a16="http://schemas.microsoft.com/office/drawing/2014/main" id="{EDC07F1B-37B3-42B7-A42C-5C628156C44E}"/>
              </a:ext>
            </a:extLst>
          </p:cNvPr>
          <p:cNvSpPr>
            <a:spLocks noChangeArrowheads="1"/>
          </p:cNvSpPr>
          <p:nvPr/>
        </p:nvSpPr>
        <p:spPr bwMode="auto">
          <a:xfrm>
            <a:off x="7451139" y="5647676"/>
            <a:ext cx="7747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9999"/>
                </a:solidFill>
                <a:effectLst/>
                <a:latin typeface="Arial" panose="020B0604020202020204" pitchFamily="34" charset="0"/>
              </a:rPr>
              <a:t>GitLab</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393" name="Rectangle 70">
            <a:extLst>
              <a:ext uri="{FF2B5EF4-FFF2-40B4-BE49-F238E27FC236}">
                <a16:creationId xmlns:a16="http://schemas.microsoft.com/office/drawing/2014/main" id="{28740248-9FE3-4E9E-BC87-B64669E3A0AA}"/>
              </a:ext>
            </a:extLst>
          </p:cNvPr>
          <p:cNvSpPr>
            <a:spLocks noChangeArrowheads="1"/>
          </p:cNvSpPr>
          <p:nvPr/>
        </p:nvSpPr>
        <p:spPr bwMode="auto">
          <a:xfrm>
            <a:off x="7451139" y="5874689"/>
            <a:ext cx="671513" cy="12700"/>
          </a:xfrm>
          <a:prstGeom prst="rect">
            <a:avLst/>
          </a:prstGeom>
          <a:solidFill>
            <a:srgbClr val="00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424941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55"/>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7"/>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59"/>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58"/>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60"/>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61"/>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6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63"/>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16384"/>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6386"/>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16388"/>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16390"/>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16389"/>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16391"/>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16392"/>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163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animBg="1"/>
      <p:bldP spid="53" grpId="0"/>
      <p:bldP spid="54" grpId="0"/>
      <p:bldP spid="55" grpId="0"/>
      <p:bldP spid="56" grpId="0"/>
      <p:bldP spid="57" grpId="0"/>
      <p:bldP spid="58" grpId="0"/>
      <p:bldP spid="59" grpId="0"/>
      <p:bldP spid="60" grpId="0"/>
      <p:bldP spid="61" grpId="0"/>
      <p:bldP spid="62" grpId="0"/>
      <p:bldP spid="63" grpId="0"/>
      <p:bldP spid="16384" grpId="0"/>
      <p:bldP spid="16386" grpId="0"/>
      <p:bldP spid="16388" grpId="0"/>
      <p:bldP spid="16389" grpId="0"/>
      <p:bldP spid="16390" grpId="0"/>
      <p:bldP spid="16391" grpId="0"/>
      <p:bldP spid="16392" grpId="0"/>
      <p:bldP spid="1639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92973-219B-4918-BB97-D444640891C9}"/>
              </a:ext>
            </a:extLst>
          </p:cNvPr>
          <p:cNvSpPr>
            <a:spLocks noGrp="1"/>
          </p:cNvSpPr>
          <p:nvPr>
            <p:ph type="title"/>
          </p:nvPr>
        </p:nvSpPr>
        <p:spPr/>
        <p:txBody>
          <a:bodyPr/>
          <a:lstStyle/>
          <a:p>
            <a:r>
              <a:rPr lang="en-US" dirty="0"/>
              <a:t>Background: GMAT Interface Example</a:t>
            </a:r>
          </a:p>
        </p:txBody>
      </p:sp>
      <p:sp>
        <p:nvSpPr>
          <p:cNvPr id="4" name="Slide Number Placeholder 3">
            <a:extLst>
              <a:ext uri="{FF2B5EF4-FFF2-40B4-BE49-F238E27FC236}">
                <a16:creationId xmlns:a16="http://schemas.microsoft.com/office/drawing/2014/main" id="{E7858E92-20C9-432F-A731-D408DC8A2DE6}"/>
              </a:ext>
            </a:extLst>
          </p:cNvPr>
          <p:cNvSpPr>
            <a:spLocks noGrp="1"/>
          </p:cNvSpPr>
          <p:nvPr>
            <p:ph type="sldNum" sz="quarter" idx="10"/>
          </p:nvPr>
        </p:nvSpPr>
        <p:spPr/>
        <p:txBody>
          <a:bodyPr/>
          <a:lstStyle/>
          <a:p>
            <a:fld id="{3720572F-4CFD-7349-B5C7-9B3124010EE8}" type="slidenum">
              <a:rPr lang="en-US" altLang="en-US" smtClean="0"/>
              <a:pPr/>
              <a:t>18</a:t>
            </a:fld>
            <a:endParaRPr lang="en-US" altLang="en-US"/>
          </a:p>
        </p:txBody>
      </p:sp>
      <p:pic>
        <p:nvPicPr>
          <p:cNvPr id="6" name="Picture 5">
            <a:extLst>
              <a:ext uri="{FF2B5EF4-FFF2-40B4-BE49-F238E27FC236}">
                <a16:creationId xmlns:a16="http://schemas.microsoft.com/office/drawing/2014/main" id="{D8C24E2E-3510-4184-9312-E4189AE54C06}"/>
              </a:ext>
            </a:extLst>
          </p:cNvPr>
          <p:cNvPicPr>
            <a:picLocks noChangeAspect="1"/>
          </p:cNvPicPr>
          <p:nvPr/>
        </p:nvPicPr>
        <p:blipFill>
          <a:blip r:embed="rId2"/>
          <a:stretch>
            <a:fillRect/>
          </a:stretch>
        </p:blipFill>
        <p:spPr>
          <a:xfrm>
            <a:off x="1773865" y="1384300"/>
            <a:ext cx="8644270" cy="4628605"/>
          </a:xfrm>
          <a:prstGeom prst="rect">
            <a:avLst/>
          </a:prstGeom>
        </p:spPr>
      </p:pic>
    </p:spTree>
    <p:extLst>
      <p:ext uri="{BB962C8B-B14F-4D97-AF65-F5344CB8AC3E}">
        <p14:creationId xmlns:p14="http://schemas.microsoft.com/office/powerpoint/2010/main" val="37103021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a:extLst>
              <a:ext uri="{FF2B5EF4-FFF2-40B4-BE49-F238E27FC236}">
                <a16:creationId xmlns:a16="http://schemas.microsoft.com/office/drawing/2014/main" id="{2EBF34D4-AF78-6E5E-6198-111C65A76685}"/>
              </a:ext>
            </a:extLst>
          </p:cNvPr>
          <p:cNvSpPr>
            <a:spLocks noGrp="1" noChangeArrowheads="1"/>
          </p:cNvSpPr>
          <p:nvPr>
            <p:ph type="title"/>
          </p:nvPr>
        </p:nvSpPr>
        <p:spPr/>
        <p:txBody>
          <a:bodyPr/>
          <a:lstStyle/>
          <a:p>
            <a:r>
              <a:rPr lang="en-US" altLang="en-US" dirty="0"/>
              <a:t>Background: GMAT Demonstration</a:t>
            </a:r>
          </a:p>
        </p:txBody>
      </p:sp>
      <p:sp>
        <p:nvSpPr>
          <p:cNvPr id="16387" name="Slide Number Placeholder 3">
            <a:extLst>
              <a:ext uri="{FF2B5EF4-FFF2-40B4-BE49-F238E27FC236}">
                <a16:creationId xmlns:a16="http://schemas.microsoft.com/office/drawing/2014/main" id="{B48CB145-C61E-C3D0-D7C7-0FA559F81FB0}"/>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99D70C6-DF83-C440-A13C-8CA8DCE98ECF}" type="slidenum">
              <a:rPr lang="en-US" altLang="en-US" sz="1100">
                <a:solidFill>
                  <a:srgbClr val="2996C3"/>
                </a:solidFill>
              </a:rPr>
              <a:pPr/>
              <a:t>19</a:t>
            </a:fld>
            <a:endParaRPr lang="en-US" altLang="en-US" sz="1100">
              <a:solidFill>
                <a:srgbClr val="2996C3"/>
              </a:solidFill>
            </a:endParaRPr>
          </a:p>
        </p:txBody>
      </p:sp>
      <p:pic>
        <p:nvPicPr>
          <p:cNvPr id="3" name="Screen Recording 2">
            <a:hlinkClick r:id="" action="ppaction://media"/>
            <a:extLst>
              <a:ext uri="{FF2B5EF4-FFF2-40B4-BE49-F238E27FC236}">
                <a16:creationId xmlns:a16="http://schemas.microsoft.com/office/drawing/2014/main" id="{F48B4B42-49EB-4F7B-A252-81D151131DF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52613" y="1384300"/>
            <a:ext cx="8486774" cy="4623524"/>
          </a:xfrm>
          <a:prstGeom prst="rect">
            <a:avLst/>
          </a:prstGeom>
        </p:spPr>
      </p:pic>
    </p:spTree>
    <p:extLst>
      <p:ext uri="{BB962C8B-B14F-4D97-AF65-F5344CB8AC3E}">
        <p14:creationId xmlns:p14="http://schemas.microsoft.com/office/powerpoint/2010/main" val="1212015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64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58075-0608-4082-B471-1FF17800D679}"/>
              </a:ext>
            </a:extLst>
          </p:cNvPr>
          <p:cNvSpPr>
            <a:spLocks noGrp="1"/>
          </p:cNvSpPr>
          <p:nvPr>
            <p:ph type="title"/>
          </p:nvPr>
        </p:nvSpPr>
        <p:spPr/>
        <p:txBody>
          <a:bodyPr/>
          <a:lstStyle/>
          <a:p>
            <a:r>
              <a:rPr lang="en-US" dirty="0"/>
              <a:t>How To…</a:t>
            </a:r>
          </a:p>
        </p:txBody>
      </p:sp>
      <p:sp>
        <p:nvSpPr>
          <p:cNvPr id="3" name="Slide Number Placeholder 2">
            <a:extLst>
              <a:ext uri="{FF2B5EF4-FFF2-40B4-BE49-F238E27FC236}">
                <a16:creationId xmlns:a16="http://schemas.microsoft.com/office/drawing/2014/main" id="{4B8276D0-F55D-493F-B6BE-9B178A8C8660}"/>
              </a:ext>
            </a:extLst>
          </p:cNvPr>
          <p:cNvSpPr>
            <a:spLocks noGrp="1"/>
          </p:cNvSpPr>
          <p:nvPr>
            <p:ph type="sldNum" sz="quarter" idx="10"/>
          </p:nvPr>
        </p:nvSpPr>
        <p:spPr/>
        <p:txBody>
          <a:bodyPr/>
          <a:lstStyle/>
          <a:p>
            <a:fld id="{F13A965B-8B1A-0B46-9958-3430B82324C0}" type="slidenum">
              <a:rPr lang="en-US" altLang="en-US" smtClean="0"/>
              <a:pPr/>
              <a:t>2</a:t>
            </a:fld>
            <a:endParaRPr lang="en-US" altLang="en-US"/>
          </a:p>
        </p:txBody>
      </p:sp>
      <p:pic>
        <p:nvPicPr>
          <p:cNvPr id="4" name="Picture 3">
            <a:extLst>
              <a:ext uri="{FF2B5EF4-FFF2-40B4-BE49-F238E27FC236}">
                <a16:creationId xmlns:a16="http://schemas.microsoft.com/office/drawing/2014/main" id="{841FBF85-BE32-4194-9413-B24FCACFC8BA}"/>
              </a:ext>
            </a:extLst>
          </p:cNvPr>
          <p:cNvPicPr>
            <a:picLocks noChangeAspect="1"/>
          </p:cNvPicPr>
          <p:nvPr/>
        </p:nvPicPr>
        <p:blipFill>
          <a:blip r:embed="rId3"/>
          <a:stretch>
            <a:fillRect/>
          </a:stretch>
        </p:blipFill>
        <p:spPr>
          <a:xfrm>
            <a:off x="5842000" y="1364152"/>
            <a:ext cx="6112933" cy="4659167"/>
          </a:xfrm>
          <a:prstGeom prst="rect">
            <a:avLst/>
          </a:prstGeom>
        </p:spPr>
      </p:pic>
      <p:sp>
        <p:nvSpPr>
          <p:cNvPr id="5" name="Content Placeholder 1">
            <a:extLst>
              <a:ext uri="{FF2B5EF4-FFF2-40B4-BE49-F238E27FC236}">
                <a16:creationId xmlns:a16="http://schemas.microsoft.com/office/drawing/2014/main" id="{3708D284-AD0E-4BEC-85C1-AB520AA6EB42}"/>
              </a:ext>
            </a:extLst>
          </p:cNvPr>
          <p:cNvSpPr txBox="1">
            <a:spLocks/>
          </p:cNvSpPr>
          <p:nvPr/>
        </p:nvSpPr>
        <p:spPr>
          <a:xfrm>
            <a:off x="421219" y="1498600"/>
            <a:ext cx="5420782" cy="4406900"/>
          </a:xfrm>
          <a:prstGeom prst="rect">
            <a:avLst/>
          </a:prstGeom>
        </p:spPr>
        <p:txBody>
          <a:bodyPr/>
          <a:lstStyle>
            <a:lvl1pPr marL="177800" indent="-177800" algn="l" rtl="0" eaLnBrk="1" fontAlgn="base" hangingPunct="1">
              <a:spcBef>
                <a:spcPct val="20000"/>
              </a:spcBef>
              <a:spcAft>
                <a:spcPct val="0"/>
              </a:spcAft>
              <a:buClr>
                <a:srgbClr val="2996C3"/>
              </a:buClr>
              <a:buFont typeface="Wingdings" pitchFamily="2" charset="2"/>
              <a:buChar char="§"/>
              <a:tabLst>
                <a:tab pos="1600200" algn="l"/>
              </a:tabLst>
              <a:defRPr sz="2000">
                <a:solidFill>
                  <a:srgbClr val="0B2D54"/>
                </a:solidFill>
                <a:latin typeface="+mn-lt"/>
                <a:ea typeface="+mn-ea"/>
                <a:cs typeface="+mn-cs"/>
              </a:defRPr>
            </a:lvl1pPr>
            <a:lvl2pPr marL="342900" indent="-165100" algn="l" rtl="0" eaLnBrk="1" fontAlgn="base" hangingPunct="1">
              <a:spcBef>
                <a:spcPct val="20000"/>
              </a:spcBef>
              <a:spcAft>
                <a:spcPct val="0"/>
              </a:spcAft>
              <a:buClr>
                <a:srgbClr val="2996C3"/>
              </a:buClr>
              <a:buFont typeface="Lucida Grande" panose="020B0600040502020204" pitchFamily="34" charset="0"/>
              <a:buChar char="-"/>
              <a:tabLst>
                <a:tab pos="1600200" algn="l"/>
              </a:tabLst>
              <a:defRPr sz="2000">
                <a:solidFill>
                  <a:srgbClr val="0B2D54"/>
                </a:solidFill>
                <a:latin typeface="+mn-lt"/>
                <a:ea typeface="+mn-ea"/>
              </a:defRPr>
            </a:lvl2pPr>
            <a:lvl3pPr marL="520700" indent="-177800" algn="l" rtl="0" eaLnBrk="1" fontAlgn="base" hangingPunct="1">
              <a:spcBef>
                <a:spcPct val="20000"/>
              </a:spcBef>
              <a:spcAft>
                <a:spcPct val="0"/>
              </a:spcAft>
              <a:buClr>
                <a:srgbClr val="2996C3"/>
              </a:buClr>
              <a:buFont typeface="Wingdings" pitchFamily="2" charset="2"/>
              <a:buChar char="§"/>
              <a:tabLst>
                <a:tab pos="1600200" algn="l"/>
              </a:tabLst>
              <a:defRPr sz="2000">
                <a:solidFill>
                  <a:srgbClr val="0B2D54"/>
                </a:solidFill>
                <a:latin typeface="+mn-lt"/>
                <a:ea typeface="+mn-ea"/>
              </a:defRPr>
            </a:lvl3pPr>
            <a:lvl4pPr marL="685800" indent="-165100" algn="l" rtl="0" eaLnBrk="1" fontAlgn="base" hangingPunct="1">
              <a:spcBef>
                <a:spcPct val="20000"/>
              </a:spcBef>
              <a:spcAft>
                <a:spcPct val="0"/>
              </a:spcAft>
              <a:buClr>
                <a:srgbClr val="2996C3"/>
              </a:buClr>
              <a:buFont typeface="Lucida Grande" panose="020B0600040502020204" pitchFamily="34" charset="0"/>
              <a:buChar char="-"/>
              <a:tabLst>
                <a:tab pos="1600200" algn="l"/>
              </a:tabLst>
              <a:defRPr sz="2000">
                <a:solidFill>
                  <a:srgbClr val="0B2D54"/>
                </a:solidFill>
                <a:latin typeface="+mn-lt"/>
                <a:ea typeface="+mn-ea"/>
              </a:defRPr>
            </a:lvl4pPr>
            <a:lvl5pPr marL="863600" indent="-177800" algn="l" rtl="0" eaLnBrk="1" fontAlgn="base" hangingPunct="1">
              <a:spcBef>
                <a:spcPct val="20000"/>
              </a:spcBef>
              <a:spcAft>
                <a:spcPct val="0"/>
              </a:spcAft>
              <a:buClr>
                <a:srgbClr val="2996C3"/>
              </a:buClr>
              <a:buFont typeface="Wingdings" pitchFamily="2" charset="2"/>
              <a:buChar char="§"/>
              <a:tabLst>
                <a:tab pos="1600200" algn="l"/>
              </a:tabLst>
              <a:defRPr sz="2000">
                <a:solidFill>
                  <a:srgbClr val="0B2D54"/>
                </a:solidFill>
                <a:latin typeface="+mn-lt"/>
                <a:ea typeface="+mn-ea"/>
              </a:defRPr>
            </a:lvl5pPr>
            <a:lvl6pPr marL="1655763" indent="-111125" algn="l" rtl="0" eaLnBrk="1" fontAlgn="base" hangingPunct="1">
              <a:spcBef>
                <a:spcPct val="20000"/>
              </a:spcBef>
              <a:spcAft>
                <a:spcPct val="0"/>
              </a:spcAft>
              <a:buClr>
                <a:srgbClr val="258848"/>
              </a:buClr>
              <a:buChar char="»"/>
              <a:defRPr sz="2000">
                <a:solidFill>
                  <a:schemeClr val="tx1"/>
                </a:solidFill>
                <a:latin typeface="+mn-lt"/>
                <a:ea typeface="+mn-ea"/>
              </a:defRPr>
            </a:lvl6pPr>
            <a:lvl7pPr marL="2112963" indent="-111125" algn="l" rtl="0" eaLnBrk="1" fontAlgn="base" hangingPunct="1">
              <a:spcBef>
                <a:spcPct val="20000"/>
              </a:spcBef>
              <a:spcAft>
                <a:spcPct val="0"/>
              </a:spcAft>
              <a:buClr>
                <a:srgbClr val="258848"/>
              </a:buClr>
              <a:buChar char="»"/>
              <a:defRPr sz="2000">
                <a:solidFill>
                  <a:schemeClr val="tx1"/>
                </a:solidFill>
                <a:latin typeface="+mn-lt"/>
                <a:ea typeface="+mn-ea"/>
              </a:defRPr>
            </a:lvl7pPr>
            <a:lvl8pPr marL="2570163" indent="-111125" algn="l" rtl="0" eaLnBrk="1" fontAlgn="base" hangingPunct="1">
              <a:spcBef>
                <a:spcPct val="20000"/>
              </a:spcBef>
              <a:spcAft>
                <a:spcPct val="0"/>
              </a:spcAft>
              <a:buClr>
                <a:srgbClr val="258848"/>
              </a:buClr>
              <a:buChar char="»"/>
              <a:defRPr sz="2000">
                <a:solidFill>
                  <a:schemeClr val="tx1"/>
                </a:solidFill>
                <a:latin typeface="+mn-lt"/>
                <a:ea typeface="+mn-ea"/>
              </a:defRPr>
            </a:lvl8pPr>
            <a:lvl9pPr marL="3027363" indent="-111125" algn="l" rtl="0" eaLnBrk="1" fontAlgn="base" hangingPunct="1">
              <a:spcBef>
                <a:spcPct val="20000"/>
              </a:spcBef>
              <a:spcAft>
                <a:spcPct val="0"/>
              </a:spcAft>
              <a:buClr>
                <a:srgbClr val="258848"/>
              </a:buClr>
              <a:buChar char="»"/>
              <a:defRPr sz="2000">
                <a:solidFill>
                  <a:schemeClr val="tx1"/>
                </a:solidFill>
                <a:latin typeface="+mn-lt"/>
                <a:ea typeface="+mn-ea"/>
              </a:defRPr>
            </a:lvl9pPr>
          </a:lstStyle>
          <a:p>
            <a:r>
              <a:rPr lang="en-US" sz="2400" kern="0" dirty="0"/>
              <a:t>Design a low-thrust transfer to a lunar libration point orbit for a CubeSat?</a:t>
            </a:r>
          </a:p>
          <a:p>
            <a:pPr marL="0" indent="0">
              <a:buNone/>
            </a:pPr>
            <a:endParaRPr lang="en-US" sz="2400" kern="0" dirty="0"/>
          </a:p>
          <a:p>
            <a:r>
              <a:rPr lang="en-US" sz="2400" kern="0" dirty="0"/>
              <a:t>Plan a low-thrust transfer and 10 year science mission that fulfills formation flying requirements?</a:t>
            </a:r>
          </a:p>
          <a:p>
            <a:pPr marL="0" indent="0">
              <a:buNone/>
            </a:pPr>
            <a:endParaRPr lang="en-US" sz="2400" kern="0" dirty="0"/>
          </a:p>
          <a:p>
            <a:r>
              <a:rPr lang="en-US" sz="2400" kern="0" dirty="0"/>
              <a:t>Identify an extended mission target that can be reached with the remaining propellant? </a:t>
            </a:r>
          </a:p>
        </p:txBody>
      </p:sp>
      <p:sp>
        <p:nvSpPr>
          <p:cNvPr id="6" name="TextBox 5">
            <a:extLst>
              <a:ext uri="{FF2B5EF4-FFF2-40B4-BE49-F238E27FC236}">
                <a16:creationId xmlns:a16="http://schemas.microsoft.com/office/drawing/2014/main" id="{EBF6EC39-DB37-4277-BED4-CFDE1CA12656}"/>
              </a:ext>
            </a:extLst>
          </p:cNvPr>
          <p:cNvSpPr txBox="1"/>
          <p:nvPr/>
        </p:nvSpPr>
        <p:spPr>
          <a:xfrm>
            <a:off x="5841998" y="5493848"/>
            <a:ext cx="4711701" cy="523220"/>
          </a:xfrm>
          <a:prstGeom prst="rect">
            <a:avLst/>
          </a:prstGeom>
          <a:solidFill>
            <a:schemeClr val="tx1"/>
          </a:solidFill>
        </p:spPr>
        <p:txBody>
          <a:bodyPr wrap="square" rtlCol="0">
            <a:spAutoFit/>
          </a:bodyPr>
          <a:lstStyle/>
          <a:p>
            <a:r>
              <a:rPr lang="en-US" sz="1400" dirty="0">
                <a:solidFill>
                  <a:schemeClr val="bg1"/>
                </a:solidFill>
              </a:rPr>
              <a:t>Lunar IceCube Trajectory</a:t>
            </a:r>
          </a:p>
          <a:p>
            <a:r>
              <a:rPr lang="en-US" sz="1400" dirty="0">
                <a:solidFill>
                  <a:schemeClr val="bg1"/>
                </a:solidFill>
              </a:rPr>
              <a:t>Sun-Earth Rotating Frame</a:t>
            </a:r>
          </a:p>
        </p:txBody>
      </p:sp>
    </p:spTree>
    <p:extLst>
      <p:ext uri="{BB962C8B-B14F-4D97-AF65-F5344CB8AC3E}">
        <p14:creationId xmlns:p14="http://schemas.microsoft.com/office/powerpoint/2010/main" val="36796338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92973-219B-4918-BB97-D444640891C9}"/>
              </a:ext>
            </a:extLst>
          </p:cNvPr>
          <p:cNvSpPr>
            <a:spLocks noGrp="1"/>
          </p:cNvSpPr>
          <p:nvPr>
            <p:ph type="title"/>
          </p:nvPr>
        </p:nvSpPr>
        <p:spPr/>
        <p:txBody>
          <a:bodyPr/>
          <a:lstStyle/>
          <a:p>
            <a:r>
              <a:rPr lang="en-US" dirty="0"/>
              <a:t>Background: EMTG Interface Example</a:t>
            </a:r>
          </a:p>
        </p:txBody>
      </p:sp>
      <p:sp>
        <p:nvSpPr>
          <p:cNvPr id="4" name="Slide Number Placeholder 3">
            <a:extLst>
              <a:ext uri="{FF2B5EF4-FFF2-40B4-BE49-F238E27FC236}">
                <a16:creationId xmlns:a16="http://schemas.microsoft.com/office/drawing/2014/main" id="{E7858E92-20C9-432F-A731-D408DC8A2DE6}"/>
              </a:ext>
            </a:extLst>
          </p:cNvPr>
          <p:cNvSpPr>
            <a:spLocks noGrp="1"/>
          </p:cNvSpPr>
          <p:nvPr>
            <p:ph type="sldNum" sz="quarter" idx="10"/>
          </p:nvPr>
        </p:nvSpPr>
        <p:spPr/>
        <p:txBody>
          <a:bodyPr/>
          <a:lstStyle/>
          <a:p>
            <a:fld id="{3720572F-4CFD-7349-B5C7-9B3124010EE8}" type="slidenum">
              <a:rPr lang="en-US" altLang="en-US" smtClean="0"/>
              <a:pPr/>
              <a:t>20</a:t>
            </a:fld>
            <a:endParaRPr lang="en-US" altLang="en-US"/>
          </a:p>
        </p:txBody>
      </p:sp>
      <p:pic>
        <p:nvPicPr>
          <p:cNvPr id="6" name="Picture 5">
            <a:extLst>
              <a:ext uri="{FF2B5EF4-FFF2-40B4-BE49-F238E27FC236}">
                <a16:creationId xmlns:a16="http://schemas.microsoft.com/office/drawing/2014/main" id="{286810B0-60DD-4E14-8813-1004B63F33AE}"/>
              </a:ext>
            </a:extLst>
          </p:cNvPr>
          <p:cNvPicPr>
            <a:picLocks noChangeAspect="1"/>
          </p:cNvPicPr>
          <p:nvPr/>
        </p:nvPicPr>
        <p:blipFill>
          <a:blip r:embed="rId2"/>
          <a:stretch>
            <a:fillRect/>
          </a:stretch>
        </p:blipFill>
        <p:spPr>
          <a:xfrm>
            <a:off x="406400" y="1455066"/>
            <a:ext cx="7256232" cy="2829855"/>
          </a:xfrm>
          <a:prstGeom prst="rect">
            <a:avLst/>
          </a:prstGeom>
        </p:spPr>
      </p:pic>
      <p:pic>
        <p:nvPicPr>
          <p:cNvPr id="8" name="Picture 7">
            <a:extLst>
              <a:ext uri="{FF2B5EF4-FFF2-40B4-BE49-F238E27FC236}">
                <a16:creationId xmlns:a16="http://schemas.microsoft.com/office/drawing/2014/main" id="{D6D7ED58-3598-483A-8238-EB5801673EE6}"/>
              </a:ext>
            </a:extLst>
          </p:cNvPr>
          <p:cNvPicPr>
            <a:picLocks noChangeAspect="1"/>
          </p:cNvPicPr>
          <p:nvPr/>
        </p:nvPicPr>
        <p:blipFill rotWithShape="1">
          <a:blip r:embed="rId3"/>
          <a:srcRect r="47075"/>
          <a:stretch/>
        </p:blipFill>
        <p:spPr>
          <a:xfrm>
            <a:off x="7158544" y="1455066"/>
            <a:ext cx="4796389" cy="4455918"/>
          </a:xfrm>
          <a:prstGeom prst="rect">
            <a:avLst/>
          </a:prstGeom>
        </p:spPr>
      </p:pic>
      <p:sp>
        <p:nvSpPr>
          <p:cNvPr id="9" name="TextBox 8">
            <a:extLst>
              <a:ext uri="{FF2B5EF4-FFF2-40B4-BE49-F238E27FC236}">
                <a16:creationId xmlns:a16="http://schemas.microsoft.com/office/drawing/2014/main" id="{5AAE3ECC-D0E0-4727-B0F9-92CF1EAA7E57}"/>
              </a:ext>
            </a:extLst>
          </p:cNvPr>
          <p:cNvSpPr txBox="1"/>
          <p:nvPr/>
        </p:nvSpPr>
        <p:spPr>
          <a:xfrm>
            <a:off x="2156872" y="3823256"/>
            <a:ext cx="3251200" cy="461665"/>
          </a:xfrm>
          <a:prstGeom prst="rect">
            <a:avLst/>
          </a:prstGeom>
          <a:noFill/>
        </p:spPr>
        <p:txBody>
          <a:bodyPr wrap="square" rtlCol="0">
            <a:spAutoFit/>
          </a:bodyPr>
          <a:lstStyle/>
          <a:p>
            <a:r>
              <a:rPr lang="en-US" b="1" dirty="0"/>
              <a:t>Figure 1: </a:t>
            </a:r>
            <a:r>
              <a:rPr lang="en-US" dirty="0"/>
              <a:t>EMTG GUI</a:t>
            </a:r>
          </a:p>
        </p:txBody>
      </p:sp>
      <p:sp>
        <p:nvSpPr>
          <p:cNvPr id="10" name="TextBox 9">
            <a:extLst>
              <a:ext uri="{FF2B5EF4-FFF2-40B4-BE49-F238E27FC236}">
                <a16:creationId xmlns:a16="http://schemas.microsoft.com/office/drawing/2014/main" id="{1CCC6C91-F9E0-476C-991D-5C098A8BE892}"/>
              </a:ext>
            </a:extLst>
          </p:cNvPr>
          <p:cNvSpPr txBox="1"/>
          <p:nvPr/>
        </p:nvSpPr>
        <p:spPr>
          <a:xfrm>
            <a:off x="10153967" y="3638566"/>
            <a:ext cx="1942468" cy="830997"/>
          </a:xfrm>
          <a:prstGeom prst="rect">
            <a:avLst/>
          </a:prstGeom>
          <a:noFill/>
        </p:spPr>
        <p:txBody>
          <a:bodyPr wrap="square" rtlCol="0">
            <a:spAutoFit/>
          </a:bodyPr>
          <a:lstStyle/>
          <a:p>
            <a:r>
              <a:rPr lang="en-US" b="1" dirty="0"/>
              <a:t>Figure 2: </a:t>
            </a:r>
            <a:r>
              <a:rPr lang="en-US" dirty="0"/>
              <a:t>EMTG Script</a:t>
            </a:r>
          </a:p>
        </p:txBody>
      </p:sp>
    </p:spTree>
    <p:extLst>
      <p:ext uri="{BB962C8B-B14F-4D97-AF65-F5344CB8AC3E}">
        <p14:creationId xmlns:p14="http://schemas.microsoft.com/office/powerpoint/2010/main" val="6181311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a:extLst>
              <a:ext uri="{FF2B5EF4-FFF2-40B4-BE49-F238E27FC236}">
                <a16:creationId xmlns:a16="http://schemas.microsoft.com/office/drawing/2014/main" id="{2EBF34D4-AF78-6E5E-6198-111C65A76685}"/>
              </a:ext>
            </a:extLst>
          </p:cNvPr>
          <p:cNvSpPr>
            <a:spLocks noGrp="1" noChangeArrowheads="1"/>
          </p:cNvSpPr>
          <p:nvPr>
            <p:ph type="title"/>
          </p:nvPr>
        </p:nvSpPr>
        <p:spPr/>
        <p:txBody>
          <a:bodyPr/>
          <a:lstStyle/>
          <a:p>
            <a:r>
              <a:rPr lang="en-US" altLang="en-US" dirty="0"/>
              <a:t>Background: GSFC Trajectory Optimization Tools</a:t>
            </a:r>
          </a:p>
        </p:txBody>
      </p:sp>
      <p:sp>
        <p:nvSpPr>
          <p:cNvPr id="16387" name="Slide Number Placeholder 3">
            <a:extLst>
              <a:ext uri="{FF2B5EF4-FFF2-40B4-BE49-F238E27FC236}">
                <a16:creationId xmlns:a16="http://schemas.microsoft.com/office/drawing/2014/main" id="{B48CB145-C61E-C3D0-D7C7-0FA559F81FB0}"/>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99D70C6-DF83-C440-A13C-8CA8DCE98ECF}" type="slidenum">
              <a:rPr lang="en-US" altLang="en-US" sz="1100">
                <a:solidFill>
                  <a:srgbClr val="2996C3"/>
                </a:solidFill>
              </a:rPr>
              <a:pPr/>
              <a:t>21</a:t>
            </a:fld>
            <a:endParaRPr lang="en-US" altLang="en-US" sz="1100">
              <a:solidFill>
                <a:srgbClr val="2996C3"/>
              </a:solidFill>
            </a:endParaRPr>
          </a:p>
        </p:txBody>
      </p:sp>
      <p:graphicFrame>
        <p:nvGraphicFramePr>
          <p:cNvPr id="3" name="Table 3">
            <a:extLst>
              <a:ext uri="{FF2B5EF4-FFF2-40B4-BE49-F238E27FC236}">
                <a16:creationId xmlns:a16="http://schemas.microsoft.com/office/drawing/2014/main" id="{BA8AB37E-7C11-4FF6-B7E7-4D12749C23F9}"/>
              </a:ext>
            </a:extLst>
          </p:cNvPr>
          <p:cNvGraphicFramePr>
            <a:graphicFrameLocks noGrp="1"/>
          </p:cNvGraphicFramePr>
          <p:nvPr>
            <p:ph idx="1"/>
            <p:extLst>
              <p:ext uri="{D42A27DB-BD31-4B8C-83A1-F6EECF244321}">
                <p14:modId xmlns:p14="http://schemas.microsoft.com/office/powerpoint/2010/main" val="3458139117"/>
              </p:ext>
            </p:extLst>
          </p:nvPr>
        </p:nvGraphicFramePr>
        <p:xfrm>
          <a:off x="292562" y="1455089"/>
          <a:ext cx="11548533" cy="4486233"/>
        </p:xfrm>
        <a:graphic>
          <a:graphicData uri="http://schemas.openxmlformats.org/drawingml/2006/table">
            <a:tbl>
              <a:tblPr firstRow="1" bandRow="1">
                <a:tableStyleId>{21E4AEA4-8DFA-4A89-87EB-49C32662AFE0}</a:tableStyleId>
              </a:tblPr>
              <a:tblGrid>
                <a:gridCol w="1199273">
                  <a:extLst>
                    <a:ext uri="{9D8B030D-6E8A-4147-A177-3AD203B41FA5}">
                      <a16:colId xmlns:a16="http://schemas.microsoft.com/office/drawing/2014/main" val="470137044"/>
                    </a:ext>
                  </a:extLst>
                </a:gridCol>
                <a:gridCol w="2297429">
                  <a:extLst>
                    <a:ext uri="{9D8B030D-6E8A-4147-A177-3AD203B41FA5}">
                      <a16:colId xmlns:a16="http://schemas.microsoft.com/office/drawing/2014/main" val="514211659"/>
                    </a:ext>
                  </a:extLst>
                </a:gridCol>
                <a:gridCol w="8051831">
                  <a:extLst>
                    <a:ext uri="{9D8B030D-6E8A-4147-A177-3AD203B41FA5}">
                      <a16:colId xmlns:a16="http://schemas.microsoft.com/office/drawing/2014/main" val="1172390949"/>
                    </a:ext>
                  </a:extLst>
                </a:gridCol>
              </a:tblGrid>
              <a:tr h="554313">
                <a:tc>
                  <a:txBody>
                    <a:bodyPr/>
                    <a:lstStyle/>
                    <a:p>
                      <a:pPr algn="ctr"/>
                      <a:r>
                        <a:rPr lang="en-US" dirty="0"/>
                        <a:t>Name</a:t>
                      </a:r>
                    </a:p>
                  </a:txBody>
                  <a:tcPr anchor="ctr"/>
                </a:tc>
                <a:tc>
                  <a:txBody>
                    <a:bodyPr/>
                    <a:lstStyle/>
                    <a:p>
                      <a:pPr algn="ctr"/>
                      <a:r>
                        <a:rPr lang="en-US" dirty="0"/>
                        <a:t>Type of Optimizer</a:t>
                      </a:r>
                    </a:p>
                  </a:txBody>
                  <a:tcPr anchor="ctr"/>
                </a:tc>
                <a:tc>
                  <a:txBody>
                    <a:bodyPr/>
                    <a:lstStyle/>
                    <a:p>
                      <a:pPr algn="ctr"/>
                      <a:r>
                        <a:rPr lang="en-US" dirty="0"/>
                        <a:t>Notes</a:t>
                      </a:r>
                    </a:p>
                  </a:txBody>
                  <a:tcPr anchor="ctr"/>
                </a:tc>
                <a:extLst>
                  <a:ext uri="{0D108BD9-81ED-4DB2-BD59-A6C34878D82A}">
                    <a16:rowId xmlns:a16="http://schemas.microsoft.com/office/drawing/2014/main" val="3278628055"/>
                  </a:ext>
                </a:extLst>
              </a:tr>
              <a:tr h="1920240">
                <a:tc>
                  <a:txBody>
                    <a:bodyPr/>
                    <a:lstStyle/>
                    <a:p>
                      <a:pPr algn="ctr"/>
                      <a:r>
                        <a:rPr lang="en-US" dirty="0"/>
                        <a:t>CSALT</a:t>
                      </a:r>
                    </a:p>
                  </a:txBody>
                  <a:tcPr anchor="ctr"/>
                </a:tc>
                <a:tc>
                  <a:txBody>
                    <a:bodyPr/>
                    <a:lstStyle/>
                    <a:p>
                      <a:pPr algn="ctr"/>
                      <a:r>
                        <a:rPr lang="en-US" dirty="0"/>
                        <a:t>Direct Collocation</a:t>
                      </a:r>
                    </a:p>
                  </a:txBody>
                  <a:tcPr anchor="ctr"/>
                </a:tc>
                <a:tc>
                  <a:txBody>
                    <a:bodyPr/>
                    <a:lstStyle/>
                    <a:p>
                      <a:pPr marL="285750" indent="-285750">
                        <a:buFont typeface="Arial" panose="020B0604020202020204" pitchFamily="34" charset="0"/>
                        <a:buChar char="•"/>
                      </a:pPr>
                      <a:r>
                        <a:rPr lang="en-US" dirty="0"/>
                        <a:t>Collocation Stand-Alone Library and Toolkit (CSALT)</a:t>
                      </a:r>
                    </a:p>
                    <a:p>
                      <a:pPr marL="285750" indent="-285750">
                        <a:buFont typeface="Arial" panose="020B0604020202020204" pitchFamily="34" charset="0"/>
                        <a:buChar char="•"/>
                      </a:pPr>
                      <a:r>
                        <a:rPr lang="en-US" dirty="0"/>
                        <a:t>Set up problems as Matlab or C++ code, source code in C++</a:t>
                      </a:r>
                    </a:p>
                    <a:p>
                      <a:pPr marL="285750" indent="-285750">
                        <a:buFont typeface="Arial" panose="020B0604020202020204" pitchFamily="34" charset="0"/>
                        <a:buChar char="•"/>
                      </a:pPr>
                      <a:r>
                        <a:rPr lang="en-US" dirty="0"/>
                        <a:t>Hermite-Simpson, </a:t>
                      </a:r>
                      <a:r>
                        <a:rPr lang="en-US" dirty="0" err="1"/>
                        <a:t>Lobatto</a:t>
                      </a:r>
                      <a:r>
                        <a:rPr lang="en-US" dirty="0"/>
                        <a:t> IIIa, and </a:t>
                      </a:r>
                      <a:r>
                        <a:rPr lang="en-US" dirty="0" err="1"/>
                        <a:t>Radau</a:t>
                      </a:r>
                      <a:r>
                        <a:rPr lang="en-US" dirty="0"/>
                        <a:t> transcriptions available</a:t>
                      </a:r>
                    </a:p>
                    <a:p>
                      <a:pPr marL="285750" indent="-285750">
                        <a:buFont typeface="Arial" panose="020B0604020202020204" pitchFamily="34" charset="0"/>
                        <a:buChar char="•"/>
                      </a:pPr>
                      <a:r>
                        <a:rPr lang="en-US" dirty="0"/>
                        <a:t>Matlab prototype version includes much of the same functionality as C++ tool, and enables easier problem setup</a:t>
                      </a:r>
                    </a:p>
                    <a:p>
                      <a:pPr marL="285750" indent="-285750">
                        <a:buFont typeface="Arial" panose="020B0604020202020204" pitchFamily="34" charset="0"/>
                        <a:buChar char="•"/>
                      </a:pPr>
                      <a:r>
                        <a:rPr lang="en-US" dirty="0"/>
                        <a:t>C++ code included with GMAT source code; must be compiled separately</a:t>
                      </a:r>
                    </a:p>
                    <a:p>
                      <a:pPr marL="285750" indent="-285750">
                        <a:buFont typeface="Arial" panose="020B0604020202020204" pitchFamily="34" charset="0"/>
                        <a:buChar char="•"/>
                      </a:pPr>
                      <a:endParaRPr lang="en-US" dirty="0"/>
                    </a:p>
                  </a:txBody>
                  <a:tcPr/>
                </a:tc>
                <a:extLst>
                  <a:ext uri="{0D108BD9-81ED-4DB2-BD59-A6C34878D82A}">
                    <a16:rowId xmlns:a16="http://schemas.microsoft.com/office/drawing/2014/main" val="1951709401"/>
                  </a:ext>
                </a:extLst>
              </a:tr>
              <a:tr h="1920240">
                <a:tc>
                  <a:txBody>
                    <a:bodyPr/>
                    <a:lstStyle/>
                    <a:p>
                      <a:pPr algn="ctr"/>
                      <a:r>
                        <a:rPr lang="en-US" dirty="0"/>
                        <a:t>*</a:t>
                      </a:r>
                      <a:r>
                        <a:rPr lang="en-US" dirty="0" err="1"/>
                        <a:t>PaSTA</a:t>
                      </a:r>
                      <a:endParaRPr lang="en-US" dirty="0"/>
                    </a:p>
                  </a:txBody>
                  <a:tcPr anchor="ctr"/>
                </a:tc>
                <a:tc>
                  <a:txBody>
                    <a:bodyPr/>
                    <a:lstStyle/>
                    <a:p>
                      <a:pPr algn="ctr"/>
                      <a:r>
                        <a:rPr lang="en-US" dirty="0"/>
                        <a:t>Direct Shooting</a:t>
                      </a:r>
                    </a:p>
                  </a:txBody>
                  <a:tcPr anchor="ctr"/>
                </a:tc>
                <a:tc>
                  <a:txBody>
                    <a:bodyPr/>
                    <a:lstStyle/>
                    <a:p>
                      <a:pPr marL="285750" indent="-285750">
                        <a:buFont typeface="Arial" panose="020B0604020202020204" pitchFamily="34" charset="0"/>
                        <a:buChar char="•"/>
                      </a:pPr>
                      <a:r>
                        <a:rPr lang="en-US" dirty="0"/>
                        <a:t>Parametric Shooting Transcription Algorithm (</a:t>
                      </a:r>
                      <a:r>
                        <a:rPr lang="en-US" dirty="0" err="1"/>
                        <a:t>PaSTA</a:t>
                      </a:r>
                      <a:r>
                        <a:rPr lang="en-US" dirty="0"/>
                        <a:t>)</a:t>
                      </a:r>
                    </a:p>
                    <a:p>
                      <a:pPr marL="285750" indent="-285750">
                        <a:buFont typeface="Arial" panose="020B0604020202020204" pitchFamily="34" charset="0"/>
                        <a:buChar char="•"/>
                      </a:pPr>
                      <a:r>
                        <a:rPr lang="en-US" dirty="0"/>
                        <a:t>Set up problems as Matlab or C++ code, source code in C++</a:t>
                      </a:r>
                    </a:p>
                    <a:p>
                      <a:pPr marL="285750" indent="-285750">
                        <a:buFont typeface="Arial" panose="020B0604020202020204" pitchFamily="34" charset="0"/>
                        <a:buChar char="•"/>
                      </a:pPr>
                      <a:r>
                        <a:rPr lang="en-US" dirty="0"/>
                        <a:t>Can create many varieties of direct shooting problems</a:t>
                      </a:r>
                    </a:p>
                    <a:p>
                      <a:pPr marL="285750" indent="-285750">
                        <a:buFont typeface="Arial" panose="020B0604020202020204" pitchFamily="34" charset="0"/>
                        <a:buChar char="•"/>
                      </a:pPr>
                      <a:r>
                        <a:rPr lang="en-US" dirty="0"/>
                        <a:t>Uses same explicit integration algorithms as EMTG</a:t>
                      </a:r>
                    </a:p>
                    <a:p>
                      <a:pPr marL="285750" indent="-285750">
                        <a:buFont typeface="Arial" panose="020B0604020202020204" pitchFamily="34" charset="0"/>
                        <a:buChar char="•"/>
                      </a:pPr>
                      <a:r>
                        <a:rPr lang="en-US" dirty="0"/>
                        <a:t>*Not currently available as an open-source tool</a:t>
                      </a:r>
                    </a:p>
                  </a:txBody>
                  <a:tcPr/>
                </a:tc>
                <a:extLst>
                  <a:ext uri="{0D108BD9-81ED-4DB2-BD59-A6C34878D82A}">
                    <a16:rowId xmlns:a16="http://schemas.microsoft.com/office/drawing/2014/main" val="152690572"/>
                  </a:ext>
                </a:extLst>
              </a:tr>
            </a:tbl>
          </a:graphicData>
        </a:graphic>
      </p:graphicFrame>
      <p:sp>
        <p:nvSpPr>
          <p:cNvPr id="5" name="AutoShape 3">
            <a:extLst>
              <a:ext uri="{FF2B5EF4-FFF2-40B4-BE49-F238E27FC236}">
                <a16:creationId xmlns:a16="http://schemas.microsoft.com/office/drawing/2014/main" id="{2C123700-59F6-4D96-8028-423B958C2F42}"/>
              </a:ext>
            </a:extLst>
          </p:cNvPr>
          <p:cNvSpPr>
            <a:spLocks noChangeAspect="1" noChangeArrowheads="1" noTextEdit="1"/>
          </p:cNvSpPr>
          <p:nvPr/>
        </p:nvSpPr>
        <p:spPr bwMode="auto">
          <a:xfrm>
            <a:off x="292100" y="1455738"/>
            <a:ext cx="11583988" cy="450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Rectangle 5">
            <a:extLst>
              <a:ext uri="{FF2B5EF4-FFF2-40B4-BE49-F238E27FC236}">
                <a16:creationId xmlns:a16="http://schemas.microsoft.com/office/drawing/2014/main" id="{C83BF1F0-9C6A-4340-9679-C7BCA2FDD6C2}"/>
              </a:ext>
            </a:extLst>
          </p:cNvPr>
          <p:cNvSpPr>
            <a:spLocks noChangeArrowheads="1"/>
          </p:cNvSpPr>
          <p:nvPr/>
        </p:nvSpPr>
        <p:spPr bwMode="auto">
          <a:xfrm>
            <a:off x="300038" y="1463675"/>
            <a:ext cx="1200150" cy="554037"/>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Rectangle 6">
            <a:extLst>
              <a:ext uri="{FF2B5EF4-FFF2-40B4-BE49-F238E27FC236}">
                <a16:creationId xmlns:a16="http://schemas.microsoft.com/office/drawing/2014/main" id="{B7DFFF95-F6FC-4B80-97B8-F953C8F4471D}"/>
              </a:ext>
            </a:extLst>
          </p:cNvPr>
          <p:cNvSpPr>
            <a:spLocks noChangeArrowheads="1"/>
          </p:cNvSpPr>
          <p:nvPr/>
        </p:nvSpPr>
        <p:spPr bwMode="auto">
          <a:xfrm>
            <a:off x="1500188" y="1463675"/>
            <a:ext cx="2297113" cy="554037"/>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Rectangle 7">
            <a:extLst>
              <a:ext uri="{FF2B5EF4-FFF2-40B4-BE49-F238E27FC236}">
                <a16:creationId xmlns:a16="http://schemas.microsoft.com/office/drawing/2014/main" id="{EC145A33-29B3-488A-AB92-37C1CD3BC381}"/>
              </a:ext>
            </a:extLst>
          </p:cNvPr>
          <p:cNvSpPr>
            <a:spLocks noChangeArrowheads="1"/>
          </p:cNvSpPr>
          <p:nvPr/>
        </p:nvSpPr>
        <p:spPr bwMode="auto">
          <a:xfrm>
            <a:off x="3797300" y="1463675"/>
            <a:ext cx="8053388" cy="554037"/>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Rectangle 8">
            <a:extLst>
              <a:ext uri="{FF2B5EF4-FFF2-40B4-BE49-F238E27FC236}">
                <a16:creationId xmlns:a16="http://schemas.microsoft.com/office/drawing/2014/main" id="{AD9C342C-0C54-4A30-8897-CE9A0346F6FC}"/>
              </a:ext>
            </a:extLst>
          </p:cNvPr>
          <p:cNvSpPr>
            <a:spLocks noChangeArrowheads="1"/>
          </p:cNvSpPr>
          <p:nvPr/>
        </p:nvSpPr>
        <p:spPr bwMode="auto">
          <a:xfrm>
            <a:off x="300038" y="2017713"/>
            <a:ext cx="1200150" cy="2011362"/>
          </a:xfrm>
          <a:prstGeom prst="rect">
            <a:avLst/>
          </a:prstGeom>
          <a:solidFill>
            <a:srgbClr val="CDCDD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Rectangle 9">
            <a:extLst>
              <a:ext uri="{FF2B5EF4-FFF2-40B4-BE49-F238E27FC236}">
                <a16:creationId xmlns:a16="http://schemas.microsoft.com/office/drawing/2014/main" id="{251E0139-4D64-445C-8875-CF1957B9AADF}"/>
              </a:ext>
            </a:extLst>
          </p:cNvPr>
          <p:cNvSpPr>
            <a:spLocks noChangeArrowheads="1"/>
          </p:cNvSpPr>
          <p:nvPr/>
        </p:nvSpPr>
        <p:spPr bwMode="auto">
          <a:xfrm>
            <a:off x="1500188" y="2017713"/>
            <a:ext cx="2297113" cy="2011362"/>
          </a:xfrm>
          <a:prstGeom prst="rect">
            <a:avLst/>
          </a:prstGeom>
          <a:solidFill>
            <a:srgbClr val="CDCDD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Rectangle 10">
            <a:extLst>
              <a:ext uri="{FF2B5EF4-FFF2-40B4-BE49-F238E27FC236}">
                <a16:creationId xmlns:a16="http://schemas.microsoft.com/office/drawing/2014/main" id="{02070BCD-0BB0-462A-9EDB-45FB0535F780}"/>
              </a:ext>
            </a:extLst>
          </p:cNvPr>
          <p:cNvSpPr>
            <a:spLocks noChangeArrowheads="1"/>
          </p:cNvSpPr>
          <p:nvPr/>
        </p:nvSpPr>
        <p:spPr bwMode="auto">
          <a:xfrm>
            <a:off x="3797300" y="2017713"/>
            <a:ext cx="8053388" cy="2011362"/>
          </a:xfrm>
          <a:prstGeom prst="rect">
            <a:avLst/>
          </a:prstGeom>
          <a:solidFill>
            <a:srgbClr val="CDCDD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Rectangle 11">
            <a:extLst>
              <a:ext uri="{FF2B5EF4-FFF2-40B4-BE49-F238E27FC236}">
                <a16:creationId xmlns:a16="http://schemas.microsoft.com/office/drawing/2014/main" id="{BA94834F-0185-4917-A737-0AD9102F1D96}"/>
              </a:ext>
            </a:extLst>
          </p:cNvPr>
          <p:cNvSpPr>
            <a:spLocks noChangeArrowheads="1"/>
          </p:cNvSpPr>
          <p:nvPr/>
        </p:nvSpPr>
        <p:spPr bwMode="auto">
          <a:xfrm>
            <a:off x="300038" y="4029075"/>
            <a:ext cx="1200150" cy="1920875"/>
          </a:xfrm>
          <a:prstGeom prst="rect">
            <a:avLst/>
          </a:prstGeom>
          <a:solidFill>
            <a:srgbClr val="E8E8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a:extLst>
              <a:ext uri="{FF2B5EF4-FFF2-40B4-BE49-F238E27FC236}">
                <a16:creationId xmlns:a16="http://schemas.microsoft.com/office/drawing/2014/main" id="{8EC050FE-5297-4FC3-B750-CB7214248E45}"/>
              </a:ext>
            </a:extLst>
          </p:cNvPr>
          <p:cNvSpPr>
            <a:spLocks noChangeArrowheads="1"/>
          </p:cNvSpPr>
          <p:nvPr/>
        </p:nvSpPr>
        <p:spPr bwMode="auto">
          <a:xfrm>
            <a:off x="1500188" y="4029075"/>
            <a:ext cx="2297113" cy="1920875"/>
          </a:xfrm>
          <a:prstGeom prst="rect">
            <a:avLst/>
          </a:prstGeom>
          <a:solidFill>
            <a:srgbClr val="E8E8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Rectangle 13">
            <a:extLst>
              <a:ext uri="{FF2B5EF4-FFF2-40B4-BE49-F238E27FC236}">
                <a16:creationId xmlns:a16="http://schemas.microsoft.com/office/drawing/2014/main" id="{903985DD-D60B-48FC-89E0-BADAC2316128}"/>
              </a:ext>
            </a:extLst>
          </p:cNvPr>
          <p:cNvSpPr>
            <a:spLocks noChangeArrowheads="1"/>
          </p:cNvSpPr>
          <p:nvPr/>
        </p:nvSpPr>
        <p:spPr bwMode="auto">
          <a:xfrm>
            <a:off x="3797300" y="4029075"/>
            <a:ext cx="8053388" cy="1920875"/>
          </a:xfrm>
          <a:prstGeom prst="rect">
            <a:avLst/>
          </a:prstGeom>
          <a:solidFill>
            <a:srgbClr val="E8E8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Line 14">
            <a:extLst>
              <a:ext uri="{FF2B5EF4-FFF2-40B4-BE49-F238E27FC236}">
                <a16:creationId xmlns:a16="http://schemas.microsoft.com/office/drawing/2014/main" id="{1E2211A8-093D-4346-B7F7-CD9820915168}"/>
              </a:ext>
            </a:extLst>
          </p:cNvPr>
          <p:cNvSpPr>
            <a:spLocks noChangeShapeType="1"/>
          </p:cNvSpPr>
          <p:nvPr/>
        </p:nvSpPr>
        <p:spPr bwMode="auto">
          <a:xfrm>
            <a:off x="1500188" y="1457325"/>
            <a:ext cx="0" cy="4498975"/>
          </a:xfrm>
          <a:prstGeom prst="line">
            <a:avLst/>
          </a:prstGeom>
          <a:noFill/>
          <a:ln w="1270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Line 15">
            <a:extLst>
              <a:ext uri="{FF2B5EF4-FFF2-40B4-BE49-F238E27FC236}">
                <a16:creationId xmlns:a16="http://schemas.microsoft.com/office/drawing/2014/main" id="{0AE94A1F-F3E1-4230-B925-3BFEF2BDC036}"/>
              </a:ext>
            </a:extLst>
          </p:cNvPr>
          <p:cNvSpPr>
            <a:spLocks noChangeShapeType="1"/>
          </p:cNvSpPr>
          <p:nvPr/>
        </p:nvSpPr>
        <p:spPr bwMode="auto">
          <a:xfrm>
            <a:off x="3797300" y="1457325"/>
            <a:ext cx="0" cy="4498975"/>
          </a:xfrm>
          <a:prstGeom prst="line">
            <a:avLst/>
          </a:prstGeom>
          <a:noFill/>
          <a:ln w="1270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Line 16">
            <a:extLst>
              <a:ext uri="{FF2B5EF4-FFF2-40B4-BE49-F238E27FC236}">
                <a16:creationId xmlns:a16="http://schemas.microsoft.com/office/drawing/2014/main" id="{30DBAA13-C5F4-45AB-A8F7-BE47EE99B2A7}"/>
              </a:ext>
            </a:extLst>
          </p:cNvPr>
          <p:cNvSpPr>
            <a:spLocks noChangeShapeType="1"/>
          </p:cNvSpPr>
          <p:nvPr/>
        </p:nvSpPr>
        <p:spPr bwMode="auto">
          <a:xfrm>
            <a:off x="293688" y="2017713"/>
            <a:ext cx="11563350" cy="0"/>
          </a:xfrm>
          <a:prstGeom prst="line">
            <a:avLst/>
          </a:prstGeom>
          <a:noFill/>
          <a:ln w="3810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Line 17">
            <a:extLst>
              <a:ext uri="{FF2B5EF4-FFF2-40B4-BE49-F238E27FC236}">
                <a16:creationId xmlns:a16="http://schemas.microsoft.com/office/drawing/2014/main" id="{EABDB580-928E-4148-873E-16FAF01D2329}"/>
              </a:ext>
            </a:extLst>
          </p:cNvPr>
          <p:cNvSpPr>
            <a:spLocks noChangeShapeType="1"/>
          </p:cNvSpPr>
          <p:nvPr/>
        </p:nvSpPr>
        <p:spPr bwMode="auto">
          <a:xfrm>
            <a:off x="293688" y="4029075"/>
            <a:ext cx="11563350" cy="0"/>
          </a:xfrm>
          <a:prstGeom prst="line">
            <a:avLst/>
          </a:prstGeom>
          <a:noFill/>
          <a:ln w="1270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Line 18">
            <a:extLst>
              <a:ext uri="{FF2B5EF4-FFF2-40B4-BE49-F238E27FC236}">
                <a16:creationId xmlns:a16="http://schemas.microsoft.com/office/drawing/2014/main" id="{98475427-1C25-4F19-8F6C-2286B29D0A5C}"/>
              </a:ext>
            </a:extLst>
          </p:cNvPr>
          <p:cNvSpPr>
            <a:spLocks noChangeShapeType="1"/>
          </p:cNvSpPr>
          <p:nvPr/>
        </p:nvSpPr>
        <p:spPr bwMode="auto">
          <a:xfrm>
            <a:off x="300038" y="1457325"/>
            <a:ext cx="0" cy="4498975"/>
          </a:xfrm>
          <a:prstGeom prst="line">
            <a:avLst/>
          </a:prstGeom>
          <a:noFill/>
          <a:ln w="1270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Line 19">
            <a:extLst>
              <a:ext uri="{FF2B5EF4-FFF2-40B4-BE49-F238E27FC236}">
                <a16:creationId xmlns:a16="http://schemas.microsoft.com/office/drawing/2014/main" id="{476E5428-4317-4F1A-A1B0-327BA7A904F4}"/>
              </a:ext>
            </a:extLst>
          </p:cNvPr>
          <p:cNvSpPr>
            <a:spLocks noChangeShapeType="1"/>
          </p:cNvSpPr>
          <p:nvPr/>
        </p:nvSpPr>
        <p:spPr bwMode="auto">
          <a:xfrm>
            <a:off x="11850688" y="1457325"/>
            <a:ext cx="0" cy="4498975"/>
          </a:xfrm>
          <a:prstGeom prst="line">
            <a:avLst/>
          </a:prstGeom>
          <a:noFill/>
          <a:ln w="1270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Line 20">
            <a:extLst>
              <a:ext uri="{FF2B5EF4-FFF2-40B4-BE49-F238E27FC236}">
                <a16:creationId xmlns:a16="http://schemas.microsoft.com/office/drawing/2014/main" id="{99E88A2E-742C-42DC-90B3-6A336DF6682C}"/>
              </a:ext>
            </a:extLst>
          </p:cNvPr>
          <p:cNvSpPr>
            <a:spLocks noChangeShapeType="1"/>
          </p:cNvSpPr>
          <p:nvPr/>
        </p:nvSpPr>
        <p:spPr bwMode="auto">
          <a:xfrm>
            <a:off x="293688" y="1463675"/>
            <a:ext cx="11563350" cy="0"/>
          </a:xfrm>
          <a:prstGeom prst="line">
            <a:avLst/>
          </a:prstGeom>
          <a:noFill/>
          <a:ln w="1270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Line 21">
            <a:extLst>
              <a:ext uri="{FF2B5EF4-FFF2-40B4-BE49-F238E27FC236}">
                <a16:creationId xmlns:a16="http://schemas.microsoft.com/office/drawing/2014/main" id="{916A57DC-307A-48E8-9E1B-168C40ED6672}"/>
              </a:ext>
            </a:extLst>
          </p:cNvPr>
          <p:cNvSpPr>
            <a:spLocks noChangeShapeType="1"/>
          </p:cNvSpPr>
          <p:nvPr/>
        </p:nvSpPr>
        <p:spPr bwMode="auto">
          <a:xfrm>
            <a:off x="293688" y="5949950"/>
            <a:ext cx="11563350" cy="0"/>
          </a:xfrm>
          <a:prstGeom prst="line">
            <a:avLst/>
          </a:prstGeom>
          <a:noFill/>
          <a:ln w="1270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Rectangle 22">
            <a:extLst>
              <a:ext uri="{FF2B5EF4-FFF2-40B4-BE49-F238E27FC236}">
                <a16:creationId xmlns:a16="http://schemas.microsoft.com/office/drawing/2014/main" id="{EA0B5EF7-07A2-47B1-B82D-2212C9C7904E}"/>
              </a:ext>
            </a:extLst>
          </p:cNvPr>
          <p:cNvSpPr>
            <a:spLocks noChangeArrowheads="1"/>
          </p:cNvSpPr>
          <p:nvPr/>
        </p:nvSpPr>
        <p:spPr bwMode="auto">
          <a:xfrm>
            <a:off x="590550" y="1614488"/>
            <a:ext cx="731838"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anose="020B0604020202020204" pitchFamily="34" charset="0"/>
              </a:rPr>
              <a:t>Name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4" name="Rectangle 23">
            <a:extLst>
              <a:ext uri="{FF2B5EF4-FFF2-40B4-BE49-F238E27FC236}">
                <a16:creationId xmlns:a16="http://schemas.microsoft.com/office/drawing/2014/main" id="{167B22EC-6413-4DD1-9021-41D217BEE88E}"/>
              </a:ext>
            </a:extLst>
          </p:cNvPr>
          <p:cNvSpPr>
            <a:spLocks noChangeArrowheads="1"/>
          </p:cNvSpPr>
          <p:nvPr/>
        </p:nvSpPr>
        <p:spPr bwMode="auto">
          <a:xfrm>
            <a:off x="1692275" y="1614488"/>
            <a:ext cx="2039938"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anose="020B0604020202020204" pitchFamily="34" charset="0"/>
              </a:rPr>
              <a:t>Type of Optimizer</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5" name="Rectangle 24">
            <a:extLst>
              <a:ext uri="{FF2B5EF4-FFF2-40B4-BE49-F238E27FC236}">
                <a16:creationId xmlns:a16="http://schemas.microsoft.com/office/drawing/2014/main" id="{4D5C36B2-E6DF-44FF-B652-26B41349BDA1}"/>
              </a:ext>
            </a:extLst>
          </p:cNvPr>
          <p:cNvSpPr>
            <a:spLocks noChangeArrowheads="1"/>
          </p:cNvSpPr>
          <p:nvPr/>
        </p:nvSpPr>
        <p:spPr bwMode="auto">
          <a:xfrm>
            <a:off x="7507288" y="1614488"/>
            <a:ext cx="744538"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anose="020B0604020202020204" pitchFamily="34" charset="0"/>
              </a:rPr>
              <a:t>Notes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6" name="Rectangle 25">
            <a:extLst>
              <a:ext uri="{FF2B5EF4-FFF2-40B4-BE49-F238E27FC236}">
                <a16:creationId xmlns:a16="http://schemas.microsoft.com/office/drawing/2014/main" id="{8359C48F-3FA0-4E3D-BA48-81448F370CE4}"/>
              </a:ext>
            </a:extLst>
          </p:cNvPr>
          <p:cNvSpPr>
            <a:spLocks noChangeArrowheads="1"/>
          </p:cNvSpPr>
          <p:nvPr/>
        </p:nvSpPr>
        <p:spPr bwMode="auto">
          <a:xfrm>
            <a:off x="539750" y="2905125"/>
            <a:ext cx="8366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CSALT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7" name="Rectangle 26">
            <a:extLst>
              <a:ext uri="{FF2B5EF4-FFF2-40B4-BE49-F238E27FC236}">
                <a16:creationId xmlns:a16="http://schemas.microsoft.com/office/drawing/2014/main" id="{D67A8FAD-5AAC-4904-A286-DC9E45F97856}"/>
              </a:ext>
            </a:extLst>
          </p:cNvPr>
          <p:cNvSpPr>
            <a:spLocks noChangeArrowheads="1"/>
          </p:cNvSpPr>
          <p:nvPr/>
        </p:nvSpPr>
        <p:spPr bwMode="auto">
          <a:xfrm>
            <a:off x="1755775" y="2905125"/>
            <a:ext cx="18907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Direct Collocation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8" name="Rectangle 27">
            <a:extLst>
              <a:ext uri="{FF2B5EF4-FFF2-40B4-BE49-F238E27FC236}">
                <a16:creationId xmlns:a16="http://schemas.microsoft.com/office/drawing/2014/main" id="{2830CFFC-59C1-4686-B9BB-CBA963AFF562}"/>
              </a:ext>
            </a:extLst>
          </p:cNvPr>
          <p:cNvSpPr>
            <a:spLocks noChangeArrowheads="1"/>
          </p:cNvSpPr>
          <p:nvPr/>
        </p:nvSpPr>
        <p:spPr bwMode="auto">
          <a:xfrm>
            <a:off x="3889375" y="2081213"/>
            <a:ext cx="1793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9" name="Rectangle 28">
            <a:extLst>
              <a:ext uri="{FF2B5EF4-FFF2-40B4-BE49-F238E27FC236}">
                <a16:creationId xmlns:a16="http://schemas.microsoft.com/office/drawing/2014/main" id="{7919CBA1-3433-4011-8F52-D03CA9A6D711}"/>
              </a:ext>
            </a:extLst>
          </p:cNvPr>
          <p:cNvSpPr>
            <a:spLocks noChangeArrowheads="1"/>
          </p:cNvSpPr>
          <p:nvPr/>
        </p:nvSpPr>
        <p:spPr bwMode="auto">
          <a:xfrm>
            <a:off x="4175125" y="2081213"/>
            <a:ext cx="18923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Collocation Stand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0" name="Rectangle 29">
            <a:extLst>
              <a:ext uri="{FF2B5EF4-FFF2-40B4-BE49-F238E27FC236}">
                <a16:creationId xmlns:a16="http://schemas.microsoft.com/office/drawing/2014/main" id="{875D52A5-9B1A-48FA-A4A8-56DA8E46A82B}"/>
              </a:ext>
            </a:extLst>
          </p:cNvPr>
          <p:cNvSpPr>
            <a:spLocks noChangeArrowheads="1"/>
          </p:cNvSpPr>
          <p:nvPr/>
        </p:nvSpPr>
        <p:spPr bwMode="auto">
          <a:xfrm>
            <a:off x="5965825" y="2081213"/>
            <a:ext cx="1762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1" name="Rectangle 30">
            <a:extLst>
              <a:ext uri="{FF2B5EF4-FFF2-40B4-BE49-F238E27FC236}">
                <a16:creationId xmlns:a16="http://schemas.microsoft.com/office/drawing/2014/main" id="{0AF0EF85-BBB3-489E-A10B-B32A241CA70D}"/>
              </a:ext>
            </a:extLst>
          </p:cNvPr>
          <p:cNvSpPr>
            <a:spLocks noChangeArrowheads="1"/>
          </p:cNvSpPr>
          <p:nvPr/>
        </p:nvSpPr>
        <p:spPr bwMode="auto">
          <a:xfrm>
            <a:off x="6042025" y="2081213"/>
            <a:ext cx="35750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Alone Library and Toolkit (CSALT)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2" name="Rectangle 31">
            <a:extLst>
              <a:ext uri="{FF2B5EF4-FFF2-40B4-BE49-F238E27FC236}">
                <a16:creationId xmlns:a16="http://schemas.microsoft.com/office/drawing/2014/main" id="{45EC806C-90C9-4605-A3F8-D7C637417CEB}"/>
              </a:ext>
            </a:extLst>
          </p:cNvPr>
          <p:cNvSpPr>
            <a:spLocks noChangeArrowheads="1"/>
          </p:cNvSpPr>
          <p:nvPr/>
        </p:nvSpPr>
        <p:spPr bwMode="auto">
          <a:xfrm>
            <a:off x="3889375" y="2355850"/>
            <a:ext cx="1793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3" name="Rectangle 32">
            <a:extLst>
              <a:ext uri="{FF2B5EF4-FFF2-40B4-BE49-F238E27FC236}">
                <a16:creationId xmlns:a16="http://schemas.microsoft.com/office/drawing/2014/main" id="{C493C6DC-4E1E-4D25-98A6-5B757C8197AC}"/>
              </a:ext>
            </a:extLst>
          </p:cNvPr>
          <p:cNvSpPr>
            <a:spLocks noChangeArrowheads="1"/>
          </p:cNvSpPr>
          <p:nvPr/>
        </p:nvSpPr>
        <p:spPr bwMode="auto">
          <a:xfrm>
            <a:off x="4175125" y="2355850"/>
            <a:ext cx="6248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Set up problems as Matlab or C++ code, source code in C++</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4" name="Rectangle 33">
            <a:extLst>
              <a:ext uri="{FF2B5EF4-FFF2-40B4-BE49-F238E27FC236}">
                <a16:creationId xmlns:a16="http://schemas.microsoft.com/office/drawing/2014/main" id="{4459471D-D2AC-4EAA-8DCA-3DDD6D61B4C1}"/>
              </a:ext>
            </a:extLst>
          </p:cNvPr>
          <p:cNvSpPr>
            <a:spLocks noChangeArrowheads="1"/>
          </p:cNvSpPr>
          <p:nvPr/>
        </p:nvSpPr>
        <p:spPr bwMode="auto">
          <a:xfrm>
            <a:off x="3889375" y="2630488"/>
            <a:ext cx="1793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5" name="Rectangle 34">
            <a:extLst>
              <a:ext uri="{FF2B5EF4-FFF2-40B4-BE49-F238E27FC236}">
                <a16:creationId xmlns:a16="http://schemas.microsoft.com/office/drawing/2014/main" id="{2800BC90-B25F-45EC-854A-785887D7FDAF}"/>
              </a:ext>
            </a:extLst>
          </p:cNvPr>
          <p:cNvSpPr>
            <a:spLocks noChangeArrowheads="1"/>
          </p:cNvSpPr>
          <p:nvPr/>
        </p:nvSpPr>
        <p:spPr bwMode="auto">
          <a:xfrm>
            <a:off x="4175125" y="2630488"/>
            <a:ext cx="9017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Hermite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6" name="Rectangle 35">
            <a:extLst>
              <a:ext uri="{FF2B5EF4-FFF2-40B4-BE49-F238E27FC236}">
                <a16:creationId xmlns:a16="http://schemas.microsoft.com/office/drawing/2014/main" id="{FC5FEA82-0A65-4807-8DC9-5DB900ECA4AF}"/>
              </a:ext>
            </a:extLst>
          </p:cNvPr>
          <p:cNvSpPr>
            <a:spLocks noChangeArrowheads="1"/>
          </p:cNvSpPr>
          <p:nvPr/>
        </p:nvSpPr>
        <p:spPr bwMode="auto">
          <a:xfrm>
            <a:off x="4975225" y="2630488"/>
            <a:ext cx="1762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7" name="Rectangle 36">
            <a:extLst>
              <a:ext uri="{FF2B5EF4-FFF2-40B4-BE49-F238E27FC236}">
                <a16:creationId xmlns:a16="http://schemas.microsoft.com/office/drawing/2014/main" id="{EF8161AB-6889-4CDB-8857-B4D5A51F8F6C}"/>
              </a:ext>
            </a:extLst>
          </p:cNvPr>
          <p:cNvSpPr>
            <a:spLocks noChangeArrowheads="1"/>
          </p:cNvSpPr>
          <p:nvPr/>
        </p:nvSpPr>
        <p:spPr bwMode="auto">
          <a:xfrm>
            <a:off x="5051425" y="2630488"/>
            <a:ext cx="11160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Simpson,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8" name="Rectangle 37">
            <a:extLst>
              <a:ext uri="{FF2B5EF4-FFF2-40B4-BE49-F238E27FC236}">
                <a16:creationId xmlns:a16="http://schemas.microsoft.com/office/drawing/2014/main" id="{04A15124-F3C9-4AAE-A2C4-0F9F35DB8184}"/>
              </a:ext>
            </a:extLst>
          </p:cNvPr>
          <p:cNvSpPr>
            <a:spLocks noChangeArrowheads="1"/>
          </p:cNvSpPr>
          <p:nvPr/>
        </p:nvSpPr>
        <p:spPr bwMode="auto">
          <a:xfrm>
            <a:off x="6069013" y="2630488"/>
            <a:ext cx="8620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Lobatto</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9" name="Rectangle 38">
            <a:extLst>
              <a:ext uri="{FF2B5EF4-FFF2-40B4-BE49-F238E27FC236}">
                <a16:creationId xmlns:a16="http://schemas.microsoft.com/office/drawing/2014/main" id="{71AA90F7-BD01-42A6-A78A-7E28C9EFF9A1}"/>
              </a:ext>
            </a:extLst>
          </p:cNvPr>
          <p:cNvSpPr>
            <a:spLocks noChangeArrowheads="1"/>
          </p:cNvSpPr>
          <p:nvPr/>
        </p:nvSpPr>
        <p:spPr bwMode="auto">
          <a:xfrm>
            <a:off x="6892925" y="2630488"/>
            <a:ext cx="9890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IIIa, and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0" name="Rectangle 39">
            <a:extLst>
              <a:ext uri="{FF2B5EF4-FFF2-40B4-BE49-F238E27FC236}">
                <a16:creationId xmlns:a16="http://schemas.microsoft.com/office/drawing/2014/main" id="{2617AE9D-9E12-4D46-A4AD-39B92E7756A9}"/>
              </a:ext>
            </a:extLst>
          </p:cNvPr>
          <p:cNvSpPr>
            <a:spLocks noChangeArrowheads="1"/>
          </p:cNvSpPr>
          <p:nvPr/>
        </p:nvSpPr>
        <p:spPr bwMode="auto">
          <a:xfrm>
            <a:off x="7783513" y="2630488"/>
            <a:ext cx="7747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Radau</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1" name="Rectangle 40">
            <a:extLst>
              <a:ext uri="{FF2B5EF4-FFF2-40B4-BE49-F238E27FC236}">
                <a16:creationId xmlns:a16="http://schemas.microsoft.com/office/drawing/2014/main" id="{A70EA40B-4307-4B65-B4A3-EFFA62860614}"/>
              </a:ext>
            </a:extLst>
          </p:cNvPr>
          <p:cNvSpPr>
            <a:spLocks noChangeArrowheads="1"/>
          </p:cNvSpPr>
          <p:nvPr/>
        </p:nvSpPr>
        <p:spPr bwMode="auto">
          <a:xfrm>
            <a:off x="8520113" y="2630488"/>
            <a:ext cx="24257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transcriptions available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2" name="Rectangle 41">
            <a:extLst>
              <a:ext uri="{FF2B5EF4-FFF2-40B4-BE49-F238E27FC236}">
                <a16:creationId xmlns:a16="http://schemas.microsoft.com/office/drawing/2014/main" id="{D79F164D-E344-42EC-9C77-9BC5073ABE05}"/>
              </a:ext>
            </a:extLst>
          </p:cNvPr>
          <p:cNvSpPr>
            <a:spLocks noChangeArrowheads="1"/>
          </p:cNvSpPr>
          <p:nvPr/>
        </p:nvSpPr>
        <p:spPr bwMode="auto">
          <a:xfrm>
            <a:off x="3889375" y="2905125"/>
            <a:ext cx="1793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3" name="Rectangle 42">
            <a:extLst>
              <a:ext uri="{FF2B5EF4-FFF2-40B4-BE49-F238E27FC236}">
                <a16:creationId xmlns:a16="http://schemas.microsoft.com/office/drawing/2014/main" id="{0C4543CD-F255-46CB-A8D7-065E7EE63D8D}"/>
              </a:ext>
            </a:extLst>
          </p:cNvPr>
          <p:cNvSpPr>
            <a:spLocks noChangeArrowheads="1"/>
          </p:cNvSpPr>
          <p:nvPr/>
        </p:nvSpPr>
        <p:spPr bwMode="auto">
          <a:xfrm>
            <a:off x="4175125" y="2905125"/>
            <a:ext cx="75104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Matlab prototype version includes much of the same functionality as C++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4" name="Rectangle 43">
            <a:extLst>
              <a:ext uri="{FF2B5EF4-FFF2-40B4-BE49-F238E27FC236}">
                <a16:creationId xmlns:a16="http://schemas.microsoft.com/office/drawing/2014/main" id="{1EA1B40A-8C82-46DE-98F1-604B1F47F75D}"/>
              </a:ext>
            </a:extLst>
          </p:cNvPr>
          <p:cNvSpPr>
            <a:spLocks noChangeArrowheads="1"/>
          </p:cNvSpPr>
          <p:nvPr/>
        </p:nvSpPr>
        <p:spPr bwMode="auto">
          <a:xfrm>
            <a:off x="4175125" y="3181350"/>
            <a:ext cx="4038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tool, and enables easier problem setup</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5" name="Rectangle 44">
            <a:extLst>
              <a:ext uri="{FF2B5EF4-FFF2-40B4-BE49-F238E27FC236}">
                <a16:creationId xmlns:a16="http://schemas.microsoft.com/office/drawing/2014/main" id="{E34FC6D5-2F9A-4F8F-9D7B-82319B3BAE5B}"/>
              </a:ext>
            </a:extLst>
          </p:cNvPr>
          <p:cNvSpPr>
            <a:spLocks noChangeArrowheads="1"/>
          </p:cNvSpPr>
          <p:nvPr/>
        </p:nvSpPr>
        <p:spPr bwMode="auto">
          <a:xfrm>
            <a:off x="3889375" y="3455988"/>
            <a:ext cx="1793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6" name="Rectangle 45">
            <a:extLst>
              <a:ext uri="{FF2B5EF4-FFF2-40B4-BE49-F238E27FC236}">
                <a16:creationId xmlns:a16="http://schemas.microsoft.com/office/drawing/2014/main" id="{67CD71DF-0737-4ADE-B321-DBAB6A00E6C8}"/>
              </a:ext>
            </a:extLst>
          </p:cNvPr>
          <p:cNvSpPr>
            <a:spLocks noChangeArrowheads="1"/>
          </p:cNvSpPr>
          <p:nvPr/>
        </p:nvSpPr>
        <p:spPr bwMode="auto">
          <a:xfrm>
            <a:off x="4175125" y="3455988"/>
            <a:ext cx="40116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C++ code included with GMAT source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7" name="Rectangle 46">
            <a:extLst>
              <a:ext uri="{FF2B5EF4-FFF2-40B4-BE49-F238E27FC236}">
                <a16:creationId xmlns:a16="http://schemas.microsoft.com/office/drawing/2014/main" id="{50BA2278-6A82-41B5-ACAB-712E75B71A1E}"/>
              </a:ext>
            </a:extLst>
          </p:cNvPr>
          <p:cNvSpPr>
            <a:spLocks noChangeArrowheads="1"/>
          </p:cNvSpPr>
          <p:nvPr/>
        </p:nvSpPr>
        <p:spPr bwMode="auto">
          <a:xfrm>
            <a:off x="8067675" y="3455988"/>
            <a:ext cx="36258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code; must be compiled separately</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8" name="Rectangle 47">
            <a:extLst>
              <a:ext uri="{FF2B5EF4-FFF2-40B4-BE49-F238E27FC236}">
                <a16:creationId xmlns:a16="http://schemas.microsoft.com/office/drawing/2014/main" id="{3425B52D-A1A2-40BB-9D3B-02C55A822DC4}"/>
              </a:ext>
            </a:extLst>
          </p:cNvPr>
          <p:cNvSpPr>
            <a:spLocks noChangeArrowheads="1"/>
          </p:cNvSpPr>
          <p:nvPr/>
        </p:nvSpPr>
        <p:spPr bwMode="auto">
          <a:xfrm>
            <a:off x="501650" y="4870450"/>
            <a:ext cx="1889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9" name="Rectangle 48">
            <a:extLst>
              <a:ext uri="{FF2B5EF4-FFF2-40B4-BE49-F238E27FC236}">
                <a16:creationId xmlns:a16="http://schemas.microsoft.com/office/drawing/2014/main" id="{2CA84FA7-51D7-4D64-9BD7-778501AC1D8B}"/>
              </a:ext>
            </a:extLst>
          </p:cNvPr>
          <p:cNvSpPr>
            <a:spLocks noChangeArrowheads="1"/>
          </p:cNvSpPr>
          <p:nvPr/>
        </p:nvSpPr>
        <p:spPr bwMode="auto">
          <a:xfrm>
            <a:off x="590550" y="4870450"/>
            <a:ext cx="8239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PaSTA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0" name="Rectangle 49">
            <a:extLst>
              <a:ext uri="{FF2B5EF4-FFF2-40B4-BE49-F238E27FC236}">
                <a16:creationId xmlns:a16="http://schemas.microsoft.com/office/drawing/2014/main" id="{97EEAF05-A5E9-45C6-949B-3F1751DFB76F}"/>
              </a:ext>
            </a:extLst>
          </p:cNvPr>
          <p:cNvSpPr>
            <a:spLocks noChangeArrowheads="1"/>
          </p:cNvSpPr>
          <p:nvPr/>
        </p:nvSpPr>
        <p:spPr bwMode="auto">
          <a:xfrm>
            <a:off x="1868488" y="4870450"/>
            <a:ext cx="16621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Direct Shooting</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1" name="Rectangle 50">
            <a:extLst>
              <a:ext uri="{FF2B5EF4-FFF2-40B4-BE49-F238E27FC236}">
                <a16:creationId xmlns:a16="http://schemas.microsoft.com/office/drawing/2014/main" id="{7A0873C9-4871-4462-978D-521DD9AEA204}"/>
              </a:ext>
            </a:extLst>
          </p:cNvPr>
          <p:cNvSpPr>
            <a:spLocks noChangeArrowheads="1"/>
          </p:cNvSpPr>
          <p:nvPr/>
        </p:nvSpPr>
        <p:spPr bwMode="auto">
          <a:xfrm>
            <a:off x="3889375" y="4095750"/>
            <a:ext cx="1793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2" name="Rectangle 51">
            <a:extLst>
              <a:ext uri="{FF2B5EF4-FFF2-40B4-BE49-F238E27FC236}">
                <a16:creationId xmlns:a16="http://schemas.microsoft.com/office/drawing/2014/main" id="{30DEF224-ADB5-4A6C-AE2A-F29716BA40A2}"/>
              </a:ext>
            </a:extLst>
          </p:cNvPr>
          <p:cNvSpPr>
            <a:spLocks noChangeArrowheads="1"/>
          </p:cNvSpPr>
          <p:nvPr/>
        </p:nvSpPr>
        <p:spPr bwMode="auto">
          <a:xfrm>
            <a:off x="4175125" y="4095750"/>
            <a:ext cx="4724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Parametric Shooting Transcription Algorithm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3" name="Rectangle 52">
            <a:extLst>
              <a:ext uri="{FF2B5EF4-FFF2-40B4-BE49-F238E27FC236}">
                <a16:creationId xmlns:a16="http://schemas.microsoft.com/office/drawing/2014/main" id="{BA0AA77C-9101-4FA8-9788-C133FCB7A232}"/>
              </a:ext>
            </a:extLst>
          </p:cNvPr>
          <p:cNvSpPr>
            <a:spLocks noChangeArrowheads="1"/>
          </p:cNvSpPr>
          <p:nvPr/>
        </p:nvSpPr>
        <p:spPr bwMode="auto">
          <a:xfrm>
            <a:off x="8774113" y="4095750"/>
            <a:ext cx="8255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PaSTA</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4" name="Rectangle 53">
            <a:extLst>
              <a:ext uri="{FF2B5EF4-FFF2-40B4-BE49-F238E27FC236}">
                <a16:creationId xmlns:a16="http://schemas.microsoft.com/office/drawing/2014/main" id="{294CA446-55FE-48E9-8F26-04BE0DB430AD}"/>
              </a:ext>
            </a:extLst>
          </p:cNvPr>
          <p:cNvSpPr>
            <a:spLocks noChangeArrowheads="1"/>
          </p:cNvSpPr>
          <p:nvPr/>
        </p:nvSpPr>
        <p:spPr bwMode="auto">
          <a:xfrm>
            <a:off x="9483725" y="4095750"/>
            <a:ext cx="1762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5" name="Rectangle 54">
            <a:extLst>
              <a:ext uri="{FF2B5EF4-FFF2-40B4-BE49-F238E27FC236}">
                <a16:creationId xmlns:a16="http://schemas.microsoft.com/office/drawing/2014/main" id="{C4B5B824-24EF-484F-9B20-DB254CE8FCA5}"/>
              </a:ext>
            </a:extLst>
          </p:cNvPr>
          <p:cNvSpPr>
            <a:spLocks noChangeArrowheads="1"/>
          </p:cNvSpPr>
          <p:nvPr/>
        </p:nvSpPr>
        <p:spPr bwMode="auto">
          <a:xfrm>
            <a:off x="3889375" y="4370388"/>
            <a:ext cx="1793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6" name="Rectangle 55">
            <a:extLst>
              <a:ext uri="{FF2B5EF4-FFF2-40B4-BE49-F238E27FC236}">
                <a16:creationId xmlns:a16="http://schemas.microsoft.com/office/drawing/2014/main" id="{A78EDCEB-5DA7-4D53-997D-7FCF6C39A4DD}"/>
              </a:ext>
            </a:extLst>
          </p:cNvPr>
          <p:cNvSpPr>
            <a:spLocks noChangeArrowheads="1"/>
          </p:cNvSpPr>
          <p:nvPr/>
        </p:nvSpPr>
        <p:spPr bwMode="auto">
          <a:xfrm>
            <a:off x="4175125" y="4370388"/>
            <a:ext cx="6248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Set up problems as Matlab or C++ code, source code in C++</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7" name="Rectangle 56">
            <a:extLst>
              <a:ext uri="{FF2B5EF4-FFF2-40B4-BE49-F238E27FC236}">
                <a16:creationId xmlns:a16="http://schemas.microsoft.com/office/drawing/2014/main" id="{60D42E7D-18C7-4C88-8B37-80C4DEFFD949}"/>
              </a:ext>
            </a:extLst>
          </p:cNvPr>
          <p:cNvSpPr>
            <a:spLocks noChangeArrowheads="1"/>
          </p:cNvSpPr>
          <p:nvPr/>
        </p:nvSpPr>
        <p:spPr bwMode="auto">
          <a:xfrm>
            <a:off x="3889375" y="4641850"/>
            <a:ext cx="1793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8" name="Rectangle 57">
            <a:extLst>
              <a:ext uri="{FF2B5EF4-FFF2-40B4-BE49-F238E27FC236}">
                <a16:creationId xmlns:a16="http://schemas.microsoft.com/office/drawing/2014/main" id="{FC6C04AC-7077-4891-99DE-2F830AEA13EC}"/>
              </a:ext>
            </a:extLst>
          </p:cNvPr>
          <p:cNvSpPr>
            <a:spLocks noChangeArrowheads="1"/>
          </p:cNvSpPr>
          <p:nvPr/>
        </p:nvSpPr>
        <p:spPr bwMode="auto">
          <a:xfrm>
            <a:off x="4175125" y="4641850"/>
            <a:ext cx="55594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Can create many varieties of direct shooting problems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9" name="Rectangle 58">
            <a:extLst>
              <a:ext uri="{FF2B5EF4-FFF2-40B4-BE49-F238E27FC236}">
                <a16:creationId xmlns:a16="http://schemas.microsoft.com/office/drawing/2014/main" id="{FFF7C577-2F10-4AC9-A7C0-6A231B33E9A2}"/>
              </a:ext>
            </a:extLst>
          </p:cNvPr>
          <p:cNvSpPr>
            <a:spLocks noChangeArrowheads="1"/>
          </p:cNvSpPr>
          <p:nvPr/>
        </p:nvSpPr>
        <p:spPr bwMode="auto">
          <a:xfrm>
            <a:off x="3889375" y="4916488"/>
            <a:ext cx="1793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0" name="Rectangle 59">
            <a:extLst>
              <a:ext uri="{FF2B5EF4-FFF2-40B4-BE49-F238E27FC236}">
                <a16:creationId xmlns:a16="http://schemas.microsoft.com/office/drawing/2014/main" id="{810C0E92-5FFC-4B3B-A429-E44EF28F87F5}"/>
              </a:ext>
            </a:extLst>
          </p:cNvPr>
          <p:cNvSpPr>
            <a:spLocks noChangeArrowheads="1"/>
          </p:cNvSpPr>
          <p:nvPr/>
        </p:nvSpPr>
        <p:spPr bwMode="auto">
          <a:xfrm>
            <a:off x="4175125" y="4916488"/>
            <a:ext cx="5283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Uses same explicit integration algorithms as EMTG</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1" name="Rectangle 60">
            <a:extLst>
              <a:ext uri="{FF2B5EF4-FFF2-40B4-BE49-F238E27FC236}">
                <a16:creationId xmlns:a16="http://schemas.microsoft.com/office/drawing/2014/main" id="{844B812B-DBE3-4882-87CD-E3A510680CBA}"/>
              </a:ext>
            </a:extLst>
          </p:cNvPr>
          <p:cNvSpPr>
            <a:spLocks noChangeArrowheads="1"/>
          </p:cNvSpPr>
          <p:nvPr/>
        </p:nvSpPr>
        <p:spPr bwMode="auto">
          <a:xfrm>
            <a:off x="3889375" y="5191125"/>
            <a:ext cx="1793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2" name="Rectangle 61">
            <a:extLst>
              <a:ext uri="{FF2B5EF4-FFF2-40B4-BE49-F238E27FC236}">
                <a16:creationId xmlns:a16="http://schemas.microsoft.com/office/drawing/2014/main" id="{63F22022-CEDF-43D0-8C46-ACE4746DB165}"/>
              </a:ext>
            </a:extLst>
          </p:cNvPr>
          <p:cNvSpPr>
            <a:spLocks noChangeArrowheads="1"/>
          </p:cNvSpPr>
          <p:nvPr/>
        </p:nvSpPr>
        <p:spPr bwMode="auto">
          <a:xfrm>
            <a:off x="4175125" y="5191125"/>
            <a:ext cx="609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*Not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3" name="Rectangle 62">
            <a:extLst>
              <a:ext uri="{FF2B5EF4-FFF2-40B4-BE49-F238E27FC236}">
                <a16:creationId xmlns:a16="http://schemas.microsoft.com/office/drawing/2014/main" id="{52923C0F-BDC9-4165-B52F-268BEE7246CB}"/>
              </a:ext>
            </a:extLst>
          </p:cNvPr>
          <p:cNvSpPr>
            <a:spLocks noChangeArrowheads="1"/>
          </p:cNvSpPr>
          <p:nvPr/>
        </p:nvSpPr>
        <p:spPr bwMode="auto">
          <a:xfrm>
            <a:off x="4683125" y="5191125"/>
            <a:ext cx="31321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currently available as an open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384" name="Rectangle 63">
            <a:extLst>
              <a:ext uri="{FF2B5EF4-FFF2-40B4-BE49-F238E27FC236}">
                <a16:creationId xmlns:a16="http://schemas.microsoft.com/office/drawing/2014/main" id="{8DF34419-8E80-44AF-98C2-7B184AF0C6FB}"/>
              </a:ext>
            </a:extLst>
          </p:cNvPr>
          <p:cNvSpPr>
            <a:spLocks noChangeArrowheads="1"/>
          </p:cNvSpPr>
          <p:nvPr/>
        </p:nvSpPr>
        <p:spPr bwMode="auto">
          <a:xfrm>
            <a:off x="7718425" y="5191125"/>
            <a:ext cx="1762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386" name="Rectangle 64">
            <a:extLst>
              <a:ext uri="{FF2B5EF4-FFF2-40B4-BE49-F238E27FC236}">
                <a16:creationId xmlns:a16="http://schemas.microsoft.com/office/drawing/2014/main" id="{3A6E8A98-439A-4444-B685-F4725625D2C4}"/>
              </a:ext>
            </a:extLst>
          </p:cNvPr>
          <p:cNvSpPr>
            <a:spLocks noChangeArrowheads="1"/>
          </p:cNvSpPr>
          <p:nvPr/>
        </p:nvSpPr>
        <p:spPr bwMode="auto">
          <a:xfrm>
            <a:off x="7794625" y="5191125"/>
            <a:ext cx="12176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source tool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480400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5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2"/>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5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5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5"/>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56"/>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57"/>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58"/>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59"/>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60"/>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61"/>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62"/>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63"/>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16384"/>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163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51" grpId="0"/>
      <p:bldP spid="52" grpId="0"/>
      <p:bldP spid="53" grpId="0"/>
      <p:bldP spid="54" grpId="0"/>
      <p:bldP spid="55" grpId="0"/>
      <p:bldP spid="56" grpId="0"/>
      <p:bldP spid="57" grpId="0"/>
      <p:bldP spid="58" grpId="0"/>
      <p:bldP spid="59" grpId="0"/>
      <p:bldP spid="60" grpId="0"/>
      <p:bldP spid="61" grpId="0"/>
      <p:bldP spid="62" grpId="0"/>
      <p:bldP spid="63" grpId="0"/>
      <p:bldP spid="16384" grpId="0"/>
      <p:bldP spid="1638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a:extLst>
              <a:ext uri="{FF2B5EF4-FFF2-40B4-BE49-F238E27FC236}">
                <a16:creationId xmlns:a16="http://schemas.microsoft.com/office/drawing/2014/main" id="{2EBF34D4-AF78-6E5E-6198-111C65A76685}"/>
              </a:ext>
            </a:extLst>
          </p:cNvPr>
          <p:cNvSpPr>
            <a:spLocks noGrp="1" noChangeArrowheads="1"/>
          </p:cNvSpPr>
          <p:nvPr>
            <p:ph type="title"/>
          </p:nvPr>
        </p:nvSpPr>
        <p:spPr/>
        <p:txBody>
          <a:bodyPr/>
          <a:lstStyle/>
          <a:p>
            <a:r>
              <a:rPr lang="en-US" altLang="en-US" dirty="0"/>
              <a:t>Background: How to Decide What Tool to Use?</a:t>
            </a:r>
          </a:p>
        </p:txBody>
      </p:sp>
      <p:sp>
        <p:nvSpPr>
          <p:cNvPr id="16387" name="Slide Number Placeholder 3">
            <a:extLst>
              <a:ext uri="{FF2B5EF4-FFF2-40B4-BE49-F238E27FC236}">
                <a16:creationId xmlns:a16="http://schemas.microsoft.com/office/drawing/2014/main" id="{B48CB145-C61E-C3D0-D7C7-0FA559F81FB0}"/>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99D70C6-DF83-C440-A13C-8CA8DCE98ECF}" type="slidenum">
              <a:rPr lang="en-US" altLang="en-US" sz="1100">
                <a:solidFill>
                  <a:srgbClr val="2996C3"/>
                </a:solidFill>
              </a:rPr>
              <a:pPr/>
              <a:t>22</a:t>
            </a:fld>
            <a:endParaRPr lang="en-US" altLang="en-US" sz="1100">
              <a:solidFill>
                <a:srgbClr val="2996C3"/>
              </a:solidFill>
            </a:endParaRPr>
          </a:p>
        </p:txBody>
      </p:sp>
      <p:sp>
        <p:nvSpPr>
          <p:cNvPr id="4" name="Content Placeholder 3">
            <a:extLst>
              <a:ext uri="{FF2B5EF4-FFF2-40B4-BE49-F238E27FC236}">
                <a16:creationId xmlns:a16="http://schemas.microsoft.com/office/drawing/2014/main" id="{5044367B-BE0F-4146-B177-97FEB3AEED71}"/>
              </a:ext>
            </a:extLst>
          </p:cNvPr>
          <p:cNvSpPr>
            <a:spLocks noGrp="1"/>
          </p:cNvSpPr>
          <p:nvPr>
            <p:ph idx="1"/>
          </p:nvPr>
        </p:nvSpPr>
        <p:spPr/>
        <p:txBody>
          <a:bodyPr/>
          <a:lstStyle/>
          <a:p>
            <a:r>
              <a:rPr lang="en-US" sz="2400" dirty="0"/>
              <a:t>Guidelines:</a:t>
            </a:r>
          </a:p>
          <a:p>
            <a:pPr lvl="1"/>
            <a:r>
              <a:rPr lang="en-US" sz="2400" dirty="0"/>
              <a:t>What tool(s) have the needed features? </a:t>
            </a:r>
          </a:p>
          <a:p>
            <a:pPr lvl="2"/>
            <a:r>
              <a:rPr lang="en-US" sz="2400" dirty="0"/>
              <a:t>Example: Only GMAT and CSALT can optimize multiple spacecraft simultaneously.</a:t>
            </a:r>
          </a:p>
          <a:p>
            <a:pPr lvl="1"/>
            <a:r>
              <a:rPr lang="en-US" sz="2400" dirty="0"/>
              <a:t>How difficult is it to install the tool and set up a problem?</a:t>
            </a:r>
          </a:p>
          <a:p>
            <a:pPr lvl="2"/>
            <a:r>
              <a:rPr lang="en-US" sz="2400" dirty="0"/>
              <a:t>EMTG and GMAT offer GUIs and script/text interfaces while CSALT and </a:t>
            </a:r>
            <a:r>
              <a:rPr lang="en-US" sz="2400" dirty="0" err="1"/>
              <a:t>PaSTA</a:t>
            </a:r>
            <a:r>
              <a:rPr lang="en-US" sz="2400" dirty="0"/>
              <a:t> require writing Matlab or C++ code.</a:t>
            </a:r>
          </a:p>
          <a:p>
            <a:pPr lvl="1"/>
            <a:r>
              <a:rPr lang="en-US" sz="2400" dirty="0"/>
              <a:t>How good is the initial guess?</a:t>
            </a:r>
          </a:p>
          <a:p>
            <a:pPr lvl="2"/>
            <a:r>
              <a:rPr lang="en-US" sz="2400" dirty="0"/>
              <a:t>If only a poor initial guess is available then consider using direct collocation (CSALT), or direct shooting with a metaheuristic outer loop (EMTG).</a:t>
            </a:r>
          </a:p>
          <a:p>
            <a:pPr lvl="1"/>
            <a:endParaRPr lang="en-US" dirty="0"/>
          </a:p>
        </p:txBody>
      </p:sp>
    </p:spTree>
    <p:extLst>
      <p:ext uri="{BB962C8B-B14F-4D97-AF65-F5344CB8AC3E}">
        <p14:creationId xmlns:p14="http://schemas.microsoft.com/office/powerpoint/2010/main" val="678210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8A39D1C-1A6B-4F53-A69B-041D443C77B5}"/>
              </a:ext>
            </a:extLst>
          </p:cNvPr>
          <p:cNvPicPr>
            <a:picLocks noChangeAspect="1"/>
          </p:cNvPicPr>
          <p:nvPr/>
        </p:nvPicPr>
        <p:blipFill>
          <a:blip r:embed="rId2"/>
          <a:stretch>
            <a:fillRect/>
          </a:stretch>
        </p:blipFill>
        <p:spPr>
          <a:xfrm>
            <a:off x="406400" y="1389871"/>
            <a:ext cx="4371075" cy="4602795"/>
          </a:xfrm>
          <a:prstGeom prst="rect">
            <a:avLst/>
          </a:prstGeom>
        </p:spPr>
      </p:pic>
      <p:sp>
        <p:nvSpPr>
          <p:cNvPr id="11" name="TextBox 10">
            <a:extLst>
              <a:ext uri="{FF2B5EF4-FFF2-40B4-BE49-F238E27FC236}">
                <a16:creationId xmlns:a16="http://schemas.microsoft.com/office/drawing/2014/main" id="{4086979A-59EC-4BDF-BBAF-744990FF40DF}"/>
              </a:ext>
            </a:extLst>
          </p:cNvPr>
          <p:cNvSpPr txBox="1"/>
          <p:nvPr/>
        </p:nvSpPr>
        <p:spPr>
          <a:xfrm>
            <a:off x="406400" y="5684889"/>
            <a:ext cx="2582421" cy="307777"/>
          </a:xfrm>
          <a:prstGeom prst="rect">
            <a:avLst/>
          </a:prstGeom>
          <a:noFill/>
        </p:spPr>
        <p:txBody>
          <a:bodyPr wrap="square" rtlCol="0">
            <a:spAutoFit/>
          </a:bodyPr>
          <a:lstStyle/>
          <a:p>
            <a:r>
              <a:rPr lang="en-US" sz="1400" dirty="0">
                <a:solidFill>
                  <a:schemeClr val="bg1"/>
                </a:solidFill>
              </a:rPr>
              <a:t>Earth-Moon Rotating Frame</a:t>
            </a:r>
          </a:p>
        </p:txBody>
      </p:sp>
      <p:sp>
        <p:nvSpPr>
          <p:cNvPr id="2" name="Title 1">
            <a:extLst>
              <a:ext uri="{FF2B5EF4-FFF2-40B4-BE49-F238E27FC236}">
                <a16:creationId xmlns:a16="http://schemas.microsoft.com/office/drawing/2014/main" id="{DBB69100-9667-46A5-9F94-C7987FC5A163}"/>
              </a:ext>
            </a:extLst>
          </p:cNvPr>
          <p:cNvSpPr>
            <a:spLocks noGrp="1"/>
          </p:cNvSpPr>
          <p:nvPr>
            <p:ph type="title"/>
          </p:nvPr>
        </p:nvSpPr>
        <p:spPr/>
        <p:txBody>
          <a:bodyPr/>
          <a:lstStyle/>
          <a:p>
            <a:r>
              <a:rPr lang="en-US" dirty="0"/>
              <a:t>Applications: Lunar IceCube (LIC)</a:t>
            </a:r>
          </a:p>
        </p:txBody>
      </p:sp>
      <p:sp>
        <p:nvSpPr>
          <p:cNvPr id="4" name="Content Placeholder 3">
            <a:extLst>
              <a:ext uri="{FF2B5EF4-FFF2-40B4-BE49-F238E27FC236}">
                <a16:creationId xmlns:a16="http://schemas.microsoft.com/office/drawing/2014/main" id="{E0411D28-23FD-40B6-A806-B14C57E69FCD}"/>
              </a:ext>
            </a:extLst>
          </p:cNvPr>
          <p:cNvSpPr>
            <a:spLocks noGrp="1"/>
          </p:cNvSpPr>
          <p:nvPr>
            <p:ph sz="half" idx="2"/>
          </p:nvPr>
        </p:nvSpPr>
        <p:spPr>
          <a:xfrm>
            <a:off x="4921300" y="1384299"/>
            <a:ext cx="6771167" cy="4454525"/>
          </a:xfrm>
        </p:spPr>
        <p:txBody>
          <a:bodyPr/>
          <a:lstStyle/>
          <a:p>
            <a:r>
              <a:rPr lang="en-US" sz="2400" dirty="0"/>
              <a:t> 6U CubeSat with </a:t>
            </a:r>
            <a:r>
              <a:rPr lang="en-US" sz="2400" dirty="0" err="1"/>
              <a:t>Busek</a:t>
            </a:r>
            <a:r>
              <a:rPr lang="en-US" sz="2400" dirty="0"/>
              <a:t> ion engine</a:t>
            </a:r>
          </a:p>
          <a:p>
            <a:r>
              <a:rPr lang="en-US" sz="2400" dirty="0"/>
              <a:t> Secondary payload on Artemis-1</a:t>
            </a:r>
          </a:p>
          <a:p>
            <a:r>
              <a:rPr lang="en-US" sz="2400" dirty="0"/>
              <a:t> Science instruments intended to study transport of lunar volatiles</a:t>
            </a:r>
          </a:p>
        </p:txBody>
      </p:sp>
      <p:sp>
        <p:nvSpPr>
          <p:cNvPr id="5" name="Slide Number Placeholder 4">
            <a:extLst>
              <a:ext uri="{FF2B5EF4-FFF2-40B4-BE49-F238E27FC236}">
                <a16:creationId xmlns:a16="http://schemas.microsoft.com/office/drawing/2014/main" id="{8AA2CB61-6096-4AB9-8C5B-AD232691DF6D}"/>
              </a:ext>
            </a:extLst>
          </p:cNvPr>
          <p:cNvSpPr>
            <a:spLocks noGrp="1"/>
          </p:cNvSpPr>
          <p:nvPr>
            <p:ph type="sldNum" sz="quarter" idx="10"/>
          </p:nvPr>
        </p:nvSpPr>
        <p:spPr/>
        <p:txBody>
          <a:bodyPr/>
          <a:lstStyle/>
          <a:p>
            <a:fld id="{F3DD7A48-C0CD-E24F-8C0C-A7227A2CC108}" type="slidenum">
              <a:rPr lang="en-US" altLang="en-US" smtClean="0"/>
              <a:pPr/>
              <a:t>23</a:t>
            </a:fld>
            <a:endParaRPr lang="en-US" altLang="en-US"/>
          </a:p>
        </p:txBody>
      </p:sp>
      <mc:AlternateContent xmlns:mc="http://schemas.openxmlformats.org/markup-compatibility/2006">
        <mc:Choice xmlns:a14="http://schemas.microsoft.com/office/drawing/2010/main" Requires="a14">
          <p:graphicFrame>
            <p:nvGraphicFramePr>
              <p:cNvPr id="15" name="Table 14">
                <a:extLst>
                  <a:ext uri="{FF2B5EF4-FFF2-40B4-BE49-F238E27FC236}">
                    <a16:creationId xmlns:a16="http://schemas.microsoft.com/office/drawing/2014/main" id="{479D2DF9-1065-417F-BF91-782281479EE8}"/>
                  </a:ext>
                </a:extLst>
              </p:cNvPr>
              <p:cNvGraphicFramePr>
                <a:graphicFrameLocks noGrp="1"/>
              </p:cNvGraphicFramePr>
              <p:nvPr/>
            </p:nvGraphicFramePr>
            <p:xfrm>
              <a:off x="5027767" y="3306676"/>
              <a:ext cx="6664700" cy="2437780"/>
            </p:xfrm>
            <a:graphic>
              <a:graphicData uri="http://schemas.openxmlformats.org/drawingml/2006/table">
                <a:tbl>
                  <a:tblPr firstRow="1" bandRow="1">
                    <a:tableStyleId>{21E4AEA4-8DFA-4A89-87EB-49C32662AFE0}</a:tableStyleId>
                  </a:tblPr>
                  <a:tblGrid>
                    <a:gridCol w="4043513">
                      <a:extLst>
                        <a:ext uri="{9D8B030D-6E8A-4147-A177-3AD203B41FA5}">
                          <a16:colId xmlns:a16="http://schemas.microsoft.com/office/drawing/2014/main" val="1477385143"/>
                        </a:ext>
                      </a:extLst>
                    </a:gridCol>
                    <a:gridCol w="2621187">
                      <a:extLst>
                        <a:ext uri="{9D8B030D-6E8A-4147-A177-3AD203B41FA5}">
                          <a16:colId xmlns:a16="http://schemas.microsoft.com/office/drawing/2014/main" val="2870369759"/>
                        </a:ext>
                      </a:extLst>
                    </a:gridCol>
                  </a:tblGrid>
                  <a:tr h="487556">
                    <a:tc>
                      <a:txBody>
                        <a:bodyPr/>
                        <a:lstStyle/>
                        <a:p>
                          <a:pPr algn="ctr"/>
                          <a:r>
                            <a:rPr lang="en-US" sz="2400" dirty="0"/>
                            <a:t>Spacecraft Parameter</a:t>
                          </a:r>
                        </a:p>
                      </a:txBody>
                      <a:tcPr marL="89029" marR="89029" marT="44515" marB="44515"/>
                    </a:tc>
                    <a:tc>
                      <a:txBody>
                        <a:bodyPr/>
                        <a:lstStyle/>
                        <a:p>
                          <a:pPr algn="ctr"/>
                          <a:r>
                            <a:rPr lang="en-US" sz="2400" dirty="0"/>
                            <a:t>Nominal Value</a:t>
                          </a:r>
                        </a:p>
                      </a:txBody>
                      <a:tcPr marL="89029" marR="89029" marT="44515" marB="44515"/>
                    </a:tc>
                    <a:extLst>
                      <a:ext uri="{0D108BD9-81ED-4DB2-BD59-A6C34878D82A}">
                        <a16:rowId xmlns:a16="http://schemas.microsoft.com/office/drawing/2014/main" val="3806444306"/>
                      </a:ext>
                    </a:extLst>
                  </a:tr>
                  <a:tr h="487556">
                    <a:tc>
                      <a:txBody>
                        <a:bodyPr/>
                        <a:lstStyle/>
                        <a:p>
                          <a:pPr algn="ctr"/>
                          <a:r>
                            <a:rPr lang="en-US" sz="2400" dirty="0"/>
                            <a:t>Initial Mass, </a:t>
                          </a:r>
                          <a14:m>
                            <m:oMath xmlns:m="http://schemas.openxmlformats.org/officeDocument/2006/math">
                              <m:sSub>
                                <m:sSubPr>
                                  <m:ctrlPr>
                                    <a:rPr lang="en-US" sz="2400" b="0" i="1" smtClean="0">
                                      <a:latin typeface="Cambria Math" panose="02040503050406030204" pitchFamily="18" charset="0"/>
                                    </a:rPr>
                                  </m:ctrlPr>
                                </m:sSubPr>
                                <m:e>
                                  <m:r>
                                    <a:rPr lang="en-US" sz="2400" b="0" smtClean="0">
                                      <a:latin typeface="Cambria Math" panose="02040503050406030204" pitchFamily="18" charset="0"/>
                                    </a:rPr>
                                    <m:t>𝑚</m:t>
                                  </m:r>
                                </m:e>
                                <m:sub>
                                  <m:r>
                                    <a:rPr lang="en-US" sz="2400" b="0" smtClean="0">
                                      <a:latin typeface="Cambria Math" panose="02040503050406030204" pitchFamily="18" charset="0"/>
                                    </a:rPr>
                                    <m:t>0</m:t>
                                  </m:r>
                                </m:sub>
                              </m:sSub>
                            </m:oMath>
                          </a14:m>
                          <a:endParaRPr lang="en-US" sz="2400" dirty="0"/>
                        </a:p>
                      </a:txBody>
                      <a:tcPr marL="89029" marR="89029" marT="44515" marB="44515"/>
                    </a:tc>
                    <a:tc>
                      <a:txBody>
                        <a:bodyPr/>
                        <a:lstStyle/>
                        <a:p>
                          <a:pPr algn="ctr"/>
                          <a14:m>
                            <m:oMathPara xmlns:m="http://schemas.openxmlformats.org/officeDocument/2006/math">
                              <m:oMathParaPr>
                                <m:jc m:val="centerGroup"/>
                              </m:oMathParaPr>
                              <m:oMath xmlns:m="http://schemas.openxmlformats.org/officeDocument/2006/math">
                                <m:r>
                                  <a:rPr lang="en-US" sz="2400" b="0" i="0" dirty="0" smtClean="0">
                                    <a:latin typeface="Cambria Math" panose="02040503050406030204" pitchFamily="18" charset="0"/>
                                  </a:rPr>
                                  <m:t>13.48</m:t>
                                </m:r>
                                <m:r>
                                  <a:rPr lang="en-US" sz="2400" b="0" dirty="0" smtClean="0">
                                    <a:latin typeface="Cambria Math" panose="02040503050406030204" pitchFamily="18" charset="0"/>
                                  </a:rPr>
                                  <m:t> </m:t>
                                </m:r>
                                <m:r>
                                  <a:rPr lang="en-US" sz="2400" dirty="0" smtClean="0">
                                    <a:latin typeface="Cambria Math" panose="02040503050406030204" pitchFamily="18" charset="0"/>
                                  </a:rPr>
                                  <m:t>𝑘𝑔</m:t>
                                </m:r>
                              </m:oMath>
                            </m:oMathPara>
                          </a14:m>
                          <a:endParaRPr lang="en-US" sz="2400" dirty="0"/>
                        </a:p>
                      </a:txBody>
                      <a:tcPr marL="89029" marR="89029" marT="44515" marB="44515"/>
                    </a:tc>
                    <a:extLst>
                      <a:ext uri="{0D108BD9-81ED-4DB2-BD59-A6C34878D82A}">
                        <a16:rowId xmlns:a16="http://schemas.microsoft.com/office/drawing/2014/main" val="1868800821"/>
                      </a:ext>
                    </a:extLst>
                  </a:tr>
                  <a:tr h="487556">
                    <a:tc>
                      <a:txBody>
                        <a:bodyPr/>
                        <a:lstStyle/>
                        <a:p>
                          <a:pPr algn="ctr"/>
                          <a:r>
                            <a:rPr lang="en-US" sz="2400" dirty="0"/>
                            <a:t>Max Thrust, </a:t>
                          </a:r>
                          <a14:m>
                            <m:oMath xmlns:m="http://schemas.openxmlformats.org/officeDocument/2006/math">
                              <m:sSub>
                                <m:sSubPr>
                                  <m:ctrlPr>
                                    <a:rPr lang="en-US" sz="2400" b="0" i="1" smtClean="0">
                                      <a:latin typeface="Cambria Math" panose="02040503050406030204" pitchFamily="18" charset="0"/>
                                    </a:rPr>
                                  </m:ctrlPr>
                                </m:sSubPr>
                                <m:e>
                                  <m:r>
                                    <a:rPr lang="en-US" sz="2400" b="0" smtClean="0">
                                      <a:latin typeface="Cambria Math" panose="02040503050406030204" pitchFamily="18" charset="0"/>
                                    </a:rPr>
                                    <m:t>𝑇</m:t>
                                  </m:r>
                                </m:e>
                                <m:sub>
                                  <m:r>
                                    <a:rPr lang="en-US" sz="2400" b="0" smtClean="0">
                                      <a:latin typeface="Cambria Math" panose="02040503050406030204" pitchFamily="18" charset="0"/>
                                    </a:rPr>
                                    <m:t>𝑚𝑎𝑥</m:t>
                                  </m:r>
                                </m:sub>
                              </m:sSub>
                            </m:oMath>
                          </a14:m>
                          <a:endParaRPr lang="en-US" sz="2400" dirty="0"/>
                        </a:p>
                      </a:txBody>
                      <a:tcPr marL="89029" marR="89029" marT="44515" marB="44515"/>
                    </a:tc>
                    <a:tc>
                      <a:txBody>
                        <a:bodyPr/>
                        <a:lstStyle/>
                        <a:p>
                          <a:pPr algn="ctr"/>
                          <a14:m>
                            <m:oMathPara xmlns:m="http://schemas.openxmlformats.org/officeDocument/2006/math">
                              <m:oMathParaPr>
                                <m:jc m:val="centerGroup"/>
                              </m:oMathParaPr>
                              <m:oMath xmlns:m="http://schemas.openxmlformats.org/officeDocument/2006/math">
                                <m:r>
                                  <a:rPr lang="en-US" sz="2400" dirty="0" smtClean="0">
                                    <a:latin typeface="Cambria Math" panose="02040503050406030204" pitchFamily="18" charset="0"/>
                                  </a:rPr>
                                  <m:t>1.</m:t>
                                </m:r>
                                <m:r>
                                  <a:rPr lang="en-US" sz="2400" b="0" i="0" dirty="0" smtClean="0">
                                    <a:latin typeface="Cambria Math" panose="02040503050406030204" pitchFamily="18" charset="0"/>
                                  </a:rPr>
                                  <m:t>1</m:t>
                                </m:r>
                                <m:r>
                                  <a:rPr lang="en-US" sz="2400" dirty="0" smtClean="0">
                                    <a:latin typeface="Cambria Math" panose="02040503050406030204" pitchFamily="18" charset="0"/>
                                  </a:rPr>
                                  <m:t> </m:t>
                                </m:r>
                                <m:r>
                                  <a:rPr lang="en-US" sz="2400" b="0" dirty="0" smtClean="0">
                                    <a:latin typeface="Cambria Math" panose="02040503050406030204" pitchFamily="18" charset="0"/>
                                  </a:rPr>
                                  <m:t>𝑚</m:t>
                                </m:r>
                                <m:r>
                                  <a:rPr lang="en-US" sz="2400" dirty="0" err="1" smtClean="0">
                                    <a:latin typeface="Cambria Math" panose="02040503050406030204" pitchFamily="18" charset="0"/>
                                  </a:rPr>
                                  <m:t>𝑁</m:t>
                                </m:r>
                              </m:oMath>
                            </m:oMathPara>
                          </a14:m>
                          <a:endParaRPr lang="en-US" sz="2400" dirty="0"/>
                        </a:p>
                      </a:txBody>
                      <a:tcPr marL="89029" marR="89029" marT="44515" marB="44515"/>
                    </a:tc>
                    <a:extLst>
                      <a:ext uri="{0D108BD9-81ED-4DB2-BD59-A6C34878D82A}">
                        <a16:rowId xmlns:a16="http://schemas.microsoft.com/office/drawing/2014/main" val="1530720572"/>
                      </a:ext>
                    </a:extLst>
                  </a:tr>
                  <a:tr h="487556">
                    <a:tc>
                      <a:txBody>
                        <a:bodyPr/>
                        <a:lstStyle/>
                        <a:p>
                          <a:pPr algn="ctr"/>
                          <a:r>
                            <a:rPr lang="en-US" sz="2400" dirty="0"/>
                            <a:t>Max Acceleration, </a:t>
                          </a:r>
                          <a14:m>
                            <m:oMath xmlns:m="http://schemas.openxmlformats.org/officeDocument/2006/math">
                              <m:sSub>
                                <m:sSubPr>
                                  <m:ctrlPr>
                                    <a:rPr lang="en-US" sz="2400" b="0" i="1" smtClean="0">
                                      <a:latin typeface="Cambria Math" panose="02040503050406030204" pitchFamily="18" charset="0"/>
                                    </a:rPr>
                                  </m:ctrlPr>
                                </m:sSubPr>
                                <m:e>
                                  <m:r>
                                    <a:rPr lang="en-US" sz="2400" b="0" smtClean="0">
                                      <a:latin typeface="Cambria Math" panose="02040503050406030204" pitchFamily="18" charset="0"/>
                                    </a:rPr>
                                    <m:t>𝑎</m:t>
                                  </m:r>
                                </m:e>
                                <m:sub>
                                  <m:r>
                                    <a:rPr lang="en-US" sz="2400" b="0" smtClean="0">
                                      <a:latin typeface="Cambria Math" panose="02040503050406030204" pitchFamily="18" charset="0"/>
                                    </a:rPr>
                                    <m:t>𝑚𝑎𝑥</m:t>
                                  </m:r>
                                </m:sub>
                              </m:sSub>
                            </m:oMath>
                          </a14:m>
                          <a:endParaRPr lang="en-US" sz="2400" dirty="0"/>
                        </a:p>
                      </a:txBody>
                      <a:tcPr marL="89029" marR="89029" marT="44515" marB="44515"/>
                    </a:tc>
                    <a:tc>
                      <a:txBody>
                        <a:bodyPr/>
                        <a:lstStyle/>
                        <a:p>
                          <a:pPr algn="ctr"/>
                          <a14:m>
                            <m:oMathPara xmlns:m="http://schemas.openxmlformats.org/officeDocument/2006/math">
                              <m:oMathParaPr>
                                <m:jc m:val="centerGroup"/>
                              </m:oMathParaPr>
                              <m:oMath xmlns:m="http://schemas.openxmlformats.org/officeDocument/2006/math">
                                <m:r>
                                  <a:rPr lang="en-US" sz="2400" b="0" smtClean="0">
                                    <a:latin typeface="Cambria Math" panose="02040503050406030204" pitchFamily="18" charset="0"/>
                                  </a:rPr>
                                  <m:t>8.</m:t>
                                </m:r>
                                <m:r>
                                  <a:rPr lang="en-US" sz="2400" b="0" i="0" smtClean="0">
                                    <a:latin typeface="Cambria Math" panose="02040503050406030204" pitchFamily="18" charset="0"/>
                                  </a:rPr>
                                  <m:t>16</m:t>
                                </m:r>
                                <m:r>
                                  <a:rPr lang="en-US" sz="2400" b="0" smtClean="0">
                                    <a:latin typeface="Cambria Math" panose="02040503050406030204" pitchFamily="18" charset="0"/>
                                  </a:rPr>
                                  <m:t>×</m:t>
                                </m:r>
                                <m:sSup>
                                  <m:sSupPr>
                                    <m:ctrlPr>
                                      <a:rPr lang="en-US" sz="2400" b="0" i="1" smtClean="0">
                                        <a:latin typeface="Cambria Math" panose="02040503050406030204" pitchFamily="18" charset="0"/>
                                      </a:rPr>
                                    </m:ctrlPr>
                                  </m:sSupPr>
                                  <m:e>
                                    <m:r>
                                      <a:rPr lang="en-US" sz="2400" b="0" smtClean="0">
                                        <a:latin typeface="Cambria Math" panose="02040503050406030204" pitchFamily="18" charset="0"/>
                                      </a:rPr>
                                      <m:t>10</m:t>
                                    </m:r>
                                  </m:e>
                                  <m:sup>
                                    <m:r>
                                      <a:rPr lang="en-US" sz="2400" b="0" smtClean="0">
                                        <a:latin typeface="Cambria Math" panose="02040503050406030204" pitchFamily="18" charset="0"/>
                                      </a:rPr>
                                      <m:t>−5</m:t>
                                    </m:r>
                                  </m:sup>
                                </m:sSup>
                                <m:r>
                                  <a:rPr lang="en-US" sz="2400" b="0" smtClean="0">
                                    <a:latin typeface="Cambria Math" panose="02040503050406030204" pitchFamily="18" charset="0"/>
                                  </a:rPr>
                                  <m:t> </m:t>
                                </m:r>
                                <m:r>
                                  <a:rPr lang="en-US" sz="2400" b="0" smtClean="0">
                                    <a:latin typeface="Cambria Math" panose="02040503050406030204" pitchFamily="18" charset="0"/>
                                  </a:rPr>
                                  <m:t>𝑚</m:t>
                                </m:r>
                                <m:r>
                                  <a:rPr lang="en-US" sz="2400" b="0" smtClean="0">
                                    <a:latin typeface="Cambria Math" panose="02040503050406030204" pitchFamily="18" charset="0"/>
                                  </a:rPr>
                                  <m:t>/</m:t>
                                </m:r>
                                <m:sSup>
                                  <m:sSupPr>
                                    <m:ctrlPr>
                                      <a:rPr lang="en-US" sz="2400" b="0" i="1" smtClean="0">
                                        <a:latin typeface="Cambria Math" panose="02040503050406030204" pitchFamily="18" charset="0"/>
                                      </a:rPr>
                                    </m:ctrlPr>
                                  </m:sSupPr>
                                  <m:e>
                                    <m:r>
                                      <a:rPr lang="en-US" sz="2400" b="0" smtClean="0">
                                        <a:latin typeface="Cambria Math" panose="02040503050406030204" pitchFamily="18" charset="0"/>
                                      </a:rPr>
                                      <m:t>𝑠</m:t>
                                    </m:r>
                                  </m:e>
                                  <m:sup>
                                    <m:r>
                                      <a:rPr lang="en-US" sz="2400" b="0" smtClean="0">
                                        <a:latin typeface="Cambria Math" panose="02040503050406030204" pitchFamily="18" charset="0"/>
                                      </a:rPr>
                                      <m:t>2</m:t>
                                    </m:r>
                                  </m:sup>
                                </m:sSup>
                              </m:oMath>
                            </m:oMathPara>
                          </a14:m>
                          <a:endParaRPr lang="en-US" sz="2400" dirty="0"/>
                        </a:p>
                      </a:txBody>
                      <a:tcPr marL="89029" marR="89029" marT="44515" marB="44515"/>
                    </a:tc>
                    <a:extLst>
                      <a:ext uri="{0D108BD9-81ED-4DB2-BD59-A6C34878D82A}">
                        <a16:rowId xmlns:a16="http://schemas.microsoft.com/office/drawing/2014/main" val="2913435347"/>
                      </a:ext>
                    </a:extLst>
                  </a:tr>
                  <a:tr h="487556">
                    <a:tc>
                      <a:txBody>
                        <a:bodyPr/>
                        <a:lstStyle/>
                        <a:p>
                          <a:pPr algn="ctr"/>
                          <a:r>
                            <a:rPr lang="en-US" sz="2400" dirty="0"/>
                            <a:t>Specific Impulse, </a:t>
                          </a:r>
                          <a14:m>
                            <m:oMath xmlns:m="http://schemas.openxmlformats.org/officeDocument/2006/math">
                              <m:sSub>
                                <m:sSubPr>
                                  <m:ctrlPr>
                                    <a:rPr lang="en-US" sz="2400" b="0" i="1" smtClean="0">
                                      <a:latin typeface="Cambria Math" panose="02040503050406030204" pitchFamily="18" charset="0"/>
                                    </a:rPr>
                                  </m:ctrlPr>
                                </m:sSubPr>
                                <m:e>
                                  <m:r>
                                    <a:rPr lang="en-US" sz="2400" b="0" smtClean="0">
                                      <a:latin typeface="Cambria Math" panose="02040503050406030204" pitchFamily="18" charset="0"/>
                                    </a:rPr>
                                    <m:t>𝐼</m:t>
                                  </m:r>
                                </m:e>
                                <m:sub>
                                  <m:r>
                                    <a:rPr lang="en-US" sz="2400" b="0" smtClean="0">
                                      <a:latin typeface="Cambria Math" panose="02040503050406030204" pitchFamily="18" charset="0"/>
                                    </a:rPr>
                                    <m:t>𝑠𝑝</m:t>
                                  </m:r>
                                </m:sub>
                              </m:sSub>
                            </m:oMath>
                          </a14:m>
                          <a:endParaRPr lang="en-US" sz="2400" dirty="0"/>
                        </a:p>
                      </a:txBody>
                      <a:tcPr marL="89029" marR="89029" marT="44515" marB="44515"/>
                    </a:tc>
                    <a:tc>
                      <a:txBody>
                        <a:bodyPr/>
                        <a:lstStyle/>
                        <a:p>
                          <a:pPr algn="ctr"/>
                          <a14:m>
                            <m:oMathPara xmlns:m="http://schemas.openxmlformats.org/officeDocument/2006/math">
                              <m:oMathParaPr>
                                <m:jc m:val="centerGroup"/>
                              </m:oMathParaPr>
                              <m:oMath xmlns:m="http://schemas.openxmlformats.org/officeDocument/2006/math">
                                <m:r>
                                  <a:rPr lang="en-US" sz="2400" b="0" dirty="0" smtClean="0">
                                    <a:latin typeface="Cambria Math" panose="02040503050406030204" pitchFamily="18" charset="0"/>
                                  </a:rPr>
                                  <m:t>2</m:t>
                                </m:r>
                                <m:r>
                                  <a:rPr lang="en-US" sz="2400" b="0" i="0" dirty="0" smtClean="0">
                                    <a:latin typeface="Cambria Math" panose="02040503050406030204" pitchFamily="18" charset="0"/>
                                  </a:rPr>
                                  <m:t>156</m:t>
                                </m:r>
                                <m:r>
                                  <a:rPr lang="en-US" sz="2400" dirty="0" smtClean="0">
                                    <a:latin typeface="Cambria Math" panose="02040503050406030204" pitchFamily="18" charset="0"/>
                                  </a:rPr>
                                  <m:t> </m:t>
                                </m:r>
                                <m:r>
                                  <m:rPr>
                                    <m:sty m:val="p"/>
                                  </m:rPr>
                                  <a:rPr lang="en-US" sz="2400" dirty="0" smtClean="0">
                                    <a:latin typeface="Cambria Math" panose="02040503050406030204" pitchFamily="18" charset="0"/>
                                  </a:rPr>
                                  <m:t>sec</m:t>
                                </m:r>
                              </m:oMath>
                            </m:oMathPara>
                          </a14:m>
                          <a:endParaRPr lang="en-US" sz="2400" dirty="0"/>
                        </a:p>
                      </a:txBody>
                      <a:tcPr marL="89029" marR="89029" marT="44515" marB="44515"/>
                    </a:tc>
                    <a:extLst>
                      <a:ext uri="{0D108BD9-81ED-4DB2-BD59-A6C34878D82A}">
                        <a16:rowId xmlns:a16="http://schemas.microsoft.com/office/drawing/2014/main" val="724266234"/>
                      </a:ext>
                    </a:extLst>
                  </a:tr>
                </a:tbl>
              </a:graphicData>
            </a:graphic>
          </p:graphicFrame>
        </mc:Choice>
        <mc:Fallback>
          <p:graphicFrame>
            <p:nvGraphicFramePr>
              <p:cNvPr id="15" name="Table 14">
                <a:extLst>
                  <a:ext uri="{FF2B5EF4-FFF2-40B4-BE49-F238E27FC236}">
                    <a16:creationId xmlns:a16="http://schemas.microsoft.com/office/drawing/2014/main" id="{479D2DF9-1065-417F-BF91-782281479EE8}"/>
                  </a:ext>
                </a:extLst>
              </p:cNvPr>
              <p:cNvGraphicFramePr>
                <a:graphicFrameLocks noGrp="1"/>
              </p:cNvGraphicFramePr>
              <p:nvPr/>
            </p:nvGraphicFramePr>
            <p:xfrm>
              <a:off x="5027767" y="3306676"/>
              <a:ext cx="6664700" cy="2437780"/>
            </p:xfrm>
            <a:graphic>
              <a:graphicData uri="http://schemas.openxmlformats.org/drawingml/2006/table">
                <a:tbl>
                  <a:tblPr firstRow="1" bandRow="1">
                    <a:tableStyleId>{21E4AEA4-8DFA-4A89-87EB-49C32662AFE0}</a:tableStyleId>
                  </a:tblPr>
                  <a:tblGrid>
                    <a:gridCol w="4043513">
                      <a:extLst>
                        <a:ext uri="{9D8B030D-6E8A-4147-A177-3AD203B41FA5}">
                          <a16:colId xmlns:a16="http://schemas.microsoft.com/office/drawing/2014/main" val="1477385143"/>
                        </a:ext>
                      </a:extLst>
                    </a:gridCol>
                    <a:gridCol w="2621187">
                      <a:extLst>
                        <a:ext uri="{9D8B030D-6E8A-4147-A177-3AD203B41FA5}">
                          <a16:colId xmlns:a16="http://schemas.microsoft.com/office/drawing/2014/main" val="2870369759"/>
                        </a:ext>
                      </a:extLst>
                    </a:gridCol>
                  </a:tblGrid>
                  <a:tr h="487556">
                    <a:tc>
                      <a:txBody>
                        <a:bodyPr/>
                        <a:lstStyle/>
                        <a:p>
                          <a:pPr algn="ctr"/>
                          <a:r>
                            <a:rPr lang="en-US" sz="2400" dirty="0"/>
                            <a:t>Spacecraft Parameter</a:t>
                          </a:r>
                        </a:p>
                      </a:txBody>
                      <a:tcPr marL="89029" marR="89029" marT="44515" marB="44515"/>
                    </a:tc>
                    <a:tc>
                      <a:txBody>
                        <a:bodyPr/>
                        <a:lstStyle/>
                        <a:p>
                          <a:pPr algn="ctr"/>
                          <a:r>
                            <a:rPr lang="en-US" sz="2400" dirty="0"/>
                            <a:t>Nominal Value</a:t>
                          </a:r>
                        </a:p>
                      </a:txBody>
                      <a:tcPr marL="89029" marR="89029" marT="44515" marB="44515"/>
                    </a:tc>
                    <a:extLst>
                      <a:ext uri="{0D108BD9-81ED-4DB2-BD59-A6C34878D82A}">
                        <a16:rowId xmlns:a16="http://schemas.microsoft.com/office/drawing/2014/main" val="3806444306"/>
                      </a:ext>
                    </a:extLst>
                  </a:tr>
                  <a:tr h="487556">
                    <a:tc>
                      <a:txBody>
                        <a:bodyPr/>
                        <a:lstStyle/>
                        <a:p>
                          <a:endParaRPr lang="en-US"/>
                        </a:p>
                      </a:txBody>
                      <a:tcPr marL="89029" marR="89029" marT="44515" marB="44515">
                        <a:blipFill>
                          <a:blip r:embed="rId3"/>
                          <a:stretch>
                            <a:fillRect l="-151" t="-108750" r="-65512" b="-322500"/>
                          </a:stretch>
                        </a:blipFill>
                      </a:tcPr>
                    </a:tc>
                    <a:tc>
                      <a:txBody>
                        <a:bodyPr/>
                        <a:lstStyle/>
                        <a:p>
                          <a:endParaRPr lang="en-US"/>
                        </a:p>
                      </a:txBody>
                      <a:tcPr marL="89029" marR="89029" marT="44515" marB="44515">
                        <a:blipFill>
                          <a:blip r:embed="rId3"/>
                          <a:stretch>
                            <a:fillRect l="-154292" t="-108750" r="-928" b="-322500"/>
                          </a:stretch>
                        </a:blipFill>
                      </a:tcPr>
                    </a:tc>
                    <a:extLst>
                      <a:ext uri="{0D108BD9-81ED-4DB2-BD59-A6C34878D82A}">
                        <a16:rowId xmlns:a16="http://schemas.microsoft.com/office/drawing/2014/main" val="1868800821"/>
                      </a:ext>
                    </a:extLst>
                  </a:tr>
                  <a:tr h="487556">
                    <a:tc>
                      <a:txBody>
                        <a:bodyPr/>
                        <a:lstStyle/>
                        <a:p>
                          <a:endParaRPr lang="en-US"/>
                        </a:p>
                      </a:txBody>
                      <a:tcPr marL="89029" marR="89029" marT="44515" marB="44515">
                        <a:blipFill>
                          <a:blip r:embed="rId3"/>
                          <a:stretch>
                            <a:fillRect l="-151" t="-206173" r="-65512" b="-218519"/>
                          </a:stretch>
                        </a:blipFill>
                      </a:tcPr>
                    </a:tc>
                    <a:tc>
                      <a:txBody>
                        <a:bodyPr/>
                        <a:lstStyle/>
                        <a:p>
                          <a:endParaRPr lang="en-US"/>
                        </a:p>
                      </a:txBody>
                      <a:tcPr marL="89029" marR="89029" marT="44515" marB="44515">
                        <a:blipFill>
                          <a:blip r:embed="rId3"/>
                          <a:stretch>
                            <a:fillRect l="-154292" t="-206173" r="-928" b="-218519"/>
                          </a:stretch>
                        </a:blipFill>
                      </a:tcPr>
                    </a:tc>
                    <a:extLst>
                      <a:ext uri="{0D108BD9-81ED-4DB2-BD59-A6C34878D82A}">
                        <a16:rowId xmlns:a16="http://schemas.microsoft.com/office/drawing/2014/main" val="1530720572"/>
                      </a:ext>
                    </a:extLst>
                  </a:tr>
                  <a:tr h="487556">
                    <a:tc>
                      <a:txBody>
                        <a:bodyPr/>
                        <a:lstStyle/>
                        <a:p>
                          <a:endParaRPr lang="en-US"/>
                        </a:p>
                      </a:txBody>
                      <a:tcPr marL="89029" marR="89029" marT="44515" marB="44515">
                        <a:blipFill>
                          <a:blip r:embed="rId3"/>
                          <a:stretch>
                            <a:fillRect l="-151" t="-310000" r="-65512" b="-121250"/>
                          </a:stretch>
                        </a:blipFill>
                      </a:tcPr>
                    </a:tc>
                    <a:tc>
                      <a:txBody>
                        <a:bodyPr/>
                        <a:lstStyle/>
                        <a:p>
                          <a:endParaRPr lang="en-US"/>
                        </a:p>
                      </a:txBody>
                      <a:tcPr marL="89029" marR="89029" marT="44515" marB="44515">
                        <a:blipFill>
                          <a:blip r:embed="rId3"/>
                          <a:stretch>
                            <a:fillRect l="-154292" t="-310000" r="-928" b="-121250"/>
                          </a:stretch>
                        </a:blipFill>
                      </a:tcPr>
                    </a:tc>
                    <a:extLst>
                      <a:ext uri="{0D108BD9-81ED-4DB2-BD59-A6C34878D82A}">
                        <a16:rowId xmlns:a16="http://schemas.microsoft.com/office/drawing/2014/main" val="2913435347"/>
                      </a:ext>
                    </a:extLst>
                  </a:tr>
                  <a:tr h="487556">
                    <a:tc>
                      <a:txBody>
                        <a:bodyPr/>
                        <a:lstStyle/>
                        <a:p>
                          <a:endParaRPr lang="en-US"/>
                        </a:p>
                      </a:txBody>
                      <a:tcPr marL="89029" marR="89029" marT="44515" marB="44515">
                        <a:blipFill>
                          <a:blip r:embed="rId3"/>
                          <a:stretch>
                            <a:fillRect l="-151" t="-410000" r="-65512" b="-21250"/>
                          </a:stretch>
                        </a:blipFill>
                      </a:tcPr>
                    </a:tc>
                    <a:tc>
                      <a:txBody>
                        <a:bodyPr/>
                        <a:lstStyle/>
                        <a:p>
                          <a:endParaRPr lang="en-US"/>
                        </a:p>
                      </a:txBody>
                      <a:tcPr marL="89029" marR="89029" marT="44515" marB="44515">
                        <a:blipFill>
                          <a:blip r:embed="rId3"/>
                          <a:stretch>
                            <a:fillRect l="-154292" t="-410000" r="-928" b="-21250"/>
                          </a:stretch>
                        </a:blipFill>
                      </a:tcPr>
                    </a:tc>
                    <a:extLst>
                      <a:ext uri="{0D108BD9-81ED-4DB2-BD59-A6C34878D82A}">
                        <a16:rowId xmlns:a16="http://schemas.microsoft.com/office/drawing/2014/main" val="724266234"/>
                      </a:ext>
                    </a:extLst>
                  </a:tr>
                </a:tbl>
              </a:graphicData>
            </a:graphic>
          </p:graphicFrame>
        </mc:Fallback>
      </mc:AlternateContent>
    </p:spTree>
    <p:extLst>
      <p:ext uri="{BB962C8B-B14F-4D97-AF65-F5344CB8AC3E}">
        <p14:creationId xmlns:p14="http://schemas.microsoft.com/office/powerpoint/2010/main" val="2350410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627A2E8-FF76-4A00-B3E6-DE64C932D5BF}"/>
              </a:ext>
            </a:extLst>
          </p:cNvPr>
          <p:cNvPicPr>
            <a:picLocks noChangeAspect="1"/>
          </p:cNvPicPr>
          <p:nvPr/>
        </p:nvPicPr>
        <p:blipFill>
          <a:blip r:embed="rId2"/>
          <a:stretch>
            <a:fillRect/>
          </a:stretch>
        </p:blipFill>
        <p:spPr>
          <a:xfrm>
            <a:off x="406400" y="1389871"/>
            <a:ext cx="4371075" cy="4602795"/>
          </a:xfrm>
          <a:prstGeom prst="rect">
            <a:avLst/>
          </a:prstGeom>
        </p:spPr>
      </p:pic>
      <p:sp>
        <p:nvSpPr>
          <p:cNvPr id="2" name="Title 1">
            <a:extLst>
              <a:ext uri="{FF2B5EF4-FFF2-40B4-BE49-F238E27FC236}">
                <a16:creationId xmlns:a16="http://schemas.microsoft.com/office/drawing/2014/main" id="{DBB69100-9667-46A5-9F94-C7987FC5A163}"/>
              </a:ext>
            </a:extLst>
          </p:cNvPr>
          <p:cNvSpPr>
            <a:spLocks noGrp="1"/>
          </p:cNvSpPr>
          <p:nvPr>
            <p:ph type="title"/>
          </p:nvPr>
        </p:nvSpPr>
        <p:spPr/>
        <p:txBody>
          <a:bodyPr/>
          <a:lstStyle/>
          <a:p>
            <a:r>
              <a:rPr lang="en-US" dirty="0"/>
              <a:t>Applications: Lunar IceCube (LIC)</a:t>
            </a:r>
          </a:p>
        </p:txBody>
      </p:sp>
      <p:sp>
        <p:nvSpPr>
          <p:cNvPr id="4" name="Content Placeholder 3">
            <a:extLst>
              <a:ext uri="{FF2B5EF4-FFF2-40B4-BE49-F238E27FC236}">
                <a16:creationId xmlns:a16="http://schemas.microsoft.com/office/drawing/2014/main" id="{E0411D28-23FD-40B6-A806-B14C57E69FCD}"/>
              </a:ext>
            </a:extLst>
          </p:cNvPr>
          <p:cNvSpPr>
            <a:spLocks noGrp="1"/>
          </p:cNvSpPr>
          <p:nvPr>
            <p:ph sz="half" idx="2"/>
          </p:nvPr>
        </p:nvSpPr>
        <p:spPr>
          <a:xfrm>
            <a:off x="4921300" y="1384299"/>
            <a:ext cx="6771167" cy="4454525"/>
          </a:xfrm>
        </p:spPr>
        <p:txBody>
          <a:bodyPr/>
          <a:lstStyle/>
          <a:p>
            <a:r>
              <a:rPr lang="en-US" sz="2400" b="1" u="sng" dirty="0"/>
              <a:t>Goal:</a:t>
            </a:r>
            <a:r>
              <a:rPr lang="en-US" sz="2400" dirty="0"/>
              <a:t> Design a low-thrust transfer from deployment near the Earth to:</a:t>
            </a:r>
          </a:p>
          <a:p>
            <a:pPr lvl="1"/>
            <a:r>
              <a:rPr lang="en-US" dirty="0"/>
              <a:t>Low Lunar Orbit (LLO)</a:t>
            </a:r>
          </a:p>
          <a:p>
            <a:pPr lvl="1"/>
            <a:r>
              <a:rPr lang="en-US" dirty="0"/>
              <a:t>9:2 Synodic Resonance Near Rectilinear Halo Orbit (NRHO)</a:t>
            </a:r>
          </a:p>
          <a:p>
            <a:r>
              <a:rPr lang="en-US" sz="2400" b="1" u="sng" dirty="0"/>
              <a:t>Challenge:</a:t>
            </a:r>
          </a:p>
          <a:p>
            <a:pPr lvl="1"/>
            <a:r>
              <a:rPr lang="en-US" dirty="0"/>
              <a:t>Large change in energy required</a:t>
            </a:r>
          </a:p>
          <a:p>
            <a:pPr lvl="1"/>
            <a:r>
              <a:rPr lang="en-US" dirty="0"/>
              <a:t>Primary payload takes priority</a:t>
            </a:r>
          </a:p>
          <a:p>
            <a:r>
              <a:rPr lang="en-US" sz="2400" b="1" u="sng" dirty="0"/>
              <a:t>Cost Function:</a:t>
            </a:r>
            <a:r>
              <a:rPr lang="en-US" sz="2400" b="1" dirty="0"/>
              <a:t> </a:t>
            </a:r>
            <a:r>
              <a:rPr lang="en-US" sz="2400" dirty="0"/>
              <a:t>Maximum final mass</a:t>
            </a:r>
          </a:p>
          <a:p>
            <a:r>
              <a:rPr lang="en-US" sz="2400" b="1" u="sng" dirty="0"/>
              <a:t>Tool:</a:t>
            </a:r>
            <a:r>
              <a:rPr lang="en-US" sz="2400" b="1" dirty="0"/>
              <a:t> </a:t>
            </a:r>
            <a:r>
              <a:rPr lang="en-US" sz="2400" dirty="0"/>
              <a:t>EMTG</a:t>
            </a:r>
            <a:endParaRPr lang="en-US" sz="2400" u="sng" dirty="0"/>
          </a:p>
          <a:p>
            <a:endParaRPr lang="en-US" dirty="0"/>
          </a:p>
        </p:txBody>
      </p:sp>
      <p:sp>
        <p:nvSpPr>
          <p:cNvPr id="5" name="Slide Number Placeholder 4">
            <a:extLst>
              <a:ext uri="{FF2B5EF4-FFF2-40B4-BE49-F238E27FC236}">
                <a16:creationId xmlns:a16="http://schemas.microsoft.com/office/drawing/2014/main" id="{8AA2CB61-6096-4AB9-8C5B-AD232691DF6D}"/>
              </a:ext>
            </a:extLst>
          </p:cNvPr>
          <p:cNvSpPr>
            <a:spLocks noGrp="1"/>
          </p:cNvSpPr>
          <p:nvPr>
            <p:ph type="sldNum" sz="quarter" idx="10"/>
          </p:nvPr>
        </p:nvSpPr>
        <p:spPr/>
        <p:txBody>
          <a:bodyPr/>
          <a:lstStyle/>
          <a:p>
            <a:fld id="{F3DD7A48-C0CD-E24F-8C0C-A7227A2CC108}" type="slidenum">
              <a:rPr lang="en-US" altLang="en-US" smtClean="0"/>
              <a:pPr/>
              <a:t>24</a:t>
            </a:fld>
            <a:endParaRPr lang="en-US" altLang="en-US"/>
          </a:p>
        </p:txBody>
      </p:sp>
      <p:cxnSp>
        <p:nvCxnSpPr>
          <p:cNvPr id="8" name="Straight Arrow Connector 7">
            <a:extLst>
              <a:ext uri="{FF2B5EF4-FFF2-40B4-BE49-F238E27FC236}">
                <a16:creationId xmlns:a16="http://schemas.microsoft.com/office/drawing/2014/main" id="{FEE4CE91-C8CF-448F-897D-DEBD182EAD5E}"/>
              </a:ext>
            </a:extLst>
          </p:cNvPr>
          <p:cNvCxnSpPr>
            <a:cxnSpLocks/>
          </p:cNvCxnSpPr>
          <p:nvPr/>
        </p:nvCxnSpPr>
        <p:spPr bwMode="auto">
          <a:xfrm flipH="1" flipV="1">
            <a:off x="1374937" y="4284999"/>
            <a:ext cx="273653" cy="307024"/>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cxnSp>
        <p:nvCxnSpPr>
          <p:cNvPr id="12" name="Straight Arrow Connector 11">
            <a:extLst>
              <a:ext uri="{FF2B5EF4-FFF2-40B4-BE49-F238E27FC236}">
                <a16:creationId xmlns:a16="http://schemas.microsoft.com/office/drawing/2014/main" id="{27DC9419-3145-4036-A343-7C8D7BE54ADE}"/>
              </a:ext>
            </a:extLst>
          </p:cNvPr>
          <p:cNvCxnSpPr>
            <a:cxnSpLocks/>
          </p:cNvCxnSpPr>
          <p:nvPr/>
        </p:nvCxnSpPr>
        <p:spPr bwMode="auto">
          <a:xfrm>
            <a:off x="3128926" y="1746268"/>
            <a:ext cx="353745" cy="169996"/>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cxnSp>
        <p:nvCxnSpPr>
          <p:cNvPr id="15" name="Straight Arrow Connector 14">
            <a:extLst>
              <a:ext uri="{FF2B5EF4-FFF2-40B4-BE49-F238E27FC236}">
                <a16:creationId xmlns:a16="http://schemas.microsoft.com/office/drawing/2014/main" id="{687EC8E1-7541-4875-AA51-A6A291534A4E}"/>
              </a:ext>
            </a:extLst>
          </p:cNvPr>
          <p:cNvCxnSpPr>
            <a:cxnSpLocks/>
          </p:cNvCxnSpPr>
          <p:nvPr/>
        </p:nvCxnSpPr>
        <p:spPr bwMode="auto">
          <a:xfrm flipH="1">
            <a:off x="4045484" y="4284999"/>
            <a:ext cx="92677" cy="360419"/>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cxnSp>
        <p:nvCxnSpPr>
          <p:cNvPr id="18" name="Straight Arrow Connector 17">
            <a:extLst>
              <a:ext uri="{FF2B5EF4-FFF2-40B4-BE49-F238E27FC236}">
                <a16:creationId xmlns:a16="http://schemas.microsoft.com/office/drawing/2014/main" id="{F88FC320-3D27-48ED-A21D-F4236EE555AE}"/>
              </a:ext>
            </a:extLst>
          </p:cNvPr>
          <p:cNvCxnSpPr>
            <a:cxnSpLocks/>
          </p:cNvCxnSpPr>
          <p:nvPr/>
        </p:nvCxnSpPr>
        <p:spPr bwMode="auto">
          <a:xfrm flipV="1">
            <a:off x="2442850" y="3531822"/>
            <a:ext cx="60070" cy="318891"/>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sp>
        <p:nvSpPr>
          <p:cNvPr id="22" name="TextBox 21">
            <a:extLst>
              <a:ext uri="{FF2B5EF4-FFF2-40B4-BE49-F238E27FC236}">
                <a16:creationId xmlns:a16="http://schemas.microsoft.com/office/drawing/2014/main" id="{9AC827EE-CD42-44C4-9F10-241479DAECF9}"/>
              </a:ext>
            </a:extLst>
          </p:cNvPr>
          <p:cNvSpPr txBox="1"/>
          <p:nvPr/>
        </p:nvSpPr>
        <p:spPr>
          <a:xfrm>
            <a:off x="406400" y="1384299"/>
            <a:ext cx="3953467" cy="400110"/>
          </a:xfrm>
          <a:prstGeom prst="rect">
            <a:avLst/>
          </a:prstGeom>
          <a:noFill/>
        </p:spPr>
        <p:txBody>
          <a:bodyPr wrap="square" rtlCol="0">
            <a:spAutoFit/>
          </a:bodyPr>
          <a:lstStyle/>
          <a:p>
            <a:r>
              <a:rPr lang="en-US" sz="2000" dirty="0">
                <a:solidFill>
                  <a:schemeClr val="bg1"/>
                </a:solidFill>
              </a:rPr>
              <a:t>9:2 NRHO Insertion</a:t>
            </a:r>
          </a:p>
        </p:txBody>
      </p:sp>
      <p:sp>
        <p:nvSpPr>
          <p:cNvPr id="23" name="TextBox 22">
            <a:extLst>
              <a:ext uri="{FF2B5EF4-FFF2-40B4-BE49-F238E27FC236}">
                <a16:creationId xmlns:a16="http://schemas.microsoft.com/office/drawing/2014/main" id="{EB94A555-BBAD-41F9-8E47-99C2545FDCF1}"/>
              </a:ext>
            </a:extLst>
          </p:cNvPr>
          <p:cNvSpPr txBox="1"/>
          <p:nvPr/>
        </p:nvSpPr>
        <p:spPr>
          <a:xfrm>
            <a:off x="406400" y="5684889"/>
            <a:ext cx="2582421" cy="307777"/>
          </a:xfrm>
          <a:prstGeom prst="rect">
            <a:avLst/>
          </a:prstGeom>
          <a:noFill/>
        </p:spPr>
        <p:txBody>
          <a:bodyPr wrap="square" rtlCol="0">
            <a:spAutoFit/>
          </a:bodyPr>
          <a:lstStyle/>
          <a:p>
            <a:r>
              <a:rPr lang="en-US" sz="1400" dirty="0">
                <a:solidFill>
                  <a:schemeClr val="bg1"/>
                </a:solidFill>
              </a:rPr>
              <a:t>Earth-Moon Rotating Frame</a:t>
            </a:r>
          </a:p>
        </p:txBody>
      </p:sp>
    </p:spTree>
    <p:extLst>
      <p:ext uri="{BB962C8B-B14F-4D97-AF65-F5344CB8AC3E}">
        <p14:creationId xmlns:p14="http://schemas.microsoft.com/office/powerpoint/2010/main" val="10977010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02E5B34-75F9-490D-8F2E-A2C7C855E7D1}"/>
              </a:ext>
            </a:extLst>
          </p:cNvPr>
          <p:cNvPicPr>
            <a:picLocks noChangeAspect="1"/>
          </p:cNvPicPr>
          <p:nvPr/>
        </p:nvPicPr>
        <p:blipFill rotWithShape="1">
          <a:blip r:embed="rId3"/>
          <a:srcRect l="15111" r="9703"/>
          <a:stretch/>
        </p:blipFill>
        <p:spPr>
          <a:xfrm>
            <a:off x="6012157" y="1384300"/>
            <a:ext cx="5758625" cy="4389121"/>
          </a:xfrm>
          <a:prstGeom prst="rect">
            <a:avLst/>
          </a:prstGeom>
        </p:spPr>
      </p:pic>
      <p:sp>
        <p:nvSpPr>
          <p:cNvPr id="16385" name="Rectangle 2">
            <a:extLst>
              <a:ext uri="{FF2B5EF4-FFF2-40B4-BE49-F238E27FC236}">
                <a16:creationId xmlns:a16="http://schemas.microsoft.com/office/drawing/2014/main" id="{2EBF34D4-AF78-6E5E-6198-111C65A76685}"/>
              </a:ext>
            </a:extLst>
          </p:cNvPr>
          <p:cNvSpPr>
            <a:spLocks noGrp="1" noChangeArrowheads="1"/>
          </p:cNvSpPr>
          <p:nvPr>
            <p:ph type="title"/>
          </p:nvPr>
        </p:nvSpPr>
        <p:spPr/>
        <p:txBody>
          <a:bodyPr/>
          <a:lstStyle/>
          <a:p>
            <a:r>
              <a:rPr lang="en-US" altLang="en-US" dirty="0"/>
              <a:t>Applications: Lunar IceCube Initial Design</a:t>
            </a:r>
          </a:p>
        </p:txBody>
      </p:sp>
      <p:sp>
        <p:nvSpPr>
          <p:cNvPr id="16386" name="Rectangle 3">
            <a:extLst>
              <a:ext uri="{FF2B5EF4-FFF2-40B4-BE49-F238E27FC236}">
                <a16:creationId xmlns:a16="http://schemas.microsoft.com/office/drawing/2014/main" id="{95C57DC5-ECE2-46C2-A4B1-60B84E411E0D}"/>
              </a:ext>
            </a:extLst>
          </p:cNvPr>
          <p:cNvSpPr>
            <a:spLocks noGrp="1" noChangeArrowheads="1"/>
          </p:cNvSpPr>
          <p:nvPr>
            <p:ph type="body" idx="1"/>
          </p:nvPr>
        </p:nvSpPr>
        <p:spPr>
          <a:xfrm>
            <a:off x="421218" y="1498600"/>
            <a:ext cx="5283743" cy="4406900"/>
          </a:xfrm>
        </p:spPr>
        <p:txBody>
          <a:bodyPr/>
          <a:lstStyle/>
          <a:p>
            <a:r>
              <a:rPr lang="en-US" altLang="en-US" sz="2400" dirty="0"/>
              <a:t>The initial design provided to an optimizer is critical to the success of the algorithm.</a:t>
            </a:r>
          </a:p>
          <a:p>
            <a:r>
              <a:rPr lang="en-US" altLang="en-US" sz="2400" dirty="0"/>
              <a:t>Much of the early trajectory design effort is devoted to the creation of an initial guess.</a:t>
            </a:r>
          </a:p>
          <a:p>
            <a:r>
              <a:rPr lang="en-US" altLang="en-US" sz="2400" dirty="0"/>
              <a:t>The initial guess for LIC was created by propagating forward from the deployment state and backward from the destination orbit.</a:t>
            </a:r>
          </a:p>
        </p:txBody>
      </p:sp>
      <p:sp>
        <p:nvSpPr>
          <p:cNvPr id="16387" name="Slide Number Placeholder 3">
            <a:extLst>
              <a:ext uri="{FF2B5EF4-FFF2-40B4-BE49-F238E27FC236}">
                <a16:creationId xmlns:a16="http://schemas.microsoft.com/office/drawing/2014/main" id="{B48CB145-C61E-C3D0-D7C7-0FA559F81FB0}"/>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99D70C6-DF83-C440-A13C-8CA8DCE98ECF}" type="slidenum">
              <a:rPr lang="en-US" altLang="en-US" sz="1100">
                <a:solidFill>
                  <a:srgbClr val="2996C3"/>
                </a:solidFill>
              </a:rPr>
              <a:pPr/>
              <a:t>25</a:t>
            </a:fld>
            <a:endParaRPr lang="en-US" altLang="en-US" sz="1100">
              <a:solidFill>
                <a:srgbClr val="2996C3"/>
              </a:solidFill>
            </a:endParaRPr>
          </a:p>
        </p:txBody>
      </p:sp>
      <p:sp>
        <p:nvSpPr>
          <p:cNvPr id="6" name="TextBox 5">
            <a:extLst>
              <a:ext uri="{FF2B5EF4-FFF2-40B4-BE49-F238E27FC236}">
                <a16:creationId xmlns:a16="http://schemas.microsoft.com/office/drawing/2014/main" id="{10764624-7927-452E-B93B-DFC0936E8C99}"/>
              </a:ext>
            </a:extLst>
          </p:cNvPr>
          <p:cNvSpPr txBox="1"/>
          <p:nvPr/>
        </p:nvSpPr>
        <p:spPr>
          <a:xfrm>
            <a:off x="6012157" y="5465749"/>
            <a:ext cx="2599106" cy="307777"/>
          </a:xfrm>
          <a:prstGeom prst="rect">
            <a:avLst/>
          </a:prstGeom>
          <a:solidFill>
            <a:schemeClr val="tx1"/>
          </a:solidFill>
        </p:spPr>
        <p:txBody>
          <a:bodyPr wrap="square" rtlCol="0">
            <a:spAutoFit/>
          </a:bodyPr>
          <a:lstStyle/>
          <a:p>
            <a:r>
              <a:rPr lang="en-US" sz="1400" dirty="0">
                <a:solidFill>
                  <a:schemeClr val="bg1"/>
                </a:solidFill>
              </a:rPr>
              <a:t>Sun-Earth Rotating Frame</a:t>
            </a:r>
          </a:p>
        </p:txBody>
      </p:sp>
    </p:spTree>
    <p:extLst>
      <p:ext uri="{BB962C8B-B14F-4D97-AF65-F5344CB8AC3E}">
        <p14:creationId xmlns:p14="http://schemas.microsoft.com/office/powerpoint/2010/main" val="37866902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7989E8B9-74BA-4486-AC1E-D81B828E1EDD}"/>
              </a:ext>
            </a:extLst>
          </p:cNvPr>
          <p:cNvPicPr>
            <a:picLocks noChangeAspect="1"/>
          </p:cNvPicPr>
          <p:nvPr/>
        </p:nvPicPr>
        <p:blipFill rotWithShape="1">
          <a:blip r:embed="rId3"/>
          <a:srcRect r="19049"/>
          <a:stretch/>
        </p:blipFill>
        <p:spPr>
          <a:xfrm>
            <a:off x="544223" y="1564680"/>
            <a:ext cx="5037732" cy="3720688"/>
          </a:xfrm>
          <a:prstGeom prst="rect">
            <a:avLst/>
          </a:prstGeom>
        </p:spPr>
      </p:pic>
      <p:pic>
        <p:nvPicPr>
          <p:cNvPr id="13" name="Picture 12">
            <a:extLst>
              <a:ext uri="{FF2B5EF4-FFF2-40B4-BE49-F238E27FC236}">
                <a16:creationId xmlns:a16="http://schemas.microsoft.com/office/drawing/2014/main" id="{F02E5B34-75F9-490D-8F2E-A2C7C855E7D1}"/>
              </a:ext>
            </a:extLst>
          </p:cNvPr>
          <p:cNvPicPr>
            <a:picLocks noChangeAspect="1"/>
          </p:cNvPicPr>
          <p:nvPr/>
        </p:nvPicPr>
        <p:blipFill rotWithShape="1">
          <a:blip r:embed="rId4"/>
          <a:srcRect l="15111" r="9703"/>
          <a:stretch/>
        </p:blipFill>
        <p:spPr>
          <a:xfrm>
            <a:off x="6012157" y="1384300"/>
            <a:ext cx="5758625" cy="4389121"/>
          </a:xfrm>
          <a:prstGeom prst="rect">
            <a:avLst/>
          </a:prstGeom>
        </p:spPr>
      </p:pic>
      <p:sp>
        <p:nvSpPr>
          <p:cNvPr id="16385" name="Rectangle 2">
            <a:extLst>
              <a:ext uri="{FF2B5EF4-FFF2-40B4-BE49-F238E27FC236}">
                <a16:creationId xmlns:a16="http://schemas.microsoft.com/office/drawing/2014/main" id="{2EBF34D4-AF78-6E5E-6198-111C65A76685}"/>
              </a:ext>
            </a:extLst>
          </p:cNvPr>
          <p:cNvSpPr>
            <a:spLocks noGrp="1" noChangeArrowheads="1"/>
          </p:cNvSpPr>
          <p:nvPr>
            <p:ph type="title"/>
          </p:nvPr>
        </p:nvSpPr>
        <p:spPr/>
        <p:txBody>
          <a:bodyPr/>
          <a:lstStyle/>
          <a:p>
            <a:r>
              <a:rPr lang="en-US" altLang="en-US" dirty="0"/>
              <a:t>Applications: Lunar IceCube Initial Design</a:t>
            </a:r>
          </a:p>
        </p:txBody>
      </p:sp>
      <p:sp>
        <p:nvSpPr>
          <p:cNvPr id="16387" name="Slide Number Placeholder 3">
            <a:extLst>
              <a:ext uri="{FF2B5EF4-FFF2-40B4-BE49-F238E27FC236}">
                <a16:creationId xmlns:a16="http://schemas.microsoft.com/office/drawing/2014/main" id="{B48CB145-C61E-C3D0-D7C7-0FA559F81FB0}"/>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99D70C6-DF83-C440-A13C-8CA8DCE98ECF}" type="slidenum">
              <a:rPr lang="en-US" altLang="en-US" sz="1100">
                <a:solidFill>
                  <a:srgbClr val="2996C3"/>
                </a:solidFill>
              </a:rPr>
              <a:pPr/>
              <a:t>26</a:t>
            </a:fld>
            <a:endParaRPr lang="en-US" altLang="en-US" sz="1100">
              <a:solidFill>
                <a:srgbClr val="2996C3"/>
              </a:solidFill>
            </a:endParaRPr>
          </a:p>
        </p:txBody>
      </p:sp>
      <p:sp>
        <p:nvSpPr>
          <p:cNvPr id="15" name="TextBox 14">
            <a:extLst>
              <a:ext uri="{FF2B5EF4-FFF2-40B4-BE49-F238E27FC236}">
                <a16:creationId xmlns:a16="http://schemas.microsoft.com/office/drawing/2014/main" id="{1A03DCE0-2015-44D3-92FA-EE102C562B59}"/>
              </a:ext>
            </a:extLst>
          </p:cNvPr>
          <p:cNvSpPr txBox="1"/>
          <p:nvPr/>
        </p:nvSpPr>
        <p:spPr>
          <a:xfrm>
            <a:off x="6012157" y="5465749"/>
            <a:ext cx="2599106" cy="307777"/>
          </a:xfrm>
          <a:prstGeom prst="rect">
            <a:avLst/>
          </a:prstGeom>
          <a:solidFill>
            <a:schemeClr val="tx1"/>
          </a:solidFill>
        </p:spPr>
        <p:txBody>
          <a:bodyPr wrap="square" rtlCol="0">
            <a:spAutoFit/>
          </a:bodyPr>
          <a:lstStyle/>
          <a:p>
            <a:r>
              <a:rPr lang="en-US" sz="1400" dirty="0">
                <a:solidFill>
                  <a:schemeClr val="bg1"/>
                </a:solidFill>
              </a:rPr>
              <a:t>Sun-Earth Rotating Frame</a:t>
            </a:r>
          </a:p>
        </p:txBody>
      </p:sp>
      <p:sp>
        <p:nvSpPr>
          <p:cNvPr id="18" name="Rectangle 17">
            <a:extLst>
              <a:ext uri="{FF2B5EF4-FFF2-40B4-BE49-F238E27FC236}">
                <a16:creationId xmlns:a16="http://schemas.microsoft.com/office/drawing/2014/main" id="{D0DEF45F-BAD0-424C-9BD0-30E397F114DB}"/>
              </a:ext>
            </a:extLst>
          </p:cNvPr>
          <p:cNvSpPr>
            <a:spLocks/>
          </p:cNvSpPr>
          <p:nvPr/>
        </p:nvSpPr>
        <p:spPr bwMode="auto">
          <a:xfrm>
            <a:off x="515837" y="1564680"/>
            <a:ext cx="5066118" cy="372864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endParaRPr>
          </a:p>
        </p:txBody>
      </p:sp>
      <p:sp>
        <p:nvSpPr>
          <p:cNvPr id="19" name="Rectangle 18">
            <a:extLst>
              <a:ext uri="{FF2B5EF4-FFF2-40B4-BE49-F238E27FC236}">
                <a16:creationId xmlns:a16="http://schemas.microsoft.com/office/drawing/2014/main" id="{4C4D214A-495D-44E4-B363-9581827A6D0A}"/>
              </a:ext>
            </a:extLst>
          </p:cNvPr>
          <p:cNvSpPr>
            <a:spLocks noChangeAspect="1"/>
          </p:cNvSpPr>
          <p:nvPr/>
        </p:nvSpPr>
        <p:spPr bwMode="auto">
          <a:xfrm>
            <a:off x="7311710" y="2385392"/>
            <a:ext cx="600568" cy="442015"/>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endParaRPr>
          </a:p>
        </p:txBody>
      </p:sp>
      <p:cxnSp>
        <p:nvCxnSpPr>
          <p:cNvPr id="6" name="Straight Connector 5">
            <a:extLst>
              <a:ext uri="{FF2B5EF4-FFF2-40B4-BE49-F238E27FC236}">
                <a16:creationId xmlns:a16="http://schemas.microsoft.com/office/drawing/2014/main" id="{A1E83908-9B34-40C0-A637-ECFCD8214622}"/>
              </a:ext>
            </a:extLst>
          </p:cNvPr>
          <p:cNvCxnSpPr/>
          <p:nvPr/>
        </p:nvCxnSpPr>
        <p:spPr bwMode="auto">
          <a:xfrm flipH="1" flipV="1">
            <a:off x="5581955" y="1564680"/>
            <a:ext cx="1729755" cy="820712"/>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22" name="Straight Connector 21">
            <a:extLst>
              <a:ext uri="{FF2B5EF4-FFF2-40B4-BE49-F238E27FC236}">
                <a16:creationId xmlns:a16="http://schemas.microsoft.com/office/drawing/2014/main" id="{F306F8BE-3B36-4DD4-B218-4562BCFBB399}"/>
              </a:ext>
            </a:extLst>
          </p:cNvPr>
          <p:cNvCxnSpPr>
            <a:cxnSpLocks/>
          </p:cNvCxnSpPr>
          <p:nvPr/>
        </p:nvCxnSpPr>
        <p:spPr bwMode="auto">
          <a:xfrm flipH="1">
            <a:off x="5581955" y="2827407"/>
            <a:ext cx="1729755" cy="2465913"/>
          </a:xfrm>
          <a:prstGeom prst="line">
            <a:avLst/>
          </a:prstGeom>
          <a:solidFill>
            <a:schemeClr val="accent1"/>
          </a:solidFill>
          <a:ln w="38100" cap="flat" cmpd="sng" algn="ctr">
            <a:solidFill>
              <a:srgbClr val="FF0000"/>
            </a:solidFill>
            <a:prstDash val="solid"/>
            <a:round/>
            <a:headEnd type="none" w="med" len="med"/>
            <a:tailEnd type="none" w="med" len="med"/>
          </a:ln>
          <a:effectLst/>
        </p:spPr>
      </p:cxnSp>
      <p:sp>
        <p:nvSpPr>
          <p:cNvPr id="26" name="TextBox 25">
            <a:extLst>
              <a:ext uri="{FF2B5EF4-FFF2-40B4-BE49-F238E27FC236}">
                <a16:creationId xmlns:a16="http://schemas.microsoft.com/office/drawing/2014/main" id="{5F0EEEFC-37AC-4E3A-8AB8-564724235CA0}"/>
              </a:ext>
            </a:extLst>
          </p:cNvPr>
          <p:cNvSpPr txBox="1"/>
          <p:nvPr/>
        </p:nvSpPr>
        <p:spPr>
          <a:xfrm>
            <a:off x="544223" y="4977591"/>
            <a:ext cx="2599106" cy="307777"/>
          </a:xfrm>
          <a:prstGeom prst="rect">
            <a:avLst/>
          </a:prstGeom>
          <a:solidFill>
            <a:schemeClr val="tx1"/>
          </a:solidFill>
        </p:spPr>
        <p:txBody>
          <a:bodyPr wrap="square" rtlCol="0">
            <a:spAutoFit/>
          </a:bodyPr>
          <a:lstStyle/>
          <a:p>
            <a:r>
              <a:rPr lang="en-US" sz="1400" dirty="0">
                <a:solidFill>
                  <a:schemeClr val="bg1"/>
                </a:solidFill>
              </a:rPr>
              <a:t>Earth-Moon Rotating Frame</a:t>
            </a:r>
          </a:p>
        </p:txBody>
      </p:sp>
    </p:spTree>
    <p:extLst>
      <p:ext uri="{BB962C8B-B14F-4D97-AF65-F5344CB8AC3E}">
        <p14:creationId xmlns:p14="http://schemas.microsoft.com/office/powerpoint/2010/main" val="600011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FCA8E3F-4332-4E57-9FB4-E4EBCE76601C}"/>
              </a:ext>
            </a:extLst>
          </p:cNvPr>
          <p:cNvPicPr>
            <a:picLocks noChangeAspect="1"/>
          </p:cNvPicPr>
          <p:nvPr/>
        </p:nvPicPr>
        <p:blipFill rotWithShape="1">
          <a:blip r:embed="rId3"/>
          <a:srcRect l="11397" r="20581"/>
          <a:stretch/>
        </p:blipFill>
        <p:spPr>
          <a:xfrm>
            <a:off x="6012156" y="1384300"/>
            <a:ext cx="5758625" cy="4389121"/>
          </a:xfrm>
          <a:prstGeom prst="rect">
            <a:avLst/>
          </a:prstGeom>
        </p:spPr>
      </p:pic>
      <p:sp>
        <p:nvSpPr>
          <p:cNvPr id="16385" name="Rectangle 2">
            <a:extLst>
              <a:ext uri="{FF2B5EF4-FFF2-40B4-BE49-F238E27FC236}">
                <a16:creationId xmlns:a16="http://schemas.microsoft.com/office/drawing/2014/main" id="{2EBF34D4-AF78-6E5E-6198-111C65A76685}"/>
              </a:ext>
            </a:extLst>
          </p:cNvPr>
          <p:cNvSpPr>
            <a:spLocks noGrp="1" noChangeArrowheads="1"/>
          </p:cNvSpPr>
          <p:nvPr>
            <p:ph type="title"/>
          </p:nvPr>
        </p:nvSpPr>
        <p:spPr/>
        <p:txBody>
          <a:bodyPr/>
          <a:lstStyle/>
          <a:p>
            <a:r>
              <a:rPr lang="en-US" altLang="en-US" dirty="0"/>
              <a:t>Applications: Lunar IceCube Initial Design</a:t>
            </a:r>
          </a:p>
        </p:txBody>
      </p:sp>
      <p:sp>
        <p:nvSpPr>
          <p:cNvPr id="16386" name="Rectangle 3">
            <a:extLst>
              <a:ext uri="{FF2B5EF4-FFF2-40B4-BE49-F238E27FC236}">
                <a16:creationId xmlns:a16="http://schemas.microsoft.com/office/drawing/2014/main" id="{95C57DC5-ECE2-46C2-A4B1-60B84E411E0D}"/>
              </a:ext>
            </a:extLst>
          </p:cNvPr>
          <p:cNvSpPr>
            <a:spLocks noGrp="1" noChangeArrowheads="1"/>
          </p:cNvSpPr>
          <p:nvPr>
            <p:ph type="body" idx="1"/>
          </p:nvPr>
        </p:nvSpPr>
        <p:spPr>
          <a:xfrm>
            <a:off x="421217" y="1498600"/>
            <a:ext cx="5285232" cy="4406900"/>
          </a:xfrm>
        </p:spPr>
        <p:txBody>
          <a:bodyPr/>
          <a:lstStyle/>
          <a:p>
            <a:r>
              <a:rPr lang="en-US" altLang="en-US" sz="2400" dirty="0"/>
              <a:t>Variations in the initial thrust arc or the orbit departure location produced different forward and backward propagated arcs. </a:t>
            </a:r>
          </a:p>
          <a:p>
            <a:r>
              <a:rPr lang="en-US" altLang="en-US" sz="2400" dirty="0"/>
              <a:t>Trajectory segments with close intersections in states and epoch were selected.</a:t>
            </a:r>
          </a:p>
          <a:p>
            <a:r>
              <a:rPr lang="en-US" altLang="en-US" sz="2400" dirty="0"/>
              <a:t>Previous researchers explored various strategies for identifying close intersections.</a:t>
            </a:r>
          </a:p>
          <a:p>
            <a:endParaRPr lang="en-US" altLang="en-US" dirty="0"/>
          </a:p>
          <a:p>
            <a:endParaRPr lang="en-US" altLang="en-US" dirty="0"/>
          </a:p>
        </p:txBody>
      </p:sp>
      <p:sp>
        <p:nvSpPr>
          <p:cNvPr id="16387" name="Slide Number Placeholder 3">
            <a:extLst>
              <a:ext uri="{FF2B5EF4-FFF2-40B4-BE49-F238E27FC236}">
                <a16:creationId xmlns:a16="http://schemas.microsoft.com/office/drawing/2014/main" id="{B48CB145-C61E-C3D0-D7C7-0FA559F81FB0}"/>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99D70C6-DF83-C440-A13C-8CA8DCE98ECF}" type="slidenum">
              <a:rPr lang="en-US" altLang="en-US" sz="1100">
                <a:solidFill>
                  <a:srgbClr val="2996C3"/>
                </a:solidFill>
              </a:rPr>
              <a:pPr/>
              <a:t>27</a:t>
            </a:fld>
            <a:endParaRPr lang="en-US" altLang="en-US" sz="1100">
              <a:solidFill>
                <a:srgbClr val="2996C3"/>
              </a:solidFill>
            </a:endParaRPr>
          </a:p>
        </p:txBody>
      </p:sp>
      <p:sp>
        <p:nvSpPr>
          <p:cNvPr id="10" name="TextBox 9">
            <a:extLst>
              <a:ext uri="{FF2B5EF4-FFF2-40B4-BE49-F238E27FC236}">
                <a16:creationId xmlns:a16="http://schemas.microsoft.com/office/drawing/2014/main" id="{B6ACED26-D57C-48E1-8049-14618C1C638E}"/>
              </a:ext>
            </a:extLst>
          </p:cNvPr>
          <p:cNvSpPr txBox="1"/>
          <p:nvPr/>
        </p:nvSpPr>
        <p:spPr>
          <a:xfrm>
            <a:off x="6012157" y="5465749"/>
            <a:ext cx="2599106" cy="307777"/>
          </a:xfrm>
          <a:prstGeom prst="rect">
            <a:avLst/>
          </a:prstGeom>
          <a:solidFill>
            <a:schemeClr val="tx1"/>
          </a:solidFill>
        </p:spPr>
        <p:txBody>
          <a:bodyPr wrap="square" rtlCol="0">
            <a:spAutoFit/>
          </a:bodyPr>
          <a:lstStyle/>
          <a:p>
            <a:r>
              <a:rPr lang="en-US" sz="1400" dirty="0">
                <a:solidFill>
                  <a:schemeClr val="bg1"/>
                </a:solidFill>
              </a:rPr>
              <a:t>Sun-Earth Rotating Frame</a:t>
            </a:r>
          </a:p>
        </p:txBody>
      </p:sp>
    </p:spTree>
    <p:extLst>
      <p:ext uri="{BB962C8B-B14F-4D97-AF65-F5344CB8AC3E}">
        <p14:creationId xmlns:p14="http://schemas.microsoft.com/office/powerpoint/2010/main" val="3828262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a:extLst>
              <a:ext uri="{FF2B5EF4-FFF2-40B4-BE49-F238E27FC236}">
                <a16:creationId xmlns:a16="http://schemas.microsoft.com/office/drawing/2014/main" id="{2EBF34D4-AF78-6E5E-6198-111C65A76685}"/>
              </a:ext>
            </a:extLst>
          </p:cNvPr>
          <p:cNvSpPr>
            <a:spLocks noGrp="1" noChangeArrowheads="1"/>
          </p:cNvSpPr>
          <p:nvPr>
            <p:ph type="title"/>
          </p:nvPr>
        </p:nvSpPr>
        <p:spPr/>
        <p:txBody>
          <a:bodyPr/>
          <a:lstStyle/>
          <a:p>
            <a:r>
              <a:rPr lang="en-US" altLang="en-US" dirty="0"/>
              <a:t>Applications: Lunar IceCube Previous Research</a:t>
            </a:r>
          </a:p>
        </p:txBody>
      </p:sp>
      <p:sp>
        <p:nvSpPr>
          <p:cNvPr id="16386" name="Rectangle 3">
            <a:extLst>
              <a:ext uri="{FF2B5EF4-FFF2-40B4-BE49-F238E27FC236}">
                <a16:creationId xmlns:a16="http://schemas.microsoft.com/office/drawing/2014/main" id="{95C57DC5-ECE2-46C2-A4B1-60B84E411E0D}"/>
              </a:ext>
            </a:extLst>
          </p:cNvPr>
          <p:cNvSpPr>
            <a:spLocks noGrp="1" noChangeArrowheads="1"/>
          </p:cNvSpPr>
          <p:nvPr>
            <p:ph type="body" idx="1"/>
          </p:nvPr>
        </p:nvSpPr>
        <p:spPr/>
        <p:txBody>
          <a:bodyPr/>
          <a:lstStyle/>
          <a:p>
            <a:pPr marL="0" indent="0">
              <a:buNone/>
            </a:pPr>
            <a:endParaRPr lang="en-US" altLang="en-US" dirty="0"/>
          </a:p>
          <a:p>
            <a:endParaRPr lang="en-US" altLang="en-US" dirty="0"/>
          </a:p>
        </p:txBody>
      </p:sp>
      <p:sp>
        <p:nvSpPr>
          <p:cNvPr id="16387" name="Slide Number Placeholder 3">
            <a:extLst>
              <a:ext uri="{FF2B5EF4-FFF2-40B4-BE49-F238E27FC236}">
                <a16:creationId xmlns:a16="http://schemas.microsoft.com/office/drawing/2014/main" id="{B48CB145-C61E-C3D0-D7C7-0FA559F81FB0}"/>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99D70C6-DF83-C440-A13C-8CA8DCE98ECF}" type="slidenum">
              <a:rPr lang="en-US" altLang="en-US" sz="1100">
                <a:solidFill>
                  <a:srgbClr val="2996C3"/>
                </a:solidFill>
              </a:rPr>
              <a:pPr/>
              <a:t>28</a:t>
            </a:fld>
            <a:endParaRPr lang="en-US" altLang="en-US" sz="1100">
              <a:solidFill>
                <a:srgbClr val="2996C3"/>
              </a:solidFill>
            </a:endParaRPr>
          </a:p>
        </p:txBody>
      </p:sp>
      <p:pic>
        <p:nvPicPr>
          <p:cNvPr id="12" name="Picture 11">
            <a:extLst>
              <a:ext uri="{FF2B5EF4-FFF2-40B4-BE49-F238E27FC236}">
                <a16:creationId xmlns:a16="http://schemas.microsoft.com/office/drawing/2014/main" id="{8F5516C6-36BB-4ADB-91E1-DAD03E6FC4A8}"/>
              </a:ext>
            </a:extLst>
          </p:cNvPr>
          <p:cNvPicPr>
            <a:picLocks noChangeAspect="1"/>
          </p:cNvPicPr>
          <p:nvPr/>
        </p:nvPicPr>
        <p:blipFill>
          <a:blip r:embed="rId3"/>
          <a:stretch>
            <a:fillRect/>
          </a:stretch>
        </p:blipFill>
        <p:spPr>
          <a:xfrm>
            <a:off x="6299200" y="1861224"/>
            <a:ext cx="5486400" cy="4114800"/>
          </a:xfrm>
          <a:prstGeom prst="rect">
            <a:avLst/>
          </a:prstGeom>
        </p:spPr>
      </p:pic>
      <p:pic>
        <p:nvPicPr>
          <p:cNvPr id="13" name="Content Placeholder 5" descr="A close up of a map&#10;&#10;Description automatically generated">
            <a:extLst>
              <a:ext uri="{FF2B5EF4-FFF2-40B4-BE49-F238E27FC236}">
                <a16:creationId xmlns:a16="http://schemas.microsoft.com/office/drawing/2014/main" id="{E7D528C3-F561-4441-AEE2-F4932C37DFA4}"/>
              </a:ext>
            </a:extLst>
          </p:cNvPr>
          <p:cNvPicPr>
            <a:picLocks noChangeAspect="1"/>
          </p:cNvPicPr>
          <p:nvPr/>
        </p:nvPicPr>
        <p:blipFill>
          <a:blip r:embed="rId4"/>
          <a:stretch>
            <a:fillRect/>
          </a:stretch>
        </p:blipFill>
        <p:spPr bwMode="auto">
          <a:xfrm>
            <a:off x="406400" y="1861224"/>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AB7989A0-14D3-48D4-8189-2B9258E80D67}"/>
              </a:ext>
            </a:extLst>
          </p:cNvPr>
          <p:cNvSpPr txBox="1"/>
          <p:nvPr/>
        </p:nvSpPr>
        <p:spPr>
          <a:xfrm>
            <a:off x="1804106" y="1642670"/>
            <a:ext cx="2816927" cy="400110"/>
          </a:xfrm>
          <a:prstGeom prst="rect">
            <a:avLst/>
          </a:prstGeom>
          <a:noFill/>
        </p:spPr>
        <p:txBody>
          <a:bodyPr wrap="square" rtlCol="0">
            <a:spAutoFit/>
          </a:bodyPr>
          <a:lstStyle/>
          <a:p>
            <a:pPr algn="ctr"/>
            <a:r>
              <a:rPr lang="en-US" sz="2000" dirty="0"/>
              <a:t>Forward Propagation</a:t>
            </a:r>
          </a:p>
        </p:txBody>
      </p:sp>
      <p:sp>
        <p:nvSpPr>
          <p:cNvPr id="15" name="TextBox 14">
            <a:extLst>
              <a:ext uri="{FF2B5EF4-FFF2-40B4-BE49-F238E27FC236}">
                <a16:creationId xmlns:a16="http://schemas.microsoft.com/office/drawing/2014/main" id="{C558DE85-6E41-476A-9843-C5DE38A1E811}"/>
              </a:ext>
            </a:extLst>
          </p:cNvPr>
          <p:cNvSpPr txBox="1"/>
          <p:nvPr/>
        </p:nvSpPr>
        <p:spPr>
          <a:xfrm>
            <a:off x="7570968" y="1642670"/>
            <a:ext cx="3579872" cy="400110"/>
          </a:xfrm>
          <a:prstGeom prst="rect">
            <a:avLst/>
          </a:prstGeom>
          <a:noFill/>
        </p:spPr>
        <p:txBody>
          <a:bodyPr wrap="square" rtlCol="0">
            <a:spAutoFit/>
          </a:bodyPr>
          <a:lstStyle/>
          <a:p>
            <a:pPr algn="ctr"/>
            <a:r>
              <a:rPr lang="en-US" sz="2000" dirty="0"/>
              <a:t>Backward Propagation</a:t>
            </a: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60EA2438-B98C-4AC9-A692-0EFF987C515C}"/>
                  </a:ext>
                </a:extLst>
              </p:cNvPr>
              <p:cNvSpPr txBox="1"/>
              <p:nvPr/>
            </p:nvSpPr>
            <p:spPr>
              <a:xfrm>
                <a:off x="8723893" y="3559802"/>
                <a:ext cx="637011" cy="524631"/>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p>
                        <m:sSupPr>
                          <m:ctrlPr>
                            <a:rPr lang="en-US" sz="2800" b="0" i="1" smtClean="0">
                              <a:latin typeface="Cambria Math" panose="02040503050406030204" pitchFamily="18" charset="0"/>
                            </a:rPr>
                          </m:ctrlPr>
                        </m:sSupPr>
                        <m:e>
                          <m:r>
                            <a:rPr lang="en-US" sz="2800" b="0" i="1" smtClean="0">
                              <a:latin typeface="Cambria Math" panose="02040503050406030204" pitchFamily="18" charset="0"/>
                            </a:rPr>
                            <m:t>𝑊</m:t>
                          </m:r>
                        </m:e>
                        <m:sup>
                          <m:r>
                            <a:rPr lang="en-US" sz="2800" b="0" i="1" smtClean="0">
                              <a:latin typeface="Cambria Math" panose="02040503050406030204" pitchFamily="18" charset="0"/>
                            </a:rPr>
                            <m:t>𝑆</m:t>
                          </m:r>
                        </m:sup>
                      </m:sSup>
                    </m:oMath>
                  </m:oMathPara>
                </a14:m>
                <a:endParaRPr lang="en-US" sz="2800" dirty="0"/>
              </a:p>
            </p:txBody>
          </p:sp>
        </mc:Choice>
        <mc:Fallback xmlns="">
          <p:sp>
            <p:nvSpPr>
              <p:cNvPr id="16" name="TextBox 15">
                <a:extLst>
                  <a:ext uri="{FF2B5EF4-FFF2-40B4-BE49-F238E27FC236}">
                    <a16:creationId xmlns:a16="http://schemas.microsoft.com/office/drawing/2014/main" id="{60EA2438-B98C-4AC9-A692-0EFF987C515C}"/>
                  </a:ext>
                </a:extLst>
              </p:cNvPr>
              <p:cNvSpPr txBox="1">
                <a:spLocks noRot="1" noChangeAspect="1" noMove="1" noResize="1" noEditPoints="1" noAdjustHandles="1" noChangeArrowheads="1" noChangeShapeType="1" noTextEdit="1"/>
              </p:cNvSpPr>
              <p:nvPr/>
            </p:nvSpPr>
            <p:spPr>
              <a:xfrm>
                <a:off x="8723893" y="3559802"/>
                <a:ext cx="637011" cy="524631"/>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D_Label">
                <a:extLst>
                  <a:ext uri="{FF2B5EF4-FFF2-40B4-BE49-F238E27FC236}">
                    <a16:creationId xmlns:a16="http://schemas.microsoft.com/office/drawing/2014/main" id="{CF7676EE-9DF5-4B85-A9DD-335847129CD8}"/>
                  </a:ext>
                </a:extLst>
              </p:cNvPr>
              <p:cNvSpPr txBox="1"/>
              <p:nvPr/>
            </p:nvSpPr>
            <p:spPr>
              <a:xfrm>
                <a:off x="3921052" y="3918624"/>
                <a:ext cx="637011" cy="523220"/>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𝐷</m:t>
                      </m:r>
                    </m:oMath>
                  </m:oMathPara>
                </a14:m>
                <a:endParaRPr lang="en-US" sz="2800" dirty="0"/>
              </a:p>
            </p:txBody>
          </p:sp>
        </mc:Choice>
        <mc:Fallback xmlns="">
          <p:sp>
            <p:nvSpPr>
              <p:cNvPr id="17" name="D_Label">
                <a:extLst>
                  <a:ext uri="{FF2B5EF4-FFF2-40B4-BE49-F238E27FC236}">
                    <a16:creationId xmlns:a16="http://schemas.microsoft.com/office/drawing/2014/main" id="{CF7676EE-9DF5-4B85-A9DD-335847129CD8}"/>
                  </a:ext>
                </a:extLst>
              </p:cNvPr>
              <p:cNvSpPr txBox="1">
                <a:spLocks noRot="1" noChangeAspect="1" noMove="1" noResize="1" noEditPoints="1" noAdjustHandles="1" noChangeArrowheads="1" noChangeShapeType="1" noTextEdit="1"/>
              </p:cNvSpPr>
              <p:nvPr/>
            </p:nvSpPr>
            <p:spPr>
              <a:xfrm>
                <a:off x="3921052" y="3918624"/>
                <a:ext cx="637011" cy="523220"/>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257919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a:extLst>
              <a:ext uri="{FF2B5EF4-FFF2-40B4-BE49-F238E27FC236}">
                <a16:creationId xmlns:a16="http://schemas.microsoft.com/office/drawing/2014/main" id="{2EBF34D4-AF78-6E5E-6198-111C65A76685}"/>
              </a:ext>
            </a:extLst>
          </p:cNvPr>
          <p:cNvSpPr>
            <a:spLocks noGrp="1" noChangeArrowheads="1"/>
          </p:cNvSpPr>
          <p:nvPr>
            <p:ph type="title"/>
          </p:nvPr>
        </p:nvSpPr>
        <p:spPr/>
        <p:txBody>
          <a:bodyPr/>
          <a:lstStyle/>
          <a:p>
            <a:r>
              <a:rPr lang="en-US" altLang="en-US" dirty="0"/>
              <a:t>Applications: Lunar IceCube Previous Research</a:t>
            </a:r>
          </a:p>
        </p:txBody>
      </p:sp>
      <p:sp>
        <p:nvSpPr>
          <p:cNvPr id="16386" name="Rectangle 3">
            <a:extLst>
              <a:ext uri="{FF2B5EF4-FFF2-40B4-BE49-F238E27FC236}">
                <a16:creationId xmlns:a16="http://schemas.microsoft.com/office/drawing/2014/main" id="{95C57DC5-ECE2-46C2-A4B1-60B84E411E0D}"/>
              </a:ext>
            </a:extLst>
          </p:cNvPr>
          <p:cNvSpPr>
            <a:spLocks noGrp="1" noChangeArrowheads="1"/>
          </p:cNvSpPr>
          <p:nvPr>
            <p:ph type="body" idx="1"/>
          </p:nvPr>
        </p:nvSpPr>
        <p:spPr/>
        <p:txBody>
          <a:bodyPr/>
          <a:lstStyle/>
          <a:p>
            <a:endParaRPr lang="en-US" altLang="en-US" dirty="0"/>
          </a:p>
          <a:p>
            <a:endParaRPr lang="en-US" altLang="en-US" dirty="0"/>
          </a:p>
        </p:txBody>
      </p:sp>
      <p:sp>
        <p:nvSpPr>
          <p:cNvPr id="16387" name="Slide Number Placeholder 3">
            <a:extLst>
              <a:ext uri="{FF2B5EF4-FFF2-40B4-BE49-F238E27FC236}">
                <a16:creationId xmlns:a16="http://schemas.microsoft.com/office/drawing/2014/main" id="{B48CB145-C61E-C3D0-D7C7-0FA559F81FB0}"/>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99D70C6-DF83-C440-A13C-8CA8DCE98ECF}" type="slidenum">
              <a:rPr lang="en-US" altLang="en-US" sz="1100">
                <a:solidFill>
                  <a:srgbClr val="2996C3"/>
                </a:solidFill>
              </a:rPr>
              <a:pPr/>
              <a:t>29</a:t>
            </a:fld>
            <a:endParaRPr lang="en-US" altLang="en-US" sz="1100">
              <a:solidFill>
                <a:srgbClr val="2996C3"/>
              </a:solidFill>
            </a:endParaRPr>
          </a:p>
        </p:txBody>
      </p:sp>
      <p:pic>
        <p:nvPicPr>
          <p:cNvPr id="5" name="Picture 4" descr="A close up of a map&#10;&#10;Description automatically generated">
            <a:extLst>
              <a:ext uri="{FF2B5EF4-FFF2-40B4-BE49-F238E27FC236}">
                <a16:creationId xmlns:a16="http://schemas.microsoft.com/office/drawing/2014/main" id="{50E22C22-52B3-4EFC-A54C-4290BF9AA641}"/>
              </a:ext>
            </a:extLst>
          </p:cNvPr>
          <p:cNvPicPr>
            <a:picLocks noChangeAspect="1"/>
          </p:cNvPicPr>
          <p:nvPr/>
        </p:nvPicPr>
        <p:blipFill>
          <a:blip r:embed="rId3"/>
          <a:stretch>
            <a:fillRect/>
          </a:stretch>
        </p:blipFill>
        <p:spPr>
          <a:xfrm>
            <a:off x="406400" y="1822443"/>
            <a:ext cx="5486400" cy="4114800"/>
          </a:xfrm>
          <a:prstGeom prst="rect">
            <a:avLst/>
          </a:prstGeom>
        </p:spPr>
      </p:pic>
      <p:pic>
        <p:nvPicPr>
          <p:cNvPr id="6" name="Picture 5" descr="A close up of a map&#10;&#10;Description automatically generated">
            <a:extLst>
              <a:ext uri="{FF2B5EF4-FFF2-40B4-BE49-F238E27FC236}">
                <a16:creationId xmlns:a16="http://schemas.microsoft.com/office/drawing/2014/main" id="{1028B645-597E-48FB-A764-4B5D4A91968B}"/>
              </a:ext>
            </a:extLst>
          </p:cNvPr>
          <p:cNvPicPr>
            <a:picLocks noChangeAspect="1"/>
          </p:cNvPicPr>
          <p:nvPr/>
        </p:nvPicPr>
        <p:blipFill>
          <a:blip r:embed="rId4"/>
          <a:stretch>
            <a:fillRect/>
          </a:stretch>
        </p:blipFill>
        <p:spPr>
          <a:xfrm>
            <a:off x="6299200" y="1822443"/>
            <a:ext cx="5486400" cy="4114800"/>
          </a:xfrm>
          <a:prstGeom prst="rect">
            <a:avLst/>
          </a:prstGeom>
        </p:spPr>
      </p:pic>
      <p:sp>
        <p:nvSpPr>
          <p:cNvPr id="7" name="TextBox 6">
            <a:extLst>
              <a:ext uri="{FF2B5EF4-FFF2-40B4-BE49-F238E27FC236}">
                <a16:creationId xmlns:a16="http://schemas.microsoft.com/office/drawing/2014/main" id="{C4EAB6D4-7C62-42C2-834D-2C74FFF8E414}"/>
              </a:ext>
            </a:extLst>
          </p:cNvPr>
          <p:cNvSpPr txBox="1"/>
          <p:nvPr/>
        </p:nvSpPr>
        <p:spPr>
          <a:xfrm>
            <a:off x="1172866" y="1642670"/>
            <a:ext cx="3953467" cy="400110"/>
          </a:xfrm>
          <a:prstGeom prst="rect">
            <a:avLst/>
          </a:prstGeom>
          <a:noFill/>
        </p:spPr>
        <p:txBody>
          <a:bodyPr wrap="square" rtlCol="0">
            <a:spAutoFit/>
          </a:bodyPr>
          <a:lstStyle/>
          <a:p>
            <a:pPr algn="ctr"/>
            <a:r>
              <a:rPr lang="en-US" sz="2000" dirty="0"/>
              <a:t>Map for Connecting Trajectories</a:t>
            </a:r>
          </a:p>
        </p:txBody>
      </p:sp>
      <p:sp>
        <p:nvSpPr>
          <p:cNvPr id="8" name="TextBox 7">
            <a:extLst>
              <a:ext uri="{FF2B5EF4-FFF2-40B4-BE49-F238E27FC236}">
                <a16:creationId xmlns:a16="http://schemas.microsoft.com/office/drawing/2014/main" id="{34E330BE-9335-49A9-ACDB-0850755A651F}"/>
              </a:ext>
            </a:extLst>
          </p:cNvPr>
          <p:cNvSpPr txBox="1"/>
          <p:nvPr/>
        </p:nvSpPr>
        <p:spPr>
          <a:xfrm>
            <a:off x="7065667" y="1642670"/>
            <a:ext cx="3953466" cy="400110"/>
          </a:xfrm>
          <a:prstGeom prst="rect">
            <a:avLst/>
          </a:prstGeom>
          <a:noFill/>
        </p:spPr>
        <p:txBody>
          <a:bodyPr wrap="square" rtlCol="0">
            <a:spAutoFit/>
          </a:bodyPr>
          <a:lstStyle/>
          <a:p>
            <a:pPr algn="ctr"/>
            <a:r>
              <a:rPr lang="en-US" sz="2000" dirty="0"/>
              <a:t>Selected Trajectories from Map</a:t>
            </a:r>
          </a:p>
        </p:txBody>
      </p:sp>
    </p:spTree>
    <p:extLst>
      <p:ext uri="{BB962C8B-B14F-4D97-AF65-F5344CB8AC3E}">
        <p14:creationId xmlns:p14="http://schemas.microsoft.com/office/powerpoint/2010/main" val="6709432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9">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55D487-E9E4-471E-85D4-2957E8A50F1C}"/>
              </a:ext>
            </a:extLst>
          </p:cNvPr>
          <p:cNvSpPr>
            <a:spLocks noGrp="1"/>
          </p:cNvSpPr>
          <p:nvPr>
            <p:ph type="title"/>
          </p:nvPr>
        </p:nvSpPr>
        <p:spPr>
          <a:xfrm>
            <a:off x="411480" y="987552"/>
            <a:ext cx="4485861" cy="1088136"/>
          </a:xfrm>
        </p:spPr>
        <p:txBody>
          <a:bodyPr anchor="b">
            <a:normAutofit/>
          </a:bodyPr>
          <a:lstStyle/>
          <a:p>
            <a:r>
              <a:rPr lang="en-US" sz="3400" dirty="0"/>
              <a:t>The Challenge</a:t>
            </a:r>
          </a:p>
        </p:txBody>
      </p:sp>
      <p:sp>
        <p:nvSpPr>
          <p:cNvPr id="28" name="Rectangle 11">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9" name="Rectangle 13">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6000"/>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64B278D1-D0AA-4655-9F15-980D0B4920C1}"/>
              </a:ext>
            </a:extLst>
          </p:cNvPr>
          <p:cNvSpPr>
            <a:spLocks noGrp="1"/>
          </p:cNvSpPr>
          <p:nvPr>
            <p:ph idx="1"/>
          </p:nvPr>
        </p:nvSpPr>
        <p:spPr>
          <a:xfrm>
            <a:off x="411477" y="2688336"/>
            <a:ext cx="4754880" cy="3657600"/>
          </a:xfrm>
        </p:spPr>
        <p:txBody>
          <a:bodyPr anchor="t">
            <a:normAutofit fontScale="92500"/>
          </a:bodyPr>
          <a:lstStyle/>
          <a:p>
            <a:pPr marL="0" indent="0">
              <a:buNone/>
            </a:pPr>
            <a:r>
              <a:rPr lang="en-US" altLang="en-US" sz="2800" kern="0" dirty="0"/>
              <a:t>Design spacecraft trajectories that achieve mission objectives while minimizing one or more parameters such as propellant consumption or time of flight.</a:t>
            </a:r>
          </a:p>
          <a:p>
            <a:r>
              <a:rPr lang="en-US" altLang="en-US" sz="2800" kern="0" dirty="0"/>
              <a:t> What tools to use?</a:t>
            </a:r>
          </a:p>
          <a:p>
            <a:r>
              <a:rPr lang="en-US" altLang="en-US" sz="2800" kern="0" dirty="0"/>
              <a:t> How to apply these tools?</a:t>
            </a:r>
          </a:p>
        </p:txBody>
      </p:sp>
      <p:pic>
        <p:nvPicPr>
          <p:cNvPr id="5" name="Picture 4">
            <a:extLst>
              <a:ext uri="{FF2B5EF4-FFF2-40B4-BE49-F238E27FC236}">
                <a16:creationId xmlns:a16="http://schemas.microsoft.com/office/drawing/2014/main" id="{719DBEBC-98A3-4E47-88D3-1A633EB5815B}"/>
              </a:ext>
            </a:extLst>
          </p:cNvPr>
          <p:cNvPicPr>
            <a:picLocks noChangeAspect="1"/>
          </p:cNvPicPr>
          <p:nvPr/>
        </p:nvPicPr>
        <p:blipFill rotWithShape="1">
          <a:blip r:embed="rId3"/>
          <a:srcRect r="23461" b="-1"/>
          <a:stretch/>
        </p:blipFill>
        <p:spPr>
          <a:xfrm>
            <a:off x="5308052" y="1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
        <p:nvSpPr>
          <p:cNvPr id="4" name="Slide Number Placeholder 3">
            <a:extLst>
              <a:ext uri="{FF2B5EF4-FFF2-40B4-BE49-F238E27FC236}">
                <a16:creationId xmlns:a16="http://schemas.microsoft.com/office/drawing/2014/main" id="{4DA46C70-8651-4738-8919-9669BF0D1E89}"/>
              </a:ext>
            </a:extLst>
          </p:cNvPr>
          <p:cNvSpPr>
            <a:spLocks noGrp="1"/>
          </p:cNvSpPr>
          <p:nvPr>
            <p:ph type="sldNum" sz="quarter" idx="10"/>
          </p:nvPr>
        </p:nvSpPr>
        <p:spPr>
          <a:xfrm>
            <a:off x="9037321" y="6356350"/>
            <a:ext cx="2743200" cy="365125"/>
          </a:xfrm>
        </p:spPr>
        <p:txBody>
          <a:bodyPr>
            <a:normAutofit/>
          </a:bodyPr>
          <a:lstStyle/>
          <a:p>
            <a:pPr>
              <a:spcAft>
                <a:spcPts val="600"/>
              </a:spcAft>
            </a:pPr>
            <a:fld id="{3720572F-4CFD-7349-B5C7-9B3124010EE8}" type="slidenum">
              <a:rPr lang="en-US" altLang="en-US">
                <a:solidFill>
                  <a:schemeClr val="bg1"/>
                </a:solidFill>
              </a:rPr>
              <a:pPr>
                <a:spcAft>
                  <a:spcPts val="600"/>
                </a:spcAft>
              </a:pPr>
              <a:t>3</a:t>
            </a:fld>
            <a:endParaRPr lang="en-US" altLang="en-US">
              <a:solidFill>
                <a:schemeClr val="bg1"/>
              </a:solidFill>
            </a:endParaRPr>
          </a:p>
        </p:txBody>
      </p:sp>
      <p:sp>
        <p:nvSpPr>
          <p:cNvPr id="30" name="TextBox 29">
            <a:extLst>
              <a:ext uri="{FF2B5EF4-FFF2-40B4-BE49-F238E27FC236}">
                <a16:creationId xmlns:a16="http://schemas.microsoft.com/office/drawing/2014/main" id="{F2EAFE9A-38BC-415B-AD4F-E4FF546F2821}"/>
              </a:ext>
            </a:extLst>
          </p:cNvPr>
          <p:cNvSpPr txBox="1"/>
          <p:nvPr/>
        </p:nvSpPr>
        <p:spPr>
          <a:xfrm>
            <a:off x="5697220" y="6334770"/>
            <a:ext cx="4711701" cy="523220"/>
          </a:xfrm>
          <a:prstGeom prst="rect">
            <a:avLst/>
          </a:prstGeom>
          <a:solidFill>
            <a:schemeClr val="tx1"/>
          </a:solidFill>
        </p:spPr>
        <p:txBody>
          <a:bodyPr wrap="square" rtlCol="0">
            <a:spAutoFit/>
          </a:bodyPr>
          <a:lstStyle/>
          <a:p>
            <a:r>
              <a:rPr lang="en-US" sz="1400" dirty="0">
                <a:solidFill>
                  <a:schemeClr val="bg1"/>
                </a:solidFill>
              </a:rPr>
              <a:t>Lunar IceCube Trajectory</a:t>
            </a:r>
          </a:p>
          <a:p>
            <a:r>
              <a:rPr lang="en-US" sz="1400" dirty="0">
                <a:solidFill>
                  <a:schemeClr val="bg1"/>
                </a:solidFill>
              </a:rPr>
              <a:t>Sun-Earth Rotating Frame</a:t>
            </a:r>
          </a:p>
        </p:txBody>
      </p:sp>
    </p:spTree>
    <p:extLst>
      <p:ext uri="{BB962C8B-B14F-4D97-AF65-F5344CB8AC3E}">
        <p14:creationId xmlns:p14="http://schemas.microsoft.com/office/powerpoint/2010/main" val="38973758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887D437C-D1EC-431C-9E12-CB0FEF417B80}"/>
              </a:ext>
            </a:extLst>
          </p:cNvPr>
          <p:cNvPicPr>
            <a:picLocks noChangeAspect="1"/>
          </p:cNvPicPr>
          <p:nvPr/>
        </p:nvPicPr>
        <p:blipFill rotWithShape="1">
          <a:blip r:embed="rId3"/>
          <a:srcRect l="15111" r="9703"/>
          <a:stretch/>
        </p:blipFill>
        <p:spPr>
          <a:xfrm>
            <a:off x="224917" y="1594484"/>
            <a:ext cx="5758625" cy="4389121"/>
          </a:xfrm>
          <a:prstGeom prst="rect">
            <a:avLst/>
          </a:prstGeom>
        </p:spPr>
      </p:pic>
      <p:sp>
        <p:nvSpPr>
          <p:cNvPr id="16385" name="Rectangle 2">
            <a:extLst>
              <a:ext uri="{FF2B5EF4-FFF2-40B4-BE49-F238E27FC236}">
                <a16:creationId xmlns:a16="http://schemas.microsoft.com/office/drawing/2014/main" id="{2EBF34D4-AF78-6E5E-6198-111C65A76685}"/>
              </a:ext>
            </a:extLst>
          </p:cNvPr>
          <p:cNvSpPr>
            <a:spLocks noGrp="1" noChangeArrowheads="1"/>
          </p:cNvSpPr>
          <p:nvPr>
            <p:ph type="title"/>
          </p:nvPr>
        </p:nvSpPr>
        <p:spPr/>
        <p:txBody>
          <a:bodyPr/>
          <a:lstStyle/>
          <a:p>
            <a:r>
              <a:rPr lang="en-US" altLang="en-US" dirty="0"/>
              <a:t>Applications: Lunar EMTG Optimization</a:t>
            </a:r>
          </a:p>
        </p:txBody>
      </p:sp>
      <p:sp>
        <p:nvSpPr>
          <p:cNvPr id="16387" name="Slide Number Placeholder 3">
            <a:extLst>
              <a:ext uri="{FF2B5EF4-FFF2-40B4-BE49-F238E27FC236}">
                <a16:creationId xmlns:a16="http://schemas.microsoft.com/office/drawing/2014/main" id="{B48CB145-C61E-C3D0-D7C7-0FA559F81FB0}"/>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99D70C6-DF83-C440-A13C-8CA8DCE98ECF}" type="slidenum">
              <a:rPr lang="en-US" altLang="en-US" sz="1100">
                <a:solidFill>
                  <a:srgbClr val="2996C3"/>
                </a:solidFill>
              </a:rPr>
              <a:pPr/>
              <a:t>30</a:t>
            </a:fld>
            <a:endParaRPr lang="en-US" altLang="en-US" sz="1100">
              <a:solidFill>
                <a:srgbClr val="2996C3"/>
              </a:solidFill>
            </a:endParaRPr>
          </a:p>
        </p:txBody>
      </p:sp>
      <p:pic>
        <p:nvPicPr>
          <p:cNvPr id="3" name="Picture 2">
            <a:extLst>
              <a:ext uri="{FF2B5EF4-FFF2-40B4-BE49-F238E27FC236}">
                <a16:creationId xmlns:a16="http://schemas.microsoft.com/office/drawing/2014/main" id="{0C42F98B-3A09-473D-8365-B9103EA78A4E}"/>
              </a:ext>
            </a:extLst>
          </p:cNvPr>
          <p:cNvPicPr>
            <a:picLocks noChangeAspect="1"/>
          </p:cNvPicPr>
          <p:nvPr/>
        </p:nvPicPr>
        <p:blipFill>
          <a:blip r:embed="rId4"/>
          <a:stretch>
            <a:fillRect/>
          </a:stretch>
        </p:blipFill>
        <p:spPr>
          <a:xfrm>
            <a:off x="6208459" y="1594485"/>
            <a:ext cx="5758625" cy="4389120"/>
          </a:xfrm>
          <a:prstGeom prst="rect">
            <a:avLst/>
          </a:prstGeom>
        </p:spPr>
      </p:pic>
      <p:sp>
        <p:nvSpPr>
          <p:cNvPr id="9" name="TextBox 8">
            <a:extLst>
              <a:ext uri="{FF2B5EF4-FFF2-40B4-BE49-F238E27FC236}">
                <a16:creationId xmlns:a16="http://schemas.microsoft.com/office/drawing/2014/main" id="{3BA0EACB-B4E5-4082-A817-991C9F40C520}"/>
              </a:ext>
            </a:extLst>
          </p:cNvPr>
          <p:cNvSpPr txBox="1"/>
          <p:nvPr/>
        </p:nvSpPr>
        <p:spPr>
          <a:xfrm>
            <a:off x="1075102" y="1594485"/>
            <a:ext cx="3953467" cy="400110"/>
          </a:xfrm>
          <a:prstGeom prst="rect">
            <a:avLst/>
          </a:prstGeom>
          <a:noFill/>
        </p:spPr>
        <p:txBody>
          <a:bodyPr wrap="square" rtlCol="0">
            <a:spAutoFit/>
          </a:bodyPr>
          <a:lstStyle/>
          <a:p>
            <a:pPr algn="ctr"/>
            <a:r>
              <a:rPr lang="en-US" sz="2000" dirty="0">
                <a:solidFill>
                  <a:schemeClr val="bg1"/>
                </a:solidFill>
              </a:rPr>
              <a:t>Initial Design</a:t>
            </a:r>
          </a:p>
        </p:txBody>
      </p:sp>
      <p:sp>
        <p:nvSpPr>
          <p:cNvPr id="10" name="TextBox 9">
            <a:extLst>
              <a:ext uri="{FF2B5EF4-FFF2-40B4-BE49-F238E27FC236}">
                <a16:creationId xmlns:a16="http://schemas.microsoft.com/office/drawing/2014/main" id="{A0473453-C074-4D74-A9E9-7321134529DA}"/>
              </a:ext>
            </a:extLst>
          </p:cNvPr>
          <p:cNvSpPr txBox="1"/>
          <p:nvPr/>
        </p:nvSpPr>
        <p:spPr>
          <a:xfrm>
            <a:off x="7006251" y="1594025"/>
            <a:ext cx="3953467" cy="400110"/>
          </a:xfrm>
          <a:prstGeom prst="rect">
            <a:avLst/>
          </a:prstGeom>
          <a:noFill/>
        </p:spPr>
        <p:txBody>
          <a:bodyPr wrap="square" rtlCol="0">
            <a:spAutoFit/>
          </a:bodyPr>
          <a:lstStyle/>
          <a:p>
            <a:pPr algn="ctr"/>
            <a:r>
              <a:rPr lang="en-US" sz="2000" dirty="0">
                <a:solidFill>
                  <a:schemeClr val="bg1"/>
                </a:solidFill>
              </a:rPr>
              <a:t>EMTG Result</a:t>
            </a:r>
          </a:p>
        </p:txBody>
      </p:sp>
      <p:sp>
        <p:nvSpPr>
          <p:cNvPr id="12" name="Oval 11">
            <a:extLst>
              <a:ext uri="{FF2B5EF4-FFF2-40B4-BE49-F238E27FC236}">
                <a16:creationId xmlns:a16="http://schemas.microsoft.com/office/drawing/2014/main" id="{801BD896-AE03-4A21-8903-2D68681E558D}"/>
              </a:ext>
            </a:extLst>
          </p:cNvPr>
          <p:cNvSpPr/>
          <p:nvPr/>
        </p:nvSpPr>
        <p:spPr>
          <a:xfrm>
            <a:off x="1228408" y="3500343"/>
            <a:ext cx="91440" cy="9144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B1AC2F64-8A29-4E67-A147-5C0C9575DCB0}"/>
              </a:ext>
            </a:extLst>
          </p:cNvPr>
          <p:cNvSpPr/>
          <p:nvPr/>
        </p:nvSpPr>
        <p:spPr>
          <a:xfrm>
            <a:off x="1335750" y="3225076"/>
            <a:ext cx="91440" cy="9144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637D26CF-7BCF-4A8C-91C5-1DC6CAC354A1}"/>
              </a:ext>
            </a:extLst>
          </p:cNvPr>
          <p:cNvSpPr/>
          <p:nvPr/>
        </p:nvSpPr>
        <p:spPr>
          <a:xfrm>
            <a:off x="1711254" y="3538579"/>
            <a:ext cx="91440" cy="9144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B39E8542-52E4-43A9-B08F-CEEF96248464}"/>
              </a:ext>
            </a:extLst>
          </p:cNvPr>
          <p:cNvSpPr/>
          <p:nvPr/>
        </p:nvSpPr>
        <p:spPr>
          <a:xfrm>
            <a:off x="4254295" y="2164842"/>
            <a:ext cx="91440" cy="9144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AF302F34-97D4-4007-A427-04C84EE9E914}"/>
              </a:ext>
            </a:extLst>
          </p:cNvPr>
          <p:cNvSpPr/>
          <p:nvPr/>
        </p:nvSpPr>
        <p:spPr>
          <a:xfrm>
            <a:off x="5365788" y="3697604"/>
            <a:ext cx="91440" cy="9144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503B6F3E-3B3E-49F0-B25A-A5E2359880A5}"/>
              </a:ext>
            </a:extLst>
          </p:cNvPr>
          <p:cNvSpPr/>
          <p:nvPr/>
        </p:nvSpPr>
        <p:spPr>
          <a:xfrm>
            <a:off x="4254295" y="5127441"/>
            <a:ext cx="91440" cy="9144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FC201B81-D794-4EE4-9C75-AD704DE7708A}"/>
              </a:ext>
            </a:extLst>
          </p:cNvPr>
          <p:cNvSpPr/>
          <p:nvPr/>
        </p:nvSpPr>
        <p:spPr>
          <a:xfrm>
            <a:off x="1766601" y="2797646"/>
            <a:ext cx="91440" cy="9144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75C55498-C5BA-4997-A3C8-B7BC022FB3EB}"/>
              </a:ext>
            </a:extLst>
          </p:cNvPr>
          <p:cNvSpPr/>
          <p:nvPr/>
        </p:nvSpPr>
        <p:spPr>
          <a:xfrm>
            <a:off x="1812321" y="4005517"/>
            <a:ext cx="91440" cy="9144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66077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6" grpId="0" animBg="1"/>
      <p:bldP spid="17" grpId="0" animBg="1"/>
      <p:bldP spid="18" grpId="0" animBg="1"/>
      <p:bldP spid="19" grpId="0" animBg="1"/>
      <p:bldP spid="20" grpId="0" animBg="1"/>
      <p:bldP spid="2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creen Recording 4">
            <a:hlinkClick r:id="" action="ppaction://media"/>
            <a:extLst>
              <a:ext uri="{FF2B5EF4-FFF2-40B4-BE49-F238E27FC236}">
                <a16:creationId xmlns:a16="http://schemas.microsoft.com/office/drawing/2014/main" id="{FAC182A3-7E01-44A9-8E4C-5DFCB92C04F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208459" y="1594025"/>
            <a:ext cx="5696722" cy="4296410"/>
          </a:xfrm>
          <a:prstGeom prst="rect">
            <a:avLst/>
          </a:prstGeom>
        </p:spPr>
      </p:pic>
      <mc:AlternateContent xmlns:mc="http://schemas.openxmlformats.org/markup-compatibility/2006" xmlns:a14="http://schemas.microsoft.com/office/drawing/2010/main">
        <mc:Choice Requires="a14">
          <p:sp>
            <p:nvSpPr>
              <p:cNvPr id="11" name="Rectangle 3">
                <a:extLst>
                  <a:ext uri="{FF2B5EF4-FFF2-40B4-BE49-F238E27FC236}">
                    <a16:creationId xmlns:a16="http://schemas.microsoft.com/office/drawing/2014/main" id="{C1677115-6F94-42F8-9A7A-02260842ADEB}"/>
                  </a:ext>
                </a:extLst>
              </p:cNvPr>
              <p:cNvSpPr txBox="1">
                <a:spLocks noChangeArrowheads="1"/>
              </p:cNvSpPr>
              <p:nvPr/>
            </p:nvSpPr>
            <p:spPr bwMode="auto">
              <a:xfrm>
                <a:off x="421218" y="1498600"/>
                <a:ext cx="4691471" cy="440690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177800" indent="-177800" algn="l" rtl="0" eaLnBrk="1" fontAlgn="base" hangingPunct="1">
                  <a:spcBef>
                    <a:spcPct val="20000"/>
                  </a:spcBef>
                  <a:spcAft>
                    <a:spcPct val="0"/>
                  </a:spcAft>
                  <a:buClr>
                    <a:srgbClr val="2996C3"/>
                  </a:buClr>
                  <a:buFont typeface="Wingdings" pitchFamily="2" charset="2"/>
                  <a:buChar char="§"/>
                  <a:tabLst>
                    <a:tab pos="1600200" algn="l"/>
                  </a:tabLst>
                  <a:defRPr sz="2000">
                    <a:solidFill>
                      <a:srgbClr val="0B2D54"/>
                    </a:solidFill>
                    <a:latin typeface="+mn-lt"/>
                    <a:ea typeface="+mn-ea"/>
                    <a:cs typeface="+mn-cs"/>
                  </a:defRPr>
                </a:lvl1pPr>
                <a:lvl2pPr marL="342900" indent="-165100" algn="l" rtl="0" eaLnBrk="1" fontAlgn="base" hangingPunct="1">
                  <a:spcBef>
                    <a:spcPct val="20000"/>
                  </a:spcBef>
                  <a:spcAft>
                    <a:spcPct val="0"/>
                  </a:spcAft>
                  <a:buClr>
                    <a:srgbClr val="2996C3"/>
                  </a:buClr>
                  <a:buFont typeface="Lucida Grande" panose="020B0600040502020204" pitchFamily="34" charset="0"/>
                  <a:buChar char="-"/>
                  <a:tabLst>
                    <a:tab pos="1600200" algn="l"/>
                  </a:tabLst>
                  <a:defRPr sz="2000">
                    <a:solidFill>
                      <a:srgbClr val="0B2D54"/>
                    </a:solidFill>
                    <a:latin typeface="+mn-lt"/>
                    <a:ea typeface="+mn-ea"/>
                  </a:defRPr>
                </a:lvl2pPr>
                <a:lvl3pPr marL="520700" indent="-177800" algn="l" rtl="0" eaLnBrk="1" fontAlgn="base" hangingPunct="1">
                  <a:spcBef>
                    <a:spcPct val="20000"/>
                  </a:spcBef>
                  <a:spcAft>
                    <a:spcPct val="0"/>
                  </a:spcAft>
                  <a:buClr>
                    <a:srgbClr val="2996C3"/>
                  </a:buClr>
                  <a:buFont typeface="Wingdings" pitchFamily="2" charset="2"/>
                  <a:buChar char="§"/>
                  <a:tabLst>
                    <a:tab pos="1600200" algn="l"/>
                  </a:tabLst>
                  <a:defRPr sz="2000">
                    <a:solidFill>
                      <a:srgbClr val="0B2D54"/>
                    </a:solidFill>
                    <a:latin typeface="+mn-lt"/>
                    <a:ea typeface="+mn-ea"/>
                  </a:defRPr>
                </a:lvl3pPr>
                <a:lvl4pPr marL="685800" indent="-165100" algn="l" rtl="0" eaLnBrk="1" fontAlgn="base" hangingPunct="1">
                  <a:spcBef>
                    <a:spcPct val="20000"/>
                  </a:spcBef>
                  <a:spcAft>
                    <a:spcPct val="0"/>
                  </a:spcAft>
                  <a:buClr>
                    <a:srgbClr val="2996C3"/>
                  </a:buClr>
                  <a:buFont typeface="Lucida Grande" panose="020B0600040502020204" pitchFamily="34" charset="0"/>
                  <a:buChar char="-"/>
                  <a:tabLst>
                    <a:tab pos="1600200" algn="l"/>
                  </a:tabLst>
                  <a:defRPr sz="2000">
                    <a:solidFill>
                      <a:srgbClr val="0B2D54"/>
                    </a:solidFill>
                    <a:latin typeface="+mn-lt"/>
                    <a:ea typeface="+mn-ea"/>
                  </a:defRPr>
                </a:lvl4pPr>
                <a:lvl5pPr marL="863600" indent="-177800" algn="l" rtl="0" eaLnBrk="1" fontAlgn="base" hangingPunct="1">
                  <a:spcBef>
                    <a:spcPct val="20000"/>
                  </a:spcBef>
                  <a:spcAft>
                    <a:spcPct val="0"/>
                  </a:spcAft>
                  <a:buClr>
                    <a:srgbClr val="2996C3"/>
                  </a:buClr>
                  <a:buFont typeface="Wingdings" pitchFamily="2" charset="2"/>
                  <a:buChar char="§"/>
                  <a:tabLst>
                    <a:tab pos="1600200" algn="l"/>
                  </a:tabLst>
                  <a:defRPr sz="2000">
                    <a:solidFill>
                      <a:srgbClr val="0B2D54"/>
                    </a:solidFill>
                    <a:latin typeface="+mn-lt"/>
                    <a:ea typeface="+mn-ea"/>
                  </a:defRPr>
                </a:lvl5pPr>
                <a:lvl6pPr marL="1655763" indent="-111125" algn="l" rtl="0" eaLnBrk="1" fontAlgn="base" hangingPunct="1">
                  <a:spcBef>
                    <a:spcPct val="20000"/>
                  </a:spcBef>
                  <a:spcAft>
                    <a:spcPct val="0"/>
                  </a:spcAft>
                  <a:buClr>
                    <a:srgbClr val="258848"/>
                  </a:buClr>
                  <a:buChar char="»"/>
                  <a:defRPr sz="2000">
                    <a:solidFill>
                      <a:schemeClr val="tx1"/>
                    </a:solidFill>
                    <a:latin typeface="+mn-lt"/>
                    <a:ea typeface="+mn-ea"/>
                  </a:defRPr>
                </a:lvl6pPr>
                <a:lvl7pPr marL="2112963" indent="-111125" algn="l" rtl="0" eaLnBrk="1" fontAlgn="base" hangingPunct="1">
                  <a:spcBef>
                    <a:spcPct val="20000"/>
                  </a:spcBef>
                  <a:spcAft>
                    <a:spcPct val="0"/>
                  </a:spcAft>
                  <a:buClr>
                    <a:srgbClr val="258848"/>
                  </a:buClr>
                  <a:buChar char="»"/>
                  <a:defRPr sz="2000">
                    <a:solidFill>
                      <a:schemeClr val="tx1"/>
                    </a:solidFill>
                    <a:latin typeface="+mn-lt"/>
                    <a:ea typeface="+mn-ea"/>
                  </a:defRPr>
                </a:lvl7pPr>
                <a:lvl8pPr marL="2570163" indent="-111125" algn="l" rtl="0" eaLnBrk="1" fontAlgn="base" hangingPunct="1">
                  <a:spcBef>
                    <a:spcPct val="20000"/>
                  </a:spcBef>
                  <a:spcAft>
                    <a:spcPct val="0"/>
                  </a:spcAft>
                  <a:buClr>
                    <a:srgbClr val="258848"/>
                  </a:buClr>
                  <a:buChar char="»"/>
                  <a:defRPr sz="2000">
                    <a:solidFill>
                      <a:schemeClr val="tx1"/>
                    </a:solidFill>
                    <a:latin typeface="+mn-lt"/>
                    <a:ea typeface="+mn-ea"/>
                  </a:defRPr>
                </a:lvl8pPr>
                <a:lvl9pPr marL="3027363" indent="-111125" algn="l" rtl="0" eaLnBrk="1" fontAlgn="base" hangingPunct="1">
                  <a:spcBef>
                    <a:spcPct val="20000"/>
                  </a:spcBef>
                  <a:spcAft>
                    <a:spcPct val="0"/>
                  </a:spcAft>
                  <a:buClr>
                    <a:srgbClr val="258848"/>
                  </a:buClr>
                  <a:buChar char="»"/>
                  <a:defRPr sz="2000">
                    <a:solidFill>
                      <a:schemeClr val="tx1"/>
                    </a:solidFill>
                    <a:latin typeface="+mn-lt"/>
                    <a:ea typeface="+mn-ea"/>
                  </a:defRPr>
                </a:lvl9pPr>
              </a:lstStyle>
              <a:p>
                <a:pPr marL="0" indent="0">
                  <a:buNone/>
                </a:pPr>
                <a:r>
                  <a:rPr lang="en-US" altLang="en-US" b="1" u="sng" kern="0" dirty="0"/>
                  <a:t>Path Constraints:</a:t>
                </a:r>
                <a:r>
                  <a:rPr lang="en-US" altLang="en-US" kern="0" dirty="0"/>
                  <a:t> </a:t>
                </a:r>
                <a14:m>
                  <m:oMath xmlns:m="http://schemas.openxmlformats.org/officeDocument/2006/math">
                    <m:r>
                      <a:rPr lang="en-US" b="1" i="1" smtClean="0">
                        <a:latin typeface="Cambria Math" panose="02040503050406030204" pitchFamily="18" charset="0"/>
                        <a:ea typeface="Cambria Math" panose="02040503050406030204" pitchFamily="18" charset="0"/>
                      </a:rPr>
                      <m:t>𝒈</m:t>
                    </m:r>
                    <m:d>
                      <m:dPr>
                        <m:ctrlPr>
                          <a:rPr lang="en-US" i="1">
                            <a:latin typeface="Cambria Math" panose="02040503050406030204" pitchFamily="18" charset="0"/>
                            <a:ea typeface="Cambria Math" panose="02040503050406030204" pitchFamily="18" charset="0"/>
                          </a:rPr>
                        </m:ctrlPr>
                      </m:dPr>
                      <m:e>
                        <m:r>
                          <a:rPr lang="en-US" b="1" i="1">
                            <a:latin typeface="Cambria Math" panose="02040503050406030204" pitchFamily="18" charset="0"/>
                            <a:ea typeface="Cambria Math" panose="02040503050406030204" pitchFamily="18" charset="0"/>
                          </a:rPr>
                          <m:t>𝒙</m:t>
                        </m:r>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𝑡</m:t>
                            </m:r>
                          </m:e>
                        </m:d>
                        <m:r>
                          <a:rPr lang="en-US" i="1">
                            <a:latin typeface="Cambria Math" panose="02040503050406030204" pitchFamily="18" charset="0"/>
                            <a:ea typeface="Cambria Math" panose="02040503050406030204" pitchFamily="18" charset="0"/>
                          </a:rPr>
                          <m:t>,</m:t>
                        </m:r>
                        <m:r>
                          <a:rPr lang="en-US" b="1" i="1">
                            <a:latin typeface="Cambria Math" panose="02040503050406030204" pitchFamily="18" charset="0"/>
                            <a:ea typeface="Cambria Math" panose="02040503050406030204" pitchFamily="18" charset="0"/>
                          </a:rPr>
                          <m:t>𝒖</m:t>
                        </m:r>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𝑡</m:t>
                            </m:r>
                          </m:e>
                        </m:d>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𝑡</m:t>
                        </m:r>
                        <m:r>
                          <a:rPr lang="en-US" i="1">
                            <a:latin typeface="Cambria Math" panose="02040503050406030204" pitchFamily="18" charset="0"/>
                            <a:ea typeface="Cambria Math" panose="02040503050406030204" pitchFamily="18" charset="0"/>
                          </a:rPr>
                          <m:t> </m:t>
                        </m:r>
                      </m:e>
                    </m:d>
                  </m:oMath>
                </a14:m>
                <a:endParaRPr lang="en-US" altLang="en-US" kern="0" dirty="0"/>
              </a:p>
              <a:p>
                <a:r>
                  <a:rPr lang="en-US" altLang="en-US" kern="0" dirty="0"/>
                  <a:t>Thrust magnitude</a:t>
                </a:r>
              </a:p>
              <a:p>
                <a:r>
                  <a:rPr lang="en-US" altLang="en-US" kern="0" dirty="0"/>
                  <a:t>Min and max distance from the Earth and Moon</a:t>
                </a:r>
              </a:p>
              <a:p>
                <a:pPr marL="0" indent="0">
                  <a:buNone/>
                </a:pPr>
                <a:endParaRPr lang="en-US" altLang="en-US" kern="0" dirty="0"/>
              </a:p>
              <a:p>
                <a:pPr marL="0" indent="0">
                  <a:buNone/>
                </a:pPr>
                <a:r>
                  <a:rPr lang="en-US" altLang="en-US" b="1" u="sng" kern="0" dirty="0"/>
                  <a:t>Point Constraints:</a:t>
                </a:r>
                <a:r>
                  <a:rPr lang="en-US" altLang="en-US" kern="0" dirty="0"/>
                  <a:t> </a:t>
                </a:r>
                <a14:m>
                  <m:oMath xmlns:m="http://schemas.openxmlformats.org/officeDocument/2006/math">
                    <m:r>
                      <a:rPr lang="en-US" i="1" smtClean="0">
                        <a:latin typeface="Cambria Math" panose="02040503050406030204" pitchFamily="18" charset="0"/>
                        <a:ea typeface="Cambria Math" panose="02040503050406030204" pitchFamily="18" charset="0"/>
                      </a:rPr>
                      <m:t>𝜓</m:t>
                    </m:r>
                    <m:d>
                      <m:dPr>
                        <m:ctrlPr>
                          <a:rPr lang="en-US" i="1">
                            <a:latin typeface="Cambria Math" panose="02040503050406030204" pitchFamily="18" charset="0"/>
                            <a:ea typeface="Cambria Math" panose="02040503050406030204" pitchFamily="18" charset="0"/>
                          </a:rPr>
                        </m:ctrlPr>
                      </m:dPr>
                      <m:e>
                        <m:r>
                          <a:rPr lang="en-US" b="1" i="1">
                            <a:latin typeface="Cambria Math" panose="02040503050406030204" pitchFamily="18" charset="0"/>
                            <a:ea typeface="Cambria Math" panose="02040503050406030204" pitchFamily="18" charset="0"/>
                          </a:rPr>
                          <m:t>𝒙</m:t>
                        </m:r>
                        <m:d>
                          <m:dPr>
                            <m:ctrlPr>
                              <a:rPr lang="en-US" i="1">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𝑡</m:t>
                                </m:r>
                              </m:e>
                              <m:sub>
                                <m:r>
                                  <a:rPr lang="en-US" b="0" i="1" smtClean="0">
                                    <a:latin typeface="Cambria Math" panose="02040503050406030204" pitchFamily="18" charset="0"/>
                                    <a:ea typeface="Cambria Math" panose="02040503050406030204" pitchFamily="18" charset="0"/>
                                  </a:rPr>
                                  <m:t>𝐼</m:t>
                                </m:r>
                              </m:sub>
                            </m:sSub>
                          </m:e>
                        </m:d>
                        <m:r>
                          <a:rPr lang="en-US" i="1">
                            <a:latin typeface="Cambria Math" panose="02040503050406030204" pitchFamily="18" charset="0"/>
                            <a:ea typeface="Cambria Math" panose="02040503050406030204" pitchFamily="18" charset="0"/>
                          </a:rPr>
                          <m:t>,</m:t>
                        </m:r>
                        <m:r>
                          <a:rPr lang="en-US" b="1" i="1">
                            <a:latin typeface="Cambria Math" panose="02040503050406030204" pitchFamily="18" charset="0"/>
                            <a:ea typeface="Cambria Math" panose="02040503050406030204" pitchFamily="18" charset="0"/>
                          </a:rPr>
                          <m:t>𝒖</m:t>
                        </m:r>
                        <m:d>
                          <m:dPr>
                            <m:ctrlPr>
                              <a:rPr lang="en-US" i="1">
                                <a:latin typeface="Cambria Math" panose="02040503050406030204" pitchFamily="18" charset="0"/>
                                <a:ea typeface="Cambria Math" panose="02040503050406030204" pitchFamily="18" charset="0"/>
                              </a:rPr>
                            </m:ctrlPr>
                          </m:dPr>
                          <m:e>
                            <m:sSub>
                              <m:sSubPr>
                                <m:ctrlPr>
                                  <a:rPr lang="en-US" i="1" smtClean="0">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𝑡</m:t>
                                </m:r>
                              </m:e>
                              <m:sub>
                                <m:r>
                                  <a:rPr lang="en-US" b="0" i="1" smtClean="0">
                                    <a:latin typeface="Cambria Math" panose="02040503050406030204" pitchFamily="18" charset="0"/>
                                    <a:ea typeface="Cambria Math" panose="02040503050406030204" pitchFamily="18" charset="0"/>
                                  </a:rPr>
                                  <m:t>𝐼</m:t>
                                </m:r>
                              </m:sub>
                            </m:sSub>
                          </m:e>
                        </m:d>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𝑡</m:t>
                            </m:r>
                          </m:e>
                          <m:sub>
                            <m:r>
                              <a:rPr lang="en-US" b="0" i="1" smtClean="0">
                                <a:latin typeface="Cambria Math" panose="02040503050406030204" pitchFamily="18" charset="0"/>
                                <a:ea typeface="Cambria Math" panose="02040503050406030204" pitchFamily="18" charset="0"/>
                              </a:rPr>
                              <m:t>𝐼</m:t>
                            </m:r>
                          </m:sub>
                        </m:sSub>
                      </m:e>
                    </m:d>
                  </m:oMath>
                </a14:m>
                <a:endParaRPr lang="en-US" altLang="en-US" kern="0" dirty="0"/>
              </a:p>
              <a:p>
                <a:r>
                  <a:rPr lang="en-US" altLang="en-US" kern="0" dirty="0"/>
                  <a:t>Deployment state</a:t>
                </a:r>
              </a:p>
              <a:p>
                <a:r>
                  <a:rPr lang="en-US" altLang="en-US" kern="0" dirty="0"/>
                  <a:t>NRHO insertion state</a:t>
                </a:r>
              </a:p>
              <a:p>
                <a:r>
                  <a:rPr lang="en-US" altLang="en-US" kern="0" dirty="0"/>
                  <a:t>Thrust duration and frequency</a:t>
                </a:r>
              </a:p>
              <a:p>
                <a:endParaRPr lang="en-US" altLang="en-US" kern="0" dirty="0"/>
              </a:p>
              <a:p>
                <a:pPr marL="0" indent="0">
                  <a:buNone/>
                </a:pPr>
                <a:r>
                  <a:rPr lang="en-US" altLang="en-US" b="1" u="sng" kern="0" dirty="0"/>
                  <a:t>Cost Function Result:</a:t>
                </a:r>
                <a:r>
                  <a:rPr lang="en-US" altLang="en-US" kern="0" dirty="0"/>
                  <a:t> </a:t>
                </a:r>
                <a14:m>
                  <m:oMath xmlns:m="http://schemas.openxmlformats.org/officeDocument/2006/math">
                    <m:r>
                      <a:rPr lang="en-US" sz="2000" i="1" smtClean="0">
                        <a:latin typeface="Cambria Math" panose="02040503050406030204" pitchFamily="18" charset="0"/>
                      </a:rPr>
                      <m:t>𝐽</m:t>
                    </m:r>
                    <m:r>
                      <a:rPr lang="en-US" sz="2000" i="1" smtClean="0">
                        <a:latin typeface="Cambria Math" panose="02040503050406030204" pitchFamily="18" charset="0"/>
                      </a:rPr>
                      <m:t>=</m:t>
                    </m:r>
                    <m:r>
                      <m:rPr>
                        <m:sty m:val="p"/>
                      </m:rPr>
                      <a:rPr lang="en-US" sz="2000">
                        <a:latin typeface="Cambria Math" panose="02040503050406030204" pitchFamily="18" charset="0"/>
                      </a:rPr>
                      <m:t>m</m:t>
                    </m:r>
                    <m:r>
                      <m:rPr>
                        <m:sty m:val="p"/>
                      </m:rPr>
                      <a:rPr lang="en-US" sz="2000" b="0" i="0" smtClean="0">
                        <a:latin typeface="Cambria Math" panose="02040503050406030204" pitchFamily="18" charset="0"/>
                      </a:rPr>
                      <m:t>in</m:t>
                    </m:r>
                    <m:r>
                      <a:rPr lang="en-US" sz="2000" i="1">
                        <a:latin typeface="Cambria Math" panose="02040503050406030204" pitchFamily="18" charset="0"/>
                      </a:rPr>
                      <m:t> </m:t>
                    </m:r>
                    <m:sSub>
                      <m:sSubPr>
                        <m:ctrlPr>
                          <a:rPr lang="en-US" sz="2000" b="0" i="1" smtClean="0">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𝑚</m:t>
                        </m:r>
                      </m:e>
                      <m:sub>
                        <m:r>
                          <a:rPr lang="en-US" sz="2000" b="0" i="1" smtClean="0">
                            <a:latin typeface="Cambria Math" panose="02040503050406030204" pitchFamily="18" charset="0"/>
                            <a:ea typeface="Cambria Math" panose="02040503050406030204" pitchFamily="18" charset="0"/>
                          </a:rPr>
                          <m:t>𝐹</m:t>
                        </m:r>
                      </m:sub>
                    </m:sSub>
                  </m:oMath>
                </a14:m>
                <a:endParaRPr lang="en-US" sz="2000" dirty="0"/>
              </a:p>
              <a:p>
                <a:r>
                  <a:rPr lang="en-US" dirty="0"/>
                  <a:t>Final mass is 13.38 kg (</a:t>
                </a:r>
                <a14:m>
                  <m:oMath xmlns:m="http://schemas.openxmlformats.org/officeDocument/2006/math">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𝑚</m:t>
                    </m:r>
                  </m:oMath>
                </a14:m>
                <a:r>
                  <a:rPr lang="en-US" sz="2000" dirty="0"/>
                  <a:t> = 0.11 kg)</a:t>
                </a:r>
              </a:p>
              <a:p>
                <a:pPr marL="0" indent="0">
                  <a:buNone/>
                </a:pPr>
                <a:r>
                  <a:rPr lang="en-US" altLang="en-US" b="1" u="sng" kern="0" dirty="0"/>
                  <a:t> </a:t>
                </a:r>
              </a:p>
              <a:p>
                <a:endParaRPr lang="en-US" altLang="en-US" kern="0" dirty="0"/>
              </a:p>
            </p:txBody>
          </p:sp>
        </mc:Choice>
        <mc:Fallback xmlns="">
          <p:sp>
            <p:nvSpPr>
              <p:cNvPr id="11" name="Rectangle 3">
                <a:extLst>
                  <a:ext uri="{FF2B5EF4-FFF2-40B4-BE49-F238E27FC236}">
                    <a16:creationId xmlns:a16="http://schemas.microsoft.com/office/drawing/2014/main" id="{C1677115-6F94-42F8-9A7A-02260842ADEB}"/>
                  </a:ext>
                </a:extLst>
              </p:cNvPr>
              <p:cNvSpPr txBox="1">
                <a:spLocks noRot="1" noChangeAspect="1" noMove="1" noResize="1" noEditPoints="1" noAdjustHandles="1" noChangeArrowheads="1" noChangeShapeType="1" noTextEdit="1"/>
              </p:cNvSpPr>
              <p:nvPr/>
            </p:nvSpPr>
            <p:spPr bwMode="auto">
              <a:xfrm>
                <a:off x="421218" y="1498600"/>
                <a:ext cx="4691471" cy="4406900"/>
              </a:xfrm>
              <a:prstGeom prst="rect">
                <a:avLst/>
              </a:prstGeom>
              <a:blipFill>
                <a:blip r:embed="rId6"/>
                <a:stretch>
                  <a:fillRect l="-1299" t="-692" b="-152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16385" name="Rectangle 2">
            <a:extLst>
              <a:ext uri="{FF2B5EF4-FFF2-40B4-BE49-F238E27FC236}">
                <a16:creationId xmlns:a16="http://schemas.microsoft.com/office/drawing/2014/main" id="{2EBF34D4-AF78-6E5E-6198-111C65A76685}"/>
              </a:ext>
            </a:extLst>
          </p:cNvPr>
          <p:cNvSpPr>
            <a:spLocks noGrp="1" noChangeArrowheads="1"/>
          </p:cNvSpPr>
          <p:nvPr>
            <p:ph type="title"/>
          </p:nvPr>
        </p:nvSpPr>
        <p:spPr/>
        <p:txBody>
          <a:bodyPr/>
          <a:lstStyle/>
          <a:p>
            <a:r>
              <a:rPr lang="en-US" altLang="en-US" dirty="0"/>
              <a:t>Applications: Lunar EMTG Optimization</a:t>
            </a:r>
          </a:p>
        </p:txBody>
      </p:sp>
      <p:sp>
        <p:nvSpPr>
          <p:cNvPr id="16387" name="Slide Number Placeholder 3">
            <a:extLst>
              <a:ext uri="{FF2B5EF4-FFF2-40B4-BE49-F238E27FC236}">
                <a16:creationId xmlns:a16="http://schemas.microsoft.com/office/drawing/2014/main" id="{B48CB145-C61E-C3D0-D7C7-0FA559F81FB0}"/>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99D70C6-DF83-C440-A13C-8CA8DCE98ECF}" type="slidenum">
              <a:rPr lang="en-US" altLang="en-US" sz="1100">
                <a:solidFill>
                  <a:srgbClr val="2996C3"/>
                </a:solidFill>
              </a:rPr>
              <a:pPr/>
              <a:t>31</a:t>
            </a:fld>
            <a:endParaRPr lang="en-US" altLang="en-US" sz="1100">
              <a:solidFill>
                <a:srgbClr val="2996C3"/>
              </a:solidFill>
            </a:endParaRPr>
          </a:p>
        </p:txBody>
      </p:sp>
      <p:sp>
        <p:nvSpPr>
          <p:cNvPr id="13" name="TextBox 12">
            <a:extLst>
              <a:ext uri="{FF2B5EF4-FFF2-40B4-BE49-F238E27FC236}">
                <a16:creationId xmlns:a16="http://schemas.microsoft.com/office/drawing/2014/main" id="{783C7C0F-5CB9-4A42-8BD0-49CE7987D54D}"/>
              </a:ext>
            </a:extLst>
          </p:cNvPr>
          <p:cNvSpPr txBox="1"/>
          <p:nvPr/>
        </p:nvSpPr>
        <p:spPr>
          <a:xfrm>
            <a:off x="7006251" y="1594025"/>
            <a:ext cx="3953467" cy="400110"/>
          </a:xfrm>
          <a:prstGeom prst="rect">
            <a:avLst/>
          </a:prstGeom>
          <a:noFill/>
        </p:spPr>
        <p:txBody>
          <a:bodyPr wrap="square" rtlCol="0">
            <a:spAutoFit/>
          </a:bodyPr>
          <a:lstStyle/>
          <a:p>
            <a:pPr algn="ctr"/>
            <a:r>
              <a:rPr lang="en-US" sz="2000" dirty="0">
                <a:solidFill>
                  <a:schemeClr val="bg1"/>
                </a:solidFill>
              </a:rPr>
              <a:t>EMTG Result</a:t>
            </a:r>
          </a:p>
        </p:txBody>
      </p:sp>
    </p:spTree>
    <p:extLst>
      <p:ext uri="{BB962C8B-B14F-4D97-AF65-F5344CB8AC3E}">
        <p14:creationId xmlns:p14="http://schemas.microsoft.com/office/powerpoint/2010/main" val="3029349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87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a:extLst>
              <a:ext uri="{FF2B5EF4-FFF2-40B4-BE49-F238E27FC236}">
                <a16:creationId xmlns:a16="http://schemas.microsoft.com/office/drawing/2014/main" id="{2EBF34D4-AF78-6E5E-6198-111C65A76685}"/>
              </a:ext>
            </a:extLst>
          </p:cNvPr>
          <p:cNvSpPr>
            <a:spLocks noGrp="1" noChangeArrowheads="1"/>
          </p:cNvSpPr>
          <p:nvPr>
            <p:ph type="title"/>
          </p:nvPr>
        </p:nvSpPr>
        <p:spPr/>
        <p:txBody>
          <a:bodyPr/>
          <a:lstStyle/>
          <a:p>
            <a:r>
              <a:rPr lang="en-US" altLang="en-US" dirty="0"/>
              <a:t>Applications: Lunar IceCube EMTG Optimization</a:t>
            </a:r>
          </a:p>
        </p:txBody>
      </p:sp>
      <p:sp>
        <p:nvSpPr>
          <p:cNvPr id="16387" name="Slide Number Placeholder 3">
            <a:extLst>
              <a:ext uri="{FF2B5EF4-FFF2-40B4-BE49-F238E27FC236}">
                <a16:creationId xmlns:a16="http://schemas.microsoft.com/office/drawing/2014/main" id="{B48CB145-C61E-C3D0-D7C7-0FA559F81FB0}"/>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99D70C6-DF83-C440-A13C-8CA8DCE98ECF}" type="slidenum">
              <a:rPr lang="en-US" altLang="en-US" sz="1100">
                <a:solidFill>
                  <a:srgbClr val="2996C3"/>
                </a:solidFill>
              </a:rPr>
              <a:pPr/>
              <a:t>32</a:t>
            </a:fld>
            <a:endParaRPr lang="en-US" altLang="en-US" sz="1100">
              <a:solidFill>
                <a:srgbClr val="2996C3"/>
              </a:solidFill>
            </a:endParaRPr>
          </a:p>
        </p:txBody>
      </p:sp>
      <p:pic>
        <p:nvPicPr>
          <p:cNvPr id="8" name="Picture 7" descr="Shape, rectangle&#10;&#10;Description automatically generated">
            <a:extLst>
              <a:ext uri="{FF2B5EF4-FFF2-40B4-BE49-F238E27FC236}">
                <a16:creationId xmlns:a16="http://schemas.microsoft.com/office/drawing/2014/main" id="{5BBEAA7A-5B92-49BA-9062-1CF3B8FEDE3D}"/>
              </a:ext>
            </a:extLst>
          </p:cNvPr>
          <p:cNvPicPr>
            <a:picLocks noChangeAspect="1"/>
          </p:cNvPicPr>
          <p:nvPr/>
        </p:nvPicPr>
        <p:blipFill>
          <a:blip r:embed="rId3"/>
          <a:stretch>
            <a:fillRect/>
          </a:stretch>
        </p:blipFill>
        <p:spPr>
          <a:xfrm>
            <a:off x="8077200" y="2050922"/>
            <a:ext cx="4114800" cy="3105881"/>
          </a:xfrm>
          <a:prstGeom prst="rect">
            <a:avLst/>
          </a:prstGeom>
        </p:spPr>
      </p:pic>
      <p:pic>
        <p:nvPicPr>
          <p:cNvPr id="12" name="Picture 11" descr="Shape, rectangle&#10;&#10;Description automatically generated">
            <a:extLst>
              <a:ext uri="{FF2B5EF4-FFF2-40B4-BE49-F238E27FC236}">
                <a16:creationId xmlns:a16="http://schemas.microsoft.com/office/drawing/2014/main" id="{2044C126-3D04-4063-ACE5-F7A59AD8A9A4}"/>
              </a:ext>
            </a:extLst>
          </p:cNvPr>
          <p:cNvPicPr>
            <a:picLocks noChangeAspect="1"/>
          </p:cNvPicPr>
          <p:nvPr/>
        </p:nvPicPr>
        <p:blipFill>
          <a:blip r:embed="rId4"/>
          <a:stretch>
            <a:fillRect/>
          </a:stretch>
        </p:blipFill>
        <p:spPr>
          <a:xfrm>
            <a:off x="4038600" y="1970783"/>
            <a:ext cx="4114800" cy="3266158"/>
          </a:xfrm>
          <a:prstGeom prst="rect">
            <a:avLst/>
          </a:prstGeom>
        </p:spPr>
      </p:pic>
      <p:pic>
        <p:nvPicPr>
          <p:cNvPr id="13" name="Picture 12" descr="Chart, line chart, histogram&#10;&#10;Description automatically generated">
            <a:extLst>
              <a:ext uri="{FF2B5EF4-FFF2-40B4-BE49-F238E27FC236}">
                <a16:creationId xmlns:a16="http://schemas.microsoft.com/office/drawing/2014/main" id="{9F65B2F5-48A2-47C7-AD57-E03DB7AC105A}"/>
              </a:ext>
            </a:extLst>
          </p:cNvPr>
          <p:cNvPicPr>
            <a:picLocks noChangeAspect="1"/>
          </p:cNvPicPr>
          <p:nvPr/>
        </p:nvPicPr>
        <p:blipFill>
          <a:blip r:embed="rId5"/>
          <a:stretch>
            <a:fillRect/>
          </a:stretch>
        </p:blipFill>
        <p:spPr>
          <a:xfrm>
            <a:off x="0" y="1986078"/>
            <a:ext cx="4114800" cy="3235569"/>
          </a:xfrm>
          <a:prstGeom prst="rect">
            <a:avLst/>
          </a:prstGeom>
        </p:spPr>
      </p:pic>
      <p:sp>
        <p:nvSpPr>
          <p:cNvPr id="14" name="TextBox 13">
            <a:extLst>
              <a:ext uri="{FF2B5EF4-FFF2-40B4-BE49-F238E27FC236}">
                <a16:creationId xmlns:a16="http://schemas.microsoft.com/office/drawing/2014/main" id="{E0AD84B4-62EB-4169-AECC-6C8B6A0E54C3}"/>
              </a:ext>
            </a:extLst>
          </p:cNvPr>
          <p:cNvSpPr txBox="1"/>
          <p:nvPr/>
        </p:nvSpPr>
        <p:spPr>
          <a:xfrm>
            <a:off x="0" y="1786023"/>
            <a:ext cx="3950676" cy="400110"/>
          </a:xfrm>
          <a:prstGeom prst="rect">
            <a:avLst/>
          </a:prstGeom>
          <a:noFill/>
        </p:spPr>
        <p:txBody>
          <a:bodyPr wrap="square" rtlCol="0">
            <a:spAutoFit/>
          </a:bodyPr>
          <a:lstStyle/>
          <a:p>
            <a:pPr algn="ctr"/>
            <a:r>
              <a:rPr lang="en-US" sz="2000" dirty="0"/>
              <a:t>Initial Optimization</a:t>
            </a:r>
          </a:p>
        </p:txBody>
      </p:sp>
      <p:sp>
        <p:nvSpPr>
          <p:cNvPr id="15" name="TextBox 14">
            <a:extLst>
              <a:ext uri="{FF2B5EF4-FFF2-40B4-BE49-F238E27FC236}">
                <a16:creationId xmlns:a16="http://schemas.microsoft.com/office/drawing/2014/main" id="{EF16F482-B73C-4912-8FFE-6121213187EC}"/>
              </a:ext>
            </a:extLst>
          </p:cNvPr>
          <p:cNvSpPr txBox="1"/>
          <p:nvPr/>
        </p:nvSpPr>
        <p:spPr>
          <a:xfrm>
            <a:off x="4126524" y="1786023"/>
            <a:ext cx="3950676" cy="400110"/>
          </a:xfrm>
          <a:prstGeom prst="rect">
            <a:avLst/>
          </a:prstGeom>
          <a:noFill/>
        </p:spPr>
        <p:txBody>
          <a:bodyPr wrap="square" rtlCol="0">
            <a:spAutoFit/>
          </a:bodyPr>
          <a:lstStyle/>
          <a:p>
            <a:pPr algn="ctr"/>
            <a:r>
              <a:rPr lang="en-US" sz="2000" dirty="0"/>
              <a:t>Discrete Thrust Arcs</a:t>
            </a:r>
          </a:p>
        </p:txBody>
      </p:sp>
      <p:sp>
        <p:nvSpPr>
          <p:cNvPr id="16" name="TextBox 15">
            <a:extLst>
              <a:ext uri="{FF2B5EF4-FFF2-40B4-BE49-F238E27FC236}">
                <a16:creationId xmlns:a16="http://schemas.microsoft.com/office/drawing/2014/main" id="{DB347E59-567E-4946-9CDE-AFA62755DEE1}"/>
              </a:ext>
            </a:extLst>
          </p:cNvPr>
          <p:cNvSpPr txBox="1"/>
          <p:nvPr/>
        </p:nvSpPr>
        <p:spPr>
          <a:xfrm>
            <a:off x="8088924" y="1632135"/>
            <a:ext cx="3950676" cy="707886"/>
          </a:xfrm>
          <a:prstGeom prst="rect">
            <a:avLst/>
          </a:prstGeom>
          <a:noFill/>
        </p:spPr>
        <p:txBody>
          <a:bodyPr wrap="square" rtlCol="0">
            <a:spAutoFit/>
          </a:bodyPr>
          <a:lstStyle/>
          <a:p>
            <a:pPr algn="ctr"/>
            <a:r>
              <a:rPr lang="en-US" sz="2000" dirty="0"/>
              <a:t>Constrained Thrust Arc Duration &amp; Frequency</a:t>
            </a:r>
          </a:p>
        </p:txBody>
      </p:sp>
    </p:spTree>
    <p:extLst>
      <p:ext uri="{BB962C8B-B14F-4D97-AF65-F5344CB8AC3E}">
        <p14:creationId xmlns:p14="http://schemas.microsoft.com/office/powerpoint/2010/main" val="37723290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31F0B7C6-D261-41A7-8B59-570E435ED09F}"/>
              </a:ext>
            </a:extLst>
          </p:cNvPr>
          <p:cNvPicPr>
            <a:picLocks noChangeAspect="1"/>
          </p:cNvPicPr>
          <p:nvPr/>
        </p:nvPicPr>
        <p:blipFill>
          <a:blip r:embed="rId3"/>
          <a:stretch>
            <a:fillRect/>
          </a:stretch>
        </p:blipFill>
        <p:spPr>
          <a:xfrm>
            <a:off x="4983052" y="1545286"/>
            <a:ext cx="6879805" cy="4313528"/>
          </a:xfrm>
          <a:prstGeom prst="rect">
            <a:avLst/>
          </a:prstGeom>
        </p:spPr>
      </p:pic>
      <p:sp>
        <p:nvSpPr>
          <p:cNvPr id="16385" name="Rectangle 2">
            <a:extLst>
              <a:ext uri="{FF2B5EF4-FFF2-40B4-BE49-F238E27FC236}">
                <a16:creationId xmlns:a16="http://schemas.microsoft.com/office/drawing/2014/main" id="{2EBF34D4-AF78-6E5E-6198-111C65A76685}"/>
              </a:ext>
            </a:extLst>
          </p:cNvPr>
          <p:cNvSpPr>
            <a:spLocks noGrp="1" noChangeArrowheads="1"/>
          </p:cNvSpPr>
          <p:nvPr>
            <p:ph type="title"/>
          </p:nvPr>
        </p:nvSpPr>
        <p:spPr/>
        <p:txBody>
          <a:bodyPr/>
          <a:lstStyle/>
          <a:p>
            <a:r>
              <a:rPr lang="en-US" altLang="en-US" dirty="0"/>
              <a:t>Applications: Lunar IceCube High-Fidelity Validation</a:t>
            </a:r>
          </a:p>
        </p:txBody>
      </p:sp>
      <p:sp>
        <p:nvSpPr>
          <p:cNvPr id="16386" name="Rectangle 3">
            <a:extLst>
              <a:ext uri="{FF2B5EF4-FFF2-40B4-BE49-F238E27FC236}">
                <a16:creationId xmlns:a16="http://schemas.microsoft.com/office/drawing/2014/main" id="{95C57DC5-ECE2-46C2-A4B1-60B84E411E0D}"/>
              </a:ext>
            </a:extLst>
          </p:cNvPr>
          <p:cNvSpPr>
            <a:spLocks noGrp="1" noChangeArrowheads="1"/>
          </p:cNvSpPr>
          <p:nvPr>
            <p:ph type="body" idx="1"/>
          </p:nvPr>
        </p:nvSpPr>
        <p:spPr>
          <a:xfrm>
            <a:off x="421218" y="1498600"/>
            <a:ext cx="4469759" cy="4406900"/>
          </a:xfrm>
        </p:spPr>
        <p:txBody>
          <a:bodyPr/>
          <a:lstStyle/>
          <a:p>
            <a:r>
              <a:rPr lang="en-US" altLang="en-US" sz="2400" dirty="0"/>
              <a:t>EMTG results were reoptimized with a direct shooting scheme in Systems Tool Kit (STK) </a:t>
            </a:r>
          </a:p>
          <a:p>
            <a:r>
              <a:rPr lang="en-US" altLang="en-US" sz="2400" dirty="0"/>
              <a:t>Generally, close agreement was found between EMTG and STK results</a:t>
            </a:r>
          </a:p>
          <a:p>
            <a:r>
              <a:rPr lang="en-US" altLang="en-US" sz="2400" dirty="0"/>
              <a:t>STK trajectory was used for flight operations</a:t>
            </a:r>
          </a:p>
          <a:p>
            <a:endParaRPr lang="en-US" altLang="en-US" dirty="0"/>
          </a:p>
          <a:p>
            <a:endParaRPr lang="en-US" altLang="en-US" dirty="0"/>
          </a:p>
        </p:txBody>
      </p:sp>
      <p:sp>
        <p:nvSpPr>
          <p:cNvPr id="16387" name="Slide Number Placeholder 3">
            <a:extLst>
              <a:ext uri="{FF2B5EF4-FFF2-40B4-BE49-F238E27FC236}">
                <a16:creationId xmlns:a16="http://schemas.microsoft.com/office/drawing/2014/main" id="{B48CB145-C61E-C3D0-D7C7-0FA559F81FB0}"/>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99D70C6-DF83-C440-A13C-8CA8DCE98ECF}" type="slidenum">
              <a:rPr lang="en-US" altLang="en-US" sz="1100">
                <a:solidFill>
                  <a:srgbClr val="2996C3"/>
                </a:solidFill>
              </a:rPr>
              <a:pPr/>
              <a:t>33</a:t>
            </a:fld>
            <a:endParaRPr lang="en-US" altLang="en-US" sz="1100">
              <a:solidFill>
                <a:srgbClr val="2996C3"/>
              </a:solidFill>
            </a:endParaRPr>
          </a:p>
        </p:txBody>
      </p:sp>
    </p:spTree>
    <p:extLst>
      <p:ext uri="{BB962C8B-B14F-4D97-AF65-F5344CB8AC3E}">
        <p14:creationId xmlns:p14="http://schemas.microsoft.com/office/powerpoint/2010/main" val="29747055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a:extLst>
              <a:ext uri="{FF2B5EF4-FFF2-40B4-BE49-F238E27FC236}">
                <a16:creationId xmlns:a16="http://schemas.microsoft.com/office/drawing/2014/main" id="{2EBF34D4-AF78-6E5E-6198-111C65A76685}"/>
              </a:ext>
            </a:extLst>
          </p:cNvPr>
          <p:cNvSpPr>
            <a:spLocks noGrp="1" noChangeArrowheads="1"/>
          </p:cNvSpPr>
          <p:nvPr>
            <p:ph type="title"/>
          </p:nvPr>
        </p:nvSpPr>
        <p:spPr/>
        <p:txBody>
          <a:bodyPr/>
          <a:lstStyle/>
          <a:p>
            <a:r>
              <a:rPr lang="en-US" altLang="en-US" dirty="0"/>
              <a:t>Concluding Remarks</a:t>
            </a:r>
          </a:p>
        </p:txBody>
      </p:sp>
      <p:sp>
        <p:nvSpPr>
          <p:cNvPr id="16386" name="Rectangle 3">
            <a:extLst>
              <a:ext uri="{FF2B5EF4-FFF2-40B4-BE49-F238E27FC236}">
                <a16:creationId xmlns:a16="http://schemas.microsoft.com/office/drawing/2014/main" id="{95C57DC5-ECE2-46C2-A4B1-60B84E411E0D}"/>
              </a:ext>
            </a:extLst>
          </p:cNvPr>
          <p:cNvSpPr>
            <a:spLocks noGrp="1" noChangeArrowheads="1"/>
          </p:cNvSpPr>
          <p:nvPr>
            <p:ph type="body" idx="1"/>
          </p:nvPr>
        </p:nvSpPr>
        <p:spPr/>
        <p:txBody>
          <a:bodyPr/>
          <a:lstStyle/>
          <a:p>
            <a:r>
              <a:rPr lang="en-US" altLang="en-US" sz="2400" dirty="0"/>
              <a:t>Spacecraft trajectory design frequently requires minimizing one or more parameters such as propellant consumption or time of flight.</a:t>
            </a:r>
          </a:p>
          <a:p>
            <a:r>
              <a:rPr lang="en-US" altLang="en-US" sz="2400" dirty="0"/>
              <a:t>A range of methods exist for solving this type of optimization problem, and the appropriate method is dependent upon the nature of the problem and the quality of the initial guess.</a:t>
            </a:r>
          </a:p>
          <a:p>
            <a:r>
              <a:rPr lang="en-US" altLang="en-US" sz="2400" dirty="0"/>
              <a:t>Goddard has developed a number of open-source tools that implement direct shooting or collocation algorithms and these tools are applied to many different flight projects and proposals.</a:t>
            </a:r>
          </a:p>
          <a:p>
            <a:r>
              <a:rPr lang="en-US" altLang="en-US" sz="2400" dirty="0"/>
              <a:t>Trajectory design for the Lunar IceCube mission applied direct shooting algorithms within EMTG to compute low-thrust transfer trajectories that delivered the spacecraft to its destination 9:2 NRHO</a:t>
            </a:r>
          </a:p>
        </p:txBody>
      </p:sp>
      <p:sp>
        <p:nvSpPr>
          <p:cNvPr id="16387" name="Slide Number Placeholder 3">
            <a:extLst>
              <a:ext uri="{FF2B5EF4-FFF2-40B4-BE49-F238E27FC236}">
                <a16:creationId xmlns:a16="http://schemas.microsoft.com/office/drawing/2014/main" id="{B48CB145-C61E-C3D0-D7C7-0FA559F81FB0}"/>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99D70C6-DF83-C440-A13C-8CA8DCE98ECF}" type="slidenum">
              <a:rPr lang="en-US" altLang="en-US" sz="1100">
                <a:solidFill>
                  <a:srgbClr val="2996C3"/>
                </a:solidFill>
              </a:rPr>
              <a:pPr/>
              <a:t>34</a:t>
            </a:fld>
            <a:endParaRPr lang="en-US" altLang="en-US" sz="1100">
              <a:solidFill>
                <a:srgbClr val="2996C3"/>
              </a:solidFill>
            </a:endParaRPr>
          </a:p>
        </p:txBody>
      </p:sp>
    </p:spTree>
    <p:extLst>
      <p:ext uri="{BB962C8B-B14F-4D97-AF65-F5344CB8AC3E}">
        <p14:creationId xmlns:p14="http://schemas.microsoft.com/office/powerpoint/2010/main" val="3131455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38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38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38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38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a:extLst>
              <a:ext uri="{FF2B5EF4-FFF2-40B4-BE49-F238E27FC236}">
                <a16:creationId xmlns:a16="http://schemas.microsoft.com/office/drawing/2014/main" id="{2EBF34D4-AF78-6E5E-6198-111C65A76685}"/>
              </a:ext>
            </a:extLst>
          </p:cNvPr>
          <p:cNvSpPr>
            <a:spLocks noGrp="1" noChangeArrowheads="1"/>
          </p:cNvSpPr>
          <p:nvPr>
            <p:ph type="title"/>
          </p:nvPr>
        </p:nvSpPr>
        <p:spPr/>
        <p:txBody>
          <a:bodyPr/>
          <a:lstStyle/>
          <a:p>
            <a:r>
              <a:rPr lang="en-US" altLang="en-US" dirty="0"/>
              <a:t>Acknowledgements</a:t>
            </a:r>
          </a:p>
        </p:txBody>
      </p:sp>
      <p:sp>
        <p:nvSpPr>
          <p:cNvPr id="16386" name="Rectangle 3">
            <a:extLst>
              <a:ext uri="{FF2B5EF4-FFF2-40B4-BE49-F238E27FC236}">
                <a16:creationId xmlns:a16="http://schemas.microsoft.com/office/drawing/2014/main" id="{95C57DC5-ECE2-46C2-A4B1-60B84E411E0D}"/>
              </a:ext>
            </a:extLst>
          </p:cNvPr>
          <p:cNvSpPr>
            <a:spLocks noGrp="1" noChangeArrowheads="1"/>
          </p:cNvSpPr>
          <p:nvPr>
            <p:ph type="body" idx="1"/>
          </p:nvPr>
        </p:nvSpPr>
        <p:spPr/>
        <p:txBody>
          <a:bodyPr/>
          <a:lstStyle/>
          <a:p>
            <a:r>
              <a:rPr lang="en-US" altLang="en-US" sz="2400" b="1" dirty="0"/>
              <a:t>Lunar IceCube:</a:t>
            </a:r>
            <a:r>
              <a:rPr lang="en-US" altLang="en-US" sz="2400" dirty="0"/>
              <a:t> Dave Folta, Sun Hur-Diaz, Jacob Englander</a:t>
            </a:r>
          </a:p>
          <a:p>
            <a:endParaRPr lang="en-US" altLang="en-US" sz="2400" dirty="0"/>
          </a:p>
          <a:p>
            <a:r>
              <a:rPr lang="en-US" altLang="en-US" sz="2400" b="1" dirty="0"/>
              <a:t>LISA:</a:t>
            </a:r>
            <a:r>
              <a:rPr lang="en-US" altLang="en-US" sz="2400" dirty="0"/>
              <a:t> Noble Hatten, Samantha Rieger, Grant Hecht</a:t>
            </a:r>
          </a:p>
          <a:p>
            <a:endParaRPr lang="en-US" altLang="en-US" sz="2400" dirty="0"/>
          </a:p>
          <a:p>
            <a:r>
              <a:rPr lang="en-US" altLang="en-US" sz="2400" b="1" dirty="0"/>
              <a:t>OSIRIS-</a:t>
            </a:r>
            <a:r>
              <a:rPr lang="en-US" altLang="en-US" sz="2400" b="1" dirty="0" err="1"/>
              <a:t>REx</a:t>
            </a:r>
            <a:r>
              <a:rPr lang="en-US" altLang="en-US" sz="2400" dirty="0"/>
              <a:t> </a:t>
            </a:r>
            <a:r>
              <a:rPr lang="en-US" altLang="en-US" sz="2400" b="1" dirty="0"/>
              <a:t>Extended Mission:</a:t>
            </a:r>
            <a:r>
              <a:rPr lang="en-US" altLang="en-US" sz="2400" dirty="0"/>
              <a:t> Brian Sutter, Noble Hatten, Kyle Hughes, Kenneth Getzandanner, Jacob Englander, Alec Mudek, Daniel </a:t>
            </a:r>
            <a:r>
              <a:rPr lang="en-US" altLang="en-US" sz="2400" dirty="0" err="1"/>
              <a:t>Wibben</a:t>
            </a:r>
            <a:r>
              <a:rPr lang="en-US" altLang="en-US" sz="2400" dirty="0"/>
              <a:t>, Kenneth Williams, Miguel </a:t>
            </a:r>
            <a:r>
              <a:rPr lang="en-US" altLang="en-US" sz="2400" dirty="0" err="1"/>
              <a:t>Benayas</a:t>
            </a:r>
            <a:r>
              <a:rPr lang="en-US" altLang="en-US" sz="2400" dirty="0"/>
              <a:t> </a:t>
            </a:r>
            <a:r>
              <a:rPr lang="en-US" altLang="en-US" sz="2400" dirty="0" err="1"/>
              <a:t>Penas</a:t>
            </a:r>
            <a:r>
              <a:rPr lang="en-US" altLang="en-US" sz="2400" dirty="0"/>
              <a:t>, Michael Moreau, Dante Lauretta, Daniella </a:t>
            </a:r>
            <a:r>
              <a:rPr lang="en-US" altLang="en-US" sz="2400" dirty="0" err="1"/>
              <a:t>DellaGiustina</a:t>
            </a:r>
            <a:r>
              <a:rPr lang="en-US" altLang="en-US" sz="2400" dirty="0"/>
              <a:t>, Michael Nolan, Anjani T. Polit</a:t>
            </a:r>
          </a:p>
          <a:p>
            <a:endParaRPr lang="en-US" altLang="en-US" dirty="0"/>
          </a:p>
        </p:txBody>
      </p:sp>
      <p:sp>
        <p:nvSpPr>
          <p:cNvPr id="16387" name="Slide Number Placeholder 3">
            <a:extLst>
              <a:ext uri="{FF2B5EF4-FFF2-40B4-BE49-F238E27FC236}">
                <a16:creationId xmlns:a16="http://schemas.microsoft.com/office/drawing/2014/main" id="{B48CB145-C61E-C3D0-D7C7-0FA559F81FB0}"/>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99D70C6-DF83-C440-A13C-8CA8DCE98ECF}" type="slidenum">
              <a:rPr lang="en-US" altLang="en-US" sz="1100">
                <a:solidFill>
                  <a:srgbClr val="2996C3"/>
                </a:solidFill>
              </a:rPr>
              <a:pPr/>
              <a:t>35</a:t>
            </a:fld>
            <a:endParaRPr lang="en-US" altLang="en-US" sz="1100">
              <a:solidFill>
                <a:srgbClr val="2996C3"/>
              </a:solidFill>
            </a:endParaRPr>
          </a:p>
        </p:txBody>
      </p:sp>
    </p:spTree>
    <p:extLst>
      <p:ext uri="{BB962C8B-B14F-4D97-AF65-F5344CB8AC3E}">
        <p14:creationId xmlns:p14="http://schemas.microsoft.com/office/powerpoint/2010/main" val="13628004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a:extLst>
              <a:ext uri="{FF2B5EF4-FFF2-40B4-BE49-F238E27FC236}">
                <a16:creationId xmlns:a16="http://schemas.microsoft.com/office/drawing/2014/main" id="{2EBF34D4-AF78-6E5E-6198-111C65A76685}"/>
              </a:ext>
            </a:extLst>
          </p:cNvPr>
          <p:cNvSpPr>
            <a:spLocks noGrp="1" noChangeArrowheads="1"/>
          </p:cNvSpPr>
          <p:nvPr>
            <p:ph type="title"/>
          </p:nvPr>
        </p:nvSpPr>
        <p:spPr/>
        <p:txBody>
          <a:bodyPr/>
          <a:lstStyle/>
          <a:p>
            <a:r>
              <a:rPr lang="en-US" altLang="en-US" dirty="0"/>
              <a:t>References</a:t>
            </a:r>
          </a:p>
        </p:txBody>
      </p:sp>
      <p:sp>
        <p:nvSpPr>
          <p:cNvPr id="16386" name="Rectangle 3">
            <a:extLst>
              <a:ext uri="{FF2B5EF4-FFF2-40B4-BE49-F238E27FC236}">
                <a16:creationId xmlns:a16="http://schemas.microsoft.com/office/drawing/2014/main" id="{95C57DC5-ECE2-46C2-A4B1-60B84E411E0D}"/>
              </a:ext>
            </a:extLst>
          </p:cNvPr>
          <p:cNvSpPr>
            <a:spLocks noGrp="1" noChangeArrowheads="1"/>
          </p:cNvSpPr>
          <p:nvPr>
            <p:ph type="body" idx="1"/>
          </p:nvPr>
        </p:nvSpPr>
        <p:spPr/>
        <p:txBody>
          <a:bodyPr/>
          <a:lstStyle/>
          <a:p>
            <a:pPr marL="0" indent="0">
              <a:buNone/>
            </a:pPr>
            <a:r>
              <a:rPr lang="en-US" altLang="en-US" b="1" dirty="0"/>
              <a:t>Textbooks:</a:t>
            </a:r>
          </a:p>
          <a:p>
            <a:r>
              <a:rPr lang="en-US" altLang="en-US" i="1" dirty="0"/>
              <a:t>Practical Methods for Optimal Control and Estimation Using Nonlinear Programming</a:t>
            </a:r>
            <a:r>
              <a:rPr lang="en-US" altLang="en-US" dirty="0"/>
              <a:t>, Betts</a:t>
            </a:r>
          </a:p>
          <a:p>
            <a:r>
              <a:rPr lang="en-US" altLang="en-US" i="1" dirty="0"/>
              <a:t>Spacecraft Trajectory Optimization</a:t>
            </a:r>
            <a:r>
              <a:rPr lang="en-US" altLang="en-US" dirty="0"/>
              <a:t>, Conway</a:t>
            </a:r>
          </a:p>
          <a:p>
            <a:r>
              <a:rPr lang="en-US" altLang="en-US" i="1" dirty="0"/>
              <a:t>Optimal Control with Aerospace Applications</a:t>
            </a:r>
            <a:r>
              <a:rPr lang="en-US" altLang="en-US" dirty="0"/>
              <a:t>, </a:t>
            </a:r>
            <a:r>
              <a:rPr lang="en-US" altLang="en-US" dirty="0" err="1"/>
              <a:t>Longuski</a:t>
            </a:r>
            <a:r>
              <a:rPr lang="en-US" altLang="en-US" dirty="0"/>
              <a:t>, Guzman, </a:t>
            </a:r>
            <a:r>
              <a:rPr lang="en-US" altLang="en-US" dirty="0" err="1"/>
              <a:t>Prussing</a:t>
            </a:r>
            <a:endParaRPr lang="en-US" altLang="en-US" dirty="0"/>
          </a:p>
          <a:p>
            <a:pPr marL="0" indent="0">
              <a:buNone/>
            </a:pPr>
            <a:r>
              <a:rPr lang="en-US" altLang="en-US" b="1" dirty="0"/>
              <a:t>Papers:</a:t>
            </a:r>
          </a:p>
          <a:p>
            <a:pPr marL="406400" marR="0" indent="-406400">
              <a:lnSpc>
                <a:spcPct val="107000"/>
              </a:lnSpc>
              <a:spcBef>
                <a:spcPts val="0"/>
              </a:spcBef>
              <a:spcAft>
                <a:spcPts val="800"/>
              </a:spcAft>
            </a:pPr>
            <a:r>
              <a:rPr lang="en-US" dirty="0">
                <a:solidFill>
                  <a:schemeClr val="tx1"/>
                </a:solidFill>
                <a:effectLst/>
                <a:ea typeface="Calibri" panose="020F0502020204030204" pitchFamily="34" charset="0"/>
                <a:cs typeface="Calibri" panose="020F0502020204030204" pitchFamily="34" charset="0"/>
              </a:rPr>
              <a:t>Pritchett, R. E. </a:t>
            </a:r>
            <a:r>
              <a:rPr lang="en-US" i="1" dirty="0">
                <a:solidFill>
                  <a:schemeClr val="tx1"/>
                </a:solidFill>
                <a:effectLst/>
                <a:ea typeface="Calibri" panose="020F0502020204030204" pitchFamily="34" charset="0"/>
                <a:cs typeface="Calibri" panose="020F0502020204030204" pitchFamily="34" charset="0"/>
              </a:rPr>
              <a:t>Strategies for Low-Thrust Transfer Design Based on Direct Collocation Techniques</a:t>
            </a:r>
            <a:r>
              <a:rPr lang="en-US" dirty="0">
                <a:solidFill>
                  <a:schemeClr val="tx1"/>
                </a:solidFill>
                <a:effectLst/>
                <a:ea typeface="Calibri" panose="020F0502020204030204" pitchFamily="34" charset="0"/>
                <a:cs typeface="Calibri" panose="020F0502020204030204" pitchFamily="34" charset="0"/>
              </a:rPr>
              <a:t>. Purdue University, 2020.</a:t>
            </a:r>
            <a:endParaRPr lang="en-US" dirty="0">
              <a:solidFill>
                <a:schemeClr val="tx1"/>
              </a:solidFill>
              <a:effectLst/>
              <a:ea typeface="Calibri" panose="020F0502020204030204" pitchFamily="34" charset="0"/>
              <a:cs typeface="Times New Roman" panose="02020603050405020304" pitchFamily="18" charset="0"/>
            </a:endParaRPr>
          </a:p>
          <a:p>
            <a:pPr marL="406400" marR="0" indent="-406400">
              <a:lnSpc>
                <a:spcPct val="107000"/>
              </a:lnSpc>
              <a:spcBef>
                <a:spcPts val="0"/>
              </a:spcBef>
              <a:spcAft>
                <a:spcPts val="800"/>
              </a:spcAft>
            </a:pPr>
            <a:r>
              <a:rPr lang="en-US" dirty="0">
                <a:solidFill>
                  <a:schemeClr val="tx1"/>
                </a:solidFill>
                <a:effectLst/>
                <a:ea typeface="Calibri" panose="020F0502020204030204" pitchFamily="34" charset="0"/>
                <a:cs typeface="Calibri" panose="020F0502020204030204" pitchFamily="34" charset="0"/>
              </a:rPr>
              <a:t>Folta, D. C., Bosanac, N., Cox, A., and Howell, K. C. “The Lunar IceCube Mission Challenge: Attaining Science Orbit Parameters From a Constrained Approach Trajectory.” </a:t>
            </a:r>
            <a:r>
              <a:rPr lang="en-US" i="1" dirty="0">
                <a:solidFill>
                  <a:schemeClr val="tx1"/>
                </a:solidFill>
                <a:effectLst/>
                <a:ea typeface="Calibri" panose="020F0502020204030204" pitchFamily="34" charset="0"/>
                <a:cs typeface="Calibri" panose="020F0502020204030204" pitchFamily="34" charset="0"/>
              </a:rPr>
              <a:t>Advances in the Astronautical Sciences</a:t>
            </a:r>
            <a:r>
              <a:rPr lang="en-US" dirty="0">
                <a:solidFill>
                  <a:schemeClr val="tx1"/>
                </a:solidFill>
                <a:effectLst/>
                <a:ea typeface="Calibri" panose="020F0502020204030204" pitchFamily="34" charset="0"/>
                <a:cs typeface="Calibri" panose="020F0502020204030204" pitchFamily="34" charset="0"/>
              </a:rPr>
              <a:t>, Vol. 160, 2017, pp. 3159–3178.</a:t>
            </a:r>
            <a:endParaRPr lang="en-US" altLang="en-US" dirty="0"/>
          </a:p>
          <a:p>
            <a:pPr marL="0" indent="0">
              <a:buNone/>
            </a:pPr>
            <a:endParaRPr lang="en-US" altLang="en-US" dirty="0"/>
          </a:p>
          <a:p>
            <a:endParaRPr lang="en-US" altLang="en-US" dirty="0"/>
          </a:p>
        </p:txBody>
      </p:sp>
      <p:sp>
        <p:nvSpPr>
          <p:cNvPr id="16387" name="Slide Number Placeholder 3">
            <a:extLst>
              <a:ext uri="{FF2B5EF4-FFF2-40B4-BE49-F238E27FC236}">
                <a16:creationId xmlns:a16="http://schemas.microsoft.com/office/drawing/2014/main" id="{B48CB145-C61E-C3D0-D7C7-0FA559F81FB0}"/>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99D70C6-DF83-C440-A13C-8CA8DCE98ECF}" type="slidenum">
              <a:rPr lang="en-US" altLang="en-US" sz="1100">
                <a:solidFill>
                  <a:srgbClr val="2996C3"/>
                </a:solidFill>
              </a:rPr>
              <a:pPr/>
              <a:t>36</a:t>
            </a:fld>
            <a:endParaRPr lang="en-US" altLang="en-US" sz="1100">
              <a:solidFill>
                <a:srgbClr val="2996C3"/>
              </a:solidFill>
            </a:endParaRPr>
          </a:p>
        </p:txBody>
      </p:sp>
    </p:spTree>
    <p:extLst>
      <p:ext uri="{BB962C8B-B14F-4D97-AF65-F5344CB8AC3E}">
        <p14:creationId xmlns:p14="http://schemas.microsoft.com/office/powerpoint/2010/main" val="8980766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a:extLst>
              <a:ext uri="{FF2B5EF4-FFF2-40B4-BE49-F238E27FC236}">
                <a16:creationId xmlns:a16="http://schemas.microsoft.com/office/drawing/2014/main" id="{2EBF34D4-AF78-6E5E-6198-111C65A76685}"/>
              </a:ext>
            </a:extLst>
          </p:cNvPr>
          <p:cNvSpPr>
            <a:spLocks noGrp="1" noChangeArrowheads="1"/>
          </p:cNvSpPr>
          <p:nvPr>
            <p:ph type="title"/>
          </p:nvPr>
        </p:nvSpPr>
        <p:spPr/>
        <p:txBody>
          <a:bodyPr/>
          <a:lstStyle/>
          <a:p>
            <a:r>
              <a:rPr lang="en-US" altLang="en-US" dirty="0"/>
              <a:t>References</a:t>
            </a:r>
          </a:p>
        </p:txBody>
      </p:sp>
      <p:sp>
        <p:nvSpPr>
          <p:cNvPr id="16386" name="Rectangle 3">
            <a:extLst>
              <a:ext uri="{FF2B5EF4-FFF2-40B4-BE49-F238E27FC236}">
                <a16:creationId xmlns:a16="http://schemas.microsoft.com/office/drawing/2014/main" id="{95C57DC5-ECE2-46C2-A4B1-60B84E411E0D}"/>
              </a:ext>
            </a:extLst>
          </p:cNvPr>
          <p:cNvSpPr>
            <a:spLocks noGrp="1" noChangeArrowheads="1"/>
          </p:cNvSpPr>
          <p:nvPr>
            <p:ph type="body" idx="1"/>
          </p:nvPr>
        </p:nvSpPr>
        <p:spPr/>
        <p:txBody>
          <a:bodyPr/>
          <a:lstStyle/>
          <a:p>
            <a:pPr marL="0" indent="0">
              <a:buNone/>
            </a:pPr>
            <a:r>
              <a:rPr lang="en-US" altLang="en-US" b="1" dirty="0"/>
              <a:t>Papers (continued):</a:t>
            </a:r>
          </a:p>
          <a:p>
            <a:pPr marL="406400" marR="0" indent="-406400">
              <a:lnSpc>
                <a:spcPct val="107000"/>
              </a:lnSpc>
              <a:spcBef>
                <a:spcPts val="0"/>
              </a:spcBef>
              <a:spcAft>
                <a:spcPts val="800"/>
              </a:spcAft>
            </a:pPr>
            <a:r>
              <a:rPr lang="en-US" dirty="0">
                <a:solidFill>
                  <a:schemeClr val="tx1"/>
                </a:solidFill>
                <a:effectLst/>
                <a:ea typeface="Calibri" panose="020F0502020204030204" pitchFamily="34" charset="0"/>
                <a:cs typeface="Calibri" panose="020F0502020204030204" pitchFamily="34" charset="0"/>
              </a:rPr>
              <a:t>Folta, D. C., Bosanac, N., Cox, A., and Howell, K. C. “The Lunar IceCube Mission Design: Construction of Feasible Transfer Trajectories with a Constrained Departure.” </a:t>
            </a:r>
            <a:r>
              <a:rPr lang="en-US" i="1" dirty="0">
                <a:solidFill>
                  <a:schemeClr val="tx1"/>
                </a:solidFill>
                <a:effectLst/>
                <a:ea typeface="Calibri" panose="020F0502020204030204" pitchFamily="34" charset="0"/>
                <a:cs typeface="Calibri" panose="020F0502020204030204" pitchFamily="34" charset="0"/>
              </a:rPr>
              <a:t>Advances in the Astronautical Sciences</a:t>
            </a:r>
            <a:r>
              <a:rPr lang="en-US" dirty="0">
                <a:solidFill>
                  <a:schemeClr val="tx1"/>
                </a:solidFill>
                <a:effectLst/>
                <a:ea typeface="Calibri" panose="020F0502020204030204" pitchFamily="34" charset="0"/>
                <a:cs typeface="Calibri" panose="020F0502020204030204" pitchFamily="34" charset="0"/>
              </a:rPr>
              <a:t>, Vol. 158, 2016, pp. 1369–1387.</a:t>
            </a:r>
            <a:endParaRPr lang="en-US" dirty="0">
              <a:solidFill>
                <a:schemeClr val="tx1"/>
              </a:solidFill>
              <a:effectLst/>
              <a:ea typeface="Calibri" panose="020F0502020204030204" pitchFamily="34" charset="0"/>
              <a:cs typeface="Times New Roman" panose="02020603050405020304" pitchFamily="18" charset="0"/>
            </a:endParaRPr>
          </a:p>
          <a:p>
            <a:pPr marL="406400" marR="0" indent="-406400">
              <a:lnSpc>
                <a:spcPct val="107000"/>
              </a:lnSpc>
              <a:spcBef>
                <a:spcPts val="0"/>
              </a:spcBef>
              <a:spcAft>
                <a:spcPts val="800"/>
              </a:spcAft>
            </a:pPr>
            <a:r>
              <a:rPr lang="en-US" dirty="0">
                <a:solidFill>
                  <a:schemeClr val="tx1"/>
                </a:solidFill>
                <a:effectLst/>
                <a:ea typeface="Calibri" panose="020F0502020204030204" pitchFamily="34" charset="0"/>
                <a:cs typeface="Calibri" panose="020F0502020204030204" pitchFamily="34" charset="0"/>
              </a:rPr>
              <a:t>Martens, W., and Joffre, E. “Trajectory Design for the ESA LISA Mission.” </a:t>
            </a:r>
            <a:r>
              <a:rPr lang="en-US" i="1" dirty="0">
                <a:solidFill>
                  <a:schemeClr val="tx1"/>
                </a:solidFill>
                <a:effectLst/>
                <a:ea typeface="Calibri" panose="020F0502020204030204" pitchFamily="34" charset="0"/>
                <a:cs typeface="Calibri" panose="020F0502020204030204" pitchFamily="34" charset="0"/>
              </a:rPr>
              <a:t>The Journal of Astronautical Sciences</a:t>
            </a:r>
            <a:r>
              <a:rPr lang="en-US" dirty="0">
                <a:solidFill>
                  <a:schemeClr val="tx1"/>
                </a:solidFill>
                <a:effectLst/>
                <a:ea typeface="Calibri" panose="020F0502020204030204" pitchFamily="34" charset="0"/>
                <a:cs typeface="Calibri" panose="020F0502020204030204" pitchFamily="34" charset="0"/>
              </a:rPr>
              <a:t>, Vol. 68, 2021, pp. 402–443. https://doi.org/https://doi.org/10.1007/s40295-021-00263-2.</a:t>
            </a:r>
            <a:endParaRPr lang="en-US" dirty="0">
              <a:solidFill>
                <a:schemeClr val="tx1"/>
              </a:solidFill>
              <a:effectLst/>
              <a:ea typeface="Calibri" panose="020F0502020204030204" pitchFamily="34" charset="0"/>
              <a:cs typeface="Times New Roman" panose="02020603050405020304" pitchFamily="18" charset="0"/>
            </a:endParaRPr>
          </a:p>
          <a:p>
            <a:pPr marL="406400" marR="0" indent="-406400">
              <a:lnSpc>
                <a:spcPct val="107000"/>
              </a:lnSpc>
              <a:spcBef>
                <a:spcPts val="0"/>
              </a:spcBef>
              <a:spcAft>
                <a:spcPts val="800"/>
              </a:spcAft>
            </a:pPr>
            <a:r>
              <a:rPr lang="en-US" dirty="0" err="1">
                <a:solidFill>
                  <a:schemeClr val="tx1"/>
                </a:solidFill>
                <a:effectLst/>
                <a:ea typeface="Calibri" panose="020F0502020204030204" pitchFamily="34" charset="0"/>
                <a:cs typeface="Calibri" panose="020F0502020204030204" pitchFamily="34" charset="0"/>
              </a:rPr>
              <a:t>Galda</a:t>
            </a:r>
            <a:r>
              <a:rPr lang="en-US" dirty="0">
                <a:solidFill>
                  <a:schemeClr val="tx1"/>
                </a:solidFill>
                <a:effectLst/>
                <a:ea typeface="Calibri" panose="020F0502020204030204" pitchFamily="34" charset="0"/>
                <a:cs typeface="Calibri" panose="020F0502020204030204" pitchFamily="34" charset="0"/>
              </a:rPr>
              <a:t>, A. M., and Martens, W. Low-Thrust Transfer Design for the LISA Mission Via the Libration Points SEL1 and SEL2. 2022.</a:t>
            </a:r>
            <a:endParaRPr lang="en-US" dirty="0">
              <a:solidFill>
                <a:schemeClr val="tx1"/>
              </a:solidFill>
              <a:effectLst/>
              <a:ea typeface="Calibri" panose="020F0502020204030204" pitchFamily="34" charset="0"/>
              <a:cs typeface="Times New Roman" panose="02020603050405020304" pitchFamily="18" charset="0"/>
            </a:endParaRPr>
          </a:p>
          <a:p>
            <a:pPr marL="406400" marR="0" indent="-406400">
              <a:lnSpc>
                <a:spcPct val="107000"/>
              </a:lnSpc>
              <a:spcBef>
                <a:spcPts val="0"/>
              </a:spcBef>
              <a:spcAft>
                <a:spcPts val="800"/>
              </a:spcAft>
            </a:pPr>
            <a:r>
              <a:rPr lang="en-US" dirty="0">
                <a:solidFill>
                  <a:schemeClr val="tx1"/>
                </a:solidFill>
                <a:effectLst/>
                <a:ea typeface="Calibri" panose="020F0502020204030204" pitchFamily="34" charset="0"/>
                <a:cs typeface="Calibri" panose="020F0502020204030204" pitchFamily="34" charset="0"/>
              </a:rPr>
              <a:t>Sutter, B., Hatten, N., Hughes, K., Getzandanner, K. M., Englander, J., Mudek, A., </a:t>
            </a:r>
            <a:r>
              <a:rPr lang="en-US" dirty="0" err="1">
                <a:solidFill>
                  <a:schemeClr val="tx1"/>
                </a:solidFill>
                <a:effectLst/>
                <a:ea typeface="Calibri" panose="020F0502020204030204" pitchFamily="34" charset="0"/>
                <a:cs typeface="Calibri" panose="020F0502020204030204" pitchFamily="34" charset="0"/>
              </a:rPr>
              <a:t>Wibben</a:t>
            </a:r>
            <a:r>
              <a:rPr lang="en-US" dirty="0">
                <a:solidFill>
                  <a:schemeClr val="tx1"/>
                </a:solidFill>
                <a:effectLst/>
                <a:ea typeface="Calibri" panose="020F0502020204030204" pitchFamily="34" charset="0"/>
                <a:cs typeface="Calibri" panose="020F0502020204030204" pitchFamily="34" charset="0"/>
              </a:rPr>
              <a:t>, D., Williams, K., </a:t>
            </a:r>
            <a:r>
              <a:rPr lang="en-US" dirty="0" err="1">
                <a:solidFill>
                  <a:schemeClr val="tx1"/>
                </a:solidFill>
                <a:effectLst/>
                <a:ea typeface="Calibri" panose="020F0502020204030204" pitchFamily="34" charset="0"/>
                <a:cs typeface="Calibri" panose="020F0502020204030204" pitchFamily="34" charset="0"/>
              </a:rPr>
              <a:t>Penas</a:t>
            </a:r>
            <a:r>
              <a:rPr lang="en-US" dirty="0">
                <a:solidFill>
                  <a:schemeClr val="tx1"/>
                </a:solidFill>
                <a:effectLst/>
                <a:ea typeface="Calibri" panose="020F0502020204030204" pitchFamily="34" charset="0"/>
                <a:cs typeface="Calibri" panose="020F0502020204030204" pitchFamily="34" charset="0"/>
              </a:rPr>
              <a:t>, M. B., Moreau, M., Lauretta, D. S., </a:t>
            </a:r>
            <a:r>
              <a:rPr lang="en-US" dirty="0" err="1">
                <a:solidFill>
                  <a:schemeClr val="tx1"/>
                </a:solidFill>
                <a:effectLst/>
                <a:ea typeface="Calibri" panose="020F0502020204030204" pitchFamily="34" charset="0"/>
                <a:cs typeface="Calibri" panose="020F0502020204030204" pitchFamily="34" charset="0"/>
              </a:rPr>
              <a:t>DellaGiustina</a:t>
            </a:r>
            <a:r>
              <a:rPr lang="en-US" dirty="0">
                <a:solidFill>
                  <a:schemeClr val="tx1"/>
                </a:solidFill>
                <a:effectLst/>
                <a:ea typeface="Calibri" panose="020F0502020204030204" pitchFamily="34" charset="0"/>
                <a:cs typeface="Calibri" panose="020F0502020204030204" pitchFamily="34" charset="0"/>
              </a:rPr>
              <a:t>, D. N., Nolan, M., and Polit, A. T. OSIRIS-</a:t>
            </a:r>
            <a:r>
              <a:rPr lang="en-US" dirty="0" err="1">
                <a:solidFill>
                  <a:schemeClr val="tx1"/>
                </a:solidFill>
                <a:effectLst/>
                <a:ea typeface="Calibri" panose="020F0502020204030204" pitchFamily="34" charset="0"/>
                <a:cs typeface="Calibri" panose="020F0502020204030204" pitchFamily="34" charset="0"/>
              </a:rPr>
              <a:t>REx</a:t>
            </a:r>
            <a:r>
              <a:rPr lang="en-US" dirty="0">
                <a:solidFill>
                  <a:schemeClr val="tx1"/>
                </a:solidFill>
                <a:effectLst/>
                <a:ea typeface="Calibri" panose="020F0502020204030204" pitchFamily="34" charset="0"/>
                <a:cs typeface="Calibri" panose="020F0502020204030204" pitchFamily="34" charset="0"/>
              </a:rPr>
              <a:t> Extended Mission Trajectory Design &amp; Target Search. 2022.</a:t>
            </a:r>
            <a:endParaRPr lang="en-US" dirty="0">
              <a:solidFill>
                <a:schemeClr val="tx1"/>
              </a:solidFill>
              <a:effectLst/>
              <a:ea typeface="Calibri" panose="020F0502020204030204" pitchFamily="34" charset="0"/>
              <a:cs typeface="Times New Roman" panose="02020603050405020304" pitchFamily="18" charset="0"/>
            </a:endParaRPr>
          </a:p>
          <a:p>
            <a:endParaRPr lang="en-US" altLang="en-US" dirty="0"/>
          </a:p>
          <a:p>
            <a:pPr marL="0" indent="0">
              <a:buNone/>
            </a:pPr>
            <a:endParaRPr lang="en-US" altLang="en-US" dirty="0"/>
          </a:p>
          <a:p>
            <a:endParaRPr lang="en-US" altLang="en-US" dirty="0"/>
          </a:p>
        </p:txBody>
      </p:sp>
      <p:sp>
        <p:nvSpPr>
          <p:cNvPr id="16387" name="Slide Number Placeholder 3">
            <a:extLst>
              <a:ext uri="{FF2B5EF4-FFF2-40B4-BE49-F238E27FC236}">
                <a16:creationId xmlns:a16="http://schemas.microsoft.com/office/drawing/2014/main" id="{B48CB145-C61E-C3D0-D7C7-0FA559F81FB0}"/>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99D70C6-DF83-C440-A13C-8CA8DCE98ECF}" type="slidenum">
              <a:rPr lang="en-US" altLang="en-US" sz="1100">
                <a:solidFill>
                  <a:srgbClr val="2996C3"/>
                </a:solidFill>
              </a:rPr>
              <a:pPr/>
              <a:t>37</a:t>
            </a:fld>
            <a:endParaRPr lang="en-US" altLang="en-US" sz="1100">
              <a:solidFill>
                <a:srgbClr val="2996C3"/>
              </a:solidFill>
            </a:endParaRPr>
          </a:p>
        </p:txBody>
      </p:sp>
    </p:spTree>
    <p:extLst>
      <p:ext uri="{BB962C8B-B14F-4D97-AF65-F5344CB8AC3E}">
        <p14:creationId xmlns:p14="http://schemas.microsoft.com/office/powerpoint/2010/main" val="18118654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8434" name="Picture 2" descr="Macintosh HD:Users:kagammage:Documents:Customer work:JOBS ON REVIEW:B1999-simms:Diversity_templates:PowerPoint:Meatball_CMYK_1inch.gif">
            <a:extLst>
              <a:ext uri="{FF2B5EF4-FFF2-40B4-BE49-F238E27FC236}">
                <a16:creationId xmlns:a16="http://schemas.microsoft.com/office/drawing/2014/main" id="{0470D760-CB9C-1106-CCBB-604D8C8BAC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2100" y="2889250"/>
            <a:ext cx="1536700" cy="125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87524-EBD2-4079-AD8B-D5AF0D78E14D}"/>
              </a:ext>
            </a:extLst>
          </p:cNvPr>
          <p:cNvSpPr>
            <a:spLocks noGrp="1"/>
          </p:cNvSpPr>
          <p:nvPr>
            <p:ph type="ctrTitle" sz="quarter"/>
          </p:nvPr>
        </p:nvSpPr>
        <p:spPr/>
        <p:txBody>
          <a:bodyPr/>
          <a:lstStyle/>
          <a:p>
            <a:r>
              <a:rPr lang="en-US" sz="6600" dirty="0"/>
              <a:t>Backup Slides</a:t>
            </a:r>
          </a:p>
        </p:txBody>
      </p:sp>
      <p:sp>
        <p:nvSpPr>
          <p:cNvPr id="3" name="Subtitle 2">
            <a:extLst>
              <a:ext uri="{FF2B5EF4-FFF2-40B4-BE49-F238E27FC236}">
                <a16:creationId xmlns:a16="http://schemas.microsoft.com/office/drawing/2014/main" id="{4682EE7A-49DA-4A37-9207-DE2F30BD0D38}"/>
              </a:ext>
            </a:extLst>
          </p:cNvPr>
          <p:cNvSpPr>
            <a:spLocks noGrp="1"/>
          </p:cNvSpPr>
          <p:nvPr>
            <p:ph type="subTitle" sz="quarter" idx="1"/>
          </p:nvPr>
        </p:nvSpPr>
        <p:spPr/>
        <p:txBody>
          <a:bodyPr/>
          <a:lstStyle/>
          <a:p>
            <a:endParaRPr lang="en-US"/>
          </a:p>
        </p:txBody>
      </p:sp>
    </p:spTree>
    <p:extLst>
      <p:ext uri="{BB962C8B-B14F-4D97-AF65-F5344CB8AC3E}">
        <p14:creationId xmlns:p14="http://schemas.microsoft.com/office/powerpoint/2010/main" val="6244197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a:extLst>
              <a:ext uri="{FF2B5EF4-FFF2-40B4-BE49-F238E27FC236}">
                <a16:creationId xmlns:a16="http://schemas.microsoft.com/office/drawing/2014/main" id="{2EBF34D4-AF78-6E5E-6198-111C65A76685}"/>
              </a:ext>
            </a:extLst>
          </p:cNvPr>
          <p:cNvSpPr>
            <a:spLocks noGrp="1" noChangeArrowheads="1"/>
          </p:cNvSpPr>
          <p:nvPr>
            <p:ph type="title"/>
          </p:nvPr>
        </p:nvSpPr>
        <p:spPr/>
        <p:txBody>
          <a:bodyPr/>
          <a:lstStyle/>
          <a:p>
            <a:r>
              <a:rPr lang="en-US" altLang="en-US" dirty="0"/>
              <a:t>Background: The Optimal Control Problem</a:t>
            </a:r>
          </a:p>
        </p:txBody>
      </p:sp>
      <p:sp>
        <p:nvSpPr>
          <p:cNvPr id="16387" name="Slide Number Placeholder 3">
            <a:extLst>
              <a:ext uri="{FF2B5EF4-FFF2-40B4-BE49-F238E27FC236}">
                <a16:creationId xmlns:a16="http://schemas.microsoft.com/office/drawing/2014/main" id="{B48CB145-C61E-C3D0-D7C7-0FA559F81FB0}"/>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99D70C6-DF83-C440-A13C-8CA8DCE98ECF}" type="slidenum">
              <a:rPr lang="en-US" altLang="en-US" sz="1100">
                <a:solidFill>
                  <a:srgbClr val="2996C3"/>
                </a:solidFill>
              </a:rPr>
              <a:pPr/>
              <a:t>4</a:t>
            </a:fld>
            <a:endParaRPr lang="en-US" altLang="en-US" sz="1100">
              <a:solidFill>
                <a:srgbClr val="2996C3"/>
              </a:solidFill>
            </a:endParaRPr>
          </a:p>
        </p:txBody>
      </p:sp>
      <mc:AlternateContent xmlns:mc="http://schemas.openxmlformats.org/markup-compatibility/2006" xmlns:a14="http://schemas.microsoft.com/office/drawing/2010/main">
        <mc:Choice Requires="a14">
          <p:sp>
            <p:nvSpPr>
              <p:cNvPr id="6" name="Content Placeholder 2">
                <a:extLst>
                  <a:ext uri="{FF2B5EF4-FFF2-40B4-BE49-F238E27FC236}">
                    <a16:creationId xmlns:a16="http://schemas.microsoft.com/office/drawing/2014/main" id="{AE78987E-C1D4-464B-A358-1E76E247DA50}"/>
                  </a:ext>
                </a:extLst>
              </p:cNvPr>
              <p:cNvSpPr>
                <a:spLocks noGrp="1"/>
              </p:cNvSpPr>
              <p:nvPr>
                <p:ph idx="1"/>
              </p:nvPr>
            </p:nvSpPr>
            <p:spPr>
              <a:xfrm>
                <a:off x="308132" y="2513326"/>
                <a:ext cx="4685021" cy="1144394"/>
              </a:xfrm>
            </p:spPr>
            <p:txBody>
              <a:bodyPr>
                <a:normAutofit/>
              </a:bodyPr>
              <a:lstStyle/>
              <a:p>
                <a:pPr marL="0" indent="0">
                  <a:buNone/>
                </a:pPr>
                <a:r>
                  <a:rPr lang="en-US" sz="2400" dirty="0">
                    <a:solidFill>
                      <a:schemeClr val="tx1"/>
                    </a:solidFill>
                  </a:rPr>
                  <a:t>Dynamics:   </a:t>
                </a:r>
              </a:p>
              <a:p>
                <a:pPr marL="0" indent="0">
                  <a:lnSpc>
                    <a:spcPct val="35000"/>
                  </a:lnSpc>
                  <a:buNone/>
                </a:pPr>
                <a:r>
                  <a:rPr lang="en-US" sz="2400" dirty="0">
                    <a:solidFill>
                      <a:schemeClr val="tx1"/>
                    </a:solidFill>
                  </a:rPr>
                  <a:t> </a:t>
                </a:r>
              </a:p>
              <a:p>
                <a:pPr marL="0" indent="0">
                  <a:buNone/>
                </a:pPr>
                <a14:m>
                  <m:oMathPara xmlns:m="http://schemas.openxmlformats.org/officeDocument/2006/math">
                    <m:oMathParaPr>
                      <m:jc m:val="left"/>
                    </m:oMathParaPr>
                    <m:oMath xmlns:m="http://schemas.openxmlformats.org/officeDocument/2006/math">
                      <m:acc>
                        <m:accPr>
                          <m:chr m:val="̇"/>
                          <m:ctrlPr>
                            <a:rPr lang="en-US" sz="2400" i="1" smtClean="0">
                              <a:solidFill>
                                <a:schemeClr val="tx1"/>
                              </a:solidFill>
                              <a:latin typeface="Cambria Math" panose="02040503050406030204" pitchFamily="18" charset="0"/>
                            </a:rPr>
                          </m:ctrlPr>
                        </m:accPr>
                        <m:e>
                          <m:r>
                            <a:rPr lang="en-US" sz="2400" b="1" i="1" smtClean="0">
                              <a:solidFill>
                                <a:schemeClr val="tx1"/>
                              </a:solidFill>
                              <a:latin typeface="Cambria Math" panose="02040503050406030204" pitchFamily="18" charset="0"/>
                            </a:rPr>
                            <m:t>𝒙</m:t>
                          </m:r>
                        </m:e>
                      </m:acc>
                      <m:r>
                        <a:rPr lang="en-US" sz="2400" b="0" i="1" smtClean="0">
                          <a:solidFill>
                            <a:schemeClr val="tx1"/>
                          </a:solidFill>
                          <a:latin typeface="Cambria Math" panose="02040503050406030204" pitchFamily="18" charset="0"/>
                        </a:rPr>
                        <m:t>=</m:t>
                      </m:r>
                      <m:r>
                        <a:rPr lang="en-US" sz="2400" b="1" i="1" smtClean="0">
                          <a:solidFill>
                            <a:schemeClr val="tx1"/>
                          </a:solidFill>
                          <a:latin typeface="Cambria Math" panose="02040503050406030204" pitchFamily="18" charset="0"/>
                        </a:rPr>
                        <m:t>𝒇</m:t>
                      </m:r>
                      <m:d>
                        <m:dPr>
                          <m:ctrlPr>
                            <a:rPr lang="en-US" sz="2400" b="0" i="1" smtClean="0">
                              <a:solidFill>
                                <a:schemeClr val="tx1"/>
                              </a:solidFill>
                              <a:latin typeface="Cambria Math" panose="02040503050406030204" pitchFamily="18" charset="0"/>
                            </a:rPr>
                          </m:ctrlPr>
                        </m:dPr>
                        <m:e>
                          <m:r>
                            <a:rPr lang="en-US" sz="2400" b="1" i="1" smtClean="0">
                              <a:solidFill>
                                <a:schemeClr val="tx1"/>
                              </a:solidFill>
                              <a:latin typeface="Cambria Math" panose="02040503050406030204" pitchFamily="18" charset="0"/>
                            </a:rPr>
                            <m:t>𝒙</m:t>
                          </m:r>
                          <m:d>
                            <m:dPr>
                              <m:ctrlPr>
                                <a:rPr lang="en-US" sz="2400" b="0" i="1" smtClean="0">
                                  <a:solidFill>
                                    <a:schemeClr val="tx1"/>
                                  </a:solidFill>
                                  <a:latin typeface="Cambria Math" panose="02040503050406030204" pitchFamily="18" charset="0"/>
                                </a:rPr>
                              </m:ctrlPr>
                            </m:dPr>
                            <m:e>
                              <m:r>
                                <a:rPr lang="en-US" sz="2400" b="0" i="1" smtClean="0">
                                  <a:solidFill>
                                    <a:schemeClr val="tx1"/>
                                  </a:solidFill>
                                  <a:latin typeface="Cambria Math" panose="02040503050406030204" pitchFamily="18" charset="0"/>
                                </a:rPr>
                                <m:t>𝑡</m:t>
                              </m:r>
                            </m:e>
                          </m:d>
                          <m:r>
                            <a:rPr lang="en-US" sz="2400" b="0" i="1" smtClean="0">
                              <a:solidFill>
                                <a:schemeClr val="tx1"/>
                              </a:solidFill>
                              <a:latin typeface="Cambria Math" panose="02040503050406030204" pitchFamily="18" charset="0"/>
                            </a:rPr>
                            <m:t>,</m:t>
                          </m:r>
                          <m:r>
                            <a:rPr lang="en-US" sz="2400" b="1" i="1" smtClean="0">
                              <a:solidFill>
                                <a:schemeClr val="tx1"/>
                              </a:solidFill>
                              <a:latin typeface="Cambria Math" panose="02040503050406030204" pitchFamily="18" charset="0"/>
                            </a:rPr>
                            <m:t>𝒖</m:t>
                          </m:r>
                          <m:d>
                            <m:dPr>
                              <m:ctrlPr>
                                <a:rPr lang="en-US" sz="2400" b="0" i="1" smtClean="0">
                                  <a:solidFill>
                                    <a:schemeClr val="tx1"/>
                                  </a:solidFill>
                                  <a:latin typeface="Cambria Math" panose="02040503050406030204" pitchFamily="18" charset="0"/>
                                </a:rPr>
                              </m:ctrlPr>
                            </m:dPr>
                            <m:e>
                              <m:r>
                                <a:rPr lang="en-US" sz="2400" b="0" i="1" smtClean="0">
                                  <a:solidFill>
                                    <a:schemeClr val="tx1"/>
                                  </a:solidFill>
                                  <a:latin typeface="Cambria Math" panose="02040503050406030204" pitchFamily="18" charset="0"/>
                                </a:rPr>
                                <m:t>𝑡</m:t>
                              </m:r>
                            </m:e>
                          </m:d>
                          <m:r>
                            <a:rPr lang="en-US" sz="2400" b="0" i="1" smtClean="0">
                              <a:solidFill>
                                <a:schemeClr val="tx1"/>
                              </a:solidFill>
                              <a:latin typeface="Cambria Math" panose="02040503050406030204" pitchFamily="18" charset="0"/>
                            </a:rPr>
                            <m:t>,</m:t>
                          </m:r>
                          <m:r>
                            <a:rPr lang="en-US" sz="2400" b="0" i="1" smtClean="0">
                              <a:solidFill>
                                <a:schemeClr val="tx1"/>
                              </a:solidFill>
                              <a:latin typeface="Cambria Math" panose="02040503050406030204" pitchFamily="18" charset="0"/>
                            </a:rPr>
                            <m:t>𝑡</m:t>
                          </m:r>
                        </m:e>
                      </m:d>
                    </m:oMath>
                  </m:oMathPara>
                </a14:m>
                <a:endParaRPr lang="en-US" sz="2400" b="0" dirty="0">
                  <a:solidFill>
                    <a:schemeClr val="tx1"/>
                  </a:solidFill>
                </a:endParaRPr>
              </a:p>
              <a:p>
                <a:pPr algn="ctr"/>
                <a:endParaRPr lang="en-US" b="0" dirty="0"/>
              </a:p>
              <a:p>
                <a:pPr algn="ctr"/>
                <a:endParaRPr lang="en-US" dirty="0"/>
              </a:p>
            </p:txBody>
          </p:sp>
        </mc:Choice>
        <mc:Fallback xmlns="">
          <p:sp>
            <p:nvSpPr>
              <p:cNvPr id="6" name="Content Placeholder 2">
                <a:extLst>
                  <a:ext uri="{FF2B5EF4-FFF2-40B4-BE49-F238E27FC236}">
                    <a16:creationId xmlns:a16="http://schemas.microsoft.com/office/drawing/2014/main" id="{AE78987E-C1D4-464B-A358-1E76E247DA50}"/>
                  </a:ext>
                </a:extLst>
              </p:cNvPr>
              <p:cNvSpPr>
                <a:spLocks noGrp="1" noRot="1" noChangeAspect="1" noMove="1" noResize="1" noEditPoints="1" noAdjustHandles="1" noChangeArrowheads="1" noChangeShapeType="1" noTextEdit="1"/>
              </p:cNvSpPr>
              <p:nvPr>
                <p:ph idx="1"/>
              </p:nvPr>
            </p:nvSpPr>
            <p:spPr>
              <a:xfrm>
                <a:off x="308132" y="2513326"/>
                <a:ext cx="4685021" cy="1144394"/>
              </a:xfrm>
              <a:blipFill>
                <a:blip r:embed="rId3"/>
                <a:stretch>
                  <a:fillRect l="-2083" t="-372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64357AB0-76DA-4469-A913-FDB5051BCB93}"/>
                  </a:ext>
                </a:extLst>
              </p:cNvPr>
              <p:cNvSpPr txBox="1"/>
              <p:nvPr/>
            </p:nvSpPr>
            <p:spPr>
              <a:xfrm>
                <a:off x="376335" y="5325427"/>
                <a:ext cx="559294"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𝑡</m:t>
                          </m:r>
                        </m:e>
                        <m:sub>
                          <m:r>
                            <m:rPr>
                              <m:sty m:val="p"/>
                            </m:rPr>
                            <a:rPr lang="en-US" sz="2800" b="0" i="0" smtClean="0">
                              <a:latin typeface="Cambria Math" panose="02040503050406030204" pitchFamily="18" charset="0"/>
                            </a:rPr>
                            <m:t>I</m:t>
                          </m:r>
                        </m:sub>
                      </m:sSub>
                    </m:oMath>
                  </m:oMathPara>
                </a14:m>
                <a:endParaRPr lang="en-US" sz="2800" dirty="0"/>
              </a:p>
            </p:txBody>
          </p:sp>
        </mc:Choice>
        <mc:Fallback xmlns="">
          <p:sp>
            <p:nvSpPr>
              <p:cNvPr id="7" name="TextBox 6">
                <a:extLst>
                  <a:ext uri="{FF2B5EF4-FFF2-40B4-BE49-F238E27FC236}">
                    <a16:creationId xmlns:a16="http://schemas.microsoft.com/office/drawing/2014/main" id="{64357AB0-76DA-4469-A913-FDB5051BCB93}"/>
                  </a:ext>
                </a:extLst>
              </p:cNvPr>
              <p:cNvSpPr txBox="1">
                <a:spLocks noRot="1" noChangeAspect="1" noMove="1" noResize="1" noEditPoints="1" noAdjustHandles="1" noChangeArrowheads="1" noChangeShapeType="1" noTextEdit="1"/>
              </p:cNvSpPr>
              <p:nvPr/>
            </p:nvSpPr>
            <p:spPr>
              <a:xfrm>
                <a:off x="376335" y="5325427"/>
                <a:ext cx="559294" cy="523220"/>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B45E8290-F811-40F7-BB0E-769C8F423AB6}"/>
                  </a:ext>
                </a:extLst>
              </p:cNvPr>
              <p:cNvSpPr txBox="1"/>
              <p:nvPr/>
            </p:nvSpPr>
            <p:spPr>
              <a:xfrm>
                <a:off x="11256370" y="2403322"/>
                <a:ext cx="559294"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𝑡</m:t>
                          </m:r>
                        </m:e>
                        <m:sub>
                          <m:r>
                            <a:rPr lang="en-US" sz="2800" b="0" i="1" smtClean="0">
                              <a:latin typeface="Cambria Math" panose="02040503050406030204" pitchFamily="18" charset="0"/>
                            </a:rPr>
                            <m:t>𝐹</m:t>
                          </m:r>
                        </m:sub>
                      </m:sSub>
                    </m:oMath>
                  </m:oMathPara>
                </a14:m>
                <a:endParaRPr lang="en-US" sz="2800" dirty="0"/>
              </a:p>
            </p:txBody>
          </p:sp>
        </mc:Choice>
        <mc:Fallback xmlns="">
          <p:sp>
            <p:nvSpPr>
              <p:cNvPr id="8" name="TextBox 7">
                <a:extLst>
                  <a:ext uri="{FF2B5EF4-FFF2-40B4-BE49-F238E27FC236}">
                    <a16:creationId xmlns:a16="http://schemas.microsoft.com/office/drawing/2014/main" id="{B45E8290-F811-40F7-BB0E-769C8F423AB6}"/>
                  </a:ext>
                </a:extLst>
              </p:cNvPr>
              <p:cNvSpPr txBox="1">
                <a:spLocks noRot="1" noChangeAspect="1" noMove="1" noResize="1" noEditPoints="1" noAdjustHandles="1" noChangeArrowheads="1" noChangeShapeType="1" noTextEdit="1"/>
              </p:cNvSpPr>
              <p:nvPr/>
            </p:nvSpPr>
            <p:spPr>
              <a:xfrm>
                <a:off x="11256370" y="2403322"/>
                <a:ext cx="559294" cy="523220"/>
              </a:xfrm>
              <a:prstGeom prst="rect">
                <a:avLst/>
              </a:prstGeom>
              <a:blipFill>
                <a:blip r:embed="rId5"/>
                <a:stretch>
                  <a:fillRect/>
                </a:stretch>
              </a:blipFill>
            </p:spPr>
            <p:txBody>
              <a:bodyPr/>
              <a:lstStyle/>
              <a:p>
                <a:r>
                  <a:rPr lang="en-US">
                    <a:noFill/>
                  </a:rPr>
                  <a:t> </a:t>
                </a:r>
              </a:p>
            </p:txBody>
          </p:sp>
        </mc:Fallback>
      </mc:AlternateContent>
      <p:grpSp>
        <p:nvGrpSpPr>
          <p:cNvPr id="9" name="Group 8">
            <a:extLst>
              <a:ext uri="{FF2B5EF4-FFF2-40B4-BE49-F238E27FC236}">
                <a16:creationId xmlns:a16="http://schemas.microsoft.com/office/drawing/2014/main" id="{ECDEB8E9-80C0-42E4-9E57-1B0C10D25F88}"/>
              </a:ext>
            </a:extLst>
          </p:cNvPr>
          <p:cNvGrpSpPr/>
          <p:nvPr/>
        </p:nvGrpSpPr>
        <p:grpSpPr>
          <a:xfrm>
            <a:off x="655982" y="2403322"/>
            <a:ext cx="10880035" cy="2922105"/>
            <a:chOff x="655982" y="2872406"/>
            <a:chExt cx="10880035" cy="2922105"/>
          </a:xfrm>
        </p:grpSpPr>
        <p:sp>
          <p:nvSpPr>
            <p:cNvPr id="10" name="Freeform: Shape 9">
              <a:extLst>
                <a:ext uri="{FF2B5EF4-FFF2-40B4-BE49-F238E27FC236}">
                  <a16:creationId xmlns:a16="http://schemas.microsoft.com/office/drawing/2014/main" id="{B8AE0AB0-2B31-4A5B-BB09-4CED631C1C97}"/>
                </a:ext>
              </a:extLst>
            </p:cNvPr>
            <p:cNvSpPr/>
            <p:nvPr/>
          </p:nvSpPr>
          <p:spPr>
            <a:xfrm>
              <a:off x="655982" y="4750902"/>
              <a:ext cx="3498574" cy="1043609"/>
            </a:xfrm>
            <a:custGeom>
              <a:avLst/>
              <a:gdLst>
                <a:gd name="connsiteX0" fmla="*/ 0 w 3498574"/>
                <a:gd name="connsiteY0" fmla="*/ 1043609 h 1043609"/>
                <a:gd name="connsiteX1" fmla="*/ 934278 w 3498574"/>
                <a:gd name="connsiteY1" fmla="*/ 89452 h 1043609"/>
                <a:gd name="connsiteX2" fmla="*/ 2216426 w 3498574"/>
                <a:gd name="connsiteY2" fmla="*/ 785191 h 1043609"/>
                <a:gd name="connsiteX3" fmla="*/ 3498574 w 3498574"/>
                <a:gd name="connsiteY3" fmla="*/ 0 h 1043609"/>
              </a:gdLst>
              <a:ahLst/>
              <a:cxnLst>
                <a:cxn ang="0">
                  <a:pos x="connsiteX0" y="connsiteY0"/>
                </a:cxn>
                <a:cxn ang="0">
                  <a:pos x="connsiteX1" y="connsiteY1"/>
                </a:cxn>
                <a:cxn ang="0">
                  <a:pos x="connsiteX2" y="connsiteY2"/>
                </a:cxn>
                <a:cxn ang="0">
                  <a:pos x="connsiteX3" y="connsiteY3"/>
                </a:cxn>
              </a:cxnLst>
              <a:rect l="l" t="t" r="r" b="b"/>
              <a:pathLst>
                <a:path w="3498574" h="1043609">
                  <a:moveTo>
                    <a:pt x="0" y="1043609"/>
                  </a:moveTo>
                  <a:cubicBezTo>
                    <a:pt x="282437" y="588065"/>
                    <a:pt x="564874" y="132522"/>
                    <a:pt x="934278" y="89452"/>
                  </a:cubicBezTo>
                  <a:cubicBezTo>
                    <a:pt x="1303682" y="46382"/>
                    <a:pt x="1789043" y="800100"/>
                    <a:pt x="2216426" y="785191"/>
                  </a:cubicBezTo>
                  <a:cubicBezTo>
                    <a:pt x="2643809" y="770282"/>
                    <a:pt x="3071191" y="385141"/>
                    <a:pt x="3498574" y="0"/>
                  </a:cubicBezTo>
                </a:path>
              </a:pathLst>
            </a:cu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235C9A55-0568-47CB-B858-CB17C5221FEB}"/>
                </a:ext>
              </a:extLst>
            </p:cNvPr>
            <p:cNvSpPr/>
            <p:nvPr/>
          </p:nvSpPr>
          <p:spPr>
            <a:xfrm>
              <a:off x="8037443" y="2872406"/>
              <a:ext cx="3498574" cy="1093305"/>
            </a:xfrm>
            <a:custGeom>
              <a:avLst/>
              <a:gdLst>
                <a:gd name="connsiteX0" fmla="*/ 0 w 3498574"/>
                <a:gd name="connsiteY0" fmla="*/ 1093305 h 1093305"/>
                <a:gd name="connsiteX1" fmla="*/ 516834 w 3498574"/>
                <a:gd name="connsiteY1" fmla="*/ 288235 h 1093305"/>
                <a:gd name="connsiteX2" fmla="*/ 1302026 w 3498574"/>
                <a:gd name="connsiteY2" fmla="*/ 49696 h 1093305"/>
                <a:gd name="connsiteX3" fmla="*/ 2335695 w 3498574"/>
                <a:gd name="connsiteY3" fmla="*/ 546652 h 1093305"/>
                <a:gd name="connsiteX4" fmla="*/ 3498574 w 3498574"/>
                <a:gd name="connsiteY4" fmla="*/ 0 h 1093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8574" h="1093305">
                  <a:moveTo>
                    <a:pt x="0" y="1093305"/>
                  </a:moveTo>
                  <a:cubicBezTo>
                    <a:pt x="149915" y="777737"/>
                    <a:pt x="299830" y="462170"/>
                    <a:pt x="516834" y="288235"/>
                  </a:cubicBezTo>
                  <a:cubicBezTo>
                    <a:pt x="733838" y="114300"/>
                    <a:pt x="998883" y="6627"/>
                    <a:pt x="1302026" y="49696"/>
                  </a:cubicBezTo>
                  <a:cubicBezTo>
                    <a:pt x="1605169" y="92765"/>
                    <a:pt x="1969604" y="554935"/>
                    <a:pt x="2335695" y="546652"/>
                  </a:cubicBezTo>
                  <a:cubicBezTo>
                    <a:pt x="2701786" y="538369"/>
                    <a:pt x="3100180" y="269184"/>
                    <a:pt x="3498574" y="0"/>
                  </a:cubicBezTo>
                </a:path>
              </a:pathLst>
            </a:cu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0FAE783F-01F3-42F6-A6BA-13972FC0D7E9}"/>
                </a:ext>
              </a:extLst>
            </p:cNvPr>
            <p:cNvSpPr/>
            <p:nvPr/>
          </p:nvSpPr>
          <p:spPr>
            <a:xfrm>
              <a:off x="4154556" y="3975650"/>
              <a:ext cx="3886200" cy="1004558"/>
            </a:xfrm>
            <a:custGeom>
              <a:avLst/>
              <a:gdLst>
                <a:gd name="connsiteX0" fmla="*/ 0 w 3886200"/>
                <a:gd name="connsiteY0" fmla="*/ 775252 h 1004558"/>
                <a:gd name="connsiteX1" fmla="*/ 755374 w 3886200"/>
                <a:gd name="connsiteY1" fmla="*/ 139148 h 1004558"/>
                <a:gd name="connsiteX2" fmla="*/ 1520687 w 3886200"/>
                <a:gd name="connsiteY2" fmla="*/ 159026 h 1004558"/>
                <a:gd name="connsiteX3" fmla="*/ 2892287 w 3886200"/>
                <a:gd name="connsiteY3" fmla="*/ 1003852 h 1004558"/>
                <a:gd name="connsiteX4" fmla="*/ 3886200 w 3886200"/>
                <a:gd name="connsiteY4" fmla="*/ 0 h 1004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200" h="1004558">
                  <a:moveTo>
                    <a:pt x="0" y="775252"/>
                  </a:moveTo>
                  <a:cubicBezTo>
                    <a:pt x="250963" y="508552"/>
                    <a:pt x="501926" y="241852"/>
                    <a:pt x="755374" y="139148"/>
                  </a:cubicBezTo>
                  <a:cubicBezTo>
                    <a:pt x="1008822" y="36444"/>
                    <a:pt x="1164535" y="14909"/>
                    <a:pt x="1520687" y="159026"/>
                  </a:cubicBezTo>
                  <a:cubicBezTo>
                    <a:pt x="1876839" y="303143"/>
                    <a:pt x="2498035" y="1030356"/>
                    <a:pt x="2892287" y="1003852"/>
                  </a:cubicBezTo>
                  <a:cubicBezTo>
                    <a:pt x="3286539" y="977348"/>
                    <a:pt x="3586369" y="488674"/>
                    <a:pt x="3886200" y="0"/>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3" name="Straight Arrow Connector 12">
            <a:extLst>
              <a:ext uri="{FF2B5EF4-FFF2-40B4-BE49-F238E27FC236}">
                <a16:creationId xmlns:a16="http://schemas.microsoft.com/office/drawing/2014/main" id="{489A42B7-9417-4E46-86DF-2162EABB86FF}"/>
              </a:ext>
            </a:extLst>
          </p:cNvPr>
          <p:cNvCxnSpPr>
            <a:cxnSpLocks/>
          </p:cNvCxnSpPr>
          <p:nvPr/>
        </p:nvCxnSpPr>
        <p:spPr>
          <a:xfrm flipV="1">
            <a:off x="4154556" y="3558115"/>
            <a:ext cx="178883" cy="72370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336FF369-ECFB-4248-919B-910815CBE3BF}"/>
              </a:ext>
            </a:extLst>
          </p:cNvPr>
          <p:cNvCxnSpPr>
            <a:cxnSpLocks/>
          </p:cNvCxnSpPr>
          <p:nvPr/>
        </p:nvCxnSpPr>
        <p:spPr>
          <a:xfrm flipV="1">
            <a:off x="4434166" y="3285142"/>
            <a:ext cx="178883" cy="72370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6A31AC9B-B360-44EF-B7F8-131CDAD3287C}"/>
              </a:ext>
            </a:extLst>
          </p:cNvPr>
          <p:cNvCxnSpPr>
            <a:cxnSpLocks/>
          </p:cNvCxnSpPr>
          <p:nvPr/>
        </p:nvCxnSpPr>
        <p:spPr>
          <a:xfrm flipV="1">
            <a:off x="4725694" y="3139745"/>
            <a:ext cx="328653" cy="61796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8AE33987-BF8B-4750-8BE4-794C8B57EC97}"/>
              </a:ext>
            </a:extLst>
          </p:cNvPr>
          <p:cNvCxnSpPr>
            <a:cxnSpLocks/>
          </p:cNvCxnSpPr>
          <p:nvPr/>
        </p:nvCxnSpPr>
        <p:spPr>
          <a:xfrm flipV="1">
            <a:off x="5091421" y="3139745"/>
            <a:ext cx="404224" cy="45437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4FA6A76C-C275-4F5E-87C1-08F310F92F2B}"/>
              </a:ext>
            </a:extLst>
          </p:cNvPr>
          <p:cNvCxnSpPr>
            <a:cxnSpLocks/>
          </p:cNvCxnSpPr>
          <p:nvPr/>
        </p:nvCxnSpPr>
        <p:spPr>
          <a:xfrm flipV="1">
            <a:off x="5455184" y="3285142"/>
            <a:ext cx="389996" cy="31892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C6D110FA-8930-45B3-91C7-E81B60E84B3F}"/>
              </a:ext>
            </a:extLst>
          </p:cNvPr>
          <p:cNvCxnSpPr>
            <a:cxnSpLocks/>
          </p:cNvCxnSpPr>
          <p:nvPr/>
        </p:nvCxnSpPr>
        <p:spPr>
          <a:xfrm flipV="1">
            <a:off x="5757655" y="3661286"/>
            <a:ext cx="412856" cy="3512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8FCA67FF-2DBD-43DA-AF30-A71060A1DED4}"/>
              </a:ext>
            </a:extLst>
          </p:cNvPr>
          <p:cNvCxnSpPr>
            <a:cxnSpLocks/>
          </p:cNvCxnSpPr>
          <p:nvPr/>
        </p:nvCxnSpPr>
        <p:spPr>
          <a:xfrm>
            <a:off x="6003839" y="3871587"/>
            <a:ext cx="569218" cy="17697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33FDCDB7-9CC1-45A6-BCE1-AC44826289D0}"/>
              </a:ext>
            </a:extLst>
          </p:cNvPr>
          <p:cNvCxnSpPr>
            <a:cxnSpLocks/>
          </p:cNvCxnSpPr>
          <p:nvPr/>
        </p:nvCxnSpPr>
        <p:spPr>
          <a:xfrm>
            <a:off x="6318265" y="4155124"/>
            <a:ext cx="629187" cy="8848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01D88DD0-7AF6-4BC2-BACC-6C59AC229B6A}"/>
              </a:ext>
            </a:extLst>
          </p:cNvPr>
          <p:cNvCxnSpPr>
            <a:cxnSpLocks/>
          </p:cNvCxnSpPr>
          <p:nvPr/>
        </p:nvCxnSpPr>
        <p:spPr>
          <a:xfrm flipV="1">
            <a:off x="6746901" y="4319059"/>
            <a:ext cx="459949" cy="9673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402A6A05-83C5-4F30-B942-DC66A3975764}"/>
              </a:ext>
            </a:extLst>
          </p:cNvPr>
          <p:cNvCxnSpPr>
            <a:cxnSpLocks/>
          </p:cNvCxnSpPr>
          <p:nvPr/>
        </p:nvCxnSpPr>
        <p:spPr>
          <a:xfrm flipV="1">
            <a:off x="7307540" y="4008845"/>
            <a:ext cx="183224" cy="40695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45DA16B6-7DD1-4458-AA4F-A3EBBDDFCF68}"/>
              </a:ext>
            </a:extLst>
          </p:cNvPr>
          <p:cNvCxnSpPr>
            <a:cxnSpLocks/>
          </p:cNvCxnSpPr>
          <p:nvPr/>
        </p:nvCxnSpPr>
        <p:spPr>
          <a:xfrm flipV="1">
            <a:off x="7590323" y="3604062"/>
            <a:ext cx="91612" cy="55808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4AC63204-B00E-491F-939C-F33270D42599}"/>
              </a:ext>
            </a:extLst>
          </p:cNvPr>
          <p:cNvCxnSpPr>
            <a:cxnSpLocks/>
          </p:cNvCxnSpPr>
          <p:nvPr/>
        </p:nvCxnSpPr>
        <p:spPr>
          <a:xfrm flipV="1">
            <a:off x="7837848" y="3218331"/>
            <a:ext cx="124005" cy="61882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34D80609-1681-46B2-B4CD-9F27DD5FC78B}"/>
              </a:ext>
            </a:extLst>
          </p:cNvPr>
          <p:cNvSpPr/>
          <p:nvPr/>
        </p:nvSpPr>
        <p:spPr>
          <a:xfrm>
            <a:off x="564542" y="5233987"/>
            <a:ext cx="182880" cy="1828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a:extLst>
              <a:ext uri="{FF2B5EF4-FFF2-40B4-BE49-F238E27FC236}">
                <a16:creationId xmlns:a16="http://schemas.microsoft.com/office/drawing/2014/main" id="{98C8E076-1CE9-4E4B-908C-FBD61D83BC7A}"/>
              </a:ext>
            </a:extLst>
          </p:cNvPr>
          <p:cNvSpPr/>
          <p:nvPr/>
        </p:nvSpPr>
        <p:spPr>
          <a:xfrm>
            <a:off x="11444577" y="2311882"/>
            <a:ext cx="182880" cy="1828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4F1214F7-EBAC-4D1E-ADE7-6D9641544819}"/>
                  </a:ext>
                </a:extLst>
              </p:cNvPr>
              <p:cNvSpPr txBox="1"/>
              <p:nvPr/>
            </p:nvSpPr>
            <p:spPr>
              <a:xfrm>
                <a:off x="308132" y="1438374"/>
                <a:ext cx="7529716" cy="627288"/>
              </a:xfrm>
              <a:prstGeom prst="rect">
                <a:avLst/>
              </a:prstGeom>
              <a:noFill/>
            </p:spPr>
            <p:txBody>
              <a:bodyPr wrap="square" rtlCol="0">
                <a:spAutoFit/>
              </a:bodyPr>
              <a:lstStyle/>
              <a:p>
                <a:r>
                  <a:rPr lang="en-US" dirty="0">
                    <a:latin typeface="+mn-lt"/>
                  </a:rPr>
                  <a:t>Cost:    </a:t>
                </a:r>
                <a14:m>
                  <m:oMath xmlns:m="http://schemas.openxmlformats.org/officeDocument/2006/math">
                    <m:r>
                      <a:rPr lang="en-US" i="1">
                        <a:latin typeface="Cambria Math" panose="02040503050406030204" pitchFamily="18" charset="0"/>
                      </a:rPr>
                      <m:t>𝑚𝑖𝑛</m:t>
                    </m:r>
                    <m:r>
                      <a:rPr lang="en-US" i="1">
                        <a:latin typeface="Cambria Math" panose="02040503050406030204" pitchFamily="18" charset="0"/>
                      </a:rPr>
                      <m:t>  </m:t>
                    </m:r>
                    <m:r>
                      <a:rPr lang="en-US" i="1">
                        <a:latin typeface="Cambria Math" panose="02040503050406030204" pitchFamily="18" charset="0"/>
                      </a:rPr>
                      <m:t>𝐽</m:t>
                    </m:r>
                    <m:r>
                      <a:rPr lang="en-US" i="1">
                        <a:latin typeface="Cambria Math" panose="02040503050406030204" pitchFamily="18" charset="0"/>
                      </a:rPr>
                      <m:t>= </m:t>
                    </m:r>
                    <m:r>
                      <a:rPr lang="en-US" i="1">
                        <a:latin typeface="Cambria Math" panose="02040503050406030204" pitchFamily="18" charset="0"/>
                        <a:ea typeface="Cambria Math" panose="02040503050406030204" pitchFamily="18" charset="0"/>
                      </a:rPr>
                      <m:t>𝜙</m:t>
                    </m:r>
                    <m:d>
                      <m:dPr>
                        <m:ctrlPr>
                          <a:rPr lang="en-US" i="1">
                            <a:latin typeface="Cambria Math" panose="02040503050406030204" pitchFamily="18" charset="0"/>
                            <a:ea typeface="Cambria Math" panose="02040503050406030204" pitchFamily="18" charset="0"/>
                          </a:rPr>
                        </m:ctrlPr>
                      </m:dPr>
                      <m:e>
                        <m:r>
                          <a:rPr lang="en-US" b="1" i="1">
                            <a:latin typeface="Cambria Math" panose="02040503050406030204" pitchFamily="18" charset="0"/>
                            <a:ea typeface="Cambria Math" panose="02040503050406030204" pitchFamily="18" charset="0"/>
                          </a:rPr>
                          <m:t>𝒙</m:t>
                        </m:r>
                        <m:d>
                          <m:dPr>
                            <m:ctrlPr>
                              <a:rPr lang="en-US" i="1">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𝑡</m:t>
                                </m:r>
                              </m:e>
                              <m:sub>
                                <m:r>
                                  <a:rPr lang="en-US" b="0" i="1" smtClean="0">
                                    <a:latin typeface="Cambria Math" panose="02040503050406030204" pitchFamily="18" charset="0"/>
                                    <a:ea typeface="Cambria Math" panose="02040503050406030204" pitchFamily="18" charset="0"/>
                                  </a:rPr>
                                  <m:t>𝐹</m:t>
                                </m:r>
                              </m:sub>
                            </m:sSub>
                          </m:e>
                        </m:d>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𝑡</m:t>
                            </m:r>
                          </m:e>
                          <m:sub>
                            <m:r>
                              <a:rPr lang="en-US" b="0" i="1" smtClean="0">
                                <a:latin typeface="Cambria Math" panose="02040503050406030204" pitchFamily="18" charset="0"/>
                                <a:ea typeface="Cambria Math" panose="02040503050406030204" pitchFamily="18" charset="0"/>
                              </a:rPr>
                              <m:t>𝐹</m:t>
                            </m:r>
                          </m:sub>
                        </m:sSub>
                      </m:e>
                    </m:d>
                    <m:r>
                      <a:rPr lang="en-US" b="0" i="1" smtClean="0">
                        <a:latin typeface="Cambria Math" panose="02040503050406030204" pitchFamily="18" charset="0"/>
                        <a:ea typeface="Cambria Math" panose="02040503050406030204" pitchFamily="18" charset="0"/>
                      </a:rPr>
                      <m:t>+</m:t>
                    </m:r>
                    <m:nary>
                      <m:naryPr>
                        <m:ctrlPr>
                          <a:rPr lang="en-US" i="1">
                            <a:latin typeface="Cambria Math" panose="02040503050406030204" pitchFamily="18" charset="0"/>
                            <a:ea typeface="Cambria Math" panose="02040503050406030204" pitchFamily="18" charset="0"/>
                          </a:rPr>
                        </m:ctrlPr>
                      </m:naryPr>
                      <m:sub>
                        <m:sSub>
                          <m:sSubPr>
                            <m:ctrlPr>
                              <a:rPr lang="en-US" i="1">
                                <a:latin typeface="Cambria Math" panose="02040503050406030204" pitchFamily="18" charset="0"/>
                                <a:ea typeface="Cambria Math" panose="02040503050406030204" pitchFamily="18" charset="0"/>
                              </a:rPr>
                            </m:ctrlPr>
                          </m:sSubPr>
                          <m:e>
                            <m:r>
                              <m:rPr>
                                <m:brk m:alnAt="23"/>
                              </m:rPr>
                              <a:rPr lang="en-US" i="1">
                                <a:latin typeface="Cambria Math" panose="02040503050406030204" pitchFamily="18" charset="0"/>
                                <a:ea typeface="Cambria Math" panose="02040503050406030204" pitchFamily="18" charset="0"/>
                              </a:rPr>
                              <m:t>𝑡</m:t>
                            </m:r>
                          </m:e>
                          <m:sub>
                            <m:r>
                              <a:rPr lang="en-US" b="0" i="1" smtClean="0">
                                <a:latin typeface="Cambria Math" panose="02040503050406030204" pitchFamily="18" charset="0"/>
                                <a:ea typeface="Cambria Math" panose="02040503050406030204" pitchFamily="18" charset="0"/>
                              </a:rPr>
                              <m:t>𝐼</m:t>
                            </m:r>
                          </m:sub>
                        </m:sSub>
                      </m:sub>
                      <m:sup>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𝑡</m:t>
                            </m:r>
                          </m:e>
                          <m:sub>
                            <m:r>
                              <a:rPr lang="en-US" b="0" i="1" smtClean="0">
                                <a:latin typeface="Cambria Math" panose="02040503050406030204" pitchFamily="18" charset="0"/>
                                <a:ea typeface="Cambria Math" panose="02040503050406030204" pitchFamily="18" charset="0"/>
                              </a:rPr>
                              <m:t>𝐹</m:t>
                            </m:r>
                          </m:sub>
                        </m:sSub>
                      </m:sup>
                      <m:e>
                        <m:r>
                          <a:rPr lang="en-US" i="1">
                            <a:latin typeface="Cambria Math" panose="02040503050406030204" pitchFamily="18" charset="0"/>
                            <a:ea typeface="Cambria Math" panose="02040503050406030204" pitchFamily="18" charset="0"/>
                          </a:rPr>
                          <m:t>𝐿</m:t>
                        </m:r>
                        <m:d>
                          <m:dPr>
                            <m:ctrlPr>
                              <a:rPr lang="en-US" i="1">
                                <a:latin typeface="Cambria Math" panose="02040503050406030204" pitchFamily="18" charset="0"/>
                                <a:ea typeface="Cambria Math" panose="02040503050406030204" pitchFamily="18" charset="0"/>
                              </a:rPr>
                            </m:ctrlPr>
                          </m:dPr>
                          <m:e>
                            <m:r>
                              <a:rPr lang="en-US" b="1" i="1">
                                <a:latin typeface="Cambria Math" panose="02040503050406030204" pitchFamily="18" charset="0"/>
                                <a:ea typeface="Cambria Math" panose="02040503050406030204" pitchFamily="18" charset="0"/>
                              </a:rPr>
                              <m:t>𝒙</m:t>
                            </m:r>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𝑡</m:t>
                                </m:r>
                              </m:e>
                            </m:d>
                            <m:r>
                              <a:rPr lang="en-US" i="1">
                                <a:latin typeface="Cambria Math" panose="02040503050406030204" pitchFamily="18" charset="0"/>
                                <a:ea typeface="Cambria Math" panose="02040503050406030204" pitchFamily="18" charset="0"/>
                              </a:rPr>
                              <m:t>,</m:t>
                            </m:r>
                            <m:r>
                              <a:rPr lang="en-US" b="1" i="1">
                                <a:latin typeface="Cambria Math" panose="02040503050406030204" pitchFamily="18" charset="0"/>
                                <a:ea typeface="Cambria Math" panose="02040503050406030204" pitchFamily="18" charset="0"/>
                              </a:rPr>
                              <m:t>𝒖</m:t>
                            </m:r>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𝑡</m:t>
                                </m:r>
                              </m:e>
                            </m:d>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𝑡</m:t>
                            </m:r>
                          </m:e>
                        </m:d>
                        <m:r>
                          <a:rPr lang="en-US" i="1">
                            <a:latin typeface="Cambria Math" panose="02040503050406030204" pitchFamily="18" charset="0"/>
                            <a:ea typeface="Cambria Math" panose="02040503050406030204" pitchFamily="18" charset="0"/>
                          </a:rPr>
                          <m:t>𝑑𝑡</m:t>
                        </m:r>
                      </m:e>
                    </m:nary>
                  </m:oMath>
                </a14:m>
                <a:endParaRPr lang="en-US" dirty="0">
                  <a:latin typeface="+mn-lt"/>
                </a:endParaRPr>
              </a:p>
            </p:txBody>
          </p:sp>
        </mc:Choice>
        <mc:Fallback xmlns="">
          <p:sp>
            <p:nvSpPr>
              <p:cNvPr id="27" name="TextBox 26">
                <a:extLst>
                  <a:ext uri="{FF2B5EF4-FFF2-40B4-BE49-F238E27FC236}">
                    <a16:creationId xmlns:a16="http://schemas.microsoft.com/office/drawing/2014/main" id="{4F1214F7-EBAC-4D1E-ADE7-6D9641544819}"/>
                  </a:ext>
                </a:extLst>
              </p:cNvPr>
              <p:cNvSpPr txBox="1">
                <a:spLocks noRot="1" noChangeAspect="1" noMove="1" noResize="1" noEditPoints="1" noAdjustHandles="1" noChangeArrowheads="1" noChangeShapeType="1" noTextEdit="1"/>
              </p:cNvSpPr>
              <p:nvPr/>
            </p:nvSpPr>
            <p:spPr>
              <a:xfrm>
                <a:off x="308132" y="1438374"/>
                <a:ext cx="7529716" cy="627288"/>
              </a:xfrm>
              <a:prstGeom prst="rect">
                <a:avLst/>
              </a:prstGeom>
              <a:blipFill>
                <a:blip r:embed="rId6"/>
                <a:stretch>
                  <a:fillRect l="-1296" b="-5825"/>
                </a:stretch>
              </a:blipFill>
            </p:spPr>
            <p:txBody>
              <a:bodyPr/>
              <a:lstStyle/>
              <a:p>
                <a:r>
                  <a:rPr lang="en-US">
                    <a:noFill/>
                  </a:rPr>
                  <a:t> </a:t>
                </a:r>
              </a:p>
            </p:txBody>
          </p:sp>
        </mc:Fallback>
      </mc:AlternateContent>
      <p:sp>
        <p:nvSpPr>
          <p:cNvPr id="28" name="TextBox 27">
            <a:extLst>
              <a:ext uri="{FF2B5EF4-FFF2-40B4-BE49-F238E27FC236}">
                <a16:creationId xmlns:a16="http://schemas.microsoft.com/office/drawing/2014/main" id="{DB4B29EE-3B73-4C10-ABF7-A612CC54A1F7}"/>
              </a:ext>
            </a:extLst>
          </p:cNvPr>
          <p:cNvSpPr txBox="1"/>
          <p:nvPr/>
        </p:nvSpPr>
        <p:spPr>
          <a:xfrm>
            <a:off x="2612221" y="2204128"/>
            <a:ext cx="1718130" cy="400110"/>
          </a:xfrm>
          <a:prstGeom prst="rect">
            <a:avLst/>
          </a:prstGeom>
          <a:noFill/>
        </p:spPr>
        <p:txBody>
          <a:bodyPr wrap="square" rtlCol="0">
            <a:spAutoFit/>
          </a:bodyPr>
          <a:lstStyle/>
          <a:p>
            <a:pPr algn="ctr"/>
            <a:r>
              <a:rPr lang="en-US" sz="2000" dirty="0">
                <a:solidFill>
                  <a:srgbClr val="F47A20"/>
                </a:solidFill>
                <a:latin typeface="+mn-lt"/>
              </a:rPr>
              <a:t>Terminal</a:t>
            </a:r>
          </a:p>
        </p:txBody>
      </p:sp>
      <p:sp>
        <p:nvSpPr>
          <p:cNvPr id="29" name="TextBox 28">
            <a:extLst>
              <a:ext uri="{FF2B5EF4-FFF2-40B4-BE49-F238E27FC236}">
                <a16:creationId xmlns:a16="http://schemas.microsoft.com/office/drawing/2014/main" id="{817F2B7E-3573-49F6-9398-34700F820A2B}"/>
              </a:ext>
            </a:extLst>
          </p:cNvPr>
          <p:cNvSpPr txBox="1"/>
          <p:nvPr/>
        </p:nvSpPr>
        <p:spPr>
          <a:xfrm>
            <a:off x="5373513" y="2204128"/>
            <a:ext cx="1129536" cy="400110"/>
          </a:xfrm>
          <a:prstGeom prst="rect">
            <a:avLst/>
          </a:prstGeom>
          <a:noFill/>
        </p:spPr>
        <p:txBody>
          <a:bodyPr wrap="square" rtlCol="0">
            <a:spAutoFit/>
          </a:bodyPr>
          <a:lstStyle/>
          <a:p>
            <a:pPr algn="ctr"/>
            <a:r>
              <a:rPr lang="en-US" sz="2000" dirty="0">
                <a:solidFill>
                  <a:srgbClr val="F47A20"/>
                </a:solidFill>
                <a:latin typeface="+mn-lt"/>
              </a:rPr>
              <a:t>Path</a:t>
            </a:r>
          </a:p>
        </p:txBody>
      </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2FF062A7-35CD-46F1-B1F2-E083F1CCC8F1}"/>
                  </a:ext>
                </a:extLst>
              </p:cNvPr>
              <p:cNvSpPr txBox="1"/>
              <p:nvPr/>
            </p:nvSpPr>
            <p:spPr>
              <a:xfrm>
                <a:off x="3847685" y="5400875"/>
                <a:ext cx="7668500" cy="830997"/>
              </a:xfrm>
              <a:prstGeom prst="rect">
                <a:avLst/>
              </a:prstGeom>
              <a:noFill/>
            </p:spPr>
            <p:txBody>
              <a:bodyPr wrap="square" rtlCol="0">
                <a:spAutoFit/>
              </a:bodyPr>
              <a:lstStyle/>
              <a:p>
                <a:r>
                  <a:rPr lang="en-US" dirty="0">
                    <a:latin typeface="+mn-lt"/>
                  </a:rPr>
                  <a:t>Boundary Constraints:     </a:t>
                </a:r>
                <a14:m>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𝜓</m:t>
                        </m:r>
                      </m:e>
                      <m:sub>
                        <m:r>
                          <a:rPr lang="en-US" b="0" i="1" smtClean="0">
                            <a:latin typeface="Cambria Math" panose="02040503050406030204" pitchFamily="18" charset="0"/>
                            <a:ea typeface="Cambria Math" panose="02040503050406030204" pitchFamily="18" charset="0"/>
                          </a:rPr>
                          <m:t>𝐼</m:t>
                        </m:r>
                        <m:r>
                          <a:rPr lang="en-US" i="1">
                            <a:latin typeface="Cambria Math" panose="02040503050406030204" pitchFamily="18" charset="0"/>
                            <a:ea typeface="Cambria Math" panose="02040503050406030204" pitchFamily="18" charset="0"/>
                          </a:rPr>
                          <m:t>𝑙</m:t>
                        </m:r>
                      </m:sub>
                    </m:sSub>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𝜓</m:t>
                    </m:r>
                    <m:d>
                      <m:dPr>
                        <m:ctrlPr>
                          <a:rPr lang="en-US" i="1">
                            <a:latin typeface="Cambria Math" panose="02040503050406030204" pitchFamily="18" charset="0"/>
                            <a:ea typeface="Cambria Math" panose="02040503050406030204" pitchFamily="18" charset="0"/>
                          </a:rPr>
                        </m:ctrlPr>
                      </m:dPr>
                      <m:e>
                        <m:r>
                          <a:rPr lang="en-US" b="1" i="1">
                            <a:latin typeface="Cambria Math" panose="02040503050406030204" pitchFamily="18" charset="0"/>
                            <a:ea typeface="Cambria Math" panose="02040503050406030204" pitchFamily="18" charset="0"/>
                          </a:rPr>
                          <m:t>𝒙</m:t>
                        </m:r>
                        <m:d>
                          <m:dPr>
                            <m:ctrlPr>
                              <a:rPr lang="en-US" i="1">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𝑡</m:t>
                                </m:r>
                              </m:e>
                              <m:sub>
                                <m:r>
                                  <a:rPr lang="en-US" b="0" i="1" smtClean="0">
                                    <a:latin typeface="Cambria Math" panose="02040503050406030204" pitchFamily="18" charset="0"/>
                                    <a:ea typeface="Cambria Math" panose="02040503050406030204" pitchFamily="18" charset="0"/>
                                  </a:rPr>
                                  <m:t>𝐼</m:t>
                                </m:r>
                              </m:sub>
                            </m:sSub>
                          </m:e>
                        </m:d>
                        <m:r>
                          <a:rPr lang="en-US" i="1">
                            <a:latin typeface="Cambria Math" panose="02040503050406030204" pitchFamily="18" charset="0"/>
                            <a:ea typeface="Cambria Math" panose="02040503050406030204" pitchFamily="18" charset="0"/>
                          </a:rPr>
                          <m:t>,</m:t>
                        </m:r>
                        <m:r>
                          <a:rPr lang="en-US" b="1" i="1">
                            <a:latin typeface="Cambria Math" panose="02040503050406030204" pitchFamily="18" charset="0"/>
                            <a:ea typeface="Cambria Math" panose="02040503050406030204" pitchFamily="18" charset="0"/>
                          </a:rPr>
                          <m:t>𝒖</m:t>
                        </m:r>
                        <m:d>
                          <m:dPr>
                            <m:ctrlPr>
                              <a:rPr lang="en-US" i="1">
                                <a:latin typeface="Cambria Math" panose="02040503050406030204" pitchFamily="18" charset="0"/>
                                <a:ea typeface="Cambria Math" panose="02040503050406030204" pitchFamily="18" charset="0"/>
                              </a:rPr>
                            </m:ctrlPr>
                          </m:dPr>
                          <m:e>
                            <m:sSub>
                              <m:sSubPr>
                                <m:ctrlPr>
                                  <a:rPr lang="en-US" i="1" smtClean="0">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𝑡</m:t>
                                </m:r>
                              </m:e>
                              <m:sub>
                                <m:r>
                                  <a:rPr lang="en-US" b="0" i="1" smtClean="0">
                                    <a:latin typeface="Cambria Math" panose="02040503050406030204" pitchFamily="18" charset="0"/>
                                    <a:ea typeface="Cambria Math" panose="02040503050406030204" pitchFamily="18" charset="0"/>
                                  </a:rPr>
                                  <m:t>𝐼</m:t>
                                </m:r>
                              </m:sub>
                            </m:sSub>
                          </m:e>
                        </m:d>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𝑡</m:t>
                            </m:r>
                          </m:e>
                          <m:sub>
                            <m:r>
                              <a:rPr lang="en-US" b="0" i="1" smtClean="0">
                                <a:latin typeface="Cambria Math" panose="02040503050406030204" pitchFamily="18" charset="0"/>
                                <a:ea typeface="Cambria Math" panose="02040503050406030204" pitchFamily="18" charset="0"/>
                              </a:rPr>
                              <m:t>𝐼</m:t>
                            </m:r>
                          </m:sub>
                        </m:sSub>
                      </m:e>
                    </m:d>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𝜓</m:t>
                        </m:r>
                      </m:e>
                      <m:sub>
                        <m:r>
                          <a:rPr lang="en-US" b="0" i="1" smtClean="0">
                            <a:latin typeface="Cambria Math" panose="02040503050406030204" pitchFamily="18" charset="0"/>
                            <a:ea typeface="Cambria Math" panose="02040503050406030204" pitchFamily="18" charset="0"/>
                          </a:rPr>
                          <m:t>𝐼</m:t>
                        </m:r>
                        <m:r>
                          <a:rPr lang="en-US" i="1">
                            <a:latin typeface="Cambria Math" panose="02040503050406030204" pitchFamily="18" charset="0"/>
                            <a:ea typeface="Cambria Math" panose="02040503050406030204" pitchFamily="18" charset="0"/>
                          </a:rPr>
                          <m:t>𝑢</m:t>
                        </m:r>
                      </m:sub>
                    </m:sSub>
                  </m:oMath>
                </a14:m>
                <a:endParaRPr lang="en-US" dirty="0">
                  <a:latin typeface="+mn-lt"/>
                </a:endParaRPr>
              </a:p>
              <a:p>
                <a:endParaRPr lang="en-US" dirty="0">
                  <a:latin typeface="+mn-lt"/>
                </a:endParaRPr>
              </a:p>
            </p:txBody>
          </p:sp>
        </mc:Choice>
        <mc:Fallback xmlns="">
          <p:sp>
            <p:nvSpPr>
              <p:cNvPr id="30" name="TextBox 29">
                <a:extLst>
                  <a:ext uri="{FF2B5EF4-FFF2-40B4-BE49-F238E27FC236}">
                    <a16:creationId xmlns:a16="http://schemas.microsoft.com/office/drawing/2014/main" id="{2FF062A7-35CD-46F1-B1F2-E083F1CCC8F1}"/>
                  </a:ext>
                </a:extLst>
              </p:cNvPr>
              <p:cNvSpPr txBox="1">
                <a:spLocks noRot="1" noChangeAspect="1" noMove="1" noResize="1" noEditPoints="1" noAdjustHandles="1" noChangeArrowheads="1" noChangeShapeType="1" noTextEdit="1"/>
              </p:cNvSpPr>
              <p:nvPr/>
            </p:nvSpPr>
            <p:spPr>
              <a:xfrm>
                <a:off x="3847685" y="5400875"/>
                <a:ext cx="7668500" cy="830997"/>
              </a:xfrm>
              <a:prstGeom prst="rect">
                <a:avLst/>
              </a:prstGeom>
              <a:blipFill>
                <a:blip r:embed="rId7"/>
                <a:stretch>
                  <a:fillRect l="-1192" t="-514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859701E0-F7F6-4E1C-9C50-70D64D9B357C}"/>
                  </a:ext>
                </a:extLst>
              </p:cNvPr>
              <p:cNvSpPr txBox="1"/>
              <p:nvPr/>
            </p:nvSpPr>
            <p:spPr>
              <a:xfrm>
                <a:off x="3847685" y="4683203"/>
                <a:ext cx="6757332" cy="830997"/>
              </a:xfrm>
              <a:prstGeom prst="rect">
                <a:avLst/>
              </a:prstGeom>
              <a:noFill/>
            </p:spPr>
            <p:txBody>
              <a:bodyPr wrap="square" rtlCol="0">
                <a:spAutoFit/>
              </a:bodyPr>
              <a:lstStyle/>
              <a:p>
                <a:r>
                  <a:rPr lang="en-US" dirty="0">
                    <a:latin typeface="+mn-lt"/>
                  </a:rPr>
                  <a:t>Path Constraints:    </a:t>
                </a:r>
                <a14:m>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r>
                          <a:rPr lang="en-US" b="1" i="1">
                            <a:latin typeface="Cambria Math" panose="02040503050406030204" pitchFamily="18" charset="0"/>
                            <a:ea typeface="Cambria Math" panose="02040503050406030204" pitchFamily="18" charset="0"/>
                          </a:rPr>
                          <m:t>𝒈</m:t>
                        </m:r>
                      </m:e>
                      <m:sub>
                        <m:r>
                          <a:rPr lang="en-US" i="1">
                            <a:latin typeface="Cambria Math" panose="02040503050406030204" pitchFamily="18" charset="0"/>
                            <a:ea typeface="Cambria Math" panose="02040503050406030204" pitchFamily="18" charset="0"/>
                          </a:rPr>
                          <m:t>𝑙</m:t>
                        </m:r>
                      </m:sub>
                    </m:sSub>
                    <m:r>
                      <a:rPr lang="en-US" i="1">
                        <a:latin typeface="Cambria Math" panose="02040503050406030204" pitchFamily="18" charset="0"/>
                        <a:ea typeface="Cambria Math" panose="02040503050406030204" pitchFamily="18" charset="0"/>
                      </a:rPr>
                      <m:t>≤</m:t>
                    </m:r>
                    <m:r>
                      <a:rPr lang="en-US" b="1" i="1">
                        <a:latin typeface="Cambria Math" panose="02040503050406030204" pitchFamily="18" charset="0"/>
                        <a:ea typeface="Cambria Math" panose="02040503050406030204" pitchFamily="18" charset="0"/>
                      </a:rPr>
                      <m:t>𝒈</m:t>
                    </m:r>
                    <m:d>
                      <m:dPr>
                        <m:ctrlPr>
                          <a:rPr lang="en-US" i="1">
                            <a:latin typeface="Cambria Math" panose="02040503050406030204" pitchFamily="18" charset="0"/>
                            <a:ea typeface="Cambria Math" panose="02040503050406030204" pitchFamily="18" charset="0"/>
                          </a:rPr>
                        </m:ctrlPr>
                      </m:dPr>
                      <m:e>
                        <m:r>
                          <a:rPr lang="en-US" b="1" i="1">
                            <a:latin typeface="Cambria Math" panose="02040503050406030204" pitchFamily="18" charset="0"/>
                            <a:ea typeface="Cambria Math" panose="02040503050406030204" pitchFamily="18" charset="0"/>
                          </a:rPr>
                          <m:t>𝒙</m:t>
                        </m:r>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𝑡</m:t>
                            </m:r>
                          </m:e>
                        </m:d>
                        <m:r>
                          <a:rPr lang="en-US" i="1">
                            <a:latin typeface="Cambria Math" panose="02040503050406030204" pitchFamily="18" charset="0"/>
                            <a:ea typeface="Cambria Math" panose="02040503050406030204" pitchFamily="18" charset="0"/>
                          </a:rPr>
                          <m:t>,</m:t>
                        </m:r>
                        <m:r>
                          <a:rPr lang="en-US" b="1" i="1">
                            <a:latin typeface="Cambria Math" panose="02040503050406030204" pitchFamily="18" charset="0"/>
                            <a:ea typeface="Cambria Math" panose="02040503050406030204" pitchFamily="18" charset="0"/>
                          </a:rPr>
                          <m:t>𝒖</m:t>
                        </m:r>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𝑡</m:t>
                            </m:r>
                          </m:e>
                        </m:d>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𝑡</m:t>
                        </m:r>
                        <m:r>
                          <a:rPr lang="en-US" i="1">
                            <a:latin typeface="Cambria Math" panose="02040503050406030204" pitchFamily="18" charset="0"/>
                            <a:ea typeface="Cambria Math" panose="02040503050406030204" pitchFamily="18" charset="0"/>
                          </a:rPr>
                          <m:t> </m:t>
                        </m:r>
                      </m:e>
                    </m:d>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b="1" i="1">
                            <a:latin typeface="Cambria Math" panose="02040503050406030204" pitchFamily="18" charset="0"/>
                            <a:ea typeface="Cambria Math" panose="02040503050406030204" pitchFamily="18" charset="0"/>
                          </a:rPr>
                          <m:t>𝒈</m:t>
                        </m:r>
                      </m:e>
                      <m:sub>
                        <m:r>
                          <a:rPr lang="en-US" i="1">
                            <a:latin typeface="Cambria Math" panose="02040503050406030204" pitchFamily="18" charset="0"/>
                            <a:ea typeface="Cambria Math" panose="02040503050406030204" pitchFamily="18" charset="0"/>
                          </a:rPr>
                          <m:t>𝑢</m:t>
                        </m:r>
                      </m:sub>
                    </m:sSub>
                  </m:oMath>
                </a14:m>
                <a:endParaRPr lang="en-US" dirty="0">
                  <a:latin typeface="+mn-lt"/>
                </a:endParaRPr>
              </a:p>
              <a:p>
                <a:endParaRPr lang="en-US" dirty="0">
                  <a:latin typeface="+mn-lt"/>
                </a:endParaRPr>
              </a:p>
            </p:txBody>
          </p:sp>
        </mc:Choice>
        <mc:Fallback xmlns="">
          <p:sp>
            <p:nvSpPr>
              <p:cNvPr id="31" name="TextBox 30">
                <a:extLst>
                  <a:ext uri="{FF2B5EF4-FFF2-40B4-BE49-F238E27FC236}">
                    <a16:creationId xmlns:a16="http://schemas.microsoft.com/office/drawing/2014/main" id="{859701E0-F7F6-4E1C-9C50-70D64D9B357C}"/>
                  </a:ext>
                </a:extLst>
              </p:cNvPr>
              <p:cNvSpPr txBox="1">
                <a:spLocks noRot="1" noChangeAspect="1" noMove="1" noResize="1" noEditPoints="1" noAdjustHandles="1" noChangeArrowheads="1" noChangeShapeType="1" noTextEdit="1"/>
              </p:cNvSpPr>
              <p:nvPr/>
            </p:nvSpPr>
            <p:spPr>
              <a:xfrm>
                <a:off x="3847685" y="4683203"/>
                <a:ext cx="6757332" cy="830997"/>
              </a:xfrm>
              <a:prstGeom prst="rect">
                <a:avLst/>
              </a:prstGeom>
              <a:blipFill>
                <a:blip r:embed="rId8"/>
                <a:stretch>
                  <a:fillRect l="-1353" t="-5109"/>
                </a:stretch>
              </a:blipFill>
            </p:spPr>
            <p:txBody>
              <a:bodyPr/>
              <a:lstStyle/>
              <a:p>
                <a:r>
                  <a:rPr lang="en-US">
                    <a:noFill/>
                  </a:rPr>
                  <a:t> </a:t>
                </a:r>
              </a:p>
            </p:txBody>
          </p:sp>
        </mc:Fallback>
      </mc:AlternateContent>
      <p:sp>
        <p:nvSpPr>
          <p:cNvPr id="32" name="TextBox 31">
            <a:extLst>
              <a:ext uri="{FF2B5EF4-FFF2-40B4-BE49-F238E27FC236}">
                <a16:creationId xmlns:a16="http://schemas.microsoft.com/office/drawing/2014/main" id="{A15F36DE-060E-4E9E-8FE9-812F70F544E4}"/>
              </a:ext>
            </a:extLst>
          </p:cNvPr>
          <p:cNvSpPr txBox="1"/>
          <p:nvPr/>
        </p:nvSpPr>
        <p:spPr>
          <a:xfrm>
            <a:off x="406826" y="3802204"/>
            <a:ext cx="1718130" cy="400110"/>
          </a:xfrm>
          <a:prstGeom prst="rect">
            <a:avLst/>
          </a:prstGeom>
          <a:noFill/>
        </p:spPr>
        <p:txBody>
          <a:bodyPr wrap="square" rtlCol="0">
            <a:spAutoFit/>
          </a:bodyPr>
          <a:lstStyle/>
          <a:p>
            <a:pPr algn="ctr"/>
            <a:r>
              <a:rPr lang="en-US" sz="2000" dirty="0">
                <a:solidFill>
                  <a:srgbClr val="F47A20"/>
                </a:solidFill>
                <a:latin typeface="+mn-lt"/>
              </a:rPr>
              <a:t>States</a:t>
            </a:r>
          </a:p>
        </p:txBody>
      </p:sp>
      <p:sp>
        <p:nvSpPr>
          <p:cNvPr id="33" name="TextBox 32">
            <a:extLst>
              <a:ext uri="{FF2B5EF4-FFF2-40B4-BE49-F238E27FC236}">
                <a16:creationId xmlns:a16="http://schemas.microsoft.com/office/drawing/2014/main" id="{5B864907-CDD5-43E5-A244-246DD548F3F7}"/>
              </a:ext>
            </a:extLst>
          </p:cNvPr>
          <p:cNvSpPr txBox="1"/>
          <p:nvPr/>
        </p:nvSpPr>
        <p:spPr>
          <a:xfrm>
            <a:off x="1694551" y="3802204"/>
            <a:ext cx="1200206" cy="400110"/>
          </a:xfrm>
          <a:prstGeom prst="rect">
            <a:avLst/>
          </a:prstGeom>
          <a:noFill/>
        </p:spPr>
        <p:txBody>
          <a:bodyPr wrap="square" rtlCol="0">
            <a:spAutoFit/>
          </a:bodyPr>
          <a:lstStyle/>
          <a:p>
            <a:pPr algn="ctr"/>
            <a:r>
              <a:rPr lang="en-US" sz="2000" dirty="0">
                <a:solidFill>
                  <a:srgbClr val="F47A20"/>
                </a:solidFill>
                <a:latin typeface="+mn-lt"/>
              </a:rPr>
              <a:t>Control</a:t>
            </a:r>
          </a:p>
        </p:txBody>
      </p:sp>
      <p:sp>
        <p:nvSpPr>
          <p:cNvPr id="34" name="TextBox 33">
            <a:extLst>
              <a:ext uri="{FF2B5EF4-FFF2-40B4-BE49-F238E27FC236}">
                <a16:creationId xmlns:a16="http://schemas.microsoft.com/office/drawing/2014/main" id="{64020425-AFE0-4A6E-98B7-37EF55B3121E}"/>
              </a:ext>
            </a:extLst>
          </p:cNvPr>
          <p:cNvSpPr txBox="1"/>
          <p:nvPr/>
        </p:nvSpPr>
        <p:spPr>
          <a:xfrm>
            <a:off x="1636323" y="2573297"/>
            <a:ext cx="1718130" cy="400110"/>
          </a:xfrm>
          <a:prstGeom prst="rect">
            <a:avLst/>
          </a:prstGeom>
          <a:noFill/>
        </p:spPr>
        <p:txBody>
          <a:bodyPr wrap="square" rtlCol="0">
            <a:spAutoFit/>
          </a:bodyPr>
          <a:lstStyle/>
          <a:p>
            <a:pPr algn="ctr"/>
            <a:r>
              <a:rPr lang="en-US" sz="2000" dirty="0">
                <a:solidFill>
                  <a:srgbClr val="F47A20"/>
                </a:solidFill>
                <a:latin typeface="+mn-lt"/>
              </a:rPr>
              <a:t>Time</a:t>
            </a:r>
          </a:p>
        </p:txBody>
      </p:sp>
      <p:sp>
        <p:nvSpPr>
          <p:cNvPr id="3" name="Right Brace 2">
            <a:extLst>
              <a:ext uri="{FF2B5EF4-FFF2-40B4-BE49-F238E27FC236}">
                <a16:creationId xmlns:a16="http://schemas.microsoft.com/office/drawing/2014/main" id="{C902A17D-B287-43D0-9B0E-CEA91C9C62F1}"/>
              </a:ext>
            </a:extLst>
          </p:cNvPr>
          <p:cNvSpPr/>
          <p:nvPr/>
        </p:nvSpPr>
        <p:spPr bwMode="auto">
          <a:xfrm rot="5400000">
            <a:off x="3379847" y="1392943"/>
            <a:ext cx="182879" cy="1464867"/>
          </a:xfrm>
          <a:prstGeom prst="rightBrace">
            <a:avLst/>
          </a:prstGeom>
          <a:noFill/>
          <a:ln w="28575" cap="flat" cmpd="sng" algn="ctr">
            <a:solidFill>
              <a:srgbClr val="F47A2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endParaRPr>
          </a:p>
        </p:txBody>
      </p:sp>
      <p:sp>
        <p:nvSpPr>
          <p:cNvPr id="36" name="Right Brace 35">
            <a:extLst>
              <a:ext uri="{FF2B5EF4-FFF2-40B4-BE49-F238E27FC236}">
                <a16:creationId xmlns:a16="http://schemas.microsoft.com/office/drawing/2014/main" id="{4FB9DF52-4C7B-4F73-ADB9-A5796299D497}"/>
              </a:ext>
            </a:extLst>
          </p:cNvPr>
          <p:cNvSpPr/>
          <p:nvPr/>
        </p:nvSpPr>
        <p:spPr bwMode="auto">
          <a:xfrm rot="5400000">
            <a:off x="5837890" y="800143"/>
            <a:ext cx="200783" cy="2650467"/>
          </a:xfrm>
          <a:prstGeom prst="rightBrace">
            <a:avLst/>
          </a:prstGeom>
          <a:noFill/>
          <a:ln w="28575" cap="flat" cmpd="sng" algn="ctr">
            <a:solidFill>
              <a:srgbClr val="F47A2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endParaRPr>
          </a:p>
        </p:txBody>
      </p:sp>
      <p:cxnSp>
        <p:nvCxnSpPr>
          <p:cNvPr id="5" name="Straight Arrow Connector 4">
            <a:extLst>
              <a:ext uri="{FF2B5EF4-FFF2-40B4-BE49-F238E27FC236}">
                <a16:creationId xmlns:a16="http://schemas.microsoft.com/office/drawing/2014/main" id="{89C9F996-04BD-4AF2-98C9-53B4E79CCE84}"/>
              </a:ext>
            </a:extLst>
          </p:cNvPr>
          <p:cNvCxnSpPr>
            <a:cxnSpLocks/>
            <a:stCxn id="32" idx="0"/>
          </p:cNvCxnSpPr>
          <p:nvPr/>
        </p:nvCxnSpPr>
        <p:spPr bwMode="auto">
          <a:xfrm flipV="1">
            <a:off x="1265891" y="3496627"/>
            <a:ext cx="89457" cy="305577"/>
          </a:xfrm>
          <a:prstGeom prst="straightConnector1">
            <a:avLst/>
          </a:prstGeom>
          <a:solidFill>
            <a:schemeClr val="accent1"/>
          </a:solidFill>
          <a:ln w="28575" cap="flat" cmpd="sng" algn="ctr">
            <a:solidFill>
              <a:srgbClr val="F47A20"/>
            </a:solidFill>
            <a:prstDash val="solid"/>
            <a:round/>
            <a:headEnd type="none" w="med" len="med"/>
            <a:tailEnd type="arrow"/>
          </a:ln>
          <a:effectLst/>
        </p:spPr>
      </p:cxnSp>
      <p:cxnSp>
        <p:nvCxnSpPr>
          <p:cNvPr id="39" name="Straight Arrow Connector 38">
            <a:extLst>
              <a:ext uri="{FF2B5EF4-FFF2-40B4-BE49-F238E27FC236}">
                <a16:creationId xmlns:a16="http://schemas.microsoft.com/office/drawing/2014/main" id="{93CC134D-1BEF-4A5C-8FFB-52805CC1E2A7}"/>
              </a:ext>
            </a:extLst>
          </p:cNvPr>
          <p:cNvCxnSpPr>
            <a:cxnSpLocks/>
            <a:stCxn id="33" idx="0"/>
          </p:cNvCxnSpPr>
          <p:nvPr/>
        </p:nvCxnSpPr>
        <p:spPr bwMode="auto">
          <a:xfrm flipH="1" flipV="1">
            <a:off x="2124956" y="3496627"/>
            <a:ext cx="169698" cy="305577"/>
          </a:xfrm>
          <a:prstGeom prst="straightConnector1">
            <a:avLst/>
          </a:prstGeom>
          <a:solidFill>
            <a:schemeClr val="accent1"/>
          </a:solidFill>
          <a:ln w="28575" cap="flat" cmpd="sng" algn="ctr">
            <a:solidFill>
              <a:srgbClr val="F47A20"/>
            </a:solidFill>
            <a:prstDash val="solid"/>
            <a:round/>
            <a:headEnd type="none" w="med" len="med"/>
            <a:tailEnd type="arrow"/>
          </a:ln>
          <a:effectLst/>
        </p:spPr>
      </p:cxnSp>
      <p:cxnSp>
        <p:nvCxnSpPr>
          <p:cNvPr id="42" name="Straight Arrow Connector 41">
            <a:extLst>
              <a:ext uri="{FF2B5EF4-FFF2-40B4-BE49-F238E27FC236}">
                <a16:creationId xmlns:a16="http://schemas.microsoft.com/office/drawing/2014/main" id="{5BA3F9BF-FE86-4550-B851-F89DC293E5B0}"/>
              </a:ext>
            </a:extLst>
          </p:cNvPr>
          <p:cNvCxnSpPr>
            <a:cxnSpLocks/>
            <a:stCxn id="34" idx="2"/>
          </p:cNvCxnSpPr>
          <p:nvPr/>
        </p:nvCxnSpPr>
        <p:spPr bwMode="auto">
          <a:xfrm>
            <a:off x="2495388" y="2973407"/>
            <a:ext cx="140990" cy="234960"/>
          </a:xfrm>
          <a:prstGeom prst="straightConnector1">
            <a:avLst/>
          </a:prstGeom>
          <a:solidFill>
            <a:schemeClr val="accent1"/>
          </a:solidFill>
          <a:ln w="28575" cap="flat" cmpd="sng" algn="ctr">
            <a:solidFill>
              <a:srgbClr val="F47A20"/>
            </a:solidFill>
            <a:prstDash val="solid"/>
            <a:round/>
            <a:headEnd type="none" w="med" len="med"/>
            <a:tailEnd type="arrow"/>
          </a:ln>
          <a:effectLst/>
        </p:spPr>
      </p:cxn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05444218-0C1E-41B0-B8FD-016AB13F9FCF}"/>
                  </a:ext>
                </a:extLst>
              </p:cNvPr>
              <p:cNvSpPr txBox="1"/>
              <p:nvPr/>
            </p:nvSpPr>
            <p:spPr>
              <a:xfrm>
                <a:off x="5932517" y="3047478"/>
                <a:ext cx="871398" cy="46164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b="1" i="1" smtClean="0">
                          <a:solidFill>
                            <a:schemeClr val="tx1"/>
                          </a:solidFill>
                          <a:latin typeface="Cambria Math" panose="02040503050406030204" pitchFamily="18" charset="0"/>
                        </a:rPr>
                        <m:t>𝒖</m:t>
                      </m:r>
                      <m:d>
                        <m:dPr>
                          <m:ctrlPr>
                            <a:rPr lang="en-US" sz="2400" b="0" i="1" smtClean="0">
                              <a:solidFill>
                                <a:schemeClr val="tx1"/>
                              </a:solidFill>
                              <a:latin typeface="Cambria Math" panose="02040503050406030204" pitchFamily="18" charset="0"/>
                            </a:rPr>
                          </m:ctrlPr>
                        </m:dPr>
                        <m:e>
                          <m:r>
                            <a:rPr lang="en-US" sz="2400" b="0" i="1" smtClean="0">
                              <a:solidFill>
                                <a:schemeClr val="tx1"/>
                              </a:solidFill>
                              <a:latin typeface="Cambria Math" panose="02040503050406030204" pitchFamily="18" charset="0"/>
                            </a:rPr>
                            <m:t>𝑡</m:t>
                          </m:r>
                        </m:e>
                      </m:d>
                    </m:oMath>
                  </m:oMathPara>
                </a14:m>
                <a:endParaRPr lang="en-US" dirty="0"/>
              </a:p>
            </p:txBody>
          </p:sp>
        </mc:Choice>
        <mc:Fallback xmlns="">
          <p:sp>
            <p:nvSpPr>
              <p:cNvPr id="2" name="TextBox 1">
                <a:extLst>
                  <a:ext uri="{FF2B5EF4-FFF2-40B4-BE49-F238E27FC236}">
                    <a16:creationId xmlns:a16="http://schemas.microsoft.com/office/drawing/2014/main" id="{05444218-0C1E-41B0-B8FD-016AB13F9FCF}"/>
                  </a:ext>
                </a:extLst>
              </p:cNvPr>
              <p:cNvSpPr txBox="1">
                <a:spLocks noRot="1" noChangeAspect="1" noMove="1" noResize="1" noEditPoints="1" noAdjustHandles="1" noChangeArrowheads="1" noChangeShapeType="1" noTextEdit="1"/>
              </p:cNvSpPr>
              <p:nvPr/>
            </p:nvSpPr>
            <p:spPr>
              <a:xfrm>
                <a:off x="5932517" y="3047478"/>
                <a:ext cx="871398" cy="461642"/>
              </a:xfrm>
              <a:prstGeom prst="rect">
                <a:avLst/>
              </a:prstGeom>
              <a:blipFill>
                <a:blip r:embed="rId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016762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0"/>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2"/>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3"/>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4"/>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3"/>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8"/>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29"/>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6"/>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31"/>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7" grpId="0"/>
      <p:bldP spid="8" grpId="0"/>
      <p:bldP spid="25" grpId="0" animBg="1"/>
      <p:bldP spid="26" grpId="0" animBg="1"/>
      <p:bldP spid="27" grpId="0"/>
      <p:bldP spid="28" grpId="0"/>
      <p:bldP spid="29" grpId="0"/>
      <p:bldP spid="30" grpId="0"/>
      <p:bldP spid="31" grpId="0"/>
      <p:bldP spid="32" grpId="0"/>
      <p:bldP spid="33" grpId="0"/>
      <p:bldP spid="34" grpId="0"/>
      <p:bldP spid="3" grpId="0" animBg="1"/>
      <p:bldP spid="36" grpId="0" animBg="1"/>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3DEE6-D8DB-42EA-B85F-9497C7A35B67}"/>
              </a:ext>
            </a:extLst>
          </p:cNvPr>
          <p:cNvSpPr>
            <a:spLocks noGrp="1"/>
          </p:cNvSpPr>
          <p:nvPr>
            <p:ph type="title"/>
          </p:nvPr>
        </p:nvSpPr>
        <p:spPr/>
        <p:txBody>
          <a:bodyPr/>
          <a:lstStyle/>
          <a:p>
            <a:r>
              <a:rPr lang="en-US" dirty="0"/>
              <a:t>Background: Optimization Methods</a:t>
            </a:r>
          </a:p>
        </p:txBody>
      </p:sp>
      <p:sp>
        <p:nvSpPr>
          <p:cNvPr id="4" name="Slide Number Placeholder 3">
            <a:extLst>
              <a:ext uri="{FF2B5EF4-FFF2-40B4-BE49-F238E27FC236}">
                <a16:creationId xmlns:a16="http://schemas.microsoft.com/office/drawing/2014/main" id="{7F8676C0-CDC9-48B2-B3F2-DAB5C2A14D39}"/>
              </a:ext>
            </a:extLst>
          </p:cNvPr>
          <p:cNvSpPr>
            <a:spLocks noGrp="1"/>
          </p:cNvSpPr>
          <p:nvPr>
            <p:ph type="sldNum" sz="quarter" idx="10"/>
          </p:nvPr>
        </p:nvSpPr>
        <p:spPr/>
        <p:txBody>
          <a:bodyPr/>
          <a:lstStyle/>
          <a:p>
            <a:fld id="{3720572F-4CFD-7349-B5C7-9B3124010EE8}" type="slidenum">
              <a:rPr lang="en-US" altLang="en-US" smtClean="0"/>
              <a:pPr/>
              <a:t>40</a:t>
            </a:fld>
            <a:endParaRPr lang="en-US" altLang="en-US"/>
          </a:p>
        </p:txBody>
      </p:sp>
      <p:graphicFrame>
        <p:nvGraphicFramePr>
          <p:cNvPr id="5" name="Table 5">
            <a:extLst>
              <a:ext uri="{FF2B5EF4-FFF2-40B4-BE49-F238E27FC236}">
                <a16:creationId xmlns:a16="http://schemas.microsoft.com/office/drawing/2014/main" id="{821850EC-CB61-4DAF-8743-A0B9CFDF385E}"/>
              </a:ext>
            </a:extLst>
          </p:cNvPr>
          <p:cNvGraphicFramePr>
            <a:graphicFrameLocks noGrp="1"/>
          </p:cNvGraphicFramePr>
          <p:nvPr>
            <p:extLst>
              <p:ext uri="{D42A27DB-BD31-4B8C-83A1-F6EECF244321}">
                <p14:modId xmlns:p14="http://schemas.microsoft.com/office/powerpoint/2010/main" val="870938385"/>
              </p:ext>
            </p:extLst>
          </p:nvPr>
        </p:nvGraphicFramePr>
        <p:xfrm>
          <a:off x="321734" y="1462285"/>
          <a:ext cx="11633199" cy="4480560"/>
        </p:xfrm>
        <a:graphic>
          <a:graphicData uri="http://schemas.openxmlformats.org/drawingml/2006/table">
            <a:tbl>
              <a:tblPr firstRow="1" bandRow="1">
                <a:tableStyleId>{21E4AEA4-8DFA-4A89-87EB-49C32662AFE0}</a:tableStyleId>
              </a:tblPr>
              <a:tblGrid>
                <a:gridCol w="1478040">
                  <a:extLst>
                    <a:ext uri="{9D8B030D-6E8A-4147-A177-3AD203B41FA5}">
                      <a16:colId xmlns:a16="http://schemas.microsoft.com/office/drawing/2014/main" val="675627893"/>
                    </a:ext>
                  </a:extLst>
                </a:gridCol>
                <a:gridCol w="3385053">
                  <a:extLst>
                    <a:ext uri="{9D8B030D-6E8A-4147-A177-3AD203B41FA5}">
                      <a16:colId xmlns:a16="http://schemas.microsoft.com/office/drawing/2014/main" val="10775696"/>
                    </a:ext>
                  </a:extLst>
                </a:gridCol>
                <a:gridCol w="3385053">
                  <a:extLst>
                    <a:ext uri="{9D8B030D-6E8A-4147-A177-3AD203B41FA5}">
                      <a16:colId xmlns:a16="http://schemas.microsoft.com/office/drawing/2014/main" val="1456839043"/>
                    </a:ext>
                  </a:extLst>
                </a:gridCol>
                <a:gridCol w="3385053">
                  <a:extLst>
                    <a:ext uri="{9D8B030D-6E8A-4147-A177-3AD203B41FA5}">
                      <a16:colId xmlns:a16="http://schemas.microsoft.com/office/drawing/2014/main" val="4056024484"/>
                    </a:ext>
                  </a:extLst>
                </a:gridCol>
              </a:tblGrid>
              <a:tr h="457200">
                <a:tc>
                  <a:txBody>
                    <a:bodyPr/>
                    <a:lstStyle/>
                    <a:p>
                      <a:endParaRPr lang="en-US" dirty="0"/>
                    </a:p>
                  </a:txBody>
                  <a:tcPr/>
                </a:tc>
                <a:tc>
                  <a:txBody>
                    <a:bodyPr/>
                    <a:lstStyle/>
                    <a:p>
                      <a:pPr algn="ctr"/>
                      <a:r>
                        <a:rPr lang="en-US" dirty="0"/>
                        <a:t>Indirect Optimization</a:t>
                      </a:r>
                    </a:p>
                  </a:txBody>
                  <a:tcPr anchor="ctr"/>
                </a:tc>
                <a:tc>
                  <a:txBody>
                    <a:bodyPr/>
                    <a:lstStyle/>
                    <a:p>
                      <a:pPr algn="ctr"/>
                      <a:r>
                        <a:rPr lang="en-US" dirty="0"/>
                        <a:t>Direct Optimization</a:t>
                      </a:r>
                    </a:p>
                  </a:txBody>
                  <a:tcPr anchor="ctr"/>
                </a:tc>
                <a:tc>
                  <a:txBody>
                    <a:bodyPr/>
                    <a:lstStyle/>
                    <a:p>
                      <a:pPr algn="ctr"/>
                      <a:r>
                        <a:rPr lang="en-US" dirty="0"/>
                        <a:t>Global Optimization</a:t>
                      </a:r>
                    </a:p>
                  </a:txBody>
                  <a:tcPr anchor="ctr"/>
                </a:tc>
                <a:extLst>
                  <a:ext uri="{0D108BD9-81ED-4DB2-BD59-A6C34878D82A}">
                    <a16:rowId xmlns:a16="http://schemas.microsoft.com/office/drawing/2014/main" val="3521298032"/>
                  </a:ext>
                </a:extLst>
              </a:tr>
              <a:tr h="4023360">
                <a:tc>
                  <a:txBody>
                    <a:bodyPr/>
                    <a:lstStyle/>
                    <a:p>
                      <a:pPr algn="ctr"/>
                      <a:r>
                        <a:rPr lang="en-US" b="1" dirty="0">
                          <a:solidFill>
                            <a:schemeClr val="tx1"/>
                          </a:solidFill>
                        </a:rPr>
                        <a:t>Description</a:t>
                      </a:r>
                    </a:p>
                  </a:txBody>
                  <a:tcPr anchor="ctr"/>
                </a:tc>
                <a:tc>
                  <a:txBody>
                    <a:bodyPr/>
                    <a:lstStyle/>
                    <a:p>
                      <a:pPr marL="285750" indent="-285750">
                        <a:buFont typeface="Arial" panose="020B0604020202020204" pitchFamily="34" charset="0"/>
                        <a:buChar char="•"/>
                      </a:pPr>
                      <a:r>
                        <a:rPr lang="en-US" dirty="0"/>
                        <a:t>Apply Euler-Lagrange Theorem to create a Two-Point Boundary Value Problem (TPBVP)</a:t>
                      </a:r>
                    </a:p>
                    <a:p>
                      <a:pPr marL="285750" indent="-285750">
                        <a:buFont typeface="Arial" panose="020B0604020202020204" pitchFamily="34" charset="0"/>
                        <a:buChar char="•"/>
                      </a:pPr>
                      <a:r>
                        <a:rPr lang="en-US" dirty="0"/>
                        <a:t>Solution of the TPBVP is a local optimal</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Oldest approach, developed in the 17</a:t>
                      </a:r>
                      <a:r>
                        <a:rPr lang="en-US" baseline="30000" dirty="0"/>
                        <a:t>th</a:t>
                      </a:r>
                      <a:r>
                        <a:rPr lang="en-US" dirty="0"/>
                        <a:t> and 18</a:t>
                      </a:r>
                      <a:r>
                        <a:rPr lang="en-US" baseline="30000" dirty="0"/>
                        <a:t>th</a:t>
                      </a:r>
                      <a:r>
                        <a:rPr lang="en-US" dirty="0"/>
                        <a:t> centuries</a:t>
                      </a:r>
                    </a:p>
                    <a:p>
                      <a:pPr marL="285750" indent="-285750">
                        <a:buFont typeface="Arial" panose="020B0604020202020204" pitchFamily="34" charset="0"/>
                        <a:buChar char="•"/>
                      </a:pPr>
                      <a:r>
                        <a:rPr lang="en-US" dirty="0"/>
                        <a:t>Optimize then discretize</a:t>
                      </a:r>
                    </a:p>
                  </a:txBody>
                  <a:tcPr/>
                </a:tc>
                <a:tc>
                  <a:txBody>
                    <a:bodyPr/>
                    <a:lstStyle/>
                    <a:p>
                      <a:pPr marL="285750" indent="-285750">
                        <a:buFont typeface="Arial" panose="020B0604020202020204" pitchFamily="34" charset="0"/>
                        <a:buChar char="•"/>
                      </a:pPr>
                      <a:r>
                        <a:rPr lang="en-US" dirty="0"/>
                        <a:t>Recast the optimal control problem as a nonlinear programming (NLP) problem.</a:t>
                      </a:r>
                    </a:p>
                    <a:p>
                      <a:pPr marL="285750" indent="-285750">
                        <a:buFont typeface="Arial" panose="020B0604020202020204" pitchFamily="34" charset="0"/>
                        <a:buChar char="•"/>
                      </a:pPr>
                      <a:r>
                        <a:rPr lang="en-US" dirty="0"/>
                        <a:t>Operate </a:t>
                      </a:r>
                      <a:r>
                        <a:rPr lang="en-US" i="1" dirty="0"/>
                        <a:t>directly</a:t>
                      </a:r>
                      <a:r>
                        <a:rPr lang="en-US" i="0" dirty="0"/>
                        <a:t> on the cost function</a:t>
                      </a:r>
                    </a:p>
                    <a:p>
                      <a:pPr marL="285750" indent="-285750">
                        <a:buFont typeface="Arial" panose="020B0604020202020204" pitchFamily="34" charset="0"/>
                        <a:buChar char="•"/>
                      </a:pPr>
                      <a:r>
                        <a:rPr lang="en-US" dirty="0"/>
                        <a:t>Also called parameter optimization</a:t>
                      </a:r>
                    </a:p>
                    <a:p>
                      <a:pPr marL="285750" indent="-285750">
                        <a:buFont typeface="Arial" panose="020B0604020202020204" pitchFamily="34" charset="0"/>
                        <a:buChar char="•"/>
                      </a:pPr>
                      <a:r>
                        <a:rPr lang="en-US" dirty="0"/>
                        <a:t>NLP solution methods include sequential quadratic programming (SQP) and interior point (IP) methods</a:t>
                      </a:r>
                    </a:p>
                    <a:p>
                      <a:pPr marL="285750" indent="-285750">
                        <a:buFont typeface="Arial" panose="020B0604020202020204" pitchFamily="34" charset="0"/>
                        <a:buChar char="•"/>
                      </a:pPr>
                      <a:r>
                        <a:rPr lang="en-US" dirty="0"/>
                        <a:t>Discretize then optimize</a:t>
                      </a:r>
                    </a:p>
                  </a:txBody>
                  <a:tcPr/>
                </a:tc>
                <a:tc>
                  <a:txBody>
                    <a:bodyPr/>
                    <a:lstStyle/>
                    <a:p>
                      <a:pPr marL="285750" indent="-285750">
                        <a:buFont typeface="Arial" panose="020B0604020202020204" pitchFamily="34" charset="0"/>
                        <a:buChar char="•"/>
                      </a:pPr>
                      <a:r>
                        <a:rPr lang="en-US" dirty="0"/>
                        <a:t>Exploit heuristic methods to try to find a global optimal</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Also called evolutionary algorithms or metaheuristics</a:t>
                      </a:r>
                    </a:p>
                    <a:p>
                      <a:pPr marL="285750" indent="-285750">
                        <a:buFont typeface="Arial" panose="020B0604020202020204" pitchFamily="34" charset="0"/>
                        <a:buChar char="•"/>
                      </a:pPr>
                      <a:r>
                        <a:rPr lang="en-US" dirty="0"/>
                        <a:t>Often based on processes observed in nature</a:t>
                      </a:r>
                    </a:p>
                    <a:p>
                      <a:pPr marL="285750" indent="-285750">
                        <a:buFont typeface="Arial" panose="020B0604020202020204" pitchFamily="34" charset="0"/>
                        <a:buChar char="•"/>
                      </a:pPr>
                      <a:r>
                        <a:rPr lang="en-US" dirty="0"/>
                        <a:t>Examples include ant-colony, simulated annealing, and genetic algorithms</a:t>
                      </a:r>
                    </a:p>
                    <a:p>
                      <a:pPr marL="285750" indent="-285750">
                        <a:buFont typeface="Arial" panose="020B0604020202020204" pitchFamily="34" charset="0"/>
                        <a:buChar char="•"/>
                      </a:pPr>
                      <a:r>
                        <a:rPr lang="en-US" dirty="0"/>
                        <a:t>Can produce good solutions given time, but a global optimal is difficult to verify</a:t>
                      </a:r>
                    </a:p>
                  </a:txBody>
                  <a:tcPr/>
                </a:tc>
                <a:extLst>
                  <a:ext uri="{0D108BD9-81ED-4DB2-BD59-A6C34878D82A}">
                    <a16:rowId xmlns:a16="http://schemas.microsoft.com/office/drawing/2014/main" val="486066225"/>
                  </a:ext>
                </a:extLst>
              </a:tr>
            </a:tbl>
          </a:graphicData>
        </a:graphic>
      </p:graphicFrame>
    </p:spTree>
    <p:extLst>
      <p:ext uri="{BB962C8B-B14F-4D97-AF65-F5344CB8AC3E}">
        <p14:creationId xmlns:p14="http://schemas.microsoft.com/office/powerpoint/2010/main" val="42152286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821850EC-CB61-4DAF-8743-A0B9CFDF385E}"/>
              </a:ext>
            </a:extLst>
          </p:cNvPr>
          <p:cNvGraphicFramePr>
            <a:graphicFrameLocks noGrp="1"/>
          </p:cNvGraphicFramePr>
          <p:nvPr/>
        </p:nvGraphicFramePr>
        <p:xfrm>
          <a:off x="321338" y="1462285"/>
          <a:ext cx="11633198" cy="4480560"/>
        </p:xfrm>
        <a:graphic>
          <a:graphicData uri="http://schemas.openxmlformats.org/drawingml/2006/table">
            <a:tbl>
              <a:tblPr firstRow="1" bandRow="1">
                <a:tableStyleId>{21E4AEA4-8DFA-4A89-87EB-49C32662AFE0}</a:tableStyleId>
              </a:tblPr>
              <a:tblGrid>
                <a:gridCol w="1484783">
                  <a:extLst>
                    <a:ext uri="{9D8B030D-6E8A-4147-A177-3AD203B41FA5}">
                      <a16:colId xmlns:a16="http://schemas.microsoft.com/office/drawing/2014/main" val="675627893"/>
                    </a:ext>
                  </a:extLst>
                </a:gridCol>
                <a:gridCol w="3382805">
                  <a:extLst>
                    <a:ext uri="{9D8B030D-6E8A-4147-A177-3AD203B41FA5}">
                      <a16:colId xmlns:a16="http://schemas.microsoft.com/office/drawing/2014/main" val="10775696"/>
                    </a:ext>
                  </a:extLst>
                </a:gridCol>
                <a:gridCol w="3382805">
                  <a:extLst>
                    <a:ext uri="{9D8B030D-6E8A-4147-A177-3AD203B41FA5}">
                      <a16:colId xmlns:a16="http://schemas.microsoft.com/office/drawing/2014/main" val="1456839043"/>
                    </a:ext>
                  </a:extLst>
                </a:gridCol>
                <a:gridCol w="3382805">
                  <a:extLst>
                    <a:ext uri="{9D8B030D-6E8A-4147-A177-3AD203B41FA5}">
                      <a16:colId xmlns:a16="http://schemas.microsoft.com/office/drawing/2014/main" val="4056024484"/>
                    </a:ext>
                  </a:extLst>
                </a:gridCol>
              </a:tblGrid>
              <a:tr h="457200">
                <a:tc>
                  <a:txBody>
                    <a:bodyPr/>
                    <a:lstStyle/>
                    <a:p>
                      <a:endParaRPr lang="en-US" dirty="0"/>
                    </a:p>
                  </a:txBody>
                  <a:tcPr/>
                </a:tc>
                <a:tc>
                  <a:txBody>
                    <a:bodyPr/>
                    <a:lstStyle/>
                    <a:p>
                      <a:pPr algn="ctr"/>
                      <a:r>
                        <a:rPr lang="en-US" dirty="0"/>
                        <a:t>Indirect Optimization</a:t>
                      </a:r>
                    </a:p>
                  </a:txBody>
                  <a:tcPr anchor="ctr"/>
                </a:tc>
                <a:tc>
                  <a:txBody>
                    <a:bodyPr/>
                    <a:lstStyle/>
                    <a:p>
                      <a:pPr algn="ctr"/>
                      <a:r>
                        <a:rPr lang="en-US" dirty="0"/>
                        <a:t>Direct Optimization</a:t>
                      </a:r>
                    </a:p>
                  </a:txBody>
                  <a:tcPr anchor="ctr"/>
                </a:tc>
                <a:tc>
                  <a:txBody>
                    <a:bodyPr/>
                    <a:lstStyle/>
                    <a:p>
                      <a:pPr algn="ctr"/>
                      <a:r>
                        <a:rPr lang="en-US" dirty="0"/>
                        <a:t>Global Optimization</a:t>
                      </a:r>
                    </a:p>
                  </a:txBody>
                  <a:tcPr anchor="ctr"/>
                </a:tc>
                <a:extLst>
                  <a:ext uri="{0D108BD9-81ED-4DB2-BD59-A6C34878D82A}">
                    <a16:rowId xmlns:a16="http://schemas.microsoft.com/office/drawing/2014/main" val="3521298032"/>
                  </a:ext>
                </a:extLst>
              </a:tr>
              <a:tr h="2011680">
                <a:tc>
                  <a:txBody>
                    <a:bodyPr/>
                    <a:lstStyle/>
                    <a:p>
                      <a:pPr algn="ctr"/>
                      <a:r>
                        <a:rPr lang="en-US" b="1" dirty="0">
                          <a:solidFill>
                            <a:schemeClr val="tx1"/>
                          </a:solidFill>
                        </a:rPr>
                        <a:t>Pro</a:t>
                      </a:r>
                    </a:p>
                  </a:txBody>
                  <a:tcPr anchor="ctr"/>
                </a:tc>
                <a:tc>
                  <a:txBody>
                    <a:bodyPr/>
                    <a:lstStyle/>
                    <a:p>
                      <a:pPr marL="285750" indent="-285750">
                        <a:buFont typeface="Arial" panose="020B0604020202020204" pitchFamily="34" charset="0"/>
                        <a:buChar char="•"/>
                      </a:pPr>
                      <a:r>
                        <a:rPr lang="en-US" dirty="0"/>
                        <a:t>Smaller problem size yields efficiency</a:t>
                      </a:r>
                    </a:p>
                    <a:p>
                      <a:pPr marL="285750" indent="-285750">
                        <a:buFont typeface="Arial" panose="020B0604020202020204" pitchFamily="34" charset="0"/>
                        <a:buChar char="•"/>
                      </a:pPr>
                      <a:r>
                        <a:rPr lang="en-US" dirty="0"/>
                        <a:t>Provides control law</a:t>
                      </a:r>
                    </a:p>
                    <a:p>
                      <a:pPr marL="285750" indent="-285750">
                        <a:buFont typeface="Arial" panose="020B0604020202020204" pitchFamily="34" charset="0"/>
                        <a:buChar char="•"/>
                      </a:pPr>
                      <a:r>
                        <a:rPr lang="en-US" dirty="0"/>
                        <a:t>Solution guaranteed to be a local optimal</a:t>
                      </a:r>
                    </a:p>
                  </a:txBody>
                  <a:tcPr/>
                </a:tc>
                <a:tc>
                  <a:txBody>
                    <a:bodyPr/>
                    <a:lstStyle/>
                    <a:p>
                      <a:pPr marL="285750" indent="-285750">
                        <a:buFont typeface="Arial" panose="020B0604020202020204" pitchFamily="34" charset="0"/>
                        <a:buChar char="•"/>
                      </a:pPr>
                      <a:r>
                        <a:rPr lang="en-US" dirty="0"/>
                        <a:t>Robust to poor initial guess</a:t>
                      </a:r>
                    </a:p>
                    <a:p>
                      <a:pPr marL="285750" indent="-285750">
                        <a:buFont typeface="Arial" panose="020B0604020202020204" pitchFamily="34" charset="0"/>
                        <a:buChar char="•"/>
                      </a:pPr>
                      <a:r>
                        <a:rPr lang="en-US" dirty="0"/>
                        <a:t>Simple to setup</a:t>
                      </a:r>
                    </a:p>
                    <a:p>
                      <a:pPr marL="285750" indent="-285750">
                        <a:buFont typeface="Arial" panose="020B0604020202020204" pitchFamily="34" charset="0"/>
                        <a:buChar char="•"/>
                      </a:pPr>
                      <a:r>
                        <a:rPr lang="en-US" dirty="0"/>
                        <a:t>Straightforward to incorporate problem changes</a:t>
                      </a:r>
                    </a:p>
                  </a:txBody>
                  <a:tcPr/>
                </a:tc>
                <a:tc>
                  <a:txBody>
                    <a:bodyPr/>
                    <a:lstStyle/>
                    <a:p>
                      <a:pPr marL="285750" indent="-285750">
                        <a:buFont typeface="Arial" panose="020B0604020202020204" pitchFamily="34" charset="0"/>
                        <a:buChar char="•"/>
                      </a:pPr>
                      <a:r>
                        <a:rPr lang="en-US" dirty="0"/>
                        <a:t>Can offer global optimal solution</a:t>
                      </a:r>
                    </a:p>
                    <a:p>
                      <a:pPr marL="285750" indent="-285750">
                        <a:buFont typeface="Arial" panose="020B0604020202020204" pitchFamily="34" charset="0"/>
                        <a:buChar char="•"/>
                      </a:pPr>
                      <a:r>
                        <a:rPr lang="en-US" dirty="0"/>
                        <a:t>Do not require an initial guess</a:t>
                      </a:r>
                    </a:p>
                  </a:txBody>
                  <a:tcPr/>
                </a:tc>
                <a:extLst>
                  <a:ext uri="{0D108BD9-81ED-4DB2-BD59-A6C34878D82A}">
                    <a16:rowId xmlns:a16="http://schemas.microsoft.com/office/drawing/2014/main" val="486066225"/>
                  </a:ext>
                </a:extLst>
              </a:tr>
              <a:tr h="2011680">
                <a:tc>
                  <a:txBody>
                    <a:bodyPr/>
                    <a:lstStyle/>
                    <a:p>
                      <a:pPr algn="ctr"/>
                      <a:r>
                        <a:rPr lang="en-US" b="1" dirty="0">
                          <a:solidFill>
                            <a:schemeClr val="tx1"/>
                          </a:solidFill>
                        </a:rPr>
                        <a:t>Con</a:t>
                      </a:r>
                    </a:p>
                  </a:txBody>
                  <a:tcPr anchor="ctr"/>
                </a:tc>
                <a:tc>
                  <a:txBody>
                    <a:bodyPr/>
                    <a:lstStyle/>
                    <a:p>
                      <a:pPr marL="285750" indent="-285750">
                        <a:buFont typeface="Arial" panose="020B0604020202020204" pitchFamily="34" charset="0"/>
                        <a:buChar char="•"/>
                      </a:pPr>
                      <a:r>
                        <a:rPr lang="en-US" dirty="0"/>
                        <a:t>Costate values are unintuitive</a:t>
                      </a:r>
                    </a:p>
                    <a:p>
                      <a:pPr marL="285750" indent="-285750">
                        <a:buFont typeface="Arial" panose="020B0604020202020204" pitchFamily="34" charset="0"/>
                        <a:buChar char="•"/>
                      </a:pPr>
                      <a:r>
                        <a:rPr lang="en-US" dirty="0"/>
                        <a:t>Must rederive the two point boundary value problem if the problem changes</a:t>
                      </a:r>
                    </a:p>
                    <a:p>
                      <a:pPr marL="285750" indent="-285750">
                        <a:buFont typeface="Arial" panose="020B0604020202020204" pitchFamily="34" charset="0"/>
                        <a:buChar char="•"/>
                      </a:pPr>
                      <a:r>
                        <a:rPr lang="en-US" dirty="0"/>
                        <a:t>Often requires a better initial guess than other methods</a:t>
                      </a:r>
                    </a:p>
                  </a:txBody>
                  <a:tcPr/>
                </a:tc>
                <a:tc>
                  <a:txBody>
                    <a:bodyPr/>
                    <a:lstStyle/>
                    <a:p>
                      <a:pPr marL="285750" indent="-285750">
                        <a:buFont typeface="Arial" panose="020B0604020202020204" pitchFamily="34" charset="0"/>
                        <a:buChar char="•"/>
                      </a:pPr>
                      <a:r>
                        <a:rPr lang="en-US" dirty="0"/>
                        <a:t>Produce large dimension problems</a:t>
                      </a:r>
                    </a:p>
                    <a:p>
                      <a:pPr marL="285750" indent="-285750">
                        <a:buFont typeface="Arial" panose="020B0604020202020204" pitchFamily="34" charset="0"/>
                        <a:buChar char="•"/>
                      </a:pPr>
                      <a:r>
                        <a:rPr lang="en-US" dirty="0"/>
                        <a:t>More difficult to guarantee optimality</a:t>
                      </a:r>
                    </a:p>
                  </a:txBody>
                  <a:tcPr/>
                </a:tc>
                <a:tc>
                  <a:txBody>
                    <a:bodyPr/>
                    <a:lstStyle/>
                    <a:p>
                      <a:pPr marL="285750" indent="-285750">
                        <a:buFont typeface="Arial" panose="020B0604020202020204" pitchFamily="34" charset="0"/>
                        <a:buChar char="•"/>
                      </a:pPr>
                      <a:r>
                        <a:rPr lang="en-US" dirty="0"/>
                        <a:t>Computationally expensive</a:t>
                      </a:r>
                    </a:p>
                    <a:p>
                      <a:pPr marL="285750" indent="-285750">
                        <a:buFont typeface="Arial" panose="020B0604020202020204" pitchFamily="34" charset="0"/>
                        <a:buChar char="•"/>
                      </a:pPr>
                      <a:r>
                        <a:rPr lang="en-US" dirty="0"/>
                        <a:t>Coarse approximation of the dynamics</a:t>
                      </a:r>
                    </a:p>
                  </a:txBody>
                  <a:tcPr/>
                </a:tc>
                <a:extLst>
                  <a:ext uri="{0D108BD9-81ED-4DB2-BD59-A6C34878D82A}">
                    <a16:rowId xmlns:a16="http://schemas.microsoft.com/office/drawing/2014/main" val="1183182987"/>
                  </a:ext>
                </a:extLst>
              </a:tr>
            </a:tbl>
          </a:graphicData>
        </a:graphic>
      </p:graphicFrame>
      <p:sp>
        <p:nvSpPr>
          <p:cNvPr id="2" name="Title 1">
            <a:extLst>
              <a:ext uri="{FF2B5EF4-FFF2-40B4-BE49-F238E27FC236}">
                <a16:creationId xmlns:a16="http://schemas.microsoft.com/office/drawing/2014/main" id="{B553DEE6-D8DB-42EA-B85F-9497C7A35B67}"/>
              </a:ext>
            </a:extLst>
          </p:cNvPr>
          <p:cNvSpPr>
            <a:spLocks noGrp="1"/>
          </p:cNvSpPr>
          <p:nvPr>
            <p:ph type="title"/>
          </p:nvPr>
        </p:nvSpPr>
        <p:spPr/>
        <p:txBody>
          <a:bodyPr/>
          <a:lstStyle/>
          <a:p>
            <a:r>
              <a:rPr lang="en-US" dirty="0"/>
              <a:t>Background: Optimization Methods</a:t>
            </a:r>
          </a:p>
        </p:txBody>
      </p:sp>
      <p:sp>
        <p:nvSpPr>
          <p:cNvPr id="4" name="Slide Number Placeholder 3">
            <a:extLst>
              <a:ext uri="{FF2B5EF4-FFF2-40B4-BE49-F238E27FC236}">
                <a16:creationId xmlns:a16="http://schemas.microsoft.com/office/drawing/2014/main" id="{7F8676C0-CDC9-48B2-B3F2-DAB5C2A14D39}"/>
              </a:ext>
            </a:extLst>
          </p:cNvPr>
          <p:cNvSpPr>
            <a:spLocks noGrp="1"/>
          </p:cNvSpPr>
          <p:nvPr>
            <p:ph type="sldNum" sz="quarter" idx="10"/>
          </p:nvPr>
        </p:nvSpPr>
        <p:spPr/>
        <p:txBody>
          <a:bodyPr/>
          <a:lstStyle/>
          <a:p>
            <a:fld id="{3720572F-4CFD-7349-B5C7-9B3124010EE8}" type="slidenum">
              <a:rPr lang="en-US" altLang="en-US" smtClean="0"/>
              <a:pPr/>
              <a:t>41</a:t>
            </a:fld>
            <a:endParaRPr lang="en-US" altLang="en-US"/>
          </a:p>
        </p:txBody>
      </p:sp>
    </p:spTree>
    <p:extLst>
      <p:ext uri="{BB962C8B-B14F-4D97-AF65-F5344CB8AC3E}">
        <p14:creationId xmlns:p14="http://schemas.microsoft.com/office/powerpoint/2010/main" val="757628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04C04-2353-46AE-855B-A3A681D23F8D}"/>
              </a:ext>
            </a:extLst>
          </p:cNvPr>
          <p:cNvSpPr>
            <a:spLocks noGrp="1"/>
          </p:cNvSpPr>
          <p:nvPr>
            <p:ph type="title"/>
          </p:nvPr>
        </p:nvSpPr>
        <p:spPr/>
        <p:txBody>
          <a:bodyPr/>
          <a:lstStyle/>
          <a:p>
            <a:r>
              <a:rPr lang="en-US" dirty="0"/>
              <a:t>Background: Optimization Flowchart</a:t>
            </a:r>
          </a:p>
        </p:txBody>
      </p:sp>
      <p:sp>
        <p:nvSpPr>
          <p:cNvPr id="4" name="Slide Number Placeholder 3">
            <a:extLst>
              <a:ext uri="{FF2B5EF4-FFF2-40B4-BE49-F238E27FC236}">
                <a16:creationId xmlns:a16="http://schemas.microsoft.com/office/drawing/2014/main" id="{50CCDBAD-303E-4CDC-8F90-77AD61C1CC3D}"/>
              </a:ext>
            </a:extLst>
          </p:cNvPr>
          <p:cNvSpPr>
            <a:spLocks noGrp="1"/>
          </p:cNvSpPr>
          <p:nvPr>
            <p:ph type="sldNum" sz="quarter" idx="10"/>
          </p:nvPr>
        </p:nvSpPr>
        <p:spPr/>
        <p:txBody>
          <a:bodyPr/>
          <a:lstStyle/>
          <a:p>
            <a:fld id="{3720572F-4CFD-7349-B5C7-9B3124010EE8}" type="slidenum">
              <a:rPr lang="en-US" altLang="en-US" smtClean="0"/>
              <a:pPr/>
              <a:t>42</a:t>
            </a:fld>
            <a:endParaRPr lang="en-US" altLang="en-US"/>
          </a:p>
        </p:txBody>
      </p:sp>
      <p:sp>
        <p:nvSpPr>
          <p:cNvPr id="5" name="Rectangle: Rounded Corners 4">
            <a:extLst>
              <a:ext uri="{FF2B5EF4-FFF2-40B4-BE49-F238E27FC236}">
                <a16:creationId xmlns:a16="http://schemas.microsoft.com/office/drawing/2014/main" id="{E160DC83-7D19-4BA9-A290-BED9FE9968DD}"/>
              </a:ext>
            </a:extLst>
          </p:cNvPr>
          <p:cNvSpPr/>
          <p:nvPr/>
        </p:nvSpPr>
        <p:spPr bwMode="auto">
          <a:xfrm>
            <a:off x="4847645" y="1590264"/>
            <a:ext cx="2496710" cy="1025718"/>
          </a:xfrm>
          <a:prstGeom prst="round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bg1"/>
                </a:solidFill>
                <a:effectLst/>
                <a:latin typeface="Arial" pitchFamily="-108" charset="0"/>
                <a:ea typeface="ＭＳ Ｐゴシック" pitchFamily="-108" charset="-128"/>
                <a:cs typeface="ＭＳ Ｐゴシック" pitchFamily="-108" charset="-128"/>
              </a:rPr>
              <a:t>Optimal Control Problem</a:t>
            </a:r>
          </a:p>
        </p:txBody>
      </p:sp>
      <p:sp>
        <p:nvSpPr>
          <p:cNvPr id="6" name="Rectangle: Rounded Corners 5">
            <a:extLst>
              <a:ext uri="{FF2B5EF4-FFF2-40B4-BE49-F238E27FC236}">
                <a16:creationId xmlns:a16="http://schemas.microsoft.com/office/drawing/2014/main" id="{60D2A65D-09D5-42F2-91F2-DBB0B245817B}"/>
              </a:ext>
            </a:extLst>
          </p:cNvPr>
          <p:cNvSpPr/>
          <p:nvPr/>
        </p:nvSpPr>
        <p:spPr bwMode="auto">
          <a:xfrm>
            <a:off x="2399527" y="3071243"/>
            <a:ext cx="2496710" cy="1025718"/>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pitchFamily="-108" charset="0"/>
                <a:ea typeface="ＭＳ Ｐゴシック" pitchFamily="-108" charset="-128"/>
                <a:cs typeface="ＭＳ Ｐゴシック" pitchFamily="-108" charset="-128"/>
              </a:rPr>
              <a:t>Indirect Optimization</a:t>
            </a:r>
          </a:p>
        </p:txBody>
      </p:sp>
      <p:sp>
        <p:nvSpPr>
          <p:cNvPr id="7" name="Rectangle: Rounded Corners 6">
            <a:extLst>
              <a:ext uri="{FF2B5EF4-FFF2-40B4-BE49-F238E27FC236}">
                <a16:creationId xmlns:a16="http://schemas.microsoft.com/office/drawing/2014/main" id="{24FCE369-F145-4863-894D-0DCA2D70EAF5}"/>
              </a:ext>
            </a:extLst>
          </p:cNvPr>
          <p:cNvSpPr/>
          <p:nvPr/>
        </p:nvSpPr>
        <p:spPr bwMode="auto">
          <a:xfrm>
            <a:off x="7344355" y="4487564"/>
            <a:ext cx="2496710" cy="1025718"/>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dirty="0">
                <a:latin typeface="Arial" pitchFamily="-108" charset="0"/>
                <a:ea typeface="ＭＳ Ｐゴシック" pitchFamily="-108" charset="-128"/>
                <a:cs typeface="ＭＳ Ｐゴシック" pitchFamily="-108" charset="-128"/>
              </a:rPr>
              <a:t>D</a:t>
            </a:r>
            <a:r>
              <a:rPr kumimoji="0" lang="en-US" sz="2400" b="0" i="0" u="none" strike="noStrike" cap="none" normalizeH="0" baseline="0" dirty="0">
                <a:ln>
                  <a:noFill/>
                </a:ln>
                <a:solidFill>
                  <a:schemeClr val="tx1"/>
                </a:solidFill>
                <a:effectLst/>
                <a:latin typeface="Arial" pitchFamily="-108" charset="0"/>
                <a:ea typeface="ＭＳ Ｐゴシック" pitchFamily="-108" charset="-128"/>
                <a:cs typeface="ＭＳ Ｐゴシック" pitchFamily="-108" charset="-128"/>
              </a:rPr>
              <a:t>irect Optimization</a:t>
            </a:r>
          </a:p>
        </p:txBody>
      </p:sp>
      <p:sp>
        <p:nvSpPr>
          <p:cNvPr id="8" name="Rectangle: Rounded Corners 7">
            <a:extLst>
              <a:ext uri="{FF2B5EF4-FFF2-40B4-BE49-F238E27FC236}">
                <a16:creationId xmlns:a16="http://schemas.microsoft.com/office/drawing/2014/main" id="{5B022830-6391-4CAF-B21C-C2BD05DE6EAE}"/>
              </a:ext>
            </a:extLst>
          </p:cNvPr>
          <p:cNvSpPr/>
          <p:nvPr/>
        </p:nvSpPr>
        <p:spPr bwMode="auto">
          <a:xfrm>
            <a:off x="441032" y="4493480"/>
            <a:ext cx="2496710" cy="1025718"/>
          </a:xfrm>
          <a:prstGeom prst="roundRect">
            <a:avLst/>
          </a:prstGeom>
          <a:solidFill>
            <a:schemeClr val="accent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pitchFamily="-108" charset="0"/>
                <a:ea typeface="ＭＳ Ｐゴシック" pitchFamily="-108" charset="-128"/>
                <a:cs typeface="ＭＳ Ｐゴシック" pitchFamily="-108" charset="-128"/>
              </a:rPr>
              <a:t>Shooting</a:t>
            </a:r>
          </a:p>
        </p:txBody>
      </p:sp>
      <p:sp>
        <p:nvSpPr>
          <p:cNvPr id="9" name="Rectangle: Rounded Corners 8">
            <a:extLst>
              <a:ext uri="{FF2B5EF4-FFF2-40B4-BE49-F238E27FC236}">
                <a16:creationId xmlns:a16="http://schemas.microsoft.com/office/drawing/2014/main" id="{0A89F9B9-2217-4D88-A739-684A78670664}"/>
              </a:ext>
            </a:extLst>
          </p:cNvPr>
          <p:cNvSpPr/>
          <p:nvPr/>
        </p:nvSpPr>
        <p:spPr bwMode="auto">
          <a:xfrm>
            <a:off x="3378774" y="4493480"/>
            <a:ext cx="2496710" cy="1025718"/>
          </a:xfrm>
          <a:prstGeom prst="roundRect">
            <a:avLst/>
          </a:prstGeom>
          <a:solidFill>
            <a:schemeClr val="accent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pitchFamily="-108" charset="0"/>
                <a:ea typeface="ＭＳ Ｐゴシック" pitchFamily="-108" charset="-128"/>
                <a:cs typeface="ＭＳ Ｐゴシック" pitchFamily="-108" charset="-128"/>
              </a:rPr>
              <a:t>Collocation</a:t>
            </a:r>
          </a:p>
        </p:txBody>
      </p:sp>
      <p:sp>
        <p:nvSpPr>
          <p:cNvPr id="10" name="Rectangle: Rounded Corners 9">
            <a:extLst>
              <a:ext uri="{FF2B5EF4-FFF2-40B4-BE49-F238E27FC236}">
                <a16:creationId xmlns:a16="http://schemas.microsoft.com/office/drawing/2014/main" id="{A1928EA3-A9B0-4838-8B0C-1A555A3E7D1A}"/>
              </a:ext>
            </a:extLst>
          </p:cNvPr>
          <p:cNvSpPr/>
          <p:nvPr/>
        </p:nvSpPr>
        <p:spPr bwMode="auto">
          <a:xfrm>
            <a:off x="5875484" y="3071240"/>
            <a:ext cx="2496710" cy="1025718"/>
          </a:xfrm>
          <a:prstGeom prst="roundRect">
            <a:avLst/>
          </a:prstGeom>
          <a:solidFill>
            <a:schemeClr val="accent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pitchFamily="-108" charset="0"/>
                <a:ea typeface="ＭＳ Ｐゴシック" pitchFamily="-108" charset="-128"/>
                <a:cs typeface="ＭＳ Ｐゴシック" pitchFamily="-108" charset="-128"/>
              </a:rPr>
              <a:t>Shooting</a:t>
            </a:r>
          </a:p>
        </p:txBody>
      </p:sp>
      <p:sp>
        <p:nvSpPr>
          <p:cNvPr id="11" name="Rectangle: Rounded Corners 10">
            <a:extLst>
              <a:ext uri="{FF2B5EF4-FFF2-40B4-BE49-F238E27FC236}">
                <a16:creationId xmlns:a16="http://schemas.microsoft.com/office/drawing/2014/main" id="{912106B6-ED01-4C57-BDA5-0537E46D6BBC}"/>
              </a:ext>
            </a:extLst>
          </p:cNvPr>
          <p:cNvSpPr/>
          <p:nvPr/>
        </p:nvSpPr>
        <p:spPr bwMode="auto">
          <a:xfrm>
            <a:off x="8813226" y="3071240"/>
            <a:ext cx="2496710" cy="1025718"/>
          </a:xfrm>
          <a:prstGeom prst="roundRect">
            <a:avLst/>
          </a:prstGeom>
          <a:solidFill>
            <a:schemeClr val="accent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Arial" pitchFamily="-108" charset="0"/>
                <a:ea typeface="ＭＳ Ｐゴシック" pitchFamily="-108" charset="-128"/>
                <a:cs typeface="ＭＳ Ｐゴシック" pitchFamily="-108" charset="-128"/>
              </a:rPr>
              <a:t>Collocation</a:t>
            </a:r>
          </a:p>
        </p:txBody>
      </p:sp>
      <p:cxnSp>
        <p:nvCxnSpPr>
          <p:cNvPr id="13" name="Connector: Elbow 12">
            <a:extLst>
              <a:ext uri="{FF2B5EF4-FFF2-40B4-BE49-F238E27FC236}">
                <a16:creationId xmlns:a16="http://schemas.microsoft.com/office/drawing/2014/main" id="{512B340A-CF17-4DA5-A196-83B3858B0534}"/>
              </a:ext>
            </a:extLst>
          </p:cNvPr>
          <p:cNvCxnSpPr>
            <a:stCxn id="6" idx="2"/>
            <a:endCxn id="8" idx="0"/>
          </p:cNvCxnSpPr>
          <p:nvPr/>
        </p:nvCxnSpPr>
        <p:spPr bwMode="auto">
          <a:xfrm rot="5400000">
            <a:off x="2470376" y="3315973"/>
            <a:ext cx="396519" cy="1958495"/>
          </a:xfrm>
          <a:prstGeom prst="bentConnector3">
            <a:avLst/>
          </a:prstGeom>
          <a:solidFill>
            <a:schemeClr val="accent1"/>
          </a:solidFill>
          <a:ln w="28575" cap="flat" cmpd="sng" algn="ctr">
            <a:solidFill>
              <a:schemeClr val="tx1"/>
            </a:solidFill>
            <a:prstDash val="solid"/>
            <a:round/>
            <a:headEnd type="none" w="med" len="med"/>
            <a:tailEnd type="arrow"/>
          </a:ln>
          <a:effectLst/>
        </p:spPr>
      </p:cxnSp>
      <p:cxnSp>
        <p:nvCxnSpPr>
          <p:cNvPr id="14" name="Connector: Elbow 13">
            <a:extLst>
              <a:ext uri="{FF2B5EF4-FFF2-40B4-BE49-F238E27FC236}">
                <a16:creationId xmlns:a16="http://schemas.microsoft.com/office/drawing/2014/main" id="{D7B30EB5-1B1A-4EB6-833E-5EED5A9DA17B}"/>
              </a:ext>
            </a:extLst>
          </p:cNvPr>
          <p:cNvCxnSpPr>
            <a:cxnSpLocks/>
            <a:stCxn id="6" idx="2"/>
            <a:endCxn id="9" idx="0"/>
          </p:cNvCxnSpPr>
          <p:nvPr/>
        </p:nvCxnSpPr>
        <p:spPr bwMode="auto">
          <a:xfrm rot="16200000" flipH="1">
            <a:off x="3939246" y="3805596"/>
            <a:ext cx="396519" cy="979247"/>
          </a:xfrm>
          <a:prstGeom prst="bentConnector3">
            <a:avLst>
              <a:gd name="adj1" fmla="val 50000"/>
            </a:avLst>
          </a:prstGeom>
          <a:solidFill>
            <a:schemeClr val="accent1"/>
          </a:solidFill>
          <a:ln w="28575" cap="flat" cmpd="sng" algn="ctr">
            <a:solidFill>
              <a:schemeClr val="tx1"/>
            </a:solidFill>
            <a:prstDash val="solid"/>
            <a:round/>
            <a:headEnd type="none" w="med" len="med"/>
            <a:tailEnd type="arrow"/>
          </a:ln>
          <a:effectLst/>
        </p:spPr>
      </p:cxnSp>
      <p:cxnSp>
        <p:nvCxnSpPr>
          <p:cNvPr id="24" name="Connector: Elbow 23">
            <a:extLst>
              <a:ext uri="{FF2B5EF4-FFF2-40B4-BE49-F238E27FC236}">
                <a16:creationId xmlns:a16="http://schemas.microsoft.com/office/drawing/2014/main" id="{6DC24B60-E953-4850-9827-EA321D57F0F5}"/>
              </a:ext>
            </a:extLst>
          </p:cNvPr>
          <p:cNvCxnSpPr>
            <a:cxnSpLocks/>
            <a:stCxn id="5" idx="2"/>
            <a:endCxn id="10" idx="0"/>
          </p:cNvCxnSpPr>
          <p:nvPr/>
        </p:nvCxnSpPr>
        <p:spPr bwMode="auto">
          <a:xfrm rot="16200000" flipH="1">
            <a:off x="6382290" y="2329691"/>
            <a:ext cx="455258" cy="1027839"/>
          </a:xfrm>
          <a:prstGeom prst="bentConnector3">
            <a:avLst/>
          </a:prstGeom>
          <a:solidFill>
            <a:schemeClr val="accent1"/>
          </a:solidFill>
          <a:ln w="28575" cap="flat" cmpd="sng" algn="ctr">
            <a:solidFill>
              <a:schemeClr val="tx1"/>
            </a:solidFill>
            <a:prstDash val="solid"/>
            <a:round/>
            <a:headEnd type="none" w="med" len="med"/>
            <a:tailEnd type="arrow"/>
          </a:ln>
          <a:effectLst/>
        </p:spPr>
      </p:cxnSp>
      <p:cxnSp>
        <p:nvCxnSpPr>
          <p:cNvPr id="25" name="Connector: Elbow 24">
            <a:extLst>
              <a:ext uri="{FF2B5EF4-FFF2-40B4-BE49-F238E27FC236}">
                <a16:creationId xmlns:a16="http://schemas.microsoft.com/office/drawing/2014/main" id="{AA9DFEDA-6841-4990-A2EC-B641A54AF933}"/>
              </a:ext>
            </a:extLst>
          </p:cNvPr>
          <p:cNvCxnSpPr>
            <a:cxnSpLocks/>
            <a:stCxn id="5" idx="2"/>
            <a:endCxn id="6" idx="0"/>
          </p:cNvCxnSpPr>
          <p:nvPr/>
        </p:nvCxnSpPr>
        <p:spPr bwMode="auto">
          <a:xfrm rot="5400000">
            <a:off x="4644311" y="1619553"/>
            <a:ext cx="455261" cy="2448118"/>
          </a:xfrm>
          <a:prstGeom prst="bentConnector3">
            <a:avLst>
              <a:gd name="adj1" fmla="val 50000"/>
            </a:avLst>
          </a:prstGeom>
          <a:solidFill>
            <a:schemeClr val="accent1"/>
          </a:solidFill>
          <a:ln w="28575" cap="flat" cmpd="sng" algn="ctr">
            <a:solidFill>
              <a:schemeClr val="tx1"/>
            </a:solidFill>
            <a:prstDash val="solid"/>
            <a:round/>
            <a:headEnd type="none" w="med" len="med"/>
            <a:tailEnd type="arrow"/>
          </a:ln>
          <a:effectLst/>
        </p:spPr>
      </p:cxnSp>
      <p:cxnSp>
        <p:nvCxnSpPr>
          <p:cNvPr id="32" name="Connector: Elbow 31">
            <a:extLst>
              <a:ext uri="{FF2B5EF4-FFF2-40B4-BE49-F238E27FC236}">
                <a16:creationId xmlns:a16="http://schemas.microsoft.com/office/drawing/2014/main" id="{A77B1BF4-6B75-42F2-89B9-360F35DCA9BE}"/>
              </a:ext>
            </a:extLst>
          </p:cNvPr>
          <p:cNvCxnSpPr>
            <a:cxnSpLocks/>
            <a:stCxn id="5" idx="2"/>
            <a:endCxn id="11" idx="0"/>
          </p:cNvCxnSpPr>
          <p:nvPr/>
        </p:nvCxnSpPr>
        <p:spPr bwMode="auto">
          <a:xfrm rot="16200000" flipH="1">
            <a:off x="7851161" y="860820"/>
            <a:ext cx="455258" cy="3965581"/>
          </a:xfrm>
          <a:prstGeom prst="bentConnector3">
            <a:avLst>
              <a:gd name="adj1" fmla="val 50000"/>
            </a:avLst>
          </a:prstGeom>
          <a:solidFill>
            <a:schemeClr val="accent1"/>
          </a:solidFill>
          <a:ln w="28575" cap="flat" cmpd="sng" algn="ctr">
            <a:solidFill>
              <a:schemeClr val="tx1"/>
            </a:solidFill>
            <a:prstDash val="solid"/>
            <a:round/>
            <a:headEnd type="none" w="med" len="med"/>
            <a:tailEnd type="arrow"/>
          </a:ln>
          <a:effectLst/>
        </p:spPr>
      </p:cxnSp>
      <p:cxnSp>
        <p:nvCxnSpPr>
          <p:cNvPr id="35" name="Connector: Elbow 34">
            <a:extLst>
              <a:ext uri="{FF2B5EF4-FFF2-40B4-BE49-F238E27FC236}">
                <a16:creationId xmlns:a16="http://schemas.microsoft.com/office/drawing/2014/main" id="{2858CD74-A8E1-43C9-9FB0-ECF34389989A}"/>
              </a:ext>
            </a:extLst>
          </p:cNvPr>
          <p:cNvCxnSpPr>
            <a:cxnSpLocks/>
            <a:stCxn id="10" idx="2"/>
            <a:endCxn id="7" idx="0"/>
          </p:cNvCxnSpPr>
          <p:nvPr/>
        </p:nvCxnSpPr>
        <p:spPr bwMode="auto">
          <a:xfrm rot="16200000" flipH="1">
            <a:off x="7662971" y="3557825"/>
            <a:ext cx="390606" cy="1468871"/>
          </a:xfrm>
          <a:prstGeom prst="bentConnector3">
            <a:avLst>
              <a:gd name="adj1" fmla="val 50000"/>
            </a:avLst>
          </a:prstGeom>
          <a:solidFill>
            <a:schemeClr val="accent1"/>
          </a:solidFill>
          <a:ln w="28575" cap="flat" cmpd="sng" algn="ctr">
            <a:solidFill>
              <a:schemeClr val="tx1"/>
            </a:solidFill>
            <a:prstDash val="solid"/>
            <a:round/>
            <a:headEnd type="none" w="med" len="med"/>
            <a:tailEnd type="arrow"/>
          </a:ln>
          <a:effectLst/>
        </p:spPr>
      </p:cxnSp>
      <p:cxnSp>
        <p:nvCxnSpPr>
          <p:cNvPr id="38" name="Connector: Elbow 37">
            <a:extLst>
              <a:ext uri="{FF2B5EF4-FFF2-40B4-BE49-F238E27FC236}">
                <a16:creationId xmlns:a16="http://schemas.microsoft.com/office/drawing/2014/main" id="{DF54B081-C330-4895-856C-125565853638}"/>
              </a:ext>
            </a:extLst>
          </p:cNvPr>
          <p:cNvCxnSpPr>
            <a:cxnSpLocks/>
            <a:stCxn id="11" idx="2"/>
            <a:endCxn id="7" idx="0"/>
          </p:cNvCxnSpPr>
          <p:nvPr/>
        </p:nvCxnSpPr>
        <p:spPr bwMode="auto">
          <a:xfrm rot="5400000">
            <a:off x="9131843" y="3557826"/>
            <a:ext cx="390606" cy="1468871"/>
          </a:xfrm>
          <a:prstGeom prst="bentConnector3">
            <a:avLst>
              <a:gd name="adj1" fmla="val 50000"/>
            </a:avLst>
          </a:prstGeom>
          <a:solidFill>
            <a:schemeClr val="accent1"/>
          </a:solidFill>
          <a:ln w="28575"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37257859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a:extLst>
              <a:ext uri="{FF2B5EF4-FFF2-40B4-BE49-F238E27FC236}">
                <a16:creationId xmlns:a16="http://schemas.microsoft.com/office/drawing/2014/main" id="{2EBF34D4-AF78-6E5E-6198-111C65A76685}"/>
              </a:ext>
            </a:extLst>
          </p:cNvPr>
          <p:cNvSpPr>
            <a:spLocks noGrp="1" noChangeArrowheads="1"/>
          </p:cNvSpPr>
          <p:nvPr>
            <p:ph type="title"/>
          </p:nvPr>
        </p:nvSpPr>
        <p:spPr/>
        <p:txBody>
          <a:bodyPr/>
          <a:lstStyle/>
          <a:p>
            <a:r>
              <a:rPr lang="en-US" altLang="en-US" dirty="0"/>
              <a:t>Background: GSFC Trajectory Optimization Tools</a:t>
            </a:r>
          </a:p>
        </p:txBody>
      </p:sp>
      <p:sp>
        <p:nvSpPr>
          <p:cNvPr id="16387" name="Slide Number Placeholder 3">
            <a:extLst>
              <a:ext uri="{FF2B5EF4-FFF2-40B4-BE49-F238E27FC236}">
                <a16:creationId xmlns:a16="http://schemas.microsoft.com/office/drawing/2014/main" id="{B48CB145-C61E-C3D0-D7C7-0FA559F81FB0}"/>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99D70C6-DF83-C440-A13C-8CA8DCE98ECF}" type="slidenum">
              <a:rPr lang="en-US" altLang="en-US" sz="1100">
                <a:solidFill>
                  <a:srgbClr val="2996C3"/>
                </a:solidFill>
              </a:rPr>
              <a:pPr/>
              <a:t>43</a:t>
            </a:fld>
            <a:endParaRPr lang="en-US" altLang="en-US" sz="1100">
              <a:solidFill>
                <a:srgbClr val="2996C3"/>
              </a:solidFill>
            </a:endParaRPr>
          </a:p>
        </p:txBody>
      </p:sp>
      <p:graphicFrame>
        <p:nvGraphicFramePr>
          <p:cNvPr id="3" name="Table 3">
            <a:extLst>
              <a:ext uri="{FF2B5EF4-FFF2-40B4-BE49-F238E27FC236}">
                <a16:creationId xmlns:a16="http://schemas.microsoft.com/office/drawing/2014/main" id="{BA8AB37E-7C11-4FF6-B7E7-4D12749C23F9}"/>
              </a:ext>
            </a:extLst>
          </p:cNvPr>
          <p:cNvGraphicFramePr>
            <a:graphicFrameLocks noGrp="1"/>
          </p:cNvGraphicFramePr>
          <p:nvPr>
            <p:ph idx="1"/>
          </p:nvPr>
        </p:nvGraphicFramePr>
        <p:xfrm>
          <a:off x="292562" y="1455089"/>
          <a:ext cx="11548533" cy="4486233"/>
        </p:xfrm>
        <a:graphic>
          <a:graphicData uri="http://schemas.openxmlformats.org/drawingml/2006/table">
            <a:tbl>
              <a:tblPr firstRow="1" bandRow="1">
                <a:tableStyleId>{21E4AEA4-8DFA-4A89-87EB-49C32662AFE0}</a:tableStyleId>
              </a:tblPr>
              <a:tblGrid>
                <a:gridCol w="1199273">
                  <a:extLst>
                    <a:ext uri="{9D8B030D-6E8A-4147-A177-3AD203B41FA5}">
                      <a16:colId xmlns:a16="http://schemas.microsoft.com/office/drawing/2014/main" val="470137044"/>
                    </a:ext>
                  </a:extLst>
                </a:gridCol>
                <a:gridCol w="2297429">
                  <a:extLst>
                    <a:ext uri="{9D8B030D-6E8A-4147-A177-3AD203B41FA5}">
                      <a16:colId xmlns:a16="http://schemas.microsoft.com/office/drawing/2014/main" val="514211659"/>
                    </a:ext>
                  </a:extLst>
                </a:gridCol>
                <a:gridCol w="8051831">
                  <a:extLst>
                    <a:ext uri="{9D8B030D-6E8A-4147-A177-3AD203B41FA5}">
                      <a16:colId xmlns:a16="http://schemas.microsoft.com/office/drawing/2014/main" val="1172390949"/>
                    </a:ext>
                  </a:extLst>
                </a:gridCol>
              </a:tblGrid>
              <a:tr h="554313">
                <a:tc>
                  <a:txBody>
                    <a:bodyPr/>
                    <a:lstStyle/>
                    <a:p>
                      <a:pPr algn="ctr"/>
                      <a:r>
                        <a:rPr lang="en-US" dirty="0"/>
                        <a:t>Name</a:t>
                      </a:r>
                    </a:p>
                  </a:txBody>
                  <a:tcPr anchor="ctr"/>
                </a:tc>
                <a:tc>
                  <a:txBody>
                    <a:bodyPr/>
                    <a:lstStyle/>
                    <a:p>
                      <a:pPr algn="ctr"/>
                      <a:r>
                        <a:rPr lang="en-US" dirty="0"/>
                        <a:t>Type of Optimizer</a:t>
                      </a:r>
                    </a:p>
                  </a:txBody>
                  <a:tcPr anchor="ctr"/>
                </a:tc>
                <a:tc>
                  <a:txBody>
                    <a:bodyPr/>
                    <a:lstStyle/>
                    <a:p>
                      <a:pPr algn="ctr"/>
                      <a:r>
                        <a:rPr lang="en-US" dirty="0"/>
                        <a:t>Notes</a:t>
                      </a:r>
                    </a:p>
                  </a:txBody>
                  <a:tcPr anchor="ctr"/>
                </a:tc>
                <a:extLst>
                  <a:ext uri="{0D108BD9-81ED-4DB2-BD59-A6C34878D82A}">
                    <a16:rowId xmlns:a16="http://schemas.microsoft.com/office/drawing/2014/main" val="3278628055"/>
                  </a:ext>
                </a:extLst>
              </a:tr>
              <a:tr h="1920240">
                <a:tc>
                  <a:txBody>
                    <a:bodyPr/>
                    <a:lstStyle/>
                    <a:p>
                      <a:pPr algn="ctr"/>
                      <a:r>
                        <a:rPr lang="en-US" dirty="0"/>
                        <a:t>GMAT</a:t>
                      </a:r>
                    </a:p>
                  </a:txBody>
                  <a:tcPr anchor="ctr"/>
                </a:tc>
                <a:tc>
                  <a:txBody>
                    <a:bodyPr/>
                    <a:lstStyle/>
                    <a:p>
                      <a:pPr algn="ctr"/>
                      <a:r>
                        <a:rPr lang="en-US" dirty="0"/>
                        <a:t>Direct Shooting</a:t>
                      </a:r>
                    </a:p>
                  </a:txBody>
                  <a:tcPr anchor="ctr"/>
                </a:tc>
                <a:tc>
                  <a:txBody>
                    <a:bodyPr/>
                    <a:lstStyle/>
                    <a:p>
                      <a:pPr marL="285750" indent="-285750">
                        <a:buFont typeface="Arial" panose="020B0604020202020204" pitchFamily="34" charset="0"/>
                        <a:buChar char="•"/>
                      </a:pPr>
                      <a:r>
                        <a:rPr lang="en-US" dirty="0"/>
                        <a:t>General Mission Analysis Tool (GMAT)</a:t>
                      </a:r>
                    </a:p>
                    <a:p>
                      <a:pPr marL="285750" indent="-285750">
                        <a:buFont typeface="Arial" panose="020B0604020202020204" pitchFamily="34" charset="0"/>
                        <a:buChar char="•"/>
                      </a:pPr>
                      <a:r>
                        <a:rPr lang="en-US" dirty="0"/>
                        <a:t>Set up problems via a GUI, script interface, or API; source code in C++</a:t>
                      </a:r>
                    </a:p>
                    <a:p>
                      <a:pPr marL="285750" indent="-285750">
                        <a:buFont typeface="Arial" panose="020B0604020202020204" pitchFamily="34" charset="0"/>
                        <a:buChar char="•"/>
                      </a:pPr>
                      <a:r>
                        <a:rPr lang="en-US" dirty="0"/>
                        <a:t>Can create many varieties of direct shooting problems</a:t>
                      </a:r>
                    </a:p>
                    <a:p>
                      <a:pPr marL="285750" indent="-285750">
                        <a:buFont typeface="Arial" panose="020B0604020202020204" pitchFamily="34" charset="0"/>
                        <a:buChar char="•"/>
                      </a:pPr>
                      <a:r>
                        <a:rPr lang="en-US" dirty="0"/>
                        <a:t>Includes high fidelity dynamical models used in operations </a:t>
                      </a:r>
                    </a:p>
                    <a:p>
                      <a:pPr marL="285750" indent="-285750">
                        <a:buFont typeface="Arial" panose="020B0604020202020204" pitchFamily="34" charset="0"/>
                        <a:buChar char="•"/>
                      </a:pPr>
                      <a:r>
                        <a:rPr lang="en-US" dirty="0"/>
                        <a:t>Interactive 3D graphics</a:t>
                      </a:r>
                    </a:p>
                    <a:p>
                      <a:pPr marL="285750" indent="-285750">
                        <a:buFont typeface="Arial" panose="020B0604020202020204" pitchFamily="34" charset="0"/>
                        <a:buChar char="•"/>
                      </a:pPr>
                      <a:r>
                        <a:rPr lang="en-US" dirty="0"/>
                        <a:t>Access open-source release on </a:t>
                      </a:r>
                      <a:r>
                        <a:rPr lang="en-US" dirty="0">
                          <a:hlinkClick r:id="rId3"/>
                        </a:rPr>
                        <a:t>SourceForge</a:t>
                      </a:r>
                      <a:endParaRPr lang="en-US" dirty="0"/>
                    </a:p>
                  </a:txBody>
                  <a:tcPr/>
                </a:tc>
                <a:extLst>
                  <a:ext uri="{0D108BD9-81ED-4DB2-BD59-A6C34878D82A}">
                    <a16:rowId xmlns:a16="http://schemas.microsoft.com/office/drawing/2014/main" val="1951709401"/>
                  </a:ext>
                </a:extLst>
              </a:tr>
              <a:tr h="1920240">
                <a:tc>
                  <a:txBody>
                    <a:bodyPr/>
                    <a:lstStyle/>
                    <a:p>
                      <a:pPr algn="ctr"/>
                      <a:r>
                        <a:rPr lang="en-US" dirty="0"/>
                        <a:t>EMTG</a:t>
                      </a:r>
                    </a:p>
                  </a:txBody>
                  <a:tcPr anchor="ctr"/>
                </a:tc>
                <a:tc>
                  <a:txBody>
                    <a:bodyPr/>
                    <a:lstStyle/>
                    <a:p>
                      <a:pPr algn="ctr"/>
                      <a:r>
                        <a:rPr lang="en-US" dirty="0"/>
                        <a:t>Direct Shooting (Inner-Loop)</a:t>
                      </a:r>
                    </a:p>
                    <a:p>
                      <a:pPr algn="ctr"/>
                      <a:r>
                        <a:rPr lang="en-US" dirty="0"/>
                        <a:t>Metaheuristic</a:t>
                      </a:r>
                    </a:p>
                    <a:p>
                      <a:pPr algn="ctr"/>
                      <a:r>
                        <a:rPr lang="en-US" dirty="0"/>
                        <a:t> (Outer-Loop)</a:t>
                      </a:r>
                    </a:p>
                  </a:txBody>
                  <a:tcPr anchor="ctr"/>
                </a:tc>
                <a:tc>
                  <a:txBody>
                    <a:bodyPr/>
                    <a:lstStyle/>
                    <a:p>
                      <a:pPr marL="285750" indent="-285750">
                        <a:buFont typeface="Arial" panose="020B0604020202020204" pitchFamily="34" charset="0"/>
                        <a:buChar char="•"/>
                      </a:pPr>
                      <a:r>
                        <a:rPr lang="en-US" dirty="0"/>
                        <a:t>Evolutionary Mission Trajectory Generator (EMTG)</a:t>
                      </a:r>
                    </a:p>
                    <a:p>
                      <a:pPr marL="285750" indent="-285750">
                        <a:buFont typeface="Arial" panose="020B0604020202020204" pitchFamily="34" charset="0"/>
                        <a:buChar char="•"/>
                      </a:pPr>
                      <a:r>
                        <a:rPr lang="en-US" dirty="0"/>
                        <a:t>Problems set up via a GUI or text file; source code in C++</a:t>
                      </a:r>
                    </a:p>
                    <a:p>
                      <a:pPr marL="285750" indent="-285750">
                        <a:buFont typeface="Arial" panose="020B0604020202020204" pitchFamily="34" charset="0"/>
                        <a:buChar char="•"/>
                      </a:pPr>
                      <a:r>
                        <a:rPr lang="en-US" dirty="0"/>
                        <a:t>Forward-backward or forward only shooting are used in the inner loop</a:t>
                      </a:r>
                    </a:p>
                    <a:p>
                      <a:pPr marL="285750" indent="-285750">
                        <a:buFont typeface="Arial" panose="020B0604020202020204" pitchFamily="34" charset="0"/>
                        <a:buChar char="•"/>
                      </a:pPr>
                      <a:r>
                        <a:rPr lang="en-US" dirty="0"/>
                        <a:t>The outer loop algorithm is Monotonic Basin Hopping (MBH)</a:t>
                      </a:r>
                    </a:p>
                    <a:p>
                      <a:pPr marL="285750" indent="-285750">
                        <a:buFont typeface="Arial" panose="020B0604020202020204" pitchFamily="34" charset="0"/>
                        <a:buChar char="•"/>
                      </a:pPr>
                      <a:r>
                        <a:rPr lang="en-US" dirty="0"/>
                        <a:t>Includes low fidelity dynamical models that enable a rapid search of the solution space and medium fidelity models for validating solutions</a:t>
                      </a:r>
                    </a:p>
                    <a:p>
                      <a:pPr marL="285750" indent="-285750">
                        <a:buFont typeface="Arial" panose="020B0604020202020204" pitchFamily="34" charset="0"/>
                        <a:buChar char="•"/>
                      </a:pPr>
                      <a:r>
                        <a:rPr lang="en-US" dirty="0"/>
                        <a:t>Access open-source release on </a:t>
                      </a:r>
                      <a:r>
                        <a:rPr lang="en-US" dirty="0">
                          <a:hlinkClick r:id="rId4"/>
                        </a:rPr>
                        <a:t>GitLab</a:t>
                      </a:r>
                      <a:endParaRPr lang="en-US" dirty="0"/>
                    </a:p>
                  </a:txBody>
                  <a:tcPr/>
                </a:tc>
                <a:extLst>
                  <a:ext uri="{0D108BD9-81ED-4DB2-BD59-A6C34878D82A}">
                    <a16:rowId xmlns:a16="http://schemas.microsoft.com/office/drawing/2014/main" val="152690572"/>
                  </a:ext>
                </a:extLst>
              </a:tr>
            </a:tbl>
          </a:graphicData>
        </a:graphic>
      </p:graphicFrame>
    </p:spTree>
    <p:extLst>
      <p:ext uri="{BB962C8B-B14F-4D97-AF65-F5344CB8AC3E}">
        <p14:creationId xmlns:p14="http://schemas.microsoft.com/office/powerpoint/2010/main" val="9024765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a:extLst>
              <a:ext uri="{FF2B5EF4-FFF2-40B4-BE49-F238E27FC236}">
                <a16:creationId xmlns:a16="http://schemas.microsoft.com/office/drawing/2014/main" id="{2EBF34D4-AF78-6E5E-6198-111C65A76685}"/>
              </a:ext>
            </a:extLst>
          </p:cNvPr>
          <p:cNvSpPr>
            <a:spLocks noGrp="1" noChangeArrowheads="1"/>
          </p:cNvSpPr>
          <p:nvPr>
            <p:ph type="title"/>
          </p:nvPr>
        </p:nvSpPr>
        <p:spPr/>
        <p:txBody>
          <a:bodyPr/>
          <a:lstStyle/>
          <a:p>
            <a:r>
              <a:rPr lang="en-US" altLang="en-US" dirty="0"/>
              <a:t>Background: GSFC Trajectory Optimization Tools</a:t>
            </a:r>
          </a:p>
        </p:txBody>
      </p:sp>
      <p:sp>
        <p:nvSpPr>
          <p:cNvPr id="16387" name="Slide Number Placeholder 3">
            <a:extLst>
              <a:ext uri="{FF2B5EF4-FFF2-40B4-BE49-F238E27FC236}">
                <a16:creationId xmlns:a16="http://schemas.microsoft.com/office/drawing/2014/main" id="{B48CB145-C61E-C3D0-D7C7-0FA559F81FB0}"/>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99D70C6-DF83-C440-A13C-8CA8DCE98ECF}" type="slidenum">
              <a:rPr lang="en-US" altLang="en-US" sz="1100">
                <a:solidFill>
                  <a:srgbClr val="2996C3"/>
                </a:solidFill>
              </a:rPr>
              <a:pPr/>
              <a:t>44</a:t>
            </a:fld>
            <a:endParaRPr lang="en-US" altLang="en-US" sz="1100">
              <a:solidFill>
                <a:srgbClr val="2996C3"/>
              </a:solidFill>
            </a:endParaRPr>
          </a:p>
        </p:txBody>
      </p:sp>
      <p:graphicFrame>
        <p:nvGraphicFramePr>
          <p:cNvPr id="3" name="Table 3">
            <a:extLst>
              <a:ext uri="{FF2B5EF4-FFF2-40B4-BE49-F238E27FC236}">
                <a16:creationId xmlns:a16="http://schemas.microsoft.com/office/drawing/2014/main" id="{BA8AB37E-7C11-4FF6-B7E7-4D12749C23F9}"/>
              </a:ext>
            </a:extLst>
          </p:cNvPr>
          <p:cNvGraphicFramePr>
            <a:graphicFrameLocks noGrp="1"/>
          </p:cNvGraphicFramePr>
          <p:nvPr>
            <p:ph idx="1"/>
          </p:nvPr>
        </p:nvGraphicFramePr>
        <p:xfrm>
          <a:off x="292562" y="1455089"/>
          <a:ext cx="11548533" cy="4486233"/>
        </p:xfrm>
        <a:graphic>
          <a:graphicData uri="http://schemas.openxmlformats.org/drawingml/2006/table">
            <a:tbl>
              <a:tblPr firstRow="1" bandRow="1">
                <a:tableStyleId>{21E4AEA4-8DFA-4A89-87EB-49C32662AFE0}</a:tableStyleId>
              </a:tblPr>
              <a:tblGrid>
                <a:gridCol w="1199273">
                  <a:extLst>
                    <a:ext uri="{9D8B030D-6E8A-4147-A177-3AD203B41FA5}">
                      <a16:colId xmlns:a16="http://schemas.microsoft.com/office/drawing/2014/main" val="470137044"/>
                    </a:ext>
                  </a:extLst>
                </a:gridCol>
                <a:gridCol w="2297429">
                  <a:extLst>
                    <a:ext uri="{9D8B030D-6E8A-4147-A177-3AD203B41FA5}">
                      <a16:colId xmlns:a16="http://schemas.microsoft.com/office/drawing/2014/main" val="514211659"/>
                    </a:ext>
                  </a:extLst>
                </a:gridCol>
                <a:gridCol w="8051831">
                  <a:extLst>
                    <a:ext uri="{9D8B030D-6E8A-4147-A177-3AD203B41FA5}">
                      <a16:colId xmlns:a16="http://schemas.microsoft.com/office/drawing/2014/main" val="1172390949"/>
                    </a:ext>
                  </a:extLst>
                </a:gridCol>
              </a:tblGrid>
              <a:tr h="554313">
                <a:tc>
                  <a:txBody>
                    <a:bodyPr/>
                    <a:lstStyle/>
                    <a:p>
                      <a:pPr algn="ctr"/>
                      <a:r>
                        <a:rPr lang="en-US" dirty="0"/>
                        <a:t>Name</a:t>
                      </a:r>
                    </a:p>
                  </a:txBody>
                  <a:tcPr anchor="ctr"/>
                </a:tc>
                <a:tc>
                  <a:txBody>
                    <a:bodyPr/>
                    <a:lstStyle/>
                    <a:p>
                      <a:pPr algn="ctr"/>
                      <a:r>
                        <a:rPr lang="en-US" dirty="0"/>
                        <a:t>Type of Optimizer</a:t>
                      </a:r>
                    </a:p>
                  </a:txBody>
                  <a:tcPr anchor="ctr"/>
                </a:tc>
                <a:tc>
                  <a:txBody>
                    <a:bodyPr/>
                    <a:lstStyle/>
                    <a:p>
                      <a:pPr algn="ctr"/>
                      <a:r>
                        <a:rPr lang="en-US" dirty="0"/>
                        <a:t>Notes</a:t>
                      </a:r>
                    </a:p>
                  </a:txBody>
                  <a:tcPr anchor="ctr"/>
                </a:tc>
                <a:extLst>
                  <a:ext uri="{0D108BD9-81ED-4DB2-BD59-A6C34878D82A}">
                    <a16:rowId xmlns:a16="http://schemas.microsoft.com/office/drawing/2014/main" val="3278628055"/>
                  </a:ext>
                </a:extLst>
              </a:tr>
              <a:tr h="1920240">
                <a:tc>
                  <a:txBody>
                    <a:bodyPr/>
                    <a:lstStyle/>
                    <a:p>
                      <a:pPr algn="ctr"/>
                      <a:r>
                        <a:rPr lang="en-US" dirty="0"/>
                        <a:t>CSALT</a:t>
                      </a:r>
                    </a:p>
                  </a:txBody>
                  <a:tcPr anchor="ctr"/>
                </a:tc>
                <a:tc>
                  <a:txBody>
                    <a:bodyPr/>
                    <a:lstStyle/>
                    <a:p>
                      <a:pPr algn="ctr"/>
                      <a:r>
                        <a:rPr lang="en-US" dirty="0"/>
                        <a:t>Direct Collocation</a:t>
                      </a:r>
                    </a:p>
                  </a:txBody>
                  <a:tcPr anchor="ctr"/>
                </a:tc>
                <a:tc>
                  <a:txBody>
                    <a:bodyPr/>
                    <a:lstStyle/>
                    <a:p>
                      <a:pPr marL="285750" indent="-285750">
                        <a:buFont typeface="Arial" panose="020B0604020202020204" pitchFamily="34" charset="0"/>
                        <a:buChar char="•"/>
                      </a:pPr>
                      <a:r>
                        <a:rPr lang="en-US" dirty="0"/>
                        <a:t>Collocation Stand-Alone Library and Toolkit (CSALT)</a:t>
                      </a:r>
                    </a:p>
                    <a:p>
                      <a:pPr marL="285750" indent="-285750">
                        <a:buFont typeface="Arial" panose="020B0604020202020204" pitchFamily="34" charset="0"/>
                        <a:buChar char="•"/>
                      </a:pPr>
                      <a:r>
                        <a:rPr lang="en-US" dirty="0"/>
                        <a:t>Set up problems as Matlab or C++ code, source code in C++</a:t>
                      </a:r>
                    </a:p>
                    <a:p>
                      <a:pPr marL="285750" indent="-285750">
                        <a:buFont typeface="Arial" panose="020B0604020202020204" pitchFamily="34" charset="0"/>
                        <a:buChar char="•"/>
                      </a:pPr>
                      <a:r>
                        <a:rPr lang="en-US" dirty="0"/>
                        <a:t>Hermite-Simpson, </a:t>
                      </a:r>
                      <a:r>
                        <a:rPr lang="en-US" dirty="0" err="1"/>
                        <a:t>Lobatto</a:t>
                      </a:r>
                      <a:r>
                        <a:rPr lang="en-US" dirty="0"/>
                        <a:t> IIIa, and </a:t>
                      </a:r>
                      <a:r>
                        <a:rPr lang="en-US" dirty="0" err="1"/>
                        <a:t>Radau</a:t>
                      </a:r>
                      <a:r>
                        <a:rPr lang="en-US" dirty="0"/>
                        <a:t> transcriptions available</a:t>
                      </a:r>
                    </a:p>
                    <a:p>
                      <a:pPr marL="285750" indent="-285750">
                        <a:buFont typeface="Arial" panose="020B0604020202020204" pitchFamily="34" charset="0"/>
                        <a:buChar char="•"/>
                      </a:pPr>
                      <a:r>
                        <a:rPr lang="en-US" dirty="0"/>
                        <a:t>Matlab prototype version includes much of the same functionality as C++ tool, and enables easier problem setup</a:t>
                      </a:r>
                    </a:p>
                    <a:p>
                      <a:pPr marL="285750" indent="-285750">
                        <a:buFont typeface="Arial" panose="020B0604020202020204" pitchFamily="34" charset="0"/>
                        <a:buChar char="•"/>
                      </a:pPr>
                      <a:r>
                        <a:rPr lang="en-US" dirty="0"/>
                        <a:t>C++ code included with GMAT source code; must be compiled separately</a:t>
                      </a:r>
                    </a:p>
                    <a:p>
                      <a:pPr marL="285750" indent="-285750">
                        <a:buFont typeface="Arial" panose="020B0604020202020204" pitchFamily="34" charset="0"/>
                        <a:buChar char="•"/>
                      </a:pPr>
                      <a:endParaRPr lang="en-US" dirty="0"/>
                    </a:p>
                  </a:txBody>
                  <a:tcPr/>
                </a:tc>
                <a:extLst>
                  <a:ext uri="{0D108BD9-81ED-4DB2-BD59-A6C34878D82A}">
                    <a16:rowId xmlns:a16="http://schemas.microsoft.com/office/drawing/2014/main" val="1951709401"/>
                  </a:ext>
                </a:extLst>
              </a:tr>
              <a:tr h="1920240">
                <a:tc>
                  <a:txBody>
                    <a:bodyPr/>
                    <a:lstStyle/>
                    <a:p>
                      <a:pPr algn="ctr"/>
                      <a:r>
                        <a:rPr lang="en-US" dirty="0"/>
                        <a:t>*</a:t>
                      </a:r>
                      <a:r>
                        <a:rPr lang="en-US" dirty="0" err="1"/>
                        <a:t>PaSTA</a:t>
                      </a:r>
                      <a:endParaRPr lang="en-US" dirty="0"/>
                    </a:p>
                  </a:txBody>
                  <a:tcPr anchor="ctr"/>
                </a:tc>
                <a:tc>
                  <a:txBody>
                    <a:bodyPr/>
                    <a:lstStyle/>
                    <a:p>
                      <a:pPr algn="ctr"/>
                      <a:r>
                        <a:rPr lang="en-US" dirty="0"/>
                        <a:t>Direct Shooting</a:t>
                      </a:r>
                    </a:p>
                  </a:txBody>
                  <a:tcPr anchor="ctr"/>
                </a:tc>
                <a:tc>
                  <a:txBody>
                    <a:bodyPr/>
                    <a:lstStyle/>
                    <a:p>
                      <a:pPr marL="285750" indent="-285750">
                        <a:buFont typeface="Arial" panose="020B0604020202020204" pitchFamily="34" charset="0"/>
                        <a:buChar char="•"/>
                      </a:pPr>
                      <a:r>
                        <a:rPr lang="en-US" dirty="0"/>
                        <a:t>Parametric Shooting Transcription Algorithm (</a:t>
                      </a:r>
                      <a:r>
                        <a:rPr lang="en-US" dirty="0" err="1"/>
                        <a:t>PaSTA</a:t>
                      </a:r>
                      <a:r>
                        <a:rPr lang="en-US" dirty="0"/>
                        <a:t>)</a:t>
                      </a:r>
                    </a:p>
                    <a:p>
                      <a:pPr marL="285750" indent="-285750">
                        <a:buFont typeface="Arial" panose="020B0604020202020204" pitchFamily="34" charset="0"/>
                        <a:buChar char="•"/>
                      </a:pPr>
                      <a:r>
                        <a:rPr lang="en-US" dirty="0"/>
                        <a:t>Set up problems as Matlab or C++ code, source code in C++</a:t>
                      </a:r>
                    </a:p>
                    <a:p>
                      <a:pPr marL="285750" indent="-285750">
                        <a:buFont typeface="Arial" panose="020B0604020202020204" pitchFamily="34" charset="0"/>
                        <a:buChar char="•"/>
                      </a:pPr>
                      <a:r>
                        <a:rPr lang="en-US" dirty="0"/>
                        <a:t>Can create many varieties of direct shooting problems</a:t>
                      </a:r>
                    </a:p>
                    <a:p>
                      <a:pPr marL="285750" indent="-285750">
                        <a:buFont typeface="Arial" panose="020B0604020202020204" pitchFamily="34" charset="0"/>
                        <a:buChar char="•"/>
                      </a:pPr>
                      <a:r>
                        <a:rPr lang="en-US" dirty="0"/>
                        <a:t>Uses same explicit integration algorithms as EMTG</a:t>
                      </a:r>
                    </a:p>
                    <a:p>
                      <a:pPr marL="285750" indent="-285750">
                        <a:buFont typeface="Arial" panose="020B0604020202020204" pitchFamily="34" charset="0"/>
                        <a:buChar char="•"/>
                      </a:pPr>
                      <a:r>
                        <a:rPr lang="en-US" dirty="0"/>
                        <a:t>*Not currently available as an open-source tool</a:t>
                      </a:r>
                    </a:p>
                  </a:txBody>
                  <a:tcPr/>
                </a:tc>
                <a:extLst>
                  <a:ext uri="{0D108BD9-81ED-4DB2-BD59-A6C34878D82A}">
                    <a16:rowId xmlns:a16="http://schemas.microsoft.com/office/drawing/2014/main" val="152690572"/>
                  </a:ext>
                </a:extLst>
              </a:tr>
            </a:tbl>
          </a:graphicData>
        </a:graphic>
      </p:graphicFrame>
    </p:spTree>
    <p:extLst>
      <p:ext uri="{BB962C8B-B14F-4D97-AF65-F5344CB8AC3E}">
        <p14:creationId xmlns:p14="http://schemas.microsoft.com/office/powerpoint/2010/main" val="5005701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10;&#10;Description automatically generated">
            <a:extLst>
              <a:ext uri="{FF2B5EF4-FFF2-40B4-BE49-F238E27FC236}">
                <a16:creationId xmlns:a16="http://schemas.microsoft.com/office/drawing/2014/main" id="{1D19AC8A-D721-4478-AB8D-6223A9F6850A}"/>
              </a:ext>
            </a:extLst>
          </p:cNvPr>
          <p:cNvPicPr>
            <a:picLocks noChangeAspect="1"/>
          </p:cNvPicPr>
          <p:nvPr/>
        </p:nvPicPr>
        <p:blipFill rotWithShape="1">
          <a:blip r:embed="rId2"/>
          <a:srcRect l="35642"/>
          <a:stretch/>
        </p:blipFill>
        <p:spPr>
          <a:xfrm>
            <a:off x="0" y="2283259"/>
            <a:ext cx="4506434" cy="3183805"/>
          </a:xfrm>
          <a:prstGeom prst="rect">
            <a:avLst/>
          </a:prstGeom>
        </p:spPr>
      </p:pic>
      <p:sp>
        <p:nvSpPr>
          <p:cNvPr id="2" name="Title 1">
            <a:extLst>
              <a:ext uri="{FF2B5EF4-FFF2-40B4-BE49-F238E27FC236}">
                <a16:creationId xmlns:a16="http://schemas.microsoft.com/office/drawing/2014/main" id="{DBB69100-9667-46A5-9F94-C7987FC5A163}"/>
              </a:ext>
            </a:extLst>
          </p:cNvPr>
          <p:cNvSpPr>
            <a:spLocks noGrp="1"/>
          </p:cNvSpPr>
          <p:nvPr>
            <p:ph type="title"/>
          </p:nvPr>
        </p:nvSpPr>
        <p:spPr/>
        <p:txBody>
          <a:bodyPr/>
          <a:lstStyle/>
          <a:p>
            <a:r>
              <a:rPr lang="en-US" dirty="0"/>
              <a:t>Applications: LISA</a:t>
            </a:r>
          </a:p>
        </p:txBody>
      </p:sp>
      <p:sp>
        <p:nvSpPr>
          <p:cNvPr id="4" name="Content Placeholder 3">
            <a:extLst>
              <a:ext uri="{FF2B5EF4-FFF2-40B4-BE49-F238E27FC236}">
                <a16:creationId xmlns:a16="http://schemas.microsoft.com/office/drawing/2014/main" id="{E0411D28-23FD-40B6-A806-B14C57E69FCD}"/>
              </a:ext>
            </a:extLst>
          </p:cNvPr>
          <p:cNvSpPr>
            <a:spLocks noGrp="1"/>
          </p:cNvSpPr>
          <p:nvPr>
            <p:ph sz="half" idx="2"/>
          </p:nvPr>
        </p:nvSpPr>
        <p:spPr>
          <a:xfrm>
            <a:off x="4921300" y="1384299"/>
            <a:ext cx="6771167" cy="4608366"/>
          </a:xfrm>
        </p:spPr>
        <p:txBody>
          <a:bodyPr/>
          <a:lstStyle/>
          <a:p>
            <a:r>
              <a:rPr lang="en-US" sz="2400" b="1" u="sng" dirty="0"/>
              <a:t>Goal:</a:t>
            </a:r>
            <a:r>
              <a:rPr lang="en-US" sz="2400" dirty="0"/>
              <a:t> Design low-thrust transfers for 3 spacecraft that deliver them to science orbits that can be maintained for 10 years. </a:t>
            </a:r>
          </a:p>
          <a:p>
            <a:pPr marL="0" indent="0">
              <a:buNone/>
            </a:pPr>
            <a:endParaRPr lang="en-US" sz="1400" dirty="0"/>
          </a:p>
          <a:p>
            <a:r>
              <a:rPr lang="en-US" sz="2400" b="1" u="sng" dirty="0"/>
              <a:t>Challenge:</a:t>
            </a:r>
            <a:r>
              <a:rPr lang="en-US" sz="2400" dirty="0"/>
              <a:t> Science orbits must enable the 3 spacecraft to maintain an equilateral triangle formation whose side lengths and distance from the Earth remain relatively constant. </a:t>
            </a:r>
          </a:p>
          <a:p>
            <a:endParaRPr lang="en-US" sz="1400" dirty="0"/>
          </a:p>
          <a:p>
            <a:r>
              <a:rPr lang="en-US" sz="2400" b="1" u="sng" dirty="0"/>
              <a:t>Cost Function:</a:t>
            </a:r>
            <a:r>
              <a:rPr lang="en-US" sz="2400" b="1" dirty="0"/>
              <a:t> </a:t>
            </a:r>
            <a:r>
              <a:rPr lang="en-US" sz="2400" dirty="0"/>
              <a:t>Maximum final mass</a:t>
            </a:r>
          </a:p>
          <a:p>
            <a:endParaRPr lang="en-US" sz="1400" dirty="0"/>
          </a:p>
          <a:p>
            <a:r>
              <a:rPr lang="en-US" sz="2400" b="1" u="sng" dirty="0"/>
              <a:t>Tool:</a:t>
            </a:r>
            <a:r>
              <a:rPr lang="en-US" sz="2400" dirty="0"/>
              <a:t> CSALT</a:t>
            </a:r>
          </a:p>
          <a:p>
            <a:pPr marL="177800" lvl="1" indent="0">
              <a:buNone/>
            </a:pPr>
            <a:endParaRPr lang="en-US" dirty="0"/>
          </a:p>
        </p:txBody>
      </p:sp>
      <p:sp>
        <p:nvSpPr>
          <p:cNvPr id="5" name="Slide Number Placeholder 4">
            <a:extLst>
              <a:ext uri="{FF2B5EF4-FFF2-40B4-BE49-F238E27FC236}">
                <a16:creationId xmlns:a16="http://schemas.microsoft.com/office/drawing/2014/main" id="{8AA2CB61-6096-4AB9-8C5B-AD232691DF6D}"/>
              </a:ext>
            </a:extLst>
          </p:cNvPr>
          <p:cNvSpPr>
            <a:spLocks noGrp="1"/>
          </p:cNvSpPr>
          <p:nvPr>
            <p:ph type="sldNum" sz="quarter" idx="10"/>
          </p:nvPr>
        </p:nvSpPr>
        <p:spPr/>
        <p:txBody>
          <a:bodyPr/>
          <a:lstStyle/>
          <a:p>
            <a:fld id="{F3DD7A48-C0CD-E24F-8C0C-A7227A2CC108}" type="slidenum">
              <a:rPr lang="en-US" altLang="en-US" smtClean="0"/>
              <a:pPr/>
              <a:t>45</a:t>
            </a:fld>
            <a:endParaRPr lang="en-US" altLang="en-US"/>
          </a:p>
        </p:txBody>
      </p:sp>
      <p:sp>
        <p:nvSpPr>
          <p:cNvPr id="7" name="TextBox 6">
            <a:extLst>
              <a:ext uri="{FF2B5EF4-FFF2-40B4-BE49-F238E27FC236}">
                <a16:creationId xmlns:a16="http://schemas.microsoft.com/office/drawing/2014/main" id="{2BD65A10-E112-4171-9513-2B32117B305D}"/>
              </a:ext>
            </a:extLst>
          </p:cNvPr>
          <p:cNvSpPr txBox="1"/>
          <p:nvPr/>
        </p:nvSpPr>
        <p:spPr>
          <a:xfrm>
            <a:off x="855133" y="1602947"/>
            <a:ext cx="3617434" cy="461665"/>
          </a:xfrm>
          <a:prstGeom prst="rect">
            <a:avLst/>
          </a:prstGeom>
          <a:noFill/>
        </p:spPr>
        <p:txBody>
          <a:bodyPr wrap="square" rtlCol="0">
            <a:spAutoFit/>
          </a:bodyPr>
          <a:lstStyle/>
          <a:p>
            <a:r>
              <a:rPr lang="en-US" dirty="0"/>
              <a:t>LISA Science Formation</a:t>
            </a:r>
          </a:p>
        </p:txBody>
      </p:sp>
    </p:spTree>
    <p:extLst>
      <p:ext uri="{BB962C8B-B14F-4D97-AF65-F5344CB8AC3E}">
        <p14:creationId xmlns:p14="http://schemas.microsoft.com/office/powerpoint/2010/main" val="42038836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69100-9667-46A5-9F94-C7987FC5A163}"/>
              </a:ext>
            </a:extLst>
          </p:cNvPr>
          <p:cNvSpPr>
            <a:spLocks noGrp="1"/>
          </p:cNvSpPr>
          <p:nvPr>
            <p:ph type="title"/>
          </p:nvPr>
        </p:nvSpPr>
        <p:spPr/>
        <p:txBody>
          <a:bodyPr/>
          <a:lstStyle/>
          <a:p>
            <a:r>
              <a:rPr lang="en-US" dirty="0"/>
              <a:t>Applications: LISA</a:t>
            </a:r>
          </a:p>
        </p:txBody>
      </p:sp>
      <p:sp>
        <p:nvSpPr>
          <p:cNvPr id="4" name="Content Placeholder 3">
            <a:extLst>
              <a:ext uri="{FF2B5EF4-FFF2-40B4-BE49-F238E27FC236}">
                <a16:creationId xmlns:a16="http://schemas.microsoft.com/office/drawing/2014/main" id="{E0411D28-23FD-40B6-A806-B14C57E69FCD}"/>
              </a:ext>
            </a:extLst>
          </p:cNvPr>
          <p:cNvSpPr>
            <a:spLocks noGrp="1"/>
          </p:cNvSpPr>
          <p:nvPr>
            <p:ph sz="half" idx="2"/>
          </p:nvPr>
        </p:nvSpPr>
        <p:spPr>
          <a:xfrm>
            <a:off x="4921300" y="1384299"/>
            <a:ext cx="6771167" cy="4608366"/>
          </a:xfrm>
        </p:spPr>
        <p:txBody>
          <a:bodyPr/>
          <a:lstStyle/>
          <a:p>
            <a:r>
              <a:rPr lang="en-US" sz="2400" dirty="0"/>
              <a:t>The European Space Agency (ESA) is conducting mission design for the LISA mission</a:t>
            </a:r>
          </a:p>
          <a:p>
            <a:r>
              <a:rPr lang="en-US" sz="2400" dirty="0"/>
              <a:t>NASA is serving in a supplementary role</a:t>
            </a:r>
          </a:p>
          <a:p>
            <a:r>
              <a:rPr lang="en-US" sz="2400" dirty="0"/>
              <a:t>See papers by Martens, Joffre, and </a:t>
            </a:r>
            <a:r>
              <a:rPr lang="en-US" sz="2400" dirty="0" err="1"/>
              <a:t>Galda</a:t>
            </a:r>
            <a:r>
              <a:rPr lang="en-US" sz="2400" dirty="0"/>
              <a:t> on LISA mission design referenced at the end of this presentation</a:t>
            </a:r>
          </a:p>
          <a:p>
            <a:pPr marL="177800" lvl="1" indent="0">
              <a:buNone/>
            </a:pPr>
            <a:endParaRPr lang="en-US" dirty="0"/>
          </a:p>
        </p:txBody>
      </p:sp>
      <p:sp>
        <p:nvSpPr>
          <p:cNvPr id="5" name="Slide Number Placeholder 4">
            <a:extLst>
              <a:ext uri="{FF2B5EF4-FFF2-40B4-BE49-F238E27FC236}">
                <a16:creationId xmlns:a16="http://schemas.microsoft.com/office/drawing/2014/main" id="{8AA2CB61-6096-4AB9-8C5B-AD232691DF6D}"/>
              </a:ext>
            </a:extLst>
          </p:cNvPr>
          <p:cNvSpPr>
            <a:spLocks noGrp="1"/>
          </p:cNvSpPr>
          <p:nvPr>
            <p:ph type="sldNum" sz="quarter" idx="10"/>
          </p:nvPr>
        </p:nvSpPr>
        <p:spPr/>
        <p:txBody>
          <a:bodyPr/>
          <a:lstStyle/>
          <a:p>
            <a:fld id="{F3DD7A48-C0CD-E24F-8C0C-A7227A2CC108}" type="slidenum">
              <a:rPr lang="en-US" altLang="en-US" smtClean="0"/>
              <a:pPr/>
              <a:t>46</a:t>
            </a:fld>
            <a:endParaRPr lang="en-US" altLang="en-US"/>
          </a:p>
        </p:txBody>
      </p:sp>
      <p:pic>
        <p:nvPicPr>
          <p:cNvPr id="10" name="Picture 9" descr="A picture containing text&#10;&#10;Description automatically generated">
            <a:extLst>
              <a:ext uri="{FF2B5EF4-FFF2-40B4-BE49-F238E27FC236}">
                <a16:creationId xmlns:a16="http://schemas.microsoft.com/office/drawing/2014/main" id="{A48137DC-3CC6-4199-9BEE-C9767B4CFA90}"/>
              </a:ext>
            </a:extLst>
          </p:cNvPr>
          <p:cNvPicPr>
            <a:picLocks noChangeAspect="1"/>
          </p:cNvPicPr>
          <p:nvPr/>
        </p:nvPicPr>
        <p:blipFill rotWithShape="1">
          <a:blip r:embed="rId2"/>
          <a:srcRect l="35642"/>
          <a:stretch/>
        </p:blipFill>
        <p:spPr>
          <a:xfrm>
            <a:off x="0" y="2283259"/>
            <a:ext cx="4506434" cy="3183805"/>
          </a:xfrm>
          <a:prstGeom prst="rect">
            <a:avLst/>
          </a:prstGeom>
        </p:spPr>
      </p:pic>
      <p:sp>
        <p:nvSpPr>
          <p:cNvPr id="11" name="TextBox 10">
            <a:extLst>
              <a:ext uri="{FF2B5EF4-FFF2-40B4-BE49-F238E27FC236}">
                <a16:creationId xmlns:a16="http://schemas.microsoft.com/office/drawing/2014/main" id="{0A60A7B1-3042-49E8-A9C6-A76F942D5C02}"/>
              </a:ext>
            </a:extLst>
          </p:cNvPr>
          <p:cNvSpPr txBox="1"/>
          <p:nvPr/>
        </p:nvSpPr>
        <p:spPr>
          <a:xfrm>
            <a:off x="855133" y="1602947"/>
            <a:ext cx="3617434" cy="461665"/>
          </a:xfrm>
          <a:prstGeom prst="rect">
            <a:avLst/>
          </a:prstGeom>
          <a:noFill/>
        </p:spPr>
        <p:txBody>
          <a:bodyPr wrap="square" rtlCol="0">
            <a:spAutoFit/>
          </a:bodyPr>
          <a:lstStyle/>
          <a:p>
            <a:r>
              <a:rPr lang="en-US" dirty="0"/>
              <a:t>LISA Science Formation</a:t>
            </a:r>
          </a:p>
        </p:txBody>
      </p:sp>
    </p:spTree>
    <p:extLst>
      <p:ext uri="{BB962C8B-B14F-4D97-AF65-F5344CB8AC3E}">
        <p14:creationId xmlns:p14="http://schemas.microsoft.com/office/powerpoint/2010/main" val="2372939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Oval 23">
            <a:extLst>
              <a:ext uri="{FF2B5EF4-FFF2-40B4-BE49-F238E27FC236}">
                <a16:creationId xmlns:a16="http://schemas.microsoft.com/office/drawing/2014/main" id="{A19B8E75-7CE0-4262-8EF2-439B4DCA2BDF}"/>
              </a:ext>
            </a:extLst>
          </p:cNvPr>
          <p:cNvSpPr>
            <a:spLocks noChangeAspect="1"/>
          </p:cNvSpPr>
          <p:nvPr/>
        </p:nvSpPr>
        <p:spPr bwMode="auto">
          <a:xfrm>
            <a:off x="268301" y="4059891"/>
            <a:ext cx="767391" cy="767391"/>
          </a:xfrm>
          <a:prstGeom prst="ellipse">
            <a:avLst/>
          </a:prstGeom>
          <a:solidFill>
            <a:srgbClr val="00B050"/>
          </a:solidFill>
          <a:ln w="9525" cap="flat" cmpd="sng" algn="ctr">
            <a:solidFill>
              <a:srgbClr val="0070C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100" b="1" i="0" u="none" strike="noStrike" cap="none" normalizeH="0" baseline="0" dirty="0">
                <a:ln>
                  <a:noFill/>
                </a:ln>
                <a:solidFill>
                  <a:schemeClr val="tx1"/>
                </a:solidFill>
                <a:effectLst/>
                <a:latin typeface="Arial" pitchFamily="-108" charset="0"/>
                <a:ea typeface="ＭＳ Ｐゴシック" pitchFamily="-108" charset="-128"/>
                <a:cs typeface="ＭＳ Ｐゴシック" pitchFamily="-108" charset="-128"/>
              </a:rPr>
              <a:t>Earth</a:t>
            </a:r>
          </a:p>
        </p:txBody>
      </p:sp>
      <p:sp>
        <p:nvSpPr>
          <p:cNvPr id="63" name="Oval 62">
            <a:extLst>
              <a:ext uri="{FF2B5EF4-FFF2-40B4-BE49-F238E27FC236}">
                <a16:creationId xmlns:a16="http://schemas.microsoft.com/office/drawing/2014/main" id="{8A6594A5-C1AC-49C1-A69B-A073C407859A}"/>
              </a:ext>
            </a:extLst>
          </p:cNvPr>
          <p:cNvSpPr>
            <a:spLocks noChangeAspect="1"/>
          </p:cNvSpPr>
          <p:nvPr/>
        </p:nvSpPr>
        <p:spPr bwMode="auto">
          <a:xfrm>
            <a:off x="11312377" y="4859322"/>
            <a:ext cx="767391" cy="767391"/>
          </a:xfrm>
          <a:prstGeom prst="ellipse">
            <a:avLst/>
          </a:prstGeom>
          <a:solidFill>
            <a:srgbClr val="FFC000"/>
          </a:solid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100" b="1" i="0" u="none" strike="noStrike" cap="none" normalizeH="0" baseline="0" dirty="0">
                <a:ln>
                  <a:noFill/>
                </a:ln>
                <a:solidFill>
                  <a:schemeClr val="tx1"/>
                </a:solidFill>
                <a:effectLst/>
                <a:latin typeface="Arial" pitchFamily="-108" charset="0"/>
                <a:ea typeface="ＭＳ Ｐゴシック" pitchFamily="-108" charset="-128"/>
                <a:cs typeface="ＭＳ Ｐゴシック" pitchFamily="-108" charset="-128"/>
              </a:rPr>
              <a:t>Sun</a:t>
            </a:r>
          </a:p>
        </p:txBody>
      </p:sp>
      <p:grpSp>
        <p:nvGrpSpPr>
          <p:cNvPr id="22" name="Group 21">
            <a:extLst>
              <a:ext uri="{FF2B5EF4-FFF2-40B4-BE49-F238E27FC236}">
                <a16:creationId xmlns:a16="http://schemas.microsoft.com/office/drawing/2014/main" id="{26A144E9-C7FB-4630-8DD6-5662E054DDCE}"/>
              </a:ext>
            </a:extLst>
          </p:cNvPr>
          <p:cNvGrpSpPr/>
          <p:nvPr/>
        </p:nvGrpSpPr>
        <p:grpSpPr>
          <a:xfrm>
            <a:off x="986159" y="3451136"/>
            <a:ext cx="786647" cy="653831"/>
            <a:chOff x="1266290" y="3720054"/>
            <a:chExt cx="786647" cy="653831"/>
          </a:xfrm>
        </p:grpSpPr>
        <p:sp>
          <p:nvSpPr>
            <p:cNvPr id="3" name="Isosceles Triangle 2">
              <a:extLst>
                <a:ext uri="{FF2B5EF4-FFF2-40B4-BE49-F238E27FC236}">
                  <a16:creationId xmlns:a16="http://schemas.microsoft.com/office/drawing/2014/main" id="{69D39C9F-E640-47A0-A7D3-3C300287DC00}"/>
                </a:ext>
              </a:extLst>
            </p:cNvPr>
            <p:cNvSpPr/>
            <p:nvPr/>
          </p:nvSpPr>
          <p:spPr bwMode="auto">
            <a:xfrm rot="2699156">
              <a:off x="1867098" y="3720054"/>
              <a:ext cx="185839" cy="183258"/>
            </a:xfrm>
            <a:prstGeom prst="triangle">
              <a:avLst/>
            </a:prstGeom>
            <a:solidFill>
              <a:schemeClr val="bg1">
                <a:lumMod val="75000"/>
              </a:schemeClr>
            </a:solidFill>
            <a:ln w="952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endParaRPr>
            </a:p>
          </p:txBody>
        </p:sp>
        <p:grpSp>
          <p:nvGrpSpPr>
            <p:cNvPr id="10" name="Group 9">
              <a:extLst>
                <a:ext uri="{FF2B5EF4-FFF2-40B4-BE49-F238E27FC236}">
                  <a16:creationId xmlns:a16="http://schemas.microsoft.com/office/drawing/2014/main" id="{0B6767AE-395F-447F-97A7-C3E4181E10A7}"/>
                </a:ext>
              </a:extLst>
            </p:cNvPr>
            <p:cNvGrpSpPr/>
            <p:nvPr/>
          </p:nvGrpSpPr>
          <p:grpSpPr>
            <a:xfrm>
              <a:off x="1266290" y="4015778"/>
              <a:ext cx="717698" cy="358107"/>
              <a:chOff x="1266290" y="4015778"/>
              <a:chExt cx="717698" cy="358107"/>
            </a:xfrm>
          </p:grpSpPr>
          <p:sp>
            <p:nvSpPr>
              <p:cNvPr id="60" name="Rectangle: Rounded Corners 59">
                <a:extLst>
                  <a:ext uri="{FF2B5EF4-FFF2-40B4-BE49-F238E27FC236}">
                    <a16:creationId xmlns:a16="http://schemas.microsoft.com/office/drawing/2014/main" id="{89F7F14D-1479-4C35-BA16-2DD11DA87C76}"/>
                  </a:ext>
                </a:extLst>
              </p:cNvPr>
              <p:cNvSpPr/>
              <p:nvPr/>
            </p:nvSpPr>
            <p:spPr bwMode="auto">
              <a:xfrm rot="18940599">
                <a:off x="1418597" y="4229536"/>
                <a:ext cx="462502" cy="45719"/>
              </a:xfrm>
              <a:prstGeom prst="roundRect">
                <a:avLst/>
              </a:prstGeom>
              <a:solidFill>
                <a:schemeClr val="bg1">
                  <a:lumMod val="75000"/>
                </a:schemeClr>
              </a:solidFill>
              <a:ln w="952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endParaRPr>
              </a:p>
            </p:txBody>
          </p:sp>
          <p:sp>
            <p:nvSpPr>
              <p:cNvPr id="61" name="Rectangle: Rounded Corners 60">
                <a:extLst>
                  <a:ext uri="{FF2B5EF4-FFF2-40B4-BE49-F238E27FC236}">
                    <a16:creationId xmlns:a16="http://schemas.microsoft.com/office/drawing/2014/main" id="{43866A34-EEA0-4861-88A4-E0F554CB2996}"/>
                  </a:ext>
                </a:extLst>
              </p:cNvPr>
              <p:cNvSpPr/>
              <p:nvPr/>
            </p:nvSpPr>
            <p:spPr bwMode="auto">
              <a:xfrm rot="18940599">
                <a:off x="1266290" y="4097891"/>
                <a:ext cx="462502" cy="45719"/>
              </a:xfrm>
              <a:prstGeom prst="roundRect">
                <a:avLst/>
              </a:prstGeom>
              <a:solidFill>
                <a:schemeClr val="bg1">
                  <a:lumMod val="75000"/>
                </a:schemeClr>
              </a:solidFill>
              <a:ln w="952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endParaRPr>
              </a:p>
            </p:txBody>
          </p:sp>
          <p:sp>
            <p:nvSpPr>
              <p:cNvPr id="62" name="Isosceles Triangle 61">
                <a:extLst>
                  <a:ext uri="{FF2B5EF4-FFF2-40B4-BE49-F238E27FC236}">
                    <a16:creationId xmlns:a16="http://schemas.microsoft.com/office/drawing/2014/main" id="{2E010252-F0F3-49E0-A677-D329BEE2B56D}"/>
                  </a:ext>
                </a:extLst>
              </p:cNvPr>
              <p:cNvSpPr/>
              <p:nvPr/>
            </p:nvSpPr>
            <p:spPr bwMode="auto">
              <a:xfrm rot="2699156">
                <a:off x="1376198" y="4260952"/>
                <a:ext cx="119462" cy="112933"/>
              </a:xfrm>
              <a:prstGeom prst="triangle">
                <a:avLst/>
              </a:prstGeom>
              <a:solidFill>
                <a:schemeClr val="bg1">
                  <a:lumMod val="75000"/>
                </a:schemeClr>
              </a:solidFill>
              <a:ln w="952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endParaRPr>
              </a:p>
            </p:txBody>
          </p:sp>
          <p:sp>
            <p:nvSpPr>
              <p:cNvPr id="2" name="Rectangle: Rounded Corners 1">
                <a:extLst>
                  <a:ext uri="{FF2B5EF4-FFF2-40B4-BE49-F238E27FC236}">
                    <a16:creationId xmlns:a16="http://schemas.microsoft.com/office/drawing/2014/main" id="{BA99D537-1232-47EA-848D-100D80479108}"/>
                  </a:ext>
                </a:extLst>
              </p:cNvPr>
              <p:cNvSpPr/>
              <p:nvPr/>
            </p:nvSpPr>
            <p:spPr bwMode="auto">
              <a:xfrm rot="18940599">
                <a:off x="1364877" y="4015778"/>
                <a:ext cx="619111" cy="141844"/>
              </a:xfrm>
              <a:prstGeom prst="roundRect">
                <a:avLst/>
              </a:prstGeom>
              <a:solidFill>
                <a:schemeClr val="bg1">
                  <a:lumMod val="75000"/>
                </a:schemeClr>
              </a:solidFill>
              <a:ln w="952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endParaRPr>
              </a:p>
            </p:txBody>
          </p:sp>
        </p:grpSp>
      </p:grpSp>
      <p:sp>
        <p:nvSpPr>
          <p:cNvPr id="51" name="Freeform: Shape 50">
            <a:extLst>
              <a:ext uri="{FF2B5EF4-FFF2-40B4-BE49-F238E27FC236}">
                <a16:creationId xmlns:a16="http://schemas.microsoft.com/office/drawing/2014/main" id="{E46809E2-F16E-44A7-91B2-FD26C3D4C514}"/>
              </a:ext>
            </a:extLst>
          </p:cNvPr>
          <p:cNvSpPr/>
          <p:nvPr/>
        </p:nvSpPr>
        <p:spPr bwMode="auto">
          <a:xfrm>
            <a:off x="8978537" y="3701143"/>
            <a:ext cx="2090057" cy="314244"/>
          </a:xfrm>
          <a:custGeom>
            <a:avLst/>
            <a:gdLst>
              <a:gd name="connsiteX0" fmla="*/ 0 w 2090057"/>
              <a:gd name="connsiteY0" fmla="*/ 0 h 314244"/>
              <a:gd name="connsiteX1" fmla="*/ 801189 w 2090057"/>
              <a:gd name="connsiteY1" fmla="*/ 313508 h 314244"/>
              <a:gd name="connsiteX2" fmla="*/ 2090057 w 2090057"/>
              <a:gd name="connsiteY2" fmla="*/ 69668 h 314244"/>
            </a:gdLst>
            <a:ahLst/>
            <a:cxnLst>
              <a:cxn ang="0">
                <a:pos x="connsiteX0" y="connsiteY0"/>
              </a:cxn>
              <a:cxn ang="0">
                <a:pos x="connsiteX1" y="connsiteY1"/>
              </a:cxn>
              <a:cxn ang="0">
                <a:pos x="connsiteX2" y="connsiteY2"/>
              </a:cxn>
            </a:cxnLst>
            <a:rect l="l" t="t" r="r" b="b"/>
            <a:pathLst>
              <a:path w="2090057" h="314244">
                <a:moveTo>
                  <a:pt x="0" y="0"/>
                </a:moveTo>
                <a:cubicBezTo>
                  <a:pt x="226423" y="150948"/>
                  <a:pt x="452846" y="301897"/>
                  <a:pt x="801189" y="313508"/>
                </a:cubicBezTo>
                <a:cubicBezTo>
                  <a:pt x="1149532" y="325119"/>
                  <a:pt x="1619794" y="197393"/>
                  <a:pt x="2090057" y="69668"/>
                </a:cubicBezTo>
              </a:path>
            </a:pathLst>
          </a:custGeom>
          <a:noFill/>
          <a:ln w="38100" cap="flat" cmpd="sng" algn="ctr">
            <a:solidFill>
              <a:srgbClr val="0070C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endParaRPr>
          </a:p>
        </p:txBody>
      </p:sp>
      <p:sp>
        <p:nvSpPr>
          <p:cNvPr id="52" name="Freeform: Shape 51">
            <a:extLst>
              <a:ext uri="{FF2B5EF4-FFF2-40B4-BE49-F238E27FC236}">
                <a16:creationId xmlns:a16="http://schemas.microsoft.com/office/drawing/2014/main" id="{B0DC4AB9-73B6-4D7C-A0B0-AC1DF48484EF}"/>
              </a:ext>
            </a:extLst>
          </p:cNvPr>
          <p:cNvSpPr/>
          <p:nvPr/>
        </p:nvSpPr>
        <p:spPr bwMode="auto">
          <a:xfrm>
            <a:off x="7985760" y="2952206"/>
            <a:ext cx="3770811" cy="497441"/>
          </a:xfrm>
          <a:custGeom>
            <a:avLst/>
            <a:gdLst>
              <a:gd name="connsiteX0" fmla="*/ 0 w 3770811"/>
              <a:gd name="connsiteY0" fmla="*/ 235131 h 497441"/>
              <a:gd name="connsiteX1" fmla="*/ 827314 w 3770811"/>
              <a:gd name="connsiteY1" fmla="*/ 383177 h 497441"/>
              <a:gd name="connsiteX2" fmla="*/ 2333897 w 3770811"/>
              <a:gd name="connsiteY2" fmla="*/ 478971 h 497441"/>
              <a:gd name="connsiteX3" fmla="*/ 3770811 w 3770811"/>
              <a:gd name="connsiteY3" fmla="*/ 0 h 497441"/>
            </a:gdLst>
            <a:ahLst/>
            <a:cxnLst>
              <a:cxn ang="0">
                <a:pos x="connsiteX0" y="connsiteY0"/>
              </a:cxn>
              <a:cxn ang="0">
                <a:pos x="connsiteX1" y="connsiteY1"/>
              </a:cxn>
              <a:cxn ang="0">
                <a:pos x="connsiteX2" y="connsiteY2"/>
              </a:cxn>
              <a:cxn ang="0">
                <a:pos x="connsiteX3" y="connsiteY3"/>
              </a:cxn>
            </a:cxnLst>
            <a:rect l="l" t="t" r="r" b="b"/>
            <a:pathLst>
              <a:path w="3770811" h="497441">
                <a:moveTo>
                  <a:pt x="0" y="235131"/>
                </a:moveTo>
                <a:cubicBezTo>
                  <a:pt x="219165" y="288834"/>
                  <a:pt x="438331" y="342537"/>
                  <a:pt x="827314" y="383177"/>
                </a:cubicBezTo>
                <a:cubicBezTo>
                  <a:pt x="1216297" y="423817"/>
                  <a:pt x="1843314" y="542834"/>
                  <a:pt x="2333897" y="478971"/>
                </a:cubicBezTo>
                <a:cubicBezTo>
                  <a:pt x="2824480" y="415108"/>
                  <a:pt x="3297645" y="207554"/>
                  <a:pt x="3770811" y="0"/>
                </a:cubicBezTo>
              </a:path>
            </a:pathLst>
          </a:custGeom>
          <a:noFill/>
          <a:ln w="38100" cap="flat" cmpd="sng" algn="ctr">
            <a:solidFill>
              <a:srgbClr val="0070C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endParaRPr>
          </a:p>
        </p:txBody>
      </p:sp>
      <p:sp>
        <p:nvSpPr>
          <p:cNvPr id="59" name="Freeform: Shape 58">
            <a:extLst>
              <a:ext uri="{FF2B5EF4-FFF2-40B4-BE49-F238E27FC236}">
                <a16:creationId xmlns:a16="http://schemas.microsoft.com/office/drawing/2014/main" id="{56595B08-EA62-4866-98B9-8B580AC38570}"/>
              </a:ext>
            </a:extLst>
          </p:cNvPr>
          <p:cNvSpPr/>
          <p:nvPr/>
        </p:nvSpPr>
        <p:spPr bwMode="auto">
          <a:xfrm>
            <a:off x="8978537" y="2585662"/>
            <a:ext cx="1889760" cy="174955"/>
          </a:xfrm>
          <a:custGeom>
            <a:avLst/>
            <a:gdLst>
              <a:gd name="connsiteX0" fmla="*/ 0 w 1889760"/>
              <a:gd name="connsiteY0" fmla="*/ 174955 h 174955"/>
              <a:gd name="connsiteX1" fmla="*/ 644434 w 1889760"/>
              <a:gd name="connsiteY1" fmla="*/ 784 h 174955"/>
              <a:gd name="connsiteX2" fmla="*/ 1889760 w 1889760"/>
              <a:gd name="connsiteY2" fmla="*/ 122704 h 174955"/>
            </a:gdLst>
            <a:ahLst/>
            <a:cxnLst>
              <a:cxn ang="0">
                <a:pos x="connsiteX0" y="connsiteY0"/>
              </a:cxn>
              <a:cxn ang="0">
                <a:pos x="connsiteX1" y="connsiteY1"/>
              </a:cxn>
              <a:cxn ang="0">
                <a:pos x="connsiteX2" y="connsiteY2"/>
              </a:cxn>
            </a:cxnLst>
            <a:rect l="l" t="t" r="r" b="b"/>
            <a:pathLst>
              <a:path w="1889760" h="174955">
                <a:moveTo>
                  <a:pt x="0" y="174955"/>
                </a:moveTo>
                <a:cubicBezTo>
                  <a:pt x="164737" y="92223"/>
                  <a:pt x="329474" y="9492"/>
                  <a:pt x="644434" y="784"/>
                </a:cubicBezTo>
                <a:cubicBezTo>
                  <a:pt x="959394" y="-7925"/>
                  <a:pt x="1424577" y="57389"/>
                  <a:pt x="1889760" y="122704"/>
                </a:cubicBezTo>
              </a:path>
            </a:pathLst>
          </a:custGeom>
          <a:noFill/>
          <a:ln w="38100" cap="flat" cmpd="sng" algn="ctr">
            <a:solidFill>
              <a:srgbClr val="0070C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endParaRPr>
          </a:p>
        </p:txBody>
      </p:sp>
      <p:sp>
        <p:nvSpPr>
          <p:cNvPr id="33" name="Freeform: Shape 32">
            <a:extLst>
              <a:ext uri="{FF2B5EF4-FFF2-40B4-BE49-F238E27FC236}">
                <a16:creationId xmlns:a16="http://schemas.microsoft.com/office/drawing/2014/main" id="{7AAB39FA-5906-4DA4-9DA8-F92A56DFA08C}"/>
              </a:ext>
            </a:extLst>
          </p:cNvPr>
          <p:cNvSpPr/>
          <p:nvPr/>
        </p:nvSpPr>
        <p:spPr bwMode="auto">
          <a:xfrm>
            <a:off x="6086475" y="4028234"/>
            <a:ext cx="1238250" cy="152425"/>
          </a:xfrm>
          <a:custGeom>
            <a:avLst/>
            <a:gdLst>
              <a:gd name="connsiteX0" fmla="*/ 0 w 1238250"/>
              <a:gd name="connsiteY0" fmla="*/ 152425 h 152425"/>
              <a:gd name="connsiteX1" fmla="*/ 409575 w 1238250"/>
              <a:gd name="connsiteY1" fmla="*/ 25 h 152425"/>
              <a:gd name="connsiteX2" fmla="*/ 1238250 w 1238250"/>
              <a:gd name="connsiteY2" fmla="*/ 142900 h 152425"/>
            </a:gdLst>
            <a:ahLst/>
            <a:cxnLst>
              <a:cxn ang="0">
                <a:pos x="connsiteX0" y="connsiteY0"/>
              </a:cxn>
              <a:cxn ang="0">
                <a:pos x="connsiteX1" y="connsiteY1"/>
              </a:cxn>
              <a:cxn ang="0">
                <a:pos x="connsiteX2" y="connsiteY2"/>
              </a:cxn>
            </a:cxnLst>
            <a:rect l="l" t="t" r="r" b="b"/>
            <a:pathLst>
              <a:path w="1238250" h="152425">
                <a:moveTo>
                  <a:pt x="0" y="152425"/>
                </a:moveTo>
                <a:cubicBezTo>
                  <a:pt x="101600" y="77018"/>
                  <a:pt x="203200" y="1612"/>
                  <a:pt x="409575" y="25"/>
                </a:cubicBezTo>
                <a:cubicBezTo>
                  <a:pt x="615950" y="-1563"/>
                  <a:pt x="927100" y="70668"/>
                  <a:pt x="1238250" y="142900"/>
                </a:cubicBezTo>
              </a:path>
            </a:pathLst>
          </a:cu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endParaRPr>
          </a:p>
        </p:txBody>
      </p:sp>
      <p:sp>
        <p:nvSpPr>
          <p:cNvPr id="30" name="Freeform: Shape 29">
            <a:extLst>
              <a:ext uri="{FF2B5EF4-FFF2-40B4-BE49-F238E27FC236}">
                <a16:creationId xmlns:a16="http://schemas.microsoft.com/office/drawing/2014/main" id="{96E8FACE-F1BB-4787-8BF5-F138583BB7D0}"/>
              </a:ext>
            </a:extLst>
          </p:cNvPr>
          <p:cNvSpPr/>
          <p:nvPr/>
        </p:nvSpPr>
        <p:spPr bwMode="auto">
          <a:xfrm>
            <a:off x="5610225" y="2313857"/>
            <a:ext cx="1676400" cy="315043"/>
          </a:xfrm>
          <a:custGeom>
            <a:avLst/>
            <a:gdLst>
              <a:gd name="connsiteX0" fmla="*/ 0 w 1676400"/>
              <a:gd name="connsiteY0" fmla="*/ 315043 h 315043"/>
              <a:gd name="connsiteX1" fmla="*/ 638175 w 1676400"/>
              <a:gd name="connsiteY1" fmla="*/ 718 h 315043"/>
              <a:gd name="connsiteX2" fmla="*/ 1228725 w 1676400"/>
              <a:gd name="connsiteY2" fmla="*/ 229318 h 315043"/>
              <a:gd name="connsiteX3" fmla="*/ 1676400 w 1676400"/>
              <a:gd name="connsiteY3" fmla="*/ 238843 h 315043"/>
            </a:gdLst>
            <a:ahLst/>
            <a:cxnLst>
              <a:cxn ang="0">
                <a:pos x="connsiteX0" y="connsiteY0"/>
              </a:cxn>
              <a:cxn ang="0">
                <a:pos x="connsiteX1" y="connsiteY1"/>
              </a:cxn>
              <a:cxn ang="0">
                <a:pos x="connsiteX2" y="connsiteY2"/>
              </a:cxn>
              <a:cxn ang="0">
                <a:pos x="connsiteX3" y="connsiteY3"/>
              </a:cxn>
            </a:cxnLst>
            <a:rect l="l" t="t" r="r" b="b"/>
            <a:pathLst>
              <a:path w="1676400" h="315043">
                <a:moveTo>
                  <a:pt x="0" y="315043"/>
                </a:moveTo>
                <a:cubicBezTo>
                  <a:pt x="216694" y="165024"/>
                  <a:pt x="433388" y="15005"/>
                  <a:pt x="638175" y="718"/>
                </a:cubicBezTo>
                <a:cubicBezTo>
                  <a:pt x="842962" y="-13569"/>
                  <a:pt x="1055688" y="189630"/>
                  <a:pt x="1228725" y="229318"/>
                </a:cubicBezTo>
                <a:cubicBezTo>
                  <a:pt x="1401763" y="269005"/>
                  <a:pt x="1539081" y="253924"/>
                  <a:pt x="1676400" y="238843"/>
                </a:cubicBezTo>
              </a:path>
            </a:pathLst>
          </a:cu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endParaRPr>
          </a:p>
        </p:txBody>
      </p:sp>
      <p:sp>
        <p:nvSpPr>
          <p:cNvPr id="29" name="Freeform: Shape 28">
            <a:extLst>
              <a:ext uri="{FF2B5EF4-FFF2-40B4-BE49-F238E27FC236}">
                <a16:creationId xmlns:a16="http://schemas.microsoft.com/office/drawing/2014/main" id="{7DD0E887-5476-486B-9079-B6E17ABF9691}"/>
              </a:ext>
            </a:extLst>
          </p:cNvPr>
          <p:cNvSpPr/>
          <p:nvPr/>
        </p:nvSpPr>
        <p:spPr bwMode="auto">
          <a:xfrm>
            <a:off x="5095875" y="3057317"/>
            <a:ext cx="2905125" cy="362158"/>
          </a:xfrm>
          <a:custGeom>
            <a:avLst/>
            <a:gdLst>
              <a:gd name="connsiteX0" fmla="*/ 0 w 2905125"/>
              <a:gd name="connsiteY0" fmla="*/ 362158 h 362158"/>
              <a:gd name="connsiteX1" fmla="*/ 352425 w 2905125"/>
              <a:gd name="connsiteY1" fmla="*/ 133558 h 362158"/>
              <a:gd name="connsiteX2" fmla="*/ 800100 w 2905125"/>
              <a:gd name="connsiteY2" fmla="*/ 208 h 362158"/>
              <a:gd name="connsiteX3" fmla="*/ 1409700 w 2905125"/>
              <a:gd name="connsiteY3" fmla="*/ 162133 h 362158"/>
              <a:gd name="connsiteX4" fmla="*/ 1857375 w 2905125"/>
              <a:gd name="connsiteY4" fmla="*/ 181183 h 362158"/>
              <a:gd name="connsiteX5" fmla="*/ 2905125 w 2905125"/>
              <a:gd name="connsiteY5" fmla="*/ 95458 h 362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05125" h="362158">
                <a:moveTo>
                  <a:pt x="0" y="362158"/>
                </a:moveTo>
                <a:cubicBezTo>
                  <a:pt x="109537" y="278020"/>
                  <a:pt x="219075" y="193883"/>
                  <a:pt x="352425" y="133558"/>
                </a:cubicBezTo>
                <a:cubicBezTo>
                  <a:pt x="485775" y="73233"/>
                  <a:pt x="623888" y="-4554"/>
                  <a:pt x="800100" y="208"/>
                </a:cubicBezTo>
                <a:cubicBezTo>
                  <a:pt x="976312" y="4970"/>
                  <a:pt x="1233488" y="131971"/>
                  <a:pt x="1409700" y="162133"/>
                </a:cubicBezTo>
                <a:cubicBezTo>
                  <a:pt x="1585912" y="192295"/>
                  <a:pt x="1608138" y="192295"/>
                  <a:pt x="1857375" y="181183"/>
                </a:cubicBezTo>
                <a:cubicBezTo>
                  <a:pt x="2106612" y="170071"/>
                  <a:pt x="2505868" y="132764"/>
                  <a:pt x="2905125" y="95458"/>
                </a:cubicBezTo>
              </a:path>
            </a:pathLst>
          </a:custGeom>
          <a:noFill/>
          <a:ln w="3810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endParaRPr>
          </a:p>
        </p:txBody>
      </p:sp>
      <p:sp>
        <p:nvSpPr>
          <p:cNvPr id="16385" name="Rectangle 2">
            <a:extLst>
              <a:ext uri="{FF2B5EF4-FFF2-40B4-BE49-F238E27FC236}">
                <a16:creationId xmlns:a16="http://schemas.microsoft.com/office/drawing/2014/main" id="{2EBF34D4-AF78-6E5E-6198-111C65A76685}"/>
              </a:ext>
            </a:extLst>
          </p:cNvPr>
          <p:cNvSpPr>
            <a:spLocks noGrp="1" noChangeArrowheads="1"/>
          </p:cNvSpPr>
          <p:nvPr>
            <p:ph type="title"/>
          </p:nvPr>
        </p:nvSpPr>
        <p:spPr/>
        <p:txBody>
          <a:bodyPr/>
          <a:lstStyle/>
          <a:p>
            <a:r>
              <a:rPr lang="en-US" altLang="en-US" dirty="0"/>
              <a:t>Applications: LISA Optimization Problem Setup</a:t>
            </a:r>
          </a:p>
        </p:txBody>
      </p:sp>
      <p:sp>
        <p:nvSpPr>
          <p:cNvPr id="16387" name="Slide Number Placeholder 3">
            <a:extLst>
              <a:ext uri="{FF2B5EF4-FFF2-40B4-BE49-F238E27FC236}">
                <a16:creationId xmlns:a16="http://schemas.microsoft.com/office/drawing/2014/main" id="{B48CB145-C61E-C3D0-D7C7-0FA559F81FB0}"/>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99D70C6-DF83-C440-A13C-8CA8DCE98ECF}" type="slidenum">
              <a:rPr lang="en-US" altLang="en-US" sz="1100">
                <a:solidFill>
                  <a:srgbClr val="2996C3"/>
                </a:solidFill>
              </a:rPr>
              <a:pPr/>
              <a:t>47</a:t>
            </a:fld>
            <a:endParaRPr lang="en-US" altLang="en-US" sz="1100">
              <a:solidFill>
                <a:srgbClr val="2996C3"/>
              </a:solidFill>
            </a:endParaRPr>
          </a:p>
        </p:txBody>
      </p:sp>
      <p:cxnSp>
        <p:nvCxnSpPr>
          <p:cNvPr id="7" name="Straight Connector 6">
            <a:extLst>
              <a:ext uri="{FF2B5EF4-FFF2-40B4-BE49-F238E27FC236}">
                <a16:creationId xmlns:a16="http://schemas.microsoft.com/office/drawing/2014/main" id="{3062E969-CDB5-4043-A4F5-B69682765173}"/>
              </a:ext>
            </a:extLst>
          </p:cNvPr>
          <p:cNvCxnSpPr>
            <a:cxnSpLocks/>
          </p:cNvCxnSpPr>
          <p:nvPr/>
        </p:nvCxnSpPr>
        <p:spPr>
          <a:xfrm>
            <a:off x="3169054" y="1612348"/>
            <a:ext cx="0" cy="3931920"/>
          </a:xfrm>
          <a:prstGeom prst="line">
            <a:avLst/>
          </a:prstGeom>
          <a:ln w="57150">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0CEB6C0-EFC4-4ABC-8F0A-DBF7860F321D}"/>
              </a:ext>
            </a:extLst>
          </p:cNvPr>
          <p:cNvCxnSpPr>
            <a:cxnSpLocks/>
          </p:cNvCxnSpPr>
          <p:nvPr/>
        </p:nvCxnSpPr>
        <p:spPr>
          <a:xfrm>
            <a:off x="7505429" y="1612348"/>
            <a:ext cx="0" cy="3931920"/>
          </a:xfrm>
          <a:prstGeom prst="line">
            <a:avLst/>
          </a:prstGeom>
          <a:ln w="57150">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E74BC478-140B-4E8E-B19D-054886FB6F48}"/>
              </a:ext>
            </a:extLst>
          </p:cNvPr>
          <p:cNvSpPr txBox="1"/>
          <p:nvPr/>
        </p:nvSpPr>
        <p:spPr>
          <a:xfrm>
            <a:off x="8639923" y="1344528"/>
            <a:ext cx="2444382" cy="707886"/>
          </a:xfrm>
          <a:prstGeom prst="rect">
            <a:avLst/>
          </a:prstGeom>
          <a:noFill/>
        </p:spPr>
        <p:txBody>
          <a:bodyPr wrap="square" rtlCol="0">
            <a:spAutoFit/>
          </a:bodyPr>
          <a:lstStyle/>
          <a:p>
            <a:pPr algn="ctr"/>
            <a:r>
              <a:rPr lang="en-US" sz="2000" dirty="0"/>
              <a:t>Phase 3</a:t>
            </a:r>
          </a:p>
          <a:p>
            <a:pPr algn="ctr"/>
            <a:r>
              <a:rPr lang="en-US" sz="2000" dirty="0"/>
              <a:t>Science Orbit</a:t>
            </a:r>
          </a:p>
        </p:txBody>
      </p:sp>
      <p:sp>
        <p:nvSpPr>
          <p:cNvPr id="20" name="TextBox 19">
            <a:extLst>
              <a:ext uri="{FF2B5EF4-FFF2-40B4-BE49-F238E27FC236}">
                <a16:creationId xmlns:a16="http://schemas.microsoft.com/office/drawing/2014/main" id="{D0D08B30-7475-43B2-9F82-F96061E8B91D}"/>
              </a:ext>
            </a:extLst>
          </p:cNvPr>
          <p:cNvSpPr txBox="1"/>
          <p:nvPr/>
        </p:nvSpPr>
        <p:spPr>
          <a:xfrm>
            <a:off x="4008121" y="1344528"/>
            <a:ext cx="2658242" cy="707886"/>
          </a:xfrm>
          <a:prstGeom prst="rect">
            <a:avLst/>
          </a:prstGeom>
          <a:noFill/>
        </p:spPr>
        <p:txBody>
          <a:bodyPr wrap="square" rtlCol="0">
            <a:spAutoFit/>
          </a:bodyPr>
          <a:lstStyle/>
          <a:p>
            <a:pPr algn="ctr"/>
            <a:r>
              <a:rPr lang="en-US" sz="2000" dirty="0"/>
              <a:t>Phase 2</a:t>
            </a:r>
          </a:p>
          <a:p>
            <a:pPr algn="ctr"/>
            <a:r>
              <a:rPr lang="en-US" sz="2000" dirty="0"/>
              <a:t>Low-Thrust Transfer</a:t>
            </a:r>
          </a:p>
        </p:txBody>
      </p:sp>
      <p:sp>
        <p:nvSpPr>
          <p:cNvPr id="21" name="TextBox 20">
            <a:extLst>
              <a:ext uri="{FF2B5EF4-FFF2-40B4-BE49-F238E27FC236}">
                <a16:creationId xmlns:a16="http://schemas.microsoft.com/office/drawing/2014/main" id="{B2434FC6-4979-436C-A7F7-2EC4A9B801CD}"/>
              </a:ext>
            </a:extLst>
          </p:cNvPr>
          <p:cNvSpPr txBox="1"/>
          <p:nvPr/>
        </p:nvSpPr>
        <p:spPr>
          <a:xfrm>
            <a:off x="344164" y="1344528"/>
            <a:ext cx="2444382" cy="707886"/>
          </a:xfrm>
          <a:prstGeom prst="rect">
            <a:avLst/>
          </a:prstGeom>
          <a:noFill/>
        </p:spPr>
        <p:txBody>
          <a:bodyPr wrap="square" rtlCol="0">
            <a:spAutoFit/>
          </a:bodyPr>
          <a:lstStyle/>
          <a:p>
            <a:pPr algn="ctr"/>
            <a:r>
              <a:rPr lang="en-US" sz="2000" dirty="0"/>
              <a:t>Phase 1</a:t>
            </a:r>
          </a:p>
          <a:p>
            <a:pPr algn="ctr"/>
            <a:r>
              <a:rPr lang="en-US" sz="2000" dirty="0"/>
              <a:t>Launch</a:t>
            </a:r>
          </a:p>
        </p:txBody>
      </p:sp>
      <p:sp>
        <p:nvSpPr>
          <p:cNvPr id="9" name="Freeform: Shape 8">
            <a:extLst>
              <a:ext uri="{FF2B5EF4-FFF2-40B4-BE49-F238E27FC236}">
                <a16:creationId xmlns:a16="http://schemas.microsoft.com/office/drawing/2014/main" id="{9F930B9F-844B-4F17-AB29-8ADAAC33C1D4}"/>
              </a:ext>
            </a:extLst>
          </p:cNvPr>
          <p:cNvSpPr/>
          <p:nvPr/>
        </p:nvSpPr>
        <p:spPr bwMode="auto">
          <a:xfrm>
            <a:off x="1933575" y="3000306"/>
            <a:ext cx="1247775" cy="323919"/>
          </a:xfrm>
          <a:custGeom>
            <a:avLst/>
            <a:gdLst>
              <a:gd name="connsiteX0" fmla="*/ 0 w 1247775"/>
              <a:gd name="connsiteY0" fmla="*/ 323919 h 323919"/>
              <a:gd name="connsiteX1" fmla="*/ 438150 w 1247775"/>
              <a:gd name="connsiteY1" fmla="*/ 69 h 323919"/>
              <a:gd name="connsiteX2" fmla="*/ 1247775 w 1247775"/>
              <a:gd name="connsiteY2" fmla="*/ 295344 h 323919"/>
            </a:gdLst>
            <a:ahLst/>
            <a:cxnLst>
              <a:cxn ang="0">
                <a:pos x="connsiteX0" y="connsiteY0"/>
              </a:cxn>
              <a:cxn ang="0">
                <a:pos x="connsiteX1" y="connsiteY1"/>
              </a:cxn>
              <a:cxn ang="0">
                <a:pos x="connsiteX2" y="connsiteY2"/>
              </a:cxn>
            </a:cxnLst>
            <a:rect l="l" t="t" r="r" b="b"/>
            <a:pathLst>
              <a:path w="1247775" h="323919">
                <a:moveTo>
                  <a:pt x="0" y="323919"/>
                </a:moveTo>
                <a:cubicBezTo>
                  <a:pt x="115094" y="164375"/>
                  <a:pt x="230188" y="4831"/>
                  <a:pt x="438150" y="69"/>
                </a:cubicBezTo>
                <a:cubicBezTo>
                  <a:pt x="646112" y="-4693"/>
                  <a:pt x="1104900" y="236607"/>
                  <a:pt x="1247775" y="295344"/>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endParaRPr>
          </a:p>
        </p:txBody>
      </p:sp>
      <p:cxnSp>
        <p:nvCxnSpPr>
          <p:cNvPr id="11" name="Straight Connector 10">
            <a:extLst>
              <a:ext uri="{FF2B5EF4-FFF2-40B4-BE49-F238E27FC236}">
                <a16:creationId xmlns:a16="http://schemas.microsoft.com/office/drawing/2014/main" id="{80FAB97F-F20D-49EF-B957-B95ADCA4866C}"/>
              </a:ext>
            </a:extLst>
          </p:cNvPr>
          <p:cNvCxnSpPr>
            <a:cxnSpLocks/>
            <a:stCxn id="9" idx="2"/>
          </p:cNvCxnSpPr>
          <p:nvPr/>
        </p:nvCxnSpPr>
        <p:spPr bwMode="auto">
          <a:xfrm>
            <a:off x="3181350" y="3295650"/>
            <a:ext cx="657225" cy="428625"/>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23" name="Straight Connector 22">
            <a:extLst>
              <a:ext uri="{FF2B5EF4-FFF2-40B4-BE49-F238E27FC236}">
                <a16:creationId xmlns:a16="http://schemas.microsoft.com/office/drawing/2014/main" id="{EC60CD43-313F-48F6-AAC8-1F3C39CB9A6D}"/>
              </a:ext>
            </a:extLst>
          </p:cNvPr>
          <p:cNvCxnSpPr>
            <a:cxnSpLocks/>
            <a:stCxn id="9" idx="2"/>
          </p:cNvCxnSpPr>
          <p:nvPr/>
        </p:nvCxnSpPr>
        <p:spPr bwMode="auto">
          <a:xfrm flipV="1">
            <a:off x="3181350" y="3257550"/>
            <a:ext cx="644930" cy="3810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25" name="Straight Connector 24">
            <a:extLst>
              <a:ext uri="{FF2B5EF4-FFF2-40B4-BE49-F238E27FC236}">
                <a16:creationId xmlns:a16="http://schemas.microsoft.com/office/drawing/2014/main" id="{A7B02283-6BE3-447F-A741-E6C507723642}"/>
              </a:ext>
            </a:extLst>
          </p:cNvPr>
          <p:cNvCxnSpPr>
            <a:cxnSpLocks/>
            <a:stCxn id="9" idx="2"/>
          </p:cNvCxnSpPr>
          <p:nvPr/>
        </p:nvCxnSpPr>
        <p:spPr bwMode="auto">
          <a:xfrm flipV="1">
            <a:off x="3181350" y="2772258"/>
            <a:ext cx="657225" cy="523392"/>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26" name="Freeform: Shape 25">
            <a:extLst>
              <a:ext uri="{FF2B5EF4-FFF2-40B4-BE49-F238E27FC236}">
                <a16:creationId xmlns:a16="http://schemas.microsoft.com/office/drawing/2014/main" id="{A376DA2E-4D78-4E44-BEF1-E1A8448ABA47}"/>
              </a:ext>
            </a:extLst>
          </p:cNvPr>
          <p:cNvSpPr/>
          <p:nvPr/>
        </p:nvSpPr>
        <p:spPr bwMode="auto">
          <a:xfrm>
            <a:off x="3876675" y="3724275"/>
            <a:ext cx="2228850" cy="574406"/>
          </a:xfrm>
          <a:custGeom>
            <a:avLst/>
            <a:gdLst>
              <a:gd name="connsiteX0" fmla="*/ 0 w 2228850"/>
              <a:gd name="connsiteY0" fmla="*/ 0 h 574406"/>
              <a:gd name="connsiteX1" fmla="*/ 1533525 w 2228850"/>
              <a:gd name="connsiteY1" fmla="*/ 552450 h 574406"/>
              <a:gd name="connsiteX2" fmla="*/ 2228850 w 2228850"/>
              <a:gd name="connsiteY2" fmla="*/ 457200 h 574406"/>
            </a:gdLst>
            <a:ahLst/>
            <a:cxnLst>
              <a:cxn ang="0">
                <a:pos x="connsiteX0" y="connsiteY0"/>
              </a:cxn>
              <a:cxn ang="0">
                <a:pos x="connsiteX1" y="connsiteY1"/>
              </a:cxn>
              <a:cxn ang="0">
                <a:pos x="connsiteX2" y="connsiteY2"/>
              </a:cxn>
            </a:cxnLst>
            <a:rect l="l" t="t" r="r" b="b"/>
            <a:pathLst>
              <a:path w="2228850" h="574406">
                <a:moveTo>
                  <a:pt x="0" y="0"/>
                </a:moveTo>
                <a:cubicBezTo>
                  <a:pt x="581025" y="238125"/>
                  <a:pt x="1162050" y="476250"/>
                  <a:pt x="1533525" y="552450"/>
                </a:cubicBezTo>
                <a:cubicBezTo>
                  <a:pt x="1905000" y="628650"/>
                  <a:pt x="2081213" y="484187"/>
                  <a:pt x="2228850" y="457200"/>
                </a:cubicBezTo>
              </a:path>
            </a:pathLst>
          </a:custGeom>
          <a:noFill/>
          <a:ln w="3810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endParaRPr>
          </a:p>
        </p:txBody>
      </p:sp>
      <p:sp>
        <p:nvSpPr>
          <p:cNvPr id="27" name="Freeform: Shape 26">
            <a:extLst>
              <a:ext uri="{FF2B5EF4-FFF2-40B4-BE49-F238E27FC236}">
                <a16:creationId xmlns:a16="http://schemas.microsoft.com/office/drawing/2014/main" id="{838ACF70-88F0-4E79-90D3-1B8D309E17CC}"/>
              </a:ext>
            </a:extLst>
          </p:cNvPr>
          <p:cNvSpPr/>
          <p:nvPr/>
        </p:nvSpPr>
        <p:spPr bwMode="auto">
          <a:xfrm>
            <a:off x="3838575" y="3257550"/>
            <a:ext cx="1257300" cy="245536"/>
          </a:xfrm>
          <a:custGeom>
            <a:avLst/>
            <a:gdLst>
              <a:gd name="connsiteX0" fmla="*/ 0 w 1257300"/>
              <a:gd name="connsiteY0" fmla="*/ 0 h 245536"/>
              <a:gd name="connsiteX1" fmla="*/ 847725 w 1257300"/>
              <a:gd name="connsiteY1" fmla="*/ 238125 h 245536"/>
              <a:gd name="connsiteX2" fmla="*/ 1257300 w 1257300"/>
              <a:gd name="connsiteY2" fmla="*/ 161925 h 245536"/>
            </a:gdLst>
            <a:ahLst/>
            <a:cxnLst>
              <a:cxn ang="0">
                <a:pos x="connsiteX0" y="connsiteY0"/>
              </a:cxn>
              <a:cxn ang="0">
                <a:pos x="connsiteX1" y="connsiteY1"/>
              </a:cxn>
              <a:cxn ang="0">
                <a:pos x="connsiteX2" y="connsiteY2"/>
              </a:cxn>
            </a:cxnLst>
            <a:rect l="l" t="t" r="r" b="b"/>
            <a:pathLst>
              <a:path w="1257300" h="245536">
                <a:moveTo>
                  <a:pt x="0" y="0"/>
                </a:moveTo>
                <a:cubicBezTo>
                  <a:pt x="319087" y="105569"/>
                  <a:pt x="638175" y="211138"/>
                  <a:pt x="847725" y="238125"/>
                </a:cubicBezTo>
                <a:cubicBezTo>
                  <a:pt x="1057275" y="265112"/>
                  <a:pt x="1157287" y="213518"/>
                  <a:pt x="1257300" y="161925"/>
                </a:cubicBezTo>
              </a:path>
            </a:pathLst>
          </a:cu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endParaRPr>
          </a:p>
        </p:txBody>
      </p:sp>
      <p:sp>
        <p:nvSpPr>
          <p:cNvPr id="28" name="Freeform: Shape 27">
            <a:extLst>
              <a:ext uri="{FF2B5EF4-FFF2-40B4-BE49-F238E27FC236}">
                <a16:creationId xmlns:a16="http://schemas.microsoft.com/office/drawing/2014/main" id="{9FE9FF71-1856-4E3E-8EA0-148E17D5BB0D}"/>
              </a:ext>
            </a:extLst>
          </p:cNvPr>
          <p:cNvSpPr/>
          <p:nvPr/>
        </p:nvSpPr>
        <p:spPr bwMode="auto">
          <a:xfrm>
            <a:off x="3848100" y="2504208"/>
            <a:ext cx="1790700" cy="258042"/>
          </a:xfrm>
          <a:custGeom>
            <a:avLst/>
            <a:gdLst>
              <a:gd name="connsiteX0" fmla="*/ 0 w 1790700"/>
              <a:gd name="connsiteY0" fmla="*/ 258042 h 258042"/>
              <a:gd name="connsiteX1" fmla="*/ 571500 w 1790700"/>
              <a:gd name="connsiteY1" fmla="*/ 867 h 258042"/>
              <a:gd name="connsiteX2" fmla="*/ 1323975 w 1790700"/>
              <a:gd name="connsiteY2" fmla="*/ 172317 h 258042"/>
              <a:gd name="connsiteX3" fmla="*/ 1790700 w 1790700"/>
              <a:gd name="connsiteY3" fmla="*/ 115167 h 258042"/>
            </a:gdLst>
            <a:ahLst/>
            <a:cxnLst>
              <a:cxn ang="0">
                <a:pos x="connsiteX0" y="connsiteY0"/>
              </a:cxn>
              <a:cxn ang="0">
                <a:pos x="connsiteX1" y="connsiteY1"/>
              </a:cxn>
              <a:cxn ang="0">
                <a:pos x="connsiteX2" y="connsiteY2"/>
              </a:cxn>
              <a:cxn ang="0">
                <a:pos x="connsiteX3" y="connsiteY3"/>
              </a:cxn>
            </a:cxnLst>
            <a:rect l="l" t="t" r="r" b="b"/>
            <a:pathLst>
              <a:path w="1790700" h="258042">
                <a:moveTo>
                  <a:pt x="0" y="258042"/>
                </a:moveTo>
                <a:cubicBezTo>
                  <a:pt x="175419" y="136598"/>
                  <a:pt x="350838" y="15154"/>
                  <a:pt x="571500" y="867"/>
                </a:cubicBezTo>
                <a:cubicBezTo>
                  <a:pt x="792162" y="-13420"/>
                  <a:pt x="1120775" y="153267"/>
                  <a:pt x="1323975" y="172317"/>
                </a:cubicBezTo>
                <a:cubicBezTo>
                  <a:pt x="1527175" y="191367"/>
                  <a:pt x="1658937" y="153267"/>
                  <a:pt x="1790700" y="115167"/>
                </a:cubicBezTo>
              </a:path>
            </a:pathLst>
          </a:custGeom>
          <a:noFill/>
          <a:ln w="3810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endParaRPr>
          </a:p>
        </p:txBody>
      </p:sp>
      <p:sp>
        <p:nvSpPr>
          <p:cNvPr id="34" name="Freeform: Shape 33">
            <a:extLst>
              <a:ext uri="{FF2B5EF4-FFF2-40B4-BE49-F238E27FC236}">
                <a16:creationId xmlns:a16="http://schemas.microsoft.com/office/drawing/2014/main" id="{81A8FD91-550F-4414-95E5-F34AD5637E08}"/>
              </a:ext>
            </a:extLst>
          </p:cNvPr>
          <p:cNvSpPr/>
          <p:nvPr/>
        </p:nvSpPr>
        <p:spPr bwMode="auto">
          <a:xfrm>
            <a:off x="7315200" y="3724275"/>
            <a:ext cx="1666875" cy="593144"/>
          </a:xfrm>
          <a:custGeom>
            <a:avLst/>
            <a:gdLst>
              <a:gd name="connsiteX0" fmla="*/ 0 w 1666875"/>
              <a:gd name="connsiteY0" fmla="*/ 447675 h 593144"/>
              <a:gd name="connsiteX1" fmla="*/ 657225 w 1666875"/>
              <a:gd name="connsiteY1" fmla="*/ 590550 h 593144"/>
              <a:gd name="connsiteX2" fmla="*/ 1323975 w 1666875"/>
              <a:gd name="connsiteY2" fmla="*/ 495300 h 593144"/>
              <a:gd name="connsiteX3" fmla="*/ 1666875 w 1666875"/>
              <a:gd name="connsiteY3" fmla="*/ 0 h 593144"/>
            </a:gdLst>
            <a:ahLst/>
            <a:cxnLst>
              <a:cxn ang="0">
                <a:pos x="connsiteX0" y="connsiteY0"/>
              </a:cxn>
              <a:cxn ang="0">
                <a:pos x="connsiteX1" y="connsiteY1"/>
              </a:cxn>
              <a:cxn ang="0">
                <a:pos x="connsiteX2" y="connsiteY2"/>
              </a:cxn>
              <a:cxn ang="0">
                <a:pos x="connsiteX3" y="connsiteY3"/>
              </a:cxn>
            </a:cxnLst>
            <a:rect l="l" t="t" r="r" b="b"/>
            <a:pathLst>
              <a:path w="1666875" h="593144">
                <a:moveTo>
                  <a:pt x="0" y="447675"/>
                </a:moveTo>
                <a:cubicBezTo>
                  <a:pt x="218281" y="515144"/>
                  <a:pt x="436563" y="582613"/>
                  <a:pt x="657225" y="590550"/>
                </a:cubicBezTo>
                <a:cubicBezTo>
                  <a:pt x="877888" y="598488"/>
                  <a:pt x="1155700" y="593725"/>
                  <a:pt x="1323975" y="495300"/>
                </a:cubicBezTo>
                <a:cubicBezTo>
                  <a:pt x="1492250" y="396875"/>
                  <a:pt x="1579562" y="198437"/>
                  <a:pt x="1666875" y="0"/>
                </a:cubicBezTo>
              </a:path>
            </a:pathLst>
          </a:custGeom>
          <a:noFill/>
          <a:ln w="3810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endParaRPr>
          </a:p>
        </p:txBody>
      </p:sp>
      <p:sp>
        <p:nvSpPr>
          <p:cNvPr id="35" name="Freeform: Shape 34">
            <a:extLst>
              <a:ext uri="{FF2B5EF4-FFF2-40B4-BE49-F238E27FC236}">
                <a16:creationId xmlns:a16="http://schemas.microsoft.com/office/drawing/2014/main" id="{D7C7C577-6CE2-46F1-9BDB-BA6D17A176A1}"/>
              </a:ext>
            </a:extLst>
          </p:cNvPr>
          <p:cNvSpPr/>
          <p:nvPr/>
        </p:nvSpPr>
        <p:spPr bwMode="auto">
          <a:xfrm>
            <a:off x="7286625" y="2468245"/>
            <a:ext cx="1666875" cy="274955"/>
          </a:xfrm>
          <a:custGeom>
            <a:avLst/>
            <a:gdLst>
              <a:gd name="connsiteX0" fmla="*/ 0 w 1666875"/>
              <a:gd name="connsiteY0" fmla="*/ 93980 h 274955"/>
              <a:gd name="connsiteX1" fmla="*/ 933450 w 1666875"/>
              <a:gd name="connsiteY1" fmla="*/ 8255 h 274955"/>
              <a:gd name="connsiteX2" fmla="*/ 1666875 w 1666875"/>
              <a:gd name="connsiteY2" fmla="*/ 274955 h 274955"/>
            </a:gdLst>
            <a:ahLst/>
            <a:cxnLst>
              <a:cxn ang="0">
                <a:pos x="connsiteX0" y="connsiteY0"/>
              </a:cxn>
              <a:cxn ang="0">
                <a:pos x="connsiteX1" y="connsiteY1"/>
              </a:cxn>
              <a:cxn ang="0">
                <a:pos x="connsiteX2" y="connsiteY2"/>
              </a:cxn>
            </a:cxnLst>
            <a:rect l="l" t="t" r="r" b="b"/>
            <a:pathLst>
              <a:path w="1666875" h="274955">
                <a:moveTo>
                  <a:pt x="0" y="93980"/>
                </a:moveTo>
                <a:cubicBezTo>
                  <a:pt x="327818" y="36036"/>
                  <a:pt x="655637" y="-21908"/>
                  <a:pt x="933450" y="8255"/>
                </a:cubicBezTo>
                <a:cubicBezTo>
                  <a:pt x="1211263" y="38418"/>
                  <a:pt x="1439069" y="156686"/>
                  <a:pt x="1666875" y="274955"/>
                </a:cubicBezTo>
              </a:path>
            </a:pathLst>
          </a:custGeom>
          <a:noFill/>
          <a:ln w="3810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endParaRPr>
          </a:p>
        </p:txBody>
      </p:sp>
      <p:sp>
        <p:nvSpPr>
          <p:cNvPr id="5" name="Oval 4">
            <a:extLst>
              <a:ext uri="{FF2B5EF4-FFF2-40B4-BE49-F238E27FC236}">
                <a16:creationId xmlns:a16="http://schemas.microsoft.com/office/drawing/2014/main" id="{141C8A64-9859-4C4A-AC3A-6CCB07537D5E}"/>
              </a:ext>
            </a:extLst>
          </p:cNvPr>
          <p:cNvSpPr/>
          <p:nvPr/>
        </p:nvSpPr>
        <p:spPr bwMode="auto">
          <a:xfrm>
            <a:off x="3695147" y="2671028"/>
            <a:ext cx="274320" cy="274320"/>
          </a:xfrm>
          <a:prstGeom prst="ellipse">
            <a:avLst/>
          </a:prstGeom>
          <a:solidFill>
            <a:schemeClr val="accent2"/>
          </a:solidFill>
          <a:ln w="9525"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endParaRPr>
          </a:p>
        </p:txBody>
      </p:sp>
      <p:sp>
        <p:nvSpPr>
          <p:cNvPr id="12" name="Oval 11">
            <a:extLst>
              <a:ext uri="{FF2B5EF4-FFF2-40B4-BE49-F238E27FC236}">
                <a16:creationId xmlns:a16="http://schemas.microsoft.com/office/drawing/2014/main" id="{97574DFB-5C03-4583-82DD-A7EB820FAFC7}"/>
              </a:ext>
            </a:extLst>
          </p:cNvPr>
          <p:cNvSpPr/>
          <p:nvPr/>
        </p:nvSpPr>
        <p:spPr bwMode="auto">
          <a:xfrm>
            <a:off x="3695147" y="3119383"/>
            <a:ext cx="274320" cy="274320"/>
          </a:xfrm>
          <a:prstGeom prst="ellipse">
            <a:avLst/>
          </a:prstGeom>
          <a:solidFill>
            <a:schemeClr val="accent2"/>
          </a:solidFill>
          <a:ln w="9525"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endParaRPr>
          </a:p>
        </p:txBody>
      </p:sp>
      <p:sp>
        <p:nvSpPr>
          <p:cNvPr id="13" name="Oval 12">
            <a:extLst>
              <a:ext uri="{FF2B5EF4-FFF2-40B4-BE49-F238E27FC236}">
                <a16:creationId xmlns:a16="http://schemas.microsoft.com/office/drawing/2014/main" id="{751CD373-EC1B-490E-836B-46A19157F190}"/>
              </a:ext>
            </a:extLst>
          </p:cNvPr>
          <p:cNvSpPr/>
          <p:nvPr/>
        </p:nvSpPr>
        <p:spPr bwMode="auto">
          <a:xfrm>
            <a:off x="1793131" y="3163381"/>
            <a:ext cx="274320" cy="274320"/>
          </a:xfrm>
          <a:prstGeom prst="ellipse">
            <a:avLst/>
          </a:prstGeom>
          <a:solidFill>
            <a:schemeClr val="accent2"/>
          </a:solidFill>
          <a:ln w="9525"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endParaRPr>
          </a:p>
        </p:txBody>
      </p:sp>
      <p:sp>
        <p:nvSpPr>
          <p:cNvPr id="14" name="Oval 13">
            <a:extLst>
              <a:ext uri="{FF2B5EF4-FFF2-40B4-BE49-F238E27FC236}">
                <a16:creationId xmlns:a16="http://schemas.microsoft.com/office/drawing/2014/main" id="{1F6F91FF-3F3A-400B-9DB6-99CB8016006F}"/>
              </a:ext>
            </a:extLst>
          </p:cNvPr>
          <p:cNvSpPr/>
          <p:nvPr/>
        </p:nvSpPr>
        <p:spPr bwMode="auto">
          <a:xfrm>
            <a:off x="3695147" y="3567738"/>
            <a:ext cx="274320" cy="274320"/>
          </a:xfrm>
          <a:prstGeom prst="ellipse">
            <a:avLst/>
          </a:prstGeom>
          <a:solidFill>
            <a:schemeClr val="accent2"/>
          </a:solidFill>
          <a:ln w="9525"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endParaRPr>
          </a:p>
        </p:txBody>
      </p:sp>
      <p:cxnSp>
        <p:nvCxnSpPr>
          <p:cNvPr id="44" name="Straight Connector 43">
            <a:extLst>
              <a:ext uri="{FF2B5EF4-FFF2-40B4-BE49-F238E27FC236}">
                <a16:creationId xmlns:a16="http://schemas.microsoft.com/office/drawing/2014/main" id="{60FECB47-6C5B-4832-8891-698FE63F6756}"/>
              </a:ext>
            </a:extLst>
          </p:cNvPr>
          <p:cNvCxnSpPr>
            <a:cxnSpLocks/>
          </p:cNvCxnSpPr>
          <p:nvPr/>
        </p:nvCxnSpPr>
        <p:spPr bwMode="auto">
          <a:xfrm flipV="1">
            <a:off x="7982698" y="2751815"/>
            <a:ext cx="986397" cy="427184"/>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46" name="Straight Connector 45">
            <a:extLst>
              <a:ext uri="{FF2B5EF4-FFF2-40B4-BE49-F238E27FC236}">
                <a16:creationId xmlns:a16="http://schemas.microsoft.com/office/drawing/2014/main" id="{2245B064-0B40-4752-833A-AE5BADAB77DC}"/>
              </a:ext>
            </a:extLst>
          </p:cNvPr>
          <p:cNvCxnSpPr>
            <a:cxnSpLocks/>
          </p:cNvCxnSpPr>
          <p:nvPr/>
        </p:nvCxnSpPr>
        <p:spPr bwMode="auto">
          <a:xfrm flipH="1" flipV="1">
            <a:off x="7998448" y="3178999"/>
            <a:ext cx="970647" cy="519241"/>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50" name="Straight Connector 49">
            <a:extLst>
              <a:ext uri="{FF2B5EF4-FFF2-40B4-BE49-F238E27FC236}">
                <a16:creationId xmlns:a16="http://schemas.microsoft.com/office/drawing/2014/main" id="{F86ACC0B-C9DC-446E-8C6B-76099E4B20BE}"/>
              </a:ext>
            </a:extLst>
          </p:cNvPr>
          <p:cNvCxnSpPr>
            <a:cxnSpLocks/>
          </p:cNvCxnSpPr>
          <p:nvPr/>
        </p:nvCxnSpPr>
        <p:spPr bwMode="auto">
          <a:xfrm flipV="1">
            <a:off x="8961475" y="2762250"/>
            <a:ext cx="7620" cy="942648"/>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15" name="Oval 14">
            <a:extLst>
              <a:ext uri="{FF2B5EF4-FFF2-40B4-BE49-F238E27FC236}">
                <a16:creationId xmlns:a16="http://schemas.microsoft.com/office/drawing/2014/main" id="{CD548553-54A1-471A-8D1E-D0FA0E025399}"/>
              </a:ext>
            </a:extLst>
          </p:cNvPr>
          <p:cNvSpPr/>
          <p:nvPr/>
        </p:nvSpPr>
        <p:spPr bwMode="auto">
          <a:xfrm>
            <a:off x="7861288" y="3028113"/>
            <a:ext cx="274320" cy="274320"/>
          </a:xfrm>
          <a:prstGeom prst="ellipse">
            <a:avLst/>
          </a:prstGeom>
          <a:solidFill>
            <a:schemeClr val="accent2"/>
          </a:solidFill>
          <a:ln w="9525"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endParaRPr>
          </a:p>
        </p:txBody>
      </p:sp>
      <p:sp>
        <p:nvSpPr>
          <p:cNvPr id="16" name="Oval 15">
            <a:extLst>
              <a:ext uri="{FF2B5EF4-FFF2-40B4-BE49-F238E27FC236}">
                <a16:creationId xmlns:a16="http://schemas.microsoft.com/office/drawing/2014/main" id="{C9CCEFA2-B9D6-4139-B49A-B3CC7058F6C6}"/>
              </a:ext>
            </a:extLst>
          </p:cNvPr>
          <p:cNvSpPr/>
          <p:nvPr/>
        </p:nvSpPr>
        <p:spPr bwMode="auto">
          <a:xfrm>
            <a:off x="8831935" y="2626360"/>
            <a:ext cx="274320" cy="274320"/>
          </a:xfrm>
          <a:prstGeom prst="ellipse">
            <a:avLst/>
          </a:prstGeom>
          <a:solidFill>
            <a:schemeClr val="accent2"/>
          </a:solidFill>
          <a:ln w="9525"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endParaRPr>
          </a:p>
        </p:txBody>
      </p:sp>
      <p:sp>
        <p:nvSpPr>
          <p:cNvPr id="17" name="Oval 16">
            <a:extLst>
              <a:ext uri="{FF2B5EF4-FFF2-40B4-BE49-F238E27FC236}">
                <a16:creationId xmlns:a16="http://schemas.microsoft.com/office/drawing/2014/main" id="{84AF87F5-AAAC-47A6-9AB2-B949CC3C9522}"/>
              </a:ext>
            </a:extLst>
          </p:cNvPr>
          <p:cNvSpPr/>
          <p:nvPr/>
        </p:nvSpPr>
        <p:spPr bwMode="auto">
          <a:xfrm>
            <a:off x="8831935" y="3561080"/>
            <a:ext cx="274320" cy="274320"/>
          </a:xfrm>
          <a:prstGeom prst="ellipse">
            <a:avLst/>
          </a:prstGeom>
          <a:solidFill>
            <a:schemeClr val="accent2"/>
          </a:solidFill>
          <a:ln w="9525"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endParaRPr>
          </a:p>
        </p:txBody>
      </p:sp>
      <p:grpSp>
        <p:nvGrpSpPr>
          <p:cNvPr id="49" name="Group 48">
            <a:extLst>
              <a:ext uri="{FF2B5EF4-FFF2-40B4-BE49-F238E27FC236}">
                <a16:creationId xmlns:a16="http://schemas.microsoft.com/office/drawing/2014/main" id="{BCFCEDDF-CA30-496A-B7C2-AD088C950373}"/>
              </a:ext>
            </a:extLst>
          </p:cNvPr>
          <p:cNvGrpSpPr/>
          <p:nvPr/>
        </p:nvGrpSpPr>
        <p:grpSpPr>
          <a:xfrm rot="16999673">
            <a:off x="10600714" y="2697913"/>
            <a:ext cx="1244967" cy="1209040"/>
            <a:chOff x="10064477" y="2623666"/>
            <a:chExt cx="1244967" cy="1209040"/>
          </a:xfrm>
        </p:grpSpPr>
        <p:cxnSp>
          <p:nvCxnSpPr>
            <p:cNvPr id="53" name="Straight Connector 52">
              <a:extLst>
                <a:ext uri="{FF2B5EF4-FFF2-40B4-BE49-F238E27FC236}">
                  <a16:creationId xmlns:a16="http://schemas.microsoft.com/office/drawing/2014/main" id="{07A6CE45-47DD-4ECC-BD80-A79256ED240E}"/>
                </a:ext>
              </a:extLst>
            </p:cNvPr>
            <p:cNvCxnSpPr>
              <a:cxnSpLocks/>
            </p:cNvCxnSpPr>
            <p:nvPr/>
          </p:nvCxnSpPr>
          <p:spPr bwMode="auto">
            <a:xfrm flipV="1">
              <a:off x="10185887" y="2749121"/>
              <a:ext cx="986397" cy="427184"/>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54" name="Straight Connector 53">
              <a:extLst>
                <a:ext uri="{FF2B5EF4-FFF2-40B4-BE49-F238E27FC236}">
                  <a16:creationId xmlns:a16="http://schemas.microsoft.com/office/drawing/2014/main" id="{D037C4C7-7E79-4195-B3C5-0BC58CA7D9E3}"/>
                </a:ext>
              </a:extLst>
            </p:cNvPr>
            <p:cNvCxnSpPr>
              <a:cxnSpLocks/>
            </p:cNvCxnSpPr>
            <p:nvPr/>
          </p:nvCxnSpPr>
          <p:spPr bwMode="auto">
            <a:xfrm flipH="1" flipV="1">
              <a:off x="10201637" y="3176305"/>
              <a:ext cx="970647" cy="519241"/>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55" name="Straight Connector 54">
              <a:extLst>
                <a:ext uri="{FF2B5EF4-FFF2-40B4-BE49-F238E27FC236}">
                  <a16:creationId xmlns:a16="http://schemas.microsoft.com/office/drawing/2014/main" id="{B57C244C-D7BF-4E81-83EE-220F375D63AA}"/>
                </a:ext>
              </a:extLst>
            </p:cNvPr>
            <p:cNvCxnSpPr>
              <a:cxnSpLocks/>
            </p:cNvCxnSpPr>
            <p:nvPr/>
          </p:nvCxnSpPr>
          <p:spPr bwMode="auto">
            <a:xfrm flipV="1">
              <a:off x="11164664" y="2759556"/>
              <a:ext cx="7620" cy="942648"/>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56" name="Oval 55">
              <a:extLst>
                <a:ext uri="{FF2B5EF4-FFF2-40B4-BE49-F238E27FC236}">
                  <a16:creationId xmlns:a16="http://schemas.microsoft.com/office/drawing/2014/main" id="{F2EE1ECF-35A6-4B81-BF25-5889F0172482}"/>
                </a:ext>
              </a:extLst>
            </p:cNvPr>
            <p:cNvSpPr/>
            <p:nvPr/>
          </p:nvSpPr>
          <p:spPr bwMode="auto">
            <a:xfrm>
              <a:off x="10064477" y="3025419"/>
              <a:ext cx="274320" cy="274320"/>
            </a:xfrm>
            <a:prstGeom prst="ellipse">
              <a:avLst/>
            </a:prstGeom>
            <a:solidFill>
              <a:schemeClr val="accent2"/>
            </a:solidFill>
            <a:ln w="9525"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endParaRPr>
            </a:p>
          </p:txBody>
        </p:sp>
        <p:sp>
          <p:nvSpPr>
            <p:cNvPr id="57" name="Oval 56">
              <a:extLst>
                <a:ext uri="{FF2B5EF4-FFF2-40B4-BE49-F238E27FC236}">
                  <a16:creationId xmlns:a16="http://schemas.microsoft.com/office/drawing/2014/main" id="{B8EC8FC6-DDBB-4C72-892B-7E294D423285}"/>
                </a:ext>
              </a:extLst>
            </p:cNvPr>
            <p:cNvSpPr/>
            <p:nvPr/>
          </p:nvSpPr>
          <p:spPr bwMode="auto">
            <a:xfrm>
              <a:off x="11035124" y="2623666"/>
              <a:ext cx="274320" cy="274320"/>
            </a:xfrm>
            <a:prstGeom prst="ellipse">
              <a:avLst/>
            </a:prstGeom>
            <a:solidFill>
              <a:schemeClr val="accent2"/>
            </a:solidFill>
            <a:ln w="9525"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endParaRPr>
            </a:p>
          </p:txBody>
        </p:sp>
        <p:sp>
          <p:nvSpPr>
            <p:cNvPr id="58" name="Oval 57">
              <a:extLst>
                <a:ext uri="{FF2B5EF4-FFF2-40B4-BE49-F238E27FC236}">
                  <a16:creationId xmlns:a16="http://schemas.microsoft.com/office/drawing/2014/main" id="{D4AFBC11-BC21-4040-A052-202F3DAD9F59}"/>
                </a:ext>
              </a:extLst>
            </p:cNvPr>
            <p:cNvSpPr/>
            <p:nvPr/>
          </p:nvSpPr>
          <p:spPr bwMode="auto">
            <a:xfrm>
              <a:off x="11035124" y="3558386"/>
              <a:ext cx="274320" cy="274320"/>
            </a:xfrm>
            <a:prstGeom prst="ellipse">
              <a:avLst/>
            </a:prstGeom>
            <a:solidFill>
              <a:schemeClr val="accent2"/>
            </a:solidFill>
            <a:ln w="9525"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endParaRPr>
            </a:p>
          </p:txBody>
        </p:sp>
      </p:grpSp>
      <mc:AlternateContent xmlns:mc="http://schemas.openxmlformats.org/markup-compatibility/2006">
        <mc:Choice xmlns:a14="http://schemas.microsoft.com/office/drawing/2010/main" Requires="a14">
          <p:sp>
            <p:nvSpPr>
              <p:cNvPr id="45" name="TextBox 44">
                <a:extLst>
                  <a:ext uri="{FF2B5EF4-FFF2-40B4-BE49-F238E27FC236}">
                    <a16:creationId xmlns:a16="http://schemas.microsoft.com/office/drawing/2014/main" id="{3196C362-2246-486A-BFA9-6E33A508011F}"/>
                  </a:ext>
                </a:extLst>
              </p:cNvPr>
              <p:cNvSpPr txBox="1"/>
              <p:nvPr/>
            </p:nvSpPr>
            <p:spPr>
              <a:xfrm>
                <a:off x="984164" y="4409462"/>
                <a:ext cx="2184890" cy="1631216"/>
              </a:xfrm>
              <a:prstGeom prst="rect">
                <a:avLst/>
              </a:prstGeom>
              <a:noFill/>
            </p:spPr>
            <p:txBody>
              <a:bodyPr wrap="square" rtlCol="0">
                <a:spAutoFit/>
              </a:bodyPr>
              <a:lstStyle/>
              <a:p>
                <a:r>
                  <a:rPr lang="en-US" sz="2000" dirty="0"/>
                  <a:t>Constraints:</a:t>
                </a:r>
              </a:p>
              <a:p>
                <a:pPr marL="342900" indent="-342900">
                  <a:buFont typeface="Arial" panose="020B0604020202020204" pitchFamily="34" charset="0"/>
                  <a:buChar char="•"/>
                </a:pPr>
                <a:r>
                  <a:rPr lang="en-US" sz="2000" dirty="0"/>
                  <a:t>Initial orbital elements</a:t>
                </a:r>
              </a:p>
              <a:p>
                <a:pPr marL="342900" indent="-342900">
                  <a:buFont typeface="Arial" panose="020B0604020202020204" pitchFamily="34" charset="0"/>
                  <a:buChar char="•"/>
                </a:pPr>
                <a14:m>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𝐶</m:t>
                        </m:r>
                      </m:e>
                      <m:sub>
                        <m:r>
                          <a:rPr lang="en-US" sz="2000" b="0" i="1" smtClean="0">
                            <a:latin typeface="Cambria Math" panose="02040503050406030204" pitchFamily="18" charset="0"/>
                          </a:rPr>
                          <m:t>3</m:t>
                        </m:r>
                      </m:sub>
                    </m:sSub>
                  </m:oMath>
                </a14:m>
                <a:r>
                  <a:rPr lang="en-US" sz="2000" dirty="0"/>
                  <a:t> and mass to orbit</a:t>
                </a:r>
              </a:p>
            </p:txBody>
          </p:sp>
        </mc:Choice>
        <mc:Fallback>
          <p:sp>
            <p:nvSpPr>
              <p:cNvPr id="45" name="TextBox 44">
                <a:extLst>
                  <a:ext uri="{FF2B5EF4-FFF2-40B4-BE49-F238E27FC236}">
                    <a16:creationId xmlns:a16="http://schemas.microsoft.com/office/drawing/2014/main" id="{3196C362-2246-486A-BFA9-6E33A508011F}"/>
                  </a:ext>
                </a:extLst>
              </p:cNvPr>
              <p:cNvSpPr txBox="1">
                <a:spLocks noRot="1" noChangeAspect="1" noMove="1" noResize="1" noEditPoints="1" noAdjustHandles="1" noChangeArrowheads="1" noChangeShapeType="1" noTextEdit="1"/>
              </p:cNvSpPr>
              <p:nvPr/>
            </p:nvSpPr>
            <p:spPr>
              <a:xfrm>
                <a:off x="984164" y="4409462"/>
                <a:ext cx="2184890" cy="1631216"/>
              </a:xfrm>
              <a:prstGeom prst="rect">
                <a:avLst/>
              </a:prstGeom>
              <a:blipFill>
                <a:blip r:embed="rId3"/>
                <a:stretch>
                  <a:fillRect l="-2786" t="-1493" b="-5970"/>
                </a:stretch>
              </a:blipFill>
            </p:spPr>
            <p:txBody>
              <a:bodyPr/>
              <a:lstStyle/>
              <a:p>
                <a:r>
                  <a:rPr lang="en-US">
                    <a:noFill/>
                  </a:rPr>
                  <a:t> </a:t>
                </a:r>
              </a:p>
            </p:txBody>
          </p:sp>
        </mc:Fallback>
      </mc:AlternateContent>
      <p:sp>
        <p:nvSpPr>
          <p:cNvPr id="47" name="TextBox 46">
            <a:extLst>
              <a:ext uri="{FF2B5EF4-FFF2-40B4-BE49-F238E27FC236}">
                <a16:creationId xmlns:a16="http://schemas.microsoft.com/office/drawing/2014/main" id="{DD80D323-321E-4F72-8DF9-C6738B0866FC}"/>
              </a:ext>
            </a:extLst>
          </p:cNvPr>
          <p:cNvSpPr txBox="1"/>
          <p:nvPr/>
        </p:nvSpPr>
        <p:spPr>
          <a:xfrm>
            <a:off x="4518673" y="4409462"/>
            <a:ext cx="3154653" cy="1015663"/>
          </a:xfrm>
          <a:prstGeom prst="rect">
            <a:avLst/>
          </a:prstGeom>
          <a:noFill/>
        </p:spPr>
        <p:txBody>
          <a:bodyPr wrap="square" rtlCol="0">
            <a:spAutoFit/>
          </a:bodyPr>
          <a:lstStyle/>
          <a:p>
            <a:r>
              <a:rPr lang="en-US" sz="2000" dirty="0"/>
              <a:t>Constraints:</a:t>
            </a:r>
          </a:p>
          <a:p>
            <a:pPr marL="342900" indent="-342900">
              <a:buFont typeface="Arial" panose="020B0604020202020204" pitchFamily="34" charset="0"/>
              <a:buChar char="•"/>
            </a:pPr>
            <a:r>
              <a:rPr lang="en-US" sz="2000" dirty="0"/>
              <a:t>Thrust magnitude</a:t>
            </a:r>
          </a:p>
          <a:p>
            <a:pPr marL="342900" indent="-342900">
              <a:buFont typeface="Arial" panose="020B0604020202020204" pitchFamily="34" charset="0"/>
              <a:buChar char="•"/>
            </a:pPr>
            <a:r>
              <a:rPr lang="en-US" sz="2000" dirty="0"/>
              <a:t>Thrust pointing</a:t>
            </a:r>
          </a:p>
        </p:txBody>
      </p:sp>
      <p:sp>
        <p:nvSpPr>
          <p:cNvPr id="48" name="TextBox 47">
            <a:extLst>
              <a:ext uri="{FF2B5EF4-FFF2-40B4-BE49-F238E27FC236}">
                <a16:creationId xmlns:a16="http://schemas.microsoft.com/office/drawing/2014/main" id="{A6668D19-E6F6-44F7-A78D-DF862E727C3A}"/>
              </a:ext>
            </a:extLst>
          </p:cNvPr>
          <p:cNvSpPr txBox="1"/>
          <p:nvPr/>
        </p:nvSpPr>
        <p:spPr>
          <a:xfrm>
            <a:off x="8355336" y="4432908"/>
            <a:ext cx="3154653" cy="1015663"/>
          </a:xfrm>
          <a:prstGeom prst="rect">
            <a:avLst/>
          </a:prstGeom>
          <a:noFill/>
        </p:spPr>
        <p:txBody>
          <a:bodyPr wrap="square" rtlCol="0">
            <a:spAutoFit/>
          </a:bodyPr>
          <a:lstStyle/>
          <a:p>
            <a:r>
              <a:rPr lang="en-US" sz="2000" dirty="0"/>
              <a:t>Constraints:</a:t>
            </a:r>
          </a:p>
          <a:p>
            <a:pPr marL="342900" indent="-342900">
              <a:buFont typeface="Arial" panose="020B0604020202020204" pitchFamily="34" charset="0"/>
              <a:buChar char="•"/>
            </a:pPr>
            <a:r>
              <a:rPr lang="en-US" sz="2000" dirty="0"/>
              <a:t>Formation side length</a:t>
            </a:r>
          </a:p>
          <a:p>
            <a:pPr marL="342900" indent="-342900">
              <a:buFont typeface="Arial" panose="020B0604020202020204" pitchFamily="34" charset="0"/>
              <a:buChar char="•"/>
            </a:pPr>
            <a:r>
              <a:rPr lang="en-US" sz="2000" dirty="0"/>
              <a:t>Phase duration</a:t>
            </a:r>
          </a:p>
        </p:txBody>
      </p:sp>
    </p:spTree>
    <p:extLst>
      <p:ext uri="{BB962C8B-B14F-4D97-AF65-F5344CB8AC3E}">
        <p14:creationId xmlns:p14="http://schemas.microsoft.com/office/powerpoint/2010/main" val="18027712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Oval 23">
            <a:extLst>
              <a:ext uri="{FF2B5EF4-FFF2-40B4-BE49-F238E27FC236}">
                <a16:creationId xmlns:a16="http://schemas.microsoft.com/office/drawing/2014/main" id="{A19B8E75-7CE0-4262-8EF2-439B4DCA2BDF}"/>
              </a:ext>
            </a:extLst>
          </p:cNvPr>
          <p:cNvSpPr>
            <a:spLocks noChangeAspect="1"/>
          </p:cNvSpPr>
          <p:nvPr/>
        </p:nvSpPr>
        <p:spPr bwMode="auto">
          <a:xfrm>
            <a:off x="268301" y="4059891"/>
            <a:ext cx="767391" cy="767391"/>
          </a:xfrm>
          <a:prstGeom prst="ellipse">
            <a:avLst/>
          </a:prstGeom>
          <a:solidFill>
            <a:srgbClr val="00B050"/>
          </a:solidFill>
          <a:ln w="9525" cap="flat" cmpd="sng" algn="ctr">
            <a:solidFill>
              <a:srgbClr val="0070C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100" b="1" i="0" u="none" strike="noStrike" cap="none" normalizeH="0" baseline="0" dirty="0">
                <a:ln>
                  <a:noFill/>
                </a:ln>
                <a:solidFill>
                  <a:schemeClr val="tx1"/>
                </a:solidFill>
                <a:effectLst/>
                <a:latin typeface="Arial" pitchFamily="-108" charset="0"/>
                <a:ea typeface="ＭＳ Ｐゴシック" pitchFamily="-108" charset="-128"/>
                <a:cs typeface="ＭＳ Ｐゴシック" pitchFamily="-108" charset="-128"/>
              </a:rPr>
              <a:t>Earth</a:t>
            </a:r>
          </a:p>
        </p:txBody>
      </p:sp>
      <p:grpSp>
        <p:nvGrpSpPr>
          <p:cNvPr id="22" name="Group 21">
            <a:extLst>
              <a:ext uri="{FF2B5EF4-FFF2-40B4-BE49-F238E27FC236}">
                <a16:creationId xmlns:a16="http://schemas.microsoft.com/office/drawing/2014/main" id="{26A144E9-C7FB-4630-8DD6-5662E054DDCE}"/>
              </a:ext>
            </a:extLst>
          </p:cNvPr>
          <p:cNvGrpSpPr/>
          <p:nvPr/>
        </p:nvGrpSpPr>
        <p:grpSpPr>
          <a:xfrm>
            <a:off x="986159" y="3451136"/>
            <a:ext cx="786647" cy="653831"/>
            <a:chOff x="1266290" y="3720054"/>
            <a:chExt cx="786647" cy="653831"/>
          </a:xfrm>
        </p:grpSpPr>
        <p:sp>
          <p:nvSpPr>
            <p:cNvPr id="3" name="Isosceles Triangle 2">
              <a:extLst>
                <a:ext uri="{FF2B5EF4-FFF2-40B4-BE49-F238E27FC236}">
                  <a16:creationId xmlns:a16="http://schemas.microsoft.com/office/drawing/2014/main" id="{69D39C9F-E640-47A0-A7D3-3C300287DC00}"/>
                </a:ext>
              </a:extLst>
            </p:cNvPr>
            <p:cNvSpPr/>
            <p:nvPr/>
          </p:nvSpPr>
          <p:spPr bwMode="auto">
            <a:xfrm rot="2699156">
              <a:off x="1867098" y="3720054"/>
              <a:ext cx="185839" cy="183258"/>
            </a:xfrm>
            <a:prstGeom prst="triangle">
              <a:avLst/>
            </a:prstGeom>
            <a:solidFill>
              <a:schemeClr val="bg1">
                <a:lumMod val="75000"/>
              </a:schemeClr>
            </a:solidFill>
            <a:ln w="952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endParaRPr>
            </a:p>
          </p:txBody>
        </p:sp>
        <p:grpSp>
          <p:nvGrpSpPr>
            <p:cNvPr id="10" name="Group 9">
              <a:extLst>
                <a:ext uri="{FF2B5EF4-FFF2-40B4-BE49-F238E27FC236}">
                  <a16:creationId xmlns:a16="http://schemas.microsoft.com/office/drawing/2014/main" id="{0B6767AE-395F-447F-97A7-C3E4181E10A7}"/>
                </a:ext>
              </a:extLst>
            </p:cNvPr>
            <p:cNvGrpSpPr/>
            <p:nvPr/>
          </p:nvGrpSpPr>
          <p:grpSpPr>
            <a:xfrm>
              <a:off x="1266290" y="4015778"/>
              <a:ext cx="717698" cy="358107"/>
              <a:chOff x="1266290" y="4015778"/>
              <a:chExt cx="717698" cy="358107"/>
            </a:xfrm>
          </p:grpSpPr>
          <p:sp>
            <p:nvSpPr>
              <p:cNvPr id="60" name="Rectangle: Rounded Corners 59">
                <a:extLst>
                  <a:ext uri="{FF2B5EF4-FFF2-40B4-BE49-F238E27FC236}">
                    <a16:creationId xmlns:a16="http://schemas.microsoft.com/office/drawing/2014/main" id="{89F7F14D-1479-4C35-BA16-2DD11DA87C76}"/>
                  </a:ext>
                </a:extLst>
              </p:cNvPr>
              <p:cNvSpPr/>
              <p:nvPr/>
            </p:nvSpPr>
            <p:spPr bwMode="auto">
              <a:xfrm rot="18940599">
                <a:off x="1418597" y="4229536"/>
                <a:ext cx="462502" cy="45719"/>
              </a:xfrm>
              <a:prstGeom prst="roundRect">
                <a:avLst/>
              </a:prstGeom>
              <a:solidFill>
                <a:schemeClr val="bg1">
                  <a:lumMod val="75000"/>
                </a:schemeClr>
              </a:solidFill>
              <a:ln w="952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endParaRPr>
              </a:p>
            </p:txBody>
          </p:sp>
          <p:sp>
            <p:nvSpPr>
              <p:cNvPr id="61" name="Rectangle: Rounded Corners 60">
                <a:extLst>
                  <a:ext uri="{FF2B5EF4-FFF2-40B4-BE49-F238E27FC236}">
                    <a16:creationId xmlns:a16="http://schemas.microsoft.com/office/drawing/2014/main" id="{43866A34-EEA0-4861-88A4-E0F554CB2996}"/>
                  </a:ext>
                </a:extLst>
              </p:cNvPr>
              <p:cNvSpPr/>
              <p:nvPr/>
            </p:nvSpPr>
            <p:spPr bwMode="auto">
              <a:xfrm rot="18940599">
                <a:off x="1266290" y="4097891"/>
                <a:ext cx="462502" cy="45719"/>
              </a:xfrm>
              <a:prstGeom prst="roundRect">
                <a:avLst/>
              </a:prstGeom>
              <a:solidFill>
                <a:schemeClr val="bg1">
                  <a:lumMod val="75000"/>
                </a:schemeClr>
              </a:solidFill>
              <a:ln w="952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endParaRPr>
              </a:p>
            </p:txBody>
          </p:sp>
          <p:sp>
            <p:nvSpPr>
              <p:cNvPr id="62" name="Isosceles Triangle 61">
                <a:extLst>
                  <a:ext uri="{FF2B5EF4-FFF2-40B4-BE49-F238E27FC236}">
                    <a16:creationId xmlns:a16="http://schemas.microsoft.com/office/drawing/2014/main" id="{2E010252-F0F3-49E0-A677-D329BEE2B56D}"/>
                  </a:ext>
                </a:extLst>
              </p:cNvPr>
              <p:cNvSpPr/>
              <p:nvPr/>
            </p:nvSpPr>
            <p:spPr bwMode="auto">
              <a:xfrm rot="2699156">
                <a:off x="1376198" y="4260952"/>
                <a:ext cx="119462" cy="112933"/>
              </a:xfrm>
              <a:prstGeom prst="triangle">
                <a:avLst/>
              </a:prstGeom>
              <a:solidFill>
                <a:schemeClr val="bg1">
                  <a:lumMod val="75000"/>
                </a:schemeClr>
              </a:solidFill>
              <a:ln w="952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endParaRPr>
              </a:p>
            </p:txBody>
          </p:sp>
          <p:sp>
            <p:nvSpPr>
              <p:cNvPr id="2" name="Rectangle: Rounded Corners 1">
                <a:extLst>
                  <a:ext uri="{FF2B5EF4-FFF2-40B4-BE49-F238E27FC236}">
                    <a16:creationId xmlns:a16="http://schemas.microsoft.com/office/drawing/2014/main" id="{BA99D537-1232-47EA-848D-100D80479108}"/>
                  </a:ext>
                </a:extLst>
              </p:cNvPr>
              <p:cNvSpPr/>
              <p:nvPr/>
            </p:nvSpPr>
            <p:spPr bwMode="auto">
              <a:xfrm rot="18940599">
                <a:off x="1364877" y="4015778"/>
                <a:ext cx="619111" cy="141844"/>
              </a:xfrm>
              <a:prstGeom prst="roundRect">
                <a:avLst/>
              </a:prstGeom>
              <a:solidFill>
                <a:schemeClr val="bg1">
                  <a:lumMod val="75000"/>
                </a:schemeClr>
              </a:solidFill>
              <a:ln w="9525"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endParaRPr>
              </a:p>
            </p:txBody>
          </p:sp>
        </p:grpSp>
      </p:grpSp>
      <p:sp>
        <p:nvSpPr>
          <p:cNvPr id="33" name="Freeform: Shape 32">
            <a:extLst>
              <a:ext uri="{FF2B5EF4-FFF2-40B4-BE49-F238E27FC236}">
                <a16:creationId xmlns:a16="http://schemas.microsoft.com/office/drawing/2014/main" id="{7AAB39FA-5906-4DA4-9DA8-F92A56DFA08C}"/>
              </a:ext>
            </a:extLst>
          </p:cNvPr>
          <p:cNvSpPr/>
          <p:nvPr/>
        </p:nvSpPr>
        <p:spPr bwMode="auto">
          <a:xfrm>
            <a:off x="6086475" y="4028234"/>
            <a:ext cx="1238250" cy="152425"/>
          </a:xfrm>
          <a:custGeom>
            <a:avLst/>
            <a:gdLst>
              <a:gd name="connsiteX0" fmla="*/ 0 w 1238250"/>
              <a:gd name="connsiteY0" fmla="*/ 152425 h 152425"/>
              <a:gd name="connsiteX1" fmla="*/ 409575 w 1238250"/>
              <a:gd name="connsiteY1" fmla="*/ 25 h 152425"/>
              <a:gd name="connsiteX2" fmla="*/ 1238250 w 1238250"/>
              <a:gd name="connsiteY2" fmla="*/ 142900 h 152425"/>
            </a:gdLst>
            <a:ahLst/>
            <a:cxnLst>
              <a:cxn ang="0">
                <a:pos x="connsiteX0" y="connsiteY0"/>
              </a:cxn>
              <a:cxn ang="0">
                <a:pos x="connsiteX1" y="connsiteY1"/>
              </a:cxn>
              <a:cxn ang="0">
                <a:pos x="connsiteX2" y="connsiteY2"/>
              </a:cxn>
            </a:cxnLst>
            <a:rect l="l" t="t" r="r" b="b"/>
            <a:pathLst>
              <a:path w="1238250" h="152425">
                <a:moveTo>
                  <a:pt x="0" y="152425"/>
                </a:moveTo>
                <a:cubicBezTo>
                  <a:pt x="101600" y="77018"/>
                  <a:pt x="203200" y="1612"/>
                  <a:pt x="409575" y="25"/>
                </a:cubicBezTo>
                <a:cubicBezTo>
                  <a:pt x="615950" y="-1563"/>
                  <a:pt x="927100" y="70668"/>
                  <a:pt x="1238250" y="142900"/>
                </a:cubicBezTo>
              </a:path>
            </a:pathLst>
          </a:cu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endParaRPr>
          </a:p>
        </p:txBody>
      </p:sp>
      <p:sp>
        <p:nvSpPr>
          <p:cNvPr id="30" name="Freeform: Shape 29">
            <a:extLst>
              <a:ext uri="{FF2B5EF4-FFF2-40B4-BE49-F238E27FC236}">
                <a16:creationId xmlns:a16="http://schemas.microsoft.com/office/drawing/2014/main" id="{96E8FACE-F1BB-4787-8BF5-F138583BB7D0}"/>
              </a:ext>
            </a:extLst>
          </p:cNvPr>
          <p:cNvSpPr/>
          <p:nvPr/>
        </p:nvSpPr>
        <p:spPr bwMode="auto">
          <a:xfrm>
            <a:off x="5610225" y="2313857"/>
            <a:ext cx="1676400" cy="315043"/>
          </a:xfrm>
          <a:custGeom>
            <a:avLst/>
            <a:gdLst>
              <a:gd name="connsiteX0" fmla="*/ 0 w 1676400"/>
              <a:gd name="connsiteY0" fmla="*/ 315043 h 315043"/>
              <a:gd name="connsiteX1" fmla="*/ 638175 w 1676400"/>
              <a:gd name="connsiteY1" fmla="*/ 718 h 315043"/>
              <a:gd name="connsiteX2" fmla="*/ 1228725 w 1676400"/>
              <a:gd name="connsiteY2" fmla="*/ 229318 h 315043"/>
              <a:gd name="connsiteX3" fmla="*/ 1676400 w 1676400"/>
              <a:gd name="connsiteY3" fmla="*/ 238843 h 315043"/>
            </a:gdLst>
            <a:ahLst/>
            <a:cxnLst>
              <a:cxn ang="0">
                <a:pos x="connsiteX0" y="connsiteY0"/>
              </a:cxn>
              <a:cxn ang="0">
                <a:pos x="connsiteX1" y="connsiteY1"/>
              </a:cxn>
              <a:cxn ang="0">
                <a:pos x="connsiteX2" y="connsiteY2"/>
              </a:cxn>
              <a:cxn ang="0">
                <a:pos x="connsiteX3" y="connsiteY3"/>
              </a:cxn>
            </a:cxnLst>
            <a:rect l="l" t="t" r="r" b="b"/>
            <a:pathLst>
              <a:path w="1676400" h="315043">
                <a:moveTo>
                  <a:pt x="0" y="315043"/>
                </a:moveTo>
                <a:cubicBezTo>
                  <a:pt x="216694" y="165024"/>
                  <a:pt x="433388" y="15005"/>
                  <a:pt x="638175" y="718"/>
                </a:cubicBezTo>
                <a:cubicBezTo>
                  <a:pt x="842962" y="-13569"/>
                  <a:pt x="1055688" y="189630"/>
                  <a:pt x="1228725" y="229318"/>
                </a:cubicBezTo>
                <a:cubicBezTo>
                  <a:pt x="1401763" y="269005"/>
                  <a:pt x="1539081" y="253924"/>
                  <a:pt x="1676400" y="238843"/>
                </a:cubicBezTo>
              </a:path>
            </a:pathLst>
          </a:cu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endParaRPr>
          </a:p>
        </p:txBody>
      </p:sp>
      <p:sp>
        <p:nvSpPr>
          <p:cNvPr id="16385" name="Rectangle 2">
            <a:extLst>
              <a:ext uri="{FF2B5EF4-FFF2-40B4-BE49-F238E27FC236}">
                <a16:creationId xmlns:a16="http://schemas.microsoft.com/office/drawing/2014/main" id="{2EBF34D4-AF78-6E5E-6198-111C65A76685}"/>
              </a:ext>
            </a:extLst>
          </p:cNvPr>
          <p:cNvSpPr>
            <a:spLocks noGrp="1" noChangeArrowheads="1"/>
          </p:cNvSpPr>
          <p:nvPr>
            <p:ph type="title"/>
          </p:nvPr>
        </p:nvSpPr>
        <p:spPr/>
        <p:txBody>
          <a:bodyPr/>
          <a:lstStyle/>
          <a:p>
            <a:r>
              <a:rPr lang="en-US" altLang="en-US" dirty="0"/>
              <a:t>Applications: LISA Optimization Problem Setup</a:t>
            </a:r>
          </a:p>
        </p:txBody>
      </p:sp>
      <p:sp>
        <p:nvSpPr>
          <p:cNvPr id="16387" name="Slide Number Placeholder 3">
            <a:extLst>
              <a:ext uri="{FF2B5EF4-FFF2-40B4-BE49-F238E27FC236}">
                <a16:creationId xmlns:a16="http://schemas.microsoft.com/office/drawing/2014/main" id="{B48CB145-C61E-C3D0-D7C7-0FA559F81FB0}"/>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99D70C6-DF83-C440-A13C-8CA8DCE98ECF}" type="slidenum">
              <a:rPr lang="en-US" altLang="en-US" sz="1100" smtClean="0">
                <a:solidFill>
                  <a:srgbClr val="2996C3"/>
                </a:solidFill>
              </a:rPr>
              <a:pPr/>
              <a:t>48</a:t>
            </a:fld>
            <a:endParaRPr lang="en-US" altLang="en-US" sz="1100" dirty="0">
              <a:solidFill>
                <a:srgbClr val="2996C3"/>
              </a:solidFill>
            </a:endParaRPr>
          </a:p>
        </p:txBody>
      </p:sp>
      <p:cxnSp>
        <p:nvCxnSpPr>
          <p:cNvPr id="7" name="Straight Connector 6">
            <a:extLst>
              <a:ext uri="{FF2B5EF4-FFF2-40B4-BE49-F238E27FC236}">
                <a16:creationId xmlns:a16="http://schemas.microsoft.com/office/drawing/2014/main" id="{3062E969-CDB5-4043-A4F5-B69682765173}"/>
              </a:ext>
            </a:extLst>
          </p:cNvPr>
          <p:cNvCxnSpPr>
            <a:cxnSpLocks/>
          </p:cNvCxnSpPr>
          <p:nvPr/>
        </p:nvCxnSpPr>
        <p:spPr>
          <a:xfrm>
            <a:off x="3169054" y="1612348"/>
            <a:ext cx="0" cy="3931920"/>
          </a:xfrm>
          <a:prstGeom prst="line">
            <a:avLst/>
          </a:prstGeom>
          <a:ln w="57150">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E74BC478-140B-4E8E-B19D-054886FB6F48}"/>
              </a:ext>
            </a:extLst>
          </p:cNvPr>
          <p:cNvSpPr txBox="1"/>
          <p:nvPr/>
        </p:nvSpPr>
        <p:spPr>
          <a:xfrm>
            <a:off x="8639923" y="1344528"/>
            <a:ext cx="2444382" cy="707886"/>
          </a:xfrm>
          <a:prstGeom prst="rect">
            <a:avLst/>
          </a:prstGeom>
          <a:noFill/>
        </p:spPr>
        <p:txBody>
          <a:bodyPr wrap="square" rtlCol="0">
            <a:spAutoFit/>
          </a:bodyPr>
          <a:lstStyle/>
          <a:p>
            <a:pPr algn="ctr"/>
            <a:r>
              <a:rPr lang="en-US" sz="2000" dirty="0"/>
              <a:t>Phase 3</a:t>
            </a:r>
          </a:p>
          <a:p>
            <a:pPr algn="ctr"/>
            <a:r>
              <a:rPr lang="en-US" sz="2000" dirty="0"/>
              <a:t>Science Orbit</a:t>
            </a:r>
          </a:p>
        </p:txBody>
      </p:sp>
      <p:sp>
        <p:nvSpPr>
          <p:cNvPr id="20" name="TextBox 19">
            <a:extLst>
              <a:ext uri="{FF2B5EF4-FFF2-40B4-BE49-F238E27FC236}">
                <a16:creationId xmlns:a16="http://schemas.microsoft.com/office/drawing/2014/main" id="{D0D08B30-7475-43B2-9F82-F96061E8B91D}"/>
              </a:ext>
            </a:extLst>
          </p:cNvPr>
          <p:cNvSpPr txBox="1"/>
          <p:nvPr/>
        </p:nvSpPr>
        <p:spPr>
          <a:xfrm>
            <a:off x="4008121" y="1344528"/>
            <a:ext cx="2658242" cy="707886"/>
          </a:xfrm>
          <a:prstGeom prst="rect">
            <a:avLst/>
          </a:prstGeom>
          <a:noFill/>
        </p:spPr>
        <p:txBody>
          <a:bodyPr wrap="square" rtlCol="0">
            <a:spAutoFit/>
          </a:bodyPr>
          <a:lstStyle/>
          <a:p>
            <a:pPr algn="ctr"/>
            <a:r>
              <a:rPr lang="en-US" sz="2000" dirty="0"/>
              <a:t>Phase 2</a:t>
            </a:r>
          </a:p>
          <a:p>
            <a:pPr algn="ctr"/>
            <a:r>
              <a:rPr lang="en-US" sz="2000" dirty="0"/>
              <a:t>Low-Thrust Transfer</a:t>
            </a:r>
          </a:p>
        </p:txBody>
      </p:sp>
      <p:sp>
        <p:nvSpPr>
          <p:cNvPr id="21" name="TextBox 20">
            <a:extLst>
              <a:ext uri="{FF2B5EF4-FFF2-40B4-BE49-F238E27FC236}">
                <a16:creationId xmlns:a16="http://schemas.microsoft.com/office/drawing/2014/main" id="{B2434FC6-4979-436C-A7F7-2EC4A9B801CD}"/>
              </a:ext>
            </a:extLst>
          </p:cNvPr>
          <p:cNvSpPr txBox="1"/>
          <p:nvPr/>
        </p:nvSpPr>
        <p:spPr>
          <a:xfrm>
            <a:off x="344164" y="1344528"/>
            <a:ext cx="2444382" cy="707886"/>
          </a:xfrm>
          <a:prstGeom prst="rect">
            <a:avLst/>
          </a:prstGeom>
          <a:noFill/>
        </p:spPr>
        <p:txBody>
          <a:bodyPr wrap="square" rtlCol="0">
            <a:spAutoFit/>
          </a:bodyPr>
          <a:lstStyle/>
          <a:p>
            <a:pPr algn="ctr"/>
            <a:r>
              <a:rPr lang="en-US" sz="2000" dirty="0"/>
              <a:t>Phase 1</a:t>
            </a:r>
          </a:p>
          <a:p>
            <a:pPr algn="ctr"/>
            <a:r>
              <a:rPr lang="en-US" sz="2000" dirty="0"/>
              <a:t>Launch</a:t>
            </a:r>
          </a:p>
        </p:txBody>
      </p:sp>
      <p:sp>
        <p:nvSpPr>
          <p:cNvPr id="9" name="Freeform: Shape 8">
            <a:extLst>
              <a:ext uri="{FF2B5EF4-FFF2-40B4-BE49-F238E27FC236}">
                <a16:creationId xmlns:a16="http://schemas.microsoft.com/office/drawing/2014/main" id="{9F930B9F-844B-4F17-AB29-8ADAAC33C1D4}"/>
              </a:ext>
            </a:extLst>
          </p:cNvPr>
          <p:cNvSpPr/>
          <p:nvPr/>
        </p:nvSpPr>
        <p:spPr bwMode="auto">
          <a:xfrm>
            <a:off x="1933575" y="3000306"/>
            <a:ext cx="1247775" cy="323919"/>
          </a:xfrm>
          <a:custGeom>
            <a:avLst/>
            <a:gdLst>
              <a:gd name="connsiteX0" fmla="*/ 0 w 1247775"/>
              <a:gd name="connsiteY0" fmla="*/ 323919 h 323919"/>
              <a:gd name="connsiteX1" fmla="*/ 438150 w 1247775"/>
              <a:gd name="connsiteY1" fmla="*/ 69 h 323919"/>
              <a:gd name="connsiteX2" fmla="*/ 1247775 w 1247775"/>
              <a:gd name="connsiteY2" fmla="*/ 295344 h 323919"/>
            </a:gdLst>
            <a:ahLst/>
            <a:cxnLst>
              <a:cxn ang="0">
                <a:pos x="connsiteX0" y="connsiteY0"/>
              </a:cxn>
              <a:cxn ang="0">
                <a:pos x="connsiteX1" y="connsiteY1"/>
              </a:cxn>
              <a:cxn ang="0">
                <a:pos x="connsiteX2" y="connsiteY2"/>
              </a:cxn>
            </a:cxnLst>
            <a:rect l="l" t="t" r="r" b="b"/>
            <a:pathLst>
              <a:path w="1247775" h="323919">
                <a:moveTo>
                  <a:pt x="0" y="323919"/>
                </a:moveTo>
                <a:cubicBezTo>
                  <a:pt x="115094" y="164375"/>
                  <a:pt x="230188" y="4831"/>
                  <a:pt x="438150" y="69"/>
                </a:cubicBezTo>
                <a:cubicBezTo>
                  <a:pt x="646112" y="-4693"/>
                  <a:pt x="1104900" y="236607"/>
                  <a:pt x="1247775" y="295344"/>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endParaRPr>
          </a:p>
        </p:txBody>
      </p:sp>
      <p:cxnSp>
        <p:nvCxnSpPr>
          <p:cNvPr id="11" name="Straight Connector 10">
            <a:extLst>
              <a:ext uri="{FF2B5EF4-FFF2-40B4-BE49-F238E27FC236}">
                <a16:creationId xmlns:a16="http://schemas.microsoft.com/office/drawing/2014/main" id="{80FAB97F-F20D-49EF-B957-B95ADCA4866C}"/>
              </a:ext>
            </a:extLst>
          </p:cNvPr>
          <p:cNvCxnSpPr>
            <a:cxnSpLocks/>
            <a:stCxn id="9" idx="2"/>
          </p:cNvCxnSpPr>
          <p:nvPr/>
        </p:nvCxnSpPr>
        <p:spPr bwMode="auto">
          <a:xfrm>
            <a:off x="3181350" y="3295650"/>
            <a:ext cx="657225" cy="428625"/>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23" name="Straight Connector 22">
            <a:extLst>
              <a:ext uri="{FF2B5EF4-FFF2-40B4-BE49-F238E27FC236}">
                <a16:creationId xmlns:a16="http://schemas.microsoft.com/office/drawing/2014/main" id="{EC60CD43-313F-48F6-AAC8-1F3C39CB9A6D}"/>
              </a:ext>
            </a:extLst>
          </p:cNvPr>
          <p:cNvCxnSpPr>
            <a:cxnSpLocks/>
            <a:stCxn id="9" idx="2"/>
          </p:cNvCxnSpPr>
          <p:nvPr/>
        </p:nvCxnSpPr>
        <p:spPr bwMode="auto">
          <a:xfrm flipV="1">
            <a:off x="3181350" y="3257550"/>
            <a:ext cx="644930" cy="3810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25" name="Straight Connector 24">
            <a:extLst>
              <a:ext uri="{FF2B5EF4-FFF2-40B4-BE49-F238E27FC236}">
                <a16:creationId xmlns:a16="http://schemas.microsoft.com/office/drawing/2014/main" id="{A7B02283-6BE3-447F-A741-E6C507723642}"/>
              </a:ext>
            </a:extLst>
          </p:cNvPr>
          <p:cNvCxnSpPr>
            <a:cxnSpLocks/>
            <a:stCxn id="9" idx="2"/>
          </p:cNvCxnSpPr>
          <p:nvPr/>
        </p:nvCxnSpPr>
        <p:spPr bwMode="auto">
          <a:xfrm flipV="1">
            <a:off x="3181350" y="2772258"/>
            <a:ext cx="657225" cy="523392"/>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26" name="Freeform: Shape 25">
            <a:extLst>
              <a:ext uri="{FF2B5EF4-FFF2-40B4-BE49-F238E27FC236}">
                <a16:creationId xmlns:a16="http://schemas.microsoft.com/office/drawing/2014/main" id="{A376DA2E-4D78-4E44-BEF1-E1A8448ABA47}"/>
              </a:ext>
            </a:extLst>
          </p:cNvPr>
          <p:cNvSpPr/>
          <p:nvPr/>
        </p:nvSpPr>
        <p:spPr bwMode="auto">
          <a:xfrm>
            <a:off x="3876675" y="3724275"/>
            <a:ext cx="2228850" cy="574406"/>
          </a:xfrm>
          <a:custGeom>
            <a:avLst/>
            <a:gdLst>
              <a:gd name="connsiteX0" fmla="*/ 0 w 2228850"/>
              <a:gd name="connsiteY0" fmla="*/ 0 h 574406"/>
              <a:gd name="connsiteX1" fmla="*/ 1533525 w 2228850"/>
              <a:gd name="connsiteY1" fmla="*/ 552450 h 574406"/>
              <a:gd name="connsiteX2" fmla="*/ 2228850 w 2228850"/>
              <a:gd name="connsiteY2" fmla="*/ 457200 h 574406"/>
            </a:gdLst>
            <a:ahLst/>
            <a:cxnLst>
              <a:cxn ang="0">
                <a:pos x="connsiteX0" y="connsiteY0"/>
              </a:cxn>
              <a:cxn ang="0">
                <a:pos x="connsiteX1" y="connsiteY1"/>
              </a:cxn>
              <a:cxn ang="0">
                <a:pos x="connsiteX2" y="connsiteY2"/>
              </a:cxn>
            </a:cxnLst>
            <a:rect l="l" t="t" r="r" b="b"/>
            <a:pathLst>
              <a:path w="2228850" h="574406">
                <a:moveTo>
                  <a:pt x="0" y="0"/>
                </a:moveTo>
                <a:cubicBezTo>
                  <a:pt x="581025" y="238125"/>
                  <a:pt x="1162050" y="476250"/>
                  <a:pt x="1533525" y="552450"/>
                </a:cubicBezTo>
                <a:cubicBezTo>
                  <a:pt x="1905000" y="628650"/>
                  <a:pt x="2081213" y="484187"/>
                  <a:pt x="2228850" y="457200"/>
                </a:cubicBezTo>
              </a:path>
            </a:pathLst>
          </a:custGeom>
          <a:noFill/>
          <a:ln w="3810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endParaRPr>
          </a:p>
        </p:txBody>
      </p:sp>
      <p:sp>
        <p:nvSpPr>
          <p:cNvPr id="27" name="Freeform: Shape 26">
            <a:extLst>
              <a:ext uri="{FF2B5EF4-FFF2-40B4-BE49-F238E27FC236}">
                <a16:creationId xmlns:a16="http://schemas.microsoft.com/office/drawing/2014/main" id="{838ACF70-88F0-4E79-90D3-1B8D309E17CC}"/>
              </a:ext>
            </a:extLst>
          </p:cNvPr>
          <p:cNvSpPr/>
          <p:nvPr/>
        </p:nvSpPr>
        <p:spPr bwMode="auto">
          <a:xfrm>
            <a:off x="3838575" y="3257550"/>
            <a:ext cx="1257300" cy="245536"/>
          </a:xfrm>
          <a:custGeom>
            <a:avLst/>
            <a:gdLst>
              <a:gd name="connsiteX0" fmla="*/ 0 w 1257300"/>
              <a:gd name="connsiteY0" fmla="*/ 0 h 245536"/>
              <a:gd name="connsiteX1" fmla="*/ 847725 w 1257300"/>
              <a:gd name="connsiteY1" fmla="*/ 238125 h 245536"/>
              <a:gd name="connsiteX2" fmla="*/ 1257300 w 1257300"/>
              <a:gd name="connsiteY2" fmla="*/ 161925 h 245536"/>
            </a:gdLst>
            <a:ahLst/>
            <a:cxnLst>
              <a:cxn ang="0">
                <a:pos x="connsiteX0" y="connsiteY0"/>
              </a:cxn>
              <a:cxn ang="0">
                <a:pos x="connsiteX1" y="connsiteY1"/>
              </a:cxn>
              <a:cxn ang="0">
                <a:pos x="connsiteX2" y="connsiteY2"/>
              </a:cxn>
            </a:cxnLst>
            <a:rect l="l" t="t" r="r" b="b"/>
            <a:pathLst>
              <a:path w="1257300" h="245536">
                <a:moveTo>
                  <a:pt x="0" y="0"/>
                </a:moveTo>
                <a:cubicBezTo>
                  <a:pt x="319087" y="105569"/>
                  <a:pt x="638175" y="211138"/>
                  <a:pt x="847725" y="238125"/>
                </a:cubicBezTo>
                <a:cubicBezTo>
                  <a:pt x="1057275" y="265112"/>
                  <a:pt x="1157287" y="213518"/>
                  <a:pt x="1257300" y="161925"/>
                </a:cubicBezTo>
              </a:path>
            </a:pathLst>
          </a:cu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endParaRPr>
          </a:p>
        </p:txBody>
      </p:sp>
      <p:sp>
        <p:nvSpPr>
          <p:cNvPr id="28" name="Freeform: Shape 27">
            <a:extLst>
              <a:ext uri="{FF2B5EF4-FFF2-40B4-BE49-F238E27FC236}">
                <a16:creationId xmlns:a16="http://schemas.microsoft.com/office/drawing/2014/main" id="{9FE9FF71-1856-4E3E-8EA0-148E17D5BB0D}"/>
              </a:ext>
            </a:extLst>
          </p:cNvPr>
          <p:cNvSpPr/>
          <p:nvPr/>
        </p:nvSpPr>
        <p:spPr bwMode="auto">
          <a:xfrm>
            <a:off x="3848100" y="2504208"/>
            <a:ext cx="1790700" cy="258042"/>
          </a:xfrm>
          <a:custGeom>
            <a:avLst/>
            <a:gdLst>
              <a:gd name="connsiteX0" fmla="*/ 0 w 1790700"/>
              <a:gd name="connsiteY0" fmla="*/ 258042 h 258042"/>
              <a:gd name="connsiteX1" fmla="*/ 571500 w 1790700"/>
              <a:gd name="connsiteY1" fmla="*/ 867 h 258042"/>
              <a:gd name="connsiteX2" fmla="*/ 1323975 w 1790700"/>
              <a:gd name="connsiteY2" fmla="*/ 172317 h 258042"/>
              <a:gd name="connsiteX3" fmla="*/ 1790700 w 1790700"/>
              <a:gd name="connsiteY3" fmla="*/ 115167 h 258042"/>
            </a:gdLst>
            <a:ahLst/>
            <a:cxnLst>
              <a:cxn ang="0">
                <a:pos x="connsiteX0" y="connsiteY0"/>
              </a:cxn>
              <a:cxn ang="0">
                <a:pos x="connsiteX1" y="connsiteY1"/>
              </a:cxn>
              <a:cxn ang="0">
                <a:pos x="connsiteX2" y="connsiteY2"/>
              </a:cxn>
              <a:cxn ang="0">
                <a:pos x="connsiteX3" y="connsiteY3"/>
              </a:cxn>
            </a:cxnLst>
            <a:rect l="l" t="t" r="r" b="b"/>
            <a:pathLst>
              <a:path w="1790700" h="258042">
                <a:moveTo>
                  <a:pt x="0" y="258042"/>
                </a:moveTo>
                <a:cubicBezTo>
                  <a:pt x="175419" y="136598"/>
                  <a:pt x="350838" y="15154"/>
                  <a:pt x="571500" y="867"/>
                </a:cubicBezTo>
                <a:cubicBezTo>
                  <a:pt x="792162" y="-13420"/>
                  <a:pt x="1120775" y="153267"/>
                  <a:pt x="1323975" y="172317"/>
                </a:cubicBezTo>
                <a:cubicBezTo>
                  <a:pt x="1527175" y="191367"/>
                  <a:pt x="1658937" y="153267"/>
                  <a:pt x="1790700" y="115167"/>
                </a:cubicBezTo>
              </a:path>
            </a:pathLst>
          </a:custGeom>
          <a:noFill/>
          <a:ln w="3810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endParaRPr>
          </a:p>
        </p:txBody>
      </p:sp>
      <p:sp>
        <p:nvSpPr>
          <p:cNvPr id="5" name="Oval 4">
            <a:extLst>
              <a:ext uri="{FF2B5EF4-FFF2-40B4-BE49-F238E27FC236}">
                <a16:creationId xmlns:a16="http://schemas.microsoft.com/office/drawing/2014/main" id="{141C8A64-9859-4C4A-AC3A-6CCB07537D5E}"/>
              </a:ext>
            </a:extLst>
          </p:cNvPr>
          <p:cNvSpPr/>
          <p:nvPr/>
        </p:nvSpPr>
        <p:spPr bwMode="auto">
          <a:xfrm>
            <a:off x="3695147" y="2671028"/>
            <a:ext cx="274320" cy="274320"/>
          </a:xfrm>
          <a:prstGeom prst="ellipse">
            <a:avLst/>
          </a:prstGeom>
          <a:solidFill>
            <a:schemeClr val="accent2"/>
          </a:solidFill>
          <a:ln w="9525"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endParaRPr>
          </a:p>
        </p:txBody>
      </p:sp>
      <p:sp>
        <p:nvSpPr>
          <p:cNvPr id="12" name="Oval 11">
            <a:extLst>
              <a:ext uri="{FF2B5EF4-FFF2-40B4-BE49-F238E27FC236}">
                <a16:creationId xmlns:a16="http://schemas.microsoft.com/office/drawing/2014/main" id="{97574DFB-5C03-4583-82DD-A7EB820FAFC7}"/>
              </a:ext>
            </a:extLst>
          </p:cNvPr>
          <p:cNvSpPr/>
          <p:nvPr/>
        </p:nvSpPr>
        <p:spPr bwMode="auto">
          <a:xfrm>
            <a:off x="3695147" y="3119383"/>
            <a:ext cx="274320" cy="274320"/>
          </a:xfrm>
          <a:prstGeom prst="ellipse">
            <a:avLst/>
          </a:prstGeom>
          <a:solidFill>
            <a:schemeClr val="accent2"/>
          </a:solidFill>
          <a:ln w="9525"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endParaRPr>
          </a:p>
        </p:txBody>
      </p:sp>
      <p:sp>
        <p:nvSpPr>
          <p:cNvPr id="13" name="Oval 12">
            <a:extLst>
              <a:ext uri="{FF2B5EF4-FFF2-40B4-BE49-F238E27FC236}">
                <a16:creationId xmlns:a16="http://schemas.microsoft.com/office/drawing/2014/main" id="{751CD373-EC1B-490E-836B-46A19157F190}"/>
              </a:ext>
            </a:extLst>
          </p:cNvPr>
          <p:cNvSpPr/>
          <p:nvPr/>
        </p:nvSpPr>
        <p:spPr bwMode="auto">
          <a:xfrm>
            <a:off x="1793131" y="3163381"/>
            <a:ext cx="274320" cy="274320"/>
          </a:xfrm>
          <a:prstGeom prst="ellipse">
            <a:avLst/>
          </a:prstGeom>
          <a:solidFill>
            <a:schemeClr val="accent2"/>
          </a:solidFill>
          <a:ln w="9525"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endParaRPr>
          </a:p>
        </p:txBody>
      </p:sp>
      <p:sp>
        <p:nvSpPr>
          <p:cNvPr id="14" name="Oval 13">
            <a:extLst>
              <a:ext uri="{FF2B5EF4-FFF2-40B4-BE49-F238E27FC236}">
                <a16:creationId xmlns:a16="http://schemas.microsoft.com/office/drawing/2014/main" id="{1F6F91FF-3F3A-400B-9DB6-99CB8016006F}"/>
              </a:ext>
            </a:extLst>
          </p:cNvPr>
          <p:cNvSpPr/>
          <p:nvPr/>
        </p:nvSpPr>
        <p:spPr bwMode="auto">
          <a:xfrm>
            <a:off x="3695147" y="3567738"/>
            <a:ext cx="274320" cy="274320"/>
          </a:xfrm>
          <a:prstGeom prst="ellipse">
            <a:avLst/>
          </a:prstGeom>
          <a:solidFill>
            <a:schemeClr val="accent2"/>
          </a:solidFill>
          <a:ln w="9525"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endParaRPr>
          </a:p>
        </p:txBody>
      </p:sp>
      <p:grpSp>
        <p:nvGrpSpPr>
          <p:cNvPr id="4" name="Group 3">
            <a:extLst>
              <a:ext uri="{FF2B5EF4-FFF2-40B4-BE49-F238E27FC236}">
                <a16:creationId xmlns:a16="http://schemas.microsoft.com/office/drawing/2014/main" id="{8B42925A-7293-4139-94AD-01C7B9EE1515}"/>
              </a:ext>
            </a:extLst>
          </p:cNvPr>
          <p:cNvGrpSpPr/>
          <p:nvPr/>
        </p:nvGrpSpPr>
        <p:grpSpPr>
          <a:xfrm>
            <a:off x="5095875" y="1612348"/>
            <a:ext cx="6983893" cy="4014365"/>
            <a:chOff x="5095875" y="1612348"/>
            <a:chExt cx="6983893" cy="4014365"/>
          </a:xfrm>
        </p:grpSpPr>
        <p:sp>
          <p:nvSpPr>
            <p:cNvPr id="63" name="Oval 62">
              <a:extLst>
                <a:ext uri="{FF2B5EF4-FFF2-40B4-BE49-F238E27FC236}">
                  <a16:creationId xmlns:a16="http://schemas.microsoft.com/office/drawing/2014/main" id="{8A6594A5-C1AC-49C1-A69B-A073C407859A}"/>
                </a:ext>
              </a:extLst>
            </p:cNvPr>
            <p:cNvSpPr>
              <a:spLocks noChangeAspect="1"/>
            </p:cNvSpPr>
            <p:nvPr/>
          </p:nvSpPr>
          <p:spPr bwMode="auto">
            <a:xfrm>
              <a:off x="11312377" y="4859322"/>
              <a:ext cx="767391" cy="767391"/>
            </a:xfrm>
            <a:prstGeom prst="ellipse">
              <a:avLst/>
            </a:prstGeom>
            <a:solidFill>
              <a:srgbClr val="FFC000"/>
            </a:solid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100" b="1" i="0" u="none" strike="noStrike" cap="none" normalizeH="0" baseline="0" dirty="0">
                  <a:ln>
                    <a:noFill/>
                  </a:ln>
                  <a:solidFill>
                    <a:schemeClr val="tx1"/>
                  </a:solidFill>
                  <a:effectLst/>
                  <a:latin typeface="Arial" pitchFamily="-108" charset="0"/>
                  <a:ea typeface="ＭＳ Ｐゴシック" pitchFamily="-108" charset="-128"/>
                  <a:cs typeface="ＭＳ Ｐゴシック" pitchFamily="-108" charset="-128"/>
                </a:rPr>
                <a:t>Sun</a:t>
              </a:r>
            </a:p>
          </p:txBody>
        </p:sp>
        <p:sp>
          <p:nvSpPr>
            <p:cNvPr id="51" name="Freeform: Shape 50">
              <a:extLst>
                <a:ext uri="{FF2B5EF4-FFF2-40B4-BE49-F238E27FC236}">
                  <a16:creationId xmlns:a16="http://schemas.microsoft.com/office/drawing/2014/main" id="{E46809E2-F16E-44A7-91B2-FD26C3D4C514}"/>
                </a:ext>
              </a:extLst>
            </p:cNvPr>
            <p:cNvSpPr/>
            <p:nvPr/>
          </p:nvSpPr>
          <p:spPr bwMode="auto">
            <a:xfrm>
              <a:off x="8978537" y="3701143"/>
              <a:ext cx="2090057" cy="314244"/>
            </a:xfrm>
            <a:custGeom>
              <a:avLst/>
              <a:gdLst>
                <a:gd name="connsiteX0" fmla="*/ 0 w 2090057"/>
                <a:gd name="connsiteY0" fmla="*/ 0 h 314244"/>
                <a:gd name="connsiteX1" fmla="*/ 801189 w 2090057"/>
                <a:gd name="connsiteY1" fmla="*/ 313508 h 314244"/>
                <a:gd name="connsiteX2" fmla="*/ 2090057 w 2090057"/>
                <a:gd name="connsiteY2" fmla="*/ 69668 h 314244"/>
              </a:gdLst>
              <a:ahLst/>
              <a:cxnLst>
                <a:cxn ang="0">
                  <a:pos x="connsiteX0" y="connsiteY0"/>
                </a:cxn>
                <a:cxn ang="0">
                  <a:pos x="connsiteX1" y="connsiteY1"/>
                </a:cxn>
                <a:cxn ang="0">
                  <a:pos x="connsiteX2" y="connsiteY2"/>
                </a:cxn>
              </a:cxnLst>
              <a:rect l="l" t="t" r="r" b="b"/>
              <a:pathLst>
                <a:path w="2090057" h="314244">
                  <a:moveTo>
                    <a:pt x="0" y="0"/>
                  </a:moveTo>
                  <a:cubicBezTo>
                    <a:pt x="226423" y="150948"/>
                    <a:pt x="452846" y="301897"/>
                    <a:pt x="801189" y="313508"/>
                  </a:cubicBezTo>
                  <a:cubicBezTo>
                    <a:pt x="1149532" y="325119"/>
                    <a:pt x="1619794" y="197393"/>
                    <a:pt x="2090057" y="69668"/>
                  </a:cubicBezTo>
                </a:path>
              </a:pathLst>
            </a:custGeom>
            <a:noFill/>
            <a:ln w="38100" cap="flat" cmpd="sng" algn="ctr">
              <a:solidFill>
                <a:srgbClr val="0070C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endParaRPr>
            </a:p>
          </p:txBody>
        </p:sp>
        <p:sp>
          <p:nvSpPr>
            <p:cNvPr id="52" name="Freeform: Shape 51">
              <a:extLst>
                <a:ext uri="{FF2B5EF4-FFF2-40B4-BE49-F238E27FC236}">
                  <a16:creationId xmlns:a16="http://schemas.microsoft.com/office/drawing/2014/main" id="{B0DC4AB9-73B6-4D7C-A0B0-AC1DF48484EF}"/>
                </a:ext>
              </a:extLst>
            </p:cNvPr>
            <p:cNvSpPr/>
            <p:nvPr/>
          </p:nvSpPr>
          <p:spPr bwMode="auto">
            <a:xfrm>
              <a:off x="7985760" y="2952206"/>
              <a:ext cx="3770811" cy="497441"/>
            </a:xfrm>
            <a:custGeom>
              <a:avLst/>
              <a:gdLst>
                <a:gd name="connsiteX0" fmla="*/ 0 w 3770811"/>
                <a:gd name="connsiteY0" fmla="*/ 235131 h 497441"/>
                <a:gd name="connsiteX1" fmla="*/ 827314 w 3770811"/>
                <a:gd name="connsiteY1" fmla="*/ 383177 h 497441"/>
                <a:gd name="connsiteX2" fmla="*/ 2333897 w 3770811"/>
                <a:gd name="connsiteY2" fmla="*/ 478971 h 497441"/>
                <a:gd name="connsiteX3" fmla="*/ 3770811 w 3770811"/>
                <a:gd name="connsiteY3" fmla="*/ 0 h 497441"/>
              </a:gdLst>
              <a:ahLst/>
              <a:cxnLst>
                <a:cxn ang="0">
                  <a:pos x="connsiteX0" y="connsiteY0"/>
                </a:cxn>
                <a:cxn ang="0">
                  <a:pos x="connsiteX1" y="connsiteY1"/>
                </a:cxn>
                <a:cxn ang="0">
                  <a:pos x="connsiteX2" y="connsiteY2"/>
                </a:cxn>
                <a:cxn ang="0">
                  <a:pos x="connsiteX3" y="connsiteY3"/>
                </a:cxn>
              </a:cxnLst>
              <a:rect l="l" t="t" r="r" b="b"/>
              <a:pathLst>
                <a:path w="3770811" h="497441">
                  <a:moveTo>
                    <a:pt x="0" y="235131"/>
                  </a:moveTo>
                  <a:cubicBezTo>
                    <a:pt x="219165" y="288834"/>
                    <a:pt x="438331" y="342537"/>
                    <a:pt x="827314" y="383177"/>
                  </a:cubicBezTo>
                  <a:cubicBezTo>
                    <a:pt x="1216297" y="423817"/>
                    <a:pt x="1843314" y="542834"/>
                    <a:pt x="2333897" y="478971"/>
                  </a:cubicBezTo>
                  <a:cubicBezTo>
                    <a:pt x="2824480" y="415108"/>
                    <a:pt x="3297645" y="207554"/>
                    <a:pt x="3770811" y="0"/>
                  </a:cubicBezTo>
                </a:path>
              </a:pathLst>
            </a:custGeom>
            <a:noFill/>
            <a:ln w="38100" cap="flat" cmpd="sng" algn="ctr">
              <a:solidFill>
                <a:srgbClr val="0070C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endParaRPr>
            </a:p>
          </p:txBody>
        </p:sp>
        <p:sp>
          <p:nvSpPr>
            <p:cNvPr id="59" name="Freeform: Shape 58">
              <a:extLst>
                <a:ext uri="{FF2B5EF4-FFF2-40B4-BE49-F238E27FC236}">
                  <a16:creationId xmlns:a16="http://schemas.microsoft.com/office/drawing/2014/main" id="{56595B08-EA62-4866-98B9-8B580AC38570}"/>
                </a:ext>
              </a:extLst>
            </p:cNvPr>
            <p:cNvSpPr/>
            <p:nvPr/>
          </p:nvSpPr>
          <p:spPr bwMode="auto">
            <a:xfrm>
              <a:off x="8978537" y="2585662"/>
              <a:ext cx="1889760" cy="174955"/>
            </a:xfrm>
            <a:custGeom>
              <a:avLst/>
              <a:gdLst>
                <a:gd name="connsiteX0" fmla="*/ 0 w 1889760"/>
                <a:gd name="connsiteY0" fmla="*/ 174955 h 174955"/>
                <a:gd name="connsiteX1" fmla="*/ 644434 w 1889760"/>
                <a:gd name="connsiteY1" fmla="*/ 784 h 174955"/>
                <a:gd name="connsiteX2" fmla="*/ 1889760 w 1889760"/>
                <a:gd name="connsiteY2" fmla="*/ 122704 h 174955"/>
              </a:gdLst>
              <a:ahLst/>
              <a:cxnLst>
                <a:cxn ang="0">
                  <a:pos x="connsiteX0" y="connsiteY0"/>
                </a:cxn>
                <a:cxn ang="0">
                  <a:pos x="connsiteX1" y="connsiteY1"/>
                </a:cxn>
                <a:cxn ang="0">
                  <a:pos x="connsiteX2" y="connsiteY2"/>
                </a:cxn>
              </a:cxnLst>
              <a:rect l="l" t="t" r="r" b="b"/>
              <a:pathLst>
                <a:path w="1889760" h="174955">
                  <a:moveTo>
                    <a:pt x="0" y="174955"/>
                  </a:moveTo>
                  <a:cubicBezTo>
                    <a:pt x="164737" y="92223"/>
                    <a:pt x="329474" y="9492"/>
                    <a:pt x="644434" y="784"/>
                  </a:cubicBezTo>
                  <a:cubicBezTo>
                    <a:pt x="959394" y="-7925"/>
                    <a:pt x="1424577" y="57389"/>
                    <a:pt x="1889760" y="122704"/>
                  </a:cubicBezTo>
                </a:path>
              </a:pathLst>
            </a:custGeom>
            <a:noFill/>
            <a:ln w="38100" cap="flat" cmpd="sng" algn="ctr">
              <a:solidFill>
                <a:srgbClr val="0070C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endParaRPr>
            </a:p>
          </p:txBody>
        </p:sp>
        <p:sp>
          <p:nvSpPr>
            <p:cNvPr id="29" name="Freeform: Shape 28">
              <a:extLst>
                <a:ext uri="{FF2B5EF4-FFF2-40B4-BE49-F238E27FC236}">
                  <a16:creationId xmlns:a16="http://schemas.microsoft.com/office/drawing/2014/main" id="{7DD0E887-5476-486B-9079-B6E17ABF9691}"/>
                </a:ext>
              </a:extLst>
            </p:cNvPr>
            <p:cNvSpPr/>
            <p:nvPr/>
          </p:nvSpPr>
          <p:spPr bwMode="auto">
            <a:xfrm>
              <a:off x="5095875" y="3057317"/>
              <a:ext cx="2905125" cy="362158"/>
            </a:xfrm>
            <a:custGeom>
              <a:avLst/>
              <a:gdLst>
                <a:gd name="connsiteX0" fmla="*/ 0 w 2905125"/>
                <a:gd name="connsiteY0" fmla="*/ 362158 h 362158"/>
                <a:gd name="connsiteX1" fmla="*/ 352425 w 2905125"/>
                <a:gd name="connsiteY1" fmla="*/ 133558 h 362158"/>
                <a:gd name="connsiteX2" fmla="*/ 800100 w 2905125"/>
                <a:gd name="connsiteY2" fmla="*/ 208 h 362158"/>
                <a:gd name="connsiteX3" fmla="*/ 1409700 w 2905125"/>
                <a:gd name="connsiteY3" fmla="*/ 162133 h 362158"/>
                <a:gd name="connsiteX4" fmla="*/ 1857375 w 2905125"/>
                <a:gd name="connsiteY4" fmla="*/ 181183 h 362158"/>
                <a:gd name="connsiteX5" fmla="*/ 2905125 w 2905125"/>
                <a:gd name="connsiteY5" fmla="*/ 95458 h 362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05125" h="362158">
                  <a:moveTo>
                    <a:pt x="0" y="362158"/>
                  </a:moveTo>
                  <a:cubicBezTo>
                    <a:pt x="109537" y="278020"/>
                    <a:pt x="219075" y="193883"/>
                    <a:pt x="352425" y="133558"/>
                  </a:cubicBezTo>
                  <a:cubicBezTo>
                    <a:pt x="485775" y="73233"/>
                    <a:pt x="623888" y="-4554"/>
                    <a:pt x="800100" y="208"/>
                  </a:cubicBezTo>
                  <a:cubicBezTo>
                    <a:pt x="976312" y="4970"/>
                    <a:pt x="1233488" y="131971"/>
                    <a:pt x="1409700" y="162133"/>
                  </a:cubicBezTo>
                  <a:cubicBezTo>
                    <a:pt x="1585912" y="192295"/>
                    <a:pt x="1608138" y="192295"/>
                    <a:pt x="1857375" y="181183"/>
                  </a:cubicBezTo>
                  <a:cubicBezTo>
                    <a:pt x="2106612" y="170071"/>
                    <a:pt x="2505868" y="132764"/>
                    <a:pt x="2905125" y="95458"/>
                  </a:cubicBezTo>
                </a:path>
              </a:pathLst>
            </a:custGeom>
            <a:noFill/>
            <a:ln w="3810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endParaRPr>
            </a:p>
          </p:txBody>
        </p:sp>
        <p:cxnSp>
          <p:nvCxnSpPr>
            <p:cNvPr id="8" name="Straight Connector 7">
              <a:extLst>
                <a:ext uri="{FF2B5EF4-FFF2-40B4-BE49-F238E27FC236}">
                  <a16:creationId xmlns:a16="http://schemas.microsoft.com/office/drawing/2014/main" id="{60CEB6C0-EFC4-4ABC-8F0A-DBF7860F321D}"/>
                </a:ext>
              </a:extLst>
            </p:cNvPr>
            <p:cNvCxnSpPr>
              <a:cxnSpLocks/>
            </p:cNvCxnSpPr>
            <p:nvPr/>
          </p:nvCxnSpPr>
          <p:spPr>
            <a:xfrm>
              <a:off x="7505429" y="1612348"/>
              <a:ext cx="0" cy="3931920"/>
            </a:xfrm>
            <a:prstGeom prst="line">
              <a:avLst/>
            </a:prstGeom>
            <a:ln w="57150">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34" name="Freeform: Shape 33">
              <a:extLst>
                <a:ext uri="{FF2B5EF4-FFF2-40B4-BE49-F238E27FC236}">
                  <a16:creationId xmlns:a16="http://schemas.microsoft.com/office/drawing/2014/main" id="{81A8FD91-550F-4414-95E5-F34AD5637E08}"/>
                </a:ext>
              </a:extLst>
            </p:cNvPr>
            <p:cNvSpPr/>
            <p:nvPr/>
          </p:nvSpPr>
          <p:spPr bwMode="auto">
            <a:xfrm>
              <a:off x="7315200" y="3724275"/>
              <a:ext cx="1666875" cy="593144"/>
            </a:xfrm>
            <a:custGeom>
              <a:avLst/>
              <a:gdLst>
                <a:gd name="connsiteX0" fmla="*/ 0 w 1666875"/>
                <a:gd name="connsiteY0" fmla="*/ 447675 h 593144"/>
                <a:gd name="connsiteX1" fmla="*/ 657225 w 1666875"/>
                <a:gd name="connsiteY1" fmla="*/ 590550 h 593144"/>
                <a:gd name="connsiteX2" fmla="*/ 1323975 w 1666875"/>
                <a:gd name="connsiteY2" fmla="*/ 495300 h 593144"/>
                <a:gd name="connsiteX3" fmla="*/ 1666875 w 1666875"/>
                <a:gd name="connsiteY3" fmla="*/ 0 h 593144"/>
              </a:gdLst>
              <a:ahLst/>
              <a:cxnLst>
                <a:cxn ang="0">
                  <a:pos x="connsiteX0" y="connsiteY0"/>
                </a:cxn>
                <a:cxn ang="0">
                  <a:pos x="connsiteX1" y="connsiteY1"/>
                </a:cxn>
                <a:cxn ang="0">
                  <a:pos x="connsiteX2" y="connsiteY2"/>
                </a:cxn>
                <a:cxn ang="0">
                  <a:pos x="connsiteX3" y="connsiteY3"/>
                </a:cxn>
              </a:cxnLst>
              <a:rect l="l" t="t" r="r" b="b"/>
              <a:pathLst>
                <a:path w="1666875" h="593144">
                  <a:moveTo>
                    <a:pt x="0" y="447675"/>
                  </a:moveTo>
                  <a:cubicBezTo>
                    <a:pt x="218281" y="515144"/>
                    <a:pt x="436563" y="582613"/>
                    <a:pt x="657225" y="590550"/>
                  </a:cubicBezTo>
                  <a:cubicBezTo>
                    <a:pt x="877888" y="598488"/>
                    <a:pt x="1155700" y="593725"/>
                    <a:pt x="1323975" y="495300"/>
                  </a:cubicBezTo>
                  <a:cubicBezTo>
                    <a:pt x="1492250" y="396875"/>
                    <a:pt x="1579562" y="198437"/>
                    <a:pt x="1666875" y="0"/>
                  </a:cubicBezTo>
                </a:path>
              </a:pathLst>
            </a:custGeom>
            <a:noFill/>
            <a:ln w="3810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endParaRPr>
            </a:p>
          </p:txBody>
        </p:sp>
        <p:sp>
          <p:nvSpPr>
            <p:cNvPr id="35" name="Freeform: Shape 34">
              <a:extLst>
                <a:ext uri="{FF2B5EF4-FFF2-40B4-BE49-F238E27FC236}">
                  <a16:creationId xmlns:a16="http://schemas.microsoft.com/office/drawing/2014/main" id="{D7C7C577-6CE2-46F1-9BDB-BA6D17A176A1}"/>
                </a:ext>
              </a:extLst>
            </p:cNvPr>
            <p:cNvSpPr/>
            <p:nvPr/>
          </p:nvSpPr>
          <p:spPr bwMode="auto">
            <a:xfrm>
              <a:off x="7286625" y="2468245"/>
              <a:ext cx="1666875" cy="274955"/>
            </a:xfrm>
            <a:custGeom>
              <a:avLst/>
              <a:gdLst>
                <a:gd name="connsiteX0" fmla="*/ 0 w 1666875"/>
                <a:gd name="connsiteY0" fmla="*/ 93980 h 274955"/>
                <a:gd name="connsiteX1" fmla="*/ 933450 w 1666875"/>
                <a:gd name="connsiteY1" fmla="*/ 8255 h 274955"/>
                <a:gd name="connsiteX2" fmla="*/ 1666875 w 1666875"/>
                <a:gd name="connsiteY2" fmla="*/ 274955 h 274955"/>
              </a:gdLst>
              <a:ahLst/>
              <a:cxnLst>
                <a:cxn ang="0">
                  <a:pos x="connsiteX0" y="connsiteY0"/>
                </a:cxn>
                <a:cxn ang="0">
                  <a:pos x="connsiteX1" y="connsiteY1"/>
                </a:cxn>
                <a:cxn ang="0">
                  <a:pos x="connsiteX2" y="connsiteY2"/>
                </a:cxn>
              </a:cxnLst>
              <a:rect l="l" t="t" r="r" b="b"/>
              <a:pathLst>
                <a:path w="1666875" h="274955">
                  <a:moveTo>
                    <a:pt x="0" y="93980"/>
                  </a:moveTo>
                  <a:cubicBezTo>
                    <a:pt x="327818" y="36036"/>
                    <a:pt x="655637" y="-21908"/>
                    <a:pt x="933450" y="8255"/>
                  </a:cubicBezTo>
                  <a:cubicBezTo>
                    <a:pt x="1211263" y="38418"/>
                    <a:pt x="1439069" y="156686"/>
                    <a:pt x="1666875" y="274955"/>
                  </a:cubicBezTo>
                </a:path>
              </a:pathLst>
            </a:custGeom>
            <a:noFill/>
            <a:ln w="3810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endParaRPr>
            </a:p>
          </p:txBody>
        </p:sp>
        <p:cxnSp>
          <p:nvCxnSpPr>
            <p:cNvPr id="44" name="Straight Connector 43">
              <a:extLst>
                <a:ext uri="{FF2B5EF4-FFF2-40B4-BE49-F238E27FC236}">
                  <a16:creationId xmlns:a16="http://schemas.microsoft.com/office/drawing/2014/main" id="{60FECB47-6C5B-4832-8891-698FE63F6756}"/>
                </a:ext>
              </a:extLst>
            </p:cNvPr>
            <p:cNvCxnSpPr>
              <a:cxnSpLocks/>
            </p:cNvCxnSpPr>
            <p:nvPr/>
          </p:nvCxnSpPr>
          <p:spPr bwMode="auto">
            <a:xfrm flipV="1">
              <a:off x="7982698" y="2751815"/>
              <a:ext cx="986397" cy="427184"/>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46" name="Straight Connector 45">
              <a:extLst>
                <a:ext uri="{FF2B5EF4-FFF2-40B4-BE49-F238E27FC236}">
                  <a16:creationId xmlns:a16="http://schemas.microsoft.com/office/drawing/2014/main" id="{2245B064-0B40-4752-833A-AE5BADAB77DC}"/>
                </a:ext>
              </a:extLst>
            </p:cNvPr>
            <p:cNvCxnSpPr>
              <a:cxnSpLocks/>
            </p:cNvCxnSpPr>
            <p:nvPr/>
          </p:nvCxnSpPr>
          <p:spPr bwMode="auto">
            <a:xfrm flipH="1" flipV="1">
              <a:off x="7998448" y="3178999"/>
              <a:ext cx="970647" cy="519241"/>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50" name="Straight Connector 49">
              <a:extLst>
                <a:ext uri="{FF2B5EF4-FFF2-40B4-BE49-F238E27FC236}">
                  <a16:creationId xmlns:a16="http://schemas.microsoft.com/office/drawing/2014/main" id="{F86ACC0B-C9DC-446E-8C6B-76099E4B20BE}"/>
                </a:ext>
              </a:extLst>
            </p:cNvPr>
            <p:cNvCxnSpPr>
              <a:cxnSpLocks/>
            </p:cNvCxnSpPr>
            <p:nvPr/>
          </p:nvCxnSpPr>
          <p:spPr bwMode="auto">
            <a:xfrm flipV="1">
              <a:off x="8961475" y="2762250"/>
              <a:ext cx="7620" cy="942648"/>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15" name="Oval 14">
              <a:extLst>
                <a:ext uri="{FF2B5EF4-FFF2-40B4-BE49-F238E27FC236}">
                  <a16:creationId xmlns:a16="http://schemas.microsoft.com/office/drawing/2014/main" id="{CD548553-54A1-471A-8D1E-D0FA0E025399}"/>
                </a:ext>
              </a:extLst>
            </p:cNvPr>
            <p:cNvSpPr/>
            <p:nvPr/>
          </p:nvSpPr>
          <p:spPr bwMode="auto">
            <a:xfrm>
              <a:off x="7861288" y="3028113"/>
              <a:ext cx="274320" cy="274320"/>
            </a:xfrm>
            <a:prstGeom prst="ellipse">
              <a:avLst/>
            </a:prstGeom>
            <a:solidFill>
              <a:schemeClr val="accent2"/>
            </a:solidFill>
            <a:ln w="9525"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endParaRPr>
            </a:p>
          </p:txBody>
        </p:sp>
        <p:sp>
          <p:nvSpPr>
            <p:cNvPr id="16" name="Oval 15">
              <a:extLst>
                <a:ext uri="{FF2B5EF4-FFF2-40B4-BE49-F238E27FC236}">
                  <a16:creationId xmlns:a16="http://schemas.microsoft.com/office/drawing/2014/main" id="{C9CCEFA2-B9D6-4139-B49A-B3CC7058F6C6}"/>
                </a:ext>
              </a:extLst>
            </p:cNvPr>
            <p:cNvSpPr/>
            <p:nvPr/>
          </p:nvSpPr>
          <p:spPr bwMode="auto">
            <a:xfrm>
              <a:off x="8831935" y="2626360"/>
              <a:ext cx="274320" cy="274320"/>
            </a:xfrm>
            <a:prstGeom prst="ellipse">
              <a:avLst/>
            </a:prstGeom>
            <a:solidFill>
              <a:schemeClr val="accent2"/>
            </a:solidFill>
            <a:ln w="9525"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endParaRPr>
            </a:p>
          </p:txBody>
        </p:sp>
        <p:sp>
          <p:nvSpPr>
            <p:cNvPr id="17" name="Oval 16">
              <a:extLst>
                <a:ext uri="{FF2B5EF4-FFF2-40B4-BE49-F238E27FC236}">
                  <a16:creationId xmlns:a16="http://schemas.microsoft.com/office/drawing/2014/main" id="{84AF87F5-AAAC-47A6-9AB2-B949CC3C9522}"/>
                </a:ext>
              </a:extLst>
            </p:cNvPr>
            <p:cNvSpPr/>
            <p:nvPr/>
          </p:nvSpPr>
          <p:spPr bwMode="auto">
            <a:xfrm>
              <a:off x="8831935" y="3561080"/>
              <a:ext cx="274320" cy="274320"/>
            </a:xfrm>
            <a:prstGeom prst="ellipse">
              <a:avLst/>
            </a:prstGeom>
            <a:solidFill>
              <a:schemeClr val="accent2"/>
            </a:solidFill>
            <a:ln w="9525"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endParaRPr>
            </a:p>
          </p:txBody>
        </p:sp>
        <p:grpSp>
          <p:nvGrpSpPr>
            <p:cNvPr id="49" name="Group 48">
              <a:extLst>
                <a:ext uri="{FF2B5EF4-FFF2-40B4-BE49-F238E27FC236}">
                  <a16:creationId xmlns:a16="http://schemas.microsoft.com/office/drawing/2014/main" id="{BCFCEDDF-CA30-496A-B7C2-AD088C950373}"/>
                </a:ext>
              </a:extLst>
            </p:cNvPr>
            <p:cNvGrpSpPr/>
            <p:nvPr/>
          </p:nvGrpSpPr>
          <p:grpSpPr>
            <a:xfrm rot="16999673">
              <a:off x="10600714" y="2697913"/>
              <a:ext cx="1244967" cy="1209040"/>
              <a:chOff x="10064477" y="2623666"/>
              <a:chExt cx="1244967" cy="1209040"/>
            </a:xfrm>
          </p:grpSpPr>
          <p:cxnSp>
            <p:nvCxnSpPr>
              <p:cNvPr id="53" name="Straight Connector 52">
                <a:extLst>
                  <a:ext uri="{FF2B5EF4-FFF2-40B4-BE49-F238E27FC236}">
                    <a16:creationId xmlns:a16="http://schemas.microsoft.com/office/drawing/2014/main" id="{07A6CE45-47DD-4ECC-BD80-A79256ED240E}"/>
                  </a:ext>
                </a:extLst>
              </p:cNvPr>
              <p:cNvCxnSpPr>
                <a:cxnSpLocks/>
              </p:cNvCxnSpPr>
              <p:nvPr/>
            </p:nvCxnSpPr>
            <p:spPr bwMode="auto">
              <a:xfrm flipV="1">
                <a:off x="10185887" y="2749121"/>
                <a:ext cx="986397" cy="427184"/>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54" name="Straight Connector 53">
                <a:extLst>
                  <a:ext uri="{FF2B5EF4-FFF2-40B4-BE49-F238E27FC236}">
                    <a16:creationId xmlns:a16="http://schemas.microsoft.com/office/drawing/2014/main" id="{D037C4C7-7E79-4195-B3C5-0BC58CA7D9E3}"/>
                  </a:ext>
                </a:extLst>
              </p:cNvPr>
              <p:cNvCxnSpPr>
                <a:cxnSpLocks/>
              </p:cNvCxnSpPr>
              <p:nvPr/>
            </p:nvCxnSpPr>
            <p:spPr bwMode="auto">
              <a:xfrm flipH="1" flipV="1">
                <a:off x="10201637" y="3176305"/>
                <a:ext cx="970647" cy="519241"/>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55" name="Straight Connector 54">
                <a:extLst>
                  <a:ext uri="{FF2B5EF4-FFF2-40B4-BE49-F238E27FC236}">
                    <a16:creationId xmlns:a16="http://schemas.microsoft.com/office/drawing/2014/main" id="{B57C244C-D7BF-4E81-83EE-220F375D63AA}"/>
                  </a:ext>
                </a:extLst>
              </p:cNvPr>
              <p:cNvCxnSpPr>
                <a:cxnSpLocks/>
              </p:cNvCxnSpPr>
              <p:nvPr/>
            </p:nvCxnSpPr>
            <p:spPr bwMode="auto">
              <a:xfrm flipV="1">
                <a:off x="11164664" y="2759556"/>
                <a:ext cx="7620" cy="942648"/>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56" name="Oval 55">
                <a:extLst>
                  <a:ext uri="{FF2B5EF4-FFF2-40B4-BE49-F238E27FC236}">
                    <a16:creationId xmlns:a16="http://schemas.microsoft.com/office/drawing/2014/main" id="{F2EE1ECF-35A6-4B81-BF25-5889F0172482}"/>
                  </a:ext>
                </a:extLst>
              </p:cNvPr>
              <p:cNvSpPr/>
              <p:nvPr/>
            </p:nvSpPr>
            <p:spPr bwMode="auto">
              <a:xfrm>
                <a:off x="10064477" y="3025419"/>
                <a:ext cx="274320" cy="274320"/>
              </a:xfrm>
              <a:prstGeom prst="ellipse">
                <a:avLst/>
              </a:prstGeom>
              <a:solidFill>
                <a:schemeClr val="accent2"/>
              </a:solidFill>
              <a:ln w="9525"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endParaRPr>
              </a:p>
            </p:txBody>
          </p:sp>
          <p:sp>
            <p:nvSpPr>
              <p:cNvPr id="57" name="Oval 56">
                <a:extLst>
                  <a:ext uri="{FF2B5EF4-FFF2-40B4-BE49-F238E27FC236}">
                    <a16:creationId xmlns:a16="http://schemas.microsoft.com/office/drawing/2014/main" id="{B8EC8FC6-DDBB-4C72-892B-7E294D423285}"/>
                  </a:ext>
                </a:extLst>
              </p:cNvPr>
              <p:cNvSpPr/>
              <p:nvPr/>
            </p:nvSpPr>
            <p:spPr bwMode="auto">
              <a:xfrm>
                <a:off x="11035124" y="2623666"/>
                <a:ext cx="274320" cy="274320"/>
              </a:xfrm>
              <a:prstGeom prst="ellipse">
                <a:avLst/>
              </a:prstGeom>
              <a:solidFill>
                <a:schemeClr val="accent2"/>
              </a:solidFill>
              <a:ln w="9525"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endParaRPr>
              </a:p>
            </p:txBody>
          </p:sp>
          <p:sp>
            <p:nvSpPr>
              <p:cNvPr id="58" name="Oval 57">
                <a:extLst>
                  <a:ext uri="{FF2B5EF4-FFF2-40B4-BE49-F238E27FC236}">
                    <a16:creationId xmlns:a16="http://schemas.microsoft.com/office/drawing/2014/main" id="{D4AFBC11-BC21-4040-A052-202F3DAD9F59}"/>
                  </a:ext>
                </a:extLst>
              </p:cNvPr>
              <p:cNvSpPr/>
              <p:nvPr/>
            </p:nvSpPr>
            <p:spPr bwMode="auto">
              <a:xfrm>
                <a:off x="11035124" y="3558386"/>
                <a:ext cx="274320" cy="274320"/>
              </a:xfrm>
              <a:prstGeom prst="ellipse">
                <a:avLst/>
              </a:prstGeom>
              <a:solidFill>
                <a:schemeClr val="accent2"/>
              </a:solidFill>
              <a:ln w="9525"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endParaRPr>
              </a:p>
            </p:txBody>
          </p:sp>
        </p:grpSp>
      </p:grpSp>
      <mc:AlternateContent xmlns:mc="http://schemas.openxmlformats.org/markup-compatibility/2006">
        <mc:Choice xmlns:a14="http://schemas.microsoft.com/office/drawing/2010/main" Requires="a14">
          <p:sp>
            <p:nvSpPr>
              <p:cNvPr id="45" name="TextBox 44">
                <a:extLst>
                  <a:ext uri="{FF2B5EF4-FFF2-40B4-BE49-F238E27FC236}">
                    <a16:creationId xmlns:a16="http://schemas.microsoft.com/office/drawing/2014/main" id="{3196C362-2246-486A-BFA9-6E33A508011F}"/>
                  </a:ext>
                </a:extLst>
              </p:cNvPr>
              <p:cNvSpPr txBox="1"/>
              <p:nvPr/>
            </p:nvSpPr>
            <p:spPr>
              <a:xfrm>
                <a:off x="984164" y="4409462"/>
                <a:ext cx="2184890" cy="1631216"/>
              </a:xfrm>
              <a:prstGeom prst="rect">
                <a:avLst/>
              </a:prstGeom>
              <a:noFill/>
            </p:spPr>
            <p:txBody>
              <a:bodyPr wrap="square" rtlCol="0">
                <a:spAutoFit/>
              </a:bodyPr>
              <a:lstStyle/>
              <a:p>
                <a:r>
                  <a:rPr lang="en-US" sz="2000" dirty="0"/>
                  <a:t>Constraints:</a:t>
                </a:r>
              </a:p>
              <a:p>
                <a:pPr marL="342900" indent="-342900">
                  <a:buFont typeface="Arial" panose="020B0604020202020204" pitchFamily="34" charset="0"/>
                  <a:buChar char="•"/>
                </a:pPr>
                <a:r>
                  <a:rPr lang="en-US" sz="2000" dirty="0"/>
                  <a:t>Initial orbital elements</a:t>
                </a:r>
              </a:p>
              <a:p>
                <a:pPr marL="342900" indent="-342900">
                  <a:buFont typeface="Arial" panose="020B0604020202020204" pitchFamily="34" charset="0"/>
                  <a:buChar char="•"/>
                </a:pPr>
                <a14:m>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𝐶</m:t>
                        </m:r>
                      </m:e>
                      <m:sub>
                        <m:r>
                          <a:rPr lang="en-US" sz="2000" b="0" i="1" smtClean="0">
                            <a:latin typeface="Cambria Math" panose="02040503050406030204" pitchFamily="18" charset="0"/>
                          </a:rPr>
                          <m:t>3</m:t>
                        </m:r>
                      </m:sub>
                    </m:sSub>
                  </m:oMath>
                </a14:m>
                <a:r>
                  <a:rPr lang="en-US" sz="2000" dirty="0"/>
                  <a:t> and mass to orbit</a:t>
                </a:r>
              </a:p>
            </p:txBody>
          </p:sp>
        </mc:Choice>
        <mc:Fallback>
          <p:sp>
            <p:nvSpPr>
              <p:cNvPr id="45" name="TextBox 44">
                <a:extLst>
                  <a:ext uri="{FF2B5EF4-FFF2-40B4-BE49-F238E27FC236}">
                    <a16:creationId xmlns:a16="http://schemas.microsoft.com/office/drawing/2014/main" id="{3196C362-2246-486A-BFA9-6E33A508011F}"/>
                  </a:ext>
                </a:extLst>
              </p:cNvPr>
              <p:cNvSpPr txBox="1">
                <a:spLocks noRot="1" noChangeAspect="1" noMove="1" noResize="1" noEditPoints="1" noAdjustHandles="1" noChangeArrowheads="1" noChangeShapeType="1" noTextEdit="1"/>
              </p:cNvSpPr>
              <p:nvPr/>
            </p:nvSpPr>
            <p:spPr>
              <a:xfrm>
                <a:off x="984164" y="4409462"/>
                <a:ext cx="2184890" cy="1631216"/>
              </a:xfrm>
              <a:prstGeom prst="rect">
                <a:avLst/>
              </a:prstGeom>
              <a:blipFill>
                <a:blip r:embed="rId3"/>
                <a:stretch>
                  <a:fillRect l="-2786" t="-1493" b="-5970"/>
                </a:stretch>
              </a:blipFill>
            </p:spPr>
            <p:txBody>
              <a:bodyPr/>
              <a:lstStyle/>
              <a:p>
                <a:r>
                  <a:rPr lang="en-US">
                    <a:noFill/>
                  </a:rPr>
                  <a:t> </a:t>
                </a:r>
              </a:p>
            </p:txBody>
          </p:sp>
        </mc:Fallback>
      </mc:AlternateContent>
      <p:sp>
        <p:nvSpPr>
          <p:cNvPr id="47" name="TextBox 46">
            <a:extLst>
              <a:ext uri="{FF2B5EF4-FFF2-40B4-BE49-F238E27FC236}">
                <a16:creationId xmlns:a16="http://schemas.microsoft.com/office/drawing/2014/main" id="{DD80D323-321E-4F72-8DF9-C6738B0866FC}"/>
              </a:ext>
            </a:extLst>
          </p:cNvPr>
          <p:cNvSpPr txBox="1"/>
          <p:nvPr/>
        </p:nvSpPr>
        <p:spPr>
          <a:xfrm>
            <a:off x="4518673" y="4409462"/>
            <a:ext cx="3154653" cy="1015663"/>
          </a:xfrm>
          <a:prstGeom prst="rect">
            <a:avLst/>
          </a:prstGeom>
          <a:noFill/>
        </p:spPr>
        <p:txBody>
          <a:bodyPr wrap="square" rtlCol="0">
            <a:spAutoFit/>
          </a:bodyPr>
          <a:lstStyle/>
          <a:p>
            <a:r>
              <a:rPr lang="en-US" sz="2000" dirty="0"/>
              <a:t>Constraints:</a:t>
            </a:r>
          </a:p>
          <a:p>
            <a:pPr marL="342900" indent="-342900">
              <a:buFont typeface="Arial" panose="020B0604020202020204" pitchFamily="34" charset="0"/>
              <a:buChar char="•"/>
            </a:pPr>
            <a:r>
              <a:rPr lang="en-US" sz="2000" dirty="0"/>
              <a:t>Thrust magnitude</a:t>
            </a:r>
          </a:p>
          <a:p>
            <a:pPr marL="342900" indent="-342900">
              <a:buFont typeface="Arial" panose="020B0604020202020204" pitchFamily="34" charset="0"/>
              <a:buChar char="•"/>
            </a:pPr>
            <a:r>
              <a:rPr lang="en-US" sz="2000" dirty="0"/>
              <a:t>Thrust pointing</a:t>
            </a:r>
          </a:p>
        </p:txBody>
      </p:sp>
      <p:sp>
        <p:nvSpPr>
          <p:cNvPr id="48" name="TextBox 47">
            <a:extLst>
              <a:ext uri="{FF2B5EF4-FFF2-40B4-BE49-F238E27FC236}">
                <a16:creationId xmlns:a16="http://schemas.microsoft.com/office/drawing/2014/main" id="{A6668D19-E6F6-44F7-A78D-DF862E727C3A}"/>
              </a:ext>
            </a:extLst>
          </p:cNvPr>
          <p:cNvSpPr txBox="1"/>
          <p:nvPr/>
        </p:nvSpPr>
        <p:spPr>
          <a:xfrm>
            <a:off x="8355336" y="4432908"/>
            <a:ext cx="3154653" cy="1015663"/>
          </a:xfrm>
          <a:prstGeom prst="rect">
            <a:avLst/>
          </a:prstGeom>
          <a:noFill/>
        </p:spPr>
        <p:txBody>
          <a:bodyPr wrap="square" rtlCol="0">
            <a:spAutoFit/>
          </a:bodyPr>
          <a:lstStyle/>
          <a:p>
            <a:r>
              <a:rPr lang="en-US" sz="2000" dirty="0"/>
              <a:t>Constraints:</a:t>
            </a:r>
          </a:p>
          <a:p>
            <a:pPr marL="342900" indent="-342900">
              <a:buFont typeface="Arial" panose="020B0604020202020204" pitchFamily="34" charset="0"/>
              <a:buChar char="•"/>
            </a:pPr>
            <a:r>
              <a:rPr lang="en-US" sz="2000" dirty="0"/>
              <a:t>Formation side length</a:t>
            </a:r>
          </a:p>
          <a:p>
            <a:pPr marL="342900" indent="-342900">
              <a:buFont typeface="Arial" panose="020B0604020202020204" pitchFamily="34" charset="0"/>
              <a:buChar char="•"/>
            </a:pPr>
            <a:r>
              <a:rPr lang="en-US" sz="2000" dirty="0"/>
              <a:t>Phase duration</a:t>
            </a:r>
          </a:p>
        </p:txBody>
      </p:sp>
    </p:spTree>
    <p:extLst>
      <p:ext uri="{BB962C8B-B14F-4D97-AF65-F5344CB8AC3E}">
        <p14:creationId xmlns:p14="http://schemas.microsoft.com/office/powerpoint/2010/main" val="28880566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Chart&#10;&#10;Description automatically generated with low confidence">
            <a:extLst>
              <a:ext uri="{FF2B5EF4-FFF2-40B4-BE49-F238E27FC236}">
                <a16:creationId xmlns:a16="http://schemas.microsoft.com/office/drawing/2014/main" id="{251C5B16-8929-423D-871C-FB584E831312}"/>
              </a:ext>
            </a:extLst>
          </p:cNvPr>
          <p:cNvPicPr>
            <a:picLocks noChangeAspect="1"/>
          </p:cNvPicPr>
          <p:nvPr/>
        </p:nvPicPr>
        <p:blipFill>
          <a:blip r:embed="rId2"/>
          <a:stretch>
            <a:fillRect/>
          </a:stretch>
        </p:blipFill>
        <p:spPr>
          <a:xfrm>
            <a:off x="8077200" y="1899222"/>
            <a:ext cx="4114800" cy="4118915"/>
          </a:xfrm>
          <a:prstGeom prst="rect">
            <a:avLst/>
          </a:prstGeom>
        </p:spPr>
      </p:pic>
      <p:sp>
        <p:nvSpPr>
          <p:cNvPr id="2" name="Title 1">
            <a:extLst>
              <a:ext uri="{FF2B5EF4-FFF2-40B4-BE49-F238E27FC236}">
                <a16:creationId xmlns:a16="http://schemas.microsoft.com/office/drawing/2014/main" id="{DBB69100-9667-46A5-9F94-C7987FC5A163}"/>
              </a:ext>
            </a:extLst>
          </p:cNvPr>
          <p:cNvSpPr>
            <a:spLocks noGrp="1"/>
          </p:cNvSpPr>
          <p:nvPr>
            <p:ph type="title"/>
          </p:nvPr>
        </p:nvSpPr>
        <p:spPr/>
        <p:txBody>
          <a:bodyPr/>
          <a:lstStyle/>
          <a:p>
            <a:r>
              <a:rPr lang="en-US" dirty="0"/>
              <a:t>Applications: LISA Optimization Preliminary Results</a:t>
            </a:r>
          </a:p>
        </p:txBody>
      </p:sp>
      <p:sp>
        <p:nvSpPr>
          <p:cNvPr id="5" name="Slide Number Placeholder 4">
            <a:extLst>
              <a:ext uri="{FF2B5EF4-FFF2-40B4-BE49-F238E27FC236}">
                <a16:creationId xmlns:a16="http://schemas.microsoft.com/office/drawing/2014/main" id="{8AA2CB61-6096-4AB9-8C5B-AD232691DF6D}"/>
              </a:ext>
            </a:extLst>
          </p:cNvPr>
          <p:cNvSpPr>
            <a:spLocks noGrp="1"/>
          </p:cNvSpPr>
          <p:nvPr>
            <p:ph type="sldNum" sz="quarter" idx="10"/>
          </p:nvPr>
        </p:nvSpPr>
        <p:spPr/>
        <p:txBody>
          <a:bodyPr/>
          <a:lstStyle/>
          <a:p>
            <a:fld id="{F3DD7A48-C0CD-E24F-8C0C-A7227A2CC108}" type="slidenum">
              <a:rPr lang="en-US" altLang="en-US" smtClean="0"/>
              <a:pPr/>
              <a:t>49</a:t>
            </a:fld>
            <a:endParaRPr lang="en-US" altLang="en-US"/>
          </a:p>
        </p:txBody>
      </p:sp>
      <p:sp>
        <p:nvSpPr>
          <p:cNvPr id="11" name="TextBox 10">
            <a:extLst>
              <a:ext uri="{FF2B5EF4-FFF2-40B4-BE49-F238E27FC236}">
                <a16:creationId xmlns:a16="http://schemas.microsoft.com/office/drawing/2014/main" id="{7D8FD4C5-FDFB-45D5-A758-440C3B6AD4BB}"/>
              </a:ext>
            </a:extLst>
          </p:cNvPr>
          <p:cNvSpPr txBox="1"/>
          <p:nvPr/>
        </p:nvSpPr>
        <p:spPr>
          <a:xfrm>
            <a:off x="0" y="1470540"/>
            <a:ext cx="3950676" cy="400110"/>
          </a:xfrm>
          <a:prstGeom prst="rect">
            <a:avLst/>
          </a:prstGeom>
          <a:noFill/>
        </p:spPr>
        <p:txBody>
          <a:bodyPr wrap="square" rtlCol="0">
            <a:spAutoFit/>
          </a:bodyPr>
          <a:lstStyle/>
          <a:p>
            <a:pPr algn="ctr"/>
            <a:r>
              <a:rPr lang="en-US" sz="2000" dirty="0"/>
              <a:t>Thrust Vector vs. Time</a:t>
            </a:r>
          </a:p>
        </p:txBody>
      </p:sp>
      <p:sp>
        <p:nvSpPr>
          <p:cNvPr id="12" name="TextBox 11">
            <a:extLst>
              <a:ext uri="{FF2B5EF4-FFF2-40B4-BE49-F238E27FC236}">
                <a16:creationId xmlns:a16="http://schemas.microsoft.com/office/drawing/2014/main" id="{5510C944-B7CA-4CBD-B428-0CCC3F53E345}"/>
              </a:ext>
            </a:extLst>
          </p:cNvPr>
          <p:cNvSpPr txBox="1"/>
          <p:nvPr/>
        </p:nvSpPr>
        <p:spPr>
          <a:xfrm>
            <a:off x="4126524" y="1470540"/>
            <a:ext cx="3950676" cy="400110"/>
          </a:xfrm>
          <a:prstGeom prst="rect">
            <a:avLst/>
          </a:prstGeom>
          <a:noFill/>
        </p:spPr>
        <p:txBody>
          <a:bodyPr wrap="square" rtlCol="0">
            <a:spAutoFit/>
          </a:bodyPr>
          <a:lstStyle/>
          <a:p>
            <a:pPr algn="ctr"/>
            <a:r>
              <a:rPr lang="en-US" sz="2000" dirty="0"/>
              <a:t>Spacecraft Mass vs. Time</a:t>
            </a:r>
          </a:p>
        </p:txBody>
      </p:sp>
      <p:sp>
        <p:nvSpPr>
          <p:cNvPr id="13" name="TextBox 12">
            <a:extLst>
              <a:ext uri="{FF2B5EF4-FFF2-40B4-BE49-F238E27FC236}">
                <a16:creationId xmlns:a16="http://schemas.microsoft.com/office/drawing/2014/main" id="{1B74EE6C-2327-4FA5-82DB-BF45349EAF62}"/>
              </a:ext>
            </a:extLst>
          </p:cNvPr>
          <p:cNvSpPr txBox="1"/>
          <p:nvPr/>
        </p:nvSpPr>
        <p:spPr>
          <a:xfrm>
            <a:off x="8088924" y="1470540"/>
            <a:ext cx="3950676" cy="400110"/>
          </a:xfrm>
          <a:prstGeom prst="rect">
            <a:avLst/>
          </a:prstGeom>
          <a:noFill/>
        </p:spPr>
        <p:txBody>
          <a:bodyPr wrap="square" rtlCol="0">
            <a:spAutoFit/>
          </a:bodyPr>
          <a:lstStyle/>
          <a:p>
            <a:pPr algn="ctr"/>
            <a:r>
              <a:rPr lang="en-US" sz="2000" dirty="0"/>
              <a:t>Side Length vs. Duration</a:t>
            </a:r>
          </a:p>
        </p:txBody>
      </p:sp>
      <p:pic>
        <p:nvPicPr>
          <p:cNvPr id="21" name="Picture 20" descr="Chart, line chart&#10;&#10;Description automatically generated">
            <a:extLst>
              <a:ext uri="{FF2B5EF4-FFF2-40B4-BE49-F238E27FC236}">
                <a16:creationId xmlns:a16="http://schemas.microsoft.com/office/drawing/2014/main" id="{0B530607-7547-462C-BCB5-6C2F0F4D930E}"/>
              </a:ext>
            </a:extLst>
          </p:cNvPr>
          <p:cNvPicPr>
            <a:picLocks noChangeAspect="1"/>
          </p:cNvPicPr>
          <p:nvPr/>
        </p:nvPicPr>
        <p:blipFill>
          <a:blip r:embed="rId3"/>
          <a:stretch>
            <a:fillRect/>
          </a:stretch>
        </p:blipFill>
        <p:spPr>
          <a:xfrm>
            <a:off x="4038600" y="1899222"/>
            <a:ext cx="4114800" cy="3956690"/>
          </a:xfrm>
          <a:prstGeom prst="rect">
            <a:avLst/>
          </a:prstGeom>
        </p:spPr>
      </p:pic>
      <p:pic>
        <p:nvPicPr>
          <p:cNvPr id="23" name="Picture 22" descr="Diagram, engineering drawing&#10;&#10;Description automatically generated">
            <a:extLst>
              <a:ext uri="{FF2B5EF4-FFF2-40B4-BE49-F238E27FC236}">
                <a16:creationId xmlns:a16="http://schemas.microsoft.com/office/drawing/2014/main" id="{5778A150-6E08-4950-B853-CDC25D219EFB}"/>
              </a:ext>
            </a:extLst>
          </p:cNvPr>
          <p:cNvPicPr>
            <a:picLocks noChangeAspect="1"/>
          </p:cNvPicPr>
          <p:nvPr/>
        </p:nvPicPr>
        <p:blipFill>
          <a:blip r:embed="rId4"/>
          <a:stretch>
            <a:fillRect/>
          </a:stretch>
        </p:blipFill>
        <p:spPr>
          <a:xfrm>
            <a:off x="0" y="1899222"/>
            <a:ext cx="4114800" cy="3957810"/>
          </a:xfrm>
          <a:prstGeom prst="rect">
            <a:avLst/>
          </a:prstGeom>
        </p:spPr>
      </p:pic>
    </p:spTree>
    <p:extLst>
      <p:ext uri="{BB962C8B-B14F-4D97-AF65-F5344CB8AC3E}">
        <p14:creationId xmlns:p14="http://schemas.microsoft.com/office/powerpoint/2010/main" val="17909530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3DEE6-D8DB-42EA-B85F-9497C7A35B67}"/>
              </a:ext>
            </a:extLst>
          </p:cNvPr>
          <p:cNvSpPr>
            <a:spLocks noGrp="1"/>
          </p:cNvSpPr>
          <p:nvPr>
            <p:ph type="title"/>
          </p:nvPr>
        </p:nvSpPr>
        <p:spPr/>
        <p:txBody>
          <a:bodyPr/>
          <a:lstStyle/>
          <a:p>
            <a:r>
              <a:rPr lang="en-US" dirty="0"/>
              <a:t>Background: Optimization Methods</a:t>
            </a:r>
          </a:p>
        </p:txBody>
      </p:sp>
      <p:sp>
        <p:nvSpPr>
          <p:cNvPr id="4" name="Slide Number Placeholder 3">
            <a:extLst>
              <a:ext uri="{FF2B5EF4-FFF2-40B4-BE49-F238E27FC236}">
                <a16:creationId xmlns:a16="http://schemas.microsoft.com/office/drawing/2014/main" id="{7F8676C0-CDC9-48B2-B3F2-DAB5C2A14D39}"/>
              </a:ext>
            </a:extLst>
          </p:cNvPr>
          <p:cNvSpPr>
            <a:spLocks noGrp="1"/>
          </p:cNvSpPr>
          <p:nvPr>
            <p:ph type="sldNum" sz="quarter" idx="10"/>
          </p:nvPr>
        </p:nvSpPr>
        <p:spPr/>
        <p:txBody>
          <a:bodyPr/>
          <a:lstStyle/>
          <a:p>
            <a:fld id="{3720572F-4CFD-7349-B5C7-9B3124010EE8}" type="slidenum">
              <a:rPr lang="en-US" altLang="en-US" smtClean="0"/>
              <a:pPr/>
              <a:t>5</a:t>
            </a:fld>
            <a:endParaRPr lang="en-US" altLang="en-US"/>
          </a:p>
        </p:txBody>
      </p:sp>
      <p:graphicFrame>
        <p:nvGraphicFramePr>
          <p:cNvPr id="5" name="Table 5">
            <a:extLst>
              <a:ext uri="{FF2B5EF4-FFF2-40B4-BE49-F238E27FC236}">
                <a16:creationId xmlns:a16="http://schemas.microsoft.com/office/drawing/2014/main" id="{821850EC-CB61-4DAF-8743-A0B9CFDF385E}"/>
              </a:ext>
            </a:extLst>
          </p:cNvPr>
          <p:cNvGraphicFramePr>
            <a:graphicFrameLocks noGrp="1"/>
          </p:cNvGraphicFramePr>
          <p:nvPr/>
        </p:nvGraphicFramePr>
        <p:xfrm>
          <a:off x="321734" y="1462285"/>
          <a:ext cx="11633199" cy="4480560"/>
        </p:xfrm>
        <a:graphic>
          <a:graphicData uri="http://schemas.openxmlformats.org/drawingml/2006/table">
            <a:tbl>
              <a:tblPr firstRow="1" bandRow="1">
                <a:tableStyleId>{21E4AEA4-8DFA-4A89-87EB-49C32662AFE0}</a:tableStyleId>
              </a:tblPr>
              <a:tblGrid>
                <a:gridCol w="1478040">
                  <a:extLst>
                    <a:ext uri="{9D8B030D-6E8A-4147-A177-3AD203B41FA5}">
                      <a16:colId xmlns:a16="http://schemas.microsoft.com/office/drawing/2014/main" val="675627893"/>
                    </a:ext>
                  </a:extLst>
                </a:gridCol>
                <a:gridCol w="3385053">
                  <a:extLst>
                    <a:ext uri="{9D8B030D-6E8A-4147-A177-3AD203B41FA5}">
                      <a16:colId xmlns:a16="http://schemas.microsoft.com/office/drawing/2014/main" val="10775696"/>
                    </a:ext>
                  </a:extLst>
                </a:gridCol>
                <a:gridCol w="3385053">
                  <a:extLst>
                    <a:ext uri="{9D8B030D-6E8A-4147-A177-3AD203B41FA5}">
                      <a16:colId xmlns:a16="http://schemas.microsoft.com/office/drawing/2014/main" val="1456839043"/>
                    </a:ext>
                  </a:extLst>
                </a:gridCol>
                <a:gridCol w="3385053">
                  <a:extLst>
                    <a:ext uri="{9D8B030D-6E8A-4147-A177-3AD203B41FA5}">
                      <a16:colId xmlns:a16="http://schemas.microsoft.com/office/drawing/2014/main" val="4056024484"/>
                    </a:ext>
                  </a:extLst>
                </a:gridCol>
              </a:tblGrid>
              <a:tr h="457200">
                <a:tc>
                  <a:txBody>
                    <a:bodyPr/>
                    <a:lstStyle/>
                    <a:p>
                      <a:endParaRPr lang="en-US" dirty="0"/>
                    </a:p>
                  </a:txBody>
                  <a:tcPr/>
                </a:tc>
                <a:tc>
                  <a:txBody>
                    <a:bodyPr/>
                    <a:lstStyle/>
                    <a:p>
                      <a:pPr algn="ctr"/>
                      <a:r>
                        <a:rPr lang="en-US" dirty="0"/>
                        <a:t>Indirect Optimization</a:t>
                      </a:r>
                    </a:p>
                  </a:txBody>
                  <a:tcPr anchor="ctr"/>
                </a:tc>
                <a:tc>
                  <a:txBody>
                    <a:bodyPr/>
                    <a:lstStyle/>
                    <a:p>
                      <a:pPr algn="ctr"/>
                      <a:r>
                        <a:rPr lang="en-US" dirty="0"/>
                        <a:t>Direct Optimization</a:t>
                      </a:r>
                    </a:p>
                  </a:txBody>
                  <a:tcPr anchor="ctr"/>
                </a:tc>
                <a:tc>
                  <a:txBody>
                    <a:bodyPr/>
                    <a:lstStyle/>
                    <a:p>
                      <a:pPr algn="ctr"/>
                      <a:r>
                        <a:rPr lang="en-US" dirty="0"/>
                        <a:t>Global Optimization</a:t>
                      </a:r>
                    </a:p>
                  </a:txBody>
                  <a:tcPr anchor="ctr"/>
                </a:tc>
                <a:extLst>
                  <a:ext uri="{0D108BD9-81ED-4DB2-BD59-A6C34878D82A}">
                    <a16:rowId xmlns:a16="http://schemas.microsoft.com/office/drawing/2014/main" val="3521298032"/>
                  </a:ext>
                </a:extLst>
              </a:tr>
              <a:tr h="4023360">
                <a:tc>
                  <a:txBody>
                    <a:bodyPr/>
                    <a:lstStyle/>
                    <a:p>
                      <a:pPr algn="ctr"/>
                      <a:r>
                        <a:rPr lang="en-US" b="1" dirty="0">
                          <a:solidFill>
                            <a:schemeClr val="tx1"/>
                          </a:solidFill>
                        </a:rPr>
                        <a:t>Description</a:t>
                      </a:r>
                    </a:p>
                  </a:txBody>
                  <a:tcPr anchor="ctr"/>
                </a:tc>
                <a:tc>
                  <a:txBody>
                    <a:bodyPr/>
                    <a:lstStyle/>
                    <a:p>
                      <a:pPr marL="285750" indent="-285750">
                        <a:buFont typeface="Arial" panose="020B0604020202020204" pitchFamily="34" charset="0"/>
                        <a:buChar char="•"/>
                      </a:pPr>
                      <a:r>
                        <a:rPr lang="en-US" dirty="0"/>
                        <a:t>Apply Euler-Lagrange Theorem to create a Two-Point Boundary Value Problem (TPBVP)</a:t>
                      </a:r>
                    </a:p>
                    <a:p>
                      <a:pPr marL="285750" indent="-285750">
                        <a:buFont typeface="Arial" panose="020B0604020202020204" pitchFamily="34" charset="0"/>
                        <a:buChar char="•"/>
                      </a:pPr>
                      <a:r>
                        <a:rPr lang="en-US" dirty="0"/>
                        <a:t>Solution of the TPBVP is a local optimal</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Oldest approach, developed in the 17</a:t>
                      </a:r>
                      <a:r>
                        <a:rPr lang="en-US" baseline="30000" dirty="0"/>
                        <a:t>th</a:t>
                      </a:r>
                      <a:r>
                        <a:rPr lang="en-US" dirty="0"/>
                        <a:t> and 18</a:t>
                      </a:r>
                      <a:r>
                        <a:rPr lang="en-US" baseline="30000" dirty="0"/>
                        <a:t>th</a:t>
                      </a:r>
                      <a:r>
                        <a:rPr lang="en-US" dirty="0"/>
                        <a:t> centuries</a:t>
                      </a:r>
                    </a:p>
                    <a:p>
                      <a:pPr marL="285750" indent="-285750">
                        <a:buFont typeface="Arial" panose="020B0604020202020204" pitchFamily="34" charset="0"/>
                        <a:buChar char="•"/>
                      </a:pPr>
                      <a:r>
                        <a:rPr lang="en-US" dirty="0"/>
                        <a:t>Optimize then discretize</a:t>
                      </a:r>
                    </a:p>
                  </a:txBody>
                  <a:tcPr/>
                </a:tc>
                <a:tc>
                  <a:txBody>
                    <a:bodyPr/>
                    <a:lstStyle/>
                    <a:p>
                      <a:pPr marL="285750" indent="-285750">
                        <a:buFont typeface="Arial" panose="020B0604020202020204" pitchFamily="34" charset="0"/>
                        <a:buChar char="•"/>
                      </a:pPr>
                      <a:r>
                        <a:rPr lang="en-US" dirty="0"/>
                        <a:t>Recast the optimal control problem as a nonlinear programming (NLP) problem.</a:t>
                      </a:r>
                    </a:p>
                    <a:p>
                      <a:pPr marL="285750" indent="-285750">
                        <a:buFont typeface="Arial" panose="020B0604020202020204" pitchFamily="34" charset="0"/>
                        <a:buChar char="•"/>
                      </a:pPr>
                      <a:r>
                        <a:rPr lang="en-US" dirty="0"/>
                        <a:t>Operate </a:t>
                      </a:r>
                      <a:r>
                        <a:rPr lang="en-US" i="1" dirty="0"/>
                        <a:t>directly</a:t>
                      </a:r>
                      <a:r>
                        <a:rPr lang="en-US" i="0" dirty="0"/>
                        <a:t> on the cost function</a:t>
                      </a:r>
                    </a:p>
                    <a:p>
                      <a:pPr marL="285750" indent="-285750">
                        <a:buFont typeface="Arial" panose="020B0604020202020204" pitchFamily="34" charset="0"/>
                        <a:buChar char="•"/>
                      </a:pPr>
                      <a:r>
                        <a:rPr lang="en-US" dirty="0"/>
                        <a:t>Also called parameter optimization</a:t>
                      </a:r>
                    </a:p>
                    <a:p>
                      <a:pPr marL="285750" indent="-285750">
                        <a:buFont typeface="Arial" panose="020B0604020202020204" pitchFamily="34" charset="0"/>
                        <a:buChar char="•"/>
                      </a:pPr>
                      <a:r>
                        <a:rPr lang="en-US" dirty="0"/>
                        <a:t>NLP solution methods include sequential quadratic programming (SQP) and interior point (IP) methods</a:t>
                      </a:r>
                    </a:p>
                    <a:p>
                      <a:pPr marL="285750" indent="-285750">
                        <a:buFont typeface="Arial" panose="020B0604020202020204" pitchFamily="34" charset="0"/>
                        <a:buChar char="•"/>
                      </a:pPr>
                      <a:r>
                        <a:rPr lang="en-US" dirty="0"/>
                        <a:t>Discretize then optimize</a:t>
                      </a:r>
                    </a:p>
                  </a:txBody>
                  <a:tcPr/>
                </a:tc>
                <a:tc>
                  <a:txBody>
                    <a:bodyPr/>
                    <a:lstStyle/>
                    <a:p>
                      <a:pPr marL="285750" indent="-285750">
                        <a:buFont typeface="Arial" panose="020B0604020202020204" pitchFamily="34" charset="0"/>
                        <a:buChar char="•"/>
                      </a:pPr>
                      <a:r>
                        <a:rPr lang="en-US" dirty="0"/>
                        <a:t>Exploit heuristic methods to try to find a global optimal</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Also called evolutionary algorithms or metaheuristics</a:t>
                      </a:r>
                    </a:p>
                    <a:p>
                      <a:pPr marL="285750" indent="-285750">
                        <a:buFont typeface="Arial" panose="020B0604020202020204" pitchFamily="34" charset="0"/>
                        <a:buChar char="•"/>
                      </a:pPr>
                      <a:r>
                        <a:rPr lang="en-US" dirty="0"/>
                        <a:t>Often based on processes observed in nature</a:t>
                      </a:r>
                    </a:p>
                    <a:p>
                      <a:pPr marL="285750" indent="-285750">
                        <a:buFont typeface="Arial" panose="020B0604020202020204" pitchFamily="34" charset="0"/>
                        <a:buChar char="•"/>
                      </a:pPr>
                      <a:r>
                        <a:rPr lang="en-US" dirty="0"/>
                        <a:t>Examples include ant-colony, simulated annealing, and genetic algorithms</a:t>
                      </a:r>
                    </a:p>
                    <a:p>
                      <a:pPr marL="285750" indent="-285750">
                        <a:buFont typeface="Arial" panose="020B0604020202020204" pitchFamily="34" charset="0"/>
                        <a:buChar char="•"/>
                      </a:pPr>
                      <a:r>
                        <a:rPr lang="en-US" dirty="0"/>
                        <a:t>Can produce good solutions given time, but a global optimal is difficult to verify</a:t>
                      </a:r>
                    </a:p>
                  </a:txBody>
                  <a:tcPr/>
                </a:tc>
                <a:extLst>
                  <a:ext uri="{0D108BD9-81ED-4DB2-BD59-A6C34878D82A}">
                    <a16:rowId xmlns:a16="http://schemas.microsoft.com/office/drawing/2014/main" val="486066225"/>
                  </a:ext>
                </a:extLst>
              </a:tr>
            </a:tbl>
          </a:graphicData>
        </a:graphic>
      </p:graphicFrame>
      <p:sp>
        <p:nvSpPr>
          <p:cNvPr id="7" name="AutoShape 3">
            <a:extLst>
              <a:ext uri="{FF2B5EF4-FFF2-40B4-BE49-F238E27FC236}">
                <a16:creationId xmlns:a16="http://schemas.microsoft.com/office/drawing/2014/main" id="{13A907BD-5394-4BC0-B712-18870BF8AA08}"/>
              </a:ext>
            </a:extLst>
          </p:cNvPr>
          <p:cNvSpPr>
            <a:spLocks noChangeAspect="1" noChangeArrowheads="1" noTextEdit="1"/>
          </p:cNvSpPr>
          <p:nvPr/>
        </p:nvSpPr>
        <p:spPr bwMode="auto">
          <a:xfrm>
            <a:off x="321734" y="1440695"/>
            <a:ext cx="11668125" cy="450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Rectangle 5">
            <a:extLst>
              <a:ext uri="{FF2B5EF4-FFF2-40B4-BE49-F238E27FC236}">
                <a16:creationId xmlns:a16="http://schemas.microsoft.com/office/drawing/2014/main" id="{07764128-B5EF-446F-93A0-F0961D5B035B}"/>
              </a:ext>
            </a:extLst>
          </p:cNvPr>
          <p:cNvSpPr>
            <a:spLocks noChangeArrowheads="1"/>
          </p:cNvSpPr>
          <p:nvPr/>
        </p:nvSpPr>
        <p:spPr bwMode="auto">
          <a:xfrm>
            <a:off x="329672" y="1448633"/>
            <a:ext cx="1477963" cy="457200"/>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Rectangle 6">
            <a:extLst>
              <a:ext uri="{FF2B5EF4-FFF2-40B4-BE49-F238E27FC236}">
                <a16:creationId xmlns:a16="http://schemas.microsoft.com/office/drawing/2014/main" id="{76A19D4A-8E67-4C72-82F6-C70C4316E015}"/>
              </a:ext>
            </a:extLst>
          </p:cNvPr>
          <p:cNvSpPr>
            <a:spLocks noChangeArrowheads="1"/>
          </p:cNvSpPr>
          <p:nvPr/>
        </p:nvSpPr>
        <p:spPr bwMode="auto">
          <a:xfrm>
            <a:off x="1807634" y="1448633"/>
            <a:ext cx="3386138" cy="457200"/>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Rectangle 7">
            <a:extLst>
              <a:ext uri="{FF2B5EF4-FFF2-40B4-BE49-F238E27FC236}">
                <a16:creationId xmlns:a16="http://schemas.microsoft.com/office/drawing/2014/main" id="{1F3B667D-D295-45E4-80D7-C0F6B0EC2ADF}"/>
              </a:ext>
            </a:extLst>
          </p:cNvPr>
          <p:cNvSpPr>
            <a:spLocks noChangeArrowheads="1"/>
          </p:cNvSpPr>
          <p:nvPr/>
        </p:nvSpPr>
        <p:spPr bwMode="auto">
          <a:xfrm>
            <a:off x="5193772" y="1448633"/>
            <a:ext cx="3384550" cy="457200"/>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Rectangle 8">
            <a:extLst>
              <a:ext uri="{FF2B5EF4-FFF2-40B4-BE49-F238E27FC236}">
                <a16:creationId xmlns:a16="http://schemas.microsoft.com/office/drawing/2014/main" id="{79CFBCA2-7D50-494F-8198-D05B7585A123}"/>
              </a:ext>
            </a:extLst>
          </p:cNvPr>
          <p:cNvSpPr>
            <a:spLocks noChangeArrowheads="1"/>
          </p:cNvSpPr>
          <p:nvPr/>
        </p:nvSpPr>
        <p:spPr bwMode="auto">
          <a:xfrm>
            <a:off x="8578322" y="1448633"/>
            <a:ext cx="3384550" cy="457200"/>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Rectangle 9">
            <a:extLst>
              <a:ext uri="{FF2B5EF4-FFF2-40B4-BE49-F238E27FC236}">
                <a16:creationId xmlns:a16="http://schemas.microsoft.com/office/drawing/2014/main" id="{8CF72AFA-FFDE-478B-8BEA-D90B72FBA17E}"/>
              </a:ext>
            </a:extLst>
          </p:cNvPr>
          <p:cNvSpPr>
            <a:spLocks noChangeArrowheads="1"/>
          </p:cNvSpPr>
          <p:nvPr/>
        </p:nvSpPr>
        <p:spPr bwMode="auto">
          <a:xfrm>
            <a:off x="329672" y="1905833"/>
            <a:ext cx="1477963" cy="4024313"/>
          </a:xfrm>
          <a:prstGeom prst="rect">
            <a:avLst/>
          </a:prstGeom>
          <a:solidFill>
            <a:srgbClr val="CDCDD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Rectangle 10">
            <a:extLst>
              <a:ext uri="{FF2B5EF4-FFF2-40B4-BE49-F238E27FC236}">
                <a16:creationId xmlns:a16="http://schemas.microsoft.com/office/drawing/2014/main" id="{98B0C4D8-3392-4DDF-B728-0D3DB8F7FF25}"/>
              </a:ext>
            </a:extLst>
          </p:cNvPr>
          <p:cNvSpPr>
            <a:spLocks noChangeArrowheads="1"/>
          </p:cNvSpPr>
          <p:nvPr/>
        </p:nvSpPr>
        <p:spPr bwMode="auto">
          <a:xfrm>
            <a:off x="1807634" y="1905833"/>
            <a:ext cx="3386138" cy="4024313"/>
          </a:xfrm>
          <a:prstGeom prst="rect">
            <a:avLst/>
          </a:prstGeom>
          <a:solidFill>
            <a:srgbClr val="CDCDD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Rectangle 11">
            <a:extLst>
              <a:ext uri="{FF2B5EF4-FFF2-40B4-BE49-F238E27FC236}">
                <a16:creationId xmlns:a16="http://schemas.microsoft.com/office/drawing/2014/main" id="{753EFA8C-EDED-49E3-A1CA-B9DB25233C82}"/>
              </a:ext>
            </a:extLst>
          </p:cNvPr>
          <p:cNvSpPr>
            <a:spLocks noChangeArrowheads="1"/>
          </p:cNvSpPr>
          <p:nvPr/>
        </p:nvSpPr>
        <p:spPr bwMode="auto">
          <a:xfrm>
            <a:off x="5193772" y="1905833"/>
            <a:ext cx="3384550" cy="4024313"/>
          </a:xfrm>
          <a:prstGeom prst="rect">
            <a:avLst/>
          </a:prstGeom>
          <a:solidFill>
            <a:srgbClr val="CDCDD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Rectangle 12">
            <a:extLst>
              <a:ext uri="{FF2B5EF4-FFF2-40B4-BE49-F238E27FC236}">
                <a16:creationId xmlns:a16="http://schemas.microsoft.com/office/drawing/2014/main" id="{B2634700-A89C-4BE5-AAAB-588E1186C9F3}"/>
              </a:ext>
            </a:extLst>
          </p:cNvPr>
          <p:cNvSpPr>
            <a:spLocks noChangeArrowheads="1"/>
          </p:cNvSpPr>
          <p:nvPr/>
        </p:nvSpPr>
        <p:spPr bwMode="auto">
          <a:xfrm>
            <a:off x="8578322" y="1905833"/>
            <a:ext cx="3384550" cy="4024313"/>
          </a:xfrm>
          <a:prstGeom prst="rect">
            <a:avLst/>
          </a:prstGeom>
          <a:solidFill>
            <a:srgbClr val="CDCDD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Line 13">
            <a:extLst>
              <a:ext uri="{FF2B5EF4-FFF2-40B4-BE49-F238E27FC236}">
                <a16:creationId xmlns:a16="http://schemas.microsoft.com/office/drawing/2014/main" id="{A7EA5E56-C415-4F2A-8FBB-74BC088314E3}"/>
              </a:ext>
            </a:extLst>
          </p:cNvPr>
          <p:cNvSpPr>
            <a:spLocks noChangeShapeType="1"/>
          </p:cNvSpPr>
          <p:nvPr/>
        </p:nvSpPr>
        <p:spPr bwMode="auto">
          <a:xfrm>
            <a:off x="1807634" y="1442283"/>
            <a:ext cx="0" cy="4494213"/>
          </a:xfrm>
          <a:prstGeom prst="line">
            <a:avLst/>
          </a:prstGeom>
          <a:noFill/>
          <a:ln w="1270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Line 14">
            <a:extLst>
              <a:ext uri="{FF2B5EF4-FFF2-40B4-BE49-F238E27FC236}">
                <a16:creationId xmlns:a16="http://schemas.microsoft.com/office/drawing/2014/main" id="{6E20C92F-51EB-4F69-B9B3-B73B9672EAB1}"/>
              </a:ext>
            </a:extLst>
          </p:cNvPr>
          <p:cNvSpPr>
            <a:spLocks noChangeShapeType="1"/>
          </p:cNvSpPr>
          <p:nvPr/>
        </p:nvSpPr>
        <p:spPr bwMode="auto">
          <a:xfrm>
            <a:off x="5193772" y="1442283"/>
            <a:ext cx="0" cy="4494213"/>
          </a:xfrm>
          <a:prstGeom prst="line">
            <a:avLst/>
          </a:prstGeom>
          <a:noFill/>
          <a:ln w="1270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Line 15">
            <a:extLst>
              <a:ext uri="{FF2B5EF4-FFF2-40B4-BE49-F238E27FC236}">
                <a16:creationId xmlns:a16="http://schemas.microsoft.com/office/drawing/2014/main" id="{4E3352D0-0284-433D-8EF9-86FE0B2A925C}"/>
              </a:ext>
            </a:extLst>
          </p:cNvPr>
          <p:cNvSpPr>
            <a:spLocks noChangeShapeType="1"/>
          </p:cNvSpPr>
          <p:nvPr/>
        </p:nvSpPr>
        <p:spPr bwMode="auto">
          <a:xfrm>
            <a:off x="8578322" y="1442283"/>
            <a:ext cx="0" cy="4494213"/>
          </a:xfrm>
          <a:prstGeom prst="line">
            <a:avLst/>
          </a:prstGeom>
          <a:noFill/>
          <a:ln w="1270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Line 16">
            <a:extLst>
              <a:ext uri="{FF2B5EF4-FFF2-40B4-BE49-F238E27FC236}">
                <a16:creationId xmlns:a16="http://schemas.microsoft.com/office/drawing/2014/main" id="{605113F5-79E3-4C59-AB5C-8ECCF4338034}"/>
              </a:ext>
            </a:extLst>
          </p:cNvPr>
          <p:cNvSpPr>
            <a:spLocks noChangeShapeType="1"/>
          </p:cNvSpPr>
          <p:nvPr/>
        </p:nvSpPr>
        <p:spPr bwMode="auto">
          <a:xfrm>
            <a:off x="323322" y="1905833"/>
            <a:ext cx="11645900" cy="0"/>
          </a:xfrm>
          <a:prstGeom prst="line">
            <a:avLst/>
          </a:prstGeom>
          <a:noFill/>
          <a:ln w="3810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Line 17">
            <a:extLst>
              <a:ext uri="{FF2B5EF4-FFF2-40B4-BE49-F238E27FC236}">
                <a16:creationId xmlns:a16="http://schemas.microsoft.com/office/drawing/2014/main" id="{8BB46320-8A36-483A-A07E-5F0C8BEB1FB2}"/>
              </a:ext>
            </a:extLst>
          </p:cNvPr>
          <p:cNvSpPr>
            <a:spLocks noChangeShapeType="1"/>
          </p:cNvSpPr>
          <p:nvPr/>
        </p:nvSpPr>
        <p:spPr bwMode="auto">
          <a:xfrm>
            <a:off x="329672" y="1442283"/>
            <a:ext cx="0" cy="4494213"/>
          </a:xfrm>
          <a:prstGeom prst="line">
            <a:avLst/>
          </a:prstGeom>
          <a:noFill/>
          <a:ln w="1270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Line 18">
            <a:extLst>
              <a:ext uri="{FF2B5EF4-FFF2-40B4-BE49-F238E27FC236}">
                <a16:creationId xmlns:a16="http://schemas.microsoft.com/office/drawing/2014/main" id="{2DA59BC6-0D89-4D58-B540-119695B2B64E}"/>
              </a:ext>
            </a:extLst>
          </p:cNvPr>
          <p:cNvSpPr>
            <a:spLocks noChangeShapeType="1"/>
          </p:cNvSpPr>
          <p:nvPr/>
        </p:nvSpPr>
        <p:spPr bwMode="auto">
          <a:xfrm>
            <a:off x="11962872" y="1442283"/>
            <a:ext cx="0" cy="4494213"/>
          </a:xfrm>
          <a:prstGeom prst="line">
            <a:avLst/>
          </a:prstGeom>
          <a:noFill/>
          <a:ln w="1270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Line 19">
            <a:extLst>
              <a:ext uri="{FF2B5EF4-FFF2-40B4-BE49-F238E27FC236}">
                <a16:creationId xmlns:a16="http://schemas.microsoft.com/office/drawing/2014/main" id="{30E5B76E-F14F-4BB0-9500-D39F8D75D24F}"/>
              </a:ext>
            </a:extLst>
          </p:cNvPr>
          <p:cNvSpPr>
            <a:spLocks noChangeShapeType="1"/>
          </p:cNvSpPr>
          <p:nvPr/>
        </p:nvSpPr>
        <p:spPr bwMode="auto">
          <a:xfrm>
            <a:off x="323322" y="1448633"/>
            <a:ext cx="11645900" cy="0"/>
          </a:xfrm>
          <a:prstGeom prst="line">
            <a:avLst/>
          </a:prstGeom>
          <a:noFill/>
          <a:ln w="1270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Line 20">
            <a:extLst>
              <a:ext uri="{FF2B5EF4-FFF2-40B4-BE49-F238E27FC236}">
                <a16:creationId xmlns:a16="http://schemas.microsoft.com/office/drawing/2014/main" id="{9503F3B0-10AD-4179-A87B-A276F5F21E69}"/>
              </a:ext>
            </a:extLst>
          </p:cNvPr>
          <p:cNvSpPr>
            <a:spLocks noChangeShapeType="1"/>
          </p:cNvSpPr>
          <p:nvPr/>
        </p:nvSpPr>
        <p:spPr bwMode="auto">
          <a:xfrm>
            <a:off x="323322" y="5930145"/>
            <a:ext cx="11645900" cy="0"/>
          </a:xfrm>
          <a:prstGeom prst="line">
            <a:avLst/>
          </a:prstGeom>
          <a:noFill/>
          <a:ln w="1270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Rectangle 21">
            <a:extLst>
              <a:ext uri="{FF2B5EF4-FFF2-40B4-BE49-F238E27FC236}">
                <a16:creationId xmlns:a16="http://schemas.microsoft.com/office/drawing/2014/main" id="{B32AAB80-57C7-4537-8711-A8A9274AB1BD}"/>
              </a:ext>
            </a:extLst>
          </p:cNvPr>
          <p:cNvSpPr>
            <a:spLocks noChangeArrowheads="1"/>
          </p:cNvSpPr>
          <p:nvPr/>
        </p:nvSpPr>
        <p:spPr bwMode="auto">
          <a:xfrm>
            <a:off x="2363259" y="1550233"/>
            <a:ext cx="2384425"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anose="020B0604020202020204" pitchFamily="34" charset="0"/>
              </a:rPr>
              <a:t>Indirect Optimization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5" name="Rectangle 22">
            <a:extLst>
              <a:ext uri="{FF2B5EF4-FFF2-40B4-BE49-F238E27FC236}">
                <a16:creationId xmlns:a16="http://schemas.microsoft.com/office/drawing/2014/main" id="{6318A4B1-7A9D-4A8F-B2F1-23C0801145F4}"/>
              </a:ext>
            </a:extLst>
          </p:cNvPr>
          <p:cNvSpPr>
            <a:spLocks noChangeArrowheads="1"/>
          </p:cNvSpPr>
          <p:nvPr/>
        </p:nvSpPr>
        <p:spPr bwMode="auto">
          <a:xfrm>
            <a:off x="5836709" y="1550233"/>
            <a:ext cx="2205038"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anose="020B0604020202020204" pitchFamily="34" charset="0"/>
              </a:rPr>
              <a:t>Direct Optimization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6" name="Rectangle 23">
            <a:extLst>
              <a:ext uri="{FF2B5EF4-FFF2-40B4-BE49-F238E27FC236}">
                <a16:creationId xmlns:a16="http://schemas.microsoft.com/office/drawing/2014/main" id="{E07D8AC8-5573-4D36-8624-9C52A18EA413}"/>
              </a:ext>
            </a:extLst>
          </p:cNvPr>
          <p:cNvSpPr>
            <a:spLocks noChangeArrowheads="1"/>
          </p:cNvSpPr>
          <p:nvPr/>
        </p:nvSpPr>
        <p:spPr bwMode="auto">
          <a:xfrm>
            <a:off x="9189509" y="1550233"/>
            <a:ext cx="2270125"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anose="020B0604020202020204" pitchFamily="34" charset="0"/>
              </a:rPr>
              <a:t>Global Optimization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7" name="Rectangle 24">
            <a:extLst>
              <a:ext uri="{FF2B5EF4-FFF2-40B4-BE49-F238E27FC236}">
                <a16:creationId xmlns:a16="http://schemas.microsoft.com/office/drawing/2014/main" id="{4FB8E45C-79DC-41B2-8FF0-D311AE47352B}"/>
              </a:ext>
            </a:extLst>
          </p:cNvPr>
          <p:cNvSpPr>
            <a:spLocks noChangeArrowheads="1"/>
          </p:cNvSpPr>
          <p:nvPr/>
        </p:nvSpPr>
        <p:spPr bwMode="auto">
          <a:xfrm>
            <a:off x="440797" y="3791783"/>
            <a:ext cx="1366838"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000000"/>
                </a:solidFill>
                <a:effectLst/>
                <a:latin typeface="Arial" panose="020B0604020202020204" pitchFamily="34" charset="0"/>
              </a:rPr>
              <a:t>Description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8" name="Rectangle 25">
            <a:extLst>
              <a:ext uri="{FF2B5EF4-FFF2-40B4-BE49-F238E27FC236}">
                <a16:creationId xmlns:a16="http://schemas.microsoft.com/office/drawing/2014/main" id="{678A6CDF-1334-45F1-8CAB-B863C7E7A54F}"/>
              </a:ext>
            </a:extLst>
          </p:cNvPr>
          <p:cNvSpPr>
            <a:spLocks noChangeArrowheads="1"/>
          </p:cNvSpPr>
          <p:nvPr/>
        </p:nvSpPr>
        <p:spPr bwMode="auto">
          <a:xfrm>
            <a:off x="1899709" y="1969333"/>
            <a:ext cx="1809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Arial" panose="020B0604020202020204" pitchFamily="34" charset="0"/>
              </a:rPr>
              <a: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9" name="Rectangle 26">
            <a:extLst>
              <a:ext uri="{FF2B5EF4-FFF2-40B4-BE49-F238E27FC236}">
                <a16:creationId xmlns:a16="http://schemas.microsoft.com/office/drawing/2014/main" id="{0E8F0412-5763-4C72-9002-C2BADF507C3D}"/>
              </a:ext>
            </a:extLst>
          </p:cNvPr>
          <p:cNvSpPr>
            <a:spLocks noChangeArrowheads="1"/>
          </p:cNvSpPr>
          <p:nvPr/>
        </p:nvSpPr>
        <p:spPr bwMode="auto">
          <a:xfrm>
            <a:off x="2187047" y="1969333"/>
            <a:ext cx="12652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Arial" panose="020B0604020202020204" pitchFamily="34" charset="0"/>
              </a:rPr>
              <a:t>Apply Euler</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0" name="Rectangle 27">
            <a:extLst>
              <a:ext uri="{FF2B5EF4-FFF2-40B4-BE49-F238E27FC236}">
                <a16:creationId xmlns:a16="http://schemas.microsoft.com/office/drawing/2014/main" id="{3817EECF-F85B-4E8B-8610-417D3B1432B8}"/>
              </a:ext>
            </a:extLst>
          </p:cNvPr>
          <p:cNvSpPr>
            <a:spLocks noChangeArrowheads="1"/>
          </p:cNvSpPr>
          <p:nvPr/>
        </p:nvSpPr>
        <p:spPr bwMode="auto">
          <a:xfrm>
            <a:off x="3353859" y="1969333"/>
            <a:ext cx="177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Arial" panose="020B0604020202020204" pitchFamily="34" charset="0"/>
              </a:rPr>
              <a: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1" name="Rectangle 28">
            <a:extLst>
              <a:ext uri="{FF2B5EF4-FFF2-40B4-BE49-F238E27FC236}">
                <a16:creationId xmlns:a16="http://schemas.microsoft.com/office/drawing/2014/main" id="{6BF9ABE7-1C8D-4D48-A9BC-ADD0BCE01E93}"/>
              </a:ext>
            </a:extLst>
          </p:cNvPr>
          <p:cNvSpPr>
            <a:spLocks noChangeArrowheads="1"/>
          </p:cNvSpPr>
          <p:nvPr/>
        </p:nvSpPr>
        <p:spPr bwMode="auto">
          <a:xfrm>
            <a:off x="3430059" y="1969333"/>
            <a:ext cx="11303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Lagrange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2" name="Rectangle 29">
            <a:extLst>
              <a:ext uri="{FF2B5EF4-FFF2-40B4-BE49-F238E27FC236}">
                <a16:creationId xmlns:a16="http://schemas.microsoft.com/office/drawing/2014/main" id="{88237C41-0615-40ED-9DCD-7EA0D11DED30}"/>
              </a:ext>
            </a:extLst>
          </p:cNvPr>
          <p:cNvSpPr>
            <a:spLocks noChangeArrowheads="1"/>
          </p:cNvSpPr>
          <p:nvPr/>
        </p:nvSpPr>
        <p:spPr bwMode="auto">
          <a:xfrm>
            <a:off x="2187047" y="2243970"/>
            <a:ext cx="2651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Theorem to create a Two</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3" name="Rectangle 30">
            <a:extLst>
              <a:ext uri="{FF2B5EF4-FFF2-40B4-BE49-F238E27FC236}">
                <a16:creationId xmlns:a16="http://schemas.microsoft.com/office/drawing/2014/main" id="{B1F5D87F-5D69-4AFF-B63D-F7C2072DCA04}"/>
              </a:ext>
            </a:extLst>
          </p:cNvPr>
          <p:cNvSpPr>
            <a:spLocks noChangeArrowheads="1"/>
          </p:cNvSpPr>
          <p:nvPr/>
        </p:nvSpPr>
        <p:spPr bwMode="auto">
          <a:xfrm>
            <a:off x="4719109" y="2243970"/>
            <a:ext cx="177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Arial" panose="020B0604020202020204" pitchFamily="34" charset="0"/>
              </a:rPr>
              <a: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4" name="Rectangle 31">
            <a:extLst>
              <a:ext uri="{FF2B5EF4-FFF2-40B4-BE49-F238E27FC236}">
                <a16:creationId xmlns:a16="http://schemas.microsoft.com/office/drawing/2014/main" id="{010EFD2A-978F-4AAB-8B35-BDB1EFAF6B24}"/>
              </a:ext>
            </a:extLst>
          </p:cNvPr>
          <p:cNvSpPr>
            <a:spLocks noChangeArrowheads="1"/>
          </p:cNvSpPr>
          <p:nvPr/>
        </p:nvSpPr>
        <p:spPr bwMode="auto">
          <a:xfrm>
            <a:off x="2187047" y="2518608"/>
            <a:ext cx="23701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Arial" panose="020B0604020202020204" pitchFamily="34" charset="0"/>
              </a:rPr>
              <a:t>Point Boundary Value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5" name="Rectangle 32">
            <a:extLst>
              <a:ext uri="{FF2B5EF4-FFF2-40B4-BE49-F238E27FC236}">
                <a16:creationId xmlns:a16="http://schemas.microsoft.com/office/drawing/2014/main" id="{0BC005FD-64A2-4858-A6FE-5F1223654C5E}"/>
              </a:ext>
            </a:extLst>
          </p:cNvPr>
          <p:cNvSpPr>
            <a:spLocks noChangeArrowheads="1"/>
          </p:cNvSpPr>
          <p:nvPr/>
        </p:nvSpPr>
        <p:spPr bwMode="auto">
          <a:xfrm>
            <a:off x="2187047" y="2794833"/>
            <a:ext cx="19161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Arial" panose="020B0604020202020204" pitchFamily="34" charset="0"/>
              </a:rPr>
              <a:t>Problem (TPBVP)</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6" name="Rectangle 33">
            <a:extLst>
              <a:ext uri="{FF2B5EF4-FFF2-40B4-BE49-F238E27FC236}">
                <a16:creationId xmlns:a16="http://schemas.microsoft.com/office/drawing/2014/main" id="{3436FA75-BFC8-4BED-BF54-908C7B33A93A}"/>
              </a:ext>
            </a:extLst>
          </p:cNvPr>
          <p:cNvSpPr>
            <a:spLocks noChangeArrowheads="1"/>
          </p:cNvSpPr>
          <p:nvPr/>
        </p:nvSpPr>
        <p:spPr bwMode="auto">
          <a:xfrm>
            <a:off x="1899709" y="3069470"/>
            <a:ext cx="1809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Arial" panose="020B0604020202020204" pitchFamily="34" charset="0"/>
              </a:rPr>
              <a: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7" name="Rectangle 34">
            <a:extLst>
              <a:ext uri="{FF2B5EF4-FFF2-40B4-BE49-F238E27FC236}">
                <a16:creationId xmlns:a16="http://schemas.microsoft.com/office/drawing/2014/main" id="{8DCAC2BB-DB89-4FA4-AAC3-3308039264BE}"/>
              </a:ext>
            </a:extLst>
          </p:cNvPr>
          <p:cNvSpPr>
            <a:spLocks noChangeArrowheads="1"/>
          </p:cNvSpPr>
          <p:nvPr/>
        </p:nvSpPr>
        <p:spPr bwMode="auto">
          <a:xfrm>
            <a:off x="2187047" y="3069470"/>
            <a:ext cx="28559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Arial" panose="020B0604020202020204" pitchFamily="34" charset="0"/>
              </a:rPr>
              <a:t>Solution of the TPBVP is a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8" name="Rectangle 35">
            <a:extLst>
              <a:ext uri="{FF2B5EF4-FFF2-40B4-BE49-F238E27FC236}">
                <a16:creationId xmlns:a16="http://schemas.microsoft.com/office/drawing/2014/main" id="{19C74D50-5B0D-489F-A22C-A0B842D10323}"/>
              </a:ext>
            </a:extLst>
          </p:cNvPr>
          <p:cNvSpPr>
            <a:spLocks noChangeArrowheads="1"/>
          </p:cNvSpPr>
          <p:nvPr/>
        </p:nvSpPr>
        <p:spPr bwMode="auto">
          <a:xfrm>
            <a:off x="2187047" y="3340933"/>
            <a:ext cx="13700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local optimal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9" name="Rectangle 36">
            <a:extLst>
              <a:ext uri="{FF2B5EF4-FFF2-40B4-BE49-F238E27FC236}">
                <a16:creationId xmlns:a16="http://schemas.microsoft.com/office/drawing/2014/main" id="{1F05D6BB-2B20-4AA9-AB85-E38A96FEC917}"/>
              </a:ext>
            </a:extLst>
          </p:cNvPr>
          <p:cNvSpPr>
            <a:spLocks noChangeArrowheads="1"/>
          </p:cNvSpPr>
          <p:nvPr/>
        </p:nvSpPr>
        <p:spPr bwMode="auto">
          <a:xfrm>
            <a:off x="1899709" y="3615570"/>
            <a:ext cx="1809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Arial" panose="020B0604020202020204" pitchFamily="34" charset="0"/>
              </a:rPr>
              <a: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0" name="Rectangle 37">
            <a:extLst>
              <a:ext uri="{FF2B5EF4-FFF2-40B4-BE49-F238E27FC236}">
                <a16:creationId xmlns:a16="http://schemas.microsoft.com/office/drawing/2014/main" id="{77B4FE65-4CCD-4204-AA48-CA6D59B3A78C}"/>
              </a:ext>
            </a:extLst>
          </p:cNvPr>
          <p:cNvSpPr>
            <a:spLocks noChangeArrowheads="1"/>
          </p:cNvSpPr>
          <p:nvPr/>
        </p:nvSpPr>
        <p:spPr bwMode="auto">
          <a:xfrm>
            <a:off x="2187047" y="3615570"/>
            <a:ext cx="3022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Arial" panose="020B0604020202020204" pitchFamily="34" charset="0"/>
              </a:rPr>
              <a:t>Oldest approach, developed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1" name="Rectangle 38">
            <a:extLst>
              <a:ext uri="{FF2B5EF4-FFF2-40B4-BE49-F238E27FC236}">
                <a16:creationId xmlns:a16="http://schemas.microsoft.com/office/drawing/2014/main" id="{D45D1669-4A25-44B7-BF97-E8B2FBB2B973}"/>
              </a:ext>
            </a:extLst>
          </p:cNvPr>
          <p:cNvSpPr>
            <a:spLocks noChangeArrowheads="1"/>
          </p:cNvSpPr>
          <p:nvPr/>
        </p:nvSpPr>
        <p:spPr bwMode="auto">
          <a:xfrm>
            <a:off x="2187047" y="3890208"/>
            <a:ext cx="9763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Arial" panose="020B0604020202020204" pitchFamily="34" charset="0"/>
              </a:rPr>
              <a:t>in the 17</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2" name="Rectangle 39">
            <a:extLst>
              <a:ext uri="{FF2B5EF4-FFF2-40B4-BE49-F238E27FC236}">
                <a16:creationId xmlns:a16="http://schemas.microsoft.com/office/drawing/2014/main" id="{D5CFE9FC-B392-4A42-82AC-0D241C2C59B9}"/>
              </a:ext>
            </a:extLst>
          </p:cNvPr>
          <p:cNvSpPr>
            <a:spLocks noChangeArrowheads="1"/>
          </p:cNvSpPr>
          <p:nvPr/>
        </p:nvSpPr>
        <p:spPr bwMode="auto">
          <a:xfrm>
            <a:off x="3061759" y="3890208"/>
            <a:ext cx="193675"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err="1">
                <a:ln>
                  <a:noFill/>
                </a:ln>
                <a:solidFill>
                  <a:srgbClr val="000000"/>
                </a:solidFill>
                <a:effectLst/>
                <a:latin typeface="Arial" panose="020B0604020202020204" pitchFamily="34" charset="0"/>
              </a:rPr>
              <a:t>th</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3" name="Rectangle 40">
            <a:extLst>
              <a:ext uri="{FF2B5EF4-FFF2-40B4-BE49-F238E27FC236}">
                <a16:creationId xmlns:a16="http://schemas.microsoft.com/office/drawing/2014/main" id="{649584AF-D32A-487E-88C5-CC2A07F59D40}"/>
              </a:ext>
            </a:extLst>
          </p:cNvPr>
          <p:cNvSpPr>
            <a:spLocks noChangeArrowheads="1"/>
          </p:cNvSpPr>
          <p:nvPr/>
        </p:nvSpPr>
        <p:spPr bwMode="auto">
          <a:xfrm>
            <a:off x="3253847" y="3890208"/>
            <a:ext cx="7985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Arial" panose="020B0604020202020204" pitchFamily="34" charset="0"/>
              </a:rPr>
              <a:t>and 18</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4" name="Rectangle 41">
            <a:extLst>
              <a:ext uri="{FF2B5EF4-FFF2-40B4-BE49-F238E27FC236}">
                <a16:creationId xmlns:a16="http://schemas.microsoft.com/office/drawing/2014/main" id="{F994F819-EC6C-46E4-AD01-0047C6E06491}"/>
              </a:ext>
            </a:extLst>
          </p:cNvPr>
          <p:cNvSpPr>
            <a:spLocks noChangeArrowheads="1"/>
          </p:cNvSpPr>
          <p:nvPr/>
        </p:nvSpPr>
        <p:spPr bwMode="auto">
          <a:xfrm>
            <a:off x="3950759" y="3890208"/>
            <a:ext cx="193675"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err="1">
                <a:ln>
                  <a:noFill/>
                </a:ln>
                <a:solidFill>
                  <a:srgbClr val="000000"/>
                </a:solidFill>
                <a:effectLst/>
                <a:latin typeface="Arial" panose="020B0604020202020204" pitchFamily="34" charset="0"/>
              </a:rPr>
              <a:t>th</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5" name="Rectangle 42">
            <a:extLst>
              <a:ext uri="{FF2B5EF4-FFF2-40B4-BE49-F238E27FC236}">
                <a16:creationId xmlns:a16="http://schemas.microsoft.com/office/drawing/2014/main" id="{45472166-1FFF-4CF1-9CA6-4B13E7A472BD}"/>
              </a:ext>
            </a:extLst>
          </p:cNvPr>
          <p:cNvSpPr>
            <a:spLocks noChangeArrowheads="1"/>
          </p:cNvSpPr>
          <p:nvPr/>
        </p:nvSpPr>
        <p:spPr bwMode="auto">
          <a:xfrm>
            <a:off x="4141259" y="3890208"/>
            <a:ext cx="10287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centuries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6" name="Rectangle 43">
            <a:extLst>
              <a:ext uri="{FF2B5EF4-FFF2-40B4-BE49-F238E27FC236}">
                <a16:creationId xmlns:a16="http://schemas.microsoft.com/office/drawing/2014/main" id="{EA633538-56AA-48DE-BBF5-31BC38DF37FB}"/>
              </a:ext>
            </a:extLst>
          </p:cNvPr>
          <p:cNvSpPr>
            <a:spLocks noChangeArrowheads="1"/>
          </p:cNvSpPr>
          <p:nvPr/>
        </p:nvSpPr>
        <p:spPr bwMode="auto">
          <a:xfrm>
            <a:off x="1899709" y="4164845"/>
            <a:ext cx="1809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Arial" panose="020B0604020202020204" pitchFamily="34" charset="0"/>
              </a:rPr>
              <a: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7" name="Rectangle 44">
            <a:extLst>
              <a:ext uri="{FF2B5EF4-FFF2-40B4-BE49-F238E27FC236}">
                <a16:creationId xmlns:a16="http://schemas.microsoft.com/office/drawing/2014/main" id="{887EF0D0-3537-46D9-83DD-D37145BC1248}"/>
              </a:ext>
            </a:extLst>
          </p:cNvPr>
          <p:cNvSpPr>
            <a:spLocks noChangeArrowheads="1"/>
          </p:cNvSpPr>
          <p:nvPr/>
        </p:nvSpPr>
        <p:spPr bwMode="auto">
          <a:xfrm>
            <a:off x="2187047" y="4164845"/>
            <a:ext cx="25384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Arial" panose="020B0604020202020204" pitchFamily="34" charset="0"/>
              </a:rPr>
              <a:t>Optimize then discretize</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8" name="Rectangle 45">
            <a:extLst>
              <a:ext uri="{FF2B5EF4-FFF2-40B4-BE49-F238E27FC236}">
                <a16:creationId xmlns:a16="http://schemas.microsoft.com/office/drawing/2014/main" id="{57214397-18EA-4747-9685-54C019FECE56}"/>
              </a:ext>
            </a:extLst>
          </p:cNvPr>
          <p:cNvSpPr>
            <a:spLocks noChangeArrowheads="1"/>
          </p:cNvSpPr>
          <p:nvPr/>
        </p:nvSpPr>
        <p:spPr bwMode="auto">
          <a:xfrm>
            <a:off x="5285847" y="1969333"/>
            <a:ext cx="1793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Arial" panose="020B0604020202020204" pitchFamily="34" charset="0"/>
              </a:rPr>
              <a: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9" name="Rectangle 46">
            <a:extLst>
              <a:ext uri="{FF2B5EF4-FFF2-40B4-BE49-F238E27FC236}">
                <a16:creationId xmlns:a16="http://schemas.microsoft.com/office/drawing/2014/main" id="{382C6963-C09B-4D3B-B9B1-0CA8EAC6AB2B}"/>
              </a:ext>
            </a:extLst>
          </p:cNvPr>
          <p:cNvSpPr>
            <a:spLocks noChangeArrowheads="1"/>
          </p:cNvSpPr>
          <p:nvPr/>
        </p:nvSpPr>
        <p:spPr bwMode="auto">
          <a:xfrm>
            <a:off x="5571597" y="1969333"/>
            <a:ext cx="28051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Arial" panose="020B0604020202020204" pitchFamily="34" charset="0"/>
              </a:rPr>
              <a:t>Recast the optimal control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0" name="Rectangle 47">
            <a:extLst>
              <a:ext uri="{FF2B5EF4-FFF2-40B4-BE49-F238E27FC236}">
                <a16:creationId xmlns:a16="http://schemas.microsoft.com/office/drawing/2014/main" id="{9F333E07-B6FE-43B5-8FC8-F03B64981722}"/>
              </a:ext>
            </a:extLst>
          </p:cNvPr>
          <p:cNvSpPr>
            <a:spLocks noChangeArrowheads="1"/>
          </p:cNvSpPr>
          <p:nvPr/>
        </p:nvSpPr>
        <p:spPr bwMode="auto">
          <a:xfrm>
            <a:off x="5571597" y="2243970"/>
            <a:ext cx="2489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problem as a nonlinear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1" name="Rectangle 48">
            <a:extLst>
              <a:ext uri="{FF2B5EF4-FFF2-40B4-BE49-F238E27FC236}">
                <a16:creationId xmlns:a16="http://schemas.microsoft.com/office/drawing/2014/main" id="{DBC17EB6-5EFD-4D8E-A1AA-1AF3B3DFA8D4}"/>
              </a:ext>
            </a:extLst>
          </p:cNvPr>
          <p:cNvSpPr>
            <a:spLocks noChangeArrowheads="1"/>
          </p:cNvSpPr>
          <p:nvPr/>
        </p:nvSpPr>
        <p:spPr bwMode="auto">
          <a:xfrm>
            <a:off x="5571597" y="2518608"/>
            <a:ext cx="21701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programming (NLP)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2" name="Rectangle 49">
            <a:extLst>
              <a:ext uri="{FF2B5EF4-FFF2-40B4-BE49-F238E27FC236}">
                <a16:creationId xmlns:a16="http://schemas.microsoft.com/office/drawing/2014/main" id="{9401E5E2-9A2B-457C-8E40-867F20FC81DB}"/>
              </a:ext>
            </a:extLst>
          </p:cNvPr>
          <p:cNvSpPr>
            <a:spLocks noChangeArrowheads="1"/>
          </p:cNvSpPr>
          <p:nvPr/>
        </p:nvSpPr>
        <p:spPr bwMode="auto">
          <a:xfrm>
            <a:off x="5571597" y="2794833"/>
            <a:ext cx="9890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problem.</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3" name="Rectangle 50">
            <a:extLst>
              <a:ext uri="{FF2B5EF4-FFF2-40B4-BE49-F238E27FC236}">
                <a16:creationId xmlns:a16="http://schemas.microsoft.com/office/drawing/2014/main" id="{4F3C5626-869A-46B4-8804-5E3A618F0A11}"/>
              </a:ext>
            </a:extLst>
          </p:cNvPr>
          <p:cNvSpPr>
            <a:spLocks noChangeArrowheads="1"/>
          </p:cNvSpPr>
          <p:nvPr/>
        </p:nvSpPr>
        <p:spPr bwMode="auto">
          <a:xfrm>
            <a:off x="5285847" y="3069470"/>
            <a:ext cx="1793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4" name="Rectangle 51">
            <a:extLst>
              <a:ext uri="{FF2B5EF4-FFF2-40B4-BE49-F238E27FC236}">
                <a16:creationId xmlns:a16="http://schemas.microsoft.com/office/drawing/2014/main" id="{09B29D74-FCA3-402A-B773-52986F7B47F2}"/>
              </a:ext>
            </a:extLst>
          </p:cNvPr>
          <p:cNvSpPr>
            <a:spLocks noChangeArrowheads="1"/>
          </p:cNvSpPr>
          <p:nvPr/>
        </p:nvSpPr>
        <p:spPr bwMode="auto">
          <a:xfrm>
            <a:off x="5571597" y="3069470"/>
            <a:ext cx="9890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Arial" panose="020B0604020202020204" pitchFamily="34" charset="0"/>
              </a:rPr>
              <a:t>Operate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5" name="Rectangle 52">
            <a:extLst>
              <a:ext uri="{FF2B5EF4-FFF2-40B4-BE49-F238E27FC236}">
                <a16:creationId xmlns:a16="http://schemas.microsoft.com/office/drawing/2014/main" id="{6D457A02-88EC-4303-9988-3767713DEA9F}"/>
              </a:ext>
            </a:extLst>
          </p:cNvPr>
          <p:cNvSpPr>
            <a:spLocks noChangeArrowheads="1"/>
          </p:cNvSpPr>
          <p:nvPr/>
        </p:nvSpPr>
        <p:spPr bwMode="auto">
          <a:xfrm>
            <a:off x="6460597" y="3071058"/>
            <a:ext cx="823913" cy="30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1" u="none" strike="noStrike" cap="none" normalizeH="0" baseline="0">
                <a:ln>
                  <a:noFill/>
                </a:ln>
                <a:solidFill>
                  <a:srgbClr val="000000"/>
                </a:solidFill>
                <a:effectLst/>
                <a:latin typeface="Arial" panose="020B0604020202020204" pitchFamily="34" charset="0"/>
              </a:rPr>
              <a:t>directly</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6" name="Rectangle 53">
            <a:extLst>
              <a:ext uri="{FF2B5EF4-FFF2-40B4-BE49-F238E27FC236}">
                <a16:creationId xmlns:a16="http://schemas.microsoft.com/office/drawing/2014/main" id="{A8D2FBE2-5D72-4154-93E9-9D46E2D1170C}"/>
              </a:ext>
            </a:extLst>
          </p:cNvPr>
          <p:cNvSpPr>
            <a:spLocks noChangeArrowheads="1"/>
          </p:cNvSpPr>
          <p:nvPr/>
        </p:nvSpPr>
        <p:spPr bwMode="auto">
          <a:xfrm>
            <a:off x="7247997" y="3069470"/>
            <a:ext cx="12827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on the cost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7" name="Rectangle 54">
            <a:extLst>
              <a:ext uri="{FF2B5EF4-FFF2-40B4-BE49-F238E27FC236}">
                <a16:creationId xmlns:a16="http://schemas.microsoft.com/office/drawing/2014/main" id="{45458A32-2FE7-4849-B987-833CA46F6A5F}"/>
              </a:ext>
            </a:extLst>
          </p:cNvPr>
          <p:cNvSpPr>
            <a:spLocks noChangeArrowheads="1"/>
          </p:cNvSpPr>
          <p:nvPr/>
        </p:nvSpPr>
        <p:spPr bwMode="auto">
          <a:xfrm>
            <a:off x="5571597" y="3340933"/>
            <a:ext cx="9001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function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8" name="Rectangle 55">
            <a:extLst>
              <a:ext uri="{FF2B5EF4-FFF2-40B4-BE49-F238E27FC236}">
                <a16:creationId xmlns:a16="http://schemas.microsoft.com/office/drawing/2014/main" id="{246E04D9-E0DA-4D5F-934F-845E42314DD3}"/>
              </a:ext>
            </a:extLst>
          </p:cNvPr>
          <p:cNvSpPr>
            <a:spLocks noChangeArrowheads="1"/>
          </p:cNvSpPr>
          <p:nvPr/>
        </p:nvSpPr>
        <p:spPr bwMode="auto">
          <a:xfrm>
            <a:off x="5285847" y="3615570"/>
            <a:ext cx="1793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Arial" panose="020B0604020202020204" pitchFamily="34" charset="0"/>
              </a:rPr>
              <a: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9" name="Rectangle 56">
            <a:extLst>
              <a:ext uri="{FF2B5EF4-FFF2-40B4-BE49-F238E27FC236}">
                <a16:creationId xmlns:a16="http://schemas.microsoft.com/office/drawing/2014/main" id="{FD386EFF-D737-4B56-A9A5-D619C81242F8}"/>
              </a:ext>
            </a:extLst>
          </p:cNvPr>
          <p:cNvSpPr>
            <a:spLocks noChangeArrowheads="1"/>
          </p:cNvSpPr>
          <p:nvPr/>
        </p:nvSpPr>
        <p:spPr bwMode="auto">
          <a:xfrm>
            <a:off x="5571597" y="3615570"/>
            <a:ext cx="23749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Arial" panose="020B0604020202020204" pitchFamily="34" charset="0"/>
              </a:rPr>
              <a:t>Also called parameter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0" name="Rectangle 57">
            <a:extLst>
              <a:ext uri="{FF2B5EF4-FFF2-40B4-BE49-F238E27FC236}">
                <a16:creationId xmlns:a16="http://schemas.microsoft.com/office/drawing/2014/main" id="{91F89662-983E-4BE9-96F5-A987203051F0}"/>
              </a:ext>
            </a:extLst>
          </p:cNvPr>
          <p:cNvSpPr>
            <a:spLocks noChangeArrowheads="1"/>
          </p:cNvSpPr>
          <p:nvPr/>
        </p:nvSpPr>
        <p:spPr bwMode="auto">
          <a:xfrm>
            <a:off x="5571597" y="3890208"/>
            <a:ext cx="13192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optimization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1" name="Rectangle 58">
            <a:extLst>
              <a:ext uri="{FF2B5EF4-FFF2-40B4-BE49-F238E27FC236}">
                <a16:creationId xmlns:a16="http://schemas.microsoft.com/office/drawing/2014/main" id="{D56DFC4F-1F41-4C67-BFEF-8BD8C94167C2}"/>
              </a:ext>
            </a:extLst>
          </p:cNvPr>
          <p:cNvSpPr>
            <a:spLocks noChangeArrowheads="1"/>
          </p:cNvSpPr>
          <p:nvPr/>
        </p:nvSpPr>
        <p:spPr bwMode="auto">
          <a:xfrm>
            <a:off x="5285847" y="4164845"/>
            <a:ext cx="1793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Arial" panose="020B0604020202020204" pitchFamily="34" charset="0"/>
              </a:rPr>
              <a: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2" name="Rectangle 59">
            <a:extLst>
              <a:ext uri="{FF2B5EF4-FFF2-40B4-BE49-F238E27FC236}">
                <a16:creationId xmlns:a16="http://schemas.microsoft.com/office/drawing/2014/main" id="{5F0951EB-1AAD-4429-BC0F-F538A5DBD106}"/>
              </a:ext>
            </a:extLst>
          </p:cNvPr>
          <p:cNvSpPr>
            <a:spLocks noChangeArrowheads="1"/>
          </p:cNvSpPr>
          <p:nvPr/>
        </p:nvSpPr>
        <p:spPr bwMode="auto">
          <a:xfrm>
            <a:off x="5571597" y="4164845"/>
            <a:ext cx="23987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Arial" panose="020B0604020202020204" pitchFamily="34" charset="0"/>
              </a:rPr>
              <a:t>NLP solution methods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3" name="Rectangle 60">
            <a:extLst>
              <a:ext uri="{FF2B5EF4-FFF2-40B4-BE49-F238E27FC236}">
                <a16:creationId xmlns:a16="http://schemas.microsoft.com/office/drawing/2014/main" id="{99693AF0-DF1B-4431-88E4-DAD86FCA75B7}"/>
              </a:ext>
            </a:extLst>
          </p:cNvPr>
          <p:cNvSpPr>
            <a:spLocks noChangeArrowheads="1"/>
          </p:cNvSpPr>
          <p:nvPr/>
        </p:nvSpPr>
        <p:spPr bwMode="auto">
          <a:xfrm>
            <a:off x="5571597" y="4439483"/>
            <a:ext cx="29956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include sequential quadratic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4" name="Rectangle 61">
            <a:extLst>
              <a:ext uri="{FF2B5EF4-FFF2-40B4-BE49-F238E27FC236}">
                <a16:creationId xmlns:a16="http://schemas.microsoft.com/office/drawing/2014/main" id="{DE192FC6-89BA-4A00-852B-18EB30260443}"/>
              </a:ext>
            </a:extLst>
          </p:cNvPr>
          <p:cNvSpPr>
            <a:spLocks noChangeArrowheads="1"/>
          </p:cNvSpPr>
          <p:nvPr/>
        </p:nvSpPr>
        <p:spPr bwMode="auto">
          <a:xfrm>
            <a:off x="5571597" y="4715708"/>
            <a:ext cx="26527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programming (SQP) and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5" name="Rectangle 62">
            <a:extLst>
              <a:ext uri="{FF2B5EF4-FFF2-40B4-BE49-F238E27FC236}">
                <a16:creationId xmlns:a16="http://schemas.microsoft.com/office/drawing/2014/main" id="{D556EA65-A3CE-4559-A414-577C1D14BDC5}"/>
              </a:ext>
            </a:extLst>
          </p:cNvPr>
          <p:cNvSpPr>
            <a:spLocks noChangeArrowheads="1"/>
          </p:cNvSpPr>
          <p:nvPr/>
        </p:nvSpPr>
        <p:spPr bwMode="auto">
          <a:xfrm>
            <a:off x="5571597" y="4990345"/>
            <a:ext cx="27289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interior point (IP) methods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6" name="Rectangle 63">
            <a:extLst>
              <a:ext uri="{FF2B5EF4-FFF2-40B4-BE49-F238E27FC236}">
                <a16:creationId xmlns:a16="http://schemas.microsoft.com/office/drawing/2014/main" id="{25D5BFC9-EC9E-4D9D-8767-324AAA1B0861}"/>
              </a:ext>
            </a:extLst>
          </p:cNvPr>
          <p:cNvSpPr>
            <a:spLocks noChangeArrowheads="1"/>
          </p:cNvSpPr>
          <p:nvPr/>
        </p:nvSpPr>
        <p:spPr bwMode="auto">
          <a:xfrm>
            <a:off x="5285847" y="5261808"/>
            <a:ext cx="1793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Arial" panose="020B0604020202020204" pitchFamily="34" charset="0"/>
              </a:rPr>
              <a: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7" name="Rectangle 64">
            <a:extLst>
              <a:ext uri="{FF2B5EF4-FFF2-40B4-BE49-F238E27FC236}">
                <a16:creationId xmlns:a16="http://schemas.microsoft.com/office/drawing/2014/main" id="{AD36A7C0-ACED-4906-BBA8-9D5D2967683C}"/>
              </a:ext>
            </a:extLst>
          </p:cNvPr>
          <p:cNvSpPr>
            <a:spLocks noChangeArrowheads="1"/>
          </p:cNvSpPr>
          <p:nvPr/>
        </p:nvSpPr>
        <p:spPr bwMode="auto">
          <a:xfrm>
            <a:off x="5571597" y="5261808"/>
            <a:ext cx="25273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Arial" panose="020B0604020202020204" pitchFamily="34" charset="0"/>
              </a:rPr>
              <a:t>Discretize then optimize</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8" name="Rectangle 65">
            <a:extLst>
              <a:ext uri="{FF2B5EF4-FFF2-40B4-BE49-F238E27FC236}">
                <a16:creationId xmlns:a16="http://schemas.microsoft.com/office/drawing/2014/main" id="{121E04F2-CCEE-45E6-B4B7-06B2B4571613}"/>
              </a:ext>
            </a:extLst>
          </p:cNvPr>
          <p:cNvSpPr>
            <a:spLocks noChangeArrowheads="1"/>
          </p:cNvSpPr>
          <p:nvPr/>
        </p:nvSpPr>
        <p:spPr bwMode="auto">
          <a:xfrm>
            <a:off x="8670397" y="1969333"/>
            <a:ext cx="1793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Arial" panose="020B0604020202020204" pitchFamily="34" charset="0"/>
              </a:rPr>
              <a: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9" name="Rectangle 66">
            <a:extLst>
              <a:ext uri="{FF2B5EF4-FFF2-40B4-BE49-F238E27FC236}">
                <a16:creationId xmlns:a16="http://schemas.microsoft.com/office/drawing/2014/main" id="{775F69FF-9810-4AD6-AD97-5999318284F5}"/>
              </a:ext>
            </a:extLst>
          </p:cNvPr>
          <p:cNvSpPr>
            <a:spLocks noChangeArrowheads="1"/>
          </p:cNvSpPr>
          <p:nvPr/>
        </p:nvSpPr>
        <p:spPr bwMode="auto">
          <a:xfrm>
            <a:off x="8956147" y="1969333"/>
            <a:ext cx="29591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Arial" panose="020B0604020202020204" pitchFamily="34" charset="0"/>
              </a:rPr>
              <a:t>Exploit heuristic methods to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0" name="Rectangle 67">
            <a:extLst>
              <a:ext uri="{FF2B5EF4-FFF2-40B4-BE49-F238E27FC236}">
                <a16:creationId xmlns:a16="http://schemas.microsoft.com/office/drawing/2014/main" id="{5D829BD7-3C1B-40B8-848C-B9408C7B4D9B}"/>
              </a:ext>
            </a:extLst>
          </p:cNvPr>
          <p:cNvSpPr>
            <a:spLocks noChangeArrowheads="1"/>
          </p:cNvSpPr>
          <p:nvPr/>
        </p:nvSpPr>
        <p:spPr bwMode="auto">
          <a:xfrm>
            <a:off x="8956147" y="2243970"/>
            <a:ext cx="27003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try to find a global optimal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1" name="Rectangle 68">
            <a:extLst>
              <a:ext uri="{FF2B5EF4-FFF2-40B4-BE49-F238E27FC236}">
                <a16:creationId xmlns:a16="http://schemas.microsoft.com/office/drawing/2014/main" id="{C77E7A74-A0DD-4878-BE2C-91A13EBFD190}"/>
              </a:ext>
            </a:extLst>
          </p:cNvPr>
          <p:cNvSpPr>
            <a:spLocks noChangeArrowheads="1"/>
          </p:cNvSpPr>
          <p:nvPr/>
        </p:nvSpPr>
        <p:spPr bwMode="auto">
          <a:xfrm>
            <a:off x="8670397" y="2518608"/>
            <a:ext cx="1793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Arial" panose="020B0604020202020204" pitchFamily="34" charset="0"/>
              </a:rPr>
              <a: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2" name="Rectangle 69">
            <a:extLst>
              <a:ext uri="{FF2B5EF4-FFF2-40B4-BE49-F238E27FC236}">
                <a16:creationId xmlns:a16="http://schemas.microsoft.com/office/drawing/2014/main" id="{848D4063-9746-438F-83B6-A28EF3BD9EDB}"/>
              </a:ext>
            </a:extLst>
          </p:cNvPr>
          <p:cNvSpPr>
            <a:spLocks noChangeArrowheads="1"/>
          </p:cNvSpPr>
          <p:nvPr/>
        </p:nvSpPr>
        <p:spPr bwMode="auto">
          <a:xfrm>
            <a:off x="8956147" y="2518608"/>
            <a:ext cx="25622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Arial" panose="020B0604020202020204" pitchFamily="34" charset="0"/>
              </a:rPr>
              <a:t>Also called evolutionary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3" name="Rectangle 70">
            <a:extLst>
              <a:ext uri="{FF2B5EF4-FFF2-40B4-BE49-F238E27FC236}">
                <a16:creationId xmlns:a16="http://schemas.microsoft.com/office/drawing/2014/main" id="{66B40309-4E11-49EF-891D-18CFAADA3A89}"/>
              </a:ext>
            </a:extLst>
          </p:cNvPr>
          <p:cNvSpPr>
            <a:spLocks noChangeArrowheads="1"/>
          </p:cNvSpPr>
          <p:nvPr/>
        </p:nvSpPr>
        <p:spPr bwMode="auto">
          <a:xfrm>
            <a:off x="8956147" y="2794833"/>
            <a:ext cx="29591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algorithms or metaheuristics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4" name="Rectangle 71">
            <a:extLst>
              <a:ext uri="{FF2B5EF4-FFF2-40B4-BE49-F238E27FC236}">
                <a16:creationId xmlns:a16="http://schemas.microsoft.com/office/drawing/2014/main" id="{82EF0326-C6E7-4199-BB18-626BC6D51082}"/>
              </a:ext>
            </a:extLst>
          </p:cNvPr>
          <p:cNvSpPr>
            <a:spLocks noChangeArrowheads="1"/>
          </p:cNvSpPr>
          <p:nvPr/>
        </p:nvSpPr>
        <p:spPr bwMode="auto">
          <a:xfrm>
            <a:off x="8670397" y="3069470"/>
            <a:ext cx="1793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Arial" panose="020B0604020202020204" pitchFamily="34" charset="0"/>
              </a:rPr>
              <a: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5" name="Rectangle 72">
            <a:extLst>
              <a:ext uri="{FF2B5EF4-FFF2-40B4-BE49-F238E27FC236}">
                <a16:creationId xmlns:a16="http://schemas.microsoft.com/office/drawing/2014/main" id="{391613BD-C247-4D42-BD28-72351CFC7B8B}"/>
              </a:ext>
            </a:extLst>
          </p:cNvPr>
          <p:cNvSpPr>
            <a:spLocks noChangeArrowheads="1"/>
          </p:cNvSpPr>
          <p:nvPr/>
        </p:nvSpPr>
        <p:spPr bwMode="auto">
          <a:xfrm>
            <a:off x="8956147" y="3069470"/>
            <a:ext cx="28321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Arial" panose="020B0604020202020204" pitchFamily="34" charset="0"/>
              </a:rPr>
              <a:t>Often based on processes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6" name="Rectangle 73">
            <a:extLst>
              <a:ext uri="{FF2B5EF4-FFF2-40B4-BE49-F238E27FC236}">
                <a16:creationId xmlns:a16="http://schemas.microsoft.com/office/drawing/2014/main" id="{7686BCBE-C999-414D-B560-8B46A268E931}"/>
              </a:ext>
            </a:extLst>
          </p:cNvPr>
          <p:cNvSpPr>
            <a:spLocks noChangeArrowheads="1"/>
          </p:cNvSpPr>
          <p:nvPr/>
        </p:nvSpPr>
        <p:spPr bwMode="auto">
          <a:xfrm>
            <a:off x="8956147" y="3340933"/>
            <a:ext cx="19954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Arial" panose="020B0604020202020204" pitchFamily="34" charset="0"/>
              </a:rPr>
              <a:t>observed in nature</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7" name="Rectangle 74">
            <a:extLst>
              <a:ext uri="{FF2B5EF4-FFF2-40B4-BE49-F238E27FC236}">
                <a16:creationId xmlns:a16="http://schemas.microsoft.com/office/drawing/2014/main" id="{634AB6B5-A2C9-47DC-B828-BE3CEBD90931}"/>
              </a:ext>
            </a:extLst>
          </p:cNvPr>
          <p:cNvSpPr>
            <a:spLocks noChangeArrowheads="1"/>
          </p:cNvSpPr>
          <p:nvPr/>
        </p:nvSpPr>
        <p:spPr bwMode="auto">
          <a:xfrm>
            <a:off x="8670397" y="3615570"/>
            <a:ext cx="1793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Arial" panose="020B0604020202020204" pitchFamily="34" charset="0"/>
              </a:rPr>
              <a: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8" name="Rectangle 75">
            <a:extLst>
              <a:ext uri="{FF2B5EF4-FFF2-40B4-BE49-F238E27FC236}">
                <a16:creationId xmlns:a16="http://schemas.microsoft.com/office/drawing/2014/main" id="{5B1A8E6B-6F9E-4A3A-BA04-8D3A7696F5F2}"/>
              </a:ext>
            </a:extLst>
          </p:cNvPr>
          <p:cNvSpPr>
            <a:spLocks noChangeArrowheads="1"/>
          </p:cNvSpPr>
          <p:nvPr/>
        </p:nvSpPr>
        <p:spPr bwMode="auto">
          <a:xfrm>
            <a:off x="8956147" y="3615570"/>
            <a:ext cx="22733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Arial" panose="020B0604020202020204" pitchFamily="34" charset="0"/>
              </a:rPr>
              <a:t>Examples include ant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9" name="Rectangle 76">
            <a:extLst>
              <a:ext uri="{FF2B5EF4-FFF2-40B4-BE49-F238E27FC236}">
                <a16:creationId xmlns:a16="http://schemas.microsoft.com/office/drawing/2014/main" id="{A7AD0FAA-5494-4B82-BA7B-9B94DCF2C118}"/>
              </a:ext>
            </a:extLst>
          </p:cNvPr>
          <p:cNvSpPr>
            <a:spLocks noChangeArrowheads="1"/>
          </p:cNvSpPr>
          <p:nvPr/>
        </p:nvSpPr>
        <p:spPr bwMode="auto">
          <a:xfrm>
            <a:off x="11127847" y="3615570"/>
            <a:ext cx="177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Arial" panose="020B0604020202020204" pitchFamily="34" charset="0"/>
              </a:rPr>
              <a: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80" name="Rectangle 77">
            <a:extLst>
              <a:ext uri="{FF2B5EF4-FFF2-40B4-BE49-F238E27FC236}">
                <a16:creationId xmlns:a16="http://schemas.microsoft.com/office/drawing/2014/main" id="{DFB5C926-E7CE-46BA-A8C8-619C37A5E6E2}"/>
              </a:ext>
            </a:extLst>
          </p:cNvPr>
          <p:cNvSpPr>
            <a:spLocks noChangeArrowheads="1"/>
          </p:cNvSpPr>
          <p:nvPr/>
        </p:nvSpPr>
        <p:spPr bwMode="auto">
          <a:xfrm>
            <a:off x="8956147" y="3890208"/>
            <a:ext cx="30432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colony, simulated annealing,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1" name="Rectangle 78">
            <a:extLst>
              <a:ext uri="{FF2B5EF4-FFF2-40B4-BE49-F238E27FC236}">
                <a16:creationId xmlns:a16="http://schemas.microsoft.com/office/drawing/2014/main" id="{908D07A2-3A7F-492E-99CA-436D1431DB19}"/>
              </a:ext>
            </a:extLst>
          </p:cNvPr>
          <p:cNvSpPr>
            <a:spLocks noChangeArrowheads="1"/>
          </p:cNvSpPr>
          <p:nvPr/>
        </p:nvSpPr>
        <p:spPr bwMode="auto">
          <a:xfrm>
            <a:off x="8956147" y="4164845"/>
            <a:ext cx="24003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and genetic algorithms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2" name="Rectangle 79">
            <a:extLst>
              <a:ext uri="{FF2B5EF4-FFF2-40B4-BE49-F238E27FC236}">
                <a16:creationId xmlns:a16="http://schemas.microsoft.com/office/drawing/2014/main" id="{F4A5AAEF-AB01-417D-9AAD-268BAA692721}"/>
              </a:ext>
            </a:extLst>
          </p:cNvPr>
          <p:cNvSpPr>
            <a:spLocks noChangeArrowheads="1"/>
          </p:cNvSpPr>
          <p:nvPr/>
        </p:nvSpPr>
        <p:spPr bwMode="auto">
          <a:xfrm>
            <a:off x="8670397" y="4439483"/>
            <a:ext cx="1793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Arial" panose="020B0604020202020204" pitchFamily="34" charset="0"/>
              </a:rPr>
              <a: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83" name="Rectangle 80">
            <a:extLst>
              <a:ext uri="{FF2B5EF4-FFF2-40B4-BE49-F238E27FC236}">
                <a16:creationId xmlns:a16="http://schemas.microsoft.com/office/drawing/2014/main" id="{D68E0231-3682-4748-BB8B-D062BD8628E9}"/>
              </a:ext>
            </a:extLst>
          </p:cNvPr>
          <p:cNvSpPr>
            <a:spLocks noChangeArrowheads="1"/>
          </p:cNvSpPr>
          <p:nvPr/>
        </p:nvSpPr>
        <p:spPr bwMode="auto">
          <a:xfrm>
            <a:off x="8956147" y="4439483"/>
            <a:ext cx="30099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Arial" panose="020B0604020202020204" pitchFamily="34" charset="0"/>
              </a:rPr>
              <a:t>Can produce good solutions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84" name="Rectangle 81">
            <a:extLst>
              <a:ext uri="{FF2B5EF4-FFF2-40B4-BE49-F238E27FC236}">
                <a16:creationId xmlns:a16="http://schemas.microsoft.com/office/drawing/2014/main" id="{E8D4B9C2-9EC1-4B1F-A4F4-C82FC81DC8F5}"/>
              </a:ext>
            </a:extLst>
          </p:cNvPr>
          <p:cNvSpPr>
            <a:spLocks noChangeArrowheads="1"/>
          </p:cNvSpPr>
          <p:nvPr/>
        </p:nvSpPr>
        <p:spPr bwMode="auto">
          <a:xfrm>
            <a:off x="8956147" y="4715708"/>
            <a:ext cx="2514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given time, but a global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5" name="Rectangle 82">
            <a:extLst>
              <a:ext uri="{FF2B5EF4-FFF2-40B4-BE49-F238E27FC236}">
                <a16:creationId xmlns:a16="http://schemas.microsoft.com/office/drawing/2014/main" id="{C8B14755-EB36-4877-B5F0-F523DF9626D5}"/>
              </a:ext>
            </a:extLst>
          </p:cNvPr>
          <p:cNvSpPr>
            <a:spLocks noChangeArrowheads="1"/>
          </p:cNvSpPr>
          <p:nvPr/>
        </p:nvSpPr>
        <p:spPr bwMode="auto">
          <a:xfrm>
            <a:off x="8956147" y="4990345"/>
            <a:ext cx="27019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optimal is difficult to verify</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47177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1"/>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52"/>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4"/>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55"/>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56"/>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57"/>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5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59"/>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60"/>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8"/>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62"/>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63"/>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64"/>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65"/>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61"/>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67"/>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66"/>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69"/>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70"/>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68"/>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72"/>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73"/>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71"/>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75"/>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76"/>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74"/>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grpId="0" nodeType="clickEffect">
                                  <p:stCondLst>
                                    <p:cond delay="0"/>
                                  </p:stCondLst>
                                  <p:childTnLst>
                                    <p:set>
                                      <p:cBhvr>
                                        <p:cTn id="128" dur="1" fill="hold">
                                          <p:stCondLst>
                                            <p:cond delay="0"/>
                                          </p:stCondLst>
                                        </p:cTn>
                                        <p:tgtEl>
                                          <p:spTgt spid="78"/>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80"/>
                                        </p:tgtEl>
                                        <p:attrNameLst>
                                          <p:attrName>style.visibility</p:attrName>
                                        </p:attrNameLst>
                                      </p:cBhvr>
                                      <p:to>
                                        <p:strVal val="visible"/>
                                      </p:to>
                                    </p:set>
                                  </p:childTnLst>
                                </p:cTn>
                              </p:par>
                              <p:par>
                                <p:cTn id="131" presetID="1" presetClass="entr" presetSubtype="0" fill="hold" grpId="0" nodeType="withEffect">
                                  <p:stCondLst>
                                    <p:cond delay="0"/>
                                  </p:stCondLst>
                                  <p:childTnLst>
                                    <p:set>
                                      <p:cBhvr>
                                        <p:cTn id="132" dur="1" fill="hold">
                                          <p:stCondLst>
                                            <p:cond delay="0"/>
                                          </p:stCondLst>
                                        </p:cTn>
                                        <p:tgtEl>
                                          <p:spTgt spid="77"/>
                                        </p:tgtEl>
                                        <p:attrNameLst>
                                          <p:attrName>style.visibility</p:attrName>
                                        </p:attrNameLst>
                                      </p:cBhvr>
                                      <p:to>
                                        <p:strVal val="visible"/>
                                      </p:to>
                                    </p:set>
                                  </p:childTnLst>
                                </p:cTn>
                              </p:par>
                              <p:par>
                                <p:cTn id="133" presetID="1" presetClass="entr" presetSubtype="0" fill="hold" grpId="0" nodeType="withEffect">
                                  <p:stCondLst>
                                    <p:cond delay="0"/>
                                  </p:stCondLst>
                                  <p:childTnLst>
                                    <p:set>
                                      <p:cBhvr>
                                        <p:cTn id="134" dur="1" fill="hold">
                                          <p:stCondLst>
                                            <p:cond delay="0"/>
                                          </p:stCondLst>
                                        </p:cTn>
                                        <p:tgtEl>
                                          <p:spTgt spid="81"/>
                                        </p:tgtEl>
                                        <p:attrNameLst>
                                          <p:attrName>style.visibility</p:attrName>
                                        </p:attrNameLst>
                                      </p:cBhvr>
                                      <p:to>
                                        <p:strVal val="visible"/>
                                      </p:to>
                                    </p:set>
                                  </p:childTnLst>
                                </p:cTn>
                              </p:par>
                              <p:par>
                                <p:cTn id="135" presetID="1" presetClass="entr" presetSubtype="0" fill="hold" grpId="0" nodeType="withEffect">
                                  <p:stCondLst>
                                    <p:cond delay="0"/>
                                  </p:stCondLst>
                                  <p:childTnLst>
                                    <p:set>
                                      <p:cBhvr>
                                        <p:cTn id="136" dur="1" fill="hold">
                                          <p:stCondLst>
                                            <p:cond delay="0"/>
                                          </p:stCondLst>
                                        </p:cTn>
                                        <p:tgtEl>
                                          <p:spTgt spid="79"/>
                                        </p:tgtEl>
                                        <p:attrNameLst>
                                          <p:attrName>style.visibility</p:attrName>
                                        </p:attrNameLst>
                                      </p:cBhvr>
                                      <p:to>
                                        <p:strVal val="visible"/>
                                      </p:to>
                                    </p:set>
                                  </p:childTnLst>
                                </p:cTn>
                              </p:par>
                            </p:childTnLst>
                          </p:cTn>
                        </p:par>
                      </p:childTnLst>
                    </p:cTn>
                  </p:par>
                  <p:par>
                    <p:cTn id="137" fill="hold">
                      <p:stCondLst>
                        <p:cond delay="indefinite"/>
                      </p:stCondLst>
                      <p:childTnLst>
                        <p:par>
                          <p:cTn id="138" fill="hold">
                            <p:stCondLst>
                              <p:cond delay="0"/>
                            </p:stCondLst>
                            <p:childTnLst>
                              <p:par>
                                <p:cTn id="139" presetID="1" presetClass="entr" presetSubtype="0" fill="hold" grpId="0" nodeType="clickEffect">
                                  <p:stCondLst>
                                    <p:cond delay="0"/>
                                  </p:stCondLst>
                                  <p:childTnLst>
                                    <p:set>
                                      <p:cBhvr>
                                        <p:cTn id="140" dur="1" fill="hold">
                                          <p:stCondLst>
                                            <p:cond delay="0"/>
                                          </p:stCondLst>
                                        </p:cTn>
                                        <p:tgtEl>
                                          <p:spTgt spid="83"/>
                                        </p:tgtEl>
                                        <p:attrNameLst>
                                          <p:attrName>style.visibility</p:attrName>
                                        </p:attrNameLst>
                                      </p:cBhvr>
                                      <p:to>
                                        <p:strVal val="visible"/>
                                      </p:to>
                                    </p:set>
                                  </p:childTnLst>
                                </p:cTn>
                              </p:par>
                              <p:par>
                                <p:cTn id="141" presetID="1" presetClass="entr" presetSubtype="0" fill="hold" grpId="0" nodeType="withEffect">
                                  <p:stCondLst>
                                    <p:cond delay="0"/>
                                  </p:stCondLst>
                                  <p:childTnLst>
                                    <p:set>
                                      <p:cBhvr>
                                        <p:cTn id="142" dur="1" fill="hold">
                                          <p:stCondLst>
                                            <p:cond delay="0"/>
                                          </p:stCondLst>
                                        </p:cTn>
                                        <p:tgtEl>
                                          <p:spTgt spid="84"/>
                                        </p:tgtEl>
                                        <p:attrNameLst>
                                          <p:attrName>style.visibility</p:attrName>
                                        </p:attrNameLst>
                                      </p:cBhvr>
                                      <p:to>
                                        <p:strVal val="visible"/>
                                      </p:to>
                                    </p:set>
                                  </p:childTnLst>
                                </p:cTn>
                              </p:par>
                              <p:par>
                                <p:cTn id="143" presetID="1" presetClass="entr" presetSubtype="0" fill="hold" grpId="0" nodeType="withEffect">
                                  <p:stCondLst>
                                    <p:cond delay="0"/>
                                  </p:stCondLst>
                                  <p:childTnLst>
                                    <p:set>
                                      <p:cBhvr>
                                        <p:cTn id="144" dur="1" fill="hold">
                                          <p:stCondLst>
                                            <p:cond delay="0"/>
                                          </p:stCondLst>
                                        </p:cTn>
                                        <p:tgtEl>
                                          <p:spTgt spid="85"/>
                                        </p:tgtEl>
                                        <p:attrNameLst>
                                          <p:attrName>style.visibility</p:attrName>
                                        </p:attrNameLst>
                                      </p:cBhvr>
                                      <p:to>
                                        <p:strVal val="visible"/>
                                      </p:to>
                                    </p:set>
                                  </p:childTnLst>
                                </p:cTn>
                              </p:par>
                              <p:par>
                                <p:cTn id="145" presetID="1" presetClass="entr" presetSubtype="0" fill="hold" grpId="0" nodeType="withEffect">
                                  <p:stCondLst>
                                    <p:cond delay="0"/>
                                  </p:stCondLst>
                                  <p:childTnLst>
                                    <p:set>
                                      <p:cBhvr>
                                        <p:cTn id="146" dur="1" fill="hold">
                                          <p:stCondLst>
                                            <p:cond delay="0"/>
                                          </p:stCondLst>
                                        </p:cTn>
                                        <p:tgtEl>
                                          <p:spTgt spid="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P spid="49" grpId="0"/>
      <p:bldP spid="50" grpId="0"/>
      <p:bldP spid="51" grpId="0"/>
      <p:bldP spid="52" grpId="0"/>
      <p:bldP spid="53" grpId="0"/>
      <p:bldP spid="54" grpId="0"/>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P spid="76" grpId="0"/>
      <p:bldP spid="77" grpId="0"/>
      <p:bldP spid="78" grpId="0"/>
      <p:bldP spid="79" grpId="0"/>
      <p:bldP spid="80" grpId="0"/>
      <p:bldP spid="81" grpId="0"/>
      <p:bldP spid="82" grpId="0"/>
      <p:bldP spid="83" grpId="0"/>
      <p:bldP spid="84" grpId="0"/>
      <p:bldP spid="8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AB6F9-F655-4139-80AE-D9C9BFD9C4B0}"/>
              </a:ext>
            </a:extLst>
          </p:cNvPr>
          <p:cNvSpPr>
            <a:spLocks noGrp="1"/>
          </p:cNvSpPr>
          <p:nvPr>
            <p:ph type="title"/>
          </p:nvPr>
        </p:nvSpPr>
        <p:spPr/>
        <p:txBody>
          <a:bodyPr/>
          <a:lstStyle/>
          <a:p>
            <a:r>
              <a:rPr lang="en-US" dirty="0"/>
              <a:t>Applications: OSIRIS-</a:t>
            </a:r>
            <a:r>
              <a:rPr lang="en-US" dirty="0" err="1"/>
              <a:t>REx</a:t>
            </a:r>
            <a:r>
              <a:rPr lang="en-US" dirty="0"/>
              <a:t> Extended Mission</a:t>
            </a:r>
          </a:p>
        </p:txBody>
      </p:sp>
      <p:sp>
        <p:nvSpPr>
          <p:cNvPr id="3" name="Content Placeholder 2">
            <a:extLst>
              <a:ext uri="{FF2B5EF4-FFF2-40B4-BE49-F238E27FC236}">
                <a16:creationId xmlns:a16="http://schemas.microsoft.com/office/drawing/2014/main" id="{BC5C1422-034A-4FD4-BDF7-E5115FA94E69}"/>
              </a:ext>
            </a:extLst>
          </p:cNvPr>
          <p:cNvSpPr>
            <a:spLocks noGrp="1"/>
          </p:cNvSpPr>
          <p:nvPr>
            <p:ph idx="1"/>
          </p:nvPr>
        </p:nvSpPr>
        <p:spPr/>
        <p:txBody>
          <a:bodyPr/>
          <a:lstStyle/>
          <a:p>
            <a:r>
              <a:rPr lang="en-US" sz="2400" dirty="0"/>
              <a:t>Carrier spacecraft will deliver the Sample Return Capsule (SRC) to Earth September 24</a:t>
            </a:r>
            <a:r>
              <a:rPr lang="en-US" sz="2400" baseline="30000" dirty="0"/>
              <a:t>th</a:t>
            </a:r>
            <a:r>
              <a:rPr lang="en-US" sz="2400" dirty="0"/>
              <a:t>, 2023.</a:t>
            </a:r>
          </a:p>
          <a:p>
            <a:r>
              <a:rPr lang="en-US" sz="2400" dirty="0"/>
              <a:t> A divert maneuver is performed to avoid atmospheric entry and setup an extended mission.</a:t>
            </a:r>
          </a:p>
          <a:p>
            <a:r>
              <a:rPr lang="en-US" sz="2400" dirty="0"/>
              <a:t>Trajectory design engineer Brian Sutter at Lockheed Martin identified an Apophis rendezvous opportunity in 2029.</a:t>
            </a:r>
          </a:p>
          <a:p>
            <a:r>
              <a:rPr lang="en-US" sz="2400" dirty="0"/>
              <a:t>Is there a better option? </a:t>
            </a:r>
          </a:p>
          <a:p>
            <a:endParaRPr lang="en-US" sz="2400" dirty="0"/>
          </a:p>
        </p:txBody>
      </p:sp>
      <p:sp>
        <p:nvSpPr>
          <p:cNvPr id="4" name="Slide Number Placeholder 3">
            <a:extLst>
              <a:ext uri="{FF2B5EF4-FFF2-40B4-BE49-F238E27FC236}">
                <a16:creationId xmlns:a16="http://schemas.microsoft.com/office/drawing/2014/main" id="{D144B92A-390E-41E2-B595-F13F141976B3}"/>
              </a:ext>
            </a:extLst>
          </p:cNvPr>
          <p:cNvSpPr>
            <a:spLocks noGrp="1"/>
          </p:cNvSpPr>
          <p:nvPr>
            <p:ph type="sldNum" sz="quarter" idx="10"/>
          </p:nvPr>
        </p:nvSpPr>
        <p:spPr/>
        <p:txBody>
          <a:bodyPr/>
          <a:lstStyle/>
          <a:p>
            <a:fld id="{3720572F-4CFD-7349-B5C7-9B3124010EE8}" type="slidenum">
              <a:rPr lang="en-US" altLang="en-US" smtClean="0"/>
              <a:pPr/>
              <a:t>50</a:t>
            </a:fld>
            <a:endParaRPr lang="en-US" altLang="en-US"/>
          </a:p>
        </p:txBody>
      </p:sp>
    </p:spTree>
    <p:extLst>
      <p:ext uri="{BB962C8B-B14F-4D97-AF65-F5344CB8AC3E}">
        <p14:creationId xmlns:p14="http://schemas.microsoft.com/office/powerpoint/2010/main" val="12955242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AB6F9-F655-4139-80AE-D9C9BFD9C4B0}"/>
              </a:ext>
            </a:extLst>
          </p:cNvPr>
          <p:cNvSpPr>
            <a:spLocks noGrp="1"/>
          </p:cNvSpPr>
          <p:nvPr>
            <p:ph type="title"/>
          </p:nvPr>
        </p:nvSpPr>
        <p:spPr/>
        <p:txBody>
          <a:bodyPr/>
          <a:lstStyle/>
          <a:p>
            <a:r>
              <a:rPr lang="en-US" dirty="0"/>
              <a:t>Applications: OSIRIS-</a:t>
            </a:r>
            <a:r>
              <a:rPr lang="en-US" dirty="0" err="1"/>
              <a:t>REx</a:t>
            </a:r>
            <a:r>
              <a:rPr lang="en-US" dirty="0"/>
              <a:t> Extended Mission</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BC5C1422-034A-4FD4-BDF7-E5115FA94E69}"/>
                  </a:ext>
                </a:extLst>
              </p:cNvPr>
              <p:cNvSpPr>
                <a:spLocks noGrp="1"/>
              </p:cNvSpPr>
              <p:nvPr>
                <p:ph idx="1"/>
              </p:nvPr>
            </p:nvSpPr>
            <p:spPr/>
            <p:txBody>
              <a:bodyPr/>
              <a:lstStyle/>
              <a:p>
                <a:r>
                  <a:rPr lang="en-US" sz="2400" b="1" u="sng" kern="0" dirty="0"/>
                  <a:t>Goal:</a:t>
                </a:r>
                <a:r>
                  <a:rPr lang="en-US" sz="2400" kern="0" dirty="0"/>
                  <a:t> </a:t>
                </a:r>
                <a:r>
                  <a:rPr lang="en-US" sz="2400" b="0" dirty="0">
                    <a:solidFill>
                      <a:srgbClr val="0C2E55"/>
                    </a:solidFill>
                  </a:rPr>
                  <a:t>Identify an extended mission target that can be reached with the remaining propellant.</a:t>
                </a:r>
              </a:p>
              <a:p>
                <a:endParaRPr lang="en-US" sz="1800" kern="0" dirty="0">
                  <a:solidFill>
                    <a:srgbClr val="0C2E55"/>
                  </a:solidFill>
                </a:endParaRPr>
              </a:p>
              <a:p>
                <a:r>
                  <a:rPr lang="en-US" sz="2400" b="1" u="sng" kern="0" dirty="0"/>
                  <a:t>Challenge:</a:t>
                </a:r>
                <a:r>
                  <a:rPr lang="en-US" sz="2400" kern="0" dirty="0"/>
                  <a:t> Many potential targets, but not all targets satisfy the </a:t>
                </a:r>
                <a14:m>
                  <m:oMath xmlns:m="http://schemas.openxmlformats.org/officeDocument/2006/math">
                    <m:r>
                      <a:rPr lang="en-US" sz="2400" i="1" kern="0" smtClean="0">
                        <a:latin typeface="Cambria Math" panose="02040503050406030204" pitchFamily="18" charset="0"/>
                        <a:ea typeface="Cambria Math" panose="02040503050406030204" pitchFamily="18" charset="0"/>
                      </a:rPr>
                      <m:t>∆</m:t>
                    </m:r>
                    <m:r>
                      <a:rPr lang="en-US" sz="2400" b="0" i="1" kern="0" smtClean="0">
                        <a:latin typeface="Cambria Math" panose="02040503050406030204" pitchFamily="18" charset="0"/>
                        <a:ea typeface="Cambria Math" panose="02040503050406030204" pitchFamily="18" charset="0"/>
                      </a:rPr>
                      <m:t>𝑣</m:t>
                    </m:r>
                  </m:oMath>
                </a14:m>
                <a:r>
                  <a:rPr lang="en-US" sz="2400" kern="0" dirty="0"/>
                  <a:t> or science requirements.</a:t>
                </a:r>
              </a:p>
              <a:p>
                <a:endParaRPr lang="en-US" sz="1600" kern="0" dirty="0"/>
              </a:p>
              <a:p>
                <a:r>
                  <a:rPr lang="en-US" sz="2400" b="1" u="sng" kern="0" dirty="0"/>
                  <a:t>Cost Function:</a:t>
                </a:r>
                <a:r>
                  <a:rPr lang="en-US" sz="2400" kern="0" dirty="0"/>
                  <a:t> Minimum deterministic </a:t>
                </a:r>
                <a14:m>
                  <m:oMath xmlns:m="http://schemas.openxmlformats.org/officeDocument/2006/math">
                    <m:r>
                      <a:rPr lang="en-US" sz="2400" i="1" kern="0" smtClean="0">
                        <a:latin typeface="Cambria Math" panose="02040503050406030204" pitchFamily="18" charset="0"/>
                        <a:ea typeface="Cambria Math" panose="02040503050406030204" pitchFamily="18" charset="0"/>
                      </a:rPr>
                      <m:t>∆</m:t>
                    </m:r>
                    <m:r>
                      <a:rPr lang="en-US" sz="2400" b="0" i="1" kern="0" smtClean="0">
                        <a:latin typeface="Cambria Math" panose="02040503050406030204" pitchFamily="18" charset="0"/>
                        <a:ea typeface="Cambria Math" panose="02040503050406030204" pitchFamily="18" charset="0"/>
                      </a:rPr>
                      <m:t>𝑣</m:t>
                    </m:r>
                  </m:oMath>
                </a14:m>
                <a:endParaRPr lang="en-US" sz="2400" kern="0" dirty="0"/>
              </a:p>
              <a:p>
                <a:endParaRPr lang="en-US" sz="1600" kern="0" dirty="0"/>
              </a:p>
              <a:p>
                <a:r>
                  <a:rPr lang="en-US" sz="2400" b="1" u="sng" kern="0" dirty="0"/>
                  <a:t>Tool:</a:t>
                </a:r>
                <a:r>
                  <a:rPr lang="en-US" sz="2400" kern="0" dirty="0"/>
                  <a:t> EMTG</a:t>
                </a:r>
              </a:p>
              <a:p>
                <a:pPr marL="177800" lvl="1" indent="0">
                  <a:buFont typeface="Lucida Grande" panose="020B0600040502020204" pitchFamily="34" charset="0"/>
                  <a:buNone/>
                </a:pPr>
                <a:endParaRPr lang="en-US" kern="0" dirty="0"/>
              </a:p>
            </p:txBody>
          </p:sp>
        </mc:Choice>
        <mc:Fallback>
          <p:sp>
            <p:nvSpPr>
              <p:cNvPr id="3" name="Content Placeholder 2">
                <a:extLst>
                  <a:ext uri="{FF2B5EF4-FFF2-40B4-BE49-F238E27FC236}">
                    <a16:creationId xmlns:a16="http://schemas.microsoft.com/office/drawing/2014/main" id="{BC5C1422-034A-4FD4-BDF7-E5115FA94E69}"/>
                  </a:ext>
                </a:extLst>
              </p:cNvPr>
              <p:cNvSpPr>
                <a:spLocks noGrp="1" noRot="1" noChangeAspect="1" noMove="1" noResize="1" noEditPoints="1" noAdjustHandles="1" noChangeArrowheads="1" noChangeShapeType="1" noTextEdit="1"/>
              </p:cNvSpPr>
              <p:nvPr>
                <p:ph idx="1"/>
              </p:nvPr>
            </p:nvSpPr>
            <p:spPr>
              <a:blipFill>
                <a:blip r:embed="rId2"/>
                <a:stretch>
                  <a:fillRect l="-703" t="-968"/>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D144B92A-390E-41E2-B595-F13F141976B3}"/>
              </a:ext>
            </a:extLst>
          </p:cNvPr>
          <p:cNvSpPr>
            <a:spLocks noGrp="1"/>
          </p:cNvSpPr>
          <p:nvPr>
            <p:ph type="sldNum" sz="quarter" idx="10"/>
          </p:nvPr>
        </p:nvSpPr>
        <p:spPr/>
        <p:txBody>
          <a:bodyPr/>
          <a:lstStyle/>
          <a:p>
            <a:fld id="{3720572F-4CFD-7349-B5C7-9B3124010EE8}" type="slidenum">
              <a:rPr lang="en-US" altLang="en-US" smtClean="0"/>
              <a:pPr/>
              <a:t>51</a:t>
            </a:fld>
            <a:endParaRPr lang="en-US" altLang="en-US"/>
          </a:p>
        </p:txBody>
      </p:sp>
    </p:spTree>
    <p:extLst>
      <p:ext uri="{BB962C8B-B14F-4D97-AF65-F5344CB8AC3E}">
        <p14:creationId xmlns:p14="http://schemas.microsoft.com/office/powerpoint/2010/main" val="296979267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a:extLst>
              <a:ext uri="{FF2B5EF4-FFF2-40B4-BE49-F238E27FC236}">
                <a16:creationId xmlns:a16="http://schemas.microsoft.com/office/drawing/2014/main" id="{2EBF34D4-AF78-6E5E-6198-111C65A76685}"/>
              </a:ext>
            </a:extLst>
          </p:cNvPr>
          <p:cNvSpPr>
            <a:spLocks noGrp="1" noChangeArrowheads="1"/>
          </p:cNvSpPr>
          <p:nvPr>
            <p:ph type="title"/>
          </p:nvPr>
        </p:nvSpPr>
        <p:spPr/>
        <p:txBody>
          <a:bodyPr/>
          <a:lstStyle/>
          <a:p>
            <a:r>
              <a:rPr lang="en-US" altLang="en-US" dirty="0"/>
              <a:t>Applications: </a:t>
            </a:r>
            <a:r>
              <a:rPr lang="en-US" dirty="0"/>
              <a:t>OSIRIS-</a:t>
            </a:r>
            <a:r>
              <a:rPr lang="en-US" dirty="0" err="1"/>
              <a:t>REx</a:t>
            </a:r>
            <a:r>
              <a:rPr lang="en-US" dirty="0"/>
              <a:t> Extended Mission</a:t>
            </a:r>
            <a:endParaRPr lang="en-US" altLang="en-US" dirty="0"/>
          </a:p>
        </p:txBody>
      </p:sp>
      <mc:AlternateContent xmlns:mc="http://schemas.openxmlformats.org/markup-compatibility/2006" xmlns:a14="http://schemas.microsoft.com/office/drawing/2010/main">
        <mc:Choice Requires="a14">
          <p:sp>
            <p:nvSpPr>
              <p:cNvPr id="16386" name="Rectangle 3">
                <a:extLst>
                  <a:ext uri="{FF2B5EF4-FFF2-40B4-BE49-F238E27FC236}">
                    <a16:creationId xmlns:a16="http://schemas.microsoft.com/office/drawing/2014/main" id="{95C57DC5-ECE2-46C2-A4B1-60B84E411E0D}"/>
                  </a:ext>
                </a:extLst>
              </p:cNvPr>
              <p:cNvSpPr>
                <a:spLocks noGrp="1" noChangeArrowheads="1"/>
              </p:cNvSpPr>
              <p:nvPr>
                <p:ph type="body" idx="1"/>
              </p:nvPr>
            </p:nvSpPr>
            <p:spPr>
              <a:xfrm>
                <a:off x="421219" y="1498600"/>
                <a:ext cx="6396468" cy="4560294"/>
              </a:xfrm>
            </p:spPr>
            <p:txBody>
              <a:bodyPr/>
              <a:lstStyle/>
              <a:p>
                <a:r>
                  <a:rPr lang="en-US" altLang="en-US" dirty="0"/>
                  <a:t>Low-fidelity dynamical models in EMTG enabled rapid computation of optimal trajectories over a broad search space. Three searches were conducted:</a:t>
                </a:r>
              </a:p>
              <a:p>
                <a:pPr marL="635000" lvl="1" indent="-457200">
                  <a:buFont typeface="+mj-lt"/>
                  <a:buAutoNum type="arabicPeriod"/>
                </a:pPr>
                <a:r>
                  <a:rPr lang="en-US" altLang="en-US" dirty="0"/>
                  <a:t>Rendezvous opportunities other than Apophis</a:t>
                </a:r>
              </a:p>
              <a:p>
                <a:pPr lvl="2"/>
                <a:r>
                  <a:rPr lang="en-US" altLang="en-US" dirty="0"/>
                  <a:t>314 potential targets searched, but only one met </a:t>
                </a:r>
                <a14:m>
                  <m:oMath xmlns:m="http://schemas.openxmlformats.org/officeDocument/2006/math">
                    <m:r>
                      <a:rPr lang="en-US" altLang="en-US" i="1" smtClean="0">
                        <a:latin typeface="Cambria Math" panose="02040503050406030204" pitchFamily="18" charset="0"/>
                        <a:ea typeface="Cambria Math" panose="02040503050406030204" pitchFamily="18" charset="0"/>
                      </a:rPr>
                      <m:t>∆</m:t>
                    </m:r>
                    <m:r>
                      <a:rPr lang="en-US" altLang="en-US" b="0" i="1" smtClean="0">
                        <a:latin typeface="Cambria Math" panose="02040503050406030204" pitchFamily="18" charset="0"/>
                        <a:ea typeface="Cambria Math" panose="02040503050406030204" pitchFamily="18" charset="0"/>
                      </a:rPr>
                      <m:t>𝑣</m:t>
                    </m:r>
                  </m:oMath>
                </a14:m>
                <a:r>
                  <a:rPr lang="en-US" altLang="en-US" dirty="0"/>
                  <a:t> requirements.</a:t>
                </a:r>
              </a:p>
              <a:p>
                <a:pPr marL="635000" lvl="1" indent="-457200">
                  <a:buFont typeface="+mj-lt"/>
                  <a:buAutoNum type="arabicPeriod"/>
                </a:pPr>
                <a:r>
                  <a:rPr lang="en-US" altLang="en-US" dirty="0"/>
                  <a:t>Flyby targets instead of an Apophis rendezvous</a:t>
                </a:r>
              </a:p>
              <a:p>
                <a:pPr lvl="2"/>
                <a:r>
                  <a:rPr lang="en-US" altLang="en-US" dirty="0"/>
                  <a:t>125 potential targets searched and 85 candidate trajectories found, but the science return of a flyby was deemed insufficient.</a:t>
                </a:r>
              </a:p>
              <a:p>
                <a:pPr marL="635000" lvl="1" indent="-457200">
                  <a:buFont typeface="+mj-lt"/>
                  <a:buAutoNum type="arabicPeriod"/>
                </a:pPr>
                <a:r>
                  <a:rPr lang="en-US" altLang="en-US" dirty="0"/>
                  <a:t>Flyby targets-of-opportunity </a:t>
                </a:r>
                <a:r>
                  <a:rPr lang="en-US" altLang="en-US" dirty="0" err="1"/>
                  <a:t>en</a:t>
                </a:r>
                <a:r>
                  <a:rPr lang="en-US" altLang="en-US" dirty="0"/>
                  <a:t> route to Apophis</a:t>
                </a:r>
              </a:p>
              <a:p>
                <a:pPr lvl="2"/>
                <a:r>
                  <a:rPr lang="en-US" altLang="en-US" dirty="0"/>
                  <a:t>2 candidate targets found, but left insufficient </a:t>
                </a:r>
                <a14:m>
                  <m:oMath xmlns:m="http://schemas.openxmlformats.org/officeDocument/2006/math">
                    <m:r>
                      <a:rPr lang="en-US" altLang="en-US" i="1" smtClean="0">
                        <a:latin typeface="Cambria Math" panose="02040503050406030204" pitchFamily="18" charset="0"/>
                        <a:ea typeface="Cambria Math" panose="02040503050406030204" pitchFamily="18" charset="0"/>
                      </a:rPr>
                      <m:t>∆</m:t>
                    </m:r>
                    <m:r>
                      <a:rPr lang="en-US" altLang="en-US" b="0" i="1" smtClean="0">
                        <a:latin typeface="Cambria Math" panose="02040503050406030204" pitchFamily="18" charset="0"/>
                        <a:ea typeface="Cambria Math" panose="02040503050406030204" pitchFamily="18" charset="0"/>
                      </a:rPr>
                      <m:t>𝑣</m:t>
                    </m:r>
                  </m:oMath>
                </a14:m>
                <a:r>
                  <a:rPr lang="en-US" altLang="en-US" dirty="0"/>
                  <a:t> margin</a:t>
                </a:r>
              </a:p>
              <a:p>
                <a:endParaRPr lang="en-US" altLang="en-US" dirty="0"/>
              </a:p>
              <a:p>
                <a:endParaRPr lang="en-US" altLang="en-US" dirty="0"/>
              </a:p>
            </p:txBody>
          </p:sp>
        </mc:Choice>
        <mc:Fallback xmlns="">
          <p:sp>
            <p:nvSpPr>
              <p:cNvPr id="16386" name="Rectangle 3">
                <a:extLst>
                  <a:ext uri="{FF2B5EF4-FFF2-40B4-BE49-F238E27FC236}">
                    <a16:creationId xmlns:a16="http://schemas.microsoft.com/office/drawing/2014/main" id="{95C57DC5-ECE2-46C2-A4B1-60B84E411E0D}"/>
                  </a:ext>
                </a:extLst>
              </p:cNvPr>
              <p:cNvSpPr>
                <a:spLocks noGrp="1" noRot="1" noChangeAspect="1" noMove="1" noResize="1" noEditPoints="1" noAdjustHandles="1" noChangeArrowheads="1" noChangeShapeType="1" noTextEdit="1"/>
              </p:cNvSpPr>
              <p:nvPr>
                <p:ph type="body" idx="1"/>
              </p:nvPr>
            </p:nvSpPr>
            <p:spPr>
              <a:xfrm>
                <a:off x="421219" y="1498600"/>
                <a:ext cx="6396468" cy="4560294"/>
              </a:xfrm>
              <a:blipFill>
                <a:blip r:embed="rId3"/>
                <a:stretch>
                  <a:fillRect l="-858" t="-668" r="-1525"/>
                </a:stretch>
              </a:blipFill>
            </p:spPr>
            <p:txBody>
              <a:bodyPr/>
              <a:lstStyle/>
              <a:p>
                <a:r>
                  <a:rPr lang="en-US">
                    <a:noFill/>
                  </a:rPr>
                  <a:t> </a:t>
                </a:r>
              </a:p>
            </p:txBody>
          </p:sp>
        </mc:Fallback>
      </mc:AlternateContent>
      <p:sp>
        <p:nvSpPr>
          <p:cNvPr id="16387" name="Slide Number Placeholder 3">
            <a:extLst>
              <a:ext uri="{FF2B5EF4-FFF2-40B4-BE49-F238E27FC236}">
                <a16:creationId xmlns:a16="http://schemas.microsoft.com/office/drawing/2014/main" id="{B48CB145-C61E-C3D0-D7C7-0FA559F81FB0}"/>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99D70C6-DF83-C440-A13C-8CA8DCE98ECF}" type="slidenum">
              <a:rPr lang="en-US" altLang="en-US" sz="1100">
                <a:solidFill>
                  <a:srgbClr val="2996C3"/>
                </a:solidFill>
              </a:rPr>
              <a:pPr/>
              <a:t>52</a:t>
            </a:fld>
            <a:endParaRPr lang="en-US" altLang="en-US" sz="1100">
              <a:solidFill>
                <a:srgbClr val="2996C3"/>
              </a:solidFill>
            </a:endParaRPr>
          </a:p>
        </p:txBody>
      </p:sp>
      <p:pic>
        <p:nvPicPr>
          <p:cNvPr id="5" name="Picture 4">
            <a:extLst>
              <a:ext uri="{FF2B5EF4-FFF2-40B4-BE49-F238E27FC236}">
                <a16:creationId xmlns:a16="http://schemas.microsoft.com/office/drawing/2014/main" id="{BA2E2DE5-96D8-4EF2-86E9-C26727E32616}"/>
              </a:ext>
            </a:extLst>
          </p:cNvPr>
          <p:cNvPicPr>
            <a:picLocks noChangeAspect="1"/>
          </p:cNvPicPr>
          <p:nvPr/>
        </p:nvPicPr>
        <p:blipFill>
          <a:blip r:embed="rId4"/>
          <a:stretch>
            <a:fillRect/>
          </a:stretch>
        </p:blipFill>
        <p:spPr>
          <a:xfrm>
            <a:off x="6762912" y="1847715"/>
            <a:ext cx="5013477" cy="3760107"/>
          </a:xfrm>
          <a:prstGeom prst="rect">
            <a:avLst/>
          </a:prstGeom>
        </p:spPr>
      </p:pic>
      <p:sp>
        <p:nvSpPr>
          <p:cNvPr id="6" name="TextBox 5">
            <a:extLst>
              <a:ext uri="{FF2B5EF4-FFF2-40B4-BE49-F238E27FC236}">
                <a16:creationId xmlns:a16="http://schemas.microsoft.com/office/drawing/2014/main" id="{45D25886-6AAE-47F8-9576-3F351B58229C}"/>
              </a:ext>
            </a:extLst>
          </p:cNvPr>
          <p:cNvSpPr txBox="1"/>
          <p:nvPr/>
        </p:nvSpPr>
        <p:spPr>
          <a:xfrm>
            <a:off x="10531654" y="2597239"/>
            <a:ext cx="441146" cy="461665"/>
          </a:xfrm>
          <a:prstGeom prst="rect">
            <a:avLst/>
          </a:prstGeom>
          <a:noFill/>
        </p:spPr>
        <p:txBody>
          <a:bodyPr wrap="none" rtlCol="0">
            <a:spAutoFit/>
          </a:bodyPr>
          <a:lstStyle/>
          <a:p>
            <a:r>
              <a:rPr lang="en-US" dirty="0"/>
              <a:t>1.</a:t>
            </a:r>
          </a:p>
        </p:txBody>
      </p:sp>
      <p:sp>
        <p:nvSpPr>
          <p:cNvPr id="7" name="TextBox 6">
            <a:extLst>
              <a:ext uri="{FF2B5EF4-FFF2-40B4-BE49-F238E27FC236}">
                <a16:creationId xmlns:a16="http://schemas.microsoft.com/office/drawing/2014/main" id="{E2787C25-BB50-494B-A29C-B6420C2F7099}"/>
              </a:ext>
            </a:extLst>
          </p:cNvPr>
          <p:cNvSpPr txBox="1"/>
          <p:nvPr/>
        </p:nvSpPr>
        <p:spPr>
          <a:xfrm>
            <a:off x="8001000" y="1847715"/>
            <a:ext cx="441146" cy="461665"/>
          </a:xfrm>
          <a:prstGeom prst="rect">
            <a:avLst/>
          </a:prstGeom>
          <a:noFill/>
        </p:spPr>
        <p:txBody>
          <a:bodyPr wrap="none" rtlCol="0">
            <a:spAutoFit/>
          </a:bodyPr>
          <a:lstStyle/>
          <a:p>
            <a:r>
              <a:rPr lang="en-US" dirty="0"/>
              <a:t>2.</a:t>
            </a:r>
          </a:p>
        </p:txBody>
      </p:sp>
      <p:sp>
        <p:nvSpPr>
          <p:cNvPr id="8" name="TextBox 7">
            <a:extLst>
              <a:ext uri="{FF2B5EF4-FFF2-40B4-BE49-F238E27FC236}">
                <a16:creationId xmlns:a16="http://schemas.microsoft.com/office/drawing/2014/main" id="{0257AC20-13E3-4DE1-81A8-51B4348CC64C}"/>
              </a:ext>
            </a:extLst>
          </p:cNvPr>
          <p:cNvSpPr txBox="1"/>
          <p:nvPr/>
        </p:nvSpPr>
        <p:spPr>
          <a:xfrm>
            <a:off x="10563113" y="4048358"/>
            <a:ext cx="441146" cy="461665"/>
          </a:xfrm>
          <a:prstGeom prst="rect">
            <a:avLst/>
          </a:prstGeom>
          <a:noFill/>
        </p:spPr>
        <p:txBody>
          <a:bodyPr wrap="none" rtlCol="0">
            <a:spAutoFit/>
          </a:bodyPr>
          <a:lstStyle/>
          <a:p>
            <a:r>
              <a:rPr lang="en-US" dirty="0"/>
              <a:t>3.</a:t>
            </a:r>
          </a:p>
        </p:txBody>
      </p:sp>
      <p:sp>
        <p:nvSpPr>
          <p:cNvPr id="9" name="TextBox 8">
            <a:extLst>
              <a:ext uri="{FF2B5EF4-FFF2-40B4-BE49-F238E27FC236}">
                <a16:creationId xmlns:a16="http://schemas.microsoft.com/office/drawing/2014/main" id="{7BB0FE5E-2231-406C-ADA9-3B5EF0032E7B}"/>
              </a:ext>
            </a:extLst>
          </p:cNvPr>
          <p:cNvSpPr txBox="1"/>
          <p:nvPr/>
        </p:nvSpPr>
        <p:spPr>
          <a:xfrm>
            <a:off x="10123352" y="1996023"/>
            <a:ext cx="441146" cy="461665"/>
          </a:xfrm>
          <a:prstGeom prst="rect">
            <a:avLst/>
          </a:prstGeom>
          <a:noFill/>
        </p:spPr>
        <p:txBody>
          <a:bodyPr wrap="none" rtlCol="0">
            <a:spAutoFit/>
          </a:bodyPr>
          <a:lstStyle/>
          <a:p>
            <a:r>
              <a:rPr lang="en-US" dirty="0"/>
              <a:t>4.</a:t>
            </a:r>
          </a:p>
        </p:txBody>
      </p:sp>
      <p:sp>
        <p:nvSpPr>
          <p:cNvPr id="10" name="TextBox 9">
            <a:extLst>
              <a:ext uri="{FF2B5EF4-FFF2-40B4-BE49-F238E27FC236}">
                <a16:creationId xmlns:a16="http://schemas.microsoft.com/office/drawing/2014/main" id="{10A5D9D4-8841-4245-B1FF-069AF6B82467}"/>
              </a:ext>
            </a:extLst>
          </p:cNvPr>
          <p:cNvSpPr txBox="1"/>
          <p:nvPr/>
        </p:nvSpPr>
        <p:spPr>
          <a:xfrm>
            <a:off x="6764556" y="2498462"/>
            <a:ext cx="441146" cy="461665"/>
          </a:xfrm>
          <a:prstGeom prst="rect">
            <a:avLst/>
          </a:prstGeom>
          <a:noFill/>
        </p:spPr>
        <p:txBody>
          <a:bodyPr wrap="none" rtlCol="0">
            <a:spAutoFit/>
          </a:bodyPr>
          <a:lstStyle/>
          <a:p>
            <a:r>
              <a:rPr lang="en-US" dirty="0"/>
              <a:t>5.</a:t>
            </a:r>
          </a:p>
        </p:txBody>
      </p:sp>
      <p:sp>
        <p:nvSpPr>
          <p:cNvPr id="11" name="TextBox 10">
            <a:extLst>
              <a:ext uri="{FF2B5EF4-FFF2-40B4-BE49-F238E27FC236}">
                <a16:creationId xmlns:a16="http://schemas.microsoft.com/office/drawing/2014/main" id="{7571A682-8640-4791-86A3-7907DE93020D}"/>
              </a:ext>
            </a:extLst>
          </p:cNvPr>
          <p:cNvSpPr txBox="1"/>
          <p:nvPr/>
        </p:nvSpPr>
        <p:spPr>
          <a:xfrm>
            <a:off x="9507694" y="4956996"/>
            <a:ext cx="441146" cy="461665"/>
          </a:xfrm>
          <a:prstGeom prst="rect">
            <a:avLst/>
          </a:prstGeom>
          <a:noFill/>
        </p:spPr>
        <p:txBody>
          <a:bodyPr wrap="none" rtlCol="0">
            <a:spAutoFit/>
          </a:bodyPr>
          <a:lstStyle/>
          <a:p>
            <a:r>
              <a:rPr lang="en-US" dirty="0"/>
              <a:t>6.</a:t>
            </a:r>
          </a:p>
        </p:txBody>
      </p:sp>
      <p:sp>
        <p:nvSpPr>
          <p:cNvPr id="12" name="TextBox 11">
            <a:extLst>
              <a:ext uri="{FF2B5EF4-FFF2-40B4-BE49-F238E27FC236}">
                <a16:creationId xmlns:a16="http://schemas.microsoft.com/office/drawing/2014/main" id="{C56A34C0-6753-4F00-88EF-992BAF0FCCE3}"/>
              </a:ext>
            </a:extLst>
          </p:cNvPr>
          <p:cNvSpPr txBox="1"/>
          <p:nvPr/>
        </p:nvSpPr>
        <p:spPr>
          <a:xfrm>
            <a:off x="6817686" y="3079087"/>
            <a:ext cx="441146" cy="461665"/>
          </a:xfrm>
          <a:prstGeom prst="rect">
            <a:avLst/>
          </a:prstGeom>
          <a:noFill/>
        </p:spPr>
        <p:txBody>
          <a:bodyPr wrap="none" rtlCol="0">
            <a:spAutoFit/>
          </a:bodyPr>
          <a:lstStyle/>
          <a:p>
            <a:r>
              <a:rPr lang="en-US" dirty="0"/>
              <a:t>7.</a:t>
            </a:r>
          </a:p>
        </p:txBody>
      </p:sp>
      <p:sp>
        <p:nvSpPr>
          <p:cNvPr id="13" name="TextBox 12">
            <a:extLst>
              <a:ext uri="{FF2B5EF4-FFF2-40B4-BE49-F238E27FC236}">
                <a16:creationId xmlns:a16="http://schemas.microsoft.com/office/drawing/2014/main" id="{6F66F125-1AFC-45F4-9E37-FA4B843AF4E2}"/>
              </a:ext>
            </a:extLst>
          </p:cNvPr>
          <p:cNvSpPr txBox="1"/>
          <p:nvPr/>
        </p:nvSpPr>
        <p:spPr>
          <a:xfrm>
            <a:off x="6789827" y="4648200"/>
            <a:ext cx="441146" cy="461665"/>
          </a:xfrm>
          <a:prstGeom prst="rect">
            <a:avLst/>
          </a:prstGeom>
          <a:noFill/>
        </p:spPr>
        <p:txBody>
          <a:bodyPr wrap="none" rtlCol="0">
            <a:spAutoFit/>
          </a:bodyPr>
          <a:lstStyle/>
          <a:p>
            <a:r>
              <a:rPr lang="en-US" dirty="0"/>
              <a:t>8.</a:t>
            </a:r>
          </a:p>
        </p:txBody>
      </p:sp>
      <p:sp>
        <p:nvSpPr>
          <p:cNvPr id="14" name="TextBox 13">
            <a:extLst>
              <a:ext uri="{FF2B5EF4-FFF2-40B4-BE49-F238E27FC236}">
                <a16:creationId xmlns:a16="http://schemas.microsoft.com/office/drawing/2014/main" id="{C1FF2312-377F-456F-B33A-18DFB98CA978}"/>
              </a:ext>
            </a:extLst>
          </p:cNvPr>
          <p:cNvSpPr txBox="1"/>
          <p:nvPr/>
        </p:nvSpPr>
        <p:spPr>
          <a:xfrm>
            <a:off x="6762912" y="5413869"/>
            <a:ext cx="3259776" cy="215444"/>
          </a:xfrm>
          <a:prstGeom prst="rect">
            <a:avLst/>
          </a:prstGeom>
          <a:noFill/>
        </p:spPr>
        <p:txBody>
          <a:bodyPr wrap="square" rtlCol="0">
            <a:spAutoFit/>
          </a:bodyPr>
          <a:lstStyle/>
          <a:p>
            <a:r>
              <a:rPr lang="en-US" sz="800" dirty="0"/>
              <a:t>Credit: Sutter et al., 2022</a:t>
            </a:r>
          </a:p>
        </p:txBody>
      </p:sp>
      <p:sp>
        <p:nvSpPr>
          <p:cNvPr id="15" name="TextBox 14">
            <a:extLst>
              <a:ext uri="{FF2B5EF4-FFF2-40B4-BE49-F238E27FC236}">
                <a16:creationId xmlns:a16="http://schemas.microsoft.com/office/drawing/2014/main" id="{F40EF421-1DFD-47A2-B655-66372EC12E41}"/>
              </a:ext>
            </a:extLst>
          </p:cNvPr>
          <p:cNvSpPr txBox="1"/>
          <p:nvPr/>
        </p:nvSpPr>
        <p:spPr>
          <a:xfrm>
            <a:off x="7294312" y="5598646"/>
            <a:ext cx="3950676" cy="400110"/>
          </a:xfrm>
          <a:prstGeom prst="rect">
            <a:avLst/>
          </a:prstGeom>
          <a:noFill/>
        </p:spPr>
        <p:txBody>
          <a:bodyPr wrap="square" rtlCol="0">
            <a:spAutoFit/>
          </a:bodyPr>
          <a:lstStyle/>
          <a:p>
            <a:pPr algn="ctr"/>
            <a:r>
              <a:rPr lang="en-US" sz="2000" dirty="0"/>
              <a:t>Apophis Rendezvous Trajectory</a:t>
            </a:r>
          </a:p>
        </p:txBody>
      </p:sp>
    </p:spTree>
    <p:extLst>
      <p:ext uri="{BB962C8B-B14F-4D97-AF65-F5344CB8AC3E}">
        <p14:creationId xmlns:p14="http://schemas.microsoft.com/office/powerpoint/2010/main" val="1525858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38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38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38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38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386">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38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821850EC-CB61-4DAF-8743-A0B9CFDF385E}"/>
              </a:ext>
            </a:extLst>
          </p:cNvPr>
          <p:cNvGraphicFramePr>
            <a:graphicFrameLocks noGrp="1"/>
          </p:cNvGraphicFramePr>
          <p:nvPr>
            <p:extLst>
              <p:ext uri="{D42A27DB-BD31-4B8C-83A1-F6EECF244321}">
                <p14:modId xmlns:p14="http://schemas.microsoft.com/office/powerpoint/2010/main" val="3637190402"/>
              </p:ext>
            </p:extLst>
          </p:nvPr>
        </p:nvGraphicFramePr>
        <p:xfrm>
          <a:off x="321338" y="1462285"/>
          <a:ext cx="11633198" cy="4480560"/>
        </p:xfrm>
        <a:graphic>
          <a:graphicData uri="http://schemas.openxmlformats.org/drawingml/2006/table">
            <a:tbl>
              <a:tblPr firstRow="1" bandRow="1">
                <a:tableStyleId>{21E4AEA4-8DFA-4A89-87EB-49C32662AFE0}</a:tableStyleId>
              </a:tblPr>
              <a:tblGrid>
                <a:gridCol w="1484783">
                  <a:extLst>
                    <a:ext uri="{9D8B030D-6E8A-4147-A177-3AD203B41FA5}">
                      <a16:colId xmlns:a16="http://schemas.microsoft.com/office/drawing/2014/main" val="675627893"/>
                    </a:ext>
                  </a:extLst>
                </a:gridCol>
                <a:gridCol w="3382805">
                  <a:extLst>
                    <a:ext uri="{9D8B030D-6E8A-4147-A177-3AD203B41FA5}">
                      <a16:colId xmlns:a16="http://schemas.microsoft.com/office/drawing/2014/main" val="10775696"/>
                    </a:ext>
                  </a:extLst>
                </a:gridCol>
                <a:gridCol w="3382805">
                  <a:extLst>
                    <a:ext uri="{9D8B030D-6E8A-4147-A177-3AD203B41FA5}">
                      <a16:colId xmlns:a16="http://schemas.microsoft.com/office/drawing/2014/main" val="1456839043"/>
                    </a:ext>
                  </a:extLst>
                </a:gridCol>
                <a:gridCol w="3382805">
                  <a:extLst>
                    <a:ext uri="{9D8B030D-6E8A-4147-A177-3AD203B41FA5}">
                      <a16:colId xmlns:a16="http://schemas.microsoft.com/office/drawing/2014/main" val="4056024484"/>
                    </a:ext>
                  </a:extLst>
                </a:gridCol>
              </a:tblGrid>
              <a:tr h="457200">
                <a:tc>
                  <a:txBody>
                    <a:bodyPr/>
                    <a:lstStyle/>
                    <a:p>
                      <a:endParaRPr lang="en-US" dirty="0"/>
                    </a:p>
                  </a:txBody>
                  <a:tcPr/>
                </a:tc>
                <a:tc>
                  <a:txBody>
                    <a:bodyPr/>
                    <a:lstStyle/>
                    <a:p>
                      <a:pPr algn="ctr"/>
                      <a:r>
                        <a:rPr lang="en-US" dirty="0"/>
                        <a:t>Indirect Optimization</a:t>
                      </a:r>
                    </a:p>
                  </a:txBody>
                  <a:tcPr anchor="ctr"/>
                </a:tc>
                <a:tc>
                  <a:txBody>
                    <a:bodyPr/>
                    <a:lstStyle/>
                    <a:p>
                      <a:pPr algn="ctr"/>
                      <a:r>
                        <a:rPr lang="en-US" dirty="0"/>
                        <a:t>Direct Optimization</a:t>
                      </a:r>
                    </a:p>
                  </a:txBody>
                  <a:tcPr anchor="ctr"/>
                </a:tc>
                <a:tc>
                  <a:txBody>
                    <a:bodyPr/>
                    <a:lstStyle/>
                    <a:p>
                      <a:pPr algn="ctr"/>
                      <a:r>
                        <a:rPr lang="en-US" dirty="0"/>
                        <a:t>Global Optimization</a:t>
                      </a:r>
                    </a:p>
                  </a:txBody>
                  <a:tcPr anchor="ctr"/>
                </a:tc>
                <a:extLst>
                  <a:ext uri="{0D108BD9-81ED-4DB2-BD59-A6C34878D82A}">
                    <a16:rowId xmlns:a16="http://schemas.microsoft.com/office/drawing/2014/main" val="3521298032"/>
                  </a:ext>
                </a:extLst>
              </a:tr>
              <a:tr h="2011680">
                <a:tc>
                  <a:txBody>
                    <a:bodyPr/>
                    <a:lstStyle/>
                    <a:p>
                      <a:pPr algn="ctr"/>
                      <a:r>
                        <a:rPr lang="en-US" b="1" dirty="0">
                          <a:solidFill>
                            <a:schemeClr val="tx1"/>
                          </a:solidFill>
                        </a:rPr>
                        <a:t>Pro</a:t>
                      </a:r>
                    </a:p>
                  </a:txBody>
                  <a:tcPr anchor="ctr"/>
                </a:tc>
                <a:tc>
                  <a:txBody>
                    <a:bodyPr/>
                    <a:lstStyle/>
                    <a:p>
                      <a:pPr marL="285750" indent="-285750">
                        <a:buFont typeface="Arial" panose="020B0604020202020204" pitchFamily="34" charset="0"/>
                        <a:buChar char="•"/>
                      </a:pPr>
                      <a:r>
                        <a:rPr lang="en-US" dirty="0"/>
                        <a:t>Smaller problem size yields efficiency</a:t>
                      </a:r>
                    </a:p>
                    <a:p>
                      <a:pPr marL="285750" indent="-285750">
                        <a:buFont typeface="Arial" panose="020B0604020202020204" pitchFamily="34" charset="0"/>
                        <a:buChar char="•"/>
                      </a:pPr>
                      <a:r>
                        <a:rPr lang="en-US" dirty="0"/>
                        <a:t>Provides control law</a:t>
                      </a:r>
                    </a:p>
                    <a:p>
                      <a:pPr marL="285750" indent="-285750">
                        <a:buFont typeface="Arial" panose="020B0604020202020204" pitchFamily="34" charset="0"/>
                        <a:buChar char="•"/>
                      </a:pPr>
                      <a:r>
                        <a:rPr lang="en-US" dirty="0"/>
                        <a:t>Solution guaranteed to be a local optimal</a:t>
                      </a:r>
                    </a:p>
                  </a:txBody>
                  <a:tcPr/>
                </a:tc>
                <a:tc>
                  <a:txBody>
                    <a:bodyPr/>
                    <a:lstStyle/>
                    <a:p>
                      <a:pPr marL="285750" indent="-285750">
                        <a:buFont typeface="Arial" panose="020B0604020202020204" pitchFamily="34" charset="0"/>
                        <a:buChar char="•"/>
                      </a:pPr>
                      <a:r>
                        <a:rPr lang="en-US" dirty="0"/>
                        <a:t>Robust to poor initial guess</a:t>
                      </a:r>
                    </a:p>
                    <a:p>
                      <a:pPr marL="285750" indent="-285750">
                        <a:buFont typeface="Arial" panose="020B0604020202020204" pitchFamily="34" charset="0"/>
                        <a:buChar char="•"/>
                      </a:pPr>
                      <a:r>
                        <a:rPr lang="en-US" dirty="0"/>
                        <a:t>Simple to setup</a:t>
                      </a:r>
                    </a:p>
                    <a:p>
                      <a:pPr marL="285750" indent="-285750">
                        <a:buFont typeface="Arial" panose="020B0604020202020204" pitchFamily="34" charset="0"/>
                        <a:buChar char="•"/>
                      </a:pPr>
                      <a:r>
                        <a:rPr lang="en-US" dirty="0"/>
                        <a:t>Straightforward to incorporate problem changes</a:t>
                      </a:r>
                    </a:p>
                  </a:txBody>
                  <a:tcPr/>
                </a:tc>
                <a:tc>
                  <a:txBody>
                    <a:bodyPr/>
                    <a:lstStyle/>
                    <a:p>
                      <a:pPr marL="285750" indent="-285750">
                        <a:buFont typeface="Arial" panose="020B0604020202020204" pitchFamily="34" charset="0"/>
                        <a:buChar char="•"/>
                      </a:pPr>
                      <a:r>
                        <a:rPr lang="en-US" dirty="0"/>
                        <a:t>Can offer global optimal solution</a:t>
                      </a:r>
                    </a:p>
                    <a:p>
                      <a:pPr marL="285750" indent="-285750">
                        <a:buFont typeface="Arial" panose="020B0604020202020204" pitchFamily="34" charset="0"/>
                        <a:buChar char="•"/>
                      </a:pPr>
                      <a:r>
                        <a:rPr lang="en-US" dirty="0"/>
                        <a:t>Do not require an initial guess</a:t>
                      </a:r>
                    </a:p>
                  </a:txBody>
                  <a:tcPr/>
                </a:tc>
                <a:extLst>
                  <a:ext uri="{0D108BD9-81ED-4DB2-BD59-A6C34878D82A}">
                    <a16:rowId xmlns:a16="http://schemas.microsoft.com/office/drawing/2014/main" val="486066225"/>
                  </a:ext>
                </a:extLst>
              </a:tr>
              <a:tr h="2011680">
                <a:tc>
                  <a:txBody>
                    <a:bodyPr/>
                    <a:lstStyle/>
                    <a:p>
                      <a:pPr algn="ctr"/>
                      <a:r>
                        <a:rPr lang="en-US" b="1" dirty="0">
                          <a:solidFill>
                            <a:schemeClr val="tx1"/>
                          </a:solidFill>
                        </a:rPr>
                        <a:t>Con</a:t>
                      </a:r>
                    </a:p>
                  </a:txBody>
                  <a:tcPr anchor="ctr"/>
                </a:tc>
                <a:tc>
                  <a:txBody>
                    <a:bodyPr/>
                    <a:lstStyle/>
                    <a:p>
                      <a:pPr marL="285750" indent="-285750">
                        <a:buFont typeface="Arial" panose="020B0604020202020204" pitchFamily="34" charset="0"/>
                        <a:buChar char="•"/>
                      </a:pPr>
                      <a:r>
                        <a:rPr lang="en-US" dirty="0"/>
                        <a:t>Costate values are unintuitive</a:t>
                      </a:r>
                    </a:p>
                    <a:p>
                      <a:pPr marL="285750" indent="-285750">
                        <a:buFont typeface="Arial" panose="020B0604020202020204" pitchFamily="34" charset="0"/>
                        <a:buChar char="•"/>
                      </a:pPr>
                      <a:r>
                        <a:rPr lang="en-US" dirty="0"/>
                        <a:t>Must rederive the two point boundary value problem if the problem changes</a:t>
                      </a:r>
                    </a:p>
                    <a:p>
                      <a:pPr marL="285750" indent="-285750">
                        <a:buFont typeface="Arial" panose="020B0604020202020204" pitchFamily="34" charset="0"/>
                        <a:buChar char="•"/>
                      </a:pPr>
                      <a:r>
                        <a:rPr lang="en-US" dirty="0"/>
                        <a:t>Often requires a better initial guess than other methods</a:t>
                      </a:r>
                    </a:p>
                  </a:txBody>
                  <a:tcPr/>
                </a:tc>
                <a:tc>
                  <a:txBody>
                    <a:bodyPr/>
                    <a:lstStyle/>
                    <a:p>
                      <a:pPr marL="285750" indent="-285750">
                        <a:buFont typeface="Arial" panose="020B0604020202020204" pitchFamily="34" charset="0"/>
                        <a:buChar char="•"/>
                      </a:pPr>
                      <a:r>
                        <a:rPr lang="en-US" dirty="0"/>
                        <a:t>Produce large dimension problems</a:t>
                      </a:r>
                    </a:p>
                    <a:p>
                      <a:pPr marL="285750" indent="-285750">
                        <a:buFont typeface="Arial" panose="020B0604020202020204" pitchFamily="34" charset="0"/>
                        <a:buChar char="•"/>
                      </a:pPr>
                      <a:r>
                        <a:rPr lang="en-US" dirty="0"/>
                        <a:t>More difficult to guarantee optimality</a:t>
                      </a:r>
                    </a:p>
                  </a:txBody>
                  <a:tcPr/>
                </a:tc>
                <a:tc>
                  <a:txBody>
                    <a:bodyPr/>
                    <a:lstStyle/>
                    <a:p>
                      <a:pPr marL="285750" indent="-285750">
                        <a:buFont typeface="Arial" panose="020B0604020202020204" pitchFamily="34" charset="0"/>
                        <a:buChar char="•"/>
                      </a:pPr>
                      <a:r>
                        <a:rPr lang="en-US" dirty="0"/>
                        <a:t>Computationally expensive</a:t>
                      </a:r>
                    </a:p>
                    <a:p>
                      <a:pPr marL="285750" indent="-285750">
                        <a:buFont typeface="Arial" panose="020B0604020202020204" pitchFamily="34" charset="0"/>
                        <a:buChar char="•"/>
                      </a:pPr>
                      <a:r>
                        <a:rPr lang="en-US" dirty="0"/>
                        <a:t>Coarse approximation of the dynamics</a:t>
                      </a:r>
                    </a:p>
                  </a:txBody>
                  <a:tcPr/>
                </a:tc>
                <a:extLst>
                  <a:ext uri="{0D108BD9-81ED-4DB2-BD59-A6C34878D82A}">
                    <a16:rowId xmlns:a16="http://schemas.microsoft.com/office/drawing/2014/main" val="1183182987"/>
                  </a:ext>
                </a:extLst>
              </a:tr>
            </a:tbl>
          </a:graphicData>
        </a:graphic>
      </p:graphicFrame>
      <p:sp>
        <p:nvSpPr>
          <p:cNvPr id="2" name="Title 1">
            <a:extLst>
              <a:ext uri="{FF2B5EF4-FFF2-40B4-BE49-F238E27FC236}">
                <a16:creationId xmlns:a16="http://schemas.microsoft.com/office/drawing/2014/main" id="{B553DEE6-D8DB-42EA-B85F-9497C7A35B67}"/>
              </a:ext>
            </a:extLst>
          </p:cNvPr>
          <p:cNvSpPr>
            <a:spLocks noGrp="1"/>
          </p:cNvSpPr>
          <p:nvPr>
            <p:ph type="title"/>
          </p:nvPr>
        </p:nvSpPr>
        <p:spPr/>
        <p:txBody>
          <a:bodyPr/>
          <a:lstStyle/>
          <a:p>
            <a:r>
              <a:rPr lang="en-US" dirty="0"/>
              <a:t>Background: Optimization Methods</a:t>
            </a:r>
          </a:p>
        </p:txBody>
      </p:sp>
      <p:sp>
        <p:nvSpPr>
          <p:cNvPr id="4" name="Slide Number Placeholder 3">
            <a:extLst>
              <a:ext uri="{FF2B5EF4-FFF2-40B4-BE49-F238E27FC236}">
                <a16:creationId xmlns:a16="http://schemas.microsoft.com/office/drawing/2014/main" id="{7F8676C0-CDC9-48B2-B3F2-DAB5C2A14D39}"/>
              </a:ext>
            </a:extLst>
          </p:cNvPr>
          <p:cNvSpPr>
            <a:spLocks noGrp="1"/>
          </p:cNvSpPr>
          <p:nvPr>
            <p:ph type="sldNum" sz="quarter" idx="10"/>
          </p:nvPr>
        </p:nvSpPr>
        <p:spPr/>
        <p:txBody>
          <a:bodyPr/>
          <a:lstStyle/>
          <a:p>
            <a:fld id="{3720572F-4CFD-7349-B5C7-9B3124010EE8}" type="slidenum">
              <a:rPr lang="en-US" altLang="en-US" smtClean="0"/>
              <a:pPr/>
              <a:t>6</a:t>
            </a:fld>
            <a:endParaRPr lang="en-US" altLang="en-US"/>
          </a:p>
        </p:txBody>
      </p:sp>
      <p:sp>
        <p:nvSpPr>
          <p:cNvPr id="7" name="AutoShape 3">
            <a:extLst>
              <a:ext uri="{FF2B5EF4-FFF2-40B4-BE49-F238E27FC236}">
                <a16:creationId xmlns:a16="http://schemas.microsoft.com/office/drawing/2014/main" id="{3242CA1A-3083-41FD-8070-FF5AD0922555}"/>
              </a:ext>
            </a:extLst>
          </p:cNvPr>
          <p:cNvSpPr>
            <a:spLocks noChangeAspect="1" noChangeArrowheads="1" noTextEdit="1"/>
          </p:cNvSpPr>
          <p:nvPr/>
        </p:nvSpPr>
        <p:spPr bwMode="auto">
          <a:xfrm>
            <a:off x="321338" y="1462285"/>
            <a:ext cx="11668125" cy="458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Rectangle 5">
            <a:extLst>
              <a:ext uri="{FF2B5EF4-FFF2-40B4-BE49-F238E27FC236}">
                <a16:creationId xmlns:a16="http://schemas.microsoft.com/office/drawing/2014/main" id="{72CA4EC1-5ADA-4004-986D-6493F8D2DEDF}"/>
              </a:ext>
            </a:extLst>
          </p:cNvPr>
          <p:cNvSpPr>
            <a:spLocks noChangeArrowheads="1"/>
          </p:cNvSpPr>
          <p:nvPr/>
        </p:nvSpPr>
        <p:spPr bwMode="auto">
          <a:xfrm>
            <a:off x="329276" y="1470223"/>
            <a:ext cx="1484313" cy="457200"/>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Rectangle 6">
            <a:extLst>
              <a:ext uri="{FF2B5EF4-FFF2-40B4-BE49-F238E27FC236}">
                <a16:creationId xmlns:a16="http://schemas.microsoft.com/office/drawing/2014/main" id="{13EF088A-CF2E-4774-88E8-33F226AD9782}"/>
              </a:ext>
            </a:extLst>
          </p:cNvPr>
          <p:cNvSpPr>
            <a:spLocks noChangeArrowheads="1"/>
          </p:cNvSpPr>
          <p:nvPr/>
        </p:nvSpPr>
        <p:spPr bwMode="auto">
          <a:xfrm>
            <a:off x="1813588" y="1470223"/>
            <a:ext cx="3384550" cy="457200"/>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Rectangle 7">
            <a:extLst>
              <a:ext uri="{FF2B5EF4-FFF2-40B4-BE49-F238E27FC236}">
                <a16:creationId xmlns:a16="http://schemas.microsoft.com/office/drawing/2014/main" id="{E99A258F-75FC-4C5F-8A1B-4EE476C559D9}"/>
              </a:ext>
            </a:extLst>
          </p:cNvPr>
          <p:cNvSpPr>
            <a:spLocks noChangeArrowheads="1"/>
          </p:cNvSpPr>
          <p:nvPr/>
        </p:nvSpPr>
        <p:spPr bwMode="auto">
          <a:xfrm>
            <a:off x="5198138" y="1470223"/>
            <a:ext cx="3382963" cy="457200"/>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Rectangle 8">
            <a:extLst>
              <a:ext uri="{FF2B5EF4-FFF2-40B4-BE49-F238E27FC236}">
                <a16:creationId xmlns:a16="http://schemas.microsoft.com/office/drawing/2014/main" id="{32266ED8-316A-4852-938D-906FBB4781B2}"/>
              </a:ext>
            </a:extLst>
          </p:cNvPr>
          <p:cNvSpPr>
            <a:spLocks noChangeArrowheads="1"/>
          </p:cNvSpPr>
          <p:nvPr/>
        </p:nvSpPr>
        <p:spPr bwMode="auto">
          <a:xfrm>
            <a:off x="8581101" y="1470223"/>
            <a:ext cx="3382963" cy="457200"/>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Rectangle 9">
            <a:extLst>
              <a:ext uri="{FF2B5EF4-FFF2-40B4-BE49-F238E27FC236}">
                <a16:creationId xmlns:a16="http://schemas.microsoft.com/office/drawing/2014/main" id="{0E68352C-3B34-4A24-AB7E-38C82D1122DB}"/>
              </a:ext>
            </a:extLst>
          </p:cNvPr>
          <p:cNvSpPr>
            <a:spLocks noChangeArrowheads="1"/>
          </p:cNvSpPr>
          <p:nvPr/>
        </p:nvSpPr>
        <p:spPr bwMode="auto">
          <a:xfrm>
            <a:off x="329276" y="1927423"/>
            <a:ext cx="1484313" cy="2011363"/>
          </a:xfrm>
          <a:prstGeom prst="rect">
            <a:avLst/>
          </a:prstGeom>
          <a:solidFill>
            <a:srgbClr val="CDCDD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Rectangle 10">
            <a:extLst>
              <a:ext uri="{FF2B5EF4-FFF2-40B4-BE49-F238E27FC236}">
                <a16:creationId xmlns:a16="http://schemas.microsoft.com/office/drawing/2014/main" id="{E44359A5-1609-4E98-AB96-25C78093C194}"/>
              </a:ext>
            </a:extLst>
          </p:cNvPr>
          <p:cNvSpPr>
            <a:spLocks noChangeArrowheads="1"/>
          </p:cNvSpPr>
          <p:nvPr/>
        </p:nvSpPr>
        <p:spPr bwMode="auto">
          <a:xfrm>
            <a:off x="1813588" y="1927423"/>
            <a:ext cx="3384550" cy="2012950"/>
          </a:xfrm>
          <a:prstGeom prst="rect">
            <a:avLst/>
          </a:prstGeom>
          <a:solidFill>
            <a:srgbClr val="CDCDD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Rectangle 11">
            <a:extLst>
              <a:ext uri="{FF2B5EF4-FFF2-40B4-BE49-F238E27FC236}">
                <a16:creationId xmlns:a16="http://schemas.microsoft.com/office/drawing/2014/main" id="{21179586-3E3A-4C31-B130-7B6A3F97B63C}"/>
              </a:ext>
            </a:extLst>
          </p:cNvPr>
          <p:cNvSpPr>
            <a:spLocks noChangeArrowheads="1"/>
          </p:cNvSpPr>
          <p:nvPr/>
        </p:nvSpPr>
        <p:spPr bwMode="auto">
          <a:xfrm>
            <a:off x="5198138" y="1927423"/>
            <a:ext cx="3382963" cy="2011363"/>
          </a:xfrm>
          <a:prstGeom prst="rect">
            <a:avLst/>
          </a:prstGeom>
          <a:solidFill>
            <a:srgbClr val="CDCDD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Rectangle 12">
            <a:extLst>
              <a:ext uri="{FF2B5EF4-FFF2-40B4-BE49-F238E27FC236}">
                <a16:creationId xmlns:a16="http://schemas.microsoft.com/office/drawing/2014/main" id="{C46F62C5-F913-46B5-BB24-9CF9BD1C4878}"/>
              </a:ext>
            </a:extLst>
          </p:cNvPr>
          <p:cNvSpPr>
            <a:spLocks noChangeArrowheads="1"/>
          </p:cNvSpPr>
          <p:nvPr/>
        </p:nvSpPr>
        <p:spPr bwMode="auto">
          <a:xfrm>
            <a:off x="8581101" y="1927423"/>
            <a:ext cx="3382963" cy="2011363"/>
          </a:xfrm>
          <a:prstGeom prst="rect">
            <a:avLst/>
          </a:prstGeom>
          <a:solidFill>
            <a:srgbClr val="CDCDD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Rectangle 13">
            <a:extLst>
              <a:ext uri="{FF2B5EF4-FFF2-40B4-BE49-F238E27FC236}">
                <a16:creationId xmlns:a16="http://schemas.microsoft.com/office/drawing/2014/main" id="{AA64ADE9-F313-43CF-8778-2D2241287005}"/>
              </a:ext>
            </a:extLst>
          </p:cNvPr>
          <p:cNvSpPr>
            <a:spLocks noChangeArrowheads="1"/>
          </p:cNvSpPr>
          <p:nvPr/>
        </p:nvSpPr>
        <p:spPr bwMode="auto">
          <a:xfrm>
            <a:off x="329276" y="3940373"/>
            <a:ext cx="1484313" cy="2011363"/>
          </a:xfrm>
          <a:prstGeom prst="rect">
            <a:avLst/>
          </a:prstGeom>
          <a:solidFill>
            <a:srgbClr val="E8E8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Rectangle 14">
            <a:extLst>
              <a:ext uri="{FF2B5EF4-FFF2-40B4-BE49-F238E27FC236}">
                <a16:creationId xmlns:a16="http://schemas.microsoft.com/office/drawing/2014/main" id="{F576CF3B-E331-4E13-B713-B1BBD09C11C1}"/>
              </a:ext>
            </a:extLst>
          </p:cNvPr>
          <p:cNvSpPr>
            <a:spLocks noChangeArrowheads="1"/>
          </p:cNvSpPr>
          <p:nvPr/>
        </p:nvSpPr>
        <p:spPr bwMode="auto">
          <a:xfrm>
            <a:off x="1813588" y="3940373"/>
            <a:ext cx="3384550" cy="2011363"/>
          </a:xfrm>
          <a:prstGeom prst="rect">
            <a:avLst/>
          </a:prstGeom>
          <a:solidFill>
            <a:srgbClr val="E8E8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Rectangle 15">
            <a:extLst>
              <a:ext uri="{FF2B5EF4-FFF2-40B4-BE49-F238E27FC236}">
                <a16:creationId xmlns:a16="http://schemas.microsoft.com/office/drawing/2014/main" id="{9A5109F0-B1C0-438C-9C5E-70BAC75DCFF8}"/>
              </a:ext>
            </a:extLst>
          </p:cNvPr>
          <p:cNvSpPr>
            <a:spLocks noChangeArrowheads="1"/>
          </p:cNvSpPr>
          <p:nvPr/>
        </p:nvSpPr>
        <p:spPr bwMode="auto">
          <a:xfrm>
            <a:off x="5198138" y="3938785"/>
            <a:ext cx="3382963" cy="2012950"/>
          </a:xfrm>
          <a:prstGeom prst="rect">
            <a:avLst/>
          </a:prstGeom>
          <a:solidFill>
            <a:srgbClr val="E8E8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Rectangle 16">
            <a:extLst>
              <a:ext uri="{FF2B5EF4-FFF2-40B4-BE49-F238E27FC236}">
                <a16:creationId xmlns:a16="http://schemas.microsoft.com/office/drawing/2014/main" id="{EDBCE7A8-B2F2-4531-BFAD-E9767EAC2D62}"/>
              </a:ext>
            </a:extLst>
          </p:cNvPr>
          <p:cNvSpPr>
            <a:spLocks noChangeArrowheads="1"/>
          </p:cNvSpPr>
          <p:nvPr/>
        </p:nvSpPr>
        <p:spPr bwMode="auto">
          <a:xfrm>
            <a:off x="8581101" y="3938785"/>
            <a:ext cx="3382963" cy="2012950"/>
          </a:xfrm>
          <a:prstGeom prst="rect">
            <a:avLst/>
          </a:prstGeom>
          <a:solidFill>
            <a:srgbClr val="E8E8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Line 17">
            <a:extLst>
              <a:ext uri="{FF2B5EF4-FFF2-40B4-BE49-F238E27FC236}">
                <a16:creationId xmlns:a16="http://schemas.microsoft.com/office/drawing/2014/main" id="{3E1ACAF6-FEE6-4FF6-AE83-C5811C7C5366}"/>
              </a:ext>
            </a:extLst>
          </p:cNvPr>
          <p:cNvSpPr>
            <a:spLocks noChangeShapeType="1"/>
          </p:cNvSpPr>
          <p:nvPr/>
        </p:nvSpPr>
        <p:spPr bwMode="auto">
          <a:xfrm>
            <a:off x="1813588" y="1463873"/>
            <a:ext cx="0" cy="4494213"/>
          </a:xfrm>
          <a:prstGeom prst="line">
            <a:avLst/>
          </a:prstGeom>
          <a:noFill/>
          <a:ln w="1270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Line 18">
            <a:extLst>
              <a:ext uri="{FF2B5EF4-FFF2-40B4-BE49-F238E27FC236}">
                <a16:creationId xmlns:a16="http://schemas.microsoft.com/office/drawing/2014/main" id="{7D2DEA93-C77B-4868-A8BA-FF9E7C818E34}"/>
              </a:ext>
            </a:extLst>
          </p:cNvPr>
          <p:cNvSpPr>
            <a:spLocks noChangeShapeType="1"/>
          </p:cNvSpPr>
          <p:nvPr/>
        </p:nvSpPr>
        <p:spPr bwMode="auto">
          <a:xfrm>
            <a:off x="5198138" y="1463873"/>
            <a:ext cx="0" cy="4494213"/>
          </a:xfrm>
          <a:prstGeom prst="line">
            <a:avLst/>
          </a:prstGeom>
          <a:noFill/>
          <a:ln w="1270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Line 19">
            <a:extLst>
              <a:ext uri="{FF2B5EF4-FFF2-40B4-BE49-F238E27FC236}">
                <a16:creationId xmlns:a16="http://schemas.microsoft.com/office/drawing/2014/main" id="{88E33AFF-EA94-4A0A-897B-6DDBF923170B}"/>
              </a:ext>
            </a:extLst>
          </p:cNvPr>
          <p:cNvSpPr>
            <a:spLocks noChangeShapeType="1"/>
          </p:cNvSpPr>
          <p:nvPr/>
        </p:nvSpPr>
        <p:spPr bwMode="auto">
          <a:xfrm>
            <a:off x="8581101" y="1463873"/>
            <a:ext cx="0" cy="4494213"/>
          </a:xfrm>
          <a:prstGeom prst="line">
            <a:avLst/>
          </a:prstGeom>
          <a:noFill/>
          <a:ln w="1270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Line 20">
            <a:extLst>
              <a:ext uri="{FF2B5EF4-FFF2-40B4-BE49-F238E27FC236}">
                <a16:creationId xmlns:a16="http://schemas.microsoft.com/office/drawing/2014/main" id="{E5EC7F6B-56B2-46A4-887B-742D8866BBCA}"/>
              </a:ext>
            </a:extLst>
          </p:cNvPr>
          <p:cNvSpPr>
            <a:spLocks noChangeShapeType="1"/>
          </p:cNvSpPr>
          <p:nvPr/>
        </p:nvSpPr>
        <p:spPr bwMode="auto">
          <a:xfrm>
            <a:off x="322926" y="1927423"/>
            <a:ext cx="11647488" cy="0"/>
          </a:xfrm>
          <a:prstGeom prst="line">
            <a:avLst/>
          </a:prstGeom>
          <a:noFill/>
          <a:ln w="3810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Line 21">
            <a:extLst>
              <a:ext uri="{FF2B5EF4-FFF2-40B4-BE49-F238E27FC236}">
                <a16:creationId xmlns:a16="http://schemas.microsoft.com/office/drawing/2014/main" id="{C4022CAB-72E4-40FB-B6F9-2B1DE17020F3}"/>
              </a:ext>
            </a:extLst>
          </p:cNvPr>
          <p:cNvSpPr>
            <a:spLocks noChangeShapeType="1"/>
          </p:cNvSpPr>
          <p:nvPr/>
        </p:nvSpPr>
        <p:spPr bwMode="auto">
          <a:xfrm>
            <a:off x="322926" y="3938785"/>
            <a:ext cx="11647488" cy="0"/>
          </a:xfrm>
          <a:prstGeom prst="line">
            <a:avLst/>
          </a:prstGeom>
          <a:noFill/>
          <a:ln w="1270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Line 22">
            <a:extLst>
              <a:ext uri="{FF2B5EF4-FFF2-40B4-BE49-F238E27FC236}">
                <a16:creationId xmlns:a16="http://schemas.microsoft.com/office/drawing/2014/main" id="{58E6B90B-3D83-4D17-8C23-23899617DAC8}"/>
              </a:ext>
            </a:extLst>
          </p:cNvPr>
          <p:cNvSpPr>
            <a:spLocks noChangeShapeType="1"/>
          </p:cNvSpPr>
          <p:nvPr/>
        </p:nvSpPr>
        <p:spPr bwMode="auto">
          <a:xfrm>
            <a:off x="329276" y="1463873"/>
            <a:ext cx="0" cy="4494213"/>
          </a:xfrm>
          <a:prstGeom prst="line">
            <a:avLst/>
          </a:prstGeom>
          <a:noFill/>
          <a:ln w="1270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Line 23">
            <a:extLst>
              <a:ext uri="{FF2B5EF4-FFF2-40B4-BE49-F238E27FC236}">
                <a16:creationId xmlns:a16="http://schemas.microsoft.com/office/drawing/2014/main" id="{49813CBF-C533-4F86-B526-4B950BBDF7E2}"/>
              </a:ext>
            </a:extLst>
          </p:cNvPr>
          <p:cNvSpPr>
            <a:spLocks noChangeShapeType="1"/>
          </p:cNvSpPr>
          <p:nvPr/>
        </p:nvSpPr>
        <p:spPr bwMode="auto">
          <a:xfrm>
            <a:off x="11964063" y="1463873"/>
            <a:ext cx="0" cy="4494213"/>
          </a:xfrm>
          <a:prstGeom prst="line">
            <a:avLst/>
          </a:prstGeom>
          <a:noFill/>
          <a:ln w="1270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Line 24">
            <a:extLst>
              <a:ext uri="{FF2B5EF4-FFF2-40B4-BE49-F238E27FC236}">
                <a16:creationId xmlns:a16="http://schemas.microsoft.com/office/drawing/2014/main" id="{F5CC6140-098F-4523-A3CA-3606B931D0E3}"/>
              </a:ext>
            </a:extLst>
          </p:cNvPr>
          <p:cNvSpPr>
            <a:spLocks noChangeShapeType="1"/>
          </p:cNvSpPr>
          <p:nvPr/>
        </p:nvSpPr>
        <p:spPr bwMode="auto">
          <a:xfrm>
            <a:off x="322926" y="1470223"/>
            <a:ext cx="11647488" cy="0"/>
          </a:xfrm>
          <a:prstGeom prst="line">
            <a:avLst/>
          </a:prstGeom>
          <a:noFill/>
          <a:ln w="1270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Line 25">
            <a:extLst>
              <a:ext uri="{FF2B5EF4-FFF2-40B4-BE49-F238E27FC236}">
                <a16:creationId xmlns:a16="http://schemas.microsoft.com/office/drawing/2014/main" id="{FE28150D-A89A-4414-825F-CA2C68318EB3}"/>
              </a:ext>
            </a:extLst>
          </p:cNvPr>
          <p:cNvSpPr>
            <a:spLocks noChangeShapeType="1"/>
          </p:cNvSpPr>
          <p:nvPr/>
        </p:nvSpPr>
        <p:spPr bwMode="auto">
          <a:xfrm>
            <a:off x="322926" y="5951735"/>
            <a:ext cx="11647488" cy="0"/>
          </a:xfrm>
          <a:prstGeom prst="line">
            <a:avLst/>
          </a:prstGeom>
          <a:noFill/>
          <a:ln w="1270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6">
            <a:extLst>
              <a:ext uri="{FF2B5EF4-FFF2-40B4-BE49-F238E27FC236}">
                <a16:creationId xmlns:a16="http://schemas.microsoft.com/office/drawing/2014/main" id="{023D0607-F6B5-4758-8BF7-25CD49F9F337}"/>
              </a:ext>
            </a:extLst>
          </p:cNvPr>
          <p:cNvSpPr>
            <a:spLocks noChangeArrowheads="1"/>
          </p:cNvSpPr>
          <p:nvPr/>
        </p:nvSpPr>
        <p:spPr bwMode="auto">
          <a:xfrm>
            <a:off x="2369213" y="1571823"/>
            <a:ext cx="238125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anose="020B0604020202020204" pitchFamily="34" charset="0"/>
              </a:rPr>
              <a:t>Indirect Optimization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0" name="Rectangle 27">
            <a:extLst>
              <a:ext uri="{FF2B5EF4-FFF2-40B4-BE49-F238E27FC236}">
                <a16:creationId xmlns:a16="http://schemas.microsoft.com/office/drawing/2014/main" id="{DF504994-3AE0-412C-9B2C-875B9848C23B}"/>
              </a:ext>
            </a:extLst>
          </p:cNvPr>
          <p:cNvSpPr>
            <a:spLocks noChangeArrowheads="1"/>
          </p:cNvSpPr>
          <p:nvPr/>
        </p:nvSpPr>
        <p:spPr bwMode="auto">
          <a:xfrm>
            <a:off x="5841076" y="1571823"/>
            <a:ext cx="2205038"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anose="020B0604020202020204" pitchFamily="34" charset="0"/>
              </a:rPr>
              <a:t>Direct Optimization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1" name="Rectangle 28">
            <a:extLst>
              <a:ext uri="{FF2B5EF4-FFF2-40B4-BE49-F238E27FC236}">
                <a16:creationId xmlns:a16="http://schemas.microsoft.com/office/drawing/2014/main" id="{38F72C44-8B4E-4275-B02F-4A43374E79CD}"/>
              </a:ext>
            </a:extLst>
          </p:cNvPr>
          <p:cNvSpPr>
            <a:spLocks noChangeArrowheads="1"/>
          </p:cNvSpPr>
          <p:nvPr/>
        </p:nvSpPr>
        <p:spPr bwMode="auto">
          <a:xfrm>
            <a:off x="9192288" y="1571823"/>
            <a:ext cx="226695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anose="020B0604020202020204" pitchFamily="34" charset="0"/>
              </a:rPr>
              <a:t>Global Optimization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2" name="Rectangle 29">
            <a:extLst>
              <a:ext uri="{FF2B5EF4-FFF2-40B4-BE49-F238E27FC236}">
                <a16:creationId xmlns:a16="http://schemas.microsoft.com/office/drawing/2014/main" id="{B389BD8B-24E1-418C-9BC9-F928D367401B}"/>
              </a:ext>
            </a:extLst>
          </p:cNvPr>
          <p:cNvSpPr>
            <a:spLocks noChangeArrowheads="1"/>
          </p:cNvSpPr>
          <p:nvPr/>
        </p:nvSpPr>
        <p:spPr bwMode="auto">
          <a:xfrm>
            <a:off x="881726" y="2806898"/>
            <a:ext cx="490538"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000000"/>
                </a:solidFill>
                <a:effectLst/>
                <a:latin typeface="Arial" panose="020B0604020202020204" pitchFamily="34" charset="0"/>
              </a:rPr>
              <a:t>Pro</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3" name="Rectangle 30">
            <a:extLst>
              <a:ext uri="{FF2B5EF4-FFF2-40B4-BE49-F238E27FC236}">
                <a16:creationId xmlns:a16="http://schemas.microsoft.com/office/drawing/2014/main" id="{CCD104EE-F129-4546-AE6E-4F82C534395B}"/>
              </a:ext>
            </a:extLst>
          </p:cNvPr>
          <p:cNvSpPr>
            <a:spLocks noChangeArrowheads="1"/>
          </p:cNvSpPr>
          <p:nvPr/>
        </p:nvSpPr>
        <p:spPr bwMode="auto">
          <a:xfrm>
            <a:off x="1905663" y="1990923"/>
            <a:ext cx="1809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Arial" panose="020B0604020202020204" pitchFamily="34" charset="0"/>
              </a:rPr>
              <a: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4" name="Rectangle 31">
            <a:extLst>
              <a:ext uri="{FF2B5EF4-FFF2-40B4-BE49-F238E27FC236}">
                <a16:creationId xmlns:a16="http://schemas.microsoft.com/office/drawing/2014/main" id="{46A9DEAE-C3B1-4EBE-8D90-A668B604D3DF}"/>
              </a:ext>
            </a:extLst>
          </p:cNvPr>
          <p:cNvSpPr>
            <a:spLocks noChangeArrowheads="1"/>
          </p:cNvSpPr>
          <p:nvPr/>
        </p:nvSpPr>
        <p:spPr bwMode="auto">
          <a:xfrm>
            <a:off x="2193001" y="1990923"/>
            <a:ext cx="29400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Arial" panose="020B0604020202020204" pitchFamily="34" charset="0"/>
              </a:rPr>
              <a:t>Smaller problem size yields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5" name="Rectangle 32">
            <a:extLst>
              <a:ext uri="{FF2B5EF4-FFF2-40B4-BE49-F238E27FC236}">
                <a16:creationId xmlns:a16="http://schemas.microsoft.com/office/drawing/2014/main" id="{7C08AABF-E42D-4AC9-A391-891DAE84D4E7}"/>
              </a:ext>
            </a:extLst>
          </p:cNvPr>
          <p:cNvSpPr>
            <a:spLocks noChangeArrowheads="1"/>
          </p:cNvSpPr>
          <p:nvPr/>
        </p:nvSpPr>
        <p:spPr bwMode="auto">
          <a:xfrm>
            <a:off x="2193001" y="2265560"/>
            <a:ext cx="10477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Arial" panose="020B0604020202020204" pitchFamily="34" charset="0"/>
              </a:rPr>
              <a:t>efficiency</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6" name="Rectangle 33">
            <a:extLst>
              <a:ext uri="{FF2B5EF4-FFF2-40B4-BE49-F238E27FC236}">
                <a16:creationId xmlns:a16="http://schemas.microsoft.com/office/drawing/2014/main" id="{14C465C6-00DF-460B-B591-10EB42474CD9}"/>
              </a:ext>
            </a:extLst>
          </p:cNvPr>
          <p:cNvSpPr>
            <a:spLocks noChangeArrowheads="1"/>
          </p:cNvSpPr>
          <p:nvPr/>
        </p:nvSpPr>
        <p:spPr bwMode="auto">
          <a:xfrm>
            <a:off x="1905663" y="2540198"/>
            <a:ext cx="1809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Arial" panose="020B0604020202020204" pitchFamily="34" charset="0"/>
              </a:rPr>
              <a: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7" name="Rectangle 34">
            <a:extLst>
              <a:ext uri="{FF2B5EF4-FFF2-40B4-BE49-F238E27FC236}">
                <a16:creationId xmlns:a16="http://schemas.microsoft.com/office/drawing/2014/main" id="{4EA53827-4F88-4C60-ABA8-80150BF548ED}"/>
              </a:ext>
            </a:extLst>
          </p:cNvPr>
          <p:cNvSpPr>
            <a:spLocks noChangeArrowheads="1"/>
          </p:cNvSpPr>
          <p:nvPr/>
        </p:nvSpPr>
        <p:spPr bwMode="auto">
          <a:xfrm>
            <a:off x="2193001" y="2540198"/>
            <a:ext cx="21447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Provides control law</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8" name="Rectangle 35">
            <a:extLst>
              <a:ext uri="{FF2B5EF4-FFF2-40B4-BE49-F238E27FC236}">
                <a16:creationId xmlns:a16="http://schemas.microsoft.com/office/drawing/2014/main" id="{72ECA77A-8903-4E5E-A366-F86632631F15}"/>
              </a:ext>
            </a:extLst>
          </p:cNvPr>
          <p:cNvSpPr>
            <a:spLocks noChangeArrowheads="1"/>
          </p:cNvSpPr>
          <p:nvPr/>
        </p:nvSpPr>
        <p:spPr bwMode="auto">
          <a:xfrm>
            <a:off x="1905663" y="2816423"/>
            <a:ext cx="1809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9" name="Rectangle 36">
            <a:extLst>
              <a:ext uri="{FF2B5EF4-FFF2-40B4-BE49-F238E27FC236}">
                <a16:creationId xmlns:a16="http://schemas.microsoft.com/office/drawing/2014/main" id="{ECA3604B-68DA-40C9-A99B-5C4ABD26E54E}"/>
              </a:ext>
            </a:extLst>
          </p:cNvPr>
          <p:cNvSpPr>
            <a:spLocks noChangeArrowheads="1"/>
          </p:cNvSpPr>
          <p:nvPr/>
        </p:nvSpPr>
        <p:spPr bwMode="auto">
          <a:xfrm>
            <a:off x="2193001" y="2816423"/>
            <a:ext cx="29702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Solution guaranteed to be a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0" name="Rectangle 37">
            <a:extLst>
              <a:ext uri="{FF2B5EF4-FFF2-40B4-BE49-F238E27FC236}">
                <a16:creationId xmlns:a16="http://schemas.microsoft.com/office/drawing/2014/main" id="{E6A2CCF7-EF6D-4D7A-9570-5A1DBE67FD07}"/>
              </a:ext>
            </a:extLst>
          </p:cNvPr>
          <p:cNvSpPr>
            <a:spLocks noChangeArrowheads="1"/>
          </p:cNvSpPr>
          <p:nvPr/>
        </p:nvSpPr>
        <p:spPr bwMode="auto">
          <a:xfrm>
            <a:off x="2193001" y="3091060"/>
            <a:ext cx="13700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local optimal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1" name="Rectangle 38">
            <a:extLst>
              <a:ext uri="{FF2B5EF4-FFF2-40B4-BE49-F238E27FC236}">
                <a16:creationId xmlns:a16="http://schemas.microsoft.com/office/drawing/2014/main" id="{03AB53A9-1379-4017-B389-BA5B3471611B}"/>
              </a:ext>
            </a:extLst>
          </p:cNvPr>
          <p:cNvSpPr>
            <a:spLocks noChangeArrowheads="1"/>
          </p:cNvSpPr>
          <p:nvPr/>
        </p:nvSpPr>
        <p:spPr bwMode="auto">
          <a:xfrm>
            <a:off x="5290213" y="1990923"/>
            <a:ext cx="1793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2" name="Rectangle 39">
            <a:extLst>
              <a:ext uri="{FF2B5EF4-FFF2-40B4-BE49-F238E27FC236}">
                <a16:creationId xmlns:a16="http://schemas.microsoft.com/office/drawing/2014/main" id="{1D219A55-1B00-49E2-8383-7C622C9D7450}"/>
              </a:ext>
            </a:extLst>
          </p:cNvPr>
          <p:cNvSpPr>
            <a:spLocks noChangeArrowheads="1"/>
          </p:cNvSpPr>
          <p:nvPr/>
        </p:nvSpPr>
        <p:spPr bwMode="auto">
          <a:xfrm>
            <a:off x="5575963" y="1990923"/>
            <a:ext cx="28559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Robust to poor initial guess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3" name="Rectangle 40">
            <a:extLst>
              <a:ext uri="{FF2B5EF4-FFF2-40B4-BE49-F238E27FC236}">
                <a16:creationId xmlns:a16="http://schemas.microsoft.com/office/drawing/2014/main" id="{846D33C4-1BB5-4211-BE81-24D802AB8209}"/>
              </a:ext>
            </a:extLst>
          </p:cNvPr>
          <p:cNvSpPr>
            <a:spLocks noChangeArrowheads="1"/>
          </p:cNvSpPr>
          <p:nvPr/>
        </p:nvSpPr>
        <p:spPr bwMode="auto">
          <a:xfrm>
            <a:off x="5290213" y="2265560"/>
            <a:ext cx="1793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4" name="Rectangle 41">
            <a:extLst>
              <a:ext uri="{FF2B5EF4-FFF2-40B4-BE49-F238E27FC236}">
                <a16:creationId xmlns:a16="http://schemas.microsoft.com/office/drawing/2014/main" id="{1C6681CB-6426-41B4-AE4B-11CA7351D995}"/>
              </a:ext>
            </a:extLst>
          </p:cNvPr>
          <p:cNvSpPr>
            <a:spLocks noChangeArrowheads="1"/>
          </p:cNvSpPr>
          <p:nvPr/>
        </p:nvSpPr>
        <p:spPr bwMode="auto">
          <a:xfrm>
            <a:off x="5575963" y="2265560"/>
            <a:ext cx="16748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Simple to setup</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5" name="Rectangle 42">
            <a:extLst>
              <a:ext uri="{FF2B5EF4-FFF2-40B4-BE49-F238E27FC236}">
                <a16:creationId xmlns:a16="http://schemas.microsoft.com/office/drawing/2014/main" id="{687A423A-42A1-4988-B1CB-B18D48352832}"/>
              </a:ext>
            </a:extLst>
          </p:cNvPr>
          <p:cNvSpPr>
            <a:spLocks noChangeArrowheads="1"/>
          </p:cNvSpPr>
          <p:nvPr/>
        </p:nvSpPr>
        <p:spPr bwMode="auto">
          <a:xfrm>
            <a:off x="5290213" y="2540198"/>
            <a:ext cx="1793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6" name="Rectangle 43">
            <a:extLst>
              <a:ext uri="{FF2B5EF4-FFF2-40B4-BE49-F238E27FC236}">
                <a16:creationId xmlns:a16="http://schemas.microsoft.com/office/drawing/2014/main" id="{EBC3A783-43F6-4DBC-90FB-7453680AD6E1}"/>
              </a:ext>
            </a:extLst>
          </p:cNvPr>
          <p:cNvSpPr>
            <a:spLocks noChangeArrowheads="1"/>
          </p:cNvSpPr>
          <p:nvPr/>
        </p:nvSpPr>
        <p:spPr bwMode="auto">
          <a:xfrm>
            <a:off x="5575963" y="2540198"/>
            <a:ext cx="19669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Straightforward to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7" name="Rectangle 44">
            <a:extLst>
              <a:ext uri="{FF2B5EF4-FFF2-40B4-BE49-F238E27FC236}">
                <a16:creationId xmlns:a16="http://schemas.microsoft.com/office/drawing/2014/main" id="{6AF1C678-34BA-4B46-A7B9-8F7736F27484}"/>
              </a:ext>
            </a:extLst>
          </p:cNvPr>
          <p:cNvSpPr>
            <a:spLocks noChangeArrowheads="1"/>
          </p:cNvSpPr>
          <p:nvPr/>
        </p:nvSpPr>
        <p:spPr bwMode="auto">
          <a:xfrm>
            <a:off x="5575963" y="2816423"/>
            <a:ext cx="21971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incorporate problem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8" name="Rectangle 45">
            <a:extLst>
              <a:ext uri="{FF2B5EF4-FFF2-40B4-BE49-F238E27FC236}">
                <a16:creationId xmlns:a16="http://schemas.microsoft.com/office/drawing/2014/main" id="{60207680-2C1F-440C-945D-43215F6C6E56}"/>
              </a:ext>
            </a:extLst>
          </p:cNvPr>
          <p:cNvSpPr>
            <a:spLocks noChangeArrowheads="1"/>
          </p:cNvSpPr>
          <p:nvPr/>
        </p:nvSpPr>
        <p:spPr bwMode="auto">
          <a:xfrm>
            <a:off x="5575963" y="3091060"/>
            <a:ext cx="965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changes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9" name="Rectangle 46">
            <a:extLst>
              <a:ext uri="{FF2B5EF4-FFF2-40B4-BE49-F238E27FC236}">
                <a16:creationId xmlns:a16="http://schemas.microsoft.com/office/drawing/2014/main" id="{08F5A1FA-BB0D-4B47-BA1E-551665C6FDEC}"/>
              </a:ext>
            </a:extLst>
          </p:cNvPr>
          <p:cNvSpPr>
            <a:spLocks noChangeArrowheads="1"/>
          </p:cNvSpPr>
          <p:nvPr/>
        </p:nvSpPr>
        <p:spPr bwMode="auto">
          <a:xfrm>
            <a:off x="8673176" y="1990923"/>
            <a:ext cx="1793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0" name="Rectangle 47">
            <a:extLst>
              <a:ext uri="{FF2B5EF4-FFF2-40B4-BE49-F238E27FC236}">
                <a16:creationId xmlns:a16="http://schemas.microsoft.com/office/drawing/2014/main" id="{C215C359-D76C-4959-A9A0-8B09E1F149EE}"/>
              </a:ext>
            </a:extLst>
          </p:cNvPr>
          <p:cNvSpPr>
            <a:spLocks noChangeArrowheads="1"/>
          </p:cNvSpPr>
          <p:nvPr/>
        </p:nvSpPr>
        <p:spPr bwMode="auto">
          <a:xfrm>
            <a:off x="8958926" y="1990923"/>
            <a:ext cx="25781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Can offer global optimal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1" name="Rectangle 48">
            <a:extLst>
              <a:ext uri="{FF2B5EF4-FFF2-40B4-BE49-F238E27FC236}">
                <a16:creationId xmlns:a16="http://schemas.microsoft.com/office/drawing/2014/main" id="{024E8924-276E-488C-82FD-753B79951858}"/>
              </a:ext>
            </a:extLst>
          </p:cNvPr>
          <p:cNvSpPr>
            <a:spLocks noChangeArrowheads="1"/>
          </p:cNvSpPr>
          <p:nvPr/>
        </p:nvSpPr>
        <p:spPr bwMode="auto">
          <a:xfrm>
            <a:off x="8958926" y="2265560"/>
            <a:ext cx="889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solution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2" name="Rectangle 49">
            <a:extLst>
              <a:ext uri="{FF2B5EF4-FFF2-40B4-BE49-F238E27FC236}">
                <a16:creationId xmlns:a16="http://schemas.microsoft.com/office/drawing/2014/main" id="{E358A62C-B470-4554-B6F6-C6BC70874756}"/>
              </a:ext>
            </a:extLst>
          </p:cNvPr>
          <p:cNvSpPr>
            <a:spLocks noChangeArrowheads="1"/>
          </p:cNvSpPr>
          <p:nvPr/>
        </p:nvSpPr>
        <p:spPr bwMode="auto">
          <a:xfrm>
            <a:off x="8673176" y="2540198"/>
            <a:ext cx="1793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3" name="Rectangle 50">
            <a:extLst>
              <a:ext uri="{FF2B5EF4-FFF2-40B4-BE49-F238E27FC236}">
                <a16:creationId xmlns:a16="http://schemas.microsoft.com/office/drawing/2014/main" id="{A4E7A6DF-C91F-4C75-BAF9-CBE78419416D}"/>
              </a:ext>
            </a:extLst>
          </p:cNvPr>
          <p:cNvSpPr>
            <a:spLocks noChangeArrowheads="1"/>
          </p:cNvSpPr>
          <p:nvPr/>
        </p:nvSpPr>
        <p:spPr bwMode="auto">
          <a:xfrm>
            <a:off x="8958926" y="2540198"/>
            <a:ext cx="2514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Do not require an initial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4" name="Rectangle 51">
            <a:extLst>
              <a:ext uri="{FF2B5EF4-FFF2-40B4-BE49-F238E27FC236}">
                <a16:creationId xmlns:a16="http://schemas.microsoft.com/office/drawing/2014/main" id="{0B15DCDE-902C-4C80-88F4-B8B2A5200199}"/>
              </a:ext>
            </a:extLst>
          </p:cNvPr>
          <p:cNvSpPr>
            <a:spLocks noChangeArrowheads="1"/>
          </p:cNvSpPr>
          <p:nvPr/>
        </p:nvSpPr>
        <p:spPr bwMode="auto">
          <a:xfrm>
            <a:off x="8958926" y="2816423"/>
            <a:ext cx="711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guess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5" name="Rectangle 52">
            <a:extLst>
              <a:ext uri="{FF2B5EF4-FFF2-40B4-BE49-F238E27FC236}">
                <a16:creationId xmlns:a16="http://schemas.microsoft.com/office/drawing/2014/main" id="{A5B6495B-F76B-44A0-AD93-0C449CF78B50}"/>
              </a:ext>
            </a:extLst>
          </p:cNvPr>
          <p:cNvSpPr>
            <a:spLocks noChangeArrowheads="1"/>
          </p:cNvSpPr>
          <p:nvPr/>
        </p:nvSpPr>
        <p:spPr bwMode="auto">
          <a:xfrm>
            <a:off x="849976" y="4819848"/>
            <a:ext cx="554038"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000000"/>
                </a:solidFill>
                <a:effectLst/>
                <a:latin typeface="Arial" panose="020B0604020202020204" pitchFamily="34" charset="0"/>
              </a:rPr>
              <a:t>Con</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6" name="Rectangle 53">
            <a:extLst>
              <a:ext uri="{FF2B5EF4-FFF2-40B4-BE49-F238E27FC236}">
                <a16:creationId xmlns:a16="http://schemas.microsoft.com/office/drawing/2014/main" id="{3BA6F41B-FA4C-484A-8D1E-691778097A29}"/>
              </a:ext>
            </a:extLst>
          </p:cNvPr>
          <p:cNvSpPr>
            <a:spLocks noChangeArrowheads="1"/>
          </p:cNvSpPr>
          <p:nvPr/>
        </p:nvSpPr>
        <p:spPr bwMode="auto">
          <a:xfrm>
            <a:off x="1905663" y="4003873"/>
            <a:ext cx="1809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Arial" panose="020B0604020202020204" pitchFamily="34" charset="0"/>
              </a:rPr>
              <a: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7" name="Rectangle 54">
            <a:extLst>
              <a:ext uri="{FF2B5EF4-FFF2-40B4-BE49-F238E27FC236}">
                <a16:creationId xmlns:a16="http://schemas.microsoft.com/office/drawing/2014/main" id="{1984766D-5328-49E1-A467-846947D14F39}"/>
              </a:ext>
            </a:extLst>
          </p:cNvPr>
          <p:cNvSpPr>
            <a:spLocks noChangeArrowheads="1"/>
          </p:cNvSpPr>
          <p:nvPr/>
        </p:nvSpPr>
        <p:spPr bwMode="auto">
          <a:xfrm>
            <a:off x="2193001" y="4003873"/>
            <a:ext cx="20716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Costate values are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8" name="Rectangle 55">
            <a:extLst>
              <a:ext uri="{FF2B5EF4-FFF2-40B4-BE49-F238E27FC236}">
                <a16:creationId xmlns:a16="http://schemas.microsoft.com/office/drawing/2014/main" id="{C9C2BAD6-5DFD-40AF-A0A3-03754FE5E35C}"/>
              </a:ext>
            </a:extLst>
          </p:cNvPr>
          <p:cNvSpPr>
            <a:spLocks noChangeArrowheads="1"/>
          </p:cNvSpPr>
          <p:nvPr/>
        </p:nvSpPr>
        <p:spPr bwMode="auto">
          <a:xfrm>
            <a:off x="2193001" y="4280098"/>
            <a:ext cx="11303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unintuitive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9" name="Rectangle 56">
            <a:extLst>
              <a:ext uri="{FF2B5EF4-FFF2-40B4-BE49-F238E27FC236}">
                <a16:creationId xmlns:a16="http://schemas.microsoft.com/office/drawing/2014/main" id="{E060C0C0-263A-4479-BFDA-B329B1BB77A6}"/>
              </a:ext>
            </a:extLst>
          </p:cNvPr>
          <p:cNvSpPr>
            <a:spLocks noChangeArrowheads="1"/>
          </p:cNvSpPr>
          <p:nvPr/>
        </p:nvSpPr>
        <p:spPr bwMode="auto">
          <a:xfrm>
            <a:off x="1905663" y="4554735"/>
            <a:ext cx="1809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0" name="Rectangle 57">
            <a:extLst>
              <a:ext uri="{FF2B5EF4-FFF2-40B4-BE49-F238E27FC236}">
                <a16:creationId xmlns:a16="http://schemas.microsoft.com/office/drawing/2014/main" id="{2C7F1A41-B1E0-4E29-915F-3133C64F384A}"/>
              </a:ext>
            </a:extLst>
          </p:cNvPr>
          <p:cNvSpPr>
            <a:spLocks noChangeArrowheads="1"/>
          </p:cNvSpPr>
          <p:nvPr/>
        </p:nvSpPr>
        <p:spPr bwMode="auto">
          <a:xfrm>
            <a:off x="2193001" y="4554735"/>
            <a:ext cx="29067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Must rederive the two point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1" name="Rectangle 58">
            <a:extLst>
              <a:ext uri="{FF2B5EF4-FFF2-40B4-BE49-F238E27FC236}">
                <a16:creationId xmlns:a16="http://schemas.microsoft.com/office/drawing/2014/main" id="{48645E78-C5D9-4325-A97E-6C7FACFAF716}"/>
              </a:ext>
            </a:extLst>
          </p:cNvPr>
          <p:cNvSpPr>
            <a:spLocks noChangeArrowheads="1"/>
          </p:cNvSpPr>
          <p:nvPr/>
        </p:nvSpPr>
        <p:spPr bwMode="auto">
          <a:xfrm>
            <a:off x="2193001" y="4829373"/>
            <a:ext cx="27892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boundary value problem if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2" name="Rectangle 59">
            <a:extLst>
              <a:ext uri="{FF2B5EF4-FFF2-40B4-BE49-F238E27FC236}">
                <a16:creationId xmlns:a16="http://schemas.microsoft.com/office/drawing/2014/main" id="{8E6D0E4A-B050-43E8-9E90-3311B14FFC3F}"/>
              </a:ext>
            </a:extLst>
          </p:cNvPr>
          <p:cNvSpPr>
            <a:spLocks noChangeArrowheads="1"/>
          </p:cNvSpPr>
          <p:nvPr/>
        </p:nvSpPr>
        <p:spPr bwMode="auto">
          <a:xfrm>
            <a:off x="2193001" y="5100835"/>
            <a:ext cx="22336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the problem changes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3" name="Rectangle 60">
            <a:extLst>
              <a:ext uri="{FF2B5EF4-FFF2-40B4-BE49-F238E27FC236}">
                <a16:creationId xmlns:a16="http://schemas.microsoft.com/office/drawing/2014/main" id="{7822A9B6-2DC0-4813-B958-58243A4C4F32}"/>
              </a:ext>
            </a:extLst>
          </p:cNvPr>
          <p:cNvSpPr>
            <a:spLocks noChangeArrowheads="1"/>
          </p:cNvSpPr>
          <p:nvPr/>
        </p:nvSpPr>
        <p:spPr bwMode="auto">
          <a:xfrm>
            <a:off x="1905663" y="5375473"/>
            <a:ext cx="1809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4" name="Rectangle 61">
            <a:extLst>
              <a:ext uri="{FF2B5EF4-FFF2-40B4-BE49-F238E27FC236}">
                <a16:creationId xmlns:a16="http://schemas.microsoft.com/office/drawing/2014/main" id="{30AFCF53-626D-4511-8976-CDE82C0DB664}"/>
              </a:ext>
            </a:extLst>
          </p:cNvPr>
          <p:cNvSpPr>
            <a:spLocks noChangeArrowheads="1"/>
          </p:cNvSpPr>
          <p:nvPr/>
        </p:nvSpPr>
        <p:spPr bwMode="auto">
          <a:xfrm>
            <a:off x="2193001" y="5375473"/>
            <a:ext cx="30353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Often requires a better initial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5" name="Rectangle 62">
            <a:extLst>
              <a:ext uri="{FF2B5EF4-FFF2-40B4-BE49-F238E27FC236}">
                <a16:creationId xmlns:a16="http://schemas.microsoft.com/office/drawing/2014/main" id="{5252AFE5-0459-4408-B186-B6BB9593B5B6}"/>
              </a:ext>
            </a:extLst>
          </p:cNvPr>
          <p:cNvSpPr>
            <a:spLocks noChangeArrowheads="1"/>
          </p:cNvSpPr>
          <p:nvPr/>
        </p:nvSpPr>
        <p:spPr bwMode="auto">
          <a:xfrm>
            <a:off x="2193001" y="5650110"/>
            <a:ext cx="27416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guess than other methods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6" name="Rectangle 63">
            <a:extLst>
              <a:ext uri="{FF2B5EF4-FFF2-40B4-BE49-F238E27FC236}">
                <a16:creationId xmlns:a16="http://schemas.microsoft.com/office/drawing/2014/main" id="{88B6C59F-009A-46AE-80FC-B7BC3DA8023E}"/>
              </a:ext>
            </a:extLst>
          </p:cNvPr>
          <p:cNvSpPr>
            <a:spLocks noChangeArrowheads="1"/>
          </p:cNvSpPr>
          <p:nvPr/>
        </p:nvSpPr>
        <p:spPr bwMode="auto">
          <a:xfrm>
            <a:off x="5290213" y="4003873"/>
            <a:ext cx="1793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7" name="Rectangle 64">
            <a:extLst>
              <a:ext uri="{FF2B5EF4-FFF2-40B4-BE49-F238E27FC236}">
                <a16:creationId xmlns:a16="http://schemas.microsoft.com/office/drawing/2014/main" id="{4292DA1D-A06B-40F9-838E-821CF3B5E867}"/>
              </a:ext>
            </a:extLst>
          </p:cNvPr>
          <p:cNvSpPr>
            <a:spLocks noChangeArrowheads="1"/>
          </p:cNvSpPr>
          <p:nvPr/>
        </p:nvSpPr>
        <p:spPr bwMode="auto">
          <a:xfrm>
            <a:off x="5575963" y="4003873"/>
            <a:ext cx="2692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Produce large dimension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8" name="Rectangle 65">
            <a:extLst>
              <a:ext uri="{FF2B5EF4-FFF2-40B4-BE49-F238E27FC236}">
                <a16:creationId xmlns:a16="http://schemas.microsoft.com/office/drawing/2014/main" id="{A9BD4442-2336-439C-A5A2-01B96C51D20F}"/>
              </a:ext>
            </a:extLst>
          </p:cNvPr>
          <p:cNvSpPr>
            <a:spLocks noChangeArrowheads="1"/>
          </p:cNvSpPr>
          <p:nvPr/>
        </p:nvSpPr>
        <p:spPr bwMode="auto">
          <a:xfrm>
            <a:off x="5575963" y="4280098"/>
            <a:ext cx="1041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problems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9" name="Rectangle 66">
            <a:extLst>
              <a:ext uri="{FF2B5EF4-FFF2-40B4-BE49-F238E27FC236}">
                <a16:creationId xmlns:a16="http://schemas.microsoft.com/office/drawing/2014/main" id="{4302D4E4-F13C-468F-9008-1FCF6E03F6A2}"/>
              </a:ext>
            </a:extLst>
          </p:cNvPr>
          <p:cNvSpPr>
            <a:spLocks noChangeArrowheads="1"/>
          </p:cNvSpPr>
          <p:nvPr/>
        </p:nvSpPr>
        <p:spPr bwMode="auto">
          <a:xfrm>
            <a:off x="5290213" y="4554735"/>
            <a:ext cx="1793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0" name="Rectangle 67">
            <a:extLst>
              <a:ext uri="{FF2B5EF4-FFF2-40B4-BE49-F238E27FC236}">
                <a16:creationId xmlns:a16="http://schemas.microsoft.com/office/drawing/2014/main" id="{F09FDB20-66B3-4938-9001-3A434098C2C2}"/>
              </a:ext>
            </a:extLst>
          </p:cNvPr>
          <p:cNvSpPr>
            <a:spLocks noChangeArrowheads="1"/>
          </p:cNvSpPr>
          <p:nvPr/>
        </p:nvSpPr>
        <p:spPr bwMode="auto">
          <a:xfrm>
            <a:off x="5575963" y="4554735"/>
            <a:ext cx="28067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More difficult to guarantee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1" name="Rectangle 68">
            <a:extLst>
              <a:ext uri="{FF2B5EF4-FFF2-40B4-BE49-F238E27FC236}">
                <a16:creationId xmlns:a16="http://schemas.microsoft.com/office/drawing/2014/main" id="{72648D28-D8E0-4A64-BF97-FEE6D9B4DA5F}"/>
              </a:ext>
            </a:extLst>
          </p:cNvPr>
          <p:cNvSpPr>
            <a:spLocks noChangeArrowheads="1"/>
          </p:cNvSpPr>
          <p:nvPr/>
        </p:nvSpPr>
        <p:spPr bwMode="auto">
          <a:xfrm>
            <a:off x="5575963" y="4829373"/>
            <a:ext cx="10604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optimality</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2" name="Rectangle 69">
            <a:extLst>
              <a:ext uri="{FF2B5EF4-FFF2-40B4-BE49-F238E27FC236}">
                <a16:creationId xmlns:a16="http://schemas.microsoft.com/office/drawing/2014/main" id="{0502C22D-E4A3-4ED9-9164-FF6EE55162E9}"/>
              </a:ext>
            </a:extLst>
          </p:cNvPr>
          <p:cNvSpPr>
            <a:spLocks noChangeArrowheads="1"/>
          </p:cNvSpPr>
          <p:nvPr/>
        </p:nvSpPr>
        <p:spPr bwMode="auto">
          <a:xfrm>
            <a:off x="8673176" y="4003873"/>
            <a:ext cx="1793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3" name="Rectangle 70">
            <a:extLst>
              <a:ext uri="{FF2B5EF4-FFF2-40B4-BE49-F238E27FC236}">
                <a16:creationId xmlns:a16="http://schemas.microsoft.com/office/drawing/2014/main" id="{23C8F614-2722-4F56-A547-E8E186FF090A}"/>
              </a:ext>
            </a:extLst>
          </p:cNvPr>
          <p:cNvSpPr>
            <a:spLocks noChangeArrowheads="1"/>
          </p:cNvSpPr>
          <p:nvPr/>
        </p:nvSpPr>
        <p:spPr bwMode="auto">
          <a:xfrm>
            <a:off x="8958926" y="4003873"/>
            <a:ext cx="28273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Computationally expensive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4" name="Rectangle 71">
            <a:extLst>
              <a:ext uri="{FF2B5EF4-FFF2-40B4-BE49-F238E27FC236}">
                <a16:creationId xmlns:a16="http://schemas.microsoft.com/office/drawing/2014/main" id="{66D86552-F87C-4D38-B758-BF2E0C7BCFAD}"/>
              </a:ext>
            </a:extLst>
          </p:cNvPr>
          <p:cNvSpPr>
            <a:spLocks noChangeArrowheads="1"/>
          </p:cNvSpPr>
          <p:nvPr/>
        </p:nvSpPr>
        <p:spPr bwMode="auto">
          <a:xfrm>
            <a:off x="8673176" y="4280098"/>
            <a:ext cx="1793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5" name="Rectangle 72">
            <a:extLst>
              <a:ext uri="{FF2B5EF4-FFF2-40B4-BE49-F238E27FC236}">
                <a16:creationId xmlns:a16="http://schemas.microsoft.com/office/drawing/2014/main" id="{AE1EECB8-228F-4AE9-A711-838C4DCF1551}"/>
              </a:ext>
            </a:extLst>
          </p:cNvPr>
          <p:cNvSpPr>
            <a:spLocks noChangeArrowheads="1"/>
          </p:cNvSpPr>
          <p:nvPr/>
        </p:nvSpPr>
        <p:spPr bwMode="auto">
          <a:xfrm>
            <a:off x="8958926" y="4280098"/>
            <a:ext cx="30353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Coarse approximation of the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6" name="Rectangle 73">
            <a:extLst>
              <a:ext uri="{FF2B5EF4-FFF2-40B4-BE49-F238E27FC236}">
                <a16:creationId xmlns:a16="http://schemas.microsoft.com/office/drawing/2014/main" id="{B7728AB1-7453-420E-A722-6415C11D8EBE}"/>
              </a:ext>
            </a:extLst>
          </p:cNvPr>
          <p:cNvSpPr>
            <a:spLocks noChangeArrowheads="1"/>
          </p:cNvSpPr>
          <p:nvPr/>
        </p:nvSpPr>
        <p:spPr bwMode="auto">
          <a:xfrm>
            <a:off x="8958926" y="4554735"/>
            <a:ext cx="10620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dynamics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67273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6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5"/>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46"/>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47"/>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48"/>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66"/>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67"/>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68"/>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69"/>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70"/>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71"/>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49"/>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50"/>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51"/>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52"/>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53"/>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54"/>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72"/>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73"/>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74"/>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75"/>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P spid="49" grpId="0"/>
      <p:bldP spid="50" grpId="0"/>
      <p:bldP spid="51" grpId="0"/>
      <p:bldP spid="52" grpId="0"/>
      <p:bldP spid="53" grpId="0"/>
      <p:bldP spid="54"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P spid="7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6A4EF3B-A126-4210-AC59-D6C8CA9570C8}"/>
              </a:ext>
            </a:extLst>
          </p:cNvPr>
          <p:cNvSpPr>
            <a:spLocks noGrp="1"/>
          </p:cNvSpPr>
          <p:nvPr>
            <p:ph idx="1"/>
          </p:nvPr>
        </p:nvSpPr>
        <p:spPr/>
        <p:txBody>
          <a:bodyPr/>
          <a:lstStyle/>
          <a:p>
            <a:pPr marL="0" indent="0">
              <a:buNone/>
            </a:pPr>
            <a:r>
              <a:rPr lang="en-US" sz="2400" dirty="0"/>
              <a:t>How do we turn the </a:t>
            </a:r>
            <a:r>
              <a:rPr lang="en-US" sz="2400" i="1" dirty="0"/>
              <a:t>continuous</a:t>
            </a:r>
            <a:r>
              <a:rPr lang="en-US" sz="2400" dirty="0"/>
              <a:t> optimal control method into a </a:t>
            </a:r>
            <a:r>
              <a:rPr lang="en-US" sz="2400" i="1" dirty="0"/>
              <a:t>discrete</a:t>
            </a:r>
            <a:r>
              <a:rPr lang="en-US" sz="2400" dirty="0"/>
              <a:t> problem that can be solved on a numerically?</a:t>
            </a:r>
          </a:p>
          <a:p>
            <a:pPr marL="0" indent="0">
              <a:buNone/>
            </a:pPr>
            <a:r>
              <a:rPr lang="en-US" sz="2400" dirty="0">
                <a:solidFill>
                  <a:srgbClr val="0B2D54"/>
                </a:solidFill>
              </a:rPr>
              <a:t>The answer, transcription </a:t>
            </a:r>
            <a:r>
              <a:rPr lang="en-US" sz="2400" dirty="0"/>
              <a:t>m</a:t>
            </a:r>
            <a:r>
              <a:rPr lang="en-US" sz="2400" dirty="0">
                <a:solidFill>
                  <a:srgbClr val="0B2D54"/>
                </a:solidFill>
              </a:rPr>
              <a:t>ethods:</a:t>
            </a:r>
          </a:p>
          <a:p>
            <a:pPr marL="342900" indent="-342900">
              <a:buFont typeface="Arial" panose="020B0604020202020204" pitchFamily="34" charset="0"/>
              <a:buChar char="•"/>
            </a:pPr>
            <a:r>
              <a:rPr lang="en-US" sz="2400" dirty="0">
                <a:solidFill>
                  <a:srgbClr val="0B2D54"/>
                </a:solidFill>
              </a:rPr>
              <a:t>Shooting</a:t>
            </a:r>
          </a:p>
          <a:p>
            <a:pPr marL="342900" indent="-342900">
              <a:buFont typeface="Arial" panose="020B0604020202020204" pitchFamily="34" charset="0"/>
              <a:buChar char="•"/>
            </a:pPr>
            <a:r>
              <a:rPr lang="en-US" sz="2400" dirty="0">
                <a:solidFill>
                  <a:srgbClr val="0B2D54"/>
                </a:solidFill>
              </a:rPr>
              <a:t>Collocation</a:t>
            </a:r>
          </a:p>
          <a:p>
            <a:pPr marL="0" indent="0">
              <a:buNone/>
            </a:pPr>
            <a:endParaRPr lang="en-US" sz="2400" dirty="0"/>
          </a:p>
        </p:txBody>
      </p:sp>
      <p:sp>
        <p:nvSpPr>
          <p:cNvPr id="16385" name="Rectangle 2">
            <a:extLst>
              <a:ext uri="{FF2B5EF4-FFF2-40B4-BE49-F238E27FC236}">
                <a16:creationId xmlns:a16="http://schemas.microsoft.com/office/drawing/2014/main" id="{2EBF34D4-AF78-6E5E-6198-111C65A76685}"/>
              </a:ext>
            </a:extLst>
          </p:cNvPr>
          <p:cNvSpPr>
            <a:spLocks noGrp="1" noChangeArrowheads="1"/>
          </p:cNvSpPr>
          <p:nvPr>
            <p:ph type="title"/>
          </p:nvPr>
        </p:nvSpPr>
        <p:spPr/>
        <p:txBody>
          <a:bodyPr/>
          <a:lstStyle/>
          <a:p>
            <a:r>
              <a:rPr lang="en-US" altLang="en-US" dirty="0"/>
              <a:t>Background: Transcription Methods</a:t>
            </a:r>
          </a:p>
        </p:txBody>
      </p:sp>
      <p:sp>
        <p:nvSpPr>
          <p:cNvPr id="16387" name="Slide Number Placeholder 3">
            <a:extLst>
              <a:ext uri="{FF2B5EF4-FFF2-40B4-BE49-F238E27FC236}">
                <a16:creationId xmlns:a16="http://schemas.microsoft.com/office/drawing/2014/main" id="{B48CB145-C61E-C3D0-D7C7-0FA559F81FB0}"/>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99D70C6-DF83-C440-A13C-8CA8DCE98ECF}" type="slidenum">
              <a:rPr lang="en-US" altLang="en-US" sz="1100">
                <a:solidFill>
                  <a:srgbClr val="2996C3"/>
                </a:solidFill>
              </a:rPr>
              <a:pPr/>
              <a:t>7</a:t>
            </a:fld>
            <a:endParaRPr lang="en-US" altLang="en-US" sz="1100">
              <a:solidFill>
                <a:srgbClr val="2996C3"/>
              </a:solidFill>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64357AB0-76DA-4469-A913-FDB5051BCB93}"/>
                  </a:ext>
                </a:extLst>
              </p:cNvPr>
              <p:cNvSpPr txBox="1"/>
              <p:nvPr/>
            </p:nvSpPr>
            <p:spPr>
              <a:xfrm>
                <a:off x="376335" y="5325427"/>
                <a:ext cx="559294"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𝑡</m:t>
                          </m:r>
                        </m:e>
                        <m:sub>
                          <m:r>
                            <m:rPr>
                              <m:sty m:val="p"/>
                            </m:rPr>
                            <a:rPr lang="en-US" sz="2800" b="0" i="0" smtClean="0">
                              <a:latin typeface="Cambria Math" panose="02040503050406030204" pitchFamily="18" charset="0"/>
                            </a:rPr>
                            <m:t>I</m:t>
                          </m:r>
                        </m:sub>
                      </m:sSub>
                    </m:oMath>
                  </m:oMathPara>
                </a14:m>
                <a:endParaRPr lang="en-US" sz="2800" dirty="0"/>
              </a:p>
            </p:txBody>
          </p:sp>
        </mc:Choice>
        <mc:Fallback xmlns="">
          <p:sp>
            <p:nvSpPr>
              <p:cNvPr id="7" name="TextBox 6">
                <a:extLst>
                  <a:ext uri="{FF2B5EF4-FFF2-40B4-BE49-F238E27FC236}">
                    <a16:creationId xmlns:a16="http://schemas.microsoft.com/office/drawing/2014/main" id="{64357AB0-76DA-4469-A913-FDB5051BCB93}"/>
                  </a:ext>
                </a:extLst>
              </p:cNvPr>
              <p:cNvSpPr txBox="1">
                <a:spLocks noRot="1" noChangeAspect="1" noMove="1" noResize="1" noEditPoints="1" noAdjustHandles="1" noChangeArrowheads="1" noChangeShapeType="1" noTextEdit="1"/>
              </p:cNvSpPr>
              <p:nvPr/>
            </p:nvSpPr>
            <p:spPr>
              <a:xfrm>
                <a:off x="376335" y="5325427"/>
                <a:ext cx="559294" cy="523220"/>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B45E8290-F811-40F7-BB0E-769C8F423AB6}"/>
                  </a:ext>
                </a:extLst>
              </p:cNvPr>
              <p:cNvSpPr txBox="1"/>
              <p:nvPr/>
            </p:nvSpPr>
            <p:spPr>
              <a:xfrm>
                <a:off x="11256370" y="2403322"/>
                <a:ext cx="559294"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𝑡</m:t>
                          </m:r>
                        </m:e>
                        <m:sub>
                          <m:r>
                            <a:rPr lang="en-US" sz="2800" b="0" i="1" smtClean="0">
                              <a:latin typeface="Cambria Math" panose="02040503050406030204" pitchFamily="18" charset="0"/>
                            </a:rPr>
                            <m:t>𝐹</m:t>
                          </m:r>
                        </m:sub>
                      </m:sSub>
                    </m:oMath>
                  </m:oMathPara>
                </a14:m>
                <a:endParaRPr lang="en-US" sz="2800" dirty="0"/>
              </a:p>
            </p:txBody>
          </p:sp>
        </mc:Choice>
        <mc:Fallback xmlns="">
          <p:sp>
            <p:nvSpPr>
              <p:cNvPr id="8" name="TextBox 7">
                <a:extLst>
                  <a:ext uri="{FF2B5EF4-FFF2-40B4-BE49-F238E27FC236}">
                    <a16:creationId xmlns:a16="http://schemas.microsoft.com/office/drawing/2014/main" id="{B45E8290-F811-40F7-BB0E-769C8F423AB6}"/>
                  </a:ext>
                </a:extLst>
              </p:cNvPr>
              <p:cNvSpPr txBox="1">
                <a:spLocks noRot="1" noChangeAspect="1" noMove="1" noResize="1" noEditPoints="1" noAdjustHandles="1" noChangeArrowheads="1" noChangeShapeType="1" noTextEdit="1"/>
              </p:cNvSpPr>
              <p:nvPr/>
            </p:nvSpPr>
            <p:spPr>
              <a:xfrm>
                <a:off x="11256370" y="2403322"/>
                <a:ext cx="559294" cy="523220"/>
              </a:xfrm>
              <a:prstGeom prst="rect">
                <a:avLst/>
              </a:prstGeom>
              <a:blipFill>
                <a:blip r:embed="rId4"/>
                <a:stretch>
                  <a:fillRect/>
                </a:stretch>
              </a:blipFill>
            </p:spPr>
            <p:txBody>
              <a:bodyPr/>
              <a:lstStyle/>
              <a:p>
                <a:r>
                  <a:rPr lang="en-US">
                    <a:noFill/>
                  </a:rPr>
                  <a:t> </a:t>
                </a:r>
              </a:p>
            </p:txBody>
          </p:sp>
        </mc:Fallback>
      </mc:AlternateContent>
      <p:grpSp>
        <p:nvGrpSpPr>
          <p:cNvPr id="9" name="Group 8">
            <a:extLst>
              <a:ext uri="{FF2B5EF4-FFF2-40B4-BE49-F238E27FC236}">
                <a16:creationId xmlns:a16="http://schemas.microsoft.com/office/drawing/2014/main" id="{ECDEB8E9-80C0-42E4-9E57-1B0C10D25F88}"/>
              </a:ext>
            </a:extLst>
          </p:cNvPr>
          <p:cNvGrpSpPr/>
          <p:nvPr/>
        </p:nvGrpSpPr>
        <p:grpSpPr>
          <a:xfrm>
            <a:off x="655982" y="2403322"/>
            <a:ext cx="10880035" cy="2922105"/>
            <a:chOff x="655982" y="2872406"/>
            <a:chExt cx="10880035" cy="2922105"/>
          </a:xfrm>
        </p:grpSpPr>
        <p:sp>
          <p:nvSpPr>
            <p:cNvPr id="10" name="Freeform: Shape 9">
              <a:extLst>
                <a:ext uri="{FF2B5EF4-FFF2-40B4-BE49-F238E27FC236}">
                  <a16:creationId xmlns:a16="http://schemas.microsoft.com/office/drawing/2014/main" id="{B8AE0AB0-2B31-4A5B-BB09-4CED631C1C97}"/>
                </a:ext>
              </a:extLst>
            </p:cNvPr>
            <p:cNvSpPr/>
            <p:nvPr/>
          </p:nvSpPr>
          <p:spPr>
            <a:xfrm>
              <a:off x="655982" y="4750902"/>
              <a:ext cx="3498574" cy="1043609"/>
            </a:xfrm>
            <a:custGeom>
              <a:avLst/>
              <a:gdLst>
                <a:gd name="connsiteX0" fmla="*/ 0 w 3498574"/>
                <a:gd name="connsiteY0" fmla="*/ 1043609 h 1043609"/>
                <a:gd name="connsiteX1" fmla="*/ 934278 w 3498574"/>
                <a:gd name="connsiteY1" fmla="*/ 89452 h 1043609"/>
                <a:gd name="connsiteX2" fmla="*/ 2216426 w 3498574"/>
                <a:gd name="connsiteY2" fmla="*/ 785191 h 1043609"/>
                <a:gd name="connsiteX3" fmla="*/ 3498574 w 3498574"/>
                <a:gd name="connsiteY3" fmla="*/ 0 h 1043609"/>
              </a:gdLst>
              <a:ahLst/>
              <a:cxnLst>
                <a:cxn ang="0">
                  <a:pos x="connsiteX0" y="connsiteY0"/>
                </a:cxn>
                <a:cxn ang="0">
                  <a:pos x="connsiteX1" y="connsiteY1"/>
                </a:cxn>
                <a:cxn ang="0">
                  <a:pos x="connsiteX2" y="connsiteY2"/>
                </a:cxn>
                <a:cxn ang="0">
                  <a:pos x="connsiteX3" y="connsiteY3"/>
                </a:cxn>
              </a:cxnLst>
              <a:rect l="l" t="t" r="r" b="b"/>
              <a:pathLst>
                <a:path w="3498574" h="1043609">
                  <a:moveTo>
                    <a:pt x="0" y="1043609"/>
                  </a:moveTo>
                  <a:cubicBezTo>
                    <a:pt x="282437" y="588065"/>
                    <a:pt x="564874" y="132522"/>
                    <a:pt x="934278" y="89452"/>
                  </a:cubicBezTo>
                  <a:cubicBezTo>
                    <a:pt x="1303682" y="46382"/>
                    <a:pt x="1789043" y="800100"/>
                    <a:pt x="2216426" y="785191"/>
                  </a:cubicBezTo>
                  <a:cubicBezTo>
                    <a:pt x="2643809" y="770282"/>
                    <a:pt x="3071191" y="385141"/>
                    <a:pt x="3498574" y="0"/>
                  </a:cubicBezTo>
                </a:path>
              </a:pathLst>
            </a:cu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235C9A55-0568-47CB-B858-CB17C5221FEB}"/>
                </a:ext>
              </a:extLst>
            </p:cNvPr>
            <p:cNvSpPr/>
            <p:nvPr/>
          </p:nvSpPr>
          <p:spPr>
            <a:xfrm>
              <a:off x="8037443" y="2872406"/>
              <a:ext cx="3498574" cy="1093305"/>
            </a:xfrm>
            <a:custGeom>
              <a:avLst/>
              <a:gdLst>
                <a:gd name="connsiteX0" fmla="*/ 0 w 3498574"/>
                <a:gd name="connsiteY0" fmla="*/ 1093305 h 1093305"/>
                <a:gd name="connsiteX1" fmla="*/ 516834 w 3498574"/>
                <a:gd name="connsiteY1" fmla="*/ 288235 h 1093305"/>
                <a:gd name="connsiteX2" fmla="*/ 1302026 w 3498574"/>
                <a:gd name="connsiteY2" fmla="*/ 49696 h 1093305"/>
                <a:gd name="connsiteX3" fmla="*/ 2335695 w 3498574"/>
                <a:gd name="connsiteY3" fmla="*/ 546652 h 1093305"/>
                <a:gd name="connsiteX4" fmla="*/ 3498574 w 3498574"/>
                <a:gd name="connsiteY4" fmla="*/ 0 h 1093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8574" h="1093305">
                  <a:moveTo>
                    <a:pt x="0" y="1093305"/>
                  </a:moveTo>
                  <a:cubicBezTo>
                    <a:pt x="149915" y="777737"/>
                    <a:pt x="299830" y="462170"/>
                    <a:pt x="516834" y="288235"/>
                  </a:cubicBezTo>
                  <a:cubicBezTo>
                    <a:pt x="733838" y="114300"/>
                    <a:pt x="998883" y="6627"/>
                    <a:pt x="1302026" y="49696"/>
                  </a:cubicBezTo>
                  <a:cubicBezTo>
                    <a:pt x="1605169" y="92765"/>
                    <a:pt x="1969604" y="554935"/>
                    <a:pt x="2335695" y="546652"/>
                  </a:cubicBezTo>
                  <a:cubicBezTo>
                    <a:pt x="2701786" y="538369"/>
                    <a:pt x="3100180" y="269184"/>
                    <a:pt x="3498574" y="0"/>
                  </a:cubicBezTo>
                </a:path>
              </a:pathLst>
            </a:cu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0FAE783F-01F3-42F6-A6BA-13972FC0D7E9}"/>
                </a:ext>
              </a:extLst>
            </p:cNvPr>
            <p:cNvSpPr/>
            <p:nvPr/>
          </p:nvSpPr>
          <p:spPr>
            <a:xfrm>
              <a:off x="4154556" y="3975650"/>
              <a:ext cx="3886200" cy="1004558"/>
            </a:xfrm>
            <a:custGeom>
              <a:avLst/>
              <a:gdLst>
                <a:gd name="connsiteX0" fmla="*/ 0 w 3886200"/>
                <a:gd name="connsiteY0" fmla="*/ 775252 h 1004558"/>
                <a:gd name="connsiteX1" fmla="*/ 755374 w 3886200"/>
                <a:gd name="connsiteY1" fmla="*/ 139148 h 1004558"/>
                <a:gd name="connsiteX2" fmla="*/ 1520687 w 3886200"/>
                <a:gd name="connsiteY2" fmla="*/ 159026 h 1004558"/>
                <a:gd name="connsiteX3" fmla="*/ 2892287 w 3886200"/>
                <a:gd name="connsiteY3" fmla="*/ 1003852 h 1004558"/>
                <a:gd name="connsiteX4" fmla="*/ 3886200 w 3886200"/>
                <a:gd name="connsiteY4" fmla="*/ 0 h 1004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200" h="1004558">
                  <a:moveTo>
                    <a:pt x="0" y="775252"/>
                  </a:moveTo>
                  <a:cubicBezTo>
                    <a:pt x="250963" y="508552"/>
                    <a:pt x="501926" y="241852"/>
                    <a:pt x="755374" y="139148"/>
                  </a:cubicBezTo>
                  <a:cubicBezTo>
                    <a:pt x="1008822" y="36444"/>
                    <a:pt x="1164535" y="14909"/>
                    <a:pt x="1520687" y="159026"/>
                  </a:cubicBezTo>
                  <a:cubicBezTo>
                    <a:pt x="1876839" y="303143"/>
                    <a:pt x="2498035" y="1030356"/>
                    <a:pt x="2892287" y="1003852"/>
                  </a:cubicBezTo>
                  <a:cubicBezTo>
                    <a:pt x="3286539" y="977348"/>
                    <a:pt x="3586369" y="488674"/>
                    <a:pt x="3886200" y="0"/>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3" name="Straight Arrow Connector 12">
            <a:extLst>
              <a:ext uri="{FF2B5EF4-FFF2-40B4-BE49-F238E27FC236}">
                <a16:creationId xmlns:a16="http://schemas.microsoft.com/office/drawing/2014/main" id="{489A42B7-9417-4E46-86DF-2162EABB86FF}"/>
              </a:ext>
            </a:extLst>
          </p:cNvPr>
          <p:cNvCxnSpPr>
            <a:cxnSpLocks/>
          </p:cNvCxnSpPr>
          <p:nvPr/>
        </p:nvCxnSpPr>
        <p:spPr>
          <a:xfrm flipV="1">
            <a:off x="4154556" y="3558115"/>
            <a:ext cx="178883" cy="72370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336FF369-ECFB-4248-919B-910815CBE3BF}"/>
              </a:ext>
            </a:extLst>
          </p:cNvPr>
          <p:cNvCxnSpPr>
            <a:cxnSpLocks/>
          </p:cNvCxnSpPr>
          <p:nvPr/>
        </p:nvCxnSpPr>
        <p:spPr>
          <a:xfrm flipV="1">
            <a:off x="4434166" y="3285142"/>
            <a:ext cx="178883" cy="72370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6A31AC9B-B360-44EF-B7F8-131CDAD3287C}"/>
              </a:ext>
            </a:extLst>
          </p:cNvPr>
          <p:cNvCxnSpPr>
            <a:cxnSpLocks/>
          </p:cNvCxnSpPr>
          <p:nvPr/>
        </p:nvCxnSpPr>
        <p:spPr>
          <a:xfrm flipV="1">
            <a:off x="4725694" y="3139745"/>
            <a:ext cx="328653" cy="61796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8AE33987-BF8B-4750-8BE4-794C8B57EC97}"/>
              </a:ext>
            </a:extLst>
          </p:cNvPr>
          <p:cNvCxnSpPr>
            <a:cxnSpLocks/>
          </p:cNvCxnSpPr>
          <p:nvPr/>
        </p:nvCxnSpPr>
        <p:spPr>
          <a:xfrm flipV="1">
            <a:off x="5091421" y="3139745"/>
            <a:ext cx="404224" cy="45437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4FA6A76C-C275-4F5E-87C1-08F310F92F2B}"/>
              </a:ext>
            </a:extLst>
          </p:cNvPr>
          <p:cNvCxnSpPr>
            <a:cxnSpLocks/>
          </p:cNvCxnSpPr>
          <p:nvPr/>
        </p:nvCxnSpPr>
        <p:spPr>
          <a:xfrm flipV="1">
            <a:off x="5455184" y="3285142"/>
            <a:ext cx="389996" cy="31892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C6D110FA-8930-45B3-91C7-E81B60E84B3F}"/>
              </a:ext>
            </a:extLst>
          </p:cNvPr>
          <p:cNvCxnSpPr>
            <a:cxnSpLocks/>
          </p:cNvCxnSpPr>
          <p:nvPr/>
        </p:nvCxnSpPr>
        <p:spPr>
          <a:xfrm flipV="1">
            <a:off x="5757655" y="3661286"/>
            <a:ext cx="412856" cy="3512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8FCA67FF-2DBD-43DA-AF30-A71060A1DED4}"/>
              </a:ext>
            </a:extLst>
          </p:cNvPr>
          <p:cNvCxnSpPr>
            <a:cxnSpLocks/>
          </p:cNvCxnSpPr>
          <p:nvPr/>
        </p:nvCxnSpPr>
        <p:spPr>
          <a:xfrm>
            <a:off x="6003839" y="3871587"/>
            <a:ext cx="569218" cy="17697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33FDCDB7-9CC1-45A6-BCE1-AC44826289D0}"/>
              </a:ext>
            </a:extLst>
          </p:cNvPr>
          <p:cNvCxnSpPr>
            <a:cxnSpLocks/>
          </p:cNvCxnSpPr>
          <p:nvPr/>
        </p:nvCxnSpPr>
        <p:spPr>
          <a:xfrm>
            <a:off x="6318265" y="4155124"/>
            <a:ext cx="629187" cy="8848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01D88DD0-7AF6-4BC2-BACC-6C59AC229B6A}"/>
              </a:ext>
            </a:extLst>
          </p:cNvPr>
          <p:cNvCxnSpPr>
            <a:cxnSpLocks/>
          </p:cNvCxnSpPr>
          <p:nvPr/>
        </p:nvCxnSpPr>
        <p:spPr>
          <a:xfrm flipV="1">
            <a:off x="6746901" y="4319059"/>
            <a:ext cx="459949" cy="9673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402A6A05-83C5-4F30-B942-DC66A3975764}"/>
              </a:ext>
            </a:extLst>
          </p:cNvPr>
          <p:cNvCxnSpPr>
            <a:cxnSpLocks/>
          </p:cNvCxnSpPr>
          <p:nvPr/>
        </p:nvCxnSpPr>
        <p:spPr>
          <a:xfrm flipV="1">
            <a:off x="7307540" y="4008845"/>
            <a:ext cx="183224" cy="40695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45DA16B6-7DD1-4458-AA4F-A3EBBDDFCF68}"/>
              </a:ext>
            </a:extLst>
          </p:cNvPr>
          <p:cNvCxnSpPr>
            <a:cxnSpLocks/>
          </p:cNvCxnSpPr>
          <p:nvPr/>
        </p:nvCxnSpPr>
        <p:spPr>
          <a:xfrm flipV="1">
            <a:off x="7590323" y="3604062"/>
            <a:ext cx="91612" cy="55808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4AC63204-B00E-491F-939C-F33270D42599}"/>
              </a:ext>
            </a:extLst>
          </p:cNvPr>
          <p:cNvCxnSpPr>
            <a:cxnSpLocks/>
          </p:cNvCxnSpPr>
          <p:nvPr/>
        </p:nvCxnSpPr>
        <p:spPr>
          <a:xfrm flipV="1">
            <a:off x="7837848" y="3218331"/>
            <a:ext cx="124005" cy="61882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34D80609-1681-46B2-B4CD-9F27DD5FC78B}"/>
              </a:ext>
            </a:extLst>
          </p:cNvPr>
          <p:cNvSpPr/>
          <p:nvPr/>
        </p:nvSpPr>
        <p:spPr>
          <a:xfrm>
            <a:off x="564542" y="5233987"/>
            <a:ext cx="182880" cy="1828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a:extLst>
              <a:ext uri="{FF2B5EF4-FFF2-40B4-BE49-F238E27FC236}">
                <a16:creationId xmlns:a16="http://schemas.microsoft.com/office/drawing/2014/main" id="{98C8E076-1CE9-4E4B-908C-FBD61D83BC7A}"/>
              </a:ext>
            </a:extLst>
          </p:cNvPr>
          <p:cNvSpPr/>
          <p:nvPr/>
        </p:nvSpPr>
        <p:spPr>
          <a:xfrm>
            <a:off x="11444577" y="2311882"/>
            <a:ext cx="182880" cy="1828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91148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6A4EF3B-A126-4210-AC59-D6C8CA9570C8}"/>
              </a:ext>
            </a:extLst>
          </p:cNvPr>
          <p:cNvSpPr>
            <a:spLocks noGrp="1"/>
          </p:cNvSpPr>
          <p:nvPr>
            <p:ph idx="1"/>
          </p:nvPr>
        </p:nvSpPr>
        <p:spPr/>
        <p:txBody>
          <a:bodyPr/>
          <a:lstStyle/>
          <a:p>
            <a:pPr marL="0" indent="0">
              <a:buNone/>
            </a:pPr>
            <a:r>
              <a:rPr lang="en-US" sz="2400" dirty="0"/>
              <a:t>Discretize the continuous problem into nodes:</a:t>
            </a:r>
            <a:endParaRPr lang="en-US" sz="2400" dirty="0">
              <a:solidFill>
                <a:srgbClr val="0B2D54"/>
              </a:solidFill>
            </a:endParaRPr>
          </a:p>
          <a:p>
            <a:pPr marL="0" indent="0">
              <a:buNone/>
            </a:pPr>
            <a:endParaRPr lang="en-US" sz="2400" dirty="0"/>
          </a:p>
        </p:txBody>
      </p:sp>
      <p:sp>
        <p:nvSpPr>
          <p:cNvPr id="16385" name="Rectangle 2">
            <a:extLst>
              <a:ext uri="{FF2B5EF4-FFF2-40B4-BE49-F238E27FC236}">
                <a16:creationId xmlns:a16="http://schemas.microsoft.com/office/drawing/2014/main" id="{2EBF34D4-AF78-6E5E-6198-111C65A76685}"/>
              </a:ext>
            </a:extLst>
          </p:cNvPr>
          <p:cNvSpPr>
            <a:spLocks noGrp="1" noChangeArrowheads="1"/>
          </p:cNvSpPr>
          <p:nvPr>
            <p:ph type="title"/>
          </p:nvPr>
        </p:nvSpPr>
        <p:spPr/>
        <p:txBody>
          <a:bodyPr/>
          <a:lstStyle/>
          <a:p>
            <a:r>
              <a:rPr lang="en-US" altLang="en-US" dirty="0"/>
              <a:t>Background: Transcription Methods</a:t>
            </a:r>
          </a:p>
        </p:txBody>
      </p:sp>
      <p:sp>
        <p:nvSpPr>
          <p:cNvPr id="16387" name="Slide Number Placeholder 3">
            <a:extLst>
              <a:ext uri="{FF2B5EF4-FFF2-40B4-BE49-F238E27FC236}">
                <a16:creationId xmlns:a16="http://schemas.microsoft.com/office/drawing/2014/main" id="{B48CB145-C61E-C3D0-D7C7-0FA559F81FB0}"/>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99D70C6-DF83-C440-A13C-8CA8DCE98ECF}" type="slidenum">
              <a:rPr lang="en-US" altLang="en-US" sz="1100">
                <a:solidFill>
                  <a:srgbClr val="2996C3"/>
                </a:solidFill>
              </a:rPr>
              <a:pPr/>
              <a:t>8</a:t>
            </a:fld>
            <a:endParaRPr lang="en-US" altLang="en-US" sz="1100">
              <a:solidFill>
                <a:srgbClr val="2996C3"/>
              </a:solidFill>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64357AB0-76DA-4469-A913-FDB5051BCB93}"/>
                  </a:ext>
                </a:extLst>
              </p:cNvPr>
              <p:cNvSpPr txBox="1"/>
              <p:nvPr/>
            </p:nvSpPr>
            <p:spPr>
              <a:xfrm>
                <a:off x="376335" y="5325427"/>
                <a:ext cx="559294"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𝑡</m:t>
                          </m:r>
                        </m:e>
                        <m:sub>
                          <m:r>
                            <m:rPr>
                              <m:sty m:val="p"/>
                            </m:rPr>
                            <a:rPr lang="en-US" sz="2800" b="0" i="0" smtClean="0">
                              <a:latin typeface="Cambria Math" panose="02040503050406030204" pitchFamily="18" charset="0"/>
                            </a:rPr>
                            <m:t>I</m:t>
                          </m:r>
                        </m:sub>
                      </m:sSub>
                    </m:oMath>
                  </m:oMathPara>
                </a14:m>
                <a:endParaRPr lang="en-US" sz="2800" dirty="0"/>
              </a:p>
            </p:txBody>
          </p:sp>
        </mc:Choice>
        <mc:Fallback xmlns="">
          <p:sp>
            <p:nvSpPr>
              <p:cNvPr id="7" name="TextBox 6">
                <a:extLst>
                  <a:ext uri="{FF2B5EF4-FFF2-40B4-BE49-F238E27FC236}">
                    <a16:creationId xmlns:a16="http://schemas.microsoft.com/office/drawing/2014/main" id="{64357AB0-76DA-4469-A913-FDB5051BCB93}"/>
                  </a:ext>
                </a:extLst>
              </p:cNvPr>
              <p:cNvSpPr txBox="1">
                <a:spLocks noRot="1" noChangeAspect="1" noMove="1" noResize="1" noEditPoints="1" noAdjustHandles="1" noChangeArrowheads="1" noChangeShapeType="1" noTextEdit="1"/>
              </p:cNvSpPr>
              <p:nvPr/>
            </p:nvSpPr>
            <p:spPr>
              <a:xfrm>
                <a:off x="376335" y="5325427"/>
                <a:ext cx="559294" cy="523220"/>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B45E8290-F811-40F7-BB0E-769C8F423AB6}"/>
                  </a:ext>
                </a:extLst>
              </p:cNvPr>
              <p:cNvSpPr txBox="1"/>
              <p:nvPr/>
            </p:nvSpPr>
            <p:spPr>
              <a:xfrm>
                <a:off x="11256370" y="2403322"/>
                <a:ext cx="559294"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𝑡</m:t>
                          </m:r>
                        </m:e>
                        <m:sub>
                          <m:r>
                            <a:rPr lang="en-US" sz="2800" b="0" i="1" smtClean="0">
                              <a:latin typeface="Cambria Math" panose="02040503050406030204" pitchFamily="18" charset="0"/>
                            </a:rPr>
                            <m:t>𝐹</m:t>
                          </m:r>
                        </m:sub>
                      </m:sSub>
                    </m:oMath>
                  </m:oMathPara>
                </a14:m>
                <a:endParaRPr lang="en-US" sz="2800" dirty="0"/>
              </a:p>
            </p:txBody>
          </p:sp>
        </mc:Choice>
        <mc:Fallback xmlns="">
          <p:sp>
            <p:nvSpPr>
              <p:cNvPr id="8" name="TextBox 7">
                <a:extLst>
                  <a:ext uri="{FF2B5EF4-FFF2-40B4-BE49-F238E27FC236}">
                    <a16:creationId xmlns:a16="http://schemas.microsoft.com/office/drawing/2014/main" id="{B45E8290-F811-40F7-BB0E-769C8F423AB6}"/>
                  </a:ext>
                </a:extLst>
              </p:cNvPr>
              <p:cNvSpPr txBox="1">
                <a:spLocks noRot="1" noChangeAspect="1" noMove="1" noResize="1" noEditPoints="1" noAdjustHandles="1" noChangeArrowheads="1" noChangeShapeType="1" noTextEdit="1"/>
              </p:cNvSpPr>
              <p:nvPr/>
            </p:nvSpPr>
            <p:spPr>
              <a:xfrm>
                <a:off x="11256370" y="2403322"/>
                <a:ext cx="559294" cy="523220"/>
              </a:xfrm>
              <a:prstGeom prst="rect">
                <a:avLst/>
              </a:prstGeom>
              <a:blipFill>
                <a:blip r:embed="rId4"/>
                <a:stretch>
                  <a:fillRect/>
                </a:stretch>
              </a:blipFill>
            </p:spPr>
            <p:txBody>
              <a:bodyPr/>
              <a:lstStyle/>
              <a:p>
                <a:r>
                  <a:rPr lang="en-US">
                    <a:noFill/>
                  </a:rPr>
                  <a:t> </a:t>
                </a:r>
              </a:p>
            </p:txBody>
          </p:sp>
        </mc:Fallback>
      </mc:AlternateContent>
      <p:grpSp>
        <p:nvGrpSpPr>
          <p:cNvPr id="9" name="Group 8">
            <a:extLst>
              <a:ext uri="{FF2B5EF4-FFF2-40B4-BE49-F238E27FC236}">
                <a16:creationId xmlns:a16="http://schemas.microsoft.com/office/drawing/2014/main" id="{ECDEB8E9-80C0-42E4-9E57-1B0C10D25F88}"/>
              </a:ext>
            </a:extLst>
          </p:cNvPr>
          <p:cNvGrpSpPr/>
          <p:nvPr/>
        </p:nvGrpSpPr>
        <p:grpSpPr>
          <a:xfrm>
            <a:off x="655982" y="2403322"/>
            <a:ext cx="10880035" cy="2922105"/>
            <a:chOff x="655982" y="2872406"/>
            <a:chExt cx="10880035" cy="2922105"/>
          </a:xfrm>
        </p:grpSpPr>
        <p:sp>
          <p:nvSpPr>
            <p:cNvPr id="10" name="Freeform: Shape 9">
              <a:extLst>
                <a:ext uri="{FF2B5EF4-FFF2-40B4-BE49-F238E27FC236}">
                  <a16:creationId xmlns:a16="http://schemas.microsoft.com/office/drawing/2014/main" id="{B8AE0AB0-2B31-4A5B-BB09-4CED631C1C97}"/>
                </a:ext>
              </a:extLst>
            </p:cNvPr>
            <p:cNvSpPr/>
            <p:nvPr/>
          </p:nvSpPr>
          <p:spPr>
            <a:xfrm>
              <a:off x="655982" y="4750902"/>
              <a:ext cx="3498574" cy="1043609"/>
            </a:xfrm>
            <a:custGeom>
              <a:avLst/>
              <a:gdLst>
                <a:gd name="connsiteX0" fmla="*/ 0 w 3498574"/>
                <a:gd name="connsiteY0" fmla="*/ 1043609 h 1043609"/>
                <a:gd name="connsiteX1" fmla="*/ 934278 w 3498574"/>
                <a:gd name="connsiteY1" fmla="*/ 89452 h 1043609"/>
                <a:gd name="connsiteX2" fmla="*/ 2216426 w 3498574"/>
                <a:gd name="connsiteY2" fmla="*/ 785191 h 1043609"/>
                <a:gd name="connsiteX3" fmla="*/ 3498574 w 3498574"/>
                <a:gd name="connsiteY3" fmla="*/ 0 h 1043609"/>
              </a:gdLst>
              <a:ahLst/>
              <a:cxnLst>
                <a:cxn ang="0">
                  <a:pos x="connsiteX0" y="connsiteY0"/>
                </a:cxn>
                <a:cxn ang="0">
                  <a:pos x="connsiteX1" y="connsiteY1"/>
                </a:cxn>
                <a:cxn ang="0">
                  <a:pos x="connsiteX2" y="connsiteY2"/>
                </a:cxn>
                <a:cxn ang="0">
                  <a:pos x="connsiteX3" y="connsiteY3"/>
                </a:cxn>
              </a:cxnLst>
              <a:rect l="l" t="t" r="r" b="b"/>
              <a:pathLst>
                <a:path w="3498574" h="1043609">
                  <a:moveTo>
                    <a:pt x="0" y="1043609"/>
                  </a:moveTo>
                  <a:cubicBezTo>
                    <a:pt x="282437" y="588065"/>
                    <a:pt x="564874" y="132522"/>
                    <a:pt x="934278" y="89452"/>
                  </a:cubicBezTo>
                  <a:cubicBezTo>
                    <a:pt x="1303682" y="46382"/>
                    <a:pt x="1789043" y="800100"/>
                    <a:pt x="2216426" y="785191"/>
                  </a:cubicBezTo>
                  <a:cubicBezTo>
                    <a:pt x="2643809" y="770282"/>
                    <a:pt x="3071191" y="385141"/>
                    <a:pt x="3498574" y="0"/>
                  </a:cubicBezTo>
                </a:path>
              </a:pathLst>
            </a:cu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235C9A55-0568-47CB-B858-CB17C5221FEB}"/>
                </a:ext>
              </a:extLst>
            </p:cNvPr>
            <p:cNvSpPr/>
            <p:nvPr/>
          </p:nvSpPr>
          <p:spPr>
            <a:xfrm>
              <a:off x="8037443" y="2872406"/>
              <a:ext cx="3498574" cy="1093305"/>
            </a:xfrm>
            <a:custGeom>
              <a:avLst/>
              <a:gdLst>
                <a:gd name="connsiteX0" fmla="*/ 0 w 3498574"/>
                <a:gd name="connsiteY0" fmla="*/ 1093305 h 1093305"/>
                <a:gd name="connsiteX1" fmla="*/ 516834 w 3498574"/>
                <a:gd name="connsiteY1" fmla="*/ 288235 h 1093305"/>
                <a:gd name="connsiteX2" fmla="*/ 1302026 w 3498574"/>
                <a:gd name="connsiteY2" fmla="*/ 49696 h 1093305"/>
                <a:gd name="connsiteX3" fmla="*/ 2335695 w 3498574"/>
                <a:gd name="connsiteY3" fmla="*/ 546652 h 1093305"/>
                <a:gd name="connsiteX4" fmla="*/ 3498574 w 3498574"/>
                <a:gd name="connsiteY4" fmla="*/ 0 h 1093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8574" h="1093305">
                  <a:moveTo>
                    <a:pt x="0" y="1093305"/>
                  </a:moveTo>
                  <a:cubicBezTo>
                    <a:pt x="149915" y="777737"/>
                    <a:pt x="299830" y="462170"/>
                    <a:pt x="516834" y="288235"/>
                  </a:cubicBezTo>
                  <a:cubicBezTo>
                    <a:pt x="733838" y="114300"/>
                    <a:pt x="998883" y="6627"/>
                    <a:pt x="1302026" y="49696"/>
                  </a:cubicBezTo>
                  <a:cubicBezTo>
                    <a:pt x="1605169" y="92765"/>
                    <a:pt x="1969604" y="554935"/>
                    <a:pt x="2335695" y="546652"/>
                  </a:cubicBezTo>
                  <a:cubicBezTo>
                    <a:pt x="2701786" y="538369"/>
                    <a:pt x="3100180" y="269184"/>
                    <a:pt x="3498574" y="0"/>
                  </a:cubicBezTo>
                </a:path>
              </a:pathLst>
            </a:cu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0FAE783F-01F3-42F6-A6BA-13972FC0D7E9}"/>
                </a:ext>
              </a:extLst>
            </p:cNvPr>
            <p:cNvSpPr/>
            <p:nvPr/>
          </p:nvSpPr>
          <p:spPr>
            <a:xfrm>
              <a:off x="4154556" y="3975650"/>
              <a:ext cx="3886200" cy="1004558"/>
            </a:xfrm>
            <a:custGeom>
              <a:avLst/>
              <a:gdLst>
                <a:gd name="connsiteX0" fmla="*/ 0 w 3886200"/>
                <a:gd name="connsiteY0" fmla="*/ 775252 h 1004558"/>
                <a:gd name="connsiteX1" fmla="*/ 755374 w 3886200"/>
                <a:gd name="connsiteY1" fmla="*/ 139148 h 1004558"/>
                <a:gd name="connsiteX2" fmla="*/ 1520687 w 3886200"/>
                <a:gd name="connsiteY2" fmla="*/ 159026 h 1004558"/>
                <a:gd name="connsiteX3" fmla="*/ 2892287 w 3886200"/>
                <a:gd name="connsiteY3" fmla="*/ 1003852 h 1004558"/>
                <a:gd name="connsiteX4" fmla="*/ 3886200 w 3886200"/>
                <a:gd name="connsiteY4" fmla="*/ 0 h 1004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200" h="1004558">
                  <a:moveTo>
                    <a:pt x="0" y="775252"/>
                  </a:moveTo>
                  <a:cubicBezTo>
                    <a:pt x="250963" y="508552"/>
                    <a:pt x="501926" y="241852"/>
                    <a:pt x="755374" y="139148"/>
                  </a:cubicBezTo>
                  <a:cubicBezTo>
                    <a:pt x="1008822" y="36444"/>
                    <a:pt x="1164535" y="14909"/>
                    <a:pt x="1520687" y="159026"/>
                  </a:cubicBezTo>
                  <a:cubicBezTo>
                    <a:pt x="1876839" y="303143"/>
                    <a:pt x="2498035" y="1030356"/>
                    <a:pt x="2892287" y="1003852"/>
                  </a:cubicBezTo>
                  <a:cubicBezTo>
                    <a:pt x="3286539" y="977348"/>
                    <a:pt x="3586369" y="488674"/>
                    <a:pt x="3886200" y="0"/>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3" name="Straight Arrow Connector 12">
            <a:extLst>
              <a:ext uri="{FF2B5EF4-FFF2-40B4-BE49-F238E27FC236}">
                <a16:creationId xmlns:a16="http://schemas.microsoft.com/office/drawing/2014/main" id="{489A42B7-9417-4E46-86DF-2162EABB86FF}"/>
              </a:ext>
            </a:extLst>
          </p:cNvPr>
          <p:cNvCxnSpPr>
            <a:cxnSpLocks/>
          </p:cNvCxnSpPr>
          <p:nvPr/>
        </p:nvCxnSpPr>
        <p:spPr>
          <a:xfrm flipV="1">
            <a:off x="4154556" y="3558115"/>
            <a:ext cx="178883" cy="72370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336FF369-ECFB-4248-919B-910815CBE3BF}"/>
              </a:ext>
            </a:extLst>
          </p:cNvPr>
          <p:cNvCxnSpPr>
            <a:cxnSpLocks/>
          </p:cNvCxnSpPr>
          <p:nvPr/>
        </p:nvCxnSpPr>
        <p:spPr>
          <a:xfrm flipV="1">
            <a:off x="4434166" y="3285142"/>
            <a:ext cx="178883" cy="72370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6A31AC9B-B360-44EF-B7F8-131CDAD3287C}"/>
              </a:ext>
            </a:extLst>
          </p:cNvPr>
          <p:cNvCxnSpPr>
            <a:cxnSpLocks/>
          </p:cNvCxnSpPr>
          <p:nvPr/>
        </p:nvCxnSpPr>
        <p:spPr>
          <a:xfrm flipV="1">
            <a:off x="4725694" y="3139745"/>
            <a:ext cx="328653" cy="61796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8AE33987-BF8B-4750-8BE4-794C8B57EC97}"/>
              </a:ext>
            </a:extLst>
          </p:cNvPr>
          <p:cNvCxnSpPr>
            <a:cxnSpLocks/>
          </p:cNvCxnSpPr>
          <p:nvPr/>
        </p:nvCxnSpPr>
        <p:spPr>
          <a:xfrm flipV="1">
            <a:off x="5091421" y="3139745"/>
            <a:ext cx="404224" cy="45437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4FA6A76C-C275-4F5E-87C1-08F310F92F2B}"/>
              </a:ext>
            </a:extLst>
          </p:cNvPr>
          <p:cNvCxnSpPr>
            <a:cxnSpLocks/>
          </p:cNvCxnSpPr>
          <p:nvPr/>
        </p:nvCxnSpPr>
        <p:spPr>
          <a:xfrm flipV="1">
            <a:off x="5455184" y="3285142"/>
            <a:ext cx="389996" cy="31892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C6D110FA-8930-45B3-91C7-E81B60E84B3F}"/>
              </a:ext>
            </a:extLst>
          </p:cNvPr>
          <p:cNvCxnSpPr>
            <a:cxnSpLocks/>
          </p:cNvCxnSpPr>
          <p:nvPr/>
        </p:nvCxnSpPr>
        <p:spPr>
          <a:xfrm flipV="1">
            <a:off x="5757655" y="3661286"/>
            <a:ext cx="412856" cy="3512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8FCA67FF-2DBD-43DA-AF30-A71060A1DED4}"/>
              </a:ext>
            </a:extLst>
          </p:cNvPr>
          <p:cNvCxnSpPr>
            <a:cxnSpLocks/>
          </p:cNvCxnSpPr>
          <p:nvPr/>
        </p:nvCxnSpPr>
        <p:spPr>
          <a:xfrm>
            <a:off x="6003839" y="3871587"/>
            <a:ext cx="569218" cy="17697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33FDCDB7-9CC1-45A6-BCE1-AC44826289D0}"/>
              </a:ext>
            </a:extLst>
          </p:cNvPr>
          <p:cNvCxnSpPr>
            <a:cxnSpLocks/>
          </p:cNvCxnSpPr>
          <p:nvPr/>
        </p:nvCxnSpPr>
        <p:spPr>
          <a:xfrm>
            <a:off x="6318265" y="4155124"/>
            <a:ext cx="629187" cy="8848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01D88DD0-7AF6-4BC2-BACC-6C59AC229B6A}"/>
              </a:ext>
            </a:extLst>
          </p:cNvPr>
          <p:cNvCxnSpPr>
            <a:cxnSpLocks/>
          </p:cNvCxnSpPr>
          <p:nvPr/>
        </p:nvCxnSpPr>
        <p:spPr>
          <a:xfrm flipV="1">
            <a:off x="6746901" y="4319059"/>
            <a:ext cx="459949" cy="9673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402A6A05-83C5-4F30-B942-DC66A3975764}"/>
              </a:ext>
            </a:extLst>
          </p:cNvPr>
          <p:cNvCxnSpPr>
            <a:cxnSpLocks/>
          </p:cNvCxnSpPr>
          <p:nvPr/>
        </p:nvCxnSpPr>
        <p:spPr>
          <a:xfrm flipV="1">
            <a:off x="7307540" y="4008845"/>
            <a:ext cx="183224" cy="40695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45DA16B6-7DD1-4458-AA4F-A3EBBDDFCF68}"/>
              </a:ext>
            </a:extLst>
          </p:cNvPr>
          <p:cNvCxnSpPr>
            <a:cxnSpLocks/>
          </p:cNvCxnSpPr>
          <p:nvPr/>
        </p:nvCxnSpPr>
        <p:spPr>
          <a:xfrm flipV="1">
            <a:off x="7590323" y="3604062"/>
            <a:ext cx="91612" cy="55808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4AC63204-B00E-491F-939C-F33270D42599}"/>
              </a:ext>
            </a:extLst>
          </p:cNvPr>
          <p:cNvCxnSpPr>
            <a:cxnSpLocks/>
          </p:cNvCxnSpPr>
          <p:nvPr/>
        </p:nvCxnSpPr>
        <p:spPr>
          <a:xfrm flipV="1">
            <a:off x="7837848" y="3218331"/>
            <a:ext cx="124005" cy="61882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34D80609-1681-46B2-B4CD-9F27DD5FC78B}"/>
              </a:ext>
            </a:extLst>
          </p:cNvPr>
          <p:cNvSpPr/>
          <p:nvPr/>
        </p:nvSpPr>
        <p:spPr>
          <a:xfrm>
            <a:off x="564542" y="5233987"/>
            <a:ext cx="182880" cy="1828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a:extLst>
              <a:ext uri="{FF2B5EF4-FFF2-40B4-BE49-F238E27FC236}">
                <a16:creationId xmlns:a16="http://schemas.microsoft.com/office/drawing/2014/main" id="{98C8E076-1CE9-4E4B-908C-FBD61D83BC7A}"/>
              </a:ext>
            </a:extLst>
          </p:cNvPr>
          <p:cNvSpPr/>
          <p:nvPr/>
        </p:nvSpPr>
        <p:spPr>
          <a:xfrm>
            <a:off x="11444577" y="2311882"/>
            <a:ext cx="182880" cy="1828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a:extLst>
              <a:ext uri="{FF2B5EF4-FFF2-40B4-BE49-F238E27FC236}">
                <a16:creationId xmlns:a16="http://schemas.microsoft.com/office/drawing/2014/main" id="{9D83492A-27FD-42F0-9300-12266479A9D8}"/>
              </a:ext>
            </a:extLst>
          </p:cNvPr>
          <p:cNvSpPr/>
          <p:nvPr/>
        </p:nvSpPr>
        <p:spPr>
          <a:xfrm>
            <a:off x="1005840" y="4620701"/>
            <a:ext cx="182880" cy="1828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a:extLst>
              <a:ext uri="{FF2B5EF4-FFF2-40B4-BE49-F238E27FC236}">
                <a16:creationId xmlns:a16="http://schemas.microsoft.com/office/drawing/2014/main" id="{22BCEA16-DC33-4DE8-8F5C-1575229F74DE}"/>
              </a:ext>
            </a:extLst>
          </p:cNvPr>
          <p:cNvSpPr/>
          <p:nvPr/>
        </p:nvSpPr>
        <p:spPr>
          <a:xfrm>
            <a:off x="1760913" y="4367836"/>
            <a:ext cx="182880" cy="1828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Oval 30">
            <a:extLst>
              <a:ext uri="{FF2B5EF4-FFF2-40B4-BE49-F238E27FC236}">
                <a16:creationId xmlns:a16="http://schemas.microsoft.com/office/drawing/2014/main" id="{BBE9A7B3-6FDB-4E13-9196-BD5B28277801}"/>
              </a:ext>
            </a:extLst>
          </p:cNvPr>
          <p:cNvSpPr/>
          <p:nvPr/>
        </p:nvSpPr>
        <p:spPr>
          <a:xfrm>
            <a:off x="2490892" y="4894308"/>
            <a:ext cx="182880" cy="1828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a:extLst>
              <a:ext uri="{FF2B5EF4-FFF2-40B4-BE49-F238E27FC236}">
                <a16:creationId xmlns:a16="http://schemas.microsoft.com/office/drawing/2014/main" id="{1C813C35-1E23-44DF-8CC8-9270707BC74B}"/>
              </a:ext>
            </a:extLst>
          </p:cNvPr>
          <p:cNvSpPr/>
          <p:nvPr/>
        </p:nvSpPr>
        <p:spPr>
          <a:xfrm>
            <a:off x="3505737" y="4645781"/>
            <a:ext cx="182880" cy="1828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Oval 32">
            <a:extLst>
              <a:ext uri="{FF2B5EF4-FFF2-40B4-BE49-F238E27FC236}">
                <a16:creationId xmlns:a16="http://schemas.microsoft.com/office/drawing/2014/main" id="{21DFE919-4BF8-4253-9B1A-1D57C582065F}"/>
              </a:ext>
            </a:extLst>
          </p:cNvPr>
          <p:cNvSpPr/>
          <p:nvPr/>
        </p:nvSpPr>
        <p:spPr>
          <a:xfrm>
            <a:off x="4061118" y="4191797"/>
            <a:ext cx="182880" cy="1828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a:extLst>
              <a:ext uri="{FF2B5EF4-FFF2-40B4-BE49-F238E27FC236}">
                <a16:creationId xmlns:a16="http://schemas.microsoft.com/office/drawing/2014/main" id="{93FB87C5-B7FA-4245-915A-45D44B3F6A71}"/>
              </a:ext>
            </a:extLst>
          </p:cNvPr>
          <p:cNvSpPr/>
          <p:nvPr/>
        </p:nvSpPr>
        <p:spPr>
          <a:xfrm>
            <a:off x="4652758" y="3646952"/>
            <a:ext cx="182880" cy="1828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a:extLst>
              <a:ext uri="{FF2B5EF4-FFF2-40B4-BE49-F238E27FC236}">
                <a16:creationId xmlns:a16="http://schemas.microsoft.com/office/drawing/2014/main" id="{958F0A1D-B4EF-44BD-AEAE-AF654CA003BE}"/>
              </a:ext>
            </a:extLst>
          </p:cNvPr>
          <p:cNvSpPr/>
          <p:nvPr/>
        </p:nvSpPr>
        <p:spPr>
          <a:xfrm>
            <a:off x="5396092" y="3497166"/>
            <a:ext cx="182880" cy="1828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a:extLst>
              <a:ext uri="{FF2B5EF4-FFF2-40B4-BE49-F238E27FC236}">
                <a16:creationId xmlns:a16="http://schemas.microsoft.com/office/drawing/2014/main" id="{91D693B8-A71B-4859-81E0-EE2A4C48E5A0}"/>
              </a:ext>
            </a:extLst>
          </p:cNvPr>
          <p:cNvSpPr/>
          <p:nvPr/>
        </p:nvSpPr>
        <p:spPr>
          <a:xfrm>
            <a:off x="6218706" y="4070665"/>
            <a:ext cx="182880" cy="1828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a:extLst>
              <a:ext uri="{FF2B5EF4-FFF2-40B4-BE49-F238E27FC236}">
                <a16:creationId xmlns:a16="http://schemas.microsoft.com/office/drawing/2014/main" id="{A8866126-ADFC-4EE0-B178-088A072EFA6C}"/>
              </a:ext>
            </a:extLst>
          </p:cNvPr>
          <p:cNvSpPr/>
          <p:nvPr/>
        </p:nvSpPr>
        <p:spPr>
          <a:xfrm>
            <a:off x="7206850" y="4359021"/>
            <a:ext cx="182880" cy="1828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Oval 37">
            <a:extLst>
              <a:ext uri="{FF2B5EF4-FFF2-40B4-BE49-F238E27FC236}">
                <a16:creationId xmlns:a16="http://schemas.microsoft.com/office/drawing/2014/main" id="{BC0E8CB2-ED47-40E8-8C6E-62DC24E08A33}"/>
              </a:ext>
            </a:extLst>
          </p:cNvPr>
          <p:cNvSpPr/>
          <p:nvPr/>
        </p:nvSpPr>
        <p:spPr>
          <a:xfrm>
            <a:off x="7930812" y="3486759"/>
            <a:ext cx="182880" cy="1828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Oval 38">
            <a:extLst>
              <a:ext uri="{FF2B5EF4-FFF2-40B4-BE49-F238E27FC236}">
                <a16:creationId xmlns:a16="http://schemas.microsoft.com/office/drawing/2014/main" id="{2E56ECF3-F126-4DB2-9B83-CA4D36C36A56}"/>
              </a:ext>
            </a:extLst>
          </p:cNvPr>
          <p:cNvSpPr/>
          <p:nvPr/>
        </p:nvSpPr>
        <p:spPr>
          <a:xfrm>
            <a:off x="8478066" y="2590699"/>
            <a:ext cx="182880" cy="1828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Oval 39">
            <a:extLst>
              <a:ext uri="{FF2B5EF4-FFF2-40B4-BE49-F238E27FC236}">
                <a16:creationId xmlns:a16="http://schemas.microsoft.com/office/drawing/2014/main" id="{3128159A-E7D8-4D12-95F1-A8F1C8B2955E}"/>
              </a:ext>
            </a:extLst>
          </p:cNvPr>
          <p:cNvSpPr/>
          <p:nvPr/>
        </p:nvSpPr>
        <p:spPr>
          <a:xfrm>
            <a:off x="9280230" y="2393342"/>
            <a:ext cx="182880" cy="1828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Oval 40">
            <a:extLst>
              <a:ext uri="{FF2B5EF4-FFF2-40B4-BE49-F238E27FC236}">
                <a16:creationId xmlns:a16="http://schemas.microsoft.com/office/drawing/2014/main" id="{CE568EEE-F293-44D6-A095-6FDC630E8731}"/>
              </a:ext>
            </a:extLst>
          </p:cNvPr>
          <p:cNvSpPr/>
          <p:nvPr/>
        </p:nvSpPr>
        <p:spPr>
          <a:xfrm>
            <a:off x="9993976" y="2767053"/>
            <a:ext cx="182880" cy="1828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Oval 41">
            <a:extLst>
              <a:ext uri="{FF2B5EF4-FFF2-40B4-BE49-F238E27FC236}">
                <a16:creationId xmlns:a16="http://schemas.microsoft.com/office/drawing/2014/main" id="{C934AB3A-C9D0-42E3-AA2E-F6E4670CA59C}"/>
              </a:ext>
            </a:extLst>
          </p:cNvPr>
          <p:cNvSpPr/>
          <p:nvPr/>
        </p:nvSpPr>
        <p:spPr>
          <a:xfrm>
            <a:off x="10793843" y="2687318"/>
            <a:ext cx="182880" cy="1828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Oval 42">
            <a:extLst>
              <a:ext uri="{FF2B5EF4-FFF2-40B4-BE49-F238E27FC236}">
                <a16:creationId xmlns:a16="http://schemas.microsoft.com/office/drawing/2014/main" id="{8A05E9ED-CFA9-42ED-87FE-20D0AD79C7ED}"/>
              </a:ext>
            </a:extLst>
          </p:cNvPr>
          <p:cNvSpPr/>
          <p:nvPr/>
        </p:nvSpPr>
        <p:spPr>
          <a:xfrm>
            <a:off x="6885435" y="1658865"/>
            <a:ext cx="182880" cy="1828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232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96A4EF3B-A126-4210-AC59-D6C8CA9570C8}"/>
                  </a:ext>
                </a:extLst>
              </p:cNvPr>
              <p:cNvSpPr>
                <a:spLocks noGrp="1"/>
              </p:cNvSpPr>
              <p:nvPr>
                <p:ph idx="1"/>
              </p:nvPr>
            </p:nvSpPr>
            <p:spPr/>
            <p:txBody>
              <a:bodyPr/>
              <a:lstStyle/>
              <a:p>
                <a:pPr marL="0" indent="0">
                  <a:buNone/>
                </a:pPr>
                <a:r>
                  <a:rPr lang="en-US" sz="2400" dirty="0"/>
                  <a:t>Each node is associated with a time, </a:t>
                </a:r>
                <a14:m>
                  <m:oMath xmlns:m="http://schemas.openxmlformats.org/officeDocument/2006/math">
                    <m:r>
                      <a:rPr lang="en-US" sz="2400" b="0" i="1" smtClean="0">
                        <a:latin typeface="Cambria Math" panose="02040503050406030204" pitchFamily="18" charset="0"/>
                      </a:rPr>
                      <m:t>𝑡</m:t>
                    </m:r>
                  </m:oMath>
                </a14:m>
                <a:r>
                  <a:rPr lang="en-US" sz="2400" dirty="0"/>
                  <a:t>, a state vector, </a:t>
                </a:r>
                <a14:m>
                  <m:oMath xmlns:m="http://schemas.openxmlformats.org/officeDocument/2006/math">
                    <m:sSub>
                      <m:sSubPr>
                        <m:ctrlPr>
                          <a:rPr lang="en-US" sz="2400" i="1">
                            <a:latin typeface="Cambria Math" panose="02040503050406030204" pitchFamily="18" charset="0"/>
                          </a:rPr>
                        </m:ctrlPr>
                      </m:sSubPr>
                      <m:e>
                        <m:r>
                          <a:rPr lang="en-US" sz="2400" b="1">
                            <a:latin typeface="Cambria Math" panose="02040503050406030204" pitchFamily="18" charset="0"/>
                          </a:rPr>
                          <m:t>𝐱</m:t>
                        </m:r>
                      </m:e>
                      <m:sub>
                        <m:r>
                          <a:rPr lang="en-US" sz="2400" b="0" i="0" smtClean="0">
                            <a:latin typeface="Cambria Math" panose="02040503050406030204" pitchFamily="18" charset="0"/>
                          </a:rPr>
                          <m:t>1</m:t>
                        </m:r>
                      </m:sub>
                    </m:sSub>
                  </m:oMath>
                </a14:m>
                <a:r>
                  <a:rPr lang="en-US" sz="2400" dirty="0">
                    <a:solidFill>
                      <a:srgbClr val="0B2D54"/>
                    </a:solidFill>
                  </a:rPr>
                  <a:t>, </a:t>
                </a:r>
              </a:p>
              <a:p>
                <a:pPr marL="0" indent="0">
                  <a:buNone/>
                </a:pPr>
                <a:r>
                  <a:rPr lang="en-US" sz="2400" dirty="0">
                    <a:solidFill>
                      <a:srgbClr val="0B2D54"/>
                    </a:solidFill>
                  </a:rPr>
                  <a:t>and a control vector, </a:t>
                </a:r>
                <a14:m>
                  <m:oMath xmlns:m="http://schemas.openxmlformats.org/officeDocument/2006/math">
                    <m:sSub>
                      <m:sSubPr>
                        <m:ctrlPr>
                          <a:rPr lang="en-US" sz="2400" i="1">
                            <a:latin typeface="Cambria Math" panose="02040503050406030204" pitchFamily="18" charset="0"/>
                          </a:rPr>
                        </m:ctrlPr>
                      </m:sSubPr>
                      <m:e>
                        <m:r>
                          <a:rPr lang="en-US" sz="2400" b="1">
                            <a:latin typeface="Cambria Math" panose="02040503050406030204" pitchFamily="18" charset="0"/>
                          </a:rPr>
                          <m:t>𝐮</m:t>
                        </m:r>
                      </m:e>
                      <m:sub>
                        <m:r>
                          <a:rPr lang="en-US" sz="2400">
                            <a:latin typeface="Cambria Math" panose="02040503050406030204" pitchFamily="18" charset="0"/>
                          </a:rPr>
                          <m:t>1</m:t>
                        </m:r>
                      </m:sub>
                    </m:sSub>
                  </m:oMath>
                </a14:m>
                <a:r>
                  <a:rPr lang="en-US" sz="2400" dirty="0">
                    <a:solidFill>
                      <a:srgbClr val="0B2D54"/>
                    </a:solidFill>
                  </a:rPr>
                  <a:t>. Note that </a:t>
                </a:r>
                <a14:m>
                  <m:oMath xmlns:m="http://schemas.openxmlformats.org/officeDocument/2006/math">
                    <m:r>
                      <a:rPr lang="en-US" sz="2400" b="0" i="1" smtClean="0">
                        <a:solidFill>
                          <a:srgbClr val="0B2D54"/>
                        </a:solidFill>
                        <a:latin typeface="Cambria Math" panose="02040503050406030204" pitchFamily="18" charset="0"/>
                      </a:rPr>
                      <m:t>𝑠</m:t>
                    </m:r>
                  </m:oMath>
                </a14:m>
                <a:r>
                  <a:rPr lang="en-US" sz="2400" dirty="0">
                    <a:solidFill>
                      <a:srgbClr val="0B2D54"/>
                    </a:solidFill>
                  </a:rPr>
                  <a:t> is the number of segments.</a:t>
                </a:r>
              </a:p>
              <a:p>
                <a:pPr marL="0" indent="0">
                  <a:buNone/>
                </a:pPr>
                <a:endParaRPr lang="en-US" sz="2400" dirty="0"/>
              </a:p>
            </p:txBody>
          </p:sp>
        </mc:Choice>
        <mc:Fallback xmlns="">
          <p:sp>
            <p:nvSpPr>
              <p:cNvPr id="2" name="Content Placeholder 1">
                <a:extLst>
                  <a:ext uri="{FF2B5EF4-FFF2-40B4-BE49-F238E27FC236}">
                    <a16:creationId xmlns:a16="http://schemas.microsoft.com/office/drawing/2014/main" id="{96A4EF3B-A126-4210-AC59-D6C8CA9570C8}"/>
                  </a:ext>
                </a:extLst>
              </p:cNvPr>
              <p:cNvSpPr>
                <a:spLocks noGrp="1" noRot="1" noChangeAspect="1" noMove="1" noResize="1" noEditPoints="1" noAdjustHandles="1" noChangeArrowheads="1" noChangeShapeType="1" noTextEdit="1"/>
              </p:cNvSpPr>
              <p:nvPr>
                <p:ph idx="1"/>
              </p:nvPr>
            </p:nvSpPr>
            <p:spPr>
              <a:blipFill>
                <a:blip r:embed="rId3"/>
                <a:stretch>
                  <a:fillRect l="-811" t="-968"/>
                </a:stretch>
              </a:blipFill>
            </p:spPr>
            <p:txBody>
              <a:bodyPr/>
              <a:lstStyle/>
              <a:p>
                <a:r>
                  <a:rPr lang="en-US">
                    <a:noFill/>
                  </a:rPr>
                  <a:t> </a:t>
                </a:r>
              </a:p>
            </p:txBody>
          </p:sp>
        </mc:Fallback>
      </mc:AlternateContent>
      <p:sp>
        <p:nvSpPr>
          <p:cNvPr id="16385" name="Rectangle 2">
            <a:extLst>
              <a:ext uri="{FF2B5EF4-FFF2-40B4-BE49-F238E27FC236}">
                <a16:creationId xmlns:a16="http://schemas.microsoft.com/office/drawing/2014/main" id="{2EBF34D4-AF78-6E5E-6198-111C65A76685}"/>
              </a:ext>
            </a:extLst>
          </p:cNvPr>
          <p:cNvSpPr>
            <a:spLocks noGrp="1" noChangeArrowheads="1"/>
          </p:cNvSpPr>
          <p:nvPr>
            <p:ph type="title"/>
          </p:nvPr>
        </p:nvSpPr>
        <p:spPr/>
        <p:txBody>
          <a:bodyPr/>
          <a:lstStyle/>
          <a:p>
            <a:r>
              <a:rPr lang="en-US" altLang="en-US" dirty="0"/>
              <a:t>Background: Transcription Methods</a:t>
            </a:r>
          </a:p>
        </p:txBody>
      </p:sp>
      <p:sp>
        <p:nvSpPr>
          <p:cNvPr id="16387" name="Slide Number Placeholder 3">
            <a:extLst>
              <a:ext uri="{FF2B5EF4-FFF2-40B4-BE49-F238E27FC236}">
                <a16:creationId xmlns:a16="http://schemas.microsoft.com/office/drawing/2014/main" id="{B48CB145-C61E-C3D0-D7C7-0FA559F81FB0}"/>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99D70C6-DF83-C440-A13C-8CA8DCE98ECF}" type="slidenum">
              <a:rPr lang="en-US" altLang="en-US" sz="1100">
                <a:solidFill>
                  <a:srgbClr val="2996C3"/>
                </a:solidFill>
              </a:rPr>
              <a:pPr/>
              <a:t>9</a:t>
            </a:fld>
            <a:endParaRPr lang="en-US" altLang="en-US" sz="1100">
              <a:solidFill>
                <a:srgbClr val="2996C3"/>
              </a:solidFill>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64357AB0-76DA-4469-A913-FDB5051BCB93}"/>
                  </a:ext>
                </a:extLst>
              </p:cNvPr>
              <p:cNvSpPr txBox="1"/>
              <p:nvPr/>
            </p:nvSpPr>
            <p:spPr>
              <a:xfrm>
                <a:off x="376335" y="5325427"/>
                <a:ext cx="559294"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𝑡</m:t>
                          </m:r>
                        </m:e>
                        <m:sub>
                          <m:r>
                            <m:rPr>
                              <m:sty m:val="p"/>
                            </m:rPr>
                            <a:rPr lang="en-US" sz="2800" b="0" i="0" smtClean="0">
                              <a:latin typeface="Cambria Math" panose="02040503050406030204" pitchFamily="18" charset="0"/>
                            </a:rPr>
                            <m:t>I</m:t>
                          </m:r>
                        </m:sub>
                      </m:sSub>
                    </m:oMath>
                  </m:oMathPara>
                </a14:m>
                <a:endParaRPr lang="en-US" sz="2800" dirty="0"/>
              </a:p>
            </p:txBody>
          </p:sp>
        </mc:Choice>
        <mc:Fallback xmlns="">
          <p:sp>
            <p:nvSpPr>
              <p:cNvPr id="7" name="TextBox 6">
                <a:extLst>
                  <a:ext uri="{FF2B5EF4-FFF2-40B4-BE49-F238E27FC236}">
                    <a16:creationId xmlns:a16="http://schemas.microsoft.com/office/drawing/2014/main" id="{64357AB0-76DA-4469-A913-FDB5051BCB93}"/>
                  </a:ext>
                </a:extLst>
              </p:cNvPr>
              <p:cNvSpPr txBox="1">
                <a:spLocks noRot="1" noChangeAspect="1" noMove="1" noResize="1" noEditPoints="1" noAdjustHandles="1" noChangeArrowheads="1" noChangeShapeType="1" noTextEdit="1"/>
              </p:cNvSpPr>
              <p:nvPr/>
            </p:nvSpPr>
            <p:spPr>
              <a:xfrm>
                <a:off x="376335" y="5325427"/>
                <a:ext cx="559294" cy="523220"/>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B45E8290-F811-40F7-BB0E-769C8F423AB6}"/>
                  </a:ext>
                </a:extLst>
              </p:cNvPr>
              <p:cNvSpPr txBox="1"/>
              <p:nvPr/>
            </p:nvSpPr>
            <p:spPr>
              <a:xfrm>
                <a:off x="11256370" y="2403322"/>
                <a:ext cx="559294"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𝑡</m:t>
                          </m:r>
                        </m:e>
                        <m:sub>
                          <m:r>
                            <a:rPr lang="en-US" sz="2800" b="0" i="1" smtClean="0">
                              <a:latin typeface="Cambria Math" panose="02040503050406030204" pitchFamily="18" charset="0"/>
                            </a:rPr>
                            <m:t>𝐹</m:t>
                          </m:r>
                        </m:sub>
                      </m:sSub>
                    </m:oMath>
                  </m:oMathPara>
                </a14:m>
                <a:endParaRPr lang="en-US" sz="2800" dirty="0"/>
              </a:p>
            </p:txBody>
          </p:sp>
        </mc:Choice>
        <mc:Fallback xmlns="">
          <p:sp>
            <p:nvSpPr>
              <p:cNvPr id="8" name="TextBox 7">
                <a:extLst>
                  <a:ext uri="{FF2B5EF4-FFF2-40B4-BE49-F238E27FC236}">
                    <a16:creationId xmlns:a16="http://schemas.microsoft.com/office/drawing/2014/main" id="{B45E8290-F811-40F7-BB0E-769C8F423AB6}"/>
                  </a:ext>
                </a:extLst>
              </p:cNvPr>
              <p:cNvSpPr txBox="1">
                <a:spLocks noRot="1" noChangeAspect="1" noMove="1" noResize="1" noEditPoints="1" noAdjustHandles="1" noChangeArrowheads="1" noChangeShapeType="1" noTextEdit="1"/>
              </p:cNvSpPr>
              <p:nvPr/>
            </p:nvSpPr>
            <p:spPr>
              <a:xfrm>
                <a:off x="11256370" y="2403322"/>
                <a:ext cx="559294" cy="523220"/>
              </a:xfrm>
              <a:prstGeom prst="rect">
                <a:avLst/>
              </a:prstGeom>
              <a:blipFill>
                <a:blip r:embed="rId5"/>
                <a:stretch>
                  <a:fillRect/>
                </a:stretch>
              </a:blipFill>
            </p:spPr>
            <p:txBody>
              <a:bodyPr/>
              <a:lstStyle/>
              <a:p>
                <a:r>
                  <a:rPr lang="en-US">
                    <a:noFill/>
                  </a:rPr>
                  <a:t> </a:t>
                </a:r>
              </a:p>
            </p:txBody>
          </p:sp>
        </mc:Fallback>
      </mc:AlternateContent>
      <p:grpSp>
        <p:nvGrpSpPr>
          <p:cNvPr id="9" name="Group 8">
            <a:extLst>
              <a:ext uri="{FF2B5EF4-FFF2-40B4-BE49-F238E27FC236}">
                <a16:creationId xmlns:a16="http://schemas.microsoft.com/office/drawing/2014/main" id="{ECDEB8E9-80C0-42E4-9E57-1B0C10D25F88}"/>
              </a:ext>
            </a:extLst>
          </p:cNvPr>
          <p:cNvGrpSpPr/>
          <p:nvPr/>
        </p:nvGrpSpPr>
        <p:grpSpPr>
          <a:xfrm>
            <a:off x="655982" y="2403322"/>
            <a:ext cx="10880035" cy="2922105"/>
            <a:chOff x="655982" y="2872406"/>
            <a:chExt cx="10880035" cy="2922105"/>
          </a:xfrm>
        </p:grpSpPr>
        <p:sp>
          <p:nvSpPr>
            <p:cNvPr id="10" name="Freeform: Shape 9">
              <a:extLst>
                <a:ext uri="{FF2B5EF4-FFF2-40B4-BE49-F238E27FC236}">
                  <a16:creationId xmlns:a16="http://schemas.microsoft.com/office/drawing/2014/main" id="{B8AE0AB0-2B31-4A5B-BB09-4CED631C1C97}"/>
                </a:ext>
              </a:extLst>
            </p:cNvPr>
            <p:cNvSpPr/>
            <p:nvPr/>
          </p:nvSpPr>
          <p:spPr>
            <a:xfrm>
              <a:off x="655982" y="4750902"/>
              <a:ext cx="3498574" cy="1043609"/>
            </a:xfrm>
            <a:custGeom>
              <a:avLst/>
              <a:gdLst>
                <a:gd name="connsiteX0" fmla="*/ 0 w 3498574"/>
                <a:gd name="connsiteY0" fmla="*/ 1043609 h 1043609"/>
                <a:gd name="connsiteX1" fmla="*/ 934278 w 3498574"/>
                <a:gd name="connsiteY1" fmla="*/ 89452 h 1043609"/>
                <a:gd name="connsiteX2" fmla="*/ 2216426 w 3498574"/>
                <a:gd name="connsiteY2" fmla="*/ 785191 h 1043609"/>
                <a:gd name="connsiteX3" fmla="*/ 3498574 w 3498574"/>
                <a:gd name="connsiteY3" fmla="*/ 0 h 1043609"/>
              </a:gdLst>
              <a:ahLst/>
              <a:cxnLst>
                <a:cxn ang="0">
                  <a:pos x="connsiteX0" y="connsiteY0"/>
                </a:cxn>
                <a:cxn ang="0">
                  <a:pos x="connsiteX1" y="connsiteY1"/>
                </a:cxn>
                <a:cxn ang="0">
                  <a:pos x="connsiteX2" y="connsiteY2"/>
                </a:cxn>
                <a:cxn ang="0">
                  <a:pos x="connsiteX3" y="connsiteY3"/>
                </a:cxn>
              </a:cxnLst>
              <a:rect l="l" t="t" r="r" b="b"/>
              <a:pathLst>
                <a:path w="3498574" h="1043609">
                  <a:moveTo>
                    <a:pt x="0" y="1043609"/>
                  </a:moveTo>
                  <a:cubicBezTo>
                    <a:pt x="282437" y="588065"/>
                    <a:pt x="564874" y="132522"/>
                    <a:pt x="934278" y="89452"/>
                  </a:cubicBezTo>
                  <a:cubicBezTo>
                    <a:pt x="1303682" y="46382"/>
                    <a:pt x="1789043" y="800100"/>
                    <a:pt x="2216426" y="785191"/>
                  </a:cubicBezTo>
                  <a:cubicBezTo>
                    <a:pt x="2643809" y="770282"/>
                    <a:pt x="3071191" y="385141"/>
                    <a:pt x="3498574" y="0"/>
                  </a:cubicBezTo>
                </a:path>
              </a:pathLst>
            </a:cu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235C9A55-0568-47CB-B858-CB17C5221FEB}"/>
                </a:ext>
              </a:extLst>
            </p:cNvPr>
            <p:cNvSpPr/>
            <p:nvPr/>
          </p:nvSpPr>
          <p:spPr>
            <a:xfrm>
              <a:off x="8037443" y="2872406"/>
              <a:ext cx="3498574" cy="1093305"/>
            </a:xfrm>
            <a:custGeom>
              <a:avLst/>
              <a:gdLst>
                <a:gd name="connsiteX0" fmla="*/ 0 w 3498574"/>
                <a:gd name="connsiteY0" fmla="*/ 1093305 h 1093305"/>
                <a:gd name="connsiteX1" fmla="*/ 516834 w 3498574"/>
                <a:gd name="connsiteY1" fmla="*/ 288235 h 1093305"/>
                <a:gd name="connsiteX2" fmla="*/ 1302026 w 3498574"/>
                <a:gd name="connsiteY2" fmla="*/ 49696 h 1093305"/>
                <a:gd name="connsiteX3" fmla="*/ 2335695 w 3498574"/>
                <a:gd name="connsiteY3" fmla="*/ 546652 h 1093305"/>
                <a:gd name="connsiteX4" fmla="*/ 3498574 w 3498574"/>
                <a:gd name="connsiteY4" fmla="*/ 0 h 1093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8574" h="1093305">
                  <a:moveTo>
                    <a:pt x="0" y="1093305"/>
                  </a:moveTo>
                  <a:cubicBezTo>
                    <a:pt x="149915" y="777737"/>
                    <a:pt x="299830" y="462170"/>
                    <a:pt x="516834" y="288235"/>
                  </a:cubicBezTo>
                  <a:cubicBezTo>
                    <a:pt x="733838" y="114300"/>
                    <a:pt x="998883" y="6627"/>
                    <a:pt x="1302026" y="49696"/>
                  </a:cubicBezTo>
                  <a:cubicBezTo>
                    <a:pt x="1605169" y="92765"/>
                    <a:pt x="1969604" y="554935"/>
                    <a:pt x="2335695" y="546652"/>
                  </a:cubicBezTo>
                  <a:cubicBezTo>
                    <a:pt x="2701786" y="538369"/>
                    <a:pt x="3100180" y="269184"/>
                    <a:pt x="3498574" y="0"/>
                  </a:cubicBezTo>
                </a:path>
              </a:pathLst>
            </a:cu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0FAE783F-01F3-42F6-A6BA-13972FC0D7E9}"/>
                </a:ext>
              </a:extLst>
            </p:cNvPr>
            <p:cNvSpPr/>
            <p:nvPr/>
          </p:nvSpPr>
          <p:spPr>
            <a:xfrm>
              <a:off x="4154556" y="3975650"/>
              <a:ext cx="3886200" cy="1004558"/>
            </a:xfrm>
            <a:custGeom>
              <a:avLst/>
              <a:gdLst>
                <a:gd name="connsiteX0" fmla="*/ 0 w 3886200"/>
                <a:gd name="connsiteY0" fmla="*/ 775252 h 1004558"/>
                <a:gd name="connsiteX1" fmla="*/ 755374 w 3886200"/>
                <a:gd name="connsiteY1" fmla="*/ 139148 h 1004558"/>
                <a:gd name="connsiteX2" fmla="*/ 1520687 w 3886200"/>
                <a:gd name="connsiteY2" fmla="*/ 159026 h 1004558"/>
                <a:gd name="connsiteX3" fmla="*/ 2892287 w 3886200"/>
                <a:gd name="connsiteY3" fmla="*/ 1003852 h 1004558"/>
                <a:gd name="connsiteX4" fmla="*/ 3886200 w 3886200"/>
                <a:gd name="connsiteY4" fmla="*/ 0 h 1004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200" h="1004558">
                  <a:moveTo>
                    <a:pt x="0" y="775252"/>
                  </a:moveTo>
                  <a:cubicBezTo>
                    <a:pt x="250963" y="508552"/>
                    <a:pt x="501926" y="241852"/>
                    <a:pt x="755374" y="139148"/>
                  </a:cubicBezTo>
                  <a:cubicBezTo>
                    <a:pt x="1008822" y="36444"/>
                    <a:pt x="1164535" y="14909"/>
                    <a:pt x="1520687" y="159026"/>
                  </a:cubicBezTo>
                  <a:cubicBezTo>
                    <a:pt x="1876839" y="303143"/>
                    <a:pt x="2498035" y="1030356"/>
                    <a:pt x="2892287" y="1003852"/>
                  </a:cubicBezTo>
                  <a:cubicBezTo>
                    <a:pt x="3286539" y="977348"/>
                    <a:pt x="3586369" y="488674"/>
                    <a:pt x="3886200" y="0"/>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3" name="Straight Arrow Connector 12">
            <a:extLst>
              <a:ext uri="{FF2B5EF4-FFF2-40B4-BE49-F238E27FC236}">
                <a16:creationId xmlns:a16="http://schemas.microsoft.com/office/drawing/2014/main" id="{489A42B7-9417-4E46-86DF-2162EABB86FF}"/>
              </a:ext>
            </a:extLst>
          </p:cNvPr>
          <p:cNvCxnSpPr>
            <a:cxnSpLocks/>
          </p:cNvCxnSpPr>
          <p:nvPr/>
        </p:nvCxnSpPr>
        <p:spPr>
          <a:xfrm flipV="1">
            <a:off x="4154556" y="3558115"/>
            <a:ext cx="178883" cy="72370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336FF369-ECFB-4248-919B-910815CBE3BF}"/>
              </a:ext>
            </a:extLst>
          </p:cNvPr>
          <p:cNvCxnSpPr>
            <a:cxnSpLocks/>
          </p:cNvCxnSpPr>
          <p:nvPr/>
        </p:nvCxnSpPr>
        <p:spPr>
          <a:xfrm flipV="1">
            <a:off x="4434166" y="3285142"/>
            <a:ext cx="178883" cy="72370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6A31AC9B-B360-44EF-B7F8-131CDAD3287C}"/>
              </a:ext>
            </a:extLst>
          </p:cNvPr>
          <p:cNvCxnSpPr>
            <a:cxnSpLocks/>
          </p:cNvCxnSpPr>
          <p:nvPr/>
        </p:nvCxnSpPr>
        <p:spPr>
          <a:xfrm flipV="1">
            <a:off x="4725694" y="3139745"/>
            <a:ext cx="328653" cy="61796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8AE33987-BF8B-4750-8BE4-794C8B57EC97}"/>
              </a:ext>
            </a:extLst>
          </p:cNvPr>
          <p:cNvCxnSpPr>
            <a:cxnSpLocks/>
          </p:cNvCxnSpPr>
          <p:nvPr/>
        </p:nvCxnSpPr>
        <p:spPr>
          <a:xfrm flipV="1">
            <a:off x="5091421" y="3139745"/>
            <a:ext cx="404224" cy="45437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4FA6A76C-C275-4F5E-87C1-08F310F92F2B}"/>
              </a:ext>
            </a:extLst>
          </p:cNvPr>
          <p:cNvCxnSpPr>
            <a:cxnSpLocks/>
          </p:cNvCxnSpPr>
          <p:nvPr/>
        </p:nvCxnSpPr>
        <p:spPr>
          <a:xfrm flipV="1">
            <a:off x="5455184" y="3285142"/>
            <a:ext cx="389996" cy="31892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C6D110FA-8930-45B3-91C7-E81B60E84B3F}"/>
              </a:ext>
            </a:extLst>
          </p:cNvPr>
          <p:cNvCxnSpPr>
            <a:cxnSpLocks/>
          </p:cNvCxnSpPr>
          <p:nvPr/>
        </p:nvCxnSpPr>
        <p:spPr>
          <a:xfrm flipV="1">
            <a:off x="5757655" y="3661286"/>
            <a:ext cx="412856" cy="3512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8FCA67FF-2DBD-43DA-AF30-A71060A1DED4}"/>
              </a:ext>
            </a:extLst>
          </p:cNvPr>
          <p:cNvCxnSpPr>
            <a:cxnSpLocks/>
          </p:cNvCxnSpPr>
          <p:nvPr/>
        </p:nvCxnSpPr>
        <p:spPr>
          <a:xfrm>
            <a:off x="6003839" y="3871587"/>
            <a:ext cx="569218" cy="17697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33FDCDB7-9CC1-45A6-BCE1-AC44826289D0}"/>
              </a:ext>
            </a:extLst>
          </p:cNvPr>
          <p:cNvCxnSpPr>
            <a:cxnSpLocks/>
          </p:cNvCxnSpPr>
          <p:nvPr/>
        </p:nvCxnSpPr>
        <p:spPr>
          <a:xfrm>
            <a:off x="6318265" y="4155124"/>
            <a:ext cx="629187" cy="8848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01D88DD0-7AF6-4BC2-BACC-6C59AC229B6A}"/>
              </a:ext>
            </a:extLst>
          </p:cNvPr>
          <p:cNvCxnSpPr>
            <a:cxnSpLocks/>
          </p:cNvCxnSpPr>
          <p:nvPr/>
        </p:nvCxnSpPr>
        <p:spPr>
          <a:xfrm flipV="1">
            <a:off x="6746901" y="4319059"/>
            <a:ext cx="459949" cy="9673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402A6A05-83C5-4F30-B942-DC66A3975764}"/>
              </a:ext>
            </a:extLst>
          </p:cNvPr>
          <p:cNvCxnSpPr>
            <a:cxnSpLocks/>
          </p:cNvCxnSpPr>
          <p:nvPr/>
        </p:nvCxnSpPr>
        <p:spPr>
          <a:xfrm flipV="1">
            <a:off x="7307540" y="4008845"/>
            <a:ext cx="183224" cy="40695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45DA16B6-7DD1-4458-AA4F-A3EBBDDFCF68}"/>
              </a:ext>
            </a:extLst>
          </p:cNvPr>
          <p:cNvCxnSpPr>
            <a:cxnSpLocks/>
          </p:cNvCxnSpPr>
          <p:nvPr/>
        </p:nvCxnSpPr>
        <p:spPr>
          <a:xfrm flipV="1">
            <a:off x="7590323" y="3604062"/>
            <a:ext cx="91612" cy="55808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4AC63204-B00E-491F-939C-F33270D42599}"/>
              </a:ext>
            </a:extLst>
          </p:cNvPr>
          <p:cNvCxnSpPr>
            <a:cxnSpLocks/>
          </p:cNvCxnSpPr>
          <p:nvPr/>
        </p:nvCxnSpPr>
        <p:spPr>
          <a:xfrm flipV="1">
            <a:off x="7837848" y="3218331"/>
            <a:ext cx="124005" cy="61882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34D80609-1681-46B2-B4CD-9F27DD5FC78B}"/>
              </a:ext>
            </a:extLst>
          </p:cNvPr>
          <p:cNvSpPr/>
          <p:nvPr/>
        </p:nvSpPr>
        <p:spPr>
          <a:xfrm>
            <a:off x="564542" y="5233987"/>
            <a:ext cx="182880" cy="1828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a:extLst>
              <a:ext uri="{FF2B5EF4-FFF2-40B4-BE49-F238E27FC236}">
                <a16:creationId xmlns:a16="http://schemas.microsoft.com/office/drawing/2014/main" id="{98C8E076-1CE9-4E4B-908C-FBD61D83BC7A}"/>
              </a:ext>
            </a:extLst>
          </p:cNvPr>
          <p:cNvSpPr/>
          <p:nvPr/>
        </p:nvSpPr>
        <p:spPr>
          <a:xfrm>
            <a:off x="11444577" y="2311882"/>
            <a:ext cx="182880" cy="1828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a:extLst>
              <a:ext uri="{FF2B5EF4-FFF2-40B4-BE49-F238E27FC236}">
                <a16:creationId xmlns:a16="http://schemas.microsoft.com/office/drawing/2014/main" id="{9D83492A-27FD-42F0-9300-12266479A9D8}"/>
              </a:ext>
            </a:extLst>
          </p:cNvPr>
          <p:cNvSpPr/>
          <p:nvPr/>
        </p:nvSpPr>
        <p:spPr>
          <a:xfrm>
            <a:off x="1005840" y="4620701"/>
            <a:ext cx="182880" cy="1828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a:extLst>
              <a:ext uri="{FF2B5EF4-FFF2-40B4-BE49-F238E27FC236}">
                <a16:creationId xmlns:a16="http://schemas.microsoft.com/office/drawing/2014/main" id="{22BCEA16-DC33-4DE8-8F5C-1575229F74DE}"/>
              </a:ext>
            </a:extLst>
          </p:cNvPr>
          <p:cNvSpPr/>
          <p:nvPr/>
        </p:nvSpPr>
        <p:spPr>
          <a:xfrm>
            <a:off x="1760913" y="4367836"/>
            <a:ext cx="182880" cy="1828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Oval 30">
            <a:extLst>
              <a:ext uri="{FF2B5EF4-FFF2-40B4-BE49-F238E27FC236}">
                <a16:creationId xmlns:a16="http://schemas.microsoft.com/office/drawing/2014/main" id="{BBE9A7B3-6FDB-4E13-9196-BD5B28277801}"/>
              </a:ext>
            </a:extLst>
          </p:cNvPr>
          <p:cNvSpPr/>
          <p:nvPr/>
        </p:nvSpPr>
        <p:spPr>
          <a:xfrm>
            <a:off x="2490892" y="4894308"/>
            <a:ext cx="182880" cy="1828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a:extLst>
              <a:ext uri="{FF2B5EF4-FFF2-40B4-BE49-F238E27FC236}">
                <a16:creationId xmlns:a16="http://schemas.microsoft.com/office/drawing/2014/main" id="{1C813C35-1E23-44DF-8CC8-9270707BC74B}"/>
              </a:ext>
            </a:extLst>
          </p:cNvPr>
          <p:cNvSpPr/>
          <p:nvPr/>
        </p:nvSpPr>
        <p:spPr>
          <a:xfrm>
            <a:off x="3505737" y="4645781"/>
            <a:ext cx="182880" cy="1828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Oval 32">
            <a:extLst>
              <a:ext uri="{FF2B5EF4-FFF2-40B4-BE49-F238E27FC236}">
                <a16:creationId xmlns:a16="http://schemas.microsoft.com/office/drawing/2014/main" id="{21DFE919-4BF8-4253-9B1A-1D57C582065F}"/>
              </a:ext>
            </a:extLst>
          </p:cNvPr>
          <p:cNvSpPr/>
          <p:nvPr/>
        </p:nvSpPr>
        <p:spPr>
          <a:xfrm>
            <a:off x="4061118" y="4191797"/>
            <a:ext cx="182880" cy="1828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a:extLst>
              <a:ext uri="{FF2B5EF4-FFF2-40B4-BE49-F238E27FC236}">
                <a16:creationId xmlns:a16="http://schemas.microsoft.com/office/drawing/2014/main" id="{93FB87C5-B7FA-4245-915A-45D44B3F6A71}"/>
              </a:ext>
            </a:extLst>
          </p:cNvPr>
          <p:cNvSpPr/>
          <p:nvPr/>
        </p:nvSpPr>
        <p:spPr>
          <a:xfrm>
            <a:off x="4652758" y="3646952"/>
            <a:ext cx="182880" cy="1828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a:extLst>
              <a:ext uri="{FF2B5EF4-FFF2-40B4-BE49-F238E27FC236}">
                <a16:creationId xmlns:a16="http://schemas.microsoft.com/office/drawing/2014/main" id="{958F0A1D-B4EF-44BD-AEAE-AF654CA003BE}"/>
              </a:ext>
            </a:extLst>
          </p:cNvPr>
          <p:cNvSpPr/>
          <p:nvPr/>
        </p:nvSpPr>
        <p:spPr>
          <a:xfrm>
            <a:off x="5396092" y="3497166"/>
            <a:ext cx="182880" cy="1828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a:extLst>
              <a:ext uri="{FF2B5EF4-FFF2-40B4-BE49-F238E27FC236}">
                <a16:creationId xmlns:a16="http://schemas.microsoft.com/office/drawing/2014/main" id="{91D693B8-A71B-4859-81E0-EE2A4C48E5A0}"/>
              </a:ext>
            </a:extLst>
          </p:cNvPr>
          <p:cNvSpPr/>
          <p:nvPr/>
        </p:nvSpPr>
        <p:spPr>
          <a:xfrm>
            <a:off x="6218706" y="4070665"/>
            <a:ext cx="182880" cy="1828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a:extLst>
              <a:ext uri="{FF2B5EF4-FFF2-40B4-BE49-F238E27FC236}">
                <a16:creationId xmlns:a16="http://schemas.microsoft.com/office/drawing/2014/main" id="{A8866126-ADFC-4EE0-B178-088A072EFA6C}"/>
              </a:ext>
            </a:extLst>
          </p:cNvPr>
          <p:cNvSpPr/>
          <p:nvPr/>
        </p:nvSpPr>
        <p:spPr>
          <a:xfrm>
            <a:off x="7206850" y="4359021"/>
            <a:ext cx="182880" cy="1828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Oval 37">
            <a:extLst>
              <a:ext uri="{FF2B5EF4-FFF2-40B4-BE49-F238E27FC236}">
                <a16:creationId xmlns:a16="http://schemas.microsoft.com/office/drawing/2014/main" id="{BC0E8CB2-ED47-40E8-8C6E-62DC24E08A33}"/>
              </a:ext>
            </a:extLst>
          </p:cNvPr>
          <p:cNvSpPr/>
          <p:nvPr/>
        </p:nvSpPr>
        <p:spPr>
          <a:xfrm>
            <a:off x="7930812" y="3486759"/>
            <a:ext cx="182880" cy="1828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Oval 38">
            <a:extLst>
              <a:ext uri="{FF2B5EF4-FFF2-40B4-BE49-F238E27FC236}">
                <a16:creationId xmlns:a16="http://schemas.microsoft.com/office/drawing/2014/main" id="{2E56ECF3-F126-4DB2-9B83-CA4D36C36A56}"/>
              </a:ext>
            </a:extLst>
          </p:cNvPr>
          <p:cNvSpPr/>
          <p:nvPr/>
        </p:nvSpPr>
        <p:spPr>
          <a:xfrm>
            <a:off x="8478066" y="2590699"/>
            <a:ext cx="182880" cy="1828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Oval 39">
            <a:extLst>
              <a:ext uri="{FF2B5EF4-FFF2-40B4-BE49-F238E27FC236}">
                <a16:creationId xmlns:a16="http://schemas.microsoft.com/office/drawing/2014/main" id="{3128159A-E7D8-4D12-95F1-A8F1C8B2955E}"/>
              </a:ext>
            </a:extLst>
          </p:cNvPr>
          <p:cNvSpPr/>
          <p:nvPr/>
        </p:nvSpPr>
        <p:spPr>
          <a:xfrm>
            <a:off x="9280230" y="2393342"/>
            <a:ext cx="182880" cy="1828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Oval 40">
            <a:extLst>
              <a:ext uri="{FF2B5EF4-FFF2-40B4-BE49-F238E27FC236}">
                <a16:creationId xmlns:a16="http://schemas.microsoft.com/office/drawing/2014/main" id="{CE568EEE-F293-44D6-A095-6FDC630E8731}"/>
              </a:ext>
            </a:extLst>
          </p:cNvPr>
          <p:cNvSpPr/>
          <p:nvPr/>
        </p:nvSpPr>
        <p:spPr>
          <a:xfrm>
            <a:off x="9993976" y="2767053"/>
            <a:ext cx="182880" cy="1828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Oval 41">
            <a:extLst>
              <a:ext uri="{FF2B5EF4-FFF2-40B4-BE49-F238E27FC236}">
                <a16:creationId xmlns:a16="http://schemas.microsoft.com/office/drawing/2014/main" id="{C934AB3A-C9D0-42E3-AA2E-F6E4670CA59C}"/>
              </a:ext>
            </a:extLst>
          </p:cNvPr>
          <p:cNvSpPr/>
          <p:nvPr/>
        </p:nvSpPr>
        <p:spPr>
          <a:xfrm>
            <a:off x="10793843" y="2687318"/>
            <a:ext cx="182880" cy="1828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1D41ED2A-9C33-44F0-979F-782C2C4D228C}"/>
                  </a:ext>
                </a:extLst>
              </p:cNvPr>
              <p:cNvSpPr txBox="1"/>
              <p:nvPr/>
            </p:nvSpPr>
            <p:spPr>
              <a:xfrm>
                <a:off x="167970" y="4660083"/>
                <a:ext cx="755073"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1" i="0" smtClean="0">
                              <a:latin typeface="Cambria Math" panose="02040503050406030204" pitchFamily="18" charset="0"/>
                            </a:rPr>
                            <m:t>𝐱</m:t>
                          </m:r>
                        </m:e>
                        <m:sub>
                          <m:r>
                            <a:rPr lang="en-US" sz="2800" b="0" i="0" smtClean="0">
                              <a:latin typeface="Cambria Math" panose="02040503050406030204" pitchFamily="18" charset="0"/>
                            </a:rPr>
                            <m:t>1</m:t>
                          </m:r>
                        </m:sub>
                      </m:sSub>
                    </m:oMath>
                  </m:oMathPara>
                </a14:m>
                <a:endParaRPr lang="en-US" dirty="0"/>
              </a:p>
            </p:txBody>
          </p:sp>
        </mc:Choice>
        <mc:Fallback xmlns="">
          <p:sp>
            <p:nvSpPr>
              <p:cNvPr id="43" name="TextBox 42">
                <a:extLst>
                  <a:ext uri="{FF2B5EF4-FFF2-40B4-BE49-F238E27FC236}">
                    <a16:creationId xmlns:a16="http://schemas.microsoft.com/office/drawing/2014/main" id="{1D41ED2A-9C33-44F0-979F-782C2C4D228C}"/>
                  </a:ext>
                </a:extLst>
              </p:cNvPr>
              <p:cNvSpPr txBox="1">
                <a:spLocks noRot="1" noChangeAspect="1" noMove="1" noResize="1" noEditPoints="1" noAdjustHandles="1" noChangeArrowheads="1" noChangeShapeType="1" noTextEdit="1"/>
              </p:cNvSpPr>
              <p:nvPr/>
            </p:nvSpPr>
            <p:spPr>
              <a:xfrm>
                <a:off x="167970" y="4660083"/>
                <a:ext cx="755073" cy="523220"/>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52D44F51-94AC-4D09-A3D6-9AFF8896766D}"/>
                  </a:ext>
                </a:extLst>
              </p:cNvPr>
              <p:cNvSpPr txBox="1"/>
              <p:nvPr/>
            </p:nvSpPr>
            <p:spPr>
              <a:xfrm>
                <a:off x="687939" y="4066701"/>
                <a:ext cx="755073"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1" i="0" smtClean="0">
                              <a:latin typeface="Cambria Math" panose="02040503050406030204" pitchFamily="18" charset="0"/>
                            </a:rPr>
                            <m:t>𝐱</m:t>
                          </m:r>
                        </m:e>
                        <m:sub>
                          <m:r>
                            <a:rPr lang="en-US" sz="2800" b="0" i="0" smtClean="0">
                              <a:latin typeface="Cambria Math" panose="02040503050406030204" pitchFamily="18" charset="0"/>
                            </a:rPr>
                            <m:t>2</m:t>
                          </m:r>
                        </m:sub>
                      </m:sSub>
                    </m:oMath>
                  </m:oMathPara>
                </a14:m>
                <a:endParaRPr lang="en-US" dirty="0"/>
              </a:p>
            </p:txBody>
          </p:sp>
        </mc:Choice>
        <mc:Fallback xmlns="">
          <p:sp>
            <p:nvSpPr>
              <p:cNvPr id="44" name="TextBox 43">
                <a:extLst>
                  <a:ext uri="{FF2B5EF4-FFF2-40B4-BE49-F238E27FC236}">
                    <a16:creationId xmlns:a16="http://schemas.microsoft.com/office/drawing/2014/main" id="{52D44F51-94AC-4D09-A3D6-9AFF8896766D}"/>
                  </a:ext>
                </a:extLst>
              </p:cNvPr>
              <p:cNvSpPr txBox="1">
                <a:spLocks noRot="1" noChangeAspect="1" noMove="1" noResize="1" noEditPoints="1" noAdjustHandles="1" noChangeArrowheads="1" noChangeShapeType="1" noTextEdit="1"/>
              </p:cNvSpPr>
              <p:nvPr/>
            </p:nvSpPr>
            <p:spPr>
              <a:xfrm>
                <a:off x="687939" y="4066701"/>
                <a:ext cx="755073" cy="523220"/>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7B2BCB1B-FDF4-4A3A-9BE7-F75C2913A005}"/>
                  </a:ext>
                </a:extLst>
              </p:cNvPr>
              <p:cNvSpPr txBox="1"/>
              <p:nvPr/>
            </p:nvSpPr>
            <p:spPr>
              <a:xfrm>
                <a:off x="1533788" y="3847117"/>
                <a:ext cx="755073"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1" i="0" smtClean="0">
                              <a:latin typeface="Cambria Math" panose="02040503050406030204" pitchFamily="18" charset="0"/>
                            </a:rPr>
                            <m:t>𝐱</m:t>
                          </m:r>
                        </m:e>
                        <m:sub>
                          <m:r>
                            <a:rPr lang="en-US" sz="2800" b="0" i="0" smtClean="0">
                              <a:latin typeface="Cambria Math" panose="02040503050406030204" pitchFamily="18" charset="0"/>
                            </a:rPr>
                            <m:t>3</m:t>
                          </m:r>
                        </m:sub>
                      </m:sSub>
                    </m:oMath>
                  </m:oMathPara>
                </a14:m>
                <a:endParaRPr lang="en-US" dirty="0"/>
              </a:p>
            </p:txBody>
          </p:sp>
        </mc:Choice>
        <mc:Fallback xmlns="">
          <p:sp>
            <p:nvSpPr>
              <p:cNvPr id="45" name="TextBox 44">
                <a:extLst>
                  <a:ext uri="{FF2B5EF4-FFF2-40B4-BE49-F238E27FC236}">
                    <a16:creationId xmlns:a16="http://schemas.microsoft.com/office/drawing/2014/main" id="{7B2BCB1B-FDF4-4A3A-9BE7-F75C2913A005}"/>
                  </a:ext>
                </a:extLst>
              </p:cNvPr>
              <p:cNvSpPr txBox="1">
                <a:spLocks noRot="1" noChangeAspect="1" noMove="1" noResize="1" noEditPoints="1" noAdjustHandles="1" noChangeArrowheads="1" noChangeShapeType="1" noTextEdit="1"/>
              </p:cNvSpPr>
              <p:nvPr/>
            </p:nvSpPr>
            <p:spPr>
              <a:xfrm>
                <a:off x="1533788" y="3847117"/>
                <a:ext cx="755073" cy="523220"/>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B4802518-195D-415C-8BEE-791354BC56C4}"/>
                  </a:ext>
                </a:extLst>
              </p:cNvPr>
              <p:cNvSpPr txBox="1"/>
              <p:nvPr/>
            </p:nvSpPr>
            <p:spPr>
              <a:xfrm>
                <a:off x="10478239" y="2093958"/>
                <a:ext cx="755073"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1" i="0" smtClean="0">
                              <a:latin typeface="Cambria Math" panose="02040503050406030204" pitchFamily="18" charset="0"/>
                            </a:rPr>
                            <m:t>𝐱</m:t>
                          </m:r>
                        </m:e>
                        <m:sub>
                          <m:r>
                            <a:rPr lang="en-US" sz="2800" b="0" i="1" smtClean="0">
                              <a:latin typeface="Cambria Math" panose="02040503050406030204" pitchFamily="18" charset="0"/>
                            </a:rPr>
                            <m:t>𝑠</m:t>
                          </m:r>
                        </m:sub>
                      </m:sSub>
                    </m:oMath>
                  </m:oMathPara>
                </a14:m>
                <a:endParaRPr lang="en-US" dirty="0"/>
              </a:p>
            </p:txBody>
          </p:sp>
        </mc:Choice>
        <mc:Fallback xmlns="">
          <p:sp>
            <p:nvSpPr>
              <p:cNvPr id="46" name="TextBox 45">
                <a:extLst>
                  <a:ext uri="{FF2B5EF4-FFF2-40B4-BE49-F238E27FC236}">
                    <a16:creationId xmlns:a16="http://schemas.microsoft.com/office/drawing/2014/main" id="{B4802518-195D-415C-8BEE-791354BC56C4}"/>
                  </a:ext>
                </a:extLst>
              </p:cNvPr>
              <p:cNvSpPr txBox="1">
                <a:spLocks noRot="1" noChangeAspect="1" noMove="1" noResize="1" noEditPoints="1" noAdjustHandles="1" noChangeArrowheads="1" noChangeShapeType="1" noTextEdit="1"/>
              </p:cNvSpPr>
              <p:nvPr/>
            </p:nvSpPr>
            <p:spPr>
              <a:xfrm>
                <a:off x="10478239" y="2093958"/>
                <a:ext cx="755073" cy="523220"/>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3C817262-C0FA-4D98-B796-9A132561B56E}"/>
                  </a:ext>
                </a:extLst>
              </p:cNvPr>
              <p:cNvSpPr txBox="1"/>
              <p:nvPr/>
            </p:nvSpPr>
            <p:spPr>
              <a:xfrm>
                <a:off x="11211896" y="1735353"/>
                <a:ext cx="755073"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1" i="0" smtClean="0">
                              <a:latin typeface="Cambria Math" panose="02040503050406030204" pitchFamily="18" charset="0"/>
                            </a:rPr>
                            <m:t>𝐱</m:t>
                          </m:r>
                        </m:e>
                        <m:sub>
                          <m:r>
                            <a:rPr lang="en-US" sz="2800" b="0" i="1" smtClean="0">
                              <a:latin typeface="Cambria Math" panose="02040503050406030204" pitchFamily="18" charset="0"/>
                            </a:rPr>
                            <m:t>𝑠</m:t>
                          </m:r>
                          <m:r>
                            <a:rPr lang="en-US" sz="2800" b="0" i="1" smtClean="0">
                              <a:latin typeface="Cambria Math" panose="02040503050406030204" pitchFamily="18" charset="0"/>
                            </a:rPr>
                            <m:t>+1</m:t>
                          </m:r>
                        </m:sub>
                      </m:sSub>
                    </m:oMath>
                  </m:oMathPara>
                </a14:m>
                <a:endParaRPr lang="en-US" dirty="0"/>
              </a:p>
            </p:txBody>
          </p:sp>
        </mc:Choice>
        <mc:Fallback xmlns="">
          <p:sp>
            <p:nvSpPr>
              <p:cNvPr id="47" name="TextBox 46">
                <a:extLst>
                  <a:ext uri="{FF2B5EF4-FFF2-40B4-BE49-F238E27FC236}">
                    <a16:creationId xmlns:a16="http://schemas.microsoft.com/office/drawing/2014/main" id="{3C817262-C0FA-4D98-B796-9A132561B56E}"/>
                  </a:ext>
                </a:extLst>
              </p:cNvPr>
              <p:cNvSpPr txBox="1">
                <a:spLocks noRot="1" noChangeAspect="1" noMove="1" noResize="1" noEditPoints="1" noAdjustHandles="1" noChangeArrowheads="1" noChangeShapeType="1" noTextEdit="1"/>
              </p:cNvSpPr>
              <p:nvPr/>
            </p:nvSpPr>
            <p:spPr>
              <a:xfrm>
                <a:off x="11211896" y="1735353"/>
                <a:ext cx="755073" cy="523220"/>
              </a:xfrm>
              <a:prstGeom prst="rect">
                <a:avLst/>
              </a:prstGeom>
              <a:blipFill>
                <a:blip r:embed="rId10"/>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703187473"/>
      </p:ext>
    </p:extLst>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Code595_Template_widescreen.potx  -  Read-Only  -  Compatibility Mode" id="{B0697DA1-8C4D-4F15-A773-EA893E45C5D5}" vid="{7C573D57-4860-4035-B096-3FAB3E168B0B}"/>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Metadata/LabelInfo.xml><?xml version="1.0" encoding="utf-8"?>
<clbl:labelList xmlns:clbl="http://schemas.microsoft.com/office/2020/mipLabelMetadata">
  <clbl:label id="{7005d458-45be-48ae-8140-d43da96dd17b}" enabled="0" method="" siteId="{7005d458-45be-48ae-8140-d43da96dd17b}" removed="1"/>
</clbl:labelList>
</file>

<file path=docProps/app.xml><?xml version="1.0" encoding="utf-8"?>
<Properties xmlns="http://schemas.openxmlformats.org/officeDocument/2006/extended-properties" xmlns:vt="http://schemas.openxmlformats.org/officeDocument/2006/docPropsVTypes">
  <Template>Code595_Template_widescreen</Template>
  <TotalTime>6631</TotalTime>
  <Words>4971</Words>
  <Application>Microsoft Office PowerPoint</Application>
  <PresentationFormat>Widescreen</PresentationFormat>
  <Paragraphs>824</Paragraphs>
  <Slides>52</Slides>
  <Notes>37</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52</vt:i4>
      </vt:variant>
    </vt:vector>
  </HeadingPairs>
  <TitlesOfParts>
    <vt:vector size="60" baseType="lpstr">
      <vt:lpstr>Arial</vt:lpstr>
      <vt:lpstr>Calibri</vt:lpstr>
      <vt:lpstr>Cambria Math</vt:lpstr>
      <vt:lpstr>CMR12</vt:lpstr>
      <vt:lpstr>CMR8</vt:lpstr>
      <vt:lpstr>Lucida Grande</vt:lpstr>
      <vt:lpstr>Wingdings</vt:lpstr>
      <vt:lpstr>Blank Presentation</vt:lpstr>
      <vt:lpstr>Trajectory Optimization Methods and Applications at NASA Goddard </vt:lpstr>
      <vt:lpstr>How To…</vt:lpstr>
      <vt:lpstr>The Challenge</vt:lpstr>
      <vt:lpstr>Background: The Optimal Control Problem</vt:lpstr>
      <vt:lpstr>Background: Optimization Methods</vt:lpstr>
      <vt:lpstr>Background: Optimization Methods</vt:lpstr>
      <vt:lpstr>Background: Transcription Methods</vt:lpstr>
      <vt:lpstr>Background: Transcription Methods</vt:lpstr>
      <vt:lpstr>Background: Transcription Methods</vt:lpstr>
      <vt:lpstr>Background: Transcription Methods</vt:lpstr>
      <vt:lpstr>Background: Transcription Methods</vt:lpstr>
      <vt:lpstr>Background: Shooting Methods</vt:lpstr>
      <vt:lpstr>Background: Collocation Methods</vt:lpstr>
      <vt:lpstr>Background: Shooting vs. Collocation Methods</vt:lpstr>
      <vt:lpstr>Background: Optimization Decision Tree</vt:lpstr>
      <vt:lpstr>Background: What if I Don’t Want to Optimize?</vt:lpstr>
      <vt:lpstr>Background: GSFC Trajectory Optimization Tools</vt:lpstr>
      <vt:lpstr>Background: GMAT Interface Example</vt:lpstr>
      <vt:lpstr>Background: GMAT Demonstration</vt:lpstr>
      <vt:lpstr>Background: EMTG Interface Example</vt:lpstr>
      <vt:lpstr>Background: GSFC Trajectory Optimization Tools</vt:lpstr>
      <vt:lpstr>Background: How to Decide What Tool to Use?</vt:lpstr>
      <vt:lpstr>Applications: Lunar IceCube (LIC)</vt:lpstr>
      <vt:lpstr>Applications: Lunar IceCube (LIC)</vt:lpstr>
      <vt:lpstr>Applications: Lunar IceCube Initial Design</vt:lpstr>
      <vt:lpstr>Applications: Lunar IceCube Initial Design</vt:lpstr>
      <vt:lpstr>Applications: Lunar IceCube Initial Design</vt:lpstr>
      <vt:lpstr>Applications: Lunar IceCube Previous Research</vt:lpstr>
      <vt:lpstr>Applications: Lunar IceCube Previous Research</vt:lpstr>
      <vt:lpstr>Applications: Lunar EMTG Optimization</vt:lpstr>
      <vt:lpstr>Applications: Lunar EMTG Optimization</vt:lpstr>
      <vt:lpstr>Applications: Lunar IceCube EMTG Optimization</vt:lpstr>
      <vt:lpstr>Applications: Lunar IceCube High-Fidelity Validation</vt:lpstr>
      <vt:lpstr>Concluding Remarks</vt:lpstr>
      <vt:lpstr>Acknowledgements</vt:lpstr>
      <vt:lpstr>References</vt:lpstr>
      <vt:lpstr>References</vt:lpstr>
      <vt:lpstr>PowerPoint Presentation</vt:lpstr>
      <vt:lpstr>Backup Slides</vt:lpstr>
      <vt:lpstr>Background: Optimization Methods</vt:lpstr>
      <vt:lpstr>Background: Optimization Methods</vt:lpstr>
      <vt:lpstr>Background: Optimization Flowchart</vt:lpstr>
      <vt:lpstr>Background: GSFC Trajectory Optimization Tools</vt:lpstr>
      <vt:lpstr>Background: GSFC Trajectory Optimization Tools</vt:lpstr>
      <vt:lpstr>Applications: LISA</vt:lpstr>
      <vt:lpstr>Applications: LISA</vt:lpstr>
      <vt:lpstr>Applications: LISA Optimization Problem Setup</vt:lpstr>
      <vt:lpstr>Applications: LISA Optimization Problem Setup</vt:lpstr>
      <vt:lpstr>Applications: LISA Optimization Preliminary Results</vt:lpstr>
      <vt:lpstr>Applications: OSIRIS-REx Extended Mission</vt:lpstr>
      <vt:lpstr>Applications: OSIRIS-REx Extended Mission</vt:lpstr>
      <vt:lpstr>Applications: OSIRIS-REx Extended Mission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Pritchett, Robert E. (GSFC-5950)</dc:creator>
  <cp:lastModifiedBy>Pritchett, Robert E. (GSFC-5950)</cp:lastModifiedBy>
  <cp:revision>3</cp:revision>
  <cp:lastPrinted>2006-05-01T17:23:32Z</cp:lastPrinted>
  <dcterms:created xsi:type="dcterms:W3CDTF">2023-04-12T13:26:15Z</dcterms:created>
  <dcterms:modified xsi:type="dcterms:W3CDTF">2023-04-24T13:05:26Z</dcterms:modified>
</cp:coreProperties>
</file>