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9" r:id="rId5"/>
  </p:sldMasterIdLst>
  <p:notesMasterIdLst>
    <p:notesMasterId r:id="rId21"/>
  </p:notesMasterIdLst>
  <p:sldIdLst>
    <p:sldId id="256" r:id="rId6"/>
    <p:sldId id="274" r:id="rId7"/>
    <p:sldId id="258" r:id="rId8"/>
    <p:sldId id="262" r:id="rId9"/>
    <p:sldId id="259" r:id="rId10"/>
    <p:sldId id="265" r:id="rId11"/>
    <p:sldId id="266" r:id="rId12"/>
    <p:sldId id="275" r:id="rId13"/>
    <p:sldId id="279" r:id="rId14"/>
    <p:sldId id="277" r:id="rId15"/>
    <p:sldId id="278" r:id="rId16"/>
    <p:sldId id="270" r:id="rId17"/>
    <p:sldId id="269" r:id="rId18"/>
    <p:sldId id="271" r:id="rId19"/>
    <p:sldId id="280" r:id="rId2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y Bogardus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496"/>
    <a:srgbClr val="000000"/>
    <a:srgbClr val="182752"/>
    <a:srgbClr val="006DF2"/>
    <a:srgbClr val="163B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2" autoAdjust="0"/>
    <p:restoredTop sz="96327"/>
  </p:normalViewPr>
  <p:slideViewPr>
    <p:cSldViewPr snapToGrid="0">
      <p:cViewPr varScale="1">
        <p:scale>
          <a:sx n="75" d="100"/>
          <a:sy n="75" d="100"/>
        </p:scale>
        <p:origin x="32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1FCF1D0-F39F-4E89-9EDC-2EA34347A1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C250B2-478D-4B07-A730-57D0EA3DA71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B7CD05E-33BA-4687-9B7E-CCEFE9CC8AF4}" type="datetimeFigureOut">
              <a:rPr lang="en-US"/>
              <a:pPr>
                <a:defRPr/>
              </a:pPr>
              <a:t>4/20/2023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70F29F1-4618-4A8E-9547-BB37FD314C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E008FC5-2207-4CA5-9972-9D1429E95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872777-6115-4B95-8AFA-CCB700C32C2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30D902-F279-438D-8FCA-B924CD7D1E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FEDB08-A40E-4003-B285-88C36FDBBC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FEDB08-A40E-4003-B285-88C36FDBBCF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99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816C226C-E3B0-747B-DD1F-976F57023A6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091A0C1E-08A2-94CD-8B65-E9105C8371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38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088" y="252413"/>
            <a:ext cx="241935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D84F0FB9-C211-4438-A2FC-5E0D0F2870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" y="243620"/>
            <a:ext cx="1178716" cy="41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76460" y="1219200"/>
            <a:ext cx="6715539" cy="2994991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76460" y="4323522"/>
            <a:ext cx="6715540" cy="110986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EAE6FFE9-142E-62A8-A981-A4CF54CA51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826" b="33736"/>
          <a:stretch>
            <a:fillRect/>
          </a:stretch>
        </p:blipFill>
        <p:spPr bwMode="auto">
          <a:xfrm>
            <a:off x="10046969" y="5943601"/>
            <a:ext cx="232389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7310790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BB023B8-5F4E-730C-8515-4F425C8794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6" b="33736"/>
          <a:stretch>
            <a:fillRect/>
          </a:stretch>
        </p:blipFill>
        <p:spPr bwMode="auto">
          <a:xfrm>
            <a:off x="-66675" y="6251575"/>
            <a:ext cx="14605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08C74A0-0AB0-65EA-DB9E-A5337DD32BCF}"/>
              </a:ext>
            </a:extLst>
          </p:cNvPr>
          <p:cNvCxnSpPr>
            <a:cxnSpLocks/>
          </p:cNvCxnSpPr>
          <p:nvPr userDrawn="1"/>
        </p:nvCxnSpPr>
        <p:spPr>
          <a:xfrm>
            <a:off x="542925" y="1320800"/>
            <a:ext cx="11195050" cy="0"/>
          </a:xfrm>
          <a:prstGeom prst="line">
            <a:avLst/>
          </a:prstGeom>
          <a:ln w="38100">
            <a:solidFill>
              <a:srgbClr val="1827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95000"/>
              </a:lnSpc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425575"/>
            <a:ext cx="11214100" cy="4751387"/>
          </a:xfrm>
        </p:spPr>
        <p:txBody>
          <a:bodyPr/>
          <a:lstStyle>
            <a:lvl1pPr>
              <a:lnSpc>
                <a:spcPct val="95000"/>
              </a:lnSpc>
              <a:spcBef>
                <a:spcPts val="1800"/>
              </a:spcBef>
              <a:buClr>
                <a:schemeClr val="tx1"/>
              </a:buClr>
              <a:defRPr>
                <a:effectLst/>
              </a:defRPr>
            </a:lvl1pPr>
            <a:lvl2pPr marL="685800" indent="-228600">
              <a:lnSpc>
                <a:spcPct val="95000"/>
              </a:lnSpc>
              <a:spcBef>
                <a:spcPts val="2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>
                <a:effectLst/>
              </a:defRPr>
            </a:lvl2pPr>
            <a:lvl3pPr marL="1143000" indent="-228600">
              <a:lnSpc>
                <a:spcPct val="95000"/>
              </a:lnSpc>
              <a:buClr>
                <a:schemeClr val="tx2"/>
              </a:buClr>
              <a:buFont typeface="Wingdings" panose="05000000000000000000" pitchFamily="2" charset="2"/>
              <a:buChar char="§"/>
              <a:defRPr>
                <a:effectLst/>
              </a:defRPr>
            </a:lvl3pPr>
            <a:lvl4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4pPr>
            <a:lvl5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98475" y="931863"/>
            <a:ext cx="11214100" cy="355600"/>
          </a:xfrm>
        </p:spPr>
        <p:txBody>
          <a:bodyPr/>
          <a:lstStyle>
            <a:lvl1pPr marL="0" indent="0">
              <a:buNone/>
              <a:defRPr sz="2200" i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93C3B85-FD1A-44CA-B42E-F678933DA01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Effects of Varying the Heat Transfer Coefficient on Engine Performance   Nuclear and Emerging Technologies for Space (NETS) Conference 2023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C8C8BE6-06F3-42E8-AFC3-3145003D592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7812088" y="6356350"/>
            <a:ext cx="2743200" cy="365125"/>
          </a:xfr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1C6611-1896-4494-B5A7-A8317A24DC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757083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BB023B8-5F4E-730C-8515-4F425C8794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6" b="33736"/>
          <a:stretch>
            <a:fillRect/>
          </a:stretch>
        </p:blipFill>
        <p:spPr bwMode="auto">
          <a:xfrm>
            <a:off x="-66675" y="6251575"/>
            <a:ext cx="14605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08C74A0-0AB0-65EA-DB9E-A5337DD32BCF}"/>
              </a:ext>
            </a:extLst>
          </p:cNvPr>
          <p:cNvCxnSpPr>
            <a:cxnSpLocks/>
          </p:cNvCxnSpPr>
          <p:nvPr userDrawn="1"/>
        </p:nvCxnSpPr>
        <p:spPr>
          <a:xfrm>
            <a:off x="542925" y="1320800"/>
            <a:ext cx="11195050" cy="0"/>
          </a:xfrm>
          <a:prstGeom prst="line">
            <a:avLst/>
          </a:prstGeom>
          <a:ln w="38100">
            <a:solidFill>
              <a:srgbClr val="1827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95000"/>
              </a:lnSpc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425576"/>
            <a:ext cx="11214100" cy="4751387"/>
          </a:xfrm>
        </p:spPr>
        <p:txBody>
          <a:bodyPr/>
          <a:lstStyle>
            <a:lvl1pPr>
              <a:lnSpc>
                <a:spcPct val="95000"/>
              </a:lnSpc>
              <a:spcBef>
                <a:spcPts val="1800"/>
              </a:spcBef>
              <a:buClr>
                <a:schemeClr val="tx1"/>
              </a:buClr>
              <a:defRPr>
                <a:effectLst/>
              </a:defRPr>
            </a:lvl1pPr>
            <a:lvl2pPr marL="685800" indent="-228600">
              <a:lnSpc>
                <a:spcPct val="95000"/>
              </a:lnSpc>
              <a:spcBef>
                <a:spcPts val="2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>
                <a:effectLst/>
              </a:defRPr>
            </a:lvl2pPr>
            <a:lvl3pPr marL="1143000" indent="-228600">
              <a:lnSpc>
                <a:spcPct val="95000"/>
              </a:lnSpc>
              <a:buClr>
                <a:schemeClr val="tx2"/>
              </a:buClr>
              <a:buFont typeface="Wingdings" panose="05000000000000000000" pitchFamily="2" charset="2"/>
              <a:buChar char="§"/>
              <a:defRPr>
                <a:effectLst/>
              </a:defRPr>
            </a:lvl3pPr>
            <a:lvl4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4pPr>
            <a:lvl5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98475" y="931863"/>
            <a:ext cx="11214100" cy="355600"/>
          </a:xfrm>
        </p:spPr>
        <p:txBody>
          <a:bodyPr/>
          <a:lstStyle>
            <a:lvl1pPr marL="0" indent="0">
              <a:buNone/>
              <a:defRPr sz="2200" i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99F4374-D520-421D-96A0-EA0A6B041F2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Effects of Varying the Heat Transfer Coefficient on Engine Performance   Nuclear and Emerging Technologies for Space (NETS) Conference 2023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E1C4F1E-ADB9-4509-874F-7841811F469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7812088" y="6356350"/>
            <a:ext cx="2743200" cy="365125"/>
          </a:xfr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1C6611-1896-4494-B5A7-A8317A24DC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180913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>
            <a:extLst>
              <a:ext uri="{FF2B5EF4-FFF2-40B4-BE49-F238E27FC236}">
                <a16:creationId xmlns:a16="http://schemas.microsoft.com/office/drawing/2014/main" id="{550C7454-4E9C-4AEB-9F8A-57B80D3484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6" b="33736"/>
          <a:stretch>
            <a:fillRect/>
          </a:stretch>
        </p:blipFill>
        <p:spPr bwMode="auto">
          <a:xfrm>
            <a:off x="-66675" y="6251575"/>
            <a:ext cx="14605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AB9FE94-E4BD-485E-B69C-4775B8702268}"/>
              </a:ext>
            </a:extLst>
          </p:cNvPr>
          <p:cNvCxnSpPr>
            <a:cxnSpLocks/>
          </p:cNvCxnSpPr>
          <p:nvPr userDrawn="1"/>
        </p:nvCxnSpPr>
        <p:spPr>
          <a:xfrm>
            <a:off x="542925" y="1320800"/>
            <a:ext cx="11195050" cy="0"/>
          </a:xfrm>
          <a:prstGeom prst="line">
            <a:avLst/>
          </a:prstGeom>
          <a:ln w="38100">
            <a:solidFill>
              <a:srgbClr val="1827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95000"/>
              </a:lnSpc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5000"/>
              </a:lnSpc>
              <a:spcBef>
                <a:spcPts val="1800"/>
              </a:spcBef>
              <a:buClr>
                <a:schemeClr val="tx1"/>
              </a:buClr>
              <a:defRPr>
                <a:effectLst/>
              </a:defRPr>
            </a:lvl1pPr>
            <a:lvl2pPr marL="685800" indent="-228600">
              <a:lnSpc>
                <a:spcPct val="95000"/>
              </a:lnSpc>
              <a:spcBef>
                <a:spcPts val="2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>
                <a:effectLst/>
              </a:defRPr>
            </a:lvl2pPr>
            <a:lvl3pPr marL="1143000" indent="-228600">
              <a:lnSpc>
                <a:spcPct val="95000"/>
              </a:lnSpc>
              <a:buClr>
                <a:schemeClr val="tx2"/>
              </a:buClr>
              <a:buFont typeface="Wingdings" panose="05000000000000000000" pitchFamily="2" charset="2"/>
              <a:buChar char="§"/>
              <a:defRPr>
                <a:effectLst/>
              </a:defRPr>
            </a:lvl3pPr>
            <a:lvl4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4pPr>
            <a:lvl5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98475" y="931863"/>
            <a:ext cx="11214100" cy="355600"/>
          </a:xfrm>
        </p:spPr>
        <p:txBody>
          <a:bodyPr/>
          <a:lstStyle>
            <a:lvl1pPr marL="0" indent="0">
              <a:buNone/>
              <a:defRPr sz="2200" i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21347BB-524C-47F0-B42A-3799F529EBA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5241C7B-CEAB-45E8-894E-5B09601FEE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6FB80A7-5492-4880-B983-7C1A5E0F7C0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Effects of Varying the Heat Transfer Coefficient on Engine Performance   Nuclear and Emerging Technologies for Space (NETS) Conference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568587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BB023B8-5F4E-730C-8515-4F425C8794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6" b="33736"/>
          <a:stretch>
            <a:fillRect/>
          </a:stretch>
        </p:blipFill>
        <p:spPr bwMode="auto">
          <a:xfrm>
            <a:off x="-66675" y="6251575"/>
            <a:ext cx="14605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08C74A0-0AB0-65EA-DB9E-A5337DD32BCF}"/>
              </a:ext>
            </a:extLst>
          </p:cNvPr>
          <p:cNvCxnSpPr>
            <a:cxnSpLocks/>
          </p:cNvCxnSpPr>
          <p:nvPr userDrawn="1"/>
        </p:nvCxnSpPr>
        <p:spPr>
          <a:xfrm>
            <a:off x="542925" y="1320800"/>
            <a:ext cx="11195050" cy="0"/>
          </a:xfrm>
          <a:prstGeom prst="line">
            <a:avLst/>
          </a:prstGeom>
          <a:ln w="38100">
            <a:solidFill>
              <a:srgbClr val="1827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95000"/>
              </a:lnSpc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5000"/>
              </a:lnSpc>
              <a:spcBef>
                <a:spcPts val="1800"/>
              </a:spcBef>
              <a:buClr>
                <a:schemeClr val="tx1"/>
              </a:buClr>
              <a:defRPr>
                <a:effectLst/>
              </a:defRPr>
            </a:lvl1pPr>
            <a:lvl2pPr marL="685800" indent="-228600">
              <a:lnSpc>
                <a:spcPct val="95000"/>
              </a:lnSpc>
              <a:spcBef>
                <a:spcPts val="2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>
                <a:effectLst/>
              </a:defRPr>
            </a:lvl2pPr>
            <a:lvl3pPr marL="1143000" indent="-228600">
              <a:lnSpc>
                <a:spcPct val="95000"/>
              </a:lnSpc>
              <a:buClr>
                <a:schemeClr val="tx2"/>
              </a:buClr>
              <a:buFont typeface="Wingdings" panose="05000000000000000000" pitchFamily="2" charset="2"/>
              <a:buChar char="§"/>
              <a:defRPr>
                <a:effectLst/>
              </a:defRPr>
            </a:lvl3pPr>
            <a:lvl4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4pPr>
            <a:lvl5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98475" y="931863"/>
            <a:ext cx="11214100" cy="355600"/>
          </a:xfrm>
        </p:spPr>
        <p:txBody>
          <a:bodyPr/>
          <a:lstStyle>
            <a:lvl1pPr marL="0" indent="0">
              <a:buNone/>
              <a:defRPr sz="2200" i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63F83B3-64B4-E03C-D89E-953102C035B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1C6611-1896-4494-B5A7-A8317A24DC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5532BA7-BDF5-4E88-AD58-E2A9E2A142A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Effects of Varying the Heat Transfer Coefficient on Engine Performance   Nuclear and Emerging Technologies for Space (NETS) Conference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336396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BB023B8-5F4E-730C-8515-4F425C8794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6" b="33736"/>
          <a:stretch>
            <a:fillRect/>
          </a:stretch>
        </p:blipFill>
        <p:spPr bwMode="auto">
          <a:xfrm>
            <a:off x="-66675" y="6251575"/>
            <a:ext cx="14605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08C74A0-0AB0-65EA-DB9E-A5337DD32BCF}"/>
              </a:ext>
            </a:extLst>
          </p:cNvPr>
          <p:cNvCxnSpPr>
            <a:cxnSpLocks/>
          </p:cNvCxnSpPr>
          <p:nvPr userDrawn="1"/>
        </p:nvCxnSpPr>
        <p:spPr>
          <a:xfrm>
            <a:off x="542925" y="1320800"/>
            <a:ext cx="11195050" cy="0"/>
          </a:xfrm>
          <a:prstGeom prst="line">
            <a:avLst/>
          </a:prstGeom>
          <a:ln w="38100">
            <a:solidFill>
              <a:srgbClr val="1827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95000"/>
              </a:lnSpc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5000"/>
              </a:lnSpc>
              <a:spcBef>
                <a:spcPts val="1800"/>
              </a:spcBef>
              <a:buClr>
                <a:schemeClr val="tx1"/>
              </a:buClr>
              <a:defRPr>
                <a:effectLst/>
              </a:defRPr>
            </a:lvl1pPr>
            <a:lvl2pPr marL="685800" indent="-228600">
              <a:lnSpc>
                <a:spcPct val="95000"/>
              </a:lnSpc>
              <a:spcBef>
                <a:spcPts val="2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>
                <a:effectLst/>
              </a:defRPr>
            </a:lvl2pPr>
            <a:lvl3pPr marL="1143000" indent="-228600">
              <a:lnSpc>
                <a:spcPct val="95000"/>
              </a:lnSpc>
              <a:buClr>
                <a:schemeClr val="tx2"/>
              </a:buClr>
              <a:buFont typeface="Wingdings" panose="05000000000000000000" pitchFamily="2" charset="2"/>
              <a:buChar char="§"/>
              <a:defRPr>
                <a:effectLst/>
              </a:defRPr>
            </a:lvl3pPr>
            <a:lvl4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4pPr>
            <a:lvl5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98475" y="931863"/>
            <a:ext cx="11214100" cy="355600"/>
          </a:xfrm>
        </p:spPr>
        <p:txBody>
          <a:bodyPr/>
          <a:lstStyle>
            <a:lvl1pPr marL="0" indent="0">
              <a:buNone/>
              <a:defRPr sz="2200" i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63F83B3-64B4-E03C-D89E-953102C035B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1C6611-1896-4494-B5A7-A8317A24DC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297FCD2-26FF-4E82-AAC7-D58C1AA6016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Effects of Varying the Heat Transfer Coefficient on Engine Performance   Nuclear and Emerging Technologies for Space (NETS) Conference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613560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BB023B8-5F4E-730C-8515-4F425C8794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6" b="33736"/>
          <a:stretch>
            <a:fillRect/>
          </a:stretch>
        </p:blipFill>
        <p:spPr bwMode="auto">
          <a:xfrm>
            <a:off x="-66675" y="6251575"/>
            <a:ext cx="14605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08C74A0-0AB0-65EA-DB9E-A5337DD32BCF}"/>
              </a:ext>
            </a:extLst>
          </p:cNvPr>
          <p:cNvCxnSpPr>
            <a:cxnSpLocks/>
          </p:cNvCxnSpPr>
          <p:nvPr userDrawn="1"/>
        </p:nvCxnSpPr>
        <p:spPr>
          <a:xfrm>
            <a:off x="542925" y="1320800"/>
            <a:ext cx="11195050" cy="0"/>
          </a:xfrm>
          <a:prstGeom prst="line">
            <a:avLst/>
          </a:prstGeom>
          <a:ln w="38100">
            <a:solidFill>
              <a:srgbClr val="1827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95000"/>
              </a:lnSpc>
              <a:defRPr>
                <a:solidFill>
                  <a:schemeClr val="tx2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5000"/>
              </a:lnSpc>
              <a:spcBef>
                <a:spcPts val="1800"/>
              </a:spcBef>
              <a:buClr>
                <a:schemeClr val="tx1"/>
              </a:buClr>
              <a:defRPr>
                <a:effectLst/>
              </a:defRPr>
            </a:lvl1pPr>
            <a:lvl2pPr marL="685800" indent="-228600">
              <a:lnSpc>
                <a:spcPct val="95000"/>
              </a:lnSpc>
              <a:spcBef>
                <a:spcPts val="2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>
                <a:effectLst/>
              </a:defRPr>
            </a:lvl2pPr>
            <a:lvl3pPr marL="1143000" indent="-228600">
              <a:lnSpc>
                <a:spcPct val="95000"/>
              </a:lnSpc>
              <a:buClr>
                <a:schemeClr val="tx2"/>
              </a:buClr>
              <a:buFont typeface="Wingdings" panose="05000000000000000000" pitchFamily="2" charset="2"/>
              <a:buChar char="§"/>
              <a:defRPr>
                <a:effectLst/>
              </a:defRPr>
            </a:lvl3pPr>
            <a:lvl4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4pPr>
            <a:lvl5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98475" y="931863"/>
            <a:ext cx="11214100" cy="355600"/>
          </a:xfrm>
        </p:spPr>
        <p:txBody>
          <a:bodyPr/>
          <a:lstStyle>
            <a:lvl1pPr marL="0" indent="0">
              <a:buNone/>
              <a:defRPr sz="2200" i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63F83B3-64B4-E03C-D89E-953102C035B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E1C6611-1896-4494-B5A7-A8317A24DC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858E2AB-C6BC-48D9-8722-52E0F08305D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Effects of Varying the Heat Transfer Coefficient on Engine Performance   Nuclear and Emerging Technologies for Space (NETS) Conference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196550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85DBD1D-333E-1EB3-6341-0A11535BD77F}"/>
              </a:ext>
            </a:extLst>
          </p:cNvPr>
          <p:cNvCxnSpPr>
            <a:cxnSpLocks/>
          </p:cNvCxnSpPr>
          <p:nvPr userDrawn="1"/>
        </p:nvCxnSpPr>
        <p:spPr>
          <a:xfrm>
            <a:off x="542925" y="1320800"/>
            <a:ext cx="11195050" cy="0"/>
          </a:xfrm>
          <a:prstGeom prst="line">
            <a:avLst/>
          </a:prstGeom>
          <a:ln w="38100">
            <a:solidFill>
              <a:srgbClr val="1827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8">
            <a:extLst>
              <a:ext uri="{FF2B5EF4-FFF2-40B4-BE49-F238E27FC236}">
                <a16:creationId xmlns:a16="http://schemas.microsoft.com/office/drawing/2014/main" id="{71DA97B2-EE21-10A2-811F-8044982E41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6" b="33736"/>
          <a:stretch>
            <a:fillRect/>
          </a:stretch>
        </p:blipFill>
        <p:spPr bwMode="auto">
          <a:xfrm>
            <a:off x="-66675" y="6251575"/>
            <a:ext cx="14605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40611"/>
            <a:ext cx="5181600" cy="473635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40611"/>
            <a:ext cx="5181600" cy="47363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98475" y="931863"/>
            <a:ext cx="11214100" cy="355600"/>
          </a:xfrm>
        </p:spPr>
        <p:txBody>
          <a:bodyPr/>
          <a:lstStyle>
            <a:lvl1pPr marL="0" indent="0">
              <a:buNone/>
              <a:defRPr sz="2200" i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6394B50-A645-49AD-5B21-9A143F27B60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A20A95-2AED-4777-BBD8-2ADEB8ECAD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8CEB6B0-7D4C-4D3E-AB07-162843A81A1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Effects of Varying the Heat Transfer Coefficient on Engine Performance   Nuclear and Emerging Technologies for Space (NETS) Conference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291457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6375355-BE91-7E0E-E5D1-FE26C2361045}"/>
              </a:ext>
            </a:extLst>
          </p:cNvPr>
          <p:cNvCxnSpPr>
            <a:cxnSpLocks/>
          </p:cNvCxnSpPr>
          <p:nvPr userDrawn="1"/>
        </p:nvCxnSpPr>
        <p:spPr>
          <a:xfrm>
            <a:off x="542925" y="1320800"/>
            <a:ext cx="11195050" cy="0"/>
          </a:xfrm>
          <a:prstGeom prst="line">
            <a:avLst/>
          </a:prstGeom>
          <a:ln w="38100">
            <a:solidFill>
              <a:srgbClr val="1827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8">
            <a:extLst>
              <a:ext uri="{FF2B5EF4-FFF2-40B4-BE49-F238E27FC236}">
                <a16:creationId xmlns:a16="http://schemas.microsoft.com/office/drawing/2014/main" id="{23CCCBAC-8C00-6DBF-1021-87F9CCFF5B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6" b="33736"/>
          <a:stretch>
            <a:fillRect/>
          </a:stretch>
        </p:blipFill>
        <p:spPr bwMode="auto">
          <a:xfrm>
            <a:off x="-66675" y="6251575"/>
            <a:ext cx="14605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98475" y="931863"/>
            <a:ext cx="11214100" cy="355600"/>
          </a:xfrm>
        </p:spPr>
        <p:txBody>
          <a:bodyPr/>
          <a:lstStyle>
            <a:lvl1pPr marL="0" indent="0">
              <a:buNone/>
              <a:defRPr sz="2200" i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C299468-23AD-7606-BD6C-F45ED25EB47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BE4699-FCB7-49D0-94C2-87549A6F4D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1B0EA4A-378A-4DC3-91B4-6E914D7C4D0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Effects of Varying the Heat Transfer Coefficient on Engine Performance   Nuclear and Emerging Technologies for Space (NETS) Conference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013357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AD0878E-AB07-4562-99AB-F0E0162D56DE}"/>
              </a:ext>
            </a:extLst>
          </p:cNvPr>
          <p:cNvCxnSpPr>
            <a:cxnSpLocks/>
          </p:cNvCxnSpPr>
          <p:nvPr userDrawn="1"/>
        </p:nvCxnSpPr>
        <p:spPr>
          <a:xfrm>
            <a:off x="542925" y="1320800"/>
            <a:ext cx="11195050" cy="0"/>
          </a:xfrm>
          <a:prstGeom prst="line">
            <a:avLst/>
          </a:prstGeom>
          <a:ln w="38100">
            <a:solidFill>
              <a:srgbClr val="1827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8">
            <a:extLst>
              <a:ext uri="{FF2B5EF4-FFF2-40B4-BE49-F238E27FC236}">
                <a16:creationId xmlns:a16="http://schemas.microsoft.com/office/drawing/2014/main" id="{00376500-6715-4EC3-9238-B5D850C3BB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6" b="33736"/>
          <a:stretch>
            <a:fillRect/>
          </a:stretch>
        </p:blipFill>
        <p:spPr bwMode="auto">
          <a:xfrm>
            <a:off x="-66675" y="6251575"/>
            <a:ext cx="14605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40611"/>
            <a:ext cx="5181600" cy="473635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40611"/>
            <a:ext cx="5181600" cy="47363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98475" y="931863"/>
            <a:ext cx="11214100" cy="355600"/>
          </a:xfrm>
        </p:spPr>
        <p:txBody>
          <a:bodyPr/>
          <a:lstStyle>
            <a:lvl1pPr marL="0" indent="0">
              <a:buNone/>
              <a:defRPr sz="2200" i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84AD96A-D1E0-4D99-8EB6-03DAE69AE72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E77BE19-D803-48DC-A325-580AA94382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C95FD13D-DFCE-4EC8-BBE5-8CC69B2874A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Effects of Varying the Heat Transfer Coefficient on Engine Performance   Nuclear and Emerging Technologies for Space (NETS) Conference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26536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2431DA7-E4C3-4C87-92D6-82A93CD83D80}"/>
              </a:ext>
            </a:extLst>
          </p:cNvPr>
          <p:cNvCxnSpPr>
            <a:cxnSpLocks/>
          </p:cNvCxnSpPr>
          <p:nvPr userDrawn="1"/>
        </p:nvCxnSpPr>
        <p:spPr>
          <a:xfrm>
            <a:off x="542925" y="1320800"/>
            <a:ext cx="11195050" cy="0"/>
          </a:xfrm>
          <a:prstGeom prst="line">
            <a:avLst/>
          </a:prstGeom>
          <a:ln w="38100">
            <a:solidFill>
              <a:srgbClr val="1827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8">
            <a:extLst>
              <a:ext uri="{FF2B5EF4-FFF2-40B4-BE49-F238E27FC236}">
                <a16:creationId xmlns:a16="http://schemas.microsoft.com/office/drawing/2014/main" id="{965C3A52-1F51-4196-AB8E-38E4BE11A3C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6" b="33736"/>
          <a:stretch>
            <a:fillRect/>
          </a:stretch>
        </p:blipFill>
        <p:spPr bwMode="auto">
          <a:xfrm>
            <a:off x="-66675" y="6251575"/>
            <a:ext cx="14605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98475" y="931863"/>
            <a:ext cx="11214100" cy="355600"/>
          </a:xfrm>
        </p:spPr>
        <p:txBody>
          <a:bodyPr/>
          <a:lstStyle>
            <a:lvl1pPr marL="0" indent="0">
              <a:buNone/>
              <a:defRPr sz="2200" i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6CBF714-0900-4EA7-AD66-BC49D75E17C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F7399D-D122-45C4-A412-1500938851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0D3885D-2BAF-4868-B84D-B2B69261C3D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Effects of Varying the Heat Transfer Coefficient on Engine Performance   Nuclear and Emerging Technologies for Space (NETS) Conference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242495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B4FD9040-AA7C-4A6B-9A6F-7C0B1ECD65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6" b="33736"/>
          <a:stretch>
            <a:fillRect/>
          </a:stretch>
        </p:blipFill>
        <p:spPr bwMode="auto">
          <a:xfrm>
            <a:off x="-66675" y="6251575"/>
            <a:ext cx="14605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437" y="2605177"/>
            <a:ext cx="7451126" cy="715994"/>
          </a:xfrm>
        </p:spPr>
        <p:txBody>
          <a:bodyPr/>
          <a:lstStyle>
            <a:lvl1pPr algn="ctr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370437" y="3994241"/>
            <a:ext cx="7451126" cy="355600"/>
          </a:xfrm>
        </p:spPr>
        <p:txBody>
          <a:bodyPr/>
          <a:lstStyle>
            <a:lvl1pPr marL="0" indent="0" algn="ctr">
              <a:buNone/>
              <a:defRPr sz="2200" i="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CC8E391-EFF9-4BA5-88B9-E7CD1E21B18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BA0FBE-E8EF-434E-BDD2-3AB333C4E5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835DD4E-983E-4764-836B-B8DF88F77EC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Effects of Varying the Heat Transfer Coefficient on Engine Performance   Nuclear and Emerging Technologies for Space (NETS) Conference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620850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>
            <a:extLst>
              <a:ext uri="{FF2B5EF4-FFF2-40B4-BE49-F238E27FC236}">
                <a16:creationId xmlns:a16="http://schemas.microsoft.com/office/drawing/2014/main" id="{704F3746-B995-670F-7C0E-6A2C85799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5288" y="6302375"/>
            <a:ext cx="1204912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BCAEDCD9-8265-1A2C-CE57-E23C3144C7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8475" y="365126"/>
            <a:ext cx="11214100" cy="60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7A982ADE-40DF-6EA5-703A-4EA08F8ECA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8475" y="1446415"/>
            <a:ext cx="11214100" cy="473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375E7-03D5-5DFC-D7F8-4F8F21B43E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93825" y="6356350"/>
            <a:ext cx="67595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Effects of Varying the Heat Transfer Coefficient on Engine Performance   Nuclear and Emerging Technologies for Space (NETS) Conference 2023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6E438-86D0-BE6D-5074-715F94D0F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1208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40CE3FE7-4F40-F140-81B4-966C6D49E7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E13E30-5B40-4189-92D6-DED477196E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6" b="33736"/>
          <a:stretch>
            <a:fillRect/>
          </a:stretch>
        </p:blipFill>
        <p:spPr bwMode="auto">
          <a:xfrm>
            <a:off x="-66675" y="6251575"/>
            <a:ext cx="14605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985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06" r:id="rId10"/>
    <p:sldLayoutId id="2147483707" r:id="rId11"/>
    <p:sldLayoutId id="2147483708" r:id="rId12"/>
  </p:sldLayoutIdLst>
  <p:transition spd="med">
    <p:fade/>
  </p:transition>
  <p:hf hd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 b="1" kern="1200">
          <a:solidFill>
            <a:srgbClr val="163B4B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163B4B"/>
          </a:solidFill>
          <a:latin typeface="Arial" panose="020B0604020202020204" pitchFamily="34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163B4B"/>
          </a:solidFill>
          <a:latin typeface="Arial" panose="020B0604020202020204" pitchFamily="34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163B4B"/>
          </a:solidFill>
          <a:latin typeface="Arial" panose="020B0604020202020204" pitchFamily="34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163B4B"/>
          </a:solidFill>
          <a:latin typeface="Arial" panose="020B0604020202020204" pitchFamily="34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81BC00"/>
          </a:solidFill>
          <a:latin typeface="Arial" panose="020B0604020202020204" pitchFamily="34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81BC00"/>
          </a:solidFill>
          <a:latin typeface="Arial" panose="020B0604020202020204" pitchFamily="34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81BC00"/>
          </a:solidFill>
          <a:latin typeface="Arial" panose="020B0604020202020204" pitchFamily="34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600">
          <a:solidFill>
            <a:srgbClr val="81BC00"/>
          </a:solidFill>
          <a:latin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lang="en-US" sz="2800" kern="1200" dirty="0">
          <a:solidFill>
            <a:srgbClr val="000000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2400" kern="1200" dirty="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lang="en-US" sz="2000" kern="1200" dirty="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14.jpe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13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15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21/ie4033999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Corey.d.smith@ama-inc.com" TargetMode="External"/><Relationship Id="rId2" Type="http://schemas.openxmlformats.org/officeDocument/2006/relationships/hyperlink" Target="mailto:daria.d.Nikitaeva@ama-inc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orey.d.smith@nasa.gov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81A832-535D-B8D5-59FC-A108C77B11E5}"/>
              </a:ext>
            </a:extLst>
          </p:cNvPr>
          <p:cNvSpPr txBox="1"/>
          <p:nvPr/>
        </p:nvSpPr>
        <p:spPr>
          <a:xfrm>
            <a:off x="9351818" y="1106913"/>
            <a:ext cx="2633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9D9EC"/>
                </a:solidFill>
                <a:effectLst/>
                <a:uLnTx/>
                <a:uFillTx/>
                <a:latin typeface="Franklin Gothic Medium Cond" panose="020B0606030402020204" pitchFamily="34" charset="0"/>
                <a:ea typeface="+mn-ea"/>
                <a:cs typeface="+mn-cs"/>
              </a:rPr>
              <a:t>Powering the Next Era of Space Exploration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347FFFF-FC1D-57D0-AFF6-E9AF4C89C2D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286102" y="2005859"/>
            <a:ext cx="6905897" cy="1755369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 dirty="0"/>
              <a:t>Effects of Varying the Heat Transfer Coefficient on Engine Performance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AEC6891-EFBA-CD7B-FB7F-CC1A1F3B9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6102" y="4013843"/>
            <a:ext cx="6699160" cy="2476122"/>
          </a:xfrm>
        </p:spPr>
        <p:txBody>
          <a:bodyPr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rgbClr val="FFFFFF"/>
                </a:solidFill>
                <a:latin typeface="Arial" panose="020B0604020202020204"/>
              </a:rPr>
              <a:t>Daria Nikitaeva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i="1" dirty="0">
                <a:solidFill>
                  <a:srgbClr val="FFFFFF"/>
                </a:solidFill>
                <a:latin typeface="Arial" panose="020B0604020202020204"/>
              </a:rPr>
              <a:t>Corey Smith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(Presenter), Matthew Duchek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Analytical Mechanics Associates, Inc.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EF8CA-98B0-7A35-5CCF-F1C64AB8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b="1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C0A94-F4FF-0E8E-BB11-80526628A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rgbClr val="2F549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+mn-cs"/>
              </a:rPr>
              <a:t>This work was supported by NASA’s Space Technology Mission Directorate (STMD) through the Space Nuclear Propulsion (SNP) Project</a:t>
            </a:r>
          </a:p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rgbClr val="2F5496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Calibri" panose="020F0502020204030204" pitchFamily="34" charset="0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rgbClr val="2F549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Contract No. 80LARC17C0003</a:t>
            </a:r>
          </a:p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rgbClr val="2F549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Task No. 10.020.000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9004CC7-9215-43EA-AD7D-110444E083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22" name="Slide Number Placeholder 5">
            <a:extLst>
              <a:ext uri="{FF2B5EF4-FFF2-40B4-BE49-F238E27FC236}">
                <a16:creationId xmlns:a16="http://schemas.microsoft.com/office/drawing/2014/main" id="{7B8D4434-C926-B072-09C5-41885B5254C4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DFA067-C041-4A3F-8D43-D2A7B46B3F8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1817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18171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18971882-AC37-4277-8154-5AC950C80A3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Effects of Varying the Heat Transfer Coefficient on Engine Performance   </a:t>
            </a:r>
          </a:p>
          <a:p>
            <a:pPr>
              <a:defRPr/>
            </a:pPr>
            <a:r>
              <a:rPr lang="en-US" dirty="0"/>
              <a:t>Nuclear and Emerging Technologies for Space (NETS) Conference 2023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861AD-510C-4AD1-8EBC-62B23CFA6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Agenda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5230C65A-7113-4155-B265-63A1D04D3E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b="1" dirty="0"/>
              <a:t>Introduction to Nuclear Thermal Propulsion (NTP) Modeling</a:t>
            </a:r>
          </a:p>
          <a:p>
            <a:r>
              <a:rPr lang="en-US" altLang="en-US" sz="2400" b="1" dirty="0"/>
              <a:t>Applicable Correlations for Nusselt Number</a:t>
            </a:r>
          </a:p>
          <a:p>
            <a:r>
              <a:rPr altLang="en-US" sz="2400" b="1" dirty="0"/>
              <a:t>System Integration</a:t>
            </a:r>
            <a:r>
              <a:rPr lang="en-US" altLang="en-US" sz="2400" b="1" dirty="0"/>
              <a:t> and Iterative Solution</a:t>
            </a:r>
            <a:endParaRPr altLang="en-US" sz="2400" b="1" dirty="0"/>
          </a:p>
          <a:p>
            <a:r>
              <a:rPr lang="en-US" altLang="en-US" sz="2400" b="1" dirty="0"/>
              <a:t>X-NTP Heat Transfer Coefficient (HTC) Analysis</a:t>
            </a:r>
          </a:p>
          <a:p>
            <a:r>
              <a:rPr lang="en-US" altLang="en-US" sz="2400" b="1" dirty="0"/>
              <a:t>Conclusions and Future Work</a:t>
            </a:r>
            <a:endParaRPr altLang="en-US" sz="2400" b="1" dirty="0"/>
          </a:p>
        </p:txBody>
      </p:sp>
      <p:sp>
        <p:nvSpPr>
          <p:cNvPr id="10246" name="Slide Number Placeholder 5">
            <a:extLst>
              <a:ext uri="{FF2B5EF4-FFF2-40B4-BE49-F238E27FC236}">
                <a16:creationId xmlns:a16="http://schemas.microsoft.com/office/drawing/2014/main" id="{8F18F062-8804-4BE4-86EA-C48755CEFFCD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0D3B46-6D8F-4A07-BB4B-28664F5743A1}" type="slidenum">
              <a:rPr lang="en-US" altLang="en-US">
                <a:solidFill>
                  <a:srgbClr val="181717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solidFill>
                <a:srgbClr val="181717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73121696-2B25-4E04-B3AB-2DE9318BC6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Effects of Varying the Heat Transfer Coefficient on Engine Performance   </a:t>
            </a:r>
          </a:p>
          <a:p>
            <a:pPr>
              <a:defRPr/>
            </a:pPr>
            <a:r>
              <a:rPr lang="en-US" dirty="0"/>
              <a:t>Nuclear and Emerging Technologies for Space (NETS) Conference 2023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8C6A3D29-51D1-C876-D594-341EC4F058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8" t="6477" r="8567" b="6019"/>
          <a:stretch/>
        </p:blipFill>
        <p:spPr bwMode="auto">
          <a:xfrm>
            <a:off x="9169846" y="1337447"/>
            <a:ext cx="3022154" cy="55205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C56E6E-63EC-443B-88D2-BFD77F952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" y="251912"/>
            <a:ext cx="11214100" cy="608542"/>
          </a:xfrm>
        </p:spPr>
        <p:txBody>
          <a:bodyPr/>
          <a:lstStyle/>
          <a:p>
            <a:pPr>
              <a:defRPr/>
            </a:pPr>
            <a:r>
              <a:rPr lang="en-US" sz="3200" dirty="0"/>
              <a:t>Nuclear Thermal Propulsion (NTP) Modeling Overview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7" name="Content Placeholder 2">
                <a:extLst>
                  <a:ext uri="{FF2B5EF4-FFF2-40B4-BE49-F238E27FC236}">
                    <a16:creationId xmlns:a16="http://schemas.microsoft.com/office/drawing/2014/main" id="{FA389101-DC66-4447-8CCF-8E987EAE30DC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98475" y="1388078"/>
                <a:ext cx="9124496" cy="4562089"/>
              </a:xfrm>
            </p:spPr>
            <p:txBody>
              <a:bodyPr/>
              <a:lstStyle/>
              <a:p>
                <a:pPr>
                  <a:spcBef>
                    <a:spcPts val="1200"/>
                  </a:spcBef>
                </a:pPr>
                <a:r>
                  <a:rPr lang="en-US" altLang="en-US" sz="2000" b="1" dirty="0"/>
                  <a:t>NTP engines provide thrust levels comparable to chemical engines while doubling the specific impulse with a hydrogen propellant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altLang="en-US" sz="1800" dirty="0"/>
                  <a:t>The propellants used are limited by compatibility of engine materials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altLang="en-US" sz="1800" dirty="0"/>
                  <a:t>Heat is produced via nuclear fission and the heat distribution along the flow channels must be considered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altLang="en-US" sz="2000" b="1" dirty="0"/>
                  <a:t>The non-nuclear engine may leverage components previously developed through chemical rocket engine development programs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altLang="en-US" sz="1800" dirty="0"/>
                  <a:t>Both bleed and expander cycles are applicable in this work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altLang="en-US" sz="2000" b="1" dirty="0"/>
                  <a:t>This presentation will focus on the effects on the engine performance by varying the recommended Westinghouse Nusselt (Nu) number within its stated </a:t>
                </a:r>
                <a14:m>
                  <m:oMath xmlns:m="http://schemas.openxmlformats.org/officeDocument/2006/math">
                    <m:r>
                      <a:rPr lang="en-US" alt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alt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𝟐𝟎</m:t>
                    </m:r>
                    <m:r>
                      <a:rPr lang="en-US" alt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altLang="en-US" sz="2000" b="1" dirty="0"/>
                  <a:t> error margins and using hydrogen as the propellant</a:t>
                </a:r>
              </a:p>
            </p:txBody>
          </p:sp>
        </mc:Choice>
        <mc:Fallback xmlns="">
          <p:sp>
            <p:nvSpPr>
              <p:cNvPr id="11267" name="Content Placeholder 2">
                <a:extLst>
                  <a:ext uri="{FF2B5EF4-FFF2-40B4-BE49-F238E27FC236}">
                    <a16:creationId xmlns:a16="http://schemas.microsoft.com/office/drawing/2014/main" id="{FA389101-DC66-4447-8CCF-8E987EAE30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8475" y="1388078"/>
                <a:ext cx="9124496" cy="4562089"/>
              </a:xfrm>
              <a:blipFill>
                <a:blip r:embed="rId4"/>
                <a:stretch>
                  <a:fillRect l="-601" t="-1070" r="-1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71" name="Slide Number Placeholder 5">
            <a:extLst>
              <a:ext uri="{FF2B5EF4-FFF2-40B4-BE49-F238E27FC236}">
                <a16:creationId xmlns:a16="http://schemas.microsoft.com/office/drawing/2014/main" id="{DE6BC2CB-FBAA-4765-AECC-E363104DAB2F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xfrm>
            <a:off x="7737650" y="6394242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A5097BD-E101-4361-9B5A-607E1D097F98}" type="slidenum">
              <a:rPr lang="en-US" altLang="en-US">
                <a:solidFill>
                  <a:srgbClr val="181717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 dirty="0">
              <a:solidFill>
                <a:srgbClr val="181717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06F7B1-BF4D-439C-A821-EE9A408A3C59}"/>
              </a:ext>
            </a:extLst>
          </p:cNvPr>
          <p:cNvSpPr txBox="1"/>
          <p:nvPr/>
        </p:nvSpPr>
        <p:spPr>
          <a:xfrm>
            <a:off x="498475" y="741747"/>
            <a:ext cx="112141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i="1" dirty="0">
                <a:solidFill>
                  <a:schemeClr val="bg2">
                    <a:lumMod val="10000"/>
                  </a:schemeClr>
                </a:solidFill>
              </a:rPr>
              <a:t>NTP is a monopropellant system that relies on convective heat transfer from a reactor to the propellant to enable high in-space thrust and specific impulse.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B4CF8B8F-00BE-4C42-A0EC-BE35BF1A4B8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Effects of Varying the Heat Transfer Coefficient on Engine Performance   </a:t>
            </a:r>
          </a:p>
          <a:p>
            <a:pPr>
              <a:defRPr/>
            </a:pPr>
            <a:r>
              <a:rPr lang="en-US" dirty="0"/>
              <a:t>Nuclear and Emerging Technologies for Space (NETS) Conference 2023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4">
            <a:extLst>
              <a:ext uri="{FF2B5EF4-FFF2-40B4-BE49-F238E27FC236}">
                <a16:creationId xmlns:a16="http://schemas.microsoft.com/office/drawing/2014/main" id="{5C12158A-ADA8-4488-8E6A-736395B843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Applicable Correlations for Nusselt Number</a:t>
            </a:r>
            <a:r>
              <a:rPr lang="en-US" altLang="en-US" dirty="0"/>
              <a:t> [11]</a:t>
            </a:r>
            <a:endParaRPr lang="en-US" altLang="en-US"/>
          </a:p>
        </p:txBody>
      </p:sp>
      <p:pic>
        <p:nvPicPr>
          <p:cNvPr id="13316" name="Content Placeholder 3">
            <a:extLst>
              <a:ext uri="{FF2B5EF4-FFF2-40B4-BE49-F238E27FC236}">
                <a16:creationId xmlns:a16="http://schemas.microsoft.com/office/drawing/2014/main" id="{2114DCD7-A4F4-4D01-8F5D-EE9E504C93A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38786" y="1683544"/>
            <a:ext cx="4713287" cy="3871912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508788A-4E90-49B2-9480-D0F3B0C0FBF3}"/>
              </a:ext>
            </a:extLst>
          </p:cNvPr>
          <p:cNvSpPr txBox="1"/>
          <p:nvPr/>
        </p:nvSpPr>
        <p:spPr>
          <a:xfrm>
            <a:off x="498475" y="931863"/>
            <a:ext cx="11214100" cy="381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i="1" dirty="0">
                <a:solidFill>
                  <a:schemeClr val="bg2">
                    <a:lumMod val="10000"/>
                  </a:schemeClr>
                </a:solidFill>
              </a:rPr>
              <a:t>Turbulent heat transfer correlation options for gaseous working fluids in cylindrical tubes.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E5657B-C4A4-4F29-82D3-52E6D6FB0FF8}"/>
              </a:ext>
            </a:extLst>
          </p:cNvPr>
          <p:cNvSpPr txBox="1"/>
          <p:nvPr/>
        </p:nvSpPr>
        <p:spPr>
          <a:xfrm>
            <a:off x="1319213" y="5926138"/>
            <a:ext cx="9553575" cy="307975"/>
          </a:xfrm>
          <a:prstGeom prst="rect">
            <a:avLst/>
          </a:prstGeom>
          <a:solidFill>
            <a:srgbClr val="1D3563">
              <a:lumMod val="20000"/>
              <a:lumOff val="80000"/>
            </a:srgbClr>
          </a:solidFill>
          <a:ln w="19050">
            <a:solidFill>
              <a:srgbClr val="D1D3D4">
                <a:lumMod val="10000"/>
              </a:srgbClr>
            </a:solidFill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i="1" kern="0" dirty="0">
                <a:solidFill>
                  <a:srgbClr val="4C4C4E">
                    <a:lumMod val="50000"/>
                  </a:srgbClr>
                </a:solidFill>
                <a:latin typeface="Arial" panose="020B0604020202020204"/>
              </a:rPr>
              <a:t>Many correlation options for Nusselt number exist and each result in different predicted heat transfer behavior.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10B906A9-F5D0-4501-97F8-FDA23CEDC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7350" y="6356350"/>
            <a:ext cx="3746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6FCD337E-50F0-4008-A9D1-7F797F5209AB}" type="slidenum">
              <a:rPr lang="en-US" altLang="en-US" sz="1200">
                <a:solidFill>
                  <a:srgbClr val="181717"/>
                </a:solidFill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200">
              <a:solidFill>
                <a:srgbClr val="181717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3">
                <a:extLst>
                  <a:ext uri="{FF2B5EF4-FFF2-40B4-BE49-F238E27FC236}">
                    <a16:creationId xmlns:a16="http://schemas.microsoft.com/office/drawing/2014/main" id="{8A63F1A8-3395-420C-B13E-BAF94194760A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545359081"/>
                  </p:ext>
                </p:extLst>
              </p:nvPr>
            </p:nvGraphicFramePr>
            <p:xfrm>
              <a:off x="76139" y="1497248"/>
              <a:ext cx="7287673" cy="43677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2212">
                      <a:extLst>
                        <a:ext uri="{9D8B030D-6E8A-4147-A177-3AD203B41FA5}">
                          <a16:colId xmlns:a16="http://schemas.microsoft.com/office/drawing/2014/main" val="885419757"/>
                        </a:ext>
                      </a:extLst>
                    </a:gridCol>
                    <a:gridCol w="4060204">
                      <a:extLst>
                        <a:ext uri="{9D8B030D-6E8A-4147-A177-3AD203B41FA5}">
                          <a16:colId xmlns:a16="http://schemas.microsoft.com/office/drawing/2014/main" val="880439487"/>
                        </a:ext>
                      </a:extLst>
                    </a:gridCol>
                    <a:gridCol w="1785257">
                      <a:extLst>
                        <a:ext uri="{9D8B030D-6E8A-4147-A177-3AD203B41FA5}">
                          <a16:colId xmlns:a16="http://schemas.microsoft.com/office/drawing/2014/main" val="2835360896"/>
                        </a:ext>
                      </a:extLst>
                    </a:gridCol>
                  </a:tblGrid>
                  <a:tr h="1712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Correlation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Formula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Operability Regime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08068591"/>
                      </a:ext>
                    </a:extLst>
                  </a:tr>
                  <a:tr h="294618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solidFill>
                                <a:schemeClr val="bg1"/>
                              </a:solidFill>
                            </a:rPr>
                            <a:t>Dittus-Boelter</a:t>
                          </a: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sSub>
                                  <m:sSub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𝐷𝐵</m:t>
                                    </m:r>
                                  </m:sub>
                                </m:s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=0.023</m:t>
                                </m:r>
                                <m:sSup>
                                  <m:sSup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𝑅𝑒</m:t>
                                    </m:r>
                                  </m:e>
                                  <m: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0.8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𝑃𝑟</m:t>
                                    </m:r>
                                  </m:e>
                                  <m: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0.4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𝑅𝑒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&gt;10000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37207018"/>
                      </a:ext>
                    </a:extLst>
                  </a:tr>
                  <a:tr h="29461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0.7≤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𝑃𝑟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≤120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34873121"/>
                      </a:ext>
                    </a:extLst>
                  </a:tr>
                  <a:tr h="306456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solidFill>
                                <a:schemeClr val="bg1"/>
                              </a:solidFill>
                            </a:rPr>
                            <a:t>McCarthy &amp; Wolf</a:t>
                          </a: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sSub>
                                  <m:sSub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𝑀𝑊</m:t>
                                    </m:r>
                                  </m:sub>
                                </m:s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=0.025</m:t>
                                </m:r>
                                <m:sSup>
                                  <m:sSup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𝑅𝑒</m:t>
                                    </m:r>
                                  </m:e>
                                  <m: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0.8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𝑃𝑟</m:t>
                                    </m:r>
                                  </m:e>
                                  <m: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0.4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𝑇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𝑏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𝑇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0.55</m:t>
                                    </m:r>
                                  </m:sup>
                                </m:sSup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4000&lt;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𝑅𝑒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&lt;1.5∗</m:t>
                                </m:r>
                                <m:sSup>
                                  <m:sSup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7420765"/>
                      </a:ext>
                    </a:extLst>
                  </a:tr>
                  <a:tr h="30645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Not Specified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88757002"/>
                      </a:ext>
                    </a:extLst>
                  </a:tr>
                  <a:tr h="306456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solidFill>
                                <a:schemeClr val="bg1"/>
                              </a:solidFill>
                            </a:rPr>
                            <a:t>Westinghouse</a:t>
                          </a: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sSub>
                                  <m:sSub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sub>
                                </m:s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=0.025</m:t>
                                </m:r>
                                <m:sSup>
                                  <m:sSup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𝑅𝑒</m:t>
                                    </m:r>
                                  </m:e>
                                  <m: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0.8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𝑃𝑟</m:t>
                                    </m:r>
                                  </m:e>
                                  <m: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0.4</m:t>
                                    </m:r>
                                  </m:sup>
                                </m:sSup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1+0.3</m:t>
                                    </m:r>
                                    <m:sSup>
                                      <m:sSupPr>
                                        <m:ctrlP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𝐼𝐷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𝑑𝑥</m:t>
                                                </m:r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  <m:t>0.7</m:t>
                                        </m:r>
                                      </m:sup>
                                    </m:sSup>
                                  </m:e>
                                </m:d>
                                <m:sSup>
                                  <m:sSup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𝑇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𝑏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𝑇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0.55</m:t>
                                    </m:r>
                                  </m:sup>
                                </m:sSup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4000&lt;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𝑅𝑒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&lt;1.5∗</m:t>
                                </m:r>
                                <m:sSup>
                                  <m:sSup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39533329"/>
                      </a:ext>
                    </a:extLst>
                  </a:tr>
                  <a:tr h="30645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200" dirty="0" smtClean="0"/>
                                  <m:t>Not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 smtClean="0"/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 smtClean="0"/>
                                  <m:t>Specified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61699186"/>
                      </a:ext>
                    </a:extLst>
                  </a:tr>
                  <a:tr h="441167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solidFill>
                                <a:schemeClr val="bg1"/>
                              </a:solidFill>
                            </a:rPr>
                            <a:t>Nunner</a:t>
                          </a: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sSub>
                                  <m:sSub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𝑁𝑢𝑛𝑛𝑒𝑟</m:t>
                                    </m:r>
                                  </m:sub>
                                </m:s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𝑅𝑒𝑃𝑟</m:t>
                                    </m:r>
                                    <m:d>
                                      <m:dPr>
                                        <m:ctrlP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num>
                                          <m:den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8</m:t>
                                            </m:r>
                                          </m:den>
                                        </m:f>
                                      </m:e>
                                    </m:d>
                                    <m:sSup>
                                      <m:sSupPr>
                                        <m:ctrlP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sSub>
                                                  <m:sSubPr>
                                                    <m:ctrlP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𝑇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𝑏</m:t>
                                                    </m:r>
                                                  </m:sub>
                                                </m:sSub>
                                              </m:num>
                                              <m:den>
                                                <m:sSub>
                                                  <m:sSubPr>
                                                    <m:ctrlP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𝑇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𝑤</m:t>
                                                    </m:r>
                                                  </m:sub>
                                                </m:sSub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  <m:t>0.4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1+</m:t>
                                    </m:r>
                                    <m:f>
                                      <m:fPr>
                                        <m:ctrlP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  <m:t>1.5</m:t>
                                        </m:r>
                                      </m:num>
                                      <m:den>
                                        <m:sSup>
                                          <m:sSupPr>
                                            <m:ctrlP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𝑅𝑒</m:t>
                                            </m:r>
                                          </m:e>
                                          <m:sup>
                                            <m:f>
                                              <m:fPr>
                                                <m:ctrlP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8</m:t>
                                                </m:r>
                                              </m:den>
                                            </m:f>
                                          </m:sup>
                                        </m:sSup>
                                        <m:sSup>
                                          <m:sSupPr>
                                            <m:ctrlP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𝑃𝑟</m:t>
                                            </m:r>
                                          </m:e>
                                          <m:sup>
                                            <m:f>
                                              <m:fPr>
                                                <m:ctrlP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6</m:t>
                                                </m:r>
                                              </m:den>
                                            </m:f>
                                          </m:sup>
                                        </m:sSup>
                                      </m:den>
                                    </m:f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unc>
                                          <m:funcPr>
                                            <m:ctrlP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1200" b="0" i="0" smtClean="0">
                                                <a:latin typeface="Cambria Math" panose="02040503050406030204" pitchFamily="18" charset="0"/>
                                              </a:rPr>
                                              <m:t>Pr</m:t>
                                            </m:r>
                                          </m:fName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f>
                                                  <m:fPr>
                                                    <m:ctrlP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𝑓</m:t>
                                                    </m:r>
                                                  </m:num>
                                                  <m:den>
                                                    <m:sSub>
                                                      <m:sSubPr>
                                                        <m:ctrlPr>
                                                          <a:rPr lang="en-US" sz="1200" b="0" i="1" smtClean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sSubPr>
                                                      <m:e>
                                                        <m:r>
                                                          <a:rPr lang="en-US" sz="1200" b="0" i="1" smtClean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𝑓</m:t>
                                                        </m:r>
                                                      </m:e>
                                                      <m:sub>
                                                        <m:r>
                                                          <a:rPr lang="en-US" sz="1200" b="0" i="1" smtClean="0"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𝑠𝑚𝑜𝑜𝑡h</m:t>
                                                        </m:r>
                                                      </m:sub>
                                                    </m:sSub>
                                                  </m:den>
                                                </m:f>
                                              </m:e>
                                            </m:d>
                                          </m:e>
                                        </m:func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e>
                                    </m:d>
                                  </m:den>
                                </m:f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𝑅𝑒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&gt;10000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97022835"/>
                      </a:ext>
                    </a:extLst>
                  </a:tr>
                  <a:tr h="44116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𝑃𝑟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&gt;0.7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72269633"/>
                      </a:ext>
                    </a:extLst>
                  </a:tr>
                  <a:tr h="391573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solidFill>
                                <a:schemeClr val="bg1"/>
                              </a:solidFill>
                            </a:rPr>
                            <a:t>Gnielinski</a:t>
                          </a: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sSub>
                                  <m:sSub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sub>
                                </m:s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f>
                                      <m:fPr>
                                        <m:ctrlP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e>
                                          <m:sub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𝑠𝑚𝑜𝑜𝑡h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  <m:t>8</m:t>
                                        </m:r>
                                      </m:den>
                                    </m:f>
                                    <m:r>
                                      <m:rPr>
                                        <m:sty m:val="p"/>
                                      </m:rPr>
                                      <a:rPr lang="en-US" sz="1200" b="0" i="0" smtClean="0">
                                        <a:latin typeface="Cambria Math" panose="02040503050406030204" pitchFamily="18" charset="0"/>
                                      </a:rPr>
                                      <m:t>Pr</m:t>
                                    </m:r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⁡(</m:t>
                                    </m:r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𝑅𝑒</m:t>
                                    </m:r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−1000)</m:t>
                                    </m:r>
                                  </m:num>
                                  <m:den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1+12.7</m:t>
                                    </m:r>
                                    <m:sSup>
                                      <m:sSupPr>
                                        <m:ctrlP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sSub>
                                                  <m:sSubPr>
                                                    <m:ctrlP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𝑓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200" b="0" i="1" smtClean="0">
                                                        <a:latin typeface="Cambria Math" panose="02040503050406030204" pitchFamily="18" charset="0"/>
                                                      </a:rPr>
                                                      <m:t>𝑠𝑚𝑜𝑜𝑡h</m:t>
                                                    </m:r>
                                                  </m:sub>
                                                </m:sSub>
                                              </m:num>
                                              <m:den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8</m:t>
                                                </m:r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  <m:t>0.5</m:t>
                                        </m:r>
                                      </m:sup>
                                    </m:s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sSup>
                                      <m:sSupPr>
                                        <m:ctrlP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  <m:t>𝑃𝑟</m:t>
                                        </m:r>
                                      </m:e>
                                      <m:sup>
                                        <m:f>
                                          <m:fPr>
                                            <m:ctrlP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num>
                                          <m:den>
                                            <m: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den>
                                        </m:f>
                                      </m:sup>
                                    </m:s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3000&lt;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𝑅𝑒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&lt;5∗</m:t>
                                </m:r>
                                <m:sSup>
                                  <m:sSup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03264288"/>
                      </a:ext>
                    </a:extLst>
                  </a:tr>
                  <a:tr h="39157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0.5≤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𝑃𝑟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≤2000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896481172"/>
                      </a:ext>
                    </a:extLst>
                  </a:tr>
                  <a:tr h="306456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solidFill>
                                <a:schemeClr val="bg1"/>
                              </a:solidFill>
                            </a:rPr>
                            <a:t>Taylor</a:t>
                          </a: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sSub>
                                  <m:sSub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𝑀𝑊</m:t>
                                    </m:r>
                                  </m:sub>
                                </m:s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=0.025</m:t>
                                </m:r>
                                <m:sSup>
                                  <m:sSup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𝑅𝑒</m:t>
                                    </m:r>
                                  </m:e>
                                  <m: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0.8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𝑃𝑟</m:t>
                                    </m:r>
                                  </m:e>
                                  <m: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0.4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1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𝑇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𝑏</m:t>
                                                </m:r>
                                              </m:sub>
                                            </m:sSub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𝑇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  <m:t>0.29+0.0019</m:t>
                                    </m:r>
                                    <m:f>
                                      <m:fPr>
                                        <m:ctrlP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  <m:t>𝑑𝑥</m:t>
                                        </m:r>
                                      </m:num>
                                      <m:den>
                                        <m: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  <m:t>𝐼𝐷</m:t>
                                        </m:r>
                                      </m:den>
                                    </m:f>
                                  </m:sup>
                                </m:sSup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𝑅𝑒</m:t>
                                </m:r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</a:rPr>
                                  <m:t>&gt;2500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34040089"/>
                      </a:ext>
                    </a:extLst>
                  </a:tr>
                  <a:tr h="30645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200" dirty="0" smtClean="0"/>
                                  <m:t>Not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 smtClean="0"/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1200" dirty="0" smtClean="0"/>
                                  <m:t>Specified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559777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3">
                <a:extLst>
                  <a:ext uri="{FF2B5EF4-FFF2-40B4-BE49-F238E27FC236}">
                    <a16:creationId xmlns:a16="http://schemas.microsoft.com/office/drawing/2014/main" id="{8A63F1A8-3395-420C-B13E-BAF94194760A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  <p:extLst>
                  <p:ext uri="{D42A27DB-BD31-4B8C-83A1-F6EECF244321}">
                    <p14:modId xmlns:p14="http://schemas.microsoft.com/office/powerpoint/2010/main" val="2545359081"/>
                  </p:ext>
                </p:extLst>
              </p:nvPr>
            </p:nvGraphicFramePr>
            <p:xfrm>
              <a:off x="76139" y="1497248"/>
              <a:ext cx="7287673" cy="43677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42212">
                      <a:extLst>
                        <a:ext uri="{9D8B030D-6E8A-4147-A177-3AD203B41FA5}">
                          <a16:colId xmlns:a16="http://schemas.microsoft.com/office/drawing/2014/main" val="885419757"/>
                        </a:ext>
                      </a:extLst>
                    </a:gridCol>
                    <a:gridCol w="4060204">
                      <a:extLst>
                        <a:ext uri="{9D8B030D-6E8A-4147-A177-3AD203B41FA5}">
                          <a16:colId xmlns:a16="http://schemas.microsoft.com/office/drawing/2014/main" val="880439487"/>
                        </a:ext>
                      </a:extLst>
                    </a:gridCol>
                    <a:gridCol w="1785257">
                      <a:extLst>
                        <a:ext uri="{9D8B030D-6E8A-4147-A177-3AD203B41FA5}">
                          <a16:colId xmlns:a16="http://schemas.microsoft.com/office/drawing/2014/main" val="2835360896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Correlation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Formula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Operability Regime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08068591"/>
                      </a:ext>
                    </a:extLst>
                  </a:tr>
                  <a:tr h="294618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solidFill>
                                <a:schemeClr val="bg1"/>
                              </a:solidFill>
                            </a:rPr>
                            <a:t>Dittus-Boelter</a:t>
                          </a: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5736" t="-47423" r="-44745" b="-5958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8532" t="-93878" r="-1706" b="-12775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37207018"/>
                      </a:ext>
                    </a:extLst>
                  </a:tr>
                  <a:tr h="294618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8532" t="-197917" r="-1706" b="-12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34873121"/>
                      </a:ext>
                    </a:extLst>
                  </a:tr>
                  <a:tr h="306456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solidFill>
                                <a:schemeClr val="bg1"/>
                              </a:solidFill>
                            </a:rPr>
                            <a:t>McCarthy &amp; Wolf</a:t>
                          </a: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5736" t="-141584" r="-44745" b="-4722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8532" t="-286000" r="-1706" b="-105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07420765"/>
                      </a:ext>
                    </a:extLst>
                  </a:tr>
                  <a:tr h="30645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Not Specified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88757002"/>
                      </a:ext>
                    </a:extLst>
                  </a:tr>
                  <a:tr h="306456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solidFill>
                                <a:schemeClr val="bg1"/>
                              </a:solidFill>
                            </a:rPr>
                            <a:t>Westinghouse</a:t>
                          </a: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5736" t="-244000" r="-44745" b="-377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8532" t="-488000" r="-1706" b="-85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9533329"/>
                      </a:ext>
                    </a:extLst>
                  </a:tr>
                  <a:tr h="30645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8532" t="-588000" r="-1706" b="-75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61699186"/>
                      </a:ext>
                    </a:extLst>
                  </a:tr>
                  <a:tr h="441167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solidFill>
                                <a:schemeClr val="bg1"/>
                              </a:solidFill>
                            </a:rPr>
                            <a:t>Nunner</a:t>
                          </a: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5736" t="-235616" r="-44745" b="-1582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8532" t="-471233" r="-1706" b="-4164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7022835"/>
                      </a:ext>
                    </a:extLst>
                  </a:tr>
                  <a:tr h="441167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8532" t="-571233" r="-1706" b="-3164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72269633"/>
                      </a:ext>
                    </a:extLst>
                  </a:tr>
                  <a:tr h="391573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solidFill>
                                <a:schemeClr val="bg1"/>
                              </a:solidFill>
                            </a:rPr>
                            <a:t>Gnielinski</a:t>
                          </a: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5736" t="-382813" r="-44745" b="-80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8532" t="-765625" r="-1706" b="-2609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03264288"/>
                      </a:ext>
                    </a:extLst>
                  </a:tr>
                  <a:tr h="391573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8532" t="-865625" r="-1706" b="-1609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6481172"/>
                      </a:ext>
                    </a:extLst>
                  </a:tr>
                  <a:tr h="306456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en-US" sz="1200" b="1" dirty="0">
                              <a:solidFill>
                                <a:schemeClr val="bg1"/>
                              </a:solidFill>
                            </a:rPr>
                            <a:t>Taylor</a:t>
                          </a:r>
                        </a:p>
                      </a:txBody>
                      <a:tcPr anchor="ctr">
                        <a:solidFill>
                          <a:schemeClr val="tx1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5736" t="-611881" r="-44745" b="-1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8532" t="-1211765" r="-1706" b="-1019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040089"/>
                      </a:ext>
                    </a:extLst>
                  </a:tr>
                  <a:tr h="306456"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08532" t="-1338000" r="-1706" b="-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597773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C2C63-B4AE-4108-B90F-F6CB1245BE3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0E77BE19-D803-48DC-A325-580AA943825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16" name="Footer Placeholder 5">
            <a:extLst>
              <a:ext uri="{FF2B5EF4-FFF2-40B4-BE49-F238E27FC236}">
                <a16:creationId xmlns:a16="http://schemas.microsoft.com/office/drawing/2014/main" id="{9E48768D-C27A-4529-88A6-8B74A221214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Effects of Varying the Heat Transfer Coefficient on Engine Performance   </a:t>
            </a:r>
          </a:p>
          <a:p>
            <a:pPr>
              <a:defRPr/>
            </a:pPr>
            <a:r>
              <a:rPr lang="en-US" dirty="0"/>
              <a:t>Nuclear and Emerging Technologies for Space (NETS) Conference 2023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56E6E-63EC-443B-88D2-BFD77F952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" y="215900"/>
            <a:ext cx="7537161" cy="715963"/>
          </a:xfrm>
        </p:spPr>
        <p:txBody>
          <a:bodyPr/>
          <a:lstStyle/>
          <a:p>
            <a:pPr>
              <a:defRPr/>
            </a:pPr>
            <a:r>
              <a:rPr lang="en-US" dirty="0"/>
              <a:t>System Integration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25418D6-266D-321D-3258-DDE9BD484B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0308" y="4671588"/>
            <a:ext cx="11771213" cy="1444063"/>
          </a:xfrm>
        </p:spPr>
        <p:txBody>
          <a:bodyPr/>
          <a:lstStyle/>
          <a:p>
            <a:pPr algn="just"/>
            <a:r>
              <a:rPr lang="en-US" altLang="en-US" sz="2000" dirty="0"/>
              <a:t>Each component is coded to have mass and energy conservation as well as a defined process (such as pump characteristics for pressurizing the fluid)</a:t>
            </a:r>
          </a:p>
          <a:p>
            <a:pPr algn="just"/>
            <a:r>
              <a:rPr lang="en-US" altLang="en-US" sz="2000" dirty="0"/>
              <a:t>The components are assembled in the model and connected to each other by logic based on cycle specifications set by the user</a:t>
            </a:r>
          </a:p>
        </p:txBody>
      </p:sp>
      <p:sp>
        <p:nvSpPr>
          <p:cNvPr id="11271" name="Slide Number Placeholder 5">
            <a:extLst>
              <a:ext uri="{FF2B5EF4-FFF2-40B4-BE49-F238E27FC236}">
                <a16:creationId xmlns:a16="http://schemas.microsoft.com/office/drawing/2014/main" id="{DE6BC2CB-FBAA-4765-AECC-E363104DAB2F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A5097BD-E101-4361-9B5A-607E1D097F98}" type="slidenum">
              <a:rPr lang="en-US" altLang="en-US">
                <a:solidFill>
                  <a:srgbClr val="181717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 dirty="0">
              <a:solidFill>
                <a:srgbClr val="181717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06F7B1-BF4D-439C-A821-EE9A408A3C59}"/>
              </a:ext>
            </a:extLst>
          </p:cNvPr>
          <p:cNvSpPr txBox="1"/>
          <p:nvPr/>
        </p:nvSpPr>
        <p:spPr>
          <a:xfrm>
            <a:off x="498475" y="931863"/>
            <a:ext cx="11037743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i="1" dirty="0">
                <a:solidFill>
                  <a:schemeClr val="bg2">
                    <a:lumMod val="10000"/>
                  </a:schemeClr>
                </a:solidFill>
              </a:rPr>
              <a:t>Standalone components defined by a set of parameters with fluid states as inputs and outputs.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008BEED-1546-42A8-A12C-C72C28C98AC7}"/>
              </a:ext>
            </a:extLst>
          </p:cNvPr>
          <p:cNvSpPr txBox="1"/>
          <p:nvPr/>
        </p:nvSpPr>
        <p:spPr>
          <a:xfrm>
            <a:off x="7309234" y="3399319"/>
            <a:ext cx="4096254" cy="95410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19050">
            <a:solidFill>
              <a:schemeClr val="accent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i="1" dirty="0"/>
              <a:t>Based on the component parameters and fluid state inputs, the component provides its operating characteristics and fluid outputs </a:t>
            </a:r>
            <a:r>
              <a:rPr lang="en-US" sz="1400" b="1" i="1" u="sng" dirty="0"/>
              <a:t>INDEPENDENT</a:t>
            </a:r>
            <a:r>
              <a:rPr lang="en-US" sz="1400" b="1" i="1" dirty="0"/>
              <a:t> of the model itself.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ED0070-F97E-0CA7-0533-7ADA00BB5F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448" y="1510834"/>
            <a:ext cx="5633827" cy="1470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hart, bar chart, waterfall chart&#10;&#10;Description automatically generated">
            <a:extLst>
              <a:ext uri="{FF2B5EF4-FFF2-40B4-BE49-F238E27FC236}">
                <a16:creationId xmlns:a16="http://schemas.microsoft.com/office/drawing/2014/main" id="{E3ADC2FC-9D2B-DAE5-E810-8B024871E1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" t="7122" r="4174" b="6824"/>
          <a:stretch/>
        </p:blipFill>
        <p:spPr bwMode="auto">
          <a:xfrm>
            <a:off x="330926" y="1444452"/>
            <a:ext cx="6096000" cy="29864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07800A79-34C3-4506-9E92-DD66C9466DC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Effects of Varying the Heat Transfer Coefficient on Engine Performance   </a:t>
            </a:r>
          </a:p>
          <a:p>
            <a:pPr>
              <a:defRPr/>
            </a:pPr>
            <a:r>
              <a:rPr lang="en-US" dirty="0"/>
              <a:t>Nuclear and Emerging Technologies for Space (NETS) Conference 2023</a:t>
            </a:r>
          </a:p>
        </p:txBody>
      </p:sp>
    </p:spTree>
    <p:extLst>
      <p:ext uri="{BB962C8B-B14F-4D97-AF65-F5344CB8AC3E}">
        <p14:creationId xmlns:p14="http://schemas.microsoft.com/office/powerpoint/2010/main" val="682062861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3">
            <a:extLst>
              <a:ext uri="{FF2B5EF4-FFF2-40B4-BE49-F238E27FC236}">
                <a16:creationId xmlns:a16="http://schemas.microsoft.com/office/drawing/2014/main" id="{14D60B6C-2CFA-4C31-84C2-26E5D9CB64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</a:blip>
          <a:stretch>
            <a:fillRect/>
          </a:stretch>
        </p:blipFill>
        <p:spPr>
          <a:xfrm>
            <a:off x="2576945" y="1379245"/>
            <a:ext cx="9365673" cy="4903617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40895F83-910C-4AF8-8B7C-EC07DED2D211}"/>
              </a:ext>
            </a:extLst>
          </p:cNvPr>
          <p:cNvSpPr/>
          <p:nvPr/>
        </p:nvSpPr>
        <p:spPr>
          <a:xfrm>
            <a:off x="3987386" y="5376768"/>
            <a:ext cx="2819814" cy="4712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58" name="Picture 2" descr="Checkered Chequered Flags Finish Flag Stock Illustration - Download Image  Now - iStock">
            <a:extLst>
              <a:ext uri="{FF2B5EF4-FFF2-40B4-BE49-F238E27FC236}">
                <a16:creationId xmlns:a16="http://schemas.microsoft.com/office/drawing/2014/main" id="{1950ABD5-DD57-4BBD-B790-7A130D2E3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022" y="5366327"/>
            <a:ext cx="947020" cy="56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10" name="Rectangle 11309">
            <a:extLst>
              <a:ext uri="{FF2B5EF4-FFF2-40B4-BE49-F238E27FC236}">
                <a16:creationId xmlns:a16="http://schemas.microsoft.com/office/drawing/2014/main" id="{E7347752-D96E-493B-A2A1-9FCD4AAFAAA2}"/>
              </a:ext>
            </a:extLst>
          </p:cNvPr>
          <p:cNvSpPr/>
          <p:nvPr/>
        </p:nvSpPr>
        <p:spPr>
          <a:xfrm>
            <a:off x="6807200" y="1549322"/>
            <a:ext cx="4729018" cy="2224548"/>
          </a:xfrm>
          <a:prstGeom prst="rect">
            <a:avLst/>
          </a:prstGeom>
          <a:solidFill>
            <a:schemeClr val="accent6">
              <a:alpha val="80000"/>
            </a:schemeClr>
          </a:solidFill>
          <a:ln w="38100">
            <a:prstDash val="dash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C56E6E-63EC-443B-88D2-BFD77F952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" y="215900"/>
            <a:ext cx="7537161" cy="715963"/>
          </a:xfrm>
        </p:spPr>
        <p:txBody>
          <a:bodyPr/>
          <a:lstStyle/>
          <a:p>
            <a:pPr>
              <a:defRPr/>
            </a:pPr>
            <a:r>
              <a:rPr lang="en-US" dirty="0"/>
              <a:t>Iterative Solution</a:t>
            </a:r>
          </a:p>
        </p:txBody>
      </p:sp>
      <p:sp>
        <p:nvSpPr>
          <p:cNvPr id="11271" name="Slide Number Placeholder 5">
            <a:extLst>
              <a:ext uri="{FF2B5EF4-FFF2-40B4-BE49-F238E27FC236}">
                <a16:creationId xmlns:a16="http://schemas.microsoft.com/office/drawing/2014/main" id="{DE6BC2CB-FBAA-4765-AECC-E363104DAB2F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A5097BD-E101-4361-9B5A-607E1D097F98}" type="slidenum">
              <a:rPr lang="en-US" altLang="en-US">
                <a:solidFill>
                  <a:srgbClr val="181717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 dirty="0">
              <a:solidFill>
                <a:srgbClr val="181717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06F7B1-BF4D-439C-A821-EE9A408A3C59}"/>
              </a:ext>
            </a:extLst>
          </p:cNvPr>
          <p:cNvSpPr txBox="1"/>
          <p:nvPr/>
        </p:nvSpPr>
        <p:spPr>
          <a:xfrm>
            <a:off x="498475" y="931863"/>
            <a:ext cx="11037743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i="1" dirty="0">
                <a:solidFill>
                  <a:schemeClr val="bg2">
                    <a:lumMod val="10000"/>
                  </a:schemeClr>
                </a:solidFill>
              </a:rPr>
              <a:t>The NTP system performance is solved by performing double iteration.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E889171-68DA-42BF-9E11-E086B3C18D04}"/>
                  </a:ext>
                </a:extLst>
              </p:cNvPr>
              <p:cNvSpPr/>
              <p:nvPr/>
            </p:nvSpPr>
            <p:spPr>
              <a:xfrm>
                <a:off x="711488" y="2070488"/>
                <a:ext cx="1129724" cy="535709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2">
                        <a:lumMod val="10000"/>
                      </a:schemeClr>
                    </a:solidFill>
                  </a:rPr>
                  <a:t>Guess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endParaRPr lang="en-US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E889171-68DA-42BF-9E11-E086B3C18D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488" y="2070488"/>
                <a:ext cx="1129724" cy="535709"/>
              </a:xfrm>
              <a:prstGeom prst="rect">
                <a:avLst/>
              </a:prstGeom>
              <a:blipFill>
                <a:blip r:embed="rId4"/>
                <a:stretch>
                  <a:fillRect l="-3209" b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096F4918-E216-4FB7-B5FA-309E1145ABB2}"/>
              </a:ext>
            </a:extLst>
          </p:cNvPr>
          <p:cNvSpPr/>
          <p:nvPr/>
        </p:nvSpPr>
        <p:spPr>
          <a:xfrm>
            <a:off x="3143822" y="3054684"/>
            <a:ext cx="1238877" cy="664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Non-core channels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887A58E-3D4B-4F6A-9F6E-4387F8D16600}"/>
                  </a:ext>
                </a:extLst>
              </p:cNvPr>
              <p:cNvSpPr/>
              <p:nvPr/>
            </p:nvSpPr>
            <p:spPr>
              <a:xfrm>
                <a:off x="7078198" y="1728637"/>
                <a:ext cx="2601046" cy="689188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Solve reactor and find: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&amp;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887A58E-3D4B-4F6A-9F6E-4387F8D166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8198" y="1728637"/>
                <a:ext cx="2601046" cy="689188"/>
              </a:xfrm>
              <a:prstGeom prst="rect">
                <a:avLst/>
              </a:prstGeom>
              <a:blipFill>
                <a:blip r:embed="rId5"/>
                <a:stretch>
                  <a:fillRect t="-5217" r="-1399" b="-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9C82C172-21F1-4EFB-92BC-5F39975979EA}"/>
                  </a:ext>
                </a:extLst>
              </p:cNvPr>
              <p:cNvSpPr/>
              <p:nvPr/>
            </p:nvSpPr>
            <p:spPr>
              <a:xfrm>
                <a:off x="4996365" y="2604820"/>
                <a:ext cx="1477819" cy="535709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2">
                        <a:lumMod val="10000"/>
                      </a:schemeClr>
                    </a:solidFill>
                  </a:rPr>
                  <a:t>Guess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𝑡𝑜𝑡</m:t>
                        </m:r>
                      </m:sub>
                    </m:sSub>
                  </m:oMath>
                </a14:m>
                <a:endParaRPr lang="en-US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9C82C172-21F1-4EFB-92BC-5F39975979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365" y="2604820"/>
                <a:ext cx="1477819" cy="535709"/>
              </a:xfrm>
              <a:prstGeom prst="rect">
                <a:avLst/>
              </a:prstGeom>
              <a:blipFill>
                <a:blip r:embed="rId6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348C69D6-D7B8-4471-94D3-35E2BAB22722}"/>
                  </a:ext>
                </a:extLst>
              </p:cNvPr>
              <p:cNvSpPr/>
              <p:nvPr/>
            </p:nvSpPr>
            <p:spPr>
              <a:xfrm>
                <a:off x="26260" y="3479255"/>
                <a:ext cx="2405206" cy="1123299"/>
              </a:xfrm>
              <a:prstGeom prst="rect">
                <a:avLst/>
              </a:prstGeom>
              <a:solidFill>
                <a:schemeClr val="accent4">
                  <a:alpha val="62000"/>
                </a:schemeClr>
              </a:solidFill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2">
                        <a:lumMod val="10000"/>
                      </a:schemeClr>
                    </a:solidFill>
                  </a:rPr>
                  <a:t>Desired Temperature: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e>
                      <m:sub>
                        <m: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𝑑𝑒𝑠</m:t>
                        </m:r>
                      </m:sub>
                    </m:sSub>
                    <m:r>
                      <a:rPr lang="en-US" b="0" i="1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bg2">
                                        <a:lumMod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bg2">
                                        <a:lumMod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bg2">
                                        <a:lumMod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  <m:sub>
                            <m:r>
                              <a:rPr lang="en-US" b="0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</m:e>
                      <m:sub>
                        <m: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𝑑𝑒𝑠</m:t>
                        </m:r>
                      </m:sub>
                    </m:sSub>
                    <m:r>
                      <a:rPr lang="en-US" b="0" i="1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>
                    <a:solidFill>
                      <a:schemeClr val="bg2">
                        <a:lumMod val="10000"/>
                      </a:schemeClr>
                    </a:solidFill>
                  </a:rPr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bg2">
                                        <a:lumMod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bg2">
                                        <a:lumMod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bg2">
                                        <a:lumMod val="1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  <m:sub>
                            <m:r>
                              <a:rPr lang="en-US" b="0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</m:e>
                      <m:sub>
                        <m: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𝑑𝑒𝑠</m:t>
                        </m:r>
                      </m:sub>
                    </m:sSub>
                  </m:oMath>
                </a14:m>
                <a:endParaRPr lang="en-US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348C69D6-D7B8-4471-94D3-35E2BAB227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0" y="3479255"/>
                <a:ext cx="2405206" cy="1123299"/>
              </a:xfrm>
              <a:prstGeom prst="rect">
                <a:avLst/>
              </a:prstGeom>
              <a:blipFill>
                <a:blip r:embed="rId7"/>
                <a:stretch>
                  <a:fillRect l="-1511" t="-538" r="-3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50FBA5EB-4F3A-4457-943B-E97D46B6C6AC}"/>
                  </a:ext>
                </a:extLst>
              </p:cNvPr>
              <p:cNvSpPr/>
              <p:nvPr/>
            </p:nvSpPr>
            <p:spPr>
              <a:xfrm>
                <a:off x="287803" y="2730622"/>
                <a:ext cx="2004291" cy="648124"/>
              </a:xfrm>
              <a:prstGeom prst="rect">
                <a:avLst/>
              </a:prstGeom>
              <a:solidFill>
                <a:schemeClr val="accent4">
                  <a:alpha val="62000"/>
                </a:schemeClr>
              </a:solidFill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2">
                        <a:lumMod val="10000"/>
                      </a:schemeClr>
                    </a:solidFill>
                  </a:rPr>
                  <a:t>Desired Chamber Pressure: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e>
                      <m:sub>
                        <m: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𝑑𝑒𝑠</m:t>
                        </m:r>
                      </m:sub>
                    </m:sSub>
                  </m:oMath>
                </a14:m>
                <a:endParaRPr lang="en-US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50FBA5EB-4F3A-4457-943B-E97D46B6C6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803" y="2730622"/>
                <a:ext cx="2004291" cy="648124"/>
              </a:xfrm>
              <a:prstGeom prst="rect">
                <a:avLst/>
              </a:prstGeom>
              <a:blipFill>
                <a:blip r:embed="rId8"/>
                <a:stretch>
                  <a:fillRect l="-1813" t="-5556" r="-4230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B4AF5908-48DF-4365-9B77-6F42D700BAC6}"/>
                  </a:ext>
                </a:extLst>
              </p:cNvPr>
              <p:cNvSpPr/>
              <p:nvPr/>
            </p:nvSpPr>
            <p:spPr>
              <a:xfrm>
                <a:off x="9946847" y="3103590"/>
                <a:ext cx="1486694" cy="365126"/>
              </a:xfrm>
              <a:prstGeom prst="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Adjust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𝑡𝑜𝑡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B4AF5908-48DF-4365-9B77-6F42D700BA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6847" y="3103590"/>
                <a:ext cx="1486694" cy="365126"/>
              </a:xfrm>
              <a:prstGeom prst="rect">
                <a:avLst/>
              </a:prstGeom>
              <a:blipFill>
                <a:blip r:embed="rId9"/>
                <a:stretch>
                  <a:fillRect t="-4839" b="-2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67295897-87DA-415D-ACF1-CC0BB51BADD2}"/>
              </a:ext>
            </a:extLst>
          </p:cNvPr>
          <p:cNvSpPr/>
          <p:nvPr/>
        </p:nvSpPr>
        <p:spPr>
          <a:xfrm>
            <a:off x="10184719" y="4253469"/>
            <a:ext cx="1469843" cy="51714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Adjust FSV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CABB7BE7-EE56-4A9C-BF00-59932B502EF5}"/>
                  </a:ext>
                </a:extLst>
              </p:cNvPr>
              <p:cNvSpPr/>
              <p:nvPr/>
            </p:nvSpPr>
            <p:spPr>
              <a:xfrm>
                <a:off x="8324240" y="5429986"/>
                <a:ext cx="2405206" cy="68918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Solve the nozzle and get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CABB7BE7-EE56-4A9C-BF00-59932B502E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4240" y="5429986"/>
                <a:ext cx="2405206" cy="689189"/>
              </a:xfrm>
              <a:prstGeom prst="rect">
                <a:avLst/>
              </a:prstGeom>
              <a:blipFill>
                <a:blip r:embed="rId10"/>
                <a:stretch>
                  <a:fillRect t="-870" r="-2273" b="-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98896F7E-114B-433A-8EE4-7A9C226A8602}"/>
                  </a:ext>
                </a:extLst>
              </p:cNvPr>
              <p:cNvSpPr/>
              <p:nvPr/>
            </p:nvSpPr>
            <p:spPr>
              <a:xfrm>
                <a:off x="403366" y="1436813"/>
                <a:ext cx="1745961" cy="546396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Set pump inlet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98896F7E-114B-433A-8EE4-7A9C226A86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66" y="1436813"/>
                <a:ext cx="1745961" cy="546396"/>
              </a:xfrm>
              <a:prstGeom prst="rect">
                <a:avLst/>
              </a:prstGeom>
              <a:blipFill>
                <a:blip r:embed="rId11"/>
                <a:stretch>
                  <a:fillRect t="-13187" r="-2768" b="-252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49701374-1830-4227-84F6-C7670F577BCC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2149327" y="1710011"/>
            <a:ext cx="622323" cy="44900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CB75BCEE-2BD2-49F0-B7FC-11C1479BD691}"/>
              </a:ext>
            </a:extLst>
          </p:cNvPr>
          <p:cNvCxnSpPr>
            <a:cxnSpLocks/>
            <a:stCxn id="3" idx="3"/>
          </p:cNvCxnSpPr>
          <p:nvPr/>
        </p:nvCxnSpPr>
        <p:spPr>
          <a:xfrm flipV="1">
            <a:off x="1841212" y="2056697"/>
            <a:ext cx="930438" cy="281646"/>
          </a:xfrm>
          <a:prstGeom prst="bentConnector3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268" name="Oval 11267">
                <a:extLst>
                  <a:ext uri="{FF2B5EF4-FFF2-40B4-BE49-F238E27FC236}">
                    <a16:creationId xmlns:a16="http://schemas.microsoft.com/office/drawing/2014/main" id="{08272C2C-232D-4757-AE47-E54EC77A3755}"/>
                  </a:ext>
                </a:extLst>
              </p:cNvPr>
              <p:cNvSpPr/>
              <p:nvPr/>
            </p:nvSpPr>
            <p:spPr>
              <a:xfrm>
                <a:off x="7258237" y="2891747"/>
                <a:ext cx="2231663" cy="787149"/>
              </a:xfrm>
              <a:prstGeom prst="ellips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2">
                        <a:lumMod val="10000"/>
                      </a:schemeClr>
                    </a:solidFill>
                  </a:rPr>
                  <a:t>Does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2">
                        <a:lumMod val="10000"/>
                      </a:schemeClr>
                    </a:solidFill>
                  </a:rPr>
                  <a:t> match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</m:e>
                      <m:sub>
                        <m: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𝑑𝑒𝑠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2">
                        <a:lumMod val="10000"/>
                      </a:schemeClr>
                    </a:solidFill>
                  </a:rPr>
                  <a:t>? </a:t>
                </a:r>
              </a:p>
            </p:txBody>
          </p:sp>
        </mc:Choice>
        <mc:Fallback xmlns="">
          <p:sp>
            <p:nvSpPr>
              <p:cNvPr id="11268" name="Oval 11267">
                <a:extLst>
                  <a:ext uri="{FF2B5EF4-FFF2-40B4-BE49-F238E27FC236}">
                    <a16:creationId xmlns:a16="http://schemas.microsoft.com/office/drawing/2014/main" id="{08272C2C-232D-4757-AE47-E54EC77A37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8237" y="2891747"/>
                <a:ext cx="2231663" cy="787149"/>
              </a:xfrm>
              <a:prstGeom prst="ellipse">
                <a:avLst/>
              </a:prstGeom>
              <a:blipFill>
                <a:blip r:embed="rId12"/>
                <a:stretch>
                  <a:fillRect b="-7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275" name="Straight Arrow Connector 11274">
            <a:extLst>
              <a:ext uri="{FF2B5EF4-FFF2-40B4-BE49-F238E27FC236}">
                <a16:creationId xmlns:a16="http://schemas.microsoft.com/office/drawing/2014/main" id="{6BEFF8DA-E38C-428E-B274-201B1C6F5589}"/>
              </a:ext>
            </a:extLst>
          </p:cNvPr>
          <p:cNvCxnSpPr>
            <a:stCxn id="11268" idx="6"/>
            <a:endCxn id="83" idx="1"/>
          </p:cNvCxnSpPr>
          <p:nvPr/>
        </p:nvCxnSpPr>
        <p:spPr>
          <a:xfrm>
            <a:off x="9489900" y="3285322"/>
            <a:ext cx="456947" cy="831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79" name="Connector: Elbow 11278">
            <a:extLst>
              <a:ext uri="{FF2B5EF4-FFF2-40B4-BE49-F238E27FC236}">
                <a16:creationId xmlns:a16="http://schemas.microsoft.com/office/drawing/2014/main" id="{43F2CF17-75B3-471F-AC17-DA0C5E77A72A}"/>
              </a:ext>
            </a:extLst>
          </p:cNvPr>
          <p:cNvCxnSpPr>
            <a:stCxn id="83" idx="0"/>
            <a:endCxn id="7" idx="3"/>
          </p:cNvCxnSpPr>
          <p:nvPr/>
        </p:nvCxnSpPr>
        <p:spPr>
          <a:xfrm rot="16200000" flipV="1">
            <a:off x="9669540" y="2082936"/>
            <a:ext cx="1030359" cy="1010950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81" name="Straight Arrow Connector 11280">
            <a:extLst>
              <a:ext uri="{FF2B5EF4-FFF2-40B4-BE49-F238E27FC236}">
                <a16:creationId xmlns:a16="http://schemas.microsoft.com/office/drawing/2014/main" id="{F8C885F4-9179-4775-B13E-AEDF9D177F46}"/>
              </a:ext>
            </a:extLst>
          </p:cNvPr>
          <p:cNvCxnSpPr>
            <a:stCxn id="7" idx="2"/>
            <a:endCxn id="11268" idx="0"/>
          </p:cNvCxnSpPr>
          <p:nvPr/>
        </p:nvCxnSpPr>
        <p:spPr>
          <a:xfrm flipH="1">
            <a:off x="8374069" y="2417825"/>
            <a:ext cx="4652" cy="4739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9A684AB0-6308-47E9-83AA-E43D3F942D07}"/>
                  </a:ext>
                </a:extLst>
              </p:cNvPr>
              <p:cNvSpPr/>
              <p:nvPr/>
            </p:nvSpPr>
            <p:spPr>
              <a:xfrm>
                <a:off x="7258236" y="4118467"/>
                <a:ext cx="2231663" cy="787149"/>
              </a:xfrm>
              <a:prstGeom prst="ellips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2">
                        <a:lumMod val="10000"/>
                      </a:schemeClr>
                    </a:solidFill>
                  </a:rPr>
                  <a:t>Does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2">
                        <a:lumMod val="10000"/>
                      </a:schemeClr>
                    </a:solidFill>
                  </a:rPr>
                  <a:t> match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e>
                      <m:sub>
                        <m: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𝑑𝑒𝑠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2">
                        <a:lumMod val="10000"/>
                      </a:schemeClr>
                    </a:solidFill>
                  </a:rPr>
                  <a:t>? </a:t>
                </a:r>
              </a:p>
            </p:txBody>
          </p:sp>
        </mc:Choice>
        <mc:Fallback xmlns=""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9A684AB0-6308-47E9-83AA-E43D3F942D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8236" y="4118467"/>
                <a:ext cx="2231663" cy="787149"/>
              </a:xfrm>
              <a:prstGeom prst="ellipse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283" name="Straight Arrow Connector 11282">
            <a:extLst>
              <a:ext uri="{FF2B5EF4-FFF2-40B4-BE49-F238E27FC236}">
                <a16:creationId xmlns:a16="http://schemas.microsoft.com/office/drawing/2014/main" id="{C49527EA-79ED-4F98-A6D3-11E4ACE83DBD}"/>
              </a:ext>
            </a:extLst>
          </p:cNvPr>
          <p:cNvCxnSpPr>
            <a:stCxn id="105" idx="6"/>
            <a:endCxn id="14" idx="1"/>
          </p:cNvCxnSpPr>
          <p:nvPr/>
        </p:nvCxnSpPr>
        <p:spPr>
          <a:xfrm flipV="1">
            <a:off x="9489899" y="4512041"/>
            <a:ext cx="694820" cy="1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85" name="Connector: Elbow 11284">
            <a:extLst>
              <a:ext uri="{FF2B5EF4-FFF2-40B4-BE49-F238E27FC236}">
                <a16:creationId xmlns:a16="http://schemas.microsoft.com/office/drawing/2014/main" id="{10B6BBA6-6B0D-4C53-B3A5-F814F6705F6F}"/>
              </a:ext>
            </a:extLst>
          </p:cNvPr>
          <p:cNvCxnSpPr>
            <a:cxnSpLocks/>
            <a:stCxn id="105" idx="4"/>
          </p:cNvCxnSpPr>
          <p:nvPr/>
        </p:nvCxnSpPr>
        <p:spPr>
          <a:xfrm rot="16200000" flipH="1">
            <a:off x="8261322" y="5018361"/>
            <a:ext cx="524370" cy="298879"/>
          </a:xfrm>
          <a:prstGeom prst="bentConnector3">
            <a:avLst>
              <a:gd name="adj1" fmla="val 65853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88" name="Connector: Elbow 11287">
            <a:extLst>
              <a:ext uri="{FF2B5EF4-FFF2-40B4-BE49-F238E27FC236}">
                <a16:creationId xmlns:a16="http://schemas.microsoft.com/office/drawing/2014/main" id="{ED317527-59D4-4415-96B1-785D33783F84}"/>
              </a:ext>
            </a:extLst>
          </p:cNvPr>
          <p:cNvCxnSpPr>
            <a:cxnSpLocks/>
            <a:stCxn id="14" idx="2"/>
          </p:cNvCxnSpPr>
          <p:nvPr/>
        </p:nvCxnSpPr>
        <p:spPr>
          <a:xfrm rot="5400000">
            <a:off x="10339444" y="4849788"/>
            <a:ext cx="659373" cy="501023"/>
          </a:xfrm>
          <a:prstGeom prst="bentConnector3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02" name="Straight Arrow Connector 11301">
            <a:extLst>
              <a:ext uri="{FF2B5EF4-FFF2-40B4-BE49-F238E27FC236}">
                <a16:creationId xmlns:a16="http://schemas.microsoft.com/office/drawing/2014/main" id="{0404F78A-C745-4789-839C-AEAADA024481}"/>
              </a:ext>
            </a:extLst>
          </p:cNvPr>
          <p:cNvCxnSpPr>
            <a:stCxn id="11268" idx="4"/>
            <a:endCxn id="105" idx="0"/>
          </p:cNvCxnSpPr>
          <p:nvPr/>
        </p:nvCxnSpPr>
        <p:spPr>
          <a:xfrm flipH="1">
            <a:off x="8374068" y="3678896"/>
            <a:ext cx="1" cy="43957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303" name="Oval 11302">
                <a:extLst>
                  <a:ext uri="{FF2B5EF4-FFF2-40B4-BE49-F238E27FC236}">
                    <a16:creationId xmlns:a16="http://schemas.microsoft.com/office/drawing/2014/main" id="{55B8C8EB-DA5A-4026-8F77-AC6B06671AB3}"/>
                  </a:ext>
                </a:extLst>
              </p:cNvPr>
              <p:cNvSpPr/>
              <p:nvPr/>
            </p:nvSpPr>
            <p:spPr>
              <a:xfrm>
                <a:off x="3843263" y="3759596"/>
                <a:ext cx="2405206" cy="947487"/>
              </a:xfrm>
              <a:prstGeom prst="ellips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2">
                        <a:lumMod val="10000"/>
                      </a:schemeClr>
                    </a:solidFill>
                  </a:rPr>
                  <a:t>Is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bg2">
                        <a:lumMod val="10000"/>
                      </a:schemeClr>
                    </a:solidFill>
                  </a:rPr>
                  <a:t> stable? Does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2">
                        <a:lumMod val="10000"/>
                      </a:schemeClr>
                    </a:solidFill>
                  </a:rPr>
                  <a:t> match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e>
                      <m:sub>
                        <m:r>
                          <a:rPr lang="en-US" b="0" i="1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𝑑𝑒𝑠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2">
                        <a:lumMod val="10000"/>
                      </a:schemeClr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11303" name="Oval 11302">
                <a:extLst>
                  <a:ext uri="{FF2B5EF4-FFF2-40B4-BE49-F238E27FC236}">
                    <a16:creationId xmlns:a16="http://schemas.microsoft.com/office/drawing/2014/main" id="{55B8C8EB-DA5A-4026-8F77-AC6B06671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263" y="3759596"/>
                <a:ext cx="2405206" cy="947487"/>
              </a:xfrm>
              <a:prstGeom prst="ellipse">
                <a:avLst/>
              </a:prstGeom>
              <a:blipFill>
                <a:blip r:embed="rId14"/>
                <a:stretch>
                  <a:fillRect t="-2548" b="-63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305" name="Connector: Elbow 11304">
            <a:extLst>
              <a:ext uri="{FF2B5EF4-FFF2-40B4-BE49-F238E27FC236}">
                <a16:creationId xmlns:a16="http://schemas.microsoft.com/office/drawing/2014/main" id="{93A22C5B-F746-46DC-AC42-2CAEDC223509}"/>
              </a:ext>
            </a:extLst>
          </p:cNvPr>
          <p:cNvCxnSpPr>
            <a:stCxn id="86" idx="1"/>
            <a:endCxn id="11303" idx="6"/>
          </p:cNvCxnSpPr>
          <p:nvPr/>
        </p:nvCxnSpPr>
        <p:spPr>
          <a:xfrm rot="10800000">
            <a:off x="6248470" y="4233341"/>
            <a:ext cx="2075771" cy="1541241"/>
          </a:xfrm>
          <a:prstGeom prst="bentConnector3">
            <a:avLst>
              <a:gd name="adj1" fmla="val 58391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07" name="Straight Arrow Connector 11306">
            <a:extLst>
              <a:ext uri="{FF2B5EF4-FFF2-40B4-BE49-F238E27FC236}">
                <a16:creationId xmlns:a16="http://schemas.microsoft.com/office/drawing/2014/main" id="{CDBA796D-F1BF-463C-B5BE-E3F873666BD5}"/>
              </a:ext>
            </a:extLst>
          </p:cNvPr>
          <p:cNvCxnSpPr>
            <a:cxnSpLocks/>
            <a:stCxn id="11303" idx="4"/>
          </p:cNvCxnSpPr>
          <p:nvPr/>
        </p:nvCxnSpPr>
        <p:spPr>
          <a:xfrm>
            <a:off x="5045866" y="4707083"/>
            <a:ext cx="0" cy="631303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09" name="Connector: Elbow 11308">
            <a:extLst>
              <a:ext uri="{FF2B5EF4-FFF2-40B4-BE49-F238E27FC236}">
                <a16:creationId xmlns:a16="http://schemas.microsoft.com/office/drawing/2014/main" id="{2EF5693D-3B05-4FBE-9AC4-6217BB998066}"/>
              </a:ext>
            </a:extLst>
          </p:cNvPr>
          <p:cNvCxnSpPr>
            <a:cxnSpLocks/>
            <a:stCxn id="11303" idx="2"/>
          </p:cNvCxnSpPr>
          <p:nvPr/>
        </p:nvCxnSpPr>
        <p:spPr>
          <a:xfrm rot="10800000">
            <a:off x="2879021" y="2073232"/>
            <a:ext cx="964242" cy="2160109"/>
          </a:xfrm>
          <a:prstGeom prst="bentConnector2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21" name="Straight Arrow Connector 11320">
            <a:extLst>
              <a:ext uri="{FF2B5EF4-FFF2-40B4-BE49-F238E27FC236}">
                <a16:creationId xmlns:a16="http://schemas.microsoft.com/office/drawing/2014/main" id="{13868635-6DDB-413E-863C-3364A4E44BA3}"/>
              </a:ext>
            </a:extLst>
          </p:cNvPr>
          <p:cNvCxnSpPr>
            <a:cxnSpLocks/>
            <a:stCxn id="53" idx="3"/>
            <a:endCxn id="54" idx="1"/>
          </p:cNvCxnSpPr>
          <p:nvPr/>
        </p:nvCxnSpPr>
        <p:spPr>
          <a:xfrm flipV="1">
            <a:off x="3725044" y="1895837"/>
            <a:ext cx="524684" cy="6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23" name="Connector: Elbow 11322">
            <a:extLst>
              <a:ext uri="{FF2B5EF4-FFF2-40B4-BE49-F238E27FC236}">
                <a16:creationId xmlns:a16="http://schemas.microsoft.com/office/drawing/2014/main" id="{9D9A1531-323E-49BA-AACA-4E1B843F74BB}"/>
              </a:ext>
            </a:extLst>
          </p:cNvPr>
          <p:cNvCxnSpPr>
            <a:stCxn id="68" idx="3"/>
          </p:cNvCxnSpPr>
          <p:nvPr/>
        </p:nvCxnSpPr>
        <p:spPr>
          <a:xfrm flipV="1">
            <a:off x="6474184" y="2383088"/>
            <a:ext cx="602442" cy="489587"/>
          </a:xfrm>
          <a:prstGeom prst="bentConnector3">
            <a:avLst>
              <a:gd name="adj1" fmla="val 34668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26" name="Rectangle 11325">
            <a:extLst>
              <a:ext uri="{FF2B5EF4-FFF2-40B4-BE49-F238E27FC236}">
                <a16:creationId xmlns:a16="http://schemas.microsoft.com/office/drawing/2014/main" id="{D226FD8F-A084-4D10-A49E-E74C1286E0D2}"/>
              </a:ext>
            </a:extLst>
          </p:cNvPr>
          <p:cNvSpPr/>
          <p:nvPr/>
        </p:nvSpPr>
        <p:spPr>
          <a:xfrm>
            <a:off x="8133924" y="3586531"/>
            <a:ext cx="498764" cy="31881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YES</a:t>
            </a:r>
          </a:p>
        </p:txBody>
      </p:sp>
      <p:sp>
        <p:nvSpPr>
          <p:cNvPr id="11327" name="Rectangle 11326">
            <a:extLst>
              <a:ext uri="{FF2B5EF4-FFF2-40B4-BE49-F238E27FC236}">
                <a16:creationId xmlns:a16="http://schemas.microsoft.com/office/drawing/2014/main" id="{196A15DD-4AF5-4971-A56A-531454B1EED4}"/>
              </a:ext>
            </a:extLst>
          </p:cNvPr>
          <p:cNvSpPr/>
          <p:nvPr/>
        </p:nvSpPr>
        <p:spPr>
          <a:xfrm>
            <a:off x="9183688" y="3140535"/>
            <a:ext cx="478308" cy="27188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NO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1826059C-10EE-48F7-8FE2-C9EC1CA24A42}"/>
              </a:ext>
            </a:extLst>
          </p:cNvPr>
          <p:cNvSpPr/>
          <p:nvPr/>
        </p:nvSpPr>
        <p:spPr>
          <a:xfrm>
            <a:off x="9201696" y="4390091"/>
            <a:ext cx="478308" cy="27188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NO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6E927EFD-D799-4269-89B6-BC5AA3258DB8}"/>
              </a:ext>
            </a:extLst>
          </p:cNvPr>
          <p:cNvSpPr/>
          <p:nvPr/>
        </p:nvSpPr>
        <p:spPr>
          <a:xfrm>
            <a:off x="8130612" y="4838550"/>
            <a:ext cx="498764" cy="31881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YES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92DE1AA6-B34F-4A3C-8E5D-2B5BDEF885A7}"/>
              </a:ext>
            </a:extLst>
          </p:cNvPr>
          <p:cNvSpPr/>
          <p:nvPr/>
        </p:nvSpPr>
        <p:spPr>
          <a:xfrm>
            <a:off x="4796484" y="4679142"/>
            <a:ext cx="498764" cy="31881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YES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F6D4203F-9EF1-450B-B541-5E530EB7D0CD}"/>
              </a:ext>
            </a:extLst>
          </p:cNvPr>
          <p:cNvSpPr/>
          <p:nvPr/>
        </p:nvSpPr>
        <p:spPr>
          <a:xfrm>
            <a:off x="3494265" y="4097399"/>
            <a:ext cx="478308" cy="271880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NO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7C83E38C-0B80-4D31-A9C4-DE0FD8C18B8F}"/>
                  </a:ext>
                </a:extLst>
              </p:cNvPr>
              <p:cNvSpPr txBox="1"/>
              <p:nvPr/>
            </p:nvSpPr>
            <p:spPr>
              <a:xfrm>
                <a:off x="3062195" y="6046900"/>
                <a:ext cx="3527058" cy="738664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19050">
                <a:solidFill>
                  <a:schemeClr val="accent2">
                    <a:lumMod val="1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i="1" dirty="0"/>
                  <a:t>Reactor converges on temperature </a:t>
                </a:r>
                <a:r>
                  <a:rPr lang="en-US" sz="1400" b="1" i="1" u="sng" dirty="0"/>
                  <a:t>separately</a:t>
                </a:r>
                <a:r>
                  <a:rPr lang="en-US" sz="1400" b="1" i="1" dirty="0"/>
                  <a:t> from the engine which converges on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</m:acc>
                  </m:oMath>
                </a14:m>
                <a:r>
                  <a:rPr lang="en-US" sz="1400" b="1" i="1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b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en-US" sz="1400" b="1" i="1" dirty="0"/>
                  <a:t>.</a:t>
                </a:r>
              </a:p>
            </p:txBody>
          </p:sp>
        </mc:Choice>
        <mc:Fallback xmlns=""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7C83E38C-0B80-4D31-A9C4-DE0FD8C18B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2195" y="6046900"/>
                <a:ext cx="3527058" cy="738664"/>
              </a:xfrm>
              <a:prstGeom prst="rect">
                <a:avLst/>
              </a:prstGeom>
              <a:blipFill>
                <a:blip r:embed="rId15"/>
                <a:stretch>
                  <a:fillRect t="-806" b="-5645"/>
                </a:stretch>
              </a:blipFill>
              <a:ln w="19050">
                <a:solidFill>
                  <a:schemeClr val="accent2">
                    <a:lumMod val="1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1C3B3813-6FDA-4878-934F-7B7B999A1FC2}"/>
              </a:ext>
            </a:extLst>
          </p:cNvPr>
          <p:cNvCxnSpPr/>
          <p:nvPr/>
        </p:nvCxnSpPr>
        <p:spPr>
          <a:xfrm>
            <a:off x="2576945" y="1436813"/>
            <a:ext cx="0" cy="391607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4DC57ED6-DA6A-4BF2-9174-89AD320D3144}"/>
              </a:ext>
            </a:extLst>
          </p:cNvPr>
          <p:cNvCxnSpPr>
            <a:cxnSpLocks/>
          </p:cNvCxnSpPr>
          <p:nvPr/>
        </p:nvCxnSpPr>
        <p:spPr>
          <a:xfrm>
            <a:off x="2576945" y="5352886"/>
            <a:ext cx="4255186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57552367-DF76-414E-A7D5-9B6172212D7D}"/>
              </a:ext>
            </a:extLst>
          </p:cNvPr>
          <p:cNvCxnSpPr>
            <a:cxnSpLocks/>
          </p:cNvCxnSpPr>
          <p:nvPr/>
        </p:nvCxnSpPr>
        <p:spPr>
          <a:xfrm flipV="1">
            <a:off x="6832131" y="5338386"/>
            <a:ext cx="0" cy="92647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8A50FE80-4436-4145-95CC-8A49D833656D}"/>
              </a:ext>
            </a:extLst>
          </p:cNvPr>
          <p:cNvCxnSpPr>
            <a:cxnSpLocks/>
          </p:cNvCxnSpPr>
          <p:nvPr/>
        </p:nvCxnSpPr>
        <p:spPr>
          <a:xfrm>
            <a:off x="6816436" y="6264862"/>
            <a:ext cx="5126182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CEA3F29D-030A-40E6-991A-05B84A901B88}"/>
              </a:ext>
            </a:extLst>
          </p:cNvPr>
          <p:cNvCxnSpPr>
            <a:cxnSpLocks/>
          </p:cNvCxnSpPr>
          <p:nvPr/>
        </p:nvCxnSpPr>
        <p:spPr>
          <a:xfrm>
            <a:off x="11933382" y="1436813"/>
            <a:ext cx="0" cy="4828049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CF576533-8A75-42D3-ADE3-7736F214B751}"/>
              </a:ext>
            </a:extLst>
          </p:cNvPr>
          <p:cNvCxnSpPr>
            <a:cxnSpLocks/>
          </p:cNvCxnSpPr>
          <p:nvPr/>
        </p:nvCxnSpPr>
        <p:spPr>
          <a:xfrm>
            <a:off x="2576945" y="1381397"/>
            <a:ext cx="9365673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E173496D-F3DB-4E64-A772-148A1941080F}"/>
              </a:ext>
            </a:extLst>
          </p:cNvPr>
          <p:cNvSpPr/>
          <p:nvPr/>
        </p:nvSpPr>
        <p:spPr>
          <a:xfrm>
            <a:off x="2771650" y="1725514"/>
            <a:ext cx="953394" cy="342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Pump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3149E27-1462-454D-BBED-6C28899D5FC5}"/>
              </a:ext>
            </a:extLst>
          </p:cNvPr>
          <p:cNvSpPr/>
          <p:nvPr/>
        </p:nvSpPr>
        <p:spPr>
          <a:xfrm>
            <a:off x="4249728" y="1594332"/>
            <a:ext cx="965404" cy="6030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Turbine Circuit</a:t>
            </a:r>
          </a:p>
        </p:txBody>
      </p:sp>
      <p:cxnSp>
        <p:nvCxnSpPr>
          <p:cNvPr id="64" name="Connector: Elbow 63">
            <a:extLst>
              <a:ext uri="{FF2B5EF4-FFF2-40B4-BE49-F238E27FC236}">
                <a16:creationId xmlns:a16="http://schemas.microsoft.com/office/drawing/2014/main" id="{67DD141F-273F-4E16-BCA5-6D44DACA12F8}"/>
              </a:ext>
            </a:extLst>
          </p:cNvPr>
          <p:cNvCxnSpPr>
            <a:cxnSpLocks/>
            <a:stCxn id="6" idx="3"/>
            <a:endCxn id="54" idx="2"/>
          </p:cNvCxnSpPr>
          <p:nvPr/>
        </p:nvCxnSpPr>
        <p:spPr>
          <a:xfrm flipV="1">
            <a:off x="4382699" y="2197342"/>
            <a:ext cx="349731" cy="1189557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17EA0A7C-C346-4C4D-B0C4-CABF25B59B32}"/>
              </a:ext>
            </a:extLst>
          </p:cNvPr>
          <p:cNvSpPr/>
          <p:nvPr/>
        </p:nvSpPr>
        <p:spPr>
          <a:xfrm>
            <a:off x="5569776" y="1470643"/>
            <a:ext cx="912675" cy="8422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Final Shutoff Valve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3DDA531C-92E4-42E5-BAC3-6A04A56E3A6B}"/>
              </a:ext>
            </a:extLst>
          </p:cNvPr>
          <p:cNvCxnSpPr>
            <a:cxnSpLocks/>
            <a:stCxn id="54" idx="3"/>
            <a:endCxn id="67" idx="1"/>
          </p:cNvCxnSpPr>
          <p:nvPr/>
        </p:nvCxnSpPr>
        <p:spPr>
          <a:xfrm flipV="1">
            <a:off x="5215132" y="1891761"/>
            <a:ext cx="354644" cy="40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A87421F4-604E-42A3-A30D-146D8169BDB8}"/>
              </a:ext>
            </a:extLst>
          </p:cNvPr>
          <p:cNvCxnSpPr>
            <a:cxnSpLocks/>
            <a:stCxn id="67" idx="3"/>
            <a:endCxn id="7" idx="1"/>
          </p:cNvCxnSpPr>
          <p:nvPr/>
        </p:nvCxnSpPr>
        <p:spPr>
          <a:xfrm>
            <a:off x="6482451" y="1891761"/>
            <a:ext cx="595747" cy="181470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or: Elbow 81">
            <a:extLst>
              <a:ext uri="{FF2B5EF4-FFF2-40B4-BE49-F238E27FC236}">
                <a16:creationId xmlns:a16="http://schemas.microsoft.com/office/drawing/2014/main" id="{3804192E-62DB-4368-9907-F26F33C5431C}"/>
              </a:ext>
            </a:extLst>
          </p:cNvPr>
          <p:cNvCxnSpPr>
            <a:cxnSpLocks/>
            <a:stCxn id="53" idx="2"/>
            <a:endCxn id="6" idx="0"/>
          </p:cNvCxnSpPr>
          <p:nvPr/>
        </p:nvCxnSpPr>
        <p:spPr>
          <a:xfrm rot="16200000" flipH="1">
            <a:off x="3012238" y="2303660"/>
            <a:ext cx="987133" cy="514914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3F0CC2BC-8F80-4DC3-9423-9C4E979360D7}"/>
              </a:ext>
            </a:extLst>
          </p:cNvPr>
          <p:cNvSpPr/>
          <p:nvPr/>
        </p:nvSpPr>
        <p:spPr>
          <a:xfrm>
            <a:off x="133462" y="4905616"/>
            <a:ext cx="2248779" cy="137724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D59EA4C-039B-496C-B250-32F381B9A01B}"/>
              </a:ext>
            </a:extLst>
          </p:cNvPr>
          <p:cNvSpPr txBox="1"/>
          <p:nvPr/>
        </p:nvSpPr>
        <p:spPr>
          <a:xfrm>
            <a:off x="760817" y="4873006"/>
            <a:ext cx="1007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Legend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0B6F2DAF-A108-4129-B073-FD4388E1EA3D}"/>
              </a:ext>
            </a:extLst>
          </p:cNvPr>
          <p:cNvCxnSpPr>
            <a:cxnSpLocks/>
          </p:cNvCxnSpPr>
          <p:nvPr/>
        </p:nvCxnSpPr>
        <p:spPr>
          <a:xfrm flipV="1">
            <a:off x="226653" y="5382591"/>
            <a:ext cx="524684" cy="6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408CFACF-9693-44FC-B172-C73C0A991FB6}"/>
              </a:ext>
            </a:extLst>
          </p:cNvPr>
          <p:cNvCxnSpPr>
            <a:cxnSpLocks/>
          </p:cNvCxnSpPr>
          <p:nvPr/>
        </p:nvCxnSpPr>
        <p:spPr>
          <a:xfrm flipV="1">
            <a:off x="226653" y="5629322"/>
            <a:ext cx="524684" cy="69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2813E33C-E969-4566-BD88-B54611061753}"/>
              </a:ext>
            </a:extLst>
          </p:cNvPr>
          <p:cNvCxnSpPr>
            <a:cxnSpLocks/>
          </p:cNvCxnSpPr>
          <p:nvPr/>
        </p:nvCxnSpPr>
        <p:spPr>
          <a:xfrm flipV="1">
            <a:off x="236133" y="5868463"/>
            <a:ext cx="524684" cy="69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75A1BB3-8F1B-4F60-A2A7-48EA0B0177E0}"/>
                  </a:ext>
                </a:extLst>
              </p:cNvPr>
              <p:cNvSpPr txBox="1"/>
              <p:nvPr/>
            </p:nvSpPr>
            <p:spPr>
              <a:xfrm>
                <a:off x="748722" y="5209728"/>
                <a:ext cx="1633519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bg2">
                        <a:lumMod val="10000"/>
                      </a:schemeClr>
                    </a:solidFill>
                  </a:rPr>
                  <a:t>Work/Heat Flow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1600" i="1" dirty="0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dirty="0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en-US" sz="1600" dirty="0">
                    <a:solidFill>
                      <a:schemeClr val="bg2">
                        <a:lumMod val="10000"/>
                      </a:schemeClr>
                    </a:solidFill>
                  </a:rPr>
                  <a:t> only Flow</a:t>
                </a:r>
              </a:p>
              <a:p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1600" i="1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600" i="1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600" i="1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̇"/>
                        <m:ctrlPr>
                          <a:rPr lang="en-US" sz="1600" i="1" dirty="0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dirty="0" smtClean="0">
                            <a:solidFill>
                              <a:schemeClr val="bg2">
                                <a:lumMod val="1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en-US" sz="1600" i="1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chemeClr val="bg2">
                        <a:lumMod val="10000"/>
                      </a:schemeClr>
                    </a:solidFill>
                  </a:rPr>
                  <a:t>Flow</a:t>
                </a:r>
              </a:p>
              <a:p>
                <a:r>
                  <a:rPr lang="en-US" sz="1600" dirty="0">
                    <a:solidFill>
                      <a:schemeClr val="bg2">
                        <a:lumMod val="10000"/>
                      </a:schemeClr>
                    </a:solidFill>
                  </a:rPr>
                  <a:t>Control Signals</a:t>
                </a: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75A1BB3-8F1B-4F60-A2A7-48EA0B0177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722" y="5209728"/>
                <a:ext cx="1633519" cy="1077218"/>
              </a:xfrm>
              <a:prstGeom prst="rect">
                <a:avLst/>
              </a:prstGeom>
              <a:blipFill>
                <a:blip r:embed="rId16"/>
                <a:stretch>
                  <a:fillRect l="-2239" t="-1705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31797146-F2F8-4681-8988-F4AD5515CAC5}"/>
              </a:ext>
            </a:extLst>
          </p:cNvPr>
          <p:cNvCxnSpPr>
            <a:cxnSpLocks/>
          </p:cNvCxnSpPr>
          <p:nvPr/>
        </p:nvCxnSpPr>
        <p:spPr>
          <a:xfrm flipV="1">
            <a:off x="224038" y="6125464"/>
            <a:ext cx="524684" cy="696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313679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861AD-510C-4AD1-8EBC-62B23CFA6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X-NTP HTC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3" name="Content Placeholder 2">
                <a:extLst>
                  <a:ext uri="{FF2B5EF4-FFF2-40B4-BE49-F238E27FC236}">
                    <a16:creationId xmlns:a16="http://schemas.microsoft.com/office/drawing/2014/main" id="{5230C65A-7113-4155-B265-63A1D04D3E04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98475" y="1471749"/>
                <a:ext cx="11214100" cy="4794067"/>
              </a:xfrm>
            </p:spPr>
            <p:txBody>
              <a:bodyPr/>
              <a:lstStyle/>
              <a:p>
                <a:pPr marL="457200" indent="-457200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Heat transfer coefficients for convection applications usually come with a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20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𝟐𝟎</m:t>
                    </m:r>
                    <m:r>
                      <a:rPr lang="en-US" sz="20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sz="2000" b="1" dirty="0">
                    <a:solidFill>
                      <a:srgbClr val="000000"/>
                    </a:solidFill>
                  </a:rPr>
                  <a:t> error</a:t>
                </a:r>
              </a:p>
              <a:p>
                <a:pPr marL="457200" indent="-457200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There is interest in H-NTP engines with I</a:t>
                </a:r>
                <a:r>
                  <a:rPr lang="en-US" sz="2000" b="1" baseline="-25000" dirty="0">
                    <a:solidFill>
                      <a:srgbClr val="000000"/>
                    </a:solidFill>
                  </a:rPr>
                  <a:t>sp</a:t>
                </a:r>
                <a:r>
                  <a:rPr lang="en-US" sz="2000" b="1" dirty="0">
                    <a:solidFill>
                      <a:srgbClr val="000000"/>
                    </a:solidFill>
                  </a:rPr>
                  <a:t> as low as 700 seconds (lower risk demonstration as described in AMA/Industry Flight Demo Study)</a:t>
                </a:r>
              </a:p>
              <a:p>
                <a:pPr marL="457200" indent="-457200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The chamber temperature is swept to encompass this requirement and provide a general overview of the reference engine performance</a:t>
                </a:r>
              </a:p>
              <a:p>
                <a:pPr marL="457200" indent="-457200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sz="2000" b="1" dirty="0">
                    <a:solidFill>
                      <a:srgbClr val="000000"/>
                    </a:solidFill>
                  </a:rPr>
                  <a:t>If the fuel temperature is treated as the constraint/requirement instead of I</a:t>
                </a:r>
                <a:r>
                  <a:rPr lang="en-US" sz="2000" b="1" baseline="-25000" dirty="0">
                    <a:solidFill>
                      <a:srgbClr val="000000"/>
                    </a:solidFill>
                  </a:rPr>
                  <a:t>sp</a:t>
                </a:r>
                <a:r>
                  <a:rPr lang="en-US" sz="2000" b="1" dirty="0">
                    <a:solidFill>
                      <a:srgbClr val="000000"/>
                    </a:solidFill>
                  </a:rPr>
                  <a:t>, this model could show the I</a:t>
                </a:r>
                <a:r>
                  <a:rPr lang="en-US" sz="2000" b="1" baseline="-25000" dirty="0">
                    <a:solidFill>
                      <a:srgbClr val="000000"/>
                    </a:solidFill>
                  </a:rPr>
                  <a:t>sp</a:t>
                </a:r>
                <a:r>
                  <a:rPr lang="en-US" sz="2000" b="1" dirty="0">
                    <a:solidFill>
                      <a:srgbClr val="000000"/>
                    </a:solidFill>
                  </a:rPr>
                  <a:t> and other KPPs that result from limiting the fuel temperature with the best- and worst-case HTC values to a value set by material performance capability</a:t>
                </a:r>
              </a:p>
              <a:p>
                <a:pPr marL="0" indent="0">
                  <a:buNone/>
                </a:pPr>
                <a:endParaRPr altLang="en-US" sz="2400" dirty="0"/>
              </a:p>
            </p:txBody>
          </p:sp>
        </mc:Choice>
        <mc:Fallback xmlns="">
          <p:sp>
            <p:nvSpPr>
              <p:cNvPr id="10243" name="Content Placeholder 2">
                <a:extLst>
                  <a:ext uri="{FF2B5EF4-FFF2-40B4-BE49-F238E27FC236}">
                    <a16:creationId xmlns:a16="http://schemas.microsoft.com/office/drawing/2014/main" id="{5230C65A-7113-4155-B265-63A1D04D3E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8475" y="1471749"/>
                <a:ext cx="11214100" cy="4794067"/>
              </a:xfrm>
              <a:blipFill>
                <a:blip r:embed="rId2"/>
                <a:stretch>
                  <a:fillRect l="-489" t="-508" r="-5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46" name="Slide Number Placeholder 5">
            <a:extLst>
              <a:ext uri="{FF2B5EF4-FFF2-40B4-BE49-F238E27FC236}">
                <a16:creationId xmlns:a16="http://schemas.microsoft.com/office/drawing/2014/main" id="{8F18F062-8804-4BE4-86EA-C48755CEFFCD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0D3B46-6D8F-4A07-BB4B-28664F5743A1}" type="slidenum">
              <a:rPr lang="en-US" altLang="en-US">
                <a:solidFill>
                  <a:srgbClr val="181717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solidFill>
                <a:srgbClr val="181717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6C22AC-B0BD-7AAD-6EC8-B56C3EA4D77B}"/>
              </a:ext>
            </a:extLst>
          </p:cNvPr>
          <p:cNvSpPr txBox="1"/>
          <p:nvPr/>
        </p:nvSpPr>
        <p:spPr>
          <a:xfrm>
            <a:off x="498475" y="931863"/>
            <a:ext cx="11037743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i="1" dirty="0">
                <a:solidFill>
                  <a:schemeClr val="bg2">
                    <a:lumMod val="10000"/>
                  </a:schemeClr>
                </a:solidFill>
              </a:rPr>
              <a:t>Explores impact to internal components and provides upper and lower bounds on expected temperatures.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0AF50571-F492-4A49-A7DE-34AD9E606A9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Effects of Varying the Heat Transfer Coefficient on Engine Performance   </a:t>
            </a:r>
          </a:p>
          <a:p>
            <a:pPr>
              <a:defRPr/>
            </a:pPr>
            <a:r>
              <a:rPr lang="en-US" dirty="0"/>
              <a:t>Nuclear and Emerging Technologies for Space (NETS) Conference 2023</a:t>
            </a:r>
          </a:p>
        </p:txBody>
      </p:sp>
    </p:spTree>
    <p:extLst>
      <p:ext uri="{BB962C8B-B14F-4D97-AF65-F5344CB8AC3E}">
        <p14:creationId xmlns:p14="http://schemas.microsoft.com/office/powerpoint/2010/main" val="3518678872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861AD-510C-4AD1-8EBC-62B23CFA6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H-NTP HTC Variation (Westinghouse Correlation)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6C22AC-B0BD-7AAD-6EC8-B56C3EA4D77B}"/>
              </a:ext>
            </a:extLst>
          </p:cNvPr>
          <p:cNvSpPr txBox="1"/>
          <p:nvPr/>
        </p:nvSpPr>
        <p:spPr>
          <a:xfrm>
            <a:off x="498475" y="931863"/>
            <a:ext cx="11037743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i="1" dirty="0">
                <a:solidFill>
                  <a:schemeClr val="bg2">
                    <a:lumMod val="10000"/>
                  </a:schemeClr>
                </a:solidFill>
              </a:rPr>
              <a:t>Using Reference Reactor </a:t>
            </a:r>
            <a:r>
              <a:rPr lang="en-US" i="1">
                <a:solidFill>
                  <a:schemeClr val="bg2">
                    <a:lumMod val="10000"/>
                  </a:schemeClr>
                </a:solidFill>
              </a:rPr>
              <a:t>/ Engine </a:t>
            </a:r>
            <a:r>
              <a:rPr lang="en-US" i="1" dirty="0">
                <a:solidFill>
                  <a:schemeClr val="bg2">
                    <a:lumMod val="10000"/>
                  </a:schemeClr>
                </a:solidFill>
              </a:rPr>
              <a:t>Parameters and</a:t>
            </a:r>
            <a:r>
              <a:rPr lang="en-US" i="1">
                <a:solidFill>
                  <a:schemeClr val="bg2">
                    <a:lumMod val="10000"/>
                  </a:schemeClr>
                </a:solidFill>
              </a:rPr>
              <a:t> a</a:t>
            </a:r>
            <a:r>
              <a:rPr lang="en-US" i="1" dirty="0">
                <a:solidFill>
                  <a:schemeClr val="bg2">
                    <a:lumMod val="10000"/>
                  </a:schemeClr>
                </a:solidFill>
              </a:rPr>
              <a:t> 2700 K Chamber Temperature.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EB324F-66AB-24DF-9524-BF351CB4D0AF}"/>
              </a:ext>
            </a:extLst>
          </p:cNvPr>
          <p:cNvSpPr/>
          <p:nvPr/>
        </p:nvSpPr>
        <p:spPr>
          <a:xfrm>
            <a:off x="1512189" y="5187473"/>
            <a:ext cx="3048000" cy="73866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19050">
            <a:solidFill>
              <a:schemeClr val="accent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i="1" dirty="0">
                <a:solidFill>
                  <a:schemeClr val="tx1"/>
                </a:solidFill>
                <a:latin typeface="Arial" panose="020B0604020202020204" pitchFamily="34" charset="0"/>
              </a:rPr>
              <a:t>An increase in the HTC leads to a lower magnitude of temperature change than a decrease.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A23F6330-3EB5-6447-3919-4D8F6EF9BD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698362"/>
              </p:ext>
            </p:extLst>
          </p:nvPr>
        </p:nvGraphicFramePr>
        <p:xfrm>
          <a:off x="858206" y="1743076"/>
          <a:ext cx="4355966" cy="31699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622998">
                  <a:extLst>
                    <a:ext uri="{9D8B030D-6E8A-4147-A177-3AD203B41FA5}">
                      <a16:colId xmlns:a16="http://schemas.microsoft.com/office/drawing/2014/main" val="783510779"/>
                    </a:ext>
                  </a:extLst>
                </a:gridCol>
                <a:gridCol w="1732968">
                  <a:extLst>
                    <a:ext uri="{9D8B030D-6E8A-4147-A177-3AD203B41FA5}">
                      <a16:colId xmlns:a16="http://schemas.microsoft.com/office/drawing/2014/main" val="1242586625"/>
                    </a:ext>
                  </a:extLst>
                </a:gridCol>
              </a:tblGrid>
              <a:tr h="13716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Chamber Temperature: 2700 K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209859"/>
                  </a:ext>
                </a:extLst>
              </a:tr>
              <a:tr h="137160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 Cladding Temperature (K)</a:t>
                      </a:r>
                    </a:p>
                  </a:txBody>
                  <a:tcPr marL="68580" marR="68580" marT="0" marB="0">
                    <a:solidFill>
                      <a:srgbClr val="2F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82974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HTC ±0%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2804.9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354833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HTC +20%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2764.1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708855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HTC -20%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2861.3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6019378"/>
                  </a:ext>
                </a:extLst>
              </a:tr>
              <a:tr h="137160"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 Moderator Surface Temperature (K)</a:t>
                      </a:r>
                    </a:p>
                  </a:txBody>
                  <a:tcPr marL="68580" marR="68580" marT="0" marB="0">
                    <a:solidFill>
                      <a:srgbClr val="2F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48714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HTC ±0%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237.0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868554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HTC +20%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236.0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74027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HTC -20%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277.7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9444906"/>
                  </a:ext>
                </a:extLst>
              </a:tr>
              <a:tr h="137160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Max CD/Reflector Surface Temperature (K)</a:t>
                      </a:r>
                    </a:p>
                  </a:txBody>
                  <a:tcPr marL="68580" marR="68580" marT="0" marB="0">
                    <a:solidFill>
                      <a:srgbClr val="2F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14289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HTC ±0%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602.4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738413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HTC +20%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573.9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18951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HTC -20%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632.0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3767979"/>
                  </a:ext>
                </a:extLst>
              </a:tr>
            </a:tbl>
          </a:graphicData>
        </a:graphic>
      </p:graphicFrame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BD012069-BC02-E7C3-23F5-D9E9FCFA94F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Effects of Varying the Heat Transfer Coefficient on Engine Performance   </a:t>
            </a:r>
          </a:p>
          <a:p>
            <a:pPr>
              <a:defRPr/>
            </a:pPr>
            <a:r>
              <a:rPr lang="en-US" dirty="0"/>
              <a:t>Nuclear and Emerging Technologies for Space (NETS) Conference 2023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81034D-12C5-335C-D5FB-9D00C1B6D5D9}"/>
              </a:ext>
            </a:extLst>
          </p:cNvPr>
          <p:cNvSpPr/>
          <p:nvPr/>
        </p:nvSpPr>
        <p:spPr>
          <a:xfrm>
            <a:off x="10266630" y="6111089"/>
            <a:ext cx="1656784" cy="742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2D11071-D392-AF5C-E1D6-54BBE8A604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4" t="4871" r="8126" b="5015"/>
          <a:stretch/>
        </p:blipFill>
        <p:spPr>
          <a:xfrm>
            <a:off x="6864781" y="1358124"/>
            <a:ext cx="5058634" cy="5495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59114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370DE0-7043-3E91-6D2B-7A1AE41486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70" t="3473" r="8415" b="3257"/>
          <a:stretch/>
        </p:blipFill>
        <p:spPr>
          <a:xfrm>
            <a:off x="4572003" y="1316231"/>
            <a:ext cx="4574118" cy="55417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A861AD-510C-4AD1-8EBC-62B23CFA6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H-NTP HTC and </a:t>
            </a:r>
            <a:r>
              <a:rPr lang="en-US" dirty="0" err="1"/>
              <a:t>I</a:t>
            </a:r>
            <a:r>
              <a:rPr lang="en-US" baseline="-25000" dirty="0" err="1"/>
              <a:t>sp</a:t>
            </a:r>
            <a:r>
              <a:rPr lang="en-US" dirty="0"/>
              <a:t> Variation</a:t>
            </a:r>
          </a:p>
        </p:txBody>
      </p:sp>
      <p:sp>
        <p:nvSpPr>
          <p:cNvPr id="10246" name="Slide Number Placeholder 5">
            <a:extLst>
              <a:ext uri="{FF2B5EF4-FFF2-40B4-BE49-F238E27FC236}">
                <a16:creationId xmlns:a16="http://schemas.microsoft.com/office/drawing/2014/main" id="{8F18F062-8804-4BE4-86EA-C48755CEFFCD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0D3B46-6D8F-4A07-BB4B-28664F5743A1}" type="slidenum">
              <a:rPr lang="en-US" altLang="en-US">
                <a:solidFill>
                  <a:srgbClr val="181717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solidFill>
                <a:srgbClr val="181717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6C22AC-B0BD-7AAD-6EC8-B56C3EA4D77B}"/>
              </a:ext>
            </a:extLst>
          </p:cNvPr>
          <p:cNvSpPr txBox="1"/>
          <p:nvPr/>
        </p:nvSpPr>
        <p:spPr>
          <a:xfrm>
            <a:off x="498475" y="931863"/>
            <a:ext cx="11510023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700" i="1" dirty="0">
                <a:solidFill>
                  <a:schemeClr val="bg2">
                    <a:lumMod val="10000"/>
                  </a:schemeClr>
                </a:solidFill>
              </a:rPr>
              <a:t>Keeping the thrust the same lowers the net enthalpy entering the turbine, resulting in inadequate work produced.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3FCA340-F3D7-EBB6-FD44-3CD05426BAC4}"/>
              </a:ext>
            </a:extLst>
          </p:cNvPr>
          <p:cNvSpPr/>
          <p:nvPr/>
        </p:nvSpPr>
        <p:spPr>
          <a:xfrm rot="1398408">
            <a:off x="6668228" y="2343663"/>
            <a:ext cx="533058" cy="112762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B6AF38-3962-914F-8DBE-A450BF7079DE}"/>
              </a:ext>
            </a:extLst>
          </p:cNvPr>
          <p:cNvSpPr txBox="1"/>
          <p:nvPr/>
        </p:nvSpPr>
        <p:spPr>
          <a:xfrm>
            <a:off x="5201259" y="1573656"/>
            <a:ext cx="2620056" cy="9462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normAutofit fontScale="55000" lnSpcReduction="20000"/>
          </a:bodyPr>
          <a:lstStyle/>
          <a:p>
            <a:r>
              <a:rPr lang="en-US" sz="2800" dirty="0"/>
              <a:t>Throat diameter decreased to restrict mass flow rate due to high power demand on turbomachinery.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1C4D3D-6C2C-4B88-F8E2-C545BD208BE0}"/>
              </a:ext>
            </a:extLst>
          </p:cNvPr>
          <p:cNvSpPr txBox="1"/>
          <p:nvPr/>
        </p:nvSpPr>
        <p:spPr>
          <a:xfrm>
            <a:off x="9070994" y="2284217"/>
            <a:ext cx="308646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Variation in HTC does not contribute to large variances in engine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The reference engine is not designed to support lower I</a:t>
            </a:r>
            <a:r>
              <a:rPr lang="en-US" baseline="-25000" dirty="0">
                <a:solidFill>
                  <a:srgbClr val="000000"/>
                </a:solidFill>
              </a:rPr>
              <a:t>sp</a:t>
            </a:r>
            <a:r>
              <a:rPr lang="en-US" dirty="0">
                <a:solidFill>
                  <a:srgbClr val="000000"/>
                </a:solidFill>
              </a:rPr>
              <a:t> values, resulting in the turbine requiring more mass flow rate from decreased turbine inlet temperature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90C091-5809-936F-E38C-620D8144253D}"/>
              </a:ext>
            </a:extLst>
          </p:cNvPr>
          <p:cNvSpPr/>
          <p:nvPr/>
        </p:nvSpPr>
        <p:spPr>
          <a:xfrm>
            <a:off x="1056970" y="4874602"/>
            <a:ext cx="2600310" cy="1169551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19050">
            <a:solidFill>
              <a:schemeClr val="accent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i="1" dirty="0">
                <a:solidFill>
                  <a:schemeClr val="tx1"/>
                </a:solidFill>
                <a:latin typeface="Arial" panose="020B0604020202020204" pitchFamily="34" charset="0"/>
              </a:rPr>
              <a:t>Due to an unoptimized system at lower specific impulse values, the turbine will require additional external power to support pump operation.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233619-9CFF-2691-C207-00B056B86C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37" t="3474" r="51831" b="50335"/>
          <a:stretch/>
        </p:blipFill>
        <p:spPr>
          <a:xfrm>
            <a:off x="-4265" y="1316231"/>
            <a:ext cx="4645503" cy="274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42318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3341629-1365-49C6-7E26-FC3D64B792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74" r="8178"/>
          <a:stretch/>
        </p:blipFill>
        <p:spPr>
          <a:xfrm>
            <a:off x="1727147" y="1342456"/>
            <a:ext cx="8756754" cy="43001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A861AD-510C-4AD1-8EBC-62B23CFA6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H-NTP HTC and </a:t>
            </a:r>
            <a:r>
              <a:rPr lang="en-US" dirty="0" err="1"/>
              <a:t>I</a:t>
            </a:r>
            <a:r>
              <a:rPr lang="en-US" baseline="-25000" dirty="0" err="1"/>
              <a:t>sp</a:t>
            </a:r>
            <a:r>
              <a:rPr lang="en-US" dirty="0"/>
              <a:t> Variation (Continued)</a:t>
            </a:r>
          </a:p>
        </p:txBody>
      </p:sp>
      <p:sp>
        <p:nvSpPr>
          <p:cNvPr id="10246" name="Slide Number Placeholder 5">
            <a:extLst>
              <a:ext uri="{FF2B5EF4-FFF2-40B4-BE49-F238E27FC236}">
                <a16:creationId xmlns:a16="http://schemas.microsoft.com/office/drawing/2014/main" id="{8F18F062-8804-4BE4-86EA-C48755CEFFCD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0D3B46-6D8F-4A07-BB4B-28664F5743A1}" type="slidenum">
              <a:rPr lang="en-US" altLang="en-US">
                <a:solidFill>
                  <a:srgbClr val="181717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solidFill>
                <a:srgbClr val="181717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6C22AC-B0BD-7AAD-6EC8-B56C3EA4D77B}"/>
              </a:ext>
            </a:extLst>
          </p:cNvPr>
          <p:cNvSpPr txBox="1"/>
          <p:nvPr/>
        </p:nvSpPr>
        <p:spPr>
          <a:xfrm>
            <a:off x="498474" y="931863"/>
            <a:ext cx="116935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</a:rPr>
              <a:t>Prediction of the h</a:t>
            </a:r>
            <a:r>
              <a:rPr lang="en-US" sz="1800" i="1" dirty="0">
                <a:solidFill>
                  <a:srgbClr val="000000"/>
                </a:solidFill>
              </a:rPr>
              <a:t>eat transfer coefficient and </a:t>
            </a:r>
            <a:r>
              <a:rPr lang="en-US" i="1" dirty="0">
                <a:solidFill>
                  <a:srgbClr val="000000"/>
                </a:solidFill>
              </a:rPr>
              <a:t>required chamber temperature impact </a:t>
            </a:r>
            <a:r>
              <a:rPr lang="en-US" sz="1800" i="1" dirty="0">
                <a:solidFill>
                  <a:srgbClr val="000000"/>
                </a:solidFill>
              </a:rPr>
              <a:t>the </a:t>
            </a:r>
            <a:r>
              <a:rPr lang="en-US" i="1" dirty="0">
                <a:solidFill>
                  <a:srgbClr val="000000"/>
                </a:solidFill>
              </a:rPr>
              <a:t>m</a:t>
            </a:r>
            <a:r>
              <a:rPr lang="en-US" sz="1800" i="1" dirty="0">
                <a:solidFill>
                  <a:srgbClr val="000000"/>
                </a:solidFill>
              </a:rPr>
              <a:t>ax </a:t>
            </a:r>
            <a:r>
              <a:rPr lang="en-US" i="1" dirty="0">
                <a:solidFill>
                  <a:srgbClr val="000000"/>
                </a:solidFill>
              </a:rPr>
              <a:t>clad</a:t>
            </a:r>
            <a:r>
              <a:rPr lang="en-US" sz="1800" i="1" dirty="0">
                <a:solidFill>
                  <a:srgbClr val="000000"/>
                </a:solidFill>
              </a:rPr>
              <a:t> </a:t>
            </a:r>
            <a:r>
              <a:rPr lang="en-US" i="1" dirty="0">
                <a:solidFill>
                  <a:srgbClr val="000000"/>
                </a:solidFill>
              </a:rPr>
              <a:t>t</a:t>
            </a:r>
            <a:r>
              <a:rPr lang="en-US" sz="1800" i="1" dirty="0">
                <a:solidFill>
                  <a:srgbClr val="000000"/>
                </a:solidFill>
              </a:rPr>
              <a:t>emperature.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6B07AD-0BA1-E699-30D8-05C470B9EABA}"/>
              </a:ext>
            </a:extLst>
          </p:cNvPr>
          <p:cNvSpPr/>
          <p:nvPr/>
        </p:nvSpPr>
        <p:spPr>
          <a:xfrm>
            <a:off x="392702" y="5706095"/>
            <a:ext cx="11425645" cy="52322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 w="19050">
            <a:solidFill>
              <a:schemeClr val="accent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i="1" dirty="0"/>
              <a:t>This result can be used to inform the maximum fuel temperature correlated to the specific impulse. However, an experiment could help narrow the temperature band with a more accurate approximation of the HTC than the recommended Westinghouse correlation.</a:t>
            </a:r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0F57686D-5941-4B2B-BE00-CAF578C9182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Effects of Varying the Heat Transfer Coefficient on Engine Performance   </a:t>
            </a:r>
          </a:p>
          <a:p>
            <a:pPr>
              <a:defRPr/>
            </a:pPr>
            <a:r>
              <a:rPr lang="en-US" dirty="0"/>
              <a:t>Nuclear and Emerging Technologies for Space (NETS) Conference 2023</a:t>
            </a:r>
          </a:p>
        </p:txBody>
      </p:sp>
    </p:spTree>
    <p:extLst>
      <p:ext uri="{BB962C8B-B14F-4D97-AF65-F5344CB8AC3E}">
        <p14:creationId xmlns:p14="http://schemas.microsoft.com/office/powerpoint/2010/main" val="4267913971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56E6E-63EC-443B-88D2-BFD77F952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X-NTP HTC Conclusions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FA389101-DC66-4447-8CCF-8E987EAE30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8015" y="1423005"/>
            <a:ext cx="10662832" cy="4688312"/>
          </a:xfrm>
        </p:spPr>
        <p:txBody>
          <a:bodyPr/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</a:rPr>
              <a:t>Varying the HTC ±20% results in predictable maximum temperature trends (lower HTC results in higher material temperatures)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</a:rPr>
              <a:t>A decrease in HTC will result in a larger magnitude in temperature change than in increase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</a:rPr>
              <a:t>To maintain the same thrust at lower chamber temperatures: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Reactor power decreases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0000"/>
                </a:solidFill>
              </a:rPr>
              <a:t>I</a:t>
            </a:r>
            <a:r>
              <a:rPr lang="en-US" sz="2000" baseline="-25000" dirty="0" err="1">
                <a:solidFill>
                  <a:srgbClr val="000000"/>
                </a:solidFill>
              </a:rPr>
              <a:t>sp</a:t>
            </a:r>
            <a:r>
              <a:rPr lang="en-US" sz="2000" dirty="0">
                <a:solidFill>
                  <a:srgbClr val="000000"/>
                </a:solidFill>
              </a:rPr>
              <a:t> decreases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Maximum fuel temperature decreases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Mass flow rate increases</a:t>
            </a:r>
          </a:p>
          <a:p>
            <a:pPr marL="914400" lvl="1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Turbine inlet temperature decreases resulting in inadequate work produced to drive the engine</a:t>
            </a:r>
          </a:p>
        </p:txBody>
      </p:sp>
      <p:sp>
        <p:nvSpPr>
          <p:cNvPr id="11271" name="Slide Number Placeholder 5">
            <a:extLst>
              <a:ext uri="{FF2B5EF4-FFF2-40B4-BE49-F238E27FC236}">
                <a16:creationId xmlns:a16="http://schemas.microsoft.com/office/drawing/2014/main" id="{DE6BC2CB-FBAA-4765-AECC-E363104DAB2F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A5097BD-E101-4361-9B5A-607E1D097F98}" type="slidenum">
              <a:rPr lang="en-US" altLang="en-US">
                <a:solidFill>
                  <a:srgbClr val="181717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solidFill>
                <a:srgbClr val="181717"/>
              </a:solidFill>
            </a:endParaRP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D48DCA3D-9CE9-4C96-91A6-AD22D802F1D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Effects of Varying the Heat Transfer Coefficient on Engine Performance   </a:t>
            </a:r>
          </a:p>
          <a:p>
            <a:pPr>
              <a:defRPr/>
            </a:pPr>
            <a:r>
              <a:rPr lang="en-US" dirty="0"/>
              <a:t>Nuclear and Emerging Technologies for Space (NETS) Conference 2023</a:t>
            </a:r>
          </a:p>
        </p:txBody>
      </p:sp>
    </p:spTree>
    <p:extLst>
      <p:ext uri="{BB962C8B-B14F-4D97-AF65-F5344CB8AC3E}">
        <p14:creationId xmlns:p14="http://schemas.microsoft.com/office/powerpoint/2010/main" val="3684141123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56E6E-63EC-443B-88D2-BFD77F952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References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D5FC334-1267-440B-865E-7747242589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8475" y="1511929"/>
            <a:ext cx="11214100" cy="4467252"/>
          </a:xfrm>
        </p:spPr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[1] Robbins, W. H., and Finger, H. B. </a:t>
            </a:r>
            <a:r>
              <a:rPr lang="en-US" sz="15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 Historical Perspective of the NERVA Nuclear Rocket Engine Technology Program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Publication NASA-CR-187154. Analytical Engineering Corporation, 1991.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[2] Gustafson, J., </a:t>
            </a:r>
            <a:r>
              <a:rPr lang="en-US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Kreicicki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M., Swanson, R., </a:t>
            </a:r>
            <a:r>
              <a:rPr lang="en-US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Zilka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B., and Witter, J. K. Space Nuclear Propulsion Fuel and Moderator Development Plan Conceptual Testing Reference Design. Virtual Event, 2021.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[3] Nikitaeva, D., Smith, C., D., and Palomares, K. Nuclear Thermal Propulsion Turbomachinery Modeling. Cleveland, OH, 2022.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[4] </a:t>
            </a:r>
            <a:r>
              <a:rPr lang="en-US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Emrich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W. Jr. </a:t>
            </a:r>
            <a:r>
              <a:rPr lang="en-US" sz="15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Principles of Nuclear Rocket Propulsion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Butterworth-Heinemann, Kidlington, Oxford, United Kingdom, 2016.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[5] Thomas, G. R. </a:t>
            </a:r>
            <a:r>
              <a:rPr lang="en-US" sz="15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 Interim Study of Single Phase Heat Transfer Correlations Using Hydrogen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Publication WANL-TNR--056, 4233809. 1962, p. WANL-TNR--056, 4233809.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[6] </a:t>
            </a:r>
            <a:r>
              <a:rPr lang="en-US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Bartz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D. R. “A Simple Equation for Rapid Estimation of Rocket Nozzle Convective Heat Transfer Coefficients.” </a:t>
            </a:r>
            <a:r>
              <a:rPr lang="en-US" sz="15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Journal of Jet Propulsion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27, No. 1, 1957, pp. 49–53. https://doi.org/10.2514/8.12572.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[7] </a:t>
            </a:r>
            <a:r>
              <a:rPr lang="en-US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Balje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´, O. E. “A Study on Design Criteria and Matching of Turbomachines: Part A—Similarity Relations and Design Criteria of Turbines.” </a:t>
            </a:r>
            <a:r>
              <a:rPr lang="en-US" sz="15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Journal of Engineering for Power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84, No. 1, 1962, pp. 83–102. https://doi.org/10.1115/1.3673386.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[8] </a:t>
            </a:r>
            <a:r>
              <a:rPr lang="en-US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Balje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´, O. E. “A Study on Design Criteria and Matching of Turbomachines: Part B—Compressor and Pump Performance and Matching of </a:t>
            </a:r>
            <a:r>
              <a:rPr lang="en-US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Turbocomponents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.” </a:t>
            </a:r>
            <a:r>
              <a:rPr lang="en-US" sz="15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Journal of Engineering for Power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84, No. 1, 1962, pp. 103–114. https://doi.org/10.1115/1.3673350.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[9] Moran, Michael J., Shapiro, Howard N., </a:t>
            </a:r>
            <a:r>
              <a:rPr lang="en-US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Boettner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Daisie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D., and Bailey, Margaret B. </a:t>
            </a:r>
            <a:r>
              <a:rPr lang="en-US" sz="15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Fundamentals of Engineering Thermodynamics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John Wiley &amp; Sons, Inc, 2014.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[10] Bell, I. H., </a:t>
            </a:r>
            <a:r>
              <a:rPr lang="en-US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Wronski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J., </a:t>
            </a:r>
            <a:r>
              <a:rPr lang="en-US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Quoilin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S., and </a:t>
            </a:r>
            <a:r>
              <a:rPr lang="en-US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Lemort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V. “Pure and </a:t>
            </a:r>
            <a:r>
              <a:rPr lang="en-US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Psuedo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-Pure Fluid Thermophysical Property Evaluation and the Open-Source Thermophysical Property Library </a:t>
            </a:r>
            <a:r>
              <a:rPr lang="en-US" sz="15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CoolProp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.” </a:t>
            </a:r>
            <a:r>
              <a:rPr lang="en-US" sz="15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Industrial &amp; Engineering Chemistry Research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Vol. 53, 2014, pp. 2498–2508. 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https://doi.org/10.1021/ie4033999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[11] 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Nikitaeva, D., Smith, C., D., and Palomares, K. </a:t>
            </a:r>
            <a:r>
              <a:rPr lang="en-US" sz="1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Comparison of Convective Heat Transfer Correlations and Their Application to Nuclear Thermal Propulsion</a:t>
            </a:r>
            <a:r>
              <a:rPr lang="en-US" sz="1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Cleveland, OH, 2022.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271" name="Slide Number Placeholder 5">
            <a:extLst>
              <a:ext uri="{FF2B5EF4-FFF2-40B4-BE49-F238E27FC236}">
                <a16:creationId xmlns:a16="http://schemas.microsoft.com/office/drawing/2014/main" id="{DE6BC2CB-FBAA-4765-AECC-E363104DAB2F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A5097BD-E101-4361-9B5A-607E1D097F98}" type="slidenum">
              <a:rPr lang="en-US" altLang="en-US">
                <a:solidFill>
                  <a:srgbClr val="181717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solidFill>
                <a:srgbClr val="181717"/>
              </a:solidFill>
            </a:endParaRP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FE02DE68-170D-47F0-884C-32CAEB4293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Effects of Varying the Heat Transfer Coefficient on Engine Performance   </a:t>
            </a:r>
          </a:p>
          <a:p>
            <a:pPr>
              <a:defRPr/>
            </a:pPr>
            <a:r>
              <a:rPr lang="en-US" dirty="0"/>
              <a:t>Nuclear and Emerging Technologies for Space (NETS) Conference 2023</a:t>
            </a:r>
          </a:p>
        </p:txBody>
      </p:sp>
    </p:spTree>
    <p:extLst>
      <p:ext uri="{BB962C8B-B14F-4D97-AF65-F5344CB8AC3E}">
        <p14:creationId xmlns:p14="http://schemas.microsoft.com/office/powerpoint/2010/main" val="2416012051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01160F-C5BB-4693-8BCF-176A69AE78B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DE1C6611-1896-4494-B5A7-A8317A24DCD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0A892E8-609C-4D6F-A53A-CE442DB45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" y="365126"/>
            <a:ext cx="11214100" cy="608542"/>
          </a:xfrm>
        </p:spPr>
        <p:txBody>
          <a:bodyPr/>
          <a:lstStyle/>
          <a:p>
            <a:pPr algn="ctr">
              <a:defRPr/>
            </a:pPr>
            <a:r>
              <a:rPr lang="en-US" sz="4000" dirty="0"/>
              <a:t>Questions?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6860689-9BBB-49BD-A9C1-D2D3F20D6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5" y="1445623"/>
            <a:ext cx="11214100" cy="4731340"/>
          </a:xfrm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ts val="1800"/>
              </a:spcBef>
              <a:spcAft>
                <a:spcPct val="0"/>
              </a:spcAft>
              <a:buClr>
                <a:srgbClr val="2F549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Daria Nikitaeva (Lead Author)</a:t>
            </a:r>
          </a:p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ts val="1800"/>
              </a:spcBef>
              <a:spcAft>
                <a:spcPct val="0"/>
              </a:spcAft>
              <a:buClr>
                <a:srgbClr val="2F549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>
                <a:latin typeface="Arial" panose="020B0604020202020204"/>
                <a:hlinkClick r:id="rId2"/>
              </a:rPr>
              <a:t>daria.d.nikitaeva@ama-inc.com</a:t>
            </a:r>
            <a:endParaRPr lang="en-US" b="1" dirty="0">
              <a:latin typeface="Arial" panose="020B0604020202020204"/>
            </a:endParaRPr>
          </a:p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ts val="1800"/>
              </a:spcBef>
              <a:spcAft>
                <a:spcPct val="0"/>
              </a:spcAft>
              <a:buClr>
                <a:srgbClr val="2F5496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en-US" b="1" dirty="0">
              <a:latin typeface="Arial" panose="020B0604020202020204"/>
            </a:endParaRPr>
          </a:p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ts val="1800"/>
              </a:spcBef>
              <a:spcAft>
                <a:spcPct val="0"/>
              </a:spcAft>
              <a:buClr>
                <a:srgbClr val="2F549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>
                <a:latin typeface="Arial" panose="020B0604020202020204"/>
              </a:rPr>
              <a:t>Corey Smith (Presenter)</a:t>
            </a:r>
          </a:p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ts val="1800"/>
              </a:spcBef>
              <a:spcAft>
                <a:spcPct val="0"/>
              </a:spcAft>
              <a:buClr>
                <a:srgbClr val="2F549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>
                <a:latin typeface="Arial" panose="020B0604020202020204"/>
                <a:hlinkClick r:id="rId3"/>
              </a:rPr>
              <a:t>corey.d.smith@ama-inc.com</a:t>
            </a:r>
            <a:r>
              <a:rPr lang="en-US" b="1" dirty="0">
                <a:latin typeface="Arial" panose="020B0604020202020204"/>
              </a:rPr>
              <a:t> | </a:t>
            </a:r>
            <a:r>
              <a:rPr lang="en-US" b="1" dirty="0">
                <a:latin typeface="Arial" panose="020B0604020202020204"/>
                <a:hlinkClick r:id="rId4"/>
              </a:rPr>
              <a:t>corey.d.smith@nasa.gov</a:t>
            </a:r>
            <a:r>
              <a:rPr lang="en-US" b="1" dirty="0">
                <a:latin typeface="Arial" panose="020B0604020202020204"/>
              </a:rPr>
              <a:t> 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BC984F48-BF75-483B-BCB9-E509553F4F4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Effects of Varying the Heat Transfer Coefficient on Engine Performance   </a:t>
            </a:r>
          </a:p>
          <a:p>
            <a:pPr>
              <a:defRPr/>
            </a:pPr>
            <a:r>
              <a:rPr lang="en-US" dirty="0"/>
              <a:t>Nuclear and Emerging Technologies for Space (NETS) Conference 2023</a:t>
            </a:r>
          </a:p>
        </p:txBody>
      </p:sp>
    </p:spTree>
    <p:extLst>
      <p:ext uri="{BB962C8B-B14F-4D97-AF65-F5344CB8AC3E}">
        <p14:creationId xmlns:p14="http://schemas.microsoft.com/office/powerpoint/2010/main" val="2213847312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C0A94-F4FF-0E8E-BB11-80526628A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rgbClr val="2F549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+mn-cs"/>
              </a:rPr>
              <a:t>BACK-UP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222" name="Slide Number Placeholder 5">
            <a:extLst>
              <a:ext uri="{FF2B5EF4-FFF2-40B4-BE49-F238E27FC236}">
                <a16:creationId xmlns:a16="http://schemas.microsoft.com/office/drawing/2014/main" id="{7B8D4434-C926-B072-09C5-41885B5254C4}"/>
              </a:ext>
            </a:extLst>
          </p:cNvPr>
          <p:cNvSpPr>
            <a:spLocks noGrp="1" noChangeArrowheads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DFA067-C041-4A3F-8D43-D2A7B46B3F8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18171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18171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18971882-AC37-4277-8154-5AC950C80A3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93826" y="6356350"/>
            <a:ext cx="8777288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Effects of Varying the Heat Transfer Coefficient on Engine Performance   </a:t>
            </a:r>
          </a:p>
          <a:p>
            <a:pPr>
              <a:defRPr/>
            </a:pPr>
            <a:r>
              <a:rPr lang="en-US" dirty="0"/>
              <a:t>Nuclear and Emerging Technologies for Space (NETS) Conference 2023</a:t>
            </a:r>
          </a:p>
        </p:txBody>
      </p:sp>
    </p:spTree>
    <p:extLst>
      <p:ext uri="{BB962C8B-B14F-4D97-AF65-F5344CB8AC3E}">
        <p14:creationId xmlns:p14="http://schemas.microsoft.com/office/powerpoint/2010/main" val="3343880991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ANS 16x9_02_ NEW">
  <a:themeElements>
    <a:clrScheme name="Custom 2">
      <a:dk1>
        <a:srgbClr val="2F5496"/>
      </a:dk1>
      <a:lt1>
        <a:srgbClr val="FFFFFF"/>
      </a:lt1>
      <a:dk2>
        <a:srgbClr val="2F5496"/>
      </a:dk2>
      <a:lt2>
        <a:srgbClr val="E7E6E6"/>
      </a:lt2>
      <a:accent1>
        <a:srgbClr val="2F5496"/>
      </a:accent1>
      <a:accent2>
        <a:srgbClr val="70AD47"/>
      </a:accent2>
      <a:accent3>
        <a:srgbClr val="FFC000"/>
      </a:accent3>
      <a:accent4>
        <a:srgbClr val="8F45C7"/>
      </a:accent4>
      <a:accent5>
        <a:srgbClr val="70AD47"/>
      </a:accent5>
      <a:accent6>
        <a:srgbClr val="BFBFBF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p:Policy xmlns:p="office.server.policy" id="" local="true">
  <p:Name>Document</p:Name>
  <p:Description/>
  <p:Statement/>
  <p:PolicyItems>
    <p:PolicyItem featureId="Microsoft.Office.RecordsManagement.PolicyFeatures.PolicyAudit" staticId="0x010100A41186190E25B441B912164BCBC8C616|937198175" UniqueId="0d427d74-446d-4f68-b907-6356fd3927b6">
      <p:Name>Auditing</p:Name>
      <p:Description>Audits user actions on documents and list items to the Audit Log.</p:Description>
      <p:CustomData>
        <Audit>
          <View/>
        </Audit>
      </p:CustomData>
    </p:PolicyItem>
  </p:PolicyItems>
</p:Policy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1186190E25B441B912164BCBC8C616" ma:contentTypeVersion="7" ma:contentTypeDescription="Create a new document." ma:contentTypeScope="" ma:versionID="7d49a9ef3bc3b22626366dd5cbeb1a4c">
  <xsd:schema xmlns:xsd="http://www.w3.org/2001/XMLSchema" xmlns:xs="http://www.w3.org/2001/XMLSchema" xmlns:p="http://schemas.microsoft.com/office/2006/metadata/properties" xmlns:ns1="http://schemas.microsoft.com/sharepoint/v3" xmlns:ns2="5488d16d-0c5b-4323-8f13-6b84d7f6ae95" targetNamespace="http://schemas.microsoft.com/office/2006/metadata/properties" ma:root="true" ma:fieldsID="c3ac3f970c59fb5b8df2aaaa0c805646" ns1:_="" ns2:_="">
    <xsd:import namespace="http://schemas.microsoft.com/sharepoint/v3"/>
    <xsd:import namespace="5488d16d-0c5b-4323-8f13-6b84d7f6ae9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1:_dlc_Exemp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10" nillable="true" ma:displayName="Exempt from Policy" ma:hidden="true" ma:internalName="_dlc_Exempt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88d16d-0c5b-4323-8f13-6b84d7f6ae9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A5D2883-69C3-4E68-9392-58654F44C556}">
  <ds:schemaRefs>
    <ds:schemaRef ds:uri="office.server.policy"/>
  </ds:schemaRefs>
</ds:datastoreItem>
</file>

<file path=customXml/itemProps2.xml><?xml version="1.0" encoding="utf-8"?>
<ds:datastoreItem xmlns:ds="http://schemas.openxmlformats.org/officeDocument/2006/customXml" ds:itemID="{23992AF6-EB58-49E1-B0B8-47907C41074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43765F-84C8-431B-AA61-04E0A45E56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488d16d-0c5b-4323-8f13-6b84d7f6ae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4B54154-F712-43E0-B90F-DC0738772D5E}">
  <ds:schemaRefs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terms/"/>
    <ds:schemaRef ds:uri="5488d16d-0c5b-4323-8f13-6b84d7f6ae95"/>
    <ds:schemaRef ds:uri="http://purl.org/dc/elements/1.1/"/>
    <ds:schemaRef ds:uri="http://schemas.openxmlformats.org/package/2006/metadata/core-properties"/>
    <ds:schemaRef ds:uri="http://schemas.microsoft.com/sharepoint/v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3737</TotalTime>
  <Words>1853</Words>
  <Application>Microsoft Office PowerPoint</Application>
  <PresentationFormat>Widescreen</PresentationFormat>
  <Paragraphs>196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Cambria Math</vt:lpstr>
      <vt:lpstr>Franklin Gothic Medium Cond</vt:lpstr>
      <vt:lpstr>Times New Roman</vt:lpstr>
      <vt:lpstr>Wingdings</vt:lpstr>
      <vt:lpstr>ANS 16x9_02_ NEW</vt:lpstr>
      <vt:lpstr>Effects of Varying the Heat Transfer Coefficient on Engine Performance</vt:lpstr>
      <vt:lpstr>Acknowledgements</vt:lpstr>
      <vt:lpstr>Agenda</vt:lpstr>
      <vt:lpstr>Nuclear Thermal Propulsion (NTP) Modeling Overview</vt:lpstr>
      <vt:lpstr>Applicable Correlations for Nusselt Number [11]</vt:lpstr>
      <vt:lpstr>System Integration</vt:lpstr>
      <vt:lpstr>Iterative Solution</vt:lpstr>
      <vt:lpstr>X-NTP HTC Analysis</vt:lpstr>
      <vt:lpstr>H-NTP HTC Variation (Westinghouse Correlation)</vt:lpstr>
      <vt:lpstr>H-NTP HTC and Isp Variation</vt:lpstr>
      <vt:lpstr>H-NTP HTC and Isp Variation (Continued)</vt:lpstr>
      <vt:lpstr>X-NTP HTC Conclusions</vt:lpstr>
      <vt:lpstr>References</vt:lpstr>
      <vt:lpstr>Questions?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Valerie Gravley</dc:creator>
  <cp:lastModifiedBy>Smith, Corey D. (LARC-A3)[TEAMS3]</cp:lastModifiedBy>
  <cp:revision>100</cp:revision>
  <dcterms:created xsi:type="dcterms:W3CDTF">2017-01-30T20:04:56Z</dcterms:created>
  <dcterms:modified xsi:type="dcterms:W3CDTF">2023-04-20T21:21:04Z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0x010100A41186190E25B441B912164BCBC8C616</vt:lpwstr>
  </property>
</Properties>
</file>