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15" r:id="rId4"/>
    <p:sldId id="338" r:id="rId5"/>
    <p:sldId id="337" r:id="rId6"/>
    <p:sldId id="266" r:id="rId7"/>
    <p:sldId id="276" r:id="rId8"/>
    <p:sldId id="349" r:id="rId9"/>
    <p:sldId id="350" r:id="rId10"/>
    <p:sldId id="273" r:id="rId11"/>
    <p:sldId id="307" r:id="rId12"/>
    <p:sldId id="284" r:id="rId13"/>
    <p:sldId id="308" r:id="rId14"/>
    <p:sldId id="316" r:id="rId15"/>
    <p:sldId id="312" r:id="rId16"/>
    <p:sldId id="318" r:id="rId17"/>
    <p:sldId id="298" r:id="rId18"/>
    <p:sldId id="304" r:id="rId19"/>
    <p:sldId id="311" r:id="rId20"/>
    <p:sldId id="262" r:id="rId21"/>
    <p:sldId id="351" r:id="rId22"/>
    <p:sldId id="300" r:id="rId23"/>
    <p:sldId id="270" r:id="rId24"/>
    <p:sldId id="319" r:id="rId25"/>
    <p:sldId id="320" r:id="rId26"/>
    <p:sldId id="302" r:id="rId27"/>
    <p:sldId id="321" r:id="rId28"/>
    <p:sldId id="339" r:id="rId29"/>
    <p:sldId id="286" r:id="rId30"/>
    <p:sldId id="330" r:id="rId31"/>
    <p:sldId id="333" r:id="rId32"/>
    <p:sldId id="334" r:id="rId33"/>
    <p:sldId id="335" r:id="rId34"/>
    <p:sldId id="269" r:id="rId35"/>
    <p:sldId id="303" r:id="rId36"/>
    <p:sldId id="340" r:id="rId37"/>
    <p:sldId id="344" r:id="rId38"/>
    <p:sldId id="341" r:id="rId39"/>
    <p:sldId id="345" r:id="rId40"/>
    <p:sldId id="263" r:id="rId41"/>
    <p:sldId id="291" r:id="rId42"/>
    <p:sldId id="272" r:id="rId43"/>
    <p:sldId id="306" r:id="rId44"/>
    <p:sldId id="301" r:id="rId45"/>
    <p:sldId id="305" r:id="rId46"/>
    <p:sldId id="346" r:id="rId47"/>
    <p:sldId id="34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C9D953-9F80-4BC4-586F-B7F2D34C3065}" name="James Stephenson" initials="JS" userId="3jobhsSG94KEsRFlIwOogffzGrJbKnLWpECGlHKjNqU=" providerId="None"/>
  <p188:author id="{4E2B15C1-8FF6-87ED-7578-320963D272DF}" name="Subhashini Chitta" initials="SC" userId="bb38b6f9598bf958" providerId="Windows Live"/>
  <p188:author id="{188EAFDB-519F-C8CB-6953-5ABA4048A8A9}" name="Stephenson, James Harold. (LARC-YA)[ARMY / LaRC]" initials="SJH(Y/L" userId="S::jhstephe@ndc.nasa.gov::0574b3bd-76c2-4023-8886-719a9b0c64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007" autoAdjust="0"/>
  </p:normalViewPr>
  <p:slideViewPr>
    <p:cSldViewPr snapToGrid="0">
      <p:cViewPr varScale="1">
        <p:scale>
          <a:sx n="85" d="100"/>
          <a:sy n="85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D6677C-3718-D913-B3F4-2D2C1C12A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D0DF3-859E-28E7-A03A-40F51943EB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D37-63D1-4FEC-A68F-10CFE28200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73CE-CE49-2019-01D5-1F66995553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3DB2D-82FF-FB64-5981-1C0F1DA022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E574C-8E39-4823-A656-5220B3A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75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491F21C-8F6F-4471-846A-91C746283443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AAB679B-4E22-442A-A341-C09CF878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6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0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the variation in amplitude is significant over even 1.5 seconds of data"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4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96, 192, 288, 384??</a:t>
            </a:r>
          </a:p>
        </p:txBody>
      </p:sp>
    </p:spTree>
    <p:extLst>
      <p:ext uri="{BB962C8B-B14F-4D97-AF65-F5344CB8AC3E}">
        <p14:creationId xmlns:p14="http://schemas.microsoft.com/office/powerpoint/2010/main" val="111431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96, 192, 288, 384??</a:t>
            </a:r>
          </a:p>
        </p:txBody>
      </p:sp>
    </p:spTree>
    <p:extLst>
      <p:ext uri="{BB962C8B-B14F-4D97-AF65-F5344CB8AC3E}">
        <p14:creationId xmlns:p14="http://schemas.microsoft.com/office/powerpoint/2010/main" val="1887335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96, 192, 288, 384??</a:t>
            </a:r>
          </a:p>
        </p:txBody>
      </p:sp>
    </p:spTree>
    <p:extLst>
      <p:ext uri="{BB962C8B-B14F-4D97-AF65-F5344CB8AC3E}">
        <p14:creationId xmlns:p14="http://schemas.microsoft.com/office/powerpoint/2010/main" val="94526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96, 192, 288, 384??</a:t>
            </a:r>
          </a:p>
        </p:txBody>
      </p:sp>
    </p:spTree>
    <p:extLst>
      <p:ext uri="{BB962C8B-B14F-4D97-AF65-F5344CB8AC3E}">
        <p14:creationId xmlns:p14="http://schemas.microsoft.com/office/powerpoint/2010/main" val="272814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17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87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58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8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0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7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0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latin typeface="NimbusRomNo9L-Regu"/>
              </a:rPr>
              <a:t>Remove microphones used for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09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the microphone locations</a:t>
            </a:r>
          </a:p>
        </p:txBody>
      </p:sp>
    </p:spTree>
    <p:extLst>
      <p:ext uri="{BB962C8B-B14F-4D97-AF65-F5344CB8AC3E}">
        <p14:creationId xmlns:p14="http://schemas.microsoft.com/office/powerpoint/2010/main" val="384489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the microphone locations</a:t>
            </a:r>
          </a:p>
        </p:txBody>
      </p:sp>
    </p:spTree>
    <p:extLst>
      <p:ext uri="{BB962C8B-B14F-4D97-AF65-F5344CB8AC3E}">
        <p14:creationId xmlns:p14="http://schemas.microsoft.com/office/powerpoint/2010/main" val="409277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the microphone locations</a:t>
            </a:r>
          </a:p>
        </p:txBody>
      </p:sp>
    </p:spTree>
    <p:extLst>
      <p:ext uri="{BB962C8B-B14F-4D97-AF65-F5344CB8AC3E}">
        <p14:creationId xmlns:p14="http://schemas.microsoft.com/office/powerpoint/2010/main" val="346908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6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A2F-9147-4E9C-BD4B-F45D726A50FB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3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7757-D992-4AA8-83B4-1204C298DD60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E9AD-1517-403F-8488-53B65468543A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16D8-2403-41E6-8565-35283E7E39EE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2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B04D-4698-4A1D-82A7-D87D43052BF4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7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13A8-45F3-415F-90C8-54B117E3BF0E}" type="datetime1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7D9D-AD49-41C0-818E-F6D23ED3E13C}" type="datetime1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327-BA1F-4EF1-AA06-C6FF85884189}" type="datetime1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5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F0D-B890-487B-B12D-B9BBB470726B}" type="datetime1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FC9-C820-492F-811E-46C7C9166B41}" type="datetime1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1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8A8-E896-44E2-9348-BE1B60A6607F}" type="datetime1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3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AC94-448E-463F-9EB1-281F5335477E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EC6EE-10ED-4F1D-BFBD-D6AED6C1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0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2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0" Type="http://schemas.openxmlformats.org/officeDocument/2006/relationships/image" Target="../media/image620.png"/><Relationship Id="rId9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2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2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7" Type="http://schemas.openxmlformats.org/officeDocument/2006/relationships/image" Target="../media/image26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710.png"/><Relationship Id="rId4" Type="http://schemas.openxmlformats.org/officeDocument/2006/relationships/image" Target="../media/image2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7" Type="http://schemas.openxmlformats.org/officeDocument/2006/relationships/image" Target="../media/image26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710.png"/><Relationship Id="rId4" Type="http://schemas.openxmlformats.org/officeDocument/2006/relationships/image" Target="../media/image2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71EC-8CCD-DEB9-71FE-E2FD83F9B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95" y="1122363"/>
            <a:ext cx="1155031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Evaluation of Acoustic Propagation in Layered Media using Wave Confinement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D213E-43DF-B992-C2C1-76EB7EECD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7" y="3826628"/>
            <a:ext cx="10667999" cy="249396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+mj-lt"/>
              </a:rPr>
              <a:t>Subhashini Chitta, </a:t>
            </a:r>
            <a:r>
              <a:rPr lang="en-US" sz="2000" dirty="0">
                <a:latin typeface="+mj-lt"/>
              </a:rPr>
              <a:t>Wave CPC, Inc, Tullahoma, TN, USA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+mj-lt"/>
              </a:rPr>
              <a:t>Mary L. Houston, </a:t>
            </a:r>
            <a:r>
              <a:rPr lang="en-US" sz="2000" dirty="0">
                <a:latin typeface="+mj-lt"/>
              </a:rPr>
              <a:t>Analytical Mechanics Associates, Inc.,  Hampton, VA, USA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+mj-lt"/>
              </a:rPr>
              <a:t>James H. Stephenson, </a:t>
            </a:r>
            <a:r>
              <a:rPr lang="en-US" sz="2000" dirty="0">
                <a:latin typeface="+mj-lt"/>
              </a:rPr>
              <a:t>U.S. Army Combat Capabilities Development Command,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			Aviation &amp; Missile Center, Hampton, VA, USA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+mj-lt"/>
              </a:rPr>
              <a:t>John Steinhoff, </a:t>
            </a:r>
            <a:r>
              <a:rPr lang="en-US" sz="2000" dirty="0">
                <a:latin typeface="+mj-lt"/>
              </a:rPr>
              <a:t>Wave CPC, Inc, Tullahoma, TN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61BB2-D1C1-45DB-ADDD-1446F68B1D78}"/>
              </a:ext>
            </a:extLst>
          </p:cNvPr>
          <p:cNvSpPr txBox="1"/>
          <p:nvPr/>
        </p:nvSpPr>
        <p:spPr>
          <a:xfrm>
            <a:off x="8338958" y="6498755"/>
            <a:ext cx="3853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 Statement A: Approved for Public Release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EF579EF-CE96-4A22-B32D-95D57C25BBFA}"/>
              </a:ext>
            </a:extLst>
          </p:cNvPr>
          <p:cNvSpPr txBox="1">
            <a:spLocks/>
          </p:cNvSpPr>
          <p:nvPr/>
        </p:nvSpPr>
        <p:spPr>
          <a:xfrm>
            <a:off x="9448800" y="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7EC6EE-10ED-4F1D-BFBD-D6AED6C11EE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4100"/>
                <a:ext cx="10970452" cy="53848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Integral Calculations</a:t>
                </a:r>
              </a:p>
              <a:p>
                <a:pPr lvl="1"/>
                <a:r>
                  <a:rPr lang="en-US" dirty="0">
                    <a:latin typeface="+mj-lt"/>
                  </a:rPr>
                  <a:t>Ideal Case: Axisymmetric point source of amplitude,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:</a:t>
                </a:r>
              </a:p>
              <a:p>
                <a:pPr lvl="2"/>
                <a:r>
                  <a:rPr lang="en-US" dirty="0">
                    <a:latin typeface="+mj-lt"/>
                  </a:rPr>
                  <a:t>Amplitude of CW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Amplitude of physical wave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can be specified as a function of frequency or time and independent of direction.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SPL of physical wave</a:t>
                </a:r>
              </a:p>
              <a:p>
                <a:pPr lvl="2"/>
                <a:r>
                  <a:rPr lang="en-US" dirty="0">
                    <a:latin typeface="+mj-lt"/>
                  </a:rPr>
                  <a:t>Arrival time</a:t>
                </a:r>
              </a:p>
              <a:p>
                <a:pPr lvl="1"/>
                <a:r>
                  <a:rPr lang="en-US" dirty="0">
                    <a:latin typeface="+mj-lt"/>
                  </a:rPr>
                  <a:t>Reality: Angle dependent source of amplitude,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:</a:t>
                </a:r>
              </a:p>
              <a:p>
                <a:pPr lvl="2"/>
                <a:r>
                  <a:rPr lang="en-US" dirty="0">
                    <a:latin typeface="+mj-lt"/>
                  </a:rPr>
                  <a:t>Need emission angles,</a:t>
                </a: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, corresponding to far field points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𝑓𝑎𝑟𝑓𝑖𝑒𝑙𝑑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 smtClean="0">
                        <a:latin typeface="+mj-lt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:pPr lvl="2"/>
                <a:r>
                  <a:rPr lang="en-US" dirty="0">
                    <a:latin typeface="+mj-lt"/>
                  </a:rPr>
                  <a:t>Initialize multicomponent,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, to carry emission coordinates	</a:t>
                </a:r>
              </a:p>
              <a:p>
                <a:pPr lvl="2"/>
                <a:r>
                  <a:rPr lang="en-US" dirty="0">
                    <a:latin typeface="+mj-lt"/>
                  </a:rPr>
                  <a:t>SPL of physical wave</a:t>
                </a:r>
              </a:p>
              <a:p>
                <a:pPr lvl="2"/>
                <a:r>
                  <a:rPr lang="en-US" dirty="0">
                    <a:latin typeface="+mj-lt"/>
                  </a:rPr>
                  <a:t>Arrival time</a:t>
                </a:r>
              </a:p>
              <a:p>
                <a:pPr lvl="2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4100"/>
                <a:ext cx="10970452" cy="5384800"/>
              </a:xfrm>
              <a:blipFill>
                <a:blip r:embed="rId3"/>
                <a:stretch>
                  <a:fillRect l="-1001" t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F8AF909-DF57-D61D-479B-1ACC94F64A91}"/>
              </a:ext>
            </a:extLst>
          </p:cNvPr>
          <p:cNvGrpSpPr/>
          <p:nvPr/>
        </p:nvGrpSpPr>
        <p:grpSpPr>
          <a:xfrm>
            <a:off x="8911538" y="3483262"/>
            <a:ext cx="645227" cy="644136"/>
            <a:chOff x="6440128" y="3137209"/>
            <a:chExt cx="835743" cy="8436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8BC549-C1BB-CFF0-F37D-8FE641F1D547}"/>
                </a:ext>
              </a:extLst>
            </p:cNvPr>
            <p:cNvSpPr/>
            <p:nvPr/>
          </p:nvSpPr>
          <p:spPr>
            <a:xfrm>
              <a:off x="6440128" y="3145164"/>
              <a:ext cx="835743" cy="83574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026C20B-8398-202C-8CFD-36A95EAA8E50}"/>
                </a:ext>
              </a:extLst>
            </p:cNvPr>
            <p:cNvSpPr/>
            <p:nvPr/>
          </p:nvSpPr>
          <p:spPr>
            <a:xfrm>
              <a:off x="6632073" y="3137209"/>
              <a:ext cx="368802" cy="832818"/>
            </a:xfrm>
            <a:prstGeom prst="arc">
              <a:avLst>
                <a:gd name="adj1" fmla="val 16200000"/>
                <a:gd name="adj2" fmla="val 5376033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5DA042C-C9F9-74E7-BC08-EB9DE4997B5A}"/>
                </a:ext>
              </a:extLst>
            </p:cNvPr>
            <p:cNvSpPr/>
            <p:nvPr/>
          </p:nvSpPr>
          <p:spPr>
            <a:xfrm rot="5400000">
              <a:off x="6704322" y="3135747"/>
              <a:ext cx="310279" cy="832818"/>
            </a:xfrm>
            <a:prstGeom prst="arc">
              <a:avLst>
                <a:gd name="adj1" fmla="val 16200000"/>
                <a:gd name="adj2" fmla="val 543501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07CCAD-66F7-8E4A-4156-1884FED6DEF0}"/>
              </a:ext>
            </a:extLst>
          </p:cNvPr>
          <p:cNvGrpSpPr/>
          <p:nvPr/>
        </p:nvGrpSpPr>
        <p:grpSpPr>
          <a:xfrm>
            <a:off x="9471012" y="3656000"/>
            <a:ext cx="2337640" cy="1279345"/>
            <a:chOff x="9848949" y="3758066"/>
            <a:chExt cx="2337640" cy="127934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103EF8-D8C2-85F8-73D9-7F2883EE88DB}"/>
                </a:ext>
              </a:extLst>
            </p:cNvPr>
            <p:cNvCxnSpPr>
              <a:cxnSpLocks/>
            </p:cNvCxnSpPr>
            <p:nvPr/>
          </p:nvCxnSpPr>
          <p:spPr>
            <a:xfrm>
              <a:off x="9909808" y="4042763"/>
              <a:ext cx="1589924" cy="6253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45172F-29F8-86D3-1820-2D6C70F757C5}"/>
                </a:ext>
              </a:extLst>
            </p:cNvPr>
            <p:cNvCxnSpPr/>
            <p:nvPr/>
          </p:nvCxnSpPr>
          <p:spPr>
            <a:xfrm>
              <a:off x="10293621" y="4668079"/>
              <a:ext cx="1892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080479-D60D-C4A2-7E74-13E9DD3EC65D}"/>
                </a:ext>
              </a:extLst>
            </p:cNvPr>
            <p:cNvSpPr txBox="1"/>
            <p:nvPr/>
          </p:nvSpPr>
          <p:spPr>
            <a:xfrm>
              <a:off x="10979624" y="4668079"/>
              <a:ext cx="894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Ground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6D2E5F4-B8ED-3B49-8056-6EF6AE1D4CC5}"/>
                    </a:ext>
                  </a:extLst>
                </p:cNvPr>
                <p:cNvSpPr txBox="1"/>
                <p:nvPr/>
              </p:nvSpPr>
              <p:spPr>
                <a:xfrm>
                  <a:off x="9848949" y="3758066"/>
                  <a:ext cx="1580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 smtClean="0">
                            <a:latin typeface="+mj-lt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𝑒𝑚𝑖𝑡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𝑒𝑚𝑖𝑡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latin typeface="+mj-lt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6D2E5F4-B8ED-3B49-8056-6EF6AE1D4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949" y="3758066"/>
                  <a:ext cx="158011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A26A6-429E-777C-1F29-EBBDBAAE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6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3C0706D-8162-D769-B45B-234FB694E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22" y="1809410"/>
            <a:ext cx="6072566" cy="4251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487" y="731311"/>
                <a:ext cx="8329091" cy="132894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Validation for point source</a:t>
                </a:r>
              </a:p>
              <a:p>
                <a:pPr lvl="1"/>
                <a:r>
                  <a:rPr lang="en-US" dirty="0">
                    <a:latin typeface="+mj-lt"/>
                  </a:rPr>
                  <a:t>Case 1: Wind blowing toward +x direction,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=0°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487" y="731311"/>
                <a:ext cx="8329091" cy="1328949"/>
              </a:xfrm>
              <a:blipFill>
                <a:blip r:embed="rId3"/>
                <a:stretch>
                  <a:fillRect l="-1317" t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E121914-C9E8-089B-1964-1F6CBAF5B5C7}"/>
              </a:ext>
            </a:extLst>
          </p:cNvPr>
          <p:cNvGrpSpPr/>
          <p:nvPr/>
        </p:nvGrpSpPr>
        <p:grpSpPr>
          <a:xfrm>
            <a:off x="70400" y="1987749"/>
            <a:ext cx="1408861" cy="2408174"/>
            <a:chOff x="-1373934" y="3380746"/>
            <a:chExt cx="4015898" cy="240817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56F661E-68EA-A34E-34E7-F0944A904691}"/>
                </a:ext>
              </a:extLst>
            </p:cNvPr>
            <p:cNvCxnSpPr>
              <a:cxnSpLocks/>
            </p:cNvCxnSpPr>
            <p:nvPr/>
          </p:nvCxnSpPr>
          <p:spPr>
            <a:xfrm>
              <a:off x="90030" y="4005074"/>
              <a:ext cx="118728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D262756-236B-4587-66DA-50DC0AF18FE8}"/>
                    </a:ext>
                  </a:extLst>
                </p:cNvPr>
                <p:cNvSpPr txBox="1"/>
                <p:nvPr/>
              </p:nvSpPr>
              <p:spPr>
                <a:xfrm>
                  <a:off x="-1373934" y="3380746"/>
                  <a:ext cx="401589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sz="1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D262756-236B-4587-66DA-50DC0AF18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73934" y="3380746"/>
                  <a:ext cx="4015898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FDCA27-C8AE-C162-D2C1-63C0E483EF24}"/>
                </a:ext>
              </a:extLst>
            </p:cNvPr>
            <p:cNvGrpSpPr/>
            <p:nvPr/>
          </p:nvGrpSpPr>
          <p:grpSpPr>
            <a:xfrm>
              <a:off x="81162" y="4325337"/>
              <a:ext cx="1196149" cy="1463583"/>
              <a:chOff x="81162" y="4325337"/>
              <a:chExt cx="1196149" cy="1463583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3A5A2F4-58E3-1EF4-5C4B-B713B75E9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325337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9E04C66-2677-94D7-4D3A-853803715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596551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51DC6B3-38A4-90B3-91CC-16AB141AD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941719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59C69D0-60BF-3803-0C7A-CE2949B73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198877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CE0C594-52DC-80EB-C598-472EC3C5D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516249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4DB79B3-462E-7F03-AC78-62C712ADC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788920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95EF8E5-B74E-9529-61C8-6C70F7DADF53}"/>
              </a:ext>
            </a:extLst>
          </p:cNvPr>
          <p:cNvSpPr txBox="1"/>
          <p:nvPr/>
        </p:nvSpPr>
        <p:spPr>
          <a:xfrm>
            <a:off x="2149651" y="6090886"/>
            <a:ext cx="6115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Minimal deviation in azimuth angle due to wind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0DC2AD54-F846-377D-8280-21B7C0FB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789C0-5790-02CD-3AD4-D2F385C75D44}"/>
              </a:ext>
            </a:extLst>
          </p:cNvPr>
          <p:cNvGrpSpPr/>
          <p:nvPr/>
        </p:nvGrpSpPr>
        <p:grpSpPr>
          <a:xfrm>
            <a:off x="8847152" y="3723463"/>
            <a:ext cx="2742290" cy="1129682"/>
            <a:chOff x="6534807" y="2662586"/>
            <a:chExt cx="2742290" cy="11296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A09506-514B-31F5-9CC1-AB3584F81459}"/>
                </a:ext>
              </a:extLst>
            </p:cNvPr>
            <p:cNvSpPr/>
            <p:nvPr/>
          </p:nvSpPr>
          <p:spPr>
            <a:xfrm>
              <a:off x="6605774" y="318463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4721B5-4F1E-3E0E-1750-A05193085508}"/>
                </a:ext>
              </a:extLst>
            </p:cNvPr>
            <p:cNvSpPr txBox="1"/>
            <p:nvPr/>
          </p:nvSpPr>
          <p:spPr>
            <a:xfrm>
              <a:off x="6708765" y="3022826"/>
              <a:ext cx="148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Ray markers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D9A557-7A68-60DC-1305-C0D13C44EBA2}"/>
                </a:ext>
              </a:extLst>
            </p:cNvPr>
            <p:cNvCxnSpPr/>
            <p:nvPr/>
          </p:nvCxnSpPr>
          <p:spPr>
            <a:xfrm>
              <a:off x="6534807" y="3570890"/>
              <a:ext cx="173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098F84-B0EE-A59E-9362-E9C087A1C444}"/>
                </a:ext>
              </a:extLst>
            </p:cNvPr>
            <p:cNvSpPr txBox="1"/>
            <p:nvPr/>
          </p:nvSpPr>
          <p:spPr>
            <a:xfrm>
              <a:off x="6754609" y="3392158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WC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EB3988B-C31F-3DE7-7A6E-E92E789588BB}"/>
                </a:ext>
              </a:extLst>
            </p:cNvPr>
            <p:cNvCxnSpPr/>
            <p:nvPr/>
          </p:nvCxnSpPr>
          <p:spPr>
            <a:xfrm>
              <a:off x="6536668" y="2874337"/>
              <a:ext cx="17395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EFA50F-438E-0988-6799-51179D626F7D}"/>
                </a:ext>
              </a:extLst>
            </p:cNvPr>
            <p:cNvSpPr txBox="1"/>
            <p:nvPr/>
          </p:nvSpPr>
          <p:spPr>
            <a:xfrm>
              <a:off x="6708765" y="2662586"/>
              <a:ext cx="2568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Homogeneous medium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DDE91BB-91B0-41C1-80EC-12E6765600F9}"/>
              </a:ext>
            </a:extLst>
          </p:cNvPr>
          <p:cNvSpPr/>
          <p:nvPr/>
        </p:nvSpPr>
        <p:spPr>
          <a:xfrm>
            <a:off x="4989963" y="3511423"/>
            <a:ext cx="304800" cy="2944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89930E-213D-F231-EEBB-B70BA1275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98" y="816327"/>
            <a:ext cx="3241202" cy="2236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E202C0-0B6B-4980-BAAE-22BF33A11C98}"/>
              </a:ext>
            </a:extLst>
          </p:cNvPr>
          <p:cNvSpPr txBox="1"/>
          <p:nvPr/>
        </p:nvSpPr>
        <p:spPr>
          <a:xfrm>
            <a:off x="3365765" y="1441370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Azimuth angle contours</a:t>
            </a:r>
          </a:p>
        </p:txBody>
      </p:sp>
    </p:spTree>
    <p:extLst>
      <p:ext uri="{BB962C8B-B14F-4D97-AF65-F5344CB8AC3E}">
        <p14:creationId xmlns:p14="http://schemas.microsoft.com/office/powerpoint/2010/main" val="328301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56CFD-277B-747E-3577-AE4DB66B1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48" y="1445074"/>
            <a:ext cx="6304552" cy="4345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487" y="731311"/>
                <a:ext cx="8329091" cy="173314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Validation for point source</a:t>
                </a:r>
              </a:p>
              <a:p>
                <a:pPr lvl="1"/>
                <a:r>
                  <a:rPr lang="en-US" dirty="0">
                    <a:latin typeface="+mj-lt"/>
                  </a:rPr>
                  <a:t>Case 1: Wind blowing toward +x direction,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=0°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487" y="731311"/>
                <a:ext cx="8329091" cy="1733149"/>
              </a:xfrm>
              <a:blipFill>
                <a:blip r:embed="rId3"/>
                <a:stretch>
                  <a:fillRect l="-1317" t="-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E121914-C9E8-089B-1964-1F6CBAF5B5C7}"/>
              </a:ext>
            </a:extLst>
          </p:cNvPr>
          <p:cNvGrpSpPr/>
          <p:nvPr/>
        </p:nvGrpSpPr>
        <p:grpSpPr>
          <a:xfrm>
            <a:off x="70400" y="1987749"/>
            <a:ext cx="1408861" cy="2408174"/>
            <a:chOff x="-1373934" y="3380746"/>
            <a:chExt cx="4015898" cy="240817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56F661E-68EA-A34E-34E7-F0944A904691}"/>
                </a:ext>
              </a:extLst>
            </p:cNvPr>
            <p:cNvCxnSpPr>
              <a:cxnSpLocks/>
            </p:cNvCxnSpPr>
            <p:nvPr/>
          </p:nvCxnSpPr>
          <p:spPr>
            <a:xfrm>
              <a:off x="90030" y="4005074"/>
              <a:ext cx="118728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D262756-236B-4587-66DA-50DC0AF18FE8}"/>
                    </a:ext>
                  </a:extLst>
                </p:cNvPr>
                <p:cNvSpPr txBox="1"/>
                <p:nvPr/>
              </p:nvSpPr>
              <p:spPr>
                <a:xfrm>
                  <a:off x="-1373934" y="3380746"/>
                  <a:ext cx="401589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sz="1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D262756-236B-4587-66DA-50DC0AF18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73934" y="3380746"/>
                  <a:ext cx="4015898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FDCA27-C8AE-C162-D2C1-63C0E483EF24}"/>
                </a:ext>
              </a:extLst>
            </p:cNvPr>
            <p:cNvGrpSpPr/>
            <p:nvPr/>
          </p:nvGrpSpPr>
          <p:grpSpPr>
            <a:xfrm>
              <a:off x="81162" y="4325337"/>
              <a:ext cx="1196149" cy="1463583"/>
              <a:chOff x="81162" y="4325337"/>
              <a:chExt cx="1196149" cy="1463583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3A5A2F4-58E3-1EF4-5C4B-B713B75E9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325337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9E04C66-2677-94D7-4D3A-853803715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596551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51DC6B3-38A4-90B3-91CC-16AB141AD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941719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59C69D0-60BF-3803-0C7A-CE2949B73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198877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CE0C594-52DC-80EB-C598-472EC3C5D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516249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4DB79B3-462E-7F03-AC78-62C712ADC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788920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8556F6-B9B0-829D-6E44-B28C7AA80F08}"/>
              </a:ext>
            </a:extLst>
          </p:cNvPr>
          <p:cNvSpPr txBox="1"/>
          <p:nvPr/>
        </p:nvSpPr>
        <p:spPr>
          <a:xfrm>
            <a:off x="1001181" y="602378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Expanding (upward bending)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AF37C1-3D70-916B-E031-F4B81B8A4F34}"/>
              </a:ext>
            </a:extLst>
          </p:cNvPr>
          <p:cNvSpPr txBox="1"/>
          <p:nvPr/>
        </p:nvSpPr>
        <p:spPr>
          <a:xfrm>
            <a:off x="4705927" y="6013805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Contracting (downward bending)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AAA4D2-25B6-E1C7-87D2-509F76AFDF12}"/>
              </a:ext>
            </a:extLst>
          </p:cNvPr>
          <p:cNvGrpSpPr/>
          <p:nvPr/>
        </p:nvGrpSpPr>
        <p:grpSpPr>
          <a:xfrm>
            <a:off x="8847152" y="4083703"/>
            <a:ext cx="1660262" cy="769442"/>
            <a:chOff x="6534807" y="3022826"/>
            <a:chExt cx="1660262" cy="76944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9AE84FF-1C85-3C6C-7608-63D14FEA8D57}"/>
                </a:ext>
              </a:extLst>
            </p:cNvPr>
            <p:cNvSpPr/>
            <p:nvPr/>
          </p:nvSpPr>
          <p:spPr>
            <a:xfrm>
              <a:off x="6605774" y="318463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72E39A-BC53-C4E2-F862-58C3292BC9AC}"/>
                </a:ext>
              </a:extLst>
            </p:cNvPr>
            <p:cNvSpPr txBox="1"/>
            <p:nvPr/>
          </p:nvSpPr>
          <p:spPr>
            <a:xfrm>
              <a:off x="6708765" y="3022826"/>
              <a:ext cx="148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Ray markers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5CAF74-9742-AEF5-A091-7FCE0A61A720}"/>
                </a:ext>
              </a:extLst>
            </p:cNvPr>
            <p:cNvCxnSpPr/>
            <p:nvPr/>
          </p:nvCxnSpPr>
          <p:spPr>
            <a:xfrm>
              <a:off x="6534807" y="3570890"/>
              <a:ext cx="173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475A73A-B906-10E1-023A-9D7E581F1A06}"/>
                </a:ext>
              </a:extLst>
            </p:cNvPr>
            <p:cNvSpPr txBox="1"/>
            <p:nvPr/>
          </p:nvSpPr>
          <p:spPr>
            <a:xfrm>
              <a:off x="6754609" y="3392158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WC</a:t>
              </a:r>
            </a:p>
          </p:txBody>
        </p:sp>
      </p:grp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8C2646C0-9872-E017-B035-2B39FCAB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F0D3F6-4B99-E037-2A56-C5F37F397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98" y="816327"/>
            <a:ext cx="3241202" cy="2236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85DB8C-D83E-7BC7-F2CA-B5EE386130E5}"/>
              </a:ext>
            </a:extLst>
          </p:cNvPr>
          <p:cNvSpPr txBox="1"/>
          <p:nvPr/>
        </p:nvSpPr>
        <p:spPr>
          <a:xfrm>
            <a:off x="3365765" y="1441370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Elevation angle contours</a:t>
            </a:r>
          </a:p>
        </p:txBody>
      </p:sp>
    </p:spTree>
    <p:extLst>
      <p:ext uri="{BB962C8B-B14F-4D97-AF65-F5344CB8AC3E}">
        <p14:creationId xmlns:p14="http://schemas.microsoft.com/office/powerpoint/2010/main" val="236287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D116FBE-BADE-AEE4-5988-FDB69382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48" y="1445074"/>
            <a:ext cx="6304552" cy="4345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CE8C54-CFE2-A644-4DB2-C6D0F099EFED}"/>
              </a:ext>
            </a:extLst>
          </p:cNvPr>
          <p:cNvSpPr txBox="1"/>
          <p:nvPr/>
        </p:nvSpPr>
        <p:spPr>
          <a:xfrm>
            <a:off x="3365765" y="1441370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Elevation angle contours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121914-C9E8-089B-1964-1F6CBAF5B5C7}"/>
              </a:ext>
            </a:extLst>
          </p:cNvPr>
          <p:cNvGrpSpPr/>
          <p:nvPr/>
        </p:nvGrpSpPr>
        <p:grpSpPr>
          <a:xfrm>
            <a:off x="70400" y="1987749"/>
            <a:ext cx="1408861" cy="2408174"/>
            <a:chOff x="-1373934" y="3380746"/>
            <a:chExt cx="4015898" cy="240817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56F661E-68EA-A34E-34E7-F0944A904691}"/>
                </a:ext>
              </a:extLst>
            </p:cNvPr>
            <p:cNvCxnSpPr>
              <a:cxnSpLocks/>
            </p:cNvCxnSpPr>
            <p:nvPr/>
          </p:nvCxnSpPr>
          <p:spPr>
            <a:xfrm>
              <a:off x="90030" y="4005074"/>
              <a:ext cx="118728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D262756-236B-4587-66DA-50DC0AF18FE8}"/>
                    </a:ext>
                  </a:extLst>
                </p:cNvPr>
                <p:cNvSpPr txBox="1"/>
                <p:nvPr/>
              </p:nvSpPr>
              <p:spPr>
                <a:xfrm>
                  <a:off x="-1373934" y="3380746"/>
                  <a:ext cx="401589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sz="1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D262756-236B-4587-66DA-50DC0AF18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73934" y="3380746"/>
                  <a:ext cx="4015898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FDCA27-C8AE-C162-D2C1-63C0E483EF24}"/>
                </a:ext>
              </a:extLst>
            </p:cNvPr>
            <p:cNvGrpSpPr/>
            <p:nvPr/>
          </p:nvGrpSpPr>
          <p:grpSpPr>
            <a:xfrm>
              <a:off x="81162" y="4325337"/>
              <a:ext cx="1196149" cy="1463583"/>
              <a:chOff x="81162" y="4325337"/>
              <a:chExt cx="1196149" cy="1463583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3A5A2F4-58E3-1EF4-5C4B-B713B75E9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325337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9E04C66-2677-94D7-4D3A-853803715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596551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51DC6B3-38A4-90B3-91CC-16AB141AD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941719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59C69D0-60BF-3803-0C7A-CE2949B73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198877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CE0C594-52DC-80EB-C598-472EC3C5D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516249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4DB79B3-462E-7F03-AC78-62C712ADC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788920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4C8856-52EA-2F20-F4E2-4265827F9499}"/>
              </a:ext>
            </a:extLst>
          </p:cNvPr>
          <p:cNvCxnSpPr>
            <a:cxnSpLocks/>
          </p:cNvCxnSpPr>
          <p:nvPr/>
        </p:nvCxnSpPr>
        <p:spPr>
          <a:xfrm>
            <a:off x="2523800" y="3506303"/>
            <a:ext cx="473392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A8F7D-982C-7155-2FDB-DD6805B1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E028B2-649A-04DA-AC16-5D45AC437CB2}"/>
              </a:ext>
            </a:extLst>
          </p:cNvPr>
          <p:cNvGrpSpPr/>
          <p:nvPr/>
        </p:nvGrpSpPr>
        <p:grpSpPr>
          <a:xfrm>
            <a:off x="8847152" y="3723463"/>
            <a:ext cx="2742290" cy="1129682"/>
            <a:chOff x="6534807" y="2662586"/>
            <a:chExt cx="2742290" cy="11296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A93420-675D-2E93-66A5-5B20503BC34A}"/>
                </a:ext>
              </a:extLst>
            </p:cNvPr>
            <p:cNvSpPr/>
            <p:nvPr/>
          </p:nvSpPr>
          <p:spPr>
            <a:xfrm>
              <a:off x="6605774" y="318463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6A0394-8203-8DEA-C9DE-A0E60DDC36FC}"/>
                </a:ext>
              </a:extLst>
            </p:cNvPr>
            <p:cNvSpPr txBox="1"/>
            <p:nvPr/>
          </p:nvSpPr>
          <p:spPr>
            <a:xfrm>
              <a:off x="6708765" y="3022826"/>
              <a:ext cx="148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Ray markers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ABF651-4332-565C-F950-8C1557724315}"/>
                </a:ext>
              </a:extLst>
            </p:cNvPr>
            <p:cNvCxnSpPr/>
            <p:nvPr/>
          </p:nvCxnSpPr>
          <p:spPr>
            <a:xfrm>
              <a:off x="6534807" y="3570890"/>
              <a:ext cx="173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59C54-8180-9CD2-B49D-67370E5A7404}"/>
                </a:ext>
              </a:extLst>
            </p:cNvPr>
            <p:cNvSpPr txBox="1"/>
            <p:nvPr/>
          </p:nvSpPr>
          <p:spPr>
            <a:xfrm>
              <a:off x="6754609" y="3392158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WC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9A3F4D-6B05-FAAD-C7AB-430823E5C335}"/>
                </a:ext>
              </a:extLst>
            </p:cNvPr>
            <p:cNvCxnSpPr/>
            <p:nvPr/>
          </p:nvCxnSpPr>
          <p:spPr>
            <a:xfrm>
              <a:off x="6536668" y="2874337"/>
              <a:ext cx="17395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6C7E0C-5054-C84B-F68C-770FF477F2EC}"/>
                </a:ext>
              </a:extLst>
            </p:cNvPr>
            <p:cNvSpPr txBox="1"/>
            <p:nvPr/>
          </p:nvSpPr>
          <p:spPr>
            <a:xfrm>
              <a:off x="6708765" y="2662586"/>
              <a:ext cx="2568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Homogeneous medium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59D147C-184F-F6D8-8264-E2C7D2DD4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98" y="816327"/>
            <a:ext cx="3241202" cy="2236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38783B3-BA77-CA7D-FFB1-27DAB9EB5A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487" y="731312"/>
                <a:ext cx="8329091" cy="197021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Validation for point source</a:t>
                </a:r>
              </a:p>
              <a:p>
                <a:pPr lvl="1"/>
                <a:r>
                  <a:rPr lang="en-US" dirty="0">
                    <a:latin typeface="+mj-lt"/>
                  </a:rPr>
                  <a:t>Case 1: Wind blowing toward +x direction,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=0°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38783B3-BA77-CA7D-FFB1-27DAB9EB5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487" y="731312"/>
                <a:ext cx="8329091" cy="1970210"/>
              </a:xfrm>
              <a:blipFill>
                <a:blip r:embed="rId7"/>
                <a:stretch>
                  <a:fillRect l="-1317" t="-5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DE5BF5D-2729-DCFC-2416-1F0BCC36E9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53" y="5673577"/>
            <a:ext cx="5377872" cy="11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0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B320458-D852-C568-7B0B-AA5BF7076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5" y="5048011"/>
            <a:ext cx="7705725" cy="1781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E87132-0467-5413-D3E0-468BD20EB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7" y="1721688"/>
            <a:ext cx="8452373" cy="338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121914-C9E8-089B-1964-1F6CBAF5B5C7}"/>
              </a:ext>
            </a:extLst>
          </p:cNvPr>
          <p:cNvGrpSpPr/>
          <p:nvPr/>
        </p:nvGrpSpPr>
        <p:grpSpPr>
          <a:xfrm>
            <a:off x="2046804" y="2210303"/>
            <a:ext cx="1825384" cy="1783846"/>
            <a:chOff x="81162" y="4005074"/>
            <a:chExt cx="5203179" cy="1783846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56F661E-68EA-A34E-34E7-F0944A904691}"/>
                </a:ext>
              </a:extLst>
            </p:cNvPr>
            <p:cNvCxnSpPr>
              <a:cxnSpLocks/>
            </p:cNvCxnSpPr>
            <p:nvPr/>
          </p:nvCxnSpPr>
          <p:spPr>
            <a:xfrm>
              <a:off x="90030" y="4005074"/>
              <a:ext cx="118728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D262756-236B-4587-66DA-50DC0AF18FE8}"/>
                    </a:ext>
                  </a:extLst>
                </p:cNvPr>
                <p:cNvSpPr txBox="1"/>
                <p:nvPr/>
              </p:nvSpPr>
              <p:spPr>
                <a:xfrm>
                  <a:off x="1268443" y="4675341"/>
                  <a:ext cx="401589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sz="1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D262756-236B-4587-66DA-50DC0AF18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443" y="4675341"/>
                  <a:ext cx="4015898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FDCA27-C8AE-C162-D2C1-63C0E483EF24}"/>
                </a:ext>
              </a:extLst>
            </p:cNvPr>
            <p:cNvGrpSpPr/>
            <p:nvPr/>
          </p:nvGrpSpPr>
          <p:grpSpPr>
            <a:xfrm>
              <a:off x="81162" y="4325337"/>
              <a:ext cx="1196149" cy="1463583"/>
              <a:chOff x="81162" y="4325337"/>
              <a:chExt cx="1196149" cy="1463583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3A5A2F4-58E3-1EF4-5C4B-B713B75E9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325337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9E04C66-2677-94D7-4D3A-853803715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596551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51DC6B3-38A4-90B3-91CC-16AB141AD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62" y="4941719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59C69D0-60BF-3803-0C7A-CE2949B73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198877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CE0C594-52DC-80EB-C598-472EC3C5D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516249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4DB79B3-462E-7F03-AC78-62C712ADC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30" y="5788920"/>
                <a:ext cx="1187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A754232-3D25-1809-4D35-4820E8FDFD97}"/>
              </a:ext>
            </a:extLst>
          </p:cNvPr>
          <p:cNvSpPr txBox="1"/>
          <p:nvPr/>
        </p:nvSpPr>
        <p:spPr>
          <a:xfrm>
            <a:off x="3071775" y="4986463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Elevation angle contours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196E3-CA0F-57B6-2067-247EC81E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9FE61-0A43-8936-7F11-835CD4513312}"/>
              </a:ext>
            </a:extLst>
          </p:cNvPr>
          <p:cNvSpPr txBox="1"/>
          <p:nvPr/>
        </p:nvSpPr>
        <p:spPr>
          <a:xfrm>
            <a:off x="7973086" y="5378304"/>
            <a:ext cx="242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Downward bending</a:t>
            </a:r>
          </a:p>
          <a:p>
            <a:r>
              <a:rPr lang="en-US" dirty="0">
                <a:latin typeface="+mj-lt"/>
              </a:rPr>
              <a:t> Amplitude loss is lower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0DB193-24CB-0E4B-4C6B-830BEE16C18E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7073683" y="4241624"/>
            <a:ext cx="2113871" cy="1136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801D733-3E5E-A3D3-0A5B-4C8DCBA3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98" y="816327"/>
            <a:ext cx="3241202" cy="22368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B72A52-54D5-804A-44CC-DE0504433239}"/>
              </a:ext>
            </a:extLst>
          </p:cNvPr>
          <p:cNvGrpSpPr/>
          <p:nvPr/>
        </p:nvGrpSpPr>
        <p:grpSpPr>
          <a:xfrm>
            <a:off x="8847152" y="3723463"/>
            <a:ext cx="2742290" cy="1129682"/>
            <a:chOff x="6534807" y="2662586"/>
            <a:chExt cx="2742290" cy="112968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DCCFC1-FA5B-FC56-72D9-6B07906C81EC}"/>
                </a:ext>
              </a:extLst>
            </p:cNvPr>
            <p:cNvCxnSpPr/>
            <p:nvPr/>
          </p:nvCxnSpPr>
          <p:spPr>
            <a:xfrm>
              <a:off x="6534807" y="3570890"/>
              <a:ext cx="173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A77A0A-5372-273B-CCED-596740F14A5F}"/>
                </a:ext>
              </a:extLst>
            </p:cNvPr>
            <p:cNvSpPr txBox="1"/>
            <p:nvPr/>
          </p:nvSpPr>
          <p:spPr>
            <a:xfrm>
              <a:off x="6754609" y="3392158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WC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AC0D6F-67EA-E509-6427-7229D1D85196}"/>
                </a:ext>
              </a:extLst>
            </p:cNvPr>
            <p:cNvCxnSpPr/>
            <p:nvPr/>
          </p:nvCxnSpPr>
          <p:spPr>
            <a:xfrm>
              <a:off x="6536668" y="2874337"/>
              <a:ext cx="17395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4107DD-CA70-E579-F418-D8B912810D50}"/>
                </a:ext>
              </a:extLst>
            </p:cNvPr>
            <p:cNvSpPr txBox="1"/>
            <p:nvPr/>
          </p:nvSpPr>
          <p:spPr>
            <a:xfrm>
              <a:off x="6708765" y="2662586"/>
              <a:ext cx="2568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Homogeneous medium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DA64964-C7B8-9BDA-6979-4AB9788F45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487" y="731312"/>
                <a:ext cx="8329091" cy="197021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Validation for point source</a:t>
                </a:r>
              </a:p>
              <a:p>
                <a:pPr lvl="1"/>
                <a:r>
                  <a:rPr lang="en-US" dirty="0">
                    <a:latin typeface="+mj-lt"/>
                  </a:rPr>
                  <a:t>Case 1: Wind blowing toward +x direction,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=0°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DA64964-C7B8-9BDA-6979-4AB9788F4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487" y="731312"/>
                <a:ext cx="8329091" cy="1970210"/>
              </a:xfrm>
              <a:blipFill>
                <a:blip r:embed="rId7"/>
                <a:stretch>
                  <a:fillRect l="-1317" t="-5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39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ADA525-B78E-967A-1439-648E1F1AC9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487" y="731312"/>
                <a:ext cx="8329091" cy="1970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+mj-lt"/>
                  </a:rPr>
                  <a:t>Validation for point source</a:t>
                </a:r>
              </a:p>
              <a:p>
                <a:pPr lvl="1"/>
                <a:r>
                  <a:rPr lang="en-US" dirty="0">
                    <a:latin typeface="+mj-lt"/>
                  </a:rPr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=153°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4ADA525-B78E-967A-1439-648E1F1AC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7" y="731312"/>
                <a:ext cx="8329091" cy="1970210"/>
              </a:xfrm>
              <a:prstGeom prst="rect">
                <a:avLst/>
              </a:prstGeom>
              <a:blipFill>
                <a:blip r:embed="rId2"/>
                <a:stretch>
                  <a:fillRect l="-1317" t="-5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48DBF15F-52E9-1F3B-6428-AA16874E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ACE74-E301-FFFC-8A92-0CB806DAB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98" y="816327"/>
            <a:ext cx="3241202" cy="22368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6F7534-AC05-98F9-4256-BF2940D6BC9C}"/>
              </a:ext>
            </a:extLst>
          </p:cNvPr>
          <p:cNvGrpSpPr/>
          <p:nvPr/>
        </p:nvGrpSpPr>
        <p:grpSpPr>
          <a:xfrm>
            <a:off x="5888796" y="3134828"/>
            <a:ext cx="6019116" cy="3595583"/>
            <a:chOff x="5896402" y="3978089"/>
            <a:chExt cx="4728984" cy="27453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C064B3-8893-3E4D-6A88-FB9205167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02" y="3978089"/>
              <a:ext cx="3921114" cy="274530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1CA7F9D-D973-E151-850C-6844CA6CF3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13" y="4738462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11A4F7-1897-D79F-EB6B-19DE143189B2}"/>
                    </a:ext>
                  </a:extLst>
                </p:cNvPr>
                <p:cNvSpPr txBox="1"/>
                <p:nvPr/>
              </p:nvSpPr>
              <p:spPr>
                <a:xfrm>
                  <a:off x="10189222" y="4308105"/>
                  <a:ext cx="4361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1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5D84632-C7F7-03A4-0B46-8DC17BDE65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222" y="4308105"/>
                  <a:ext cx="43616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E18B8D-C6FF-D515-31DA-443C6FE766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12" y="4953051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F88D94-8879-3D98-1B24-4A708319B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11" y="5222920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5514F46-6687-5B61-61F0-0476A0AA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10" y="5492789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7B4D394-33E9-3F7E-B3E6-B0C4894354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09" y="5727212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1393B0-7459-FF9B-4493-7734CC8211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08" y="4491024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A6AC86-2591-E6B4-18CA-A74B49B55BF5}"/>
              </a:ext>
            </a:extLst>
          </p:cNvPr>
          <p:cNvSpPr txBox="1"/>
          <p:nvPr/>
        </p:nvSpPr>
        <p:spPr>
          <a:xfrm>
            <a:off x="4121149" y="2898409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Elevation angle contours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6FAD13-2457-9C41-FC86-3FDAD4483ED8}"/>
              </a:ext>
            </a:extLst>
          </p:cNvPr>
          <p:cNvGrpSpPr/>
          <p:nvPr/>
        </p:nvGrpSpPr>
        <p:grpSpPr>
          <a:xfrm>
            <a:off x="7083262" y="2461739"/>
            <a:ext cx="1660262" cy="769442"/>
            <a:chOff x="6534807" y="3022826"/>
            <a:chExt cx="1660262" cy="7694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ADE2CA-C4B7-EBFF-B98A-2DC97ED8584B}"/>
                </a:ext>
              </a:extLst>
            </p:cNvPr>
            <p:cNvSpPr/>
            <p:nvPr/>
          </p:nvSpPr>
          <p:spPr>
            <a:xfrm>
              <a:off x="6605774" y="318463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9B0290-ED34-EBC6-D4F4-814F76F77562}"/>
                </a:ext>
              </a:extLst>
            </p:cNvPr>
            <p:cNvSpPr txBox="1"/>
            <p:nvPr/>
          </p:nvSpPr>
          <p:spPr>
            <a:xfrm>
              <a:off x="6708765" y="3022826"/>
              <a:ext cx="148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Ray markers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B33CE67-7B25-AB6B-D290-A40D28BD3552}"/>
                </a:ext>
              </a:extLst>
            </p:cNvPr>
            <p:cNvCxnSpPr/>
            <p:nvPr/>
          </p:nvCxnSpPr>
          <p:spPr>
            <a:xfrm>
              <a:off x="6534807" y="3570890"/>
              <a:ext cx="173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1B8ACD-380B-88EA-3723-AF1A72E7EFA2}"/>
                </a:ext>
              </a:extLst>
            </p:cNvPr>
            <p:cNvSpPr txBox="1"/>
            <p:nvPr/>
          </p:nvSpPr>
          <p:spPr>
            <a:xfrm>
              <a:off x="6754609" y="3392158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WC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17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FDD057C-9987-E66B-9726-52FC9FC91131}"/>
              </a:ext>
            </a:extLst>
          </p:cNvPr>
          <p:cNvGrpSpPr/>
          <p:nvPr/>
        </p:nvGrpSpPr>
        <p:grpSpPr>
          <a:xfrm>
            <a:off x="5888796" y="3134828"/>
            <a:ext cx="6019116" cy="3595583"/>
            <a:chOff x="5896402" y="3978089"/>
            <a:chExt cx="4728984" cy="27453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259A8B-B18A-3D40-2AF0-7824F87AC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02" y="3978089"/>
              <a:ext cx="3921114" cy="2745305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D92F28A-47F0-D9E6-A8A6-D23CD94F39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13" y="4738462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88CC905-5995-9E3E-543E-70EB583F0BD4}"/>
                    </a:ext>
                  </a:extLst>
                </p:cNvPr>
                <p:cNvSpPr txBox="1"/>
                <p:nvPr/>
              </p:nvSpPr>
              <p:spPr>
                <a:xfrm>
                  <a:off x="10189222" y="4308105"/>
                  <a:ext cx="4361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1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5D84632-C7F7-03A4-0B46-8DC17BDE65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222" y="4308105"/>
                  <a:ext cx="43616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04CF8E-8823-8191-FD0B-0729CB7975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12" y="4953051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F084E69-FA23-4D8D-2DD1-9D8750BCF8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11" y="5222920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F1F866C-FCC8-751B-A130-3A51BA3033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10" y="5492789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7071C18-0BE4-9494-2AEC-BFA49F06DC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09" y="5727212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EE0942A-FD52-1EDF-82E8-53B31D4664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0008" y="4491024"/>
              <a:ext cx="601579" cy="36896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BE9E1DC-1C85-9E7D-8E70-9545DD2A71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7" y="3134828"/>
            <a:ext cx="5321599" cy="359558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85AFE758-FC65-817F-A0FF-C868A7CB6349}"/>
              </a:ext>
            </a:extLst>
          </p:cNvPr>
          <p:cNvGrpSpPr/>
          <p:nvPr/>
        </p:nvGrpSpPr>
        <p:grpSpPr>
          <a:xfrm>
            <a:off x="88871" y="3098464"/>
            <a:ext cx="509231" cy="2451448"/>
            <a:chOff x="164432" y="3016052"/>
            <a:chExt cx="895310" cy="2451448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CAE0009-2DC2-FBFF-816F-2B8CD03AD64D}"/>
                </a:ext>
              </a:extLst>
            </p:cNvPr>
            <p:cNvCxnSpPr>
              <a:cxnSpLocks/>
            </p:cNvCxnSpPr>
            <p:nvPr/>
          </p:nvCxnSpPr>
          <p:spPr>
            <a:xfrm>
              <a:off x="164432" y="3651599"/>
              <a:ext cx="89531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C52B30E-1EA9-3B23-C101-BEBD91702E8A}"/>
                    </a:ext>
                  </a:extLst>
                </p:cNvPr>
                <p:cNvSpPr txBox="1"/>
                <p:nvPr/>
              </p:nvSpPr>
              <p:spPr>
                <a:xfrm>
                  <a:off x="315611" y="3016052"/>
                  <a:ext cx="579580" cy="540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1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C52B30E-1EA9-3B23-C101-BEBD91702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611" y="3016052"/>
                  <a:ext cx="579580" cy="5408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7071F9E-2110-680E-21AE-3E948E8A3D26}"/>
                </a:ext>
              </a:extLst>
            </p:cNvPr>
            <p:cNvGrpSpPr/>
            <p:nvPr/>
          </p:nvGrpSpPr>
          <p:grpSpPr>
            <a:xfrm>
              <a:off x="164432" y="3913422"/>
              <a:ext cx="895310" cy="1554078"/>
              <a:chOff x="164432" y="3913422"/>
              <a:chExt cx="895310" cy="1554078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CA096D0-89BA-8DBC-7432-66B2EF50F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432" y="3913422"/>
                <a:ext cx="8953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DE7AE32D-607A-0735-1800-FD6171887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432" y="4189509"/>
                <a:ext cx="8953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F8C57F4-FCAE-A292-A5FC-1151D9326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432" y="4540880"/>
                <a:ext cx="8953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273C138-0CF8-EFB4-7373-C7B767D9B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432" y="4866854"/>
                <a:ext cx="8953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E4A5F379-FAB1-DCED-9F3A-3A7AB56AA6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432" y="5189930"/>
                <a:ext cx="8953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05BF364-F807-CDCA-7528-5A149E7A2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432" y="5467500"/>
                <a:ext cx="8953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E4500-586D-028A-D7A9-1A2C8767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16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32733B-8AA1-443E-87CC-AA24A589C89B}"/>
              </a:ext>
            </a:extLst>
          </p:cNvPr>
          <p:cNvSpPr txBox="1"/>
          <p:nvPr/>
        </p:nvSpPr>
        <p:spPr>
          <a:xfrm>
            <a:off x="4121149" y="2898409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Elevation angle contours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C439E-E2C0-FBBC-6D13-1821DCA8EB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98" y="816327"/>
            <a:ext cx="3241202" cy="2236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C5D63EC-614B-969A-13D4-DAE3570CA4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487" y="731312"/>
                <a:ext cx="8329091" cy="1970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+mj-lt"/>
                  </a:rPr>
                  <a:t>Validation for point source</a:t>
                </a:r>
              </a:p>
              <a:p>
                <a:pPr lvl="1"/>
                <a:r>
                  <a:rPr lang="en-US" dirty="0">
                    <a:latin typeface="+mj-lt"/>
                  </a:rPr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=153°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b="0" i="0" dirty="0">
                    <a:effectLst/>
                    <a:latin typeface="+mj-lt"/>
                  </a:rPr>
                  <a:t>Contract : propagation is in the same direction as wind</a:t>
                </a:r>
              </a:p>
              <a:p>
                <a:pPr lvl="1"/>
                <a:r>
                  <a:rPr lang="en-US" b="0" i="0" dirty="0">
                    <a:effectLst/>
                    <a:latin typeface="+mj-lt"/>
                  </a:rPr>
                  <a:t>Expand : propagation is opposite to wind</a:t>
                </a: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C5D63EC-614B-969A-13D4-DAE3570C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7" y="731312"/>
                <a:ext cx="8329091" cy="1970210"/>
              </a:xfrm>
              <a:prstGeom prst="rect">
                <a:avLst/>
              </a:prstGeom>
              <a:blipFill>
                <a:blip r:embed="rId10"/>
                <a:stretch>
                  <a:fillRect l="-1317" t="-5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8010E6E-9552-3D3B-98CF-5EE71FF17BA1}"/>
              </a:ext>
            </a:extLst>
          </p:cNvPr>
          <p:cNvGrpSpPr/>
          <p:nvPr/>
        </p:nvGrpSpPr>
        <p:grpSpPr>
          <a:xfrm>
            <a:off x="7083262" y="2461739"/>
            <a:ext cx="1660262" cy="769442"/>
            <a:chOff x="6534807" y="3022826"/>
            <a:chExt cx="1660262" cy="7694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E50ED2-97A7-A491-3C92-1803B2DCC193}"/>
                </a:ext>
              </a:extLst>
            </p:cNvPr>
            <p:cNvSpPr/>
            <p:nvPr/>
          </p:nvSpPr>
          <p:spPr>
            <a:xfrm>
              <a:off x="6605774" y="318463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450E16-1801-E8D7-9193-80329B51F544}"/>
                </a:ext>
              </a:extLst>
            </p:cNvPr>
            <p:cNvSpPr txBox="1"/>
            <p:nvPr/>
          </p:nvSpPr>
          <p:spPr>
            <a:xfrm>
              <a:off x="6708765" y="3022826"/>
              <a:ext cx="148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Ray markers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5B8108-3B41-B0B5-CCAA-AAE4F63B54FA}"/>
                </a:ext>
              </a:extLst>
            </p:cNvPr>
            <p:cNvCxnSpPr/>
            <p:nvPr/>
          </p:nvCxnSpPr>
          <p:spPr>
            <a:xfrm>
              <a:off x="6534807" y="3570890"/>
              <a:ext cx="173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0246C1-226C-1C15-C676-5470782A92F7}"/>
                </a:ext>
              </a:extLst>
            </p:cNvPr>
            <p:cNvSpPr txBox="1"/>
            <p:nvPr/>
          </p:nvSpPr>
          <p:spPr>
            <a:xfrm>
              <a:off x="6754609" y="3392158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WC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100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8040A5-EA86-C54E-E522-198FFB7CD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100" y="1666107"/>
            <a:ext cx="3641834" cy="3641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8900"/>
            <a:ext cx="11193379" cy="9652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Application to Rotorcraft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94" y="1021219"/>
            <a:ext cx="4870193" cy="57478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Source Spectra at R = 100 ft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Linear microphone array deployed over bare, level ground</a:t>
            </a:r>
          </a:p>
          <a:p>
            <a:pPr lvl="2"/>
            <a:r>
              <a:rPr lang="en-US" dirty="0">
                <a:latin typeface="+mj-lt"/>
              </a:rPr>
              <a:t>Testing begins at dawn when winds are lowest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Sound levels are recorded as the rotorcraft passes over the microphone array</a:t>
            </a:r>
          </a:p>
          <a:p>
            <a:pPr marL="1200150" lvl="2" indent="-285750"/>
            <a:r>
              <a:rPr lang="en-US" dirty="0">
                <a:latin typeface="+mj-lt"/>
              </a:rPr>
              <a:t>Each microphone is at a different emission angle</a:t>
            </a:r>
          </a:p>
          <a:p>
            <a:pPr marL="1200150" lvl="2" indent="-285750"/>
            <a:r>
              <a:rPr lang="en-US" dirty="0">
                <a:latin typeface="+mj-lt"/>
              </a:rPr>
              <a:t>Source noise data acquired between x = -2000 ft and x = 2000 ft</a:t>
            </a:r>
          </a:p>
          <a:p>
            <a:pPr marL="1200150" lvl="2" indent="-285750"/>
            <a:r>
              <a:rPr lang="en-US" dirty="0">
                <a:latin typeface="+mj-lt"/>
              </a:rPr>
              <a:t>Spectra taken every ½ second 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12B04-F319-0436-B2B4-C31395C8F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51" y="938048"/>
            <a:ext cx="3433474" cy="498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8A8E0-CFAF-843C-876F-4334FEAD6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96" y="3763294"/>
            <a:ext cx="2703783" cy="20623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EE78D-D159-8A0D-C8E1-5D05B00E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A770F-9250-A306-2693-E14C79FB5434}"/>
              </a:ext>
            </a:extLst>
          </p:cNvPr>
          <p:cNvSpPr txBox="1"/>
          <p:nvPr/>
        </p:nvSpPr>
        <p:spPr>
          <a:xfrm rot="16200000">
            <a:off x="11103390" y="4655985"/>
            <a:ext cx="1325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OASPL [dB]</a:t>
            </a:r>
          </a:p>
        </p:txBody>
      </p:sp>
    </p:spTree>
    <p:extLst>
      <p:ext uri="{BB962C8B-B14F-4D97-AF65-F5344CB8AC3E}">
        <p14:creationId xmlns:p14="http://schemas.microsoft.com/office/powerpoint/2010/main" val="347430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A2A286-F571-171F-AF25-395F7565B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100" y="1666107"/>
            <a:ext cx="3641834" cy="3641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8900"/>
            <a:ext cx="11193379" cy="9652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Application to Rotorcraft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94" y="1021219"/>
            <a:ext cx="4870193" cy="57478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Source Spectra at R = 100 ft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>
                <a:latin typeface="+mj-lt"/>
              </a:rPr>
              <a:t>Noise is back propagated to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representative hemisphere of 100 ft radius surrounding </a:t>
            </a:r>
            <a:r>
              <a:rPr lang="en-US">
                <a:latin typeface="+mj-lt"/>
              </a:rPr>
              <a:t>the aircraft </a:t>
            </a:r>
            <a:endParaRPr lang="en-US" dirty="0">
              <a:latin typeface="+mj-lt"/>
            </a:endParaRPr>
          </a:p>
          <a:p>
            <a:pPr marL="914400" lvl="2" indent="0">
              <a:buNone/>
            </a:pPr>
            <a:r>
              <a:rPr lang="en-US" dirty="0">
                <a:latin typeface="+mj-lt"/>
              </a:rPr>
              <a:t>(Assuming straight ray propagation)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>
                <a:latin typeface="+mj-lt"/>
              </a:rPr>
              <a:t>Propagation effects are removed</a:t>
            </a:r>
          </a:p>
          <a:p>
            <a:pPr lvl="2"/>
            <a:r>
              <a:rPr lang="en-US" dirty="0">
                <a:latin typeface="+mj-lt"/>
              </a:rPr>
              <a:t>Spherical spreading</a:t>
            </a:r>
          </a:p>
          <a:p>
            <a:pPr lvl="2"/>
            <a:r>
              <a:rPr lang="en-US" dirty="0">
                <a:latin typeface="+mj-lt"/>
              </a:rPr>
              <a:t>Atmospheric absorption</a:t>
            </a:r>
          </a:p>
          <a:p>
            <a:pPr lvl="2"/>
            <a:r>
              <a:rPr lang="en-US" dirty="0">
                <a:latin typeface="+mj-lt"/>
              </a:rPr>
              <a:t>Pressure doubling due to ground reflection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12B04-F319-0436-B2B4-C31395C8F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51" y="938048"/>
            <a:ext cx="3433474" cy="498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8A8E0-CFAF-843C-876F-4334FEAD6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96" y="3763294"/>
            <a:ext cx="2703783" cy="20623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BBD8F-8973-B88D-0FEF-81699A84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ED4C7-9193-DF85-5BF7-D089EDFEFA8E}"/>
              </a:ext>
            </a:extLst>
          </p:cNvPr>
          <p:cNvSpPr txBox="1"/>
          <p:nvPr/>
        </p:nvSpPr>
        <p:spPr>
          <a:xfrm rot="16200000">
            <a:off x="11103390" y="4655985"/>
            <a:ext cx="1325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OASPL [dB]</a:t>
            </a:r>
          </a:p>
        </p:txBody>
      </p:sp>
    </p:spTree>
    <p:extLst>
      <p:ext uri="{BB962C8B-B14F-4D97-AF65-F5344CB8AC3E}">
        <p14:creationId xmlns:p14="http://schemas.microsoft.com/office/powerpoint/2010/main" val="2403727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8900"/>
            <a:ext cx="11193379" cy="9652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Application to Rotorcraft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194" y="1021219"/>
                <a:ext cx="11403786" cy="583678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Far Field Spectra</a:t>
                </a:r>
              </a:p>
              <a:p>
                <a:pPr lvl="1"/>
                <a:r>
                  <a:rPr lang="en-US" dirty="0">
                    <a:latin typeface="+mj-lt"/>
                  </a:rPr>
                  <a:t>Inverse distance weighting scheme is used to provide spectra at emission coordinates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𝑓𝑎𝑟𝑓𝑖𝑒𝑙𝑑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𝑒𝑚𝑖𝑡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𝑒𝑚𝑖𝑡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sz="2400" dirty="0"/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SPL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𝑑𝑜𝑝𝑝</m:t>
                            </m:r>
                          </m:sub>
                        </m:sSub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SPL</m:t>
                    </m:r>
                    <m:r>
                      <m:rPr>
                        <m:nor/>
                      </m:rPr>
                      <a:rPr lang="en-US" sz="2000" dirty="0"/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𝑒𝑚𝑖𝑡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𝑑𝐵𝐿𝑜𝑠𝑠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194" y="1021219"/>
                <a:ext cx="11403786" cy="5836781"/>
              </a:xfrm>
              <a:blipFill>
                <a:blip r:embed="rId3"/>
                <a:stretch>
                  <a:fillRect l="-962" t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5ED4C66-D0CD-1DCB-39AA-E3B405527714}"/>
              </a:ext>
            </a:extLst>
          </p:cNvPr>
          <p:cNvGrpSpPr/>
          <p:nvPr/>
        </p:nvGrpSpPr>
        <p:grpSpPr>
          <a:xfrm>
            <a:off x="440020" y="2509344"/>
            <a:ext cx="11591558" cy="2154621"/>
            <a:chOff x="346841" y="5021318"/>
            <a:chExt cx="9902059" cy="16080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4342E9-1F97-DE38-E897-2EFD7EE33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841" y="5021318"/>
              <a:ext cx="1797555" cy="95282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E9B8AB-74B6-BA8B-F8D3-ABC78F7D22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841" y="6589986"/>
              <a:ext cx="9902059" cy="394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0A71E38-8EA9-EBEF-F4CB-5A9B28116CF9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1679022" y="5422548"/>
              <a:ext cx="6416557" cy="1167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D9D6A7-1748-58BB-6C2B-C1734E72ADCB}"/>
                </a:ext>
              </a:extLst>
            </p:cNvPr>
            <p:cNvSpPr/>
            <p:nvPr/>
          </p:nvSpPr>
          <p:spPr>
            <a:xfrm>
              <a:off x="1497718" y="532086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773B18-BE92-43BA-6533-088062117AB9}"/>
                </a:ext>
              </a:extLst>
            </p:cNvPr>
            <p:cNvSpPr/>
            <p:nvPr/>
          </p:nvSpPr>
          <p:spPr>
            <a:xfrm>
              <a:off x="1634352" y="533137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E52919-69C3-285F-1F20-F5564AA9D925}"/>
                </a:ext>
              </a:extLst>
            </p:cNvPr>
            <p:cNvSpPr/>
            <p:nvPr/>
          </p:nvSpPr>
          <p:spPr>
            <a:xfrm>
              <a:off x="1460926" y="54811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152EEC-0068-5194-77CB-D490E4D56D37}"/>
                </a:ext>
              </a:extLst>
            </p:cNvPr>
            <p:cNvSpPr/>
            <p:nvPr/>
          </p:nvSpPr>
          <p:spPr>
            <a:xfrm>
              <a:off x="1597560" y="54758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4EDF944-1873-E165-3EB4-25D4E8C5FD47}"/>
                </a:ext>
              </a:extLst>
            </p:cNvPr>
            <p:cNvSpPr/>
            <p:nvPr/>
          </p:nvSpPr>
          <p:spPr>
            <a:xfrm>
              <a:off x="1545003" y="560464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EAC57F-F35E-2696-FEC3-E05252F30498}"/>
                </a:ext>
              </a:extLst>
            </p:cNvPr>
            <p:cNvSpPr/>
            <p:nvPr/>
          </p:nvSpPr>
          <p:spPr>
            <a:xfrm>
              <a:off x="1650105" y="561515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F457FE-36F8-A702-A298-5D0C7580E6C5}"/>
                </a:ext>
              </a:extLst>
            </p:cNvPr>
            <p:cNvSpPr/>
            <p:nvPr/>
          </p:nvSpPr>
          <p:spPr>
            <a:xfrm>
              <a:off x="1763090" y="560201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4959B9-EEB0-95D9-73A4-A68F3C3CEC5F}"/>
                </a:ext>
              </a:extLst>
            </p:cNvPr>
            <p:cNvSpPr/>
            <p:nvPr/>
          </p:nvSpPr>
          <p:spPr>
            <a:xfrm>
              <a:off x="1828777" y="547062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5C7F9D-1229-FED2-D257-55A8B5CAE4AF}"/>
                </a:ext>
              </a:extLst>
            </p:cNvPr>
            <p:cNvSpPr/>
            <p:nvPr/>
          </p:nvSpPr>
          <p:spPr>
            <a:xfrm>
              <a:off x="1723672" y="54679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86F0EB-8FD4-1B94-5682-F443AF05C975}"/>
                </a:ext>
              </a:extLst>
            </p:cNvPr>
            <p:cNvSpPr/>
            <p:nvPr/>
          </p:nvSpPr>
          <p:spPr>
            <a:xfrm>
              <a:off x="1915487" y="531296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248D8F-7878-60A5-C4D5-C34D1935CA60}"/>
                </a:ext>
              </a:extLst>
            </p:cNvPr>
            <p:cNvSpPr/>
            <p:nvPr/>
          </p:nvSpPr>
          <p:spPr>
            <a:xfrm>
              <a:off x="1936502" y="517632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5C203D-52F4-DB27-A67A-3C75DFC3D1E7}"/>
                </a:ext>
              </a:extLst>
            </p:cNvPr>
            <p:cNvSpPr/>
            <p:nvPr/>
          </p:nvSpPr>
          <p:spPr>
            <a:xfrm>
              <a:off x="1797237" y="517106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C72A92-D108-9ED9-1E77-DF0C4FC6D22B}"/>
                </a:ext>
              </a:extLst>
            </p:cNvPr>
            <p:cNvSpPr/>
            <p:nvPr/>
          </p:nvSpPr>
          <p:spPr>
            <a:xfrm>
              <a:off x="1634325" y="516580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B3C89C-814A-D82A-CFD7-B202CACBF4D6}"/>
                </a:ext>
              </a:extLst>
            </p:cNvPr>
            <p:cNvSpPr/>
            <p:nvPr/>
          </p:nvSpPr>
          <p:spPr>
            <a:xfrm>
              <a:off x="1510825" y="518419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4DE480-8AC2-3DB3-AE84-C0B3F801420E}"/>
                </a:ext>
              </a:extLst>
            </p:cNvPr>
            <p:cNvSpPr/>
            <p:nvPr/>
          </p:nvSpPr>
          <p:spPr>
            <a:xfrm>
              <a:off x="1442508" y="560460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7AE70F-AEE3-FA4A-348D-7FC5FA4EE520}"/>
                </a:ext>
              </a:extLst>
            </p:cNvPr>
            <p:cNvSpPr/>
            <p:nvPr/>
          </p:nvSpPr>
          <p:spPr>
            <a:xfrm>
              <a:off x="1770986" y="531823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DA37E6-A8B6-0602-854E-5F1F09D0167A}"/>
                </a:ext>
              </a:extLst>
            </p:cNvPr>
            <p:cNvSpPr/>
            <p:nvPr/>
          </p:nvSpPr>
          <p:spPr>
            <a:xfrm>
              <a:off x="1679022" y="539968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F25D6A-EF3A-6831-D679-084E495DEB0E}"/>
                  </a:ext>
                </a:extLst>
              </p:cNvPr>
              <p:cNvSpPr txBox="1"/>
              <p:nvPr/>
            </p:nvSpPr>
            <p:spPr>
              <a:xfrm>
                <a:off x="2445466" y="2831645"/>
                <a:ext cx="14445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𝑒𝑚𝑖𝑡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𝑒𝑚𝑖𝑡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F25D6A-EF3A-6831-D679-084E495DE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66" y="2831645"/>
                <a:ext cx="1444515" cy="369332"/>
              </a:xfrm>
              <a:prstGeom prst="rect">
                <a:avLst/>
              </a:prstGeom>
              <a:blipFill>
                <a:blip r:embed="rId5"/>
                <a:stretch>
                  <a:fillRect l="-1266" r="-843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616749A-C28D-9818-9108-67DAE3C98792}"/>
              </a:ext>
            </a:extLst>
          </p:cNvPr>
          <p:cNvSpPr txBox="1"/>
          <p:nvPr/>
        </p:nvSpPr>
        <p:spPr>
          <a:xfrm>
            <a:off x="10079421" y="429463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Ground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E8ED866-4D94-1567-346D-15B55810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Problem Description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Long Range Propagation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Application to Rotorcraft Noise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Flight Test Comparisons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Conclusions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07DE6-290F-8244-7DB2-F5F93A26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4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53D09E7-82AE-9A9F-0738-6332FF4DD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894" y="937939"/>
                <a:ext cx="4696326" cy="5651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+mj-lt"/>
                  </a:rPr>
                  <a:t>Computational Set-up</a:t>
                </a:r>
              </a:p>
              <a:p>
                <a:pPr lvl="1"/>
                <a:r>
                  <a:rPr lang="en-US" dirty="0">
                    <a:latin typeface="+mj-lt"/>
                  </a:rPr>
                  <a:t>Source location</a:t>
                </a:r>
                <a:endParaRPr lang="en-US" sz="1800" dirty="0">
                  <a:latin typeface="Times New Roman" panose="02020603050405020304" pitchFamily="18" charset="0"/>
                </a:endParaRPr>
              </a:p>
              <a:p>
                <a:pPr marL="0" marR="330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Times New Roman" panose="02020603050405020304" pitchFamily="18" charset="0"/>
                  </a:rPr>
                  <a:t>Run #	</a:t>
                </a:r>
                <a:r>
                  <a:rPr lang="en-US" sz="20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000" i="1" baseline="-25000" dirty="0">
                    <a:latin typeface="Times New Roman" panose="02020603050405020304" pitchFamily="18" charset="0"/>
                  </a:rPr>
                  <a:t>s</a:t>
                </a:r>
                <a:r>
                  <a:rPr lang="en-US" sz="2000" i="1" dirty="0">
                    <a:latin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</a:rPr>
                  <a:t>[ft]	</a:t>
                </a:r>
                <a:r>
                  <a:rPr lang="en-US" sz="20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000" i="1" baseline="-25000" dirty="0">
                    <a:latin typeface="Times New Roman" panose="02020603050405020304" pitchFamily="18" charset="0"/>
                  </a:rPr>
                  <a:t>s</a:t>
                </a:r>
                <a:r>
                  <a:rPr lang="en-US" sz="2000" i="1" dirty="0">
                    <a:latin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</a:rPr>
                  <a:t>[ft]	</a:t>
                </a:r>
                <a:r>
                  <a:rPr lang="en-US" sz="2000" i="1" dirty="0">
                    <a:latin typeface="Times New Roman" panose="02020603050405020304" pitchFamily="18" charset="0"/>
                  </a:rPr>
                  <a:t>z</a:t>
                </a:r>
                <a:r>
                  <a:rPr lang="en-US" sz="2000" i="1" baseline="-25000" dirty="0">
                    <a:latin typeface="Times New Roman" panose="02020603050405020304" pitchFamily="18" charset="0"/>
                  </a:rPr>
                  <a:t>s</a:t>
                </a:r>
                <a:r>
                  <a:rPr lang="en-US" sz="2000" i="1" dirty="0">
                    <a:latin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</a:rPr>
                  <a:t>[ft]	</a:t>
                </a:r>
              </a:p>
              <a:p>
                <a:pPr marL="0" marR="330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Times New Roman" panose="02020603050405020304" pitchFamily="18" charset="0"/>
                  </a:rPr>
                  <a:t>038403	-8451	-147	147	</a:t>
                </a:r>
              </a:p>
              <a:p>
                <a:pPr marL="0" marR="330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Times New Roman" panose="02020603050405020304" pitchFamily="18" charset="0"/>
                  </a:rPr>
                  <a:t>042420	-8331	-148	163</a:t>
                </a:r>
                <a:r>
                  <a:rPr lang="en-US" sz="1800" dirty="0">
                    <a:latin typeface="Times New Roman" panose="02020603050405020304" pitchFamily="18" charset="0"/>
                  </a:rPr>
                  <a:t>	</a:t>
                </a:r>
              </a:p>
              <a:p>
                <a:pPr lvl="1"/>
                <a:r>
                  <a:rPr lang="en-US" dirty="0">
                    <a:latin typeface="+mj-lt"/>
                  </a:rPr>
                  <a:t>Grid size:</a:t>
                </a:r>
              </a:p>
              <a:p>
                <a:pPr lvl="2"/>
                <a:r>
                  <a:rPr lang="en-US" b="0" i="0" u="none" strike="noStrike" baseline="0" dirty="0">
                    <a:latin typeface="+mj-lt"/>
                  </a:rPr>
                  <a:t>1750 × 724× 356</a:t>
                </a:r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Computational domain:</a:t>
                </a:r>
              </a:p>
              <a:p>
                <a:pPr lvl="2"/>
                <a:r>
                  <a:rPr lang="en-US" b="0" i="0" u="none" strike="noStrike" baseline="0" dirty="0">
                    <a:latin typeface="+mj-lt"/>
                  </a:rPr>
                  <a:t>14000 ft × 5792 ft × 2848 ft</a:t>
                </a:r>
              </a:p>
              <a:p>
                <a:pPr lvl="2"/>
                <a:r>
                  <a:rPr lang="en-US" dirty="0">
                    <a:latin typeface="+mj-lt"/>
                  </a:rPr>
                  <a:t>Grid cell size: 8 ft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~ 18 grid points</a:t>
                </a:r>
              </a:p>
              <a:p>
                <a:pPr lvl="1"/>
                <a:r>
                  <a:rPr lang="en-US" dirty="0">
                    <a:latin typeface="+mj-lt"/>
                  </a:rPr>
                  <a:t>Microphone locations:</a:t>
                </a:r>
              </a:p>
              <a:p>
                <a:pPr lvl="2"/>
                <a:r>
                  <a:rPr lang="en-US" dirty="0">
                    <a:latin typeface="+mj-lt"/>
                  </a:rPr>
                  <a:t>4 on advancing side</a:t>
                </a:r>
              </a:p>
              <a:p>
                <a:pPr lvl="2"/>
                <a:r>
                  <a:rPr lang="en-US" dirty="0">
                    <a:latin typeface="+mj-lt"/>
                  </a:rPr>
                  <a:t>4 on retreating side</a:t>
                </a:r>
              </a:p>
              <a:p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53D09E7-82AE-9A9F-0738-6332FF4DD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94" y="937939"/>
                <a:ext cx="4696326" cy="5651500"/>
              </a:xfrm>
              <a:prstGeom prst="rect">
                <a:avLst/>
              </a:prstGeom>
              <a:blipFill>
                <a:blip r:embed="rId2"/>
                <a:stretch>
                  <a:fillRect l="-2335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AC7C51-7C74-C103-4888-8E3558FF3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66032"/>
              </p:ext>
            </p:extLst>
          </p:nvPr>
        </p:nvGraphicFramePr>
        <p:xfrm>
          <a:off x="5480239" y="1239564"/>
          <a:ext cx="3766237" cy="2524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:a16="http://schemas.microsoft.com/office/drawing/2014/main" val="1066056686"/>
                    </a:ext>
                  </a:extLst>
                </a:gridCol>
                <a:gridCol w="889591">
                  <a:extLst>
                    <a:ext uri="{9D8B030D-6E8A-4147-A177-3AD203B41FA5}">
                      <a16:colId xmlns:a16="http://schemas.microsoft.com/office/drawing/2014/main" val="477268848"/>
                    </a:ext>
                  </a:extLst>
                </a:gridCol>
                <a:gridCol w="748863">
                  <a:extLst>
                    <a:ext uri="{9D8B030D-6E8A-4147-A177-3AD203B41FA5}">
                      <a16:colId xmlns:a16="http://schemas.microsoft.com/office/drawing/2014/main" val="3231812102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2973814446"/>
                    </a:ext>
                  </a:extLst>
                </a:gridCol>
                <a:gridCol w="843455">
                  <a:extLst>
                    <a:ext uri="{9D8B030D-6E8A-4147-A177-3AD203B41FA5}">
                      <a16:colId xmlns:a16="http://schemas.microsoft.com/office/drawing/2014/main" val="37067647"/>
                    </a:ext>
                  </a:extLst>
                </a:gridCol>
              </a:tblGrid>
              <a:tr h="236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Mic #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x [ft]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y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[ft]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 [ft]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Adjusted 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z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[ft]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475725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-1120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1133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101720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-1127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-1139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264458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-554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981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32896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-565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-981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640560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992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289680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-974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627747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1705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977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449545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1705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-983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73995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274C348-05DE-FE55-834C-A7284ECEF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52" y="3879668"/>
            <a:ext cx="7705148" cy="288943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653DF3-D4F0-EB62-6179-6E4487E6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20</a:t>
            </a:fld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F1B3462-3E5F-FFBC-3EA7-298D7F0E9BBD}"/>
              </a:ext>
            </a:extLst>
          </p:cNvPr>
          <p:cNvSpPr/>
          <p:nvPr/>
        </p:nvSpPr>
        <p:spPr>
          <a:xfrm>
            <a:off x="5958399" y="4951511"/>
            <a:ext cx="492434" cy="447512"/>
          </a:xfrm>
          <a:prstGeom prst="arc">
            <a:avLst>
              <a:gd name="adj1" fmla="val 16200000"/>
              <a:gd name="adj2" fmla="val 11250421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3D09E7-82AE-9A9F-0738-6332FF4DDBE5}"/>
              </a:ext>
            </a:extLst>
          </p:cNvPr>
          <p:cNvSpPr txBox="1">
            <a:spLocks/>
          </p:cNvSpPr>
          <p:nvPr/>
        </p:nvSpPr>
        <p:spPr>
          <a:xfrm>
            <a:off x="367894" y="937939"/>
            <a:ext cx="4696326" cy="565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Computational Set-up</a:t>
            </a:r>
          </a:p>
          <a:p>
            <a:pPr lvl="1"/>
            <a:r>
              <a:rPr lang="en-US" dirty="0">
                <a:latin typeface="+mj-lt"/>
              </a:rPr>
              <a:t>Atmospheric Conditions</a:t>
            </a:r>
          </a:p>
          <a:p>
            <a:pPr lvl="2"/>
            <a:r>
              <a:rPr lang="en-US" dirty="0">
                <a:latin typeface="+mj-lt"/>
              </a:rPr>
              <a:t>Variations are only in z direction</a:t>
            </a:r>
          </a:p>
          <a:p>
            <a:pPr lvl="2"/>
            <a:r>
              <a:rPr lang="en-US" dirty="0">
                <a:latin typeface="+mj-lt"/>
              </a:rPr>
              <a:t>Temperature is measured with 10 ft resolution over 500 ft</a:t>
            </a:r>
          </a:p>
          <a:p>
            <a:pPr lvl="2"/>
            <a:r>
              <a:rPr lang="en-US" dirty="0">
                <a:latin typeface="+mj-lt"/>
              </a:rPr>
              <a:t>Wind is measured at 12 altitudes over 1000 ft</a:t>
            </a:r>
          </a:p>
          <a:p>
            <a:pPr lvl="2"/>
            <a:r>
              <a:rPr lang="en-US" dirty="0">
                <a:latin typeface="+mj-lt"/>
              </a:rPr>
              <a:t>The data is fitted to a curve</a:t>
            </a:r>
          </a:p>
          <a:p>
            <a:pPr lvl="1"/>
            <a:r>
              <a:rPr lang="en-US" dirty="0">
                <a:latin typeface="+mj-lt"/>
              </a:rPr>
              <a:t>Ground Conditions</a:t>
            </a:r>
          </a:p>
          <a:p>
            <a:pPr lvl="2"/>
            <a:r>
              <a:rPr lang="en-US" dirty="0">
                <a:latin typeface="+mj-lt"/>
              </a:rPr>
              <a:t>Flat ground</a:t>
            </a:r>
          </a:p>
          <a:p>
            <a:pPr lvl="2"/>
            <a:r>
              <a:rPr lang="en-US" dirty="0">
                <a:latin typeface="+mj-lt"/>
              </a:rPr>
              <a:t>Perfectly reflecting</a:t>
            </a: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653DF3-D4F0-EB62-6179-6E4487E6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46402-E97A-D6D4-4903-58F02413F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72" y="3879044"/>
            <a:ext cx="3912855" cy="2700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587B1-7491-EC58-A1F6-5DBC67FDD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05" y="927865"/>
            <a:ext cx="3834552" cy="27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53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49FC65-7E01-5061-EA0F-B9B2D8B894FC}"/>
              </a:ext>
            </a:extLst>
          </p:cNvPr>
          <p:cNvSpPr txBox="1">
            <a:spLocks/>
          </p:cNvSpPr>
          <p:nvPr/>
        </p:nvSpPr>
        <p:spPr>
          <a:xfrm>
            <a:off x="249621" y="885825"/>
            <a:ext cx="7112644" cy="581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j-lt"/>
              </a:rPr>
              <a:t>Limitations</a:t>
            </a:r>
          </a:p>
          <a:p>
            <a:pPr lvl="1"/>
            <a:r>
              <a:rPr lang="en-US" dirty="0">
                <a:latin typeface="+mj-lt"/>
              </a:rPr>
              <a:t>Source variation due to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wind</a:t>
            </a:r>
          </a:p>
          <a:p>
            <a:pPr lvl="2"/>
            <a:r>
              <a:rPr lang="en-US" dirty="0">
                <a:latin typeface="+mj-lt"/>
              </a:rPr>
              <a:t>Hemisphere data are measured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~7000 ft further than the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source location</a:t>
            </a:r>
          </a:p>
          <a:p>
            <a:pPr lvl="2"/>
            <a:r>
              <a:rPr lang="en-US" sz="2000" b="0" i="0" u="none" strike="noStrike" baseline="0" dirty="0">
                <a:latin typeface="+mj-lt"/>
              </a:rPr>
              <a:t>Crosswind conditions can </a:t>
            </a:r>
            <a:br>
              <a:rPr lang="en-US" sz="2000" b="0" i="0" u="none" strike="noStrike" baseline="0" dirty="0">
                <a:latin typeface="+mj-lt"/>
              </a:rPr>
            </a:br>
            <a:r>
              <a:rPr lang="en-US" sz="2000" b="0" i="0" u="none" strike="noStrike" baseline="0" dirty="0">
                <a:latin typeface="+mj-lt"/>
              </a:rPr>
              <a:t>significantly impact the tail </a:t>
            </a:r>
            <a:br>
              <a:rPr lang="en-US" sz="2000" b="0" i="0" u="none" strike="noStrike" baseline="0" dirty="0">
                <a:latin typeface="+mj-lt"/>
              </a:rPr>
            </a:br>
            <a:r>
              <a:rPr lang="en-US" sz="2000" b="0" i="0" u="none" strike="noStrike" baseline="0" dirty="0">
                <a:latin typeface="+mj-lt"/>
              </a:rPr>
              <a:t>rotor source amplitudes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Lack of information above the hemisphere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Cannot extract separate emission angles in caustic/intersecting regions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Perfectly reflecting ground is assumed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No atmospheric turbulence is currently solved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E0506-E54D-47D0-92B1-D11C50DB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998488"/>
            <a:ext cx="7424057" cy="2784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DE4244-F709-2F1A-4AB0-7D672E330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57" y="3782509"/>
            <a:ext cx="3532917" cy="259183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0975069-B35F-B3A5-1587-A66D9BDA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26AF0-9995-0806-A7CC-22408C308FF1}"/>
              </a:ext>
            </a:extLst>
          </p:cNvPr>
          <p:cNvSpPr txBox="1"/>
          <p:nvPr/>
        </p:nvSpPr>
        <p:spPr>
          <a:xfrm rot="16200000">
            <a:off x="10095433" y="4978127"/>
            <a:ext cx="117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OASPL [dB]</a:t>
            </a:r>
          </a:p>
        </p:txBody>
      </p:sp>
    </p:spTree>
    <p:extLst>
      <p:ext uri="{BB962C8B-B14F-4D97-AF65-F5344CB8AC3E}">
        <p14:creationId xmlns:p14="http://schemas.microsoft.com/office/powerpoint/2010/main" val="327121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79" y="1025077"/>
            <a:ext cx="5189906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B83974-BE40-F7E6-4981-BC08AE9D4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4" y="3795899"/>
            <a:ext cx="3532917" cy="2591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62948E-AF06-A429-9900-42231FDAF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6" y="748522"/>
            <a:ext cx="5781889" cy="2168209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114637F-1440-D475-D69C-09CDE973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25C08C0-9089-2C59-8B28-D04C1CAB6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285522"/>
                  </p:ext>
                </p:extLst>
              </p:nvPr>
            </p:nvGraphicFramePr>
            <p:xfrm>
              <a:off x="3771607" y="874395"/>
              <a:ext cx="2565400" cy="25546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8095">
                      <a:extLst>
                        <a:ext uri="{9D8B030D-6E8A-4147-A177-3AD203B41FA5}">
                          <a16:colId xmlns:a16="http://schemas.microsoft.com/office/drawing/2014/main" val="1411625900"/>
                        </a:ext>
                      </a:extLst>
                    </a:gridCol>
                    <a:gridCol w="979404">
                      <a:extLst>
                        <a:ext uri="{9D8B030D-6E8A-4147-A177-3AD203B41FA5}">
                          <a16:colId xmlns:a16="http://schemas.microsoft.com/office/drawing/2014/main" val="1912345683"/>
                        </a:ext>
                      </a:extLst>
                    </a:gridCol>
                    <a:gridCol w="977901">
                      <a:extLst>
                        <a:ext uri="{9D8B030D-6E8A-4147-A177-3AD203B41FA5}">
                          <a16:colId xmlns:a16="http://schemas.microsoft.com/office/drawing/2014/main" val="3362469368"/>
                        </a:ext>
                      </a:extLst>
                    </a:gridCol>
                  </a:tblGrid>
                  <a:tr h="2693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Mic #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𝑒𝑚𝑖𝑡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𝑒𝑚𝑖𝑡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6114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188.1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620614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171.5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861652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3.7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186.4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46938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713021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185.4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22031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111138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184.6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05605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174.2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5010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25C08C0-9089-2C59-8B28-D04C1CAB6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285522"/>
                  </p:ext>
                </p:extLst>
              </p:nvPr>
            </p:nvGraphicFramePr>
            <p:xfrm>
              <a:off x="3771607" y="874395"/>
              <a:ext cx="2565400" cy="25546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8095">
                      <a:extLst>
                        <a:ext uri="{9D8B030D-6E8A-4147-A177-3AD203B41FA5}">
                          <a16:colId xmlns:a16="http://schemas.microsoft.com/office/drawing/2014/main" val="1411625900"/>
                        </a:ext>
                      </a:extLst>
                    </a:gridCol>
                    <a:gridCol w="979404">
                      <a:extLst>
                        <a:ext uri="{9D8B030D-6E8A-4147-A177-3AD203B41FA5}">
                          <a16:colId xmlns:a16="http://schemas.microsoft.com/office/drawing/2014/main" val="1912345683"/>
                        </a:ext>
                      </a:extLst>
                    </a:gridCol>
                    <a:gridCol w="977901">
                      <a:extLst>
                        <a:ext uri="{9D8B030D-6E8A-4147-A177-3AD203B41FA5}">
                          <a16:colId xmlns:a16="http://schemas.microsoft.com/office/drawing/2014/main" val="3362469368"/>
                        </a:ext>
                      </a:extLst>
                    </a:gridCol>
                  </a:tblGrid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Mic #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2733" t="-23404" r="-101242" b="-8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2733" t="-23404" r="-1242" b="-842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7611460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188.1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6206147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171.5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8616529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3.7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186.4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4693858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7130215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185.4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2203101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1111382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184.6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056051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174.2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50103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966522E-381C-2F6E-68BA-6BBBF8E84EAB}"/>
              </a:ext>
            </a:extLst>
          </p:cNvPr>
          <p:cNvSpPr txBox="1"/>
          <p:nvPr/>
        </p:nvSpPr>
        <p:spPr>
          <a:xfrm rot="16200000">
            <a:off x="3232977" y="4937929"/>
            <a:ext cx="117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OASPL [dB]</a:t>
            </a:r>
          </a:p>
        </p:txBody>
      </p:sp>
    </p:spTree>
    <p:extLst>
      <p:ext uri="{BB962C8B-B14F-4D97-AF65-F5344CB8AC3E}">
        <p14:creationId xmlns:p14="http://schemas.microsoft.com/office/powerpoint/2010/main" val="236351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79" y="1025077"/>
            <a:ext cx="5189906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E7AF15-8D12-7656-2BBA-E096DF822DC1}"/>
              </a:ext>
            </a:extLst>
          </p:cNvPr>
          <p:cNvSpPr txBox="1"/>
          <p:nvPr/>
        </p:nvSpPr>
        <p:spPr>
          <a:xfrm>
            <a:off x="4109813" y="4079413"/>
            <a:ext cx="3680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Sound from a small region on the source hemisphere reaches the microphones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Emission coordinates for the microphones are outside the hemisphere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B83974-BE40-F7E6-4981-BC08AE9D4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4" y="3795899"/>
            <a:ext cx="3532917" cy="259183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4A59778-F567-B8AE-F57D-93322E7EAC1B}"/>
              </a:ext>
            </a:extLst>
          </p:cNvPr>
          <p:cNvGrpSpPr/>
          <p:nvPr/>
        </p:nvGrpSpPr>
        <p:grpSpPr>
          <a:xfrm>
            <a:off x="502850" y="1369237"/>
            <a:ext cx="2803910" cy="3085086"/>
            <a:chOff x="472241" y="1311468"/>
            <a:chExt cx="2803910" cy="308508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4122B1-91AA-9A41-AA11-669E7EBE7962}"/>
                </a:ext>
              </a:extLst>
            </p:cNvPr>
            <p:cNvSpPr/>
            <p:nvPr/>
          </p:nvSpPr>
          <p:spPr>
            <a:xfrm>
              <a:off x="1094879" y="1734211"/>
              <a:ext cx="53004" cy="51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684CD8D-559B-6C8B-79C3-528A5C255AFC}"/>
                </a:ext>
              </a:extLst>
            </p:cNvPr>
            <p:cNvSpPr/>
            <p:nvPr/>
          </p:nvSpPr>
          <p:spPr>
            <a:xfrm>
              <a:off x="1219440" y="1681405"/>
              <a:ext cx="53004" cy="5109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84C67D0-E740-53F9-2BD3-7BD4D4354DEA}"/>
                </a:ext>
              </a:extLst>
            </p:cNvPr>
            <p:cNvSpPr/>
            <p:nvPr/>
          </p:nvSpPr>
          <p:spPr>
            <a:xfrm>
              <a:off x="2450340" y="1654017"/>
              <a:ext cx="53004" cy="5109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7D0C571-135A-7CFB-78D2-6CDFBB20E114}"/>
                </a:ext>
              </a:extLst>
            </p:cNvPr>
            <p:cNvSpPr/>
            <p:nvPr/>
          </p:nvSpPr>
          <p:spPr>
            <a:xfrm>
              <a:off x="2536482" y="1724986"/>
              <a:ext cx="53004" cy="51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F1CF709-513C-0EC4-0761-56345CBD1F37}"/>
                </a:ext>
              </a:extLst>
            </p:cNvPr>
            <p:cNvSpPr/>
            <p:nvPr/>
          </p:nvSpPr>
          <p:spPr>
            <a:xfrm>
              <a:off x="2636206" y="1780997"/>
              <a:ext cx="53004" cy="51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CEAEA46-20C3-87AC-E6EC-056C36B25B90}"/>
                </a:ext>
              </a:extLst>
            </p:cNvPr>
            <p:cNvSpPr/>
            <p:nvPr/>
          </p:nvSpPr>
          <p:spPr>
            <a:xfrm>
              <a:off x="2732693" y="1802069"/>
              <a:ext cx="53004" cy="5109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C85A08C-AAA0-7356-6697-829C850FABFC}"/>
                </a:ext>
              </a:extLst>
            </p:cNvPr>
            <p:cNvGrpSpPr/>
            <p:nvPr/>
          </p:nvGrpSpPr>
          <p:grpSpPr>
            <a:xfrm>
              <a:off x="472241" y="1931008"/>
              <a:ext cx="2803910" cy="2465546"/>
              <a:chOff x="472241" y="1931008"/>
              <a:chExt cx="2803910" cy="2465546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E42DFC1D-5E4C-1CE5-75A6-1BBD28EDA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513" y="1931008"/>
                <a:ext cx="2749638" cy="1415786"/>
              </a:xfrm>
              <a:prstGeom prst="rect">
                <a:avLst/>
              </a:prstGeom>
            </p:spPr>
          </p:pic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3DE3FBA-C15A-7ED1-20E6-A7867AF9E0EB}"/>
                  </a:ext>
                </a:extLst>
              </p:cNvPr>
              <p:cNvGrpSpPr/>
              <p:nvPr/>
            </p:nvGrpSpPr>
            <p:grpSpPr>
              <a:xfrm>
                <a:off x="472241" y="3252505"/>
                <a:ext cx="2803910" cy="1144049"/>
                <a:chOff x="472241" y="3252505"/>
                <a:chExt cx="2803910" cy="1144049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73C006C-6B1A-F2FA-E3F8-088EA1C6204D}"/>
                    </a:ext>
                  </a:extLst>
                </p:cNvPr>
                <p:cNvSpPr/>
                <p:nvPr/>
              </p:nvSpPr>
              <p:spPr>
                <a:xfrm>
                  <a:off x="1570512" y="4180114"/>
                  <a:ext cx="376517" cy="2164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D34BAF9-8E7A-3389-0159-CA7DE3A03D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45761" y="3252505"/>
                  <a:ext cx="1330390" cy="114404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C170D0E1-1451-C739-93E2-2BE5AEE46518}"/>
                    </a:ext>
                  </a:extLst>
                </p:cNvPr>
                <p:cNvCxnSpPr/>
                <p:nvPr/>
              </p:nvCxnSpPr>
              <p:spPr>
                <a:xfrm>
                  <a:off x="472241" y="3252505"/>
                  <a:ext cx="1098271" cy="114404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E693F9-EE14-61FB-C484-26AD529E89B8}"/>
                </a:ext>
              </a:extLst>
            </p:cNvPr>
            <p:cNvSpPr txBox="1"/>
            <p:nvPr/>
          </p:nvSpPr>
          <p:spPr>
            <a:xfrm>
              <a:off x="1126105" y="131146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59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9032786-A8C2-6221-3794-989E41909533}"/>
                </a:ext>
              </a:extLst>
            </p:cNvPr>
            <p:cNvSpPr txBox="1"/>
            <p:nvPr/>
          </p:nvSpPr>
          <p:spPr>
            <a:xfrm>
              <a:off x="645101" y="1518323"/>
              <a:ext cx="441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E93767B-066F-73A5-C0AE-263800E71415}"/>
                </a:ext>
              </a:extLst>
            </p:cNvPr>
            <p:cNvSpPr txBox="1"/>
            <p:nvPr/>
          </p:nvSpPr>
          <p:spPr>
            <a:xfrm>
              <a:off x="2303203" y="1311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+mj-lt"/>
                </a:rPr>
                <a:t>60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4752A65-4E85-4798-151A-AE7A796BAECA}"/>
                </a:ext>
              </a:extLst>
            </p:cNvPr>
            <p:cNvSpPr txBox="1"/>
            <p:nvPr/>
          </p:nvSpPr>
          <p:spPr>
            <a:xfrm>
              <a:off x="2690736" y="152044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+mj-lt"/>
                </a:rPr>
                <a:t>12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F1BF315-05B6-67A1-2536-9CEEB18DD65A}"/>
                </a:ext>
              </a:extLst>
            </p:cNvPr>
            <p:cNvSpPr/>
            <p:nvPr/>
          </p:nvSpPr>
          <p:spPr>
            <a:xfrm>
              <a:off x="883577" y="1806123"/>
              <a:ext cx="53004" cy="5109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4936F80-A441-6721-B7DB-31FCC5E06624}"/>
                </a:ext>
              </a:extLst>
            </p:cNvPr>
            <p:cNvSpPr/>
            <p:nvPr/>
          </p:nvSpPr>
          <p:spPr>
            <a:xfrm>
              <a:off x="993450" y="1788609"/>
              <a:ext cx="53004" cy="51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BB444E5B-4CA0-562F-7856-3967774EB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6" y="748522"/>
            <a:ext cx="5781889" cy="2168209"/>
          </a:xfrm>
          <a:prstGeom prst="rect">
            <a:avLst/>
          </a:prstGeom>
        </p:spPr>
      </p:pic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1D5F08E2-2606-725A-902C-887DFB09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340264C-2CED-0134-D74E-0951B286E0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7701308"/>
                  </p:ext>
                </p:extLst>
              </p:nvPr>
            </p:nvGraphicFramePr>
            <p:xfrm>
              <a:off x="3771607" y="874395"/>
              <a:ext cx="2565400" cy="25546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8095">
                      <a:extLst>
                        <a:ext uri="{9D8B030D-6E8A-4147-A177-3AD203B41FA5}">
                          <a16:colId xmlns:a16="http://schemas.microsoft.com/office/drawing/2014/main" val="1411625900"/>
                        </a:ext>
                      </a:extLst>
                    </a:gridCol>
                    <a:gridCol w="979404">
                      <a:extLst>
                        <a:ext uri="{9D8B030D-6E8A-4147-A177-3AD203B41FA5}">
                          <a16:colId xmlns:a16="http://schemas.microsoft.com/office/drawing/2014/main" val="1912345683"/>
                        </a:ext>
                      </a:extLst>
                    </a:gridCol>
                    <a:gridCol w="977901">
                      <a:extLst>
                        <a:ext uri="{9D8B030D-6E8A-4147-A177-3AD203B41FA5}">
                          <a16:colId xmlns:a16="http://schemas.microsoft.com/office/drawing/2014/main" val="3362469368"/>
                        </a:ext>
                      </a:extLst>
                    </a:gridCol>
                  </a:tblGrid>
                  <a:tr h="2693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Mic #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𝑒𝑚𝑖𝑡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𝑒𝑚𝑖𝑡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6114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188.1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620614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171.5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861652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3.7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186.4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46938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713021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185.4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22031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111138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184.6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05605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174.2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5010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340264C-2CED-0134-D74E-0951B286E0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7701308"/>
                  </p:ext>
                </p:extLst>
              </p:nvPr>
            </p:nvGraphicFramePr>
            <p:xfrm>
              <a:off x="3771607" y="874395"/>
              <a:ext cx="2565400" cy="25546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8095">
                      <a:extLst>
                        <a:ext uri="{9D8B030D-6E8A-4147-A177-3AD203B41FA5}">
                          <a16:colId xmlns:a16="http://schemas.microsoft.com/office/drawing/2014/main" val="1411625900"/>
                        </a:ext>
                      </a:extLst>
                    </a:gridCol>
                    <a:gridCol w="979404">
                      <a:extLst>
                        <a:ext uri="{9D8B030D-6E8A-4147-A177-3AD203B41FA5}">
                          <a16:colId xmlns:a16="http://schemas.microsoft.com/office/drawing/2014/main" val="1912345683"/>
                        </a:ext>
                      </a:extLst>
                    </a:gridCol>
                    <a:gridCol w="977901">
                      <a:extLst>
                        <a:ext uri="{9D8B030D-6E8A-4147-A177-3AD203B41FA5}">
                          <a16:colId xmlns:a16="http://schemas.microsoft.com/office/drawing/2014/main" val="3362469368"/>
                        </a:ext>
                      </a:extLst>
                    </a:gridCol>
                  </a:tblGrid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Mic #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2733" t="-23404" r="-101242" b="-8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62733" t="-23404" r="-1242" b="-842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7611460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188.1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6206147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171.5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8616529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3.7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186.4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4693858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7130215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185.4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2203101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1111382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184.6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056051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174.2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50103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7B4B1D-8575-DE20-A2AD-0430B50BDD2E}"/>
              </a:ext>
            </a:extLst>
          </p:cNvPr>
          <p:cNvSpPr txBox="1"/>
          <p:nvPr/>
        </p:nvSpPr>
        <p:spPr>
          <a:xfrm rot="16200000">
            <a:off x="3232977" y="4937929"/>
            <a:ext cx="117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OASPL [dB]</a:t>
            </a:r>
          </a:p>
        </p:txBody>
      </p:sp>
    </p:spTree>
    <p:extLst>
      <p:ext uri="{BB962C8B-B14F-4D97-AF65-F5344CB8AC3E}">
        <p14:creationId xmlns:p14="http://schemas.microsoft.com/office/powerpoint/2010/main" val="650048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000E47E-4636-04A4-D454-305D66CA9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34" y="3055737"/>
            <a:ext cx="3706455" cy="206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79" y="1025077"/>
            <a:ext cx="5189906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E7AF15-8D12-7656-2BBA-E096DF822DC1}"/>
              </a:ext>
            </a:extLst>
          </p:cNvPr>
          <p:cNvSpPr txBox="1"/>
          <p:nvPr/>
        </p:nvSpPr>
        <p:spPr>
          <a:xfrm>
            <a:off x="4109813" y="4079413"/>
            <a:ext cx="3680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Sound from a small region on the source hemisphere reaches the microphones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Emission coordinates for the microphones are outside the hemisphere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B83974-BE40-F7E6-4981-BC08AE9D4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4" y="3795899"/>
            <a:ext cx="3532917" cy="25918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D52E3A-F005-DBFF-D448-29C1E3F97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6" y="748522"/>
            <a:ext cx="5781889" cy="216820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979BB4A-F1D6-2EA3-1C47-FA1748AC3FB5}"/>
              </a:ext>
            </a:extLst>
          </p:cNvPr>
          <p:cNvSpPr txBox="1"/>
          <p:nvPr/>
        </p:nvSpPr>
        <p:spPr>
          <a:xfrm>
            <a:off x="8091420" y="2836307"/>
            <a:ext cx="403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Source SPL for relevant microphones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408530-1644-D84D-2E12-34BC926B0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59" y="4791463"/>
            <a:ext cx="3706454" cy="2061485"/>
          </a:xfrm>
          <a:prstGeom prst="rect">
            <a:avLst/>
          </a:prstGeom>
        </p:spPr>
      </p:pic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134C64C0-5658-C754-153B-EEB29B2D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B31D7-6EF7-57FF-CE5E-7FE8900C5AB1}"/>
              </a:ext>
            </a:extLst>
          </p:cNvPr>
          <p:cNvSpPr txBox="1"/>
          <p:nvPr/>
        </p:nvSpPr>
        <p:spPr>
          <a:xfrm>
            <a:off x="10388230" y="325250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Mic 59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A1A10-7E7B-5FB0-C526-6DCFFCFC86CD}"/>
              </a:ext>
            </a:extLst>
          </p:cNvPr>
          <p:cNvSpPr txBox="1"/>
          <p:nvPr/>
        </p:nvSpPr>
        <p:spPr>
          <a:xfrm>
            <a:off x="10478729" y="495487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Mic 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CA015A6-C14E-183D-EF86-E4C781A439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285522"/>
                  </p:ext>
                </p:extLst>
              </p:nvPr>
            </p:nvGraphicFramePr>
            <p:xfrm>
              <a:off x="3771607" y="874395"/>
              <a:ext cx="2565400" cy="25546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8095">
                      <a:extLst>
                        <a:ext uri="{9D8B030D-6E8A-4147-A177-3AD203B41FA5}">
                          <a16:colId xmlns:a16="http://schemas.microsoft.com/office/drawing/2014/main" val="1411625900"/>
                        </a:ext>
                      </a:extLst>
                    </a:gridCol>
                    <a:gridCol w="979404">
                      <a:extLst>
                        <a:ext uri="{9D8B030D-6E8A-4147-A177-3AD203B41FA5}">
                          <a16:colId xmlns:a16="http://schemas.microsoft.com/office/drawing/2014/main" val="1912345683"/>
                        </a:ext>
                      </a:extLst>
                    </a:gridCol>
                    <a:gridCol w="977901">
                      <a:extLst>
                        <a:ext uri="{9D8B030D-6E8A-4147-A177-3AD203B41FA5}">
                          <a16:colId xmlns:a16="http://schemas.microsoft.com/office/drawing/2014/main" val="3362469368"/>
                        </a:ext>
                      </a:extLst>
                    </a:gridCol>
                  </a:tblGrid>
                  <a:tr h="2693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Mic #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𝑒𝑚𝑖𝑡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𝑒𝑚𝑖𝑡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6114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188.1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620614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171.5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861652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3.7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186.4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46938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713021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185.4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22031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111138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184.6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05605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174.2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5010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CA015A6-C14E-183D-EF86-E4C781A439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285522"/>
                  </p:ext>
                </p:extLst>
              </p:nvPr>
            </p:nvGraphicFramePr>
            <p:xfrm>
              <a:off x="3771607" y="874395"/>
              <a:ext cx="2565400" cy="25546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8095">
                      <a:extLst>
                        <a:ext uri="{9D8B030D-6E8A-4147-A177-3AD203B41FA5}">
                          <a16:colId xmlns:a16="http://schemas.microsoft.com/office/drawing/2014/main" val="1411625900"/>
                        </a:ext>
                      </a:extLst>
                    </a:gridCol>
                    <a:gridCol w="979404">
                      <a:extLst>
                        <a:ext uri="{9D8B030D-6E8A-4147-A177-3AD203B41FA5}">
                          <a16:colId xmlns:a16="http://schemas.microsoft.com/office/drawing/2014/main" val="1912345683"/>
                        </a:ext>
                      </a:extLst>
                    </a:gridCol>
                    <a:gridCol w="977901">
                      <a:extLst>
                        <a:ext uri="{9D8B030D-6E8A-4147-A177-3AD203B41FA5}">
                          <a16:colId xmlns:a16="http://schemas.microsoft.com/office/drawing/2014/main" val="3362469368"/>
                        </a:ext>
                      </a:extLst>
                    </a:gridCol>
                  </a:tblGrid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Mic #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2733" t="-23404" r="-101242" b="-8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2733" t="-23404" r="-1242" b="-842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7611460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188.1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6206147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3.1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171.5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8616529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3.7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186.4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4693858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7130215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185.4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2203101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173.9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1111382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184.6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1056051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7.2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174.2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501031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4330FE3-645C-C764-B162-0EEEB720E7A8}"/>
              </a:ext>
            </a:extLst>
          </p:cNvPr>
          <p:cNvGrpSpPr/>
          <p:nvPr/>
        </p:nvGrpSpPr>
        <p:grpSpPr>
          <a:xfrm>
            <a:off x="502850" y="1369237"/>
            <a:ext cx="2803910" cy="3085086"/>
            <a:chOff x="472241" y="1311468"/>
            <a:chExt cx="2803910" cy="308508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D67268-D6F4-05F7-7B2C-A82752CF00EB}"/>
                </a:ext>
              </a:extLst>
            </p:cNvPr>
            <p:cNvSpPr/>
            <p:nvPr/>
          </p:nvSpPr>
          <p:spPr>
            <a:xfrm>
              <a:off x="1094879" y="1734211"/>
              <a:ext cx="53004" cy="51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4DEAEA-7599-631B-B838-DCA8A1ED35E5}"/>
                </a:ext>
              </a:extLst>
            </p:cNvPr>
            <p:cNvSpPr/>
            <p:nvPr/>
          </p:nvSpPr>
          <p:spPr>
            <a:xfrm>
              <a:off x="1219440" y="1681405"/>
              <a:ext cx="53004" cy="5109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D4878C-9FDB-8E2F-CB0A-F6FE6B3169D0}"/>
                </a:ext>
              </a:extLst>
            </p:cNvPr>
            <p:cNvSpPr/>
            <p:nvPr/>
          </p:nvSpPr>
          <p:spPr>
            <a:xfrm>
              <a:off x="2450340" y="1654017"/>
              <a:ext cx="53004" cy="5109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F2C29B-8896-0ECA-CB23-3E3FECF22303}"/>
                </a:ext>
              </a:extLst>
            </p:cNvPr>
            <p:cNvSpPr/>
            <p:nvPr/>
          </p:nvSpPr>
          <p:spPr>
            <a:xfrm>
              <a:off x="2536482" y="1724986"/>
              <a:ext cx="53004" cy="51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558769B-ABFE-15ED-9E4F-6324621D8101}"/>
                </a:ext>
              </a:extLst>
            </p:cNvPr>
            <p:cNvSpPr/>
            <p:nvPr/>
          </p:nvSpPr>
          <p:spPr>
            <a:xfrm>
              <a:off x="2636206" y="1780997"/>
              <a:ext cx="53004" cy="51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3494CC2-812E-F8E5-8EB4-9247EFC98021}"/>
                </a:ext>
              </a:extLst>
            </p:cNvPr>
            <p:cNvSpPr/>
            <p:nvPr/>
          </p:nvSpPr>
          <p:spPr>
            <a:xfrm>
              <a:off x="2732693" y="1802069"/>
              <a:ext cx="53004" cy="5109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613332B-975B-F9B2-1E9A-CC09958A444D}"/>
                </a:ext>
              </a:extLst>
            </p:cNvPr>
            <p:cNvGrpSpPr/>
            <p:nvPr/>
          </p:nvGrpSpPr>
          <p:grpSpPr>
            <a:xfrm>
              <a:off x="472241" y="1931008"/>
              <a:ext cx="2803910" cy="2465546"/>
              <a:chOff x="472241" y="1931008"/>
              <a:chExt cx="2803910" cy="2465546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24CFB53-4D47-598E-05C6-A26691DF4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13" y="1931008"/>
                <a:ext cx="2749638" cy="1415786"/>
              </a:xfrm>
              <a:prstGeom prst="rect">
                <a:avLst/>
              </a:prstGeom>
            </p:spPr>
          </p:pic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0144544-9C2D-7750-E400-52371CDF0420}"/>
                  </a:ext>
                </a:extLst>
              </p:cNvPr>
              <p:cNvGrpSpPr/>
              <p:nvPr/>
            </p:nvGrpSpPr>
            <p:grpSpPr>
              <a:xfrm>
                <a:off x="472241" y="3252505"/>
                <a:ext cx="2803910" cy="1144049"/>
                <a:chOff x="472241" y="3252505"/>
                <a:chExt cx="2803910" cy="114404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679880-92D0-483A-4729-6B0FD7C07FD7}"/>
                    </a:ext>
                  </a:extLst>
                </p:cNvPr>
                <p:cNvSpPr/>
                <p:nvPr/>
              </p:nvSpPr>
              <p:spPr>
                <a:xfrm>
                  <a:off x="1570512" y="4180114"/>
                  <a:ext cx="376517" cy="2164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5F7C5AF4-8647-CB47-9DFE-B9FD8F1925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45761" y="3252505"/>
                  <a:ext cx="1330390" cy="114404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31E3C07-BA9A-2A38-D343-3D38CEECB273}"/>
                    </a:ext>
                  </a:extLst>
                </p:cNvPr>
                <p:cNvCxnSpPr/>
                <p:nvPr/>
              </p:nvCxnSpPr>
              <p:spPr>
                <a:xfrm>
                  <a:off x="472241" y="3252505"/>
                  <a:ext cx="1098271" cy="114404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C0D6B9-1641-E50A-2455-84EAEB6B2A0A}"/>
                </a:ext>
              </a:extLst>
            </p:cNvPr>
            <p:cNvSpPr txBox="1"/>
            <p:nvPr/>
          </p:nvSpPr>
          <p:spPr>
            <a:xfrm>
              <a:off x="1126105" y="131146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59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9E8EED-E71E-35C0-DC1E-23A82217AE1F}"/>
                </a:ext>
              </a:extLst>
            </p:cNvPr>
            <p:cNvSpPr txBox="1"/>
            <p:nvPr/>
          </p:nvSpPr>
          <p:spPr>
            <a:xfrm>
              <a:off x="645101" y="1518323"/>
              <a:ext cx="441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8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BF8FF8-0165-242A-7005-CD08ACA7D537}"/>
                </a:ext>
              </a:extLst>
            </p:cNvPr>
            <p:cNvSpPr txBox="1"/>
            <p:nvPr/>
          </p:nvSpPr>
          <p:spPr>
            <a:xfrm>
              <a:off x="2303203" y="1311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+mj-lt"/>
                </a:rPr>
                <a:t>60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C94962-3710-3672-4E99-3D6493074762}"/>
                </a:ext>
              </a:extLst>
            </p:cNvPr>
            <p:cNvSpPr txBox="1"/>
            <p:nvPr/>
          </p:nvSpPr>
          <p:spPr>
            <a:xfrm>
              <a:off x="2690736" y="152044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+mj-lt"/>
                </a:rPr>
                <a:t>12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3E20AF-5806-4CB4-73F4-580856AE0996}"/>
                </a:ext>
              </a:extLst>
            </p:cNvPr>
            <p:cNvSpPr/>
            <p:nvPr/>
          </p:nvSpPr>
          <p:spPr>
            <a:xfrm>
              <a:off x="883577" y="1806123"/>
              <a:ext cx="53004" cy="5109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82611DE-0482-BBB9-8CBC-15AC4BB65926}"/>
                </a:ext>
              </a:extLst>
            </p:cNvPr>
            <p:cNvSpPr/>
            <p:nvPr/>
          </p:nvSpPr>
          <p:spPr>
            <a:xfrm>
              <a:off x="993450" y="1788609"/>
              <a:ext cx="53004" cy="51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38B6883-387A-5D27-383C-71A4EA5AC391}"/>
              </a:ext>
            </a:extLst>
          </p:cNvPr>
          <p:cNvSpPr txBox="1"/>
          <p:nvPr/>
        </p:nvSpPr>
        <p:spPr>
          <a:xfrm rot="16200000">
            <a:off x="3232977" y="4937929"/>
            <a:ext cx="117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OASPL [dB]</a:t>
            </a:r>
          </a:p>
        </p:txBody>
      </p:sp>
    </p:spTree>
    <p:extLst>
      <p:ext uri="{BB962C8B-B14F-4D97-AF65-F5344CB8AC3E}">
        <p14:creationId xmlns:p14="http://schemas.microsoft.com/office/powerpoint/2010/main" val="3767374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79" y="1025077"/>
            <a:ext cx="5189906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01EA38-B259-6518-1808-4899A2FE7D28}"/>
              </a:ext>
            </a:extLst>
          </p:cNvPr>
          <p:cNvSpPr txBox="1"/>
          <p:nvPr/>
        </p:nvSpPr>
        <p:spPr>
          <a:xfrm>
            <a:off x="5092522" y="797466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On y = 0 plane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FD35230-6998-4C6B-BDE2-7AC823E32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55" y="1216626"/>
            <a:ext cx="4415231" cy="2937201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8DEF85E-8601-B995-7779-115E6CEB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15294-B4C6-E2F7-B464-21774EAB2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6" y="1481585"/>
            <a:ext cx="3546241" cy="24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0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79" y="1025077"/>
            <a:ext cx="5189906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BC4C3-C00D-0871-0003-1F9A7F1C6178}"/>
              </a:ext>
            </a:extLst>
          </p:cNvPr>
          <p:cNvSpPr txBox="1"/>
          <p:nvPr/>
        </p:nvSpPr>
        <p:spPr>
          <a:xfrm>
            <a:off x="4513063" y="4269944"/>
            <a:ext cx="2431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Time snapshot of CW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B4D4E-34F4-CF22-7F97-A58C7270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028332-B914-6B6A-6003-06D8E7C8C279}"/>
              </a:ext>
            </a:extLst>
          </p:cNvPr>
          <p:cNvSpPr txBox="1"/>
          <p:nvPr/>
        </p:nvSpPr>
        <p:spPr>
          <a:xfrm>
            <a:off x="5092522" y="797466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On y = 0 plane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1CCEEC-589F-27A3-234B-BF49E83C8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55" y="1216626"/>
            <a:ext cx="4415231" cy="2937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D59C3C-5749-00D4-A36F-37D110039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6" y="1481585"/>
            <a:ext cx="3546241" cy="2497291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108BDDF-ED97-457C-2C05-E99F7D70B5F1}"/>
              </a:ext>
            </a:extLst>
          </p:cNvPr>
          <p:cNvGrpSpPr/>
          <p:nvPr/>
        </p:nvGrpSpPr>
        <p:grpSpPr>
          <a:xfrm>
            <a:off x="52903" y="3526971"/>
            <a:ext cx="12139098" cy="3304520"/>
            <a:chOff x="52903" y="3526971"/>
            <a:chExt cx="12139098" cy="33045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64654D-FE79-6855-3EC2-1E51C229DED3}"/>
                </a:ext>
              </a:extLst>
            </p:cNvPr>
            <p:cNvSpPr txBox="1"/>
            <p:nvPr/>
          </p:nvSpPr>
          <p:spPr>
            <a:xfrm>
              <a:off x="8746958" y="6122180"/>
              <a:ext cx="3201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Stronger wave due to ducting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A40F3D-A075-E381-2C27-6B919AA1869D}"/>
                </a:ext>
              </a:extLst>
            </p:cNvPr>
            <p:cNvGrpSpPr/>
            <p:nvPr/>
          </p:nvGrpSpPr>
          <p:grpSpPr>
            <a:xfrm>
              <a:off x="52903" y="3526971"/>
              <a:ext cx="12139098" cy="3304520"/>
              <a:chOff x="52903" y="3526971"/>
              <a:chExt cx="12139098" cy="3304520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C01C0D0-FAD5-424A-6B0B-57396B7D2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03" y="4612352"/>
                <a:ext cx="8235246" cy="2219139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C36A0E7-A5FC-1580-0661-A01EAD458F89}"/>
                  </a:ext>
                </a:extLst>
              </p:cNvPr>
              <p:cNvGrpSpPr/>
              <p:nvPr/>
            </p:nvGrpSpPr>
            <p:grpSpPr>
              <a:xfrm>
                <a:off x="7527416" y="3526971"/>
                <a:ext cx="4664585" cy="2869776"/>
                <a:chOff x="7448546" y="992333"/>
                <a:chExt cx="4143057" cy="2412196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BEED120C-E6A7-EA34-1513-DC2894A27A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43984" y="1063607"/>
                  <a:ext cx="1247619" cy="1352381"/>
                </a:xfrm>
                <a:prstGeom prst="rect">
                  <a:avLst/>
                </a:prstGeom>
              </p:spPr>
            </p:pic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44096AA7-580E-D2E0-9688-C2A2ECEBF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48546" y="992333"/>
                  <a:ext cx="3519248" cy="202678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2AB2A21-1310-C9C0-0BA3-88EB0A3189F2}"/>
                    </a:ext>
                  </a:extLst>
                </p:cNvPr>
                <p:cNvCxnSpPr>
                  <a:cxnSpLocks/>
                  <a:endCxn id="17" idx="2"/>
                </p:cNvCxnSpPr>
                <p:nvPr/>
              </p:nvCxnSpPr>
              <p:spPr>
                <a:xfrm flipV="1">
                  <a:off x="7448546" y="2415988"/>
                  <a:ext cx="3519248" cy="98854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00808FA-9088-51B7-75C0-F5B189BCB772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10347717" y="4998113"/>
              <a:ext cx="985615" cy="11240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327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A3CDC1-B1A2-3669-E3C9-92D2346A6815}"/>
              </a:ext>
            </a:extLst>
          </p:cNvPr>
          <p:cNvSpPr txBox="1"/>
          <p:nvPr/>
        </p:nvSpPr>
        <p:spPr>
          <a:xfrm>
            <a:off x="334032" y="1571468"/>
            <a:ext cx="565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Microphone 8 			    Microphone 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B163EC-1971-A062-860A-F9411250CD5F}"/>
              </a:ext>
            </a:extLst>
          </p:cNvPr>
          <p:cNvSpPr txBox="1"/>
          <p:nvPr/>
        </p:nvSpPr>
        <p:spPr>
          <a:xfrm>
            <a:off x="448089" y="3953992"/>
            <a:ext cx="569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Microphone 17 	                Microphone 18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D6BBF93-B466-04C4-282F-1A2B0398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7E91C-D739-4A27-46FC-D6A069915DAE}"/>
              </a:ext>
            </a:extLst>
          </p:cNvPr>
          <p:cNvGrpSpPr/>
          <p:nvPr/>
        </p:nvGrpSpPr>
        <p:grpSpPr>
          <a:xfrm>
            <a:off x="19931" y="1981954"/>
            <a:ext cx="12153257" cy="1791786"/>
            <a:chOff x="19931" y="1981954"/>
            <a:chExt cx="12153257" cy="17917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643597-5D43-8169-B835-61044586A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427" y="1987024"/>
              <a:ext cx="3076761" cy="17830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1450B4-832D-007E-9522-C9204BF4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659" y="1990660"/>
              <a:ext cx="3076761" cy="178308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2A5CBE0-939A-E566-5FFA-F9AE62540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175" y="1989878"/>
              <a:ext cx="3076761" cy="178308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87791D3-7C6A-272B-2F9D-91A86E2A1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931" y="1981954"/>
              <a:ext cx="3076761" cy="178308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37FEEC-B90F-FDDC-19FA-5D6023FAC399}"/>
              </a:ext>
            </a:extLst>
          </p:cNvPr>
          <p:cNvGrpSpPr/>
          <p:nvPr/>
        </p:nvGrpSpPr>
        <p:grpSpPr>
          <a:xfrm>
            <a:off x="20302" y="4386233"/>
            <a:ext cx="12165550" cy="1812737"/>
            <a:chOff x="20302" y="4386233"/>
            <a:chExt cx="12165550" cy="1812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45146D-D217-4EF7-A4ED-FE07428B2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9091" y="4386233"/>
              <a:ext cx="3076761" cy="17830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F4A0CE-D173-3141-2116-DA8AAB357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145" y="4400143"/>
              <a:ext cx="3076761" cy="17830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96AFC3-AC46-3B21-E881-D2AF98FA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265" y="4415890"/>
              <a:ext cx="3076761" cy="17830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C37137B-137D-7061-E8A1-0D3400520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2" y="4397590"/>
              <a:ext cx="3076761" cy="1783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AEF3C2-6331-A1F2-DB31-4AFE38A9FA17}"/>
              </a:ext>
            </a:extLst>
          </p:cNvPr>
          <p:cNvSpPr txBox="1"/>
          <p:nvPr/>
        </p:nvSpPr>
        <p:spPr>
          <a:xfrm>
            <a:off x="6216446" y="1588483"/>
            <a:ext cx="565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    Microphone 42 			Microphone 43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4EC27-E136-44AC-3EF4-85BAC7CF0235}"/>
              </a:ext>
            </a:extLst>
          </p:cNvPr>
          <p:cNvSpPr txBox="1"/>
          <p:nvPr/>
        </p:nvSpPr>
        <p:spPr>
          <a:xfrm>
            <a:off x="6395119" y="4004118"/>
            <a:ext cx="569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  Microphone 59 	                   Microphone 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6261E-E0D5-B616-94ED-33F227B8462B}"/>
              </a:ext>
            </a:extLst>
          </p:cNvPr>
          <p:cNvSpPr txBox="1"/>
          <p:nvPr/>
        </p:nvSpPr>
        <p:spPr>
          <a:xfrm>
            <a:off x="4253687" y="6279235"/>
            <a:ext cx="3846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Good agreement overall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E8AC23-C1FC-4AF6-B8AD-A6C0334CF9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4372" y="573097"/>
            <a:ext cx="1934988" cy="774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7359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pPr lvl="1"/>
            <a:r>
              <a:rPr lang="en-US" dirty="0">
                <a:latin typeface="+mj-lt"/>
              </a:rPr>
              <a:t>S</a:t>
            </a:r>
            <a:r>
              <a:rPr lang="en-US" sz="2400" b="0" i="0" u="none" strike="noStrike" baseline="0" dirty="0">
                <a:latin typeface="+mj-lt"/>
              </a:rPr>
              <a:t>tandard deviation of each measured harmonic for 1.5 s of data is used for comparison</a:t>
            </a: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Variation in amplitude is significant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ACB4037-E6F8-503F-B695-2038A446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B502D-6106-759E-A30B-015ECD4A8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76" y="3036149"/>
            <a:ext cx="4990684" cy="2872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D13CE2-4E3C-2667-A4B7-B3BB5387B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607" y="3059798"/>
            <a:ext cx="1226868" cy="592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227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0" y="744265"/>
            <a:ext cx="7616651" cy="475084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Homogeneous medium: </a:t>
            </a:r>
          </a:p>
          <a:p>
            <a:pPr lvl="1"/>
            <a:r>
              <a:rPr lang="en-US" dirty="0">
                <a:latin typeface="+mj-lt"/>
              </a:rPr>
              <a:t>Diverging straight line propagation</a:t>
            </a:r>
          </a:p>
          <a:p>
            <a:pPr lvl="1"/>
            <a:r>
              <a:rPr lang="en-US" dirty="0">
                <a:latin typeface="+mj-lt"/>
              </a:rPr>
              <a:t>Radius of curvature increases equally in all directions</a:t>
            </a:r>
          </a:p>
          <a:p>
            <a:pPr lvl="1"/>
            <a:r>
              <a:rPr lang="en-US" dirty="0">
                <a:latin typeface="+mj-lt"/>
              </a:rPr>
              <a:t>Amplitude loss is equal in all directions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Problem Description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8F4C9-8250-0BC9-18E9-DAA243D2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1B2804-C712-51D9-94CC-FF63E8F66F90}"/>
              </a:ext>
            </a:extLst>
          </p:cNvPr>
          <p:cNvGrpSpPr/>
          <p:nvPr/>
        </p:nvGrpSpPr>
        <p:grpSpPr>
          <a:xfrm>
            <a:off x="8019820" y="942048"/>
            <a:ext cx="1644088" cy="1646930"/>
            <a:chOff x="1937287" y="798162"/>
            <a:chExt cx="2162015" cy="21155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45C638-557E-E62B-E2A9-F896A8A0E765}"/>
                </a:ext>
              </a:extLst>
            </p:cNvPr>
            <p:cNvSpPr/>
            <p:nvPr/>
          </p:nvSpPr>
          <p:spPr>
            <a:xfrm>
              <a:off x="1937287" y="798162"/>
              <a:ext cx="2162015" cy="21155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cv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3CE7A7B-1CE1-3B12-313F-A4C69BC0F843}"/>
                </a:ext>
              </a:extLst>
            </p:cNvPr>
            <p:cNvCxnSpPr>
              <a:cxnSpLocks/>
              <a:endCxn id="6" idx="6"/>
            </p:cNvCxnSpPr>
            <p:nvPr/>
          </p:nvCxnSpPr>
          <p:spPr>
            <a:xfrm>
              <a:off x="3021004" y="1855922"/>
              <a:ext cx="10782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9277BE6-6182-0F46-7073-D707C2C2CFCB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 flipV="1">
              <a:off x="3018295" y="798162"/>
              <a:ext cx="2709" cy="10577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E11EDD5-685B-3E3B-9783-29249C853883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 flipV="1">
              <a:off x="3018295" y="1107973"/>
              <a:ext cx="764387" cy="7479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0A80B3C-8E24-F50E-A7F0-CE1E09E00144}"/>
                </a:ext>
              </a:extLst>
            </p:cNvPr>
            <p:cNvCxnSpPr>
              <a:cxnSpLocks/>
            </p:cNvCxnSpPr>
            <p:nvPr/>
          </p:nvCxnSpPr>
          <p:spPr>
            <a:xfrm>
              <a:off x="3034029" y="1859797"/>
              <a:ext cx="764387" cy="7479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C4B4DA2-1CB7-38B1-02E3-ACC33E5529DD}"/>
                </a:ext>
              </a:extLst>
            </p:cNvPr>
            <p:cNvCxnSpPr>
              <a:cxnSpLocks/>
              <a:endCxn id="6" idx="4"/>
            </p:cNvCxnSpPr>
            <p:nvPr/>
          </p:nvCxnSpPr>
          <p:spPr>
            <a:xfrm>
              <a:off x="3018295" y="1855922"/>
              <a:ext cx="0" cy="10577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1EAEC2E-0ABC-44C5-B214-4615DEB6A202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2253907" y="1855922"/>
              <a:ext cx="764388" cy="7479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907EB1-5CAF-15AE-8D00-32591588E0FF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H="1">
              <a:off x="1937287" y="1855922"/>
              <a:ext cx="10810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FA836BA-D494-7C3B-8B83-43E2BACB8EB0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H="1" flipV="1">
              <a:off x="2253907" y="1107973"/>
              <a:ext cx="764388" cy="7479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70A9B6-8316-06FC-61B6-0DBDAAE257BB}"/>
              </a:ext>
            </a:extLst>
          </p:cNvPr>
          <p:cNvGrpSpPr/>
          <p:nvPr/>
        </p:nvGrpSpPr>
        <p:grpSpPr>
          <a:xfrm rot="2158432">
            <a:off x="10081097" y="1888930"/>
            <a:ext cx="1872431" cy="1419850"/>
            <a:chOff x="6996641" y="987047"/>
            <a:chExt cx="1463868" cy="121471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8257FC-9772-4685-CCCD-EDF59F4D22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520" y="987047"/>
              <a:ext cx="1130171" cy="12147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B10538D-1105-8940-197C-0955BB3D5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6641" y="1413711"/>
              <a:ext cx="1463868" cy="7820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18FEDC-3A2F-040F-5954-49EDCB65D3AE}"/>
                </a:ext>
              </a:extLst>
            </p:cNvPr>
            <p:cNvSpPr/>
            <p:nvPr/>
          </p:nvSpPr>
          <p:spPr>
            <a:xfrm rot="3139640" flipV="1">
              <a:off x="7724548" y="1414543"/>
              <a:ext cx="390137" cy="16747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326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B991869-3B21-27D4-6B00-ABE0D1C2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30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A28270-C70A-8B1F-7AAA-5762BF07D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43" y="4789788"/>
            <a:ext cx="5411407" cy="20292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7BF505-56F6-BAE8-BDF7-41A76F38468A}"/>
              </a:ext>
            </a:extLst>
          </p:cNvPr>
          <p:cNvSpPr txBox="1"/>
          <p:nvPr/>
        </p:nvSpPr>
        <p:spPr>
          <a:xfrm>
            <a:off x="6563408" y="797510"/>
            <a:ext cx="54114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Atmospheric ducting causes the signal to be 6 dB higher than straight 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Good agreement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Measured main rotor harmonics stronger on retreating side: Source SPL same for both sides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29A0D3-638A-0B7B-4B60-0F2AB56F16FA}"/>
              </a:ext>
            </a:extLst>
          </p:cNvPr>
          <p:cNvSpPr/>
          <p:nvPr/>
        </p:nvSpPr>
        <p:spPr>
          <a:xfrm>
            <a:off x="9522371" y="5234150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82EA4-639E-529A-4EC5-98E67C519520}"/>
              </a:ext>
            </a:extLst>
          </p:cNvPr>
          <p:cNvSpPr/>
          <p:nvPr/>
        </p:nvSpPr>
        <p:spPr>
          <a:xfrm>
            <a:off x="9522371" y="5914995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FEBD0D-A6B1-263F-20A3-254D45058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953" y="1527889"/>
            <a:ext cx="1286238" cy="5470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61257BB-B1E0-5620-52BE-64386E9C7D83}"/>
              </a:ext>
            </a:extLst>
          </p:cNvPr>
          <p:cNvGrpSpPr/>
          <p:nvPr/>
        </p:nvGrpSpPr>
        <p:grpSpPr>
          <a:xfrm>
            <a:off x="72967" y="1758411"/>
            <a:ext cx="6490441" cy="4469651"/>
            <a:chOff x="72967" y="1609115"/>
            <a:chExt cx="6490441" cy="44696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C1E4D4-BC35-0E1D-B207-EB12ADF1E3F3}"/>
                </a:ext>
              </a:extLst>
            </p:cNvPr>
            <p:cNvSpPr txBox="1"/>
            <p:nvPr/>
          </p:nvSpPr>
          <p:spPr>
            <a:xfrm>
              <a:off x="268737" y="1609115"/>
              <a:ext cx="6294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            Microphone 8                          Microphone 12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4192C92-EDEC-73A0-9657-47653428E93F}"/>
                </a:ext>
              </a:extLst>
            </p:cNvPr>
            <p:cNvGrpSpPr/>
            <p:nvPr/>
          </p:nvGrpSpPr>
          <p:grpSpPr>
            <a:xfrm>
              <a:off x="73152" y="1984248"/>
              <a:ext cx="6433635" cy="1919663"/>
              <a:chOff x="78221" y="2060784"/>
              <a:chExt cx="6433635" cy="191966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5FEDBE7-0DB6-6FE6-E173-F7A0A7B6F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0872" y="2067423"/>
                <a:ext cx="3300984" cy="1913024"/>
              </a:xfrm>
              <a:prstGeom prst="rect">
                <a:avLst/>
              </a:prstGeom>
            </p:spPr>
          </p:pic>
          <p:pic>
            <p:nvPicPr>
              <p:cNvPr id="25" name="Picture 24" descr="Chart&#10;&#10;Description automatically generated">
                <a:extLst>
                  <a:ext uri="{FF2B5EF4-FFF2-40B4-BE49-F238E27FC236}">
                    <a16:creationId xmlns:a16="http://schemas.microsoft.com/office/drawing/2014/main" id="{5696952F-8FF7-42F0-A9BD-1E1669E44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1" y="2060784"/>
                <a:ext cx="3291840" cy="1907725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4BDF510-103C-4FE2-9E37-B42CE1D05BF1}"/>
                </a:ext>
              </a:extLst>
            </p:cNvPr>
            <p:cNvGrpSpPr/>
            <p:nvPr/>
          </p:nvGrpSpPr>
          <p:grpSpPr>
            <a:xfrm>
              <a:off x="72967" y="4160520"/>
              <a:ext cx="6470121" cy="1918246"/>
              <a:chOff x="72967" y="4160520"/>
              <a:chExt cx="6470121" cy="191824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56084D9-E96D-0AC6-DD9A-072CA743D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3051" y="4160520"/>
                <a:ext cx="3320037" cy="1911096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9BA8DA7-D4C3-29A1-8416-FD442AC0D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7" y="4167670"/>
                <a:ext cx="3320037" cy="1911096"/>
              </a:xfrm>
              <a:prstGeom prst="rect">
                <a:avLst/>
              </a:prstGeom>
            </p:spPr>
          </p:pic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2028C43-648E-9CC8-C960-BAB0817B4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788" y="4344670"/>
            <a:ext cx="971215" cy="468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2375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915AD4D-8F38-5853-854F-C2E62E7A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5350B4-CB8B-44EF-EDFA-BA10E6345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43" y="4789788"/>
            <a:ext cx="5411407" cy="2029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192351-A874-78FB-91F1-8E176574FC39}"/>
              </a:ext>
            </a:extLst>
          </p:cNvPr>
          <p:cNvSpPr txBox="1"/>
          <p:nvPr/>
        </p:nvSpPr>
        <p:spPr>
          <a:xfrm>
            <a:off x="6563408" y="797510"/>
            <a:ext cx="54114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Atmospheric ducting causes the signal to be 6 dB higher than straight 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Good agreement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Measured main rotor harmonics stronger on retreating side: Source SPL same for both sides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DF0699-EB59-6FF0-2915-906713481B17}"/>
              </a:ext>
            </a:extLst>
          </p:cNvPr>
          <p:cNvGrpSpPr/>
          <p:nvPr/>
        </p:nvGrpSpPr>
        <p:grpSpPr>
          <a:xfrm>
            <a:off x="73152" y="1758640"/>
            <a:ext cx="6486695" cy="4470155"/>
            <a:chOff x="73152" y="1609344"/>
            <a:chExt cx="6486695" cy="44701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BC17C6-870E-A2E9-722D-3875FAE4D6F3}"/>
                </a:ext>
              </a:extLst>
            </p:cNvPr>
            <p:cNvGrpSpPr/>
            <p:nvPr/>
          </p:nvGrpSpPr>
          <p:grpSpPr>
            <a:xfrm>
              <a:off x="73152" y="1984248"/>
              <a:ext cx="6433225" cy="1919122"/>
              <a:chOff x="102983" y="1925415"/>
              <a:chExt cx="6433225" cy="191912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DCF55A6-B34B-751B-A373-A74774064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8551" y="1933441"/>
                <a:ext cx="3297657" cy="191109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A7C859C-1FD3-77DC-1075-8BD7905EA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83" y="1925415"/>
                <a:ext cx="3297657" cy="1911096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02840E-3D89-FEF3-EE88-37FAAA93789E}"/>
                </a:ext>
              </a:extLst>
            </p:cNvPr>
            <p:cNvGrpSpPr/>
            <p:nvPr/>
          </p:nvGrpSpPr>
          <p:grpSpPr>
            <a:xfrm>
              <a:off x="73152" y="4160520"/>
              <a:ext cx="6472142" cy="1918979"/>
              <a:chOff x="102983" y="4274793"/>
              <a:chExt cx="6472142" cy="191897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5C109B-7248-E65F-76F2-B889F3B42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5089" y="4274793"/>
                <a:ext cx="3320036" cy="191109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9E24C88-17F1-FA23-6CE9-948EA4035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83" y="4282676"/>
                <a:ext cx="3320036" cy="1911096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D1248E-6107-AC6B-BA95-A61E3648BD32}"/>
                </a:ext>
              </a:extLst>
            </p:cNvPr>
            <p:cNvSpPr txBox="1"/>
            <p:nvPr/>
          </p:nvSpPr>
          <p:spPr>
            <a:xfrm>
              <a:off x="265176" y="1609344"/>
              <a:ext cx="6294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            Microphone 17                        Microphone 18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5CFE4C8-B29F-848E-063A-ABA174195AC1}"/>
              </a:ext>
            </a:extLst>
          </p:cNvPr>
          <p:cNvSpPr/>
          <p:nvPr/>
        </p:nvSpPr>
        <p:spPr>
          <a:xfrm>
            <a:off x="9664265" y="5273565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F4D2CF-B0E6-F083-FF96-87F6849F8715}"/>
              </a:ext>
            </a:extLst>
          </p:cNvPr>
          <p:cNvSpPr/>
          <p:nvPr/>
        </p:nvSpPr>
        <p:spPr>
          <a:xfrm>
            <a:off x="9664265" y="5859814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4614162-849B-38C2-AEC1-25BEEC4F8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2953" y="1527889"/>
            <a:ext cx="1286238" cy="547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A23C3-2B79-E1B8-99EB-314CFA34E2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788" y="4344670"/>
            <a:ext cx="971215" cy="468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758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6321FBB-0203-CA0E-7A94-6D449FD6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32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451D72-BA28-4A50-67D4-07C70638D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43" y="4789788"/>
            <a:ext cx="5411407" cy="20292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79A5BE-64F7-EB65-CDC0-BB447B66AE71}"/>
              </a:ext>
            </a:extLst>
          </p:cNvPr>
          <p:cNvSpPr txBox="1"/>
          <p:nvPr/>
        </p:nvSpPr>
        <p:spPr>
          <a:xfrm>
            <a:off x="6563408" y="797510"/>
            <a:ext cx="54114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Atmospheric ducting causes the signal to be 6 dB higher than straight 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Good agreement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Measured main rotor harmonics stronger on retreating side: Source SPL same for both sides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Over prediction at higher tail rotor harmonics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Source amplitudes of tail rotor harmonics are not corrected for wind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222222"/>
                </a:solidFill>
                <a:effectLst/>
                <a:latin typeface="+mj-lt"/>
              </a:rPr>
              <a:t>Significant variation in TR harmonics present across 1.5 seconds of data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5F6016-61FF-8540-C6F6-26CA94313F97}"/>
              </a:ext>
            </a:extLst>
          </p:cNvPr>
          <p:cNvGrpSpPr/>
          <p:nvPr/>
        </p:nvGrpSpPr>
        <p:grpSpPr>
          <a:xfrm>
            <a:off x="73152" y="1758640"/>
            <a:ext cx="6486695" cy="4470155"/>
            <a:chOff x="73152" y="1609344"/>
            <a:chExt cx="6486695" cy="447015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013A8C-C50D-8D02-DFDC-CEB492FB2485}"/>
                </a:ext>
              </a:extLst>
            </p:cNvPr>
            <p:cNvGrpSpPr/>
            <p:nvPr/>
          </p:nvGrpSpPr>
          <p:grpSpPr>
            <a:xfrm>
              <a:off x="73152" y="1984248"/>
              <a:ext cx="6431514" cy="1917734"/>
              <a:chOff x="84140" y="2144564"/>
              <a:chExt cx="6431514" cy="191773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A96733A-D548-241C-E94A-4EC4BAD5B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7997" y="2151202"/>
                <a:ext cx="3297657" cy="191109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79CB240-B1CD-8EEA-553E-B4405E833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40" y="2144564"/>
                <a:ext cx="3297657" cy="1911096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97E4B60-AB48-CD45-4AED-5441DFC94AC1}"/>
                </a:ext>
              </a:extLst>
            </p:cNvPr>
            <p:cNvGrpSpPr/>
            <p:nvPr/>
          </p:nvGrpSpPr>
          <p:grpSpPr>
            <a:xfrm>
              <a:off x="73152" y="4159396"/>
              <a:ext cx="6474401" cy="1920103"/>
              <a:chOff x="84140" y="4431613"/>
              <a:chExt cx="6474401" cy="192010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B7CBD65-E8E9-FFC4-F9AA-EC4A85364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8505" y="4431613"/>
                <a:ext cx="3320036" cy="1911096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1C0E3AF-D636-D10D-A72D-431A9114E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40" y="4440620"/>
                <a:ext cx="3320036" cy="191109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C05272-B96E-0BFF-A5F0-93A95AE875C5}"/>
                </a:ext>
              </a:extLst>
            </p:cNvPr>
            <p:cNvSpPr txBox="1"/>
            <p:nvPr/>
          </p:nvSpPr>
          <p:spPr>
            <a:xfrm>
              <a:off x="265176" y="1609344"/>
              <a:ext cx="6294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            Microphone 42                        Microphone 43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1271A6F-89BC-6C6B-07AC-53C5212C4857}"/>
              </a:ext>
            </a:extLst>
          </p:cNvPr>
          <p:cNvSpPr/>
          <p:nvPr/>
        </p:nvSpPr>
        <p:spPr>
          <a:xfrm>
            <a:off x="9924399" y="5273565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998DF2-96BB-A83F-4D73-8719573CC729}"/>
              </a:ext>
            </a:extLst>
          </p:cNvPr>
          <p:cNvSpPr/>
          <p:nvPr/>
        </p:nvSpPr>
        <p:spPr>
          <a:xfrm>
            <a:off x="9924399" y="5859814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0CDBED-A435-AE74-648A-3B8C495D67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2953" y="1527889"/>
            <a:ext cx="1286238" cy="547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5CF09-171A-6D71-2EC8-01A91DFA20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788" y="4344670"/>
            <a:ext cx="971215" cy="468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0841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AF377E1-0D6C-5DC2-2309-023F08FD3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43" y="4789788"/>
            <a:ext cx="5411407" cy="2029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E5EC195-CA66-165F-B041-B04AA739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33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C631C-D9B2-03F2-C05C-D8B43B212C9B}"/>
              </a:ext>
            </a:extLst>
          </p:cNvPr>
          <p:cNvSpPr txBox="1"/>
          <p:nvPr/>
        </p:nvSpPr>
        <p:spPr>
          <a:xfrm>
            <a:off x="6563408" y="797510"/>
            <a:ext cx="54114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Atmospheric ducting causes the signal to be 6 dB higher than straight 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Good agreement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Measured main rotor harmonics stronger on retreating side: Source SPL same for both sides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Over prediction at higher tail rotor harmonics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Source amplitudes of tail rotor harmonics are not corrected for wind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222222"/>
                </a:solidFill>
                <a:effectLst/>
                <a:latin typeface="+mj-lt"/>
              </a:rPr>
              <a:t>Significant variation in TR harmonics present across 1.5 seconds of data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68972D-E1F4-0225-B73C-B5626877E14B}"/>
              </a:ext>
            </a:extLst>
          </p:cNvPr>
          <p:cNvGrpSpPr/>
          <p:nvPr/>
        </p:nvGrpSpPr>
        <p:grpSpPr>
          <a:xfrm>
            <a:off x="73152" y="1758640"/>
            <a:ext cx="6486695" cy="4470155"/>
            <a:chOff x="73152" y="1609344"/>
            <a:chExt cx="6486695" cy="44701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6630A2-9937-781B-D446-3A6056639C6F}"/>
                </a:ext>
              </a:extLst>
            </p:cNvPr>
            <p:cNvGrpSpPr/>
            <p:nvPr/>
          </p:nvGrpSpPr>
          <p:grpSpPr>
            <a:xfrm>
              <a:off x="73152" y="1984248"/>
              <a:ext cx="6430301" cy="1917734"/>
              <a:chOff x="64172" y="1826405"/>
              <a:chExt cx="6430301" cy="191773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9C89B26-1A19-1A4A-12D8-9C4E27D1F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6816" y="1833043"/>
                <a:ext cx="3297657" cy="191109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7D7FE1D-D46D-65A4-CBCB-A8E2016A7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2" y="1826405"/>
                <a:ext cx="3297657" cy="1911096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A8B63FF-EEEA-3306-529E-65770E830DCC}"/>
                </a:ext>
              </a:extLst>
            </p:cNvPr>
            <p:cNvGrpSpPr/>
            <p:nvPr/>
          </p:nvGrpSpPr>
          <p:grpSpPr>
            <a:xfrm>
              <a:off x="73152" y="4160520"/>
              <a:ext cx="6470439" cy="1918979"/>
              <a:chOff x="74350" y="4477920"/>
              <a:chExt cx="6470439" cy="191897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14EC289-E5BF-3989-8DAC-19501C022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753" y="4477920"/>
                <a:ext cx="3320036" cy="191109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487963-BA3F-F79C-8DCC-F1F6CF62A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0" y="4485803"/>
                <a:ext cx="3320036" cy="1911096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1313CA-E81F-0326-4E87-C5E2FFC7A054}"/>
                </a:ext>
              </a:extLst>
            </p:cNvPr>
            <p:cNvSpPr txBox="1"/>
            <p:nvPr/>
          </p:nvSpPr>
          <p:spPr>
            <a:xfrm>
              <a:off x="265176" y="1609344"/>
              <a:ext cx="6294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            Microphone 59                        Microphone 60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5B073BE-7083-AAC6-E30C-0EB70EF27698}"/>
              </a:ext>
            </a:extLst>
          </p:cNvPr>
          <p:cNvSpPr/>
          <p:nvPr/>
        </p:nvSpPr>
        <p:spPr>
          <a:xfrm>
            <a:off x="10184534" y="5273565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2438D0-112A-1950-FDD1-F6C79B95DE9A}"/>
              </a:ext>
            </a:extLst>
          </p:cNvPr>
          <p:cNvSpPr/>
          <p:nvPr/>
        </p:nvSpPr>
        <p:spPr>
          <a:xfrm>
            <a:off x="10192417" y="5859814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EFA9D6-71C4-1162-72A8-1FD5329A6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2953" y="1527889"/>
            <a:ext cx="1286238" cy="547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74AB8-09F9-FCB5-5569-E7DE2A47F9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788" y="4344670"/>
            <a:ext cx="971215" cy="468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8440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042420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8F5741-00E8-7849-D054-836FBEDB8663}"/>
              </a:ext>
            </a:extLst>
          </p:cNvPr>
          <p:cNvGrpSpPr/>
          <p:nvPr/>
        </p:nvGrpSpPr>
        <p:grpSpPr>
          <a:xfrm>
            <a:off x="227296" y="1963256"/>
            <a:ext cx="3200135" cy="4621552"/>
            <a:chOff x="233018" y="1726040"/>
            <a:chExt cx="3200135" cy="46215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88EC16-98C9-9F66-6F52-EC400E72D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867" y="2063841"/>
              <a:ext cx="2314575" cy="1276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78DE35-A330-272C-B4A9-3C6203A7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18" y="3787484"/>
              <a:ext cx="3200135" cy="25601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0B668D-ED50-59AD-300C-994F950D9C32}"/>
                </a:ext>
              </a:extLst>
            </p:cNvPr>
            <p:cNvSpPr/>
            <p:nvPr/>
          </p:nvSpPr>
          <p:spPr>
            <a:xfrm>
              <a:off x="1481959" y="4185745"/>
              <a:ext cx="232196" cy="164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DE2371-58CD-DAFC-BC9F-E8B9F56C6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8667" y="3321971"/>
              <a:ext cx="1142775" cy="863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7C1F50-1552-2180-F0F1-BD4D375A36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1492" y="3340191"/>
              <a:ext cx="890467" cy="845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BB1697-2793-DCE6-6ABD-38BF986312E3}"/>
                    </a:ext>
                  </a:extLst>
                </p:cNvPr>
                <p:cNvSpPr txBox="1"/>
                <p:nvPr/>
              </p:nvSpPr>
              <p:spPr>
                <a:xfrm>
                  <a:off x="1368632" y="1726040"/>
                  <a:ext cx="720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BB1697-2793-DCE6-6ABD-38BF986312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632" y="1726040"/>
                  <a:ext cx="72006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77E8303-8F55-F4EF-E83D-ACEA9668F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80" y="4154773"/>
            <a:ext cx="4497275" cy="2501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36D8A0-52B0-7412-7DB6-B99016259030}"/>
              </a:ext>
            </a:extLst>
          </p:cNvPr>
          <p:cNvSpPr txBox="1"/>
          <p:nvPr/>
        </p:nvSpPr>
        <p:spPr>
          <a:xfrm>
            <a:off x="8058622" y="3857067"/>
            <a:ext cx="346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Source SPL for all microphones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7BB5BD-610B-FBEF-37E6-E2D14AFD0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6" y="879152"/>
            <a:ext cx="5781889" cy="2168209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7DF7B93-BD00-CB48-BB1C-27C17F70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177D71-DF75-4C07-3122-7DBE26067AC9}"/>
              </a:ext>
            </a:extLst>
          </p:cNvPr>
          <p:cNvSpPr/>
          <p:nvPr/>
        </p:nvSpPr>
        <p:spPr>
          <a:xfrm>
            <a:off x="883577" y="2588066"/>
            <a:ext cx="53004" cy="51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0B8DDB-2AB3-2A9A-8E7C-EAD790C37063}"/>
              </a:ext>
            </a:extLst>
          </p:cNvPr>
          <p:cNvSpPr/>
          <p:nvPr/>
        </p:nvSpPr>
        <p:spPr>
          <a:xfrm>
            <a:off x="1152231" y="2604196"/>
            <a:ext cx="53004" cy="51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574EB6-4045-36E4-5F1F-D96D6DAB94A0}"/>
              </a:ext>
            </a:extLst>
          </p:cNvPr>
          <p:cNvSpPr/>
          <p:nvPr/>
        </p:nvSpPr>
        <p:spPr>
          <a:xfrm>
            <a:off x="1223636" y="2604197"/>
            <a:ext cx="53004" cy="51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50FA96-DCBF-D559-3CD3-BBCBB6408A0B}"/>
              </a:ext>
            </a:extLst>
          </p:cNvPr>
          <p:cNvSpPr txBox="1"/>
          <p:nvPr/>
        </p:nvSpPr>
        <p:spPr>
          <a:xfrm>
            <a:off x="1155627" y="2295112"/>
            <a:ext cx="4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59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23077A-9771-7296-4AC4-8224851C24E0}"/>
              </a:ext>
            </a:extLst>
          </p:cNvPr>
          <p:cNvSpPr txBox="1"/>
          <p:nvPr/>
        </p:nvSpPr>
        <p:spPr>
          <a:xfrm>
            <a:off x="633086" y="23019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8B3D30-9FAB-FE4B-5BB2-7C29AA922899}"/>
              </a:ext>
            </a:extLst>
          </p:cNvPr>
          <p:cNvSpPr txBox="1"/>
          <p:nvPr/>
        </p:nvSpPr>
        <p:spPr>
          <a:xfrm>
            <a:off x="1731831" y="22766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9AF21B-ED84-122C-FF35-3C2B088CF007}"/>
              </a:ext>
            </a:extLst>
          </p:cNvPr>
          <p:cNvSpPr txBox="1"/>
          <p:nvPr/>
        </p:nvSpPr>
        <p:spPr>
          <a:xfrm>
            <a:off x="2355710" y="23103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F00F5D-67A2-E448-C751-28BDFDA58767}"/>
              </a:ext>
            </a:extLst>
          </p:cNvPr>
          <p:cNvSpPr/>
          <p:nvPr/>
        </p:nvSpPr>
        <p:spPr>
          <a:xfrm>
            <a:off x="2013978" y="2609653"/>
            <a:ext cx="53004" cy="51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C83E97-FF19-FBFE-3591-E8DBC37EFFCA}"/>
              </a:ext>
            </a:extLst>
          </p:cNvPr>
          <p:cNvSpPr/>
          <p:nvPr/>
        </p:nvSpPr>
        <p:spPr>
          <a:xfrm>
            <a:off x="2083875" y="2608676"/>
            <a:ext cx="53004" cy="51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B7E542-40C0-7C5B-4B6D-4BBA87D214B7}"/>
              </a:ext>
            </a:extLst>
          </p:cNvPr>
          <p:cNvSpPr/>
          <p:nvPr/>
        </p:nvSpPr>
        <p:spPr>
          <a:xfrm>
            <a:off x="2217106" y="2615490"/>
            <a:ext cx="53004" cy="51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4BF522-EEE6-A9B1-7DE3-83CF23190C4B}"/>
              </a:ext>
            </a:extLst>
          </p:cNvPr>
          <p:cNvSpPr/>
          <p:nvPr/>
        </p:nvSpPr>
        <p:spPr>
          <a:xfrm>
            <a:off x="2406716" y="2634990"/>
            <a:ext cx="53004" cy="51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1BBD2F4-4F81-14B3-EB02-96D198E9BC19}"/>
              </a:ext>
            </a:extLst>
          </p:cNvPr>
          <p:cNvSpPr/>
          <p:nvPr/>
        </p:nvSpPr>
        <p:spPr>
          <a:xfrm>
            <a:off x="1045502" y="2607116"/>
            <a:ext cx="53004" cy="51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092DE8A-CFC7-426A-0D4F-0C17B0F9D8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355131"/>
                  </p:ext>
                </p:extLst>
              </p:nvPr>
            </p:nvGraphicFramePr>
            <p:xfrm>
              <a:off x="3797981" y="1039450"/>
              <a:ext cx="2112783" cy="25546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8095">
                      <a:extLst>
                        <a:ext uri="{9D8B030D-6E8A-4147-A177-3AD203B41FA5}">
                          <a16:colId xmlns:a16="http://schemas.microsoft.com/office/drawing/2014/main" val="3991144900"/>
                        </a:ext>
                      </a:extLst>
                    </a:gridCol>
                    <a:gridCol w="757595">
                      <a:extLst>
                        <a:ext uri="{9D8B030D-6E8A-4147-A177-3AD203B41FA5}">
                          <a16:colId xmlns:a16="http://schemas.microsoft.com/office/drawing/2014/main" val="1762609212"/>
                        </a:ext>
                      </a:extLst>
                    </a:gridCol>
                    <a:gridCol w="747093">
                      <a:extLst>
                        <a:ext uri="{9D8B030D-6E8A-4147-A177-3AD203B41FA5}">
                          <a16:colId xmlns:a16="http://schemas.microsoft.com/office/drawing/2014/main" val="2291948875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Mic #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𝑒𝑚𝑖𝑡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𝑒𝑚𝑖𝑡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410676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-2.8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190.5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2817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-3.1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174.7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313721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-2.9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189.1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12069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176.4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880033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187.1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619103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177.0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818393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185.0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292118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177.1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304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092DE8A-CFC7-426A-0D4F-0C17B0F9D8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355131"/>
                  </p:ext>
                </p:extLst>
              </p:nvPr>
            </p:nvGraphicFramePr>
            <p:xfrm>
              <a:off x="3797981" y="1039450"/>
              <a:ext cx="2112783" cy="25546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8095">
                      <a:extLst>
                        <a:ext uri="{9D8B030D-6E8A-4147-A177-3AD203B41FA5}">
                          <a16:colId xmlns:a16="http://schemas.microsoft.com/office/drawing/2014/main" val="3991144900"/>
                        </a:ext>
                      </a:extLst>
                    </a:gridCol>
                    <a:gridCol w="757595">
                      <a:extLst>
                        <a:ext uri="{9D8B030D-6E8A-4147-A177-3AD203B41FA5}">
                          <a16:colId xmlns:a16="http://schemas.microsoft.com/office/drawing/2014/main" val="1762609212"/>
                        </a:ext>
                      </a:extLst>
                    </a:gridCol>
                    <a:gridCol w="747093">
                      <a:extLst>
                        <a:ext uri="{9D8B030D-6E8A-4147-A177-3AD203B41FA5}">
                          <a16:colId xmlns:a16="http://schemas.microsoft.com/office/drawing/2014/main" val="2291948875"/>
                        </a:ext>
                      </a:extLst>
                    </a:gridCol>
                  </a:tblGrid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Mic #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82258" t="-23404" r="-100806" b="-8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83740" t="-23404" r="-1626" b="-842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106768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-2.8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190.5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281744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+mj-lt"/>
                            </a:rPr>
                            <a:t>-3.1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174.7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3137212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-2.9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189.1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1206919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18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176.4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8800330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187.1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6191036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43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177.0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8183934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59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185.0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2921180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+mj-lt"/>
                            </a:rPr>
                            <a:t>-3.0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177.1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304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02F94F7-53C9-1C03-7BAF-97E8F1DCC59C}"/>
              </a:ext>
            </a:extLst>
          </p:cNvPr>
          <p:cNvSpPr txBox="1"/>
          <p:nvPr/>
        </p:nvSpPr>
        <p:spPr>
          <a:xfrm rot="16200000">
            <a:off x="2770187" y="5096644"/>
            <a:ext cx="117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OASPL [dB]</a:t>
            </a:r>
          </a:p>
        </p:txBody>
      </p:sp>
    </p:spTree>
    <p:extLst>
      <p:ext uri="{BB962C8B-B14F-4D97-AF65-F5344CB8AC3E}">
        <p14:creationId xmlns:p14="http://schemas.microsoft.com/office/powerpoint/2010/main" val="154429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9B9E04-9D15-3340-F06B-DA402C52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76" y="2070023"/>
            <a:ext cx="7767504" cy="3883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042420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1560B-DBAE-2ECB-93C2-8C2A0B0704E1}"/>
              </a:ext>
            </a:extLst>
          </p:cNvPr>
          <p:cNvSpPr txBox="1"/>
          <p:nvPr/>
        </p:nvSpPr>
        <p:spPr>
          <a:xfrm>
            <a:off x="5879622" y="816193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On y = 0 plane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B01F1-C24A-C07A-BC19-CAF5F8987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8" y="4262594"/>
            <a:ext cx="3866097" cy="2560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8675D7-3518-5C28-055F-DB528B8D68A2}"/>
              </a:ext>
            </a:extLst>
          </p:cNvPr>
          <p:cNvSpPr txBox="1"/>
          <p:nvPr/>
        </p:nvSpPr>
        <p:spPr>
          <a:xfrm>
            <a:off x="5970767" y="1880703"/>
            <a:ext cx="2431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Time snapshot of CW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BDCFC7-6FEA-E720-CE8C-206886211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453" y="1496747"/>
            <a:ext cx="1176499" cy="365611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344B59-5A8A-96AC-9B4D-0BA78CD1AA69}"/>
              </a:ext>
            </a:extLst>
          </p:cNvPr>
          <p:cNvCxnSpPr>
            <a:cxnSpLocks/>
          </p:cNvCxnSpPr>
          <p:nvPr/>
        </p:nvCxnSpPr>
        <p:spPr>
          <a:xfrm flipV="1">
            <a:off x="8986090" y="5118077"/>
            <a:ext cx="2569578" cy="200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238C2B-8B7B-9206-8769-10C0DFC2D8B1}"/>
              </a:ext>
            </a:extLst>
          </p:cNvPr>
          <p:cNvCxnSpPr>
            <a:cxnSpLocks/>
          </p:cNvCxnSpPr>
          <p:nvPr/>
        </p:nvCxnSpPr>
        <p:spPr>
          <a:xfrm flipV="1">
            <a:off x="8821344" y="1515158"/>
            <a:ext cx="2126797" cy="27697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58E15A-9B72-2373-34A6-2CE03B7A7CF6}"/>
              </a:ext>
            </a:extLst>
          </p:cNvPr>
          <p:cNvCxnSpPr/>
          <p:nvPr/>
        </p:nvCxnSpPr>
        <p:spPr>
          <a:xfrm flipV="1">
            <a:off x="10006149" y="5003074"/>
            <a:ext cx="1347651" cy="1358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40AA87-9959-238C-58C7-6EB3CEE4FA7E}"/>
              </a:ext>
            </a:extLst>
          </p:cNvPr>
          <p:cNvSpPr txBox="1"/>
          <p:nvPr/>
        </p:nvSpPr>
        <p:spPr>
          <a:xfrm>
            <a:off x="8774246" y="6249536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Upward bending: weaker wave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415705-7AA0-14B1-CB43-20220171A346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821344" y="3990537"/>
            <a:ext cx="2532456" cy="1671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D7C19B-034A-BCA0-6582-9D64A79149AC}"/>
              </a:ext>
            </a:extLst>
          </p:cNvPr>
          <p:cNvSpPr txBox="1"/>
          <p:nvPr/>
        </p:nvSpPr>
        <p:spPr>
          <a:xfrm>
            <a:off x="7651793" y="566250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Caustic: Stronger wave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19E2176-C1A7-B279-A5D6-DD03A859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DA03E-7027-CA78-353A-A9A0CF65C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9" y="1515157"/>
            <a:ext cx="3460925" cy="24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27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042420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796B92-C6E7-2B15-B2AC-9CF85858A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04" y="1047462"/>
            <a:ext cx="5781889" cy="21682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1EFA38-C422-3E62-E2F5-76F89E5E3709}"/>
              </a:ext>
            </a:extLst>
          </p:cNvPr>
          <p:cNvSpPr txBox="1"/>
          <p:nvPr/>
        </p:nvSpPr>
        <p:spPr>
          <a:xfrm>
            <a:off x="6653048" y="3244803"/>
            <a:ext cx="5427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Good agreement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Upward bending causes the signal to be 3 dB lower than straight ray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7C0BC62-5816-2B0D-BB86-2A5521F6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802D54-869F-45A2-0F33-CE78E6632E70}"/>
              </a:ext>
            </a:extLst>
          </p:cNvPr>
          <p:cNvSpPr/>
          <p:nvPr/>
        </p:nvSpPr>
        <p:spPr>
          <a:xfrm>
            <a:off x="9396249" y="1526664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53D330-701E-63D5-4A47-A3FB6AA1CDE9}"/>
              </a:ext>
            </a:extLst>
          </p:cNvPr>
          <p:cNvSpPr/>
          <p:nvPr/>
        </p:nvSpPr>
        <p:spPr>
          <a:xfrm>
            <a:off x="9388366" y="2246924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C48DBB-9943-45C2-B946-89BC4B475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687" y="1672963"/>
            <a:ext cx="1334915" cy="534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6BC53E3-B2F1-C587-E511-4F726D589B86}"/>
              </a:ext>
            </a:extLst>
          </p:cNvPr>
          <p:cNvGrpSpPr/>
          <p:nvPr/>
        </p:nvGrpSpPr>
        <p:grpSpPr>
          <a:xfrm>
            <a:off x="78223" y="1731141"/>
            <a:ext cx="6436090" cy="4390652"/>
            <a:chOff x="78223" y="1731141"/>
            <a:chExt cx="6436090" cy="43906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04868A2-FDB3-6C20-F09B-1F79482A2F88}"/>
                </a:ext>
              </a:extLst>
            </p:cNvPr>
            <p:cNvGrpSpPr/>
            <p:nvPr/>
          </p:nvGrpSpPr>
          <p:grpSpPr>
            <a:xfrm>
              <a:off x="78223" y="1731141"/>
              <a:ext cx="6436090" cy="4390652"/>
              <a:chOff x="78223" y="1581845"/>
              <a:chExt cx="6436090" cy="439065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A3CDC1-B1A2-3669-E3C9-92D2346A6815}"/>
                  </a:ext>
                </a:extLst>
              </p:cNvPr>
              <p:cNvSpPr txBox="1"/>
              <p:nvPr/>
            </p:nvSpPr>
            <p:spPr>
              <a:xfrm>
                <a:off x="556535" y="1581845"/>
                <a:ext cx="56505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    Microphone 8 			           Microphone 12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0E547-C75F-7D88-F34B-323331C4CDC5}"/>
                  </a:ext>
                </a:extLst>
              </p:cNvPr>
              <p:cNvGrpSpPr/>
              <p:nvPr/>
            </p:nvGrpSpPr>
            <p:grpSpPr>
              <a:xfrm>
                <a:off x="78223" y="2121654"/>
                <a:ext cx="6436090" cy="1923860"/>
                <a:chOff x="78223" y="2121654"/>
                <a:chExt cx="6436090" cy="1923860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6EC8CD1C-2336-3852-8329-A539863F0E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6656" y="2134418"/>
                  <a:ext cx="3297657" cy="1911096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5829272-919D-475D-93B7-436F66309A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8223" y="2121654"/>
                  <a:ext cx="3291836" cy="1907723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323BA88-91B6-38D4-78A0-BFF416F93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2907" y="4189417"/>
                <a:ext cx="3097641" cy="1783080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4946F50-E640-DB51-0930-54CB30336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" y="4315968"/>
              <a:ext cx="3097642" cy="178308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DC72E86-8AAF-FEA8-0181-E304EA4242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6035" y="4338713"/>
            <a:ext cx="972673" cy="469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0734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042420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796B92-C6E7-2B15-B2AC-9CF85858A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04" y="1047462"/>
            <a:ext cx="5781889" cy="216820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7C0BC62-5816-2B0D-BB86-2A5521F6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37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F9F09B-C65B-713C-F412-F82A4551EAD9}"/>
              </a:ext>
            </a:extLst>
          </p:cNvPr>
          <p:cNvGrpSpPr/>
          <p:nvPr/>
        </p:nvGrpSpPr>
        <p:grpSpPr>
          <a:xfrm>
            <a:off x="82296" y="1731141"/>
            <a:ext cx="6430084" cy="4390479"/>
            <a:chOff x="82296" y="1581845"/>
            <a:chExt cx="6430084" cy="43904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DFAF66-622B-3948-EAA7-984D245DBBBD}"/>
                </a:ext>
              </a:extLst>
            </p:cNvPr>
            <p:cNvGrpSpPr/>
            <p:nvPr/>
          </p:nvGrpSpPr>
          <p:grpSpPr>
            <a:xfrm>
              <a:off x="82296" y="2121408"/>
              <a:ext cx="6430084" cy="1925920"/>
              <a:chOff x="88323" y="2147932"/>
              <a:chExt cx="6430084" cy="192592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E7AE784-72A0-B263-41BE-037AA4A1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0750" y="2162756"/>
                <a:ext cx="3297657" cy="191109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5803093-DE72-8315-45C6-AA38851EB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3" y="2147932"/>
                <a:ext cx="3297657" cy="1911096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9A98D3-08E9-D6AA-88AF-8917EACE7F16}"/>
                </a:ext>
              </a:extLst>
            </p:cNvPr>
            <p:cNvGrpSpPr/>
            <p:nvPr/>
          </p:nvGrpSpPr>
          <p:grpSpPr>
            <a:xfrm>
              <a:off x="109728" y="4169664"/>
              <a:ext cx="6051165" cy="1802660"/>
              <a:chOff x="37272" y="4096166"/>
              <a:chExt cx="6051165" cy="180266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0F4B929-A2FE-E0D8-7794-0F936E90B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796" y="4115746"/>
                <a:ext cx="3097641" cy="178308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94349C2-6D9B-B072-DBBB-F2BD2D251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72" y="4096166"/>
                <a:ext cx="3097641" cy="1783080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B30A5C-5FB0-02D8-81DE-9F9272460BCE}"/>
                </a:ext>
              </a:extLst>
            </p:cNvPr>
            <p:cNvSpPr txBox="1"/>
            <p:nvPr/>
          </p:nvSpPr>
          <p:spPr>
            <a:xfrm>
              <a:off x="556535" y="1581845"/>
              <a:ext cx="5650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    Microphone 17			           Microphone 18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BCBEAB-4B19-6BC0-F06E-7EBE90784174}"/>
              </a:ext>
            </a:extLst>
          </p:cNvPr>
          <p:cNvSpPr txBox="1"/>
          <p:nvPr/>
        </p:nvSpPr>
        <p:spPr>
          <a:xfrm>
            <a:off x="6653048" y="3244803"/>
            <a:ext cx="5427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Good agreement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Upward bending causes the signal to be 3 dB lower than straight ray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DF3F4D-B0D8-6E68-5539-5E9B469906EA}"/>
              </a:ext>
            </a:extLst>
          </p:cNvPr>
          <p:cNvSpPr/>
          <p:nvPr/>
        </p:nvSpPr>
        <p:spPr>
          <a:xfrm>
            <a:off x="9539848" y="1564987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D95342-561A-639D-9A3A-E7C736321036}"/>
              </a:ext>
            </a:extLst>
          </p:cNvPr>
          <p:cNvSpPr/>
          <p:nvPr/>
        </p:nvSpPr>
        <p:spPr>
          <a:xfrm>
            <a:off x="9539848" y="2198534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F368B5-1DF7-BBE4-260A-B0ABA8185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687" y="1672963"/>
            <a:ext cx="1334915" cy="534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B3C34-84D4-D51C-8C99-F5FDD10A5C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6035" y="4338713"/>
            <a:ext cx="972673" cy="469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6607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042420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CC5AEEA-AFCF-28F7-4EF9-7CE1DFD0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38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5C22FE-61C5-62D2-AED5-09552BB6B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04" y="1047462"/>
            <a:ext cx="5781889" cy="21682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2DF4ED0-D001-35E7-6B1C-58CA02EB12AF}"/>
              </a:ext>
            </a:extLst>
          </p:cNvPr>
          <p:cNvGrpSpPr/>
          <p:nvPr/>
        </p:nvGrpSpPr>
        <p:grpSpPr>
          <a:xfrm>
            <a:off x="82296" y="1731141"/>
            <a:ext cx="6432664" cy="4385974"/>
            <a:chOff x="82296" y="1581845"/>
            <a:chExt cx="6432664" cy="43859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DD6E0B-1884-F0C0-1FF6-4BB4BCCE31C5}"/>
                </a:ext>
              </a:extLst>
            </p:cNvPr>
            <p:cNvGrpSpPr/>
            <p:nvPr/>
          </p:nvGrpSpPr>
          <p:grpSpPr>
            <a:xfrm>
              <a:off x="82296" y="2117291"/>
              <a:ext cx="6432664" cy="1925971"/>
              <a:chOff x="97154" y="2123682"/>
              <a:chExt cx="6432664" cy="19259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57CA68F-CBDF-CDDE-4054-81ADB726C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2161" y="2138557"/>
                <a:ext cx="3297657" cy="191109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42844E-59F4-FD71-0620-E09E36A47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54" y="2123682"/>
                <a:ext cx="3297657" cy="1911096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06B268-A602-4AEF-16F8-DD7045F8E7D3}"/>
                </a:ext>
              </a:extLst>
            </p:cNvPr>
            <p:cNvGrpSpPr/>
            <p:nvPr/>
          </p:nvGrpSpPr>
          <p:grpSpPr>
            <a:xfrm>
              <a:off x="112160" y="4170755"/>
              <a:ext cx="6054194" cy="1797064"/>
              <a:chOff x="26096" y="4192271"/>
              <a:chExt cx="6054194" cy="179706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F37D144-76F2-3276-05C2-4FC4C6574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2649" y="4206255"/>
                <a:ext cx="3097641" cy="178308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F357824-FD8F-1296-5F4B-3C32E4605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96" y="4192271"/>
                <a:ext cx="3097641" cy="178308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F9A7EA-B1FF-C5DE-E54F-2DCCF7A9C7C4}"/>
                </a:ext>
              </a:extLst>
            </p:cNvPr>
            <p:cNvSpPr txBox="1"/>
            <p:nvPr/>
          </p:nvSpPr>
          <p:spPr>
            <a:xfrm>
              <a:off x="556535" y="1581845"/>
              <a:ext cx="5650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    Microphone 42			           Microphone 43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60D55C-5DC8-B20C-2117-A79EC5EC59F3}"/>
              </a:ext>
            </a:extLst>
          </p:cNvPr>
          <p:cNvSpPr txBox="1"/>
          <p:nvPr/>
        </p:nvSpPr>
        <p:spPr>
          <a:xfrm>
            <a:off x="6653048" y="3244803"/>
            <a:ext cx="54273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Good agreement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Upward bending causes the signal to be 3 dB lower than straight 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Over prediction at higher tail rotor harmonics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Source amplitudes of tail rotor harmonics are not corrected for wind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222222"/>
                </a:solidFill>
                <a:effectLst/>
                <a:latin typeface="+mj-lt"/>
              </a:rPr>
              <a:t>Significant variation in TR harmonics present across 1.5 seconds of data</a:t>
            </a:r>
            <a:endParaRPr lang="en-US" sz="2200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D47BA2-B01A-E92D-8AD0-688CDDD66291}"/>
              </a:ext>
            </a:extLst>
          </p:cNvPr>
          <p:cNvSpPr/>
          <p:nvPr/>
        </p:nvSpPr>
        <p:spPr>
          <a:xfrm>
            <a:off x="9821928" y="1574635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CF9D8D-E755-B667-D9F8-4ED694BB1D6B}"/>
              </a:ext>
            </a:extLst>
          </p:cNvPr>
          <p:cNvSpPr/>
          <p:nvPr/>
        </p:nvSpPr>
        <p:spPr>
          <a:xfrm>
            <a:off x="9821928" y="2192416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464D45-1D68-65CD-B96E-277E3ABD8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687" y="1672963"/>
            <a:ext cx="1334915" cy="534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8EFB80-FE13-3AF6-1791-FD7DF2442B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6035" y="4338713"/>
            <a:ext cx="972673" cy="469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2615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042420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CC5AEEA-AFCF-28F7-4EF9-7CE1DFD0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39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5C22FE-61C5-62D2-AED5-09552BB6B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04" y="1047462"/>
            <a:ext cx="5781889" cy="216820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FCF72CF-5A73-C956-B032-5F64A5737E00}"/>
              </a:ext>
            </a:extLst>
          </p:cNvPr>
          <p:cNvGrpSpPr/>
          <p:nvPr/>
        </p:nvGrpSpPr>
        <p:grpSpPr>
          <a:xfrm>
            <a:off x="82296" y="1731141"/>
            <a:ext cx="6427757" cy="4381657"/>
            <a:chOff x="82296" y="1581845"/>
            <a:chExt cx="6427757" cy="43816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9ACCD5-6601-5B21-D349-51EBAE23779A}"/>
                </a:ext>
              </a:extLst>
            </p:cNvPr>
            <p:cNvGrpSpPr/>
            <p:nvPr/>
          </p:nvGrpSpPr>
          <p:grpSpPr>
            <a:xfrm>
              <a:off x="82296" y="2121408"/>
              <a:ext cx="6427757" cy="1921854"/>
              <a:chOff x="72072" y="1983737"/>
              <a:chExt cx="6427757" cy="192185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903CC1F-6298-BF13-BFA0-4C0D5703C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2172" y="1994495"/>
                <a:ext cx="3297657" cy="191109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E1A7258-A963-F002-F669-C559FF2B6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72" y="1983737"/>
                <a:ext cx="3297657" cy="1911096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780C52-39D1-97FE-8F4C-4DE7B5363EC2}"/>
                </a:ext>
              </a:extLst>
            </p:cNvPr>
            <p:cNvGrpSpPr/>
            <p:nvPr/>
          </p:nvGrpSpPr>
          <p:grpSpPr>
            <a:xfrm>
              <a:off x="109728" y="4169664"/>
              <a:ext cx="6052312" cy="1793838"/>
              <a:chOff x="143990" y="4207627"/>
              <a:chExt cx="6052312" cy="179383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E77F56A-3848-FF1D-0B11-8B85B79A1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8661" y="4218385"/>
                <a:ext cx="3097641" cy="178308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CEBB08E-E05B-0E99-156D-364B2D58C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990" y="4207627"/>
                <a:ext cx="3097641" cy="178308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24C002-C84E-7E20-895E-51333A4C82F9}"/>
                </a:ext>
              </a:extLst>
            </p:cNvPr>
            <p:cNvSpPr txBox="1"/>
            <p:nvPr/>
          </p:nvSpPr>
          <p:spPr>
            <a:xfrm>
              <a:off x="556535" y="1581845"/>
              <a:ext cx="5650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    Microphone 59			           Microphone 60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5607BA-6441-75A9-F53D-45582FBC0260}"/>
              </a:ext>
            </a:extLst>
          </p:cNvPr>
          <p:cNvSpPr txBox="1"/>
          <p:nvPr/>
        </p:nvSpPr>
        <p:spPr>
          <a:xfrm>
            <a:off x="6653048" y="3244803"/>
            <a:ext cx="54273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Good agreement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Upward bending causes the signal to be 3 dB lower than straight 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Over prediction at higher tail rotor harmonics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Source amplitudes of tail rotor harmonics are not corrected for wind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222222"/>
                </a:solidFill>
                <a:effectLst/>
                <a:latin typeface="+mj-lt"/>
              </a:rPr>
              <a:t>Significant variation in TR harmonics present across 1.5 seconds of data</a:t>
            </a:r>
            <a:endParaRPr lang="en-US" sz="2200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E9785D-CF6E-18A4-64F8-EB20DCCBC286}"/>
              </a:ext>
            </a:extLst>
          </p:cNvPr>
          <p:cNvSpPr/>
          <p:nvPr/>
        </p:nvSpPr>
        <p:spPr>
          <a:xfrm>
            <a:off x="10105707" y="1566079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8CFC3D-5E42-3816-DC64-4D959E48C03D}"/>
              </a:ext>
            </a:extLst>
          </p:cNvPr>
          <p:cNvSpPr/>
          <p:nvPr/>
        </p:nvSpPr>
        <p:spPr>
          <a:xfrm>
            <a:off x="10105707" y="2199626"/>
            <a:ext cx="252248" cy="2364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71F7D6-28C1-BE81-D88C-9B90F85CBB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687" y="1672963"/>
            <a:ext cx="1334915" cy="534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202193-61C3-F64C-B2EF-0A38C625D9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6035" y="4338713"/>
            <a:ext cx="972673" cy="469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829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290882-25A2-A86A-D39A-6F3DBA4D7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531" y="2498144"/>
            <a:ext cx="1846244" cy="14592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0" y="744265"/>
            <a:ext cx="7616651" cy="475084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Homogeneous medium: </a:t>
            </a:r>
          </a:p>
          <a:p>
            <a:pPr lvl="1"/>
            <a:r>
              <a:rPr lang="en-US" dirty="0">
                <a:latin typeface="+mj-lt"/>
              </a:rPr>
              <a:t>Diverging straight line propagation</a:t>
            </a:r>
          </a:p>
          <a:p>
            <a:pPr lvl="1"/>
            <a:r>
              <a:rPr lang="en-US" dirty="0">
                <a:latin typeface="+mj-lt"/>
              </a:rPr>
              <a:t>Radius of curvature increases equally in all directions</a:t>
            </a:r>
          </a:p>
          <a:p>
            <a:pPr lvl="1"/>
            <a:r>
              <a:rPr lang="en-US" dirty="0">
                <a:latin typeface="+mj-lt"/>
              </a:rPr>
              <a:t>Amplitude loss is equal in all directions</a:t>
            </a:r>
          </a:p>
          <a:p>
            <a:r>
              <a:rPr lang="en-US" dirty="0">
                <a:latin typeface="+mj-lt"/>
              </a:rPr>
              <a:t>Nonhomogeneous medium:</a:t>
            </a:r>
          </a:p>
          <a:p>
            <a:pPr lvl="1"/>
            <a:r>
              <a:rPr lang="en-US" dirty="0">
                <a:latin typeface="+mj-lt"/>
              </a:rPr>
              <a:t>Curved paths: Diverging or Converging</a:t>
            </a:r>
          </a:p>
          <a:p>
            <a:pPr lvl="1"/>
            <a:r>
              <a:rPr lang="en-US" dirty="0">
                <a:latin typeface="+mj-lt"/>
              </a:rPr>
              <a:t>Do not propagate equally in all directions </a:t>
            </a:r>
            <a:endParaRPr lang="en-US" b="1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Radius of curvature increases or decreases</a:t>
            </a:r>
          </a:p>
          <a:p>
            <a:pPr lvl="1"/>
            <a:r>
              <a:rPr lang="en-US" dirty="0">
                <a:latin typeface="+mj-lt"/>
              </a:rPr>
              <a:t>Amplitude loss is not equal in all directions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Problem Description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78743D-60B4-D3B0-DEDD-BCA4F2B611E7}"/>
              </a:ext>
            </a:extLst>
          </p:cNvPr>
          <p:cNvGrpSpPr/>
          <p:nvPr/>
        </p:nvGrpSpPr>
        <p:grpSpPr>
          <a:xfrm>
            <a:off x="8019820" y="942048"/>
            <a:ext cx="1644088" cy="1646930"/>
            <a:chOff x="1937287" y="798162"/>
            <a:chExt cx="2162015" cy="211551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09AA3E-FB01-4B55-D3F4-75A4B9A5EA37}"/>
                </a:ext>
              </a:extLst>
            </p:cNvPr>
            <p:cNvSpPr/>
            <p:nvPr/>
          </p:nvSpPr>
          <p:spPr>
            <a:xfrm>
              <a:off x="1937287" y="798162"/>
              <a:ext cx="2162015" cy="21155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cv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C57289A-9243-67B2-5443-01DD6511660D}"/>
                </a:ext>
              </a:extLst>
            </p:cNvPr>
            <p:cNvCxnSpPr>
              <a:cxnSpLocks/>
              <a:endCxn id="60" idx="6"/>
            </p:cNvCxnSpPr>
            <p:nvPr/>
          </p:nvCxnSpPr>
          <p:spPr>
            <a:xfrm>
              <a:off x="3021004" y="1855922"/>
              <a:ext cx="10782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86EDAE3-3613-7194-0712-5AC56FCF5C97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 flipH="1" flipV="1">
              <a:off x="3018295" y="798162"/>
              <a:ext cx="2709" cy="10577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5342BFD-C623-1169-E4EC-DEF1EEF77551}"/>
                </a:ext>
              </a:extLst>
            </p:cNvPr>
            <p:cNvCxnSpPr>
              <a:cxnSpLocks/>
              <a:endCxn id="60" idx="7"/>
            </p:cNvCxnSpPr>
            <p:nvPr/>
          </p:nvCxnSpPr>
          <p:spPr>
            <a:xfrm flipV="1">
              <a:off x="3018295" y="1107973"/>
              <a:ext cx="764387" cy="7479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65BE3AE-47AC-39A3-A9CF-C525A55077FA}"/>
                </a:ext>
              </a:extLst>
            </p:cNvPr>
            <p:cNvCxnSpPr>
              <a:cxnSpLocks/>
            </p:cNvCxnSpPr>
            <p:nvPr/>
          </p:nvCxnSpPr>
          <p:spPr>
            <a:xfrm>
              <a:off x="3034029" y="1859797"/>
              <a:ext cx="764387" cy="7479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75288A6-8044-B27D-66F2-3183E2CB3926}"/>
                </a:ext>
              </a:extLst>
            </p:cNvPr>
            <p:cNvCxnSpPr>
              <a:cxnSpLocks/>
              <a:endCxn id="60" idx="4"/>
            </p:cNvCxnSpPr>
            <p:nvPr/>
          </p:nvCxnSpPr>
          <p:spPr>
            <a:xfrm>
              <a:off x="3018295" y="1855922"/>
              <a:ext cx="0" cy="10577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127B2BB-8F8E-2DBB-3EA3-D496B265179A}"/>
                </a:ext>
              </a:extLst>
            </p:cNvPr>
            <p:cNvCxnSpPr>
              <a:cxnSpLocks/>
              <a:endCxn id="60" idx="3"/>
            </p:cNvCxnSpPr>
            <p:nvPr/>
          </p:nvCxnSpPr>
          <p:spPr>
            <a:xfrm flipH="1">
              <a:off x="2253907" y="1855922"/>
              <a:ext cx="764388" cy="7479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D80C957-46CA-2FD9-6D72-9AE942A6EF52}"/>
                </a:ext>
              </a:extLst>
            </p:cNvPr>
            <p:cNvCxnSpPr>
              <a:cxnSpLocks/>
              <a:endCxn id="60" idx="2"/>
            </p:cNvCxnSpPr>
            <p:nvPr/>
          </p:nvCxnSpPr>
          <p:spPr>
            <a:xfrm flipH="1">
              <a:off x="1937287" y="1855922"/>
              <a:ext cx="10810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8626EC9-696D-5B33-D92E-F76E31C5E6D7}"/>
                </a:ext>
              </a:extLst>
            </p:cNvPr>
            <p:cNvCxnSpPr>
              <a:cxnSpLocks/>
              <a:endCxn id="60" idx="1"/>
            </p:cNvCxnSpPr>
            <p:nvPr/>
          </p:nvCxnSpPr>
          <p:spPr>
            <a:xfrm flipH="1" flipV="1">
              <a:off x="2253907" y="1107973"/>
              <a:ext cx="764388" cy="7479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A4029F9-B3F6-7930-0461-E1468F0C32A3}"/>
              </a:ext>
            </a:extLst>
          </p:cNvPr>
          <p:cNvGrpSpPr/>
          <p:nvPr/>
        </p:nvGrpSpPr>
        <p:grpSpPr>
          <a:xfrm rot="2158432">
            <a:off x="10103899" y="1947857"/>
            <a:ext cx="1872431" cy="1419850"/>
            <a:chOff x="6996641" y="987047"/>
            <a:chExt cx="1463868" cy="1214712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34F1A44-C9F7-591F-9DE5-E263163471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520" y="987047"/>
              <a:ext cx="1130171" cy="12147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C82D3A05-87EF-922A-16F7-E813DB225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6641" y="1413711"/>
              <a:ext cx="1463868" cy="7820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88C5A86-477D-9F71-B738-25E445517C2B}"/>
                </a:ext>
              </a:extLst>
            </p:cNvPr>
            <p:cNvSpPr/>
            <p:nvPr/>
          </p:nvSpPr>
          <p:spPr>
            <a:xfrm rot="3139640" flipV="1">
              <a:off x="7724548" y="1414543"/>
              <a:ext cx="390137" cy="16747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8F4C9-8250-0BC9-18E9-DAA243D2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6D97B-FF49-A195-4DE6-26F99D9F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600" y="2875253"/>
            <a:ext cx="2100457" cy="26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03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49454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+mj-lt"/>
              </a:rPr>
              <a:t>Validations for propagation show that WC can accurately capture propagation effects due to wind and temperature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+mj-lt"/>
              </a:rPr>
              <a:t>WC method also compares quite favorably to measured acoustic emissions of rotorcraft vehicles even under adverse weather conditions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+mj-lt"/>
              </a:rPr>
              <a:t>C</a:t>
            </a:r>
            <a:r>
              <a:rPr lang="en-US" sz="2400" b="0" i="0" u="none" strike="noStrike" baseline="0" dirty="0">
                <a:latin typeface="+mj-lt"/>
              </a:rPr>
              <a:t>rosswind conditions can significantly impact the tail rotor source amplitudes, which will significantly affect long range predictions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+mj-lt"/>
              </a:rPr>
              <a:t>Sound from above the hemisphere can also reach ground when the there are duct-like atmospheric regions</a:t>
            </a:r>
            <a:endParaRPr lang="en-US" sz="2400" b="0" i="0" u="none" strike="noStrike" baseline="0" dirty="0">
              <a:latin typeface="+mj-lt"/>
            </a:endParaRPr>
          </a:p>
          <a:p>
            <a:pPr algn="l"/>
            <a:endParaRPr lang="en-US" sz="32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28EB8-F4D3-344D-74FC-2F7FE45C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2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319C-ED2D-1897-9525-E316E7A0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E574-6BAC-A898-9843-AD1D6A845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79421" cy="226552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Dr. Frank </a:t>
            </a:r>
            <a:r>
              <a:rPr lang="en-US" sz="2400" dirty="0" err="1">
                <a:latin typeface="+mj-lt"/>
              </a:rPr>
              <a:t>Caradonna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SBIR funding from Army Contracting Command under Contract # 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W911W6-19-C-0024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F74D4-33F3-683B-8EFE-CFA229B8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12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5477426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Computational Set-up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43B717-CB17-131E-6BC2-9B7EA94C0CE7}"/>
              </a:ext>
            </a:extLst>
          </p:cNvPr>
          <p:cNvGrpSpPr/>
          <p:nvPr/>
        </p:nvGrpSpPr>
        <p:grpSpPr>
          <a:xfrm>
            <a:off x="1358087" y="1636442"/>
            <a:ext cx="7889830" cy="4860715"/>
            <a:chOff x="5556782" y="2925044"/>
            <a:chExt cx="4508046" cy="29046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C13BA3-F72C-7697-83C8-2C3325B65502}"/>
                </a:ext>
              </a:extLst>
            </p:cNvPr>
            <p:cNvGrpSpPr/>
            <p:nvPr/>
          </p:nvGrpSpPr>
          <p:grpSpPr>
            <a:xfrm>
              <a:off x="5556782" y="3164587"/>
              <a:ext cx="4508046" cy="2665093"/>
              <a:chOff x="5556782" y="3164587"/>
              <a:chExt cx="4508046" cy="266509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CD6BE91-87F1-A104-C3C5-37A5D19D989C}"/>
                  </a:ext>
                </a:extLst>
              </p:cNvPr>
              <p:cNvGrpSpPr/>
              <p:nvPr/>
            </p:nvGrpSpPr>
            <p:grpSpPr>
              <a:xfrm>
                <a:off x="5556782" y="3164587"/>
                <a:ext cx="4508046" cy="2665093"/>
                <a:chOff x="5556782" y="3164587"/>
                <a:chExt cx="4508046" cy="2665093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ED7E49D6-BD09-84C4-BA12-4B7F369FB1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5400000">
                  <a:off x="6733999" y="2239417"/>
                  <a:ext cx="2405659" cy="4255999"/>
                </a:xfrm>
                <a:prstGeom prst="rect">
                  <a:avLst/>
                </a:prstGeom>
              </p:spPr>
            </p:pic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919AA0C-E45D-6814-25DC-8CF2191D26D9}"/>
                    </a:ext>
                  </a:extLst>
                </p:cNvPr>
                <p:cNvCxnSpPr/>
                <p:nvPr/>
              </p:nvCxnSpPr>
              <p:spPr>
                <a:xfrm>
                  <a:off x="6140112" y="5570246"/>
                  <a:ext cx="359343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5ACB0A-080D-EE04-CC2E-D805FA7D0CB2}"/>
                    </a:ext>
                  </a:extLst>
                </p:cNvPr>
                <p:cNvSpPr txBox="1"/>
                <p:nvPr/>
              </p:nvSpPr>
              <p:spPr>
                <a:xfrm>
                  <a:off x="7516069" y="5639053"/>
                  <a:ext cx="642624" cy="190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GROUND</a:t>
                  </a: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8DA52E4-B477-C861-E15C-717D7FE6730D}"/>
                    </a:ext>
                  </a:extLst>
                </p:cNvPr>
                <p:cNvGrpSpPr/>
                <p:nvPr/>
              </p:nvGrpSpPr>
              <p:grpSpPr>
                <a:xfrm>
                  <a:off x="6452743" y="3826164"/>
                  <a:ext cx="1801376" cy="1736062"/>
                  <a:chOff x="970118" y="5058222"/>
                  <a:chExt cx="838592" cy="760395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AFB034B4-85C8-0881-9027-6B22E7A92C36}"/>
                      </a:ext>
                    </a:extLst>
                  </p:cNvPr>
                  <p:cNvSpPr/>
                  <p:nvPr/>
                </p:nvSpPr>
                <p:spPr>
                  <a:xfrm>
                    <a:off x="970118" y="5058222"/>
                    <a:ext cx="641684" cy="59596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2EB41C5A-E37E-B5CB-980C-858FCA1834A0}"/>
                      </a:ext>
                    </a:extLst>
                  </p:cNvPr>
                  <p:cNvCxnSpPr/>
                  <p:nvPr/>
                </p:nvCxnSpPr>
                <p:spPr>
                  <a:xfrm>
                    <a:off x="1708484" y="5356204"/>
                    <a:ext cx="0" cy="46241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084D01BE-EC5E-1124-8EEF-F4D15E760E37}"/>
                      </a:ext>
                    </a:extLst>
                  </p:cNvPr>
                  <p:cNvCxnSpPr/>
                  <p:nvPr/>
                </p:nvCxnSpPr>
                <p:spPr>
                  <a:xfrm>
                    <a:off x="1267325" y="5356204"/>
                    <a:ext cx="45720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E48EB825-1B94-856B-E2DE-ECABF7177E9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24526" y="5508631"/>
                        <a:ext cx="84184" cy="695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0291458A-9A3A-350A-5C7A-D20C0928B2A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24526" y="5508631"/>
                        <a:ext cx="84184" cy="69579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8519" r="-3704" b="-980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A809D79F-DBF4-B6E2-18E5-9F221262AD5A}"/>
                      </a:ext>
                    </a:extLst>
                  </p:cNvPr>
                  <p:cNvCxnSpPr>
                    <a:cxnSpLocks/>
                    <a:endCxn id="21" idx="7"/>
                  </p:cNvCxnSpPr>
                  <p:nvPr/>
                </p:nvCxnSpPr>
                <p:spPr>
                  <a:xfrm flipV="1">
                    <a:off x="1267325" y="5145499"/>
                    <a:ext cx="250505" cy="21070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F53E91B2-BEC9-0B98-5B8F-A1BAEBD55A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36857" y="5129682"/>
                        <a:ext cx="134164" cy="1095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𝑐𝑤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F53E91B2-BEC9-0B98-5B8F-A1BAEBD55A3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36857" y="5129682"/>
                        <a:ext cx="134164" cy="1095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24528" r="-28302" b="-1304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215AB47C-226E-159C-E317-7D87F7FEC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16744" y="5396255"/>
                        <a:ext cx="367430" cy="1216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215AB47C-226E-159C-E317-7D87F7FEC8E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16744" y="5396255"/>
                        <a:ext cx="367430" cy="12169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solidFill>
                          <a:schemeClr val="bg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EA6BFB0-6785-E8C6-05B1-8F1F6B4A4D4C}"/>
                    </a:ext>
                  </a:extLst>
                </p:cNvPr>
                <p:cNvGrpSpPr/>
                <p:nvPr/>
              </p:nvGrpSpPr>
              <p:grpSpPr>
                <a:xfrm>
                  <a:off x="5556782" y="5144740"/>
                  <a:ext cx="674838" cy="635691"/>
                  <a:chOff x="3559113" y="4255122"/>
                  <a:chExt cx="674838" cy="635691"/>
                </a:xfrm>
              </p:grpSpPr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F5B44AA3-784B-F182-A4A1-56C71FF7BE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45831" y="4731957"/>
                    <a:ext cx="48812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C14C72E1-3679-3D26-7752-C4B26FFAB4A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98231" y="4731957"/>
                        <a:ext cx="110596" cy="1588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B6E49BCB-8F78-1BB1-75A5-DA42F9D2A58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98231" y="4731957"/>
                        <a:ext cx="110596" cy="15885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15152" r="-1515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9" name="Straight Arrow Connector 18">
                    <a:extLst>
                      <a:ext uri="{FF2B5EF4-FFF2-40B4-BE49-F238E27FC236}">
                        <a16:creationId xmlns:a16="http://schemas.microsoft.com/office/drawing/2014/main" id="{778C42FC-B3B7-F730-8210-E93223948A8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45831" y="4255122"/>
                    <a:ext cx="0" cy="47683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05BE0479-6285-D2D2-7BDC-926039D81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59113" y="4355040"/>
                        <a:ext cx="101702" cy="1588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E7C9A44A-767F-8062-7B1E-D335D814326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59113" y="4355040"/>
                        <a:ext cx="101702" cy="158856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20000" r="-1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A9EEFF4-CC80-9ECD-6633-FCC57223963D}"/>
                  </a:ext>
                </a:extLst>
              </p:cNvPr>
              <p:cNvSpPr/>
              <p:nvPr/>
            </p:nvSpPr>
            <p:spPr>
              <a:xfrm>
                <a:off x="7078382" y="446773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502FAE-A7A1-E4AD-E444-BF0114109A17}"/>
                </a:ext>
              </a:extLst>
            </p:cNvPr>
            <p:cNvSpPr txBox="1"/>
            <p:nvPr/>
          </p:nvSpPr>
          <p:spPr>
            <a:xfrm>
              <a:off x="6561972" y="2925044"/>
              <a:ext cx="1124259" cy="2023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SPHERE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5816E0B-D783-D151-9FF2-40B14C1CF746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7078382" y="3125831"/>
              <a:ext cx="63560" cy="70033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234B245-4537-6CDF-4A9F-F20D70E623A7}"/>
              </a:ext>
            </a:extLst>
          </p:cNvPr>
          <p:cNvSpPr txBox="1"/>
          <p:nvPr/>
        </p:nvSpPr>
        <p:spPr>
          <a:xfrm>
            <a:off x="8500136" y="56408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4D2D6-2E51-E937-4652-1ADEC3B6A72A}"/>
              </a:ext>
            </a:extLst>
          </p:cNvPr>
          <p:cNvSpPr txBox="1"/>
          <p:nvPr/>
        </p:nvSpPr>
        <p:spPr>
          <a:xfrm>
            <a:off x="3415623" y="6439623"/>
            <a:ext cx="3067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>
                <a:latin typeface="+mj-lt"/>
              </a:rPr>
              <a:t>Immersed boundary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FA94CF-BFE5-C303-E1BE-EFC7131D92C9}"/>
              </a:ext>
            </a:extLst>
          </p:cNvPr>
          <p:cNvCxnSpPr/>
          <p:nvPr/>
        </p:nvCxnSpPr>
        <p:spPr>
          <a:xfrm flipH="1">
            <a:off x="2648607" y="6063011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C15A690-4924-4086-213F-FF0B95FF5E3B}"/>
              </a:ext>
            </a:extLst>
          </p:cNvPr>
          <p:cNvCxnSpPr/>
          <p:nvPr/>
        </p:nvCxnSpPr>
        <p:spPr>
          <a:xfrm flipH="1">
            <a:off x="2831845" y="6081204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0E97686-A787-671F-6A02-86DDA8A48C2B}"/>
              </a:ext>
            </a:extLst>
          </p:cNvPr>
          <p:cNvCxnSpPr/>
          <p:nvPr/>
        </p:nvCxnSpPr>
        <p:spPr>
          <a:xfrm flipH="1">
            <a:off x="3015083" y="606089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AF0562-6A1B-268C-3A12-125E7B8C6320}"/>
              </a:ext>
            </a:extLst>
          </p:cNvPr>
          <p:cNvCxnSpPr/>
          <p:nvPr/>
        </p:nvCxnSpPr>
        <p:spPr>
          <a:xfrm flipH="1">
            <a:off x="3210913" y="6065637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4327F69-615E-D743-9B2C-6BEA722454C1}"/>
              </a:ext>
            </a:extLst>
          </p:cNvPr>
          <p:cNvCxnSpPr/>
          <p:nvPr/>
        </p:nvCxnSpPr>
        <p:spPr>
          <a:xfrm flipH="1">
            <a:off x="3394151" y="608383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2FC0E0-5202-ADC4-3C9E-80923390AB5E}"/>
              </a:ext>
            </a:extLst>
          </p:cNvPr>
          <p:cNvCxnSpPr/>
          <p:nvPr/>
        </p:nvCxnSpPr>
        <p:spPr>
          <a:xfrm flipH="1">
            <a:off x="3577389" y="606351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C9825C-DF0F-B4D2-BD1E-A80891CBF44E}"/>
              </a:ext>
            </a:extLst>
          </p:cNvPr>
          <p:cNvCxnSpPr/>
          <p:nvPr/>
        </p:nvCxnSpPr>
        <p:spPr>
          <a:xfrm flipH="1">
            <a:off x="3718196" y="6062659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31D607-400E-C571-36C0-93E9986A8640}"/>
              </a:ext>
            </a:extLst>
          </p:cNvPr>
          <p:cNvCxnSpPr/>
          <p:nvPr/>
        </p:nvCxnSpPr>
        <p:spPr>
          <a:xfrm flipH="1">
            <a:off x="3901434" y="608085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8570DF9-A7A2-B3D3-EF6F-662EC525B0D7}"/>
              </a:ext>
            </a:extLst>
          </p:cNvPr>
          <p:cNvCxnSpPr/>
          <p:nvPr/>
        </p:nvCxnSpPr>
        <p:spPr>
          <a:xfrm flipH="1">
            <a:off x="4084672" y="606054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6060F29-5919-4B81-3456-6E37B7097F01}"/>
              </a:ext>
            </a:extLst>
          </p:cNvPr>
          <p:cNvCxnSpPr/>
          <p:nvPr/>
        </p:nvCxnSpPr>
        <p:spPr>
          <a:xfrm flipH="1">
            <a:off x="4280502" y="6065285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812D05-C2A3-E892-B9D2-1ED6DC63EB1B}"/>
              </a:ext>
            </a:extLst>
          </p:cNvPr>
          <p:cNvCxnSpPr/>
          <p:nvPr/>
        </p:nvCxnSpPr>
        <p:spPr>
          <a:xfrm flipH="1">
            <a:off x="4463740" y="608347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44BE5E5-FFCF-79A3-37AC-A4F1AE4EA7CD}"/>
              </a:ext>
            </a:extLst>
          </p:cNvPr>
          <p:cNvCxnSpPr/>
          <p:nvPr/>
        </p:nvCxnSpPr>
        <p:spPr>
          <a:xfrm flipH="1">
            <a:off x="4646978" y="6063166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AAC0455-6682-5D5A-9C94-9122704EF3AA}"/>
              </a:ext>
            </a:extLst>
          </p:cNvPr>
          <p:cNvCxnSpPr/>
          <p:nvPr/>
        </p:nvCxnSpPr>
        <p:spPr>
          <a:xfrm flipH="1">
            <a:off x="4879718" y="6066585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52D92CF-5053-04BF-27AD-9AEE5B428BBB}"/>
              </a:ext>
            </a:extLst>
          </p:cNvPr>
          <p:cNvCxnSpPr/>
          <p:nvPr/>
        </p:nvCxnSpPr>
        <p:spPr>
          <a:xfrm flipH="1">
            <a:off x="5062956" y="608477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95BF953-52C9-F422-39D1-62C553E5196F}"/>
              </a:ext>
            </a:extLst>
          </p:cNvPr>
          <p:cNvCxnSpPr/>
          <p:nvPr/>
        </p:nvCxnSpPr>
        <p:spPr>
          <a:xfrm flipH="1">
            <a:off x="5246194" y="6064466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AC4F62B-3AB7-33F0-A51E-C404C0F701D1}"/>
              </a:ext>
            </a:extLst>
          </p:cNvPr>
          <p:cNvCxnSpPr/>
          <p:nvPr/>
        </p:nvCxnSpPr>
        <p:spPr>
          <a:xfrm flipH="1">
            <a:off x="5442024" y="6069211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51A1291-28A8-19DA-8D9F-3AF1DDC54187}"/>
              </a:ext>
            </a:extLst>
          </p:cNvPr>
          <p:cNvCxnSpPr/>
          <p:nvPr/>
        </p:nvCxnSpPr>
        <p:spPr>
          <a:xfrm flipH="1">
            <a:off x="5625262" y="6087404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70209F4-5654-950A-3C32-912DD6A12673}"/>
              </a:ext>
            </a:extLst>
          </p:cNvPr>
          <p:cNvCxnSpPr/>
          <p:nvPr/>
        </p:nvCxnSpPr>
        <p:spPr>
          <a:xfrm flipH="1">
            <a:off x="5808500" y="606709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96937EA-746C-F701-41A4-0333078DADBA}"/>
              </a:ext>
            </a:extLst>
          </p:cNvPr>
          <p:cNvCxnSpPr/>
          <p:nvPr/>
        </p:nvCxnSpPr>
        <p:spPr>
          <a:xfrm flipH="1">
            <a:off x="5949307" y="6066233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47F86E7-3F1B-DC74-BA2D-5AE2F7E63FC2}"/>
              </a:ext>
            </a:extLst>
          </p:cNvPr>
          <p:cNvCxnSpPr/>
          <p:nvPr/>
        </p:nvCxnSpPr>
        <p:spPr>
          <a:xfrm flipH="1">
            <a:off x="6132545" y="6084426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9EBB5A6-9695-064A-A8C4-AC953EBF73ED}"/>
              </a:ext>
            </a:extLst>
          </p:cNvPr>
          <p:cNvCxnSpPr/>
          <p:nvPr/>
        </p:nvCxnSpPr>
        <p:spPr>
          <a:xfrm flipH="1">
            <a:off x="6315783" y="6064114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306B693-6999-805D-90C0-98874AC334AC}"/>
              </a:ext>
            </a:extLst>
          </p:cNvPr>
          <p:cNvCxnSpPr/>
          <p:nvPr/>
        </p:nvCxnSpPr>
        <p:spPr>
          <a:xfrm flipH="1">
            <a:off x="6511613" y="6068859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A60E1B3-3E46-C9BF-A4EF-6EECE31B120A}"/>
              </a:ext>
            </a:extLst>
          </p:cNvPr>
          <p:cNvCxnSpPr/>
          <p:nvPr/>
        </p:nvCxnSpPr>
        <p:spPr>
          <a:xfrm flipH="1">
            <a:off x="6694851" y="608705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E082C34-B049-18E8-89E0-2BAD777154CA}"/>
              </a:ext>
            </a:extLst>
          </p:cNvPr>
          <p:cNvCxnSpPr/>
          <p:nvPr/>
        </p:nvCxnSpPr>
        <p:spPr>
          <a:xfrm flipH="1">
            <a:off x="6878089" y="606674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BADC620-ADCF-07FE-BD55-6B8112C1F9BF}"/>
              </a:ext>
            </a:extLst>
          </p:cNvPr>
          <p:cNvCxnSpPr/>
          <p:nvPr/>
        </p:nvCxnSpPr>
        <p:spPr>
          <a:xfrm flipH="1">
            <a:off x="7049249" y="6074159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6701D87-95E6-FD11-49DA-233C48A240CB}"/>
              </a:ext>
            </a:extLst>
          </p:cNvPr>
          <p:cNvCxnSpPr/>
          <p:nvPr/>
        </p:nvCxnSpPr>
        <p:spPr>
          <a:xfrm flipH="1">
            <a:off x="7232487" y="609235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BBDC0F5-FEB7-161F-C511-A5198F699F40}"/>
              </a:ext>
            </a:extLst>
          </p:cNvPr>
          <p:cNvCxnSpPr/>
          <p:nvPr/>
        </p:nvCxnSpPr>
        <p:spPr>
          <a:xfrm flipH="1">
            <a:off x="7415725" y="607204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70AC0A-9A68-D12C-BA49-73C4A8495583}"/>
              </a:ext>
            </a:extLst>
          </p:cNvPr>
          <p:cNvCxnSpPr/>
          <p:nvPr/>
        </p:nvCxnSpPr>
        <p:spPr>
          <a:xfrm flipH="1">
            <a:off x="7611555" y="6076785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3B2AE73-D127-CAE8-17EA-689D43F4CF23}"/>
              </a:ext>
            </a:extLst>
          </p:cNvPr>
          <p:cNvCxnSpPr/>
          <p:nvPr/>
        </p:nvCxnSpPr>
        <p:spPr>
          <a:xfrm flipH="1">
            <a:off x="7794793" y="609497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7B344BE-CA13-7B8B-D89F-057DA0787338}"/>
              </a:ext>
            </a:extLst>
          </p:cNvPr>
          <p:cNvCxnSpPr/>
          <p:nvPr/>
        </p:nvCxnSpPr>
        <p:spPr>
          <a:xfrm flipH="1">
            <a:off x="7978031" y="6074666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DAB491-4975-2B40-058B-D083E61797B4}"/>
              </a:ext>
            </a:extLst>
          </p:cNvPr>
          <p:cNvCxnSpPr/>
          <p:nvPr/>
        </p:nvCxnSpPr>
        <p:spPr>
          <a:xfrm flipH="1">
            <a:off x="8118838" y="6073807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69442E-F22D-35A6-FF42-C60C5710EBD4}"/>
              </a:ext>
            </a:extLst>
          </p:cNvPr>
          <p:cNvCxnSpPr/>
          <p:nvPr/>
        </p:nvCxnSpPr>
        <p:spPr>
          <a:xfrm flipH="1">
            <a:off x="8302076" y="609200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5E13F0-A4B5-60E0-705E-C25BC8F08F0B}"/>
              </a:ext>
            </a:extLst>
          </p:cNvPr>
          <p:cNvCxnSpPr/>
          <p:nvPr/>
        </p:nvCxnSpPr>
        <p:spPr>
          <a:xfrm flipH="1">
            <a:off x="8485314" y="607168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lide Number Placeholder 100">
            <a:extLst>
              <a:ext uri="{FF2B5EF4-FFF2-40B4-BE49-F238E27FC236}">
                <a16:creationId xmlns:a16="http://schemas.microsoft.com/office/drawing/2014/main" id="{F4990FA9-FEA6-722B-1A1D-BC8F7C52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9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5477426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Computational Set-up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99C249-FFF6-A73A-A2E1-5DFEEE30980C}"/>
              </a:ext>
            </a:extLst>
          </p:cNvPr>
          <p:cNvGrpSpPr/>
          <p:nvPr/>
        </p:nvGrpSpPr>
        <p:grpSpPr>
          <a:xfrm>
            <a:off x="1358087" y="1636442"/>
            <a:ext cx="7889830" cy="4860715"/>
            <a:chOff x="6095999" y="2410549"/>
            <a:chExt cx="5052865" cy="32177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43B717-CB17-131E-6BC2-9B7EA94C0CE7}"/>
                </a:ext>
              </a:extLst>
            </p:cNvPr>
            <p:cNvGrpSpPr/>
            <p:nvPr/>
          </p:nvGrpSpPr>
          <p:grpSpPr>
            <a:xfrm>
              <a:off x="6095999" y="2410549"/>
              <a:ext cx="5052865" cy="3217722"/>
              <a:chOff x="5556782" y="2925044"/>
              <a:chExt cx="4508046" cy="290463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BC13BA3-F72C-7697-83C8-2C3325B65502}"/>
                  </a:ext>
                </a:extLst>
              </p:cNvPr>
              <p:cNvGrpSpPr/>
              <p:nvPr/>
            </p:nvGrpSpPr>
            <p:grpSpPr>
              <a:xfrm>
                <a:off x="5556782" y="3164587"/>
                <a:ext cx="4508046" cy="2665093"/>
                <a:chOff x="5556782" y="3164587"/>
                <a:chExt cx="4508046" cy="2665093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FCD6BE91-87F1-A104-C3C5-37A5D19D989C}"/>
                    </a:ext>
                  </a:extLst>
                </p:cNvPr>
                <p:cNvGrpSpPr/>
                <p:nvPr/>
              </p:nvGrpSpPr>
              <p:grpSpPr>
                <a:xfrm>
                  <a:off x="5556782" y="3164587"/>
                  <a:ext cx="4508046" cy="2665093"/>
                  <a:chOff x="5556782" y="3164587"/>
                  <a:chExt cx="4508046" cy="2665093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ED7E49D6-BD09-84C4-BA12-4B7F369FB1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6733999" y="2239417"/>
                    <a:ext cx="2405659" cy="4255999"/>
                  </a:xfrm>
                  <a:prstGeom prst="rect">
                    <a:avLst/>
                  </a:prstGeom>
                </p:spPr>
              </p:pic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F919AA0C-E45D-6814-25DC-8CF2191D26D9}"/>
                      </a:ext>
                    </a:extLst>
                  </p:cNvPr>
                  <p:cNvCxnSpPr/>
                  <p:nvPr/>
                </p:nvCxnSpPr>
                <p:spPr>
                  <a:xfrm>
                    <a:off x="6140112" y="5570246"/>
                    <a:ext cx="3593431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95ACB0A-080D-EE04-CC2E-D805FA7D0CB2}"/>
                      </a:ext>
                    </a:extLst>
                  </p:cNvPr>
                  <p:cNvSpPr txBox="1"/>
                  <p:nvPr/>
                </p:nvSpPr>
                <p:spPr>
                  <a:xfrm>
                    <a:off x="7516069" y="5639053"/>
                    <a:ext cx="642624" cy="1906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GROUND</a:t>
                    </a:r>
                  </a:p>
                </p:txBody>
              </p: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F8DA52E4-B477-C861-E15C-717D7FE6730D}"/>
                      </a:ext>
                    </a:extLst>
                  </p:cNvPr>
                  <p:cNvGrpSpPr/>
                  <p:nvPr/>
                </p:nvGrpSpPr>
                <p:grpSpPr>
                  <a:xfrm>
                    <a:off x="6452743" y="3826164"/>
                    <a:ext cx="1801376" cy="1736062"/>
                    <a:chOff x="970118" y="5058222"/>
                    <a:chExt cx="838592" cy="760395"/>
                  </a:xfrm>
                </p:grpSpPr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AFB034B4-85C8-0881-9027-6B22E7A92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118" y="5058222"/>
                      <a:ext cx="641684" cy="5959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cxnSp>
                  <p:nvCxnSpPr>
                    <p:cNvPr id="22" name="Straight Arrow Connector 21">
                      <a:extLst>
                        <a:ext uri="{FF2B5EF4-FFF2-40B4-BE49-F238E27FC236}">
                          <a16:creationId xmlns:a16="http://schemas.microsoft.com/office/drawing/2014/main" id="{2EB41C5A-E37E-B5CB-980C-858FCA1834A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08484" y="5356204"/>
                      <a:ext cx="0" cy="462413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084D01BE-EC5E-1124-8EEF-F4D15E760E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67325" y="5356204"/>
                      <a:ext cx="45720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" name="TextBox 23">
                          <a:extLst>
                            <a:ext uri="{FF2B5EF4-FFF2-40B4-BE49-F238E27FC236}">
                              <a16:creationId xmlns:a16="http://schemas.microsoft.com/office/drawing/2014/main" id="{E48EB825-1B94-856B-E2DE-ECABF7177E9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24526" y="5508631"/>
                          <a:ext cx="84184" cy="6957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8" name="TextBox 17">
                          <a:extLst>
                            <a:ext uri="{FF2B5EF4-FFF2-40B4-BE49-F238E27FC236}">
                              <a16:creationId xmlns:a16="http://schemas.microsoft.com/office/drawing/2014/main" id="{0291458A-9A3A-350A-5C7A-D20C0928B2A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724526" y="5508631"/>
                          <a:ext cx="84184" cy="69579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18519" r="-3704" b="-980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25" name="Straight Arrow Connector 24">
                      <a:extLst>
                        <a:ext uri="{FF2B5EF4-FFF2-40B4-BE49-F238E27FC236}">
                          <a16:creationId xmlns:a16="http://schemas.microsoft.com/office/drawing/2014/main" id="{A809D79F-DBF4-B6E2-18E5-9F221262AD5A}"/>
                        </a:ext>
                      </a:extLst>
                    </p:cNvPr>
                    <p:cNvCxnSpPr>
                      <a:cxnSpLocks/>
                      <a:endCxn id="21" idx="7"/>
                    </p:cNvCxnSpPr>
                    <p:nvPr/>
                  </p:nvCxnSpPr>
                  <p:spPr>
                    <a:xfrm flipV="1">
                      <a:off x="1267325" y="5145499"/>
                      <a:ext cx="250505" cy="21070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TextBox 25">
                          <a:extLst>
                            <a:ext uri="{FF2B5EF4-FFF2-40B4-BE49-F238E27FC236}">
                              <a16:creationId xmlns:a16="http://schemas.microsoft.com/office/drawing/2014/main" id="{F53E91B2-BEC9-0B98-5B8F-A1BAEBD55A3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36857" y="5129682"/>
                          <a:ext cx="134164" cy="10952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TextBox 25">
                          <a:extLst>
                            <a:ext uri="{FF2B5EF4-FFF2-40B4-BE49-F238E27FC236}">
                              <a16:creationId xmlns:a16="http://schemas.microsoft.com/office/drawing/2014/main" id="{F53E91B2-BEC9-0B98-5B8F-A1BAEBD55A3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36857" y="5129682"/>
                          <a:ext cx="134164" cy="109520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4528" r="-28302" b="-1304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215AB47C-226E-159C-E317-7D87F7FEC8E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16744" y="5396255"/>
                          <a:ext cx="367430" cy="1216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215AB47C-226E-159C-E317-7D87F7FEC8E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116744" y="5396255"/>
                          <a:ext cx="367430" cy="121690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solidFill>
                            <a:schemeClr val="bg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EEA6BFB0-6785-E8C6-05B1-8F1F6B4A4D4C}"/>
                      </a:ext>
                    </a:extLst>
                  </p:cNvPr>
                  <p:cNvGrpSpPr/>
                  <p:nvPr/>
                </p:nvGrpSpPr>
                <p:grpSpPr>
                  <a:xfrm>
                    <a:off x="5556782" y="5144740"/>
                    <a:ext cx="674838" cy="635691"/>
                    <a:chOff x="3559113" y="4255122"/>
                    <a:chExt cx="674838" cy="635691"/>
                  </a:xfrm>
                </p:grpSpPr>
                <p:cxnSp>
                  <p:nvCxnSpPr>
                    <p:cNvPr id="17" name="Straight Arrow Connector 16">
                      <a:extLst>
                        <a:ext uri="{FF2B5EF4-FFF2-40B4-BE49-F238E27FC236}">
                          <a16:creationId xmlns:a16="http://schemas.microsoft.com/office/drawing/2014/main" id="{F5B44AA3-784B-F182-A4A1-56C71FF7BE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5831" y="4731957"/>
                      <a:ext cx="48812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TextBox 17">
                          <a:extLst>
                            <a:ext uri="{FF2B5EF4-FFF2-40B4-BE49-F238E27FC236}">
                              <a16:creationId xmlns:a16="http://schemas.microsoft.com/office/drawing/2014/main" id="{C14C72E1-3679-3D26-7752-C4B26FFAB4A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98231" y="4731957"/>
                          <a:ext cx="110596" cy="15885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B6E49BCB-8F78-1BB1-75A5-DA42F9D2A58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898231" y="4731957"/>
                          <a:ext cx="110596" cy="158856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5152" r="-1515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19" name="Straight Arrow Connector 18">
                      <a:extLst>
                        <a:ext uri="{FF2B5EF4-FFF2-40B4-BE49-F238E27FC236}">
                          <a16:creationId xmlns:a16="http://schemas.microsoft.com/office/drawing/2014/main" id="{778C42FC-B3B7-F730-8210-E93223948A8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745831" y="4255122"/>
                      <a:ext cx="0" cy="47683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" name="TextBox 19">
                          <a:extLst>
                            <a:ext uri="{FF2B5EF4-FFF2-40B4-BE49-F238E27FC236}">
                              <a16:creationId xmlns:a16="http://schemas.microsoft.com/office/drawing/2014/main" id="{05BE0479-6285-D2D2-7BDC-926039D81BE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559113" y="4355040"/>
                          <a:ext cx="101702" cy="15885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>
                          <a:extLst>
                            <a:ext uri="{FF2B5EF4-FFF2-40B4-BE49-F238E27FC236}">
                              <a16:creationId xmlns:a16="http://schemas.microsoft.com/office/drawing/2014/main" id="{E7C9A44A-767F-8062-7B1E-D335D814326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559113" y="4355040"/>
                          <a:ext cx="101702" cy="158856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 l="-20000" r="-1666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A9EEFF4-CC80-9ECD-6633-FCC57223963D}"/>
                    </a:ext>
                  </a:extLst>
                </p:cNvPr>
                <p:cNvSpPr/>
                <p:nvPr/>
              </p:nvSpPr>
              <p:spPr>
                <a:xfrm>
                  <a:off x="7078382" y="446773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02FAE-A7A1-E4AD-E444-BF0114109A17}"/>
                  </a:ext>
                </a:extLst>
              </p:cNvPr>
              <p:cNvSpPr txBox="1"/>
              <p:nvPr/>
            </p:nvSpPr>
            <p:spPr>
              <a:xfrm>
                <a:off x="6561972" y="2925044"/>
                <a:ext cx="1124259" cy="2023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 SPHERE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3E2D7A-9F3C-DEF9-F3DC-F6F558173B88}"/>
                  </a:ext>
                </a:extLst>
              </p:cNvPr>
              <p:cNvSpPr txBox="1"/>
              <p:nvPr/>
            </p:nvSpPr>
            <p:spPr>
              <a:xfrm>
                <a:off x="7498289" y="3171645"/>
                <a:ext cx="864685" cy="2207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ABL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011BA0-D380-B6DF-25F9-AFAF00A766F0}"/>
                  </a:ext>
                </a:extLst>
              </p:cNvPr>
              <p:cNvSpPr txBox="1"/>
              <p:nvPr/>
            </p:nvSpPr>
            <p:spPr>
              <a:xfrm rot="5400000">
                <a:off x="9556512" y="4300265"/>
                <a:ext cx="702014" cy="2110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ABL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5816E0B-D783-D151-9FF2-40B14C1CF746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>
              <a:xfrm>
                <a:off x="7078382" y="3125831"/>
                <a:ext cx="63560" cy="7003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73C499-5EDE-AD26-D26D-D64714D0D290}"/>
                </a:ext>
              </a:extLst>
            </p:cNvPr>
            <p:cNvSpPr txBox="1"/>
            <p:nvPr/>
          </p:nvSpPr>
          <p:spPr>
            <a:xfrm rot="5400000">
              <a:off x="6209469" y="4020144"/>
              <a:ext cx="777683" cy="236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ABL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234B245-4537-6CDF-4A9F-F20D70E623A7}"/>
              </a:ext>
            </a:extLst>
          </p:cNvPr>
          <p:cNvSpPr txBox="1"/>
          <p:nvPr/>
        </p:nvSpPr>
        <p:spPr>
          <a:xfrm>
            <a:off x="8500136" y="56408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4D2D6-2E51-E937-4652-1ADEC3B6A72A}"/>
              </a:ext>
            </a:extLst>
          </p:cNvPr>
          <p:cNvSpPr txBox="1"/>
          <p:nvPr/>
        </p:nvSpPr>
        <p:spPr>
          <a:xfrm>
            <a:off x="3415623" y="6439623"/>
            <a:ext cx="3067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>
                <a:latin typeface="+mj-lt"/>
              </a:rPr>
              <a:t>Immersed boundary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72D12D-3FBC-4157-93ED-D83ED1609FC2}"/>
              </a:ext>
            </a:extLst>
          </p:cNvPr>
          <p:cNvGrpSpPr/>
          <p:nvPr/>
        </p:nvGrpSpPr>
        <p:grpSpPr>
          <a:xfrm>
            <a:off x="1761333" y="2397476"/>
            <a:ext cx="642036" cy="3665535"/>
            <a:chOff x="1761333" y="2397476"/>
            <a:chExt cx="642036" cy="366553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73D05B-34D9-D67A-F088-7C54776E7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9211" y="3128243"/>
              <a:ext cx="597849" cy="3270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E9BAD33-8E5F-3780-0E3C-6E88FA4685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1333" y="3835863"/>
              <a:ext cx="635727" cy="1694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DA09818-89C7-579E-E4A5-9E8E2A588C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3309" y="4487868"/>
              <a:ext cx="583751" cy="2138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44C076D-1B78-E890-E55F-92BC8ABB7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180" y="4966156"/>
              <a:ext cx="617186" cy="4552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86D6C5F-64A8-60E3-C212-2C242799EF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33669" y="2397476"/>
              <a:ext cx="569700" cy="4552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B2AC7BC-12C5-4400-27E9-FD019E5BB4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3669" y="5548817"/>
              <a:ext cx="539256" cy="5141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FA94CF-BFE5-C303-E1BE-EFC7131D92C9}"/>
              </a:ext>
            </a:extLst>
          </p:cNvPr>
          <p:cNvCxnSpPr/>
          <p:nvPr/>
        </p:nvCxnSpPr>
        <p:spPr>
          <a:xfrm flipH="1">
            <a:off x="2648607" y="6063011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C15A690-4924-4086-213F-FF0B95FF5E3B}"/>
              </a:ext>
            </a:extLst>
          </p:cNvPr>
          <p:cNvCxnSpPr/>
          <p:nvPr/>
        </p:nvCxnSpPr>
        <p:spPr>
          <a:xfrm flipH="1">
            <a:off x="2831845" y="6081204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0E97686-A787-671F-6A02-86DDA8A48C2B}"/>
              </a:ext>
            </a:extLst>
          </p:cNvPr>
          <p:cNvCxnSpPr/>
          <p:nvPr/>
        </p:nvCxnSpPr>
        <p:spPr>
          <a:xfrm flipH="1">
            <a:off x="3015083" y="606089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AF0562-6A1B-268C-3A12-125E7B8C6320}"/>
              </a:ext>
            </a:extLst>
          </p:cNvPr>
          <p:cNvCxnSpPr/>
          <p:nvPr/>
        </p:nvCxnSpPr>
        <p:spPr>
          <a:xfrm flipH="1">
            <a:off x="3210913" y="6065637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4327F69-615E-D743-9B2C-6BEA722454C1}"/>
              </a:ext>
            </a:extLst>
          </p:cNvPr>
          <p:cNvCxnSpPr/>
          <p:nvPr/>
        </p:nvCxnSpPr>
        <p:spPr>
          <a:xfrm flipH="1">
            <a:off x="3394151" y="608383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2FC0E0-5202-ADC4-3C9E-80923390AB5E}"/>
              </a:ext>
            </a:extLst>
          </p:cNvPr>
          <p:cNvCxnSpPr/>
          <p:nvPr/>
        </p:nvCxnSpPr>
        <p:spPr>
          <a:xfrm flipH="1">
            <a:off x="3577389" y="606351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C9825C-DF0F-B4D2-BD1E-A80891CBF44E}"/>
              </a:ext>
            </a:extLst>
          </p:cNvPr>
          <p:cNvCxnSpPr/>
          <p:nvPr/>
        </p:nvCxnSpPr>
        <p:spPr>
          <a:xfrm flipH="1">
            <a:off x="3718196" y="6062659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31D607-400E-C571-36C0-93E9986A8640}"/>
              </a:ext>
            </a:extLst>
          </p:cNvPr>
          <p:cNvCxnSpPr/>
          <p:nvPr/>
        </p:nvCxnSpPr>
        <p:spPr>
          <a:xfrm flipH="1">
            <a:off x="3901434" y="608085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8570DF9-A7A2-B3D3-EF6F-662EC525B0D7}"/>
              </a:ext>
            </a:extLst>
          </p:cNvPr>
          <p:cNvCxnSpPr/>
          <p:nvPr/>
        </p:nvCxnSpPr>
        <p:spPr>
          <a:xfrm flipH="1">
            <a:off x="4084672" y="606054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6060F29-5919-4B81-3456-6E37B7097F01}"/>
              </a:ext>
            </a:extLst>
          </p:cNvPr>
          <p:cNvCxnSpPr/>
          <p:nvPr/>
        </p:nvCxnSpPr>
        <p:spPr>
          <a:xfrm flipH="1">
            <a:off x="4280502" y="6065285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812D05-C2A3-E892-B9D2-1ED6DC63EB1B}"/>
              </a:ext>
            </a:extLst>
          </p:cNvPr>
          <p:cNvCxnSpPr/>
          <p:nvPr/>
        </p:nvCxnSpPr>
        <p:spPr>
          <a:xfrm flipH="1">
            <a:off x="4463740" y="608347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44BE5E5-FFCF-79A3-37AC-A4F1AE4EA7CD}"/>
              </a:ext>
            </a:extLst>
          </p:cNvPr>
          <p:cNvCxnSpPr/>
          <p:nvPr/>
        </p:nvCxnSpPr>
        <p:spPr>
          <a:xfrm flipH="1">
            <a:off x="4646978" y="6063166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AAC0455-6682-5D5A-9C94-9122704EF3AA}"/>
              </a:ext>
            </a:extLst>
          </p:cNvPr>
          <p:cNvCxnSpPr/>
          <p:nvPr/>
        </p:nvCxnSpPr>
        <p:spPr>
          <a:xfrm flipH="1">
            <a:off x="4879718" y="6066585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52D92CF-5053-04BF-27AD-9AEE5B428BBB}"/>
              </a:ext>
            </a:extLst>
          </p:cNvPr>
          <p:cNvCxnSpPr/>
          <p:nvPr/>
        </p:nvCxnSpPr>
        <p:spPr>
          <a:xfrm flipH="1">
            <a:off x="5062956" y="608477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95BF953-52C9-F422-39D1-62C553E5196F}"/>
              </a:ext>
            </a:extLst>
          </p:cNvPr>
          <p:cNvCxnSpPr/>
          <p:nvPr/>
        </p:nvCxnSpPr>
        <p:spPr>
          <a:xfrm flipH="1">
            <a:off x="5246194" y="6064466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AC4F62B-3AB7-33F0-A51E-C404C0F701D1}"/>
              </a:ext>
            </a:extLst>
          </p:cNvPr>
          <p:cNvCxnSpPr/>
          <p:nvPr/>
        </p:nvCxnSpPr>
        <p:spPr>
          <a:xfrm flipH="1">
            <a:off x="5442024" y="6069211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51A1291-28A8-19DA-8D9F-3AF1DDC54187}"/>
              </a:ext>
            </a:extLst>
          </p:cNvPr>
          <p:cNvCxnSpPr/>
          <p:nvPr/>
        </p:nvCxnSpPr>
        <p:spPr>
          <a:xfrm flipH="1">
            <a:off x="5625262" y="6087404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70209F4-5654-950A-3C32-912DD6A12673}"/>
              </a:ext>
            </a:extLst>
          </p:cNvPr>
          <p:cNvCxnSpPr/>
          <p:nvPr/>
        </p:nvCxnSpPr>
        <p:spPr>
          <a:xfrm flipH="1">
            <a:off x="5808500" y="606709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96937EA-746C-F701-41A4-0333078DADBA}"/>
              </a:ext>
            </a:extLst>
          </p:cNvPr>
          <p:cNvCxnSpPr/>
          <p:nvPr/>
        </p:nvCxnSpPr>
        <p:spPr>
          <a:xfrm flipH="1">
            <a:off x="5949307" y="6066233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47F86E7-3F1B-DC74-BA2D-5AE2F7E63FC2}"/>
              </a:ext>
            </a:extLst>
          </p:cNvPr>
          <p:cNvCxnSpPr/>
          <p:nvPr/>
        </p:nvCxnSpPr>
        <p:spPr>
          <a:xfrm flipH="1">
            <a:off x="6132545" y="6084426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9EBB5A6-9695-064A-A8C4-AC953EBF73ED}"/>
              </a:ext>
            </a:extLst>
          </p:cNvPr>
          <p:cNvCxnSpPr/>
          <p:nvPr/>
        </p:nvCxnSpPr>
        <p:spPr>
          <a:xfrm flipH="1">
            <a:off x="6315783" y="6064114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306B693-6999-805D-90C0-98874AC334AC}"/>
              </a:ext>
            </a:extLst>
          </p:cNvPr>
          <p:cNvCxnSpPr/>
          <p:nvPr/>
        </p:nvCxnSpPr>
        <p:spPr>
          <a:xfrm flipH="1">
            <a:off x="6511613" y="6068859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A60E1B3-3E46-C9BF-A4EF-6EECE31B120A}"/>
              </a:ext>
            </a:extLst>
          </p:cNvPr>
          <p:cNvCxnSpPr/>
          <p:nvPr/>
        </p:nvCxnSpPr>
        <p:spPr>
          <a:xfrm flipH="1">
            <a:off x="6694851" y="608705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E082C34-B049-18E8-89E0-2BAD777154CA}"/>
              </a:ext>
            </a:extLst>
          </p:cNvPr>
          <p:cNvCxnSpPr/>
          <p:nvPr/>
        </p:nvCxnSpPr>
        <p:spPr>
          <a:xfrm flipH="1">
            <a:off x="6878089" y="606674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BADC620-ADCF-07FE-BD55-6B8112C1F9BF}"/>
              </a:ext>
            </a:extLst>
          </p:cNvPr>
          <p:cNvCxnSpPr/>
          <p:nvPr/>
        </p:nvCxnSpPr>
        <p:spPr>
          <a:xfrm flipH="1">
            <a:off x="7049249" y="6074159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6701D87-95E6-FD11-49DA-233C48A240CB}"/>
              </a:ext>
            </a:extLst>
          </p:cNvPr>
          <p:cNvCxnSpPr/>
          <p:nvPr/>
        </p:nvCxnSpPr>
        <p:spPr>
          <a:xfrm flipH="1">
            <a:off x="7232487" y="6092352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BBDC0F5-FEB7-161F-C511-A5198F699F40}"/>
              </a:ext>
            </a:extLst>
          </p:cNvPr>
          <p:cNvCxnSpPr/>
          <p:nvPr/>
        </p:nvCxnSpPr>
        <p:spPr>
          <a:xfrm flipH="1">
            <a:off x="7415725" y="607204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70AC0A-9A68-D12C-BA49-73C4A8495583}"/>
              </a:ext>
            </a:extLst>
          </p:cNvPr>
          <p:cNvCxnSpPr/>
          <p:nvPr/>
        </p:nvCxnSpPr>
        <p:spPr>
          <a:xfrm flipH="1">
            <a:off x="7611555" y="6076785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3B2AE73-D127-CAE8-17EA-689D43F4CF23}"/>
              </a:ext>
            </a:extLst>
          </p:cNvPr>
          <p:cNvCxnSpPr/>
          <p:nvPr/>
        </p:nvCxnSpPr>
        <p:spPr>
          <a:xfrm flipH="1">
            <a:off x="7794793" y="609497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7B344BE-CA13-7B8B-D89F-057DA0787338}"/>
              </a:ext>
            </a:extLst>
          </p:cNvPr>
          <p:cNvCxnSpPr/>
          <p:nvPr/>
        </p:nvCxnSpPr>
        <p:spPr>
          <a:xfrm flipH="1">
            <a:off x="7978031" y="6074666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DAB491-4975-2B40-058B-D083E61797B4}"/>
              </a:ext>
            </a:extLst>
          </p:cNvPr>
          <p:cNvCxnSpPr/>
          <p:nvPr/>
        </p:nvCxnSpPr>
        <p:spPr>
          <a:xfrm flipH="1">
            <a:off x="8118838" y="6073807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69442E-F22D-35A6-FF42-C60C5710EBD4}"/>
              </a:ext>
            </a:extLst>
          </p:cNvPr>
          <p:cNvCxnSpPr/>
          <p:nvPr/>
        </p:nvCxnSpPr>
        <p:spPr>
          <a:xfrm flipH="1">
            <a:off x="8302076" y="6092000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5E13F0-A4B5-60E0-705E-C25BC8F08F0B}"/>
              </a:ext>
            </a:extLst>
          </p:cNvPr>
          <p:cNvCxnSpPr/>
          <p:nvPr/>
        </p:nvCxnSpPr>
        <p:spPr>
          <a:xfrm flipH="1">
            <a:off x="8485314" y="6071688"/>
            <a:ext cx="126124" cy="13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498F932-62BA-1366-0B35-CA28D4E34B13}"/>
              </a:ext>
            </a:extLst>
          </p:cNvPr>
          <p:cNvSpPr txBox="1"/>
          <p:nvPr/>
        </p:nvSpPr>
        <p:spPr>
          <a:xfrm>
            <a:off x="63353" y="3417428"/>
            <a:ext cx="167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Solve advection equation along the normal direction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096C836-5256-D351-3A65-38D609C6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67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BB308-7777-658D-9879-497EDEE17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79" y="2136127"/>
            <a:ext cx="711517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80FE01-1E86-0726-2F8D-651278C51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3" y="4741098"/>
            <a:ext cx="9880282" cy="1102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22FC7-77E9-4C51-91B1-691E9625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Angles for both Conditions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C57ABAD-3F3F-1D4A-B45D-996684FD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44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10261-C16F-7DB9-ED15-EB2491F4C2BF}"/>
              </a:ext>
            </a:extLst>
          </p:cNvPr>
          <p:cNvSpPr txBox="1"/>
          <p:nvPr/>
        </p:nvSpPr>
        <p:spPr>
          <a:xfrm>
            <a:off x="3794452" y="1652292"/>
            <a:ext cx="459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Elevation Angle contours for 038403 using WC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B3636-C33C-C6F3-DC6B-6A61C75BB468}"/>
              </a:ext>
            </a:extLst>
          </p:cNvPr>
          <p:cNvSpPr txBox="1"/>
          <p:nvPr/>
        </p:nvSpPr>
        <p:spPr>
          <a:xfrm>
            <a:off x="3228500" y="4072597"/>
            <a:ext cx="521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Elevation Angle contours for 042420 using ray tracing</a:t>
            </a:r>
          </a:p>
        </p:txBody>
      </p:sp>
    </p:spTree>
    <p:extLst>
      <p:ext uri="{BB962C8B-B14F-4D97-AF65-F5344CB8AC3E}">
        <p14:creationId xmlns:p14="http://schemas.microsoft.com/office/powerpoint/2010/main" val="2355470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4100"/>
                <a:ext cx="10970452" cy="53848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Integral Calculations</a:t>
                </a:r>
              </a:p>
              <a:p>
                <a:pPr lvl="1"/>
                <a:r>
                  <a:rPr lang="en-US" dirty="0">
                    <a:latin typeface="+mj-lt"/>
                  </a:rPr>
                  <a:t>Ideal Case: Axisymmetric point source of amplitude,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:</a:t>
                </a:r>
              </a:p>
              <a:p>
                <a:pPr lvl="2"/>
                <a:r>
                  <a:rPr lang="en-US" dirty="0">
                    <a:latin typeface="+mj-lt"/>
                  </a:rPr>
                  <a:t>Amplitude of CW adjusted to point source, =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. Also, called as attenuation factor,</a:t>
                </a:r>
                <a:r>
                  <a:rPr 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lvl="2"/>
                <a:r>
                  <a:rPr lang="en-US" dirty="0">
                    <a:latin typeface="+mj-lt"/>
                  </a:rPr>
                  <a:t>Amplitude of physical wave,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𝑓𝑎𝑟𝑓𝑖𝑒𝑙𝑑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can be specified as a function of frequency or time and independent of direction.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SPL of physical wave,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𝑓𝑎𝑟𝑓𝑖𝑒𝑙𝑑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=20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𝑓𝑎𝑟𝑓𝑖𝑒𝑙𝑑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Arrival time,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num>
                      <m:den>
                        <m:nary>
                          <m:naryPr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ds</a:t>
                </a:r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Reality: Angle dependent source of amplitude,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:</a:t>
                </a:r>
              </a:p>
              <a:p>
                <a:pPr lvl="2"/>
                <a:r>
                  <a:rPr lang="en-US" dirty="0">
                    <a:latin typeface="+mj-lt"/>
                  </a:rPr>
                  <a:t>Need emission angles,</a:t>
                </a: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corresponding to far field points.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𝑓𝑎𝑟𝑓𝑖𝑒𝑙𝑑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 smtClean="0">
                        <a:latin typeface="+mj-lt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+mj-lt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, </a:t>
                </a:r>
              </a:p>
              <a:p>
                <a:pPr lvl="2"/>
                <a:r>
                  <a:rPr lang="en-US" dirty="0">
                    <a:latin typeface="+mj-lt"/>
                  </a:rPr>
                  <a:t>Initialize multicomponent,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, to carry emission coordinates	</a:t>
                </a: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4100"/>
                <a:ext cx="10970452" cy="5384800"/>
              </a:xfrm>
              <a:blipFill>
                <a:blip r:embed="rId2"/>
                <a:stretch>
                  <a:fillRect l="-1001" t="-2039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F8AF909-DF57-D61D-479B-1ACC94F64A91}"/>
              </a:ext>
            </a:extLst>
          </p:cNvPr>
          <p:cNvGrpSpPr/>
          <p:nvPr/>
        </p:nvGrpSpPr>
        <p:grpSpPr>
          <a:xfrm>
            <a:off x="8911538" y="3483262"/>
            <a:ext cx="645227" cy="644136"/>
            <a:chOff x="6440128" y="3137209"/>
            <a:chExt cx="835743" cy="8436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8BC549-C1BB-CFF0-F37D-8FE641F1D547}"/>
                </a:ext>
              </a:extLst>
            </p:cNvPr>
            <p:cNvSpPr/>
            <p:nvPr/>
          </p:nvSpPr>
          <p:spPr>
            <a:xfrm>
              <a:off x="6440128" y="3145164"/>
              <a:ext cx="835743" cy="83574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026C20B-8398-202C-8CFD-36A95EAA8E50}"/>
                </a:ext>
              </a:extLst>
            </p:cNvPr>
            <p:cNvSpPr/>
            <p:nvPr/>
          </p:nvSpPr>
          <p:spPr>
            <a:xfrm>
              <a:off x="6632073" y="3137209"/>
              <a:ext cx="368802" cy="832818"/>
            </a:xfrm>
            <a:prstGeom prst="arc">
              <a:avLst>
                <a:gd name="adj1" fmla="val 16200000"/>
                <a:gd name="adj2" fmla="val 5376033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5DA042C-C9F9-74E7-BC08-EB9DE4997B5A}"/>
                </a:ext>
              </a:extLst>
            </p:cNvPr>
            <p:cNvSpPr/>
            <p:nvPr/>
          </p:nvSpPr>
          <p:spPr>
            <a:xfrm rot="5400000">
              <a:off x="6704322" y="3135747"/>
              <a:ext cx="310279" cy="832818"/>
            </a:xfrm>
            <a:prstGeom prst="arc">
              <a:avLst>
                <a:gd name="adj1" fmla="val 16200000"/>
                <a:gd name="adj2" fmla="val 543501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07CCAD-66F7-8E4A-4156-1884FED6DEF0}"/>
              </a:ext>
            </a:extLst>
          </p:cNvPr>
          <p:cNvGrpSpPr/>
          <p:nvPr/>
        </p:nvGrpSpPr>
        <p:grpSpPr>
          <a:xfrm>
            <a:off x="9471012" y="3656000"/>
            <a:ext cx="2337640" cy="1279345"/>
            <a:chOff x="9848949" y="3758066"/>
            <a:chExt cx="2337640" cy="127934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103EF8-D8C2-85F8-73D9-7F2883EE88DB}"/>
                </a:ext>
              </a:extLst>
            </p:cNvPr>
            <p:cNvCxnSpPr>
              <a:cxnSpLocks/>
            </p:cNvCxnSpPr>
            <p:nvPr/>
          </p:nvCxnSpPr>
          <p:spPr>
            <a:xfrm>
              <a:off x="9909808" y="4042763"/>
              <a:ext cx="1589924" cy="6253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45172F-29F8-86D3-1820-2D6C70F757C5}"/>
                </a:ext>
              </a:extLst>
            </p:cNvPr>
            <p:cNvCxnSpPr/>
            <p:nvPr/>
          </p:nvCxnSpPr>
          <p:spPr>
            <a:xfrm>
              <a:off x="10293621" y="4668079"/>
              <a:ext cx="1892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080479-D60D-C4A2-7E74-13E9DD3EC65D}"/>
                </a:ext>
              </a:extLst>
            </p:cNvPr>
            <p:cNvSpPr txBox="1"/>
            <p:nvPr/>
          </p:nvSpPr>
          <p:spPr>
            <a:xfrm>
              <a:off x="10979624" y="4668079"/>
              <a:ext cx="894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Ground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6D2E5F4-B8ED-3B49-8056-6EF6AE1D4CC5}"/>
                    </a:ext>
                  </a:extLst>
                </p:cNvPr>
                <p:cNvSpPr txBox="1"/>
                <p:nvPr/>
              </p:nvSpPr>
              <p:spPr>
                <a:xfrm>
                  <a:off x="9848949" y="3758066"/>
                  <a:ext cx="1539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 smtClean="0">
                            <a:latin typeface="+mj-lt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𝑒𝑚𝑖𝑡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𝑒𝑚𝑖𝑡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latin typeface="+mj-lt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6D2E5F4-B8ED-3B49-8056-6EF6AE1D4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949" y="3758066"/>
                  <a:ext cx="153990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5B0F0-CF66-E922-66FD-02F9494E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766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11522-7D0D-D465-8663-63159A65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46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9C49CCC-28AF-16A7-8DCE-3B3DC9D5A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38" y="363635"/>
            <a:ext cx="7167236" cy="6367322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2505420-3EF0-6C47-AFB8-5EB23BB5534C}"/>
              </a:ext>
            </a:extLst>
          </p:cNvPr>
          <p:cNvSpPr txBox="1">
            <a:spLocks/>
          </p:cNvSpPr>
          <p:nvPr/>
        </p:nvSpPr>
        <p:spPr>
          <a:xfrm>
            <a:off x="9448800" y="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7EC6EE-10ED-4F1D-BFBD-D6AED6C11EE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96D66-3234-48BB-1A92-F53923BF0E2B}"/>
              </a:ext>
            </a:extLst>
          </p:cNvPr>
          <p:cNvSpPr txBox="1"/>
          <p:nvPr/>
        </p:nvSpPr>
        <p:spPr>
          <a:xfrm>
            <a:off x="0" y="1426137"/>
            <a:ext cx="48332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CW on ground and x-z plane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 x-z plane, there are direct and reflected wave fronts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 ground plane, reflected and direct wavefronts are in phase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27072-50A4-495E-A90C-81EEF77C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 Propagating in Domain</a:t>
            </a:r>
          </a:p>
        </p:txBody>
      </p:sp>
    </p:spTree>
    <p:extLst>
      <p:ext uri="{BB962C8B-B14F-4D97-AF65-F5344CB8AC3E}">
        <p14:creationId xmlns:p14="http://schemas.microsoft.com/office/powerpoint/2010/main" val="300492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Flight Test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79" y="1025077"/>
            <a:ext cx="5189906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Run 038403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01EA38-B259-6518-1808-4899A2FE7D28}"/>
              </a:ext>
            </a:extLst>
          </p:cNvPr>
          <p:cNvSpPr txBox="1"/>
          <p:nvPr/>
        </p:nvSpPr>
        <p:spPr>
          <a:xfrm>
            <a:off x="5092522" y="68577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On y = 0 plane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36A0E7-A5FC-1580-0661-A01EAD458F89}"/>
              </a:ext>
            </a:extLst>
          </p:cNvPr>
          <p:cNvGrpSpPr/>
          <p:nvPr/>
        </p:nvGrpSpPr>
        <p:grpSpPr>
          <a:xfrm>
            <a:off x="271853" y="3705083"/>
            <a:ext cx="11839303" cy="3122519"/>
            <a:chOff x="1076003" y="992333"/>
            <a:chExt cx="10515600" cy="26246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9A2BB29-D32F-D707-4E91-1519158DC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6003" y="1739798"/>
              <a:ext cx="7224542" cy="18771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ED120C-E6A7-EA34-1513-DC2894A27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3984" y="1063607"/>
              <a:ext cx="1247619" cy="1352381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096AA7-580E-D2E0-9688-C2A2ECEBF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9224" y="992333"/>
              <a:ext cx="3698570" cy="1738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AB2A21-1310-C9C0-0BA3-88EB0A3189F2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7269224" y="2415988"/>
              <a:ext cx="3698570" cy="7990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FD35230-6998-4C6B-BDE2-7AC823E32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57" y="1191963"/>
            <a:ext cx="3905212" cy="2597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2BC4C3-C00D-0871-0003-1F9A7F1C6178}"/>
              </a:ext>
            </a:extLst>
          </p:cNvPr>
          <p:cNvSpPr txBox="1"/>
          <p:nvPr/>
        </p:nvSpPr>
        <p:spPr>
          <a:xfrm>
            <a:off x="4513063" y="4269944"/>
            <a:ext cx="2431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Time snapshot of CW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B4D4E-34F4-CF22-7F97-A58C7270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78F07-149A-7ACF-2873-DC50C45A0F95}"/>
              </a:ext>
            </a:extLst>
          </p:cNvPr>
          <p:cNvSpPr txBox="1"/>
          <p:nvPr/>
        </p:nvSpPr>
        <p:spPr>
          <a:xfrm>
            <a:off x="7156808" y="1013190"/>
            <a:ext cx="4887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Intersecting waves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Amplitude will be sum of the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Emission angles will be average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Since the region of interest is so small, Source SPL will be the same for each one separately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33409E-AEC2-74C6-EBA5-2B8D180F06CD}"/>
              </a:ext>
            </a:extLst>
          </p:cNvPr>
          <p:cNvGrpSpPr/>
          <p:nvPr/>
        </p:nvGrpSpPr>
        <p:grpSpPr>
          <a:xfrm>
            <a:off x="1406378" y="1508845"/>
            <a:ext cx="2404351" cy="3469582"/>
            <a:chOff x="2360141" y="2204112"/>
            <a:chExt cx="2404351" cy="346958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42F25A-BB10-729C-8F97-7BA5990A8F9B}"/>
                </a:ext>
              </a:extLst>
            </p:cNvPr>
            <p:cNvSpPr/>
            <p:nvPr/>
          </p:nvSpPr>
          <p:spPr>
            <a:xfrm>
              <a:off x="2360141" y="4371361"/>
              <a:ext cx="803189" cy="1276002"/>
            </a:xfrm>
            <a:custGeom>
              <a:avLst/>
              <a:gdLst>
                <a:gd name="connsiteX0" fmla="*/ 0 w 803189"/>
                <a:gd name="connsiteY0" fmla="*/ 1189180 h 1276002"/>
                <a:gd name="connsiteX1" fmla="*/ 172994 w 803189"/>
                <a:gd name="connsiteY1" fmla="*/ 979115 h 1276002"/>
                <a:gd name="connsiteX2" fmla="*/ 234778 w 803189"/>
                <a:gd name="connsiteY2" fmla="*/ 2931 h 1276002"/>
                <a:gd name="connsiteX3" fmla="*/ 345989 w 803189"/>
                <a:gd name="connsiteY3" fmla="*/ 694909 h 1276002"/>
                <a:gd name="connsiteX4" fmla="*/ 420129 w 803189"/>
                <a:gd name="connsiteY4" fmla="*/ 1201536 h 1276002"/>
                <a:gd name="connsiteX5" fmla="*/ 803189 w 803189"/>
                <a:gd name="connsiteY5" fmla="*/ 1263320 h 127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189" h="1276002">
                  <a:moveTo>
                    <a:pt x="0" y="1189180"/>
                  </a:moveTo>
                  <a:cubicBezTo>
                    <a:pt x="66932" y="1183001"/>
                    <a:pt x="133864" y="1176823"/>
                    <a:pt x="172994" y="979115"/>
                  </a:cubicBezTo>
                  <a:cubicBezTo>
                    <a:pt x="212124" y="781407"/>
                    <a:pt x="205946" y="50299"/>
                    <a:pt x="234778" y="2931"/>
                  </a:cubicBezTo>
                  <a:cubicBezTo>
                    <a:pt x="263610" y="-44437"/>
                    <a:pt x="315097" y="495142"/>
                    <a:pt x="345989" y="694909"/>
                  </a:cubicBezTo>
                  <a:cubicBezTo>
                    <a:pt x="376881" y="894676"/>
                    <a:pt x="343929" y="1106801"/>
                    <a:pt x="420129" y="1201536"/>
                  </a:cubicBezTo>
                  <a:cubicBezTo>
                    <a:pt x="496329" y="1296271"/>
                    <a:pt x="649759" y="1279795"/>
                    <a:pt x="803189" y="12633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D485043-EF09-30EB-11E3-63AA2350122D}"/>
                </a:ext>
              </a:extLst>
            </p:cNvPr>
            <p:cNvSpPr/>
            <p:nvPr/>
          </p:nvSpPr>
          <p:spPr>
            <a:xfrm>
              <a:off x="3961303" y="4791282"/>
              <a:ext cx="803189" cy="882412"/>
            </a:xfrm>
            <a:custGeom>
              <a:avLst/>
              <a:gdLst>
                <a:gd name="connsiteX0" fmla="*/ 0 w 803189"/>
                <a:gd name="connsiteY0" fmla="*/ 1189180 h 1276002"/>
                <a:gd name="connsiteX1" fmla="*/ 172994 w 803189"/>
                <a:gd name="connsiteY1" fmla="*/ 979115 h 1276002"/>
                <a:gd name="connsiteX2" fmla="*/ 234778 w 803189"/>
                <a:gd name="connsiteY2" fmla="*/ 2931 h 1276002"/>
                <a:gd name="connsiteX3" fmla="*/ 345989 w 803189"/>
                <a:gd name="connsiteY3" fmla="*/ 694909 h 1276002"/>
                <a:gd name="connsiteX4" fmla="*/ 420129 w 803189"/>
                <a:gd name="connsiteY4" fmla="*/ 1201536 h 1276002"/>
                <a:gd name="connsiteX5" fmla="*/ 803189 w 803189"/>
                <a:gd name="connsiteY5" fmla="*/ 1263320 h 127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189" h="1276002">
                  <a:moveTo>
                    <a:pt x="0" y="1189180"/>
                  </a:moveTo>
                  <a:cubicBezTo>
                    <a:pt x="66932" y="1183001"/>
                    <a:pt x="133864" y="1176823"/>
                    <a:pt x="172994" y="979115"/>
                  </a:cubicBezTo>
                  <a:cubicBezTo>
                    <a:pt x="212124" y="781407"/>
                    <a:pt x="205946" y="50299"/>
                    <a:pt x="234778" y="2931"/>
                  </a:cubicBezTo>
                  <a:cubicBezTo>
                    <a:pt x="263610" y="-44437"/>
                    <a:pt x="315097" y="495142"/>
                    <a:pt x="345989" y="694909"/>
                  </a:cubicBezTo>
                  <a:cubicBezTo>
                    <a:pt x="376881" y="894676"/>
                    <a:pt x="343929" y="1106801"/>
                    <a:pt x="420129" y="1201536"/>
                  </a:cubicBezTo>
                  <a:cubicBezTo>
                    <a:pt x="496329" y="1296271"/>
                    <a:pt x="649759" y="1279795"/>
                    <a:pt x="803189" y="12633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05ED21-A78B-85F6-4D74-569368D1C1E5}"/>
                </a:ext>
              </a:extLst>
            </p:cNvPr>
            <p:cNvCxnSpPr/>
            <p:nvPr/>
          </p:nvCxnSpPr>
          <p:spPr>
            <a:xfrm flipH="1">
              <a:off x="3625207" y="5194765"/>
              <a:ext cx="489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4F13E76-A259-6A8A-0951-7A8AD052810F}"/>
                </a:ext>
              </a:extLst>
            </p:cNvPr>
            <p:cNvCxnSpPr>
              <a:cxnSpLocks/>
            </p:cNvCxnSpPr>
            <p:nvPr/>
          </p:nvCxnSpPr>
          <p:spPr>
            <a:xfrm>
              <a:off x="2806242" y="5194765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4056C4-4BAC-9BD6-5C28-5EA53CACED87}"/>
                </a:ext>
              </a:extLst>
            </p:cNvPr>
            <p:cNvSpPr/>
            <p:nvPr/>
          </p:nvSpPr>
          <p:spPr>
            <a:xfrm>
              <a:off x="3034842" y="2204112"/>
              <a:ext cx="877227" cy="2520380"/>
            </a:xfrm>
            <a:custGeom>
              <a:avLst/>
              <a:gdLst>
                <a:gd name="connsiteX0" fmla="*/ 0 w 803189"/>
                <a:gd name="connsiteY0" fmla="*/ 1189180 h 1276002"/>
                <a:gd name="connsiteX1" fmla="*/ 172994 w 803189"/>
                <a:gd name="connsiteY1" fmla="*/ 979115 h 1276002"/>
                <a:gd name="connsiteX2" fmla="*/ 234778 w 803189"/>
                <a:gd name="connsiteY2" fmla="*/ 2931 h 1276002"/>
                <a:gd name="connsiteX3" fmla="*/ 345989 w 803189"/>
                <a:gd name="connsiteY3" fmla="*/ 694909 h 1276002"/>
                <a:gd name="connsiteX4" fmla="*/ 420129 w 803189"/>
                <a:gd name="connsiteY4" fmla="*/ 1201536 h 1276002"/>
                <a:gd name="connsiteX5" fmla="*/ 803189 w 803189"/>
                <a:gd name="connsiteY5" fmla="*/ 1263320 h 127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189" h="1276002">
                  <a:moveTo>
                    <a:pt x="0" y="1189180"/>
                  </a:moveTo>
                  <a:cubicBezTo>
                    <a:pt x="66932" y="1183001"/>
                    <a:pt x="133864" y="1176823"/>
                    <a:pt x="172994" y="979115"/>
                  </a:cubicBezTo>
                  <a:cubicBezTo>
                    <a:pt x="212124" y="781407"/>
                    <a:pt x="205946" y="50299"/>
                    <a:pt x="234778" y="2931"/>
                  </a:cubicBezTo>
                  <a:cubicBezTo>
                    <a:pt x="263610" y="-44437"/>
                    <a:pt x="315097" y="495142"/>
                    <a:pt x="345989" y="694909"/>
                  </a:cubicBezTo>
                  <a:cubicBezTo>
                    <a:pt x="376881" y="894676"/>
                    <a:pt x="343929" y="1106801"/>
                    <a:pt x="420129" y="1201536"/>
                  </a:cubicBezTo>
                  <a:cubicBezTo>
                    <a:pt x="496329" y="1296271"/>
                    <a:pt x="649759" y="1279795"/>
                    <a:pt x="803189" y="12633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3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EF5-5C6F-AF4E-375A-6FB4226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0" y="744264"/>
            <a:ext cx="7616651" cy="5621701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Nonhomogeneous medium:</a:t>
            </a:r>
          </a:p>
          <a:p>
            <a:pPr lvl="1"/>
            <a:r>
              <a:rPr lang="en-US" dirty="0">
                <a:latin typeface="+mj-lt"/>
              </a:rPr>
              <a:t>Diverging (Example): </a:t>
            </a:r>
          </a:p>
          <a:p>
            <a:pPr lvl="2"/>
            <a:r>
              <a:rPr lang="en-US" dirty="0">
                <a:latin typeface="+mj-lt"/>
              </a:rPr>
              <a:t>Increasing speed of sound above and below source</a:t>
            </a:r>
          </a:p>
          <a:p>
            <a:pPr lvl="2"/>
            <a:r>
              <a:rPr lang="en-US" dirty="0">
                <a:latin typeface="+mj-lt"/>
              </a:rPr>
              <a:t>Higher amplitude loss at source height</a:t>
            </a:r>
          </a:p>
          <a:p>
            <a:pPr lvl="1"/>
            <a:r>
              <a:rPr lang="en-US" dirty="0">
                <a:latin typeface="+mj-lt"/>
              </a:rPr>
              <a:t>Converging (Example): </a:t>
            </a:r>
          </a:p>
          <a:p>
            <a:pPr lvl="2"/>
            <a:r>
              <a:rPr lang="en-US" dirty="0">
                <a:latin typeface="+mj-lt"/>
              </a:rPr>
              <a:t>Decreasing speed of sound above and below source </a:t>
            </a:r>
            <a:endParaRPr lang="en-US" b="1" dirty="0">
              <a:latin typeface="+mj-lt"/>
            </a:endParaRPr>
          </a:p>
          <a:p>
            <a:pPr lvl="2"/>
            <a:r>
              <a:rPr lang="en-US" dirty="0">
                <a:latin typeface="+mj-lt"/>
              </a:rPr>
              <a:t>Lower amplitude loss at source height</a:t>
            </a:r>
          </a:p>
          <a:p>
            <a:pPr lvl="1"/>
            <a:r>
              <a:rPr lang="en-US" dirty="0">
                <a:latin typeface="+mj-lt"/>
              </a:rPr>
              <a:t>Caustic regions: </a:t>
            </a:r>
          </a:p>
          <a:p>
            <a:pPr lvl="2"/>
            <a:r>
              <a:rPr lang="en-US" dirty="0">
                <a:latin typeface="+mj-lt"/>
              </a:rPr>
              <a:t>Converging regions that form an envelope </a:t>
            </a:r>
            <a:endParaRPr lang="en-US" b="1" dirty="0">
              <a:latin typeface="+mj-lt"/>
            </a:endParaRPr>
          </a:p>
          <a:p>
            <a:pPr lvl="2"/>
            <a:r>
              <a:rPr lang="en-US" dirty="0">
                <a:latin typeface="+mj-lt"/>
              </a:rPr>
              <a:t>Secondary sources that diffract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Problem Description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8F4C9-8250-0BC9-18E9-DAA243D2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BB5B5F-4622-64D3-CDA2-382B5AF8835B}"/>
              </a:ext>
            </a:extLst>
          </p:cNvPr>
          <p:cNvGrpSpPr/>
          <p:nvPr/>
        </p:nvGrpSpPr>
        <p:grpSpPr>
          <a:xfrm>
            <a:off x="7740890" y="1189699"/>
            <a:ext cx="3612905" cy="1415158"/>
            <a:chOff x="9340219" y="4363304"/>
            <a:chExt cx="2636212" cy="1007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9DD184-DF56-62A1-1245-79FD30A0EF0E}"/>
                </a:ext>
              </a:extLst>
            </p:cNvPr>
            <p:cNvGrpSpPr/>
            <p:nvPr/>
          </p:nvGrpSpPr>
          <p:grpSpPr>
            <a:xfrm>
              <a:off x="9340219" y="4363304"/>
              <a:ext cx="1712628" cy="1007553"/>
              <a:chOff x="8895799" y="4344770"/>
              <a:chExt cx="1712628" cy="100755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8FA614F-C340-8AB6-C00F-339BDAAC0E79}"/>
                  </a:ext>
                </a:extLst>
              </p:cNvPr>
              <p:cNvGrpSpPr/>
              <p:nvPr/>
            </p:nvGrpSpPr>
            <p:grpSpPr>
              <a:xfrm>
                <a:off x="8895799" y="4344770"/>
                <a:ext cx="1712628" cy="1007553"/>
                <a:chOff x="7340011" y="2184152"/>
                <a:chExt cx="1712628" cy="1007553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463FB23-CC6B-30A7-2200-0AA877049D6F}"/>
                    </a:ext>
                  </a:extLst>
                </p:cNvPr>
                <p:cNvSpPr txBox="1"/>
                <p:nvPr/>
              </p:nvSpPr>
              <p:spPr>
                <a:xfrm>
                  <a:off x="7444506" y="2822373"/>
                  <a:ext cx="160813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j-lt"/>
                    </a:rPr>
                    <a:t>Speed of sound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5E5C3CF1-8C81-5931-E082-9814346F80CF}"/>
                    </a:ext>
                  </a:extLst>
                </p:cNvPr>
                <p:cNvGrpSpPr/>
                <p:nvPr/>
              </p:nvGrpSpPr>
              <p:grpSpPr>
                <a:xfrm>
                  <a:off x="7340011" y="2184152"/>
                  <a:ext cx="1530721" cy="630620"/>
                  <a:chOff x="7340011" y="2184152"/>
                  <a:chExt cx="1530721" cy="630620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0D3D169-9FBB-53A8-AB8A-19CFC3033B89}"/>
                      </a:ext>
                    </a:extLst>
                  </p:cNvPr>
                  <p:cNvSpPr/>
                  <p:nvPr/>
                </p:nvSpPr>
                <p:spPr>
                  <a:xfrm>
                    <a:off x="7919448" y="2380101"/>
                    <a:ext cx="777766" cy="430924"/>
                  </a:xfrm>
                  <a:custGeom>
                    <a:avLst/>
                    <a:gdLst>
                      <a:gd name="connsiteX0" fmla="*/ 0 w 1914778"/>
                      <a:gd name="connsiteY0" fmla="*/ 2848303 h 2848303"/>
                      <a:gd name="connsiteX1" fmla="*/ 599090 w 1914778"/>
                      <a:gd name="connsiteY1" fmla="*/ 2827282 h 2848303"/>
                      <a:gd name="connsiteX2" fmla="*/ 1061545 w 1914778"/>
                      <a:gd name="connsiteY2" fmla="*/ 2722179 h 2848303"/>
                      <a:gd name="connsiteX3" fmla="*/ 1429407 w 1914778"/>
                      <a:gd name="connsiteY3" fmla="*/ 2511972 h 2848303"/>
                      <a:gd name="connsiteX4" fmla="*/ 1650124 w 1914778"/>
                      <a:gd name="connsiteY4" fmla="*/ 2322786 h 2848303"/>
                      <a:gd name="connsiteX5" fmla="*/ 1786759 w 1914778"/>
                      <a:gd name="connsiteY5" fmla="*/ 2144110 h 2848303"/>
                      <a:gd name="connsiteX6" fmla="*/ 1860331 w 1914778"/>
                      <a:gd name="connsiteY6" fmla="*/ 1923393 h 2848303"/>
                      <a:gd name="connsiteX7" fmla="*/ 1912883 w 1914778"/>
                      <a:gd name="connsiteY7" fmla="*/ 1608082 h 2848303"/>
                      <a:gd name="connsiteX8" fmla="*/ 1891862 w 1914778"/>
                      <a:gd name="connsiteY8" fmla="*/ 1324303 h 2848303"/>
                      <a:gd name="connsiteX9" fmla="*/ 1786759 w 1914778"/>
                      <a:gd name="connsiteY9" fmla="*/ 1040524 h 2848303"/>
                      <a:gd name="connsiteX10" fmla="*/ 1513490 w 1914778"/>
                      <a:gd name="connsiteY10" fmla="*/ 704193 h 2848303"/>
                      <a:gd name="connsiteX11" fmla="*/ 1103587 w 1914778"/>
                      <a:gd name="connsiteY11" fmla="*/ 420414 h 2848303"/>
                      <a:gd name="connsiteX12" fmla="*/ 546538 w 1914778"/>
                      <a:gd name="connsiteY12" fmla="*/ 73572 h 2848303"/>
                      <a:gd name="connsiteX13" fmla="*/ 178676 w 1914778"/>
                      <a:gd name="connsiteY13" fmla="*/ 0 h 2848303"/>
                      <a:gd name="connsiteX14" fmla="*/ 178676 w 1914778"/>
                      <a:gd name="connsiteY14" fmla="*/ 0 h 2848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914778" h="2848303">
                        <a:moveTo>
                          <a:pt x="0" y="2848303"/>
                        </a:moveTo>
                        <a:cubicBezTo>
                          <a:pt x="211083" y="2848303"/>
                          <a:pt x="422166" y="2848303"/>
                          <a:pt x="599090" y="2827282"/>
                        </a:cubicBezTo>
                        <a:cubicBezTo>
                          <a:pt x="776014" y="2806261"/>
                          <a:pt x="923159" y="2774731"/>
                          <a:pt x="1061545" y="2722179"/>
                        </a:cubicBezTo>
                        <a:cubicBezTo>
                          <a:pt x="1199931" y="2669627"/>
                          <a:pt x="1331311" y="2578537"/>
                          <a:pt x="1429407" y="2511972"/>
                        </a:cubicBezTo>
                        <a:cubicBezTo>
                          <a:pt x="1527504" y="2445406"/>
                          <a:pt x="1590565" y="2384096"/>
                          <a:pt x="1650124" y="2322786"/>
                        </a:cubicBezTo>
                        <a:cubicBezTo>
                          <a:pt x="1709683" y="2261476"/>
                          <a:pt x="1751725" y="2210675"/>
                          <a:pt x="1786759" y="2144110"/>
                        </a:cubicBezTo>
                        <a:cubicBezTo>
                          <a:pt x="1821793" y="2077545"/>
                          <a:pt x="1839310" y="2012731"/>
                          <a:pt x="1860331" y="1923393"/>
                        </a:cubicBezTo>
                        <a:cubicBezTo>
                          <a:pt x="1881352" y="1834055"/>
                          <a:pt x="1907628" y="1707930"/>
                          <a:pt x="1912883" y="1608082"/>
                        </a:cubicBezTo>
                        <a:cubicBezTo>
                          <a:pt x="1918138" y="1508234"/>
                          <a:pt x="1912883" y="1418896"/>
                          <a:pt x="1891862" y="1324303"/>
                        </a:cubicBezTo>
                        <a:cubicBezTo>
                          <a:pt x="1870841" y="1229710"/>
                          <a:pt x="1849821" y="1143876"/>
                          <a:pt x="1786759" y="1040524"/>
                        </a:cubicBezTo>
                        <a:cubicBezTo>
                          <a:pt x="1723697" y="937172"/>
                          <a:pt x="1627352" y="807545"/>
                          <a:pt x="1513490" y="704193"/>
                        </a:cubicBezTo>
                        <a:cubicBezTo>
                          <a:pt x="1399628" y="600841"/>
                          <a:pt x="1264746" y="525517"/>
                          <a:pt x="1103587" y="420414"/>
                        </a:cubicBezTo>
                        <a:cubicBezTo>
                          <a:pt x="942428" y="315311"/>
                          <a:pt x="700690" y="143641"/>
                          <a:pt x="546538" y="73572"/>
                        </a:cubicBezTo>
                        <a:cubicBezTo>
                          <a:pt x="392386" y="3503"/>
                          <a:pt x="178676" y="0"/>
                          <a:pt x="178676" y="0"/>
                        </a:cubicBezTo>
                        <a:lnTo>
                          <a:pt x="178676" y="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83970001-7018-7D48-5067-B68BF3569B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614925" y="2184152"/>
                    <a:ext cx="0" cy="63062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EBE3E07-3088-0B18-7323-867BF0D9F840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011" y="2300411"/>
                    <a:ext cx="28725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+mj-lt"/>
                      </a:rPr>
                      <a:t>z</a:t>
                    </a:r>
                  </a:p>
                </p:txBody>
              </p: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E81A8513-8E5B-CAC9-CE90-3AE13E4D9BC2}"/>
                      </a:ext>
                    </a:extLst>
                  </p:cNvPr>
                  <p:cNvCxnSpPr/>
                  <p:nvPr/>
                </p:nvCxnSpPr>
                <p:spPr>
                  <a:xfrm>
                    <a:off x="7609490" y="2811025"/>
                    <a:ext cx="1261242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CE67158-3060-9603-6E23-4A6EA1D50328}"/>
                      </a:ext>
                    </a:extLst>
                  </p:cNvPr>
                  <p:cNvSpPr txBox="1"/>
                  <p:nvPr/>
                </p:nvSpPr>
                <p:spPr>
                  <a:xfrm>
                    <a:off x="7643375" y="2192590"/>
                    <a:ext cx="27443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+mj-lt"/>
                      </a:rPr>
                      <a:t>s</a:t>
                    </a:r>
                  </a:p>
                </p:txBody>
              </p:sp>
            </p:grp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1E3D13C-9A4F-7CBE-5D77-2387AB6D95BB}"/>
                  </a:ext>
                </a:extLst>
              </p:cNvPr>
              <p:cNvCxnSpPr/>
              <p:nvPr/>
            </p:nvCxnSpPr>
            <p:spPr>
              <a:xfrm>
                <a:off x="9184250" y="4756181"/>
                <a:ext cx="124022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108E72-3856-7334-C794-D31DC856BF0C}"/>
                </a:ext>
              </a:extLst>
            </p:cNvPr>
            <p:cNvGrpSpPr/>
            <p:nvPr/>
          </p:nvGrpSpPr>
          <p:grpSpPr>
            <a:xfrm>
              <a:off x="10932250" y="4414940"/>
              <a:ext cx="1044181" cy="717848"/>
              <a:chOff x="10916408" y="4539133"/>
              <a:chExt cx="1044181" cy="71784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36AD4A6-CD27-996C-2B4D-5D60659B0915}"/>
                  </a:ext>
                </a:extLst>
              </p:cNvPr>
              <p:cNvGrpSpPr/>
              <p:nvPr/>
            </p:nvGrpSpPr>
            <p:grpSpPr>
              <a:xfrm>
                <a:off x="11210399" y="4539133"/>
                <a:ext cx="750190" cy="717848"/>
                <a:chOff x="6703596" y="3624517"/>
                <a:chExt cx="750190" cy="717848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C68032-3119-4BF9-66F3-6F0F10BC07B2}"/>
                    </a:ext>
                  </a:extLst>
                </p:cNvPr>
                <p:cNvSpPr/>
                <p:nvPr/>
              </p:nvSpPr>
              <p:spPr>
                <a:xfrm rot="21286076">
                  <a:off x="6747521" y="3736247"/>
                  <a:ext cx="683172" cy="178676"/>
                </a:xfrm>
                <a:custGeom>
                  <a:avLst/>
                  <a:gdLst>
                    <a:gd name="connsiteX0" fmla="*/ 0 w 683172"/>
                    <a:gd name="connsiteY0" fmla="*/ 178676 h 178676"/>
                    <a:gd name="connsiteX1" fmla="*/ 378372 w 683172"/>
                    <a:gd name="connsiteY1" fmla="*/ 136635 h 178676"/>
                    <a:gd name="connsiteX2" fmla="*/ 683172 w 683172"/>
                    <a:gd name="connsiteY2" fmla="*/ 0 h 178676"/>
                    <a:gd name="connsiteX3" fmla="*/ 683172 w 683172"/>
                    <a:gd name="connsiteY3" fmla="*/ 0 h 178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3172" h="178676">
                      <a:moveTo>
                        <a:pt x="0" y="178676"/>
                      </a:moveTo>
                      <a:cubicBezTo>
                        <a:pt x="132255" y="172545"/>
                        <a:pt x="264510" y="166414"/>
                        <a:pt x="378372" y="136635"/>
                      </a:cubicBezTo>
                      <a:cubicBezTo>
                        <a:pt x="492234" y="106856"/>
                        <a:pt x="683172" y="0"/>
                        <a:pt x="683172" y="0"/>
                      </a:cubicBezTo>
                      <a:lnTo>
                        <a:pt x="68317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9DF62E9-3924-E92D-4F80-F0D86C282341}"/>
                    </a:ext>
                  </a:extLst>
                </p:cNvPr>
                <p:cNvSpPr/>
                <p:nvPr/>
              </p:nvSpPr>
              <p:spPr>
                <a:xfrm rot="156209">
                  <a:off x="6749592" y="4029843"/>
                  <a:ext cx="704194" cy="210207"/>
                </a:xfrm>
                <a:custGeom>
                  <a:avLst/>
                  <a:gdLst>
                    <a:gd name="connsiteX0" fmla="*/ 0 w 704194"/>
                    <a:gd name="connsiteY0" fmla="*/ 0 h 210207"/>
                    <a:gd name="connsiteX1" fmla="*/ 220718 w 704194"/>
                    <a:gd name="connsiteY1" fmla="*/ 21021 h 210207"/>
                    <a:gd name="connsiteX2" fmla="*/ 546538 w 704194"/>
                    <a:gd name="connsiteY2" fmla="*/ 115614 h 210207"/>
                    <a:gd name="connsiteX3" fmla="*/ 704194 w 704194"/>
                    <a:gd name="connsiteY3" fmla="*/ 210207 h 21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194" h="210207">
                      <a:moveTo>
                        <a:pt x="0" y="0"/>
                      </a:moveTo>
                      <a:cubicBezTo>
                        <a:pt x="64814" y="876"/>
                        <a:pt x="129628" y="1752"/>
                        <a:pt x="220718" y="21021"/>
                      </a:cubicBezTo>
                      <a:cubicBezTo>
                        <a:pt x="311808" y="40290"/>
                        <a:pt x="465959" y="84083"/>
                        <a:pt x="546538" y="115614"/>
                      </a:cubicBezTo>
                      <a:cubicBezTo>
                        <a:pt x="627117" y="147145"/>
                        <a:pt x="665655" y="178676"/>
                        <a:pt x="704194" y="210207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3E8F358-C4B1-75FD-494E-5DD99186FE3E}"/>
                    </a:ext>
                  </a:extLst>
                </p:cNvPr>
                <p:cNvSpPr/>
                <p:nvPr/>
              </p:nvSpPr>
              <p:spPr>
                <a:xfrm rot="21274205">
                  <a:off x="6723219" y="3624517"/>
                  <a:ext cx="536027" cy="231227"/>
                </a:xfrm>
                <a:custGeom>
                  <a:avLst/>
                  <a:gdLst>
                    <a:gd name="connsiteX0" fmla="*/ 0 w 536027"/>
                    <a:gd name="connsiteY0" fmla="*/ 231227 h 231227"/>
                    <a:gd name="connsiteX1" fmla="*/ 147145 w 536027"/>
                    <a:gd name="connsiteY1" fmla="*/ 189186 h 231227"/>
                    <a:gd name="connsiteX2" fmla="*/ 367862 w 536027"/>
                    <a:gd name="connsiteY2" fmla="*/ 105103 h 231227"/>
                    <a:gd name="connsiteX3" fmla="*/ 536027 w 536027"/>
                    <a:gd name="connsiteY3" fmla="*/ 0 h 231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6027" h="231227">
                      <a:moveTo>
                        <a:pt x="0" y="231227"/>
                      </a:moveTo>
                      <a:cubicBezTo>
                        <a:pt x="42917" y="220717"/>
                        <a:pt x="85835" y="210207"/>
                        <a:pt x="147145" y="189186"/>
                      </a:cubicBezTo>
                      <a:cubicBezTo>
                        <a:pt x="208455" y="168165"/>
                        <a:pt x="303048" y="136634"/>
                        <a:pt x="367862" y="105103"/>
                      </a:cubicBezTo>
                      <a:cubicBezTo>
                        <a:pt x="432676" y="73572"/>
                        <a:pt x="484351" y="36786"/>
                        <a:pt x="53602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D04EA7B5-E0B2-56EB-4AC2-FC35671D3A05}"/>
                    </a:ext>
                  </a:extLst>
                </p:cNvPr>
                <p:cNvSpPr/>
                <p:nvPr/>
              </p:nvSpPr>
              <p:spPr>
                <a:xfrm rot="534740">
                  <a:off x="6703596" y="4132158"/>
                  <a:ext cx="609600" cy="210207"/>
                </a:xfrm>
                <a:custGeom>
                  <a:avLst/>
                  <a:gdLst>
                    <a:gd name="connsiteX0" fmla="*/ 0 w 609600"/>
                    <a:gd name="connsiteY0" fmla="*/ 0 h 210207"/>
                    <a:gd name="connsiteX1" fmla="*/ 252248 w 609600"/>
                    <a:gd name="connsiteY1" fmla="*/ 42041 h 210207"/>
                    <a:gd name="connsiteX2" fmla="*/ 609600 w 609600"/>
                    <a:gd name="connsiteY2" fmla="*/ 210207 h 21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600" h="210207">
                      <a:moveTo>
                        <a:pt x="0" y="0"/>
                      </a:moveTo>
                      <a:cubicBezTo>
                        <a:pt x="75324" y="3503"/>
                        <a:pt x="150648" y="7006"/>
                        <a:pt x="252248" y="42041"/>
                      </a:cubicBezTo>
                      <a:cubicBezTo>
                        <a:pt x="353848" y="77076"/>
                        <a:pt x="481724" y="143641"/>
                        <a:pt x="609600" y="210207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2772E8-5486-F4EB-1141-891A84D94BF6}"/>
                  </a:ext>
                </a:extLst>
              </p:cNvPr>
              <p:cNvSpPr/>
              <p:nvPr/>
            </p:nvSpPr>
            <p:spPr>
              <a:xfrm>
                <a:off x="10916408" y="4723183"/>
                <a:ext cx="355805" cy="3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57EA1B-39EC-D565-2C1C-D4E33636F82F}"/>
              </a:ext>
            </a:extLst>
          </p:cNvPr>
          <p:cNvGrpSpPr/>
          <p:nvPr/>
        </p:nvGrpSpPr>
        <p:grpSpPr>
          <a:xfrm>
            <a:off x="7740890" y="2795639"/>
            <a:ext cx="3956813" cy="1524935"/>
            <a:chOff x="8955121" y="5632927"/>
            <a:chExt cx="3105624" cy="9541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EF7C2E0-8581-D2D9-5392-AECB02EBD32C}"/>
                </a:ext>
              </a:extLst>
            </p:cNvPr>
            <p:cNvGrpSpPr/>
            <p:nvPr/>
          </p:nvGrpSpPr>
          <p:grpSpPr>
            <a:xfrm>
              <a:off x="8955121" y="5632927"/>
              <a:ext cx="1734764" cy="954163"/>
              <a:chOff x="8955121" y="5632927"/>
              <a:chExt cx="1734764" cy="95416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608F05E-EF5F-F887-4456-E3DA5EFAC276}"/>
                  </a:ext>
                </a:extLst>
              </p:cNvPr>
              <p:cNvGrpSpPr/>
              <p:nvPr/>
            </p:nvGrpSpPr>
            <p:grpSpPr>
              <a:xfrm>
                <a:off x="8955121" y="5632927"/>
                <a:ext cx="1734764" cy="954163"/>
                <a:chOff x="7327458" y="2185911"/>
                <a:chExt cx="1734764" cy="954163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33B6A39-071C-7241-87BE-09537CD8FBB2}"/>
                    </a:ext>
                  </a:extLst>
                </p:cNvPr>
                <p:cNvSpPr txBox="1"/>
                <p:nvPr/>
              </p:nvSpPr>
              <p:spPr>
                <a:xfrm>
                  <a:off x="7454089" y="2770742"/>
                  <a:ext cx="16081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j-lt"/>
                    </a:rPr>
                    <a:t>Speed of sound</a:t>
                  </a: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7648EE5-EC26-3478-678C-3485DCF20763}"/>
                    </a:ext>
                  </a:extLst>
                </p:cNvPr>
                <p:cNvGrpSpPr/>
                <p:nvPr/>
              </p:nvGrpSpPr>
              <p:grpSpPr>
                <a:xfrm>
                  <a:off x="7327458" y="2185911"/>
                  <a:ext cx="1543274" cy="635624"/>
                  <a:chOff x="7327458" y="2185911"/>
                  <a:chExt cx="1543274" cy="635624"/>
                </a:xfrm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A3A3FD8A-A0EC-EB4E-E3BC-2D3A14A56F6C}"/>
                      </a:ext>
                    </a:extLst>
                  </p:cNvPr>
                  <p:cNvSpPr/>
                  <p:nvPr/>
                </p:nvSpPr>
                <p:spPr>
                  <a:xfrm rot="10559784">
                    <a:off x="7919448" y="2390611"/>
                    <a:ext cx="777766" cy="430924"/>
                  </a:xfrm>
                  <a:custGeom>
                    <a:avLst/>
                    <a:gdLst>
                      <a:gd name="connsiteX0" fmla="*/ 0 w 1914778"/>
                      <a:gd name="connsiteY0" fmla="*/ 2848303 h 2848303"/>
                      <a:gd name="connsiteX1" fmla="*/ 599090 w 1914778"/>
                      <a:gd name="connsiteY1" fmla="*/ 2827282 h 2848303"/>
                      <a:gd name="connsiteX2" fmla="*/ 1061545 w 1914778"/>
                      <a:gd name="connsiteY2" fmla="*/ 2722179 h 2848303"/>
                      <a:gd name="connsiteX3" fmla="*/ 1429407 w 1914778"/>
                      <a:gd name="connsiteY3" fmla="*/ 2511972 h 2848303"/>
                      <a:gd name="connsiteX4" fmla="*/ 1650124 w 1914778"/>
                      <a:gd name="connsiteY4" fmla="*/ 2322786 h 2848303"/>
                      <a:gd name="connsiteX5" fmla="*/ 1786759 w 1914778"/>
                      <a:gd name="connsiteY5" fmla="*/ 2144110 h 2848303"/>
                      <a:gd name="connsiteX6" fmla="*/ 1860331 w 1914778"/>
                      <a:gd name="connsiteY6" fmla="*/ 1923393 h 2848303"/>
                      <a:gd name="connsiteX7" fmla="*/ 1912883 w 1914778"/>
                      <a:gd name="connsiteY7" fmla="*/ 1608082 h 2848303"/>
                      <a:gd name="connsiteX8" fmla="*/ 1891862 w 1914778"/>
                      <a:gd name="connsiteY8" fmla="*/ 1324303 h 2848303"/>
                      <a:gd name="connsiteX9" fmla="*/ 1786759 w 1914778"/>
                      <a:gd name="connsiteY9" fmla="*/ 1040524 h 2848303"/>
                      <a:gd name="connsiteX10" fmla="*/ 1513490 w 1914778"/>
                      <a:gd name="connsiteY10" fmla="*/ 704193 h 2848303"/>
                      <a:gd name="connsiteX11" fmla="*/ 1103587 w 1914778"/>
                      <a:gd name="connsiteY11" fmla="*/ 420414 h 2848303"/>
                      <a:gd name="connsiteX12" fmla="*/ 546538 w 1914778"/>
                      <a:gd name="connsiteY12" fmla="*/ 73572 h 2848303"/>
                      <a:gd name="connsiteX13" fmla="*/ 178676 w 1914778"/>
                      <a:gd name="connsiteY13" fmla="*/ 0 h 2848303"/>
                      <a:gd name="connsiteX14" fmla="*/ 178676 w 1914778"/>
                      <a:gd name="connsiteY14" fmla="*/ 0 h 2848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914778" h="2848303">
                        <a:moveTo>
                          <a:pt x="0" y="2848303"/>
                        </a:moveTo>
                        <a:cubicBezTo>
                          <a:pt x="211083" y="2848303"/>
                          <a:pt x="422166" y="2848303"/>
                          <a:pt x="599090" y="2827282"/>
                        </a:cubicBezTo>
                        <a:cubicBezTo>
                          <a:pt x="776014" y="2806261"/>
                          <a:pt x="923159" y="2774731"/>
                          <a:pt x="1061545" y="2722179"/>
                        </a:cubicBezTo>
                        <a:cubicBezTo>
                          <a:pt x="1199931" y="2669627"/>
                          <a:pt x="1331311" y="2578537"/>
                          <a:pt x="1429407" y="2511972"/>
                        </a:cubicBezTo>
                        <a:cubicBezTo>
                          <a:pt x="1527504" y="2445406"/>
                          <a:pt x="1590565" y="2384096"/>
                          <a:pt x="1650124" y="2322786"/>
                        </a:cubicBezTo>
                        <a:cubicBezTo>
                          <a:pt x="1709683" y="2261476"/>
                          <a:pt x="1751725" y="2210675"/>
                          <a:pt x="1786759" y="2144110"/>
                        </a:cubicBezTo>
                        <a:cubicBezTo>
                          <a:pt x="1821793" y="2077545"/>
                          <a:pt x="1839310" y="2012731"/>
                          <a:pt x="1860331" y="1923393"/>
                        </a:cubicBezTo>
                        <a:cubicBezTo>
                          <a:pt x="1881352" y="1834055"/>
                          <a:pt x="1907628" y="1707930"/>
                          <a:pt x="1912883" y="1608082"/>
                        </a:cubicBezTo>
                        <a:cubicBezTo>
                          <a:pt x="1918138" y="1508234"/>
                          <a:pt x="1912883" y="1418896"/>
                          <a:pt x="1891862" y="1324303"/>
                        </a:cubicBezTo>
                        <a:cubicBezTo>
                          <a:pt x="1870841" y="1229710"/>
                          <a:pt x="1849821" y="1143876"/>
                          <a:pt x="1786759" y="1040524"/>
                        </a:cubicBezTo>
                        <a:cubicBezTo>
                          <a:pt x="1723697" y="937172"/>
                          <a:pt x="1627352" y="807545"/>
                          <a:pt x="1513490" y="704193"/>
                        </a:cubicBezTo>
                        <a:cubicBezTo>
                          <a:pt x="1399628" y="600841"/>
                          <a:pt x="1264746" y="525517"/>
                          <a:pt x="1103587" y="420414"/>
                        </a:cubicBezTo>
                        <a:cubicBezTo>
                          <a:pt x="942428" y="315311"/>
                          <a:pt x="700690" y="143641"/>
                          <a:pt x="546538" y="73572"/>
                        </a:cubicBezTo>
                        <a:cubicBezTo>
                          <a:pt x="392386" y="3503"/>
                          <a:pt x="178676" y="0"/>
                          <a:pt x="178676" y="0"/>
                        </a:cubicBezTo>
                        <a:lnTo>
                          <a:pt x="178676" y="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24062E0E-96E6-6CA1-F3F7-3EAB9D76CCB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609730" y="2185911"/>
                    <a:ext cx="0" cy="63062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1550CB9-0A8D-6CF8-BA26-7EFC31194724}"/>
                      </a:ext>
                    </a:extLst>
                  </p:cNvPr>
                  <p:cNvSpPr txBox="1"/>
                  <p:nvPr/>
                </p:nvSpPr>
                <p:spPr>
                  <a:xfrm>
                    <a:off x="7327458" y="2300137"/>
                    <a:ext cx="2872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+mj-lt"/>
                      </a:rPr>
                      <a:t>z</a:t>
                    </a:r>
                  </a:p>
                </p:txBody>
              </p: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99D60EAC-6182-882C-7ABA-EBEE4361404C}"/>
                      </a:ext>
                    </a:extLst>
                  </p:cNvPr>
                  <p:cNvCxnSpPr/>
                  <p:nvPr/>
                </p:nvCxnSpPr>
                <p:spPr>
                  <a:xfrm>
                    <a:off x="7609490" y="2811025"/>
                    <a:ext cx="1261242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42D130C6-62D0-73B8-6705-AB28545FFC6F}"/>
                      </a:ext>
                    </a:extLst>
                  </p:cNvPr>
                  <p:cNvSpPr txBox="1"/>
                  <p:nvPr/>
                </p:nvSpPr>
                <p:spPr>
                  <a:xfrm>
                    <a:off x="7665552" y="2220974"/>
                    <a:ext cx="2744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+mj-lt"/>
                      </a:rPr>
                      <a:t>s</a:t>
                    </a:r>
                  </a:p>
                </p:txBody>
              </p:sp>
            </p:grp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F134E13-BB7D-D199-568F-0FBE1DBCA783}"/>
                  </a:ext>
                </a:extLst>
              </p:cNvPr>
              <p:cNvCxnSpPr/>
              <p:nvPr/>
            </p:nvCxnSpPr>
            <p:spPr>
              <a:xfrm>
                <a:off x="9235634" y="6037322"/>
                <a:ext cx="124022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D04608-F42A-B9FB-FAEE-7EE52E8D3ADA}"/>
                </a:ext>
              </a:extLst>
            </p:cNvPr>
            <p:cNvGrpSpPr/>
            <p:nvPr/>
          </p:nvGrpSpPr>
          <p:grpSpPr>
            <a:xfrm>
              <a:off x="10574160" y="5664998"/>
              <a:ext cx="1486585" cy="627131"/>
              <a:chOff x="9745989" y="5651604"/>
              <a:chExt cx="1486585" cy="62713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4369B3C-A481-3EAA-6D8A-A829F4E4FF64}"/>
                  </a:ext>
                </a:extLst>
              </p:cNvPr>
              <p:cNvSpPr/>
              <p:nvPr/>
            </p:nvSpPr>
            <p:spPr>
              <a:xfrm>
                <a:off x="9745989" y="5814912"/>
                <a:ext cx="355805" cy="3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642A801-C938-6AE1-4FBB-317B10C5C328}"/>
                  </a:ext>
                </a:extLst>
              </p:cNvPr>
              <p:cNvSpPr/>
              <p:nvPr/>
            </p:nvSpPr>
            <p:spPr>
              <a:xfrm>
                <a:off x="10094767" y="5860175"/>
                <a:ext cx="1122217" cy="104121"/>
              </a:xfrm>
              <a:custGeom>
                <a:avLst/>
                <a:gdLst>
                  <a:gd name="connsiteX0" fmla="*/ 0 w 955964"/>
                  <a:gd name="connsiteY0" fmla="*/ 57450 h 57450"/>
                  <a:gd name="connsiteX1" fmla="*/ 51955 w 955964"/>
                  <a:gd name="connsiteY1" fmla="*/ 52254 h 57450"/>
                  <a:gd name="connsiteX2" fmla="*/ 176646 w 955964"/>
                  <a:gd name="connsiteY2" fmla="*/ 36668 h 57450"/>
                  <a:gd name="connsiteX3" fmla="*/ 306532 w 955964"/>
                  <a:gd name="connsiteY3" fmla="*/ 21082 h 57450"/>
                  <a:gd name="connsiteX4" fmla="*/ 524741 w 955964"/>
                  <a:gd name="connsiteY4" fmla="*/ 300 h 57450"/>
                  <a:gd name="connsiteX5" fmla="*/ 758537 w 955964"/>
                  <a:gd name="connsiteY5" fmla="*/ 10691 h 57450"/>
                  <a:gd name="connsiteX6" fmla="*/ 955964 w 955964"/>
                  <a:gd name="connsiteY6" fmla="*/ 36668 h 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5964" h="57450">
                    <a:moveTo>
                      <a:pt x="0" y="57450"/>
                    </a:moveTo>
                    <a:cubicBezTo>
                      <a:pt x="11257" y="56584"/>
                      <a:pt x="51955" y="52254"/>
                      <a:pt x="51955" y="52254"/>
                    </a:cubicBezTo>
                    <a:lnTo>
                      <a:pt x="176646" y="36668"/>
                    </a:lnTo>
                    <a:lnTo>
                      <a:pt x="306532" y="21082"/>
                    </a:lnTo>
                    <a:cubicBezTo>
                      <a:pt x="364548" y="15021"/>
                      <a:pt x="449407" y="2032"/>
                      <a:pt x="524741" y="300"/>
                    </a:cubicBezTo>
                    <a:cubicBezTo>
                      <a:pt x="600075" y="-1432"/>
                      <a:pt x="686667" y="4630"/>
                      <a:pt x="758537" y="10691"/>
                    </a:cubicBezTo>
                    <a:cubicBezTo>
                      <a:pt x="830407" y="16752"/>
                      <a:pt x="893185" y="26710"/>
                      <a:pt x="955964" y="366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FC1C9B6-6F88-6370-17C9-2B566A2EA745}"/>
                  </a:ext>
                </a:extLst>
              </p:cNvPr>
              <p:cNvSpPr/>
              <p:nvPr/>
            </p:nvSpPr>
            <p:spPr>
              <a:xfrm>
                <a:off x="10079181" y="5651604"/>
                <a:ext cx="1144506" cy="239955"/>
              </a:xfrm>
              <a:custGeom>
                <a:avLst/>
                <a:gdLst>
                  <a:gd name="connsiteX0" fmla="*/ 0 w 1153391"/>
                  <a:gd name="connsiteY0" fmla="*/ 188995 h 188995"/>
                  <a:gd name="connsiteX1" fmla="*/ 93519 w 1153391"/>
                  <a:gd name="connsiteY1" fmla="*/ 142236 h 188995"/>
                  <a:gd name="connsiteX2" fmla="*/ 301337 w 1153391"/>
                  <a:gd name="connsiteY2" fmla="*/ 64304 h 188995"/>
                  <a:gd name="connsiteX3" fmla="*/ 571500 w 1153391"/>
                  <a:gd name="connsiteY3" fmla="*/ 7154 h 188995"/>
                  <a:gd name="connsiteX4" fmla="*/ 857250 w 1153391"/>
                  <a:gd name="connsiteY4" fmla="*/ 12350 h 188995"/>
                  <a:gd name="connsiteX5" fmla="*/ 1153391 w 1153391"/>
                  <a:gd name="connsiteY5" fmla="*/ 111063 h 1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3391" h="188995">
                    <a:moveTo>
                      <a:pt x="0" y="188995"/>
                    </a:moveTo>
                    <a:cubicBezTo>
                      <a:pt x="21648" y="176006"/>
                      <a:pt x="43296" y="163018"/>
                      <a:pt x="93519" y="142236"/>
                    </a:cubicBezTo>
                    <a:cubicBezTo>
                      <a:pt x="143742" y="121454"/>
                      <a:pt x="221673" y="86818"/>
                      <a:pt x="301337" y="64304"/>
                    </a:cubicBezTo>
                    <a:cubicBezTo>
                      <a:pt x="381001" y="41790"/>
                      <a:pt x="478848" y="15813"/>
                      <a:pt x="571500" y="7154"/>
                    </a:cubicBezTo>
                    <a:cubicBezTo>
                      <a:pt x="664152" y="-1505"/>
                      <a:pt x="760268" y="-4968"/>
                      <a:pt x="857250" y="12350"/>
                    </a:cubicBezTo>
                    <a:cubicBezTo>
                      <a:pt x="954232" y="29668"/>
                      <a:pt x="1053811" y="70365"/>
                      <a:pt x="1153391" y="1110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1930BA1-2FBE-B491-F26A-450A7FC545F5}"/>
                  </a:ext>
                </a:extLst>
              </p:cNvPr>
              <p:cNvSpPr/>
              <p:nvPr/>
            </p:nvSpPr>
            <p:spPr>
              <a:xfrm>
                <a:off x="10094768" y="6031757"/>
                <a:ext cx="1117023" cy="75225"/>
              </a:xfrm>
              <a:custGeom>
                <a:avLst/>
                <a:gdLst>
                  <a:gd name="connsiteX0" fmla="*/ 0 w 1117023"/>
                  <a:gd name="connsiteY0" fmla="*/ 5361 h 75225"/>
                  <a:gd name="connsiteX1" fmla="*/ 103909 w 1117023"/>
                  <a:gd name="connsiteY1" fmla="*/ 26143 h 75225"/>
                  <a:gd name="connsiteX2" fmla="*/ 316923 w 1117023"/>
                  <a:gd name="connsiteY2" fmla="*/ 52120 h 75225"/>
                  <a:gd name="connsiteX3" fmla="*/ 503959 w 1117023"/>
                  <a:gd name="connsiteY3" fmla="*/ 72902 h 75225"/>
                  <a:gd name="connsiteX4" fmla="*/ 706582 w 1117023"/>
                  <a:gd name="connsiteY4" fmla="*/ 67707 h 75225"/>
                  <a:gd name="connsiteX5" fmla="*/ 1018309 w 1117023"/>
                  <a:gd name="connsiteY5" fmla="*/ 10557 h 75225"/>
                  <a:gd name="connsiteX6" fmla="*/ 1117023 w 1117023"/>
                  <a:gd name="connsiteY6" fmla="*/ 166 h 7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7023" h="75225">
                    <a:moveTo>
                      <a:pt x="0" y="5361"/>
                    </a:moveTo>
                    <a:cubicBezTo>
                      <a:pt x="25544" y="11855"/>
                      <a:pt x="51089" y="18350"/>
                      <a:pt x="103909" y="26143"/>
                    </a:cubicBezTo>
                    <a:cubicBezTo>
                      <a:pt x="156730" y="33936"/>
                      <a:pt x="316923" y="52120"/>
                      <a:pt x="316923" y="52120"/>
                    </a:cubicBezTo>
                    <a:cubicBezTo>
                      <a:pt x="383598" y="59913"/>
                      <a:pt x="439016" y="70304"/>
                      <a:pt x="503959" y="72902"/>
                    </a:cubicBezTo>
                    <a:cubicBezTo>
                      <a:pt x="568902" y="75500"/>
                      <a:pt x="620857" y="78098"/>
                      <a:pt x="706582" y="67707"/>
                    </a:cubicBezTo>
                    <a:cubicBezTo>
                      <a:pt x="792307" y="57316"/>
                      <a:pt x="949902" y="21814"/>
                      <a:pt x="1018309" y="10557"/>
                    </a:cubicBezTo>
                    <a:cubicBezTo>
                      <a:pt x="1086716" y="-700"/>
                      <a:pt x="1101869" y="-267"/>
                      <a:pt x="1117023" y="16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544157A-7A58-C09E-03B2-6EDB87703D4A}"/>
                  </a:ext>
                </a:extLst>
              </p:cNvPr>
              <p:cNvSpPr/>
              <p:nvPr/>
            </p:nvSpPr>
            <p:spPr>
              <a:xfrm>
                <a:off x="10053205" y="6109855"/>
                <a:ext cx="1179369" cy="168880"/>
              </a:xfrm>
              <a:custGeom>
                <a:avLst/>
                <a:gdLst>
                  <a:gd name="connsiteX0" fmla="*/ 0 w 1179369"/>
                  <a:gd name="connsiteY0" fmla="*/ 0 h 168880"/>
                  <a:gd name="connsiteX1" fmla="*/ 176646 w 1179369"/>
                  <a:gd name="connsiteY1" fmla="*/ 72737 h 168880"/>
                  <a:gd name="connsiteX2" fmla="*/ 446810 w 1179369"/>
                  <a:gd name="connsiteY2" fmla="*/ 145473 h 168880"/>
                  <a:gd name="connsiteX3" fmla="*/ 753341 w 1179369"/>
                  <a:gd name="connsiteY3" fmla="*/ 161060 h 168880"/>
                  <a:gd name="connsiteX4" fmla="*/ 1179369 w 1179369"/>
                  <a:gd name="connsiteY4" fmla="*/ 31173 h 16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369" h="168880">
                    <a:moveTo>
                      <a:pt x="0" y="0"/>
                    </a:moveTo>
                    <a:cubicBezTo>
                      <a:pt x="51089" y="24246"/>
                      <a:pt x="102178" y="48492"/>
                      <a:pt x="176646" y="72737"/>
                    </a:cubicBezTo>
                    <a:cubicBezTo>
                      <a:pt x="251114" y="96982"/>
                      <a:pt x="350694" y="130753"/>
                      <a:pt x="446810" y="145473"/>
                    </a:cubicBezTo>
                    <a:cubicBezTo>
                      <a:pt x="542926" y="160193"/>
                      <a:pt x="631248" y="180110"/>
                      <a:pt x="753341" y="161060"/>
                    </a:cubicBezTo>
                    <a:cubicBezTo>
                      <a:pt x="875434" y="142010"/>
                      <a:pt x="1027401" y="86591"/>
                      <a:pt x="1179369" y="3117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79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154AA6-DFC4-73B8-8D1E-40AEDAA05D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20" y="4304654"/>
            <a:ext cx="3458165" cy="2346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4100"/>
                <a:ext cx="6853877" cy="4351338"/>
              </a:xfrm>
            </p:spPr>
            <p:txBody>
              <a:bodyPr/>
              <a:lstStyle/>
              <a:p>
                <a:r>
                  <a:rPr lang="en-US" dirty="0">
                    <a:latin typeface="+mj-lt"/>
                  </a:rPr>
                  <a:t>Wave Confinement (WC) Method</a:t>
                </a:r>
              </a:p>
              <a:p>
                <a:pPr lvl="1"/>
                <a:r>
                  <a:rPr lang="en-US" dirty="0">
                    <a:latin typeface="+mj-lt"/>
                  </a:rPr>
                  <a:t>Grid-based</a:t>
                </a:r>
              </a:p>
              <a:p>
                <a:pPr lvl="1"/>
                <a:r>
                  <a:rPr lang="en-US" dirty="0">
                    <a:latin typeface="+mj-lt"/>
                  </a:rPr>
                  <a:t>Solves linear wave equation,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 represents the wavefront </a:t>
                </a:r>
              </a:p>
              <a:p>
                <a:pPr lvl="2"/>
                <a:r>
                  <a:rPr lang="en-US" dirty="0">
                    <a:latin typeface="+mj-lt"/>
                  </a:rPr>
                  <a:t>All linear propagation effects are automatically accounted for, including diffraction and caustics</a:t>
                </a:r>
              </a:p>
              <a:p>
                <a:pPr lvl="2"/>
                <a:r>
                  <a:rPr lang="en-US" dirty="0">
                    <a:latin typeface="+mj-lt"/>
                  </a:rPr>
                  <a:t>Not feasible to fit short physical wave on a coarse grid</a:t>
                </a:r>
              </a:p>
              <a:p>
                <a:pPr lvl="2"/>
                <a:r>
                  <a:rPr lang="en-US" dirty="0">
                    <a:latin typeface="+mj-lt"/>
                  </a:rPr>
                  <a:t>We call it a “Computational Wave” (CW)</a:t>
                </a:r>
              </a:p>
              <a:p>
                <a:pPr lvl="3"/>
                <a:r>
                  <a:rPr lang="en-US" dirty="0">
                    <a:latin typeface="+mj-lt"/>
                  </a:rPr>
                  <a:t>Has the same linear propagation effects as physical wave of any frequency</a:t>
                </a:r>
              </a:p>
              <a:p>
                <a:pPr lvl="2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4100"/>
                <a:ext cx="6853877" cy="4351338"/>
              </a:xfrm>
              <a:blipFill>
                <a:blip r:embed="rId3"/>
                <a:stretch>
                  <a:fillRect l="-160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7DB798C-864C-451E-E211-07EE5896E811}"/>
              </a:ext>
            </a:extLst>
          </p:cNvPr>
          <p:cNvGrpSpPr/>
          <p:nvPr/>
        </p:nvGrpSpPr>
        <p:grpSpPr>
          <a:xfrm>
            <a:off x="7733327" y="475507"/>
            <a:ext cx="4182963" cy="5446510"/>
            <a:chOff x="7733327" y="475507"/>
            <a:chExt cx="4182963" cy="544651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FC5846F-94DF-295B-9D93-B8D27FC1C111}"/>
                </a:ext>
              </a:extLst>
            </p:cNvPr>
            <p:cNvGrpSpPr/>
            <p:nvPr/>
          </p:nvGrpSpPr>
          <p:grpSpPr>
            <a:xfrm>
              <a:off x="8059960" y="475507"/>
              <a:ext cx="3856330" cy="5446510"/>
              <a:chOff x="8080335" y="475507"/>
              <a:chExt cx="3965285" cy="544651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03AE81-B1B0-057B-FB29-035C841E27FE}"/>
                  </a:ext>
                </a:extLst>
              </p:cNvPr>
              <p:cNvGrpSpPr/>
              <p:nvPr/>
            </p:nvGrpSpPr>
            <p:grpSpPr>
              <a:xfrm>
                <a:off x="8080335" y="475507"/>
                <a:ext cx="3965285" cy="4867880"/>
                <a:chOff x="8070810" y="438929"/>
                <a:chExt cx="3965285" cy="486788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5E74118-4F0F-37C9-4C86-F3202792E6D8}"/>
                    </a:ext>
                  </a:extLst>
                </p:cNvPr>
                <p:cNvGrpSpPr/>
                <p:nvPr/>
              </p:nvGrpSpPr>
              <p:grpSpPr>
                <a:xfrm>
                  <a:off x="8070810" y="2199322"/>
                  <a:ext cx="3965285" cy="3107487"/>
                  <a:chOff x="8327483" y="1134751"/>
                  <a:chExt cx="3965285" cy="3107487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3BC6D97B-7D78-EE70-1840-F3A96AC329BC}"/>
                      </a:ext>
                    </a:extLst>
                  </p:cNvPr>
                  <p:cNvGrpSpPr/>
                  <p:nvPr/>
                </p:nvGrpSpPr>
                <p:grpSpPr>
                  <a:xfrm>
                    <a:off x="8327483" y="1575369"/>
                    <a:ext cx="3965285" cy="2666869"/>
                    <a:chOff x="5443606" y="1939782"/>
                    <a:chExt cx="3965285" cy="2666869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id="{9DDAC593-C3C3-546F-8B3F-43C85EBDCB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3606" y="1939782"/>
                      <a:ext cx="3965285" cy="2666869"/>
                      <a:chOff x="5443606" y="1939782"/>
                      <a:chExt cx="3965285" cy="2666869"/>
                    </a:xfrm>
                  </p:grpSpPr>
                  <p:cxnSp>
                    <p:nvCxnSpPr>
                      <p:cNvPr id="12" name="Straight Connector 11">
                        <a:extLst>
                          <a:ext uri="{FF2B5EF4-FFF2-40B4-BE49-F238E27FC236}">
                            <a16:creationId xmlns:a16="http://schemas.microsoft.com/office/drawing/2014/main" id="{9E321895-7952-06D0-C68B-01DF44DBA3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239184" y="1939782"/>
                        <a:ext cx="923514" cy="266439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902E2A8E-584B-2C12-1056-A686F102E2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54749" y="4016517"/>
                        <a:ext cx="1954142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a:t>Computational wave         </a:t>
                        </a:r>
                      </a:p>
                    </p:txBody>
                  </p:sp>
                  <p:grpSp>
                    <p:nvGrpSpPr>
                      <p:cNvPr id="14" name="Group 13">
                        <a:extLst>
                          <a:ext uri="{FF2B5EF4-FFF2-40B4-BE49-F238E27FC236}">
                            <a16:creationId xmlns:a16="http://schemas.microsoft.com/office/drawing/2014/main" id="{F15D22ED-F19D-0B74-B0E9-D9A13EEB52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43606" y="4088281"/>
                        <a:ext cx="3451553" cy="518370"/>
                        <a:chOff x="5443606" y="4088281"/>
                        <a:chExt cx="3451553" cy="518370"/>
                      </a:xfrm>
                    </p:grpSpPr>
                    <p:cxnSp>
                      <p:nvCxnSpPr>
                        <p:cNvPr id="15" name="Straight Connector 14">
                          <a:extLst>
                            <a:ext uri="{FF2B5EF4-FFF2-40B4-BE49-F238E27FC236}">
                              <a16:creationId xmlns:a16="http://schemas.microsoft.com/office/drawing/2014/main" id="{FE4F69E0-77BA-579A-504D-48C34E73B28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443606" y="4601702"/>
                          <a:ext cx="3414972" cy="494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" name="Freeform 24">
                          <a:extLst>
                            <a:ext uri="{FF2B5EF4-FFF2-40B4-BE49-F238E27FC236}">
                              <a16:creationId xmlns:a16="http://schemas.microsoft.com/office/drawing/2014/main" id="{33FB6046-0B9A-B999-6572-F51883E756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43606" y="4088281"/>
                          <a:ext cx="3242435" cy="513421"/>
                        </a:xfrm>
                        <a:custGeom>
                          <a:avLst/>
                          <a:gdLst>
                            <a:gd name="connsiteX0" fmla="*/ 0 w 2435383"/>
                            <a:gd name="connsiteY0" fmla="*/ 980693 h 1002823"/>
                            <a:gd name="connsiteX1" fmla="*/ 407406 w 2435383"/>
                            <a:gd name="connsiteY1" fmla="*/ 989746 h 1002823"/>
                            <a:gd name="connsiteX2" fmla="*/ 760492 w 2435383"/>
                            <a:gd name="connsiteY2" fmla="*/ 835837 h 1002823"/>
                            <a:gd name="connsiteX3" fmla="*/ 1023042 w 2435383"/>
                            <a:gd name="connsiteY3" fmla="*/ 328843 h 1002823"/>
                            <a:gd name="connsiteX4" fmla="*/ 1186004 w 2435383"/>
                            <a:gd name="connsiteY4" fmla="*/ 84400 h 1002823"/>
                            <a:gd name="connsiteX5" fmla="*/ 1294646 w 2435383"/>
                            <a:gd name="connsiteY5" fmla="*/ 2919 h 1002823"/>
                            <a:gd name="connsiteX6" fmla="*/ 1412341 w 2435383"/>
                            <a:gd name="connsiteY6" fmla="*/ 48186 h 1002823"/>
                            <a:gd name="connsiteX7" fmla="*/ 1575303 w 2435383"/>
                            <a:gd name="connsiteY7" fmla="*/ 319790 h 1002823"/>
                            <a:gd name="connsiteX8" fmla="*/ 1720159 w 2435383"/>
                            <a:gd name="connsiteY8" fmla="*/ 709089 h 1002823"/>
                            <a:gd name="connsiteX9" fmla="*/ 1937442 w 2435383"/>
                            <a:gd name="connsiteY9" fmla="*/ 962586 h 1002823"/>
                            <a:gd name="connsiteX10" fmla="*/ 2435383 w 2435383"/>
                            <a:gd name="connsiteY10" fmla="*/ 998800 h 10028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435383" h="1002823">
                              <a:moveTo>
                                <a:pt x="0" y="980693"/>
                              </a:moveTo>
                              <a:cubicBezTo>
                                <a:pt x="140328" y="997291"/>
                                <a:pt x="280657" y="1013889"/>
                                <a:pt x="407406" y="989746"/>
                              </a:cubicBezTo>
                              <a:cubicBezTo>
                                <a:pt x="534155" y="965603"/>
                                <a:pt x="657886" y="945987"/>
                                <a:pt x="760492" y="835837"/>
                              </a:cubicBezTo>
                              <a:cubicBezTo>
                                <a:pt x="863098" y="725687"/>
                                <a:pt x="952123" y="454082"/>
                                <a:pt x="1023042" y="328843"/>
                              </a:cubicBezTo>
                              <a:cubicBezTo>
                                <a:pt x="1093961" y="203604"/>
                                <a:pt x="1140737" y="138721"/>
                                <a:pt x="1186004" y="84400"/>
                              </a:cubicBezTo>
                              <a:cubicBezTo>
                                <a:pt x="1231271" y="30079"/>
                                <a:pt x="1256923" y="8955"/>
                                <a:pt x="1294646" y="2919"/>
                              </a:cubicBezTo>
                              <a:cubicBezTo>
                                <a:pt x="1332369" y="-3117"/>
                                <a:pt x="1365565" y="-4626"/>
                                <a:pt x="1412341" y="48186"/>
                              </a:cubicBezTo>
                              <a:cubicBezTo>
                                <a:pt x="1459117" y="100998"/>
                                <a:pt x="1524000" y="209640"/>
                                <a:pt x="1575303" y="319790"/>
                              </a:cubicBezTo>
                              <a:cubicBezTo>
                                <a:pt x="1626606" y="429940"/>
                                <a:pt x="1659803" y="601956"/>
                                <a:pt x="1720159" y="709089"/>
                              </a:cubicBezTo>
                              <a:cubicBezTo>
                                <a:pt x="1780515" y="816222"/>
                                <a:pt x="1818238" y="914301"/>
                                <a:pt x="1937442" y="962586"/>
                              </a:cubicBezTo>
                              <a:cubicBezTo>
                                <a:pt x="2056646" y="1010871"/>
                                <a:pt x="2246014" y="1004835"/>
                                <a:pt x="2435383" y="9988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360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20" name="Straight Arrow Connector 19">
                          <a:extLst>
                            <a:ext uri="{FF2B5EF4-FFF2-40B4-BE49-F238E27FC236}">
                              <a16:creationId xmlns:a16="http://schemas.microsoft.com/office/drawing/2014/main" id="{1C357151-6B4F-CDCD-6571-4AAE652F35E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7657828" y="4325899"/>
                          <a:ext cx="1237331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  <a:headEnd type="triangl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9" name="Straight Connector 8">
                      <a:extLst>
                        <a:ext uri="{FF2B5EF4-FFF2-40B4-BE49-F238E27FC236}">
                          <a16:creationId xmlns:a16="http://schemas.microsoft.com/office/drawing/2014/main" id="{DC59A816-9967-E2B1-1C95-F6F6139B33AE}"/>
                        </a:ext>
                      </a:extLst>
                    </p:cNvPr>
                    <p:cNvCxnSpPr>
                      <a:cxnSpLocks/>
                      <a:endCxn id="16" idx="1"/>
                    </p:cNvCxnSpPr>
                    <p:nvPr/>
                  </p:nvCxnSpPr>
                  <p:spPr>
                    <a:xfrm flipH="1">
                      <a:off x="5986021" y="1939782"/>
                      <a:ext cx="1183377" cy="265522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130F1A36-5A51-516B-EA95-5E5C746AB406}"/>
                      </a:ext>
                    </a:extLst>
                  </p:cNvPr>
                  <p:cNvGrpSpPr/>
                  <p:nvPr/>
                </p:nvGrpSpPr>
                <p:grpSpPr>
                  <a:xfrm>
                    <a:off x="8533923" y="1134751"/>
                    <a:ext cx="573543" cy="557784"/>
                    <a:chOff x="4256296" y="4970263"/>
                    <a:chExt cx="573543" cy="557784"/>
                  </a:xfrm>
                </p:grpSpPr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D807CC36-13C9-C6FF-DC81-2B7C4D032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8865" y="5219160"/>
                      <a:ext cx="45719" cy="4571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Block Arc 33">
                      <a:extLst>
                        <a:ext uri="{FF2B5EF4-FFF2-40B4-BE49-F238E27FC236}">
                          <a16:creationId xmlns:a16="http://schemas.microsoft.com/office/drawing/2014/main" id="{087C1D8D-70AB-42FB-DD03-6EB64E9BB0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0800000">
                      <a:off x="4256296" y="4970263"/>
                      <a:ext cx="573543" cy="557784"/>
                    </a:xfrm>
                    <a:prstGeom prst="blockArc">
                      <a:avLst>
                        <a:gd name="adj1" fmla="val 13720879"/>
                        <a:gd name="adj2" fmla="val 13725850"/>
                        <a:gd name="adj3" fmla="val 8522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BF1EDABF-F336-31DA-6DA3-F6157B52BF74}"/>
                    </a:ext>
                  </a:extLst>
                </p:cNvPr>
                <p:cNvCxnSpPr>
                  <a:cxnSpLocks/>
                  <a:endCxn id="88" idx="0"/>
                </p:cNvCxnSpPr>
                <p:nvPr/>
              </p:nvCxnSpPr>
              <p:spPr>
                <a:xfrm flipH="1">
                  <a:off x="8812107" y="1076076"/>
                  <a:ext cx="952237" cy="10751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C9779418-4A94-528B-7A26-A61CED7F51D1}"/>
                    </a:ext>
                  </a:extLst>
                </p:cNvPr>
                <p:cNvCxnSpPr>
                  <a:cxnSpLocks/>
                  <a:endCxn id="89" idx="7"/>
                </p:cNvCxnSpPr>
                <p:nvPr/>
              </p:nvCxnSpPr>
              <p:spPr>
                <a:xfrm flipH="1">
                  <a:off x="9242690" y="1060916"/>
                  <a:ext cx="525868" cy="10221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C52AD3D8-6461-D715-D997-C0190614D53A}"/>
                    </a:ext>
                  </a:extLst>
                </p:cNvPr>
                <p:cNvCxnSpPr>
                  <a:cxnSpLocks/>
                  <a:endCxn id="91" idx="0"/>
                </p:cNvCxnSpPr>
                <p:nvPr/>
              </p:nvCxnSpPr>
              <p:spPr>
                <a:xfrm flipH="1">
                  <a:off x="8819340" y="1085202"/>
                  <a:ext cx="937527" cy="5627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A118240A-5983-E75E-4DD4-FB438680144E}"/>
                    </a:ext>
                  </a:extLst>
                </p:cNvPr>
                <p:cNvCxnSpPr>
                  <a:cxnSpLocks/>
                  <a:endCxn id="97" idx="7"/>
                </p:cNvCxnSpPr>
                <p:nvPr/>
              </p:nvCxnSpPr>
              <p:spPr>
                <a:xfrm flipH="1">
                  <a:off x="9573773" y="1050941"/>
                  <a:ext cx="190569" cy="66961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A9926B2-D8D9-516A-2A2C-B024718F7B49}"/>
                    </a:ext>
                  </a:extLst>
                </p:cNvPr>
                <p:cNvSpPr txBox="1"/>
                <p:nvPr/>
              </p:nvSpPr>
              <p:spPr>
                <a:xfrm>
                  <a:off x="9100445" y="438929"/>
                  <a:ext cx="19541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+mj-lt"/>
                    </a:rPr>
                    <a:t>Time evolution of a wavefront</a:t>
                  </a: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AEA7AC-683A-AB97-DE69-2152747467EA}"/>
                  </a:ext>
                </a:extLst>
              </p:cNvPr>
              <p:cNvSpPr txBox="1"/>
              <p:nvPr/>
            </p:nvSpPr>
            <p:spPr>
              <a:xfrm>
                <a:off x="8658923" y="247729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2F1ABC0F-37A2-9638-58CF-BFE0934F3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98793" y="5597329"/>
                <a:ext cx="731203" cy="0"/>
              </a:xfrm>
              <a:prstGeom prst="straightConnector1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052C9CA-EBD2-D9F9-9A79-176ACEDA51E4}"/>
                  </a:ext>
                </a:extLst>
              </p:cNvPr>
              <p:cNvSpPr txBox="1"/>
              <p:nvPr/>
            </p:nvSpPr>
            <p:spPr>
              <a:xfrm>
                <a:off x="9766391" y="5614240"/>
                <a:ext cx="1253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Physical wave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764190-C350-76C3-EFD1-5131D0BE9DD1}"/>
                </a:ext>
              </a:extLst>
            </p:cNvPr>
            <p:cNvGrpSpPr/>
            <p:nvPr/>
          </p:nvGrpSpPr>
          <p:grpSpPr>
            <a:xfrm>
              <a:off x="7733327" y="1450473"/>
              <a:ext cx="2095125" cy="2093976"/>
              <a:chOff x="7498773" y="1442167"/>
              <a:chExt cx="2095125" cy="2093976"/>
            </a:xfrm>
          </p:grpSpPr>
          <p:sp>
            <p:nvSpPr>
              <p:cNvPr id="88" name="Circle: Hollow 87">
                <a:extLst>
                  <a:ext uri="{FF2B5EF4-FFF2-40B4-BE49-F238E27FC236}">
                    <a16:creationId xmlns:a16="http://schemas.microsoft.com/office/drawing/2014/main" id="{1B6BE56D-18E9-8CA9-1125-C6166542C6B4}"/>
                  </a:ext>
                </a:extLst>
              </p:cNvPr>
              <p:cNvSpPr/>
              <p:nvPr/>
            </p:nvSpPr>
            <p:spPr>
              <a:xfrm>
                <a:off x="8212684" y="2179461"/>
                <a:ext cx="667304" cy="666868"/>
              </a:xfrm>
              <a:prstGeom prst="donut">
                <a:avLst>
                  <a:gd name="adj" fmla="val 727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Circle: Hollow 88">
                <a:extLst>
                  <a:ext uri="{FF2B5EF4-FFF2-40B4-BE49-F238E27FC236}">
                    <a16:creationId xmlns:a16="http://schemas.microsoft.com/office/drawing/2014/main" id="{F71A51F9-A21C-1F5E-5B5C-C8B896D4D5A4}"/>
                  </a:ext>
                </a:extLst>
              </p:cNvPr>
              <p:cNvSpPr/>
              <p:nvPr/>
            </p:nvSpPr>
            <p:spPr>
              <a:xfrm>
                <a:off x="7969553" y="1943841"/>
                <a:ext cx="1166342" cy="1143807"/>
              </a:xfrm>
              <a:prstGeom prst="donut">
                <a:avLst>
                  <a:gd name="adj" fmla="val 48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Circle: Hollow 90">
                <a:extLst>
                  <a:ext uri="{FF2B5EF4-FFF2-40B4-BE49-F238E27FC236}">
                    <a16:creationId xmlns:a16="http://schemas.microsoft.com/office/drawing/2014/main" id="{90892B1F-1E7D-7ECC-7535-89E6670F30AC}"/>
                  </a:ext>
                </a:extLst>
              </p:cNvPr>
              <p:cNvSpPr/>
              <p:nvPr/>
            </p:nvSpPr>
            <p:spPr>
              <a:xfrm>
                <a:off x="7730411" y="1676250"/>
                <a:ext cx="1645920" cy="1645920"/>
              </a:xfrm>
              <a:prstGeom prst="donut">
                <a:avLst>
                  <a:gd name="adj" fmla="val 290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Circle: Hollow 96">
                <a:extLst>
                  <a:ext uri="{FF2B5EF4-FFF2-40B4-BE49-F238E27FC236}">
                    <a16:creationId xmlns:a16="http://schemas.microsoft.com/office/drawing/2014/main" id="{50D36130-BA05-2775-4433-DC9DAC57574D}"/>
                  </a:ext>
                </a:extLst>
              </p:cNvPr>
              <p:cNvSpPr/>
              <p:nvPr/>
            </p:nvSpPr>
            <p:spPr>
              <a:xfrm>
                <a:off x="7498773" y="1442167"/>
                <a:ext cx="2095125" cy="2093976"/>
              </a:xfrm>
              <a:prstGeom prst="donut">
                <a:avLst>
                  <a:gd name="adj" fmla="val 228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84484B-93CC-8A73-88E8-319DCF5E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2C8017-91CE-E692-BC8E-9BF96A60225E}"/>
              </a:ext>
            </a:extLst>
          </p:cNvPr>
          <p:cNvGrpSpPr/>
          <p:nvPr/>
        </p:nvGrpSpPr>
        <p:grpSpPr>
          <a:xfrm>
            <a:off x="7733327" y="475507"/>
            <a:ext cx="4182963" cy="4867880"/>
            <a:chOff x="7733327" y="475507"/>
            <a:chExt cx="4182963" cy="48678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F67647-AD06-9AB7-0F50-172FFF81E86E}"/>
                </a:ext>
              </a:extLst>
            </p:cNvPr>
            <p:cNvGrpSpPr/>
            <p:nvPr/>
          </p:nvGrpSpPr>
          <p:grpSpPr>
            <a:xfrm>
              <a:off x="8059960" y="475507"/>
              <a:ext cx="3856330" cy="4867880"/>
              <a:chOff x="8080335" y="475507"/>
              <a:chExt cx="3965285" cy="486788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95AB9FA-6CD2-A0AB-5B2F-10F83B7B673C}"/>
                  </a:ext>
                </a:extLst>
              </p:cNvPr>
              <p:cNvGrpSpPr/>
              <p:nvPr/>
            </p:nvGrpSpPr>
            <p:grpSpPr>
              <a:xfrm>
                <a:off x="8080335" y="475507"/>
                <a:ext cx="3965285" cy="4867880"/>
                <a:chOff x="8070810" y="438929"/>
                <a:chExt cx="3965285" cy="4867880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B3FF67F-62F0-EBA1-E65C-566EFB2034F1}"/>
                    </a:ext>
                  </a:extLst>
                </p:cNvPr>
                <p:cNvGrpSpPr/>
                <p:nvPr/>
              </p:nvGrpSpPr>
              <p:grpSpPr>
                <a:xfrm>
                  <a:off x="8070810" y="2199322"/>
                  <a:ext cx="3965285" cy="3107487"/>
                  <a:chOff x="8327483" y="1134751"/>
                  <a:chExt cx="3965285" cy="3107487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6ABC13AD-D8CE-5FA2-9065-17600E968794}"/>
                      </a:ext>
                    </a:extLst>
                  </p:cNvPr>
                  <p:cNvGrpSpPr/>
                  <p:nvPr/>
                </p:nvGrpSpPr>
                <p:grpSpPr>
                  <a:xfrm>
                    <a:off x="8327483" y="1575369"/>
                    <a:ext cx="3965285" cy="2666869"/>
                    <a:chOff x="5443606" y="1939782"/>
                    <a:chExt cx="3965285" cy="2666869"/>
                  </a:xfrm>
                </p:grpSpPr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36FEA28E-F854-B24F-7B47-A223E93AA2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3606" y="1939782"/>
                      <a:ext cx="3965285" cy="2666869"/>
                      <a:chOff x="5443606" y="1939782"/>
                      <a:chExt cx="3965285" cy="2666869"/>
                    </a:xfrm>
                  </p:grpSpPr>
                  <p:cxnSp>
                    <p:nvCxnSpPr>
                      <p:cNvPr id="28" name="Straight Connector 27">
                        <a:extLst>
                          <a:ext uri="{FF2B5EF4-FFF2-40B4-BE49-F238E27FC236}">
                            <a16:creationId xmlns:a16="http://schemas.microsoft.com/office/drawing/2014/main" id="{0163B6B8-0B94-FB13-68E7-DD606CCBA2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239184" y="1939782"/>
                        <a:ext cx="923514" cy="266439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82EAEA9D-2372-878A-73A1-60E7D2D20D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54749" y="4016517"/>
                        <a:ext cx="1954142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a:t>Computational wave         </a:t>
                        </a:r>
                      </a:p>
                    </p:txBody>
                  </p:sp>
                  <p:grpSp>
                    <p:nvGrpSpPr>
                      <p:cNvPr id="30" name="Group 29">
                        <a:extLst>
                          <a:ext uri="{FF2B5EF4-FFF2-40B4-BE49-F238E27FC236}">
                            <a16:creationId xmlns:a16="http://schemas.microsoft.com/office/drawing/2014/main" id="{AD7A1E10-843E-F2DB-1CCB-DFAAF1B798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43606" y="4088281"/>
                        <a:ext cx="3451553" cy="518370"/>
                        <a:chOff x="5443606" y="4088281"/>
                        <a:chExt cx="3451553" cy="518370"/>
                      </a:xfrm>
                    </p:grpSpPr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D1E7F826-387E-4165-4FAA-DFF0C3FA5BC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443606" y="4601702"/>
                          <a:ext cx="3414972" cy="494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" name="Freeform 24">
                          <a:extLst>
                            <a:ext uri="{FF2B5EF4-FFF2-40B4-BE49-F238E27FC236}">
                              <a16:creationId xmlns:a16="http://schemas.microsoft.com/office/drawing/2014/main" id="{C1E66584-2C45-2363-8D76-9A5B865BE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43606" y="4088281"/>
                          <a:ext cx="3242435" cy="513421"/>
                        </a:xfrm>
                        <a:custGeom>
                          <a:avLst/>
                          <a:gdLst>
                            <a:gd name="connsiteX0" fmla="*/ 0 w 2435383"/>
                            <a:gd name="connsiteY0" fmla="*/ 980693 h 1002823"/>
                            <a:gd name="connsiteX1" fmla="*/ 407406 w 2435383"/>
                            <a:gd name="connsiteY1" fmla="*/ 989746 h 1002823"/>
                            <a:gd name="connsiteX2" fmla="*/ 760492 w 2435383"/>
                            <a:gd name="connsiteY2" fmla="*/ 835837 h 1002823"/>
                            <a:gd name="connsiteX3" fmla="*/ 1023042 w 2435383"/>
                            <a:gd name="connsiteY3" fmla="*/ 328843 h 1002823"/>
                            <a:gd name="connsiteX4" fmla="*/ 1186004 w 2435383"/>
                            <a:gd name="connsiteY4" fmla="*/ 84400 h 1002823"/>
                            <a:gd name="connsiteX5" fmla="*/ 1294646 w 2435383"/>
                            <a:gd name="connsiteY5" fmla="*/ 2919 h 1002823"/>
                            <a:gd name="connsiteX6" fmla="*/ 1412341 w 2435383"/>
                            <a:gd name="connsiteY6" fmla="*/ 48186 h 1002823"/>
                            <a:gd name="connsiteX7" fmla="*/ 1575303 w 2435383"/>
                            <a:gd name="connsiteY7" fmla="*/ 319790 h 1002823"/>
                            <a:gd name="connsiteX8" fmla="*/ 1720159 w 2435383"/>
                            <a:gd name="connsiteY8" fmla="*/ 709089 h 1002823"/>
                            <a:gd name="connsiteX9" fmla="*/ 1937442 w 2435383"/>
                            <a:gd name="connsiteY9" fmla="*/ 962586 h 1002823"/>
                            <a:gd name="connsiteX10" fmla="*/ 2435383 w 2435383"/>
                            <a:gd name="connsiteY10" fmla="*/ 998800 h 10028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435383" h="1002823">
                              <a:moveTo>
                                <a:pt x="0" y="980693"/>
                              </a:moveTo>
                              <a:cubicBezTo>
                                <a:pt x="140328" y="997291"/>
                                <a:pt x="280657" y="1013889"/>
                                <a:pt x="407406" y="989746"/>
                              </a:cubicBezTo>
                              <a:cubicBezTo>
                                <a:pt x="534155" y="965603"/>
                                <a:pt x="657886" y="945987"/>
                                <a:pt x="760492" y="835837"/>
                              </a:cubicBezTo>
                              <a:cubicBezTo>
                                <a:pt x="863098" y="725687"/>
                                <a:pt x="952123" y="454082"/>
                                <a:pt x="1023042" y="328843"/>
                              </a:cubicBezTo>
                              <a:cubicBezTo>
                                <a:pt x="1093961" y="203604"/>
                                <a:pt x="1140737" y="138721"/>
                                <a:pt x="1186004" y="84400"/>
                              </a:cubicBezTo>
                              <a:cubicBezTo>
                                <a:pt x="1231271" y="30079"/>
                                <a:pt x="1256923" y="8955"/>
                                <a:pt x="1294646" y="2919"/>
                              </a:cubicBezTo>
                              <a:cubicBezTo>
                                <a:pt x="1332369" y="-3117"/>
                                <a:pt x="1365565" y="-4626"/>
                                <a:pt x="1412341" y="48186"/>
                              </a:cubicBezTo>
                              <a:cubicBezTo>
                                <a:pt x="1459117" y="100998"/>
                                <a:pt x="1524000" y="209640"/>
                                <a:pt x="1575303" y="319790"/>
                              </a:cubicBezTo>
                              <a:cubicBezTo>
                                <a:pt x="1626606" y="429940"/>
                                <a:pt x="1659803" y="601956"/>
                                <a:pt x="1720159" y="709089"/>
                              </a:cubicBezTo>
                              <a:cubicBezTo>
                                <a:pt x="1780515" y="816222"/>
                                <a:pt x="1818238" y="914301"/>
                                <a:pt x="1937442" y="962586"/>
                              </a:cubicBezTo>
                              <a:cubicBezTo>
                                <a:pt x="2056646" y="1010871"/>
                                <a:pt x="2246014" y="1004835"/>
                                <a:pt x="2435383" y="9988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360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3" name="Straight Arrow Connector 32">
                          <a:extLst>
                            <a:ext uri="{FF2B5EF4-FFF2-40B4-BE49-F238E27FC236}">
                              <a16:creationId xmlns:a16="http://schemas.microsoft.com/office/drawing/2014/main" id="{5B5894EE-1F3A-D6B1-D9E5-429DA632A65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7657828" y="4325899"/>
                          <a:ext cx="1237331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  <a:headEnd type="triangl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1CA531CB-03EE-24C5-4123-BE1E730C38F0}"/>
                        </a:ext>
                      </a:extLst>
                    </p:cNvPr>
                    <p:cNvCxnSpPr>
                      <a:cxnSpLocks/>
                      <a:endCxn id="32" idx="1"/>
                    </p:cNvCxnSpPr>
                    <p:nvPr/>
                  </p:nvCxnSpPr>
                  <p:spPr>
                    <a:xfrm flipH="1">
                      <a:off x="5986021" y="1939782"/>
                      <a:ext cx="1183377" cy="265522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2975AC2D-BEA6-FE95-1911-45CFECC7905B}"/>
                      </a:ext>
                    </a:extLst>
                  </p:cNvPr>
                  <p:cNvGrpSpPr/>
                  <p:nvPr/>
                </p:nvGrpSpPr>
                <p:grpSpPr>
                  <a:xfrm>
                    <a:off x="8533923" y="1134751"/>
                    <a:ext cx="573543" cy="557784"/>
                    <a:chOff x="4256296" y="4970263"/>
                    <a:chExt cx="573543" cy="557784"/>
                  </a:xfrm>
                </p:grpSpPr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DB846602-4497-B8EC-DF81-5241652EE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8865" y="5219160"/>
                      <a:ext cx="45719" cy="4571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Block Arc 24">
                      <a:extLst>
                        <a:ext uri="{FF2B5EF4-FFF2-40B4-BE49-F238E27FC236}">
                          <a16:creationId xmlns:a16="http://schemas.microsoft.com/office/drawing/2014/main" id="{A1E3C807-DF5C-71AD-6E77-11D48FBA89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0800000">
                      <a:off x="4256296" y="4970263"/>
                      <a:ext cx="573543" cy="557784"/>
                    </a:xfrm>
                    <a:prstGeom prst="blockArc">
                      <a:avLst>
                        <a:gd name="adj1" fmla="val 13720879"/>
                        <a:gd name="adj2" fmla="val 13725850"/>
                        <a:gd name="adj3" fmla="val 8522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48BC04F-8C0F-9BC3-2C9F-9FC6BF775107}"/>
                    </a:ext>
                  </a:extLst>
                </p:cNvPr>
                <p:cNvCxnSpPr>
                  <a:cxnSpLocks/>
                  <a:endCxn id="7" idx="0"/>
                </p:cNvCxnSpPr>
                <p:nvPr/>
              </p:nvCxnSpPr>
              <p:spPr>
                <a:xfrm flipH="1">
                  <a:off x="8812107" y="1076076"/>
                  <a:ext cx="952237" cy="10751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EC160FE9-340F-3353-5AE5-EE15DD7C7845}"/>
                    </a:ext>
                  </a:extLst>
                </p:cNvPr>
                <p:cNvCxnSpPr>
                  <a:cxnSpLocks/>
                  <a:endCxn id="8" idx="7"/>
                </p:cNvCxnSpPr>
                <p:nvPr/>
              </p:nvCxnSpPr>
              <p:spPr>
                <a:xfrm flipH="1">
                  <a:off x="9242690" y="1060916"/>
                  <a:ext cx="525868" cy="10221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A72D0630-BB16-A7F1-755F-283E5D36BD2E}"/>
                    </a:ext>
                  </a:extLst>
                </p:cNvPr>
                <p:cNvCxnSpPr>
                  <a:cxnSpLocks/>
                  <a:endCxn id="9" idx="0"/>
                </p:cNvCxnSpPr>
                <p:nvPr/>
              </p:nvCxnSpPr>
              <p:spPr>
                <a:xfrm flipH="1">
                  <a:off x="8819340" y="1085202"/>
                  <a:ext cx="937527" cy="5627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9972F191-8331-D882-1A7E-E9B62FC624E5}"/>
                    </a:ext>
                  </a:extLst>
                </p:cNvPr>
                <p:cNvCxnSpPr>
                  <a:cxnSpLocks/>
                  <a:endCxn id="10" idx="7"/>
                </p:cNvCxnSpPr>
                <p:nvPr/>
              </p:nvCxnSpPr>
              <p:spPr>
                <a:xfrm flipH="1">
                  <a:off x="9573773" y="1050941"/>
                  <a:ext cx="190569" cy="66961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E29F2BE-ED32-7365-AFD0-90F7B6BB711E}"/>
                    </a:ext>
                  </a:extLst>
                </p:cNvPr>
                <p:cNvSpPr txBox="1"/>
                <p:nvPr/>
              </p:nvSpPr>
              <p:spPr>
                <a:xfrm>
                  <a:off x="9100445" y="438929"/>
                  <a:ext cx="19541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+mj-lt"/>
                    </a:rPr>
                    <a:t>Time evolution of a wavefront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7E46A1-D4AB-BC3D-A86C-FB328C4DD81C}"/>
                  </a:ext>
                </a:extLst>
              </p:cNvPr>
              <p:cNvSpPr txBox="1"/>
              <p:nvPr/>
            </p:nvSpPr>
            <p:spPr>
              <a:xfrm>
                <a:off x="8658923" y="247729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ED9D4B-7DDE-0F9A-B714-3BD7688552CD}"/>
                </a:ext>
              </a:extLst>
            </p:cNvPr>
            <p:cNvGrpSpPr/>
            <p:nvPr/>
          </p:nvGrpSpPr>
          <p:grpSpPr>
            <a:xfrm>
              <a:off x="7733327" y="1450473"/>
              <a:ext cx="2095125" cy="2093976"/>
              <a:chOff x="7498773" y="1442167"/>
              <a:chExt cx="2095125" cy="2093976"/>
            </a:xfrm>
          </p:grpSpPr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8B9FDF9D-A6CB-189E-4D1F-E3987B770034}"/>
                  </a:ext>
                </a:extLst>
              </p:cNvPr>
              <p:cNvSpPr/>
              <p:nvPr/>
            </p:nvSpPr>
            <p:spPr>
              <a:xfrm>
                <a:off x="8212684" y="2179461"/>
                <a:ext cx="667304" cy="666868"/>
              </a:xfrm>
              <a:prstGeom prst="donut">
                <a:avLst>
                  <a:gd name="adj" fmla="val 727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ircle: Hollow 7">
                <a:extLst>
                  <a:ext uri="{FF2B5EF4-FFF2-40B4-BE49-F238E27FC236}">
                    <a16:creationId xmlns:a16="http://schemas.microsoft.com/office/drawing/2014/main" id="{5E6A8B2B-EF0F-FD49-9B05-525B26DCE123}"/>
                  </a:ext>
                </a:extLst>
              </p:cNvPr>
              <p:cNvSpPr/>
              <p:nvPr/>
            </p:nvSpPr>
            <p:spPr>
              <a:xfrm>
                <a:off x="7969553" y="1943841"/>
                <a:ext cx="1166342" cy="1143807"/>
              </a:xfrm>
              <a:prstGeom prst="donut">
                <a:avLst>
                  <a:gd name="adj" fmla="val 48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ircle: Hollow 8">
                <a:extLst>
                  <a:ext uri="{FF2B5EF4-FFF2-40B4-BE49-F238E27FC236}">
                    <a16:creationId xmlns:a16="http://schemas.microsoft.com/office/drawing/2014/main" id="{E4246980-F174-8D8C-250B-3FADC94FF4E1}"/>
                  </a:ext>
                </a:extLst>
              </p:cNvPr>
              <p:cNvSpPr/>
              <p:nvPr/>
            </p:nvSpPr>
            <p:spPr>
              <a:xfrm>
                <a:off x="7730411" y="1676250"/>
                <a:ext cx="1645920" cy="1645920"/>
              </a:xfrm>
              <a:prstGeom prst="donut">
                <a:avLst>
                  <a:gd name="adj" fmla="val 290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ircle: Hollow 9">
                <a:extLst>
                  <a:ext uri="{FF2B5EF4-FFF2-40B4-BE49-F238E27FC236}">
                    <a16:creationId xmlns:a16="http://schemas.microsoft.com/office/drawing/2014/main" id="{5DFE39DC-D0C5-1942-4AD8-621146E0A825}"/>
                  </a:ext>
                </a:extLst>
              </p:cNvPr>
              <p:cNvSpPr/>
              <p:nvPr/>
            </p:nvSpPr>
            <p:spPr>
              <a:xfrm>
                <a:off x="7498773" y="1442167"/>
                <a:ext cx="2095125" cy="2093976"/>
              </a:xfrm>
              <a:prstGeom prst="donut">
                <a:avLst>
                  <a:gd name="adj" fmla="val 228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4099"/>
                <a:ext cx="6274846" cy="58039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Wave Confinement (WC) Method</a:t>
                </a:r>
              </a:p>
              <a:p>
                <a:pPr lvl="1"/>
                <a:r>
                  <a:rPr lang="en-US" dirty="0">
                    <a:latin typeface="+mj-lt"/>
                  </a:rPr>
                  <a:t>Numerical Solution</a:t>
                </a:r>
              </a:p>
              <a:p>
                <a:pPr lvl="2"/>
                <a:r>
                  <a:rPr lang="en-US" dirty="0">
                    <a:latin typeface="+mj-lt"/>
                  </a:rPr>
                  <a:t>Prevent numerical errors: Wave equation is modified by adding a confinement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914400" lvl="2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F: dissipation + anti-dissipation</a:t>
                </a:r>
              </a:p>
              <a:p>
                <a:pPr lvl="2"/>
                <a:r>
                  <a:rPr lang="en-US" dirty="0">
                    <a:latin typeface="+mj-lt"/>
                  </a:rPr>
                  <a:t>The solution converges to an eigenfunction: no numerical dissipation</a:t>
                </a:r>
              </a:p>
              <a:p>
                <a:pPr marL="1371600" lvl="3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𝜙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sech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𝑐𝑒𝑛𝑡𝑟𝑜𝑖𝑑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  <a:p>
                <a:pPr marL="1371600" lvl="3" indent="0">
                  <a:buNone/>
                </a:pPr>
                <a:endParaRPr lang="en-US" dirty="0"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~ 4-6 grid cells</a:t>
                </a:r>
              </a:p>
              <a:p>
                <a:pPr lvl="2"/>
                <a:r>
                  <a:rPr lang="en-US" dirty="0">
                    <a:latin typeface="+mj-lt"/>
                  </a:rPr>
                  <a:t>For background wind,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>
                  <a:latin typeface="+mj-lt"/>
                </a:endParaRPr>
              </a:p>
              <a:p>
                <a:pPr lvl="2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 dirty="0">
                          <a:latin typeface="Cambria Math"/>
                        </a:rPr>
                        <m:t>𝛻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4099"/>
                <a:ext cx="6274846" cy="5803901"/>
              </a:xfrm>
              <a:blipFill>
                <a:blip r:embed="rId2"/>
                <a:stretch>
                  <a:fillRect l="-1749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Oval 169">
            <a:extLst>
              <a:ext uri="{FF2B5EF4-FFF2-40B4-BE49-F238E27FC236}">
                <a16:creationId xmlns:a16="http://schemas.microsoft.com/office/drawing/2014/main" id="{58F6A3B0-B95C-4E1D-5174-1A7070A90FEE}"/>
              </a:ext>
            </a:extLst>
          </p:cNvPr>
          <p:cNvSpPr/>
          <p:nvPr/>
        </p:nvSpPr>
        <p:spPr>
          <a:xfrm>
            <a:off x="7760789" y="1473358"/>
            <a:ext cx="2039112" cy="204825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9ADECE9-B7F1-68F4-9DD6-5BF7FCB5DEEC}"/>
              </a:ext>
            </a:extLst>
          </p:cNvPr>
          <p:cNvCxnSpPr/>
          <p:nvPr/>
        </p:nvCxnSpPr>
        <p:spPr>
          <a:xfrm>
            <a:off x="8662594" y="6482804"/>
            <a:ext cx="208169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A5776FFB-A0F3-AE77-6C6E-212160C7F9E0}"/>
              </a:ext>
            </a:extLst>
          </p:cNvPr>
          <p:cNvSpPr txBox="1"/>
          <p:nvPr/>
        </p:nvSpPr>
        <p:spPr>
          <a:xfrm>
            <a:off x="9082094" y="652300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4-6 grid cells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837CC51-2507-45E2-E966-91DF3D756539}"/>
              </a:ext>
            </a:extLst>
          </p:cNvPr>
          <p:cNvCxnSpPr/>
          <p:nvPr/>
        </p:nvCxnSpPr>
        <p:spPr>
          <a:xfrm>
            <a:off x="8665382" y="6383708"/>
            <a:ext cx="0" cy="205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7A8FC09-3CDD-41AD-0494-CA0E7D4594E1}"/>
              </a:ext>
            </a:extLst>
          </p:cNvPr>
          <p:cNvCxnSpPr/>
          <p:nvPr/>
        </p:nvCxnSpPr>
        <p:spPr>
          <a:xfrm>
            <a:off x="10761376" y="6366617"/>
            <a:ext cx="0" cy="273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90D2B0-511B-58D2-821F-13C595D99523}"/>
              </a:ext>
            </a:extLst>
          </p:cNvPr>
          <p:cNvCxnSpPr>
            <a:cxnSpLocks/>
          </p:cNvCxnSpPr>
          <p:nvPr/>
        </p:nvCxnSpPr>
        <p:spPr>
          <a:xfrm flipH="1">
            <a:off x="9828452" y="5597329"/>
            <a:ext cx="71111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6DF4351-4697-8FFA-1D72-29F1B52D04B9}"/>
              </a:ext>
            </a:extLst>
          </p:cNvPr>
          <p:cNvSpPr txBox="1"/>
          <p:nvPr/>
        </p:nvSpPr>
        <p:spPr>
          <a:xfrm>
            <a:off x="9699688" y="561424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Physical wave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99D3A051-71A1-97F8-D793-7572E0EE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7</a:t>
            </a:fld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1B16DA0-9F94-4DF7-A32B-DFF85079C5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20" y="4304654"/>
            <a:ext cx="3458165" cy="23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2C8017-91CE-E692-BC8E-9BF96A60225E}"/>
              </a:ext>
            </a:extLst>
          </p:cNvPr>
          <p:cNvGrpSpPr/>
          <p:nvPr/>
        </p:nvGrpSpPr>
        <p:grpSpPr>
          <a:xfrm>
            <a:off x="7733327" y="475507"/>
            <a:ext cx="4182963" cy="4867880"/>
            <a:chOff x="7733327" y="475507"/>
            <a:chExt cx="4182963" cy="48678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F67647-AD06-9AB7-0F50-172FFF81E86E}"/>
                </a:ext>
              </a:extLst>
            </p:cNvPr>
            <p:cNvGrpSpPr/>
            <p:nvPr/>
          </p:nvGrpSpPr>
          <p:grpSpPr>
            <a:xfrm>
              <a:off x="8059960" y="475507"/>
              <a:ext cx="3856330" cy="4867880"/>
              <a:chOff x="8080335" y="475507"/>
              <a:chExt cx="3965285" cy="486788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95AB9FA-6CD2-A0AB-5B2F-10F83B7B673C}"/>
                  </a:ext>
                </a:extLst>
              </p:cNvPr>
              <p:cNvGrpSpPr/>
              <p:nvPr/>
            </p:nvGrpSpPr>
            <p:grpSpPr>
              <a:xfrm>
                <a:off x="8080335" y="475507"/>
                <a:ext cx="3965285" cy="4867880"/>
                <a:chOff x="8070810" y="438929"/>
                <a:chExt cx="3965285" cy="4867880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B3FF67F-62F0-EBA1-E65C-566EFB2034F1}"/>
                    </a:ext>
                  </a:extLst>
                </p:cNvPr>
                <p:cNvGrpSpPr/>
                <p:nvPr/>
              </p:nvGrpSpPr>
              <p:grpSpPr>
                <a:xfrm>
                  <a:off x="8070810" y="2199322"/>
                  <a:ext cx="3965285" cy="3107487"/>
                  <a:chOff x="8327483" y="1134751"/>
                  <a:chExt cx="3965285" cy="3107487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6ABC13AD-D8CE-5FA2-9065-17600E968794}"/>
                      </a:ext>
                    </a:extLst>
                  </p:cNvPr>
                  <p:cNvGrpSpPr/>
                  <p:nvPr/>
                </p:nvGrpSpPr>
                <p:grpSpPr>
                  <a:xfrm>
                    <a:off x="8327483" y="1575369"/>
                    <a:ext cx="3965285" cy="2666869"/>
                    <a:chOff x="5443606" y="1939782"/>
                    <a:chExt cx="3965285" cy="2666869"/>
                  </a:xfrm>
                </p:grpSpPr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36FEA28E-F854-B24F-7B47-A223E93AA2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3606" y="1939782"/>
                      <a:ext cx="3965285" cy="2666869"/>
                      <a:chOff x="5443606" y="1939782"/>
                      <a:chExt cx="3965285" cy="2666869"/>
                    </a:xfrm>
                  </p:grpSpPr>
                  <p:cxnSp>
                    <p:nvCxnSpPr>
                      <p:cNvPr id="28" name="Straight Connector 27">
                        <a:extLst>
                          <a:ext uri="{FF2B5EF4-FFF2-40B4-BE49-F238E27FC236}">
                            <a16:creationId xmlns:a16="http://schemas.microsoft.com/office/drawing/2014/main" id="{0163B6B8-0B94-FB13-68E7-DD606CCBA2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239184" y="1939782"/>
                        <a:ext cx="923514" cy="266439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82EAEA9D-2372-878A-73A1-60E7D2D20D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54749" y="4016517"/>
                        <a:ext cx="1954142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a:t>Computational wave         </a:t>
                        </a:r>
                      </a:p>
                    </p:txBody>
                  </p:sp>
                  <p:grpSp>
                    <p:nvGrpSpPr>
                      <p:cNvPr id="30" name="Group 29">
                        <a:extLst>
                          <a:ext uri="{FF2B5EF4-FFF2-40B4-BE49-F238E27FC236}">
                            <a16:creationId xmlns:a16="http://schemas.microsoft.com/office/drawing/2014/main" id="{AD7A1E10-843E-F2DB-1CCB-DFAAF1B798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43606" y="4088281"/>
                        <a:ext cx="3451553" cy="518370"/>
                        <a:chOff x="5443606" y="4088281"/>
                        <a:chExt cx="3451553" cy="518370"/>
                      </a:xfrm>
                    </p:grpSpPr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D1E7F826-387E-4165-4FAA-DFF0C3FA5BC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443606" y="4601702"/>
                          <a:ext cx="3414972" cy="494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" name="Freeform 24">
                          <a:extLst>
                            <a:ext uri="{FF2B5EF4-FFF2-40B4-BE49-F238E27FC236}">
                              <a16:creationId xmlns:a16="http://schemas.microsoft.com/office/drawing/2014/main" id="{C1E66584-2C45-2363-8D76-9A5B865BE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43606" y="4088281"/>
                          <a:ext cx="3242435" cy="513421"/>
                        </a:xfrm>
                        <a:custGeom>
                          <a:avLst/>
                          <a:gdLst>
                            <a:gd name="connsiteX0" fmla="*/ 0 w 2435383"/>
                            <a:gd name="connsiteY0" fmla="*/ 980693 h 1002823"/>
                            <a:gd name="connsiteX1" fmla="*/ 407406 w 2435383"/>
                            <a:gd name="connsiteY1" fmla="*/ 989746 h 1002823"/>
                            <a:gd name="connsiteX2" fmla="*/ 760492 w 2435383"/>
                            <a:gd name="connsiteY2" fmla="*/ 835837 h 1002823"/>
                            <a:gd name="connsiteX3" fmla="*/ 1023042 w 2435383"/>
                            <a:gd name="connsiteY3" fmla="*/ 328843 h 1002823"/>
                            <a:gd name="connsiteX4" fmla="*/ 1186004 w 2435383"/>
                            <a:gd name="connsiteY4" fmla="*/ 84400 h 1002823"/>
                            <a:gd name="connsiteX5" fmla="*/ 1294646 w 2435383"/>
                            <a:gd name="connsiteY5" fmla="*/ 2919 h 1002823"/>
                            <a:gd name="connsiteX6" fmla="*/ 1412341 w 2435383"/>
                            <a:gd name="connsiteY6" fmla="*/ 48186 h 1002823"/>
                            <a:gd name="connsiteX7" fmla="*/ 1575303 w 2435383"/>
                            <a:gd name="connsiteY7" fmla="*/ 319790 h 1002823"/>
                            <a:gd name="connsiteX8" fmla="*/ 1720159 w 2435383"/>
                            <a:gd name="connsiteY8" fmla="*/ 709089 h 1002823"/>
                            <a:gd name="connsiteX9" fmla="*/ 1937442 w 2435383"/>
                            <a:gd name="connsiteY9" fmla="*/ 962586 h 1002823"/>
                            <a:gd name="connsiteX10" fmla="*/ 2435383 w 2435383"/>
                            <a:gd name="connsiteY10" fmla="*/ 998800 h 10028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435383" h="1002823">
                              <a:moveTo>
                                <a:pt x="0" y="980693"/>
                              </a:moveTo>
                              <a:cubicBezTo>
                                <a:pt x="140328" y="997291"/>
                                <a:pt x="280657" y="1013889"/>
                                <a:pt x="407406" y="989746"/>
                              </a:cubicBezTo>
                              <a:cubicBezTo>
                                <a:pt x="534155" y="965603"/>
                                <a:pt x="657886" y="945987"/>
                                <a:pt x="760492" y="835837"/>
                              </a:cubicBezTo>
                              <a:cubicBezTo>
                                <a:pt x="863098" y="725687"/>
                                <a:pt x="952123" y="454082"/>
                                <a:pt x="1023042" y="328843"/>
                              </a:cubicBezTo>
                              <a:cubicBezTo>
                                <a:pt x="1093961" y="203604"/>
                                <a:pt x="1140737" y="138721"/>
                                <a:pt x="1186004" y="84400"/>
                              </a:cubicBezTo>
                              <a:cubicBezTo>
                                <a:pt x="1231271" y="30079"/>
                                <a:pt x="1256923" y="8955"/>
                                <a:pt x="1294646" y="2919"/>
                              </a:cubicBezTo>
                              <a:cubicBezTo>
                                <a:pt x="1332369" y="-3117"/>
                                <a:pt x="1365565" y="-4626"/>
                                <a:pt x="1412341" y="48186"/>
                              </a:cubicBezTo>
                              <a:cubicBezTo>
                                <a:pt x="1459117" y="100998"/>
                                <a:pt x="1524000" y="209640"/>
                                <a:pt x="1575303" y="319790"/>
                              </a:cubicBezTo>
                              <a:cubicBezTo>
                                <a:pt x="1626606" y="429940"/>
                                <a:pt x="1659803" y="601956"/>
                                <a:pt x="1720159" y="709089"/>
                              </a:cubicBezTo>
                              <a:cubicBezTo>
                                <a:pt x="1780515" y="816222"/>
                                <a:pt x="1818238" y="914301"/>
                                <a:pt x="1937442" y="962586"/>
                              </a:cubicBezTo>
                              <a:cubicBezTo>
                                <a:pt x="2056646" y="1010871"/>
                                <a:pt x="2246014" y="1004835"/>
                                <a:pt x="2435383" y="9988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360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3" name="Straight Arrow Connector 32">
                          <a:extLst>
                            <a:ext uri="{FF2B5EF4-FFF2-40B4-BE49-F238E27FC236}">
                              <a16:creationId xmlns:a16="http://schemas.microsoft.com/office/drawing/2014/main" id="{5B5894EE-1F3A-D6B1-D9E5-429DA632A65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7657828" y="4325899"/>
                          <a:ext cx="1237331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  <a:headEnd type="triangl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1CA531CB-03EE-24C5-4123-BE1E730C38F0}"/>
                        </a:ext>
                      </a:extLst>
                    </p:cNvPr>
                    <p:cNvCxnSpPr>
                      <a:cxnSpLocks/>
                      <a:endCxn id="32" idx="1"/>
                    </p:cNvCxnSpPr>
                    <p:nvPr/>
                  </p:nvCxnSpPr>
                  <p:spPr>
                    <a:xfrm flipH="1">
                      <a:off x="5986021" y="1939782"/>
                      <a:ext cx="1183377" cy="265522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2975AC2D-BEA6-FE95-1911-45CFECC7905B}"/>
                      </a:ext>
                    </a:extLst>
                  </p:cNvPr>
                  <p:cNvGrpSpPr/>
                  <p:nvPr/>
                </p:nvGrpSpPr>
                <p:grpSpPr>
                  <a:xfrm>
                    <a:off x="8533923" y="1134751"/>
                    <a:ext cx="573543" cy="557784"/>
                    <a:chOff x="4256296" y="4970263"/>
                    <a:chExt cx="573543" cy="557784"/>
                  </a:xfrm>
                </p:grpSpPr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DB846602-4497-B8EC-DF81-5241652EE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8865" y="5219160"/>
                      <a:ext cx="45719" cy="4571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Block Arc 24">
                      <a:extLst>
                        <a:ext uri="{FF2B5EF4-FFF2-40B4-BE49-F238E27FC236}">
                          <a16:creationId xmlns:a16="http://schemas.microsoft.com/office/drawing/2014/main" id="{A1E3C807-DF5C-71AD-6E77-11D48FBA89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0800000">
                      <a:off x="4256296" y="4970263"/>
                      <a:ext cx="573543" cy="557784"/>
                    </a:xfrm>
                    <a:prstGeom prst="blockArc">
                      <a:avLst>
                        <a:gd name="adj1" fmla="val 13720879"/>
                        <a:gd name="adj2" fmla="val 13725850"/>
                        <a:gd name="adj3" fmla="val 8522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48BC04F-8C0F-9BC3-2C9F-9FC6BF775107}"/>
                    </a:ext>
                  </a:extLst>
                </p:cNvPr>
                <p:cNvCxnSpPr>
                  <a:cxnSpLocks/>
                  <a:endCxn id="7" idx="0"/>
                </p:cNvCxnSpPr>
                <p:nvPr/>
              </p:nvCxnSpPr>
              <p:spPr>
                <a:xfrm flipH="1">
                  <a:off x="8812107" y="1076076"/>
                  <a:ext cx="952237" cy="10751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EC160FE9-340F-3353-5AE5-EE15DD7C7845}"/>
                    </a:ext>
                  </a:extLst>
                </p:cNvPr>
                <p:cNvCxnSpPr>
                  <a:cxnSpLocks/>
                  <a:endCxn id="8" idx="7"/>
                </p:cNvCxnSpPr>
                <p:nvPr/>
              </p:nvCxnSpPr>
              <p:spPr>
                <a:xfrm flipH="1">
                  <a:off x="9242690" y="1060916"/>
                  <a:ext cx="525868" cy="10221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A72D0630-BB16-A7F1-755F-283E5D36BD2E}"/>
                    </a:ext>
                  </a:extLst>
                </p:cNvPr>
                <p:cNvCxnSpPr>
                  <a:cxnSpLocks/>
                  <a:endCxn id="9" idx="0"/>
                </p:cNvCxnSpPr>
                <p:nvPr/>
              </p:nvCxnSpPr>
              <p:spPr>
                <a:xfrm flipH="1">
                  <a:off x="8819340" y="1085202"/>
                  <a:ext cx="937527" cy="5627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9972F191-8331-D882-1A7E-E9B62FC624E5}"/>
                    </a:ext>
                  </a:extLst>
                </p:cNvPr>
                <p:cNvCxnSpPr>
                  <a:cxnSpLocks/>
                  <a:endCxn id="10" idx="7"/>
                </p:cNvCxnSpPr>
                <p:nvPr/>
              </p:nvCxnSpPr>
              <p:spPr>
                <a:xfrm flipH="1">
                  <a:off x="9573773" y="1050941"/>
                  <a:ext cx="190569" cy="66961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E29F2BE-ED32-7365-AFD0-90F7B6BB711E}"/>
                    </a:ext>
                  </a:extLst>
                </p:cNvPr>
                <p:cNvSpPr txBox="1"/>
                <p:nvPr/>
              </p:nvSpPr>
              <p:spPr>
                <a:xfrm>
                  <a:off x="9100445" y="438929"/>
                  <a:ext cx="19541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+mj-lt"/>
                    </a:rPr>
                    <a:t>Time evolution of a wavefront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7E46A1-D4AB-BC3D-A86C-FB328C4DD81C}"/>
                  </a:ext>
                </a:extLst>
              </p:cNvPr>
              <p:cNvSpPr txBox="1"/>
              <p:nvPr/>
            </p:nvSpPr>
            <p:spPr>
              <a:xfrm>
                <a:off x="8658923" y="247729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ED9D4B-7DDE-0F9A-B714-3BD7688552CD}"/>
                </a:ext>
              </a:extLst>
            </p:cNvPr>
            <p:cNvGrpSpPr/>
            <p:nvPr/>
          </p:nvGrpSpPr>
          <p:grpSpPr>
            <a:xfrm>
              <a:off x="7733327" y="1450473"/>
              <a:ext cx="2095125" cy="2093976"/>
              <a:chOff x="7498773" y="1442167"/>
              <a:chExt cx="2095125" cy="2093976"/>
            </a:xfrm>
          </p:grpSpPr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8B9FDF9D-A6CB-189E-4D1F-E3987B770034}"/>
                  </a:ext>
                </a:extLst>
              </p:cNvPr>
              <p:cNvSpPr/>
              <p:nvPr/>
            </p:nvSpPr>
            <p:spPr>
              <a:xfrm>
                <a:off x="8212684" y="2179461"/>
                <a:ext cx="667304" cy="666868"/>
              </a:xfrm>
              <a:prstGeom prst="donut">
                <a:avLst>
                  <a:gd name="adj" fmla="val 727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ircle: Hollow 7">
                <a:extLst>
                  <a:ext uri="{FF2B5EF4-FFF2-40B4-BE49-F238E27FC236}">
                    <a16:creationId xmlns:a16="http://schemas.microsoft.com/office/drawing/2014/main" id="{5E6A8B2B-EF0F-FD49-9B05-525B26DCE123}"/>
                  </a:ext>
                </a:extLst>
              </p:cNvPr>
              <p:cNvSpPr/>
              <p:nvPr/>
            </p:nvSpPr>
            <p:spPr>
              <a:xfrm>
                <a:off x="7969553" y="1943841"/>
                <a:ext cx="1166342" cy="1143807"/>
              </a:xfrm>
              <a:prstGeom prst="donut">
                <a:avLst>
                  <a:gd name="adj" fmla="val 48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ircle: Hollow 8">
                <a:extLst>
                  <a:ext uri="{FF2B5EF4-FFF2-40B4-BE49-F238E27FC236}">
                    <a16:creationId xmlns:a16="http://schemas.microsoft.com/office/drawing/2014/main" id="{E4246980-F174-8D8C-250B-3FADC94FF4E1}"/>
                  </a:ext>
                </a:extLst>
              </p:cNvPr>
              <p:cNvSpPr/>
              <p:nvPr/>
            </p:nvSpPr>
            <p:spPr>
              <a:xfrm>
                <a:off x="7730411" y="1676250"/>
                <a:ext cx="1645920" cy="1645920"/>
              </a:xfrm>
              <a:prstGeom prst="donut">
                <a:avLst>
                  <a:gd name="adj" fmla="val 290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ircle: Hollow 9">
                <a:extLst>
                  <a:ext uri="{FF2B5EF4-FFF2-40B4-BE49-F238E27FC236}">
                    <a16:creationId xmlns:a16="http://schemas.microsoft.com/office/drawing/2014/main" id="{5DFE39DC-D0C5-1942-4AD8-621146E0A825}"/>
                  </a:ext>
                </a:extLst>
              </p:cNvPr>
              <p:cNvSpPr/>
              <p:nvPr/>
            </p:nvSpPr>
            <p:spPr>
              <a:xfrm>
                <a:off x="7498773" y="1442167"/>
                <a:ext cx="2095125" cy="2093976"/>
              </a:xfrm>
              <a:prstGeom prst="donut">
                <a:avLst>
                  <a:gd name="adj" fmla="val 228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4099"/>
                <a:ext cx="6274846" cy="58039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Wave Confinement (WC) Method</a:t>
                </a:r>
              </a:p>
              <a:p>
                <a:pPr lvl="1"/>
                <a:r>
                  <a:rPr lang="en-US" dirty="0">
                    <a:latin typeface="+mj-lt"/>
                  </a:rPr>
                  <a:t>Numerical Solution</a:t>
                </a:r>
              </a:p>
              <a:p>
                <a:pPr lvl="2"/>
                <a:r>
                  <a:rPr lang="en-US" dirty="0">
                    <a:latin typeface="+mj-lt"/>
                  </a:rPr>
                  <a:t>Prevent numerical errors: Wave equation is modified by adding a confinement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914400" lvl="2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F: dissipation + anti-dissipation</a:t>
                </a:r>
              </a:p>
              <a:p>
                <a:pPr lvl="2"/>
                <a:r>
                  <a:rPr lang="en-US" dirty="0">
                    <a:latin typeface="+mj-lt"/>
                  </a:rPr>
                  <a:t>The solution converges to an eigenfunction: no numerical dissipation</a:t>
                </a:r>
              </a:p>
              <a:p>
                <a:pPr marL="1371600" lvl="3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𝜙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sech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𝑐𝑒𝑛𝑡𝑟𝑜𝑖𝑑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  <a:p>
                <a:pPr marL="1371600" lvl="3" indent="0">
                  <a:buNone/>
                </a:pPr>
                <a:endParaRPr lang="en-US" dirty="0"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~ 4-6 grid cells</a:t>
                </a:r>
              </a:p>
              <a:p>
                <a:pPr lvl="2"/>
                <a:r>
                  <a:rPr lang="en-US" dirty="0">
                    <a:latin typeface="+mj-lt"/>
                  </a:rPr>
                  <a:t>For background wind,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>
                  <a:latin typeface="+mj-lt"/>
                </a:endParaRPr>
              </a:p>
              <a:p>
                <a:pPr lvl="2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 dirty="0">
                          <a:latin typeface="Cambria Math"/>
                        </a:rPr>
                        <m:t>𝛻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4099"/>
                <a:ext cx="6274846" cy="5803901"/>
              </a:xfrm>
              <a:blipFill>
                <a:blip r:embed="rId2"/>
                <a:stretch>
                  <a:fillRect l="-1749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Oval 169">
            <a:extLst>
              <a:ext uri="{FF2B5EF4-FFF2-40B4-BE49-F238E27FC236}">
                <a16:creationId xmlns:a16="http://schemas.microsoft.com/office/drawing/2014/main" id="{58F6A3B0-B95C-4E1D-5174-1A7070A90FEE}"/>
              </a:ext>
            </a:extLst>
          </p:cNvPr>
          <p:cNvSpPr/>
          <p:nvPr/>
        </p:nvSpPr>
        <p:spPr>
          <a:xfrm>
            <a:off x="7760789" y="1473358"/>
            <a:ext cx="2039112" cy="204825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6660C019-BA2A-E391-15D7-5887DB244747}"/>
              </a:ext>
            </a:extLst>
          </p:cNvPr>
          <p:cNvCxnSpPr>
            <a:cxnSpLocks/>
          </p:cNvCxnSpPr>
          <p:nvPr/>
        </p:nvCxnSpPr>
        <p:spPr>
          <a:xfrm flipH="1">
            <a:off x="9706961" y="3039043"/>
            <a:ext cx="31373" cy="3443761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9ADECE9-B7F1-68F4-9DD6-5BF7FCB5DEEC}"/>
              </a:ext>
            </a:extLst>
          </p:cNvPr>
          <p:cNvCxnSpPr/>
          <p:nvPr/>
        </p:nvCxnSpPr>
        <p:spPr>
          <a:xfrm>
            <a:off x="8662594" y="6482804"/>
            <a:ext cx="208169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A5776FFB-A0F3-AE77-6C6E-212160C7F9E0}"/>
              </a:ext>
            </a:extLst>
          </p:cNvPr>
          <p:cNvSpPr txBox="1"/>
          <p:nvPr/>
        </p:nvSpPr>
        <p:spPr>
          <a:xfrm>
            <a:off x="9082094" y="652300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4-6 grid cells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837CC51-2507-45E2-E966-91DF3D756539}"/>
              </a:ext>
            </a:extLst>
          </p:cNvPr>
          <p:cNvCxnSpPr/>
          <p:nvPr/>
        </p:nvCxnSpPr>
        <p:spPr>
          <a:xfrm>
            <a:off x="8665382" y="6383708"/>
            <a:ext cx="0" cy="205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7A8FC09-3CDD-41AD-0494-CA0E7D4594E1}"/>
              </a:ext>
            </a:extLst>
          </p:cNvPr>
          <p:cNvCxnSpPr/>
          <p:nvPr/>
        </p:nvCxnSpPr>
        <p:spPr>
          <a:xfrm>
            <a:off x="10761376" y="6366617"/>
            <a:ext cx="0" cy="273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07063EDF-C051-70E7-9E57-A52BF6257696}"/>
              </a:ext>
            </a:extLst>
          </p:cNvPr>
          <p:cNvSpPr txBox="1"/>
          <p:nvPr/>
        </p:nvSpPr>
        <p:spPr>
          <a:xfrm>
            <a:off x="7941342" y="384853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centroid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78EBDDC5-53BA-4E89-F51D-FFD0FB3BC2B8}"/>
              </a:ext>
            </a:extLst>
          </p:cNvPr>
          <p:cNvCxnSpPr>
            <a:stCxn id="184" idx="3"/>
          </p:cNvCxnSpPr>
          <p:nvPr/>
        </p:nvCxnSpPr>
        <p:spPr>
          <a:xfrm>
            <a:off x="8882625" y="4033200"/>
            <a:ext cx="855709" cy="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90D2B0-511B-58D2-821F-13C595D99523}"/>
              </a:ext>
            </a:extLst>
          </p:cNvPr>
          <p:cNvCxnSpPr>
            <a:cxnSpLocks/>
          </p:cNvCxnSpPr>
          <p:nvPr/>
        </p:nvCxnSpPr>
        <p:spPr>
          <a:xfrm flipH="1">
            <a:off x="9828452" y="5597329"/>
            <a:ext cx="71111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6DF4351-4697-8FFA-1D72-29F1B52D04B9}"/>
              </a:ext>
            </a:extLst>
          </p:cNvPr>
          <p:cNvSpPr txBox="1"/>
          <p:nvPr/>
        </p:nvSpPr>
        <p:spPr>
          <a:xfrm>
            <a:off x="9699688" y="561424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Physical wave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99D3A051-71A1-97F8-D793-7572E0EE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8</a:t>
            </a:fld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1B16DA0-9F94-4DF7-A32B-DFF85079C5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20" y="4304654"/>
            <a:ext cx="3458165" cy="23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5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86-C3A2-7B9D-C505-EAB1AFD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796925"/>
          </a:xfrm>
        </p:spPr>
        <p:txBody>
          <a:bodyPr/>
          <a:lstStyle/>
          <a:p>
            <a:pPr algn="ctr"/>
            <a:r>
              <a:rPr lang="en-US" dirty="0"/>
              <a:t>Long Range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4100"/>
                <a:ext cx="10970452" cy="53848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Integral Calculations</a:t>
                </a:r>
              </a:p>
              <a:p>
                <a:pPr lvl="1"/>
                <a:r>
                  <a:rPr lang="en-US" dirty="0">
                    <a:latin typeface="+mj-lt"/>
                  </a:rPr>
                  <a:t>Ideal Case: Axisymmetric point source of amplitude,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:</a:t>
                </a:r>
              </a:p>
              <a:p>
                <a:pPr lvl="2"/>
                <a:r>
                  <a:rPr lang="en-US" dirty="0">
                    <a:latin typeface="+mj-lt"/>
                  </a:rPr>
                  <a:t>Amplitude of CW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Amplitude of physical wave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can be specified as a function of frequency or time and independent of direction.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SPL of physical wave</a:t>
                </a:r>
              </a:p>
              <a:p>
                <a:pPr lvl="2"/>
                <a:r>
                  <a:rPr lang="en-US" dirty="0">
                    <a:latin typeface="+mj-lt"/>
                  </a:rPr>
                  <a:t>Arrival time</a:t>
                </a:r>
              </a:p>
              <a:p>
                <a:pPr lvl="2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7EEF5-5C6F-AF4E-375A-6FB4226B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4100"/>
                <a:ext cx="10970452" cy="5384800"/>
              </a:xfrm>
              <a:blipFill>
                <a:blip r:embed="rId3"/>
                <a:stretch>
                  <a:fillRect l="-1001" t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A26A6-429E-777C-1F29-EBBDBAAE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C6EE-10ED-4F1D-BFBD-D6AED6C11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16834</TotalTime>
  <Words>2564</Words>
  <Application>Microsoft Office PowerPoint</Application>
  <PresentationFormat>Widescreen</PresentationFormat>
  <Paragraphs>650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 Math</vt:lpstr>
      <vt:lpstr>Lato</vt:lpstr>
      <vt:lpstr>NimbusRomNo9L-Regu</vt:lpstr>
      <vt:lpstr>Times New Roman</vt:lpstr>
      <vt:lpstr>Office Theme</vt:lpstr>
      <vt:lpstr>Evaluation of Acoustic Propagation in Layered Media using Wave Confinement</vt:lpstr>
      <vt:lpstr>Outline</vt:lpstr>
      <vt:lpstr>Problem Description</vt:lpstr>
      <vt:lpstr>Problem Description</vt:lpstr>
      <vt:lpstr>Problem Description</vt:lpstr>
      <vt:lpstr>Long Range Propagation</vt:lpstr>
      <vt:lpstr>Long Range Propagation</vt:lpstr>
      <vt:lpstr>Long Range Propagation</vt:lpstr>
      <vt:lpstr>Long Range Propagation</vt:lpstr>
      <vt:lpstr>Long Range Propagation</vt:lpstr>
      <vt:lpstr>Long Range Propagation</vt:lpstr>
      <vt:lpstr>Long Range Propagation</vt:lpstr>
      <vt:lpstr>Long Range Propagation</vt:lpstr>
      <vt:lpstr>Long Range Propagation</vt:lpstr>
      <vt:lpstr>Long Range Propagation</vt:lpstr>
      <vt:lpstr>Long Range Propagation</vt:lpstr>
      <vt:lpstr>Application to Rotorcraft Noise</vt:lpstr>
      <vt:lpstr>Application to Rotorcraft Noise</vt:lpstr>
      <vt:lpstr>Application to Rotorcraft Noise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Flight Test Comparisons</vt:lpstr>
      <vt:lpstr>Conclusions</vt:lpstr>
      <vt:lpstr>Acknowledgments</vt:lpstr>
      <vt:lpstr>Long Range Propagation</vt:lpstr>
      <vt:lpstr>Long Range Propagation</vt:lpstr>
      <vt:lpstr>Elevation Angles for both Conditions</vt:lpstr>
      <vt:lpstr>Long Range Propagation</vt:lpstr>
      <vt:lpstr>CW Propagating in Domain</vt:lpstr>
      <vt:lpstr>Flight Test Comparisons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Subhashini Chitta</dc:creator>
  <cp:lastModifiedBy>Baize, Wanda M Hickson (LARC-B713)[LAMPS 2]</cp:lastModifiedBy>
  <cp:revision>109</cp:revision>
  <cp:lastPrinted>2023-04-18T19:40:14Z</cp:lastPrinted>
  <dcterms:created xsi:type="dcterms:W3CDTF">2023-04-03T20:43:06Z</dcterms:created>
  <dcterms:modified xsi:type="dcterms:W3CDTF">2023-05-02T11:46:44Z</dcterms:modified>
</cp:coreProperties>
</file>