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3" r:id="rId4"/>
  </p:sldMasterIdLst>
  <p:notesMasterIdLst>
    <p:notesMasterId r:id="rId27"/>
  </p:notesMasterIdLst>
  <p:handoutMasterIdLst>
    <p:handoutMasterId r:id="rId28"/>
  </p:handoutMasterIdLst>
  <p:sldIdLst>
    <p:sldId id="257" r:id="rId5"/>
    <p:sldId id="317" r:id="rId6"/>
    <p:sldId id="295" r:id="rId7"/>
    <p:sldId id="296" r:id="rId8"/>
    <p:sldId id="303" r:id="rId9"/>
    <p:sldId id="297" r:id="rId10"/>
    <p:sldId id="298" r:id="rId11"/>
    <p:sldId id="302" r:id="rId12"/>
    <p:sldId id="299" r:id="rId13"/>
    <p:sldId id="308" r:id="rId14"/>
    <p:sldId id="318" r:id="rId15"/>
    <p:sldId id="311" r:id="rId16"/>
    <p:sldId id="314" r:id="rId17"/>
    <p:sldId id="315" r:id="rId18"/>
    <p:sldId id="310" r:id="rId19"/>
    <p:sldId id="309" r:id="rId20"/>
    <p:sldId id="307" r:id="rId21"/>
    <p:sldId id="316" r:id="rId22"/>
    <p:sldId id="269" r:id="rId23"/>
    <p:sldId id="304" r:id="rId24"/>
    <p:sldId id="306" r:id="rId25"/>
    <p:sldId id="305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0D847A3-6F6A-6870-C653-AC819B5EC04A}" name="Doebler, William J. (LARC-D321)" initials="DWJ(D" userId="S::wdoebler@ndc.nasa.gov::2f86e9e9-6061-467c-a4c7-48df9c957f9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BD"/>
    <a:srgbClr val="D95319"/>
    <a:srgbClr val="FFFFFF"/>
    <a:srgbClr val="66FF66"/>
    <a:srgbClr val="ADCDFF"/>
    <a:srgbClr val="E8F1FF"/>
    <a:srgbClr val="663300"/>
    <a:srgbClr val="996633"/>
    <a:srgbClr val="0047BA"/>
    <a:srgbClr val="3DAE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78" autoAdjust="0"/>
    <p:restoredTop sz="76884" autoAdjust="0"/>
  </p:normalViewPr>
  <p:slideViewPr>
    <p:cSldViewPr snapToGrid="0">
      <p:cViewPr varScale="1">
        <p:scale>
          <a:sx n="62" d="100"/>
          <a:sy n="62" d="100"/>
        </p:scale>
        <p:origin x="1243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A7DAF7B-CC20-8845-9345-D5ACF63098E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84DB25-B132-5545-B81D-A204D759987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F79AD6-F708-9543-95DB-ED4FED9404CE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14ED7D-DAE9-0C4C-BB19-29D0557BC2A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A3DA4D-A5B5-DB40-93E5-9293E27FC9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7E2C1D-56A3-244C-999F-B15D08A53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5470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BEABA5-ED06-954E-B605-DF01EA6F404D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3AD3F6-BB0F-7043-8FFD-0D82D4BC5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361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3AD3F6-BB0F-7043-8FFD-0D82D4BC57D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01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3AD3F6-BB0F-7043-8FFD-0D82D4BC57D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699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3AD3F6-BB0F-7043-8FFD-0D82D4BC57D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0568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3AD3F6-BB0F-7043-8FFD-0D82D4BC57D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8529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3AD3F6-BB0F-7043-8FFD-0D82D4BC57D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587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3AD3F6-BB0F-7043-8FFD-0D82D4BC57D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5597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3AD3F6-BB0F-7043-8FFD-0D82D4BC57D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1236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3AD3F6-BB0F-7043-8FFD-0D82D4BC57D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246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3AD3F6-BB0F-7043-8FFD-0D82D4BC57D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0203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3AD3F6-BB0F-7043-8FFD-0D82D4BC57D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7783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3AD3F6-BB0F-7043-8FFD-0D82D4BC57D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6798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3AD3F6-BB0F-7043-8FFD-0D82D4BC57D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975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3AD3F6-BB0F-7043-8FFD-0D82D4BC57D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6664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3AD3F6-BB0F-7043-8FFD-0D82D4BC57D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3696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https://functionbay.com/documentation/onlinehelp/default.htm#!Documents/resolutionofexperimentaldesigns.htm</a:t>
                </a:r>
              </a:p>
              <a:p>
                <a:pPr marL="0" marR="0" algn="l">
                  <a:spcBef>
                    <a:spcPts val="200"/>
                  </a:spcBef>
                  <a:spcAft>
                    <a:spcPts val="200"/>
                  </a:spcAft>
                </a:pPr>
                <a:r>
                  <a:rPr lang="en-US" sz="1200" b="1" i="0" dirty="0">
                    <a:solidFill>
                      <a:srgbClr val="222222"/>
                    </a:solidFill>
                    <a:effectLst/>
                    <a:latin typeface="+mn-lt"/>
                  </a:rPr>
                  <a:t>Resolution of Experimental Designs</a:t>
                </a:r>
              </a:p>
              <a:p>
                <a:pPr marL="0" marR="0" algn="l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+mn-lt"/>
                  </a:rPr>
                  <a:t> </a:t>
                </a:r>
              </a:p>
              <a:p>
                <a:pPr marL="0" marR="0" algn="l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+mn-lt"/>
                  </a:rPr>
                  <a:t>An experimental design is of resolution </a:t>
                </a: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Cambria Math" panose="02040503050406030204" pitchFamily="18" charset="0"/>
                  </a:rPr>
                  <a:t>𝑅</a:t>
                </a: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+mn-lt"/>
                  </a:rPr>
                  <a:t>  if no </a:t>
                </a: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Cambria Math" panose="02040503050406030204" pitchFamily="18" charset="0"/>
                  </a:rPr>
                  <a:t>𝑝−</a:t>
                </a: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+mn-lt"/>
                  </a:rPr>
                  <a:t> factor effect is aliased with another effect containing less than </a:t>
                </a: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Cambria Math" panose="02040503050406030204" pitchFamily="18" charset="0"/>
                  </a:rPr>
                  <a:t>𝑅−𝑝</a:t>
                </a: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+mn-lt"/>
                  </a:rPr>
                  <a:t> factors. When the fractional factorial design is developed, the defining relation (</a:t>
                </a: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Cambria Math" panose="02040503050406030204" pitchFamily="18" charset="0"/>
                  </a:rPr>
                  <a:t>𝐼</a:t>
                </a: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+mn-lt"/>
                  </a:rPr>
                  <a:t>) is composed of roman letters. As an example, </a:t>
                </a: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Cambria Math" panose="02040503050406030204" pitchFamily="18" charset="0"/>
                  </a:rPr>
                  <a:t>2^(3−1)  </a:t>
                </a: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+mn-lt"/>
                  </a:rPr>
                  <a:t>design is constructed with the defining relation </a:t>
                </a: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Cambria Math" panose="02040503050406030204" pitchFamily="18" charset="0"/>
                  </a:rPr>
                  <a:t>𝐼 = 𝐴𝐵𝐶</a:t>
                </a: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+mn-lt"/>
                  </a:rPr>
                  <a:t>  or</a:t>
                </a: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Cambria Math" panose="02040503050406030204" pitchFamily="18" charset="0"/>
                  </a:rPr>
                  <a:t> 𝐼=−𝐴𝐵𝐶</a:t>
                </a: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+mn-lt"/>
                  </a:rPr>
                  <a:t>. In this case, the minimum number of letters in the defining relations represents the resolution of design. Hence, </a:t>
                </a: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Cambria Math" panose="02040503050406030204" pitchFamily="18" charset="0"/>
                  </a:rPr>
                  <a:t>2^(3−1)</a:t>
                </a: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+mn-lt"/>
                  </a:rPr>
                  <a:t>  design is called a resolution III.</a:t>
                </a:r>
              </a:p>
              <a:p>
                <a:pPr marL="0" marR="0" algn="l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+mn-lt"/>
                  </a:rPr>
                  <a:t> </a:t>
                </a:r>
              </a:p>
              <a:p>
                <a:pPr marL="226695" marR="0" indent="-226695" algn="l">
                  <a:lnSpc>
                    <a:spcPts val="1400"/>
                  </a:lnSpc>
                  <a:spcBef>
                    <a:spcPts val="500"/>
                  </a:spcBef>
                  <a:spcAft>
                    <a:spcPts val="0"/>
                  </a:spcAft>
                </a:pPr>
                <a:r>
                  <a:rPr lang="en-US" sz="1200" b="1" i="0" dirty="0">
                    <a:solidFill>
                      <a:srgbClr val="222222"/>
                    </a:solidFill>
                    <a:effectLst/>
                    <a:latin typeface="+mn-lt"/>
                  </a:rPr>
                  <a:t>1.  Resolution III designs.</a:t>
                </a: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+mn-lt"/>
                  </a:rPr>
                  <a:t> These are designs in which no main effects are aliased with any other main effect, but main effects aliased with two-factor interactions and two-factor interactions may be aliased with each other. A </a:t>
                </a: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Cambria Math" panose="02040503050406030204" pitchFamily="18" charset="0"/>
                  </a:rPr>
                  <a:t>2^(3−1)</a:t>
                </a: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+mn-lt"/>
                  </a:rPr>
                  <a:t> design with </a:t>
                </a: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Cambria Math" panose="02040503050406030204" pitchFamily="18" charset="0"/>
                  </a:rPr>
                  <a:t>𝐼=𝐴𝐵𝐶 </a:t>
                </a: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+mn-lt"/>
                  </a:rPr>
                  <a:t>is of resolution III  (</a:t>
                </a: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Cambria Math" panose="02040503050406030204" pitchFamily="18" charset="0"/>
                  </a:rPr>
                  <a:t>2_𝐼𝐼𝐼^(3−1)</a:t>
                </a: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+mn-lt"/>
                  </a:rPr>
                  <a:t>). These are main effects only designs.</a:t>
                </a:r>
              </a:p>
              <a:p>
                <a:pPr marL="226695" marR="0" indent="-226695" algn="l">
                  <a:lnSpc>
                    <a:spcPts val="1400"/>
                  </a:lnSpc>
                  <a:spcBef>
                    <a:spcPts val="500"/>
                  </a:spcBef>
                  <a:spcAft>
                    <a:spcPts val="0"/>
                  </a:spcAft>
                </a:pPr>
                <a:r>
                  <a:rPr lang="en-US" sz="1200" b="1" i="0" dirty="0">
                    <a:solidFill>
                      <a:srgbClr val="222222"/>
                    </a:solidFill>
                    <a:effectLst/>
                    <a:latin typeface="+mn-lt"/>
                  </a:rPr>
                  <a:t>2.  Resolution IV designs. </a:t>
                </a: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+mn-lt"/>
                  </a:rPr>
                  <a:t>These are designs in which no main effect is aliased with any other main effect or with any two-factor interaction, but two-factor interactions are aliased with other. A </a:t>
                </a: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Cambria Math" panose="02040503050406030204" pitchFamily="18" charset="0"/>
                  </a:rPr>
                  <a:t>2^(4−1)</a:t>
                </a: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+mn-lt"/>
                  </a:rPr>
                  <a:t> design with</a:t>
                </a: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Cambria Math" panose="02040503050406030204" pitchFamily="18" charset="0"/>
                  </a:rPr>
                  <a:t> 𝐼=𝐴𝐵𝐶𝐷 </a:t>
                </a: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+mn-lt"/>
                  </a:rPr>
                  <a:t>is of resolution IV  (</a:t>
                </a: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Cambria Math" panose="02040503050406030204" pitchFamily="18" charset="0"/>
                  </a:rPr>
                  <a:t>2_𝐼𝑉^(4−1)</a:t>
                </a: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+mn-lt"/>
                  </a:rPr>
                  <a:t>). These are main effects clear designs.</a:t>
                </a:r>
              </a:p>
              <a:p>
                <a:pPr marL="226695" marR="0" indent="-226695" algn="l">
                  <a:lnSpc>
                    <a:spcPts val="1400"/>
                  </a:lnSpc>
                  <a:spcBef>
                    <a:spcPts val="500"/>
                  </a:spcBef>
                  <a:spcAft>
                    <a:spcPts val="0"/>
                  </a:spcAft>
                </a:pPr>
                <a:r>
                  <a:rPr lang="en-US" sz="1200" b="1" i="0" dirty="0">
                    <a:solidFill>
                      <a:srgbClr val="222222"/>
                    </a:solidFill>
                    <a:effectLst/>
                    <a:latin typeface="+mn-lt"/>
                  </a:rPr>
                  <a:t>3.  Resolution V designs. </a:t>
                </a: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+mn-lt"/>
                  </a:rPr>
                  <a:t>These are designs in which no main effect or two-factor interaction is aliased with any other main effect or two-factor interaction, but two-factor interactions are aliased with three-factor interactions. A  </a:t>
                </a: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Cambria Math" panose="02040503050406030204" pitchFamily="18" charset="0"/>
                  </a:rPr>
                  <a:t>2^(5−1)</a:t>
                </a: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+mn-lt"/>
                  </a:rPr>
                  <a:t> design with </a:t>
                </a: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Cambria Math" panose="02040503050406030204" pitchFamily="18" charset="0"/>
                  </a:rPr>
                  <a:t>𝐼=𝐴𝐵𝐶𝐷𝐸 </a:t>
                </a: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+mn-lt"/>
                  </a:rPr>
                  <a:t> is of resolution V (</a:t>
                </a: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Cambria Math" panose="02040503050406030204" pitchFamily="18" charset="0"/>
                  </a:rPr>
                  <a:t>2_𝑉^(5−1)</a:t>
                </a: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+mn-lt"/>
                  </a:rPr>
                  <a:t>). These are two-factor interactions clear designs.</a:t>
                </a:r>
              </a:p>
              <a:p>
                <a:pPr marL="0" marR="0" algn="l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b="0" i="0" dirty="0">
                    <a:solidFill>
                      <a:srgbClr val="222222"/>
                    </a:solidFill>
                    <a:effectLst/>
                    <a:latin typeface="+mn-lt"/>
                  </a:rPr>
                  <a:t> </a:t>
                </a: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3AD3F6-BB0F-7043-8FFD-0D82D4BC57D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1358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3AD3F6-BB0F-7043-8FFD-0D82D4BC57D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6396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3AD3F6-BB0F-7043-8FFD-0D82D4BC57D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6306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3AD3F6-BB0F-7043-8FFD-0D82D4BC57D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9616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3AD3F6-BB0F-7043-8FFD-0D82D4BC57D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9777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3AD3F6-BB0F-7043-8FFD-0D82D4BC57D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430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3AD3F6-BB0F-7043-8FFD-0D82D4BC57D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904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ADDE3-AE28-4B6A-B5F0-AB3C7309E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552AEA-CA3A-409A-A4D7-7F257ACA9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768" y="941705"/>
            <a:ext cx="11605111" cy="53852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62" descr="NASA Logo">
            <a:extLst>
              <a:ext uri="{FF2B5EF4-FFF2-40B4-BE49-F238E27FC236}">
                <a16:creationId xmlns:a16="http://schemas.microsoft.com/office/drawing/2014/main" id="{B85BD606-3E06-4212-B131-2D8C53B6705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193463" y="235127"/>
            <a:ext cx="736600" cy="609600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 sz="800"/>
            </a:lvl1pPr>
            <a:lvl2pPr marL="457200" indent="0">
              <a:buFontTx/>
              <a:buNone/>
              <a:defRPr sz="800"/>
            </a:lvl2pPr>
            <a:lvl3pPr marL="914400" indent="0">
              <a:buFontTx/>
              <a:buNone/>
              <a:defRPr sz="800"/>
            </a:lvl3pPr>
            <a:lvl4pPr marL="1371600" indent="0">
              <a:buFontTx/>
              <a:buNone/>
              <a:defRPr sz="800"/>
            </a:lvl4pPr>
            <a:lvl5pPr marL="1828800" indent="0">
              <a:buFontTx/>
              <a:buNone/>
              <a:defRPr sz="800"/>
            </a:lvl5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06187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62893BF-55DA-FF44-BA93-FF87EFCBEA2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1" cy="6858000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C58A446D-A688-8945-9BC7-0B048713C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5094209"/>
            <a:ext cx="11887200" cy="49083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b="0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62" descr="NASA Logo">
            <a:extLst>
              <a:ext uri="{FF2B5EF4-FFF2-40B4-BE49-F238E27FC236}">
                <a16:creationId xmlns:a16="http://schemas.microsoft.com/office/drawing/2014/main" id="{F558A1E3-D5D9-4F40-AFB0-E21B2583E3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193463" y="235127"/>
            <a:ext cx="736600" cy="609600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 sz="800"/>
            </a:lvl1pPr>
            <a:lvl2pPr marL="457200" indent="0">
              <a:buFontTx/>
              <a:buNone/>
              <a:defRPr sz="800"/>
            </a:lvl2pPr>
            <a:lvl3pPr marL="914400" indent="0">
              <a:buFontTx/>
              <a:buNone/>
              <a:defRPr sz="800"/>
            </a:lvl3pPr>
            <a:lvl4pPr marL="1371600" indent="0">
              <a:buFontTx/>
              <a:buNone/>
              <a:defRPr sz="800"/>
            </a:lvl4pPr>
            <a:lvl5pPr marL="1828800" indent="0">
              <a:buFontTx/>
              <a:buNone/>
              <a:defRPr sz="800"/>
            </a:lvl5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63226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028DFED-802E-8643-9720-987B0F4950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C58A446D-A688-8945-9BC7-0B048713C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5094209"/>
            <a:ext cx="11887200" cy="49083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b="0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282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3805084" y="362229"/>
            <a:ext cx="4581832" cy="5801032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 dirty="0"/>
              <a:t>Drag and Drop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8A3252-98C9-5500-225B-028B1802F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679" y="6267950"/>
            <a:ext cx="4601176" cy="4376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392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-4-Grid-Images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58A446D-A688-8945-9BC7-0B048713C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311936"/>
            <a:ext cx="8385976" cy="4908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62893BF-55DA-FF44-BA93-FF87EFCBEA2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61768" y="985270"/>
            <a:ext cx="4138718" cy="2622699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FDB856F8-C806-0E43-8E64-C5F831AD605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09026" y="982691"/>
            <a:ext cx="4138718" cy="2622699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E939B1A1-E00B-0A44-84DE-A5C4087F8FD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1768" y="3724434"/>
            <a:ext cx="4138719" cy="2622699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DC1C2CDB-F455-6F4E-9267-DE15D73A5A6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09024" y="3721856"/>
            <a:ext cx="4138720" cy="2622700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&amp; Drop Picture</a:t>
            </a:r>
          </a:p>
        </p:txBody>
      </p:sp>
    </p:spTree>
    <p:extLst>
      <p:ext uri="{BB962C8B-B14F-4D97-AF65-F5344CB8AC3E}">
        <p14:creationId xmlns:p14="http://schemas.microsoft.com/office/powerpoint/2010/main" val="3512681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3E950-A272-7B40-80EE-0134CFA82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976" y="2843591"/>
            <a:ext cx="1801589" cy="903656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Picture Placeholder 5">
            <a:extLst>
              <a:ext uri="{FF2B5EF4-FFF2-40B4-BE49-F238E27FC236}">
                <a16:creationId xmlns:a16="http://schemas.microsoft.com/office/drawing/2014/main" id="{0914BD9B-73DA-0249-AA28-9716AEDB633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500611" y="0"/>
            <a:ext cx="10748782" cy="6858000"/>
          </a:xfrm>
          <a:custGeom>
            <a:avLst/>
            <a:gdLst>
              <a:gd name="connsiteX0" fmla="*/ 0 w 10748782"/>
              <a:gd name="connsiteY0" fmla="*/ 0 h 6858000"/>
              <a:gd name="connsiteX1" fmla="*/ 3890782 w 10748782"/>
              <a:gd name="connsiteY1" fmla="*/ 0 h 6858000"/>
              <a:gd name="connsiteX2" fmla="*/ 10748782 w 10748782"/>
              <a:gd name="connsiteY2" fmla="*/ 6858000 h 6858000"/>
              <a:gd name="connsiteX3" fmla="*/ 6858000 w 1074878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48782" h="6858000">
                <a:moveTo>
                  <a:pt x="0" y="0"/>
                </a:moveTo>
                <a:lnTo>
                  <a:pt x="3890782" y="0"/>
                </a:lnTo>
                <a:lnTo>
                  <a:pt x="10748782" y="6858000"/>
                </a:lnTo>
                <a:lnTo>
                  <a:pt x="6858000" y="6858000"/>
                </a:lnTo>
                <a:close/>
              </a:path>
            </a:pathLst>
          </a:cu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and Drop image</a:t>
            </a:r>
          </a:p>
        </p:txBody>
      </p:sp>
    </p:spTree>
    <p:extLst>
      <p:ext uri="{BB962C8B-B14F-4D97-AF65-F5344CB8AC3E}">
        <p14:creationId xmlns:p14="http://schemas.microsoft.com/office/powerpoint/2010/main" val="1994302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2">
            <a:extLst>
              <a:ext uri="{FF2B5EF4-FFF2-40B4-BE49-F238E27FC236}">
                <a16:creationId xmlns:a16="http://schemas.microsoft.com/office/drawing/2014/main" id="{B7F72C18-9CCB-3D4A-86E8-98494039F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311936"/>
            <a:ext cx="9979512" cy="4908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EF209F94-4825-2C4B-9EF7-B131B4BD129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137833" y="4593775"/>
            <a:ext cx="2964332" cy="2264226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29" name="Picture Placeholder 4">
            <a:extLst>
              <a:ext uri="{FF2B5EF4-FFF2-40B4-BE49-F238E27FC236}">
                <a16:creationId xmlns:a16="http://schemas.microsoft.com/office/drawing/2014/main" id="{3543A7DF-22B3-1348-BCBF-08156A864BF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-1" y="4593775"/>
            <a:ext cx="2943411" cy="2264226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30" name="Picture Placeholder 4">
            <a:extLst>
              <a:ext uri="{FF2B5EF4-FFF2-40B4-BE49-F238E27FC236}">
                <a16:creationId xmlns:a16="http://schemas.microsoft.com/office/drawing/2014/main" id="{747E8177-E151-8445-9BA3-4FF29F2A1F8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080863" y="4593775"/>
            <a:ext cx="2931464" cy="2264226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D1907836-E2D6-534A-A24B-A99CABD72B9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941294"/>
            <a:ext cx="2943411" cy="2301411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 dirty="0"/>
              <a:t>Drag and Drop image</a:t>
            </a:r>
          </a:p>
        </p:txBody>
      </p:sp>
      <p:sp>
        <p:nvSpPr>
          <p:cNvPr id="32" name="Picture Placeholder 4">
            <a:extLst>
              <a:ext uri="{FF2B5EF4-FFF2-40B4-BE49-F238E27FC236}">
                <a16:creationId xmlns:a16="http://schemas.microsoft.com/office/drawing/2014/main" id="{1367309D-BFC4-8645-B10A-0D9D1C81CF3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80863" y="941294"/>
            <a:ext cx="2931464" cy="2301411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33" name="Picture Placeholder 4">
            <a:extLst>
              <a:ext uri="{FF2B5EF4-FFF2-40B4-BE49-F238E27FC236}">
                <a16:creationId xmlns:a16="http://schemas.microsoft.com/office/drawing/2014/main" id="{D9F4E471-A1DE-C14C-96DA-543CB3A3013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137832" y="941294"/>
            <a:ext cx="2964332" cy="2301411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744E3AB2-A9B9-0046-ADB2-598B2A1E86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227669" y="941294"/>
            <a:ext cx="2964332" cy="2301411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</p:spTree>
    <p:extLst>
      <p:ext uri="{BB962C8B-B14F-4D97-AF65-F5344CB8AC3E}">
        <p14:creationId xmlns:p14="http://schemas.microsoft.com/office/powerpoint/2010/main" val="4041962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58A446D-A688-8945-9BC7-0B048713C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273836"/>
            <a:ext cx="9951614" cy="5708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0DE5396E-699C-C44A-9955-B0BEE768266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531122"/>
            <a:ext cx="2982686" cy="2677886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D414F4B0-9840-2A41-A16A-0DBC7669AF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069771" y="1531122"/>
            <a:ext cx="2982686" cy="2677886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8F6BE757-9FB1-374F-8070-16A4EA0CD10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39542" y="1531122"/>
            <a:ext cx="2982686" cy="2677886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BE1A101F-25A9-434D-B8D8-2A1445801F1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209314" y="1531122"/>
            <a:ext cx="2982686" cy="2677886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243465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2985247" cy="46482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7E2FC91E-2A82-9A45-8BEF-3D10335EF11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19460" y="0"/>
            <a:ext cx="2937438" cy="46482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ABA04352-04C5-1D4B-817F-B6A74C63143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91111" y="0"/>
            <a:ext cx="2937438" cy="46482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DC9E02CD-FE8E-6A48-8FF7-D0BC2CBDAE7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262761" y="0"/>
            <a:ext cx="2937437" cy="46482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12991D6-D5C3-83C7-9EDF-788C9E97D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4883936"/>
            <a:ext cx="9979511" cy="4376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206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16300"/>
            <a:ext cx="6033247" cy="34417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6158752" y="3416300"/>
            <a:ext cx="6033248" cy="34417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8" name="Title 12">
            <a:extLst>
              <a:ext uri="{FF2B5EF4-FFF2-40B4-BE49-F238E27FC236}">
                <a16:creationId xmlns:a16="http://schemas.microsoft.com/office/drawing/2014/main" id="{D195A3D5-6258-BD48-B739-A1CED80EC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311936"/>
            <a:ext cx="11777832" cy="4908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950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993285"/>
            <a:ext cx="6033247" cy="3571887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6158752" y="1993285"/>
            <a:ext cx="6033248" cy="3571887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8" name="Title 12">
            <a:extLst>
              <a:ext uri="{FF2B5EF4-FFF2-40B4-BE49-F238E27FC236}">
                <a16:creationId xmlns:a16="http://schemas.microsoft.com/office/drawing/2014/main" id="{D195A3D5-6258-BD48-B739-A1CED80EC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311936"/>
            <a:ext cx="10435729" cy="4908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999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41522"/>
            <a:ext cx="6096000" cy="3416478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0"/>
            <a:ext cx="6096000" cy="3441522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8" name="Title 12">
            <a:extLst>
              <a:ext uri="{FF2B5EF4-FFF2-40B4-BE49-F238E27FC236}">
                <a16:creationId xmlns:a16="http://schemas.microsoft.com/office/drawing/2014/main" id="{D195A3D5-6258-BD48-B739-A1CED80EC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311936"/>
            <a:ext cx="5603875" cy="4908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924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6158752" y="0"/>
            <a:ext cx="6033248" cy="68580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8" name="Title 12">
            <a:extLst>
              <a:ext uri="{FF2B5EF4-FFF2-40B4-BE49-F238E27FC236}">
                <a16:creationId xmlns:a16="http://schemas.microsoft.com/office/drawing/2014/main" id="{D195A3D5-6258-BD48-B739-A1CED80EC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311936"/>
            <a:ext cx="5603875" cy="4908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3243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3416806"/>
            <a:ext cx="6096000" cy="3441193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-12193"/>
            <a:ext cx="6096000" cy="3428999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11" name="Title 12">
            <a:extLst>
              <a:ext uri="{FF2B5EF4-FFF2-40B4-BE49-F238E27FC236}">
                <a16:creationId xmlns:a16="http://schemas.microsoft.com/office/drawing/2014/main" id="{F8B22D28-EA51-E54E-ACEE-8C29F8A5D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311936"/>
            <a:ext cx="5433638" cy="4908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A111385-1464-9349-BF04-A88AEB56BD1B}"/>
              </a:ext>
            </a:extLst>
          </p:cNvPr>
          <p:cNvCxnSpPr/>
          <p:nvPr userDrawn="1"/>
        </p:nvCxnSpPr>
        <p:spPr>
          <a:xfrm>
            <a:off x="-121920" y="3416808"/>
            <a:ext cx="6217920" cy="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20267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Text-3-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58A446D-A688-8945-9BC7-0B048713C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311936"/>
            <a:ext cx="9951615" cy="5327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62893BF-55DA-FF44-BA93-FF87EFCBEA2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2369864"/>
            <a:ext cx="4005435" cy="2538238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FDB856F8-C806-0E43-8E64-C5F831AD605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093282" y="2367285"/>
            <a:ext cx="4005435" cy="2538238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E939B1A1-E00B-0A44-84DE-A5C4087F8FD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86563" y="2367285"/>
            <a:ext cx="4005437" cy="2538238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&amp; Drop Picture</a:t>
            </a:r>
          </a:p>
        </p:txBody>
      </p:sp>
    </p:spTree>
    <p:extLst>
      <p:ext uri="{BB962C8B-B14F-4D97-AF65-F5344CB8AC3E}">
        <p14:creationId xmlns:p14="http://schemas.microsoft.com/office/powerpoint/2010/main" val="36680428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-Text-3-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58A446D-A688-8945-9BC7-0B048713C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311936"/>
            <a:ext cx="9951615" cy="5327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62893BF-55DA-FF44-BA93-FF87EFCBEA2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406586"/>
            <a:ext cx="4005435" cy="2538238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FDB856F8-C806-0E43-8E64-C5F831AD605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093282" y="1406586"/>
            <a:ext cx="4005435" cy="2538238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E939B1A1-E00B-0A44-84DE-A5C4087F8FD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86563" y="1406586"/>
            <a:ext cx="4005437" cy="2538238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&amp; Drop Picture</a:t>
            </a:r>
          </a:p>
        </p:txBody>
      </p:sp>
    </p:spTree>
    <p:extLst>
      <p:ext uri="{BB962C8B-B14F-4D97-AF65-F5344CB8AC3E}">
        <p14:creationId xmlns:p14="http://schemas.microsoft.com/office/powerpoint/2010/main" val="912662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58A446D-A688-8945-9BC7-0B048713C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273836"/>
            <a:ext cx="9951614" cy="5708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0DE5396E-699C-C44A-9955-B0BEE768266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531122"/>
            <a:ext cx="2982686" cy="2677886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D414F4B0-9840-2A41-A16A-0DBC7669AF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069771" y="1531122"/>
            <a:ext cx="2982686" cy="2677886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8F6BE757-9FB1-374F-8070-16A4EA0CD10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39542" y="1531122"/>
            <a:ext cx="2982686" cy="2677886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BE1A101F-25A9-434D-B8D8-2A1445801F1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209314" y="1531122"/>
            <a:ext cx="2982686" cy="2677886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0841207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58A446D-A688-8945-9BC7-0B048713C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273836"/>
            <a:ext cx="9951614" cy="5708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C72BCA80-0D0F-8243-ACCE-583D86FE36D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18755" y="1314459"/>
            <a:ext cx="2231534" cy="2114541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200" b="0" i="0"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73466889-280E-584A-876A-E06E0DB703DC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219075" y="3660775"/>
            <a:ext cx="2230438" cy="2114550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22525E9D-B246-0A41-A345-FBB179232454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5505691" y="1314450"/>
            <a:ext cx="2230438" cy="2114550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1A6A5BAE-124E-274B-B501-C0381C06F9A3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5505691" y="3660775"/>
            <a:ext cx="2230438" cy="2114550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1574214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58A446D-A688-8945-9BC7-0B048713C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273836"/>
            <a:ext cx="9951614" cy="5708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953BA53D-B2FB-EF47-B528-30F6D348626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0" y="1395413"/>
            <a:ext cx="2420938" cy="1801812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35" name="Picture Placeholder 7">
            <a:extLst>
              <a:ext uri="{FF2B5EF4-FFF2-40B4-BE49-F238E27FC236}">
                <a16:creationId xmlns:a16="http://schemas.microsoft.com/office/drawing/2014/main" id="{9F74CF5E-37FA-B44A-8A14-808B6B48C45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0" y="3246438"/>
            <a:ext cx="2420938" cy="2544762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36" name="Picture Placeholder 9">
            <a:extLst>
              <a:ext uri="{FF2B5EF4-FFF2-40B4-BE49-F238E27FC236}">
                <a16:creationId xmlns:a16="http://schemas.microsoft.com/office/drawing/2014/main" id="{EBCA32FE-1DA4-184A-A766-B617D368C0FF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2470150" y="1395413"/>
            <a:ext cx="2376488" cy="2647950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37" name="Picture Placeholder 13">
            <a:extLst>
              <a:ext uri="{FF2B5EF4-FFF2-40B4-BE49-F238E27FC236}">
                <a16:creationId xmlns:a16="http://schemas.microsoft.com/office/drawing/2014/main" id="{27C74342-77D6-EF4A-A912-DD5D133FEB6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2470150" y="4087813"/>
            <a:ext cx="2376488" cy="1703387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38" name="Picture Placeholder 16">
            <a:extLst>
              <a:ext uri="{FF2B5EF4-FFF2-40B4-BE49-F238E27FC236}">
                <a16:creationId xmlns:a16="http://schemas.microsoft.com/office/drawing/2014/main" id="{07B46007-BEC9-984E-BD93-D780E1D1D230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4902200" y="1395413"/>
            <a:ext cx="4816475" cy="1801812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39" name="Picture Placeholder 26">
            <a:extLst>
              <a:ext uri="{FF2B5EF4-FFF2-40B4-BE49-F238E27FC236}">
                <a16:creationId xmlns:a16="http://schemas.microsoft.com/office/drawing/2014/main" id="{6F3FC6E6-AA7F-2242-93FB-3DF24F9EE1B9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4902200" y="3246438"/>
            <a:ext cx="2384425" cy="2544762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40" name="Picture Placeholder 28">
            <a:extLst>
              <a:ext uri="{FF2B5EF4-FFF2-40B4-BE49-F238E27FC236}">
                <a16:creationId xmlns:a16="http://schemas.microsoft.com/office/drawing/2014/main" id="{5A9A26DD-717C-9249-98F5-D444FE2CA5C0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7334250" y="3246438"/>
            <a:ext cx="2384425" cy="2544762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41" name="Picture Placeholder 32">
            <a:extLst>
              <a:ext uri="{FF2B5EF4-FFF2-40B4-BE49-F238E27FC236}">
                <a16:creationId xmlns:a16="http://schemas.microsoft.com/office/drawing/2014/main" id="{97E365EF-0C6E-F84E-BC9B-D504A2E3D0ED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9766300" y="1395413"/>
            <a:ext cx="2433638" cy="4395787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Drag &amp; Drop </a:t>
            </a:r>
          </a:p>
        </p:txBody>
      </p:sp>
    </p:spTree>
    <p:extLst>
      <p:ext uri="{BB962C8B-B14F-4D97-AF65-F5344CB8AC3E}">
        <p14:creationId xmlns:p14="http://schemas.microsoft.com/office/powerpoint/2010/main" val="1159636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58A446D-A688-8945-9BC7-0B048713C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273836"/>
            <a:ext cx="9951614" cy="5708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3AD19956-7A4E-DD46-90E3-38C391870C6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218435" y="1288252"/>
            <a:ext cx="5739454" cy="3369473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D1BEF55A-DA03-344E-90AD-F756D5432A3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75375" y="1287463"/>
            <a:ext cx="5738813" cy="3370262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5457122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Text-Circle-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F96DF84F-06F0-104A-87A0-770F3FF4110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1086477"/>
            <a:ext cx="5143500" cy="5143500"/>
          </a:xfrm>
          <a:prstGeom prst="ellipse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Drag and Drop image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1EF6319-2109-56D8-8671-36E2A844C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367355"/>
            <a:ext cx="9979511" cy="4376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4090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2668686" y="1"/>
            <a:ext cx="8231633" cy="5835739"/>
          </a:xfrm>
          <a:custGeom>
            <a:avLst/>
            <a:gdLst>
              <a:gd name="connsiteX0" fmla="*/ 0 w 8231633"/>
              <a:gd name="connsiteY0" fmla="*/ 0 h 5835739"/>
              <a:gd name="connsiteX1" fmla="*/ 4791789 w 8231633"/>
              <a:gd name="connsiteY1" fmla="*/ 0 h 5835739"/>
              <a:gd name="connsiteX2" fmla="*/ 8231633 w 8231633"/>
              <a:gd name="connsiteY2" fmla="*/ 3439845 h 5835739"/>
              <a:gd name="connsiteX3" fmla="*/ 5835739 w 8231633"/>
              <a:gd name="connsiteY3" fmla="*/ 5835739 h 5835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1633" h="5835739">
                <a:moveTo>
                  <a:pt x="0" y="0"/>
                </a:moveTo>
                <a:lnTo>
                  <a:pt x="4791789" y="0"/>
                </a:lnTo>
                <a:lnTo>
                  <a:pt x="8231633" y="3439845"/>
                </a:lnTo>
                <a:lnTo>
                  <a:pt x="5835739" y="5835739"/>
                </a:lnTo>
                <a:close/>
              </a:path>
            </a:pathLst>
          </a:cu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2" hasCustomPrompt="1"/>
          </p:nvPr>
        </p:nvSpPr>
        <p:spPr>
          <a:xfrm>
            <a:off x="8172118" y="0"/>
            <a:ext cx="4019883" cy="4062873"/>
          </a:xfrm>
          <a:custGeom>
            <a:avLst/>
            <a:gdLst>
              <a:gd name="connsiteX0" fmla="*/ 4019882 w 4019883"/>
              <a:gd name="connsiteY0" fmla="*/ 2818042 h 4062873"/>
              <a:gd name="connsiteX1" fmla="*/ 4019882 w 4019883"/>
              <a:gd name="connsiteY1" fmla="*/ 4062873 h 4062873"/>
              <a:gd name="connsiteX2" fmla="*/ 3397466 w 4019883"/>
              <a:gd name="connsiteY2" fmla="*/ 3440458 h 4062873"/>
              <a:gd name="connsiteX3" fmla="*/ 0 w 4019883"/>
              <a:gd name="connsiteY3" fmla="*/ 0 h 4062873"/>
              <a:gd name="connsiteX4" fmla="*/ 4019883 w 4019883"/>
              <a:gd name="connsiteY4" fmla="*/ 0 h 4062873"/>
              <a:gd name="connsiteX5" fmla="*/ 4019883 w 4019883"/>
              <a:gd name="connsiteY5" fmla="*/ 2131129 h 4062873"/>
              <a:gd name="connsiteX6" fmla="*/ 3075506 w 4019883"/>
              <a:gd name="connsiteY6" fmla="*/ 3075506 h 4062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19883" h="4062873">
                <a:moveTo>
                  <a:pt x="4019882" y="2818042"/>
                </a:moveTo>
                <a:lnTo>
                  <a:pt x="4019882" y="4062873"/>
                </a:lnTo>
                <a:lnTo>
                  <a:pt x="3397466" y="3440458"/>
                </a:lnTo>
                <a:close/>
                <a:moveTo>
                  <a:pt x="0" y="0"/>
                </a:moveTo>
                <a:lnTo>
                  <a:pt x="4019883" y="0"/>
                </a:lnTo>
                <a:lnTo>
                  <a:pt x="4019883" y="2131129"/>
                </a:lnTo>
                <a:lnTo>
                  <a:pt x="3075506" y="3075506"/>
                </a:lnTo>
                <a:close/>
              </a:path>
            </a:pathLst>
          </a:cu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3" hasCustomPrompt="1"/>
          </p:nvPr>
        </p:nvSpPr>
        <p:spPr>
          <a:xfrm>
            <a:off x="8852340" y="3776610"/>
            <a:ext cx="3339661" cy="3081391"/>
          </a:xfrm>
          <a:custGeom>
            <a:avLst/>
            <a:gdLst>
              <a:gd name="connsiteX0" fmla="*/ 2395894 w 3339661"/>
              <a:gd name="connsiteY0" fmla="*/ 0 h 3081391"/>
              <a:gd name="connsiteX1" fmla="*/ 3339661 w 3339661"/>
              <a:gd name="connsiteY1" fmla="*/ 943767 h 3081391"/>
              <a:gd name="connsiteX2" fmla="*/ 3339661 w 3339661"/>
              <a:gd name="connsiteY2" fmla="*/ 3081391 h 3081391"/>
              <a:gd name="connsiteX3" fmla="*/ 685497 w 3339661"/>
              <a:gd name="connsiteY3" fmla="*/ 3081391 h 3081391"/>
              <a:gd name="connsiteX4" fmla="*/ 0 w 3339661"/>
              <a:gd name="connsiteY4" fmla="*/ 2395894 h 3081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9661" h="3081391">
                <a:moveTo>
                  <a:pt x="2395894" y="0"/>
                </a:moveTo>
                <a:lnTo>
                  <a:pt x="3339661" y="943767"/>
                </a:lnTo>
                <a:lnTo>
                  <a:pt x="3339661" y="3081391"/>
                </a:lnTo>
                <a:lnTo>
                  <a:pt x="685497" y="3081391"/>
                </a:lnTo>
                <a:lnTo>
                  <a:pt x="0" y="2395894"/>
                </a:lnTo>
                <a:close/>
              </a:path>
            </a:pathLst>
          </a:cu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3375192-57E0-C747-8C1B-BB00C5643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598" y="1631182"/>
            <a:ext cx="1801589" cy="903656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3959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9B11B0B-0500-ECD7-9657-490075CFD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4773" y="1240404"/>
            <a:ext cx="4605652" cy="1038562"/>
          </a:xfrm>
        </p:spPr>
        <p:txBody>
          <a:bodyPr>
            <a:noAutofit/>
          </a:bodyPr>
          <a:lstStyle>
            <a:lvl1pPr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1942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1180618"/>
            <a:ext cx="8669439" cy="4978237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10" name="Title 12">
            <a:extLst>
              <a:ext uri="{FF2B5EF4-FFF2-40B4-BE49-F238E27FC236}">
                <a16:creationId xmlns:a16="http://schemas.microsoft.com/office/drawing/2014/main" id="{2590F86B-29D2-7CCB-A32F-A8BF786C4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273836"/>
            <a:ext cx="9951614" cy="5708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4035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2">
            <a:extLst>
              <a:ext uri="{FF2B5EF4-FFF2-40B4-BE49-F238E27FC236}">
                <a16:creationId xmlns:a16="http://schemas.microsoft.com/office/drawing/2014/main" id="{2590F86B-29D2-7CCB-A32F-A8BF786C4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273836"/>
            <a:ext cx="11347135" cy="5708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E6B1F634-1FF9-B759-AD40-A0BE3BB0A1E6}"/>
              </a:ext>
            </a:extLst>
          </p:cNvPr>
          <p:cNvSpPr>
            <a:spLocks noGrp="1"/>
          </p:cNvSpPr>
          <p:nvPr>
            <p:ph type="media" sz="quarter" idx="19" hasCustomPrompt="1"/>
          </p:nvPr>
        </p:nvSpPr>
        <p:spPr>
          <a:xfrm>
            <a:off x="3789680" y="1238491"/>
            <a:ext cx="8402320" cy="4305783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Drag and Drop Movie</a:t>
            </a:r>
          </a:p>
        </p:txBody>
      </p:sp>
    </p:spTree>
    <p:extLst>
      <p:ext uri="{BB962C8B-B14F-4D97-AF65-F5344CB8AC3E}">
        <p14:creationId xmlns:p14="http://schemas.microsoft.com/office/powerpoint/2010/main" val="311782045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187987-B5BE-9BEB-D657-846993A7C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367354"/>
            <a:ext cx="9979511" cy="4376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468233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E5B4858B-3C65-F247-9586-7FC399F466E3}"/>
              </a:ext>
            </a:extLst>
          </p:cNvPr>
          <p:cNvSpPr>
            <a:spLocks noGrp="1"/>
          </p:cNvSpPr>
          <p:nvPr>
            <p:ph type="tbl" sz="quarter" idx="23" hasCustomPrompt="1"/>
          </p:nvPr>
        </p:nvSpPr>
        <p:spPr>
          <a:xfrm>
            <a:off x="261938" y="1081088"/>
            <a:ext cx="11596687" cy="4660900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Create Table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1B084BC-FF2A-14D5-1507-08EC657FA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381209"/>
            <a:ext cx="9979511" cy="4376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483939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952500" y="1798984"/>
            <a:ext cx="3260034" cy="3260032"/>
          </a:xfrm>
          <a:custGeom>
            <a:avLst/>
            <a:gdLst>
              <a:gd name="connsiteX0" fmla="*/ 2448340 w 4896681"/>
              <a:gd name="connsiteY0" fmla="*/ 0 h 4896681"/>
              <a:gd name="connsiteX1" fmla="*/ 4896681 w 4896681"/>
              <a:gd name="connsiteY1" fmla="*/ 2448340 h 4896681"/>
              <a:gd name="connsiteX2" fmla="*/ 2448340 w 4896681"/>
              <a:gd name="connsiteY2" fmla="*/ 4896681 h 4896681"/>
              <a:gd name="connsiteX3" fmla="*/ 0 w 4896681"/>
              <a:gd name="connsiteY3" fmla="*/ 2448340 h 4896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96681" h="4896681">
                <a:moveTo>
                  <a:pt x="2448340" y="0"/>
                </a:moveTo>
                <a:lnTo>
                  <a:pt x="4896681" y="2448340"/>
                </a:lnTo>
                <a:lnTo>
                  <a:pt x="2448340" y="4896681"/>
                </a:lnTo>
                <a:lnTo>
                  <a:pt x="0" y="2448340"/>
                </a:lnTo>
                <a:close/>
              </a:path>
            </a:pathLst>
          </a:cu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and Drop image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2728290" y="0"/>
            <a:ext cx="3260034" cy="3260032"/>
          </a:xfrm>
          <a:custGeom>
            <a:avLst/>
            <a:gdLst>
              <a:gd name="connsiteX0" fmla="*/ 2448340 w 4896681"/>
              <a:gd name="connsiteY0" fmla="*/ 0 h 4896681"/>
              <a:gd name="connsiteX1" fmla="*/ 4896681 w 4896681"/>
              <a:gd name="connsiteY1" fmla="*/ 2448340 h 4896681"/>
              <a:gd name="connsiteX2" fmla="*/ 2448340 w 4896681"/>
              <a:gd name="connsiteY2" fmla="*/ 4896681 h 4896681"/>
              <a:gd name="connsiteX3" fmla="*/ 0 w 4896681"/>
              <a:gd name="connsiteY3" fmla="*/ 2448340 h 4896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96681" h="4896681">
                <a:moveTo>
                  <a:pt x="2448340" y="0"/>
                </a:moveTo>
                <a:lnTo>
                  <a:pt x="4896681" y="2448340"/>
                </a:lnTo>
                <a:lnTo>
                  <a:pt x="2448340" y="4896681"/>
                </a:lnTo>
                <a:lnTo>
                  <a:pt x="0" y="2448340"/>
                </a:lnTo>
                <a:close/>
              </a:path>
            </a:pathLst>
          </a:cu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and Drop image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4" hasCustomPrompt="1"/>
          </p:nvPr>
        </p:nvSpPr>
        <p:spPr>
          <a:xfrm>
            <a:off x="2728290" y="3597968"/>
            <a:ext cx="3260034" cy="3260032"/>
          </a:xfrm>
          <a:custGeom>
            <a:avLst/>
            <a:gdLst>
              <a:gd name="connsiteX0" fmla="*/ 2448340 w 4896681"/>
              <a:gd name="connsiteY0" fmla="*/ 0 h 4896681"/>
              <a:gd name="connsiteX1" fmla="*/ 4896681 w 4896681"/>
              <a:gd name="connsiteY1" fmla="*/ 2448340 h 4896681"/>
              <a:gd name="connsiteX2" fmla="*/ 2448340 w 4896681"/>
              <a:gd name="connsiteY2" fmla="*/ 4896681 h 4896681"/>
              <a:gd name="connsiteX3" fmla="*/ 0 w 4896681"/>
              <a:gd name="connsiteY3" fmla="*/ 2448340 h 4896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96681" h="4896681">
                <a:moveTo>
                  <a:pt x="2448340" y="0"/>
                </a:moveTo>
                <a:lnTo>
                  <a:pt x="4896681" y="2448340"/>
                </a:lnTo>
                <a:lnTo>
                  <a:pt x="2448340" y="4896681"/>
                </a:lnTo>
                <a:lnTo>
                  <a:pt x="0" y="2448340"/>
                </a:lnTo>
                <a:close/>
              </a:path>
            </a:pathLst>
          </a:cu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and Drop image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9918755-635A-E42E-2F1F-E8A86DA8BD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4110" y="2909454"/>
            <a:ext cx="5281352" cy="818859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17747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2476398"/>
            <a:ext cx="12192000" cy="4381602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8" name="Title 12">
            <a:extLst>
              <a:ext uri="{FF2B5EF4-FFF2-40B4-BE49-F238E27FC236}">
                <a16:creationId xmlns:a16="http://schemas.microsoft.com/office/drawing/2014/main" id="{D195A3D5-6258-BD48-B739-A1CED80EC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311936"/>
            <a:ext cx="5603875" cy="4908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786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2022668"/>
            <a:ext cx="12192000" cy="4835332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8" name="Title 12">
            <a:extLst>
              <a:ext uri="{FF2B5EF4-FFF2-40B4-BE49-F238E27FC236}">
                <a16:creationId xmlns:a16="http://schemas.microsoft.com/office/drawing/2014/main" id="{D195A3D5-6258-BD48-B739-A1CED80EC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311936"/>
            <a:ext cx="10435729" cy="4908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2936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802774"/>
            <a:ext cx="12192000" cy="2638925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8" name="Title 12">
            <a:extLst>
              <a:ext uri="{FF2B5EF4-FFF2-40B4-BE49-F238E27FC236}">
                <a16:creationId xmlns:a16="http://schemas.microsoft.com/office/drawing/2014/main" id="{D195A3D5-6258-BD48-B739-A1CED80EC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311936"/>
            <a:ext cx="11777832" cy="4908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4512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3441699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 dirty="0"/>
              <a:t>Drag &amp; Drop Picture</a:t>
            </a:r>
          </a:p>
        </p:txBody>
      </p:sp>
      <p:sp>
        <p:nvSpPr>
          <p:cNvPr id="8" name="Title 12">
            <a:extLst>
              <a:ext uri="{FF2B5EF4-FFF2-40B4-BE49-F238E27FC236}">
                <a16:creationId xmlns:a16="http://schemas.microsoft.com/office/drawing/2014/main" id="{D195A3D5-6258-BD48-B739-A1CED80EC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311936"/>
            <a:ext cx="11777832" cy="4908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2709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A413882-A888-354B-BEAC-FDFFF044532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61769" y="373626"/>
            <a:ext cx="8485187" cy="45059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rgbClr val="0047BA"/>
                </a:solidFill>
              </a:defRPr>
            </a:lvl1pPr>
            <a:lvl2pPr marL="457200" indent="0">
              <a:buFontTx/>
              <a:buNone/>
              <a:defRPr b="1"/>
            </a:lvl2pPr>
            <a:lvl3pPr marL="914400" indent="0">
              <a:buFontTx/>
              <a:buNone/>
              <a:defRPr b="1"/>
            </a:lvl3pPr>
            <a:lvl4pPr marL="1371600" indent="0">
              <a:buFontTx/>
              <a:buNone/>
              <a:defRPr b="1"/>
            </a:lvl4pPr>
            <a:lvl5pPr marL="1828800" indent="0">
              <a:buFontTx/>
              <a:buNone/>
              <a:defRPr b="1"/>
            </a:lvl5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602723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B6B0380-5975-1FE3-E490-02D785E79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3269209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5B4776-1920-73C0-DF32-5E1EDBDC3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3526191"/>
            <a:ext cx="9979511" cy="4376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47">
            <a:extLst>
              <a:ext uri="{FF2B5EF4-FFF2-40B4-BE49-F238E27FC236}">
                <a16:creationId xmlns:a16="http://schemas.microsoft.com/office/drawing/2014/main" id="{3E624431-41FE-7B4F-BBDC-CA8E1728C3C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41146" y="2254685"/>
            <a:ext cx="11555274" cy="1741117"/>
          </a:xfrm>
          <a:custGeom>
            <a:avLst/>
            <a:gdLst/>
            <a:ahLst/>
            <a:cxnLst/>
            <a:rect l="l" t="t" r="r" b="b"/>
            <a:pathLst>
              <a:path w="9364897" h="1411077">
                <a:moveTo>
                  <a:pt x="425090" y="817625"/>
                </a:moveTo>
                <a:lnTo>
                  <a:pt x="425090" y="1093887"/>
                </a:lnTo>
                <a:lnTo>
                  <a:pt x="639961" y="1093887"/>
                </a:lnTo>
                <a:cubicBezTo>
                  <a:pt x="712514" y="1093887"/>
                  <a:pt x="763674" y="1081019"/>
                  <a:pt x="793440" y="1055285"/>
                </a:cubicBezTo>
                <a:cubicBezTo>
                  <a:pt x="823205" y="1029550"/>
                  <a:pt x="838088" y="994978"/>
                  <a:pt x="838088" y="951570"/>
                </a:cubicBezTo>
                <a:cubicBezTo>
                  <a:pt x="838088" y="911262"/>
                  <a:pt x="823360" y="878861"/>
                  <a:pt x="793904" y="854367"/>
                </a:cubicBezTo>
                <a:cubicBezTo>
                  <a:pt x="764449" y="829872"/>
                  <a:pt x="712824" y="817625"/>
                  <a:pt x="639030" y="817625"/>
                </a:cubicBezTo>
                <a:close/>
                <a:moveTo>
                  <a:pt x="5883101" y="743211"/>
                </a:moveTo>
                <a:lnTo>
                  <a:pt x="6433765" y="743211"/>
                </a:lnTo>
                <a:lnTo>
                  <a:pt x="6433765" y="1036216"/>
                </a:lnTo>
                <a:lnTo>
                  <a:pt x="5883101" y="1036216"/>
                </a:lnTo>
                <a:close/>
                <a:moveTo>
                  <a:pt x="2056358" y="376721"/>
                </a:moveTo>
                <a:lnTo>
                  <a:pt x="1906600" y="866924"/>
                </a:lnTo>
                <a:lnTo>
                  <a:pt x="2207046" y="866924"/>
                </a:lnTo>
                <a:close/>
                <a:moveTo>
                  <a:pt x="8630989" y="300447"/>
                </a:moveTo>
                <a:lnTo>
                  <a:pt x="8630989" y="604614"/>
                </a:lnTo>
                <a:lnTo>
                  <a:pt x="8734238" y="604614"/>
                </a:lnTo>
                <a:cubicBezTo>
                  <a:pt x="8815473" y="604614"/>
                  <a:pt x="8872524" y="590507"/>
                  <a:pt x="8905391" y="562291"/>
                </a:cubicBezTo>
                <a:cubicBezTo>
                  <a:pt x="8938257" y="534076"/>
                  <a:pt x="8954690" y="497954"/>
                  <a:pt x="8954690" y="453926"/>
                </a:cubicBezTo>
                <a:cubicBezTo>
                  <a:pt x="8954690" y="411138"/>
                  <a:pt x="8940427" y="374861"/>
                  <a:pt x="8911902" y="345095"/>
                </a:cubicBezTo>
                <a:cubicBezTo>
                  <a:pt x="8883376" y="315330"/>
                  <a:pt x="8829736" y="300447"/>
                  <a:pt x="8750981" y="300447"/>
                </a:cubicBezTo>
                <a:close/>
                <a:moveTo>
                  <a:pt x="425090" y="299517"/>
                </a:moveTo>
                <a:lnTo>
                  <a:pt x="425090" y="558106"/>
                </a:lnTo>
                <a:lnTo>
                  <a:pt x="608335" y="558106"/>
                </a:lnTo>
                <a:cubicBezTo>
                  <a:pt x="674067" y="558106"/>
                  <a:pt x="719800" y="546788"/>
                  <a:pt x="745536" y="524154"/>
                </a:cubicBezTo>
                <a:cubicBezTo>
                  <a:pt x="771270" y="501520"/>
                  <a:pt x="784138" y="468809"/>
                  <a:pt x="784138" y="426021"/>
                </a:cubicBezTo>
                <a:cubicBezTo>
                  <a:pt x="784138" y="386333"/>
                  <a:pt x="771270" y="355327"/>
                  <a:pt x="745536" y="333003"/>
                </a:cubicBezTo>
                <a:cubicBezTo>
                  <a:pt x="719800" y="310679"/>
                  <a:pt x="674997" y="299517"/>
                  <a:pt x="611125" y="299517"/>
                </a:cubicBezTo>
                <a:close/>
                <a:moveTo>
                  <a:pt x="8207759" y="23254"/>
                </a:moveTo>
                <a:lnTo>
                  <a:pt x="8908181" y="23254"/>
                </a:lnTo>
                <a:cubicBezTo>
                  <a:pt x="9060730" y="23254"/>
                  <a:pt x="9174986" y="59531"/>
                  <a:pt x="9250951" y="132085"/>
                </a:cubicBezTo>
                <a:cubicBezTo>
                  <a:pt x="9326915" y="204639"/>
                  <a:pt x="9364897" y="307888"/>
                  <a:pt x="9364897" y="441834"/>
                </a:cubicBezTo>
                <a:cubicBezTo>
                  <a:pt x="9364897" y="579500"/>
                  <a:pt x="9323505" y="687090"/>
                  <a:pt x="9240719" y="764605"/>
                </a:cubicBezTo>
                <a:cubicBezTo>
                  <a:pt x="9157933" y="842119"/>
                  <a:pt x="9031584" y="880877"/>
                  <a:pt x="8861672" y="880877"/>
                </a:cubicBezTo>
                <a:lnTo>
                  <a:pt x="8630989" y="880877"/>
                </a:lnTo>
                <a:lnTo>
                  <a:pt x="8630989" y="1386892"/>
                </a:lnTo>
                <a:lnTo>
                  <a:pt x="8207759" y="1386892"/>
                </a:lnTo>
                <a:close/>
                <a:moveTo>
                  <a:pt x="6619875" y="23254"/>
                </a:moveTo>
                <a:lnTo>
                  <a:pt x="7040314" y="23254"/>
                </a:lnTo>
                <a:lnTo>
                  <a:pt x="7040314" y="855762"/>
                </a:lnTo>
                <a:cubicBezTo>
                  <a:pt x="7040314" y="930176"/>
                  <a:pt x="7060932" y="988312"/>
                  <a:pt x="7102170" y="1030170"/>
                </a:cubicBezTo>
                <a:cubicBezTo>
                  <a:pt x="7143408" y="1072028"/>
                  <a:pt x="7200614" y="1092957"/>
                  <a:pt x="7273788" y="1092957"/>
                </a:cubicBezTo>
                <a:cubicBezTo>
                  <a:pt x="7346342" y="1092957"/>
                  <a:pt x="7403237" y="1072338"/>
                  <a:pt x="7444475" y="1031100"/>
                </a:cubicBezTo>
                <a:cubicBezTo>
                  <a:pt x="7485712" y="989862"/>
                  <a:pt x="7506332" y="931416"/>
                  <a:pt x="7506332" y="855762"/>
                </a:cubicBezTo>
                <a:lnTo>
                  <a:pt x="7506332" y="23254"/>
                </a:lnTo>
                <a:lnTo>
                  <a:pt x="7926772" y="23254"/>
                </a:lnTo>
                <a:lnTo>
                  <a:pt x="7926772" y="836228"/>
                </a:lnTo>
                <a:cubicBezTo>
                  <a:pt x="7926772" y="916843"/>
                  <a:pt x="7914214" y="992963"/>
                  <a:pt x="7889099" y="1064586"/>
                </a:cubicBezTo>
                <a:cubicBezTo>
                  <a:pt x="7863984" y="1136210"/>
                  <a:pt x="7824606" y="1198842"/>
                  <a:pt x="7770967" y="1252482"/>
                </a:cubicBezTo>
                <a:cubicBezTo>
                  <a:pt x="7717326" y="1306122"/>
                  <a:pt x="7661051" y="1343794"/>
                  <a:pt x="7602140" y="1365498"/>
                </a:cubicBezTo>
                <a:cubicBezTo>
                  <a:pt x="7520284" y="1395884"/>
                  <a:pt x="7421996" y="1411077"/>
                  <a:pt x="7307274" y="1411077"/>
                </a:cubicBezTo>
                <a:cubicBezTo>
                  <a:pt x="7240922" y="1411077"/>
                  <a:pt x="7168523" y="1406426"/>
                  <a:pt x="7090078" y="1397124"/>
                </a:cubicBezTo>
                <a:cubicBezTo>
                  <a:pt x="7011633" y="1387822"/>
                  <a:pt x="6946056" y="1369374"/>
                  <a:pt x="6893346" y="1341779"/>
                </a:cubicBezTo>
                <a:cubicBezTo>
                  <a:pt x="6840636" y="1314183"/>
                  <a:pt x="6792422" y="1274961"/>
                  <a:pt x="6748704" y="1224111"/>
                </a:cubicBezTo>
                <a:cubicBezTo>
                  <a:pt x="6704986" y="1173262"/>
                  <a:pt x="6675065" y="1120862"/>
                  <a:pt x="6658942" y="1066912"/>
                </a:cubicBezTo>
                <a:cubicBezTo>
                  <a:pt x="6632897" y="980095"/>
                  <a:pt x="6619875" y="903201"/>
                  <a:pt x="6619875" y="836228"/>
                </a:cubicBezTo>
                <a:close/>
                <a:moveTo>
                  <a:pt x="4391954" y="23254"/>
                </a:moveTo>
                <a:lnTo>
                  <a:pt x="4813324" y="23254"/>
                </a:lnTo>
                <a:lnTo>
                  <a:pt x="4813324" y="538572"/>
                </a:lnTo>
                <a:lnTo>
                  <a:pt x="5255157" y="23254"/>
                </a:lnTo>
                <a:lnTo>
                  <a:pt x="5815123" y="23254"/>
                </a:lnTo>
                <a:lnTo>
                  <a:pt x="5318409" y="537642"/>
                </a:lnTo>
                <a:lnTo>
                  <a:pt x="5837447" y="1386892"/>
                </a:lnTo>
                <a:lnTo>
                  <a:pt x="5318409" y="1386892"/>
                </a:lnTo>
                <a:lnTo>
                  <a:pt x="5030985" y="825996"/>
                </a:lnTo>
                <a:lnTo>
                  <a:pt x="4813324" y="1053889"/>
                </a:lnTo>
                <a:lnTo>
                  <a:pt x="4813324" y="1386892"/>
                </a:lnTo>
                <a:lnTo>
                  <a:pt x="4391954" y="1386892"/>
                </a:lnTo>
                <a:close/>
                <a:moveTo>
                  <a:pt x="1831255" y="23254"/>
                </a:moveTo>
                <a:lnTo>
                  <a:pt x="2290763" y="23254"/>
                </a:lnTo>
                <a:lnTo>
                  <a:pt x="2803289" y="1386892"/>
                </a:lnTo>
                <a:lnTo>
                  <a:pt x="2362385" y="1386892"/>
                </a:lnTo>
                <a:lnTo>
                  <a:pt x="2295413" y="1161790"/>
                </a:lnTo>
                <a:lnTo>
                  <a:pt x="1815442" y="1161790"/>
                </a:lnTo>
                <a:lnTo>
                  <a:pt x="1749400" y="1386892"/>
                </a:lnTo>
                <a:lnTo>
                  <a:pt x="1318729" y="1386892"/>
                </a:lnTo>
                <a:close/>
                <a:moveTo>
                  <a:pt x="0" y="23254"/>
                </a:moveTo>
                <a:lnTo>
                  <a:pt x="788789" y="23254"/>
                </a:lnTo>
                <a:cubicBezTo>
                  <a:pt x="920253" y="23254"/>
                  <a:pt x="1021178" y="55811"/>
                  <a:pt x="1091561" y="120923"/>
                </a:cubicBezTo>
                <a:cubicBezTo>
                  <a:pt x="1161944" y="186035"/>
                  <a:pt x="1197136" y="266651"/>
                  <a:pt x="1197136" y="362769"/>
                </a:cubicBezTo>
                <a:cubicBezTo>
                  <a:pt x="1197136" y="443384"/>
                  <a:pt x="1172021" y="512527"/>
                  <a:pt x="1121791" y="570198"/>
                </a:cubicBezTo>
                <a:cubicBezTo>
                  <a:pt x="1088305" y="608645"/>
                  <a:pt x="1039316" y="639031"/>
                  <a:pt x="974824" y="661355"/>
                </a:cubicBezTo>
                <a:cubicBezTo>
                  <a:pt x="1072802" y="684920"/>
                  <a:pt x="1144891" y="725382"/>
                  <a:pt x="1191090" y="782743"/>
                </a:cubicBezTo>
                <a:cubicBezTo>
                  <a:pt x="1237288" y="840104"/>
                  <a:pt x="1260388" y="912193"/>
                  <a:pt x="1260388" y="999009"/>
                </a:cubicBezTo>
                <a:cubicBezTo>
                  <a:pt x="1260388" y="1069702"/>
                  <a:pt x="1243955" y="1133264"/>
                  <a:pt x="1211088" y="1189695"/>
                </a:cubicBezTo>
                <a:cubicBezTo>
                  <a:pt x="1178222" y="1246126"/>
                  <a:pt x="1133264" y="1290774"/>
                  <a:pt x="1076213" y="1323640"/>
                </a:cubicBezTo>
                <a:cubicBezTo>
                  <a:pt x="1040867" y="1344104"/>
                  <a:pt x="987536" y="1358987"/>
                  <a:pt x="916223" y="1368289"/>
                </a:cubicBezTo>
                <a:cubicBezTo>
                  <a:pt x="821345" y="1380691"/>
                  <a:pt x="758403" y="1386892"/>
                  <a:pt x="727397" y="1386892"/>
                </a:cubicBezTo>
                <a:lnTo>
                  <a:pt x="0" y="1386892"/>
                </a:lnTo>
                <a:close/>
                <a:moveTo>
                  <a:pt x="3544155" y="0"/>
                </a:moveTo>
                <a:cubicBezTo>
                  <a:pt x="3715927" y="0"/>
                  <a:pt x="3850958" y="34727"/>
                  <a:pt x="3949247" y="104180"/>
                </a:cubicBezTo>
                <a:cubicBezTo>
                  <a:pt x="4047535" y="173633"/>
                  <a:pt x="4120554" y="280293"/>
                  <a:pt x="4168303" y="424160"/>
                </a:cubicBezTo>
                <a:lnTo>
                  <a:pt x="3796233" y="506946"/>
                </a:lnTo>
                <a:cubicBezTo>
                  <a:pt x="3783210" y="465398"/>
                  <a:pt x="3769567" y="435012"/>
                  <a:pt x="3755305" y="415789"/>
                </a:cubicBezTo>
                <a:cubicBezTo>
                  <a:pt x="3731740" y="383543"/>
                  <a:pt x="3702905" y="358738"/>
                  <a:pt x="3668798" y="341375"/>
                </a:cubicBezTo>
                <a:cubicBezTo>
                  <a:pt x="3634692" y="324011"/>
                  <a:pt x="3596555" y="315330"/>
                  <a:pt x="3554387" y="315330"/>
                </a:cubicBezTo>
                <a:cubicBezTo>
                  <a:pt x="3458889" y="315330"/>
                  <a:pt x="3385715" y="353777"/>
                  <a:pt x="3334865" y="430671"/>
                </a:cubicBezTo>
                <a:cubicBezTo>
                  <a:pt x="3296418" y="487722"/>
                  <a:pt x="3277194" y="577329"/>
                  <a:pt x="3277194" y="699492"/>
                </a:cubicBezTo>
                <a:cubicBezTo>
                  <a:pt x="3277194" y="850801"/>
                  <a:pt x="3300139" y="954516"/>
                  <a:pt x="3346027" y="1010636"/>
                </a:cubicBezTo>
                <a:cubicBezTo>
                  <a:pt x="3391916" y="1066757"/>
                  <a:pt x="3456408" y="1094817"/>
                  <a:pt x="3539504" y="1094817"/>
                </a:cubicBezTo>
                <a:cubicBezTo>
                  <a:pt x="3620119" y="1094817"/>
                  <a:pt x="3681045" y="1072183"/>
                  <a:pt x="3722284" y="1026914"/>
                </a:cubicBezTo>
                <a:cubicBezTo>
                  <a:pt x="3763521" y="981646"/>
                  <a:pt x="3793442" y="915913"/>
                  <a:pt x="3812046" y="829717"/>
                </a:cubicBezTo>
                <a:lnTo>
                  <a:pt x="4181326" y="941338"/>
                </a:lnTo>
                <a:cubicBezTo>
                  <a:pt x="4156521" y="1044898"/>
                  <a:pt x="4117453" y="1131404"/>
                  <a:pt x="4064124" y="1200857"/>
                </a:cubicBezTo>
                <a:cubicBezTo>
                  <a:pt x="4010793" y="1270310"/>
                  <a:pt x="3944596" y="1322710"/>
                  <a:pt x="3865531" y="1358057"/>
                </a:cubicBezTo>
                <a:cubicBezTo>
                  <a:pt x="3786466" y="1393403"/>
                  <a:pt x="3685851" y="1411077"/>
                  <a:pt x="3563689" y="1411077"/>
                </a:cubicBezTo>
                <a:cubicBezTo>
                  <a:pt x="3415480" y="1411077"/>
                  <a:pt x="3294403" y="1389528"/>
                  <a:pt x="3200455" y="1346430"/>
                </a:cubicBezTo>
                <a:cubicBezTo>
                  <a:pt x="3106507" y="1303331"/>
                  <a:pt x="3025427" y="1227522"/>
                  <a:pt x="2957214" y="1119002"/>
                </a:cubicBezTo>
                <a:cubicBezTo>
                  <a:pt x="2889001" y="1010481"/>
                  <a:pt x="2854894" y="871575"/>
                  <a:pt x="2854895" y="702283"/>
                </a:cubicBezTo>
                <a:cubicBezTo>
                  <a:pt x="2854894" y="476560"/>
                  <a:pt x="2914891" y="303082"/>
                  <a:pt x="3034884" y="181849"/>
                </a:cubicBezTo>
                <a:cubicBezTo>
                  <a:pt x="3154876" y="60617"/>
                  <a:pt x="3324633" y="0"/>
                  <a:pt x="3544155" y="0"/>
                </a:cubicBezTo>
                <a:close/>
              </a:path>
            </a:pathLst>
          </a:cu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buFontTx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24425809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ck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7E725C2-FA8D-CE39-1160-AE82EDD96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3664736"/>
            <a:ext cx="9979511" cy="4376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B32DC2FF-5C2E-C146-B6A9-B5069169E85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09481" y="2533135"/>
            <a:ext cx="11319517" cy="1466388"/>
          </a:xfrm>
          <a:custGeom>
            <a:avLst/>
            <a:gdLst>
              <a:gd name="connsiteX0" fmla="*/ 6436472 w 11319517"/>
              <a:gd name="connsiteY0" fmla="*/ 25078 h 1466388"/>
              <a:gd name="connsiteX1" fmla="*/ 7584209 w 11319517"/>
              <a:gd name="connsiteY1" fmla="*/ 25078 h 1466388"/>
              <a:gd name="connsiteX2" fmla="*/ 8351334 w 11319517"/>
              <a:gd name="connsiteY2" fmla="*/ 25078 h 1466388"/>
              <a:gd name="connsiteX3" fmla="*/ 8354284 w 11319517"/>
              <a:gd name="connsiteY3" fmla="*/ 25078 h 1466388"/>
              <a:gd name="connsiteX4" fmla="*/ 9488595 w 11319517"/>
              <a:gd name="connsiteY4" fmla="*/ 25078 h 1466388"/>
              <a:gd name="connsiteX5" fmla="*/ 9488595 w 11319517"/>
              <a:gd name="connsiteY5" fmla="*/ 39370 h 1466388"/>
              <a:gd name="connsiteX6" fmla="*/ 9319091 w 11319517"/>
              <a:gd name="connsiteY6" fmla="*/ 219810 h 1466388"/>
              <a:gd name="connsiteX7" fmla="*/ 8302651 w 11319517"/>
              <a:gd name="connsiteY7" fmla="*/ 219810 h 1466388"/>
              <a:gd name="connsiteX8" fmla="*/ 7933841 w 11319517"/>
              <a:gd name="connsiteY8" fmla="*/ 480927 h 1466388"/>
              <a:gd name="connsiteX9" fmla="*/ 8321829 w 11319517"/>
              <a:gd name="connsiteY9" fmla="*/ 646154 h 1466388"/>
              <a:gd name="connsiteX10" fmla="*/ 8897172 w 11319517"/>
              <a:gd name="connsiteY10" fmla="*/ 646154 h 1466388"/>
              <a:gd name="connsiteX11" fmla="*/ 9360398 w 11319517"/>
              <a:gd name="connsiteY11" fmla="*/ 961855 h 1466388"/>
              <a:gd name="connsiteX12" fmla="*/ 8717193 w 11319517"/>
              <a:gd name="connsiteY12" fmla="*/ 1442784 h 1466388"/>
              <a:gd name="connsiteX13" fmla="*/ 7469140 w 11319517"/>
              <a:gd name="connsiteY13" fmla="*/ 1442784 h 1466388"/>
              <a:gd name="connsiteX14" fmla="*/ 7653545 w 11319517"/>
              <a:gd name="connsiteY14" fmla="*/ 1249527 h 1466388"/>
              <a:gd name="connsiteX15" fmla="*/ 8767351 w 11319517"/>
              <a:gd name="connsiteY15" fmla="*/ 1249527 h 1466388"/>
              <a:gd name="connsiteX16" fmla="*/ 9136161 w 11319517"/>
              <a:gd name="connsiteY16" fmla="*/ 986935 h 1466388"/>
              <a:gd name="connsiteX17" fmla="*/ 8748173 w 11319517"/>
              <a:gd name="connsiteY17" fmla="*/ 815807 h 1466388"/>
              <a:gd name="connsiteX18" fmla="*/ 8175780 w 11319517"/>
              <a:gd name="connsiteY18" fmla="*/ 815807 h 1466388"/>
              <a:gd name="connsiteX19" fmla="*/ 7709604 w 11319517"/>
              <a:gd name="connsiteY19" fmla="*/ 495679 h 1466388"/>
              <a:gd name="connsiteX20" fmla="*/ 7795168 w 11319517"/>
              <a:gd name="connsiteY20" fmla="*/ 219810 h 1466388"/>
              <a:gd name="connsiteX21" fmla="*/ 7222775 w 11319517"/>
              <a:gd name="connsiteY21" fmla="*/ 219810 h 1466388"/>
              <a:gd name="connsiteX22" fmla="*/ 6386314 w 11319517"/>
              <a:gd name="connsiteY22" fmla="*/ 219810 h 1466388"/>
              <a:gd name="connsiteX23" fmla="*/ 6017504 w 11319517"/>
              <a:gd name="connsiteY23" fmla="*/ 480927 h 1466388"/>
              <a:gd name="connsiteX24" fmla="*/ 6405492 w 11319517"/>
              <a:gd name="connsiteY24" fmla="*/ 646154 h 1466388"/>
              <a:gd name="connsiteX25" fmla="*/ 6980836 w 11319517"/>
              <a:gd name="connsiteY25" fmla="*/ 646154 h 1466388"/>
              <a:gd name="connsiteX26" fmla="*/ 7442586 w 11319517"/>
              <a:gd name="connsiteY26" fmla="*/ 961855 h 1466388"/>
              <a:gd name="connsiteX27" fmla="*/ 6799381 w 11319517"/>
              <a:gd name="connsiteY27" fmla="*/ 1442784 h 1466388"/>
              <a:gd name="connsiteX28" fmla="*/ 5551328 w 11319517"/>
              <a:gd name="connsiteY28" fmla="*/ 1442784 h 1466388"/>
              <a:gd name="connsiteX29" fmla="*/ 5735733 w 11319517"/>
              <a:gd name="connsiteY29" fmla="*/ 1249527 h 1466388"/>
              <a:gd name="connsiteX30" fmla="*/ 6849539 w 11319517"/>
              <a:gd name="connsiteY30" fmla="*/ 1249527 h 1466388"/>
              <a:gd name="connsiteX31" fmla="*/ 7218349 w 11319517"/>
              <a:gd name="connsiteY31" fmla="*/ 986935 h 1466388"/>
              <a:gd name="connsiteX32" fmla="*/ 6830361 w 11319517"/>
              <a:gd name="connsiteY32" fmla="*/ 815807 h 1466388"/>
              <a:gd name="connsiteX33" fmla="*/ 6257968 w 11319517"/>
              <a:gd name="connsiteY33" fmla="*/ 815807 h 1466388"/>
              <a:gd name="connsiteX34" fmla="*/ 5791792 w 11319517"/>
              <a:gd name="connsiteY34" fmla="*/ 495679 h 1466388"/>
              <a:gd name="connsiteX35" fmla="*/ 6436472 w 11319517"/>
              <a:gd name="connsiteY35" fmla="*/ 25078 h 1466388"/>
              <a:gd name="connsiteX36" fmla="*/ 3757436 w 11319517"/>
              <a:gd name="connsiteY36" fmla="*/ 23603 h 1466388"/>
              <a:gd name="connsiteX37" fmla="*/ 3989049 w 11319517"/>
              <a:gd name="connsiteY37" fmla="*/ 23603 h 1466388"/>
              <a:gd name="connsiteX38" fmla="*/ 3847426 w 11319517"/>
              <a:gd name="connsiteY38" fmla="*/ 823183 h 1466388"/>
              <a:gd name="connsiteX39" fmla="*/ 2912124 w 11319517"/>
              <a:gd name="connsiteY39" fmla="*/ 1466388 h 1466388"/>
              <a:gd name="connsiteX40" fmla="*/ 2103692 w 11319517"/>
              <a:gd name="connsiteY40" fmla="*/ 966281 h 1466388"/>
              <a:gd name="connsiteX41" fmla="*/ 2116969 w 11319517"/>
              <a:gd name="connsiteY41" fmla="*/ 824659 h 1466388"/>
              <a:gd name="connsiteX42" fmla="*/ 2258592 w 11319517"/>
              <a:gd name="connsiteY42" fmla="*/ 25078 h 1466388"/>
              <a:gd name="connsiteX43" fmla="*/ 2487254 w 11319517"/>
              <a:gd name="connsiteY43" fmla="*/ 25078 h 1466388"/>
              <a:gd name="connsiteX44" fmla="*/ 2345631 w 11319517"/>
              <a:gd name="connsiteY44" fmla="*/ 824659 h 1466388"/>
              <a:gd name="connsiteX45" fmla="*/ 2335305 w 11319517"/>
              <a:gd name="connsiteY45" fmla="*/ 935302 h 1466388"/>
              <a:gd name="connsiteX46" fmla="*/ 2946054 w 11319517"/>
              <a:gd name="connsiteY46" fmla="*/ 1277557 h 1466388"/>
              <a:gd name="connsiteX47" fmla="*/ 3615813 w 11319517"/>
              <a:gd name="connsiteY47" fmla="*/ 826134 h 1466388"/>
              <a:gd name="connsiteX48" fmla="*/ 9677575 w 11319517"/>
              <a:gd name="connsiteY48" fmla="*/ 23602 h 1466388"/>
              <a:gd name="connsiteX49" fmla="*/ 11319517 w 11319517"/>
              <a:gd name="connsiteY49" fmla="*/ 23602 h 1466388"/>
              <a:gd name="connsiteX50" fmla="*/ 11135112 w 11319517"/>
              <a:gd name="connsiteY50" fmla="*/ 218334 h 1466388"/>
              <a:gd name="connsiteX51" fmla="*/ 10472729 w 11319517"/>
              <a:gd name="connsiteY51" fmla="*/ 218334 h 1466388"/>
              <a:gd name="connsiteX52" fmla="*/ 10255869 w 11319517"/>
              <a:gd name="connsiteY52" fmla="*/ 1442783 h 1466388"/>
              <a:gd name="connsiteX53" fmla="*/ 10025732 w 11319517"/>
              <a:gd name="connsiteY53" fmla="*/ 1442783 h 1466388"/>
              <a:gd name="connsiteX54" fmla="*/ 10242592 w 11319517"/>
              <a:gd name="connsiteY54" fmla="*/ 218334 h 1466388"/>
              <a:gd name="connsiteX55" fmla="*/ 9488744 w 11319517"/>
              <a:gd name="connsiteY55" fmla="*/ 218334 h 1466388"/>
              <a:gd name="connsiteX56" fmla="*/ 4223612 w 11319517"/>
              <a:gd name="connsiteY56" fmla="*/ 23602 h 1466388"/>
              <a:gd name="connsiteX57" fmla="*/ 5730982 w 11319517"/>
              <a:gd name="connsiteY57" fmla="*/ 23602 h 1466388"/>
              <a:gd name="connsiteX58" fmla="*/ 5730982 w 11319517"/>
              <a:gd name="connsiteY58" fmla="*/ 23945 h 1466388"/>
              <a:gd name="connsiteX59" fmla="*/ 5546902 w 11319517"/>
              <a:gd name="connsiteY59" fmla="*/ 218334 h 1466388"/>
              <a:gd name="connsiteX60" fmla="*/ 4419819 w 11319517"/>
              <a:gd name="connsiteY60" fmla="*/ 218334 h 1466388"/>
              <a:gd name="connsiteX61" fmla="*/ 4343106 w 11319517"/>
              <a:gd name="connsiteY61" fmla="*/ 644678 h 1466388"/>
              <a:gd name="connsiteX62" fmla="*/ 5552803 w 11319517"/>
              <a:gd name="connsiteY62" fmla="*/ 644678 h 1466388"/>
              <a:gd name="connsiteX63" fmla="*/ 5392002 w 11319517"/>
              <a:gd name="connsiteY63" fmla="*/ 814331 h 1466388"/>
              <a:gd name="connsiteX64" fmla="*/ 4313601 w 11319517"/>
              <a:gd name="connsiteY64" fmla="*/ 814331 h 1466388"/>
              <a:gd name="connsiteX65" fmla="*/ 4236889 w 11319517"/>
              <a:gd name="connsiteY65" fmla="*/ 1249527 h 1466388"/>
              <a:gd name="connsiteX66" fmla="*/ 5521823 w 11319517"/>
              <a:gd name="connsiteY66" fmla="*/ 1249527 h 1466388"/>
              <a:gd name="connsiteX67" fmla="*/ 5337418 w 11319517"/>
              <a:gd name="connsiteY67" fmla="*/ 1442783 h 1466388"/>
              <a:gd name="connsiteX68" fmla="*/ 3972821 w 11319517"/>
              <a:gd name="connsiteY68" fmla="*/ 1442783 h 1466388"/>
              <a:gd name="connsiteX69" fmla="*/ 1094627 w 11319517"/>
              <a:gd name="connsiteY69" fmla="*/ 0 h 1466388"/>
              <a:gd name="connsiteX70" fmla="*/ 1934040 w 11319517"/>
              <a:gd name="connsiteY70" fmla="*/ 590096 h 1466388"/>
              <a:gd name="connsiteX71" fmla="*/ 1818970 w 11319517"/>
              <a:gd name="connsiteY71" fmla="*/ 969233 h 1466388"/>
              <a:gd name="connsiteX72" fmla="*/ 1575556 w 11319517"/>
              <a:gd name="connsiteY72" fmla="*/ 969233 h 1466388"/>
              <a:gd name="connsiteX73" fmla="*/ 1700952 w 11319517"/>
              <a:gd name="connsiteY73" fmla="*/ 612225 h 1466388"/>
              <a:gd name="connsiteX74" fmla="*/ 1060698 w 11319517"/>
              <a:gd name="connsiteY74" fmla="*/ 191781 h 1466388"/>
              <a:gd name="connsiteX75" fmla="*/ 231613 w 11319517"/>
              <a:gd name="connsiteY75" fmla="*/ 830560 h 1466388"/>
              <a:gd name="connsiteX76" fmla="*/ 709590 w 11319517"/>
              <a:gd name="connsiteY76" fmla="*/ 1248053 h 1466388"/>
              <a:gd name="connsiteX77" fmla="*/ 1352795 w 11319517"/>
              <a:gd name="connsiteY77" fmla="*/ 1248053 h 1466388"/>
              <a:gd name="connsiteX78" fmla="*/ 964807 w 11319517"/>
              <a:gd name="connsiteY78" fmla="*/ 832036 h 1466388"/>
              <a:gd name="connsiteX79" fmla="*/ 1268707 w 11319517"/>
              <a:gd name="connsiteY79" fmla="*/ 832036 h 1466388"/>
              <a:gd name="connsiteX80" fmla="*/ 1841100 w 11319517"/>
              <a:gd name="connsiteY80" fmla="*/ 1441310 h 1466388"/>
              <a:gd name="connsiteX81" fmla="*/ 674185 w 11319517"/>
              <a:gd name="connsiteY81" fmla="*/ 1441310 h 1466388"/>
              <a:gd name="connsiteX82" fmla="*/ 674185 w 11319517"/>
              <a:gd name="connsiteY82" fmla="*/ 1442785 h 1466388"/>
              <a:gd name="connsiteX83" fmla="*/ 0 w 11319517"/>
              <a:gd name="connsiteY83" fmla="*/ 852689 h 1466388"/>
              <a:gd name="connsiteX84" fmla="*/ 1094627 w 11319517"/>
              <a:gd name="connsiteY84" fmla="*/ 0 h 1466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1319517" h="1466388">
                <a:moveTo>
                  <a:pt x="6436472" y="25078"/>
                </a:moveTo>
                <a:lnTo>
                  <a:pt x="7584209" y="25078"/>
                </a:lnTo>
                <a:lnTo>
                  <a:pt x="8351334" y="25078"/>
                </a:lnTo>
                <a:cubicBezTo>
                  <a:pt x="8352808" y="25078"/>
                  <a:pt x="8352808" y="25078"/>
                  <a:pt x="8354284" y="25078"/>
                </a:cubicBezTo>
                <a:lnTo>
                  <a:pt x="9488595" y="25078"/>
                </a:lnTo>
                <a:lnTo>
                  <a:pt x="9488595" y="39370"/>
                </a:lnTo>
                <a:lnTo>
                  <a:pt x="9319091" y="219810"/>
                </a:lnTo>
                <a:lnTo>
                  <a:pt x="8302651" y="219810"/>
                </a:lnTo>
                <a:cubicBezTo>
                  <a:pt x="8056286" y="219810"/>
                  <a:pt x="7933841" y="311274"/>
                  <a:pt x="7933841" y="480927"/>
                </a:cubicBezTo>
                <a:cubicBezTo>
                  <a:pt x="7933841" y="626976"/>
                  <a:pt x="8078414" y="646154"/>
                  <a:pt x="8321829" y="646154"/>
                </a:cubicBezTo>
                <a:lnTo>
                  <a:pt x="8897172" y="646154"/>
                </a:lnTo>
                <a:cubicBezTo>
                  <a:pt x="9202547" y="646154"/>
                  <a:pt x="9358922" y="752371"/>
                  <a:pt x="9360398" y="961855"/>
                </a:cubicBezTo>
                <a:cubicBezTo>
                  <a:pt x="9360398" y="1259854"/>
                  <a:pt x="9171567" y="1442784"/>
                  <a:pt x="8717193" y="1442784"/>
                </a:cubicBezTo>
                <a:lnTo>
                  <a:pt x="7469140" y="1442784"/>
                </a:lnTo>
                <a:lnTo>
                  <a:pt x="7653545" y="1249527"/>
                </a:lnTo>
                <a:lnTo>
                  <a:pt x="8767351" y="1249527"/>
                </a:lnTo>
                <a:cubicBezTo>
                  <a:pt x="9015192" y="1249527"/>
                  <a:pt x="9136161" y="1156587"/>
                  <a:pt x="9136161" y="986935"/>
                </a:cubicBezTo>
                <a:cubicBezTo>
                  <a:pt x="9136161" y="834985"/>
                  <a:pt x="8990112" y="815807"/>
                  <a:pt x="8748173" y="815807"/>
                </a:cubicBezTo>
                <a:lnTo>
                  <a:pt x="8175780" y="815807"/>
                </a:lnTo>
                <a:cubicBezTo>
                  <a:pt x="7860079" y="815807"/>
                  <a:pt x="7709604" y="700738"/>
                  <a:pt x="7709604" y="495679"/>
                </a:cubicBezTo>
                <a:cubicBezTo>
                  <a:pt x="7709604" y="387987"/>
                  <a:pt x="7737634" y="293572"/>
                  <a:pt x="7795168" y="219810"/>
                </a:cubicBezTo>
                <a:lnTo>
                  <a:pt x="7222775" y="219810"/>
                </a:lnTo>
                <a:lnTo>
                  <a:pt x="6386314" y="219810"/>
                </a:lnTo>
                <a:cubicBezTo>
                  <a:pt x="6139949" y="219810"/>
                  <a:pt x="6017504" y="311274"/>
                  <a:pt x="6017504" y="480927"/>
                </a:cubicBezTo>
                <a:cubicBezTo>
                  <a:pt x="6017504" y="626976"/>
                  <a:pt x="6162077" y="646154"/>
                  <a:pt x="6405492" y="646154"/>
                </a:cubicBezTo>
                <a:lnTo>
                  <a:pt x="6980836" y="646154"/>
                </a:lnTo>
                <a:cubicBezTo>
                  <a:pt x="7286210" y="646154"/>
                  <a:pt x="7442586" y="752371"/>
                  <a:pt x="7442586" y="961855"/>
                </a:cubicBezTo>
                <a:cubicBezTo>
                  <a:pt x="7442586" y="1259854"/>
                  <a:pt x="7253755" y="1442784"/>
                  <a:pt x="6799381" y="1442784"/>
                </a:cubicBezTo>
                <a:lnTo>
                  <a:pt x="5551328" y="1442784"/>
                </a:lnTo>
                <a:lnTo>
                  <a:pt x="5735733" y="1249527"/>
                </a:lnTo>
                <a:lnTo>
                  <a:pt x="6849539" y="1249527"/>
                </a:lnTo>
                <a:cubicBezTo>
                  <a:pt x="7097379" y="1249527"/>
                  <a:pt x="7218349" y="1156587"/>
                  <a:pt x="7218349" y="986935"/>
                </a:cubicBezTo>
                <a:cubicBezTo>
                  <a:pt x="7218349" y="834985"/>
                  <a:pt x="7072300" y="815807"/>
                  <a:pt x="6830361" y="815807"/>
                </a:cubicBezTo>
                <a:lnTo>
                  <a:pt x="6257968" y="815807"/>
                </a:lnTo>
                <a:cubicBezTo>
                  <a:pt x="5942267" y="815807"/>
                  <a:pt x="5791792" y="700738"/>
                  <a:pt x="5791792" y="495679"/>
                </a:cubicBezTo>
                <a:cubicBezTo>
                  <a:pt x="5791792" y="208008"/>
                  <a:pt x="5989474" y="25078"/>
                  <a:pt x="6436472" y="25078"/>
                </a:cubicBezTo>
                <a:close/>
                <a:moveTo>
                  <a:pt x="3757436" y="23603"/>
                </a:moveTo>
                <a:lnTo>
                  <a:pt x="3989049" y="23603"/>
                </a:lnTo>
                <a:lnTo>
                  <a:pt x="3847426" y="823183"/>
                </a:lnTo>
                <a:cubicBezTo>
                  <a:pt x="3770713" y="1251003"/>
                  <a:pt x="3460913" y="1466388"/>
                  <a:pt x="2912124" y="1466388"/>
                </a:cubicBezTo>
                <a:cubicBezTo>
                  <a:pt x="2351532" y="1466388"/>
                  <a:pt x="2103692" y="1301161"/>
                  <a:pt x="2103692" y="966281"/>
                </a:cubicBezTo>
                <a:cubicBezTo>
                  <a:pt x="2103692" y="922024"/>
                  <a:pt x="2105167" y="873341"/>
                  <a:pt x="2116969" y="824659"/>
                </a:cubicBezTo>
                <a:lnTo>
                  <a:pt x="2258592" y="25078"/>
                </a:lnTo>
                <a:lnTo>
                  <a:pt x="2487254" y="25078"/>
                </a:lnTo>
                <a:lnTo>
                  <a:pt x="2345631" y="824659"/>
                </a:lnTo>
                <a:cubicBezTo>
                  <a:pt x="2336780" y="863015"/>
                  <a:pt x="2335305" y="901371"/>
                  <a:pt x="2335305" y="935302"/>
                </a:cubicBezTo>
                <a:cubicBezTo>
                  <a:pt x="2335305" y="1172815"/>
                  <a:pt x="2518235" y="1277557"/>
                  <a:pt x="2946054" y="1277557"/>
                </a:cubicBezTo>
                <a:cubicBezTo>
                  <a:pt x="3435834" y="1277557"/>
                  <a:pt x="3561229" y="1143310"/>
                  <a:pt x="3615813" y="826134"/>
                </a:cubicBezTo>
                <a:close/>
                <a:moveTo>
                  <a:pt x="9677575" y="23602"/>
                </a:moveTo>
                <a:lnTo>
                  <a:pt x="11319517" y="23602"/>
                </a:lnTo>
                <a:lnTo>
                  <a:pt x="11135112" y="218334"/>
                </a:lnTo>
                <a:lnTo>
                  <a:pt x="10472729" y="218334"/>
                </a:lnTo>
                <a:lnTo>
                  <a:pt x="10255869" y="1442783"/>
                </a:lnTo>
                <a:lnTo>
                  <a:pt x="10025732" y="1442783"/>
                </a:lnTo>
                <a:lnTo>
                  <a:pt x="10242592" y="218334"/>
                </a:lnTo>
                <a:lnTo>
                  <a:pt x="9488744" y="218334"/>
                </a:lnTo>
                <a:close/>
                <a:moveTo>
                  <a:pt x="4223612" y="23602"/>
                </a:moveTo>
                <a:lnTo>
                  <a:pt x="5730982" y="23602"/>
                </a:lnTo>
                <a:lnTo>
                  <a:pt x="5730982" y="23945"/>
                </a:lnTo>
                <a:lnTo>
                  <a:pt x="5546902" y="218334"/>
                </a:lnTo>
                <a:lnTo>
                  <a:pt x="4419819" y="218334"/>
                </a:lnTo>
                <a:lnTo>
                  <a:pt x="4343106" y="644678"/>
                </a:lnTo>
                <a:lnTo>
                  <a:pt x="5552803" y="644678"/>
                </a:lnTo>
                <a:lnTo>
                  <a:pt x="5392002" y="814331"/>
                </a:lnTo>
                <a:lnTo>
                  <a:pt x="4313601" y="814331"/>
                </a:lnTo>
                <a:lnTo>
                  <a:pt x="4236889" y="1249527"/>
                </a:lnTo>
                <a:lnTo>
                  <a:pt x="5521823" y="1249527"/>
                </a:lnTo>
                <a:lnTo>
                  <a:pt x="5337418" y="1442783"/>
                </a:lnTo>
                <a:lnTo>
                  <a:pt x="3972821" y="1442783"/>
                </a:lnTo>
                <a:close/>
                <a:moveTo>
                  <a:pt x="1094627" y="0"/>
                </a:moveTo>
                <a:cubicBezTo>
                  <a:pt x="1650794" y="0"/>
                  <a:pt x="1934040" y="187356"/>
                  <a:pt x="1934040" y="590096"/>
                </a:cubicBezTo>
                <a:cubicBezTo>
                  <a:pt x="1934040" y="770076"/>
                  <a:pt x="1882406" y="880719"/>
                  <a:pt x="1818970" y="969233"/>
                </a:cubicBezTo>
                <a:lnTo>
                  <a:pt x="1575556" y="969233"/>
                </a:lnTo>
                <a:cubicBezTo>
                  <a:pt x="1677348" y="863015"/>
                  <a:pt x="1700952" y="747947"/>
                  <a:pt x="1700952" y="612225"/>
                </a:cubicBezTo>
                <a:cubicBezTo>
                  <a:pt x="1700952" y="303900"/>
                  <a:pt x="1497369" y="191781"/>
                  <a:pt x="1060698" y="191781"/>
                </a:cubicBezTo>
                <a:cubicBezTo>
                  <a:pt x="449948" y="191781"/>
                  <a:pt x="231613" y="380612"/>
                  <a:pt x="231613" y="830560"/>
                </a:cubicBezTo>
                <a:cubicBezTo>
                  <a:pt x="231613" y="1116757"/>
                  <a:pt x="420443" y="1248053"/>
                  <a:pt x="709590" y="1248053"/>
                </a:cubicBezTo>
                <a:lnTo>
                  <a:pt x="1352795" y="1248053"/>
                </a:lnTo>
                <a:lnTo>
                  <a:pt x="964807" y="832036"/>
                </a:lnTo>
                <a:lnTo>
                  <a:pt x="1268707" y="832036"/>
                </a:lnTo>
                <a:lnTo>
                  <a:pt x="1841100" y="1441310"/>
                </a:lnTo>
                <a:lnTo>
                  <a:pt x="674185" y="1441310"/>
                </a:lnTo>
                <a:lnTo>
                  <a:pt x="674185" y="1442785"/>
                </a:lnTo>
                <a:cubicBezTo>
                  <a:pt x="280296" y="1442785"/>
                  <a:pt x="0" y="1237727"/>
                  <a:pt x="0" y="852689"/>
                </a:cubicBezTo>
                <a:cubicBezTo>
                  <a:pt x="0" y="286197"/>
                  <a:pt x="354058" y="0"/>
                  <a:pt x="1094627" y="0"/>
                </a:cubicBezTo>
                <a:close/>
              </a:path>
            </a:pathLst>
          </a:cu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2753786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62A1AF-70C0-9641-B463-44F8D4AC6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311936"/>
            <a:ext cx="9979511" cy="43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A72807-630B-BF43-BDD9-0FDA4FE6C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1768" y="941705"/>
            <a:ext cx="116051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478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684" r:id="rId2"/>
    <p:sldLayoutId id="2147483718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717" r:id="rId16"/>
    <p:sldLayoutId id="2147483697" r:id="rId17"/>
    <p:sldLayoutId id="2147483698" r:id="rId18"/>
    <p:sldLayoutId id="2147483699" r:id="rId19"/>
    <p:sldLayoutId id="2147483700" r:id="rId20"/>
    <p:sldLayoutId id="2147483701" r:id="rId21"/>
    <p:sldLayoutId id="2147483702" r:id="rId22"/>
    <p:sldLayoutId id="2147483703" r:id="rId23"/>
    <p:sldLayoutId id="2147483704" r:id="rId24"/>
    <p:sldLayoutId id="2147483716" r:id="rId25"/>
    <p:sldLayoutId id="2147483705" r:id="rId26"/>
    <p:sldLayoutId id="2147483706" r:id="rId27"/>
    <p:sldLayoutId id="2147483707" r:id="rId28"/>
    <p:sldLayoutId id="2147483708" r:id="rId29"/>
    <p:sldLayoutId id="2147483709" r:id="rId30"/>
    <p:sldLayoutId id="2147483710" r:id="rId31"/>
    <p:sldLayoutId id="2147483711" r:id="rId32"/>
    <p:sldLayoutId id="2147483712" r:id="rId33"/>
    <p:sldLayoutId id="2147483713" r:id="rId34"/>
    <p:sldLayoutId id="2147483714" r:id="rId35"/>
    <p:sldLayoutId id="2147483715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47BA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2.mp4"/><Relationship Id="rId7" Type="http://schemas.openxmlformats.org/officeDocument/2006/relationships/image" Target="../media/image1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2.mp4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4.mp4"/><Relationship Id="rId7" Type="http://schemas.openxmlformats.org/officeDocument/2006/relationships/image" Target="../media/image2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4.mp4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video" Target="../media/media4.mp4"/><Relationship Id="rId13" Type="http://schemas.openxmlformats.org/officeDocument/2006/relationships/image" Target="../media/image20.png"/><Relationship Id="rId3" Type="http://schemas.microsoft.com/office/2007/relationships/media" Target="../media/media1.mp4"/><Relationship Id="rId7" Type="http://schemas.microsoft.com/office/2007/relationships/media" Target="../media/media4.mp4"/><Relationship Id="rId12" Type="http://schemas.openxmlformats.org/officeDocument/2006/relationships/notesSlide" Target="../notesSlides/notesSlide14.xml"/><Relationship Id="rId17" Type="http://schemas.openxmlformats.org/officeDocument/2006/relationships/image" Target="../media/image24.png"/><Relationship Id="rId2" Type="http://schemas.openxmlformats.org/officeDocument/2006/relationships/video" Target="../media/media2.mp4"/><Relationship Id="rId16" Type="http://schemas.openxmlformats.org/officeDocument/2006/relationships/image" Target="../media/image22.png"/><Relationship Id="rId1" Type="http://schemas.microsoft.com/office/2007/relationships/media" Target="../media/media2.mp4"/><Relationship Id="rId6" Type="http://schemas.openxmlformats.org/officeDocument/2006/relationships/video" Target="../media/media5.mp4"/><Relationship Id="rId11" Type="http://schemas.openxmlformats.org/officeDocument/2006/relationships/slideLayout" Target="../slideLayouts/slideLayout1.xml"/><Relationship Id="rId5" Type="http://schemas.microsoft.com/office/2007/relationships/media" Target="../media/media5.mp4"/><Relationship Id="rId15" Type="http://schemas.openxmlformats.org/officeDocument/2006/relationships/image" Target="../media/image23.png"/><Relationship Id="rId10" Type="http://schemas.openxmlformats.org/officeDocument/2006/relationships/video" Target="../media/media6.mp4"/><Relationship Id="rId4" Type="http://schemas.openxmlformats.org/officeDocument/2006/relationships/video" Target="../media/media1.mp4"/><Relationship Id="rId9" Type="http://schemas.microsoft.com/office/2007/relationships/media" Target="../media/media6.mp4"/><Relationship Id="rId1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7.png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5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4" Type="http://schemas.openxmlformats.org/officeDocument/2006/relationships/image" Target="../media/image26.sv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7.sv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6.png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18.xml"/><Relationship Id="rId9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svg"/><Relationship Id="rId3" Type="http://schemas.openxmlformats.org/officeDocument/2006/relationships/image" Target="../media/image44.svg"/><Relationship Id="rId7" Type="http://schemas.openxmlformats.org/officeDocument/2006/relationships/image" Target="../media/image48.svg"/><Relationship Id="rId12" Type="http://schemas.openxmlformats.org/officeDocument/2006/relationships/image" Target="../media/image5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11" Type="http://schemas.openxmlformats.org/officeDocument/2006/relationships/image" Target="../media/image52.svg"/><Relationship Id="rId5" Type="http://schemas.openxmlformats.org/officeDocument/2006/relationships/image" Target="../media/image46.sv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Image of an artist illustration of the X-59 in flight over a community.">
            <a:extLst>
              <a:ext uri="{FF2B5EF4-FFF2-40B4-BE49-F238E27FC236}">
                <a16:creationId xmlns:a16="http://schemas.microsoft.com/office/drawing/2014/main" id="{CFC054B4-B6CE-DEC5-6FA8-47846D7A29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47" b="47"/>
          <a:stretch>
            <a:fillRect/>
          </a:stretch>
        </p:blipFill>
        <p:spPr/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8F5B53A1-9CDD-8D40-8AE7-84C5AEC9C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4152123"/>
            <a:ext cx="11887200" cy="1432926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4pPA1 - Turbulence effects on shaped booms: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Central composite design of modeled atmospheric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turbulence parameters for sonic boom propagation 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B83E714A-0200-924B-81E8-885D7F6F59D5}"/>
              </a:ext>
            </a:extLst>
          </p:cNvPr>
          <p:cNvSpPr txBox="1">
            <a:spLocks/>
          </p:cNvSpPr>
          <p:nvPr/>
        </p:nvSpPr>
        <p:spPr>
          <a:xfrm>
            <a:off x="152041" y="5514392"/>
            <a:ext cx="9804841" cy="8751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Will Doebler</a:t>
            </a:r>
            <a:r>
              <a:rPr lang="en-US" sz="1600" baseline="30000" dirty="0"/>
              <a:t>1</a:t>
            </a:r>
            <a:r>
              <a:rPr lang="en-US" sz="1600" dirty="0"/>
              <a:t>, Peter Parker</a:t>
            </a:r>
            <a:r>
              <a:rPr lang="en-US" sz="1600" baseline="30000" dirty="0"/>
              <a:t>1</a:t>
            </a:r>
            <a:r>
              <a:rPr lang="en-US" sz="1600" dirty="0"/>
              <a:t>, Robert Downs</a:t>
            </a:r>
            <a:r>
              <a:rPr lang="en-US" sz="1600" baseline="30000" dirty="0"/>
              <a:t>2</a:t>
            </a:r>
            <a:r>
              <a:rPr lang="en-US" sz="1600" dirty="0"/>
              <a:t>, and Alexandra Loubeau</a:t>
            </a:r>
            <a:r>
              <a:rPr lang="en-US" sz="1600" baseline="30000" dirty="0"/>
              <a:t>1</a:t>
            </a:r>
            <a:br>
              <a:rPr lang="en-US" sz="1600" baseline="30000" dirty="0"/>
            </a:br>
            <a:r>
              <a:rPr lang="en-US" sz="1600" dirty="0"/>
              <a:t>184</a:t>
            </a:r>
            <a:r>
              <a:rPr lang="en-US" sz="1600" baseline="30000" dirty="0"/>
              <a:t>th</a:t>
            </a:r>
            <a:r>
              <a:rPr lang="en-US" sz="1600" dirty="0"/>
              <a:t> Meeting of the Acoustical Society of America</a:t>
            </a:r>
            <a:br>
              <a:rPr lang="en-US" sz="1600" dirty="0"/>
            </a:br>
            <a:r>
              <a:rPr lang="en-US" sz="1600" dirty="0"/>
              <a:t>May 11, 2023</a:t>
            </a:r>
            <a:br>
              <a:rPr lang="en-US" sz="1600" dirty="0"/>
            </a:br>
            <a:r>
              <a:rPr lang="en-US" sz="1600" baseline="30000" dirty="0"/>
              <a:t>1</a:t>
            </a:r>
            <a:r>
              <a:rPr lang="en-US" sz="1600" dirty="0"/>
              <a:t>NASA Langley Research Center, </a:t>
            </a:r>
            <a:r>
              <a:rPr lang="en-US" sz="1600" baseline="30000" dirty="0"/>
              <a:t>2</a:t>
            </a:r>
            <a:r>
              <a:rPr lang="en-US" sz="1600" dirty="0"/>
              <a:t>US DOT Volpe National Transportation Systems Center</a:t>
            </a:r>
          </a:p>
        </p:txBody>
      </p:sp>
      <p:pic>
        <p:nvPicPr>
          <p:cNvPr id="11" name="Picture 10" descr="NASA Logo (Black and White)">
            <a:extLst>
              <a:ext uri="{FF2B5EF4-FFF2-40B4-BE49-F238E27FC236}">
                <a16:creationId xmlns:a16="http://schemas.microsoft.com/office/drawing/2014/main" id="{B8BB3540-9591-C785-E2C5-CFEA98A0D3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2537" y="243122"/>
            <a:ext cx="721239" cy="596009"/>
          </a:xfrm>
          <a:prstGeom prst="rect">
            <a:avLst/>
          </a:prstGeom>
        </p:spPr>
      </p:pic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6283648-9B13-7349-7657-7177100DD91D}"/>
              </a:ext>
            </a:extLst>
          </p:cNvPr>
          <p:cNvSpPr txBox="1">
            <a:spLocks/>
          </p:cNvSpPr>
          <p:nvPr/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b="1" kern="1200">
                <a:solidFill>
                  <a:srgbClr val="0047B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www.nasa.gov</a:t>
            </a:r>
          </a:p>
        </p:txBody>
      </p:sp>
    </p:spTree>
    <p:extLst>
      <p:ext uri="{BB962C8B-B14F-4D97-AF65-F5344CB8AC3E}">
        <p14:creationId xmlns:p14="http://schemas.microsoft.com/office/powerpoint/2010/main" val="624449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71068-6879-47EC-805A-4D2B77040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937" y="539927"/>
            <a:ext cx="9979511" cy="437650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71C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Turbulence effects on shaped booms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71D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D25D92-1CF2-4253-B72B-574CF580395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64B66F4-CDBD-40A8-9216-2781801F5DF1}"/>
              </a:ext>
            </a:extLst>
          </p:cNvPr>
          <p:cNvSpPr txBox="1">
            <a:spLocks/>
          </p:cNvSpPr>
          <p:nvPr/>
        </p:nvSpPr>
        <p:spPr>
          <a:xfrm>
            <a:off x="543697" y="1426703"/>
            <a:ext cx="11096368" cy="47502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Gill Sans Regular" panose="020B0502020104020203" pitchFamily="34" charset="-79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B7B3"/>
              </a:buClr>
              <a:buFont typeface="Wingdings" pitchFamily="2" charset="2"/>
              <a:buChar char="§"/>
              <a:defRPr sz="2400" b="0" i="0" kern="1200">
                <a:solidFill>
                  <a:schemeClr val="tx1"/>
                </a:solidFill>
                <a:latin typeface="Gill Sans Regular" panose="020B0502020104020203" pitchFamily="34" charset="-79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3C9988"/>
              </a:buClr>
              <a:buSzPct val="76000"/>
              <a:buFont typeface="Courier New" panose="02070309020205020404" pitchFamily="49" charset="0"/>
              <a:buChar char="o"/>
              <a:defRPr sz="2000" b="0" i="0" kern="1200">
                <a:solidFill>
                  <a:schemeClr val="tx1"/>
                </a:solidFill>
                <a:latin typeface="Gill Sans Regular" panose="020B0502020104020203" pitchFamily="34" charset="-79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‣"/>
              <a:defRPr sz="1800" b="0" i="0" kern="1200">
                <a:solidFill>
                  <a:schemeClr val="tx1"/>
                </a:solidFill>
                <a:latin typeface="Gill Sans Regular" panose="020B0502020104020203" pitchFamily="34" charset="-79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3"/>
              </a:buClr>
              <a:buSzPct val="74000"/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Gill Sans Regular" panose="020B0502020104020203" pitchFamily="34" charset="-79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1D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4pPA1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Central composite design of modeled atmospheric turbulence parameters for sonic boom propagation </a:t>
            </a:r>
            <a:b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William Doebler, Peter Parker, Robert Downs, Alexandra Loubeau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1D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4pPA2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Propagation simulations using KZKFourier</a:t>
            </a:r>
            <a:b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Robert Downs, Michael Barzach, Will Doebler, Peter Parker, Alexandra Loubeau, Joel Lonzaga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1D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4pPA3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Finite impulse response filter development</a:t>
            </a:r>
            <a:b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Robert Downs, Michael Barzach, Jacob Klos, Joel Lonzaga, William Doebler, Peter Parker, Alexandra Loubeau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95E21E-723D-4363-BFDD-7A9B4D1C59A4}"/>
              </a:ext>
            </a:extLst>
          </p:cNvPr>
          <p:cNvSpPr/>
          <p:nvPr/>
        </p:nvSpPr>
        <p:spPr>
          <a:xfrm>
            <a:off x="1050202" y="1505042"/>
            <a:ext cx="10511073" cy="1104523"/>
          </a:xfrm>
          <a:prstGeom prst="rect">
            <a:avLst/>
          </a:prstGeom>
          <a:noFill/>
          <a:ln w="28575" cap="flat" cmpd="sng" algn="ctr">
            <a:solidFill>
              <a:srgbClr val="00A9A3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Gill Sans Regular" panose="020B0502020104020203"/>
            </a:endParaRP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D089A30-CE18-4374-AE49-754FA6AB1295}"/>
              </a:ext>
            </a:extLst>
          </p:cNvPr>
          <p:cNvSpPr txBox="1">
            <a:spLocks/>
          </p:cNvSpPr>
          <p:nvPr/>
        </p:nvSpPr>
        <p:spPr>
          <a:xfrm>
            <a:off x="11706056" y="6386520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z="900" smtClean="0"/>
              <a:pPr/>
              <a:t>2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872226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1FEF8-16F0-4D8D-AEFC-8C2D522EB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E7E64D-3E05-4E64-B285-7D654FD84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769" y="844727"/>
            <a:ext cx="11605111" cy="5385204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lang="en-US" dirty="0"/>
              <a:t>Background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lang="en-US" dirty="0"/>
              <a:t>Turbulence and sonic boom modeling software (PCBoom, </a:t>
            </a:r>
            <a:r>
              <a:rPr lang="en-US" dirty="0" err="1"/>
              <a:t>KZKFourier</a:t>
            </a:r>
            <a:r>
              <a:rPr lang="en-US" dirty="0"/>
              <a:t>)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lang="en-US" dirty="0"/>
              <a:t>Collect data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lang="en-US" dirty="0"/>
              <a:t>Turbulence parameters using atmospheric models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lang="en-US" dirty="0"/>
              <a:t>Design of Experiments approach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lang="en-US" dirty="0"/>
              <a:t>Select turbulence parameters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endParaRPr lang="en-US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lang="en-US" dirty="0"/>
              <a:t>Following presentations describe: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lang="en-US" sz="1600" dirty="0" err="1"/>
              <a:t>KZKFourier</a:t>
            </a:r>
            <a:r>
              <a:rPr lang="en-US" sz="1600" dirty="0"/>
              <a:t> propagation, improved FIR filter generation for PCBoom, and code validation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F40298-D3CD-499C-8787-0EB4DC177E5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38185F8-44AB-4FD3-ADCF-5D78F2CFDA48}"/>
              </a:ext>
            </a:extLst>
          </p:cNvPr>
          <p:cNvSpPr txBox="1">
            <a:spLocks/>
          </p:cNvSpPr>
          <p:nvPr/>
        </p:nvSpPr>
        <p:spPr>
          <a:xfrm>
            <a:off x="11706056" y="6386520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z="900" smtClean="0"/>
              <a:pPr/>
              <a:t>3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904246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16B0E-0903-44F6-AA6C-041A37FE9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311935"/>
            <a:ext cx="10931694" cy="932803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Turbulence causes spiking and rounding of N-wave booms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F0F915-F39B-4D7F-BD62-C1D5C6DD8A9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87022E-8125-4769-A94E-6C3853C2A9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881" r="11655" b="13494"/>
          <a:stretch/>
        </p:blipFill>
        <p:spPr>
          <a:xfrm>
            <a:off x="87118" y="3213248"/>
            <a:ext cx="4718122" cy="3173166"/>
          </a:xfrm>
          <a:prstGeom prst="rect">
            <a:avLst/>
          </a:prstGeom>
        </p:spPr>
      </p:pic>
      <p:pic>
        <p:nvPicPr>
          <p:cNvPr id="252" name="Picture 251">
            <a:extLst>
              <a:ext uri="{FF2B5EF4-FFF2-40B4-BE49-F238E27FC236}">
                <a16:creationId xmlns:a16="http://schemas.microsoft.com/office/drawing/2014/main" id="{0C9EB6C9-06BC-48CC-8290-9EBB80E1E4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3964" y="1237543"/>
            <a:ext cx="7137565" cy="5161628"/>
          </a:xfrm>
          <a:prstGeom prst="rect">
            <a:avLst/>
          </a:prstGeom>
        </p:spPr>
      </p:pic>
      <p:sp>
        <p:nvSpPr>
          <p:cNvPr id="254" name="Content Placeholder 253">
            <a:extLst>
              <a:ext uri="{FF2B5EF4-FFF2-40B4-BE49-F238E27FC236}">
                <a16:creationId xmlns:a16="http://schemas.microsoft.com/office/drawing/2014/main" id="{1207621B-3524-42BD-9744-A764E511D1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6637BA9F-387F-42A8-AEC5-C7314CCC798B}"/>
              </a:ext>
            </a:extLst>
          </p:cNvPr>
          <p:cNvSpPr txBox="1"/>
          <p:nvPr/>
        </p:nvSpPr>
        <p:spPr>
          <a:xfrm>
            <a:off x="5590573" y="4109013"/>
            <a:ext cx="3356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Atmospheric Boundary Layer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235F773C-19D3-4142-B128-5683B4375AB2}"/>
              </a:ext>
            </a:extLst>
          </p:cNvPr>
          <p:cNvSpPr txBox="1"/>
          <p:nvPr/>
        </p:nvSpPr>
        <p:spPr>
          <a:xfrm>
            <a:off x="854660" y="1439420"/>
            <a:ext cx="31830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Need to predict loudness and variability for community noise surveys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1848D8E-17D2-4D8E-80A5-C39421985C37}"/>
              </a:ext>
            </a:extLst>
          </p:cNvPr>
          <p:cNvSpPr txBox="1">
            <a:spLocks/>
          </p:cNvSpPr>
          <p:nvPr/>
        </p:nvSpPr>
        <p:spPr>
          <a:xfrm>
            <a:off x="11706056" y="6386520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z="900" smtClean="0"/>
              <a:pPr/>
              <a:t>4</a:t>
            </a:fld>
            <a:endParaRPr lang="en-US" sz="9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92A7E5-7E0C-4D93-B95C-E49865BE4362}"/>
              </a:ext>
            </a:extLst>
          </p:cNvPr>
          <p:cNvSpPr txBox="1"/>
          <p:nvPr/>
        </p:nvSpPr>
        <p:spPr>
          <a:xfrm>
            <a:off x="263304" y="6326909"/>
            <a:ext cx="30325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Image from NASA/CR-2022-220509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8D0580-17DA-4F91-B49D-13E71782E386}"/>
              </a:ext>
            </a:extLst>
          </p:cNvPr>
          <p:cNvSpPr txBox="1"/>
          <p:nvPr/>
        </p:nvSpPr>
        <p:spPr>
          <a:xfrm>
            <a:off x="386077" y="2931506"/>
            <a:ext cx="43432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Measurements from 16 microphones </a:t>
            </a:r>
          </a:p>
          <a:p>
            <a:pPr algn="ctr"/>
            <a:r>
              <a:rPr lang="en-US" sz="1600" dirty="0"/>
              <a:t>spaced ~100 ft (30.5 m) apart</a:t>
            </a:r>
          </a:p>
        </p:txBody>
      </p:sp>
    </p:spTree>
    <p:extLst>
      <p:ext uri="{BB962C8B-B14F-4D97-AF65-F5344CB8AC3E}">
        <p14:creationId xmlns:p14="http://schemas.microsoft.com/office/powerpoint/2010/main" val="573337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A58E007-908C-4C83-A822-0287B70B32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1876"/>
          <a:stretch/>
        </p:blipFill>
        <p:spPr>
          <a:xfrm>
            <a:off x="4548963" y="3645495"/>
            <a:ext cx="3426967" cy="28657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A894B40-E97D-4473-A777-463190484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Stout and Sparrow’s </a:t>
            </a:r>
            <a:r>
              <a:rPr lang="en-US" dirty="0" err="1"/>
              <a:t>KZKFourier</a:t>
            </a:r>
            <a:r>
              <a:rPr lang="en-US" dirty="0"/>
              <a:t> turbulence model solves: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634165-CA17-4650-B76E-22D531398E5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3902DE1-2927-4209-A5D6-98657C07CDE2}"/>
                  </a:ext>
                </a:extLst>
              </p:cNvPr>
              <p:cNvSpPr txBox="1"/>
              <p:nvPr/>
            </p:nvSpPr>
            <p:spPr>
              <a:xfrm>
                <a:off x="117289" y="1248684"/>
                <a:ext cx="12002948" cy="86863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1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sz="21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1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ctrlPr>
                            <a:rPr lang="en-US" sz="21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sup>
                        <m:e>
                          <m:sSubSup>
                            <m:sSubSupPr>
                              <m:ctrlPr>
                                <a:rPr lang="en-US" sz="2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21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∇</m:t>
                              </m:r>
                            </m:e>
                            <m:sub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</m:sub>
                            <m:sup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2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  <m:r>
                            <a:rPr lang="en-US" sz="2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</m:nary>
                      <m:r>
                        <a:rPr lang="en-US" sz="21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1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num>
                        <m:den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Sup>
                            <m:sSubSupPr>
                              <m:ctrlP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bSup>
                        </m:den>
                      </m:f>
                      <m:f>
                        <m:fPr>
                          <m:ctrlPr>
                            <a:rPr lang="en-US" sz="21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p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100" b="0" i="1" smtClean="0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US" sz="21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sSub>
                            <m:sSubPr>
                              <m:ctrlP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bSup>
                        </m:den>
                      </m:f>
                      <m:f>
                        <m:fPr>
                          <m:ctrlPr>
                            <a:rPr lang="en-US" sz="21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𝜕𝜏</m:t>
                          </m:r>
                        </m:den>
                      </m:f>
                      <m:r>
                        <a:rPr lang="en-US" sz="21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1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num>
                        <m:den>
                          <m:sSubSup>
                            <m:sSubSupPr>
                              <m:ctrlP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f>
                        <m:fPr>
                          <m:ctrlPr>
                            <a:rPr lang="en-US" sz="21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𝜕𝜏</m:t>
                          </m:r>
                        </m:den>
                      </m:f>
                      <m:r>
                        <a:rPr lang="en-US" sz="21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1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f>
                        <m:fPr>
                          <m:ctrlPr>
                            <a:rPr lang="en-US" sz="21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𝜕𝜏</m:t>
                          </m:r>
                        </m:den>
                      </m:f>
                      <m:r>
                        <a:rPr lang="en-US" sz="21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1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US" sz="2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100" b="1" i="1" smtClean="0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</a:rPr>
                                <m:t>⊥</m:t>
                              </m:r>
                            </m:sub>
                          </m:sSub>
                          <m:r>
                            <a:rPr lang="en-US" sz="2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sz="2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∇</m:t>
                              </m:r>
                            </m:e>
                            <m:sub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</m:sub>
                          </m:sSub>
                          <m:r>
                            <a:rPr lang="en-US" sz="2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sz="21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sz="21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1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sz="21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sub>
                                <m:sup>
                                  <m:r>
                                    <a:rPr lang="en-US" sz="21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num>
                            <m:den>
                              <m:sSubSup>
                                <m:sSubSupPr>
                                  <m:ctrlPr>
                                    <a:rPr lang="en-US" sz="21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1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sz="21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sz="21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  <m:nary>
                            <m:naryPr>
                              <m:ctrlPr>
                                <a:rPr lang="en-US" sz="2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  <m:sup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en-US" sz="21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21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1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US" sz="21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21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num>
                                <m:den>
                                  <m:r>
                                    <a:rPr lang="en-US" sz="21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US" sz="21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1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p>
                                      <m:r>
                                        <a:rPr lang="en-US" sz="21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′2</m:t>
                                      </m:r>
                                    </m:sup>
                                  </m:sSup>
                                </m:den>
                              </m:f>
                              <m:sSup>
                                <m:sSupPr>
                                  <m:ctrlPr>
                                    <a:rPr lang="en-US" sz="21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1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21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21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d>
                                        <m:dPr>
                                          <m:ctrlPr>
                                            <a:rPr lang="en-US" sz="21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1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  <m:r>
                                            <a:rPr lang="en-US" sz="21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2100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100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𝜏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100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′</m:t>
                                              </m:r>
                                            </m:sup>
                                          </m:sSup>
                                        </m:e>
                                      </m:d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sz="21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1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US" sz="21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𝜈</m:t>
                                          </m:r>
                                        </m:sub>
                                      </m:sSub>
                                    </m:den>
                                  </m:f>
                                </m:sup>
                              </m:sSup>
                              <m:r>
                                <a:rPr lang="en-US" sz="2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US" sz="21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1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p>
                                  <m:r>
                                    <a:rPr lang="en-US" sz="21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nary>
                        </m:e>
                      </m:nary>
                    </m:oMath>
                  </m:oMathPara>
                </a14:m>
                <a:endParaRPr lang="en-US" sz="21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3902DE1-2927-4209-A5D6-98657C07CD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289" y="1248684"/>
                <a:ext cx="12002948" cy="8686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7FC7748B-F5C3-4828-880D-953ACD87C05F}"/>
              </a:ext>
            </a:extLst>
          </p:cNvPr>
          <p:cNvSpPr txBox="1"/>
          <p:nvPr/>
        </p:nvSpPr>
        <p:spPr>
          <a:xfrm rot="1500000">
            <a:off x="647977" y="2211022"/>
            <a:ext cx="1689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diffraction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B52905-1548-4DF8-8871-268D6F81545C}"/>
              </a:ext>
            </a:extLst>
          </p:cNvPr>
          <p:cNvSpPr txBox="1"/>
          <p:nvPr/>
        </p:nvSpPr>
        <p:spPr>
          <a:xfrm rot="1521392">
            <a:off x="2588924" y="2550818"/>
            <a:ext cx="2916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thermoviscous</a:t>
            </a:r>
            <a:r>
              <a:rPr lang="en-US" dirty="0"/>
              <a:t> absorption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629EA6-6828-418E-93A9-C70A98C0115D}"/>
              </a:ext>
            </a:extLst>
          </p:cNvPr>
          <p:cNvSpPr txBox="1"/>
          <p:nvPr/>
        </p:nvSpPr>
        <p:spPr>
          <a:xfrm rot="1500000">
            <a:off x="3969183" y="2283418"/>
            <a:ext cx="1817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nonlinearity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44DF3D-A096-43BF-99EB-C9821D3C1739}"/>
              </a:ext>
            </a:extLst>
          </p:cNvPr>
          <p:cNvSpPr txBox="1"/>
          <p:nvPr/>
        </p:nvSpPr>
        <p:spPr>
          <a:xfrm rot="1500000">
            <a:off x="5110867" y="2389209"/>
            <a:ext cx="2253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scalar turbulence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2F9D388-8AF5-4334-A4CB-8446BB4FB4D1}"/>
              </a:ext>
            </a:extLst>
          </p:cNvPr>
          <p:cNvSpPr txBox="1"/>
          <p:nvPr/>
        </p:nvSpPr>
        <p:spPr>
          <a:xfrm rot="1500000">
            <a:off x="6070058" y="2365927"/>
            <a:ext cx="2390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vector turbulence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CE9DC1-6E7F-41FB-8075-1ACDF0E25955}"/>
              </a:ext>
            </a:extLst>
          </p:cNvPr>
          <p:cNvSpPr txBox="1"/>
          <p:nvPr/>
        </p:nvSpPr>
        <p:spPr>
          <a:xfrm rot="1500000">
            <a:off x="8743902" y="2341667"/>
            <a:ext cx="1817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relaxation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DA3B5184-D41A-48C5-A437-5A6B92ABD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768" y="941705"/>
            <a:ext cx="11605111" cy="258506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20" name="Picture 19" descr="Chart, histogram&#10;&#10;Description automatically generated">
            <a:extLst>
              <a:ext uri="{FF2B5EF4-FFF2-40B4-BE49-F238E27FC236}">
                <a16:creationId xmlns:a16="http://schemas.microsoft.com/office/drawing/2014/main" id="{2B20EB87-BD38-4A34-91C6-FD88B6683C3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88227" y="3791545"/>
            <a:ext cx="3267456" cy="245059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560C038-98B7-45A0-B621-7AFF1F0D74AB}"/>
              </a:ext>
            </a:extLst>
          </p:cNvPr>
          <p:cNvGrpSpPr/>
          <p:nvPr/>
        </p:nvGrpSpPr>
        <p:grpSpPr>
          <a:xfrm>
            <a:off x="1246643" y="4130734"/>
            <a:ext cx="3269375" cy="2452031"/>
            <a:chOff x="1167469" y="4383300"/>
            <a:chExt cx="3269375" cy="2452031"/>
          </a:xfrm>
        </p:grpSpPr>
        <p:pic>
          <p:nvPicPr>
            <p:cNvPr id="18" name="Picture 17" descr="Chart, line chart&#10;&#10;Description automatically generated">
              <a:extLst>
                <a:ext uri="{FF2B5EF4-FFF2-40B4-BE49-F238E27FC236}">
                  <a16:creationId xmlns:a16="http://schemas.microsoft.com/office/drawing/2014/main" id="{157049C6-7294-4805-9111-BE02B701B0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67469" y="4383300"/>
              <a:ext cx="3269375" cy="2452031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6884D19-4856-48DC-8E73-9AD3A948DF06}"/>
                </a:ext>
              </a:extLst>
            </p:cNvPr>
            <p:cNvSpPr txBox="1"/>
            <p:nvPr/>
          </p:nvSpPr>
          <p:spPr>
            <a:xfrm>
              <a:off x="1571815" y="5628919"/>
              <a:ext cx="185998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Input </a:t>
              </a:r>
            </a:p>
            <a:p>
              <a:r>
                <a:rPr lang="en-US" sz="1600" dirty="0"/>
                <a:t>plane </a:t>
              </a:r>
            </a:p>
            <a:p>
              <a:r>
                <a:rPr lang="en-US" sz="1600" dirty="0"/>
                <a:t>waveform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E66E4AA6-5640-4EE0-9DFA-9143620CB6A7}"/>
              </a:ext>
            </a:extLst>
          </p:cNvPr>
          <p:cNvSpPr txBox="1"/>
          <p:nvPr/>
        </p:nvSpPr>
        <p:spPr>
          <a:xfrm>
            <a:off x="8160786" y="5186056"/>
            <a:ext cx="128857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Output </a:t>
            </a:r>
          </a:p>
          <a:p>
            <a:r>
              <a:rPr lang="en-US" sz="1600" dirty="0" err="1"/>
              <a:t>turbulized</a:t>
            </a:r>
            <a:r>
              <a:rPr lang="en-US" sz="1600" dirty="0"/>
              <a:t> </a:t>
            </a:r>
          </a:p>
          <a:p>
            <a:r>
              <a:rPr lang="en-US" sz="1600" dirty="0"/>
              <a:t>waveforms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C38F206C-C5B0-4FB7-9315-9CFC0FE23C77}"/>
              </a:ext>
            </a:extLst>
          </p:cNvPr>
          <p:cNvSpPr/>
          <p:nvPr/>
        </p:nvSpPr>
        <p:spPr>
          <a:xfrm>
            <a:off x="5211758" y="4482164"/>
            <a:ext cx="1921398" cy="1030146"/>
          </a:xfrm>
          <a:prstGeom prst="roundRect">
            <a:avLst/>
          </a:prstGeom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KZKFourier</a:t>
            </a:r>
            <a:endParaRPr lang="en-US" dirty="0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37EF9212-9E0A-4960-94E6-ED6006DF989A}"/>
              </a:ext>
            </a:extLst>
          </p:cNvPr>
          <p:cNvSpPr/>
          <p:nvPr/>
        </p:nvSpPr>
        <p:spPr>
          <a:xfrm>
            <a:off x="4436844" y="4750623"/>
            <a:ext cx="472818" cy="5157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CB4A200E-9590-43D3-8B80-75BCC275679C}"/>
              </a:ext>
            </a:extLst>
          </p:cNvPr>
          <p:cNvSpPr/>
          <p:nvPr/>
        </p:nvSpPr>
        <p:spPr>
          <a:xfrm>
            <a:off x="7410433" y="4750623"/>
            <a:ext cx="472818" cy="5157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38E6841E-88AC-4052-9A2B-E69F8D1A1FA5}"/>
              </a:ext>
            </a:extLst>
          </p:cNvPr>
          <p:cNvSpPr/>
          <p:nvPr/>
        </p:nvSpPr>
        <p:spPr>
          <a:xfrm>
            <a:off x="2926313" y="3446925"/>
            <a:ext cx="1475681" cy="827606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Turbulence Parameters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D1FCDA2B-5C2E-48D1-9ABF-566D4899B427}"/>
              </a:ext>
            </a:extLst>
          </p:cNvPr>
          <p:cNvSpPr/>
          <p:nvPr/>
        </p:nvSpPr>
        <p:spPr>
          <a:xfrm>
            <a:off x="1405650" y="3446926"/>
            <a:ext cx="1475680" cy="827605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Ambient Parameters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7F44EDA4-408D-49D7-8F3F-5CD6E18EE5AB}"/>
              </a:ext>
            </a:extLst>
          </p:cNvPr>
          <p:cNvSpPr txBox="1">
            <a:spLocks/>
          </p:cNvSpPr>
          <p:nvPr/>
        </p:nvSpPr>
        <p:spPr>
          <a:xfrm>
            <a:off x="11706056" y="6386520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z="900" smtClean="0"/>
              <a:pPr/>
              <a:t>5</a:t>
            </a:fld>
            <a:endParaRPr lang="en-US" sz="9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61293AC-DC6A-4218-8798-18A711248600}"/>
              </a:ext>
            </a:extLst>
          </p:cNvPr>
          <p:cNvSpPr txBox="1"/>
          <p:nvPr/>
        </p:nvSpPr>
        <p:spPr>
          <a:xfrm>
            <a:off x="4746162" y="6448080"/>
            <a:ext cx="30325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Image from NASA/CR-2022-220509</a:t>
            </a:r>
          </a:p>
        </p:txBody>
      </p:sp>
    </p:spTree>
    <p:extLst>
      <p:ext uri="{BB962C8B-B14F-4D97-AF65-F5344CB8AC3E}">
        <p14:creationId xmlns:p14="http://schemas.microsoft.com/office/powerpoint/2010/main" val="1818015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94B40-E97D-4473-A777-463190484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185016"/>
            <a:ext cx="9979511" cy="936042"/>
          </a:xfrm>
        </p:spPr>
        <p:txBody>
          <a:bodyPr>
            <a:normAutofit/>
          </a:bodyPr>
          <a:lstStyle/>
          <a:p>
            <a:r>
              <a:rPr lang="en-US" dirty="0" err="1"/>
              <a:t>KZKFourier</a:t>
            </a:r>
            <a:r>
              <a:rPr lang="en-US" dirty="0"/>
              <a:t> can take days to run.</a:t>
            </a:r>
            <a:br>
              <a:rPr lang="en-US" dirty="0"/>
            </a:br>
            <a:r>
              <a:rPr lang="en-US" dirty="0"/>
              <a:t>FIR filters provide fast, approximate results.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634165-CA17-4650-B76E-22D531398E5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DA3B5184-D41A-48C5-A437-5A6B92ABD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412" y="1414682"/>
            <a:ext cx="11605111" cy="211209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57ADF20-972E-48EF-A300-758FBFE4B5CC}"/>
              </a:ext>
            </a:extLst>
          </p:cNvPr>
          <p:cNvGrpSpPr/>
          <p:nvPr/>
        </p:nvGrpSpPr>
        <p:grpSpPr>
          <a:xfrm>
            <a:off x="1366606" y="1247978"/>
            <a:ext cx="9782721" cy="2470915"/>
            <a:chOff x="277330" y="4135926"/>
            <a:chExt cx="9782721" cy="2470915"/>
          </a:xfrm>
        </p:grpSpPr>
        <p:pic>
          <p:nvPicPr>
            <p:cNvPr id="18" name="Picture 17" descr="Chart, line chart&#10;&#10;Description automatically generated">
              <a:extLst>
                <a:ext uri="{FF2B5EF4-FFF2-40B4-BE49-F238E27FC236}">
                  <a16:creationId xmlns:a16="http://schemas.microsoft.com/office/drawing/2014/main" id="{157049C6-7294-4805-9111-BE02B701B0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7330" y="4135926"/>
              <a:ext cx="3269375" cy="2452031"/>
            </a:xfrm>
            <a:prstGeom prst="rect">
              <a:avLst/>
            </a:prstGeom>
          </p:spPr>
        </p:pic>
        <p:pic>
          <p:nvPicPr>
            <p:cNvPr id="20" name="Picture 19" descr="Chart, histogram&#10;&#10;Description automatically generated">
              <a:extLst>
                <a:ext uri="{FF2B5EF4-FFF2-40B4-BE49-F238E27FC236}">
                  <a16:creationId xmlns:a16="http://schemas.microsoft.com/office/drawing/2014/main" id="{2B20EB87-BD38-4A34-91C6-FD88B6683C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92595" y="4156249"/>
              <a:ext cx="3267456" cy="2450592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6884D19-4856-48DC-8E73-9AD3A948DF06}"/>
                </a:ext>
              </a:extLst>
            </p:cNvPr>
            <p:cNvSpPr txBox="1"/>
            <p:nvPr/>
          </p:nvSpPr>
          <p:spPr>
            <a:xfrm>
              <a:off x="681676" y="5381545"/>
              <a:ext cx="266217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Input </a:t>
              </a:r>
            </a:p>
            <a:p>
              <a:r>
                <a:rPr lang="en-US" sz="1600" dirty="0"/>
                <a:t>plane </a:t>
              </a:r>
            </a:p>
            <a:p>
              <a:r>
                <a:rPr lang="en-US" sz="1600" dirty="0"/>
                <a:t>waveform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66E4AA6-5640-4EE0-9DFA-9143620CB6A7}"/>
                </a:ext>
              </a:extLst>
            </p:cNvPr>
            <p:cNvSpPr txBox="1"/>
            <p:nvPr/>
          </p:nvSpPr>
          <p:spPr>
            <a:xfrm>
              <a:off x="7265154" y="5550760"/>
              <a:ext cx="128857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Output </a:t>
              </a:r>
            </a:p>
            <a:p>
              <a:r>
                <a:rPr lang="en-US" sz="1600" dirty="0" err="1"/>
                <a:t>turbulized</a:t>
              </a:r>
              <a:r>
                <a:rPr lang="en-US" sz="1600" dirty="0"/>
                <a:t> </a:t>
              </a:r>
            </a:p>
            <a:p>
              <a:r>
                <a:rPr lang="en-US" sz="1600" dirty="0"/>
                <a:t>waveforms</a:t>
              </a:r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C38F206C-C5B0-4FB7-9315-9CFC0FE23C77}"/>
                </a:ext>
              </a:extLst>
            </p:cNvPr>
            <p:cNvSpPr/>
            <p:nvPr/>
          </p:nvSpPr>
          <p:spPr>
            <a:xfrm>
              <a:off x="4316126" y="4846868"/>
              <a:ext cx="1921398" cy="103014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KZKFourier</a:t>
              </a:r>
              <a:endParaRPr lang="en-US" dirty="0"/>
            </a:p>
          </p:txBody>
        </p:sp>
        <p:sp>
          <p:nvSpPr>
            <p:cNvPr id="26" name="Arrow: Right 25">
              <a:extLst>
                <a:ext uri="{FF2B5EF4-FFF2-40B4-BE49-F238E27FC236}">
                  <a16:creationId xmlns:a16="http://schemas.microsoft.com/office/drawing/2014/main" id="{37EF9212-9E0A-4960-94E6-ED6006DF989A}"/>
                </a:ext>
              </a:extLst>
            </p:cNvPr>
            <p:cNvSpPr/>
            <p:nvPr/>
          </p:nvSpPr>
          <p:spPr>
            <a:xfrm>
              <a:off x="3541212" y="5115327"/>
              <a:ext cx="472818" cy="515773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row: Right 26">
              <a:extLst>
                <a:ext uri="{FF2B5EF4-FFF2-40B4-BE49-F238E27FC236}">
                  <a16:creationId xmlns:a16="http://schemas.microsoft.com/office/drawing/2014/main" id="{CB4A200E-9590-43D3-8B80-75BCC275679C}"/>
                </a:ext>
              </a:extLst>
            </p:cNvPr>
            <p:cNvSpPr/>
            <p:nvPr/>
          </p:nvSpPr>
          <p:spPr>
            <a:xfrm>
              <a:off x="6514801" y="5115327"/>
              <a:ext cx="472818" cy="515773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0" name="Picture 29" descr="Chart, line chart&#10;&#10;Description automatically generated">
            <a:extLst>
              <a:ext uri="{FF2B5EF4-FFF2-40B4-BE49-F238E27FC236}">
                <a16:creationId xmlns:a16="http://schemas.microsoft.com/office/drawing/2014/main" id="{4257E9E9-AF62-4F8E-9585-1F950C3D7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6606" y="3948144"/>
            <a:ext cx="3269375" cy="2452031"/>
          </a:xfrm>
          <a:prstGeom prst="rect">
            <a:avLst/>
          </a:prstGeom>
        </p:spPr>
      </p:pic>
      <p:pic>
        <p:nvPicPr>
          <p:cNvPr id="31" name="Picture 30" descr="Chart, histogram&#10;&#10;Description automatically generated">
            <a:extLst>
              <a:ext uri="{FF2B5EF4-FFF2-40B4-BE49-F238E27FC236}">
                <a16:creationId xmlns:a16="http://schemas.microsoft.com/office/drawing/2014/main" id="{9E739BD0-102B-4B26-B3DD-FE02D0707D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1871" y="3968467"/>
            <a:ext cx="3267456" cy="2450592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A41F82FD-98A8-4010-8DE6-051BE73E17C2}"/>
              </a:ext>
            </a:extLst>
          </p:cNvPr>
          <p:cNvSpPr txBox="1"/>
          <p:nvPr/>
        </p:nvSpPr>
        <p:spPr>
          <a:xfrm>
            <a:off x="1770952" y="5193763"/>
            <a:ext cx="26621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Input </a:t>
            </a:r>
          </a:p>
          <a:p>
            <a:r>
              <a:rPr lang="en-US" sz="1600" dirty="0"/>
              <a:t>plane </a:t>
            </a:r>
          </a:p>
          <a:p>
            <a:r>
              <a:rPr lang="en-US" sz="1600" dirty="0"/>
              <a:t>waveform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4693B32-A717-403E-8CAB-32CB2DEF5336}"/>
              </a:ext>
            </a:extLst>
          </p:cNvPr>
          <p:cNvSpPr txBox="1"/>
          <p:nvPr/>
        </p:nvSpPr>
        <p:spPr>
          <a:xfrm>
            <a:off x="8354430" y="5362978"/>
            <a:ext cx="128857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Output </a:t>
            </a:r>
          </a:p>
          <a:p>
            <a:r>
              <a:rPr lang="en-US" sz="1600" dirty="0" err="1"/>
              <a:t>turbulized</a:t>
            </a:r>
            <a:r>
              <a:rPr lang="en-US" sz="1600" dirty="0"/>
              <a:t> </a:t>
            </a:r>
          </a:p>
          <a:p>
            <a:r>
              <a:rPr lang="en-US" sz="1600" dirty="0"/>
              <a:t>waveforms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901FA8E3-FD88-485E-90BC-0E908257E5B5}"/>
              </a:ext>
            </a:extLst>
          </p:cNvPr>
          <p:cNvSpPr/>
          <p:nvPr/>
        </p:nvSpPr>
        <p:spPr>
          <a:xfrm>
            <a:off x="5243001" y="3820398"/>
            <a:ext cx="2223236" cy="270372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FIR Filter Bank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E3EACBA9-E1BB-4777-B94D-63F4188C2DD9}"/>
              </a:ext>
            </a:extLst>
          </p:cNvPr>
          <p:cNvSpPr/>
          <p:nvPr/>
        </p:nvSpPr>
        <p:spPr>
          <a:xfrm>
            <a:off x="4630488" y="4927545"/>
            <a:ext cx="472818" cy="5157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585A8564-B274-4A1D-A157-6092F760FAA0}"/>
              </a:ext>
            </a:extLst>
          </p:cNvPr>
          <p:cNvSpPr/>
          <p:nvPr/>
        </p:nvSpPr>
        <p:spPr>
          <a:xfrm>
            <a:off x="7604077" y="4927545"/>
            <a:ext cx="472818" cy="5157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705938C7-0C59-425D-800C-940A351489BF}"/>
              </a:ext>
            </a:extLst>
          </p:cNvPr>
          <p:cNvSpPr/>
          <p:nvPr/>
        </p:nvSpPr>
        <p:spPr>
          <a:xfrm>
            <a:off x="5336756" y="4276235"/>
            <a:ext cx="1235861" cy="594713"/>
          </a:xfrm>
          <a:prstGeom prst="roundRect">
            <a:avLst/>
          </a:prstGeom>
          <a:solidFill>
            <a:srgbClr val="ADCD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Filter 1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C8DC844A-E486-4C6B-923E-47E8EE76237E}"/>
              </a:ext>
            </a:extLst>
          </p:cNvPr>
          <p:cNvSpPr/>
          <p:nvPr/>
        </p:nvSpPr>
        <p:spPr>
          <a:xfrm>
            <a:off x="5523887" y="4742752"/>
            <a:ext cx="1235861" cy="594713"/>
          </a:xfrm>
          <a:prstGeom prst="roundRect">
            <a:avLst/>
          </a:prstGeom>
          <a:solidFill>
            <a:srgbClr val="ADCD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Filter 2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C0A73E99-A36E-4A1D-9F94-775D9C7ED07D}"/>
              </a:ext>
            </a:extLst>
          </p:cNvPr>
          <p:cNvSpPr/>
          <p:nvPr/>
        </p:nvSpPr>
        <p:spPr>
          <a:xfrm>
            <a:off x="5831838" y="5209269"/>
            <a:ext cx="1235861" cy="594713"/>
          </a:xfrm>
          <a:prstGeom prst="roundRect">
            <a:avLst/>
          </a:prstGeom>
          <a:solidFill>
            <a:srgbClr val="ADCD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Filter 3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4887CCB4-2D26-4A74-8BED-C5C66BA59A95}"/>
              </a:ext>
            </a:extLst>
          </p:cNvPr>
          <p:cNvSpPr/>
          <p:nvPr/>
        </p:nvSpPr>
        <p:spPr>
          <a:xfrm>
            <a:off x="6109373" y="5696508"/>
            <a:ext cx="1235861" cy="594713"/>
          </a:xfrm>
          <a:prstGeom prst="roundRect">
            <a:avLst/>
          </a:prstGeom>
          <a:solidFill>
            <a:srgbClr val="ADCD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Filter 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D7A2736-4B38-4C13-B7A6-A522969446F2}"/>
                  </a:ext>
                </a:extLst>
              </p:cNvPr>
              <p:cNvSpPr txBox="1"/>
              <p:nvPr/>
            </p:nvSpPr>
            <p:spPr>
              <a:xfrm>
                <a:off x="5405401" y="1573887"/>
                <a:ext cx="219867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Slower,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h𝑜𝑢𝑟𝑠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D7A2736-4B38-4C13-B7A6-A522969446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5401" y="1573887"/>
                <a:ext cx="2198675" cy="369332"/>
              </a:xfrm>
              <a:prstGeom prst="rect">
                <a:avLst/>
              </a:prstGeom>
              <a:blipFill>
                <a:blip r:embed="rId5"/>
                <a:stretch>
                  <a:fillRect l="-2500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E05B51D-6D9E-453D-A96C-82F2F598BA6C}"/>
                  </a:ext>
                </a:extLst>
              </p:cNvPr>
              <p:cNvSpPr txBox="1"/>
              <p:nvPr/>
            </p:nvSpPr>
            <p:spPr>
              <a:xfrm>
                <a:off x="5482787" y="3419664"/>
                <a:ext cx="19119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Faster,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𝑚𝑠𝑒𝑐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E05B51D-6D9E-453D-A96C-82F2F598BA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2787" y="3419664"/>
                <a:ext cx="1911934" cy="369332"/>
              </a:xfrm>
              <a:prstGeom prst="rect">
                <a:avLst/>
              </a:prstGeom>
              <a:blipFill>
                <a:blip r:embed="rId6"/>
                <a:stretch>
                  <a:fillRect l="-2548" t="-983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E4BAD313-4A38-4127-B75F-52461AC0A137}"/>
              </a:ext>
            </a:extLst>
          </p:cNvPr>
          <p:cNvSpPr txBox="1">
            <a:spLocks/>
          </p:cNvSpPr>
          <p:nvPr/>
        </p:nvSpPr>
        <p:spPr>
          <a:xfrm>
            <a:off x="11706056" y="6386520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z="900" smtClean="0"/>
              <a:pPr/>
              <a:t>6</a:t>
            </a:fld>
            <a:endParaRPr lang="en-US" sz="9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94E187-04EA-43DD-B8C3-3FA95BFCA912}"/>
              </a:ext>
            </a:extLst>
          </p:cNvPr>
          <p:cNvSpPr txBox="1"/>
          <p:nvPr/>
        </p:nvSpPr>
        <p:spPr>
          <a:xfrm>
            <a:off x="8969584" y="4179269"/>
            <a:ext cx="17004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Ideally the same as </a:t>
            </a:r>
            <a:r>
              <a:rPr lang="en-US" sz="1600" dirty="0" err="1"/>
              <a:t>KZKFourier</a:t>
            </a:r>
            <a:r>
              <a:rPr lang="en-US" sz="1600" dirty="0"/>
              <a:t> results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7C7DAF-57F2-4036-AC8C-3865AFE92A03}"/>
              </a:ext>
            </a:extLst>
          </p:cNvPr>
          <p:cNvSpPr txBox="1"/>
          <p:nvPr/>
        </p:nvSpPr>
        <p:spPr>
          <a:xfrm>
            <a:off x="343761" y="2227379"/>
            <a:ext cx="1315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Method 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7A7C962-ADE9-4276-BFC7-A2723B6554AA}"/>
              </a:ext>
            </a:extLst>
          </p:cNvPr>
          <p:cNvSpPr txBox="1"/>
          <p:nvPr/>
        </p:nvSpPr>
        <p:spPr>
          <a:xfrm>
            <a:off x="343761" y="4912214"/>
            <a:ext cx="1315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Method 2</a:t>
            </a:r>
          </a:p>
        </p:txBody>
      </p:sp>
    </p:spTree>
    <p:extLst>
      <p:ext uri="{BB962C8B-B14F-4D97-AF65-F5344CB8AC3E}">
        <p14:creationId xmlns:p14="http://schemas.microsoft.com/office/powerpoint/2010/main" val="2592714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60EBE-2047-4131-B929-95C71DE44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FIR Filters are implemented in PCBoom.</a:t>
            </a:r>
            <a:br>
              <a:rPr lang="en-US" dirty="0"/>
            </a:br>
            <a:r>
              <a:rPr lang="en-US" dirty="0"/>
              <a:t>Current filters are inaccurate for shaped signatures.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BF2603-E919-4A08-A1E8-7C2AE1E3096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B9BBBB-1906-4453-ADE9-30B6630B5A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817" y="941705"/>
            <a:ext cx="9076365" cy="5571149"/>
          </a:xfrm>
          <a:prstGeom prst="rect">
            <a:avLst/>
          </a:prstGeom>
          <a:noFill/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F63498E-0C09-450D-90A0-F5D273C41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768" y="941705"/>
            <a:ext cx="11605111" cy="29714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ECC410-973B-4EB5-8465-7345D0691A8C}"/>
              </a:ext>
            </a:extLst>
          </p:cNvPr>
          <p:cNvSpPr txBox="1">
            <a:spLocks/>
          </p:cNvSpPr>
          <p:nvPr/>
        </p:nvSpPr>
        <p:spPr>
          <a:xfrm>
            <a:off x="11706056" y="6386520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z="900" smtClean="0"/>
              <a:pPr/>
              <a:t>7</a:t>
            </a:fld>
            <a:endParaRPr lang="en-US" sz="900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44A8AB3-7090-423D-9504-B6232EF54AA7}"/>
              </a:ext>
            </a:extLst>
          </p:cNvPr>
          <p:cNvCxnSpPr/>
          <p:nvPr/>
        </p:nvCxnSpPr>
        <p:spPr>
          <a:xfrm>
            <a:off x="9134669" y="2500604"/>
            <a:ext cx="0" cy="62515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E2E9D40-B2A5-4F1C-90F2-9F83C59EC15D}"/>
              </a:ext>
            </a:extLst>
          </p:cNvPr>
          <p:cNvCxnSpPr/>
          <p:nvPr/>
        </p:nvCxnSpPr>
        <p:spPr>
          <a:xfrm>
            <a:off x="9650963" y="2500604"/>
            <a:ext cx="0" cy="62515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19C5789-E9A1-4CBC-9011-7EA2CF0C457D}"/>
              </a:ext>
            </a:extLst>
          </p:cNvPr>
          <p:cNvSpPr txBox="1"/>
          <p:nvPr/>
        </p:nvSpPr>
        <p:spPr>
          <a:xfrm>
            <a:off x="8163534" y="1891595"/>
            <a:ext cx="3864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Predicted level for -1 standard deviation is greater than the mean</a:t>
            </a:r>
          </a:p>
        </p:txBody>
      </p:sp>
    </p:spTree>
    <p:extLst>
      <p:ext uri="{BB962C8B-B14F-4D97-AF65-F5344CB8AC3E}">
        <p14:creationId xmlns:p14="http://schemas.microsoft.com/office/powerpoint/2010/main" val="4074652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4802D-49E6-4CBA-93F0-6A2B1823E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207761"/>
            <a:ext cx="10711031" cy="437650"/>
          </a:xfrm>
        </p:spPr>
        <p:txBody>
          <a:bodyPr>
            <a:normAutofit/>
          </a:bodyPr>
          <a:lstStyle/>
          <a:p>
            <a:r>
              <a:rPr lang="en-US" dirty="0"/>
              <a:t>Improve PCBoom filters by sampling atmospheric </a:t>
            </a:r>
            <a:r>
              <a:rPr lang="en-US" dirty="0" err="1"/>
              <a:t>KZKFourier</a:t>
            </a:r>
            <a:r>
              <a:rPr lang="en-US" dirty="0"/>
              <a:t> inputs.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5BDDB3-0104-40A1-B487-4EAD625242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61768" y="967810"/>
                <a:ext cx="11605111" cy="596542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000" dirty="0" err="1"/>
                  <a:t>KZKFourier</a:t>
                </a:r>
                <a:r>
                  <a:rPr lang="en-US" sz="2000" dirty="0"/>
                  <a:t> Atmospheric Inputs:</a:t>
                </a:r>
              </a:p>
              <a:p>
                <a:r>
                  <a:rPr lang="en-US" dirty="0"/>
                  <a:t>Ambient parameters</a:t>
                </a:r>
              </a:p>
              <a:p>
                <a:pPr lvl="1"/>
                <a:r>
                  <a:rPr lang="en-US" dirty="0"/>
                  <a:t>Pressure</a:t>
                </a:r>
              </a:p>
              <a:p>
                <a:pPr lvl="1"/>
                <a:r>
                  <a:rPr lang="en-US" dirty="0"/>
                  <a:t>Temperature</a:t>
                </a:r>
              </a:p>
              <a:p>
                <a:pPr lvl="1"/>
                <a:r>
                  <a:rPr lang="en-US" dirty="0"/>
                  <a:t>Relative humidity</a:t>
                </a:r>
              </a:p>
              <a:p>
                <a:r>
                  <a:rPr lang="en-US" dirty="0"/>
                  <a:t>Turbulence parameters</a:t>
                </a:r>
              </a:p>
              <a:p>
                <a:pPr lvl="1"/>
                <a:r>
                  <a:rPr lang="en-US" dirty="0"/>
                  <a:t>Friction velocity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Mixed-layer velocity scale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Surface-layer temperature scale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Atmospheric boundary layer height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/>
                  <a:t>Other Inputs:</a:t>
                </a:r>
              </a:p>
              <a:p>
                <a:r>
                  <a:rPr lang="en-US" dirty="0"/>
                  <a:t>Waveform information</a:t>
                </a:r>
              </a:p>
              <a:p>
                <a:r>
                  <a:rPr lang="en-US" dirty="0"/>
                  <a:t>Propagation resolution and other settings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5BDDB3-0104-40A1-B487-4EAD625242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1768" y="967810"/>
                <a:ext cx="11605111" cy="5965420"/>
              </a:xfrm>
              <a:blipFill>
                <a:blip r:embed="rId3"/>
                <a:stretch>
                  <a:fillRect l="-578" t="-10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1BC629-7D2F-4C60-97ED-8901F3AB333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1CEC3F6E-AC09-41C8-9866-E37B051E682E}"/>
              </a:ext>
            </a:extLst>
          </p:cNvPr>
          <p:cNvSpPr/>
          <p:nvPr/>
        </p:nvSpPr>
        <p:spPr>
          <a:xfrm>
            <a:off x="4495302" y="967810"/>
            <a:ext cx="883521" cy="3346801"/>
          </a:xfrm>
          <a:prstGeom prst="rightBrace">
            <a:avLst>
              <a:gd name="adj1" fmla="val 8502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9C2B34-349B-4049-8517-5ABB25AB532B}"/>
              </a:ext>
            </a:extLst>
          </p:cNvPr>
          <p:cNvSpPr txBox="1"/>
          <p:nvPr/>
        </p:nvSpPr>
        <p:spPr>
          <a:xfrm>
            <a:off x="5617283" y="1272864"/>
            <a:ext cx="6088773" cy="193899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What are typical daytime ranges </a:t>
            </a:r>
            <a:br>
              <a:rPr lang="en-US" sz="2400" dirty="0"/>
            </a:br>
            <a:r>
              <a:rPr lang="en-US" sz="2400" dirty="0"/>
              <a:t>across the US?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Use Design of Experiments principles to efficiently sample these 7 factors to run </a:t>
            </a:r>
            <a:r>
              <a:rPr lang="en-US" sz="2400" dirty="0" err="1"/>
              <a:t>KZKFourier</a:t>
            </a:r>
            <a:r>
              <a:rPr lang="en-US" sz="2400" dirty="0"/>
              <a:t> and update </a:t>
            </a:r>
            <a:r>
              <a:rPr lang="en-US" sz="2400"/>
              <a:t>FIR filters</a:t>
            </a:r>
            <a:endParaRPr lang="en-US" sz="240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7543CA9-9755-4BC2-ADB7-7851BB4E26FE}"/>
              </a:ext>
            </a:extLst>
          </p:cNvPr>
          <p:cNvSpPr txBox="1">
            <a:spLocks/>
          </p:cNvSpPr>
          <p:nvPr/>
        </p:nvSpPr>
        <p:spPr>
          <a:xfrm>
            <a:off x="11706056" y="6386520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z="900" smtClean="0"/>
              <a:pPr/>
              <a:t>8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728523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852A0-6BC0-4A8F-A8C7-0E4F920D8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311936"/>
            <a:ext cx="10340641" cy="437650"/>
          </a:xfrm>
        </p:spPr>
        <p:txBody>
          <a:bodyPr>
            <a:normAutofit fontScale="90000"/>
          </a:bodyPr>
          <a:lstStyle/>
          <a:p>
            <a:r>
              <a:rPr lang="en-US" dirty="0"/>
              <a:t>Ambient and turbulence quantities were collected or derived from atmospheric model databases.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A77B1-41D6-4750-B901-16A99C4D0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768" y="941705"/>
            <a:ext cx="11605111" cy="1118589"/>
          </a:xfrm>
        </p:spPr>
        <p:txBody>
          <a:bodyPr/>
          <a:lstStyle/>
          <a:p>
            <a:r>
              <a:rPr lang="en-US" dirty="0"/>
              <a:t>Two databases used for more robust statistical results</a:t>
            </a:r>
          </a:p>
          <a:p>
            <a:pPr lvl="1"/>
            <a:r>
              <a:rPr lang="en-US" dirty="0"/>
              <a:t>Climate Forecast System Version 2 (CFSv2)</a:t>
            </a:r>
          </a:p>
          <a:p>
            <a:pPr lvl="1"/>
            <a:r>
              <a:rPr lang="en-US" dirty="0"/>
              <a:t>European Centre for Medium-range Weather Forecast Reanalysis 5 (ERA5)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8258EF-EA77-4EF4-B45A-BA59C9D435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F3E3565C-981E-408E-A814-723CFB47CAA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49346452"/>
                  </p:ext>
                </p:extLst>
              </p:nvPr>
            </p:nvGraphicFramePr>
            <p:xfrm>
              <a:off x="1823655" y="2687362"/>
              <a:ext cx="8128000" cy="29667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86836">
                      <a:extLst>
                        <a:ext uri="{9D8B030D-6E8A-4147-A177-3AD203B41FA5}">
                          <a16:colId xmlns:a16="http://schemas.microsoft.com/office/drawing/2014/main" val="3017456735"/>
                        </a:ext>
                      </a:extLst>
                    </a:gridCol>
                    <a:gridCol w="2070582">
                      <a:extLst>
                        <a:ext uri="{9D8B030D-6E8A-4147-A177-3AD203B41FA5}">
                          <a16:colId xmlns:a16="http://schemas.microsoft.com/office/drawing/2014/main" val="3583156916"/>
                        </a:ext>
                      </a:extLst>
                    </a:gridCol>
                    <a:gridCol w="2070582">
                      <a:extLst>
                        <a:ext uri="{9D8B030D-6E8A-4147-A177-3AD203B41FA5}">
                          <a16:colId xmlns:a16="http://schemas.microsoft.com/office/drawing/2014/main" val="167638488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Parameter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CFSv2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ERA5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7396243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Pressure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Yes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Yes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21071457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Temperature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Yes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Yes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46689286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Relative Humidity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Yes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Derived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3488331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Friction velocity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</m:oMath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Yes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Yes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50749924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Mixed-layer velocity scale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</m:oMath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Derived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Derived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69338294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Surface-layer temperature scale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</m:oMath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Derived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Derived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645188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Atmospheric boundary layer height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Yes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Yes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73749584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F3E3565C-981E-408E-A814-723CFB47CAA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49346452"/>
                  </p:ext>
                </p:extLst>
              </p:nvPr>
            </p:nvGraphicFramePr>
            <p:xfrm>
              <a:off x="1823655" y="2687362"/>
              <a:ext cx="8128000" cy="29667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86836">
                      <a:extLst>
                        <a:ext uri="{9D8B030D-6E8A-4147-A177-3AD203B41FA5}">
                          <a16:colId xmlns:a16="http://schemas.microsoft.com/office/drawing/2014/main" val="3017456735"/>
                        </a:ext>
                      </a:extLst>
                    </a:gridCol>
                    <a:gridCol w="2070582">
                      <a:extLst>
                        <a:ext uri="{9D8B030D-6E8A-4147-A177-3AD203B41FA5}">
                          <a16:colId xmlns:a16="http://schemas.microsoft.com/office/drawing/2014/main" val="3583156916"/>
                        </a:ext>
                      </a:extLst>
                    </a:gridCol>
                    <a:gridCol w="2070582">
                      <a:extLst>
                        <a:ext uri="{9D8B030D-6E8A-4147-A177-3AD203B41FA5}">
                          <a16:colId xmlns:a16="http://schemas.microsoft.com/office/drawing/2014/main" val="167638488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Parameter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CFSv2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ERA5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7396243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Pressure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Yes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Yes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21071457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Temperature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Yes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Yes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46689286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Relative Humidity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Yes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Derived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3488331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53" t="-408197" r="-104587" b="-3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Yes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Yes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50749924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53" t="-508197" r="-104587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Derived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Derived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69338294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53" t="-608197" r="-104587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Derived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Derived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645188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53" t="-708197" r="-104587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Yes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Yes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73749584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890EB5D9-0F42-4FC8-A4B9-F3EAA10E6F2F}"/>
              </a:ext>
            </a:extLst>
          </p:cNvPr>
          <p:cNvSpPr txBox="1"/>
          <p:nvPr/>
        </p:nvSpPr>
        <p:spPr>
          <a:xfrm>
            <a:off x="2831938" y="2225697"/>
            <a:ext cx="611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Availability of </a:t>
            </a:r>
            <a:r>
              <a:rPr lang="en-US" sz="2400" dirty="0" err="1"/>
              <a:t>KZKFourier</a:t>
            </a:r>
            <a:r>
              <a:rPr lang="en-US" sz="2400" dirty="0"/>
              <a:t> Input Parameters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3C639E5-699F-4BDD-99BE-0EF6FD0CB8C5}"/>
              </a:ext>
            </a:extLst>
          </p:cNvPr>
          <p:cNvSpPr txBox="1">
            <a:spLocks/>
          </p:cNvSpPr>
          <p:nvPr/>
        </p:nvSpPr>
        <p:spPr>
          <a:xfrm>
            <a:off x="11706056" y="6386520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z="900" smtClean="0"/>
              <a:pPr/>
              <a:t>9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627045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A77AB-6089-4325-9767-815A05FAF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Daytime ambient and turbulence parameters were grouped by season and 5</a:t>
            </a:r>
            <a:r>
              <a:rPr lang="en-US" baseline="30000" dirty="0"/>
              <a:t>th</a:t>
            </a:r>
            <a:r>
              <a:rPr lang="en-US" dirty="0"/>
              <a:t> and 95</a:t>
            </a:r>
            <a:r>
              <a:rPr lang="en-US" baseline="30000" dirty="0"/>
              <a:t>th</a:t>
            </a:r>
            <a:r>
              <a:rPr lang="en-US" dirty="0"/>
              <a:t> percentiles of each were computed.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E68C05-3342-4D4B-8FEF-AF674229A53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7C2A174A-3FF0-4CBE-9809-F67907EB8F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8298" y="1120360"/>
            <a:ext cx="3580554" cy="2685415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D75857A3-EEEF-40EE-9AC1-CE9863ACC990}"/>
              </a:ext>
            </a:extLst>
          </p:cNvPr>
          <p:cNvGrpSpPr/>
          <p:nvPr/>
        </p:nvGrpSpPr>
        <p:grpSpPr>
          <a:xfrm>
            <a:off x="0" y="4176549"/>
            <a:ext cx="12192000" cy="2934205"/>
            <a:chOff x="0" y="3910324"/>
            <a:chExt cx="12192000" cy="2934205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BD3E60D-EB2B-4512-BD55-A3FF2FBEA3F5}"/>
                </a:ext>
              </a:extLst>
            </p:cNvPr>
            <p:cNvGrpSpPr/>
            <p:nvPr/>
          </p:nvGrpSpPr>
          <p:grpSpPr>
            <a:xfrm>
              <a:off x="0" y="3910324"/>
              <a:ext cx="12192000" cy="2635740"/>
              <a:chOff x="0" y="3910324"/>
              <a:chExt cx="12192000" cy="2635740"/>
            </a:xfrm>
          </p:grpSpPr>
          <p:pic>
            <p:nvPicPr>
              <p:cNvPr id="6" name="Graphic 5">
                <a:extLst>
                  <a:ext uri="{FF2B5EF4-FFF2-40B4-BE49-F238E27FC236}">
                    <a16:creationId xmlns:a16="http://schemas.microsoft.com/office/drawing/2014/main" id="{CE88200C-C7D2-4CA1-A5F0-CF086E388E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0" y="4237407"/>
                <a:ext cx="12192000" cy="2308657"/>
              </a:xfrm>
              <a:prstGeom prst="rect">
                <a:avLst/>
              </a:prstGeom>
            </p:spPr>
          </p:pic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BC8B682-0E7E-4B0A-ADAE-B143EE37145A}"/>
                  </a:ext>
                </a:extLst>
              </p:cNvPr>
              <p:cNvGrpSpPr/>
              <p:nvPr/>
            </p:nvGrpSpPr>
            <p:grpSpPr>
              <a:xfrm>
                <a:off x="1650754" y="3910324"/>
                <a:ext cx="8539995" cy="369332"/>
                <a:chOff x="1912690" y="1676898"/>
                <a:chExt cx="8539995" cy="369332"/>
              </a:xfrm>
            </p:grpSpPr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F5F537C6-ABDD-46FA-AA4A-5C903D733FEB}"/>
                    </a:ext>
                  </a:extLst>
                </p:cNvPr>
                <p:cNvSpPr txBox="1"/>
                <p:nvPr/>
              </p:nvSpPr>
              <p:spPr>
                <a:xfrm>
                  <a:off x="1912690" y="1676898"/>
                  <a:ext cx="9731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/>
                    <a:t>Winter</a:t>
                  </a: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0A9F21E8-AD39-4020-B1A1-9C3988F76899}"/>
                    </a:ext>
                  </a:extLst>
                </p:cNvPr>
                <p:cNvSpPr txBox="1"/>
                <p:nvPr/>
              </p:nvSpPr>
              <p:spPr>
                <a:xfrm>
                  <a:off x="4430788" y="1676898"/>
                  <a:ext cx="9731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/>
                    <a:t>Spring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AC87C494-C97D-4005-BDD7-F7044125152E}"/>
                    </a:ext>
                  </a:extLst>
                </p:cNvPr>
                <p:cNvSpPr txBox="1"/>
                <p:nvPr/>
              </p:nvSpPr>
              <p:spPr>
                <a:xfrm>
                  <a:off x="6988030" y="1676898"/>
                  <a:ext cx="113488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/>
                    <a:t>Summer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35981B53-3A87-4BC4-9056-042688AAD12D}"/>
                    </a:ext>
                  </a:extLst>
                </p:cNvPr>
                <p:cNvSpPr txBox="1"/>
                <p:nvPr/>
              </p:nvSpPr>
              <p:spPr>
                <a:xfrm>
                  <a:off x="9479562" y="1676898"/>
                  <a:ext cx="9731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/>
                    <a:t>Fall</a:t>
                  </a:r>
                </a:p>
              </p:txBody>
            </p:sp>
          </p:grp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BD3DCD2-8529-4395-B4B9-053D0CE067AE}"/>
                </a:ext>
              </a:extLst>
            </p:cNvPr>
            <p:cNvSpPr txBox="1"/>
            <p:nvPr/>
          </p:nvSpPr>
          <p:spPr>
            <a:xfrm rot="16200000">
              <a:off x="-956339" y="5054261"/>
              <a:ext cx="29342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CFSv2 median and </a:t>
              </a:r>
              <a:br>
                <a:rPr lang="en-US" dirty="0"/>
              </a:br>
              <a:r>
                <a:rPr lang="en-US" dirty="0"/>
                <a:t>5th to 95</a:t>
              </a:r>
              <a:r>
                <a:rPr lang="en-US" baseline="30000" dirty="0"/>
                <a:t>th</a:t>
              </a:r>
              <a:r>
                <a:rPr lang="en-US" dirty="0"/>
                <a:t> percentiles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8">
                <a:extLst>
                  <a:ext uri="{FF2B5EF4-FFF2-40B4-BE49-F238E27FC236}">
                    <a16:creationId xmlns:a16="http://schemas.microsoft.com/office/drawing/2014/main" id="{35F79B7A-84D2-4696-8822-572EE905130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77983673"/>
                  </p:ext>
                </p:extLst>
              </p:nvPr>
            </p:nvGraphicFramePr>
            <p:xfrm>
              <a:off x="5262556" y="1411077"/>
              <a:ext cx="5196840" cy="240707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07674">
                      <a:extLst>
                        <a:ext uri="{9D8B030D-6E8A-4147-A177-3AD203B41FA5}">
                          <a16:colId xmlns:a16="http://schemas.microsoft.com/office/drawing/2014/main" val="1373788207"/>
                        </a:ext>
                      </a:extLst>
                    </a:gridCol>
                    <a:gridCol w="1894583">
                      <a:extLst>
                        <a:ext uri="{9D8B030D-6E8A-4147-A177-3AD203B41FA5}">
                          <a16:colId xmlns:a16="http://schemas.microsoft.com/office/drawing/2014/main" val="381384049"/>
                        </a:ext>
                      </a:extLst>
                    </a:gridCol>
                    <a:gridCol w="1894583">
                      <a:extLst>
                        <a:ext uri="{9D8B030D-6E8A-4147-A177-3AD203B41FA5}">
                          <a16:colId xmlns:a16="http://schemas.microsoft.com/office/drawing/2014/main" val="81828153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/>
                            <a:t>Parameter</a:t>
                          </a:r>
                        </a:p>
                      </a:txBody>
                      <a:tcPr marL="72285" marR="72285" marT="36142" marB="361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/>
                            <a:t>Min 5</a:t>
                          </a:r>
                          <a:r>
                            <a:rPr lang="en-US" sz="1500" baseline="30000" dirty="0"/>
                            <a:t>th</a:t>
                          </a:r>
                          <a:r>
                            <a:rPr lang="en-US" sz="1500" dirty="0"/>
                            <a:t> Percentile</a:t>
                          </a:r>
                        </a:p>
                      </a:txBody>
                      <a:tcPr marL="72285" marR="72285" marT="36142" marB="361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/>
                            <a:t>Max 95</a:t>
                          </a:r>
                          <a:r>
                            <a:rPr lang="en-US" sz="1500" baseline="30000" dirty="0"/>
                            <a:t>th</a:t>
                          </a:r>
                          <a:r>
                            <a:rPr lang="en-US" sz="1500" dirty="0"/>
                            <a:t> Percentile</a:t>
                          </a:r>
                        </a:p>
                      </a:txBody>
                      <a:tcPr marL="72285" marR="72285" marT="36142" marB="36142" anchor="ctr"/>
                    </a:tc>
                    <a:extLst>
                      <a:ext uri="{0D108BD9-81ED-4DB2-BD59-A6C34878D82A}">
                        <a16:rowId xmlns:a16="http://schemas.microsoft.com/office/drawing/2014/main" val="2361622197"/>
                      </a:ext>
                    </a:extLst>
                  </a:tr>
                  <a:tr h="294852">
                    <a:tc>
                      <a:txBody>
                        <a:bodyPr/>
                        <a:lstStyle/>
                        <a:p>
                          <a:r>
                            <a:rPr lang="en-US" sz="1500" dirty="0"/>
                            <a:t>ABL (m)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24.4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4034.7</a:t>
                          </a:r>
                        </a:p>
                      </a:txBody>
                      <a:tcPr marL="72285" marR="72285" marT="36142" marB="36142"/>
                    </a:tc>
                    <a:extLst>
                      <a:ext uri="{0D108BD9-81ED-4DB2-BD59-A6C34878D82A}">
                        <a16:rowId xmlns:a16="http://schemas.microsoft.com/office/drawing/2014/main" val="4242780145"/>
                      </a:ext>
                    </a:extLst>
                  </a:tr>
                  <a:tr h="294852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500" dirty="0"/>
                            <a:t> (m/s)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0.025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0.98</a:t>
                          </a:r>
                        </a:p>
                      </a:txBody>
                      <a:tcPr marL="72285" marR="72285" marT="36142" marB="36142"/>
                    </a:tc>
                    <a:extLst>
                      <a:ext uri="{0D108BD9-81ED-4DB2-BD59-A6C34878D82A}">
                        <a16:rowId xmlns:a16="http://schemas.microsoft.com/office/drawing/2014/main" val="3492894409"/>
                      </a:ext>
                    </a:extLst>
                  </a:tr>
                  <a:tr h="294852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5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500" b="0" i="1" smtClean="0"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1500" b="0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r>
                            <a:rPr lang="en-US" sz="1500" dirty="0"/>
                            <a:t> (m/s)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0.102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3.83</a:t>
                          </a:r>
                        </a:p>
                      </a:txBody>
                      <a:tcPr marL="72285" marR="72285" marT="36142" marB="36142"/>
                    </a:tc>
                    <a:extLst>
                      <a:ext uri="{0D108BD9-81ED-4DB2-BD59-A6C34878D82A}">
                        <a16:rowId xmlns:a16="http://schemas.microsoft.com/office/drawing/2014/main" val="3309210077"/>
                      </a:ext>
                    </a:extLst>
                  </a:tr>
                  <a:tr h="294852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500" dirty="0"/>
                            <a:t> (K)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-1.96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0.21</a:t>
                          </a:r>
                        </a:p>
                      </a:txBody>
                      <a:tcPr marL="72285" marR="72285" marT="36142" marB="36142"/>
                    </a:tc>
                    <a:extLst>
                      <a:ext uri="{0D108BD9-81ED-4DB2-BD59-A6C34878D82A}">
                        <a16:rowId xmlns:a16="http://schemas.microsoft.com/office/drawing/2014/main" val="2058751033"/>
                      </a:ext>
                    </a:extLst>
                  </a:tr>
                  <a:tr h="294852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500" dirty="0"/>
                            <a:t> (atm)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0.83020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1.01897</a:t>
                          </a:r>
                        </a:p>
                      </a:txBody>
                      <a:tcPr marL="72285" marR="72285" marT="36142" marB="36142"/>
                    </a:tc>
                    <a:extLst>
                      <a:ext uri="{0D108BD9-81ED-4DB2-BD59-A6C34878D82A}">
                        <a16:rowId xmlns:a16="http://schemas.microsoft.com/office/drawing/2014/main" val="913548720"/>
                      </a:ext>
                    </a:extLst>
                  </a:tr>
                  <a:tr h="294852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500" dirty="0"/>
                            <a:t> (K)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255.68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326.68</a:t>
                          </a:r>
                        </a:p>
                      </a:txBody>
                      <a:tcPr marL="72285" marR="72285" marT="36142" marB="36142"/>
                    </a:tc>
                    <a:extLst>
                      <a:ext uri="{0D108BD9-81ED-4DB2-BD59-A6C34878D82A}">
                        <a16:rowId xmlns:a16="http://schemas.microsoft.com/office/drawing/2014/main" val="964228449"/>
                      </a:ext>
                    </a:extLst>
                  </a:tr>
                  <a:tr h="294852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500" dirty="0"/>
                            <a:t> (%)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5.10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99.8</a:t>
                          </a:r>
                        </a:p>
                      </a:txBody>
                      <a:tcPr marL="72285" marR="72285" marT="36142" marB="36142"/>
                    </a:tc>
                    <a:extLst>
                      <a:ext uri="{0D108BD9-81ED-4DB2-BD59-A6C34878D82A}">
                        <a16:rowId xmlns:a16="http://schemas.microsoft.com/office/drawing/2014/main" val="366449172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8">
                <a:extLst>
                  <a:ext uri="{FF2B5EF4-FFF2-40B4-BE49-F238E27FC236}">
                    <a16:creationId xmlns:a16="http://schemas.microsoft.com/office/drawing/2014/main" id="{35F79B7A-84D2-4696-8822-572EE905130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77983673"/>
                  </p:ext>
                </p:extLst>
              </p:nvPr>
            </p:nvGraphicFramePr>
            <p:xfrm>
              <a:off x="5262556" y="1411077"/>
              <a:ext cx="5196840" cy="240707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07674">
                      <a:extLst>
                        <a:ext uri="{9D8B030D-6E8A-4147-A177-3AD203B41FA5}">
                          <a16:colId xmlns:a16="http://schemas.microsoft.com/office/drawing/2014/main" val="1373788207"/>
                        </a:ext>
                      </a:extLst>
                    </a:gridCol>
                    <a:gridCol w="1894583">
                      <a:extLst>
                        <a:ext uri="{9D8B030D-6E8A-4147-A177-3AD203B41FA5}">
                          <a16:colId xmlns:a16="http://schemas.microsoft.com/office/drawing/2014/main" val="381384049"/>
                        </a:ext>
                      </a:extLst>
                    </a:gridCol>
                    <a:gridCol w="1894583">
                      <a:extLst>
                        <a:ext uri="{9D8B030D-6E8A-4147-A177-3AD203B41FA5}">
                          <a16:colId xmlns:a16="http://schemas.microsoft.com/office/drawing/2014/main" val="81828153"/>
                        </a:ext>
                      </a:extLst>
                    </a:gridCol>
                  </a:tblGrid>
                  <a:tr h="30088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/>
                            <a:t>Parameter</a:t>
                          </a:r>
                        </a:p>
                      </a:txBody>
                      <a:tcPr marL="72285" marR="72285" marT="36142" marB="361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/>
                            <a:t>Min 5</a:t>
                          </a:r>
                          <a:r>
                            <a:rPr lang="en-US" sz="1500" baseline="30000" dirty="0"/>
                            <a:t>th</a:t>
                          </a:r>
                          <a:r>
                            <a:rPr lang="en-US" sz="1500" dirty="0"/>
                            <a:t> Percentile</a:t>
                          </a:r>
                        </a:p>
                      </a:txBody>
                      <a:tcPr marL="72285" marR="72285" marT="36142" marB="361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/>
                            <a:t>Max 95</a:t>
                          </a:r>
                          <a:r>
                            <a:rPr lang="en-US" sz="1500" baseline="30000" dirty="0"/>
                            <a:t>th</a:t>
                          </a:r>
                          <a:r>
                            <a:rPr lang="en-US" sz="1500" dirty="0"/>
                            <a:t> Percentile</a:t>
                          </a:r>
                        </a:p>
                      </a:txBody>
                      <a:tcPr marL="72285" marR="72285" marT="36142" marB="36142" anchor="ctr"/>
                    </a:tc>
                    <a:extLst>
                      <a:ext uri="{0D108BD9-81ED-4DB2-BD59-A6C34878D82A}">
                        <a16:rowId xmlns:a16="http://schemas.microsoft.com/office/drawing/2014/main" val="2361622197"/>
                      </a:ext>
                    </a:extLst>
                  </a:tr>
                  <a:tr h="300884">
                    <a:tc>
                      <a:txBody>
                        <a:bodyPr/>
                        <a:lstStyle/>
                        <a:p>
                          <a:r>
                            <a:rPr lang="en-US" sz="1500" dirty="0"/>
                            <a:t>ABL (m)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24.4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4034.7</a:t>
                          </a:r>
                        </a:p>
                      </a:txBody>
                      <a:tcPr marL="72285" marR="72285" marT="36142" marB="36142"/>
                    </a:tc>
                    <a:extLst>
                      <a:ext uri="{0D108BD9-81ED-4DB2-BD59-A6C34878D82A}">
                        <a16:rowId xmlns:a16="http://schemas.microsoft.com/office/drawing/2014/main" val="4242780145"/>
                      </a:ext>
                    </a:extLst>
                  </a:tr>
                  <a:tr h="30088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72285" marR="72285" marT="36142" marB="36142">
                        <a:blipFill>
                          <a:blip r:embed="rId7"/>
                          <a:stretch>
                            <a:fillRect l="-433" t="-204000" r="-270996" b="-51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0.025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0.98</a:t>
                          </a:r>
                        </a:p>
                      </a:txBody>
                      <a:tcPr marL="72285" marR="72285" marT="36142" marB="36142"/>
                    </a:tc>
                    <a:extLst>
                      <a:ext uri="{0D108BD9-81ED-4DB2-BD59-A6C34878D82A}">
                        <a16:rowId xmlns:a16="http://schemas.microsoft.com/office/drawing/2014/main" val="3492894409"/>
                      </a:ext>
                    </a:extLst>
                  </a:tr>
                  <a:tr h="30088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72285" marR="72285" marT="36142" marB="36142">
                        <a:blipFill>
                          <a:blip r:embed="rId7"/>
                          <a:stretch>
                            <a:fillRect l="-433" t="-310204" r="-270996" b="-42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0.102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3.83</a:t>
                          </a:r>
                        </a:p>
                      </a:txBody>
                      <a:tcPr marL="72285" marR="72285" marT="36142" marB="36142"/>
                    </a:tc>
                    <a:extLst>
                      <a:ext uri="{0D108BD9-81ED-4DB2-BD59-A6C34878D82A}">
                        <a16:rowId xmlns:a16="http://schemas.microsoft.com/office/drawing/2014/main" val="3309210077"/>
                      </a:ext>
                    </a:extLst>
                  </a:tr>
                  <a:tr h="30088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72285" marR="72285" marT="36142" marB="36142">
                        <a:blipFill>
                          <a:blip r:embed="rId7"/>
                          <a:stretch>
                            <a:fillRect l="-433" t="-402000" r="-270996" b="-3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-1.96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0.21</a:t>
                          </a:r>
                        </a:p>
                      </a:txBody>
                      <a:tcPr marL="72285" marR="72285" marT="36142" marB="36142"/>
                    </a:tc>
                    <a:extLst>
                      <a:ext uri="{0D108BD9-81ED-4DB2-BD59-A6C34878D82A}">
                        <a16:rowId xmlns:a16="http://schemas.microsoft.com/office/drawing/2014/main" val="2058751033"/>
                      </a:ext>
                    </a:extLst>
                  </a:tr>
                  <a:tr h="30088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72285" marR="72285" marT="36142" marB="36142">
                        <a:blipFill>
                          <a:blip r:embed="rId7"/>
                          <a:stretch>
                            <a:fillRect l="-433" t="-512245" r="-270996" b="-2265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0.83020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1.01897</a:t>
                          </a:r>
                        </a:p>
                      </a:txBody>
                      <a:tcPr marL="72285" marR="72285" marT="36142" marB="36142"/>
                    </a:tc>
                    <a:extLst>
                      <a:ext uri="{0D108BD9-81ED-4DB2-BD59-A6C34878D82A}">
                        <a16:rowId xmlns:a16="http://schemas.microsoft.com/office/drawing/2014/main" val="913548720"/>
                      </a:ext>
                    </a:extLst>
                  </a:tr>
                  <a:tr h="30088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72285" marR="72285" marT="36142" marB="36142">
                        <a:blipFill>
                          <a:blip r:embed="rId7"/>
                          <a:stretch>
                            <a:fillRect l="-433" t="-600000" r="-270996" b="-12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255.68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326.68</a:t>
                          </a:r>
                        </a:p>
                      </a:txBody>
                      <a:tcPr marL="72285" marR="72285" marT="36142" marB="36142"/>
                    </a:tc>
                    <a:extLst>
                      <a:ext uri="{0D108BD9-81ED-4DB2-BD59-A6C34878D82A}">
                        <a16:rowId xmlns:a16="http://schemas.microsoft.com/office/drawing/2014/main" val="964228449"/>
                      </a:ext>
                    </a:extLst>
                  </a:tr>
                  <a:tr h="30088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72285" marR="72285" marT="36142" marB="36142">
                        <a:blipFill>
                          <a:blip r:embed="rId7"/>
                          <a:stretch>
                            <a:fillRect l="-433" t="-714286" r="-270996" b="-244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5.10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99.8</a:t>
                          </a:r>
                        </a:p>
                      </a:txBody>
                      <a:tcPr marL="72285" marR="72285" marT="36142" marB="36142"/>
                    </a:tc>
                    <a:extLst>
                      <a:ext uri="{0D108BD9-81ED-4DB2-BD59-A6C34878D82A}">
                        <a16:rowId xmlns:a16="http://schemas.microsoft.com/office/drawing/2014/main" val="366449172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2F1096C8-2284-412F-B82C-6024828CD2C8}"/>
              </a:ext>
            </a:extLst>
          </p:cNvPr>
          <p:cNvSpPr txBox="1"/>
          <p:nvPr/>
        </p:nvSpPr>
        <p:spPr>
          <a:xfrm>
            <a:off x="4504061" y="1011803"/>
            <a:ext cx="6713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ERA5 and CFSv2 10-year, hourly, daytime, seasonally-pooled stats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D3BBD7B2-8635-462F-AACD-EDE3DED5840E}"/>
              </a:ext>
            </a:extLst>
          </p:cNvPr>
          <p:cNvSpPr txBox="1">
            <a:spLocks/>
          </p:cNvSpPr>
          <p:nvPr/>
        </p:nvSpPr>
        <p:spPr>
          <a:xfrm>
            <a:off x="11706056" y="6386520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z="900" smtClean="0"/>
              <a:pPr/>
              <a:t>10</a:t>
            </a:fld>
            <a:endParaRPr lang="en-US" sz="9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06F86A-2832-455A-AE08-57812CC80C57}"/>
              </a:ext>
            </a:extLst>
          </p:cNvPr>
          <p:cNvSpPr txBox="1"/>
          <p:nvPr/>
        </p:nvSpPr>
        <p:spPr>
          <a:xfrm>
            <a:off x="1735531" y="6543016"/>
            <a:ext cx="1426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Location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CA06A7F-3865-4593-8BA5-6D9B6DF6EC65}"/>
              </a:ext>
            </a:extLst>
          </p:cNvPr>
          <p:cNvSpPr txBox="1"/>
          <p:nvPr/>
        </p:nvSpPr>
        <p:spPr>
          <a:xfrm>
            <a:off x="4312545" y="6543016"/>
            <a:ext cx="1426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Location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91696B1-18A6-4344-B12A-09D24BADEE8F}"/>
              </a:ext>
            </a:extLst>
          </p:cNvPr>
          <p:cNvSpPr txBox="1"/>
          <p:nvPr/>
        </p:nvSpPr>
        <p:spPr>
          <a:xfrm>
            <a:off x="6835208" y="6550121"/>
            <a:ext cx="1426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Location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7EE8C2A-A05F-46D1-A3B0-EB123563BE9A}"/>
              </a:ext>
            </a:extLst>
          </p:cNvPr>
          <p:cNvSpPr txBox="1"/>
          <p:nvPr/>
        </p:nvSpPr>
        <p:spPr>
          <a:xfrm>
            <a:off x="9357871" y="6550223"/>
            <a:ext cx="1426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Location</a:t>
            </a:r>
          </a:p>
        </p:txBody>
      </p:sp>
    </p:spTree>
    <p:extLst>
      <p:ext uri="{BB962C8B-B14F-4D97-AF65-F5344CB8AC3E}">
        <p14:creationId xmlns:p14="http://schemas.microsoft.com/office/powerpoint/2010/main" val="457030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A77AB-6089-4325-9767-815A05FAF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Daytime ambient and turbulence parameters were grouped by season and 5</a:t>
            </a:r>
            <a:r>
              <a:rPr lang="en-US" baseline="30000" dirty="0"/>
              <a:t>th</a:t>
            </a:r>
            <a:r>
              <a:rPr lang="en-US" dirty="0"/>
              <a:t> and 95</a:t>
            </a:r>
            <a:r>
              <a:rPr lang="en-US" baseline="30000" dirty="0"/>
              <a:t>th</a:t>
            </a:r>
            <a:r>
              <a:rPr lang="en-US" dirty="0"/>
              <a:t> percentiles of each were computed.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E68C05-3342-4D4B-8FEF-AF674229A53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7C2A174A-3FF0-4CBE-9809-F67907EB8F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8298" y="1120360"/>
            <a:ext cx="3580554" cy="2685415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D75857A3-EEEF-40EE-9AC1-CE9863ACC990}"/>
              </a:ext>
            </a:extLst>
          </p:cNvPr>
          <p:cNvGrpSpPr/>
          <p:nvPr/>
        </p:nvGrpSpPr>
        <p:grpSpPr>
          <a:xfrm>
            <a:off x="0" y="4176549"/>
            <a:ext cx="12192000" cy="2934205"/>
            <a:chOff x="0" y="3910324"/>
            <a:chExt cx="12192000" cy="2934205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BD3E60D-EB2B-4512-BD55-A3FF2FBEA3F5}"/>
                </a:ext>
              </a:extLst>
            </p:cNvPr>
            <p:cNvGrpSpPr/>
            <p:nvPr/>
          </p:nvGrpSpPr>
          <p:grpSpPr>
            <a:xfrm>
              <a:off x="0" y="3910324"/>
              <a:ext cx="12192000" cy="2635740"/>
              <a:chOff x="0" y="3910324"/>
              <a:chExt cx="12192000" cy="2635740"/>
            </a:xfrm>
          </p:grpSpPr>
          <p:pic>
            <p:nvPicPr>
              <p:cNvPr id="6" name="Graphic 5">
                <a:extLst>
                  <a:ext uri="{FF2B5EF4-FFF2-40B4-BE49-F238E27FC236}">
                    <a16:creationId xmlns:a16="http://schemas.microsoft.com/office/drawing/2014/main" id="{CE88200C-C7D2-4CA1-A5F0-CF086E388E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0" y="4237407"/>
                <a:ext cx="12192000" cy="2308657"/>
              </a:xfrm>
              <a:prstGeom prst="rect">
                <a:avLst/>
              </a:prstGeom>
            </p:spPr>
          </p:pic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BC8B682-0E7E-4B0A-ADAE-B143EE37145A}"/>
                  </a:ext>
                </a:extLst>
              </p:cNvPr>
              <p:cNvGrpSpPr/>
              <p:nvPr/>
            </p:nvGrpSpPr>
            <p:grpSpPr>
              <a:xfrm>
                <a:off x="1650754" y="3910324"/>
                <a:ext cx="8539995" cy="369332"/>
                <a:chOff x="1912690" y="1676898"/>
                <a:chExt cx="8539995" cy="369332"/>
              </a:xfrm>
            </p:grpSpPr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F5F537C6-ABDD-46FA-AA4A-5C903D733FEB}"/>
                    </a:ext>
                  </a:extLst>
                </p:cNvPr>
                <p:cNvSpPr txBox="1"/>
                <p:nvPr/>
              </p:nvSpPr>
              <p:spPr>
                <a:xfrm>
                  <a:off x="1912690" y="1676898"/>
                  <a:ext cx="9731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/>
                    <a:t>Winter</a:t>
                  </a: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0A9F21E8-AD39-4020-B1A1-9C3988F76899}"/>
                    </a:ext>
                  </a:extLst>
                </p:cNvPr>
                <p:cNvSpPr txBox="1"/>
                <p:nvPr/>
              </p:nvSpPr>
              <p:spPr>
                <a:xfrm>
                  <a:off x="4430788" y="1676898"/>
                  <a:ext cx="9731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/>
                    <a:t>Spring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AC87C494-C97D-4005-BDD7-F7044125152E}"/>
                    </a:ext>
                  </a:extLst>
                </p:cNvPr>
                <p:cNvSpPr txBox="1"/>
                <p:nvPr/>
              </p:nvSpPr>
              <p:spPr>
                <a:xfrm>
                  <a:off x="6988030" y="1676898"/>
                  <a:ext cx="113488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/>
                    <a:t>Summer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35981B53-3A87-4BC4-9056-042688AAD12D}"/>
                    </a:ext>
                  </a:extLst>
                </p:cNvPr>
                <p:cNvSpPr txBox="1"/>
                <p:nvPr/>
              </p:nvSpPr>
              <p:spPr>
                <a:xfrm>
                  <a:off x="9479562" y="1676898"/>
                  <a:ext cx="9731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/>
                    <a:t>Fall</a:t>
                  </a:r>
                </a:p>
              </p:txBody>
            </p:sp>
          </p:grp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BD3DCD2-8529-4395-B4B9-053D0CE067AE}"/>
                </a:ext>
              </a:extLst>
            </p:cNvPr>
            <p:cNvSpPr txBox="1"/>
            <p:nvPr/>
          </p:nvSpPr>
          <p:spPr>
            <a:xfrm rot="16200000">
              <a:off x="-956339" y="5054261"/>
              <a:ext cx="29342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CFSv2 median and </a:t>
              </a:r>
              <a:br>
                <a:rPr lang="en-US" dirty="0"/>
              </a:br>
              <a:r>
                <a:rPr lang="en-US" dirty="0"/>
                <a:t>5th to 95</a:t>
              </a:r>
              <a:r>
                <a:rPr lang="en-US" baseline="30000" dirty="0"/>
                <a:t>th</a:t>
              </a:r>
              <a:r>
                <a:rPr lang="en-US" dirty="0"/>
                <a:t> percentiles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8">
                <a:extLst>
                  <a:ext uri="{FF2B5EF4-FFF2-40B4-BE49-F238E27FC236}">
                    <a16:creationId xmlns:a16="http://schemas.microsoft.com/office/drawing/2014/main" id="{35F79B7A-84D2-4696-8822-572EE905130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262556" y="1411077"/>
              <a:ext cx="5196840" cy="240707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07674">
                      <a:extLst>
                        <a:ext uri="{9D8B030D-6E8A-4147-A177-3AD203B41FA5}">
                          <a16:colId xmlns:a16="http://schemas.microsoft.com/office/drawing/2014/main" val="1373788207"/>
                        </a:ext>
                      </a:extLst>
                    </a:gridCol>
                    <a:gridCol w="1894583">
                      <a:extLst>
                        <a:ext uri="{9D8B030D-6E8A-4147-A177-3AD203B41FA5}">
                          <a16:colId xmlns:a16="http://schemas.microsoft.com/office/drawing/2014/main" val="381384049"/>
                        </a:ext>
                      </a:extLst>
                    </a:gridCol>
                    <a:gridCol w="1894583">
                      <a:extLst>
                        <a:ext uri="{9D8B030D-6E8A-4147-A177-3AD203B41FA5}">
                          <a16:colId xmlns:a16="http://schemas.microsoft.com/office/drawing/2014/main" val="81828153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/>
                            <a:t>Parameter</a:t>
                          </a:r>
                        </a:p>
                      </a:txBody>
                      <a:tcPr marL="72285" marR="72285" marT="36142" marB="361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/>
                            <a:t>Min 5</a:t>
                          </a:r>
                          <a:r>
                            <a:rPr lang="en-US" sz="1500" baseline="30000" dirty="0"/>
                            <a:t>th</a:t>
                          </a:r>
                          <a:r>
                            <a:rPr lang="en-US" sz="1500" dirty="0"/>
                            <a:t> Percentile</a:t>
                          </a:r>
                        </a:p>
                      </a:txBody>
                      <a:tcPr marL="72285" marR="72285" marT="36142" marB="361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/>
                            <a:t>Max 95</a:t>
                          </a:r>
                          <a:r>
                            <a:rPr lang="en-US" sz="1500" baseline="30000" dirty="0"/>
                            <a:t>th</a:t>
                          </a:r>
                          <a:r>
                            <a:rPr lang="en-US" sz="1500" dirty="0"/>
                            <a:t> Percentile</a:t>
                          </a:r>
                        </a:p>
                      </a:txBody>
                      <a:tcPr marL="72285" marR="72285" marT="36142" marB="36142" anchor="ctr"/>
                    </a:tc>
                    <a:extLst>
                      <a:ext uri="{0D108BD9-81ED-4DB2-BD59-A6C34878D82A}">
                        <a16:rowId xmlns:a16="http://schemas.microsoft.com/office/drawing/2014/main" val="2361622197"/>
                      </a:ext>
                    </a:extLst>
                  </a:tr>
                  <a:tr h="294852">
                    <a:tc>
                      <a:txBody>
                        <a:bodyPr/>
                        <a:lstStyle/>
                        <a:p>
                          <a:r>
                            <a:rPr lang="en-US" sz="1500" dirty="0"/>
                            <a:t>ABL (m)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24.4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4034.7</a:t>
                          </a:r>
                        </a:p>
                      </a:txBody>
                      <a:tcPr marL="72285" marR="72285" marT="36142" marB="36142"/>
                    </a:tc>
                    <a:extLst>
                      <a:ext uri="{0D108BD9-81ED-4DB2-BD59-A6C34878D82A}">
                        <a16:rowId xmlns:a16="http://schemas.microsoft.com/office/drawing/2014/main" val="4242780145"/>
                      </a:ext>
                    </a:extLst>
                  </a:tr>
                  <a:tr h="294852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500" dirty="0"/>
                            <a:t> (m/s)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0.025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0.98</a:t>
                          </a:r>
                        </a:p>
                      </a:txBody>
                      <a:tcPr marL="72285" marR="72285" marT="36142" marB="36142"/>
                    </a:tc>
                    <a:extLst>
                      <a:ext uri="{0D108BD9-81ED-4DB2-BD59-A6C34878D82A}">
                        <a16:rowId xmlns:a16="http://schemas.microsoft.com/office/drawing/2014/main" val="3492894409"/>
                      </a:ext>
                    </a:extLst>
                  </a:tr>
                  <a:tr h="294852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5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500" b="0" i="1" smtClean="0"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1500" b="0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r>
                            <a:rPr lang="en-US" sz="1500" dirty="0"/>
                            <a:t> (m/s)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0.102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3.83</a:t>
                          </a:r>
                        </a:p>
                      </a:txBody>
                      <a:tcPr marL="72285" marR="72285" marT="36142" marB="36142"/>
                    </a:tc>
                    <a:extLst>
                      <a:ext uri="{0D108BD9-81ED-4DB2-BD59-A6C34878D82A}">
                        <a16:rowId xmlns:a16="http://schemas.microsoft.com/office/drawing/2014/main" val="3309210077"/>
                      </a:ext>
                    </a:extLst>
                  </a:tr>
                  <a:tr h="294852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500" dirty="0"/>
                            <a:t> (K)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-1.96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0.21</a:t>
                          </a:r>
                        </a:p>
                      </a:txBody>
                      <a:tcPr marL="72285" marR="72285" marT="36142" marB="36142"/>
                    </a:tc>
                    <a:extLst>
                      <a:ext uri="{0D108BD9-81ED-4DB2-BD59-A6C34878D82A}">
                        <a16:rowId xmlns:a16="http://schemas.microsoft.com/office/drawing/2014/main" val="2058751033"/>
                      </a:ext>
                    </a:extLst>
                  </a:tr>
                  <a:tr h="294852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500" dirty="0"/>
                            <a:t> (atm)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0.83020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1.01897</a:t>
                          </a:r>
                        </a:p>
                      </a:txBody>
                      <a:tcPr marL="72285" marR="72285" marT="36142" marB="36142"/>
                    </a:tc>
                    <a:extLst>
                      <a:ext uri="{0D108BD9-81ED-4DB2-BD59-A6C34878D82A}">
                        <a16:rowId xmlns:a16="http://schemas.microsoft.com/office/drawing/2014/main" val="913548720"/>
                      </a:ext>
                    </a:extLst>
                  </a:tr>
                  <a:tr h="294852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500" dirty="0"/>
                            <a:t> (K)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255.68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326.68</a:t>
                          </a:r>
                        </a:p>
                      </a:txBody>
                      <a:tcPr marL="72285" marR="72285" marT="36142" marB="36142"/>
                    </a:tc>
                    <a:extLst>
                      <a:ext uri="{0D108BD9-81ED-4DB2-BD59-A6C34878D82A}">
                        <a16:rowId xmlns:a16="http://schemas.microsoft.com/office/drawing/2014/main" val="964228449"/>
                      </a:ext>
                    </a:extLst>
                  </a:tr>
                  <a:tr h="294852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500" dirty="0"/>
                            <a:t> (%)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5.10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99.8</a:t>
                          </a:r>
                        </a:p>
                      </a:txBody>
                      <a:tcPr marL="72285" marR="72285" marT="36142" marB="36142"/>
                    </a:tc>
                    <a:extLst>
                      <a:ext uri="{0D108BD9-81ED-4DB2-BD59-A6C34878D82A}">
                        <a16:rowId xmlns:a16="http://schemas.microsoft.com/office/drawing/2014/main" val="366449172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8">
                <a:extLst>
                  <a:ext uri="{FF2B5EF4-FFF2-40B4-BE49-F238E27FC236}">
                    <a16:creationId xmlns:a16="http://schemas.microsoft.com/office/drawing/2014/main" id="{35F79B7A-84D2-4696-8822-572EE905130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77983673"/>
                  </p:ext>
                </p:extLst>
              </p:nvPr>
            </p:nvGraphicFramePr>
            <p:xfrm>
              <a:off x="5262556" y="1411077"/>
              <a:ext cx="5196840" cy="240707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07674">
                      <a:extLst>
                        <a:ext uri="{9D8B030D-6E8A-4147-A177-3AD203B41FA5}">
                          <a16:colId xmlns:a16="http://schemas.microsoft.com/office/drawing/2014/main" val="1373788207"/>
                        </a:ext>
                      </a:extLst>
                    </a:gridCol>
                    <a:gridCol w="1894583">
                      <a:extLst>
                        <a:ext uri="{9D8B030D-6E8A-4147-A177-3AD203B41FA5}">
                          <a16:colId xmlns:a16="http://schemas.microsoft.com/office/drawing/2014/main" val="381384049"/>
                        </a:ext>
                      </a:extLst>
                    </a:gridCol>
                    <a:gridCol w="1894583">
                      <a:extLst>
                        <a:ext uri="{9D8B030D-6E8A-4147-A177-3AD203B41FA5}">
                          <a16:colId xmlns:a16="http://schemas.microsoft.com/office/drawing/2014/main" val="81828153"/>
                        </a:ext>
                      </a:extLst>
                    </a:gridCol>
                  </a:tblGrid>
                  <a:tr h="30088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/>
                            <a:t>Parameter</a:t>
                          </a:r>
                        </a:p>
                      </a:txBody>
                      <a:tcPr marL="72285" marR="72285" marT="36142" marB="361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/>
                            <a:t>Min 5</a:t>
                          </a:r>
                          <a:r>
                            <a:rPr lang="en-US" sz="1500" baseline="30000" dirty="0"/>
                            <a:t>th</a:t>
                          </a:r>
                          <a:r>
                            <a:rPr lang="en-US" sz="1500" dirty="0"/>
                            <a:t> Percentile</a:t>
                          </a:r>
                        </a:p>
                      </a:txBody>
                      <a:tcPr marL="72285" marR="72285" marT="36142" marB="36142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/>
                            <a:t>Max 95</a:t>
                          </a:r>
                          <a:r>
                            <a:rPr lang="en-US" sz="1500" baseline="30000" dirty="0"/>
                            <a:t>th</a:t>
                          </a:r>
                          <a:r>
                            <a:rPr lang="en-US" sz="1500" dirty="0"/>
                            <a:t> Percentile</a:t>
                          </a:r>
                        </a:p>
                      </a:txBody>
                      <a:tcPr marL="72285" marR="72285" marT="36142" marB="36142" anchor="ctr"/>
                    </a:tc>
                    <a:extLst>
                      <a:ext uri="{0D108BD9-81ED-4DB2-BD59-A6C34878D82A}">
                        <a16:rowId xmlns:a16="http://schemas.microsoft.com/office/drawing/2014/main" val="2361622197"/>
                      </a:ext>
                    </a:extLst>
                  </a:tr>
                  <a:tr h="300884">
                    <a:tc>
                      <a:txBody>
                        <a:bodyPr/>
                        <a:lstStyle/>
                        <a:p>
                          <a:r>
                            <a:rPr lang="en-US" sz="1500" dirty="0"/>
                            <a:t>ABL (m)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24.4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4034.7</a:t>
                          </a:r>
                        </a:p>
                      </a:txBody>
                      <a:tcPr marL="72285" marR="72285" marT="36142" marB="36142"/>
                    </a:tc>
                    <a:extLst>
                      <a:ext uri="{0D108BD9-81ED-4DB2-BD59-A6C34878D82A}">
                        <a16:rowId xmlns:a16="http://schemas.microsoft.com/office/drawing/2014/main" val="4242780145"/>
                      </a:ext>
                    </a:extLst>
                  </a:tr>
                  <a:tr h="30088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72285" marR="72285" marT="36142" marB="36142">
                        <a:blipFill>
                          <a:blip r:embed="rId7"/>
                          <a:stretch>
                            <a:fillRect l="-433" t="-204000" r="-270996" b="-51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0.025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0.98</a:t>
                          </a:r>
                        </a:p>
                      </a:txBody>
                      <a:tcPr marL="72285" marR="72285" marT="36142" marB="36142"/>
                    </a:tc>
                    <a:extLst>
                      <a:ext uri="{0D108BD9-81ED-4DB2-BD59-A6C34878D82A}">
                        <a16:rowId xmlns:a16="http://schemas.microsoft.com/office/drawing/2014/main" val="3492894409"/>
                      </a:ext>
                    </a:extLst>
                  </a:tr>
                  <a:tr h="30088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72285" marR="72285" marT="36142" marB="36142">
                        <a:blipFill>
                          <a:blip r:embed="rId7"/>
                          <a:stretch>
                            <a:fillRect l="-433" t="-310204" r="-270996" b="-42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0.102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3.83</a:t>
                          </a:r>
                        </a:p>
                      </a:txBody>
                      <a:tcPr marL="72285" marR="72285" marT="36142" marB="36142"/>
                    </a:tc>
                    <a:extLst>
                      <a:ext uri="{0D108BD9-81ED-4DB2-BD59-A6C34878D82A}">
                        <a16:rowId xmlns:a16="http://schemas.microsoft.com/office/drawing/2014/main" val="3309210077"/>
                      </a:ext>
                    </a:extLst>
                  </a:tr>
                  <a:tr h="30088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72285" marR="72285" marT="36142" marB="36142">
                        <a:blipFill>
                          <a:blip r:embed="rId7"/>
                          <a:stretch>
                            <a:fillRect l="-433" t="-402000" r="-270996" b="-3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-1.96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0.21</a:t>
                          </a:r>
                        </a:p>
                      </a:txBody>
                      <a:tcPr marL="72285" marR="72285" marT="36142" marB="36142"/>
                    </a:tc>
                    <a:extLst>
                      <a:ext uri="{0D108BD9-81ED-4DB2-BD59-A6C34878D82A}">
                        <a16:rowId xmlns:a16="http://schemas.microsoft.com/office/drawing/2014/main" val="2058751033"/>
                      </a:ext>
                    </a:extLst>
                  </a:tr>
                  <a:tr h="30088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72285" marR="72285" marT="36142" marB="36142">
                        <a:blipFill>
                          <a:blip r:embed="rId7"/>
                          <a:stretch>
                            <a:fillRect l="-433" t="-512245" r="-270996" b="-2265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0.83020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1.01897</a:t>
                          </a:r>
                        </a:p>
                      </a:txBody>
                      <a:tcPr marL="72285" marR="72285" marT="36142" marB="36142"/>
                    </a:tc>
                    <a:extLst>
                      <a:ext uri="{0D108BD9-81ED-4DB2-BD59-A6C34878D82A}">
                        <a16:rowId xmlns:a16="http://schemas.microsoft.com/office/drawing/2014/main" val="913548720"/>
                      </a:ext>
                    </a:extLst>
                  </a:tr>
                  <a:tr h="30088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72285" marR="72285" marT="36142" marB="36142">
                        <a:blipFill>
                          <a:blip r:embed="rId7"/>
                          <a:stretch>
                            <a:fillRect l="-433" t="-600000" r="-270996" b="-12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255.68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326.68</a:t>
                          </a:r>
                        </a:p>
                      </a:txBody>
                      <a:tcPr marL="72285" marR="72285" marT="36142" marB="36142"/>
                    </a:tc>
                    <a:extLst>
                      <a:ext uri="{0D108BD9-81ED-4DB2-BD59-A6C34878D82A}">
                        <a16:rowId xmlns:a16="http://schemas.microsoft.com/office/drawing/2014/main" val="964228449"/>
                      </a:ext>
                    </a:extLst>
                  </a:tr>
                  <a:tr h="30088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72285" marR="72285" marT="36142" marB="36142">
                        <a:blipFill>
                          <a:blip r:embed="rId7"/>
                          <a:stretch>
                            <a:fillRect l="-433" t="-714286" r="-270996" b="-244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5.10</a:t>
                          </a:r>
                        </a:p>
                      </a:txBody>
                      <a:tcPr marL="72285" marR="72285" marT="36142" marB="36142"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500" dirty="0"/>
                            <a:t>99.8</a:t>
                          </a:r>
                        </a:p>
                      </a:txBody>
                      <a:tcPr marL="72285" marR="72285" marT="36142" marB="36142"/>
                    </a:tc>
                    <a:extLst>
                      <a:ext uri="{0D108BD9-81ED-4DB2-BD59-A6C34878D82A}">
                        <a16:rowId xmlns:a16="http://schemas.microsoft.com/office/drawing/2014/main" val="366449172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2F1096C8-2284-412F-B82C-6024828CD2C8}"/>
              </a:ext>
            </a:extLst>
          </p:cNvPr>
          <p:cNvSpPr txBox="1"/>
          <p:nvPr/>
        </p:nvSpPr>
        <p:spPr>
          <a:xfrm>
            <a:off x="4504061" y="1011803"/>
            <a:ext cx="6713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ERA5 and CFSv2 10-year, hourly, daytime, seasonally-pooled stats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D3BBD7B2-8635-462F-AACD-EDE3DED5840E}"/>
              </a:ext>
            </a:extLst>
          </p:cNvPr>
          <p:cNvSpPr txBox="1">
            <a:spLocks/>
          </p:cNvSpPr>
          <p:nvPr/>
        </p:nvSpPr>
        <p:spPr>
          <a:xfrm>
            <a:off x="11706056" y="6386520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z="900" smtClean="0"/>
              <a:pPr/>
              <a:t>11</a:t>
            </a:fld>
            <a:endParaRPr lang="en-US" sz="9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42783E2-3EA4-4BCC-852D-C242175B25AD}"/>
              </a:ext>
            </a:extLst>
          </p:cNvPr>
          <p:cNvSpPr/>
          <p:nvPr/>
        </p:nvSpPr>
        <p:spPr>
          <a:xfrm rot="20707971">
            <a:off x="4193957" y="2230161"/>
            <a:ext cx="5712141" cy="1754326"/>
          </a:xfrm>
          <a:prstGeom prst="rect">
            <a:avLst/>
          </a:prstGeom>
          <a:solidFill>
            <a:schemeClr val="bg2">
              <a:alpha val="56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How to sample 7 </a:t>
            </a:r>
          </a:p>
          <a:p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factors efficiently?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030AAD7-86C8-4463-99C4-02377DF7AF1F}"/>
              </a:ext>
            </a:extLst>
          </p:cNvPr>
          <p:cNvSpPr txBox="1"/>
          <p:nvPr/>
        </p:nvSpPr>
        <p:spPr>
          <a:xfrm>
            <a:off x="1735531" y="6543016"/>
            <a:ext cx="1426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Location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799445E-8A86-4C5D-874F-E9ADA259A03E}"/>
              </a:ext>
            </a:extLst>
          </p:cNvPr>
          <p:cNvSpPr txBox="1"/>
          <p:nvPr/>
        </p:nvSpPr>
        <p:spPr>
          <a:xfrm>
            <a:off x="4312545" y="6543016"/>
            <a:ext cx="1426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Location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4491F8F-51D9-4D94-9B38-9AC67D4F83D8}"/>
              </a:ext>
            </a:extLst>
          </p:cNvPr>
          <p:cNvSpPr txBox="1"/>
          <p:nvPr/>
        </p:nvSpPr>
        <p:spPr>
          <a:xfrm>
            <a:off x="6835208" y="6550121"/>
            <a:ext cx="1426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Location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DE841A8-3D29-4782-98B8-AA47E160CB97}"/>
              </a:ext>
            </a:extLst>
          </p:cNvPr>
          <p:cNvSpPr txBox="1"/>
          <p:nvPr/>
        </p:nvSpPr>
        <p:spPr>
          <a:xfrm>
            <a:off x="9357871" y="6550223"/>
            <a:ext cx="1426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Location</a:t>
            </a:r>
          </a:p>
        </p:txBody>
      </p:sp>
    </p:spTree>
    <p:extLst>
      <p:ext uri="{BB962C8B-B14F-4D97-AF65-F5344CB8AC3E}">
        <p14:creationId xmlns:p14="http://schemas.microsoft.com/office/powerpoint/2010/main" val="17931105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2317E-F974-4F6A-AD75-621FAD39A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311936"/>
            <a:ext cx="11174018" cy="437650"/>
          </a:xfrm>
        </p:spPr>
        <p:txBody>
          <a:bodyPr>
            <a:normAutofit fontScale="90000"/>
          </a:bodyPr>
          <a:lstStyle/>
          <a:p>
            <a:r>
              <a:rPr lang="en-US" dirty="0"/>
              <a:t>Use design of experiments principles to optimally sample </a:t>
            </a:r>
            <a:r>
              <a:rPr lang="en-US" dirty="0" err="1"/>
              <a:t>KZKFourier</a:t>
            </a:r>
            <a:r>
              <a:rPr lang="en-US" dirty="0"/>
              <a:t> inputs.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BC14A5-8822-4805-A18C-C22885F07A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fractfactorial_2_levels">
            <a:hlinkClick r:id="" action="ppaction://media"/>
            <a:extLst>
              <a:ext uri="{FF2B5EF4-FFF2-40B4-BE49-F238E27FC236}">
                <a16:creationId xmlns:a16="http://schemas.microsoft.com/office/drawing/2014/main" id="{C17746C2-B1DD-4952-9108-766360A5322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642034" y="1326560"/>
            <a:ext cx="4572000" cy="3435803"/>
          </a:xfrm>
          <a:prstGeom prst="rect">
            <a:avLst/>
          </a:prstGeom>
        </p:spPr>
      </p:pic>
      <p:pic>
        <p:nvPicPr>
          <p:cNvPr id="6" name="factorial_2_levels">
            <a:hlinkClick r:id="" action="ppaction://media"/>
            <a:extLst>
              <a:ext uri="{FF2B5EF4-FFF2-40B4-BE49-F238E27FC236}">
                <a16:creationId xmlns:a16="http://schemas.microsoft.com/office/drawing/2014/main" id="{4593432D-6406-4867-BECF-E7B983EF281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57157" y="1321061"/>
            <a:ext cx="4572000" cy="3435803"/>
          </a:xfrm>
          <a:prstGeom prst="rect">
            <a:avLst/>
          </a:prstGeom>
        </p:spPr>
      </p:pic>
      <p:sp>
        <p:nvSpPr>
          <p:cNvPr id="131" name="TextBox 130">
            <a:extLst>
              <a:ext uri="{FF2B5EF4-FFF2-40B4-BE49-F238E27FC236}">
                <a16:creationId xmlns:a16="http://schemas.microsoft.com/office/drawing/2014/main" id="{EF6082F9-5C8E-4A25-B6BC-FDB33E8AC3B0}"/>
              </a:ext>
            </a:extLst>
          </p:cNvPr>
          <p:cNvSpPr txBox="1"/>
          <p:nvPr/>
        </p:nvSpPr>
        <p:spPr>
          <a:xfrm>
            <a:off x="1367085" y="1316044"/>
            <a:ext cx="2580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Full factorial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96A027F2-3FA2-4633-AC22-9AB7EE808908}"/>
              </a:ext>
            </a:extLst>
          </p:cNvPr>
          <p:cNvSpPr txBox="1"/>
          <p:nvPr/>
        </p:nvSpPr>
        <p:spPr>
          <a:xfrm>
            <a:off x="7637829" y="1306103"/>
            <a:ext cx="2580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Fractional factorial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DAADAEEB-15A5-4440-A631-40566EA73608}"/>
              </a:ext>
            </a:extLst>
          </p:cNvPr>
          <p:cNvSpPr txBox="1"/>
          <p:nvPr/>
        </p:nvSpPr>
        <p:spPr>
          <a:xfrm>
            <a:off x="4205" y="5151003"/>
            <a:ext cx="6334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Response = 1 + A + B + C + AB + AC + BC + ABC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7888EE86-7B0B-49F0-BC82-E1BFA632D32F}"/>
              </a:ext>
            </a:extLst>
          </p:cNvPr>
          <p:cNvSpPr txBox="1"/>
          <p:nvPr/>
        </p:nvSpPr>
        <p:spPr>
          <a:xfrm>
            <a:off x="6010330" y="5042277"/>
            <a:ext cx="5988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Response = [1 + ABC] + [A + BC] +  [B + AC] + [C + AB]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5FF99E6E-C61B-4120-81DB-0347A5E395EC}"/>
              </a:ext>
            </a:extLst>
          </p:cNvPr>
          <p:cNvSpPr txBox="1"/>
          <p:nvPr/>
        </p:nvSpPr>
        <p:spPr>
          <a:xfrm>
            <a:off x="323580" y="4766805"/>
            <a:ext cx="4474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 factors, 2 levels -&gt; 8 cases, 8 unknowns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41B8A45B-DEA6-47E5-AC98-A1494D1F0A23}"/>
              </a:ext>
            </a:extLst>
          </p:cNvPr>
          <p:cNvSpPr txBox="1"/>
          <p:nvPr/>
        </p:nvSpPr>
        <p:spPr>
          <a:xfrm>
            <a:off x="7528751" y="4762815"/>
            <a:ext cx="3275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 cases, 4 “aliased” unknowns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2A486F5F-5648-42F3-B9A6-CDB922ABC982}"/>
              </a:ext>
            </a:extLst>
          </p:cNvPr>
          <p:cNvSpPr txBox="1"/>
          <p:nvPr/>
        </p:nvSpPr>
        <p:spPr>
          <a:xfrm>
            <a:off x="6373928" y="5854178"/>
            <a:ext cx="5490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Useful if interaction terms, e.g. AB, are negligible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12DE4948-FCFA-4ED4-9774-2DEBFEDCEB76}"/>
              </a:ext>
            </a:extLst>
          </p:cNvPr>
          <p:cNvSpPr txBox="1"/>
          <p:nvPr/>
        </p:nvSpPr>
        <p:spPr>
          <a:xfrm>
            <a:off x="454248" y="936771"/>
            <a:ext cx="4838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Example:</a:t>
            </a:r>
          </a:p>
        </p:txBody>
      </p: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53ACBE19-783D-4290-BC95-4EF1849431EF}"/>
              </a:ext>
            </a:extLst>
          </p:cNvPr>
          <p:cNvSpPr txBox="1">
            <a:spLocks/>
          </p:cNvSpPr>
          <p:nvPr/>
        </p:nvSpPr>
        <p:spPr>
          <a:xfrm>
            <a:off x="11706056" y="6386520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z="900" smtClean="0"/>
              <a:pPr/>
              <a:t>12</a:t>
            </a:fld>
            <a:endParaRPr lang="en-US" sz="9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275A89-7501-449F-8FED-0EA89F6075FE}"/>
              </a:ext>
            </a:extLst>
          </p:cNvPr>
          <p:cNvSpPr txBox="1"/>
          <p:nvPr/>
        </p:nvSpPr>
        <p:spPr>
          <a:xfrm>
            <a:off x="160251" y="6381949"/>
            <a:ext cx="1716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Animated slide</a:t>
            </a:r>
          </a:p>
        </p:txBody>
      </p:sp>
    </p:spTree>
    <p:extLst>
      <p:ext uri="{BB962C8B-B14F-4D97-AF65-F5344CB8AC3E}">
        <p14:creationId xmlns:p14="http://schemas.microsoft.com/office/powerpoint/2010/main" val="306351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08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factorial_3_levels">
            <a:hlinkClick r:id="" action="ppaction://media"/>
            <a:extLst>
              <a:ext uri="{FF2B5EF4-FFF2-40B4-BE49-F238E27FC236}">
                <a16:creationId xmlns:a16="http://schemas.microsoft.com/office/drawing/2014/main" id="{AE9AA4EB-62B9-496D-BA60-F7385D5BFD9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63628" y="1388968"/>
            <a:ext cx="4572000" cy="3435804"/>
          </a:xfrm>
          <a:prstGeom prst="rect">
            <a:avLst/>
          </a:prstGeom>
        </p:spPr>
      </p:pic>
      <p:pic>
        <p:nvPicPr>
          <p:cNvPr id="5" name="CCD_5_levels">
            <a:hlinkClick r:id="" action="ppaction://media"/>
            <a:extLst>
              <a:ext uri="{FF2B5EF4-FFF2-40B4-BE49-F238E27FC236}">
                <a16:creationId xmlns:a16="http://schemas.microsoft.com/office/drawing/2014/main" id="{89A290BC-3044-4FF3-B082-3D547AE5EF9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658882" y="1403171"/>
            <a:ext cx="4572000" cy="34358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62317E-F974-4F6A-AD75-621FAD39A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311936"/>
            <a:ext cx="11174018" cy="437650"/>
          </a:xfrm>
        </p:spPr>
        <p:txBody>
          <a:bodyPr>
            <a:normAutofit fontScale="90000"/>
          </a:bodyPr>
          <a:lstStyle/>
          <a:p>
            <a:r>
              <a:rPr lang="en-US" dirty="0"/>
              <a:t>Use design of experiments principles to optimally sample </a:t>
            </a:r>
            <a:r>
              <a:rPr lang="en-US" dirty="0" err="1"/>
              <a:t>KZKFourier</a:t>
            </a:r>
            <a:r>
              <a:rPr lang="en-US" dirty="0"/>
              <a:t> inputs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BC14A5-8822-4805-A18C-C22885F07A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EF6082F9-5C8E-4A25-B6BC-FDB33E8AC3B0}"/>
              </a:ext>
            </a:extLst>
          </p:cNvPr>
          <p:cNvSpPr txBox="1"/>
          <p:nvPr/>
        </p:nvSpPr>
        <p:spPr>
          <a:xfrm>
            <a:off x="1379186" y="1369297"/>
            <a:ext cx="2580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Full factorial, 3 levels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7888EE86-7B0B-49F0-BC82-E1BFA632D32F}"/>
              </a:ext>
            </a:extLst>
          </p:cNvPr>
          <p:cNvSpPr txBox="1"/>
          <p:nvPr/>
        </p:nvSpPr>
        <p:spPr>
          <a:xfrm>
            <a:off x="6023030" y="5169277"/>
            <a:ext cx="5988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Response = 1 + A + B + C + A</a:t>
            </a:r>
            <a:r>
              <a:rPr lang="en-US" baseline="30000" dirty="0"/>
              <a:t>2</a:t>
            </a:r>
            <a:r>
              <a:rPr lang="en-US" dirty="0"/>
              <a:t> + B</a:t>
            </a:r>
            <a:r>
              <a:rPr lang="en-US" baseline="30000" dirty="0"/>
              <a:t>2</a:t>
            </a:r>
            <a:r>
              <a:rPr lang="en-US" dirty="0"/>
              <a:t> + C</a:t>
            </a:r>
            <a:r>
              <a:rPr lang="en-US" baseline="30000" dirty="0"/>
              <a:t>2</a:t>
            </a:r>
            <a:r>
              <a:rPr lang="en-US" dirty="0"/>
              <a:t> + AB +AB + BC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5FF99E6E-C61B-4120-81DB-0347A5E395EC}"/>
              </a:ext>
            </a:extLst>
          </p:cNvPr>
          <p:cNvSpPr txBox="1"/>
          <p:nvPr/>
        </p:nvSpPr>
        <p:spPr>
          <a:xfrm>
            <a:off x="1231233" y="4807632"/>
            <a:ext cx="3243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 factors, 3 levels -&gt; 27 cases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41B8A45B-DEA6-47E5-AC98-A1494D1F0A23}"/>
              </a:ext>
            </a:extLst>
          </p:cNvPr>
          <p:cNvSpPr txBox="1"/>
          <p:nvPr/>
        </p:nvSpPr>
        <p:spPr>
          <a:xfrm>
            <a:off x="8537479" y="482853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15 cases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2A486F5F-5648-42F3-B9A6-CDB922ABC982}"/>
              </a:ext>
            </a:extLst>
          </p:cNvPr>
          <p:cNvSpPr txBox="1"/>
          <p:nvPr/>
        </p:nvSpPr>
        <p:spPr>
          <a:xfrm>
            <a:off x="6386874" y="5583323"/>
            <a:ext cx="5490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Useful if some curvature is expected </a:t>
            </a:r>
            <a:br>
              <a:rPr lang="en-US" dirty="0"/>
            </a:br>
            <a:r>
              <a:rPr lang="en-US" dirty="0"/>
              <a:t>and if extrema are lower priority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12DE4948-FCFA-4ED4-9774-2DEBFEDCEB76}"/>
              </a:ext>
            </a:extLst>
          </p:cNvPr>
          <p:cNvSpPr txBox="1"/>
          <p:nvPr/>
        </p:nvSpPr>
        <p:spPr>
          <a:xfrm>
            <a:off x="454248" y="936771"/>
            <a:ext cx="4838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Example: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8C2F084-8DFB-4BE7-B09A-E84192AFD65E}"/>
              </a:ext>
            </a:extLst>
          </p:cNvPr>
          <p:cNvSpPr txBox="1"/>
          <p:nvPr/>
        </p:nvSpPr>
        <p:spPr>
          <a:xfrm>
            <a:off x="7654677" y="1376500"/>
            <a:ext cx="2580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Central Composite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E04D646-3A66-4AEB-B6F7-8A2BA95D149F}"/>
              </a:ext>
            </a:extLst>
          </p:cNvPr>
          <p:cNvSpPr txBox="1"/>
          <p:nvPr/>
        </p:nvSpPr>
        <p:spPr>
          <a:xfrm>
            <a:off x="160251" y="6381949"/>
            <a:ext cx="1716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Animated slide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CF9E8ECB-F6C2-4218-BC2D-26390A16DE21}"/>
              </a:ext>
            </a:extLst>
          </p:cNvPr>
          <p:cNvSpPr txBox="1">
            <a:spLocks/>
          </p:cNvSpPr>
          <p:nvPr/>
        </p:nvSpPr>
        <p:spPr>
          <a:xfrm>
            <a:off x="11706056" y="6386520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z="900" smtClean="0"/>
              <a:pPr/>
              <a:t>13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979764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08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actorial_2_levels">
            <a:hlinkClick r:id="" action="ppaction://media"/>
            <a:extLst>
              <a:ext uri="{FF2B5EF4-FFF2-40B4-BE49-F238E27FC236}">
                <a16:creationId xmlns:a16="http://schemas.microsoft.com/office/drawing/2014/main" id="{A9B2C51E-FEE1-43DB-B70C-57E761DE857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60251" y="941589"/>
            <a:ext cx="3657600" cy="2748643"/>
          </a:xfrm>
          <a:prstGeom prst="rect">
            <a:avLst/>
          </a:prstGeom>
        </p:spPr>
      </p:pic>
      <p:pic>
        <p:nvPicPr>
          <p:cNvPr id="6" name="fractfactorial_2_levels">
            <a:hlinkClick r:id="" action="ppaction://media"/>
            <a:extLst>
              <a:ext uri="{FF2B5EF4-FFF2-40B4-BE49-F238E27FC236}">
                <a16:creationId xmlns:a16="http://schemas.microsoft.com/office/drawing/2014/main" id="{A39BA075-3532-45DA-B709-39251549505F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946446" y="941589"/>
            <a:ext cx="3657600" cy="2748643"/>
          </a:xfrm>
          <a:prstGeom prst="rect">
            <a:avLst/>
          </a:prstGeom>
        </p:spPr>
      </p:pic>
      <p:pic>
        <p:nvPicPr>
          <p:cNvPr id="13" name="definitive_screening_2_levels">
            <a:hlinkClick r:id="" action="ppaction://media"/>
            <a:extLst>
              <a:ext uri="{FF2B5EF4-FFF2-40B4-BE49-F238E27FC236}">
                <a16:creationId xmlns:a16="http://schemas.microsoft.com/office/drawing/2014/main" id="{AFD74FBC-9A12-4393-B2F1-7A51F80B1505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732641" y="941588"/>
            <a:ext cx="3657600" cy="2748643"/>
          </a:xfrm>
          <a:prstGeom prst="rect">
            <a:avLst/>
          </a:prstGeom>
        </p:spPr>
      </p:pic>
      <p:pic>
        <p:nvPicPr>
          <p:cNvPr id="14" name="CCD_5_levels">
            <a:hlinkClick r:id="" action="ppaction://media"/>
            <a:extLst>
              <a:ext uri="{FF2B5EF4-FFF2-40B4-BE49-F238E27FC236}">
                <a16:creationId xmlns:a16="http://schemas.microsoft.com/office/drawing/2014/main" id="{D8C0612F-2156-48D4-9D27-C913E2939982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775246" y="4002638"/>
            <a:ext cx="3657600" cy="2748643"/>
          </a:xfrm>
          <a:prstGeom prst="rect">
            <a:avLst/>
          </a:prstGeom>
        </p:spPr>
      </p:pic>
      <p:pic>
        <p:nvPicPr>
          <p:cNvPr id="15" name="box_b_3_levels">
            <a:hlinkClick r:id="" action="ppaction://media"/>
            <a:extLst>
              <a:ext uri="{FF2B5EF4-FFF2-40B4-BE49-F238E27FC236}">
                <a16:creationId xmlns:a16="http://schemas.microsoft.com/office/drawing/2014/main" id="{4CD7AC2E-E5F5-4732-AF3E-8AA26D3443AB}"/>
              </a:ext>
            </a:extLst>
          </p:cNvPr>
          <p:cNvPicPr>
            <a:picLocks noChangeAspect="1"/>
          </p:cNvPicPr>
          <p:nvPr>
            <a:vide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989051" y="4012371"/>
            <a:ext cx="3657600" cy="27486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0B8D5D2-BE6B-469A-9265-7A1F9FBA4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designs considered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85C6C4-F7B9-417F-B8AA-FEB5CA09A7C8}"/>
              </a:ext>
            </a:extLst>
          </p:cNvPr>
          <p:cNvSpPr txBox="1"/>
          <p:nvPr/>
        </p:nvSpPr>
        <p:spPr>
          <a:xfrm>
            <a:off x="4606132" y="848021"/>
            <a:ext cx="2458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Fractional Factorial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A4E2CE-BCC3-4D02-B7D0-8EA38E5DF1DA}"/>
              </a:ext>
            </a:extLst>
          </p:cNvPr>
          <p:cNvSpPr txBox="1"/>
          <p:nvPr/>
        </p:nvSpPr>
        <p:spPr>
          <a:xfrm>
            <a:off x="8438991" y="848021"/>
            <a:ext cx="2458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Definitive Screening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BE0116-E0B5-447D-8984-4C8435B6923A}"/>
              </a:ext>
            </a:extLst>
          </p:cNvPr>
          <p:cNvSpPr txBox="1"/>
          <p:nvPr/>
        </p:nvSpPr>
        <p:spPr>
          <a:xfrm>
            <a:off x="2588491" y="3941063"/>
            <a:ext cx="2458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Box-Behnken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389693-586E-4119-9EEA-7D467EF54C07}"/>
              </a:ext>
            </a:extLst>
          </p:cNvPr>
          <p:cNvSpPr txBox="1"/>
          <p:nvPr/>
        </p:nvSpPr>
        <p:spPr>
          <a:xfrm>
            <a:off x="1018771" y="844727"/>
            <a:ext cx="1940560" cy="375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Factorial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1417701-99E3-485C-9475-0A59C67DDBA0}"/>
              </a:ext>
            </a:extLst>
          </p:cNvPr>
          <p:cNvSpPr txBox="1"/>
          <p:nvPr/>
        </p:nvSpPr>
        <p:spPr>
          <a:xfrm>
            <a:off x="6374686" y="3941063"/>
            <a:ext cx="2458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Central Composite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23A1ED68-4D97-467D-97EC-2774835270B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193463" y="235127"/>
            <a:ext cx="736600" cy="609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4DF6A7-871E-4CD2-BC48-E7BC5AD470CE}"/>
              </a:ext>
            </a:extLst>
          </p:cNvPr>
          <p:cNvSpPr txBox="1"/>
          <p:nvPr/>
        </p:nvSpPr>
        <p:spPr>
          <a:xfrm>
            <a:off x="160251" y="6381949"/>
            <a:ext cx="1716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Animated slide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FA6B4A1-60BF-4A40-B882-0DF7C6CFF801}"/>
              </a:ext>
            </a:extLst>
          </p:cNvPr>
          <p:cNvSpPr txBox="1">
            <a:spLocks/>
          </p:cNvSpPr>
          <p:nvPr/>
        </p:nvSpPr>
        <p:spPr>
          <a:xfrm>
            <a:off x="11706056" y="6386520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z="900" smtClean="0"/>
              <a:pPr/>
              <a:t>14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393196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08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080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8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080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1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27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33" repeatCount="indefinite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8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39" repeatCount="indefinite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4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BC474-15E1-4C95-919C-8D57A5461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Candidate designs to sample 7 </a:t>
            </a:r>
            <a:r>
              <a:rPr lang="en-US" dirty="0" err="1"/>
              <a:t>KZKFourier</a:t>
            </a:r>
            <a:r>
              <a:rPr lang="en-US" dirty="0"/>
              <a:t> inputs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93C688-482C-480E-B034-E5A72ADD12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F3E7E0DA-F4E3-46BC-9EF7-574C6FB30C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821284"/>
              </p:ext>
            </p:extLst>
          </p:nvPr>
        </p:nvGraphicFramePr>
        <p:xfrm>
          <a:off x="904006" y="1523603"/>
          <a:ext cx="10014377" cy="313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3553">
                  <a:extLst>
                    <a:ext uri="{9D8B030D-6E8A-4147-A177-3AD203B41FA5}">
                      <a16:colId xmlns:a16="http://schemas.microsoft.com/office/drawing/2014/main" val="2429651926"/>
                    </a:ext>
                  </a:extLst>
                </a:gridCol>
                <a:gridCol w="1713608">
                  <a:extLst>
                    <a:ext uri="{9D8B030D-6E8A-4147-A177-3AD203B41FA5}">
                      <a16:colId xmlns:a16="http://schemas.microsoft.com/office/drawing/2014/main" val="1739826665"/>
                    </a:ext>
                  </a:extLst>
                </a:gridCol>
                <a:gridCol w="1713608">
                  <a:extLst>
                    <a:ext uri="{9D8B030D-6E8A-4147-A177-3AD203B41FA5}">
                      <a16:colId xmlns:a16="http://schemas.microsoft.com/office/drawing/2014/main" val="1942508603"/>
                    </a:ext>
                  </a:extLst>
                </a:gridCol>
                <a:gridCol w="1713608">
                  <a:extLst>
                    <a:ext uri="{9D8B030D-6E8A-4147-A177-3AD203B41FA5}">
                      <a16:colId xmlns:a16="http://schemas.microsoft.com/office/drawing/2014/main" val="1713006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Unique Cases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Factor Levels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Shape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7741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Full Factorial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  <a:r>
                        <a:rPr lang="en-US" baseline="30000" dirty="0"/>
                        <a:t>7</a:t>
                      </a:r>
                      <a:r>
                        <a:rPr lang="en-US" baseline="0" dirty="0"/>
                        <a:t>=2187</a:t>
                      </a:r>
                      <a:r>
                        <a:rPr lang="en-US" dirty="0"/>
                        <a:t> 5</a:t>
                      </a:r>
                      <a:r>
                        <a:rPr lang="en-US" baseline="30000" dirty="0"/>
                        <a:t>7</a:t>
                      </a:r>
                      <a:r>
                        <a:rPr lang="en-US" baseline="0" dirty="0"/>
                        <a:t>=78125</a:t>
                      </a:r>
                      <a:endParaRPr lang="en-US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 or 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Cube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72344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Definitive Screening Design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Reduced cube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02481582"/>
                  </a:ext>
                </a:extLst>
              </a:tr>
              <a:tr h="458934">
                <a:tc>
                  <a:txBody>
                    <a:bodyPr/>
                    <a:lstStyle/>
                    <a:p>
                      <a:r>
                        <a:rPr lang="en-US" dirty="0"/>
                        <a:t>Minimum-Run Resolution V (MR5) Fractional Factorial (FF)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2+center point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Cube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1741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Central Composite Design (CCD) with MR5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45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Sphere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6476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Box-Behnken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Sphere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4311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CCD with Regular FF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Sphere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069013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2B334FB-DA0D-4541-975E-6797C9525E27}"/>
              </a:ext>
            </a:extLst>
          </p:cNvPr>
          <p:cNvSpPr txBox="1"/>
          <p:nvPr/>
        </p:nvSpPr>
        <p:spPr>
          <a:xfrm>
            <a:off x="2152891" y="5107253"/>
            <a:ext cx="73036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Chose CCD with MR5 because it avoids the unlikely extrema and requires only 45 cases to be run.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E07449A-42FA-4508-AD16-537BE4E564F6}"/>
              </a:ext>
            </a:extLst>
          </p:cNvPr>
          <p:cNvSpPr txBox="1">
            <a:spLocks/>
          </p:cNvSpPr>
          <p:nvPr/>
        </p:nvSpPr>
        <p:spPr>
          <a:xfrm>
            <a:off x="11706056" y="6386520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z="900" smtClean="0"/>
              <a:pPr/>
              <a:t>15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6186647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CD_5_levels">
            <a:hlinkClick r:id="" action="ppaction://media"/>
            <a:extLst>
              <a:ext uri="{FF2B5EF4-FFF2-40B4-BE49-F238E27FC236}">
                <a16:creationId xmlns:a16="http://schemas.microsoft.com/office/drawing/2014/main" id="{929E90F4-5D72-4E3F-A6CF-BB0C5E7BB2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56847" y="3618808"/>
            <a:ext cx="3972315" cy="29851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9C1058-4C64-4AD3-A4C1-DA6BED9DE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311936"/>
            <a:ext cx="5461299" cy="437650"/>
          </a:xfrm>
        </p:spPr>
        <p:txBody>
          <a:bodyPr/>
          <a:lstStyle/>
          <a:p>
            <a:r>
              <a:rPr lang="en-US" dirty="0"/>
              <a:t>Central Composite Design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D479C1B-6076-4527-B4EE-F39A8654147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61769" y="941705"/>
                <a:ext cx="5023030" cy="5385204"/>
              </a:xfrm>
            </p:spPr>
            <p:txBody>
              <a:bodyPr/>
              <a:lstStyle/>
              <a:p>
                <a:r>
                  <a:rPr lang="en-US" dirty="0"/>
                  <a:t>45 “cases,” which are combinations of the 7 ambient and turbulence input parameters to </a:t>
                </a:r>
                <a:r>
                  <a:rPr lang="en-US" dirty="0" err="1"/>
                  <a:t>KZKFourier</a:t>
                </a:r>
                <a:r>
                  <a:rPr lang="en-US" dirty="0"/>
                  <a:t>.</a:t>
                </a:r>
              </a:p>
              <a:p>
                <a:r>
                  <a:rPr lang="en-US" dirty="0"/>
                  <a:t>Extrema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en-US" dirty="0"/>
                  <a:t>1) of each factor is only sampled when other quantities are at their midpoint (0)</a:t>
                </a:r>
              </a:p>
              <a:p>
                <a:r>
                  <a:rPr lang="en-US" dirty="0"/>
                  <a:t>Many interior points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D479C1B-6076-4527-B4EE-F39A865414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1769" y="941705"/>
                <a:ext cx="5023030" cy="5385204"/>
              </a:xfrm>
              <a:blipFill>
                <a:blip r:embed="rId6"/>
                <a:stretch>
                  <a:fillRect l="-850" t="-1018" r="-8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CBAD82-29A6-4B59-8CD6-5EF8561E9CF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FB27D9B-4DE9-4833-A6ED-7D8802ADF8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8213489"/>
              </p:ext>
            </p:extLst>
          </p:nvPr>
        </p:nvGraphicFramePr>
        <p:xfrm>
          <a:off x="7413386" y="274937"/>
          <a:ext cx="3384376" cy="6476708"/>
        </p:xfrm>
        <a:graphic>
          <a:graphicData uri="http://schemas.openxmlformats.org/drawingml/2006/table">
            <a:tbl>
              <a:tblPr/>
              <a:tblGrid>
                <a:gridCol w="423047">
                  <a:extLst>
                    <a:ext uri="{9D8B030D-6E8A-4147-A177-3AD203B41FA5}">
                      <a16:colId xmlns:a16="http://schemas.microsoft.com/office/drawing/2014/main" val="2183673160"/>
                    </a:ext>
                  </a:extLst>
                </a:gridCol>
                <a:gridCol w="423047">
                  <a:extLst>
                    <a:ext uri="{9D8B030D-6E8A-4147-A177-3AD203B41FA5}">
                      <a16:colId xmlns:a16="http://schemas.microsoft.com/office/drawing/2014/main" val="4074572472"/>
                    </a:ext>
                  </a:extLst>
                </a:gridCol>
                <a:gridCol w="423047">
                  <a:extLst>
                    <a:ext uri="{9D8B030D-6E8A-4147-A177-3AD203B41FA5}">
                      <a16:colId xmlns:a16="http://schemas.microsoft.com/office/drawing/2014/main" val="3247641851"/>
                    </a:ext>
                  </a:extLst>
                </a:gridCol>
                <a:gridCol w="423047">
                  <a:extLst>
                    <a:ext uri="{9D8B030D-6E8A-4147-A177-3AD203B41FA5}">
                      <a16:colId xmlns:a16="http://schemas.microsoft.com/office/drawing/2014/main" val="1854249486"/>
                    </a:ext>
                  </a:extLst>
                </a:gridCol>
                <a:gridCol w="423047">
                  <a:extLst>
                    <a:ext uri="{9D8B030D-6E8A-4147-A177-3AD203B41FA5}">
                      <a16:colId xmlns:a16="http://schemas.microsoft.com/office/drawing/2014/main" val="2401871227"/>
                    </a:ext>
                  </a:extLst>
                </a:gridCol>
                <a:gridCol w="423047">
                  <a:extLst>
                    <a:ext uri="{9D8B030D-6E8A-4147-A177-3AD203B41FA5}">
                      <a16:colId xmlns:a16="http://schemas.microsoft.com/office/drawing/2014/main" val="1234537812"/>
                    </a:ext>
                  </a:extLst>
                </a:gridCol>
                <a:gridCol w="423047">
                  <a:extLst>
                    <a:ext uri="{9D8B030D-6E8A-4147-A177-3AD203B41FA5}">
                      <a16:colId xmlns:a16="http://schemas.microsoft.com/office/drawing/2014/main" val="354360719"/>
                    </a:ext>
                  </a:extLst>
                </a:gridCol>
                <a:gridCol w="423047">
                  <a:extLst>
                    <a:ext uri="{9D8B030D-6E8A-4147-A177-3AD203B41FA5}">
                      <a16:colId xmlns:a16="http://schemas.microsoft.com/office/drawing/2014/main" val="1210423402"/>
                    </a:ext>
                  </a:extLst>
                </a:gridCol>
              </a:tblGrid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Case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Factor 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Factor 2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Factor 3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Factor 4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Factor 5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Factor 6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Factor 7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8759088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032296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7607658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827577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5506974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4702194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55868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359062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754306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506779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082099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957323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8565259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4215536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2186344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2408226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9889018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0108717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3943282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9515391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2000936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8223487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185269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598747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8366979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2364862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9392342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106398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8057589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3572274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A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B6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3987189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510417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2087998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4645221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7249752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6918068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370200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503947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5686165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2926815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062242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8761159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480651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2842861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4198171"/>
                  </a:ext>
                </a:extLst>
              </a:tr>
              <a:tr h="1264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38" marR="3638" marT="363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667925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1FDBE7A2-92FC-4FE5-86F4-C2D12AB5CC8B}"/>
              </a:ext>
            </a:extLst>
          </p:cNvPr>
          <p:cNvSpPr txBox="1"/>
          <p:nvPr/>
        </p:nvSpPr>
        <p:spPr>
          <a:xfrm>
            <a:off x="2731592" y="3519113"/>
            <a:ext cx="3051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Central Composite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41436ED5-AA4A-4256-9123-B3697A6542CF}"/>
              </a:ext>
            </a:extLst>
          </p:cNvPr>
          <p:cNvSpPr txBox="1">
            <a:spLocks/>
          </p:cNvSpPr>
          <p:nvPr/>
        </p:nvSpPr>
        <p:spPr>
          <a:xfrm>
            <a:off x="11706056" y="6386520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z="900" smtClean="0"/>
              <a:pPr/>
              <a:t>16</a:t>
            </a:fld>
            <a:endParaRPr lang="en-US" sz="9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A8854B-B203-4FA0-A96D-5F54DC306517}"/>
              </a:ext>
            </a:extLst>
          </p:cNvPr>
          <p:cNvSpPr txBox="1"/>
          <p:nvPr/>
        </p:nvSpPr>
        <p:spPr>
          <a:xfrm rot="16200000">
            <a:off x="6277049" y="3564277"/>
            <a:ext cx="1903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Irregular fraction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5C49C7-8F6D-4551-BF38-E5419CD91DFB}"/>
              </a:ext>
            </a:extLst>
          </p:cNvPr>
          <p:cNvSpPr txBox="1"/>
          <p:nvPr/>
        </p:nvSpPr>
        <p:spPr>
          <a:xfrm rot="16200000">
            <a:off x="6244031" y="5467619"/>
            <a:ext cx="1903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Axial points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A8AD4AF-5978-4F8F-96B2-91FFCEF54AE2}"/>
              </a:ext>
            </a:extLst>
          </p:cNvPr>
          <p:cNvSpPr txBox="1"/>
          <p:nvPr/>
        </p:nvSpPr>
        <p:spPr>
          <a:xfrm>
            <a:off x="6039708" y="6511053"/>
            <a:ext cx="1903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Center point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EC2B4F-79B8-4C10-B992-C8CE36E17BC4}"/>
              </a:ext>
            </a:extLst>
          </p:cNvPr>
          <p:cNvSpPr/>
          <p:nvPr/>
        </p:nvSpPr>
        <p:spPr>
          <a:xfrm rot="16200000">
            <a:off x="3791221" y="3107072"/>
            <a:ext cx="565751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Normalized Factor Selection Table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B010756-6002-4B9A-8189-9905D69DC455}"/>
              </a:ext>
            </a:extLst>
          </p:cNvPr>
          <p:cNvSpPr txBox="1"/>
          <p:nvPr/>
        </p:nvSpPr>
        <p:spPr>
          <a:xfrm>
            <a:off x="160251" y="6381949"/>
            <a:ext cx="1716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Animated slide</a:t>
            </a:r>
          </a:p>
        </p:txBody>
      </p:sp>
    </p:spTree>
    <p:extLst>
      <p:ext uri="{BB962C8B-B14F-4D97-AF65-F5344CB8AC3E}">
        <p14:creationId xmlns:p14="http://schemas.microsoft.com/office/powerpoint/2010/main" val="1077280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AD42D-617E-41B2-9567-D5194CB4A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937" y="103849"/>
            <a:ext cx="10784015" cy="437650"/>
          </a:xfrm>
        </p:spPr>
        <p:txBody>
          <a:bodyPr>
            <a:normAutofit fontScale="90000"/>
          </a:bodyPr>
          <a:lstStyle/>
          <a:p>
            <a:r>
              <a:rPr lang="en-US" dirty="0"/>
              <a:t>Ambient and turbulence parameter densities and CCD sampling points (red)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47D25E-84BA-4182-8955-D19A8374AF7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055BB16-F2DD-4B7A-B15C-EB6C429C8F99}"/>
              </a:ext>
            </a:extLst>
          </p:cNvPr>
          <p:cNvSpPr txBox="1">
            <a:spLocks/>
          </p:cNvSpPr>
          <p:nvPr/>
        </p:nvSpPr>
        <p:spPr>
          <a:xfrm>
            <a:off x="11706056" y="6386520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z="900" smtClean="0"/>
              <a:pPr/>
              <a:t>17</a:t>
            </a:fld>
            <a:endParaRPr lang="en-US" sz="900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1D36FDA-2537-4415-9071-34F9807F6D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9457" t="6111" r="8273" b="6875"/>
          <a:stretch/>
        </p:blipFill>
        <p:spPr>
          <a:xfrm>
            <a:off x="1789272" y="890580"/>
            <a:ext cx="8839200" cy="59674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B99B51-5C1E-4302-9769-BF26939BE458}"/>
              </a:ext>
            </a:extLst>
          </p:cNvPr>
          <p:cNvSpPr txBox="1"/>
          <p:nvPr/>
        </p:nvSpPr>
        <p:spPr>
          <a:xfrm>
            <a:off x="2092733" y="617014"/>
            <a:ext cx="1123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ABL (m)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C507726-B6F9-4907-B4B2-F99524AE2D79}"/>
                  </a:ext>
                </a:extLst>
              </p:cNvPr>
              <p:cNvSpPr txBox="1"/>
              <p:nvPr/>
            </p:nvSpPr>
            <p:spPr>
              <a:xfrm>
                <a:off x="3282191" y="617014"/>
                <a:ext cx="112388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</m:oMath>
                </a14:m>
                <a:r>
                  <a:rPr lang="en-US" b="1" dirty="0"/>
                  <a:t> (m/s)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C507726-B6F9-4907-B4B2-F99524AE2D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2191" y="617014"/>
                <a:ext cx="1123887" cy="369332"/>
              </a:xfrm>
              <a:prstGeom prst="rect">
                <a:avLst/>
              </a:prstGeom>
              <a:blipFill>
                <a:blip r:embed="rId5"/>
                <a:stretch>
                  <a:fillRect t="-8197" r="-1081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779DAAF-BC34-42A4-A3AF-382A48C88443}"/>
                  </a:ext>
                </a:extLst>
              </p:cNvPr>
              <p:cNvSpPr txBox="1"/>
              <p:nvPr/>
            </p:nvSpPr>
            <p:spPr>
              <a:xfrm>
                <a:off x="4432084" y="617014"/>
                <a:ext cx="112388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</m:oMath>
                </a14:m>
                <a:r>
                  <a:rPr lang="en-US" b="1" dirty="0"/>
                  <a:t> (m/s)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779DAAF-BC34-42A4-A3AF-382A48C884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2084" y="617014"/>
                <a:ext cx="1123887" cy="369332"/>
              </a:xfrm>
              <a:prstGeom prst="rect">
                <a:avLst/>
              </a:prstGeom>
              <a:blipFill>
                <a:blip r:embed="rId6"/>
                <a:stretch>
                  <a:fillRect t="-8197" r="-271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9E9B4E3-852E-4DC9-93E7-E1CC4A6C0169}"/>
                  </a:ext>
                </a:extLst>
              </p:cNvPr>
              <p:cNvSpPr txBox="1"/>
              <p:nvPr/>
            </p:nvSpPr>
            <p:spPr>
              <a:xfrm>
                <a:off x="5709639" y="617014"/>
                <a:ext cx="112388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</m:oMath>
                </a14:m>
                <a:r>
                  <a:rPr lang="en-US" b="1" dirty="0"/>
                  <a:t> (K)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9E9B4E3-852E-4DC9-93E7-E1CC4A6C01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9639" y="617014"/>
                <a:ext cx="1123887" cy="369332"/>
              </a:xfrm>
              <a:prstGeom prst="rect">
                <a:avLst/>
              </a:prstGeom>
              <a:blipFill>
                <a:blip r:embed="rId7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BEB232F-CAAB-43E3-836F-96DCE700EDBE}"/>
                  </a:ext>
                </a:extLst>
              </p:cNvPr>
              <p:cNvSpPr txBox="1"/>
              <p:nvPr/>
            </p:nvSpPr>
            <p:spPr>
              <a:xfrm>
                <a:off x="6987194" y="617014"/>
                <a:ext cx="112388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</m:sSub>
                  </m:oMath>
                </a14:m>
                <a:r>
                  <a:rPr lang="en-US" b="1" dirty="0"/>
                  <a:t> (%)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BEB232F-CAAB-43E3-836F-96DCE700ED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7194" y="617014"/>
                <a:ext cx="1123887" cy="369332"/>
              </a:xfrm>
              <a:prstGeom prst="rect">
                <a:avLst/>
              </a:prstGeom>
              <a:blipFill>
                <a:blip r:embed="rId8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AC00BED-DE6B-465D-8BB3-D84B08736BED}"/>
                  </a:ext>
                </a:extLst>
              </p:cNvPr>
              <p:cNvSpPr txBox="1"/>
              <p:nvPr/>
            </p:nvSpPr>
            <p:spPr>
              <a:xfrm>
                <a:off x="8252488" y="619931"/>
                <a:ext cx="112388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b="1" dirty="0"/>
                  <a:t> (atm)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AC00BED-DE6B-465D-8BB3-D84B08736B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2488" y="619931"/>
                <a:ext cx="1123887" cy="369332"/>
              </a:xfrm>
              <a:prstGeom prst="rect">
                <a:avLst/>
              </a:prstGeom>
              <a:blipFill>
                <a:blip r:embed="rId9"/>
                <a:stretch>
                  <a:fillRect t="-10000" r="-2174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F3B1105-C40D-4377-8D8A-4D96E2EDFE7C}"/>
                  </a:ext>
                </a:extLst>
              </p:cNvPr>
              <p:cNvSpPr txBox="1"/>
              <p:nvPr/>
            </p:nvSpPr>
            <p:spPr>
              <a:xfrm>
                <a:off x="9450908" y="617014"/>
                <a:ext cx="112388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b="1" dirty="0"/>
                  <a:t> (K)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F3B1105-C40D-4377-8D8A-4D96E2EDFE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0908" y="617014"/>
                <a:ext cx="1123887" cy="369332"/>
              </a:xfrm>
              <a:prstGeom prst="rect">
                <a:avLst/>
              </a:prstGeom>
              <a:blipFill>
                <a:blip r:embed="rId10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CF44A9DD-1405-45F5-971C-81824103B671}"/>
              </a:ext>
            </a:extLst>
          </p:cNvPr>
          <p:cNvSpPr txBox="1"/>
          <p:nvPr/>
        </p:nvSpPr>
        <p:spPr>
          <a:xfrm>
            <a:off x="854546" y="1072329"/>
            <a:ext cx="1123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ABL (m)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CF91E38-D739-40C5-87E1-9D0FD848B82F}"/>
                  </a:ext>
                </a:extLst>
              </p:cNvPr>
              <p:cNvSpPr txBox="1"/>
              <p:nvPr/>
            </p:nvSpPr>
            <p:spPr>
              <a:xfrm>
                <a:off x="854545" y="1904737"/>
                <a:ext cx="112388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</m:oMath>
                </a14:m>
                <a:r>
                  <a:rPr lang="en-US" b="1" dirty="0"/>
                  <a:t> (m/s)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CF91E38-D739-40C5-87E1-9D0FD848B8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545" y="1904737"/>
                <a:ext cx="1123887" cy="369332"/>
              </a:xfrm>
              <a:prstGeom prst="rect">
                <a:avLst/>
              </a:prstGeom>
              <a:blipFill>
                <a:blip r:embed="rId11"/>
                <a:stretch>
                  <a:fillRect t="-8197" r="-1081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1E077E0-8C8C-42EE-AEAD-EA2CBE18185B}"/>
                  </a:ext>
                </a:extLst>
              </p:cNvPr>
              <p:cNvSpPr txBox="1"/>
              <p:nvPr/>
            </p:nvSpPr>
            <p:spPr>
              <a:xfrm>
                <a:off x="854545" y="2804899"/>
                <a:ext cx="112388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</m:oMath>
                </a14:m>
                <a:r>
                  <a:rPr lang="en-US" b="1" dirty="0"/>
                  <a:t> (m/s)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1E077E0-8C8C-42EE-AEAD-EA2CBE1818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545" y="2804899"/>
                <a:ext cx="1123887" cy="369332"/>
              </a:xfrm>
              <a:prstGeom prst="rect">
                <a:avLst/>
              </a:prstGeom>
              <a:blipFill>
                <a:blip r:embed="rId12"/>
                <a:stretch>
                  <a:fillRect t="-8197" r="-2162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358BE68-1C81-4079-AFA4-69F9CB768A2E}"/>
                  </a:ext>
                </a:extLst>
              </p:cNvPr>
              <p:cNvSpPr txBox="1"/>
              <p:nvPr/>
            </p:nvSpPr>
            <p:spPr>
              <a:xfrm>
                <a:off x="856984" y="3574655"/>
                <a:ext cx="112388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</m:oMath>
                </a14:m>
                <a:r>
                  <a:rPr lang="en-US" b="1" dirty="0"/>
                  <a:t> (K)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358BE68-1C81-4079-AFA4-69F9CB768A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984" y="3574655"/>
                <a:ext cx="1123887" cy="369332"/>
              </a:xfrm>
              <a:prstGeom prst="rect">
                <a:avLst/>
              </a:prstGeom>
              <a:blipFill>
                <a:blip r:embed="rId13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8BB6365-5AE6-4E81-B10F-85BE77DFB349}"/>
                  </a:ext>
                </a:extLst>
              </p:cNvPr>
              <p:cNvSpPr txBox="1"/>
              <p:nvPr/>
            </p:nvSpPr>
            <p:spPr>
              <a:xfrm>
                <a:off x="861321" y="4349092"/>
                <a:ext cx="112388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</m:sSub>
                  </m:oMath>
                </a14:m>
                <a:r>
                  <a:rPr lang="en-US" b="1" dirty="0"/>
                  <a:t> (%)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8BB6365-5AE6-4E81-B10F-85BE77DFB3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321" y="4349092"/>
                <a:ext cx="1123887" cy="369332"/>
              </a:xfrm>
              <a:prstGeom prst="rect">
                <a:avLst/>
              </a:prstGeom>
              <a:blipFill>
                <a:blip r:embed="rId14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8B6AD1D-E8C2-4CD2-BCEC-561B6EC7713E}"/>
                  </a:ext>
                </a:extLst>
              </p:cNvPr>
              <p:cNvSpPr txBox="1"/>
              <p:nvPr/>
            </p:nvSpPr>
            <p:spPr>
              <a:xfrm>
                <a:off x="861321" y="5181500"/>
                <a:ext cx="112388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b="1" dirty="0"/>
                  <a:t> (atm)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8B6AD1D-E8C2-4CD2-BCEC-561B6EC771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321" y="5181500"/>
                <a:ext cx="1123887" cy="369332"/>
              </a:xfrm>
              <a:prstGeom prst="rect">
                <a:avLst/>
              </a:prstGeom>
              <a:blipFill>
                <a:blip r:embed="rId15"/>
                <a:stretch>
                  <a:fillRect t="-9836" r="-2162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9FC11E5-E50C-4208-8D55-FB5E76C7FBE1}"/>
                  </a:ext>
                </a:extLst>
              </p:cNvPr>
              <p:cNvSpPr txBox="1"/>
              <p:nvPr/>
            </p:nvSpPr>
            <p:spPr>
              <a:xfrm>
                <a:off x="861321" y="6053588"/>
                <a:ext cx="112388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b="1" dirty="0"/>
                  <a:t> (K)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9FC11E5-E50C-4208-8D55-FB5E76C7FB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321" y="6053588"/>
                <a:ext cx="1123887" cy="369332"/>
              </a:xfrm>
              <a:prstGeom prst="rect">
                <a:avLst/>
              </a:prstGeom>
              <a:blipFill>
                <a:blip r:embed="rId16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60174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CD_5_levels">
            <a:hlinkClick r:id="" action="ppaction://media"/>
            <a:extLst>
              <a:ext uri="{FF2B5EF4-FFF2-40B4-BE49-F238E27FC236}">
                <a16:creationId xmlns:a16="http://schemas.microsoft.com/office/drawing/2014/main" id="{F9536E60-A476-4ACB-8513-111F2EB2A13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97502" y="4541400"/>
            <a:ext cx="3222892" cy="2421965"/>
          </a:xfrm>
          <a:prstGeom prst="rect">
            <a:avLst/>
          </a:prstGeom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430413B4-ED61-4786-881B-709EED889AE6}"/>
              </a:ext>
            </a:extLst>
          </p:cNvPr>
          <p:cNvGrpSpPr/>
          <p:nvPr/>
        </p:nvGrpSpPr>
        <p:grpSpPr>
          <a:xfrm>
            <a:off x="4565899" y="3676009"/>
            <a:ext cx="2856067" cy="2308657"/>
            <a:chOff x="4565899" y="3676009"/>
            <a:chExt cx="2856067" cy="2308657"/>
          </a:xfrm>
        </p:grpSpPr>
        <p:pic>
          <p:nvPicPr>
            <p:cNvPr id="59" name="Graphic 58">
              <a:extLst>
                <a:ext uri="{FF2B5EF4-FFF2-40B4-BE49-F238E27FC236}">
                  <a16:creationId xmlns:a16="http://schemas.microsoft.com/office/drawing/2014/main" id="{32587C78-4F43-4F3A-945D-7FD44A7805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6949" r="69625"/>
            <a:stretch/>
          </p:blipFill>
          <p:spPr>
            <a:xfrm>
              <a:off x="4565899" y="3676009"/>
              <a:ext cx="2856067" cy="2308657"/>
            </a:xfrm>
            <a:prstGeom prst="rect">
              <a:avLst/>
            </a:prstGeom>
          </p:spPr>
        </p:pic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42E75C6E-2D2B-4084-8C44-10C95F3CC912}"/>
                </a:ext>
              </a:extLst>
            </p:cNvPr>
            <p:cNvSpPr txBox="1"/>
            <p:nvPr/>
          </p:nvSpPr>
          <p:spPr>
            <a:xfrm>
              <a:off x="5434640" y="3940424"/>
              <a:ext cx="145520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Collected turbulence parameters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B1AB68A-6DF3-4D7F-B63F-D8CCC6462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 and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72B704-994F-4C2C-B2D0-32B8329DD3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769" y="941705"/>
            <a:ext cx="5478631" cy="5385204"/>
          </a:xfrm>
        </p:spPr>
        <p:txBody>
          <a:bodyPr/>
          <a:lstStyle/>
          <a:p>
            <a:r>
              <a:rPr lang="en-US" dirty="0"/>
              <a:t>Next steps</a:t>
            </a:r>
          </a:p>
          <a:p>
            <a:pPr lvl="1"/>
            <a:r>
              <a:rPr lang="en-US" dirty="0"/>
              <a:t>Propagate the 45 cases using </a:t>
            </a:r>
            <a:r>
              <a:rPr lang="en-US" dirty="0" err="1"/>
              <a:t>KZKFourier</a:t>
            </a:r>
            <a:endParaRPr lang="en-US" dirty="0"/>
          </a:p>
          <a:p>
            <a:pPr lvl="1"/>
            <a:r>
              <a:rPr lang="en-US" dirty="0"/>
              <a:t>Compute turbulence approximation filters</a:t>
            </a:r>
          </a:p>
          <a:p>
            <a:pPr lvl="1"/>
            <a:r>
              <a:rPr lang="en-US" dirty="0"/>
              <a:t>Validate filters with additional cases</a:t>
            </a:r>
          </a:p>
          <a:p>
            <a:pPr lvl="1"/>
            <a:r>
              <a:rPr lang="en-US" dirty="0"/>
              <a:t>Implement in PCBoom</a:t>
            </a:r>
          </a:p>
          <a:p>
            <a:r>
              <a:rPr lang="en-US" dirty="0"/>
              <a:t>Summary</a:t>
            </a:r>
          </a:p>
          <a:p>
            <a:pPr lvl="1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A9365D-1329-47DD-A19D-23BBA72E880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956BB97E-A6DF-43AF-8C7A-E83C0EB9F258}"/>
              </a:ext>
            </a:extLst>
          </p:cNvPr>
          <p:cNvSpPr/>
          <p:nvPr/>
        </p:nvSpPr>
        <p:spPr>
          <a:xfrm>
            <a:off x="136931" y="3257550"/>
            <a:ext cx="2573977" cy="316633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PCBoom module: </a:t>
            </a:r>
            <a:r>
              <a:rPr lang="en-US" dirty="0" err="1">
                <a:solidFill>
                  <a:schemeClr val="tx1"/>
                </a:solidFill>
              </a:rPr>
              <a:t>FiltView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N-wave filters ineffective for shaped supersonic waveforms</a:t>
            </a:r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has few user-selectable atmospheric inputs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2BC9EE98-4269-45A9-BCEE-E08F3D0AFB8E}"/>
              </a:ext>
            </a:extLst>
          </p:cNvPr>
          <p:cNvCxnSpPr>
            <a:cxnSpLocks/>
          </p:cNvCxnSpPr>
          <p:nvPr/>
        </p:nvCxnSpPr>
        <p:spPr>
          <a:xfrm flipH="1" flipV="1">
            <a:off x="7396480" y="4428854"/>
            <a:ext cx="711200" cy="88228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8341ECB3-2261-4157-81BF-CC72E58222EB}"/>
              </a:ext>
            </a:extLst>
          </p:cNvPr>
          <p:cNvCxnSpPr>
            <a:cxnSpLocks/>
          </p:cNvCxnSpPr>
          <p:nvPr/>
        </p:nvCxnSpPr>
        <p:spPr>
          <a:xfrm flipV="1">
            <a:off x="11013440" y="4420606"/>
            <a:ext cx="711200" cy="88228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69E4E1FB-19CC-490D-A8E7-A7893C0F5F32}"/>
              </a:ext>
            </a:extLst>
          </p:cNvPr>
          <p:cNvSpPr txBox="1"/>
          <p:nvPr/>
        </p:nvSpPr>
        <p:spPr>
          <a:xfrm>
            <a:off x="8069084" y="4446432"/>
            <a:ext cx="3073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Central Composite Design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09FCFBC-5049-4C16-A7AD-6F442CD9B7D4}"/>
              </a:ext>
            </a:extLst>
          </p:cNvPr>
          <p:cNvSpPr/>
          <p:nvPr/>
        </p:nvSpPr>
        <p:spPr>
          <a:xfrm>
            <a:off x="7384012" y="1508210"/>
            <a:ext cx="4350788" cy="2796477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5E15F74A-D4A8-4F99-9E3B-456FEEFA35CA}"/>
              </a:ext>
            </a:extLst>
          </p:cNvPr>
          <p:cNvSpPr txBox="1">
            <a:spLocks/>
          </p:cNvSpPr>
          <p:nvPr/>
        </p:nvSpPr>
        <p:spPr>
          <a:xfrm>
            <a:off x="11706056" y="6386520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z="900" smtClean="0"/>
              <a:pPr/>
              <a:t>18</a:t>
            </a:fld>
            <a:endParaRPr lang="en-US" sz="9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B3320B-1CC3-477A-A4B7-6BC741B6B2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14883" y="1508210"/>
            <a:ext cx="4289046" cy="27429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8549C3-137D-4C44-9170-E42AF81E95A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42827" y="3054846"/>
            <a:ext cx="1724357" cy="337760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9E600E6-14BC-41FC-9352-10839B3E15F4}"/>
              </a:ext>
            </a:extLst>
          </p:cNvPr>
          <p:cNvSpPr txBox="1"/>
          <p:nvPr/>
        </p:nvSpPr>
        <p:spPr>
          <a:xfrm>
            <a:off x="5525101" y="5725378"/>
            <a:ext cx="1426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Location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209D457-6936-4A64-978A-68B9656C6124}"/>
              </a:ext>
            </a:extLst>
          </p:cNvPr>
          <p:cNvSpPr txBox="1"/>
          <p:nvPr/>
        </p:nvSpPr>
        <p:spPr>
          <a:xfrm>
            <a:off x="160251" y="6474547"/>
            <a:ext cx="1716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Animated slide</a:t>
            </a:r>
          </a:p>
        </p:txBody>
      </p:sp>
    </p:spTree>
    <p:extLst>
      <p:ext uri="{BB962C8B-B14F-4D97-AF65-F5344CB8AC3E}">
        <p14:creationId xmlns:p14="http://schemas.microsoft.com/office/powerpoint/2010/main" val="36637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2E4ACE7-19C2-7A03-2459-8C1DB60C2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Quesst</a:t>
            </a:r>
          </a:p>
        </p:txBody>
      </p:sp>
      <p:pic>
        <p:nvPicPr>
          <p:cNvPr id="15" name="Picture Placeholder 14" descr="The word Quesst with an image inside of the letters. The image is of a blue sky and white clouds.">
            <a:extLst>
              <a:ext uri="{FF2B5EF4-FFF2-40B4-BE49-F238E27FC236}">
                <a16:creationId xmlns:a16="http://schemas.microsoft.com/office/drawing/2014/main" id="{2B8D6784-B9A8-D344-803B-F3213571798F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7" b="107"/>
          <a:stretch/>
        </p:blipFill>
        <p:spPr/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159C77-CD8D-C6C1-51F7-86BC56CF927A}"/>
              </a:ext>
            </a:extLst>
          </p:cNvPr>
          <p:cNvSpPr txBox="1">
            <a:spLocks/>
          </p:cNvSpPr>
          <p:nvPr/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www.nasa.gov   |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CFA3DF6-3EEA-F833-56B6-44B31F04D38E}"/>
              </a:ext>
            </a:extLst>
          </p:cNvPr>
          <p:cNvSpPr txBox="1">
            <a:spLocks/>
          </p:cNvSpPr>
          <p:nvPr/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838204-9276-4E52-936B-CD0C7336B1F3}"/>
              </a:ext>
            </a:extLst>
          </p:cNvPr>
          <p:cNvSpPr txBox="1"/>
          <p:nvPr/>
        </p:nvSpPr>
        <p:spPr>
          <a:xfrm>
            <a:off x="2298279" y="5489972"/>
            <a:ext cx="7741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william.j.doebler@nasa.gov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A6E38C5-6B91-4A3D-ABF6-740C4657D032}"/>
              </a:ext>
            </a:extLst>
          </p:cNvPr>
          <p:cNvSpPr txBox="1">
            <a:spLocks/>
          </p:cNvSpPr>
          <p:nvPr/>
        </p:nvSpPr>
        <p:spPr>
          <a:xfrm>
            <a:off x="11706056" y="6386520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z="900" smtClean="0"/>
              <a:pPr/>
              <a:t>19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3747093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C2B9B-1231-41F9-B1B6-BABA7157C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Derived parameters from CFSv2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BA32DD-69C8-43CE-A427-872C2074EBE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000" dirty="0"/>
                  <a:t>Mixed-layer velocity scale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</m:oMath>
                </a14:m>
                <a:endParaRPr lang="en-US" sz="2000" b="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1/3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sub>
                                </m:s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1/3</m:t>
                        </m:r>
                      </m:sup>
                    </m:sSup>
                  </m:oMath>
                </a14:m>
                <a:endParaRPr lang="en-US" sz="200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/>
                  <a:t> Boundary layer height is provided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→ </m:t>
                    </m:r>
                  </m:oMath>
                </a14:m>
                <a:r>
                  <a:rPr lang="en-US" sz="2000" dirty="0"/>
                  <a:t>Surface temperature is provided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Sensible heat flux is provided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Density is derived using Ideal Gas Law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𝑎𝑖𝑟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den>
                    </m:f>
                  </m:oMath>
                </a14:m>
                <a:endParaRPr lang="en-US" sz="2000" dirty="0"/>
              </a:p>
              <a:p>
                <a:pPr lvl="3"/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/>
                  <a:t> Surface pressure is provided </a:t>
                </a:r>
              </a:p>
              <a:p>
                <a:pPr lvl="3"/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𝑎𝑖𝑟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=287.05</m:t>
                    </m:r>
                  </m:oMath>
                </a14:m>
                <a:r>
                  <a:rPr lang="en-US" sz="2000" b="0" dirty="0"/>
                  <a:t> J/kg K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/>
                  <a:t> gravity = 9.81 m/s</a:t>
                </a:r>
                <a:r>
                  <a:rPr lang="en-US" sz="2000" baseline="30000" dirty="0"/>
                  <a:t>2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/>
                  <a:t> specific heat at constant pressure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≈1.006</m:t>
                    </m:r>
                  </m:oMath>
                </a14:m>
                <a:r>
                  <a:rPr lang="en-US" sz="2000" dirty="0"/>
                  <a:t> kJ / kg K</a:t>
                </a:r>
              </a:p>
              <a:p>
                <a:r>
                  <a:rPr lang="en-US" sz="2000" dirty="0"/>
                  <a:t>Surface-layer temperature scale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</m:oMath>
                </a14:m>
                <a:endParaRPr lang="en-US" sz="200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num>
                      <m:den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BA32DD-69C8-43CE-A427-872C2074EB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473" t="-10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61AA0C-2B8A-4A2C-AFE5-91F9EA70957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35848F1-1473-4BD5-B70E-8AC15360CC74}"/>
              </a:ext>
            </a:extLst>
          </p:cNvPr>
          <p:cNvSpPr txBox="1">
            <a:spLocks/>
          </p:cNvSpPr>
          <p:nvPr/>
        </p:nvSpPr>
        <p:spPr>
          <a:xfrm>
            <a:off x="11706056" y="6386520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z="900" smtClean="0"/>
              <a:pPr/>
              <a:t>20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9451504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A8424-AD8B-45B3-B032-FA94D0E58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Derived parameters from ERA5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61353CB-CB0E-4742-AD5E-CDCE7A31255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61768" y="941704"/>
                <a:ext cx="11605111" cy="5916295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Relative humidity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𝑟</m:t>
                        </m:r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,%</m:t>
                        </m:r>
                      </m:sub>
                    </m:sSub>
                  </m:oMath>
                </a14:m>
                <a:r>
                  <a:rPr lang="en-US" dirty="0"/>
                  <a:t> at 2 meters above ground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𝑟</m:t>
                        </m:r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,%</m:t>
                        </m:r>
                      </m:sub>
                    </m:sSub>
                    <m:r>
                      <a:rPr lang="en-US" i="1">
                        <a:effectLst/>
                        <a:latin typeface="Cambria Math" panose="02040503050406030204" pitchFamily="18" charset="0"/>
                        <a:ea typeface="Yu Mincho" panose="02020400000000000000" pitchFamily="18" charset="-128"/>
                        <a:cs typeface="Arial" panose="020B0604020202020204" pitchFamily="34" charset="0"/>
                      </a:rPr>
                      <m:t>=100% </m:t>
                    </m:r>
                    <m:sSup>
                      <m:sSupPr>
                        <m:ctrlPr>
                          <a:rPr lang="en-US" i="1">
                            <a:effectLst/>
                            <a:latin typeface="Cambria Math" panose="02040503050406030204" pitchFamily="18" charset="0"/>
                            <a:ea typeface="Yu Mincho" panose="02020400000000000000" pitchFamily="18" charset="-128"/>
                          </a:rPr>
                        </m:ctrlPr>
                      </m:sSupPr>
                      <m:e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Yu Mincho" panose="02020400000000000000" pitchFamily="18" charset="-128"/>
                            <a:cs typeface="Arial" panose="020B0604020202020204" pitchFamily="34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Yu Mincho" panose="02020400000000000000" pitchFamily="18" charset="-128"/>
                            <a:cs typeface="Arial" panose="020B0604020202020204" pitchFamily="34" charset="0"/>
                          </a:rPr>
                          <m:t>17.67</m:t>
                        </m:r>
                        <m:d>
                          <m:dPr>
                            <m:ctrlPr>
                              <a:rPr lang="en-US" i="1">
                                <a:effectLst/>
                                <a:latin typeface="Cambria Math" panose="02040503050406030204" pitchFamily="18" charset="0"/>
                                <a:ea typeface="Yu Mincho" panose="02020400000000000000" pitchFamily="18" charset="-128"/>
                              </a:rPr>
                            </m:ctrlPr>
                          </m:dPr>
                          <m:e>
                            <m:d>
                              <m:dPr>
                                <m:ctrlPr>
                                  <a:rPr lang="en-US" i="1">
                                    <a:effectLst/>
                                    <a:latin typeface="Cambria Math" panose="02040503050406030204" pitchFamily="18" charset="0"/>
                                    <a:ea typeface="Yu Mincho" panose="02020400000000000000" pitchFamily="18" charset="-128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i="1">
                                        <a:effectLst/>
                                        <a:latin typeface="Cambria Math" panose="02040503050406030204" pitchFamily="18" charset="0"/>
                                        <a:ea typeface="Yu Mincho" panose="02020400000000000000" pitchFamily="18" charset="-128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i="1">
                                            <a:effectLst/>
                                            <a:latin typeface="Cambria Math" panose="02040503050406030204" pitchFamily="18" charset="0"/>
                                            <a:ea typeface="Yu Mincho" panose="02020400000000000000" pitchFamily="18" charset="-128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effectLst/>
                                            <a:latin typeface="Cambria Math" panose="02040503050406030204" pitchFamily="18" charset="0"/>
                                            <a:ea typeface="Yu Mincho" panose="02020400000000000000" pitchFamily="18" charset="-128"/>
                                            <a:cs typeface="Arial" panose="020B0604020202020204" pitchFamily="34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effectLst/>
                                            <a:latin typeface="Cambria Math" panose="02040503050406030204" pitchFamily="18" charset="0"/>
                                            <a:ea typeface="Yu Mincho" panose="02020400000000000000" pitchFamily="18" charset="-128"/>
                                            <a:cs typeface="Arial" panose="020B0604020202020204" pitchFamily="34" charset="0"/>
                                          </a:rPr>
                                          <m:t>𝑑𝑒𝑤𝑝𝑜𝑖𝑛𝑡</m:t>
                                        </m:r>
                                        <m:r>
                                          <a:rPr lang="en-US" i="1">
                                            <a:effectLst/>
                                            <a:latin typeface="Cambria Math" panose="02040503050406030204" pitchFamily="18" charset="0"/>
                                            <a:ea typeface="Yu Mincho" panose="02020400000000000000" pitchFamily="18" charset="-128"/>
                                            <a:cs typeface="Arial" panose="020B0604020202020204" pitchFamily="34" charset="0"/>
                                          </a:rPr>
                                          <m:t>,</m:t>
                                        </m:r>
                                        <m:r>
                                          <a:rPr lang="en-US" i="1">
                                            <a:effectLst/>
                                            <a:latin typeface="Cambria Math" panose="02040503050406030204" pitchFamily="18" charset="0"/>
                                            <a:ea typeface="Yu Mincho" panose="02020400000000000000" pitchFamily="18" charset="-128"/>
                                            <a:cs typeface="Arial" panose="020B0604020202020204" pitchFamily="34" charset="0"/>
                                          </a:rPr>
                                          <m:t>𝐾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effectLst/>
                                        <a:latin typeface="Cambria Math" panose="02040503050406030204" pitchFamily="18" charset="0"/>
                                        <a:ea typeface="Yu Mincho" panose="02020400000000000000" pitchFamily="18" charset="-128"/>
                                        <a:cs typeface="Arial" panose="020B0604020202020204" pitchFamily="34" charset="0"/>
                                      </a:rPr>
                                      <m:t>−273.15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i="1">
                                            <a:effectLst/>
                                            <a:latin typeface="Cambria Math" panose="02040503050406030204" pitchFamily="18" charset="0"/>
                                            <a:ea typeface="Yu Mincho" panose="02020400000000000000" pitchFamily="18" charset="-128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effectLst/>
                                            <a:latin typeface="Cambria Math" panose="02040503050406030204" pitchFamily="18" charset="0"/>
                                            <a:ea typeface="Yu Mincho" panose="02020400000000000000" pitchFamily="18" charset="-128"/>
                                            <a:cs typeface="Arial" panose="020B0604020202020204" pitchFamily="34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effectLst/>
                                            <a:latin typeface="Cambria Math" panose="02040503050406030204" pitchFamily="18" charset="0"/>
                                            <a:ea typeface="Yu Mincho" panose="02020400000000000000" pitchFamily="18" charset="-128"/>
                                            <a:cs typeface="Arial" panose="020B0604020202020204" pitchFamily="34" charset="0"/>
                                          </a:rPr>
                                          <m:t>𝑑𝑒𝑤𝑝𝑜𝑖𝑛𝑡</m:t>
                                        </m:r>
                                        <m:r>
                                          <a:rPr lang="en-US" i="1">
                                            <a:effectLst/>
                                            <a:latin typeface="Cambria Math" panose="02040503050406030204" pitchFamily="18" charset="0"/>
                                            <a:ea typeface="Yu Mincho" panose="02020400000000000000" pitchFamily="18" charset="-128"/>
                                            <a:cs typeface="Arial" panose="020B0604020202020204" pitchFamily="34" charset="0"/>
                                          </a:rPr>
                                          <m:t>,</m:t>
                                        </m:r>
                                        <m:r>
                                          <a:rPr lang="en-US" i="1">
                                            <a:effectLst/>
                                            <a:latin typeface="Cambria Math" panose="02040503050406030204" pitchFamily="18" charset="0"/>
                                            <a:ea typeface="Yu Mincho" panose="02020400000000000000" pitchFamily="18" charset="-128"/>
                                            <a:cs typeface="Arial" panose="020B0604020202020204" pitchFamily="34" charset="0"/>
                                          </a:rPr>
                                          <m:t>𝐾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effectLst/>
                                        <a:latin typeface="Cambria Math" panose="02040503050406030204" pitchFamily="18" charset="0"/>
                                        <a:ea typeface="Yu Mincho" panose="02020400000000000000" pitchFamily="18" charset="-128"/>
                                        <a:cs typeface="Arial" panose="020B0604020202020204" pitchFamily="34" charset="0"/>
                                      </a:rPr>
                                      <m:t>−29.65</m:t>
                                    </m:r>
                                  </m:den>
                                </m:f>
                              </m:e>
                            </m:d>
                            <m:r>
                              <a:rPr lang="en-US" i="1">
                                <a:effectLst/>
                                <a:latin typeface="Cambria Math" panose="02040503050406030204" pitchFamily="18" charset="0"/>
                                <a:ea typeface="Yu Mincho" panose="02020400000000000000" pitchFamily="18" charset="-128"/>
                                <a:cs typeface="Arial" panose="020B0604020202020204" pitchFamily="34" charset="0"/>
                              </a:rPr>
                              <m:t>−</m:t>
                            </m:r>
                            <m:d>
                              <m:dPr>
                                <m:ctrlPr>
                                  <a:rPr lang="en-US" i="1">
                                    <a:effectLst/>
                                    <a:latin typeface="Cambria Math" panose="02040503050406030204" pitchFamily="18" charset="0"/>
                                    <a:ea typeface="Yu Mincho" panose="02020400000000000000" pitchFamily="18" charset="-128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i="1">
                                        <a:effectLst/>
                                        <a:latin typeface="Cambria Math" panose="02040503050406030204" pitchFamily="18" charset="0"/>
                                        <a:ea typeface="Yu Mincho" panose="02020400000000000000" pitchFamily="18" charset="-128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i="1">
                                            <a:effectLst/>
                                            <a:latin typeface="Cambria Math" panose="02040503050406030204" pitchFamily="18" charset="0"/>
                                            <a:ea typeface="Yu Mincho" panose="02020400000000000000" pitchFamily="18" charset="-128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effectLst/>
                                            <a:latin typeface="Cambria Math" panose="02040503050406030204" pitchFamily="18" charset="0"/>
                                            <a:ea typeface="Yu Mincho" panose="02020400000000000000" pitchFamily="18" charset="-128"/>
                                            <a:cs typeface="Arial" panose="020B0604020202020204" pitchFamily="34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effectLst/>
                                            <a:latin typeface="Cambria Math" panose="02040503050406030204" pitchFamily="18" charset="0"/>
                                            <a:ea typeface="Yu Mincho" panose="02020400000000000000" pitchFamily="18" charset="-128"/>
                                            <a:cs typeface="Arial" panose="020B0604020202020204" pitchFamily="34" charset="0"/>
                                          </a:rPr>
                                          <m:t>𝑎𝑖𝑟</m:t>
                                        </m:r>
                                        <m:r>
                                          <a:rPr lang="en-US" i="1">
                                            <a:effectLst/>
                                            <a:latin typeface="Cambria Math" panose="02040503050406030204" pitchFamily="18" charset="0"/>
                                            <a:ea typeface="Yu Mincho" panose="02020400000000000000" pitchFamily="18" charset="-128"/>
                                            <a:cs typeface="Arial" panose="020B0604020202020204" pitchFamily="34" charset="0"/>
                                          </a:rPr>
                                          <m:t>,</m:t>
                                        </m:r>
                                        <m:r>
                                          <a:rPr lang="en-US" i="1">
                                            <a:effectLst/>
                                            <a:latin typeface="Cambria Math" panose="02040503050406030204" pitchFamily="18" charset="0"/>
                                            <a:ea typeface="Yu Mincho" panose="02020400000000000000" pitchFamily="18" charset="-128"/>
                                            <a:cs typeface="Arial" panose="020B0604020202020204" pitchFamily="34" charset="0"/>
                                          </a:rPr>
                                          <m:t>𝐾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effectLst/>
                                        <a:latin typeface="Cambria Math" panose="02040503050406030204" pitchFamily="18" charset="0"/>
                                        <a:ea typeface="Yu Mincho" panose="02020400000000000000" pitchFamily="18" charset="-128"/>
                                        <a:cs typeface="Arial" panose="020B0604020202020204" pitchFamily="34" charset="0"/>
                                      </a:rPr>
                                      <m:t>−273.15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i="1">
                                            <a:effectLst/>
                                            <a:latin typeface="Cambria Math" panose="02040503050406030204" pitchFamily="18" charset="0"/>
                                            <a:ea typeface="Yu Mincho" panose="02020400000000000000" pitchFamily="18" charset="-128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effectLst/>
                                            <a:latin typeface="Cambria Math" panose="02040503050406030204" pitchFamily="18" charset="0"/>
                                            <a:ea typeface="Yu Mincho" panose="02020400000000000000" pitchFamily="18" charset="-128"/>
                                            <a:cs typeface="Arial" panose="020B0604020202020204" pitchFamily="34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effectLst/>
                                            <a:latin typeface="Cambria Math" panose="02040503050406030204" pitchFamily="18" charset="0"/>
                                            <a:ea typeface="Yu Mincho" panose="02020400000000000000" pitchFamily="18" charset="-128"/>
                                            <a:cs typeface="Arial" panose="020B0604020202020204" pitchFamily="34" charset="0"/>
                                          </a:rPr>
                                          <m:t>𝑎𝑖𝑟</m:t>
                                        </m:r>
                                        <m:r>
                                          <a:rPr lang="en-US" i="1">
                                            <a:effectLst/>
                                            <a:latin typeface="Cambria Math" panose="02040503050406030204" pitchFamily="18" charset="0"/>
                                            <a:ea typeface="Yu Mincho" panose="02020400000000000000" pitchFamily="18" charset="-128"/>
                                            <a:cs typeface="Arial" panose="020B0604020202020204" pitchFamily="34" charset="0"/>
                                          </a:rPr>
                                          <m:t>,</m:t>
                                        </m:r>
                                        <m:r>
                                          <a:rPr lang="en-US" i="1">
                                            <a:effectLst/>
                                            <a:latin typeface="Cambria Math" panose="02040503050406030204" pitchFamily="18" charset="0"/>
                                            <a:ea typeface="Yu Mincho" panose="02020400000000000000" pitchFamily="18" charset="-128"/>
                                            <a:cs typeface="Arial" panose="020B0604020202020204" pitchFamily="34" charset="0"/>
                                          </a:rPr>
                                          <m:t>𝐾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effectLst/>
                                        <a:latin typeface="Cambria Math" panose="02040503050406030204" pitchFamily="18" charset="0"/>
                                        <a:ea typeface="Yu Mincho" panose="02020400000000000000" pitchFamily="18" charset="-128"/>
                                        <a:cs typeface="Arial" panose="020B0604020202020204" pitchFamily="34" charset="0"/>
                                      </a:rPr>
                                      <m:t>−29.65</m:t>
                                    </m:r>
                                  </m:den>
                                </m:f>
                              </m:e>
                            </m:d>
                          </m:e>
                        </m:d>
                      </m:sup>
                    </m:sSup>
                  </m:oMath>
                </a14:m>
                <a:endParaRPr lang="en-US" dirty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  <a:ea typeface="Yu Mincho" panose="02020400000000000000" pitchFamily="18" charset="-128"/>
                          </a:rPr>
                        </m:ctrlPr>
                      </m:sSubPr>
                      <m:e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Yu Mincho" panose="02020400000000000000" pitchFamily="18" charset="-128"/>
                            <a:cs typeface="Arial" panose="020B0604020202020204" pitchFamily="34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Yu Mincho" panose="02020400000000000000" pitchFamily="18" charset="-128"/>
                            <a:cs typeface="Arial" panose="020B0604020202020204" pitchFamily="34" charset="0"/>
                          </a:rPr>
                          <m:t>𝑎𝑖𝑟</m:t>
                        </m:r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Yu Mincho" panose="02020400000000000000" pitchFamily="18" charset="-128"/>
                            <a:cs typeface="Arial" panose="020B0604020202020204" pitchFamily="34" charset="0"/>
                          </a:rPr>
                          <m:t>,</m:t>
                        </m:r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Yu Mincho" panose="02020400000000000000" pitchFamily="18" charset="-128"/>
                            <a:cs typeface="Arial" panose="020B0604020202020204" pitchFamily="34" charset="0"/>
                          </a:rPr>
                          <m:t>𝐾</m:t>
                        </m:r>
                      </m:sub>
                    </m:sSub>
                    <m:r>
                      <a:rPr lang="en-US" b="0" i="1" smtClean="0">
                        <a:effectLst/>
                        <a:latin typeface="Cambria Math" panose="02040503050406030204" pitchFamily="18" charset="0"/>
                        <a:ea typeface="Yu Mincho" panose="02020400000000000000" pitchFamily="18" charset="-128"/>
                        <a:cs typeface="Arial" panose="020B0604020202020204" pitchFamily="34" charset="0"/>
                      </a:rPr>
                      <m:t>→</m:t>
                    </m:r>
                  </m:oMath>
                </a14:m>
                <a:r>
                  <a:rPr lang="en-US" dirty="0"/>
                  <a:t> Temperature in Kelvin at 2 m is provided</a:t>
                </a:r>
                <a:endParaRPr lang="en-US" i="1" dirty="0">
                  <a:effectLst/>
                  <a:latin typeface="Cambria Math" panose="02040503050406030204" pitchFamily="18" charset="0"/>
                  <a:ea typeface="Yu Mincho" panose="02020400000000000000" pitchFamily="18" charset="-128"/>
                </a:endParaRP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  <a:ea typeface="Yu Mincho" panose="02020400000000000000" pitchFamily="18" charset="-128"/>
                          </a:rPr>
                        </m:ctrlPr>
                      </m:sSubPr>
                      <m:e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Yu Mincho" panose="02020400000000000000" pitchFamily="18" charset="-128"/>
                            <a:cs typeface="Arial" panose="020B0604020202020204" pitchFamily="34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Yu Mincho" panose="02020400000000000000" pitchFamily="18" charset="-128"/>
                            <a:cs typeface="Arial" panose="020B0604020202020204" pitchFamily="34" charset="0"/>
                          </a:rPr>
                          <m:t>𝑑𝑒𝑤𝑝𝑜𝑖𝑛𝑡</m:t>
                        </m:r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Yu Mincho" panose="02020400000000000000" pitchFamily="18" charset="-128"/>
                            <a:cs typeface="Arial" panose="020B0604020202020204" pitchFamily="34" charset="0"/>
                          </a:rPr>
                          <m:t>,</m:t>
                        </m:r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Yu Mincho" panose="02020400000000000000" pitchFamily="18" charset="-128"/>
                            <a:cs typeface="Arial" panose="020B0604020202020204" pitchFamily="34" charset="0"/>
                          </a:rPr>
                          <m:t>𝐾</m:t>
                        </m:r>
                      </m:sub>
                    </m:sSub>
                    <m:r>
                      <a:rPr lang="en-US" b="0" i="1" smtClean="0">
                        <a:effectLst/>
                        <a:latin typeface="Cambria Math" panose="02040503050406030204" pitchFamily="18" charset="0"/>
                        <a:ea typeface="Yu Mincho" panose="02020400000000000000" pitchFamily="18" charset="-128"/>
                        <a:cs typeface="Arial" panose="020B0604020202020204" pitchFamily="34" charset="0"/>
                      </a:rPr>
                      <m:t>→</m:t>
                    </m:r>
                  </m:oMath>
                </a14:m>
                <a:r>
                  <a:rPr lang="en-US" dirty="0"/>
                  <a:t> Dewpoint temperature in Kelvin at 2 m is provided</a:t>
                </a:r>
              </a:p>
              <a:p>
                <a:r>
                  <a:rPr lang="en-US" dirty="0"/>
                  <a:t>Mixed-layer velocity scale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1/3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1/3</m:t>
                        </m:r>
                      </m:sup>
                    </m:sSup>
                  </m:oMath>
                </a14:m>
                <a:endParaRPr lang="en-US" dirty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Boundary layer height is provided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 </m:t>
                    </m:r>
                  </m:oMath>
                </a14:m>
                <a:r>
                  <a:rPr lang="en-US" dirty="0"/>
                  <a:t>Skin temperature is provided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Instantaneous sensible heat flux is provided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Density is derived using the Ideal Gas Law</a:t>
                </a:r>
              </a:p>
              <a:p>
                <a:pPr lvl="3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𝑎𝑖𝑟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:pPr lvl="3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Surface pressure is provided </a:t>
                </a:r>
              </a:p>
              <a:p>
                <a:pPr lvl="3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𝑎𝑖𝑟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=287.05</m:t>
                    </m:r>
                  </m:oMath>
                </a14:m>
                <a:r>
                  <a:rPr lang="en-US" b="0" dirty="0"/>
                  <a:t> J/kg K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gravity = 9.81 m/s</a:t>
                </a:r>
                <a:r>
                  <a:rPr lang="en-US" baseline="30000" dirty="0"/>
                  <a:t>2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specific heat at constant pressure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≈1.006</m:t>
                    </m:r>
                  </m:oMath>
                </a14:m>
                <a:r>
                  <a:rPr lang="en-US" dirty="0"/>
                  <a:t> kJ / kg K</a:t>
                </a:r>
              </a:p>
              <a:p>
                <a:r>
                  <a:rPr lang="en-US" dirty="0"/>
                  <a:t>Surface-layer temperature scale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61353CB-CB0E-4742-AD5E-CDCE7A31255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1768" y="941704"/>
                <a:ext cx="11605111" cy="5916295"/>
              </a:xfrm>
              <a:blipFill>
                <a:blip r:embed="rId3"/>
                <a:stretch>
                  <a:fillRect l="-263" t="-1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7705FF-D469-4686-96A3-72E5239D004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8B3EF43-EED5-43CB-A789-FA860BEDB38D}"/>
              </a:ext>
            </a:extLst>
          </p:cNvPr>
          <p:cNvSpPr txBox="1">
            <a:spLocks/>
          </p:cNvSpPr>
          <p:nvPr/>
        </p:nvSpPr>
        <p:spPr>
          <a:xfrm>
            <a:off x="11706056" y="6386520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z="900" smtClean="0"/>
              <a:pPr/>
              <a:t>21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6531694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7367C-BC7A-4D04-B15D-3F55F3668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 on heat flux sign convention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1317E-9A48-4844-A72C-5AE7A4DFC0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CFSv2 and ERA5 heat flux have opposite sign convention</a:t>
            </a:r>
          </a:p>
          <a:p>
            <a:pPr lvl="1"/>
            <a:r>
              <a:rPr lang="en-US" dirty="0"/>
              <a:t>“The ECMWF convention for vertical fluxes is positive downwards”</a:t>
            </a:r>
          </a:p>
          <a:p>
            <a:r>
              <a:rPr lang="en-US" dirty="0" err="1"/>
              <a:t>Ostashev</a:t>
            </a:r>
            <a:r>
              <a:rPr lang="en-US" dirty="0"/>
              <a:t> and Wilson (2016), “the sensible heat flux [is] from the surface to the overlying air”</a:t>
            </a:r>
          </a:p>
          <a:p>
            <a:r>
              <a:rPr lang="en-US" dirty="0"/>
              <a:t>Need to multiply ERA5 heat flux by -1 to match </a:t>
            </a:r>
            <a:r>
              <a:rPr lang="en-US" dirty="0" err="1"/>
              <a:t>Ostashev</a:t>
            </a:r>
            <a:r>
              <a:rPr lang="en-US" dirty="0"/>
              <a:t> and Wilson model used in </a:t>
            </a:r>
            <a:r>
              <a:rPr lang="en-US" dirty="0" err="1"/>
              <a:t>KZKFourier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D9FF9C-5182-4044-AF1B-49E93DE23A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A29A33A-2F6A-4CEA-A6CF-D2755347038B}"/>
              </a:ext>
            </a:extLst>
          </p:cNvPr>
          <p:cNvSpPr txBox="1">
            <a:spLocks/>
          </p:cNvSpPr>
          <p:nvPr/>
        </p:nvSpPr>
        <p:spPr>
          <a:xfrm>
            <a:off x="11706056" y="6386520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z="900" smtClean="0"/>
              <a:pPr/>
              <a:t>22</a:t>
            </a:fld>
            <a:endParaRPr lang="en-US" sz="900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69B2D73-6141-4AB0-917E-F3B7010D77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92960" y="2597345"/>
            <a:ext cx="5539067" cy="41543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FA9F7576-956E-4B94-BCC8-4F20C5282E27}"/>
              </a:ext>
            </a:extLst>
          </p:cNvPr>
          <p:cNvGrpSpPr/>
          <p:nvPr/>
        </p:nvGrpSpPr>
        <p:grpSpPr>
          <a:xfrm>
            <a:off x="357658" y="2678224"/>
            <a:ext cx="4039564" cy="3747560"/>
            <a:chOff x="357658" y="2678224"/>
            <a:chExt cx="4039564" cy="374756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714CDF8-6399-44F7-BDDB-5660EAC1B545}"/>
                </a:ext>
              </a:extLst>
            </p:cNvPr>
            <p:cNvCxnSpPr/>
            <p:nvPr/>
          </p:nvCxnSpPr>
          <p:spPr>
            <a:xfrm>
              <a:off x="1209040" y="5435600"/>
              <a:ext cx="2336800" cy="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pic>
          <p:nvPicPr>
            <p:cNvPr id="11" name="Graphic 10" descr="Coffee outline">
              <a:extLst>
                <a:ext uri="{FF2B5EF4-FFF2-40B4-BE49-F238E27FC236}">
                  <a16:creationId xmlns:a16="http://schemas.microsoft.com/office/drawing/2014/main" id="{D1CCDCDD-D749-494D-A2E4-303A5E8E02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b="61127"/>
            <a:stretch/>
          </p:blipFill>
          <p:spPr>
            <a:xfrm>
              <a:off x="438010" y="4861560"/>
              <a:ext cx="914400" cy="355458"/>
            </a:xfrm>
            <a:prstGeom prst="rect">
              <a:avLst/>
            </a:prstGeom>
          </p:spPr>
        </p:pic>
        <p:pic>
          <p:nvPicPr>
            <p:cNvPr id="13" name="Graphic 12" descr="High temperature outline">
              <a:extLst>
                <a:ext uri="{FF2B5EF4-FFF2-40B4-BE49-F238E27FC236}">
                  <a16:creationId xmlns:a16="http://schemas.microsoft.com/office/drawing/2014/main" id="{32C9CC56-ADB9-45BA-ACCD-8609359041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40699" y="5147390"/>
              <a:ext cx="357838" cy="357838"/>
            </a:xfrm>
            <a:prstGeom prst="rect">
              <a:avLst/>
            </a:prstGeom>
          </p:spPr>
        </p:pic>
        <p:pic>
          <p:nvPicPr>
            <p:cNvPr id="16" name="Graphic 15" descr="Sun outline">
              <a:extLst>
                <a:ext uri="{FF2B5EF4-FFF2-40B4-BE49-F238E27FC236}">
                  <a16:creationId xmlns:a16="http://schemas.microsoft.com/office/drawing/2014/main" id="{2B75356E-D137-4208-8804-4F78D2048F9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99428" y="2678224"/>
              <a:ext cx="914400" cy="914400"/>
            </a:xfrm>
            <a:prstGeom prst="rect">
              <a:avLst/>
            </a:prstGeom>
          </p:spPr>
        </p:pic>
        <p:sp>
          <p:nvSpPr>
            <p:cNvPr id="17" name="Arrow: Right 16">
              <a:extLst>
                <a:ext uri="{FF2B5EF4-FFF2-40B4-BE49-F238E27FC236}">
                  <a16:creationId xmlns:a16="http://schemas.microsoft.com/office/drawing/2014/main" id="{FCA71FF7-FDA8-4DC3-A689-5D28803B965B}"/>
                </a:ext>
              </a:extLst>
            </p:cNvPr>
            <p:cNvSpPr/>
            <p:nvPr/>
          </p:nvSpPr>
          <p:spPr>
            <a:xfrm rot="16200000">
              <a:off x="1713568" y="4885334"/>
              <a:ext cx="1058158" cy="674676"/>
            </a:xfrm>
            <a:prstGeom prst="rightArrow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148D39E-1FA8-4896-AA37-A312CF2E4F7D}"/>
                </a:ext>
              </a:extLst>
            </p:cNvPr>
            <p:cNvSpPr txBox="1"/>
            <p:nvPr/>
          </p:nvSpPr>
          <p:spPr>
            <a:xfrm>
              <a:off x="1680378" y="4656941"/>
              <a:ext cx="368300" cy="3823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+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C5D0408-D55B-460E-AE84-9AA18066A497}"/>
                </a:ext>
              </a:extLst>
            </p:cNvPr>
            <p:cNvSpPr txBox="1"/>
            <p:nvPr/>
          </p:nvSpPr>
          <p:spPr>
            <a:xfrm>
              <a:off x="357658" y="5779453"/>
              <a:ext cx="40395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/>
                <a:t>KZKFourier</a:t>
              </a:r>
              <a:r>
                <a:rPr lang="en-US" dirty="0"/>
                <a:t> sign convention:</a:t>
              </a:r>
            </a:p>
            <a:p>
              <a:pPr algn="ctr"/>
              <a:r>
                <a:rPr lang="en-US" dirty="0"/>
                <a:t>Heat flux from the surface to the air</a:t>
              </a:r>
            </a:p>
          </p:txBody>
        </p:sp>
      </p:grp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1BC4F8C6-F945-47CF-8A9A-5B1A50B40A91}"/>
              </a:ext>
            </a:extLst>
          </p:cNvPr>
          <p:cNvSpPr/>
          <p:nvPr/>
        </p:nvSpPr>
        <p:spPr>
          <a:xfrm rot="16200000">
            <a:off x="4114563" y="4851748"/>
            <a:ext cx="1058158" cy="674676"/>
          </a:xfrm>
          <a:prstGeom prst="rightArrow">
            <a:avLst/>
          </a:prstGeom>
          <a:noFill/>
          <a:ln w="38100">
            <a:solidFill>
              <a:srgbClr val="0072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CFSv2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E8F92C83-CB5C-44BC-9F5A-811C40F9C092}"/>
              </a:ext>
            </a:extLst>
          </p:cNvPr>
          <p:cNvSpPr/>
          <p:nvPr/>
        </p:nvSpPr>
        <p:spPr>
          <a:xfrm rot="5400000" flipV="1">
            <a:off x="4875027" y="4953271"/>
            <a:ext cx="1058158" cy="674676"/>
          </a:xfrm>
          <a:prstGeom prst="rightArrow">
            <a:avLst/>
          </a:prstGeom>
          <a:noFill/>
          <a:ln w="38100">
            <a:solidFill>
              <a:srgbClr val="D953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ERA5</a:t>
            </a:r>
          </a:p>
        </p:txBody>
      </p:sp>
      <p:pic>
        <p:nvPicPr>
          <p:cNvPr id="24" name="Graphic 23" descr="Checkbox Checked with solid fill">
            <a:extLst>
              <a:ext uri="{FF2B5EF4-FFF2-40B4-BE49-F238E27FC236}">
                <a16:creationId xmlns:a16="http://schemas.microsoft.com/office/drawing/2014/main" id="{C2726574-E9AA-4789-A8A6-624D1FF3DEF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227403" y="3760095"/>
            <a:ext cx="914400" cy="914400"/>
          </a:xfrm>
          <a:prstGeom prst="rect">
            <a:avLst/>
          </a:prstGeom>
        </p:spPr>
      </p:pic>
      <p:pic>
        <p:nvPicPr>
          <p:cNvPr id="26" name="Graphic 25" descr="Checkbox Crossed with solid fill">
            <a:extLst>
              <a:ext uri="{FF2B5EF4-FFF2-40B4-BE49-F238E27FC236}">
                <a16:creationId xmlns:a16="http://schemas.microsoft.com/office/drawing/2014/main" id="{C43B704A-628F-499B-A429-3F1D53CF0ED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940900" y="374806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42513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6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47BA"/>
      </a:accent1>
      <a:accent2>
        <a:srgbClr val="3CAE2B"/>
      </a:accent2>
      <a:accent3>
        <a:srgbClr val="A5A5A5"/>
      </a:accent3>
      <a:accent4>
        <a:srgbClr val="00B3FF"/>
      </a:accent4>
      <a:accent5>
        <a:srgbClr val="CAAA23"/>
      </a:accent5>
      <a:accent6>
        <a:srgbClr val="5E87FF"/>
      </a:accent6>
      <a:hlink>
        <a:srgbClr val="0047B9"/>
      </a:hlink>
      <a:folHlink>
        <a:srgbClr val="00E4C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esst-ppt-template-external-Mar2023.potx" id="{B0F46602-7711-4ACB-974B-F82BED5CCAAF}" vid="{B7A07F00-06FB-49DC-8B27-8803537AC83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10a2472-efc4-4fa9-806c-5000036cce56">
      <Terms xmlns="http://schemas.microsoft.com/office/infopath/2007/PartnerControls"/>
    </lcf76f155ced4ddcb4097134ff3c332f>
    <TaxCatchAll xmlns="d683b4b1-f43f-4114-9370-8d0bd2b1ca1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A82A82E76B3841A9DDF37928528FAC" ma:contentTypeVersion="11" ma:contentTypeDescription="Create a new document." ma:contentTypeScope="" ma:versionID="a1144344a4b5a66ac89d37b9d578d0a6">
  <xsd:schema xmlns:xsd="http://www.w3.org/2001/XMLSchema" xmlns:xs="http://www.w3.org/2001/XMLSchema" xmlns:p="http://schemas.microsoft.com/office/2006/metadata/properties" xmlns:ns2="d683b4b1-f43f-4114-9370-8d0bd2b1ca1b" xmlns:ns3="410a2472-efc4-4fa9-806c-5000036cce56" targetNamespace="http://schemas.microsoft.com/office/2006/metadata/properties" ma:root="true" ma:fieldsID="90ade827cc613f51656c9e5b990277c1" ns2:_="" ns3:_="">
    <xsd:import namespace="d683b4b1-f43f-4114-9370-8d0bd2b1ca1b"/>
    <xsd:import namespace="410a2472-efc4-4fa9-806c-5000036cce5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83b4b1-f43f-4114-9370-8d0bd2b1ca1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94571736-1391-4e32-b42a-5bae2f1f5b37}" ma:internalName="TaxCatchAll" ma:showField="CatchAllData" ma:web="d683b4b1-f43f-4114-9370-8d0bd2b1ca1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0a2472-efc4-4fa9-806c-5000036cce5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9F0A2EB-573F-433E-9A2C-A5E3C10B551C}">
  <ds:schemaRefs>
    <ds:schemaRef ds:uri="410a2472-efc4-4fa9-806c-5000036cce56"/>
    <ds:schemaRef ds:uri="http://purl.org/dc/elements/1.1/"/>
    <ds:schemaRef ds:uri="d683b4b1-f43f-4114-9370-8d0bd2b1ca1b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2DE7648C-4DC0-4669-BDA9-DD78D5CC021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2BEDD4E-D85B-4AAF-973C-922F7F99FC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83b4b1-f43f-4114-9370-8d0bd2b1ca1b"/>
    <ds:schemaRef ds:uri="410a2472-efc4-4fa9-806c-5000036cce5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quesst-ppt-template-external-Mar2023</Template>
  <TotalTime>9077</TotalTime>
  <Words>2012</Words>
  <Application>Microsoft Office PowerPoint</Application>
  <PresentationFormat>Widescreen</PresentationFormat>
  <Paragraphs>748</Paragraphs>
  <Slides>22</Slides>
  <Notes>21</Notes>
  <HiddenSlides>0</HiddenSlides>
  <MMClips>11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Cambria Math</vt:lpstr>
      <vt:lpstr>Gill Sans MT</vt:lpstr>
      <vt:lpstr>Gill Sans Regular</vt:lpstr>
      <vt:lpstr>1_Office Theme</vt:lpstr>
      <vt:lpstr>4pPA1 - Turbulence effects on shaped booms: Central composite design of modeled atmospheric  turbulence parameters for sonic boom propagation </vt:lpstr>
      <vt:lpstr>Turbulence effects on shaped booms</vt:lpstr>
      <vt:lpstr>Outline</vt:lpstr>
      <vt:lpstr>Turbulence causes spiking and rounding of N-wave booms</vt:lpstr>
      <vt:lpstr>Stout and Sparrow’s KZKFourier turbulence model solves:</vt:lpstr>
      <vt:lpstr>KZKFourier can take days to run. FIR filters provide fast, approximate results.</vt:lpstr>
      <vt:lpstr>FIR Filters are implemented in PCBoom. Current filters are inaccurate for shaped signatures.</vt:lpstr>
      <vt:lpstr>Improve PCBoom filters by sampling atmospheric KZKFourier inputs.</vt:lpstr>
      <vt:lpstr>Ambient and turbulence quantities were collected or derived from atmospheric model databases.</vt:lpstr>
      <vt:lpstr>Daytime ambient and turbulence parameters were grouped by season and 5th and 95th percentiles of each were computed.</vt:lpstr>
      <vt:lpstr>Daytime ambient and turbulence parameters were grouped by season and 5th and 95th percentiles of each were computed.</vt:lpstr>
      <vt:lpstr>Use design of experiments principles to optimally sample KZKFourier inputs.</vt:lpstr>
      <vt:lpstr>Use design of experiments principles to optimally sample KZKFourier inputs</vt:lpstr>
      <vt:lpstr>Other designs considered</vt:lpstr>
      <vt:lpstr>Candidate designs to sample 7 KZKFourier inputs </vt:lpstr>
      <vt:lpstr>Central Composite Design</vt:lpstr>
      <vt:lpstr>Ambient and turbulence parameter densities and CCD sampling points (red)</vt:lpstr>
      <vt:lpstr>Next steps and summary</vt:lpstr>
      <vt:lpstr>Quesst</vt:lpstr>
      <vt:lpstr>Derived parameters from CFSv2</vt:lpstr>
      <vt:lpstr>Derived parameters from ERA5</vt:lpstr>
      <vt:lpstr>Note on heat flux sign convention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4pPA1 - Turbulence effects on shaped booms: Central composite design of modeled atmospheric  turbulence parameters for sonic boom propagation</dc:title>
  <dc:creator>Doebler, William J. (LARC-D321)</dc:creator>
  <cp:lastModifiedBy>Doebler, William J. (LARC-D321)</cp:lastModifiedBy>
  <cp:revision>24</cp:revision>
  <dcterms:created xsi:type="dcterms:W3CDTF">2023-04-04T13:48:36Z</dcterms:created>
  <dcterms:modified xsi:type="dcterms:W3CDTF">2023-04-25T20:47:39Z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0x01010011A82A82E76B3841A9DDF37928528FAC</vt:lpwstr>
  </property>
</Properties>
</file>