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1" r:id="rId1"/>
    <p:sldMasterId id="2147483744" r:id="rId2"/>
  </p:sldMasterIdLst>
  <p:notesMasterIdLst>
    <p:notesMasterId r:id="rId27"/>
  </p:notesMasterIdLst>
  <p:sldIdLst>
    <p:sldId id="1425" r:id="rId3"/>
    <p:sldId id="261" r:id="rId4"/>
    <p:sldId id="1455" r:id="rId5"/>
    <p:sldId id="1456" r:id="rId6"/>
    <p:sldId id="273" r:id="rId7"/>
    <p:sldId id="3420" r:id="rId8"/>
    <p:sldId id="260" r:id="rId9"/>
    <p:sldId id="283" r:id="rId10"/>
    <p:sldId id="284" r:id="rId11"/>
    <p:sldId id="289" r:id="rId12"/>
    <p:sldId id="707" r:id="rId13"/>
    <p:sldId id="1453" r:id="rId14"/>
    <p:sldId id="3417" r:id="rId15"/>
    <p:sldId id="3424" r:id="rId16"/>
    <p:sldId id="3423" r:id="rId17"/>
    <p:sldId id="3425" r:id="rId18"/>
    <p:sldId id="3421" r:id="rId19"/>
    <p:sldId id="3419" r:id="rId20"/>
    <p:sldId id="311" r:id="rId21"/>
    <p:sldId id="3418" r:id="rId22"/>
    <p:sldId id="3426" r:id="rId23"/>
    <p:sldId id="274" r:id="rId24"/>
    <p:sldId id="275" r:id="rId25"/>
    <p:sldId id="276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66" autoAdjust="0"/>
    <p:restoredTop sz="95380" autoAdjust="0"/>
  </p:normalViewPr>
  <p:slideViewPr>
    <p:cSldViewPr snapToGrid="0">
      <p:cViewPr varScale="1">
        <p:scale>
          <a:sx n="105" d="100"/>
          <a:sy n="105" d="100"/>
        </p:scale>
        <p:origin x="468" y="10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-1272"/>
    </p:cViewPr>
  </p:sorterViewPr>
  <p:notesViewPr>
    <p:cSldViewPr snapToGrid="0">
      <p:cViewPr varScale="1">
        <p:scale>
          <a:sx n="67" d="100"/>
          <a:sy n="67" d="100"/>
        </p:scale>
        <p:origin x="2613" y="33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EB46B3-0A12-4DD8-8D06-2C1C5F391804}" type="datetimeFigureOut">
              <a:rPr lang="en-US" smtClean="0"/>
              <a:t>4/24/2023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880949-D667-47E9-BC41-7B8F4825AD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14224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" name="Google Shape;52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2" name="Google Shape;522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23" name="Google Shape;523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2CD723-19EF-914B-997E-E847AA914F68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3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274181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Shape 267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8" name="Shape 268"/>
          <p:cNvSpPr txBox="1">
            <a:spLocks noGrp="1"/>
          </p:cNvSpPr>
          <p:nvPr>
            <p:ph type="body" idx="1"/>
          </p:nvPr>
        </p:nvSpPr>
        <p:spPr>
          <a:xfrm>
            <a:off x="701039" y="4415789"/>
            <a:ext cx="5608200" cy="41835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302575">
              <a:spcBef>
                <a:spcPts val="0"/>
              </a:spcBef>
              <a:spcAft>
                <a:spcPts val="600"/>
              </a:spcAft>
            </a:pPr>
            <a:endParaRPr lang="en-US" sz="1700" dirty="0"/>
          </a:p>
          <a:p>
            <a:pPr marL="695846" lvl="1">
              <a:spcBef>
                <a:spcPts val="0"/>
              </a:spcBef>
              <a:spcAft>
                <a:spcPts val="600"/>
              </a:spcAft>
            </a:pPr>
            <a:endParaRPr lang="en-US" sz="1700" dirty="0"/>
          </a:p>
          <a:p>
            <a:pPr lvl="0">
              <a:spcBef>
                <a:spcPts val="0"/>
              </a:spcBef>
              <a:buNone/>
            </a:pPr>
            <a:endParaRPr lang="en-US" dirty="0"/>
          </a:p>
        </p:txBody>
      </p:sp>
      <p:sp>
        <p:nvSpPr>
          <p:cNvPr id="269" name="Shape 269"/>
          <p:cNvSpPr txBox="1">
            <a:spLocks noGrp="1"/>
          </p:cNvSpPr>
          <p:nvPr>
            <p:ph type="sldNum" idx="12"/>
          </p:nvPr>
        </p:nvSpPr>
        <p:spPr>
          <a:xfrm>
            <a:off x="3970937" y="8829967"/>
            <a:ext cx="3037800" cy="464700"/>
          </a:xfrm>
          <a:prstGeom prst="rect">
            <a:avLst/>
          </a:prstGeom>
        </p:spPr>
        <p:txBody>
          <a:bodyPr lIns="93175" tIns="46575" rIns="93175" bIns="46575" anchor="b" anchorCtr="0">
            <a:noAutofit/>
          </a:bodyPr>
          <a:lstStyle/>
          <a:p>
            <a:pPr lvl="0">
              <a:spcBef>
                <a:spcPts val="0"/>
              </a:spcBef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85196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Shape 267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8" name="Shape 268"/>
          <p:cNvSpPr txBox="1">
            <a:spLocks noGrp="1"/>
          </p:cNvSpPr>
          <p:nvPr>
            <p:ph type="body" idx="1"/>
          </p:nvPr>
        </p:nvSpPr>
        <p:spPr>
          <a:xfrm>
            <a:off x="701039" y="4415789"/>
            <a:ext cx="5608200" cy="41835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302575">
              <a:spcBef>
                <a:spcPts val="0"/>
              </a:spcBef>
              <a:spcAft>
                <a:spcPts val="600"/>
              </a:spcAft>
            </a:pPr>
            <a:endParaRPr lang="en-US" sz="1700" dirty="0"/>
          </a:p>
          <a:p>
            <a:pPr marL="695846" lvl="1">
              <a:spcBef>
                <a:spcPts val="0"/>
              </a:spcBef>
              <a:spcAft>
                <a:spcPts val="600"/>
              </a:spcAft>
            </a:pPr>
            <a:endParaRPr lang="en-US" sz="1700" dirty="0"/>
          </a:p>
          <a:p>
            <a:pPr lvl="0">
              <a:spcBef>
                <a:spcPts val="0"/>
              </a:spcBef>
              <a:buNone/>
            </a:pPr>
            <a:endParaRPr lang="en-US" dirty="0"/>
          </a:p>
        </p:txBody>
      </p:sp>
      <p:sp>
        <p:nvSpPr>
          <p:cNvPr id="269" name="Shape 269"/>
          <p:cNvSpPr txBox="1">
            <a:spLocks noGrp="1"/>
          </p:cNvSpPr>
          <p:nvPr>
            <p:ph type="sldNum" idx="12"/>
          </p:nvPr>
        </p:nvSpPr>
        <p:spPr>
          <a:xfrm>
            <a:off x="3970937" y="8829967"/>
            <a:ext cx="3037800" cy="464700"/>
          </a:xfrm>
          <a:prstGeom prst="rect">
            <a:avLst/>
          </a:prstGeom>
        </p:spPr>
        <p:txBody>
          <a:bodyPr lIns="93175" tIns="46575" rIns="93175" bIns="46575" anchor="b" anchorCtr="0">
            <a:noAutofit/>
          </a:bodyPr>
          <a:lstStyle/>
          <a:p>
            <a:pPr lvl="0">
              <a:spcBef>
                <a:spcPts val="0"/>
              </a:spcBef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11482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2" name="Google Shape;702;g1799a436091_2_34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03" name="Google Shape;703;g1799a436091_2_345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2525" tIns="51250" rIns="102525" bIns="512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1000" dirty="0"/>
          </a:p>
        </p:txBody>
      </p:sp>
      <p:sp>
        <p:nvSpPr>
          <p:cNvPr id="704" name="Google Shape;704;g1799a436091_2_345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2525" tIns="51250" rIns="102525" bIns="5125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600"/>
              <a:t>7</a:t>
            </a:fld>
            <a:endParaRPr sz="160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0" name="Google Shape;1200;g170c410081c_0_8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01" name="Google Shape;1201;g170c410081c_0_86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lvl="0" indent="-1841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600" b="1" dirty="0"/>
          </a:p>
        </p:txBody>
      </p:sp>
      <p:sp>
        <p:nvSpPr>
          <p:cNvPr id="1202" name="Google Shape;1202;g170c410081c_0_86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8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0" name="Google Shape;1240;g170c410081c_0_9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41" name="Google Shape;1241;g170c410081c_0_90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2" name="Google Shape;1242;g170c410081c_0_90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9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7" name="Google Shape;1377;g170c410081c_0_7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78" name="Google Shape;1378;g170c410081c_0_74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9" name="Google Shape;1379;g170c410081c_0_74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10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Shape 267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8" name="Shape 268"/>
          <p:cNvSpPr txBox="1">
            <a:spLocks noGrp="1"/>
          </p:cNvSpPr>
          <p:nvPr>
            <p:ph type="body" idx="1"/>
          </p:nvPr>
        </p:nvSpPr>
        <p:spPr>
          <a:xfrm>
            <a:off x="701039" y="4415789"/>
            <a:ext cx="5608200" cy="41835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lang="en-US" dirty="0"/>
          </a:p>
        </p:txBody>
      </p:sp>
      <p:sp>
        <p:nvSpPr>
          <p:cNvPr id="269" name="Shape 269"/>
          <p:cNvSpPr txBox="1">
            <a:spLocks noGrp="1"/>
          </p:cNvSpPr>
          <p:nvPr>
            <p:ph type="sldNum" idx="12"/>
          </p:nvPr>
        </p:nvSpPr>
        <p:spPr>
          <a:xfrm>
            <a:off x="3970937" y="8829967"/>
            <a:ext cx="3037800" cy="464700"/>
          </a:xfrm>
          <a:prstGeom prst="rect">
            <a:avLst/>
          </a:prstGeom>
        </p:spPr>
        <p:txBody>
          <a:bodyPr lIns="93175" tIns="46575" rIns="93175" bIns="46575" anchor="b" anchorCtr="0">
            <a:noAutofit/>
          </a:bodyPr>
          <a:lstStyle/>
          <a:p>
            <a:pPr lvl="0">
              <a:spcBef>
                <a:spcPts val="0"/>
              </a:spcBef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46761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8" name="Google Shape;928;g1799a436091_2_4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419600" y="754063"/>
            <a:ext cx="6707188" cy="3771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9" name="Google Shape;929;g1799a436091_2_476:notes"/>
          <p:cNvSpPr txBox="1">
            <a:spLocks noGrp="1"/>
          </p:cNvSpPr>
          <p:nvPr>
            <p:ph type="body" idx="1"/>
          </p:nvPr>
        </p:nvSpPr>
        <p:spPr>
          <a:xfrm>
            <a:off x="1554475" y="4777725"/>
            <a:ext cx="12435900" cy="452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3" name="Google Shape;943;g1799a436091_2_153:notes"/>
          <p:cNvSpPr txBox="1">
            <a:spLocks noGrp="1"/>
          </p:cNvSpPr>
          <p:nvPr>
            <p:ph type="body" idx="1"/>
          </p:nvPr>
        </p:nvSpPr>
        <p:spPr>
          <a:xfrm>
            <a:off x="1554480" y="4840605"/>
            <a:ext cx="12435900" cy="396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4" name="Google Shape;944;g1799a436091_2_1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554480" y="1257300"/>
            <a:ext cx="12435900" cy="3394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" name="Google Shape;952;g1799a436091_2_2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53" name="Google Shape;953;g1799a436091_2_25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2525" tIns="51250" rIns="102525" bIns="51250" anchor="t" anchorCtr="0">
            <a:noAutofit/>
          </a:bodyPr>
          <a:lstStyle/>
          <a:p>
            <a:pPr marL="317500" lvl="0" indent="-3111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</a:pPr>
            <a:r>
              <a:rPr lang="en-US" sz="1300" b="0" i="0" u="none" strike="noStrike">
                <a:latin typeface="Arial"/>
                <a:ea typeface="Arial"/>
                <a:cs typeface="Arial"/>
                <a:sym typeface="Arial"/>
              </a:rPr>
              <a:t>Conducting the virtual judging process created a great opportunity to learn how “LiveScience” can be utilized in future Challenge and grant making opportunities.</a:t>
            </a:r>
            <a:endParaRPr sz="1300"/>
          </a:p>
          <a:p>
            <a:pPr marL="317500" lvl="0" indent="-3111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</a:pPr>
            <a:r>
              <a:rPr lang="en-US" sz="1300" b="0" i="0" u="none" strike="noStrike">
                <a:latin typeface="Arial"/>
                <a:ea typeface="Arial"/>
                <a:cs typeface="Arial"/>
                <a:sym typeface="Arial"/>
              </a:rPr>
              <a:t>Relationships developed with other government agencies, especially DoD, DARPA, VA, NIH and NSF are leading to other NASA collaborations among the ISS National Lab, Human Research Program, and the SMD/Biological and Physical Sciences Division, Translational Sciences.  </a:t>
            </a:r>
            <a:endParaRPr sz="1300"/>
          </a:p>
          <a:p>
            <a:pPr marL="317500" lvl="0" indent="-3111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</a:pPr>
            <a:r>
              <a:rPr lang="en-US" sz="1300" b="0" i="0" u="none" strike="noStrike">
                <a:latin typeface="Arial"/>
                <a:ea typeface="Arial"/>
                <a:cs typeface="Arial"/>
                <a:sym typeface="Arial"/>
              </a:rPr>
              <a:t>Several small start-ups, such as Volumetric- acquired in 2021 for $400M, were developed and significantly evolved via VTC.  Volumetric is now on the cover of Science Magazine</a:t>
            </a:r>
            <a:endParaRPr sz="1300"/>
          </a:p>
          <a:p>
            <a:pPr marL="317500" lvl="0" indent="-3111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</a:pPr>
            <a:r>
              <a:rPr lang="en-US" sz="1300" b="0" i="0" u="none" strike="noStrike">
                <a:latin typeface="Arial"/>
                <a:ea typeface="Arial"/>
                <a:cs typeface="Arial"/>
                <a:sym typeface="Arial"/>
              </a:rPr>
              <a:t>The VTC was such a success that the Methuselah Foundation established a Tissues on a Chip prize and conversations for collaboration have been initiated with NASA SMD, NIH, NCATS, FDA, and BARDA </a:t>
            </a:r>
            <a:endParaRPr sz="1300"/>
          </a:p>
          <a:p>
            <a:pPr marL="317500" lvl="0" indent="-3111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</a:pPr>
            <a:r>
              <a:rPr lang="en-US" sz="1300" b="0" i="0" u="none" strike="noStrike">
                <a:latin typeface="Arial"/>
                <a:ea typeface="Arial"/>
                <a:cs typeface="Arial"/>
                <a:sym typeface="Arial"/>
              </a:rPr>
              <a:t>As of May 2020, research uncovered it was “one of its kind” in the world, (volume, duration, and production of key metabolites simultaneously).</a:t>
            </a:r>
            <a:endParaRPr sz="1300"/>
          </a:p>
          <a:p>
            <a:pPr marL="317500" lvl="0" indent="-3111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</a:pPr>
            <a:r>
              <a:rPr lang="en-US" sz="1300" b="0" i="0" u="none" strike="noStrike">
                <a:latin typeface="Arial"/>
                <a:ea typeface="Arial"/>
                <a:cs typeface="Arial"/>
                <a:sym typeface="Arial"/>
              </a:rPr>
              <a:t>The capability to vascularized tissues has been noted as the "holy grail" of tissue engineering. </a:t>
            </a:r>
            <a:endParaRPr sz="1300"/>
          </a:p>
        </p:txBody>
      </p:sp>
      <p:sp>
        <p:nvSpPr>
          <p:cNvPr id="954" name="Google Shape;954;g1799a436091_2_25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2525" tIns="51250" rIns="102525" bIns="5125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23</a:t>
            </a:fld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" name="Google Shape;962;g1799a436091_2_348:notes"/>
          <p:cNvSpPr txBox="1">
            <a:spLocks noGrp="1"/>
          </p:cNvSpPr>
          <p:nvPr>
            <p:ph type="body" idx="1"/>
          </p:nvPr>
        </p:nvSpPr>
        <p:spPr>
          <a:xfrm>
            <a:off x="1554480" y="4840605"/>
            <a:ext cx="12435900" cy="396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3" name="Google Shape;963;g1799a436091_2_3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554480" y="1257300"/>
            <a:ext cx="12435900" cy="3394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4"/>
            <a:ext cx="10363200" cy="2387600"/>
          </a:xfrm>
        </p:spPr>
        <p:txBody>
          <a:bodyPr anchor="b"/>
          <a:lstStyle>
            <a:lvl1pPr algn="ctr">
              <a:defRPr sz="582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42"/>
            <a:ext cx="9144000" cy="1655763"/>
          </a:xfrm>
        </p:spPr>
        <p:txBody>
          <a:bodyPr/>
          <a:lstStyle>
            <a:lvl1pPr marL="0" indent="0" algn="ctr">
              <a:buNone/>
              <a:defRPr sz="2331"/>
            </a:lvl1pPr>
            <a:lvl2pPr marL="443764" indent="0" algn="ctr">
              <a:buNone/>
              <a:defRPr sz="1941"/>
            </a:lvl2pPr>
            <a:lvl3pPr marL="887528" indent="0" algn="ctr">
              <a:buNone/>
              <a:defRPr sz="1747"/>
            </a:lvl3pPr>
            <a:lvl4pPr marL="1331292" indent="0" algn="ctr">
              <a:buNone/>
              <a:defRPr sz="1553"/>
            </a:lvl4pPr>
            <a:lvl5pPr marL="1775054" indent="0" algn="ctr">
              <a:buNone/>
              <a:defRPr sz="1553"/>
            </a:lvl5pPr>
            <a:lvl6pPr marL="2218819" indent="0" algn="ctr">
              <a:buNone/>
              <a:defRPr sz="1553"/>
            </a:lvl6pPr>
            <a:lvl7pPr marL="2662583" indent="0" algn="ctr">
              <a:buNone/>
              <a:defRPr sz="1553"/>
            </a:lvl7pPr>
            <a:lvl8pPr marL="3106346" indent="0" algn="ctr">
              <a:buNone/>
              <a:defRPr sz="1553"/>
            </a:lvl8pPr>
            <a:lvl9pPr marL="3550110" indent="0" algn="ctr">
              <a:buNone/>
              <a:defRPr sz="1553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AC614F-90C9-413D-89A9-042DE54CA354}" type="datetime1">
              <a:rPr lang="en-US" smtClean="0"/>
              <a:t>4/24/2023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482B0-D463-4BC8-87F8-EE4C794D6D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95327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faul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7E44308-7B80-6747-92FC-D9E896B58F8D}"/>
              </a:ext>
            </a:extLst>
          </p:cNvPr>
          <p:cNvSpPr/>
          <p:nvPr userDrawn="1"/>
        </p:nvSpPr>
        <p:spPr>
          <a:xfrm>
            <a:off x="0" y="0"/>
            <a:ext cx="4267200" cy="6858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60715EB-B20F-2B47-AB2F-EEC5981E906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97193" y="0"/>
            <a:ext cx="9144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B302103-11F9-C34D-8715-51EFFFC8196F}"/>
              </a:ext>
            </a:extLst>
          </p:cNvPr>
          <p:cNvSpPr txBox="1"/>
          <p:nvPr userDrawn="1"/>
        </p:nvSpPr>
        <p:spPr>
          <a:xfrm>
            <a:off x="393701" y="5944713"/>
            <a:ext cx="68325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Monsi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Roman, Program Manager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B5D983F-A7F3-EB46-89BC-356A2BBF214D}"/>
              </a:ext>
            </a:extLst>
          </p:cNvPr>
          <p:cNvSpPr txBox="1"/>
          <p:nvPr userDrawn="1"/>
        </p:nvSpPr>
        <p:spPr>
          <a:xfrm>
            <a:off x="368298" y="5487142"/>
            <a:ext cx="68325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Centennial Challenges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9D9EFDA-F26A-8D47-8C3B-865F4F1C65B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3701" y="329413"/>
            <a:ext cx="1104089" cy="68580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F6E9C95-0AD1-3244-9D69-1BE9213AB81B}"/>
              </a:ext>
            </a:extLst>
          </p:cNvPr>
          <p:cNvSpPr txBox="1"/>
          <p:nvPr userDrawn="1"/>
        </p:nvSpPr>
        <p:spPr>
          <a:xfrm>
            <a:off x="495299" y="3019359"/>
            <a:ext cx="68325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Daring you to ask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63A13FF-8BFD-1649-AE18-5355AD2D0AB7}"/>
              </a:ext>
            </a:extLst>
          </p:cNvPr>
          <p:cNvSpPr txBox="1"/>
          <p:nvPr userDrawn="1"/>
        </p:nvSpPr>
        <p:spPr>
          <a:xfrm>
            <a:off x="495299" y="3282906"/>
            <a:ext cx="683259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800" b="0" i="0" u="none" strike="noStrike" kern="1200" cap="none" spc="0" normalizeH="0" baseline="0" noProof="0">
                <a:ln>
                  <a:solidFill>
                    <a:prstClr val="black"/>
                  </a:solidFill>
                </a:ln>
                <a:solidFill>
                  <a:srgbClr val="FFBD0C"/>
                </a:solidFill>
                <a:effectLst/>
                <a:uLnTx/>
                <a:uFillTx/>
                <a:latin typeface="Roboto Lt" panose="02000000000000000000" pitchFamily="2" charset="0"/>
                <a:ea typeface="Roboto Lt" panose="02000000000000000000" pitchFamily="2" charset="0"/>
                <a:cs typeface="Arial" panose="020B0604020202020204" pitchFamily="34" charset="0"/>
              </a:rPr>
              <a:t>What if?</a:t>
            </a:r>
          </a:p>
        </p:txBody>
      </p:sp>
      <p:pic>
        <p:nvPicPr>
          <p:cNvPr id="9" name="Picture 8" descr="A close up of a logo&#10;&#10;Description automatically generated">
            <a:extLst>
              <a:ext uri="{FF2B5EF4-FFF2-40B4-BE49-F238E27FC236}">
                <a16:creationId xmlns:a16="http://schemas.microsoft.com/office/drawing/2014/main" id="{4BFF291F-93A0-0D4F-8E5C-A67C609D854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77490" y="5473232"/>
            <a:ext cx="2584900" cy="1384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82159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04974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7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800"/>
            </a:lvl1pPr>
          </a:lstStyle>
          <a:p>
            <a:fld id="{EC046522-4742-4B31-8312-0AB9FFC2D21C}" type="datetime1">
              <a:rPr lang="en-US" smtClean="0"/>
              <a:t>4/24/2023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7"/>
            <a:ext cx="3860800" cy="365125"/>
          </a:xfrm>
          <a:prstGeom prst="rect">
            <a:avLst/>
          </a:prstGeom>
        </p:spPr>
        <p:txBody>
          <a:bodyPr/>
          <a:lstStyle>
            <a:lvl1pPr>
              <a:defRPr sz="1800">
                <a:ea typeface="ＭＳ Ｐゴシック" charset="-128"/>
                <a:cs typeface="ＭＳ Ｐゴシック" charset="-128"/>
              </a:defRPr>
            </a:lvl1pPr>
          </a:lstStyle>
          <a:p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7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800"/>
            </a:lvl1pPr>
          </a:lstStyle>
          <a:p>
            <a:fld id="{2DA482B0-D463-4BC8-87F8-EE4C794D6D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96910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1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9" name="Google Shape;129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0" name="Google Shape;130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511164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>
  <p:cSld name="2_Title and Content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3"/>
          <p:cNvSpPr txBox="1">
            <a:spLocks noGrp="1"/>
          </p:cNvSpPr>
          <p:nvPr>
            <p:ph type="title"/>
          </p:nvPr>
        </p:nvSpPr>
        <p:spPr>
          <a:xfrm>
            <a:off x="609601" y="12701"/>
            <a:ext cx="10972799" cy="110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324"/>
              <a:buFont typeface="Calibri"/>
              <a:buNone/>
              <a:defRPr sz="43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324"/>
              <a:buFont typeface="Calibri"/>
              <a:buNone/>
              <a:defRPr sz="43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324"/>
              <a:buFont typeface="Calibri"/>
              <a:buNone/>
              <a:defRPr sz="43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324"/>
              <a:buFont typeface="Calibri"/>
              <a:buNone/>
              <a:defRPr sz="43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324"/>
              <a:buFont typeface="Calibri"/>
              <a:buNone/>
              <a:defRPr sz="43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324"/>
              <a:buFont typeface="Calibri"/>
              <a:buNone/>
              <a:defRPr sz="43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324"/>
              <a:buFont typeface="Calibri"/>
              <a:buNone/>
              <a:defRPr sz="43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324"/>
              <a:buFont typeface="Calibri"/>
              <a:buNone/>
              <a:defRPr sz="43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324"/>
              <a:buFont typeface="Calibri"/>
              <a:buNone/>
              <a:defRPr sz="43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dt" idx="10"/>
          </p:nvPr>
        </p:nvSpPr>
        <p:spPr>
          <a:xfrm>
            <a:off x="609600" y="6628244"/>
            <a:ext cx="2844800" cy="2102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65"/>
              <a:buFont typeface="Calibri"/>
              <a:buNone/>
              <a:defRPr sz="1765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65"/>
              <a:buFont typeface="Calibri"/>
              <a:buNone/>
              <a:defRPr sz="176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65"/>
              <a:buFont typeface="Calibri"/>
              <a:buNone/>
              <a:defRPr sz="176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65"/>
              <a:buFont typeface="Calibri"/>
              <a:buNone/>
              <a:defRPr sz="176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65"/>
              <a:buFont typeface="Calibri"/>
              <a:buNone/>
              <a:defRPr sz="176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65"/>
              <a:buFont typeface="Calibri"/>
              <a:buNone/>
              <a:defRPr sz="176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65"/>
              <a:buFont typeface="Calibri"/>
              <a:buNone/>
              <a:defRPr sz="176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65"/>
              <a:buFont typeface="Calibri"/>
              <a:buNone/>
              <a:defRPr sz="176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65"/>
              <a:buFont typeface="Calibri"/>
              <a:buNone/>
              <a:defRPr sz="176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" name="Google Shape;25;p3"/>
          <p:cNvSpPr txBox="1">
            <a:spLocks noGrp="1"/>
          </p:cNvSpPr>
          <p:nvPr>
            <p:ph type="ftr" idx="11"/>
          </p:nvPr>
        </p:nvSpPr>
        <p:spPr>
          <a:xfrm>
            <a:off x="4165599" y="6628244"/>
            <a:ext cx="3860800" cy="2102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65"/>
              <a:buFont typeface="Calibri"/>
              <a:buNone/>
              <a:defRPr sz="1765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65"/>
              <a:buFont typeface="Calibri"/>
              <a:buNone/>
              <a:defRPr sz="176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65"/>
              <a:buFont typeface="Calibri"/>
              <a:buNone/>
              <a:defRPr sz="176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65"/>
              <a:buFont typeface="Calibri"/>
              <a:buNone/>
              <a:defRPr sz="176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65"/>
              <a:buFont typeface="Calibri"/>
              <a:buNone/>
              <a:defRPr sz="176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65"/>
              <a:buFont typeface="Calibri"/>
              <a:buNone/>
              <a:defRPr sz="176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65"/>
              <a:buFont typeface="Calibri"/>
              <a:buNone/>
              <a:defRPr sz="176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65"/>
              <a:buFont typeface="Calibri"/>
              <a:buNone/>
              <a:defRPr sz="176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65"/>
              <a:buFont typeface="Calibri"/>
              <a:buNone/>
              <a:defRPr sz="176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" name="Google Shape;26;p3"/>
          <p:cNvSpPr txBox="1">
            <a:spLocks noGrp="1"/>
          </p:cNvSpPr>
          <p:nvPr>
            <p:ph type="sldNum" idx="12"/>
          </p:nvPr>
        </p:nvSpPr>
        <p:spPr>
          <a:xfrm>
            <a:off x="8737600" y="6628244"/>
            <a:ext cx="2844800" cy="2102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1850" tIns="50925" rIns="101850" bIns="50925" anchor="t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 sz="1765">
                <a:solidFill>
                  <a:srgbClr val="888888"/>
                </a:solidFill>
              </a:defRPr>
            </a:lvl1pPr>
            <a:lvl2pPr marL="0" lvl="1" indent="0" algn="l">
              <a:spcBef>
                <a:spcPts val="0"/>
              </a:spcBef>
              <a:buNone/>
              <a:defRPr sz="1765">
                <a:solidFill>
                  <a:srgbClr val="888888"/>
                </a:solidFill>
              </a:defRPr>
            </a:lvl2pPr>
            <a:lvl3pPr marL="0" lvl="2" indent="0" algn="l">
              <a:spcBef>
                <a:spcPts val="0"/>
              </a:spcBef>
              <a:buNone/>
              <a:defRPr sz="1765">
                <a:solidFill>
                  <a:srgbClr val="888888"/>
                </a:solidFill>
              </a:defRPr>
            </a:lvl3pPr>
            <a:lvl4pPr marL="0" lvl="3" indent="0" algn="l">
              <a:spcBef>
                <a:spcPts val="0"/>
              </a:spcBef>
              <a:buNone/>
              <a:defRPr sz="1765">
                <a:solidFill>
                  <a:srgbClr val="888888"/>
                </a:solidFill>
              </a:defRPr>
            </a:lvl4pPr>
            <a:lvl5pPr marL="0" lvl="4" indent="0" algn="l">
              <a:spcBef>
                <a:spcPts val="0"/>
              </a:spcBef>
              <a:buNone/>
              <a:defRPr sz="1765">
                <a:solidFill>
                  <a:srgbClr val="888888"/>
                </a:solidFill>
              </a:defRPr>
            </a:lvl5pPr>
            <a:lvl6pPr marL="0" lvl="5" indent="0" algn="l">
              <a:spcBef>
                <a:spcPts val="0"/>
              </a:spcBef>
              <a:buNone/>
              <a:defRPr sz="1765">
                <a:solidFill>
                  <a:srgbClr val="888888"/>
                </a:solidFill>
              </a:defRPr>
            </a:lvl6pPr>
            <a:lvl7pPr marL="0" lvl="6" indent="0" algn="l">
              <a:spcBef>
                <a:spcPts val="0"/>
              </a:spcBef>
              <a:buNone/>
              <a:defRPr sz="1765">
                <a:solidFill>
                  <a:srgbClr val="888888"/>
                </a:solidFill>
              </a:defRPr>
            </a:lvl7pPr>
            <a:lvl8pPr marL="0" lvl="7" indent="0" algn="l">
              <a:spcBef>
                <a:spcPts val="0"/>
              </a:spcBef>
              <a:buNone/>
              <a:defRPr sz="1765">
                <a:solidFill>
                  <a:srgbClr val="888888"/>
                </a:solidFill>
              </a:defRPr>
            </a:lvl8pPr>
            <a:lvl9pPr marL="0" lvl="8" indent="0" algn="l">
              <a:spcBef>
                <a:spcPts val="0"/>
              </a:spcBef>
              <a:buNone/>
              <a:defRPr sz="1765">
                <a:solidFill>
                  <a:srgbClr val="888888"/>
                </a:solidFill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7" name="Google Shape;27;p3"/>
          <p:cNvSpPr txBox="1">
            <a:spLocks noGrp="1"/>
          </p:cNvSpPr>
          <p:nvPr>
            <p:ph type="body" idx="1"/>
          </p:nvPr>
        </p:nvSpPr>
        <p:spPr>
          <a:xfrm>
            <a:off x="609601" y="1206502"/>
            <a:ext cx="10972799" cy="54165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430339" algn="l">
              <a:lnSpc>
                <a:spcPct val="90000"/>
              </a:lnSpc>
              <a:spcBef>
                <a:spcPts val="635"/>
              </a:spcBef>
              <a:spcAft>
                <a:spcPts val="0"/>
              </a:spcAft>
              <a:buClr>
                <a:schemeClr val="dk1"/>
              </a:buClr>
              <a:buSzPts val="3177"/>
              <a:buFont typeface="Arial"/>
              <a:buChar char="•"/>
              <a:defRPr sz="317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2272" algn="l">
              <a:lnSpc>
                <a:spcPct val="90000"/>
              </a:lnSpc>
              <a:spcBef>
                <a:spcPts val="547"/>
              </a:spcBef>
              <a:spcAft>
                <a:spcPts val="0"/>
              </a:spcAft>
              <a:buClr>
                <a:schemeClr val="dk1"/>
              </a:buClr>
              <a:buSzPts val="2735"/>
              <a:buFont typeface="Arial"/>
              <a:buChar char="–"/>
              <a:defRPr sz="273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79857" algn="l">
              <a:lnSpc>
                <a:spcPct val="90000"/>
              </a:lnSpc>
              <a:spcBef>
                <a:spcPts val="476"/>
              </a:spcBef>
              <a:spcAft>
                <a:spcPts val="0"/>
              </a:spcAft>
              <a:buClr>
                <a:schemeClr val="dk1"/>
              </a:buClr>
              <a:buSzPts val="2382"/>
              <a:buFont typeface="Arial"/>
              <a:buChar char="•"/>
              <a:defRPr sz="238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1853" algn="l">
              <a:lnSpc>
                <a:spcPct val="90000"/>
              </a:lnSpc>
              <a:spcBef>
                <a:spcPts val="388"/>
              </a:spcBef>
              <a:spcAft>
                <a:spcPts val="0"/>
              </a:spcAft>
              <a:buClr>
                <a:schemeClr val="dk1"/>
              </a:buClr>
              <a:buSzPts val="1941"/>
              <a:buFont typeface="Arial"/>
              <a:buChar char="–"/>
              <a:defRPr sz="194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1853" algn="l">
              <a:lnSpc>
                <a:spcPct val="90000"/>
              </a:lnSpc>
              <a:spcBef>
                <a:spcPts val="388"/>
              </a:spcBef>
              <a:spcAft>
                <a:spcPts val="0"/>
              </a:spcAft>
              <a:buClr>
                <a:schemeClr val="dk1"/>
              </a:buClr>
              <a:buSzPts val="1941"/>
              <a:buFont typeface="Arial"/>
              <a:buChar char="»"/>
              <a:defRPr sz="194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1853" algn="l">
              <a:lnSpc>
                <a:spcPct val="90000"/>
              </a:lnSpc>
              <a:spcBef>
                <a:spcPts val="388"/>
              </a:spcBef>
              <a:spcAft>
                <a:spcPts val="0"/>
              </a:spcAft>
              <a:buClr>
                <a:schemeClr val="dk1"/>
              </a:buClr>
              <a:buSzPts val="1941"/>
              <a:buFont typeface="Arial"/>
              <a:buChar char="•"/>
              <a:defRPr sz="194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1853" algn="l">
              <a:lnSpc>
                <a:spcPct val="90000"/>
              </a:lnSpc>
              <a:spcBef>
                <a:spcPts val="388"/>
              </a:spcBef>
              <a:spcAft>
                <a:spcPts val="0"/>
              </a:spcAft>
              <a:buClr>
                <a:schemeClr val="dk1"/>
              </a:buClr>
              <a:buSzPts val="1941"/>
              <a:buFont typeface="Arial"/>
              <a:buChar char="•"/>
              <a:defRPr sz="194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1853" algn="l">
              <a:lnSpc>
                <a:spcPct val="90000"/>
              </a:lnSpc>
              <a:spcBef>
                <a:spcPts val="388"/>
              </a:spcBef>
              <a:spcAft>
                <a:spcPts val="0"/>
              </a:spcAft>
              <a:buClr>
                <a:schemeClr val="dk1"/>
              </a:buClr>
              <a:buSzPts val="1941"/>
              <a:buFont typeface="Arial"/>
              <a:buChar char="•"/>
              <a:defRPr sz="194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1853" algn="l">
              <a:lnSpc>
                <a:spcPct val="90000"/>
              </a:lnSpc>
              <a:spcBef>
                <a:spcPts val="388"/>
              </a:spcBef>
              <a:spcAft>
                <a:spcPts val="0"/>
              </a:spcAft>
              <a:buClr>
                <a:schemeClr val="dk1"/>
              </a:buClr>
              <a:buSzPts val="1941"/>
              <a:buFont typeface="Arial"/>
              <a:buChar char="•"/>
              <a:defRPr sz="194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23937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title"/>
          </p:nvPr>
        </p:nvSpPr>
        <p:spPr>
          <a:xfrm>
            <a:off x="181433" y="0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Char char="●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Char char="○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Char char="■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Char char="●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Char char="○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Char char="■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Char char="●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Char char="○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Char char="■"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Font typeface="Calibri"/>
              <a:buNone/>
              <a:defRPr sz="2000" b="1" i="0" u="none" strike="noStrike" cap="none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Font typeface="Calibri"/>
              <a:buNone/>
              <a:defRPr sz="2000" b="1" i="0" u="none" strike="noStrike" cap="none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Font typeface="Calibri"/>
              <a:buNone/>
              <a:defRPr sz="2000" b="1" i="0" u="none" strike="noStrike" cap="none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Font typeface="Calibri"/>
              <a:buNone/>
              <a:defRPr sz="2000" b="1" i="0" u="none" strike="noStrike" cap="none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Font typeface="Calibri"/>
              <a:buNone/>
              <a:defRPr sz="2000" b="1" i="0" u="none" strike="noStrike" cap="none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Font typeface="Calibri"/>
              <a:buNone/>
              <a:defRPr sz="2000" b="1" i="0" u="none" strike="noStrike" cap="none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Font typeface="Calibri"/>
              <a:buNone/>
              <a:defRPr sz="2000" b="1" i="0" u="none" strike="noStrike" cap="none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Font typeface="Calibri"/>
              <a:buNone/>
              <a:defRPr sz="2000" b="1" i="0" u="none" strike="noStrike" cap="none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Font typeface="Calibri"/>
              <a:buNone/>
              <a:defRPr sz="2000" b="1" i="0" u="none" strike="noStrike" cap="none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9" name="Google Shape;19;p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-13"/>
            <a:ext cx="12192000" cy="960360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20;p3"/>
          <p:cNvSpPr/>
          <p:nvPr/>
        </p:nvSpPr>
        <p:spPr>
          <a:xfrm>
            <a:off x="-11167" y="-11167"/>
            <a:ext cx="12192000" cy="960400"/>
          </a:xfrm>
          <a:prstGeom prst="rect">
            <a:avLst/>
          </a:prstGeom>
          <a:solidFill>
            <a:srgbClr val="595959">
              <a:alpha val="38823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None/>
            </a:pPr>
            <a:endParaRPr sz="15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" name="Google Shape;21;p3"/>
          <p:cNvSpPr txBox="1">
            <a:spLocks noGrp="1"/>
          </p:cNvSpPr>
          <p:nvPr>
            <p:ph type="title" idx="2"/>
          </p:nvPr>
        </p:nvSpPr>
        <p:spPr>
          <a:xfrm>
            <a:off x="181433" y="0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alibri"/>
              <a:buNone/>
              <a:defRPr sz="3733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sz="3733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sz="3733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sz="3733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sz="3733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sz="3733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sz="3733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sz="3733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sz="3733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36671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p58"/>
          <p:cNvSpPr txBox="1">
            <a:spLocks noGrp="1"/>
          </p:cNvSpPr>
          <p:nvPr>
            <p:ph type="dt" idx="10"/>
          </p:nvPr>
        </p:nvSpPr>
        <p:spPr>
          <a:xfrm>
            <a:off x="609600" y="6356355"/>
            <a:ext cx="28449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4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8" name="Google Shape;378;p58"/>
          <p:cNvSpPr txBox="1">
            <a:spLocks noGrp="1"/>
          </p:cNvSpPr>
          <p:nvPr>
            <p:ph type="ftr" idx="11"/>
          </p:nvPr>
        </p:nvSpPr>
        <p:spPr>
          <a:xfrm>
            <a:off x="4165600" y="6356355"/>
            <a:ext cx="38607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4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9" name="Google Shape;379;p58"/>
          <p:cNvSpPr txBox="1">
            <a:spLocks noGrp="1"/>
          </p:cNvSpPr>
          <p:nvPr>
            <p:ph type="sldNum" idx="12"/>
          </p:nvPr>
        </p:nvSpPr>
        <p:spPr>
          <a:xfrm>
            <a:off x="8737600" y="6356355"/>
            <a:ext cx="28449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74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74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74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74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74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74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74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74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74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909674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 type="title">
  <p:cSld name="1_Title Slide">
    <p:spTree>
      <p:nvGrpSpPr>
        <p:cNvPr id="1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59"/>
          <p:cNvSpPr txBox="1">
            <a:spLocks noGrp="1"/>
          </p:cNvSpPr>
          <p:nvPr>
            <p:ph type="ctrTitle"/>
          </p:nvPr>
        </p:nvSpPr>
        <p:spPr>
          <a:xfrm>
            <a:off x="914400" y="1122364"/>
            <a:ext cx="10363200" cy="23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582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27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27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27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27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27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27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27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27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82" name="Google Shape;382;p59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spcBef>
                <a:spcPts val="466"/>
              </a:spcBef>
              <a:spcAft>
                <a:spcPts val="0"/>
              </a:spcAft>
              <a:buClr>
                <a:schemeClr val="dk1"/>
              </a:buClr>
              <a:buSzPts val="2331"/>
              <a:buFont typeface="Arial"/>
              <a:buNone/>
              <a:defRPr sz="233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388"/>
              </a:spcBef>
              <a:spcAft>
                <a:spcPts val="0"/>
              </a:spcAft>
              <a:buClr>
                <a:schemeClr val="dk1"/>
              </a:buClr>
              <a:buSzPts val="1941"/>
              <a:buFont typeface="Arial"/>
              <a:buNone/>
              <a:defRPr sz="194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349"/>
              </a:spcBef>
              <a:spcAft>
                <a:spcPts val="0"/>
              </a:spcAft>
              <a:buClr>
                <a:schemeClr val="dk1"/>
              </a:buClr>
              <a:buSzPts val="1747"/>
              <a:buFont typeface="Arial"/>
              <a:buNone/>
              <a:defRPr sz="174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311"/>
              </a:spcBef>
              <a:spcAft>
                <a:spcPts val="0"/>
              </a:spcAft>
              <a:buClr>
                <a:schemeClr val="dk1"/>
              </a:buClr>
              <a:buSzPts val="1553"/>
              <a:buFont typeface="Arial"/>
              <a:buNone/>
              <a:defRPr sz="155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311"/>
              </a:spcBef>
              <a:spcAft>
                <a:spcPts val="0"/>
              </a:spcAft>
              <a:buClr>
                <a:schemeClr val="dk1"/>
              </a:buClr>
              <a:buSzPts val="1553"/>
              <a:buFont typeface="Arial"/>
              <a:buNone/>
              <a:defRPr sz="155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311"/>
              </a:spcBef>
              <a:spcAft>
                <a:spcPts val="0"/>
              </a:spcAft>
              <a:buClr>
                <a:schemeClr val="dk1"/>
              </a:buClr>
              <a:buSzPts val="1553"/>
              <a:buFont typeface="Arial"/>
              <a:buNone/>
              <a:defRPr sz="155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311"/>
              </a:spcBef>
              <a:spcAft>
                <a:spcPts val="0"/>
              </a:spcAft>
              <a:buClr>
                <a:schemeClr val="dk1"/>
              </a:buClr>
              <a:buSzPts val="1553"/>
              <a:buFont typeface="Arial"/>
              <a:buNone/>
              <a:defRPr sz="155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311"/>
              </a:spcBef>
              <a:spcAft>
                <a:spcPts val="0"/>
              </a:spcAft>
              <a:buClr>
                <a:schemeClr val="dk1"/>
              </a:buClr>
              <a:buSzPts val="1553"/>
              <a:buFont typeface="Arial"/>
              <a:buNone/>
              <a:defRPr sz="155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311"/>
              </a:spcBef>
              <a:spcAft>
                <a:spcPts val="0"/>
              </a:spcAft>
              <a:buClr>
                <a:schemeClr val="dk1"/>
              </a:buClr>
              <a:buSzPts val="1553"/>
              <a:buFont typeface="Arial"/>
              <a:buNone/>
              <a:defRPr sz="155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83" name="Google Shape;383;p59"/>
          <p:cNvSpPr txBox="1">
            <a:spLocks noGrp="1"/>
          </p:cNvSpPr>
          <p:nvPr>
            <p:ph type="dt" idx="10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84" name="Google Shape;384;p59"/>
          <p:cNvSpPr txBox="1">
            <a:spLocks noGrp="1"/>
          </p:cNvSpPr>
          <p:nvPr>
            <p:ph type="ftr" idx="1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85" name="Google Shape;385;p59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651686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651035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p61"/>
          <p:cNvSpPr txBox="1">
            <a:spLocks noGrp="1"/>
          </p:cNvSpPr>
          <p:nvPr>
            <p:ph type="title"/>
          </p:nvPr>
        </p:nvSpPr>
        <p:spPr>
          <a:xfrm>
            <a:off x="609600" y="682627"/>
            <a:ext cx="10972800" cy="73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27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27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27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27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27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27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27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27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27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89" name="Google Shape;389;p61"/>
          <p:cNvSpPr txBox="1">
            <a:spLocks noGrp="1"/>
          </p:cNvSpPr>
          <p:nvPr>
            <p:ph type="body" idx="1"/>
          </p:nvPr>
        </p:nvSpPr>
        <p:spPr>
          <a:xfrm>
            <a:off x="609600" y="1600205"/>
            <a:ext cx="109728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25894" algn="l" rtl="0">
              <a:spcBef>
                <a:spcPts val="621"/>
              </a:spcBef>
              <a:spcAft>
                <a:spcPts val="0"/>
              </a:spcAft>
              <a:buClr>
                <a:schemeClr val="dk1"/>
              </a:buClr>
              <a:buSzPts val="3107"/>
              <a:buFont typeface="Arial"/>
              <a:buChar char="•"/>
              <a:defRPr sz="310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1256" algn="l" rtl="0">
              <a:spcBef>
                <a:spcPts val="544"/>
              </a:spcBef>
              <a:spcAft>
                <a:spcPts val="0"/>
              </a:spcAft>
              <a:buClr>
                <a:schemeClr val="dk1"/>
              </a:buClr>
              <a:buSzPts val="2719"/>
              <a:buFont typeface="Arial"/>
              <a:buChar char="–"/>
              <a:defRPr sz="271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76618" algn="l" rtl="0">
              <a:spcBef>
                <a:spcPts val="466"/>
              </a:spcBef>
              <a:spcAft>
                <a:spcPts val="0"/>
              </a:spcAft>
              <a:buClr>
                <a:schemeClr val="dk1"/>
              </a:buClr>
              <a:buSzPts val="2331"/>
              <a:buFont typeface="Arial"/>
              <a:buChar char="•"/>
              <a:defRPr sz="233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1853" algn="l" rtl="0">
              <a:spcBef>
                <a:spcPts val="388"/>
              </a:spcBef>
              <a:spcAft>
                <a:spcPts val="0"/>
              </a:spcAft>
              <a:buClr>
                <a:schemeClr val="dk1"/>
              </a:buClr>
              <a:buSzPts val="1941"/>
              <a:buFont typeface="Arial"/>
              <a:buChar char="–"/>
              <a:defRPr sz="194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1853" algn="l" rtl="0">
              <a:spcBef>
                <a:spcPts val="388"/>
              </a:spcBef>
              <a:spcAft>
                <a:spcPts val="0"/>
              </a:spcAft>
              <a:buClr>
                <a:schemeClr val="dk1"/>
              </a:buClr>
              <a:buSzPts val="1941"/>
              <a:buFont typeface="Arial"/>
              <a:buChar char="»"/>
              <a:defRPr sz="194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1853" algn="l" rtl="0">
              <a:spcBef>
                <a:spcPts val="388"/>
              </a:spcBef>
              <a:spcAft>
                <a:spcPts val="0"/>
              </a:spcAft>
              <a:buClr>
                <a:schemeClr val="dk1"/>
              </a:buClr>
              <a:buSzPts val="1941"/>
              <a:buFont typeface="Arial"/>
              <a:buChar char="•"/>
              <a:defRPr sz="194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1853" algn="l" rtl="0">
              <a:spcBef>
                <a:spcPts val="388"/>
              </a:spcBef>
              <a:spcAft>
                <a:spcPts val="0"/>
              </a:spcAft>
              <a:buClr>
                <a:schemeClr val="dk1"/>
              </a:buClr>
              <a:buSzPts val="1941"/>
              <a:buFont typeface="Arial"/>
              <a:buChar char="•"/>
              <a:defRPr sz="194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1853" algn="l" rtl="0">
              <a:spcBef>
                <a:spcPts val="388"/>
              </a:spcBef>
              <a:spcAft>
                <a:spcPts val="0"/>
              </a:spcAft>
              <a:buClr>
                <a:schemeClr val="dk1"/>
              </a:buClr>
              <a:buSzPts val="1941"/>
              <a:buFont typeface="Arial"/>
              <a:buChar char="•"/>
              <a:defRPr sz="194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1853" algn="l" rtl="0">
              <a:spcBef>
                <a:spcPts val="388"/>
              </a:spcBef>
              <a:spcAft>
                <a:spcPts val="0"/>
              </a:spcAft>
              <a:buClr>
                <a:schemeClr val="dk1"/>
              </a:buClr>
              <a:buSzPts val="1941"/>
              <a:buFont typeface="Arial"/>
              <a:buChar char="•"/>
              <a:defRPr sz="194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90" name="Google Shape;390;p61"/>
          <p:cNvSpPr txBox="1">
            <a:spLocks noGrp="1"/>
          </p:cNvSpPr>
          <p:nvPr>
            <p:ph type="dt" idx="10"/>
          </p:nvPr>
        </p:nvSpPr>
        <p:spPr>
          <a:xfrm>
            <a:off x="609600" y="6356355"/>
            <a:ext cx="28449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46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91" name="Google Shape;391;p61"/>
          <p:cNvSpPr txBox="1">
            <a:spLocks noGrp="1"/>
          </p:cNvSpPr>
          <p:nvPr>
            <p:ph type="ftr" idx="11"/>
          </p:nvPr>
        </p:nvSpPr>
        <p:spPr>
          <a:xfrm>
            <a:off x="4165600" y="6356355"/>
            <a:ext cx="38607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46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92" name="Google Shape;392;p61"/>
          <p:cNvSpPr txBox="1">
            <a:spLocks noGrp="1"/>
          </p:cNvSpPr>
          <p:nvPr>
            <p:ph type="sldNum" idx="12"/>
          </p:nvPr>
        </p:nvSpPr>
        <p:spPr>
          <a:xfrm>
            <a:off x="8737600" y="6356355"/>
            <a:ext cx="28449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1746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None/>
              <a:defRPr sz="1746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None/>
              <a:defRPr sz="1746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None/>
              <a:defRPr sz="1746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None/>
              <a:defRPr sz="1746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spcBef>
                <a:spcPts val="0"/>
              </a:spcBef>
              <a:spcAft>
                <a:spcPts val="0"/>
              </a:spcAft>
              <a:buNone/>
              <a:defRPr sz="1746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spcBef>
                <a:spcPts val="0"/>
              </a:spcBef>
              <a:spcAft>
                <a:spcPts val="0"/>
              </a:spcAft>
              <a:buNone/>
              <a:defRPr sz="1746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spcBef>
                <a:spcPts val="0"/>
              </a:spcBef>
              <a:spcAft>
                <a:spcPts val="0"/>
              </a:spcAft>
              <a:buNone/>
              <a:defRPr sz="1746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spcBef>
                <a:spcPts val="0"/>
              </a:spcBef>
              <a:spcAft>
                <a:spcPts val="0"/>
              </a:spcAft>
              <a:buNone/>
              <a:defRPr sz="1746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93" name="Google Shape;393;p61"/>
          <p:cNvSpPr txBox="1"/>
          <p:nvPr/>
        </p:nvSpPr>
        <p:spPr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107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4" name="Google Shape;394;p61"/>
          <p:cNvSpPr txBox="1"/>
          <p:nvPr/>
        </p:nvSpPr>
        <p:spPr>
          <a:xfrm>
            <a:off x="7620000" y="838205"/>
            <a:ext cx="58929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777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702959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p62"/>
          <p:cNvSpPr txBox="1">
            <a:spLocks noGrp="1"/>
          </p:cNvSpPr>
          <p:nvPr>
            <p:ph type="title"/>
          </p:nvPr>
        </p:nvSpPr>
        <p:spPr>
          <a:xfrm>
            <a:off x="963084" y="4406902"/>
            <a:ext cx="10363200" cy="13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883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27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27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27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27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27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27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27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27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97" name="Google Shape;397;p62"/>
          <p:cNvSpPr txBox="1">
            <a:spLocks noGrp="1"/>
          </p:cNvSpPr>
          <p:nvPr>
            <p:ph type="body" idx="1"/>
          </p:nvPr>
        </p:nvSpPr>
        <p:spPr>
          <a:xfrm>
            <a:off x="963084" y="2906716"/>
            <a:ext cx="10363200" cy="15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spcBef>
                <a:spcPts val="388"/>
              </a:spcBef>
              <a:spcAft>
                <a:spcPts val="0"/>
              </a:spcAft>
              <a:buClr>
                <a:srgbClr val="888888"/>
              </a:buClr>
              <a:buSzPts val="1941"/>
              <a:buFont typeface="Arial"/>
              <a:buNone/>
              <a:defRPr sz="1941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349"/>
              </a:spcBef>
              <a:spcAft>
                <a:spcPts val="0"/>
              </a:spcAft>
              <a:buClr>
                <a:srgbClr val="888888"/>
              </a:buClr>
              <a:buSzPts val="1747"/>
              <a:buFont typeface="Arial"/>
              <a:buNone/>
              <a:defRPr sz="174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311"/>
              </a:spcBef>
              <a:spcAft>
                <a:spcPts val="0"/>
              </a:spcAft>
              <a:buClr>
                <a:srgbClr val="888888"/>
              </a:buClr>
              <a:buSzPts val="1553"/>
              <a:buFont typeface="Arial"/>
              <a:buNone/>
              <a:defRPr sz="155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272"/>
              </a:spcBef>
              <a:spcAft>
                <a:spcPts val="0"/>
              </a:spcAft>
              <a:buClr>
                <a:srgbClr val="888888"/>
              </a:buClr>
              <a:buSzPts val="1359"/>
              <a:buFont typeface="Arial"/>
              <a:buNone/>
              <a:defRPr sz="135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272"/>
              </a:spcBef>
              <a:spcAft>
                <a:spcPts val="0"/>
              </a:spcAft>
              <a:buClr>
                <a:srgbClr val="888888"/>
              </a:buClr>
              <a:buSzPts val="1359"/>
              <a:buFont typeface="Arial"/>
              <a:buNone/>
              <a:defRPr sz="135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272"/>
              </a:spcBef>
              <a:spcAft>
                <a:spcPts val="0"/>
              </a:spcAft>
              <a:buClr>
                <a:srgbClr val="888888"/>
              </a:buClr>
              <a:buSzPts val="1359"/>
              <a:buFont typeface="Arial"/>
              <a:buNone/>
              <a:defRPr sz="135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272"/>
              </a:spcBef>
              <a:spcAft>
                <a:spcPts val="0"/>
              </a:spcAft>
              <a:buClr>
                <a:srgbClr val="888888"/>
              </a:buClr>
              <a:buSzPts val="1359"/>
              <a:buFont typeface="Arial"/>
              <a:buNone/>
              <a:defRPr sz="135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272"/>
              </a:spcBef>
              <a:spcAft>
                <a:spcPts val="0"/>
              </a:spcAft>
              <a:buClr>
                <a:srgbClr val="888888"/>
              </a:buClr>
              <a:buSzPts val="1359"/>
              <a:buFont typeface="Arial"/>
              <a:buNone/>
              <a:defRPr sz="135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272"/>
              </a:spcBef>
              <a:spcAft>
                <a:spcPts val="0"/>
              </a:spcAft>
              <a:buClr>
                <a:srgbClr val="888888"/>
              </a:buClr>
              <a:buSzPts val="1359"/>
              <a:buFont typeface="Arial"/>
              <a:buNone/>
              <a:defRPr sz="1359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98" name="Google Shape;398;p62"/>
          <p:cNvSpPr txBox="1">
            <a:spLocks noGrp="1"/>
          </p:cNvSpPr>
          <p:nvPr>
            <p:ph type="dt" idx="10"/>
          </p:nvPr>
        </p:nvSpPr>
        <p:spPr>
          <a:xfrm>
            <a:off x="609600" y="6356355"/>
            <a:ext cx="28449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46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99" name="Google Shape;399;p62"/>
          <p:cNvSpPr txBox="1">
            <a:spLocks noGrp="1"/>
          </p:cNvSpPr>
          <p:nvPr>
            <p:ph type="ftr" idx="11"/>
          </p:nvPr>
        </p:nvSpPr>
        <p:spPr>
          <a:xfrm>
            <a:off x="4165600" y="6356355"/>
            <a:ext cx="38607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46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00" name="Google Shape;400;p62"/>
          <p:cNvSpPr txBox="1">
            <a:spLocks noGrp="1"/>
          </p:cNvSpPr>
          <p:nvPr>
            <p:ph type="sldNum" idx="12"/>
          </p:nvPr>
        </p:nvSpPr>
        <p:spPr>
          <a:xfrm>
            <a:off x="8737600" y="6356355"/>
            <a:ext cx="28449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746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746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746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746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746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746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746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746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746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503583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 Only"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63"/>
          <p:cNvSpPr txBox="1">
            <a:spLocks noGrp="1"/>
          </p:cNvSpPr>
          <p:nvPr>
            <p:ph type="dt" idx="10"/>
          </p:nvPr>
        </p:nvSpPr>
        <p:spPr>
          <a:xfrm>
            <a:off x="609600" y="6356355"/>
            <a:ext cx="28449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46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03" name="Google Shape;403;p63"/>
          <p:cNvSpPr txBox="1">
            <a:spLocks noGrp="1"/>
          </p:cNvSpPr>
          <p:nvPr>
            <p:ph type="ftr" idx="11"/>
          </p:nvPr>
        </p:nvSpPr>
        <p:spPr>
          <a:xfrm>
            <a:off x="4165600" y="6356355"/>
            <a:ext cx="38607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46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04" name="Google Shape;404;p63"/>
          <p:cNvSpPr txBox="1">
            <a:spLocks noGrp="1"/>
          </p:cNvSpPr>
          <p:nvPr>
            <p:ph type="sldNum" idx="12"/>
          </p:nvPr>
        </p:nvSpPr>
        <p:spPr>
          <a:xfrm>
            <a:off x="8737600" y="6356355"/>
            <a:ext cx="28449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746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746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746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746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746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746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746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746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746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8065326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Title and Content">
  <p:cSld name="5_Title and Content"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64"/>
          <p:cNvSpPr txBox="1">
            <a:spLocks noGrp="1"/>
          </p:cNvSpPr>
          <p:nvPr>
            <p:ph type="title"/>
          </p:nvPr>
        </p:nvSpPr>
        <p:spPr>
          <a:xfrm>
            <a:off x="609600" y="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271" b="0" i="0" u="none" strike="noStrike" cap="none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27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27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27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27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27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27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27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27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07" name="Google Shape;407;p64"/>
          <p:cNvSpPr txBox="1">
            <a:spLocks noGrp="1"/>
          </p:cNvSpPr>
          <p:nvPr>
            <p:ph type="sldNum" idx="12"/>
          </p:nvPr>
        </p:nvSpPr>
        <p:spPr>
          <a:xfrm>
            <a:off x="11176000" y="6477002"/>
            <a:ext cx="609600" cy="2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7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97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97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97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97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97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97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97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97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08" name="Google Shape;408;p64"/>
          <p:cNvSpPr txBox="1">
            <a:spLocks noGrp="1"/>
          </p:cNvSpPr>
          <p:nvPr>
            <p:ph type="body" idx="1"/>
          </p:nvPr>
        </p:nvSpPr>
        <p:spPr>
          <a:xfrm>
            <a:off x="838975" y="1825161"/>
            <a:ext cx="10514100" cy="435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25894" algn="l" rtl="0">
              <a:lnSpc>
                <a:spcPct val="90000"/>
              </a:lnSpc>
              <a:spcBef>
                <a:spcPts val="883"/>
              </a:spcBef>
              <a:spcAft>
                <a:spcPts val="0"/>
              </a:spcAft>
              <a:buClr>
                <a:schemeClr val="dk1"/>
              </a:buClr>
              <a:buSzPts val="3107"/>
              <a:buFont typeface="Arial"/>
              <a:buChar char="•"/>
              <a:defRPr sz="310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1256" algn="l" rtl="0">
              <a:lnSpc>
                <a:spcPct val="90000"/>
              </a:lnSpc>
              <a:spcBef>
                <a:spcPts val="441"/>
              </a:spcBef>
              <a:spcAft>
                <a:spcPts val="0"/>
              </a:spcAft>
              <a:buClr>
                <a:schemeClr val="dk1"/>
              </a:buClr>
              <a:buSzPts val="2719"/>
              <a:buFont typeface="Arial"/>
              <a:buChar char="•"/>
              <a:defRPr sz="271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76618" algn="l" rtl="0">
              <a:lnSpc>
                <a:spcPct val="90000"/>
              </a:lnSpc>
              <a:spcBef>
                <a:spcPts val="441"/>
              </a:spcBef>
              <a:spcAft>
                <a:spcPts val="0"/>
              </a:spcAft>
              <a:buClr>
                <a:schemeClr val="dk1"/>
              </a:buClr>
              <a:buSzPts val="2331"/>
              <a:buFont typeface="Arial"/>
              <a:buChar char="•"/>
              <a:defRPr sz="233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1853" algn="l" rtl="0">
              <a:lnSpc>
                <a:spcPct val="90000"/>
              </a:lnSpc>
              <a:spcBef>
                <a:spcPts val="441"/>
              </a:spcBef>
              <a:spcAft>
                <a:spcPts val="0"/>
              </a:spcAft>
              <a:buClr>
                <a:schemeClr val="dk1"/>
              </a:buClr>
              <a:buSzPts val="1941"/>
              <a:buFont typeface="Arial"/>
              <a:buChar char="•"/>
              <a:defRPr sz="194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1853" algn="l" rtl="0">
              <a:lnSpc>
                <a:spcPct val="90000"/>
              </a:lnSpc>
              <a:spcBef>
                <a:spcPts val="441"/>
              </a:spcBef>
              <a:spcAft>
                <a:spcPts val="0"/>
              </a:spcAft>
              <a:buClr>
                <a:schemeClr val="dk1"/>
              </a:buClr>
              <a:buSzPts val="1941"/>
              <a:buFont typeface="Arial"/>
              <a:buChar char="•"/>
              <a:defRPr sz="194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1853" algn="l" rtl="0">
              <a:spcBef>
                <a:spcPts val="388"/>
              </a:spcBef>
              <a:spcAft>
                <a:spcPts val="0"/>
              </a:spcAft>
              <a:buClr>
                <a:schemeClr val="dk1"/>
              </a:buClr>
              <a:buSzPts val="1941"/>
              <a:buFont typeface="Arial"/>
              <a:buChar char="•"/>
              <a:defRPr sz="194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1853" algn="l" rtl="0">
              <a:spcBef>
                <a:spcPts val="388"/>
              </a:spcBef>
              <a:spcAft>
                <a:spcPts val="0"/>
              </a:spcAft>
              <a:buClr>
                <a:schemeClr val="dk1"/>
              </a:buClr>
              <a:buSzPts val="1941"/>
              <a:buFont typeface="Arial"/>
              <a:buChar char="•"/>
              <a:defRPr sz="194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1853" algn="l" rtl="0">
              <a:spcBef>
                <a:spcPts val="388"/>
              </a:spcBef>
              <a:spcAft>
                <a:spcPts val="0"/>
              </a:spcAft>
              <a:buClr>
                <a:schemeClr val="dk1"/>
              </a:buClr>
              <a:buSzPts val="1941"/>
              <a:buFont typeface="Arial"/>
              <a:buChar char="•"/>
              <a:defRPr sz="194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1853" algn="l" rtl="0">
              <a:spcBef>
                <a:spcPts val="388"/>
              </a:spcBef>
              <a:spcAft>
                <a:spcPts val="0"/>
              </a:spcAft>
              <a:buClr>
                <a:schemeClr val="dk1"/>
              </a:buClr>
              <a:buSzPts val="1941"/>
              <a:buFont typeface="Arial"/>
              <a:buChar char="•"/>
              <a:defRPr sz="194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0953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>
  <p:cSld name="1_Title and Content">
    <p:spTree>
      <p:nvGrpSpPr>
        <p:cNvPr id="1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p65"/>
          <p:cNvSpPr txBox="1">
            <a:spLocks noGrp="1"/>
          </p:cNvSpPr>
          <p:nvPr>
            <p:ph type="title"/>
          </p:nvPr>
        </p:nvSpPr>
        <p:spPr>
          <a:xfrm>
            <a:off x="609607" y="12702"/>
            <a:ext cx="10972800" cy="110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197"/>
              <a:buFont typeface="Calibri"/>
              <a:buNone/>
              <a:defRPr sz="419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197"/>
              <a:buFont typeface="Calibri"/>
              <a:buNone/>
              <a:defRPr sz="419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197"/>
              <a:buFont typeface="Calibri"/>
              <a:buNone/>
              <a:defRPr sz="419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197"/>
              <a:buFont typeface="Calibri"/>
              <a:buNone/>
              <a:defRPr sz="419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197"/>
              <a:buFont typeface="Calibri"/>
              <a:buNone/>
              <a:defRPr sz="419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197"/>
              <a:buFont typeface="Calibri"/>
              <a:buNone/>
              <a:defRPr sz="419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197"/>
              <a:buFont typeface="Calibri"/>
              <a:buNone/>
              <a:defRPr sz="419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197"/>
              <a:buFont typeface="Calibri"/>
              <a:buNone/>
              <a:defRPr sz="419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197"/>
              <a:buFont typeface="Calibri"/>
              <a:buNone/>
              <a:defRPr sz="419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1" name="Google Shape;411;p65"/>
          <p:cNvSpPr txBox="1">
            <a:spLocks noGrp="1"/>
          </p:cNvSpPr>
          <p:nvPr>
            <p:ph type="dt" idx="10"/>
          </p:nvPr>
        </p:nvSpPr>
        <p:spPr>
          <a:xfrm>
            <a:off x="609600" y="6628246"/>
            <a:ext cx="2844900" cy="21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13"/>
              <a:buFont typeface="Calibri"/>
              <a:buNone/>
              <a:defRPr sz="1712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13"/>
              <a:buFont typeface="Calibri"/>
              <a:buNone/>
              <a:defRPr sz="171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13"/>
              <a:buFont typeface="Calibri"/>
              <a:buNone/>
              <a:defRPr sz="171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13"/>
              <a:buFont typeface="Calibri"/>
              <a:buNone/>
              <a:defRPr sz="171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13"/>
              <a:buFont typeface="Calibri"/>
              <a:buNone/>
              <a:defRPr sz="171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13"/>
              <a:buFont typeface="Calibri"/>
              <a:buNone/>
              <a:defRPr sz="171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13"/>
              <a:buFont typeface="Calibri"/>
              <a:buNone/>
              <a:defRPr sz="171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13"/>
              <a:buFont typeface="Calibri"/>
              <a:buNone/>
              <a:defRPr sz="171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13"/>
              <a:buFont typeface="Calibri"/>
              <a:buNone/>
              <a:defRPr sz="171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2" name="Google Shape;412;p65"/>
          <p:cNvSpPr txBox="1">
            <a:spLocks noGrp="1"/>
          </p:cNvSpPr>
          <p:nvPr>
            <p:ph type="ftr" idx="11"/>
          </p:nvPr>
        </p:nvSpPr>
        <p:spPr>
          <a:xfrm>
            <a:off x="4165599" y="6628246"/>
            <a:ext cx="3860700" cy="21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13"/>
              <a:buFont typeface="Calibri"/>
              <a:buNone/>
              <a:defRPr sz="1712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13"/>
              <a:buFont typeface="Calibri"/>
              <a:buNone/>
              <a:defRPr sz="171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13"/>
              <a:buFont typeface="Calibri"/>
              <a:buNone/>
              <a:defRPr sz="171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13"/>
              <a:buFont typeface="Calibri"/>
              <a:buNone/>
              <a:defRPr sz="171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13"/>
              <a:buFont typeface="Calibri"/>
              <a:buNone/>
              <a:defRPr sz="171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13"/>
              <a:buFont typeface="Calibri"/>
              <a:buNone/>
              <a:defRPr sz="171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13"/>
              <a:buFont typeface="Calibri"/>
              <a:buNone/>
              <a:defRPr sz="171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13"/>
              <a:buFont typeface="Calibri"/>
              <a:buNone/>
              <a:defRPr sz="171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13"/>
              <a:buFont typeface="Calibri"/>
              <a:buNone/>
              <a:defRPr sz="171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3" name="Google Shape;413;p65"/>
          <p:cNvSpPr txBox="1">
            <a:spLocks noGrp="1"/>
          </p:cNvSpPr>
          <p:nvPr>
            <p:ph type="sldNum" idx="12"/>
          </p:nvPr>
        </p:nvSpPr>
        <p:spPr>
          <a:xfrm>
            <a:off x="8737600" y="6628246"/>
            <a:ext cx="2844900" cy="21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1850" tIns="50925" rIns="101850" bIns="50925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712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712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712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712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712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712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712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712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712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14" name="Google Shape;414;p65"/>
          <p:cNvSpPr txBox="1">
            <a:spLocks noGrp="1"/>
          </p:cNvSpPr>
          <p:nvPr>
            <p:ph type="body" idx="1"/>
          </p:nvPr>
        </p:nvSpPr>
        <p:spPr>
          <a:xfrm>
            <a:off x="609607" y="1206506"/>
            <a:ext cx="10972800" cy="541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24433" algn="l" rtl="0">
              <a:spcBef>
                <a:spcPts val="617"/>
              </a:spcBef>
              <a:spcAft>
                <a:spcPts val="0"/>
              </a:spcAft>
              <a:buClr>
                <a:schemeClr val="dk1"/>
              </a:buClr>
              <a:buSzPts val="3084"/>
              <a:buFont typeface="Arial"/>
              <a:buChar char="•"/>
              <a:defRPr sz="308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97192" algn="l" rtl="0">
              <a:spcBef>
                <a:spcPts val="531"/>
              </a:spcBef>
              <a:spcAft>
                <a:spcPts val="0"/>
              </a:spcAft>
              <a:buClr>
                <a:schemeClr val="dk1"/>
              </a:buClr>
              <a:buSzPts val="2655"/>
              <a:buFont typeface="Arial"/>
              <a:buChar char="–"/>
              <a:defRPr sz="26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75411" algn="l" rtl="0">
              <a:spcBef>
                <a:spcPts val="463"/>
              </a:spcBef>
              <a:spcAft>
                <a:spcPts val="0"/>
              </a:spcAft>
              <a:buClr>
                <a:schemeClr val="dk1"/>
              </a:buClr>
              <a:buSzPts val="2312"/>
              <a:buFont typeface="Arial"/>
              <a:buChar char="•"/>
              <a:defRPr sz="231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8233" algn="l" rtl="0">
              <a:spcBef>
                <a:spcPts val="377"/>
              </a:spcBef>
              <a:spcAft>
                <a:spcPts val="0"/>
              </a:spcAft>
              <a:buClr>
                <a:schemeClr val="dk1"/>
              </a:buClr>
              <a:buSzPts val="1884"/>
              <a:buFont typeface="Arial"/>
              <a:buChar char="–"/>
              <a:defRPr sz="188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8233" algn="l" rtl="0">
              <a:spcBef>
                <a:spcPts val="377"/>
              </a:spcBef>
              <a:spcAft>
                <a:spcPts val="0"/>
              </a:spcAft>
              <a:buClr>
                <a:schemeClr val="dk1"/>
              </a:buClr>
              <a:buSzPts val="1884"/>
              <a:buFont typeface="Arial"/>
              <a:buChar char="»"/>
              <a:defRPr sz="188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8233" algn="l" rtl="0">
              <a:spcBef>
                <a:spcPts val="377"/>
              </a:spcBef>
              <a:spcAft>
                <a:spcPts val="0"/>
              </a:spcAft>
              <a:buClr>
                <a:schemeClr val="dk1"/>
              </a:buClr>
              <a:buSzPts val="1884"/>
              <a:buFont typeface="Arial"/>
              <a:buChar char="•"/>
              <a:defRPr sz="188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8233" algn="l" rtl="0">
              <a:spcBef>
                <a:spcPts val="377"/>
              </a:spcBef>
              <a:spcAft>
                <a:spcPts val="0"/>
              </a:spcAft>
              <a:buClr>
                <a:schemeClr val="dk1"/>
              </a:buClr>
              <a:buSzPts val="1884"/>
              <a:buFont typeface="Arial"/>
              <a:buChar char="•"/>
              <a:defRPr sz="188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8234" algn="l" rtl="0">
              <a:spcBef>
                <a:spcPts val="377"/>
              </a:spcBef>
              <a:spcAft>
                <a:spcPts val="0"/>
              </a:spcAft>
              <a:buClr>
                <a:schemeClr val="dk1"/>
              </a:buClr>
              <a:buSzPts val="1884"/>
              <a:buFont typeface="Arial"/>
              <a:buChar char="•"/>
              <a:defRPr sz="188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8234" algn="l" rtl="0">
              <a:spcBef>
                <a:spcPts val="377"/>
              </a:spcBef>
              <a:spcAft>
                <a:spcPts val="0"/>
              </a:spcAft>
              <a:buClr>
                <a:schemeClr val="dk1"/>
              </a:buClr>
              <a:buSzPts val="1884"/>
              <a:buFont typeface="Arial"/>
              <a:buChar char="•"/>
              <a:defRPr sz="188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61556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2.xml"/><Relationship Id="rId4" Type="http://schemas.openxmlformats.org/officeDocument/2006/relationships/slideLayout" Target="../slideLayouts/slideLayout11.xml"/><Relationship Id="rId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lose up of a logo&#10;&#10;Description automatically generated">
            <a:extLst>
              <a:ext uri="{FF2B5EF4-FFF2-40B4-BE49-F238E27FC236}">
                <a16:creationId xmlns:a16="http://schemas.microsoft.com/office/drawing/2014/main" id="{7CBEB672-5CF3-4E7F-B53C-0814EA5833B0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34562" y="0"/>
            <a:ext cx="1370653" cy="978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1555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  <p:sldLayoutId id="2147483742" r:id="rId5"/>
    <p:sldLayoutId id="2147483743" r:id="rId6"/>
    <p:sldLayoutId id="2147483753" r:id="rId7"/>
  </p:sldLayoutIdLst>
  <p:hf sldNum="0" hdr="0" ftr="0" dt="0"/>
  <p:txStyles>
    <p:titleStyle>
      <a:lvl1pPr algn="ctr" defTabSz="443764" rtl="0" eaLnBrk="1" fontAlgn="base" hangingPunct="1">
        <a:spcBef>
          <a:spcPct val="0"/>
        </a:spcBef>
        <a:spcAft>
          <a:spcPct val="0"/>
        </a:spcAft>
        <a:defRPr sz="4271" kern="1200">
          <a:solidFill>
            <a:schemeClr val="tx1"/>
          </a:solidFill>
          <a:latin typeface="+mj-lt"/>
          <a:ea typeface="ＭＳ Ｐゴシック" charset="-128"/>
          <a:cs typeface="ＭＳ Ｐゴシック" charset="-128"/>
        </a:defRPr>
      </a:lvl1pPr>
      <a:lvl2pPr algn="ctr" defTabSz="443764" rtl="0" eaLnBrk="1" fontAlgn="base" hangingPunct="1">
        <a:spcBef>
          <a:spcPct val="0"/>
        </a:spcBef>
        <a:spcAft>
          <a:spcPct val="0"/>
        </a:spcAft>
        <a:defRPr sz="4271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2pPr>
      <a:lvl3pPr algn="ctr" defTabSz="443764" rtl="0" eaLnBrk="1" fontAlgn="base" hangingPunct="1">
        <a:spcBef>
          <a:spcPct val="0"/>
        </a:spcBef>
        <a:spcAft>
          <a:spcPct val="0"/>
        </a:spcAft>
        <a:defRPr sz="4271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3pPr>
      <a:lvl4pPr algn="ctr" defTabSz="443764" rtl="0" eaLnBrk="1" fontAlgn="base" hangingPunct="1">
        <a:spcBef>
          <a:spcPct val="0"/>
        </a:spcBef>
        <a:spcAft>
          <a:spcPct val="0"/>
        </a:spcAft>
        <a:defRPr sz="4271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4pPr>
      <a:lvl5pPr algn="ctr" defTabSz="443764" rtl="0" eaLnBrk="1" fontAlgn="base" hangingPunct="1">
        <a:spcBef>
          <a:spcPct val="0"/>
        </a:spcBef>
        <a:spcAft>
          <a:spcPct val="0"/>
        </a:spcAft>
        <a:defRPr sz="4271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5pPr>
      <a:lvl6pPr marL="443764" algn="ctr" defTabSz="443764" rtl="0" eaLnBrk="1" fontAlgn="base" hangingPunct="1">
        <a:spcBef>
          <a:spcPct val="0"/>
        </a:spcBef>
        <a:spcAft>
          <a:spcPct val="0"/>
        </a:spcAft>
        <a:defRPr sz="4271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6pPr>
      <a:lvl7pPr marL="887528" algn="ctr" defTabSz="443764" rtl="0" eaLnBrk="1" fontAlgn="base" hangingPunct="1">
        <a:spcBef>
          <a:spcPct val="0"/>
        </a:spcBef>
        <a:spcAft>
          <a:spcPct val="0"/>
        </a:spcAft>
        <a:defRPr sz="4271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7pPr>
      <a:lvl8pPr marL="1331292" algn="ctr" defTabSz="443764" rtl="0" eaLnBrk="1" fontAlgn="base" hangingPunct="1">
        <a:spcBef>
          <a:spcPct val="0"/>
        </a:spcBef>
        <a:spcAft>
          <a:spcPct val="0"/>
        </a:spcAft>
        <a:defRPr sz="4271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8pPr>
      <a:lvl9pPr marL="1775054" algn="ctr" defTabSz="443764" rtl="0" eaLnBrk="1" fontAlgn="base" hangingPunct="1">
        <a:spcBef>
          <a:spcPct val="0"/>
        </a:spcBef>
        <a:spcAft>
          <a:spcPct val="0"/>
        </a:spcAft>
        <a:defRPr sz="4271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9pPr>
    </p:titleStyle>
    <p:bodyStyle>
      <a:lvl1pPr marL="332822" indent="-332822" algn="l" defTabSz="443764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107" kern="1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21117" indent="-277352" algn="l" defTabSz="443764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719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09411" indent="-221881" algn="l" defTabSz="443764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331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553173" indent="-221881" algn="l" defTabSz="443764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941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1996937" indent="-221881" algn="l" defTabSz="443764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1941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440702" indent="-221881" algn="l" defTabSz="443764" rtl="0" eaLnBrk="1" latinLnBrk="0" hangingPunct="1">
        <a:spcBef>
          <a:spcPct val="20000"/>
        </a:spcBef>
        <a:buFont typeface="Arial"/>
        <a:buChar char="•"/>
        <a:defRPr sz="1941" kern="1200">
          <a:solidFill>
            <a:schemeClr val="tx1"/>
          </a:solidFill>
          <a:latin typeface="+mn-lt"/>
          <a:ea typeface="+mn-ea"/>
          <a:cs typeface="+mn-cs"/>
        </a:defRPr>
      </a:lvl6pPr>
      <a:lvl7pPr marL="2884465" indent="-221881" algn="l" defTabSz="443764" rtl="0" eaLnBrk="1" latinLnBrk="0" hangingPunct="1">
        <a:spcBef>
          <a:spcPct val="20000"/>
        </a:spcBef>
        <a:buFont typeface="Arial"/>
        <a:buChar char="•"/>
        <a:defRPr sz="1941" kern="1200">
          <a:solidFill>
            <a:schemeClr val="tx1"/>
          </a:solidFill>
          <a:latin typeface="+mn-lt"/>
          <a:ea typeface="+mn-ea"/>
          <a:cs typeface="+mn-cs"/>
        </a:defRPr>
      </a:lvl7pPr>
      <a:lvl8pPr marL="3328229" indent="-221881" algn="l" defTabSz="443764" rtl="0" eaLnBrk="1" latinLnBrk="0" hangingPunct="1">
        <a:spcBef>
          <a:spcPct val="20000"/>
        </a:spcBef>
        <a:buFont typeface="Arial"/>
        <a:buChar char="•"/>
        <a:defRPr sz="1941" kern="1200">
          <a:solidFill>
            <a:schemeClr val="tx1"/>
          </a:solidFill>
          <a:latin typeface="+mn-lt"/>
          <a:ea typeface="+mn-ea"/>
          <a:cs typeface="+mn-cs"/>
        </a:defRPr>
      </a:lvl8pPr>
      <a:lvl9pPr marL="3771992" indent="-221881" algn="l" defTabSz="443764" rtl="0" eaLnBrk="1" latinLnBrk="0" hangingPunct="1">
        <a:spcBef>
          <a:spcPct val="20000"/>
        </a:spcBef>
        <a:buFont typeface="Arial"/>
        <a:buChar char="•"/>
        <a:defRPr sz="194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43764" rtl="0" eaLnBrk="1" latinLnBrk="0" hangingPunct="1">
        <a:defRPr sz="1747" kern="1200">
          <a:solidFill>
            <a:schemeClr val="tx1"/>
          </a:solidFill>
          <a:latin typeface="+mn-lt"/>
          <a:ea typeface="+mn-ea"/>
          <a:cs typeface="+mn-cs"/>
        </a:defRPr>
      </a:lvl1pPr>
      <a:lvl2pPr marL="443764" algn="l" defTabSz="443764" rtl="0" eaLnBrk="1" latinLnBrk="0" hangingPunct="1">
        <a:defRPr sz="1747" kern="1200">
          <a:solidFill>
            <a:schemeClr val="tx1"/>
          </a:solidFill>
          <a:latin typeface="+mn-lt"/>
          <a:ea typeface="+mn-ea"/>
          <a:cs typeface="+mn-cs"/>
        </a:defRPr>
      </a:lvl2pPr>
      <a:lvl3pPr marL="887528" algn="l" defTabSz="443764" rtl="0" eaLnBrk="1" latinLnBrk="0" hangingPunct="1">
        <a:defRPr sz="1747" kern="1200">
          <a:solidFill>
            <a:schemeClr val="tx1"/>
          </a:solidFill>
          <a:latin typeface="+mn-lt"/>
          <a:ea typeface="+mn-ea"/>
          <a:cs typeface="+mn-cs"/>
        </a:defRPr>
      </a:lvl3pPr>
      <a:lvl4pPr marL="1331292" algn="l" defTabSz="443764" rtl="0" eaLnBrk="1" latinLnBrk="0" hangingPunct="1">
        <a:defRPr sz="1747" kern="1200">
          <a:solidFill>
            <a:schemeClr val="tx1"/>
          </a:solidFill>
          <a:latin typeface="+mn-lt"/>
          <a:ea typeface="+mn-ea"/>
          <a:cs typeface="+mn-cs"/>
        </a:defRPr>
      </a:lvl4pPr>
      <a:lvl5pPr marL="1775054" algn="l" defTabSz="443764" rtl="0" eaLnBrk="1" latinLnBrk="0" hangingPunct="1">
        <a:defRPr sz="1747" kern="1200">
          <a:solidFill>
            <a:schemeClr val="tx1"/>
          </a:solidFill>
          <a:latin typeface="+mn-lt"/>
          <a:ea typeface="+mn-ea"/>
          <a:cs typeface="+mn-cs"/>
        </a:defRPr>
      </a:lvl5pPr>
      <a:lvl6pPr marL="2218819" algn="l" defTabSz="443764" rtl="0" eaLnBrk="1" latinLnBrk="0" hangingPunct="1">
        <a:defRPr sz="1747" kern="1200">
          <a:solidFill>
            <a:schemeClr val="tx1"/>
          </a:solidFill>
          <a:latin typeface="+mn-lt"/>
          <a:ea typeface="+mn-ea"/>
          <a:cs typeface="+mn-cs"/>
        </a:defRPr>
      </a:lvl6pPr>
      <a:lvl7pPr marL="2662583" algn="l" defTabSz="443764" rtl="0" eaLnBrk="1" latinLnBrk="0" hangingPunct="1">
        <a:defRPr sz="1747" kern="1200">
          <a:solidFill>
            <a:schemeClr val="tx1"/>
          </a:solidFill>
          <a:latin typeface="+mn-lt"/>
          <a:ea typeface="+mn-ea"/>
          <a:cs typeface="+mn-cs"/>
        </a:defRPr>
      </a:lvl7pPr>
      <a:lvl8pPr marL="3106346" algn="l" defTabSz="443764" rtl="0" eaLnBrk="1" latinLnBrk="0" hangingPunct="1">
        <a:defRPr sz="1747" kern="1200">
          <a:solidFill>
            <a:schemeClr val="tx1"/>
          </a:solidFill>
          <a:latin typeface="+mn-lt"/>
          <a:ea typeface="+mn-ea"/>
          <a:cs typeface="+mn-cs"/>
        </a:defRPr>
      </a:lvl8pPr>
      <a:lvl9pPr marL="3550110" algn="l" defTabSz="443764" rtl="0" eaLnBrk="1" latinLnBrk="0" hangingPunct="1">
        <a:defRPr sz="174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59031004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harleslindbergh.com/plane/orteig.asp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1.png"/><Relationship Id="rId4" Type="http://schemas.openxmlformats.org/officeDocument/2006/relationships/hyperlink" Target="https://www.xprize.org/prizes/ansari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g"/><Relationship Id="rId3" Type="http://schemas.openxmlformats.org/officeDocument/2006/relationships/image" Target="../media/image25.jpg"/><Relationship Id="rId7" Type="http://schemas.openxmlformats.org/officeDocument/2006/relationships/image" Target="../media/image29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jpg"/><Relationship Id="rId5" Type="http://schemas.openxmlformats.org/officeDocument/2006/relationships/image" Target="../media/image27.jpg"/><Relationship Id="rId10" Type="http://schemas.openxmlformats.org/officeDocument/2006/relationships/image" Target="../media/image32.png"/><Relationship Id="rId4" Type="http://schemas.openxmlformats.org/officeDocument/2006/relationships/image" Target="../media/image26.jpg"/><Relationship Id="rId9" Type="http://schemas.openxmlformats.org/officeDocument/2006/relationships/image" Target="../media/image31.jp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g"/><Relationship Id="rId3" Type="http://schemas.openxmlformats.org/officeDocument/2006/relationships/image" Target="../media/image34.png"/><Relationship Id="rId7" Type="http://schemas.openxmlformats.org/officeDocument/2006/relationships/image" Target="../media/image37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10" Type="http://schemas.openxmlformats.org/officeDocument/2006/relationships/image" Target="../media/image40.png"/><Relationship Id="rId4" Type="http://schemas.microsoft.com/office/2007/relationships/hdphoto" Target="../media/hdphoto1.wdp"/><Relationship Id="rId9" Type="http://schemas.openxmlformats.org/officeDocument/2006/relationships/image" Target="../media/image3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tiff"/><Relationship Id="rId2" Type="http://schemas.openxmlformats.org/officeDocument/2006/relationships/image" Target="../media/image41.tiff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3.xml"/><Relationship Id="rId5" Type="http://schemas.openxmlformats.org/officeDocument/2006/relationships/hyperlink" Target="http://www.nasa.gov/winit" TargetMode="External"/><Relationship Id="rId4" Type="http://schemas.openxmlformats.org/officeDocument/2006/relationships/image" Target="../media/image29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slideLayout" Target="../slideLayouts/slideLayout3.xml"/><Relationship Id="rId1" Type="http://schemas.openxmlformats.org/officeDocument/2006/relationships/video" Target="https://www.youtube.com/embed/wXS0uCLisu8?feature=oembed" TargetMode="Externa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3.png"/><Relationship Id="rId7" Type="http://schemas.openxmlformats.org/officeDocument/2006/relationships/image" Target="../media/image4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7" Type="http://schemas.openxmlformats.org/officeDocument/2006/relationships/image" Target="../media/image53.jpe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2.jpeg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1AF8AABE-BB83-C546-9285-63C76AE1706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01552" y="6271282"/>
            <a:ext cx="83937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defRPr/>
            </a:pPr>
            <a:r>
              <a:rPr lang="en-US" sz="24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Angela Herblet, Challenge Manager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6520" y="227813"/>
            <a:ext cx="828067" cy="68580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65175" y="2981513"/>
            <a:ext cx="51244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defRPr/>
            </a:pPr>
            <a:r>
              <a:rPr lang="en-US" sz="28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Daring you to ask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5175" y="3243123"/>
            <a:ext cx="512444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defRPr/>
            </a:pPr>
            <a:r>
              <a:rPr lang="en-US" sz="8800" dirty="0">
                <a:ln>
                  <a:solidFill>
                    <a:prstClr val="black"/>
                  </a:solidFill>
                </a:ln>
                <a:solidFill>
                  <a:srgbClr val="FFBD0C"/>
                </a:solidFill>
                <a:latin typeface="Roboto Lt" panose="02000000000000000000" pitchFamily="2" charset="0"/>
                <a:ea typeface="Roboto Lt" panose="02000000000000000000" pitchFamily="2" charset="0"/>
                <a:cs typeface="Arial" panose="020B0604020202020204" pitchFamily="34" charset="0"/>
              </a:rPr>
              <a:t>What if?</a:t>
            </a:r>
          </a:p>
        </p:txBody>
      </p:sp>
      <p:pic>
        <p:nvPicPr>
          <p:cNvPr id="7" name="Picture 6" descr="A close up of a logo&#10;&#10;Description automatically generated">
            <a:extLst>
              <a:ext uri="{FF2B5EF4-FFF2-40B4-BE49-F238E27FC236}">
                <a16:creationId xmlns:a16="http://schemas.microsoft.com/office/drawing/2014/main" id="{57C1CB3E-7BDF-441F-8834-BA36BB641F9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46334" y="0"/>
            <a:ext cx="1917692" cy="136978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822E228-B120-4036-AD7A-41E20ED21E89}"/>
              </a:ext>
            </a:extLst>
          </p:cNvPr>
          <p:cNvSpPr txBox="1"/>
          <p:nvPr/>
        </p:nvSpPr>
        <p:spPr>
          <a:xfrm>
            <a:off x="765175" y="2335182"/>
            <a:ext cx="72664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defRPr/>
            </a:pPr>
            <a:r>
              <a:rPr lang="en-US" sz="36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NASA Centennial Challenges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C065E62-239B-4002-9654-BA7FF728E01B}"/>
              </a:ext>
            </a:extLst>
          </p:cNvPr>
          <p:cNvSpPr txBox="1"/>
          <p:nvPr/>
        </p:nvSpPr>
        <p:spPr>
          <a:xfrm>
            <a:off x="10363199" y="6271281"/>
            <a:ext cx="17271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457200">
              <a:defRPr/>
            </a:pPr>
            <a:r>
              <a:rPr lang="en-US" sz="24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04/26/2023</a:t>
            </a:r>
          </a:p>
        </p:txBody>
      </p:sp>
    </p:spTree>
    <p:extLst>
      <p:ext uri="{BB962C8B-B14F-4D97-AF65-F5344CB8AC3E}">
        <p14:creationId xmlns:p14="http://schemas.microsoft.com/office/powerpoint/2010/main" val="16516730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Google Shape;525;p61"/>
          <p:cNvSpPr/>
          <p:nvPr/>
        </p:nvSpPr>
        <p:spPr>
          <a:xfrm>
            <a:off x="-1464" y="6094881"/>
            <a:ext cx="5063029" cy="766282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26" name="Google Shape;526;p61"/>
          <p:cNvSpPr txBox="1"/>
          <p:nvPr/>
        </p:nvSpPr>
        <p:spPr>
          <a:xfrm>
            <a:off x="135653" y="6191324"/>
            <a:ext cx="4925912" cy="615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i="1" dirty="0">
                <a:solidFill>
                  <a:schemeClr val="lt1"/>
                </a:solidFill>
                <a:latin typeface="Calibri" panose="020F0502020204030204" pitchFamily="34" charset="0"/>
                <a:ea typeface="Century Gothic"/>
                <a:cs typeface="Calibri" panose="020F0502020204030204" pitchFamily="34" charset="0"/>
                <a:sym typeface="Century Gothic"/>
              </a:rPr>
              <a:t>These opportunities can be accessed by the public on the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i="1" dirty="0">
                <a:solidFill>
                  <a:schemeClr val="lt1"/>
                </a:solidFill>
                <a:latin typeface="Calibri" panose="020F0502020204030204" pitchFamily="34" charset="0"/>
                <a:ea typeface="Century Gothic"/>
                <a:cs typeface="Calibri" panose="020F0502020204030204" pitchFamily="34" charset="0"/>
                <a:sym typeface="Century Gothic"/>
              </a:rPr>
              <a:t> NASA Solve website: </a:t>
            </a:r>
            <a:r>
              <a:rPr lang="en-US" sz="2000" b="1" i="1" dirty="0">
                <a:solidFill>
                  <a:schemeClr val="lt1"/>
                </a:solidFill>
                <a:latin typeface="Calibri" panose="020F0502020204030204" pitchFamily="34" charset="0"/>
                <a:ea typeface="Century Gothic"/>
                <a:cs typeface="Calibri" panose="020F0502020204030204" pitchFamily="34" charset="0"/>
                <a:sym typeface="Century Gothic"/>
              </a:rPr>
              <a:t>www.nasa.gov/solve</a:t>
            </a:r>
            <a:endParaRPr sz="1400" b="1" i="1" dirty="0">
              <a:solidFill>
                <a:schemeClr val="lt1"/>
              </a:solidFill>
              <a:latin typeface="Calibri" panose="020F0502020204030204" pitchFamily="34" charset="0"/>
              <a:ea typeface="Century Gothic"/>
              <a:cs typeface="Calibri" panose="020F0502020204030204" pitchFamily="34" charset="0"/>
              <a:sym typeface="Century Gothic"/>
            </a:endParaRPr>
          </a:p>
        </p:txBody>
      </p:sp>
      <p:sp>
        <p:nvSpPr>
          <p:cNvPr id="527" name="Google Shape;527;p61"/>
          <p:cNvSpPr/>
          <p:nvPr/>
        </p:nvSpPr>
        <p:spPr>
          <a:xfrm>
            <a:off x="-1464" y="-775"/>
            <a:ext cx="12192000" cy="804459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528" name="Google Shape;528;p6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704545" y="6106100"/>
            <a:ext cx="2269848" cy="766283"/>
          </a:xfrm>
          <a:prstGeom prst="rect">
            <a:avLst/>
          </a:prstGeom>
          <a:noFill/>
          <a:ln>
            <a:noFill/>
          </a:ln>
        </p:spPr>
      </p:pic>
      <p:sp>
        <p:nvSpPr>
          <p:cNvPr id="529" name="Google Shape;529;p61"/>
          <p:cNvSpPr txBox="1">
            <a:spLocks noGrp="1"/>
          </p:cNvSpPr>
          <p:nvPr>
            <p:ph type="sldNum" idx="12"/>
          </p:nvPr>
        </p:nvSpPr>
        <p:spPr>
          <a:xfrm>
            <a:off x="11530083" y="6294669"/>
            <a:ext cx="551167" cy="377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1850" tIns="50925" rIns="101850" bIns="509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100">
                <a:latin typeface="Century Gothic"/>
                <a:ea typeface="Century Gothic"/>
                <a:cs typeface="Century Gothic"/>
                <a:sym typeface="Century Gothic"/>
              </a:rPr>
              <a:t>2</a:t>
            </a:fld>
            <a:endParaRPr sz="11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30" name="Google Shape;530;p61"/>
          <p:cNvSpPr txBox="1"/>
          <p:nvPr/>
        </p:nvSpPr>
        <p:spPr>
          <a:xfrm>
            <a:off x="1658471" y="96476"/>
            <a:ext cx="8875059" cy="110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entury Gothic"/>
              <a:buNone/>
            </a:pPr>
            <a:r>
              <a:rPr lang="en-US" sz="3600" b="0" i="0" u="none" strike="noStrike" cap="none" dirty="0">
                <a:solidFill>
                  <a:schemeClr val="lt1"/>
                </a:solidFill>
                <a:latin typeface="Calibri" panose="020F0502020204030204" pitchFamily="34" charset="0"/>
                <a:ea typeface="Century Gothic"/>
                <a:cs typeface="Calibri" panose="020F0502020204030204" pitchFamily="34" charset="0"/>
                <a:sym typeface="Century Gothic"/>
              </a:rPr>
              <a:t>NASA Crowdsourcing Landscape</a:t>
            </a:r>
            <a:endParaRPr sz="3600" b="0" i="0" u="none" strike="noStrike" cap="none" dirty="0">
              <a:solidFill>
                <a:schemeClr val="lt1"/>
              </a:solidFill>
              <a:latin typeface="Calibri" panose="020F0502020204030204" pitchFamily="34" charset="0"/>
              <a:ea typeface="Century Gothic"/>
              <a:cs typeface="Calibri" panose="020F0502020204030204" pitchFamily="34" charset="0"/>
              <a:sym typeface="Century Gothic"/>
            </a:endParaRPr>
          </a:p>
        </p:txBody>
      </p:sp>
      <p:sp>
        <p:nvSpPr>
          <p:cNvPr id="531" name="Google Shape;531;p61"/>
          <p:cNvSpPr txBox="1"/>
          <p:nvPr/>
        </p:nvSpPr>
        <p:spPr>
          <a:xfrm>
            <a:off x="1757199" y="891087"/>
            <a:ext cx="8875059" cy="6215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400"/>
              <a:buFont typeface="Century Gothic"/>
              <a:buNone/>
            </a:pPr>
            <a:r>
              <a:rPr lang="en-US" sz="2400" b="0" i="1" u="none" strike="noStrike" cap="none" dirty="0">
                <a:solidFill>
                  <a:srgbClr val="595959"/>
                </a:solidFill>
                <a:latin typeface="Calibri" panose="020F0502020204030204" pitchFamily="34" charset="0"/>
                <a:ea typeface="Century Gothic"/>
                <a:cs typeface="Calibri" panose="020F0502020204030204" pitchFamily="34" charset="0"/>
                <a:sym typeface="Century Gothic"/>
              </a:rPr>
              <a:t>In the NASA Organization Structure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32" name="Google Shape;532;p6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5653" y="1700240"/>
            <a:ext cx="11887200" cy="391680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9371477F-3771-49EE-A7E1-87A000225DA5}"/>
              </a:ext>
            </a:extLst>
          </p:cNvPr>
          <p:cNvSpPr/>
          <p:nvPr/>
        </p:nvSpPr>
        <p:spPr>
          <a:xfrm>
            <a:off x="4560277" y="2895600"/>
            <a:ext cx="1781908" cy="2285606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33675" y="1745608"/>
            <a:ext cx="9929446" cy="478871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3200" dirty="0">
              <a:solidFill>
                <a:schemeClr val="bg1"/>
              </a:solidFill>
            </a:endParaRPr>
          </a:p>
          <a:p>
            <a:r>
              <a:rPr lang="en-US" sz="3200" dirty="0">
                <a:solidFill>
                  <a:schemeClr val="bg1"/>
                </a:solidFill>
              </a:rPr>
              <a:t>Established to conduct prize competitions in support of the Vision for Space Exploration and ongoing NASA programs</a:t>
            </a:r>
          </a:p>
          <a:p>
            <a:endParaRPr lang="en-US" sz="3200" dirty="0">
              <a:solidFill>
                <a:schemeClr val="bg1"/>
              </a:solidFill>
            </a:endParaRPr>
          </a:p>
          <a:p>
            <a:r>
              <a:rPr lang="en-US" sz="3200" dirty="0">
                <a:solidFill>
                  <a:schemeClr val="bg1"/>
                </a:solidFill>
              </a:rPr>
              <a:t>Although the first competition was started in 2005, development of the program started in 2003 to commemorate …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351467" y="759333"/>
            <a:ext cx="66954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Centennial Challenges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F4AF163E-CDC8-4546-A027-A9650A5D2B67}"/>
              </a:ext>
            </a:extLst>
          </p:cNvPr>
          <p:cNvGrpSpPr/>
          <p:nvPr/>
        </p:nvGrpSpPr>
        <p:grpSpPr>
          <a:xfrm>
            <a:off x="1128879" y="323680"/>
            <a:ext cx="2297051" cy="1640751"/>
            <a:chOff x="105508" y="2760618"/>
            <a:chExt cx="2297051" cy="1640751"/>
          </a:xfrm>
        </p:grpSpPr>
        <p:sp>
          <p:nvSpPr>
            <p:cNvPr id="2" name="Flowchart: Connector 1">
              <a:extLst>
                <a:ext uri="{FF2B5EF4-FFF2-40B4-BE49-F238E27FC236}">
                  <a16:creationId xmlns:a16="http://schemas.microsoft.com/office/drawing/2014/main" id="{68A6EA88-1012-47E2-8E82-D77429FC83CF}"/>
                </a:ext>
              </a:extLst>
            </p:cNvPr>
            <p:cNvSpPr/>
            <p:nvPr/>
          </p:nvSpPr>
          <p:spPr>
            <a:xfrm>
              <a:off x="539261" y="2896103"/>
              <a:ext cx="1359878" cy="1369779"/>
            </a:xfrm>
            <a:prstGeom prst="flowChartConnector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" name="Picture 4" descr="A close up of a logo&#10;&#10;Description automatically generated">
              <a:extLst>
                <a:ext uri="{FF2B5EF4-FFF2-40B4-BE49-F238E27FC236}">
                  <a16:creationId xmlns:a16="http://schemas.microsoft.com/office/drawing/2014/main" id="{33D3F8C8-99FA-4F2F-A204-F73723821CC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5508" y="2760618"/>
              <a:ext cx="2297051" cy="1640751"/>
            </a:xfrm>
            <a:prstGeom prst="rect">
              <a:avLst/>
            </a:prstGeom>
          </p:spPr>
        </p:pic>
      </p:grp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29CCF6E-C2DE-4980-A107-E86C87A0F93B}"/>
              </a:ext>
            </a:extLst>
          </p:cNvPr>
          <p:cNvCxnSpPr>
            <a:cxnSpLocks/>
          </p:cNvCxnSpPr>
          <p:nvPr/>
        </p:nvCxnSpPr>
        <p:spPr>
          <a:xfrm>
            <a:off x="3514116" y="1528774"/>
            <a:ext cx="6075361" cy="0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103466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What did the Wright brothers invent?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41" t="148" r="13695" b="-148"/>
          <a:stretch/>
        </p:blipFill>
        <p:spPr bwMode="auto">
          <a:xfrm>
            <a:off x="145145" y="740803"/>
            <a:ext cx="5793832" cy="4396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B91CC1BD-90F4-4618-8576-8E7B6A7DE59A}"/>
              </a:ext>
            </a:extLst>
          </p:cNvPr>
          <p:cNvGrpSpPr/>
          <p:nvPr/>
        </p:nvGrpSpPr>
        <p:grpSpPr>
          <a:xfrm>
            <a:off x="236832" y="863634"/>
            <a:ext cx="3118339" cy="463323"/>
            <a:chOff x="1290719" y="277480"/>
            <a:chExt cx="3118339" cy="463323"/>
          </a:xfrm>
        </p:grpSpPr>
        <p:sp>
          <p:nvSpPr>
            <p:cNvPr id="5" name="Rectangle 4"/>
            <p:cNvSpPr/>
            <p:nvPr/>
          </p:nvSpPr>
          <p:spPr>
            <a:xfrm>
              <a:off x="1290720" y="277480"/>
              <a:ext cx="3118338" cy="463323"/>
            </a:xfrm>
            <a:prstGeom prst="rect">
              <a:avLst/>
            </a:prstGeom>
            <a:solidFill>
              <a:srgbClr val="E6DAD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1290719" y="340693"/>
              <a:ext cx="311833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en-US" sz="2000" b="1" dirty="0">
                  <a:solidFill>
                    <a:srgbClr val="753B26"/>
                  </a:solidFill>
                  <a:latin typeface="Arial" charset="0"/>
                  <a:ea typeface="Arial" charset="0"/>
                  <a:cs typeface="Arial" charset="0"/>
                </a:rPr>
                <a:t>The Centennial of Flight</a:t>
              </a: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7B25DED7-DC4C-4D4A-8B60-4E57B44232E6}"/>
              </a:ext>
            </a:extLst>
          </p:cNvPr>
          <p:cNvGrpSpPr/>
          <p:nvPr/>
        </p:nvGrpSpPr>
        <p:grpSpPr>
          <a:xfrm>
            <a:off x="2974166" y="3775405"/>
            <a:ext cx="2869783" cy="1200722"/>
            <a:chOff x="2849889" y="2427251"/>
            <a:chExt cx="2869783" cy="1200722"/>
          </a:xfrm>
        </p:grpSpPr>
        <p:sp>
          <p:nvSpPr>
            <p:cNvPr id="7" name="Rectangle 6"/>
            <p:cNvSpPr/>
            <p:nvPr/>
          </p:nvSpPr>
          <p:spPr>
            <a:xfrm>
              <a:off x="2849889" y="2427251"/>
              <a:ext cx="2869783" cy="1200722"/>
            </a:xfrm>
            <a:prstGeom prst="rect">
              <a:avLst/>
            </a:prstGeom>
            <a:solidFill>
              <a:srgbClr val="E6DAD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2849889" y="2489218"/>
              <a:ext cx="2869783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600"/>
                </a:spcAft>
                <a:defRPr/>
              </a:pPr>
              <a:r>
                <a:rPr lang="en-US" sz="1100" b="1" dirty="0">
                  <a:solidFill>
                    <a:srgbClr val="753B26"/>
                  </a:solidFill>
                  <a:latin typeface="Arial"/>
                  <a:cs typeface="Arial"/>
                </a:rPr>
                <a:t>The Wright “Flyer”</a:t>
              </a:r>
              <a:endParaRPr lang="en-US" sz="1100" dirty="0">
                <a:solidFill>
                  <a:srgbClr val="753B26"/>
                </a:solidFill>
                <a:latin typeface="Arial"/>
                <a:cs typeface="Arial"/>
              </a:endParaRPr>
            </a:p>
            <a:p>
              <a:pPr>
                <a:spcAft>
                  <a:spcPts val="600"/>
                </a:spcAft>
                <a:defRPr/>
              </a:pPr>
              <a:r>
                <a:rPr lang="en-US" sz="1100" dirty="0">
                  <a:solidFill>
                    <a:srgbClr val="753B26"/>
                  </a:solidFill>
                  <a:latin typeface="Arial"/>
                  <a:cs typeface="Arial"/>
                </a:rPr>
                <a:t>An aircraft built of wood, powered by </a:t>
              </a:r>
              <a:br>
                <a:rPr lang="en-US" sz="1100" dirty="0">
                  <a:solidFill>
                    <a:srgbClr val="753B26"/>
                  </a:solidFill>
                  <a:latin typeface="Arial"/>
                  <a:cs typeface="Arial"/>
                </a:rPr>
              </a:br>
              <a:r>
                <a:rPr lang="en-US" sz="1100" dirty="0">
                  <a:solidFill>
                    <a:srgbClr val="753B26"/>
                  </a:solidFill>
                  <a:latin typeface="Arial"/>
                  <a:cs typeface="Arial"/>
                </a:rPr>
                <a:t>hand made propellers flew at Kitty Hawk, </a:t>
              </a:r>
              <a:br>
                <a:rPr lang="en-US" sz="1100" dirty="0">
                  <a:solidFill>
                    <a:srgbClr val="753B26"/>
                  </a:solidFill>
                  <a:latin typeface="Arial"/>
                  <a:cs typeface="Arial"/>
                </a:rPr>
              </a:br>
              <a:r>
                <a:rPr lang="en-US" sz="1100" dirty="0">
                  <a:solidFill>
                    <a:srgbClr val="753B26"/>
                  </a:solidFill>
                  <a:latin typeface="Arial"/>
                  <a:cs typeface="Arial"/>
                </a:rPr>
                <a:t>North Carolina, on December 17, 1903, </a:t>
              </a:r>
              <a:br>
                <a:rPr lang="en-US" sz="1100" dirty="0">
                  <a:solidFill>
                    <a:srgbClr val="753B26"/>
                  </a:solidFill>
                  <a:latin typeface="Arial"/>
                  <a:cs typeface="Arial"/>
                </a:rPr>
              </a:br>
              <a:r>
                <a:rPr lang="en-US" sz="1100" dirty="0">
                  <a:solidFill>
                    <a:srgbClr val="753B26"/>
                  </a:solidFill>
                  <a:latin typeface="Arial"/>
                  <a:cs typeface="Arial"/>
                </a:rPr>
                <a:t>making a 12-second flight.</a:t>
              </a:r>
            </a:p>
          </p:txBody>
        </p:sp>
      </p:grpSp>
      <p:pic>
        <p:nvPicPr>
          <p:cNvPr id="8" name="Picture 2">
            <a:extLst>
              <a:ext uri="{FF2B5EF4-FFF2-40B4-BE49-F238E27FC236}">
                <a16:creationId xmlns:a16="http://schemas.microsoft.com/office/drawing/2014/main" id="{06CEB928-97F0-4EB0-8E4C-C15B8A8597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66037" y="740803"/>
            <a:ext cx="5880818" cy="4396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647C390-8965-4EA4-AF6A-BB37F4619E8E}"/>
              </a:ext>
            </a:extLst>
          </p:cNvPr>
          <p:cNvSpPr txBox="1"/>
          <p:nvPr/>
        </p:nvSpPr>
        <p:spPr>
          <a:xfrm>
            <a:off x="7983692" y="926847"/>
            <a:ext cx="3971475" cy="370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en-US" b="1" dirty="0">
                <a:solidFill>
                  <a:srgbClr val="753B2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 when life looked like this.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C369523-CAC2-4926-8BA3-328577FFA59F}"/>
              </a:ext>
            </a:extLst>
          </p:cNvPr>
          <p:cNvSpPr txBox="1"/>
          <p:nvPr/>
        </p:nvSpPr>
        <p:spPr>
          <a:xfrm>
            <a:off x="236831" y="5454099"/>
            <a:ext cx="1171833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2800" dirty="0">
                <a:solidFill>
                  <a:srgbClr val="753B2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the early 1900s, brothers and bicycle builders Wilbur and Orville Wright revolutionized the world with the first successful airplane. </a:t>
            </a:r>
          </a:p>
        </p:txBody>
      </p:sp>
    </p:spTree>
    <p:extLst>
      <p:ext uri="{BB962C8B-B14F-4D97-AF65-F5344CB8AC3E}">
        <p14:creationId xmlns:p14="http://schemas.microsoft.com/office/powerpoint/2010/main" val="26702507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92EF581-3ADD-1046-AD13-079963B2EB79}"/>
              </a:ext>
            </a:extLst>
          </p:cNvPr>
          <p:cNvSpPr/>
          <p:nvPr/>
        </p:nvSpPr>
        <p:spPr>
          <a:xfrm>
            <a:off x="4114801" y="837082"/>
            <a:ext cx="7952988" cy="60324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Centennial Challenges were established in 2004 as NASA’s first prize program called to conduct prize competitions in support of the Vision for Space Exploration and ongoing NASA programs and missions. 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600" dirty="0">
              <a:solidFill>
                <a:schemeClr val="bg1"/>
              </a:solidFill>
            </a:endParaRP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Centennial Challenges seek novel solutions from diverse, multi-disciplinary and non-traditional sources including individual citizens as well as those in academia, industry, and other government agencies. 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600" dirty="0">
              <a:solidFill>
                <a:schemeClr val="bg1"/>
              </a:solidFill>
            </a:endParaRP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The size and structure of the prize competitions took inspiration from the </a:t>
            </a:r>
            <a:r>
              <a:rPr lang="en-US" sz="1600" dirty="0">
                <a:solidFill>
                  <a:srgbClr val="00B0F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Orteig Prize </a:t>
            </a:r>
            <a:r>
              <a:rPr lang="en-US" sz="1600" dirty="0">
                <a:solidFill>
                  <a:schemeClr val="bg1"/>
                </a:solidFill>
              </a:rPr>
              <a:t>and </a:t>
            </a:r>
            <a:r>
              <a:rPr lang="en-US" sz="1600" dirty="0">
                <a:solidFill>
                  <a:srgbClr val="00B0F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Ansari X Prize</a:t>
            </a:r>
            <a:r>
              <a:rPr lang="en-US" sz="1600" dirty="0">
                <a:solidFill>
                  <a:schemeClr val="bg1"/>
                </a:solidFill>
              </a:rPr>
              <a:t>. 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600" dirty="0">
              <a:solidFill>
                <a:schemeClr val="bg1"/>
              </a:solidFill>
            </a:endParaRP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Past and current Centennial Challenges have addressed propulsion, robotics, communications and navigation, human health, science instrumentation, nanotech, materials and structure, and aerodynamics. 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600" dirty="0">
              <a:solidFill>
                <a:schemeClr val="bg1"/>
              </a:solidFill>
            </a:endParaRP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The Centennial Challenges Program Office is located at Marshall Space Flight Center in Huntsville, Alabama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/>
                </a:solidFill>
              </a:rPr>
              <a:t>Consists of an in-house team of challenge design and management specialists to take the challenge from ideation and development through execution.  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/>
                </a:solidFill>
              </a:rPr>
              <a:t>Engagements, collaborations and partnerships internal and external to NASA are critical to success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9709C5B-0230-F548-A28A-E459605E8161}"/>
              </a:ext>
            </a:extLst>
          </p:cNvPr>
          <p:cNvSpPr/>
          <p:nvPr/>
        </p:nvSpPr>
        <p:spPr>
          <a:xfrm>
            <a:off x="124211" y="88777"/>
            <a:ext cx="115182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</a:rPr>
              <a:t>About Centennial Challenges</a:t>
            </a:r>
          </a:p>
        </p:txBody>
      </p:sp>
      <p:pic>
        <p:nvPicPr>
          <p:cNvPr id="10" name="Picture 9" descr="A picture containing photo, different, colorful, small&#10;&#10;Description automatically generated">
            <a:extLst>
              <a:ext uri="{FF2B5EF4-FFF2-40B4-BE49-F238E27FC236}">
                <a16:creationId xmlns:a16="http://schemas.microsoft.com/office/drawing/2014/main" id="{21AADEFB-5224-6B42-81F8-C4347BC4BB47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4211" y="837082"/>
            <a:ext cx="3892238" cy="5838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474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7C10736-A11C-409E-8597-30F2A0E092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015" y="1823524"/>
            <a:ext cx="3907875" cy="3901778"/>
          </a:xfrm>
          <a:prstGeom prst="rect">
            <a:avLst/>
          </a:prstGeom>
        </p:spPr>
      </p:pic>
      <p:sp>
        <p:nvSpPr>
          <p:cNvPr id="6" name="Content Placeholder 6">
            <a:extLst>
              <a:ext uri="{FF2B5EF4-FFF2-40B4-BE49-F238E27FC236}">
                <a16:creationId xmlns:a16="http://schemas.microsoft.com/office/drawing/2014/main" id="{976F94F5-BF00-4398-A6B4-12F594791960}"/>
              </a:ext>
            </a:extLst>
          </p:cNvPr>
          <p:cNvSpPr txBox="1">
            <a:spLocks/>
          </p:cNvSpPr>
          <p:nvPr/>
        </p:nvSpPr>
        <p:spPr>
          <a:xfrm>
            <a:off x="5380892" y="2074149"/>
            <a:ext cx="6014247" cy="3400528"/>
          </a:xfrm>
          <a:prstGeom prst="rect">
            <a:avLst/>
          </a:prstGeom>
        </p:spPr>
        <p:txBody>
          <a:bodyPr>
            <a:noAutofit/>
          </a:bodyPr>
          <a:lstStyle>
            <a:lvl1pPr marL="332822" indent="-332822" algn="l" defTabSz="443764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107" kern="1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21117" indent="-277352" algn="l" defTabSz="443764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719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2pPr>
            <a:lvl3pPr marL="1109411" indent="-221881" algn="l" defTabSz="443764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331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3pPr>
            <a:lvl4pPr marL="1553173" indent="-221881" algn="l" defTabSz="443764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941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4pPr>
            <a:lvl5pPr marL="1996937" indent="-221881" algn="l" defTabSz="443764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941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5pPr>
            <a:lvl6pPr marL="2440702" indent="-221881" algn="l" defTabSz="443764" rtl="0" eaLnBrk="1" latinLnBrk="0" hangingPunct="1">
              <a:spcBef>
                <a:spcPct val="20000"/>
              </a:spcBef>
              <a:buFont typeface="Arial"/>
              <a:buChar char="•"/>
              <a:defRPr sz="19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84465" indent="-221881" algn="l" defTabSz="443764" rtl="0" eaLnBrk="1" latinLnBrk="0" hangingPunct="1">
              <a:spcBef>
                <a:spcPct val="20000"/>
              </a:spcBef>
              <a:buFont typeface="Arial"/>
              <a:buChar char="•"/>
              <a:defRPr sz="19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328229" indent="-221881" algn="l" defTabSz="443764" rtl="0" eaLnBrk="1" latinLnBrk="0" hangingPunct="1">
              <a:spcBef>
                <a:spcPct val="20000"/>
              </a:spcBef>
              <a:buFont typeface="Arial"/>
              <a:buChar char="•"/>
              <a:defRPr sz="19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771992" indent="-221881" algn="l" defTabSz="443764" rtl="0" eaLnBrk="1" latinLnBrk="0" hangingPunct="1">
              <a:spcBef>
                <a:spcPct val="20000"/>
              </a:spcBef>
              <a:buFont typeface="Arial"/>
              <a:buChar char="•"/>
              <a:defRPr sz="19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7000"/>
              </a:lnSpc>
              <a:buFont typeface="Arial" charset="0"/>
              <a:buNone/>
            </a:pPr>
            <a:r>
              <a:rPr lang="en-US" sz="2400" b="1" u="sng" dirty="0">
                <a:solidFill>
                  <a:schemeClr val="bg1"/>
                </a:solidFill>
              </a:rPr>
              <a:t>Objectives</a:t>
            </a:r>
            <a:r>
              <a:rPr lang="en-US" sz="2000" b="1" u="sng" dirty="0">
                <a:solidFill>
                  <a:schemeClr val="bg1"/>
                </a:solidFill>
              </a:rPr>
              <a:t>:</a:t>
            </a:r>
          </a:p>
          <a:p>
            <a:pPr>
              <a:lnSpc>
                <a:spcPct val="107000"/>
              </a:lnSpc>
            </a:pPr>
            <a:endParaRPr lang="en-US" sz="1165" b="1" dirty="0">
              <a:solidFill>
                <a:schemeClr val="bg1"/>
              </a:solidFill>
            </a:endParaRPr>
          </a:p>
          <a:p>
            <a:pPr marL="277360" indent="-27736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1"/>
                </a:solidFill>
              </a:rPr>
              <a:t>Expand the </a:t>
            </a:r>
            <a:r>
              <a:rPr lang="en-US" sz="1800" b="1" u="sng" dirty="0">
                <a:solidFill>
                  <a:schemeClr val="bg1"/>
                </a:solidFill>
              </a:rPr>
              <a:t>pool of potential solutions </a:t>
            </a:r>
            <a:r>
              <a:rPr lang="en-US" sz="1800" dirty="0">
                <a:solidFill>
                  <a:schemeClr val="bg1"/>
                </a:solidFill>
              </a:rPr>
              <a:t>to meet identified NASA research and technology needs</a:t>
            </a:r>
          </a:p>
          <a:p>
            <a:pPr marL="277360" indent="-277360">
              <a:lnSpc>
                <a:spcPct val="107000"/>
              </a:lnSpc>
              <a:buFont typeface="Arial" panose="020B0604020202020204" pitchFamily="34" charset="0"/>
              <a:buChar char="•"/>
            </a:pPr>
            <a:endParaRPr lang="en-US" sz="1800" dirty="0">
              <a:solidFill>
                <a:schemeClr val="bg1"/>
              </a:solidFill>
            </a:endParaRPr>
          </a:p>
          <a:p>
            <a:pPr marL="277360" indent="-27736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1"/>
                </a:solidFill>
              </a:rPr>
              <a:t>Stimulate </a:t>
            </a:r>
            <a:r>
              <a:rPr lang="en-US" sz="1800" b="1" u="sng" dirty="0">
                <a:solidFill>
                  <a:schemeClr val="bg1"/>
                </a:solidFill>
              </a:rPr>
              <a:t>new capabilities and commercial markets </a:t>
            </a:r>
            <a:r>
              <a:rPr lang="en-US" sz="1800" dirty="0">
                <a:solidFill>
                  <a:schemeClr val="bg1"/>
                </a:solidFill>
              </a:rPr>
              <a:t>for the Nation</a:t>
            </a:r>
          </a:p>
          <a:p>
            <a:pPr marL="277360" indent="-277360">
              <a:lnSpc>
                <a:spcPct val="107000"/>
              </a:lnSpc>
              <a:buFont typeface="Arial" panose="020B0604020202020204" pitchFamily="34" charset="0"/>
              <a:buChar char="•"/>
            </a:pPr>
            <a:endParaRPr lang="en-US" sz="1800" dirty="0">
              <a:solidFill>
                <a:schemeClr val="bg1"/>
              </a:solidFill>
            </a:endParaRPr>
          </a:p>
          <a:p>
            <a:pPr marL="277360" indent="-27736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1"/>
                </a:solidFill>
              </a:rPr>
              <a:t>Cultivate a </a:t>
            </a:r>
            <a:r>
              <a:rPr lang="en-US" sz="1800" b="1" u="sng" dirty="0">
                <a:solidFill>
                  <a:schemeClr val="bg1"/>
                </a:solidFill>
              </a:rPr>
              <a:t>broader, more diverse community of innovators </a:t>
            </a:r>
            <a:r>
              <a:rPr lang="en-US" sz="1800" dirty="0">
                <a:solidFill>
                  <a:schemeClr val="bg1"/>
                </a:solidFill>
              </a:rPr>
              <a:t>contributing to NASA and aerospace activities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CEE480A-D1C0-4A7D-B89E-4CB2651CAC3F}"/>
              </a:ext>
            </a:extLst>
          </p:cNvPr>
          <p:cNvSpPr txBox="1"/>
          <p:nvPr/>
        </p:nvSpPr>
        <p:spPr>
          <a:xfrm>
            <a:off x="236477" y="117035"/>
            <a:ext cx="11719045" cy="1384995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 defTabSz="783178"/>
            <a:endParaRPr lang="en-US" sz="1200" b="1" u="sng" dirty="0">
              <a:solidFill>
                <a:srgbClr val="FFFFFF"/>
              </a:solidFill>
            </a:endParaRPr>
          </a:p>
          <a:p>
            <a:pPr algn="ctr" defTabSz="783178"/>
            <a:r>
              <a:rPr lang="en-US" sz="2400" b="1" u="sng" dirty="0">
                <a:solidFill>
                  <a:srgbClr val="FFFFFF"/>
                </a:solidFill>
              </a:rPr>
              <a:t>Goal:</a:t>
            </a:r>
          </a:p>
          <a:p>
            <a:pPr algn="ctr" defTabSz="783178"/>
            <a:r>
              <a:rPr lang="en-US" dirty="0">
                <a:solidFill>
                  <a:srgbClr val="FFFFFF"/>
                </a:solidFill>
              </a:rPr>
              <a:t>Stimulate research and technology solutions to support NASA missions and inspire new national aerospace capabilities through public prize competitions.</a:t>
            </a:r>
            <a:r>
              <a:rPr lang="en-US" b="1" dirty="0">
                <a:solidFill>
                  <a:srgbClr val="FFFFFF"/>
                </a:solidFill>
              </a:rPr>
              <a:t> </a:t>
            </a:r>
          </a:p>
          <a:p>
            <a:pPr algn="ctr" defTabSz="783178"/>
            <a:endParaRPr lang="en-US" sz="12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13939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" name="Google Shape;706;p9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26645"/>
            <a:ext cx="12191999" cy="608829"/>
          </a:xfrm>
          <a:prstGeom prst="rect">
            <a:avLst/>
          </a:prstGeom>
          <a:noFill/>
          <a:ln>
            <a:noFill/>
          </a:ln>
        </p:spPr>
      </p:pic>
      <p:pic>
        <p:nvPicPr>
          <p:cNvPr id="707" name="Google Shape;707;p9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6159652"/>
            <a:ext cx="12192001" cy="608445"/>
          </a:xfrm>
          <a:prstGeom prst="rect">
            <a:avLst/>
          </a:prstGeom>
          <a:noFill/>
          <a:ln>
            <a:noFill/>
          </a:ln>
        </p:spPr>
      </p:pic>
      <p:pic>
        <p:nvPicPr>
          <p:cNvPr id="708" name="Google Shape;708;p9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0" y="590772"/>
            <a:ext cx="12191998" cy="56092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05" name="Google Shape;1205;p83"/>
          <p:cNvGrpSpPr/>
          <p:nvPr/>
        </p:nvGrpSpPr>
        <p:grpSpPr>
          <a:xfrm>
            <a:off x="343613" y="1549691"/>
            <a:ext cx="11587631" cy="4977000"/>
            <a:chOff x="6730" y="220833"/>
            <a:chExt cx="11587631" cy="4977000"/>
          </a:xfrm>
        </p:grpSpPr>
        <p:sp>
          <p:nvSpPr>
            <p:cNvPr id="1206" name="Google Shape;1206;p83"/>
            <p:cNvSpPr/>
            <p:nvPr/>
          </p:nvSpPr>
          <p:spPr>
            <a:xfrm>
              <a:off x="6730" y="220833"/>
              <a:ext cx="1518600" cy="604800"/>
            </a:xfrm>
            <a:prstGeom prst="roundRect">
              <a:avLst>
                <a:gd name="adj" fmla="val 10000"/>
              </a:avLst>
            </a:prstGeom>
            <a:solidFill>
              <a:srgbClr val="AC5A20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7" name="Google Shape;1207;p83"/>
            <p:cNvSpPr txBox="1"/>
            <p:nvPr/>
          </p:nvSpPr>
          <p:spPr>
            <a:xfrm>
              <a:off x="6730" y="220833"/>
              <a:ext cx="1518600" cy="403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9550" tIns="99550" rIns="99550" bIns="53325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Calibri"/>
                <a:buNone/>
              </a:pPr>
              <a:r>
                <a:rPr lang="en-US" sz="1400" b="1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IDEATION</a:t>
              </a:r>
              <a:endParaRPr/>
            </a:p>
          </p:txBody>
        </p:sp>
        <p:sp>
          <p:nvSpPr>
            <p:cNvPr id="1208" name="Google Shape;1208;p83"/>
            <p:cNvSpPr/>
            <p:nvPr/>
          </p:nvSpPr>
          <p:spPr>
            <a:xfrm>
              <a:off x="317774" y="624033"/>
              <a:ext cx="1518600" cy="4573800"/>
            </a:xfrm>
            <a:prstGeom prst="roundRect">
              <a:avLst>
                <a:gd name="adj" fmla="val 10000"/>
              </a:avLst>
            </a:prstGeom>
            <a:solidFill>
              <a:schemeClr val="lt1">
                <a:alpha val="89800"/>
              </a:schemeClr>
            </a:solidFill>
            <a:ln w="12700" cap="flat" cmpd="sng">
              <a:solidFill>
                <a:srgbClr val="AC5A2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9" name="Google Shape;1209;p83"/>
            <p:cNvSpPr txBox="1"/>
            <p:nvPr/>
          </p:nvSpPr>
          <p:spPr>
            <a:xfrm>
              <a:off x="362253" y="668512"/>
              <a:ext cx="1429800" cy="4484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9550" tIns="99550" rIns="99550" bIns="99550" anchor="t" anchorCtr="0">
              <a:noAutofit/>
            </a:bodyPr>
            <a:lstStyle/>
            <a:p>
              <a:pPr marL="114300" marR="0" lvl="1" indent="-11430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Char char="•"/>
              </a:pPr>
              <a:r>
                <a:rPr lang="en-US" sz="1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Assemble  challenge core team (internal NASA); select lead Center</a:t>
              </a:r>
              <a:endParaRPr/>
            </a:p>
            <a:p>
              <a:pPr marL="114300" marR="0" lvl="1" indent="-25400" algn="l" rtl="0">
                <a:lnSpc>
                  <a:spcPct val="90000"/>
                </a:lnSpc>
                <a:spcBef>
                  <a:spcPts val="21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114300" marR="0" lvl="1" indent="-114300" algn="l" rtl="0">
                <a:lnSpc>
                  <a:spcPct val="90000"/>
                </a:lnSpc>
                <a:spcBef>
                  <a:spcPts val="21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Char char="•"/>
              </a:pPr>
              <a:r>
                <a:rPr lang="en-US" sz="1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Assessment of technology State-of-the-Art</a:t>
              </a:r>
              <a:endParaRPr/>
            </a:p>
            <a:p>
              <a:pPr marL="114300" marR="0" lvl="1" indent="-25400" algn="l" rtl="0">
                <a:lnSpc>
                  <a:spcPct val="90000"/>
                </a:lnSpc>
                <a:spcBef>
                  <a:spcPts val="21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114300" marR="0" lvl="1" indent="-114300" algn="l" rtl="0">
                <a:lnSpc>
                  <a:spcPct val="90000"/>
                </a:lnSpc>
                <a:spcBef>
                  <a:spcPts val="21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Char char="•"/>
              </a:pPr>
              <a:r>
                <a:rPr lang="en-US" sz="1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Discussion of technology gaps w/ NASA’s  Subject Matter Experts (SME)</a:t>
              </a:r>
              <a:endParaRPr/>
            </a:p>
            <a:p>
              <a:pPr marL="114300" marR="0" lvl="1" indent="-25400" algn="l" rtl="0">
                <a:lnSpc>
                  <a:spcPct val="90000"/>
                </a:lnSpc>
                <a:spcBef>
                  <a:spcPts val="21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114300" marR="0" lvl="1" indent="-114300" algn="l" rtl="0">
                <a:lnSpc>
                  <a:spcPct val="90000"/>
                </a:lnSpc>
                <a:spcBef>
                  <a:spcPts val="21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Char char="•"/>
              </a:pPr>
              <a:r>
                <a:rPr lang="en-US" sz="1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Define initial competitions concept</a:t>
              </a:r>
              <a:endParaRPr/>
            </a:p>
          </p:txBody>
        </p:sp>
        <p:sp>
          <p:nvSpPr>
            <p:cNvPr id="1210" name="Google Shape;1210;p83"/>
            <p:cNvSpPr/>
            <p:nvPr/>
          </p:nvSpPr>
          <p:spPr>
            <a:xfrm>
              <a:off x="1755573" y="233386"/>
              <a:ext cx="488100" cy="378000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rgbClr val="E1762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1" name="Google Shape;1211;p83"/>
            <p:cNvSpPr txBox="1"/>
            <p:nvPr/>
          </p:nvSpPr>
          <p:spPr>
            <a:xfrm>
              <a:off x="1755573" y="309005"/>
              <a:ext cx="374700" cy="226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Calibri"/>
                <a:buNone/>
              </a:pPr>
              <a:endParaRPr sz="11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2" name="Google Shape;1212;p83"/>
            <p:cNvSpPr/>
            <p:nvPr/>
          </p:nvSpPr>
          <p:spPr>
            <a:xfrm>
              <a:off x="2446227" y="220833"/>
              <a:ext cx="1518600" cy="604800"/>
            </a:xfrm>
            <a:prstGeom prst="roundRect">
              <a:avLst>
                <a:gd name="adj" fmla="val 10000"/>
              </a:avLst>
            </a:prstGeom>
            <a:solidFill>
              <a:srgbClr val="E0804B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3" name="Google Shape;1213;p83"/>
            <p:cNvSpPr txBox="1"/>
            <p:nvPr/>
          </p:nvSpPr>
          <p:spPr>
            <a:xfrm>
              <a:off x="2446227" y="220833"/>
              <a:ext cx="1518600" cy="403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9550" tIns="99550" rIns="99550" bIns="53325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Calibri"/>
                <a:buNone/>
              </a:pPr>
              <a:r>
                <a:rPr lang="en-US" sz="1400" b="1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FORMULATION</a:t>
              </a:r>
              <a:endParaRPr/>
            </a:p>
          </p:txBody>
        </p:sp>
        <p:sp>
          <p:nvSpPr>
            <p:cNvPr id="1214" name="Google Shape;1214;p83"/>
            <p:cNvSpPr/>
            <p:nvPr/>
          </p:nvSpPr>
          <p:spPr>
            <a:xfrm>
              <a:off x="2757271" y="624033"/>
              <a:ext cx="1518600" cy="4573800"/>
            </a:xfrm>
            <a:prstGeom prst="roundRect">
              <a:avLst>
                <a:gd name="adj" fmla="val 10000"/>
              </a:avLst>
            </a:prstGeom>
            <a:solidFill>
              <a:schemeClr val="lt1">
                <a:alpha val="89800"/>
              </a:schemeClr>
            </a:solidFill>
            <a:ln w="12700" cap="flat" cmpd="sng">
              <a:solidFill>
                <a:srgbClr val="DF7A4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5" name="Google Shape;1215;p83"/>
            <p:cNvSpPr txBox="1"/>
            <p:nvPr/>
          </p:nvSpPr>
          <p:spPr>
            <a:xfrm>
              <a:off x="2801750" y="668512"/>
              <a:ext cx="1429800" cy="4484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9550" tIns="99550" rIns="99550" bIns="99550" anchor="t" anchorCtr="0">
              <a:noAutofit/>
            </a:bodyPr>
            <a:lstStyle/>
            <a:p>
              <a:pPr marL="114300" marR="0" lvl="1" indent="-11430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Char char="•"/>
              </a:pPr>
              <a:r>
                <a:rPr lang="en-US" sz="1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Define preliminary competition scope and  concept</a:t>
              </a: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114300" marR="0" lvl="1" indent="-25400" algn="l" rtl="0">
                <a:lnSpc>
                  <a:spcPct val="90000"/>
                </a:lnSpc>
                <a:spcBef>
                  <a:spcPts val="21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114300" marR="0" lvl="1" indent="-114300" algn="l" rtl="0">
                <a:lnSpc>
                  <a:spcPct val="90000"/>
                </a:lnSpc>
                <a:spcBef>
                  <a:spcPts val="21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Char char="•"/>
              </a:pPr>
              <a:r>
                <a:rPr lang="en-US" sz="1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Estimate, resources and define requirements</a:t>
              </a: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114300" marR="0" lvl="1" indent="-25400" algn="l" rtl="0">
                <a:lnSpc>
                  <a:spcPct val="90000"/>
                </a:lnSpc>
                <a:spcBef>
                  <a:spcPts val="21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114300" marR="0" lvl="1" indent="-114300" algn="l" rtl="0">
                <a:lnSpc>
                  <a:spcPct val="90000"/>
                </a:lnSpc>
                <a:spcBef>
                  <a:spcPts val="21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Char char="•"/>
              </a:pPr>
              <a:r>
                <a:rPr lang="en-US" sz="1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Involves SME at/outside of NASA and assembles a challenge working team</a:t>
              </a: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6" name="Google Shape;1216;p83"/>
            <p:cNvSpPr/>
            <p:nvPr/>
          </p:nvSpPr>
          <p:spPr>
            <a:xfrm>
              <a:off x="4195070" y="233386"/>
              <a:ext cx="488100" cy="378000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rgbClr val="EB9A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7" name="Google Shape;1217;p83"/>
            <p:cNvSpPr txBox="1"/>
            <p:nvPr/>
          </p:nvSpPr>
          <p:spPr>
            <a:xfrm>
              <a:off x="4195070" y="309005"/>
              <a:ext cx="374700" cy="226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Calibri"/>
                <a:buNone/>
              </a:pPr>
              <a:endParaRPr sz="11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8" name="Google Shape;1218;p83"/>
            <p:cNvSpPr/>
            <p:nvPr/>
          </p:nvSpPr>
          <p:spPr>
            <a:xfrm>
              <a:off x="4885724" y="220833"/>
              <a:ext cx="1518600" cy="604800"/>
            </a:xfrm>
            <a:prstGeom prst="roundRect">
              <a:avLst>
                <a:gd name="adj" fmla="val 10000"/>
              </a:avLst>
            </a:prstGeom>
            <a:solidFill>
              <a:srgbClr val="EFB39B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9" name="Google Shape;1219;p83"/>
            <p:cNvSpPr txBox="1"/>
            <p:nvPr/>
          </p:nvSpPr>
          <p:spPr>
            <a:xfrm>
              <a:off x="4885724" y="220833"/>
              <a:ext cx="1518600" cy="403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9550" tIns="99550" rIns="99550" bIns="53325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Calibri"/>
                <a:buNone/>
              </a:pPr>
              <a:r>
                <a:rPr lang="en-US" sz="1400" b="1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DEVELOPMENT</a:t>
              </a:r>
              <a:endParaRPr/>
            </a:p>
          </p:txBody>
        </p:sp>
        <p:sp>
          <p:nvSpPr>
            <p:cNvPr id="1220" name="Google Shape;1220;p83"/>
            <p:cNvSpPr/>
            <p:nvPr/>
          </p:nvSpPr>
          <p:spPr>
            <a:xfrm>
              <a:off x="5196767" y="624033"/>
              <a:ext cx="1518600" cy="4573800"/>
            </a:xfrm>
            <a:prstGeom prst="roundRect">
              <a:avLst>
                <a:gd name="adj" fmla="val 10000"/>
              </a:avLst>
            </a:prstGeom>
            <a:solidFill>
              <a:schemeClr val="lt1">
                <a:alpha val="89800"/>
              </a:schemeClr>
            </a:solidFill>
            <a:ln w="12700" cap="flat" cmpd="sng">
              <a:solidFill>
                <a:srgbClr val="EEAA8E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1" name="Google Shape;1221;p83"/>
            <p:cNvSpPr txBox="1"/>
            <p:nvPr/>
          </p:nvSpPr>
          <p:spPr>
            <a:xfrm>
              <a:off x="5241246" y="668512"/>
              <a:ext cx="1429800" cy="4484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9550" tIns="99550" rIns="99550" bIns="99550" anchor="t" anchorCtr="0">
              <a:noAutofit/>
            </a:bodyPr>
            <a:lstStyle/>
            <a:p>
              <a:pPr marL="114300" marR="0" lvl="1" indent="-11430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Char char="•"/>
              </a:pPr>
              <a:r>
                <a:rPr lang="en-US" sz="1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Finalize scope, concept, resources requirements</a:t>
              </a: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114300" marR="0" lvl="1" indent="-25400" algn="l" rtl="0">
                <a:lnSpc>
                  <a:spcPct val="90000"/>
                </a:lnSpc>
                <a:spcBef>
                  <a:spcPts val="21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114300" marR="0" lvl="1" indent="-114300" algn="l" rtl="0">
                <a:lnSpc>
                  <a:spcPct val="90000"/>
                </a:lnSpc>
                <a:spcBef>
                  <a:spcPts val="21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Char char="•"/>
              </a:pPr>
              <a:r>
                <a:rPr lang="en-US" sz="1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Authority to proceed (ATP) given by STMD senior management</a:t>
              </a: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114300" marR="0" lvl="1" indent="-25400" algn="l" rtl="0">
                <a:lnSpc>
                  <a:spcPct val="90000"/>
                </a:lnSpc>
                <a:spcBef>
                  <a:spcPts val="21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114300" marR="0" lvl="1" indent="-114300" algn="l" rtl="0">
                <a:lnSpc>
                  <a:spcPct val="90000"/>
                </a:lnSpc>
                <a:spcBef>
                  <a:spcPts val="21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Char char="•"/>
              </a:pPr>
              <a:r>
                <a:rPr lang="en-US" sz="1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Partnerships  finalized</a:t>
              </a: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114300" marR="0" lvl="1" indent="-25400" algn="l" rtl="0">
                <a:lnSpc>
                  <a:spcPct val="90000"/>
                </a:lnSpc>
                <a:spcBef>
                  <a:spcPts val="21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114300" marR="0" lvl="1" indent="-114300" algn="l" rtl="0">
                <a:lnSpc>
                  <a:spcPct val="90000"/>
                </a:lnSpc>
                <a:spcBef>
                  <a:spcPts val="21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Char char="•"/>
              </a:pPr>
              <a:r>
                <a:rPr lang="en-US" sz="1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Prize purse assigned</a:t>
              </a:r>
              <a:endParaRPr/>
            </a:p>
          </p:txBody>
        </p:sp>
        <p:sp>
          <p:nvSpPr>
            <p:cNvPr id="1222" name="Google Shape;1222;p83"/>
            <p:cNvSpPr/>
            <p:nvPr/>
          </p:nvSpPr>
          <p:spPr>
            <a:xfrm>
              <a:off x="6634567" y="233386"/>
              <a:ext cx="488100" cy="378000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rgbClr val="F5C9B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3" name="Google Shape;1223;p83"/>
            <p:cNvSpPr txBox="1"/>
            <p:nvPr/>
          </p:nvSpPr>
          <p:spPr>
            <a:xfrm>
              <a:off x="6634567" y="309005"/>
              <a:ext cx="374700" cy="226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Calibri"/>
                <a:buNone/>
              </a:pPr>
              <a:endParaRPr sz="11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4" name="Google Shape;1224;p83"/>
            <p:cNvSpPr/>
            <p:nvPr/>
          </p:nvSpPr>
          <p:spPr>
            <a:xfrm>
              <a:off x="7325221" y="220833"/>
              <a:ext cx="1518600" cy="604800"/>
            </a:xfrm>
            <a:prstGeom prst="roundRect">
              <a:avLst>
                <a:gd name="adj" fmla="val 10000"/>
              </a:avLst>
            </a:prstGeom>
            <a:solidFill>
              <a:srgbClr val="EFB39B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5" name="Google Shape;1225;p83"/>
            <p:cNvSpPr txBox="1"/>
            <p:nvPr/>
          </p:nvSpPr>
          <p:spPr>
            <a:xfrm>
              <a:off x="7325221" y="220833"/>
              <a:ext cx="1518600" cy="403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9550" tIns="99550" rIns="99550" bIns="53325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Calibri"/>
                <a:buNone/>
              </a:pPr>
              <a:r>
                <a:rPr lang="en-US" sz="1400" b="1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ACTIVE</a:t>
              </a:r>
              <a:endParaRPr/>
            </a:p>
          </p:txBody>
        </p:sp>
        <p:sp>
          <p:nvSpPr>
            <p:cNvPr id="1226" name="Google Shape;1226;p83"/>
            <p:cNvSpPr/>
            <p:nvPr/>
          </p:nvSpPr>
          <p:spPr>
            <a:xfrm>
              <a:off x="7636264" y="624033"/>
              <a:ext cx="1518600" cy="4573800"/>
            </a:xfrm>
            <a:prstGeom prst="roundRect">
              <a:avLst>
                <a:gd name="adj" fmla="val 10000"/>
              </a:avLst>
            </a:prstGeom>
            <a:solidFill>
              <a:schemeClr val="lt1">
                <a:alpha val="89800"/>
              </a:schemeClr>
            </a:solidFill>
            <a:ln w="12700" cap="flat" cmpd="sng">
              <a:solidFill>
                <a:srgbClr val="EEAA8E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7" name="Google Shape;1227;p83"/>
            <p:cNvSpPr txBox="1"/>
            <p:nvPr/>
          </p:nvSpPr>
          <p:spPr>
            <a:xfrm>
              <a:off x="7680743" y="668512"/>
              <a:ext cx="1429800" cy="4484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9550" tIns="99550" rIns="99550" bIns="99550" anchor="t" anchorCtr="0">
              <a:noAutofit/>
            </a:bodyPr>
            <a:lstStyle/>
            <a:p>
              <a:pPr marL="114300" marR="0" lvl="1" indent="-11430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Char char="•"/>
              </a:pPr>
              <a:r>
                <a:rPr lang="en-US" sz="1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STMD approves opening the challenge at DPMC</a:t>
              </a:r>
              <a:endParaRPr/>
            </a:p>
            <a:p>
              <a:pPr marL="114300" marR="0" lvl="1" indent="-25400" algn="l" rtl="0">
                <a:lnSpc>
                  <a:spcPct val="90000"/>
                </a:lnSpc>
                <a:spcBef>
                  <a:spcPts val="21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114300" marR="0" lvl="1" indent="-114300" algn="l" rtl="0">
                <a:lnSpc>
                  <a:spcPct val="90000"/>
                </a:lnSpc>
                <a:spcBef>
                  <a:spcPts val="21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Char char="•"/>
              </a:pPr>
              <a:r>
                <a:rPr lang="en-US" sz="1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Challenge announced/ Registration is opened</a:t>
              </a: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114300" marR="0" lvl="1" indent="-25400" algn="l" rtl="0">
                <a:lnSpc>
                  <a:spcPct val="90000"/>
                </a:lnSpc>
                <a:spcBef>
                  <a:spcPts val="21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114300" marR="0" lvl="1" indent="-114300" algn="l" rtl="0">
                <a:lnSpc>
                  <a:spcPct val="90000"/>
                </a:lnSpc>
                <a:spcBef>
                  <a:spcPts val="21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Char char="•"/>
              </a:pPr>
              <a:r>
                <a:rPr lang="en-US" sz="1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Work with judges, competitors and partners</a:t>
              </a:r>
              <a:endParaRPr/>
            </a:p>
            <a:p>
              <a:pPr marL="114300" marR="0" lvl="1" indent="-25400" algn="l" rtl="0">
                <a:lnSpc>
                  <a:spcPct val="90000"/>
                </a:lnSpc>
                <a:spcBef>
                  <a:spcPts val="21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114300" marR="0" lvl="1" indent="-114300" algn="l" rtl="0">
                <a:lnSpc>
                  <a:spcPct val="90000"/>
                </a:lnSpc>
                <a:spcBef>
                  <a:spcPts val="21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Char char="•"/>
              </a:pPr>
              <a:r>
                <a:rPr lang="en-US" sz="1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Competition activities (virtual and/or face-to-face)</a:t>
              </a:r>
              <a:endParaRPr/>
            </a:p>
          </p:txBody>
        </p:sp>
        <p:sp>
          <p:nvSpPr>
            <p:cNvPr id="1228" name="Google Shape;1228;p83"/>
            <p:cNvSpPr/>
            <p:nvPr/>
          </p:nvSpPr>
          <p:spPr>
            <a:xfrm>
              <a:off x="9074063" y="233386"/>
              <a:ext cx="488100" cy="378000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rgbClr val="EB9A7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9" name="Google Shape;1229;p83"/>
            <p:cNvSpPr txBox="1"/>
            <p:nvPr/>
          </p:nvSpPr>
          <p:spPr>
            <a:xfrm>
              <a:off x="9074063" y="309005"/>
              <a:ext cx="374700" cy="226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Calibri"/>
                <a:buNone/>
              </a:pPr>
              <a:endParaRPr sz="11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0" name="Google Shape;1230;p83"/>
            <p:cNvSpPr/>
            <p:nvPr/>
          </p:nvSpPr>
          <p:spPr>
            <a:xfrm>
              <a:off x="9764717" y="220833"/>
              <a:ext cx="1518600" cy="604800"/>
            </a:xfrm>
            <a:prstGeom prst="roundRect">
              <a:avLst>
                <a:gd name="adj" fmla="val 10000"/>
              </a:avLst>
            </a:prstGeom>
            <a:solidFill>
              <a:srgbClr val="E0804B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1" name="Google Shape;1231;p83"/>
            <p:cNvSpPr txBox="1"/>
            <p:nvPr/>
          </p:nvSpPr>
          <p:spPr>
            <a:xfrm>
              <a:off x="9764717" y="220833"/>
              <a:ext cx="1518600" cy="403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9550" tIns="99550" rIns="99550" bIns="53325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Calibri"/>
                <a:buNone/>
              </a:pPr>
              <a:r>
                <a:rPr lang="en-US" sz="1400" b="1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CLOSE</a:t>
              </a:r>
              <a:endParaRPr/>
            </a:p>
          </p:txBody>
        </p:sp>
        <p:sp>
          <p:nvSpPr>
            <p:cNvPr id="1232" name="Google Shape;1232;p83"/>
            <p:cNvSpPr/>
            <p:nvPr/>
          </p:nvSpPr>
          <p:spPr>
            <a:xfrm>
              <a:off x="10075761" y="624033"/>
              <a:ext cx="1518600" cy="4573800"/>
            </a:xfrm>
            <a:prstGeom prst="roundRect">
              <a:avLst>
                <a:gd name="adj" fmla="val 10000"/>
              </a:avLst>
            </a:prstGeom>
            <a:solidFill>
              <a:schemeClr val="lt1">
                <a:alpha val="89800"/>
              </a:schemeClr>
            </a:solidFill>
            <a:ln w="12700" cap="flat" cmpd="sng">
              <a:solidFill>
                <a:srgbClr val="DF7A4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3" name="Google Shape;1233;p83"/>
            <p:cNvSpPr txBox="1"/>
            <p:nvPr/>
          </p:nvSpPr>
          <p:spPr>
            <a:xfrm>
              <a:off x="10120240" y="668512"/>
              <a:ext cx="1429800" cy="4484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9550" tIns="99550" rIns="99550" bIns="99550" anchor="t" anchorCtr="0">
              <a:noAutofit/>
            </a:bodyPr>
            <a:lstStyle/>
            <a:p>
              <a:pPr marL="114300" marR="0" lvl="1" indent="-2540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114300" marR="0" lvl="1" indent="-114300" algn="l" rtl="0">
                <a:lnSpc>
                  <a:spcPct val="90000"/>
                </a:lnSpc>
                <a:spcBef>
                  <a:spcPts val="21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Char char="•"/>
              </a:pPr>
              <a:r>
                <a:rPr lang="en-US" sz="1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Winners announced</a:t>
              </a:r>
              <a:endParaRPr/>
            </a:p>
            <a:p>
              <a:pPr marL="114300" marR="0" lvl="1" indent="-25400" algn="l" rtl="0">
                <a:lnSpc>
                  <a:spcPct val="90000"/>
                </a:lnSpc>
                <a:spcBef>
                  <a:spcPts val="21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114300" marR="0" lvl="1" indent="-114300" algn="l" rtl="0">
                <a:lnSpc>
                  <a:spcPct val="90000"/>
                </a:lnSpc>
                <a:spcBef>
                  <a:spcPts val="21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Char char="•"/>
              </a:pPr>
              <a:r>
                <a:rPr lang="en-US" sz="1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Competitors connected with NASA SME</a:t>
              </a:r>
              <a:endParaRPr/>
            </a:p>
            <a:p>
              <a:pPr marL="114300" marR="0" lvl="1" indent="-25400" algn="l" rtl="0">
                <a:lnSpc>
                  <a:spcPct val="90000"/>
                </a:lnSpc>
                <a:spcBef>
                  <a:spcPts val="21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114300" marR="0" lvl="1" indent="-114300" algn="l" rtl="0">
                <a:lnSpc>
                  <a:spcPct val="90000"/>
                </a:lnSpc>
                <a:spcBef>
                  <a:spcPts val="21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Char char="•"/>
              </a:pPr>
              <a:r>
                <a:rPr lang="en-US" sz="1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Challenge completed</a:t>
              </a:r>
              <a:endParaRPr/>
            </a:p>
            <a:p>
              <a:pPr marL="114300" marR="0" lvl="1" indent="-25400" algn="l" rtl="0">
                <a:lnSpc>
                  <a:spcPct val="90000"/>
                </a:lnSpc>
                <a:spcBef>
                  <a:spcPts val="21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114300" marR="0" lvl="1" indent="-114300" algn="l" rtl="0">
                <a:lnSpc>
                  <a:spcPct val="90000"/>
                </a:lnSpc>
                <a:spcBef>
                  <a:spcPts val="21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Char char="•"/>
              </a:pPr>
              <a:r>
                <a:rPr lang="en-US" sz="1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Lessons learned documented</a:t>
              </a:r>
              <a:endParaRPr/>
            </a:p>
            <a:p>
              <a:pPr marL="114300" marR="0" lvl="1" indent="-25400" algn="l" rtl="0">
                <a:lnSpc>
                  <a:spcPct val="90000"/>
                </a:lnSpc>
                <a:spcBef>
                  <a:spcPts val="21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114300" marR="0" lvl="1" indent="-114300" algn="l" rtl="0">
                <a:lnSpc>
                  <a:spcPct val="90000"/>
                </a:lnSpc>
                <a:spcBef>
                  <a:spcPts val="21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Char char="•"/>
              </a:pPr>
              <a:r>
                <a:rPr lang="en-US" sz="1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Challenge report completed</a:t>
              </a:r>
              <a:endParaRPr/>
            </a:p>
            <a:p>
              <a:pPr marL="114300" marR="0" lvl="1" indent="-25400" algn="l" rtl="0">
                <a:lnSpc>
                  <a:spcPct val="90000"/>
                </a:lnSpc>
                <a:spcBef>
                  <a:spcPts val="21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234" name="Google Shape;1234;p83" descr="Person with idea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88958" y="1058782"/>
            <a:ext cx="498679" cy="49867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5" name="Google Shape;1235;p83" descr="Group brainstorm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339399" y="1042881"/>
            <a:ext cx="498679" cy="49867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6" name="Google Shape;1236;p83" descr="Unlock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117046" y="1064875"/>
            <a:ext cx="525633" cy="5256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7" name="Google Shape;1237;p83" descr="Podium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0623628" y="1063910"/>
            <a:ext cx="525633" cy="5256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8" name="Google Shape;1238;p83" descr="Head with Gears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808373" y="1038568"/>
            <a:ext cx="518894" cy="518894"/>
          </a:xfrm>
          <a:prstGeom prst="rect">
            <a:avLst/>
          </a:prstGeom>
          <a:noFill/>
          <a:ln>
            <a:noFill/>
          </a:ln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B360E7C3-49EA-4D67-89A8-73D700D583DC}"/>
              </a:ext>
            </a:extLst>
          </p:cNvPr>
          <p:cNvSpPr txBox="1"/>
          <p:nvPr/>
        </p:nvSpPr>
        <p:spPr>
          <a:xfrm>
            <a:off x="234462" y="296273"/>
            <a:ext cx="1169678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Optimized Competition Design Process to Maximize Outside of NASA Collaborations and Strong Alignment with NASA’s Needs</a:t>
            </a: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4" name="Google Shape;1244;p84"/>
          <p:cNvSpPr txBox="1"/>
          <p:nvPr/>
        </p:nvSpPr>
        <p:spPr>
          <a:xfrm>
            <a:off x="162220" y="146265"/>
            <a:ext cx="11937900" cy="90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lang="en-US" sz="3200" b="1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Centennial Challenges recruitment and promotion</a:t>
            </a:r>
            <a:endParaRPr dirty="0"/>
          </a:p>
        </p:txBody>
      </p:sp>
      <p:cxnSp>
        <p:nvCxnSpPr>
          <p:cNvPr id="1245" name="Google Shape;1245;p84"/>
          <p:cNvCxnSpPr>
            <a:cxnSpLocks/>
          </p:cNvCxnSpPr>
          <p:nvPr/>
        </p:nvCxnSpPr>
        <p:spPr>
          <a:xfrm>
            <a:off x="6056250" y="1172308"/>
            <a:ext cx="0" cy="5352766"/>
          </a:xfrm>
          <a:prstGeom prst="straightConnector1">
            <a:avLst/>
          </a:prstGeom>
          <a:noFill/>
          <a:ln w="12700" cap="flat" cmpd="sng">
            <a:solidFill>
              <a:srgbClr val="FFFF00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246" name="Google Shape;1246;p84"/>
          <p:cNvCxnSpPr/>
          <p:nvPr/>
        </p:nvCxnSpPr>
        <p:spPr>
          <a:xfrm rot="10800000">
            <a:off x="802870" y="3858336"/>
            <a:ext cx="10656600" cy="0"/>
          </a:xfrm>
          <a:prstGeom prst="straightConnector1">
            <a:avLst/>
          </a:prstGeom>
          <a:noFill/>
          <a:ln w="12700" cap="flat" cmpd="sng">
            <a:solidFill>
              <a:srgbClr val="FFFF00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247" name="Google Shape;1247;p84"/>
          <p:cNvSpPr/>
          <p:nvPr/>
        </p:nvSpPr>
        <p:spPr>
          <a:xfrm>
            <a:off x="922474" y="1235760"/>
            <a:ext cx="3811200" cy="25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i="0" u="sng" strike="noStrike" cap="none" dirty="0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rPr>
              <a:t>WEB PRODUCTS:</a:t>
            </a:r>
            <a:endParaRPr sz="1600" b="0" i="0" u="sng" strike="noStrike" cap="none" dirty="0">
              <a:solidFill>
                <a:schemeClr val="accent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628650" marR="0" lvl="1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Char char="•"/>
            </a:pPr>
            <a:r>
              <a:rPr lang="en-US" sz="11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NASA Web Feature</a:t>
            </a:r>
            <a:endParaRPr dirty="0"/>
          </a:p>
          <a:p>
            <a:pPr marL="628650" marR="0" lvl="1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Char char="•"/>
            </a:pPr>
            <a:r>
              <a:rPr lang="en-US" sz="11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NASA360 Video</a:t>
            </a:r>
            <a:endParaRPr dirty="0"/>
          </a:p>
          <a:p>
            <a:pPr marL="628650" marR="0" lvl="1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Char char="•"/>
            </a:pPr>
            <a:r>
              <a:rPr lang="en-US" sz="11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Instagram/Facebook Stories</a:t>
            </a:r>
            <a:endParaRPr dirty="0"/>
          </a:p>
          <a:p>
            <a:pPr marL="628650" marR="0" lvl="1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Char char="•"/>
            </a:pPr>
            <a:r>
              <a:rPr lang="en-US" sz="11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Fact Sheet</a:t>
            </a:r>
            <a:endParaRPr dirty="0"/>
          </a:p>
          <a:p>
            <a:pPr marL="628650" marR="0" lvl="1" indent="-101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i="0" u="sng" strike="noStrike" cap="none" dirty="0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rPr>
              <a:t>WEBSITES &amp; SOCIAL MEDIA</a:t>
            </a:r>
            <a:endParaRPr sz="1600" b="1" i="0" u="sng" strike="noStrike" cap="none" dirty="0">
              <a:solidFill>
                <a:schemeClr val="accent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628650" marR="0" lvl="1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Char char="•"/>
            </a:pPr>
            <a:r>
              <a:rPr lang="en-US" sz="11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NASA Solve</a:t>
            </a:r>
            <a:endParaRPr dirty="0"/>
          </a:p>
          <a:p>
            <a:pPr marL="628650" marR="0" lvl="1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Char char="•"/>
            </a:pPr>
            <a:r>
              <a:rPr lang="en-US" sz="11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NASA Prize</a:t>
            </a:r>
            <a:endParaRPr dirty="0"/>
          </a:p>
          <a:p>
            <a:pPr marL="628650" marR="0" lvl="1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Char char="•"/>
            </a:pPr>
            <a:r>
              <a:rPr lang="en-US" sz="11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NASA Artemis</a:t>
            </a:r>
            <a:endParaRPr dirty="0"/>
          </a:p>
          <a:p>
            <a:pPr marL="628650" marR="0" lvl="1" indent="-17145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Char char="•"/>
            </a:pPr>
            <a:r>
              <a:rPr lang="en-US" sz="11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NASA flagship</a:t>
            </a:r>
            <a:endParaRPr dirty="0"/>
          </a:p>
          <a:p>
            <a:pPr marL="628650" marR="0" lvl="1" indent="-17145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Char char="•"/>
            </a:pPr>
            <a:r>
              <a:rPr lang="en-US" sz="11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NASA Marshall</a:t>
            </a:r>
            <a:endParaRPr dirty="0"/>
          </a:p>
          <a:p>
            <a:pPr marL="628650" marR="0" lvl="1" indent="-17145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Char char="•"/>
            </a:pPr>
            <a:r>
              <a:rPr lang="en-US" sz="11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Challenge Website</a:t>
            </a:r>
            <a:endParaRPr sz="11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48" name="Google Shape;1248;p8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28693" y="2538842"/>
            <a:ext cx="1137368" cy="10819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9" name="Google Shape;1249;p8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34502" y="2538842"/>
            <a:ext cx="1199038" cy="1081929"/>
          </a:xfrm>
          <a:prstGeom prst="rect">
            <a:avLst/>
          </a:prstGeom>
          <a:noFill/>
          <a:ln>
            <a:noFill/>
          </a:ln>
        </p:spPr>
      </p:pic>
      <p:sp>
        <p:nvSpPr>
          <p:cNvPr id="1250" name="Google Shape;1250;p84"/>
          <p:cNvSpPr/>
          <p:nvPr/>
        </p:nvSpPr>
        <p:spPr>
          <a:xfrm>
            <a:off x="7433546" y="1247977"/>
            <a:ext cx="3819900" cy="249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i="0" u="sng" strike="noStrike" cap="none" dirty="0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rPr>
              <a:t>LISTSERVS</a:t>
            </a:r>
            <a:endParaRPr sz="1600" dirty="0">
              <a:solidFill>
                <a:schemeClr val="accent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628650" marR="0" lvl="1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</a:pPr>
            <a:r>
              <a:rPr lang="en-US" sz="11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NASA Solve</a:t>
            </a:r>
            <a:endParaRPr sz="11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628650" marR="0" lvl="1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</a:pPr>
            <a:r>
              <a:rPr lang="en-US" sz="11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Centennial Challenges past competitors</a:t>
            </a:r>
            <a:endParaRPr sz="11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628650" marR="0" lvl="1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</a:pPr>
            <a:r>
              <a:rPr lang="en-US" sz="11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Ideation Workshop Attendee List</a:t>
            </a:r>
            <a:endParaRPr sz="11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628650" marR="0" lvl="1" indent="-17145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</a:pPr>
            <a:r>
              <a:rPr lang="en-US" sz="11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STMD </a:t>
            </a:r>
            <a:endParaRPr sz="11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628650" marR="0" lvl="1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</a:pPr>
            <a:r>
              <a:rPr lang="en-US" sz="11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HEO</a:t>
            </a:r>
            <a:endParaRPr sz="11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628650" marR="0" lvl="1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</a:pPr>
            <a:r>
              <a:rPr lang="en-US" sz="11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SBIR/STTR</a:t>
            </a:r>
            <a:endParaRPr sz="11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628650" marR="0" lvl="1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</a:pPr>
            <a:r>
              <a:rPr lang="en-US" sz="11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LSIC</a:t>
            </a:r>
            <a:endParaRPr sz="11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628650" marR="0" lvl="1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</a:pPr>
            <a:r>
              <a:rPr lang="en-US" sz="11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Tech Transfer Office</a:t>
            </a:r>
            <a:endParaRPr sz="11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1" name="Google Shape;1251;p84"/>
          <p:cNvSpPr/>
          <p:nvPr/>
        </p:nvSpPr>
        <p:spPr>
          <a:xfrm>
            <a:off x="857386" y="4003862"/>
            <a:ext cx="3222243" cy="15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i="0" u="sng" strike="noStrike" cap="none" dirty="0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rPr>
              <a:t>CONFERENCES</a:t>
            </a:r>
            <a:endParaRPr sz="1600" b="1" i="0" u="sng" strike="noStrike" cap="none" dirty="0">
              <a:solidFill>
                <a:schemeClr val="accent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628650" marR="0" lvl="1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</a:pPr>
            <a:r>
              <a:rPr lang="en-US" sz="11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Identified by CC </a:t>
            </a:r>
          </a:p>
          <a:p>
            <a:pPr marL="628650" marR="0" lvl="1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</a:pPr>
            <a:r>
              <a:rPr lang="en-US" sz="1100" dirty="0">
                <a:solidFill>
                  <a:schemeClr val="lt1"/>
                </a:solidFill>
                <a:latin typeface="Arial"/>
                <a:cs typeface="Arial"/>
                <a:sym typeface="Arial"/>
              </a:rPr>
              <a:t>Attended by SMEs</a:t>
            </a:r>
          </a:p>
          <a:p>
            <a:pPr marL="628650" marR="0" lvl="1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</a:pPr>
            <a:r>
              <a:rPr lang="en-US" sz="1100" dirty="0">
                <a:solidFill>
                  <a:schemeClr val="lt1"/>
                </a:solidFill>
                <a:latin typeface="Arial"/>
                <a:cs typeface="Arial"/>
                <a:sym typeface="Arial"/>
              </a:rPr>
              <a:t>Suggested by participating teams </a:t>
            </a:r>
            <a:endParaRPr sz="1100" dirty="0"/>
          </a:p>
          <a:p>
            <a:pPr marL="628650" marR="0" lvl="1" indent="-825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1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2" name="Google Shape;1252;p84"/>
          <p:cNvSpPr/>
          <p:nvPr/>
        </p:nvSpPr>
        <p:spPr>
          <a:xfrm>
            <a:off x="7697583" y="4133065"/>
            <a:ext cx="4224786" cy="210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i="0" u="sng" strike="noStrike" cap="none" dirty="0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rPr>
              <a:t>PUBLICATIONS &amp; BLOGS:</a:t>
            </a:r>
            <a:endParaRPr sz="1600" dirty="0">
              <a:solidFill>
                <a:schemeClr val="accent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628650" marR="0" lvl="1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Char char="•"/>
            </a:pPr>
            <a:r>
              <a:rPr lang="en-US" sz="11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Press Release</a:t>
            </a:r>
            <a:endParaRPr dirty="0"/>
          </a:p>
          <a:p>
            <a:pPr marL="628650" marR="0" lvl="1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Char char="•"/>
            </a:pPr>
            <a:r>
              <a:rPr lang="en-US" sz="11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Media Opportunities </a:t>
            </a:r>
            <a:endParaRPr dirty="0"/>
          </a:p>
          <a:p>
            <a:pPr marL="628650" marR="0" lvl="1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Char char="•"/>
            </a:pPr>
            <a:r>
              <a:rPr lang="en-US" sz="11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Op-Ed Opportunities</a:t>
            </a:r>
            <a:endParaRPr dirty="0"/>
          </a:p>
          <a:p>
            <a:pPr marL="628650" marR="0" lvl="1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Char char="•"/>
            </a:pPr>
            <a:r>
              <a:rPr lang="en-US" sz="11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Mining and Construction focused publications</a:t>
            </a:r>
            <a:endParaRPr dirty="0"/>
          </a:p>
          <a:p>
            <a:pPr marL="628650" marR="0" lvl="1" indent="-101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i="0" u="sng" strike="noStrike" cap="none" dirty="0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rPr>
              <a:t>SUPPORTED OUTREACH</a:t>
            </a:r>
            <a:endParaRPr sz="1600" b="1" i="0" u="sng" strike="noStrike" cap="none" dirty="0">
              <a:solidFill>
                <a:schemeClr val="accent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628650" marR="0" lvl="1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Char char="•"/>
            </a:pPr>
            <a:r>
              <a:rPr lang="en-US" sz="11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Allied Organization</a:t>
            </a:r>
          </a:p>
          <a:p>
            <a:pPr marL="628650" marR="0" lvl="1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Char char="•"/>
            </a:pPr>
            <a:r>
              <a:rPr lang="en-US" sz="1100" dirty="0">
                <a:solidFill>
                  <a:schemeClr val="lt1"/>
                </a:solidFill>
                <a:latin typeface="Arial"/>
                <a:cs typeface="Arial"/>
                <a:sym typeface="Arial"/>
              </a:rPr>
              <a:t>Supporting Partners </a:t>
            </a:r>
            <a:endParaRPr dirty="0"/>
          </a:p>
          <a:p>
            <a:pPr marL="628650" marR="0" lvl="1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Char char="•"/>
            </a:pPr>
            <a:r>
              <a:rPr lang="en-US" sz="11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External Organization (</a:t>
            </a:r>
            <a:r>
              <a:rPr lang="en-US" sz="11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ex: </a:t>
            </a:r>
            <a:r>
              <a:rPr lang="en-US" sz="11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Space Grant Consortia)</a:t>
            </a:r>
            <a:endParaRPr dirty="0"/>
          </a:p>
        </p:txBody>
      </p:sp>
      <p:pic>
        <p:nvPicPr>
          <p:cNvPr id="1253" name="Google Shape;1253;p8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241459" y="4087487"/>
            <a:ext cx="1197061" cy="10319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4" name="Google Shape;1254;p8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733674" y="4087487"/>
            <a:ext cx="1139345" cy="10319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1" name="Google Shape;1381;p89"/>
          <p:cNvSpPr txBox="1"/>
          <p:nvPr/>
        </p:nvSpPr>
        <p:spPr>
          <a:xfrm>
            <a:off x="113039" y="317636"/>
            <a:ext cx="9826200" cy="9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NASA Centennial Challenges</a:t>
            </a:r>
            <a:endParaRPr dirty="0">
              <a:solidFill>
                <a:schemeClr val="bg1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Spurring Innovation in space technology (with terrestrial applications) through prized competitions</a:t>
            </a:r>
            <a:endParaRPr sz="2000" dirty="0">
              <a:solidFill>
                <a:schemeClr val="bg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2" name="Google Shape;1382;p89"/>
          <p:cNvSpPr/>
          <p:nvPr/>
        </p:nvSpPr>
        <p:spPr>
          <a:xfrm>
            <a:off x="2452465" y="1807003"/>
            <a:ext cx="1065600" cy="1034700"/>
          </a:xfrm>
          <a:prstGeom prst="ellipse">
            <a:avLst/>
          </a:prstGeom>
          <a:blipFill rotWithShape="1">
            <a:blip r:embed="rId3">
              <a:alphaModFix/>
            </a:blip>
            <a:stretch>
              <a:fillRect t="1429"/>
            </a:stretch>
          </a:blipFill>
          <a:ln w="38100" cap="flat" cmpd="sng">
            <a:solidFill>
              <a:srgbClr val="FFC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46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3" name="Google Shape;1383;p89"/>
          <p:cNvSpPr/>
          <p:nvPr/>
        </p:nvSpPr>
        <p:spPr>
          <a:xfrm>
            <a:off x="1161215" y="1802981"/>
            <a:ext cx="1011300" cy="978900"/>
          </a:xfrm>
          <a:prstGeom prst="ellipse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 w="38100" cap="flat" cmpd="sng">
            <a:solidFill>
              <a:srgbClr val="FFC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384" name="Google Shape;1384;p8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864979" y="2026218"/>
            <a:ext cx="1279500" cy="1279500"/>
          </a:xfrm>
          <a:prstGeom prst="ellipse">
            <a:avLst/>
          </a:prstGeom>
          <a:noFill/>
          <a:ln w="38100" cap="flat" cmpd="sng">
            <a:solidFill>
              <a:srgbClr val="92D05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385" name="Google Shape;1385;p8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538696" y="2000935"/>
            <a:ext cx="1316100" cy="1279500"/>
          </a:xfrm>
          <a:prstGeom prst="ellipse">
            <a:avLst/>
          </a:prstGeom>
          <a:noFill/>
          <a:ln w="38100" cap="flat" cmpd="sng">
            <a:solidFill>
              <a:srgbClr val="92D050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386" name="Google Shape;1386;p89"/>
          <p:cNvSpPr txBox="1"/>
          <p:nvPr/>
        </p:nvSpPr>
        <p:spPr>
          <a:xfrm>
            <a:off x="1093968" y="2913957"/>
            <a:ext cx="1167000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rPr>
              <a:t>3D-Printed Habitat*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rPr>
              <a:t>$</a:t>
            </a:r>
            <a:r>
              <a:rPr lang="en-US" sz="1400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rPr>
              <a:t>3.1M</a:t>
            </a:r>
            <a:endParaRPr/>
          </a:p>
        </p:txBody>
      </p:sp>
      <p:sp>
        <p:nvSpPr>
          <p:cNvPr id="1387" name="Google Shape;1387;p89"/>
          <p:cNvSpPr txBox="1"/>
          <p:nvPr/>
        </p:nvSpPr>
        <p:spPr>
          <a:xfrm>
            <a:off x="840059" y="4759533"/>
            <a:ext cx="17094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rPr>
              <a:t>Vascular Tissue*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rPr>
              <a:t>$500K</a:t>
            </a:r>
            <a:endParaRPr/>
          </a:p>
        </p:txBody>
      </p:sp>
      <p:sp>
        <p:nvSpPr>
          <p:cNvPr id="1388" name="Google Shape;1388;p89"/>
          <p:cNvSpPr txBox="1"/>
          <p:nvPr/>
        </p:nvSpPr>
        <p:spPr>
          <a:xfrm>
            <a:off x="5252618" y="3568837"/>
            <a:ext cx="16677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rgbClr val="92D050"/>
                </a:solidFill>
                <a:latin typeface="Calibri"/>
                <a:ea typeface="Calibri"/>
                <a:cs typeface="Calibri"/>
                <a:sym typeface="Calibri"/>
              </a:rPr>
              <a:t>Cube Quest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92D050"/>
                </a:solidFill>
                <a:latin typeface="Calibri"/>
                <a:ea typeface="Calibri"/>
                <a:cs typeface="Calibri"/>
                <a:sym typeface="Calibri"/>
              </a:rPr>
              <a:t>$5M</a:t>
            </a:r>
            <a:endParaRPr/>
          </a:p>
        </p:txBody>
      </p:sp>
      <p:sp>
        <p:nvSpPr>
          <p:cNvPr id="1389" name="Google Shape;1389;p89"/>
          <p:cNvSpPr txBox="1"/>
          <p:nvPr/>
        </p:nvSpPr>
        <p:spPr>
          <a:xfrm>
            <a:off x="2392436" y="4773955"/>
            <a:ext cx="15534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rPr>
              <a:t>Space Robotics*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rPr>
              <a:t>$1.9M</a:t>
            </a:r>
            <a:endParaRPr/>
          </a:p>
        </p:txBody>
      </p:sp>
      <p:sp>
        <p:nvSpPr>
          <p:cNvPr id="1390" name="Google Shape;1390;p89"/>
          <p:cNvSpPr txBox="1"/>
          <p:nvPr/>
        </p:nvSpPr>
        <p:spPr>
          <a:xfrm>
            <a:off x="10147550" y="3475545"/>
            <a:ext cx="1423200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rgbClr val="92D050"/>
                </a:solidFill>
                <a:latin typeface="Calibri"/>
                <a:ea typeface="Calibri"/>
                <a:cs typeface="Calibri"/>
                <a:sym typeface="Calibri"/>
              </a:rPr>
              <a:t>Space Food Challenge*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92D050"/>
                </a:solidFill>
                <a:latin typeface="Calibri"/>
                <a:ea typeface="Calibri"/>
                <a:cs typeface="Calibri"/>
                <a:sym typeface="Calibri"/>
              </a:rPr>
              <a:t>Up to $3 M</a:t>
            </a:r>
            <a:endParaRPr/>
          </a:p>
        </p:txBody>
      </p:sp>
      <p:sp>
        <p:nvSpPr>
          <p:cNvPr id="1391" name="Google Shape;1391;p89"/>
          <p:cNvSpPr txBox="1"/>
          <p:nvPr/>
        </p:nvSpPr>
        <p:spPr>
          <a:xfrm>
            <a:off x="6931246" y="3507582"/>
            <a:ext cx="1122300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rgbClr val="92D050"/>
                </a:solidFill>
                <a:latin typeface="Calibri"/>
                <a:ea typeface="Calibri"/>
                <a:cs typeface="Calibri"/>
                <a:sym typeface="Calibri"/>
              </a:rPr>
              <a:t>Watts On The Moon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92D050"/>
                </a:solidFill>
                <a:latin typeface="Calibri"/>
                <a:ea typeface="Calibri"/>
                <a:cs typeface="Calibri"/>
                <a:sym typeface="Calibri"/>
              </a:rPr>
              <a:t>Up to $5 M</a:t>
            </a:r>
            <a:endParaRPr sz="1600" b="1">
              <a:solidFill>
                <a:srgbClr val="92D05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2" name="Google Shape;1392;p89"/>
          <p:cNvSpPr txBox="1"/>
          <p:nvPr/>
        </p:nvSpPr>
        <p:spPr>
          <a:xfrm>
            <a:off x="8371800" y="3503183"/>
            <a:ext cx="1719000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rgbClr val="92D050"/>
                </a:solidFill>
                <a:latin typeface="Calibri"/>
                <a:ea typeface="Calibri"/>
                <a:cs typeface="Calibri"/>
                <a:sym typeface="Calibri"/>
              </a:rPr>
              <a:t>Break the Ice Lunar Challenge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92D050"/>
                </a:solidFill>
                <a:latin typeface="Calibri"/>
                <a:ea typeface="Calibri"/>
                <a:cs typeface="Calibri"/>
                <a:sym typeface="Calibri"/>
              </a:rPr>
              <a:t>Up to $3.5 M</a:t>
            </a:r>
            <a:endParaRPr sz="1600">
              <a:solidFill>
                <a:srgbClr val="92D05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3" name="Google Shape;1393;p89"/>
          <p:cNvSpPr/>
          <p:nvPr/>
        </p:nvSpPr>
        <p:spPr>
          <a:xfrm>
            <a:off x="918024" y="5356915"/>
            <a:ext cx="2984400" cy="3045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COMPLETED</a:t>
            </a:r>
            <a:endParaRPr/>
          </a:p>
        </p:txBody>
      </p:sp>
      <p:sp>
        <p:nvSpPr>
          <p:cNvPr id="1394" name="Google Shape;1394;p89"/>
          <p:cNvSpPr txBox="1"/>
          <p:nvPr/>
        </p:nvSpPr>
        <p:spPr>
          <a:xfrm>
            <a:off x="5525256" y="5353615"/>
            <a:ext cx="5927100" cy="3078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ACTIVE</a:t>
            </a:r>
            <a:endParaRPr/>
          </a:p>
        </p:txBody>
      </p:sp>
      <p:pic>
        <p:nvPicPr>
          <p:cNvPr id="1395" name="Google Shape;1395;p89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0218125" y="1977376"/>
            <a:ext cx="1282200" cy="1280100"/>
          </a:xfrm>
          <a:prstGeom prst="ellipse">
            <a:avLst/>
          </a:prstGeom>
          <a:noFill/>
          <a:ln w="38100" cap="flat" cmpd="sng">
            <a:solidFill>
              <a:srgbClr val="92D050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396" name="Google Shape;1396;p89"/>
          <p:cNvSpPr/>
          <p:nvPr/>
        </p:nvSpPr>
        <p:spPr>
          <a:xfrm>
            <a:off x="5370207" y="1995750"/>
            <a:ext cx="1348500" cy="1289700"/>
          </a:xfrm>
          <a:prstGeom prst="ellipse">
            <a:avLst/>
          </a:prstGeom>
          <a:blipFill rotWithShape="1">
            <a:blip r:embed="rId8">
              <a:alphaModFix/>
            </a:blip>
            <a:stretch>
              <a:fillRect/>
            </a:stretch>
          </a:blipFill>
          <a:ln w="38100" cap="flat" cmpd="sng">
            <a:solidFill>
              <a:srgbClr val="92D05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7" name="Google Shape;1397;p89"/>
          <p:cNvSpPr txBox="1"/>
          <p:nvPr/>
        </p:nvSpPr>
        <p:spPr>
          <a:xfrm>
            <a:off x="2221638" y="2935441"/>
            <a:ext cx="1667700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rPr>
              <a:t>CO</a:t>
            </a:r>
            <a:r>
              <a:rPr lang="en-US" sz="1600" b="1" baseline="-25000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lang="en-US" sz="1600" b="1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rPr>
              <a:t> Conversion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rPr>
              <a:t>$1M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rgbClr val="FFC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8" name="Google Shape;1398;p89"/>
          <p:cNvSpPr/>
          <p:nvPr/>
        </p:nvSpPr>
        <p:spPr>
          <a:xfrm>
            <a:off x="1217972" y="3747571"/>
            <a:ext cx="965400" cy="940500"/>
          </a:xfrm>
          <a:prstGeom prst="ellipse">
            <a:avLst/>
          </a:prstGeom>
          <a:blipFill rotWithShape="1">
            <a:blip r:embed="rId9">
              <a:alphaModFix/>
            </a:blip>
            <a:stretch>
              <a:fillRect r="559"/>
            </a:stretch>
          </a:blipFill>
          <a:ln w="38100" cap="flat" cmpd="sng">
            <a:solidFill>
              <a:srgbClr val="FFC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99" name="Google Shape;1399;p89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2575449" y="3727173"/>
            <a:ext cx="998100" cy="975300"/>
          </a:xfrm>
          <a:prstGeom prst="ellipse">
            <a:avLst/>
          </a:prstGeom>
          <a:solidFill>
            <a:srgbClr val="FFFFFF"/>
          </a:solidFill>
          <a:ln w="38100" cap="flat" cmpd="sng">
            <a:solidFill>
              <a:srgbClr val="FFC000"/>
            </a:solidFill>
            <a:prstDash val="solid"/>
            <a:round/>
            <a:headEnd type="none" w="sm" len="sm"/>
            <a:tailEnd type="none" w="sm" len="sm"/>
          </a:ln>
          <a:effectLst>
            <a:outerShdw dist="50800" dir="5400000" sx="1000" sy="1000" algn="ctr" rotWithShape="0">
              <a:srgbClr val="000000">
                <a:alpha val="78820"/>
              </a:srgbClr>
            </a:outerShdw>
          </a:effectLst>
        </p:spPr>
      </p:pic>
      <p:sp>
        <p:nvSpPr>
          <p:cNvPr id="1403" name="Google Shape;1403;p89"/>
          <p:cNvSpPr txBox="1"/>
          <p:nvPr/>
        </p:nvSpPr>
        <p:spPr>
          <a:xfrm>
            <a:off x="113039" y="6540364"/>
            <a:ext cx="2852100" cy="24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18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*Competitions supported by Allied Organizations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070588" y="1216671"/>
            <a:ext cx="27051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u="sng" dirty="0">
                <a:solidFill>
                  <a:schemeClr val="bg1"/>
                </a:solidFill>
              </a:rPr>
              <a:t>G</a:t>
            </a:r>
            <a:r>
              <a:rPr lang="en-US" sz="4800" b="1" dirty="0">
                <a:solidFill>
                  <a:srgbClr val="FFC000"/>
                </a:solidFill>
              </a:rPr>
              <a:t>uts.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070588" y="5570991"/>
            <a:ext cx="27051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u="sng" dirty="0">
                <a:solidFill>
                  <a:schemeClr val="bg1"/>
                </a:solidFill>
              </a:rPr>
              <a:t>G</a:t>
            </a:r>
            <a:r>
              <a:rPr lang="en-US" sz="4800" b="1" dirty="0">
                <a:solidFill>
                  <a:srgbClr val="FFC000"/>
                </a:solidFill>
              </a:rPr>
              <a:t>old.</a:t>
            </a:r>
          </a:p>
        </p:txBody>
      </p:sp>
      <p:sp>
        <p:nvSpPr>
          <p:cNvPr id="10" name="Oval 9"/>
          <p:cNvSpPr/>
          <p:nvPr/>
        </p:nvSpPr>
        <p:spPr>
          <a:xfrm>
            <a:off x="597126" y="1216671"/>
            <a:ext cx="1127795" cy="1069531"/>
          </a:xfrm>
          <a:prstGeom prst="ellipse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45940" t="-124358" r="-462691" b="-399998"/>
            </a:stretch>
          </a:blip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597126" y="2588069"/>
            <a:ext cx="1127795" cy="1069531"/>
          </a:xfrm>
          <a:prstGeom prst="ellipse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4861" t="-27496" r="-573770" b="-496860"/>
            </a:stretch>
          </a:blip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597126" y="5430738"/>
            <a:ext cx="1192271" cy="1111502"/>
          </a:xfrm>
          <a:prstGeom prst="ellipse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572120" t="-219150" r="-36512" b="-305206"/>
            </a:stretch>
          </a:blip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2070588" y="2588069"/>
            <a:ext cx="27051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u="sng" dirty="0">
                <a:solidFill>
                  <a:schemeClr val="bg1"/>
                </a:solidFill>
              </a:rPr>
              <a:t>G</a:t>
            </a:r>
            <a:r>
              <a:rPr lang="en-US" sz="4800" b="1" dirty="0">
                <a:solidFill>
                  <a:srgbClr val="FFC000"/>
                </a:solidFill>
              </a:rPr>
              <a:t>lory.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02465" y="198490"/>
            <a:ext cx="968649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chemeClr val="bg1"/>
                </a:solidFill>
              </a:rPr>
              <a:t>What motivates people to compete?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6D1E356-9694-0945-B3EF-F002EF2A3077}"/>
              </a:ext>
            </a:extLst>
          </p:cNvPr>
          <p:cNvSpPr txBox="1"/>
          <p:nvPr/>
        </p:nvSpPr>
        <p:spPr>
          <a:xfrm>
            <a:off x="1998776" y="4130196"/>
            <a:ext cx="360956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u="sng" dirty="0">
                <a:solidFill>
                  <a:schemeClr val="bg1"/>
                </a:solidFill>
              </a:rPr>
              <a:t>G</a:t>
            </a:r>
            <a:r>
              <a:rPr lang="en-US" sz="4800" b="1" dirty="0">
                <a:solidFill>
                  <a:srgbClr val="FFC000"/>
                </a:solidFill>
              </a:rPr>
              <a:t>ood.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FD6E3D9-3E64-484A-8909-EBC02CD4004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579" b="89700" l="9722" r="89815"/>
                    </a14:imgEffect>
                    <a14:imgEffect>
                      <a14:colorTemperature colorTemp="4700"/>
                    </a14:imgEffect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64045" y="3850201"/>
            <a:ext cx="1858434" cy="2004699"/>
          </a:xfrm>
          <a:prstGeom prst="rect">
            <a:avLst/>
          </a:prstGeom>
        </p:spPr>
      </p:pic>
      <p:pic>
        <p:nvPicPr>
          <p:cNvPr id="17" name="Google Shape;1401;p89">
            <a:extLst>
              <a:ext uri="{FF2B5EF4-FFF2-40B4-BE49-F238E27FC236}">
                <a16:creationId xmlns:a16="http://schemas.microsoft.com/office/drawing/2014/main" id="{38948917-9DDF-4B74-B1A1-F97FAB7C1A06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352567" y="2875989"/>
            <a:ext cx="2451340" cy="185090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400;p89">
            <a:extLst>
              <a:ext uri="{FF2B5EF4-FFF2-40B4-BE49-F238E27FC236}">
                <a16:creationId xmlns:a16="http://schemas.microsoft.com/office/drawing/2014/main" id="{E5278965-8082-4A1E-AD14-94AB67697622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306007" y="4319208"/>
            <a:ext cx="3299827" cy="2412044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3DE12603-5C1E-4AEB-A057-ED9C8144788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62212" y="343809"/>
            <a:ext cx="2111441" cy="2815254"/>
          </a:xfrm>
          <a:prstGeom prst="rect">
            <a:avLst/>
          </a:prstGeom>
        </p:spPr>
      </p:pic>
      <p:pic>
        <p:nvPicPr>
          <p:cNvPr id="19" name="Google Shape;699;p94" descr="Image result for ted ground jpl">
            <a:extLst>
              <a:ext uri="{FF2B5EF4-FFF2-40B4-BE49-F238E27FC236}">
                <a16:creationId xmlns:a16="http://schemas.microsoft.com/office/drawing/2014/main" id="{72A27649-9BD5-4947-B3F4-92610AA5C8FC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 b="6367"/>
          <a:stretch/>
        </p:blipFill>
        <p:spPr>
          <a:xfrm>
            <a:off x="5802710" y="1002814"/>
            <a:ext cx="1731240" cy="185115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402;p89">
            <a:extLst>
              <a:ext uri="{FF2B5EF4-FFF2-40B4-BE49-F238E27FC236}">
                <a16:creationId xmlns:a16="http://schemas.microsoft.com/office/drawing/2014/main" id="{E9729C30-483C-4489-BE9B-2C6F3D25D4B9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7573119" y="1751436"/>
            <a:ext cx="1858434" cy="2412044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AF45477-4D5C-4462-89A9-B1AE6ADC351C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t="24061" b="12574"/>
          <a:stretch/>
        </p:blipFill>
        <p:spPr>
          <a:xfrm>
            <a:off x="9174430" y="2782882"/>
            <a:ext cx="2777888" cy="2178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8632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728774" y="1366097"/>
            <a:ext cx="8897815" cy="973059"/>
          </a:xfrm>
          <a:prstGeom prst="rect">
            <a:avLst/>
          </a:prstGeom>
        </p:spPr>
        <p:txBody>
          <a:bodyPr/>
          <a:lstStyle>
            <a:lvl1pPr marL="0" marR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provide more than a prize purse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1482588" y="2152177"/>
            <a:ext cx="9144000" cy="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6" name="Picture 15">
            <a:extLst>
              <a:ext uri="{FF2B5EF4-FFF2-40B4-BE49-F238E27FC236}">
                <a16:creationId xmlns:a16="http://schemas.microsoft.com/office/drawing/2014/main" id="{E8D1A17B-5DB4-FF4B-9ED8-F2D8051B858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8200" y="2742137"/>
            <a:ext cx="4986615" cy="2960311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7C5B0150-E1C9-4443-8BA9-4E9F69FE18B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71906" y="2742137"/>
            <a:ext cx="5081894" cy="2947653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437AD8C-5AE0-5847-8852-C6657B2CAB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57FC4-C305-C246-BAEE-1D022AE99BB3}" type="slidenum">
              <a:rPr lang="en-US" smtClean="0"/>
              <a:t>12</a:t>
            </a:fld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796EF4D-80D9-45CD-8D77-BD773969B8C7}"/>
              </a:ext>
            </a:extLst>
          </p:cNvPr>
          <p:cNvSpPr txBox="1"/>
          <p:nvPr/>
        </p:nvSpPr>
        <p:spPr>
          <a:xfrm>
            <a:off x="2977281" y="717175"/>
            <a:ext cx="615461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 dirty="0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rPr>
              <a:t>Centennial Challenges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6115189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D34B551-611F-C74B-A0C5-3074C91C16EC}"/>
              </a:ext>
            </a:extLst>
          </p:cNvPr>
          <p:cNvSpPr txBox="1"/>
          <p:nvPr/>
        </p:nvSpPr>
        <p:spPr>
          <a:xfrm>
            <a:off x="4082822" y="1470849"/>
            <a:ext cx="1052242" cy="288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01913" indent="-201913" defTabSz="332833">
              <a:buFont typeface="Arial" panose="020B0604020202020204" pitchFamily="34" charset="0"/>
              <a:buChar char="•"/>
              <a:defRPr/>
            </a:pPr>
            <a:endParaRPr lang="en-US" sz="1272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6818F5C-2EE1-CC48-BBC1-F416432B46DE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4939" y="1056144"/>
            <a:ext cx="2092568" cy="2092568"/>
          </a:xfrm>
          <a:prstGeom prst="ellipse">
            <a:avLst/>
          </a:prstGeom>
          <a:ln w="38100">
            <a:solidFill>
              <a:srgbClr val="92D050"/>
            </a:solidFill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E6A47FF-47D5-0E48-A936-3B2B71900A8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28455" y="1029380"/>
            <a:ext cx="2152320" cy="2092568"/>
          </a:xfrm>
          <a:prstGeom prst="ellipse">
            <a:avLst/>
          </a:prstGeom>
          <a:ln w="38100">
            <a:solidFill>
              <a:srgbClr val="92D050"/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7A610C3-DC26-BD41-8D5D-76B5B0C8DD97}"/>
              </a:ext>
            </a:extLst>
          </p:cNvPr>
          <p:cNvSpPr txBox="1"/>
          <p:nvPr/>
        </p:nvSpPr>
        <p:spPr>
          <a:xfrm>
            <a:off x="8262326" y="3373999"/>
            <a:ext cx="3701059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313576">
              <a:defRPr/>
            </a:pPr>
            <a:r>
              <a:rPr lang="en-US" sz="2400" b="1" kern="0" dirty="0">
                <a:solidFill>
                  <a:srgbClr val="92D050"/>
                </a:solidFill>
                <a:latin typeface="Calibri"/>
                <a:cs typeface="Arial" panose="020B0604020202020204" pitchFamily="34" charset="0"/>
                <a:sym typeface="Arial"/>
              </a:rPr>
              <a:t>Deep Space Food</a:t>
            </a:r>
          </a:p>
          <a:p>
            <a:pPr algn="ctr" defTabSz="443777">
              <a:spcBef>
                <a:spcPct val="0"/>
              </a:spcBef>
              <a:defRPr/>
            </a:pPr>
            <a:r>
              <a:rPr lang="en-US" sz="1600" i="1" dirty="0">
                <a:solidFill>
                  <a:srgbClr val="92D050"/>
                </a:solidFill>
                <a:latin typeface="Calibri"/>
                <a:cs typeface="Arial"/>
                <a:sym typeface="Arial"/>
              </a:rPr>
              <a:t>Prize Purse: up to $3M</a:t>
            </a:r>
          </a:p>
          <a:p>
            <a:pPr algn="ctr" defTabSz="443777">
              <a:spcBef>
                <a:spcPct val="0"/>
              </a:spcBef>
              <a:defRPr/>
            </a:pPr>
            <a:endParaRPr lang="en-US" sz="1400" i="1" dirty="0">
              <a:solidFill>
                <a:srgbClr val="92D050"/>
              </a:solidFill>
              <a:latin typeface="Calibri"/>
              <a:cs typeface="Arial"/>
              <a:sym typeface="Arial"/>
            </a:endParaRPr>
          </a:p>
          <a:p>
            <a:pPr algn="ctr" defTabSz="443777">
              <a:spcBef>
                <a:spcPct val="0"/>
              </a:spcBef>
              <a:defRPr/>
            </a:pPr>
            <a:r>
              <a:rPr lang="en-US" sz="1600" i="1" dirty="0">
                <a:solidFill>
                  <a:srgbClr val="92D050"/>
                </a:solidFill>
                <a:latin typeface="Calibri"/>
                <a:cs typeface="Arial"/>
                <a:sym typeface="Arial"/>
              </a:rPr>
              <a:t>Lead Center: Kennedy Space Center</a:t>
            </a:r>
          </a:p>
          <a:p>
            <a:pPr algn="ctr" defTabSz="443777">
              <a:spcBef>
                <a:spcPct val="0"/>
              </a:spcBef>
              <a:defRPr/>
            </a:pPr>
            <a:endParaRPr lang="en-US" sz="1600" dirty="0">
              <a:solidFill>
                <a:schemeClr val="bg1"/>
              </a:solidFill>
            </a:endParaRPr>
          </a:p>
          <a:p>
            <a:pPr algn="ctr" defTabSz="443777">
              <a:spcBef>
                <a:spcPct val="0"/>
              </a:spcBef>
              <a:defRPr/>
            </a:pPr>
            <a:r>
              <a:rPr lang="en-US" sz="1600" dirty="0">
                <a:solidFill>
                  <a:schemeClr val="bg1"/>
                </a:solidFill>
              </a:rPr>
              <a:t>Develop and demonstrate novel food production technologies, systems, and/or approaches for long duration space exploration missions.</a:t>
            </a:r>
          </a:p>
          <a:p>
            <a:pPr algn="ctr" defTabSz="443777">
              <a:spcBef>
                <a:spcPct val="0"/>
              </a:spcBef>
              <a:defRPr/>
            </a:pPr>
            <a:r>
              <a:rPr lang="en-US" sz="2000" b="1" kern="0" dirty="0">
                <a:solidFill>
                  <a:srgbClr val="92D050"/>
                </a:solidFill>
                <a:latin typeface="Calibri"/>
                <a:cs typeface="Arial" panose="020B0604020202020204" pitchFamily="34" charset="0"/>
              </a:rPr>
              <a:t>Phase 2 Awards</a:t>
            </a:r>
          </a:p>
          <a:p>
            <a:pPr algn="ctr" defTabSz="443777">
              <a:spcBef>
                <a:spcPct val="0"/>
              </a:spcBef>
              <a:defRPr/>
            </a:pPr>
            <a:r>
              <a:rPr lang="en-US" sz="2000" b="1" kern="0" dirty="0">
                <a:solidFill>
                  <a:srgbClr val="92D050"/>
                </a:solidFill>
                <a:latin typeface="Calibri"/>
                <a:cs typeface="Arial" panose="020B0604020202020204" pitchFamily="34" charset="0"/>
              </a:rPr>
              <a:t>Phase 3 Development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BA2CAB2-47D4-F445-B84E-F90173908949}"/>
              </a:ext>
            </a:extLst>
          </p:cNvPr>
          <p:cNvSpPr txBox="1"/>
          <p:nvPr/>
        </p:nvSpPr>
        <p:spPr>
          <a:xfrm>
            <a:off x="525554" y="3429000"/>
            <a:ext cx="3174459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313576">
              <a:defRPr/>
            </a:pPr>
            <a:r>
              <a:rPr lang="en-US" sz="2400" b="1" dirty="0">
                <a:solidFill>
                  <a:srgbClr val="92D050"/>
                </a:solidFill>
                <a:latin typeface="Calibri"/>
                <a:cs typeface="Arial"/>
                <a:sym typeface="Arial"/>
              </a:rPr>
              <a:t>Watts on the Moon</a:t>
            </a:r>
          </a:p>
          <a:p>
            <a:pPr algn="ctr" defTabSz="313576">
              <a:defRPr/>
            </a:pPr>
            <a:r>
              <a:rPr lang="en-US" sz="1400" i="1" dirty="0">
                <a:solidFill>
                  <a:srgbClr val="92D050"/>
                </a:solidFill>
                <a:latin typeface="Calibri"/>
                <a:cs typeface="Arial"/>
                <a:sym typeface="Arial"/>
              </a:rPr>
              <a:t>Prize Purse: up to $5M</a:t>
            </a:r>
          </a:p>
          <a:p>
            <a:pPr algn="ctr" defTabSz="313576">
              <a:defRPr/>
            </a:pPr>
            <a:endParaRPr lang="en-US" sz="1400" i="1" dirty="0">
              <a:solidFill>
                <a:srgbClr val="92D050"/>
              </a:solidFill>
              <a:latin typeface="Calibri"/>
              <a:cs typeface="Arial"/>
              <a:sym typeface="Arial"/>
            </a:endParaRPr>
          </a:p>
          <a:p>
            <a:pPr algn="ctr" defTabSz="313576">
              <a:defRPr/>
            </a:pPr>
            <a:r>
              <a:rPr lang="en-US" sz="1600" i="1" dirty="0">
                <a:solidFill>
                  <a:srgbClr val="92D050"/>
                </a:solidFill>
                <a:latin typeface="Calibri"/>
                <a:cs typeface="Arial"/>
                <a:sym typeface="Arial"/>
              </a:rPr>
              <a:t>Lead Center: Glenn Research Center</a:t>
            </a:r>
          </a:p>
          <a:p>
            <a:pPr algn="ctr" defTabSz="313576">
              <a:defRPr/>
            </a:pPr>
            <a:endParaRPr lang="en-US" sz="1600" dirty="0">
              <a:solidFill>
                <a:schemeClr val="bg1"/>
              </a:solidFill>
            </a:endParaRPr>
          </a:p>
          <a:p>
            <a:pPr algn="ctr" defTabSz="313576">
              <a:defRPr/>
            </a:pPr>
            <a:r>
              <a:rPr lang="en-US" sz="1600" dirty="0">
                <a:solidFill>
                  <a:schemeClr val="bg1"/>
                </a:solidFill>
              </a:rPr>
              <a:t>Develop and demonstrate sustainable energy storage, distribution, and management on the lunar surface</a:t>
            </a:r>
            <a:endParaRPr lang="en-US" sz="1600" dirty="0">
              <a:solidFill>
                <a:schemeClr val="bg1"/>
              </a:solidFill>
              <a:sym typeface="Arial"/>
            </a:endParaRPr>
          </a:p>
          <a:p>
            <a:pPr algn="ctr" defTabSz="313576">
              <a:defRPr/>
            </a:pPr>
            <a:r>
              <a:rPr lang="en-US" sz="2000" b="1" dirty="0">
                <a:solidFill>
                  <a:srgbClr val="92D050"/>
                </a:solidFill>
                <a:latin typeface="Calibri"/>
                <a:cs typeface="Arial"/>
                <a:sym typeface="Arial"/>
              </a:rPr>
              <a:t>Phase 2, Level 2 Competition In-Progress</a:t>
            </a:r>
          </a:p>
          <a:p>
            <a:pPr algn="ctr" defTabSz="313576">
              <a:defRPr/>
            </a:pPr>
            <a:endParaRPr lang="en-US" sz="1200" b="1" dirty="0">
              <a:solidFill>
                <a:srgbClr val="4F81BD"/>
              </a:solidFill>
              <a:latin typeface="Calibri"/>
              <a:cs typeface="Arial"/>
              <a:sym typeface="Arial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731E77F-F7C1-8744-A98D-224223D44EF7}"/>
              </a:ext>
            </a:extLst>
          </p:cNvPr>
          <p:cNvSpPr txBox="1"/>
          <p:nvPr/>
        </p:nvSpPr>
        <p:spPr>
          <a:xfrm>
            <a:off x="4130640" y="3371606"/>
            <a:ext cx="3701059" cy="329320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defTabSz="313576">
              <a:defRPr/>
            </a:pPr>
            <a:r>
              <a:rPr lang="en-US" sz="2400" b="1" dirty="0">
                <a:solidFill>
                  <a:srgbClr val="92D050"/>
                </a:solidFill>
                <a:latin typeface="Calibri"/>
                <a:cs typeface="Calibri" panose="020F0502020204030204" pitchFamily="34" charset="0"/>
                <a:sym typeface="Arial"/>
              </a:rPr>
              <a:t>Break the Ice Lunar</a:t>
            </a:r>
          </a:p>
          <a:p>
            <a:pPr algn="ctr" defTabSz="313576">
              <a:defRPr/>
            </a:pPr>
            <a:r>
              <a:rPr lang="en-US" sz="1600" i="1" dirty="0">
                <a:solidFill>
                  <a:srgbClr val="92D050"/>
                </a:solidFill>
                <a:latin typeface="Calibri"/>
                <a:cs typeface="Arial"/>
                <a:sym typeface="Arial"/>
              </a:rPr>
              <a:t>Prize Purse: up to $3.5M</a:t>
            </a:r>
          </a:p>
          <a:p>
            <a:pPr algn="ctr" defTabSz="313576">
              <a:defRPr/>
            </a:pPr>
            <a:endParaRPr lang="en-US" sz="1400" i="1" dirty="0">
              <a:solidFill>
                <a:srgbClr val="92D050"/>
              </a:solidFill>
              <a:latin typeface="Calibri"/>
              <a:cs typeface="Arial"/>
              <a:sym typeface="Arial"/>
            </a:endParaRPr>
          </a:p>
          <a:p>
            <a:pPr algn="ctr" defTabSz="313576">
              <a:defRPr/>
            </a:pPr>
            <a:r>
              <a:rPr lang="en-US" sz="1600" i="1" dirty="0">
                <a:solidFill>
                  <a:srgbClr val="92D050"/>
                </a:solidFill>
                <a:latin typeface="Calibri"/>
                <a:cs typeface="Arial"/>
                <a:sym typeface="Arial"/>
              </a:rPr>
              <a:t>Lead Center: Marshall Space Flight Center</a:t>
            </a:r>
          </a:p>
          <a:p>
            <a:pPr algn="ctr" defTabSz="313576">
              <a:defRPr/>
            </a:pPr>
            <a:endParaRPr lang="en-US" sz="1600" dirty="0">
              <a:solidFill>
                <a:schemeClr val="bg1"/>
              </a:solidFill>
            </a:endParaRPr>
          </a:p>
          <a:p>
            <a:pPr algn="ctr" defTabSz="313576">
              <a:defRPr/>
            </a:pPr>
            <a:r>
              <a:rPr lang="en-US" sz="1600" dirty="0">
                <a:solidFill>
                  <a:schemeClr val="bg1"/>
                </a:solidFill>
              </a:rPr>
              <a:t>Develop and demonstrate autonomous icy regolith excavation technologies for near-term lunar missions that address key operational elements and environmental constraints </a:t>
            </a:r>
            <a:endParaRPr lang="en-US" sz="2000" b="1" dirty="0">
              <a:solidFill>
                <a:srgbClr val="92D050"/>
              </a:solidFill>
              <a:latin typeface="Calibri"/>
              <a:cs typeface="Calibri" panose="020F0502020204030204" pitchFamily="34" charset="0"/>
            </a:endParaRPr>
          </a:p>
          <a:p>
            <a:pPr algn="ctr" defTabSz="313576">
              <a:defRPr/>
            </a:pPr>
            <a:r>
              <a:rPr lang="en-US" sz="2000" b="1" dirty="0">
                <a:solidFill>
                  <a:srgbClr val="92D050"/>
                </a:solidFill>
                <a:latin typeface="Calibri"/>
                <a:cs typeface="Calibri" panose="020F0502020204030204" pitchFamily="34" charset="0"/>
                <a:sym typeface="Arial"/>
              </a:rPr>
              <a:t>Phase 2, Level 2 </a:t>
            </a:r>
          </a:p>
          <a:p>
            <a:pPr algn="ctr" defTabSz="313576">
              <a:defRPr/>
            </a:pPr>
            <a:r>
              <a:rPr lang="en-US" sz="2000" b="1" dirty="0">
                <a:solidFill>
                  <a:srgbClr val="92D050"/>
                </a:solidFill>
                <a:latin typeface="Calibri"/>
                <a:cs typeface="Calibri" panose="020F0502020204030204" pitchFamily="34" charset="0"/>
                <a:sym typeface="Arial"/>
              </a:rPr>
              <a:t>Competition In-Progress</a:t>
            </a:r>
            <a:endParaRPr lang="en-US" sz="1200" dirty="0">
              <a:solidFill>
                <a:srgbClr val="4F81BD"/>
              </a:solidFill>
              <a:latin typeface="Calibri"/>
              <a:cs typeface="Arial"/>
              <a:sym typeface="Arial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29C7554-BDC9-3840-8768-2251DD6BD6E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097023" y="1042169"/>
            <a:ext cx="2096853" cy="2093754"/>
          </a:xfrm>
          <a:prstGeom prst="ellipse">
            <a:avLst/>
          </a:prstGeom>
          <a:ln w="38100">
            <a:solidFill>
              <a:srgbClr val="92D050"/>
            </a:solidFill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59CCF1A0-0089-5643-B85B-748A15F21844}"/>
              </a:ext>
            </a:extLst>
          </p:cNvPr>
          <p:cNvSpPr/>
          <p:nvPr/>
        </p:nvSpPr>
        <p:spPr>
          <a:xfrm>
            <a:off x="328246" y="137400"/>
            <a:ext cx="10410091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50" b="1" dirty="0">
                <a:solidFill>
                  <a:schemeClr val="bg1"/>
                </a:solidFill>
              </a:rPr>
              <a:t>Current Active Centennial Challenges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0899DFB-2F2B-4561-A929-392F854DF558}"/>
              </a:ext>
            </a:extLst>
          </p:cNvPr>
          <p:cNvSpPr txBox="1"/>
          <p:nvPr/>
        </p:nvSpPr>
        <p:spPr>
          <a:xfrm>
            <a:off x="121298" y="6456784"/>
            <a:ext cx="3340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Nasa.gov/winit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22844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59CCF1A0-0089-5643-B85B-748A15F21844}"/>
              </a:ext>
            </a:extLst>
          </p:cNvPr>
          <p:cNvSpPr/>
          <p:nvPr/>
        </p:nvSpPr>
        <p:spPr>
          <a:xfrm>
            <a:off x="152400" y="180045"/>
            <a:ext cx="1121898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</a:rPr>
              <a:t>Partnerships Through the Centennial Challenges Process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4E65410-354E-4676-B040-99BF3E062B49}"/>
              </a:ext>
            </a:extLst>
          </p:cNvPr>
          <p:cNvSpPr txBox="1"/>
          <p:nvPr/>
        </p:nvSpPr>
        <p:spPr>
          <a:xfrm>
            <a:off x="322385" y="1066800"/>
            <a:ext cx="11547230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Ideation Workshop Participant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Ideation workshops take a broad potential topic area, and narrow it down to more focused challenge topics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Rely on expertise internal and external to NASA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Opportunity to engage with NASA in a new way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Meet and interact with experts internal and external to NASA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Allied Organization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i="1" u="sng" dirty="0">
                <a:solidFill>
                  <a:schemeClr val="bg1"/>
                </a:solidFill>
              </a:rPr>
              <a:t>THE</a:t>
            </a:r>
            <a:r>
              <a:rPr lang="en-US" sz="2000" dirty="0">
                <a:solidFill>
                  <a:schemeClr val="bg1"/>
                </a:solidFill>
              </a:rPr>
              <a:t> partner organization to NASA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Support CC’s development and execution of the challenge and engage with and manage the competitors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Engage for-profit organizations and Venture Capitalists interested in the developing technologies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Supporting Partner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Partner with the Allied Organization to provide support for the challenge and/or teams</a:t>
            </a:r>
          </a:p>
        </p:txBody>
      </p:sp>
    </p:spTree>
    <p:extLst>
      <p:ext uri="{BB962C8B-B14F-4D97-AF65-F5344CB8AC3E}">
        <p14:creationId xmlns:p14="http://schemas.microsoft.com/office/powerpoint/2010/main" val="29580462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59CCF1A0-0089-5643-B85B-748A15F21844}"/>
              </a:ext>
            </a:extLst>
          </p:cNvPr>
          <p:cNvSpPr/>
          <p:nvPr/>
        </p:nvSpPr>
        <p:spPr>
          <a:xfrm>
            <a:off x="152400" y="180045"/>
            <a:ext cx="1121898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</a:rPr>
              <a:t>Partnerships Through the Centennial Challenges Process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4E65410-354E-4676-B040-99BF3E062B49}"/>
              </a:ext>
            </a:extLst>
          </p:cNvPr>
          <p:cNvSpPr txBox="1"/>
          <p:nvPr/>
        </p:nvSpPr>
        <p:spPr>
          <a:xfrm>
            <a:off x="322385" y="1254369"/>
            <a:ext cx="1154723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Competitor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Compete in a Centennial Challenge as a team of solvers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Opportunity to win prize money from NASA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Engage with other experts and solvers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Judge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Review the submissions and demonstrations first-hand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Once a team is no longer participating in the challenge, they are “fair game”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Team Support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Be the “catcher” for the new and emerging technologies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Connect with brilliant and creative solvers from around the world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Support a team through the phases of competition</a:t>
            </a:r>
          </a:p>
        </p:txBody>
      </p:sp>
    </p:spTree>
    <p:extLst>
      <p:ext uri="{BB962C8B-B14F-4D97-AF65-F5344CB8AC3E}">
        <p14:creationId xmlns:p14="http://schemas.microsoft.com/office/powerpoint/2010/main" val="26050069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9731E77F-F7C1-8744-A98D-224223D44EF7}"/>
              </a:ext>
            </a:extLst>
          </p:cNvPr>
          <p:cNvSpPr txBox="1"/>
          <p:nvPr/>
        </p:nvSpPr>
        <p:spPr>
          <a:xfrm>
            <a:off x="285469" y="254358"/>
            <a:ext cx="6760099" cy="120032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defTabSz="313576">
              <a:defRPr/>
            </a:pPr>
            <a:r>
              <a:rPr lang="en-US" sz="2800" b="1" dirty="0">
                <a:solidFill>
                  <a:srgbClr val="92D050"/>
                </a:solidFill>
                <a:latin typeface="Calibri"/>
                <a:cs typeface="Calibri" panose="020F0502020204030204" pitchFamily="34" charset="0"/>
                <a:sym typeface="Arial"/>
              </a:rPr>
              <a:t>Break the Ice Lunar Challenge</a:t>
            </a:r>
          </a:p>
          <a:p>
            <a:pPr defTabSz="313576">
              <a:defRPr/>
            </a:pPr>
            <a:r>
              <a:rPr lang="en-US" sz="2000" i="1" dirty="0">
                <a:solidFill>
                  <a:srgbClr val="92D050"/>
                </a:solidFill>
                <a:latin typeface="Calibri"/>
                <a:cs typeface="Arial"/>
                <a:sym typeface="Arial"/>
              </a:rPr>
              <a:t>Lead Center: Marshall Space Flight Center</a:t>
            </a:r>
          </a:p>
          <a:p>
            <a:pPr defTabSz="313576">
              <a:defRPr/>
            </a:pPr>
            <a:r>
              <a:rPr lang="en-US" sz="2400" b="1" dirty="0">
                <a:solidFill>
                  <a:srgbClr val="92D050"/>
                </a:solidFill>
                <a:latin typeface="Calibri"/>
                <a:cs typeface="Calibri" panose="020F0502020204030204" pitchFamily="34" charset="0"/>
                <a:sym typeface="Arial"/>
              </a:rPr>
              <a:t> </a:t>
            </a:r>
          </a:p>
        </p:txBody>
      </p:sp>
      <p:pic>
        <p:nvPicPr>
          <p:cNvPr id="9" name="Online Media 8" title="NASA’s Break the Ice Challenge">
            <a:hlinkClick r:id="" action="ppaction://media"/>
            <a:extLst>
              <a:ext uri="{FF2B5EF4-FFF2-40B4-BE49-F238E27FC236}">
                <a16:creationId xmlns:a16="http://schemas.microsoft.com/office/drawing/2014/main" id="{1C244E26-96AA-482D-9221-5457FC43BAC1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547446" y="1076579"/>
            <a:ext cx="9097108" cy="5139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6231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1AF8AABE-BB83-C546-9285-63C76AE1706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6520" y="227813"/>
            <a:ext cx="828067" cy="685803"/>
          </a:xfrm>
          <a:prstGeom prst="rect">
            <a:avLst/>
          </a:prstGeom>
        </p:spPr>
      </p:pic>
      <p:pic>
        <p:nvPicPr>
          <p:cNvPr id="7" name="Picture 6" descr="A close up of a logo&#10;&#10;Description automatically generated">
            <a:extLst>
              <a:ext uri="{FF2B5EF4-FFF2-40B4-BE49-F238E27FC236}">
                <a16:creationId xmlns:a16="http://schemas.microsoft.com/office/drawing/2014/main" id="{57C1CB3E-7BDF-441F-8834-BA36BB641F9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46334" y="0"/>
            <a:ext cx="1917692" cy="136978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4397418-32A4-469F-9611-A9AF0072D82D}"/>
              </a:ext>
            </a:extLst>
          </p:cNvPr>
          <p:cNvSpPr txBox="1"/>
          <p:nvPr/>
        </p:nvSpPr>
        <p:spPr>
          <a:xfrm>
            <a:off x="-66252" y="1825363"/>
            <a:ext cx="600633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342900">
              <a:defRPr/>
            </a:pPr>
            <a:r>
              <a:rPr lang="en-US" sz="72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Thank You!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0D5D7F0-CE34-46B2-B21E-BF68DEB4D2C6}"/>
              </a:ext>
            </a:extLst>
          </p:cNvPr>
          <p:cNvSpPr txBox="1"/>
          <p:nvPr/>
        </p:nvSpPr>
        <p:spPr>
          <a:xfrm>
            <a:off x="2429751" y="3244334"/>
            <a:ext cx="15727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42900">
              <a:defRPr/>
            </a:pPr>
            <a:r>
              <a:rPr lang="en-US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@NASAPrize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0403AA2-A81D-418E-B9AB-5D674CA0185F}"/>
              </a:ext>
            </a:extLst>
          </p:cNvPr>
          <p:cNvSpPr txBox="1"/>
          <p:nvPr/>
        </p:nvSpPr>
        <p:spPr>
          <a:xfrm>
            <a:off x="2500089" y="3966789"/>
            <a:ext cx="15727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42900">
              <a:defRPr/>
            </a:pPr>
            <a:r>
              <a:rPr lang="en-US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/NASACC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BDD837B-DDED-4AF0-8B6F-A01982C3E27C}"/>
              </a:ext>
            </a:extLst>
          </p:cNvPr>
          <p:cNvSpPr txBox="1"/>
          <p:nvPr/>
        </p:nvSpPr>
        <p:spPr>
          <a:xfrm>
            <a:off x="2494703" y="4673586"/>
            <a:ext cx="15727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42900">
              <a:defRPr/>
            </a:pPr>
            <a:r>
              <a:rPr lang="en-US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NASAPrize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A98CF73-47D7-4309-A36F-4E6B7502F0B1}"/>
              </a:ext>
            </a:extLst>
          </p:cNvPr>
          <p:cNvSpPr txBox="1"/>
          <p:nvPr/>
        </p:nvSpPr>
        <p:spPr>
          <a:xfrm>
            <a:off x="2472031" y="5320430"/>
            <a:ext cx="22470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42900">
              <a:defRPr/>
            </a:pPr>
            <a:r>
              <a:rPr lang="en-US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www.nasa.gov/</a:t>
            </a:r>
            <a:r>
              <a:rPr lang="en-US" b="1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winit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BF15F377-9CDA-4F53-BD2C-FCB3E6DCA0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18084" y="3209165"/>
            <a:ext cx="440655" cy="440655"/>
          </a:xfrm>
          <a:prstGeom prst="rect">
            <a:avLst/>
          </a:prstGeom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4B3EE541-CC31-45D9-BE47-57BFBFE7F5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8084" y="3895466"/>
            <a:ext cx="440655" cy="440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Black Circle Instagram Icon, HD Png Download - kindpng">
            <a:extLst>
              <a:ext uri="{FF2B5EF4-FFF2-40B4-BE49-F238E27FC236}">
                <a16:creationId xmlns:a16="http://schemas.microsoft.com/office/drawing/2014/main" id="{89FFF07B-5B14-4DA2-8124-61A6CF4B9D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8083" y="4581767"/>
            <a:ext cx="440656" cy="461151"/>
          </a:xfrm>
          <a:prstGeom prst="flowChartConnector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World wide web - Free networking icons">
            <a:extLst>
              <a:ext uri="{FF2B5EF4-FFF2-40B4-BE49-F238E27FC236}">
                <a16:creationId xmlns:a16="http://schemas.microsoft.com/office/drawing/2014/main" id="{46825127-99FC-4D25-BC63-318D6997D9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9468" y="5223813"/>
            <a:ext cx="562566" cy="562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56113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2E7CE4C-B9D5-4C04-8747-AC27891157F3}"/>
              </a:ext>
            </a:extLst>
          </p:cNvPr>
          <p:cNvSpPr txBox="1"/>
          <p:nvPr/>
        </p:nvSpPr>
        <p:spPr>
          <a:xfrm>
            <a:off x="0" y="2871989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chemeClr val="bg1"/>
                </a:solidFill>
              </a:rPr>
              <a:t>Supplemental Information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BF635354-0C17-4DD2-9135-958D4AC3E4B4}"/>
              </a:ext>
            </a:extLst>
          </p:cNvPr>
          <p:cNvCxnSpPr/>
          <p:nvPr/>
        </p:nvCxnSpPr>
        <p:spPr>
          <a:xfrm>
            <a:off x="360608" y="2768958"/>
            <a:ext cx="5735392" cy="0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D232C21-0ED4-4290-ABC6-CEE81624F79D}"/>
              </a:ext>
            </a:extLst>
          </p:cNvPr>
          <p:cNvCxnSpPr/>
          <p:nvPr/>
        </p:nvCxnSpPr>
        <p:spPr>
          <a:xfrm>
            <a:off x="6096000" y="3861516"/>
            <a:ext cx="5735392" cy="0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34581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27" r="11197"/>
          <a:stretch/>
        </p:blipFill>
        <p:spPr bwMode="auto">
          <a:xfrm>
            <a:off x="1525139" y="682910"/>
            <a:ext cx="9155575" cy="619145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Flowchart: Off-page Connector 24"/>
          <p:cNvSpPr/>
          <p:nvPr/>
        </p:nvSpPr>
        <p:spPr>
          <a:xfrm rot="5400000">
            <a:off x="5764524" y="558257"/>
            <a:ext cx="1077218" cy="8059666"/>
          </a:xfrm>
          <a:prstGeom prst="flowChartOffpageConnector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>
              <a:defRPr/>
            </a:pPr>
            <a:r>
              <a:rPr lang="en-US" dirty="0">
                <a:solidFill>
                  <a:prstClr val="white"/>
                </a:solidFill>
                <a:latin typeface="Calibri"/>
              </a:rPr>
              <a:t> </a:t>
            </a:r>
          </a:p>
        </p:txBody>
      </p:sp>
      <p:sp>
        <p:nvSpPr>
          <p:cNvPr id="22" name="Flowchart: Off-page Connector 21"/>
          <p:cNvSpPr/>
          <p:nvPr/>
        </p:nvSpPr>
        <p:spPr>
          <a:xfrm rot="5400000">
            <a:off x="5802776" y="-544222"/>
            <a:ext cx="1000745" cy="8059664"/>
          </a:xfrm>
          <a:prstGeom prst="flowChartOffpageConnector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>
              <a:defRPr/>
            </a:pPr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0" name="Flowchart: Off-page Connector 19"/>
          <p:cNvSpPr/>
          <p:nvPr/>
        </p:nvSpPr>
        <p:spPr>
          <a:xfrm rot="5400000">
            <a:off x="5759228" y="-1650541"/>
            <a:ext cx="1081890" cy="8054005"/>
          </a:xfrm>
          <a:prstGeom prst="flowChartOffpageConnector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>
              <a:defRPr/>
            </a:pPr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4167" y="665551"/>
            <a:ext cx="998660" cy="103378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3" name="TextBox 2"/>
          <p:cNvSpPr txBox="1"/>
          <p:nvPr/>
        </p:nvSpPr>
        <p:spPr>
          <a:xfrm>
            <a:off x="1608676" y="773527"/>
            <a:ext cx="905933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>
              <a:defRPr/>
            </a:pPr>
            <a:r>
              <a:rPr lang="en-US" sz="4400" dirty="0">
                <a:solidFill>
                  <a:prstClr val="white"/>
                </a:solidFill>
                <a:latin typeface="Calibri"/>
              </a:rPr>
              <a:t>Program Impacts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3" t="55125" r="78636" b="24092"/>
          <a:stretch/>
        </p:blipFill>
        <p:spPr>
          <a:xfrm>
            <a:off x="2071702" y="1699331"/>
            <a:ext cx="1232546" cy="118118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2" t="45808" r="72919" b="35659"/>
          <a:stretch/>
        </p:blipFill>
        <p:spPr>
          <a:xfrm>
            <a:off x="2071704" y="2756715"/>
            <a:ext cx="1232545" cy="118834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17" name="TextBox 16"/>
          <p:cNvSpPr txBox="1"/>
          <p:nvPr/>
        </p:nvSpPr>
        <p:spPr>
          <a:xfrm>
            <a:off x="3711913" y="1838196"/>
            <a:ext cx="701261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defRPr/>
            </a:pPr>
            <a:r>
              <a:rPr lang="en-US" sz="1600" b="1" dirty="0">
                <a:solidFill>
                  <a:srgbClr val="002060"/>
                </a:solidFill>
                <a:latin typeface="Arial Black" panose="020B0A04020102020204" pitchFamily="34" charset="0"/>
              </a:rPr>
              <a:t>People: Inspiring a Workforce for NASA and the Nation</a:t>
            </a:r>
          </a:p>
          <a:p>
            <a:pPr marL="285750" indent="-285750" defTabSz="457200">
              <a:buFont typeface="Arial" panose="020B0604020202020204" pitchFamily="34" charset="0"/>
              <a:buChar char="•"/>
              <a:defRPr/>
            </a:pPr>
            <a: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Engages NASA workforce into implementation of innovative solutions </a:t>
            </a:r>
          </a:p>
          <a:p>
            <a:pPr marL="285750" indent="-285750" defTabSz="457200">
              <a:buFont typeface="Arial" panose="020B0604020202020204" pitchFamily="34" charset="0"/>
              <a:buChar char="•"/>
              <a:defRPr/>
            </a:pPr>
            <a: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Invite experts outside of NASA to push State of the Art</a:t>
            </a:r>
          </a:p>
          <a:p>
            <a:pPr marL="285750" indent="-285750" defTabSz="457200">
              <a:buFont typeface="Arial" panose="020B0604020202020204" pitchFamily="34" charset="0"/>
              <a:buChar char="•"/>
              <a:defRPr/>
            </a:pPr>
            <a:r>
              <a:rPr lang="en-US" sz="1600" dirty="0">
                <a:solidFill>
                  <a:srgbClr val="002060"/>
                </a:solidFill>
                <a:latin typeface="Arial"/>
                <a:cs typeface="Arial"/>
              </a:rPr>
              <a:t>Develop entrepreneurs for space and earth applications</a:t>
            </a:r>
          </a:p>
          <a:p>
            <a:pPr marL="285750" indent="-285750" defTabSz="457200">
              <a:buFont typeface="Arial" panose="020B0604020202020204" pitchFamily="34" charset="0"/>
              <a:buChar char="•"/>
              <a:defRPr/>
            </a:pPr>
            <a:endParaRPr lang="en-US" sz="1600" dirty="0">
              <a:solidFill>
                <a:srgbClr val="002060"/>
              </a:solidFill>
              <a:latin typeface="Arial"/>
              <a:cs typeface="Arial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711913" y="2939250"/>
            <a:ext cx="701261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defRPr/>
            </a:pPr>
            <a:r>
              <a:rPr lang="en-US" sz="1600" b="1" dirty="0">
                <a:solidFill>
                  <a:srgbClr val="002060"/>
                </a:solidFill>
                <a:latin typeface="Arial Black" panose="020B0A04020102020204" pitchFamily="34" charset="0"/>
              </a:rPr>
              <a:t>Technology: Accelerating Development/ Raising the Bar</a:t>
            </a:r>
          </a:p>
          <a:p>
            <a:pPr marL="285750" indent="-285750" defTabSz="457200">
              <a:buFont typeface="Arial" panose="020B0604020202020204" pitchFamily="34" charset="0"/>
              <a:buChar char="•"/>
              <a:defRPr/>
            </a:pPr>
            <a: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Promote technical exchanges</a:t>
            </a:r>
            <a:endParaRPr lang="en-US" sz="1600" b="1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pPr marL="285750" indent="-285750" defTabSz="457200">
              <a:buFont typeface="Arial" panose="020B0604020202020204" pitchFamily="34" charset="0"/>
              <a:buChar char="•"/>
              <a:defRPr/>
            </a:pPr>
            <a: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Advance the nation’s capabilities/solving complex technology needs</a:t>
            </a:r>
            <a:endParaRPr lang="en-US" sz="1600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pPr marL="285750" indent="-285750" defTabSz="457200">
              <a:buFont typeface="Arial" panose="020B0604020202020204" pitchFamily="34" charset="0"/>
              <a:buChar char="•"/>
              <a:defRPr/>
            </a:pPr>
            <a: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Demonstrate a variety of technology solutions</a:t>
            </a:r>
          </a:p>
          <a:p>
            <a:pPr marL="285750" indent="-285750" defTabSz="457200">
              <a:buFont typeface="Arial" panose="020B0604020202020204" pitchFamily="34" charset="0"/>
              <a:buChar char="•"/>
              <a:defRPr/>
            </a:pPr>
            <a:endParaRPr lang="en-US" sz="1600" b="1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pPr marL="285750" indent="-285750" defTabSz="457200">
              <a:buFont typeface="Arial" panose="020B0604020202020204" pitchFamily="34" charset="0"/>
              <a:buChar char="•"/>
              <a:defRPr/>
            </a:pPr>
            <a:endParaRPr lang="en-US" sz="1600" b="1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668991" y="4024079"/>
            <a:ext cx="730099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defRPr/>
            </a:pPr>
            <a:r>
              <a:rPr lang="en-US" sz="1600" b="1" dirty="0">
                <a:solidFill>
                  <a:srgbClr val="002060"/>
                </a:solidFill>
                <a:latin typeface="Arial Black" panose="020B0A04020102020204" pitchFamily="34" charset="0"/>
              </a:rPr>
              <a:t>Innovation: Involving the Nation</a:t>
            </a:r>
          </a:p>
          <a:p>
            <a:pPr marL="285750" indent="-285750" defTabSz="457200">
              <a:buFont typeface="Arial" panose="020B0604020202020204" pitchFamily="34" charset="0"/>
              <a:buChar char="•"/>
              <a:defRPr/>
            </a:pPr>
            <a: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Involve non-traditional participants; paying only for success</a:t>
            </a:r>
          </a:p>
          <a:p>
            <a:pPr marL="285750" indent="-285750" defTabSz="457200">
              <a:buFont typeface="Arial" panose="020B0604020202020204" pitchFamily="34" charset="0"/>
              <a:buChar char="•"/>
              <a:defRPr/>
            </a:pPr>
            <a: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Combine expertise across diverse disciplines</a:t>
            </a:r>
          </a:p>
          <a:p>
            <a:pPr marL="285750" indent="-285750" defTabSz="457200">
              <a:buFont typeface="Arial" panose="020B0604020202020204" pitchFamily="34" charset="0"/>
              <a:buChar char="•"/>
              <a:defRPr/>
            </a:pPr>
            <a: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Foster commercial applications among participants</a:t>
            </a:r>
          </a:p>
        </p:txBody>
      </p:sp>
      <p:sp>
        <p:nvSpPr>
          <p:cNvPr id="28" name="Flowchart: Off-page Connector 27"/>
          <p:cNvSpPr/>
          <p:nvPr/>
        </p:nvSpPr>
        <p:spPr>
          <a:xfrm rot="5400000">
            <a:off x="5828198" y="1642515"/>
            <a:ext cx="943973" cy="8054005"/>
          </a:xfrm>
          <a:prstGeom prst="flowChartOffpageConnector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>
              <a:defRPr/>
            </a:pPr>
            <a:r>
              <a:rPr lang="en-US" dirty="0">
                <a:solidFill>
                  <a:prstClr val="white"/>
                </a:solidFill>
                <a:latin typeface="Calibri"/>
              </a:rPr>
              <a:t> </a:t>
            </a:r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5504" y="3865637"/>
            <a:ext cx="1237852" cy="123036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30" name="TextBox 29"/>
          <p:cNvSpPr txBox="1"/>
          <p:nvPr/>
        </p:nvSpPr>
        <p:spPr>
          <a:xfrm>
            <a:off x="3668976" y="5140353"/>
            <a:ext cx="713237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defRPr/>
            </a:pPr>
            <a:r>
              <a:rPr lang="en-US" sz="1600" b="1" dirty="0">
                <a:solidFill>
                  <a:srgbClr val="002060"/>
                </a:solidFill>
                <a:latin typeface="Arial Black" panose="020B0A04020102020204" pitchFamily="34" charset="0"/>
              </a:rPr>
              <a:t>Communication: Reaching the Public</a:t>
            </a:r>
          </a:p>
          <a:p>
            <a:pPr marL="285750" indent="-285750" defTabSz="457200">
              <a:buFont typeface="Arial" panose="020B0604020202020204" pitchFamily="34" charset="0"/>
              <a:buChar char="•"/>
              <a:defRPr/>
            </a:pPr>
            <a: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Engage communities in NASA missions</a:t>
            </a:r>
          </a:p>
          <a:p>
            <a:pPr marL="285750" indent="-285750" defTabSz="457200">
              <a:buFont typeface="Arial" panose="020B0604020202020204" pitchFamily="34" charset="0"/>
              <a:buChar char="•"/>
              <a:defRPr/>
            </a:pPr>
            <a: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Communicate NASA’s message to industry and the public</a:t>
            </a:r>
          </a:p>
          <a:p>
            <a:pPr marL="285750" indent="-285750" defTabSz="457200">
              <a:buFont typeface="Arial" panose="020B0604020202020204" pitchFamily="34" charset="0"/>
              <a:buChar char="•"/>
              <a:defRPr/>
            </a:pPr>
            <a: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Garner media attention for NASA and participants</a:t>
            </a:r>
            <a:endParaRPr lang="en-US" sz="16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89" t="75228" r="54410"/>
          <a:stretch/>
        </p:blipFill>
        <p:spPr>
          <a:xfrm>
            <a:off x="2017437" y="5031790"/>
            <a:ext cx="1240140" cy="123036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774617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9709C5B-0230-F548-A28A-E459605E8161}"/>
              </a:ext>
            </a:extLst>
          </p:cNvPr>
          <p:cNvSpPr/>
          <p:nvPr/>
        </p:nvSpPr>
        <p:spPr>
          <a:xfrm>
            <a:off x="124211" y="132522"/>
            <a:ext cx="115182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</a:rPr>
              <a:t>Centennial Challenges Impacts</a:t>
            </a:r>
          </a:p>
        </p:txBody>
      </p:sp>
      <p:sp>
        <p:nvSpPr>
          <p:cNvPr id="6" name="Rounded Rectangle 10">
            <a:extLst>
              <a:ext uri="{FF2B5EF4-FFF2-40B4-BE49-F238E27FC236}">
                <a16:creationId xmlns:a16="http://schemas.microsoft.com/office/drawing/2014/main" id="{49ECD251-EBF9-41CA-8564-E447B9E94557}"/>
              </a:ext>
            </a:extLst>
          </p:cNvPr>
          <p:cNvSpPr/>
          <p:nvPr/>
        </p:nvSpPr>
        <p:spPr>
          <a:xfrm>
            <a:off x="124211" y="887810"/>
            <a:ext cx="11943579" cy="1692031"/>
          </a:xfrm>
          <a:prstGeom prst="roundRect">
            <a:avLst/>
          </a:prstGeom>
          <a:solidFill>
            <a:schemeClr val="bg1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1600" b="1" dirty="0">
                <a:solidFill>
                  <a:schemeClr val="tx1"/>
                </a:solidFill>
                <a:latin typeface="+mj-lt"/>
              </a:rPr>
              <a:t>SPACE CENTER HOUSTON – </a:t>
            </a:r>
            <a:r>
              <a:rPr lang="en-US" sz="1600" b="1" i="1" dirty="0">
                <a:solidFill>
                  <a:schemeClr val="tx1"/>
                </a:solidFill>
                <a:latin typeface="+mj-lt"/>
              </a:rPr>
              <a:t>ALLIED ORGANIZATION, NASA Space Robotics Challenge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sz="1600" b="1" dirty="0">
                <a:solidFill>
                  <a:schemeClr val="tx1"/>
                </a:solidFill>
                <a:latin typeface="+mj-lt"/>
              </a:rPr>
              <a:t>Reason for partnering on the challenge: </a:t>
            </a:r>
            <a:r>
              <a:rPr lang="en-US" sz="1600" dirty="0">
                <a:solidFill>
                  <a:schemeClr val="tx1"/>
                </a:solidFill>
                <a:latin typeface="+mj-lt"/>
              </a:rPr>
              <a:t>To grow and expand current student robotics programs; establish a presence in the growing Space Economy in Houston; continue to strengthen the relationship with NASA 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sz="1600" b="1" dirty="0">
                <a:solidFill>
                  <a:schemeClr val="tx1"/>
                </a:solidFill>
                <a:latin typeface="+mj-lt"/>
              </a:rPr>
              <a:t>Resulting Benefit and Proudest Moment: </a:t>
            </a:r>
            <a:r>
              <a:rPr lang="en-US" sz="1600" dirty="0">
                <a:solidFill>
                  <a:schemeClr val="tx1"/>
                </a:solidFill>
                <a:latin typeface="+mj-lt"/>
              </a:rPr>
              <a:t>Supporting the NASA Challenge was a game-changer for SCH. Learnings were directly used to drive new strategies and approaches for student engagement and competitions through an Innovation Gateway community science initiative; Positioned SCH to partner with the Conrad Foundation on the Conrad Entrepreneurship Competition.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780DC001-5972-4233-9E4C-FB8763B5463B}"/>
              </a:ext>
            </a:extLst>
          </p:cNvPr>
          <p:cNvSpPr/>
          <p:nvPr/>
        </p:nvSpPr>
        <p:spPr>
          <a:xfrm>
            <a:off x="158314" y="2694010"/>
            <a:ext cx="11909476" cy="1112308"/>
          </a:xfrm>
          <a:prstGeom prst="roundRect">
            <a:avLst/>
          </a:prstGeom>
          <a:solidFill>
            <a:schemeClr val="bg1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1600" b="1" dirty="0">
                <a:solidFill>
                  <a:schemeClr val="tx1"/>
                </a:solidFill>
                <a:latin typeface="+mj-lt"/>
              </a:rPr>
              <a:t>CATERPILLAR - </a:t>
            </a:r>
            <a:r>
              <a:rPr lang="en-US" sz="1600" b="1" i="1" dirty="0">
                <a:solidFill>
                  <a:schemeClr val="tx1"/>
                </a:solidFill>
                <a:latin typeface="+mj-lt"/>
              </a:rPr>
              <a:t>CHALLENGE SPONSOR, NASA 3D-Printed Habitat Challenge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1400" b="1" dirty="0">
                <a:solidFill>
                  <a:schemeClr val="tx1"/>
                </a:solidFill>
                <a:latin typeface="+mj-lt"/>
              </a:rPr>
              <a:t>Reason for sponsoring the challenge: </a:t>
            </a:r>
            <a:r>
              <a:rPr lang="en-US" sz="1400" dirty="0">
                <a:solidFill>
                  <a:schemeClr val="tx1"/>
                </a:solidFill>
                <a:latin typeface="+mj-lt"/>
              </a:rPr>
              <a:t>To be at the forefront of something that could disrupt the construction industry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1400" b="1" dirty="0">
                <a:solidFill>
                  <a:schemeClr val="tx1"/>
                </a:solidFill>
                <a:latin typeface="+mj-lt"/>
              </a:rPr>
              <a:t>Resulting Benefits: </a:t>
            </a:r>
            <a:r>
              <a:rPr lang="en-US" sz="1400" dirty="0">
                <a:solidFill>
                  <a:schemeClr val="tx1"/>
                </a:solidFill>
                <a:latin typeface="+mj-lt"/>
              </a:rPr>
              <a:t>Able to enhance the company’s understanding of 3D printing; Received significant publicity given their association with NASA; Allowed Caterpillar to turn the public lens toward the innovation aspect of their company</a:t>
            </a:r>
          </a:p>
        </p:txBody>
      </p:sp>
      <p:sp>
        <p:nvSpPr>
          <p:cNvPr id="13" name="Rounded Rectangle 10">
            <a:extLst>
              <a:ext uri="{FF2B5EF4-FFF2-40B4-BE49-F238E27FC236}">
                <a16:creationId xmlns:a16="http://schemas.microsoft.com/office/drawing/2014/main" id="{D9C15622-DE9D-410B-B68A-237D1927C1C9}"/>
              </a:ext>
            </a:extLst>
          </p:cNvPr>
          <p:cNvSpPr/>
          <p:nvPr/>
        </p:nvSpPr>
        <p:spPr>
          <a:xfrm>
            <a:off x="158314" y="3920487"/>
            <a:ext cx="11909476" cy="1266953"/>
          </a:xfrm>
          <a:prstGeom prst="roundRect">
            <a:avLst/>
          </a:prstGeom>
          <a:solidFill>
            <a:schemeClr val="bg1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1600" b="1" dirty="0">
                <a:solidFill>
                  <a:schemeClr val="tx1"/>
                </a:solidFill>
                <a:latin typeface="+mj-lt"/>
              </a:rPr>
              <a:t>ICON – </a:t>
            </a:r>
            <a:r>
              <a:rPr lang="en-US" sz="1600" b="1" i="1" dirty="0">
                <a:solidFill>
                  <a:schemeClr val="tx1"/>
                </a:solidFill>
                <a:latin typeface="+mj-lt"/>
              </a:rPr>
              <a:t>COMPETITOR TEAM, NASA 3D-Printed Habitat Challenge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1400" dirty="0">
                <a:solidFill>
                  <a:schemeClr val="tx1"/>
                </a:solidFill>
                <a:latin typeface="+mj-lt"/>
              </a:rPr>
              <a:t>“Participating in the NASA's 3D Printed Habitat Centennial Challenge was one of the more </a:t>
            </a:r>
            <a:r>
              <a:rPr lang="en-US" sz="1400" b="1" dirty="0">
                <a:solidFill>
                  <a:schemeClr val="tx1"/>
                </a:solidFill>
                <a:latin typeface="+mj-lt"/>
              </a:rPr>
              <a:t>catalytic experiences </a:t>
            </a:r>
            <a:r>
              <a:rPr lang="en-US" sz="1400" dirty="0">
                <a:solidFill>
                  <a:schemeClr val="tx1"/>
                </a:solidFill>
                <a:latin typeface="+mj-lt"/>
              </a:rPr>
              <a:t>that ICON has gone through as we continue to develop what we believe will be a </a:t>
            </a:r>
            <a:r>
              <a:rPr lang="en-US" sz="1400" b="1" dirty="0">
                <a:solidFill>
                  <a:schemeClr val="tx1"/>
                </a:solidFill>
                <a:latin typeface="+mj-lt"/>
              </a:rPr>
              <a:t>paradigm shifting technology</a:t>
            </a:r>
            <a:r>
              <a:rPr lang="en-US" sz="1400" dirty="0">
                <a:solidFill>
                  <a:schemeClr val="tx1"/>
                </a:solidFill>
                <a:latin typeface="+mj-lt"/>
              </a:rPr>
              <a:t>. This program has been a model for what it can look like for large government agencies to engage innovative private-sector enterprise in serious work. Our company is better for having participated in the Centennial Challenge.” </a:t>
            </a: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1400" i="1" dirty="0">
                <a:solidFill>
                  <a:schemeClr val="tx1"/>
                </a:solidFill>
                <a:latin typeface="+mj-lt"/>
              </a:rPr>
              <a:t> - Jason Ballard, CEO, Co-Founder, ICON</a:t>
            </a:r>
          </a:p>
        </p:txBody>
      </p:sp>
      <p:sp>
        <p:nvSpPr>
          <p:cNvPr id="15" name="Rounded Rectangle 10">
            <a:extLst>
              <a:ext uri="{FF2B5EF4-FFF2-40B4-BE49-F238E27FC236}">
                <a16:creationId xmlns:a16="http://schemas.microsoft.com/office/drawing/2014/main" id="{130879E4-AF49-408A-B04B-B73F24E29ECA}"/>
              </a:ext>
            </a:extLst>
          </p:cNvPr>
          <p:cNvSpPr/>
          <p:nvPr/>
        </p:nvSpPr>
        <p:spPr>
          <a:xfrm>
            <a:off x="158314" y="5301609"/>
            <a:ext cx="11909476" cy="677709"/>
          </a:xfrm>
          <a:prstGeom prst="roundRect">
            <a:avLst/>
          </a:prstGeom>
          <a:solidFill>
            <a:schemeClr val="bg1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1600" b="1" dirty="0">
                <a:solidFill>
                  <a:schemeClr val="tx1"/>
                </a:solidFill>
                <a:latin typeface="+mj-lt"/>
              </a:rPr>
              <a:t>DEPARTMENT OF ENERGY – Phase 1 Judge,</a:t>
            </a:r>
            <a:r>
              <a:rPr lang="en-US" sz="1600" b="1" i="1" dirty="0">
                <a:solidFill>
                  <a:schemeClr val="tx1"/>
                </a:solidFill>
                <a:latin typeface="+mj-lt"/>
              </a:rPr>
              <a:t> NASA CO2 Conversion Challenge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sz="1400" dirty="0">
                <a:solidFill>
                  <a:schemeClr val="tx1"/>
                </a:solidFill>
                <a:latin typeface="+mj-lt"/>
              </a:rPr>
              <a:t>“One of the hardest problems you have given the community…these proposals are among the cream of the crop we have ever seen.”</a:t>
            </a:r>
          </a:p>
        </p:txBody>
      </p:sp>
    </p:spTree>
    <p:extLst>
      <p:ext uri="{BB962C8B-B14F-4D97-AF65-F5344CB8AC3E}">
        <p14:creationId xmlns:p14="http://schemas.microsoft.com/office/powerpoint/2010/main" val="3680558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" name="Google Shape;931;p108"/>
          <p:cNvSpPr txBox="1">
            <a:spLocks noGrp="1"/>
          </p:cNvSpPr>
          <p:nvPr>
            <p:ph type="body" idx="1"/>
          </p:nvPr>
        </p:nvSpPr>
        <p:spPr>
          <a:xfrm>
            <a:off x="4128485" y="1659323"/>
            <a:ext cx="7939500" cy="319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23850" algn="l" rtl="0">
              <a:lnSpc>
                <a:spcPct val="80000"/>
              </a:lnSpc>
              <a:spcBef>
                <a:spcPts val="200"/>
              </a:spcBef>
              <a:spcAft>
                <a:spcPts val="0"/>
              </a:spcAft>
              <a:buClr>
                <a:schemeClr val="bg1"/>
              </a:buClr>
              <a:buSzPts val="1500"/>
              <a:buChar char="●"/>
            </a:pPr>
            <a:r>
              <a:rPr lang="en-US" dirty="0">
                <a:solidFill>
                  <a:schemeClr val="bg1"/>
                </a:solidFill>
              </a:rPr>
              <a:t>Strive to be </a:t>
            </a:r>
            <a:r>
              <a:rPr lang="en-US" b="1" dirty="0">
                <a:solidFill>
                  <a:schemeClr val="bg1"/>
                </a:solidFill>
              </a:rPr>
              <a:t>audacious and inspirational</a:t>
            </a:r>
            <a:r>
              <a:rPr lang="en-US" dirty="0">
                <a:solidFill>
                  <a:schemeClr val="bg1"/>
                </a:solidFill>
              </a:rPr>
              <a:t> with a focus on </a:t>
            </a:r>
            <a:r>
              <a:rPr lang="en-US" b="1" dirty="0">
                <a:solidFill>
                  <a:schemeClr val="bg1"/>
                </a:solidFill>
              </a:rPr>
              <a:t>long-range NASA missions and goals. </a:t>
            </a:r>
            <a:endParaRPr b="1" dirty="0">
              <a:solidFill>
                <a:schemeClr val="bg1"/>
              </a:solidFill>
            </a:endParaRPr>
          </a:p>
          <a:p>
            <a:pPr marL="628650" indent="-171450">
              <a:lnSpc>
                <a:spcPct val="80000"/>
              </a:lnSpc>
              <a:spcBef>
                <a:spcPts val="200"/>
              </a:spcBef>
              <a:buClr>
                <a:schemeClr val="bg1"/>
              </a:buClr>
            </a:pPr>
            <a:endParaRPr sz="1000" dirty="0">
              <a:solidFill>
                <a:schemeClr val="bg1"/>
              </a:solidFill>
            </a:endParaRPr>
          </a:p>
          <a:p>
            <a:pPr marL="457200" lvl="0" indent="-323850" algn="l" rtl="0">
              <a:lnSpc>
                <a:spcPct val="80000"/>
              </a:lnSpc>
              <a:spcBef>
                <a:spcPts val="200"/>
              </a:spcBef>
              <a:spcAft>
                <a:spcPts val="0"/>
              </a:spcAft>
              <a:buClr>
                <a:schemeClr val="bg1"/>
              </a:buClr>
              <a:buSzPts val="1500"/>
              <a:buChar char="●"/>
            </a:pPr>
            <a:r>
              <a:rPr lang="en-US" dirty="0">
                <a:solidFill>
                  <a:schemeClr val="bg1"/>
                </a:solidFill>
              </a:rPr>
              <a:t>Seek to</a:t>
            </a:r>
            <a:r>
              <a:rPr lang="en-US" b="1" dirty="0">
                <a:solidFill>
                  <a:schemeClr val="bg1"/>
                </a:solidFill>
              </a:rPr>
              <a:t> identify, develop and demonstrate novel technologies </a:t>
            </a:r>
            <a:r>
              <a:rPr lang="en-US" dirty="0">
                <a:solidFill>
                  <a:schemeClr val="bg1"/>
                </a:solidFill>
              </a:rPr>
              <a:t>that have the potential to</a:t>
            </a:r>
            <a:r>
              <a:rPr lang="en-US" b="1" dirty="0">
                <a:solidFill>
                  <a:schemeClr val="bg1"/>
                </a:solidFill>
              </a:rPr>
              <a:t> push boundaries </a:t>
            </a:r>
            <a:r>
              <a:rPr lang="en-US" dirty="0">
                <a:solidFill>
                  <a:schemeClr val="bg1"/>
                </a:solidFill>
              </a:rPr>
              <a:t>while positioning </a:t>
            </a:r>
            <a:r>
              <a:rPr lang="en-US" b="1" dirty="0">
                <a:solidFill>
                  <a:schemeClr val="bg1"/>
                </a:solidFill>
              </a:rPr>
              <a:t>NASA as an innovative thought leader. </a:t>
            </a:r>
            <a:endParaRPr b="1" dirty="0">
              <a:solidFill>
                <a:schemeClr val="bg1"/>
              </a:solidFill>
            </a:endParaRPr>
          </a:p>
          <a:p>
            <a:pPr marL="171450" indent="-171450">
              <a:lnSpc>
                <a:spcPct val="80000"/>
              </a:lnSpc>
              <a:spcBef>
                <a:spcPts val="200"/>
              </a:spcBef>
              <a:buClr>
                <a:schemeClr val="bg1"/>
              </a:buClr>
            </a:pPr>
            <a:endParaRPr sz="1000" dirty="0">
              <a:solidFill>
                <a:schemeClr val="bg1"/>
              </a:solidFill>
            </a:endParaRPr>
          </a:p>
          <a:p>
            <a:pPr marL="457200" lvl="0" indent="-323850" algn="l" rtl="0">
              <a:lnSpc>
                <a:spcPct val="80000"/>
              </a:lnSpc>
              <a:spcBef>
                <a:spcPts val="200"/>
              </a:spcBef>
              <a:spcAft>
                <a:spcPts val="0"/>
              </a:spcAft>
              <a:buClr>
                <a:schemeClr val="bg1"/>
              </a:buClr>
              <a:buSzPts val="1500"/>
              <a:buChar char="●"/>
            </a:pPr>
            <a:r>
              <a:rPr lang="en-US" dirty="0">
                <a:solidFill>
                  <a:schemeClr val="bg1"/>
                </a:solidFill>
              </a:rPr>
              <a:t>Supported by the </a:t>
            </a:r>
            <a:r>
              <a:rPr lang="en-US" b="1" dirty="0">
                <a:solidFill>
                  <a:schemeClr val="bg1"/>
                </a:solidFill>
              </a:rPr>
              <a:t>collaboration of internal </a:t>
            </a:r>
            <a:r>
              <a:rPr lang="en-US" dirty="0">
                <a:solidFill>
                  <a:schemeClr val="bg1"/>
                </a:solidFill>
              </a:rPr>
              <a:t>subject matter experts </a:t>
            </a:r>
            <a:r>
              <a:rPr lang="en-US" b="1" dirty="0">
                <a:solidFill>
                  <a:schemeClr val="bg1"/>
                </a:solidFill>
              </a:rPr>
              <a:t>alongside external experts </a:t>
            </a:r>
            <a:r>
              <a:rPr lang="en-US" dirty="0">
                <a:solidFill>
                  <a:schemeClr val="bg1"/>
                </a:solidFill>
              </a:rPr>
              <a:t>from aerospace and beyond.</a:t>
            </a:r>
            <a:endParaRPr dirty="0">
              <a:solidFill>
                <a:schemeClr val="bg1"/>
              </a:solidFill>
            </a:endParaRPr>
          </a:p>
          <a:p>
            <a:pPr marL="171450" indent="-171450">
              <a:lnSpc>
                <a:spcPct val="80000"/>
              </a:lnSpc>
              <a:spcBef>
                <a:spcPts val="200"/>
              </a:spcBef>
              <a:buClr>
                <a:schemeClr val="bg1"/>
              </a:buClr>
            </a:pPr>
            <a:endParaRPr sz="1000" b="1" dirty="0">
              <a:solidFill>
                <a:schemeClr val="bg1"/>
              </a:solidFill>
            </a:endParaRPr>
          </a:p>
          <a:p>
            <a:pPr marL="457200" lvl="0" indent="-323850" algn="l" rtl="0">
              <a:lnSpc>
                <a:spcPct val="80000"/>
              </a:lnSpc>
              <a:spcBef>
                <a:spcPts val="200"/>
              </a:spcBef>
              <a:spcAft>
                <a:spcPts val="0"/>
              </a:spcAft>
              <a:buClr>
                <a:schemeClr val="bg1"/>
              </a:buClr>
              <a:buSzPts val="1500"/>
              <a:buChar char="●"/>
            </a:pPr>
            <a:r>
              <a:rPr lang="en-US" b="1" dirty="0">
                <a:solidFill>
                  <a:schemeClr val="bg1"/>
                </a:solidFill>
              </a:rPr>
              <a:t>Focus on NASA’s needs </a:t>
            </a:r>
            <a:r>
              <a:rPr lang="en-US" dirty="0">
                <a:solidFill>
                  <a:schemeClr val="bg1"/>
                </a:solidFill>
              </a:rPr>
              <a:t>and also potential </a:t>
            </a:r>
            <a:r>
              <a:rPr lang="en-US" b="1" dirty="0">
                <a:solidFill>
                  <a:schemeClr val="bg1"/>
                </a:solidFill>
              </a:rPr>
              <a:t>terrestrial applications</a:t>
            </a:r>
            <a:r>
              <a:rPr lang="en-US" dirty="0">
                <a:solidFill>
                  <a:schemeClr val="bg1"/>
                </a:solidFill>
              </a:rPr>
              <a:t> and opportunities for the </a:t>
            </a:r>
            <a:r>
              <a:rPr lang="en-US" b="1" dirty="0">
                <a:solidFill>
                  <a:schemeClr val="bg1"/>
                </a:solidFill>
              </a:rPr>
              <a:t>betterment of the nation and the world</a:t>
            </a:r>
            <a:r>
              <a:rPr lang="en-US" dirty="0">
                <a:solidFill>
                  <a:schemeClr val="bg1"/>
                </a:solidFill>
              </a:rPr>
              <a:t>.</a:t>
            </a:r>
            <a:endParaRPr dirty="0">
              <a:solidFill>
                <a:schemeClr val="bg1"/>
              </a:solidFill>
            </a:endParaRPr>
          </a:p>
          <a:p>
            <a:pPr marL="171450" indent="-171450">
              <a:lnSpc>
                <a:spcPct val="80000"/>
              </a:lnSpc>
              <a:spcBef>
                <a:spcPts val="200"/>
              </a:spcBef>
              <a:buClr>
                <a:schemeClr val="bg1"/>
              </a:buClr>
            </a:pPr>
            <a:endParaRPr sz="1000" b="1" dirty="0">
              <a:solidFill>
                <a:schemeClr val="bg1"/>
              </a:solidFill>
            </a:endParaRPr>
          </a:p>
          <a:p>
            <a:pPr marL="457200" lvl="0" indent="-323850" algn="l" rtl="0">
              <a:lnSpc>
                <a:spcPct val="80000"/>
              </a:lnSpc>
              <a:spcBef>
                <a:spcPts val="200"/>
              </a:spcBef>
              <a:spcAft>
                <a:spcPts val="0"/>
              </a:spcAft>
              <a:buClr>
                <a:schemeClr val="bg1"/>
              </a:buClr>
              <a:buSzPts val="1500"/>
              <a:buChar char="●"/>
            </a:pPr>
            <a:r>
              <a:rPr lang="en-US" b="1" dirty="0">
                <a:solidFill>
                  <a:schemeClr val="bg1"/>
                </a:solidFill>
              </a:rPr>
              <a:t>NASA in-house staff at MSFC </a:t>
            </a:r>
            <a:r>
              <a:rPr lang="en-US" dirty="0">
                <a:solidFill>
                  <a:schemeClr val="bg1"/>
                </a:solidFill>
              </a:rPr>
              <a:t>directly lead and manage the ideation, development and execution of the competitions. </a:t>
            </a:r>
            <a:endParaRPr dirty="0">
              <a:solidFill>
                <a:schemeClr val="bg1"/>
              </a:solidFill>
            </a:endParaRPr>
          </a:p>
          <a:p>
            <a:pPr marL="171450" indent="-171450">
              <a:lnSpc>
                <a:spcPct val="80000"/>
              </a:lnSpc>
              <a:spcBef>
                <a:spcPts val="200"/>
              </a:spcBef>
              <a:buClr>
                <a:schemeClr val="bg1"/>
              </a:buClr>
            </a:pPr>
            <a:endParaRPr sz="1000" dirty="0">
              <a:solidFill>
                <a:schemeClr val="bg1"/>
              </a:solidFill>
            </a:endParaRPr>
          </a:p>
          <a:p>
            <a:pPr marL="457200" lvl="0" indent="-323850" algn="l" rtl="0">
              <a:lnSpc>
                <a:spcPct val="80000"/>
              </a:lnSpc>
              <a:spcBef>
                <a:spcPts val="200"/>
              </a:spcBef>
              <a:spcAft>
                <a:spcPts val="200"/>
              </a:spcAft>
              <a:buClr>
                <a:schemeClr val="bg1"/>
              </a:buClr>
              <a:buSzPts val="1500"/>
              <a:buChar char="●"/>
            </a:pPr>
            <a:r>
              <a:rPr lang="en-US" dirty="0">
                <a:solidFill>
                  <a:schemeClr val="bg1"/>
                </a:solidFill>
              </a:rPr>
              <a:t>Utilize a hands-on grassroots approach to identify and cultivate </a:t>
            </a:r>
            <a:r>
              <a:rPr lang="en-US" b="1" dirty="0">
                <a:solidFill>
                  <a:schemeClr val="bg1"/>
                </a:solidFill>
              </a:rPr>
              <a:t>diverse communities </a:t>
            </a:r>
            <a:r>
              <a:rPr lang="en-US" dirty="0">
                <a:solidFill>
                  <a:schemeClr val="bg1"/>
                </a:solidFill>
              </a:rPr>
              <a:t>of potential competitors, participants, partners and other stakeholders </a:t>
            </a:r>
            <a:r>
              <a:rPr lang="en-US" b="1" dirty="0">
                <a:solidFill>
                  <a:schemeClr val="bg1"/>
                </a:solidFill>
              </a:rPr>
              <a:t>who will continue to engage with and develop the demonstrated technologies after the competition ends. 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932" name="Google Shape;932;p108"/>
          <p:cNvSpPr txBox="1">
            <a:spLocks noGrp="1"/>
          </p:cNvSpPr>
          <p:nvPr>
            <p:ph type="sldNum" idx="12"/>
          </p:nvPr>
        </p:nvSpPr>
        <p:spPr>
          <a:xfrm>
            <a:off x="11384861" y="6389898"/>
            <a:ext cx="731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000"/>
              <a:t>21</a:t>
            </a:fld>
            <a:endParaRPr sz="1000"/>
          </a:p>
        </p:txBody>
      </p:sp>
      <p:sp>
        <p:nvSpPr>
          <p:cNvPr id="933" name="Google Shape;933;p108"/>
          <p:cNvSpPr txBox="1">
            <a:spLocks noGrp="1"/>
          </p:cNvSpPr>
          <p:nvPr>
            <p:ph type="title" idx="2"/>
          </p:nvPr>
        </p:nvSpPr>
        <p:spPr>
          <a:xfrm>
            <a:off x="220433" y="107125"/>
            <a:ext cx="11360700" cy="76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Centennial Challenges</a:t>
            </a:r>
            <a:endParaRPr/>
          </a:p>
        </p:txBody>
      </p:sp>
      <p:grpSp>
        <p:nvGrpSpPr>
          <p:cNvPr id="935" name="Google Shape;935;p108"/>
          <p:cNvGrpSpPr/>
          <p:nvPr/>
        </p:nvGrpSpPr>
        <p:grpSpPr>
          <a:xfrm>
            <a:off x="172411" y="1032077"/>
            <a:ext cx="3911400" cy="5764800"/>
            <a:chOff x="8105249" y="875436"/>
            <a:chExt cx="3911400" cy="5764800"/>
          </a:xfrm>
        </p:grpSpPr>
        <p:sp>
          <p:nvSpPr>
            <p:cNvPr id="936" name="Google Shape;936;p108"/>
            <p:cNvSpPr/>
            <p:nvPr/>
          </p:nvSpPr>
          <p:spPr>
            <a:xfrm>
              <a:off x="8105249" y="875436"/>
              <a:ext cx="3911400" cy="5764800"/>
            </a:xfrm>
            <a:prstGeom prst="roundRect">
              <a:avLst>
                <a:gd name="adj" fmla="val 4599"/>
              </a:avLst>
            </a:prstGeom>
            <a:solidFill>
              <a:srgbClr val="DEEAF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7" name="Google Shape;937;p108"/>
            <p:cNvSpPr/>
            <p:nvPr/>
          </p:nvSpPr>
          <p:spPr>
            <a:xfrm>
              <a:off x="8298003" y="1271983"/>
              <a:ext cx="3514200" cy="5205900"/>
            </a:xfrm>
            <a:prstGeom prst="roundRect">
              <a:avLst>
                <a:gd name="adj" fmla="val 4599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8" name="Google Shape;938;p108"/>
            <p:cNvSpPr/>
            <p:nvPr/>
          </p:nvSpPr>
          <p:spPr>
            <a:xfrm>
              <a:off x="8633976" y="886036"/>
              <a:ext cx="29283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900" b="1">
                  <a:solidFill>
                    <a:srgbClr val="595959"/>
                  </a:solidFill>
                  <a:latin typeface="Calibri"/>
                  <a:ea typeface="Calibri"/>
                  <a:cs typeface="Calibri"/>
                  <a:sym typeface="Calibri"/>
                </a:rPr>
                <a:t>Centennial Challenges</a:t>
              </a:r>
              <a:endParaRPr sz="1900" b="1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9" name="Google Shape;939;p108"/>
            <p:cNvSpPr txBox="1"/>
            <p:nvPr/>
          </p:nvSpPr>
          <p:spPr>
            <a:xfrm>
              <a:off x="8469443" y="3102132"/>
              <a:ext cx="3150000" cy="1746000"/>
            </a:xfrm>
            <a:prstGeom prst="rect">
              <a:avLst/>
            </a:prstGeom>
            <a:solidFill>
              <a:srgbClr val="000000">
                <a:alpha val="5686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rm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Arial"/>
                <a:buNone/>
              </a:pPr>
              <a:r>
                <a:rPr lang="en-US" sz="1700" b="1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Strategic Challenges</a:t>
              </a:r>
              <a:endParaRPr sz="1700"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100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Arial"/>
                <a:buNone/>
              </a:pPr>
              <a:r>
                <a:rPr lang="en-US" sz="1600" b="1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16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Multi-Year, Multi-Million-Dollar Challenges Designed to Incentivize Development and Demonstration of  Complex, High-Risk, High-Impact Solutions</a:t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0" name="Google Shape;940;p108"/>
            <p:cNvSpPr/>
            <p:nvPr/>
          </p:nvSpPr>
          <p:spPr>
            <a:xfrm>
              <a:off x="8475000" y="4950889"/>
              <a:ext cx="3144600" cy="1388400"/>
            </a:xfrm>
            <a:prstGeom prst="rect">
              <a:avLst/>
            </a:prstGeom>
            <a:solidFill>
              <a:srgbClr val="79797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What you can get: </a:t>
              </a:r>
              <a:endParaRPr b="1">
                <a:latin typeface="Calibri"/>
                <a:ea typeface="Calibri"/>
                <a:cs typeface="Calibri"/>
                <a:sym typeface="Calibri"/>
              </a:endParaRPr>
            </a:p>
            <a:p>
              <a:pPr marL="457200" marR="0" lvl="0" indent="-311150" algn="l" rtl="0"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00"/>
                <a:buFont typeface="Calibri"/>
                <a:buChar char="●"/>
              </a:pPr>
              <a:r>
                <a:rPr lang="en-US" sz="13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Solutions to Complex Problems</a:t>
              </a:r>
              <a:endParaRPr sz="13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457200" marR="0" lvl="0" indent="-311150" algn="l" rtl="0"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00"/>
                <a:buFont typeface="Calibri"/>
                <a:buChar char="●"/>
              </a:pPr>
              <a:r>
                <a:rPr lang="en-US" sz="13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Technology Advancement</a:t>
              </a:r>
              <a:endParaRPr sz="13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457200" marR="0" lvl="0" indent="-311150" algn="l" rtl="0"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00"/>
                <a:buFont typeface="Calibri"/>
                <a:buChar char="●"/>
              </a:pPr>
              <a:r>
                <a:rPr lang="en-US" sz="13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Industrial/Startup Base Formation </a:t>
              </a:r>
              <a:endParaRPr sz="13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457200" marR="0" lvl="0" indent="-311150" algn="l" rtl="0"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00"/>
                <a:buFont typeface="Calibri"/>
                <a:buChar char="●"/>
              </a:pPr>
              <a:r>
                <a:rPr lang="en-US" sz="13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Demonstrated Solutions to Previously Unsolved Problems</a:t>
              </a:r>
              <a:endParaRPr sz="1300">
                <a:latin typeface="Calibri"/>
                <a:ea typeface="Calibri"/>
                <a:cs typeface="Calibri"/>
                <a:sym typeface="Calibri"/>
              </a:endParaRPr>
            </a:p>
            <a:p>
              <a:pPr marL="285750" marR="0" lvl="0" indent="-196850" algn="l" rtl="0"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Arial"/>
                <a:buNone/>
              </a:pPr>
              <a:endParaRPr sz="1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941" name="Google Shape;941;p10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5725" y="1311225"/>
            <a:ext cx="2795625" cy="199795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6" name="Google Shape;946;p109"/>
          <p:cNvSpPr txBox="1"/>
          <p:nvPr/>
        </p:nvSpPr>
        <p:spPr>
          <a:xfrm>
            <a:off x="5006109" y="159919"/>
            <a:ext cx="6866400" cy="19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800" b="1" i="0" u="sng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3D-Printed Habitat Centennial Challenge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60 Teams Competed  •  $2.06M Awarded  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Lead Centers: MSFC &amp; KSC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800" b="0" i="1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Build a habitat-like structure using 3D printing technology and materials found on the surface of Mars in order to advance the technologies available for future long duration missions. 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947" name="Google Shape;947;p109"/>
          <p:cNvSpPr txBox="1"/>
          <p:nvPr/>
        </p:nvSpPr>
        <p:spPr>
          <a:xfrm>
            <a:off x="5006109" y="2167857"/>
            <a:ext cx="7057200" cy="452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1" i="0" u="sng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IMPACTS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128587" marR="0" lvl="0" indent="-128587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Successful demonstration of safe and innovative </a:t>
            </a:r>
            <a:r>
              <a:rPr kumimoji="0" lang="en-US" sz="1600" b="1" i="0" u="none" strike="noStrike" kern="0" cap="none" spc="0" normalizeH="0" baseline="0" noProof="0">
                <a:ln>
                  <a:noFill/>
                </a:ln>
                <a:solidFill>
                  <a:srgbClr val="F79646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new material compositions for 3D printing </a:t>
            </a:r>
            <a: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pressure vessels on a large scale with application to NASA missions and Earth construction.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128587" marR="0" lvl="0" indent="-128587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  <a:tabLst/>
              <a:defRPr/>
            </a:pPr>
            <a:r>
              <a:rPr kumimoji="0" lang="en-US" sz="1600" b="1" i="0" u="none" strike="noStrike" kern="0" cap="none" spc="0" normalizeH="0" baseline="0" noProof="0">
                <a:ln>
                  <a:noFill/>
                </a:ln>
                <a:solidFill>
                  <a:srgbClr val="F79646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Demonstration of processes and equipment</a:t>
            </a:r>
            <a:r>
              <a:rPr kumimoji="0" lang="en-US" sz="1600" b="1" i="0" u="none" strike="noStrike" kern="0" cap="none" spc="0" normalizeH="0" baseline="0" noProof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 </a:t>
            </a:r>
            <a: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for large-scale vertical autonomous construction. 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128587" marR="0" lvl="0" indent="-128587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Diversity/innovation in </a:t>
            </a:r>
            <a:r>
              <a:rPr kumimoji="0" lang="en-US" sz="1600" b="1" i="0" u="none" strike="noStrike" kern="0" cap="none" spc="0" normalizeH="0" baseline="0" noProof="0">
                <a:ln>
                  <a:noFill/>
                </a:ln>
                <a:solidFill>
                  <a:srgbClr val="F79646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viable designs</a:t>
            </a:r>
            <a:r>
              <a:rPr kumimoji="0" lang="en-US" sz="1600" b="1" i="0" u="none" strike="noStrike" kern="0" cap="none" spc="0" normalizeH="0" baseline="0" noProof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 </a:t>
            </a:r>
            <a: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of realistic planetary Habitats.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128587" marR="0" lvl="0" indent="-128587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Innovative use of modeling software common to the construction industry as a more </a:t>
            </a:r>
            <a:r>
              <a:rPr kumimoji="0" lang="en-US" sz="1600" b="1" i="0" u="none" strike="noStrike" kern="0" cap="none" spc="0" normalizeH="0" baseline="0" noProof="0">
                <a:ln>
                  <a:noFill/>
                </a:ln>
                <a:solidFill>
                  <a:srgbClr val="F79646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comprehensive design tool</a:t>
            </a:r>
            <a:r>
              <a:rPr kumimoji="0" lang="en-US" sz="1600" b="1" i="0" u="none" strike="noStrike" kern="0" cap="none" spc="0" normalizeH="0" baseline="0" noProof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than the software commonly used by the aerospace industry for Additive Manufacturing technologies.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128587" marR="0" lvl="0" indent="-128587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Demonstration of </a:t>
            </a:r>
            <a:r>
              <a:rPr kumimoji="0" lang="en-US" sz="1600" b="1" i="0" u="none" strike="noStrike" kern="0" cap="none" spc="0" normalizeH="0" baseline="0" noProof="0">
                <a:ln>
                  <a:noFill/>
                </a:ln>
                <a:solidFill>
                  <a:srgbClr val="F79646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new software and control algorithms</a:t>
            </a:r>
            <a:r>
              <a:rPr kumimoji="0" lang="en-US" sz="1600" b="1" i="0" u="none" strike="noStrike" kern="0" cap="none" spc="0" normalizeH="0" baseline="0" noProof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 </a:t>
            </a:r>
            <a: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for depositing material in a non-two-dimensional layer. 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128587" marR="0" lvl="0" indent="-128587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1600"/>
              <a:buFont typeface="Arial"/>
              <a:buChar char="•"/>
              <a:tabLst/>
              <a:defRPr/>
            </a:pPr>
            <a:r>
              <a:rPr kumimoji="0" lang="en-US" sz="1600" b="1" i="0" u="none" strike="noStrike" kern="0" cap="none" spc="0" normalizeH="0" baseline="0" noProof="0">
                <a:ln>
                  <a:noFill/>
                </a:ln>
                <a:solidFill>
                  <a:srgbClr val="F79646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Several new businesses</a:t>
            </a:r>
            <a:r>
              <a:rPr kumimoji="0" lang="en-US" sz="1600" b="1" i="0" u="none" strike="noStrike" kern="0" cap="none" spc="0" normalizeH="0" baseline="0" noProof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developed and advanced.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128587" marR="0" lvl="0" indent="-128587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1600"/>
              <a:buFont typeface="Arial"/>
              <a:buChar char="•"/>
              <a:tabLst/>
              <a:defRPr/>
            </a:pPr>
            <a:r>
              <a:rPr kumimoji="0" lang="en-US" sz="1600" b="1" i="0" u="none" strike="noStrike" kern="0" cap="none" spc="0" normalizeH="0" baseline="0" noProof="0">
                <a:ln>
                  <a:noFill/>
                </a:ln>
                <a:solidFill>
                  <a:srgbClr val="F79646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Additional NASA contracts and demonstrations:</a:t>
            </a:r>
            <a:endParaRPr kumimoji="0" sz="1600" b="1" i="0" u="none" strike="noStrike" kern="0" cap="none" spc="0" normalizeH="0" baseline="0" noProof="0">
              <a:ln>
                <a:noFill/>
              </a:ln>
              <a:solidFill>
                <a:srgbClr val="F79646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585787" marR="0" lvl="1" indent="-128587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  <a:tabLst/>
              <a:defRPr/>
            </a:pP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CHAPEA analog (HEOMD)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585787" marR="0" lvl="1" indent="-128587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  <a:tabLst/>
              <a:defRPr/>
            </a:pP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MMPACT (STMD, GCD, SBIR Ph3) for a first demonstration mission (DM-1) in 2026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585787" marR="0" lvl="1" indent="-128587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  <a:tabLst/>
              <a:defRPr/>
            </a:pP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ACO contract (KSC) to work on polymer-based concretes 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585787" marR="0" lvl="1" indent="-128587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  <a:tabLst/>
              <a:defRPr/>
            </a:pP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2022 MSFC CAN to look at fabrication technologies for outfitting of habitats 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                after construction on the Moon 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948" name="Google Shape;948;p10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484022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49" name="Google Shape;949;p109"/>
          <p:cNvSpPr txBox="1"/>
          <p:nvPr/>
        </p:nvSpPr>
        <p:spPr>
          <a:xfrm>
            <a:off x="102536" y="5538139"/>
            <a:ext cx="3829200" cy="9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800" b="1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What will home look like…</a:t>
            </a:r>
            <a:r>
              <a:rPr kumimoji="0" lang="en-US" sz="2800" b="1" i="1" u="none" strike="noStrike" kern="0" cap="none" spc="0" normalizeH="0" baseline="0" noProof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on Mars?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950" name="Google Shape;950;p10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855850" y="5754497"/>
            <a:ext cx="1549275" cy="110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6" name="Google Shape;956;p110"/>
          <p:cNvSpPr txBox="1"/>
          <p:nvPr/>
        </p:nvSpPr>
        <p:spPr>
          <a:xfrm>
            <a:off x="5006100" y="28075"/>
            <a:ext cx="7057200" cy="224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200" b="1" i="0" u="sng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Vascular Tissue Centennial Challenge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22 Teams Competed  •  $400,000 Awarded</a:t>
            </a:r>
            <a:endParaRPr kumimoji="0" sz="18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Lead Center: AMES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800" b="0" i="1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Produce an in vitro vascularized tissue that is </a:t>
            </a:r>
            <a:r>
              <a:rPr kumimoji="0" lang="en-US" sz="1800" b="0" i="1" u="sng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&gt;</a:t>
            </a:r>
            <a:r>
              <a:rPr kumimoji="0" lang="en-US" sz="1800" b="0" i="1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1 centimeter in thickness in all dimensions at the launch of the trial and maintain </a:t>
            </a:r>
            <a:r>
              <a:rPr kumimoji="0" lang="en-US" sz="1800" b="0" i="1" u="sng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&gt;</a:t>
            </a:r>
            <a:r>
              <a:rPr kumimoji="0" lang="en-US" sz="1800" b="0" i="1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75% survival of the required parenchymal cells throughout a 30-calendar day period. 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800" b="0" i="1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Teams were also tasked to complete 3 successful trials.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957" name="Google Shape;957;p110"/>
          <p:cNvSpPr txBox="1"/>
          <p:nvPr/>
        </p:nvSpPr>
        <p:spPr>
          <a:xfrm>
            <a:off x="5006109" y="2275382"/>
            <a:ext cx="7057200" cy="450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1" i="0" u="sng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IMPACTS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Two teams from WFIRM won first and second place for their </a:t>
            </a:r>
            <a:r>
              <a:rPr kumimoji="0" lang="en-US" sz="1600" b="1" i="0" u="none" strike="noStrike" kern="0" cap="none" spc="0" normalizeH="0" baseline="0" noProof="0">
                <a:ln>
                  <a:noFill/>
                </a:ln>
                <a:solidFill>
                  <a:srgbClr val="F79646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successful demonstrations of vascularized liver tissue</a:t>
            </a:r>
            <a:endParaRPr kumimoji="0" sz="1600" b="1" i="0" u="none" strike="noStrike" kern="0" cap="none" spc="0" normalizeH="0" baseline="0" noProof="0">
              <a:ln>
                <a:noFill/>
              </a:ln>
              <a:solidFill>
                <a:srgbClr val="F79646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The </a:t>
            </a:r>
            <a:r>
              <a:rPr kumimoji="0" lang="en-US" sz="1600" b="1" i="0" u="none" strike="noStrike" kern="0" cap="none" spc="0" normalizeH="0" baseline="0" noProof="0">
                <a:ln>
                  <a:noFill/>
                </a:ln>
                <a:solidFill>
                  <a:srgbClr val="F79646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successful virtual judging process </a:t>
            </a:r>
            <a: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demonstrated how “LiveScience” can be utilized in future Challenge and grant making opportunities.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Relationships developed with other government agencies, are leading to </a:t>
            </a:r>
            <a:r>
              <a:rPr kumimoji="0" lang="en-US" sz="1600" b="1" i="0" u="none" strike="noStrike" kern="0" cap="none" spc="0" normalizeH="0" baseline="0" noProof="0">
                <a:ln>
                  <a:noFill/>
                </a:ln>
                <a:solidFill>
                  <a:srgbClr val="F79646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additional NASA collaborations. 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FC000"/>
              </a:buClr>
              <a:buSzPts val="1600"/>
              <a:buFont typeface="Arial"/>
              <a:buChar char="•"/>
              <a:tabLst/>
              <a:defRPr/>
            </a:pPr>
            <a:r>
              <a:rPr kumimoji="0" lang="en-US" sz="1600" b="1" i="0" u="none" strike="noStrike" kern="0" cap="none" spc="0" normalizeH="0" baseline="0" noProof="0">
                <a:ln>
                  <a:noFill/>
                </a:ln>
                <a:solidFill>
                  <a:srgbClr val="F79646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Several small start-ups developed</a:t>
            </a:r>
            <a:r>
              <a:rPr kumimoji="0" lang="en-US" sz="1600" b="1" i="0" u="none" strike="noStrike" kern="0" cap="none" spc="0" normalizeH="0" baseline="0" noProof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and significantly evolved via VTC. 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The VTC Allied Organization, Methuselah Foundation, established</a:t>
            </a:r>
            <a: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kumimoji="0" lang="en-US" sz="1600" b="1" i="0" u="none" strike="noStrike" kern="0" cap="none" spc="0" normalizeH="0" baseline="0" noProof="0">
                <a:ln>
                  <a:noFill/>
                </a:ln>
                <a:solidFill>
                  <a:srgbClr val="F79646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follow-on prize to continue pushing the technology.</a:t>
            </a:r>
            <a:endParaRPr kumimoji="0" sz="1600" b="1" i="0" u="none" strike="noStrike" kern="0" cap="none" spc="0" normalizeH="0" baseline="0" noProof="0">
              <a:ln>
                <a:noFill/>
              </a:ln>
              <a:solidFill>
                <a:srgbClr val="F79646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As of May 2020, research uncovered it was </a:t>
            </a:r>
            <a:r>
              <a:rPr kumimoji="0" lang="en-US" sz="1600" b="1" i="0" u="none" strike="noStrike" kern="0" cap="none" spc="0" normalizeH="0" baseline="0" noProof="0">
                <a:ln>
                  <a:noFill/>
                </a:ln>
                <a:solidFill>
                  <a:srgbClr val="F79646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“one of its kind” in the world.</a:t>
            </a:r>
            <a:endParaRPr kumimoji="0" sz="16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The capability to vascularized tissues has been noted as the 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   </a:t>
            </a:r>
            <a:r>
              <a:rPr kumimoji="0" lang="en-US" sz="1600" b="1" i="0" u="none" strike="noStrike" kern="0" cap="none" spc="0" normalizeH="0" baseline="0" noProof="0">
                <a:ln>
                  <a:noFill/>
                </a:ln>
                <a:solidFill>
                  <a:srgbClr val="F79646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"holy grail" of tissue engineering. </a:t>
            </a:r>
            <a:endParaRPr kumimoji="0" sz="1600" b="1" i="0" u="none" strike="noStrike" kern="0" cap="none" spc="0" normalizeH="0" baseline="0" noProof="0">
              <a:ln>
                <a:noFill/>
              </a:ln>
              <a:solidFill>
                <a:srgbClr val="F79646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CASIS will fly the </a:t>
            </a:r>
            <a:r>
              <a:rPr kumimoji="0" lang="en-US" sz="1600" b="1" i="0" u="none" strike="noStrike" kern="0" cap="none" spc="0" normalizeH="0" baseline="0" noProof="0">
                <a:ln>
                  <a:noFill/>
                </a:ln>
                <a:solidFill>
                  <a:srgbClr val="F79646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winning solutions to ISS </a:t>
            </a:r>
            <a: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for further research</a:t>
            </a: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742950" marR="0" lvl="0" indent="-26035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  <a:tabLst/>
              <a:defRPr/>
            </a:pP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Infusion into potential </a:t>
            </a:r>
            <a:r>
              <a:rPr kumimoji="0" lang="en-US" sz="1200" b="1" i="0" u="none" strike="noStrike" kern="0" cap="none" spc="0" normalizeH="0" baseline="0" noProof="0">
                <a:ln>
                  <a:noFill/>
                </a:ln>
                <a:solidFill>
                  <a:srgbClr val="F79646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LEO Commercial </a:t>
            </a: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contract through Allied Org, 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457200" marR="0" lvl="0" indent="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     if CASIS flight is successful.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958" name="Google Shape;958;p1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4925566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59" name="Google Shape;959;p110"/>
          <p:cNvSpPr txBox="1"/>
          <p:nvPr/>
        </p:nvSpPr>
        <p:spPr>
          <a:xfrm>
            <a:off x="137725" y="5471129"/>
            <a:ext cx="4470000" cy="12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1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What if space held the key to revolutionizing medicine for </a:t>
            </a:r>
            <a:r>
              <a:rPr kumimoji="0" lang="en-US" sz="2400" b="1" i="1" u="none" strike="noStrike" kern="0" cap="none" spc="0" normalizeH="0" baseline="0" noProof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better health?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960" name="Google Shape;960;p11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855850" y="5754497"/>
            <a:ext cx="1549275" cy="110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5" name="Google Shape;965;p111"/>
          <p:cNvSpPr/>
          <p:nvPr/>
        </p:nvSpPr>
        <p:spPr>
          <a:xfrm>
            <a:off x="1524" y="0"/>
            <a:ext cx="121890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6" name="Google Shape;966;p111"/>
          <p:cNvSpPr txBox="1"/>
          <p:nvPr/>
        </p:nvSpPr>
        <p:spPr>
          <a:xfrm>
            <a:off x="5006107" y="205455"/>
            <a:ext cx="7065900" cy="186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800" b="1" i="0" u="sng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Watts on the Moon Centennial Challenge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2 Phases   •  47 Teams  •  $5,000,000 Prize Purse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Lead Center: GRC</a:t>
            </a:r>
            <a:endParaRPr kumimoji="0" sz="18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700" b="0" i="1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Incentivize new solutions for electrical and thermal energy distribution, management, and storage that address NASA technology needs and can progress toward flight readiness and future operation on the lunar surface. </a:t>
            </a:r>
            <a:endParaRPr kumimoji="0" sz="13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967" name="Google Shape;967;p111"/>
          <p:cNvSpPr txBox="1"/>
          <p:nvPr/>
        </p:nvSpPr>
        <p:spPr>
          <a:xfrm>
            <a:off x="5043157" y="2252954"/>
            <a:ext cx="6991800" cy="363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1" i="0" u="sng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COMPETITION IN-PROGRESS</a:t>
            </a:r>
            <a:endParaRPr kumimoji="0" sz="2000" b="1" i="0" u="sng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FFC000"/>
              </a:buClr>
              <a:buSzPts val="1600"/>
              <a:buFont typeface="Arial"/>
              <a:buChar char="•"/>
              <a:tabLst/>
              <a:defRPr/>
            </a:pPr>
            <a:r>
              <a:rPr kumimoji="0" lang="en-US" sz="1600" b="1" i="0" u="none" strike="noStrike" kern="0" cap="none" spc="0" normalizeH="0" baseline="0" noProof="0">
                <a:ln>
                  <a:noFill/>
                </a:ln>
                <a:solidFill>
                  <a:srgbClr val="F79646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Phase 1 awarded</a:t>
            </a:r>
            <a:r>
              <a:rPr kumimoji="0" lang="en-US" sz="1600" b="1" i="0" u="none" strike="noStrike" kern="0" cap="none" spc="0" normalizeH="0" baseline="0" noProof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a total of $500,000 to 7 teams with top design concepts.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FC000"/>
              </a:buClr>
              <a:buSzPts val="1600"/>
              <a:buFont typeface="Arial"/>
              <a:buChar char="•"/>
              <a:tabLst/>
              <a:defRPr/>
            </a:pPr>
            <a:r>
              <a:rPr kumimoji="0" lang="en-US" sz="1600" b="1" i="0" u="none" strike="noStrike" kern="0" cap="none" spc="0" normalizeH="0" baseline="0" noProof="0">
                <a:ln>
                  <a:noFill/>
                </a:ln>
                <a:solidFill>
                  <a:srgbClr val="F79646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Phase 2, Level 1 </a:t>
            </a:r>
            <a: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awarded $200,000 each to 7 teams who submitted successful concepts for transmission and storage of energy on the lunar surface.</a:t>
            </a: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FC000"/>
              </a:buClr>
              <a:buSzPts val="1600"/>
              <a:buFont typeface="Arial"/>
              <a:buChar char="•"/>
              <a:tabLst/>
              <a:defRPr/>
            </a:pPr>
            <a:r>
              <a:rPr kumimoji="0" lang="en-US" sz="1600" b="1" i="0" u="none" strike="noStrike" kern="0" cap="none" spc="0" normalizeH="0" baseline="0" noProof="0">
                <a:ln>
                  <a:noFill/>
                </a:ln>
                <a:solidFill>
                  <a:srgbClr val="F79646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Phase 2, Level 2</a:t>
            </a:r>
            <a: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 will allow winners from Level 1 to demonstrate their concepts to judges in the spring of 2023.  Up to 4 teams will receive a prize of $400K each and can advance to Level 3.</a:t>
            </a: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79646"/>
              </a:buClr>
              <a:buSzPts val="1600"/>
              <a:buFont typeface="Arial"/>
              <a:buChar char="•"/>
              <a:tabLst/>
              <a:defRPr/>
            </a:pPr>
            <a:r>
              <a:rPr kumimoji="0" lang="en-US" sz="1600" b="1" i="0" u="none" strike="noStrike" kern="0" cap="none" spc="0" normalizeH="0" baseline="0" noProof="0">
                <a:ln>
                  <a:noFill/>
                </a:ln>
                <a:solidFill>
                  <a:srgbClr val="F79646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Phase 2, Level 3 </a:t>
            </a:r>
            <a: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requires teams to test a full scale model in a vacuum chamber at Glenn Research Center. First place will receive a 1M Prize Purse with second place receiving $500K.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FC000"/>
              </a:buClr>
              <a:buSzPts val="1600"/>
              <a:buFont typeface="Arial"/>
              <a:buChar char="•"/>
              <a:tabLst/>
              <a:defRPr/>
            </a:pPr>
            <a:r>
              <a:rPr kumimoji="0" lang="en-US" sz="1600" b="1" i="0" u="none" strike="noStrike" kern="0" cap="none" spc="0" normalizeH="0" baseline="0" noProof="0">
                <a:ln>
                  <a:noFill/>
                </a:ln>
                <a:solidFill>
                  <a:srgbClr val="F79646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Maximizing system efficiency and minimizing system mass </a:t>
            </a:r>
            <a: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will be important.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The challenge seeks advanced technologies that are well-positioned to progress toward </a:t>
            </a:r>
            <a:r>
              <a:rPr kumimoji="0" lang="en-US" sz="1600" b="1" i="0" u="none" strike="noStrike" kern="0" cap="none" spc="0" normalizeH="0" baseline="0" noProof="0">
                <a:ln>
                  <a:noFill/>
                </a:ln>
                <a:solidFill>
                  <a:srgbClr val="F79646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flight readiness and future operations</a:t>
            </a:r>
            <a:r>
              <a:rPr kumimoji="0" lang="en-US" sz="1600" b="1" i="0" u="none" strike="noStrike" kern="0" cap="none" spc="0" normalizeH="0" baseline="0" noProof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on the lunar surface.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968" name="Google Shape;968;p1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" y="0"/>
            <a:ext cx="490728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69" name="Google Shape;969;p111"/>
          <p:cNvSpPr txBox="1"/>
          <p:nvPr/>
        </p:nvSpPr>
        <p:spPr>
          <a:xfrm>
            <a:off x="115075" y="5890750"/>
            <a:ext cx="3007500" cy="8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1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What if sunrise was </a:t>
            </a:r>
            <a:r>
              <a:rPr kumimoji="0" lang="en-US" sz="2400" b="1" i="1" u="none" strike="noStrike" kern="0" cap="none" spc="0" normalizeH="0" baseline="0" noProof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350 hours </a:t>
            </a:r>
            <a:r>
              <a:rPr kumimoji="0" lang="en-US" sz="2400" b="1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away?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970" name="Google Shape;970;p11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855850" y="5754497"/>
            <a:ext cx="1549275" cy="110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3_CCP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CCP" id="{AE93F797-157C-4060-982F-6DDB47E8ACCC}" vid="{CD510C35-7085-44A1-B9AD-2F06A0211566}"/>
    </a:ext>
  </a:extLst>
</a:theme>
</file>

<file path=ppt/theme/theme2.xml><?xml version="1.0" encoding="utf-8"?>
<a:theme xmlns:a="http://schemas.openxmlformats.org/drawingml/2006/main" name="2_CCP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700" row="1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04EBE0D3-0994-4C9F-A832-92074D8849A4}">
  <we:reference id="wa104381063" version="1.0.0.1" store="en-US" storeType="OMEX"/>
  <we:alternateReferences>
    <we:reference id="wa104381063" version="1.0.0.1" store="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12144</TotalTime>
  <Words>2524</Words>
  <Application>Microsoft Office PowerPoint</Application>
  <PresentationFormat>Widescreen</PresentationFormat>
  <Paragraphs>332</Paragraphs>
  <Slides>24</Slides>
  <Notes>13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24</vt:i4>
      </vt:variant>
    </vt:vector>
  </HeadingPairs>
  <TitlesOfParts>
    <vt:vector size="31" baseType="lpstr">
      <vt:lpstr>Arial</vt:lpstr>
      <vt:lpstr>Arial Black</vt:lpstr>
      <vt:lpstr>Calibri</vt:lpstr>
      <vt:lpstr>Century Gothic</vt:lpstr>
      <vt:lpstr>Roboto Lt</vt:lpstr>
      <vt:lpstr>3_CCP</vt:lpstr>
      <vt:lpstr>2_CCP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Centennial Challenges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Melissa Marshall</dc:creator>
  <cp:lastModifiedBy>Herblet, Angela M. (MSFC-ST21)</cp:lastModifiedBy>
  <cp:revision>71</cp:revision>
  <dcterms:created xsi:type="dcterms:W3CDTF">2019-12-16T18:28:24Z</dcterms:created>
  <dcterms:modified xsi:type="dcterms:W3CDTF">2023-04-25T05:22:24Z</dcterms:modified>
</cp:coreProperties>
</file>