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4"/>
    <p:sldMasterId id="2147484837" r:id="rId5"/>
  </p:sldMasterIdLst>
  <p:notesMasterIdLst>
    <p:notesMasterId r:id="rId22"/>
  </p:notesMasterIdLst>
  <p:handoutMasterIdLst>
    <p:handoutMasterId r:id="rId23"/>
  </p:handoutMasterIdLst>
  <p:sldIdLst>
    <p:sldId id="404" r:id="rId6"/>
    <p:sldId id="408" r:id="rId7"/>
    <p:sldId id="623" r:id="rId8"/>
    <p:sldId id="619" r:id="rId9"/>
    <p:sldId id="618" r:id="rId10"/>
    <p:sldId id="613" r:id="rId11"/>
    <p:sldId id="614" r:id="rId12"/>
    <p:sldId id="615" r:id="rId13"/>
    <p:sldId id="622" r:id="rId14"/>
    <p:sldId id="617" r:id="rId15"/>
    <p:sldId id="616" r:id="rId16"/>
    <p:sldId id="620" r:id="rId17"/>
    <p:sldId id="621" r:id="rId18"/>
    <p:sldId id="419" r:id="rId19"/>
    <p:sldId id="420" r:id="rId20"/>
    <p:sldId id="405" r:id="rId21"/>
  </p:sldIdLst>
  <p:sldSz cx="9144000" cy="5143500" type="screen16x9"/>
  <p:notesSz cx="68580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1pPr>
    <a:lvl2pPr marL="3429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2pPr>
    <a:lvl3pPr marL="6858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3pPr>
    <a:lvl4pPr marL="10287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4pPr>
    <a:lvl5pPr marL="1371600" algn="l" rtl="0" fontAlgn="base">
      <a:spcBef>
        <a:spcPct val="0"/>
      </a:spcBef>
      <a:spcAft>
        <a:spcPct val="0"/>
      </a:spcAft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5pPr>
    <a:lvl6pPr marL="17145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6pPr>
    <a:lvl7pPr marL="20574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7pPr>
    <a:lvl8pPr marL="24003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8pPr>
    <a:lvl9pPr marL="2743200" algn="l" defTabSz="685800" rtl="0" eaLnBrk="1" latinLnBrk="0" hangingPunct="1">
      <a:defRPr sz="1800" kern="1200">
        <a:solidFill>
          <a:schemeClr val="tx1"/>
        </a:solidFill>
        <a:latin typeface="Arial" charset="0"/>
        <a:ea typeface="ＭＳ Ｐゴシック" charset="-128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1B3D6C"/>
    <a:srgbClr val="C2D9FA"/>
    <a:srgbClr val="0B3A7F"/>
    <a:srgbClr val="E98B01"/>
    <a:srgbClr val="1380DC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78"/>
    <p:restoredTop sz="74497"/>
  </p:normalViewPr>
  <p:slideViewPr>
    <p:cSldViewPr snapToGrid="0">
      <p:cViewPr varScale="1">
        <p:scale>
          <a:sx n="145" d="100"/>
          <a:sy n="145" d="100"/>
        </p:scale>
        <p:origin x="2160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9301CC6A-B4E8-405F-AE79-859651258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623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5579" y="0"/>
            <a:ext cx="2972421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30200" y="696913"/>
            <a:ext cx="61976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711" y="4416426"/>
            <a:ext cx="5028579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5579" y="8831264"/>
            <a:ext cx="2972421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2" tIns="46587" rIns="93172" bIns="46587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80" charset="-128"/>
                <a:cs typeface="+mn-cs"/>
              </a:defRPr>
            </a:lvl1pPr>
          </a:lstStyle>
          <a:p>
            <a:pPr>
              <a:defRPr/>
            </a:pPr>
            <a:fld id="{B7B05DEF-6DE7-4BF9-8DBB-FF904A788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5805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1pPr>
    <a:lvl2pPr marL="3429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2pPr>
    <a:lvl3pPr marL="6858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3pPr>
    <a:lvl4pPr marL="10287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4pPr>
    <a:lvl5pPr marL="1371600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Arial" charset="0"/>
        <a:ea typeface="ＭＳ Ｐゴシック" pitchFamily="80" charset="-128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0552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Clarify what coupling the forebody and wake means.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37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Clarify what a HIAD is, give better context on what LOFTID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03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that the block boundaries don’t move (on the top and bottom)</a:t>
            </a:r>
          </a:p>
          <a:p>
            <a:r>
              <a:rPr lang="en-US" dirty="0"/>
              <a:t>Blue: outer boundary moves and sides move</a:t>
            </a:r>
          </a:p>
          <a:p>
            <a:r>
              <a:rPr lang="en-US" dirty="0"/>
              <a:t>Red: only sides move</a:t>
            </a:r>
          </a:p>
          <a:p>
            <a:r>
              <a:rPr lang="en-US" dirty="0"/>
              <a:t>Teal: nothing moves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6917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277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628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uncertainty is relatively higher due to viewing angle AND the low heating level.  The phosphor technique is not calibrated for the low heating levels (low signal-to-noise)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72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the picture of the model to this slide</a:t>
            </a:r>
          </a:p>
          <a:p>
            <a:r>
              <a:rPr lang="en-US" dirty="0"/>
              <a:t>Direct focus that this was enabling.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4706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7B05DEF-6DE7-4BF9-8DBB-FF904A788E50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576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555" y="-19050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 bwMode="auto">
          <a:xfrm>
            <a:off x="0" y="264795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Author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>
                <a:solidFill>
                  <a:schemeClr val="bg1"/>
                </a:solidFill>
                <a:latin typeface="+mj-lt"/>
              </a:rPr>
              <a:t>Company/Organization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Name, Conference Dates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>
                <a:solidFill>
                  <a:schemeClr val="bg1"/>
                </a:solidFill>
                <a:latin typeface="+mj-lt"/>
              </a:rPr>
              <a:t>Conference Location</a:t>
            </a: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5400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1B3D6C"/>
              </a:buClr>
              <a:buFont typeface="Wingdings" charset="2"/>
              <a:buChar char="Ø"/>
              <a:defRPr/>
            </a:lvl1pPr>
            <a:lvl2pPr marL="685800" indent="-342900">
              <a:buClr>
                <a:srgbClr val="1B3D6C"/>
              </a:buClr>
              <a:buFont typeface="Wingdings" charset="2"/>
              <a:buChar char="Ø"/>
              <a:defRPr/>
            </a:lvl2pPr>
            <a:lvl3pPr marL="971550" indent="-285750">
              <a:buClr>
                <a:srgbClr val="1B3D6C"/>
              </a:buClr>
              <a:buFont typeface="Wingdings" charset="2"/>
              <a:buChar char="Ø"/>
              <a:defRPr/>
            </a:lvl3pPr>
            <a:lvl4pPr marL="1314450" indent="-285750">
              <a:buClr>
                <a:srgbClr val="1B3D6C"/>
              </a:buClr>
              <a:buFont typeface="Wingdings" charset="2"/>
              <a:buChar char="Ø"/>
              <a:defRPr/>
            </a:lvl4pPr>
            <a:lvl5pPr marL="1657350" indent="-285750">
              <a:buClr>
                <a:srgbClr val="1B3D6C"/>
              </a:buClr>
              <a:buFont typeface="Wingdings" charset="2"/>
              <a:buChar char="Ø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123950"/>
            <a:ext cx="39624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1123950"/>
            <a:ext cx="4419600" cy="337185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/>
          <a:lstStyle>
            <a:lvl1pPr>
              <a:defRPr b="1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and/or 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71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425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F7FC34-5206-45FA-A6B2-955DFABF1C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603E2-753D-49F2-B2B1-D76008093D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FD0B8-A1D4-4313-AC8C-31D5E0DBD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FA06F-9FF0-4DD3-9CA0-DF2D4EF2E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CD405-43AD-4B88-9D41-03F2E0B3D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21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1123950"/>
            <a:ext cx="8686800" cy="3363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/>
          <p:cNvSpPr>
            <a:spLocks noGrp="1" noChangeArrowheads="1"/>
          </p:cNvSpPr>
          <p:nvPr userDrawn="1"/>
        </p:nvSpPr>
        <p:spPr bwMode="auto">
          <a:xfrm>
            <a:off x="1181100" y="45720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0" name="Rectangle 9"/>
          <p:cNvSpPr>
            <a:spLocks noGrp="1" noChangeArrowheads="1"/>
          </p:cNvSpPr>
          <p:nvPr userDrawn="1"/>
        </p:nvSpPr>
        <p:spPr bwMode="auto">
          <a:xfrm>
            <a:off x="3181350" y="45720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ＭＳ Ｐゴシック" pitchFamily="80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Arial" charset="0"/>
              </a:defRPr>
            </a:lvl9pPr>
          </a:lstStyle>
          <a:p>
            <a:pPr>
              <a:defRPr/>
            </a:pPr>
            <a:endParaRPr lang="en-US" sz="1050"/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 bwMode="auto"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44198"/>
            <a:ext cx="86868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b="1" kern="0">
                <a:solidFill>
                  <a:schemeClr val="bg1"/>
                </a:solidFill>
              </a:rPr>
              <a:t>Presentation Title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25" r:id="rId2"/>
    <p:sldLayoutId id="2147484827" r:id="rId3"/>
    <p:sldLayoutId id="2147484836" r:id="rId4"/>
  </p:sldLayoutIdLst>
  <p:hf hdr="0" ftr="0" dt="0"/>
  <p:txStyles>
    <p:titleStyle>
      <a:lvl1pPr marL="0" marR="0" indent="0" algn="ctr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tabLst/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5pPr>
      <a:lvl6pPr marL="3429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6pPr>
      <a:lvl7pPr marL="6858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7pPr>
      <a:lvl8pPr marL="10287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8pPr>
      <a:lvl9pPr marL="1371600" algn="l" rtl="0" fontAlgn="base">
        <a:spcBef>
          <a:spcPct val="0"/>
        </a:spcBef>
        <a:spcAft>
          <a:spcPct val="0"/>
        </a:spcAft>
        <a:defRPr sz="1800">
          <a:solidFill>
            <a:schemeClr val="tx2"/>
          </a:solidFill>
          <a:latin typeface="Arial" charset="0"/>
          <a:ea typeface="ＭＳ Ｐゴシック" pitchFamily="80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4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21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8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rgbClr val="1B3D6C"/>
        </a:buClr>
        <a:buFont typeface="Wingdings" charset="2"/>
        <a:buChar char="Ø"/>
        <a:defRPr sz="15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18859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6pPr>
      <a:lvl7pPr marL="22288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7pPr>
      <a:lvl8pPr marL="25717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8pPr>
      <a:lvl9pPr marL="2914650" indent="-171450" algn="l" rtl="0" fontAlgn="base">
        <a:spcBef>
          <a:spcPct val="20000"/>
        </a:spcBef>
        <a:spcAft>
          <a:spcPct val="0"/>
        </a:spcAft>
        <a:buFont typeface="Times" pitchFamily="80" charset="0"/>
        <a:buChar char="•"/>
        <a:defRPr sz="15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" y="19050"/>
            <a:ext cx="9141714" cy="5143500"/>
          </a:xfrm>
          <a:prstGeom prst="rect">
            <a:avLst/>
          </a:prstGeom>
        </p:spPr>
      </p:pic>
      <p:sp>
        <p:nvSpPr>
          <p:cNvPr id="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30886" y="438150"/>
            <a:ext cx="8686800" cy="4049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1200150" y="4629150"/>
            <a:ext cx="160020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857500" y="4638383"/>
            <a:ext cx="2114550" cy="162665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19075" y="4639998"/>
            <a:ext cx="914400" cy="171450"/>
          </a:xfrm>
          <a:prstGeom prst="rect">
            <a:avLst/>
          </a:prstGeom>
          <a:ln/>
        </p:spPr>
        <p:txBody>
          <a:bodyPr/>
          <a:lstStyle>
            <a:lvl1pPr>
              <a:defRPr sz="1050"/>
            </a:lvl1pPr>
          </a:lstStyle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89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B3D6C"/>
        </a:buClr>
        <a:buFont typeface="Wingdings" charset="2"/>
        <a:buChar char="Ø"/>
        <a:defRPr sz="24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21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8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B3D6C"/>
        </a:buClr>
        <a:buFont typeface="Wingdings" charset="2"/>
        <a:buChar char="Ø"/>
        <a:defRPr sz="15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.png"/><Relationship Id="rId5" Type="http://schemas.openxmlformats.org/officeDocument/2006/relationships/image" Target="../media/image5.em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1.emf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3.JP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auto">
          <a:xfrm>
            <a:off x="0" y="14667"/>
            <a:ext cx="9144000" cy="4385883"/>
          </a:xfrm>
          <a:prstGeom prst="rect">
            <a:avLst/>
          </a:prstGeom>
          <a:solidFill>
            <a:srgbClr val="1B3D6C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 bwMode="auto">
          <a:xfrm>
            <a:off x="0" y="2514600"/>
            <a:ext cx="914400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98B01"/>
              </a:buClr>
              <a:buFont typeface="Times" pitchFamily="18" charset="0"/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380DC"/>
              </a:buClr>
              <a:buFont typeface="Wingdings" pitchFamily="2" charset="2"/>
              <a:buChar char="§"/>
              <a:defRPr sz="2800">
                <a:solidFill>
                  <a:srgbClr val="4F4F4F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4F4F4F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Times" pitchFamily="18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Kyle Thompson, Adam Wise, Brian Hollis, and Andrew Hinkle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b="1" kern="0" dirty="0">
                <a:solidFill>
                  <a:schemeClr val="bg1"/>
                </a:solidFill>
                <a:latin typeface="+mj-lt"/>
              </a:rPr>
              <a:t>NASA Langley Research Center, Aerothermodynamics Branch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r>
              <a:rPr lang="en-US" altLang="en-US" sz="1600" kern="0" dirty="0">
                <a:solidFill>
                  <a:schemeClr val="bg1"/>
                </a:solidFill>
                <a:latin typeface="+mj-lt"/>
              </a:rPr>
              <a:t>AIAA Aviation Forum, June 12-16 2023</a:t>
            </a:r>
          </a:p>
          <a:p>
            <a:pPr marL="0" indent="0" algn="ctr" eaLnBrk="1" hangingPunct="1">
              <a:buClr>
                <a:srgbClr val="00529B"/>
              </a:buClr>
              <a:buNone/>
            </a:pPr>
            <a:endParaRPr lang="en-US" altLang="en-US" sz="1600" kern="0" dirty="0">
              <a:solidFill>
                <a:schemeClr val="bg1"/>
              </a:solidFill>
              <a:latin typeface="+mj-lt"/>
            </a:endParaRPr>
          </a:p>
          <a:p>
            <a:pPr>
              <a:buClr>
                <a:srgbClr val="00529B"/>
              </a:buClr>
              <a:buFont typeface="Wingdings" charset="2"/>
              <a:buChar char="Ø"/>
            </a:pPr>
            <a:endParaRPr lang="en-US" sz="2400" kern="0" dirty="0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0" y="74295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  <a:ea typeface="ＭＳ Ｐゴシック" pitchFamily="80" charset="-128"/>
              </a:defRPr>
            </a:lvl9pPr>
          </a:lstStyle>
          <a:p>
            <a:pPr algn="ctr"/>
            <a:r>
              <a:rPr lang="en-US" sz="4200" b="1" kern="0" dirty="0">
                <a:solidFill>
                  <a:schemeClr val="bg1"/>
                </a:solidFill>
              </a:rPr>
              <a:t>Improvements to the </a:t>
            </a:r>
          </a:p>
          <a:p>
            <a:pPr algn="ctr"/>
            <a:r>
              <a:rPr lang="en-US" sz="4200" b="1" kern="0" dirty="0">
                <a:solidFill>
                  <a:schemeClr val="bg1"/>
                </a:solidFill>
              </a:rPr>
              <a:t>LAURA Mesh Adaptation </a:t>
            </a:r>
          </a:p>
          <a:p>
            <a:pPr algn="ctr"/>
            <a:r>
              <a:rPr lang="en-US" sz="4200" b="1" kern="0" dirty="0">
                <a:solidFill>
                  <a:schemeClr val="bg1"/>
                </a:solidFill>
              </a:rPr>
              <a:t>Algorithm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6A8EAF6-BDDC-3F26-512A-61431EFFF3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6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84"/>
    </mc:Choice>
    <mc:Fallback xmlns="">
      <p:transition spd="slow" advTm="155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5128D-DF89-C04D-A342-AE04932B2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D6FDE-45BA-804E-A013-1D6AE8D072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29336"/>
            <a:ext cx="8777848" cy="2747771"/>
          </a:xfrm>
        </p:spPr>
        <p:txBody>
          <a:bodyPr/>
          <a:lstStyle/>
          <a:p>
            <a:r>
              <a:rPr lang="en-US" sz="2000" b="1" dirty="0"/>
              <a:t>L</a:t>
            </a:r>
            <a:r>
              <a:rPr lang="en-US" sz="2000" dirty="0"/>
              <a:t>angley </a:t>
            </a:r>
            <a:r>
              <a:rPr lang="en-US" sz="2000" b="1" dirty="0"/>
              <a:t>A</a:t>
            </a:r>
            <a:r>
              <a:rPr lang="en-US" sz="2000" dirty="0"/>
              <a:t>erothermodynamic </a:t>
            </a:r>
            <a:r>
              <a:rPr lang="en-US" sz="2000" b="1" dirty="0"/>
              <a:t>U</a:t>
            </a:r>
            <a:r>
              <a:rPr lang="en-US" sz="2000" dirty="0"/>
              <a:t>pwind </a:t>
            </a:r>
            <a:r>
              <a:rPr lang="en-US" sz="2000" b="1" dirty="0"/>
              <a:t>R</a:t>
            </a:r>
            <a:r>
              <a:rPr lang="en-US" sz="2000" dirty="0"/>
              <a:t>elaxation </a:t>
            </a:r>
            <a:r>
              <a:rPr lang="en-US" sz="2000" b="1" dirty="0"/>
              <a:t>A</a:t>
            </a:r>
            <a:r>
              <a:rPr lang="en-US" sz="2000" dirty="0"/>
              <a:t>lgorithm</a:t>
            </a:r>
          </a:p>
          <a:p>
            <a:pPr lvl="1"/>
            <a:r>
              <a:rPr lang="en-US" sz="1600" dirty="0"/>
              <a:t>Structured multiblock 2</a:t>
            </a:r>
            <a:r>
              <a:rPr lang="en-US" sz="1600" baseline="30000" dirty="0"/>
              <a:t>nd</a:t>
            </a:r>
            <a:r>
              <a:rPr lang="en-US" sz="1600" dirty="0"/>
              <a:t>-order finite-volume solver</a:t>
            </a:r>
          </a:p>
          <a:p>
            <a:pPr lvl="1"/>
            <a:r>
              <a:rPr lang="en-US" sz="1600" dirty="0"/>
              <a:t>Reacting flow solver, with ablation and radiation modeling</a:t>
            </a:r>
          </a:p>
          <a:p>
            <a:pPr lvl="1"/>
            <a:r>
              <a:rPr lang="en-US" sz="1600" dirty="0"/>
              <a:t>Automated mesh adaptation and shock alignment</a:t>
            </a:r>
          </a:p>
          <a:p>
            <a:pPr lvl="1"/>
            <a:r>
              <a:rPr lang="en-US" sz="1600" dirty="0"/>
              <a:t>Version 5.x series written in Fortran95 with MPI</a:t>
            </a:r>
          </a:p>
          <a:p>
            <a:pPr lvl="1"/>
            <a:r>
              <a:rPr lang="en-US" sz="1600" dirty="0"/>
              <a:t>LAURA includes ray-tracing capabilities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8C6AB-28C7-814D-B628-901381736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44D1A-19EB-FD4B-8D2B-21A8D0B61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653" y="810062"/>
            <a:ext cx="2585742" cy="8161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E87B8AE-1520-4E44-97C2-2B2A3531A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0212" y="856692"/>
            <a:ext cx="3250187" cy="4206125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E134176B-6804-BDF1-5FB9-078BF30CFF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490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02"/>
    </mc:Choice>
    <mc:Fallback xmlns="">
      <p:transition spd="slow" advTm="314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A76DA5-2F3B-2BBA-3BFF-30BEA32A57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259922"/>
            <a:ext cx="3962400" cy="2767853"/>
          </a:xfrm>
        </p:spPr>
        <p:txBody>
          <a:bodyPr/>
          <a:lstStyle/>
          <a:p>
            <a:r>
              <a:rPr lang="en-US" dirty="0"/>
              <a:t>Entry, Descent and Landing (EDL) applications involve simulating vehicles in hypersonic conditions with</a:t>
            </a:r>
          </a:p>
          <a:p>
            <a:pPr lvl="1"/>
            <a:r>
              <a:rPr lang="en-US" dirty="0"/>
              <a:t>strong bow shock</a:t>
            </a:r>
          </a:p>
          <a:p>
            <a:pPr lvl="1"/>
            <a:r>
              <a:rPr lang="en-US" dirty="0"/>
              <a:t>thin boundary layer</a:t>
            </a:r>
          </a:p>
          <a:p>
            <a:pPr lvl="1"/>
            <a:r>
              <a:rPr lang="en-US" dirty="0"/>
              <a:t>large wake region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F06504E-21C6-F54B-78BA-88EBBBA1F7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576046" y="1284754"/>
            <a:ext cx="2573991" cy="257399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692E2E-755C-F851-4B01-9D4EEDE34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920E54A-A276-60D0-717B-5FC4AF658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Entry, Descent and Landing Applications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91FD87-A29E-BA41-9E29-ABCCC67C1E10}"/>
              </a:ext>
            </a:extLst>
          </p:cNvPr>
          <p:cNvSpPr txBox="1"/>
          <p:nvPr/>
        </p:nvSpPr>
        <p:spPr>
          <a:xfrm>
            <a:off x="5325596" y="4019550"/>
            <a:ext cx="3074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Mars Entry Vehicle Schlieren</a:t>
            </a: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B85C0CEA-6934-55D6-C151-3662C43A78DA}"/>
              </a:ext>
            </a:extLst>
          </p:cNvPr>
          <p:cNvSpPr/>
          <p:nvPr/>
        </p:nvSpPr>
        <p:spPr bwMode="auto">
          <a:xfrm>
            <a:off x="4459941" y="2296365"/>
            <a:ext cx="1308847" cy="550769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0" charset="-128"/>
              </a:rPr>
              <a:t>Flow Direction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F9867CFB-E094-FA4C-EC6E-5B140A5CF9C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09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122"/>
    </mc:Choice>
    <mc:Fallback xmlns="">
      <p:transition spd="slow" advTm="261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F4EA5F2-35EE-A048-FD9B-5BD2E16EF8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41" b="7041"/>
          <a:stretch/>
        </p:blipFill>
        <p:spPr>
          <a:xfrm>
            <a:off x="4073304" y="891409"/>
            <a:ext cx="4724400" cy="3604391"/>
          </a:xfr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F8BB9-A761-71F6-CA1C-0E2EF28B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B586D440-F702-449A-AAC2-9ACFF17038B8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4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35180-C38C-32E8-13CF-06AEB56DF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Motivation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E06ADA-B074-2036-710D-54EE25208B10}"/>
              </a:ext>
            </a:extLst>
          </p:cNvPr>
          <p:cNvSpPr txBox="1"/>
          <p:nvPr/>
        </p:nvSpPr>
        <p:spPr>
          <a:xfrm>
            <a:off x="5027010" y="2576813"/>
            <a:ext cx="2412075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/>
              <a:t>❌ grid lines span multiple blocks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909A88-9F09-D01B-BA41-AA77D6CE4A64}"/>
              </a:ext>
            </a:extLst>
          </p:cNvPr>
          <p:cNvSpPr txBox="1"/>
          <p:nvPr/>
        </p:nvSpPr>
        <p:spPr>
          <a:xfrm>
            <a:off x="5027010" y="2948174"/>
            <a:ext cx="2199699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000" dirty="0"/>
              <a:t>✅ </a:t>
            </a:r>
            <a:r>
              <a:rPr lang="en-US" sz="1200" dirty="0"/>
              <a:t>grid lines span domain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A64736-A77F-49B8-EBCC-369BE118A7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1640713"/>
            <a:ext cx="3057341" cy="2006272"/>
          </a:xfrm>
        </p:spPr>
        <p:txBody>
          <a:bodyPr/>
          <a:lstStyle/>
          <a:p>
            <a:pPr marL="0" indent="0" algn="r">
              <a:buNone/>
            </a:pPr>
            <a:r>
              <a:rPr lang="en-US" dirty="0"/>
              <a:t>We want to grid this</a:t>
            </a:r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dirty="0"/>
              <a:t>But LAURA adaptation algorithm requires this</a:t>
            </a:r>
          </a:p>
        </p:txBody>
      </p:sp>
      <p:sp>
        <p:nvSpPr>
          <p:cNvPr id="12" name="Notched Right Arrow 11">
            <a:extLst>
              <a:ext uri="{FF2B5EF4-FFF2-40B4-BE49-F238E27FC236}">
                <a16:creationId xmlns:a16="http://schemas.microsoft.com/office/drawing/2014/main" id="{3E7F58E5-0253-BD9A-2F5C-2E0775476971}"/>
              </a:ext>
            </a:extLst>
          </p:cNvPr>
          <p:cNvSpPr/>
          <p:nvPr/>
        </p:nvSpPr>
        <p:spPr bwMode="auto">
          <a:xfrm>
            <a:off x="3448566" y="1640713"/>
            <a:ext cx="840265" cy="429961"/>
          </a:xfrm>
          <a:prstGeom prst="notched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4" name="Notched Right Arrow 13">
            <a:extLst>
              <a:ext uri="{FF2B5EF4-FFF2-40B4-BE49-F238E27FC236}">
                <a16:creationId xmlns:a16="http://schemas.microsoft.com/office/drawing/2014/main" id="{449B9ABD-EEE2-C708-0EDC-3EE4BE39EBF5}"/>
              </a:ext>
            </a:extLst>
          </p:cNvPr>
          <p:cNvSpPr/>
          <p:nvPr/>
        </p:nvSpPr>
        <p:spPr bwMode="auto">
          <a:xfrm>
            <a:off x="3445416" y="3348284"/>
            <a:ext cx="840265" cy="429961"/>
          </a:xfrm>
          <a:prstGeom prst="notched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5" name="Up Arrow 14">
            <a:extLst>
              <a:ext uri="{FF2B5EF4-FFF2-40B4-BE49-F238E27FC236}">
                <a16:creationId xmlns:a16="http://schemas.microsoft.com/office/drawing/2014/main" id="{6320AA47-4D2A-3A69-F40B-4535B4F7553A}"/>
              </a:ext>
            </a:extLst>
          </p:cNvPr>
          <p:cNvSpPr/>
          <p:nvPr/>
        </p:nvSpPr>
        <p:spPr bwMode="auto">
          <a:xfrm rot="19949914">
            <a:off x="4934638" y="2143765"/>
            <a:ext cx="107635" cy="472736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6" name="Up Arrow 15">
            <a:extLst>
              <a:ext uri="{FF2B5EF4-FFF2-40B4-BE49-F238E27FC236}">
                <a16:creationId xmlns:a16="http://schemas.microsoft.com/office/drawing/2014/main" id="{C20B72D1-25FF-00FD-6261-A2ECF39F868D}"/>
              </a:ext>
            </a:extLst>
          </p:cNvPr>
          <p:cNvSpPr/>
          <p:nvPr/>
        </p:nvSpPr>
        <p:spPr bwMode="auto">
          <a:xfrm rot="1835441">
            <a:off x="5387906" y="2143765"/>
            <a:ext cx="107635" cy="472736"/>
          </a:xfrm>
          <a:prstGeom prst="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7" name="Up Arrow 16">
            <a:extLst>
              <a:ext uri="{FF2B5EF4-FFF2-40B4-BE49-F238E27FC236}">
                <a16:creationId xmlns:a16="http://schemas.microsoft.com/office/drawing/2014/main" id="{5ACA3714-25A9-E31A-E6D3-5762F787B890}"/>
              </a:ext>
            </a:extLst>
          </p:cNvPr>
          <p:cNvSpPr/>
          <p:nvPr/>
        </p:nvSpPr>
        <p:spPr bwMode="auto">
          <a:xfrm rot="14134100">
            <a:off x="4793840" y="3043630"/>
            <a:ext cx="107635" cy="472736"/>
          </a:xfrm>
          <a:prstGeom prst="upArrow">
            <a:avLst/>
          </a:prstGeom>
          <a:solidFill>
            <a:srgbClr val="92D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6B28D04B-7369-2AE0-7387-BB1589AEAF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140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14"/>
    </mc:Choice>
    <mc:Fallback xmlns="">
      <p:transition spd="slow" advTm="263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796C966A-E274-6875-6938-501F04D36B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599" y="1123950"/>
            <a:ext cx="4425991" cy="3371850"/>
          </a:xfrm>
        </p:spPr>
        <p:txBody>
          <a:bodyPr/>
          <a:lstStyle/>
          <a:p>
            <a:r>
              <a:rPr lang="en-US" sz="1800" dirty="0">
                <a:latin typeface="Helvetica" pitchFamily="2" charset="0"/>
              </a:rPr>
              <a:t>Early use case: </a:t>
            </a:r>
            <a:r>
              <a:rPr lang="en-US" sz="1800" dirty="0">
                <a:effectLst/>
                <a:latin typeface="Helvetica" pitchFamily="2" charset="0"/>
              </a:rPr>
              <a:t>Low-earth Orbit Flight Test of an Inflatable Decelerator (LOFTID) vehicle aft-side heating</a:t>
            </a:r>
            <a:endParaRPr lang="en-US" sz="1800" dirty="0"/>
          </a:p>
          <a:p>
            <a:pPr lvl="1"/>
            <a:r>
              <a:rPr lang="en-US" sz="1500" dirty="0"/>
              <a:t>Very difficult or impossible to generate a point-matched multiblock structured grid on complex vehicle geometry</a:t>
            </a:r>
          </a:p>
          <a:p>
            <a:pPr lvl="1"/>
            <a:r>
              <a:rPr lang="en-US" sz="1500" dirty="0"/>
              <a:t>Difficult to decouple the forebody and wake regions with lines spanning domain</a:t>
            </a:r>
          </a:p>
          <a:p>
            <a:pPr lvl="1"/>
            <a:r>
              <a:rPr lang="en-US" sz="1500" dirty="0"/>
              <a:t>Need a way to target near body adaptation separately from shock-alignment</a:t>
            </a:r>
          </a:p>
        </p:txBody>
      </p:sp>
      <p:pic>
        <p:nvPicPr>
          <p:cNvPr id="6" name="Content Placeholder 5" descr="Diagram&#10;&#10;Description automatically generated with medium confidence">
            <a:extLst>
              <a:ext uri="{FF2B5EF4-FFF2-40B4-BE49-F238E27FC236}">
                <a16:creationId xmlns:a16="http://schemas.microsoft.com/office/drawing/2014/main" id="{AF4EA5F2-35EE-A048-FD9B-5BD2E16EF8F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7"/>
          <a:stretch/>
        </p:blipFill>
        <p:spPr>
          <a:xfrm>
            <a:off x="4720645" y="1059057"/>
            <a:ext cx="3886200" cy="2964903"/>
          </a:xfr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DF8BB9-A761-71F6-CA1C-0E2EF28BE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B586D440-F702-449A-AAC2-9ACFF17038B8}" type="slidenum">
              <a:rPr lang="en-US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5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B35180-C38C-32E8-13CF-06AEB56DF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Motivation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CB411B-84F5-5145-CAFA-BCE8F1993B81}"/>
              </a:ext>
            </a:extLst>
          </p:cNvPr>
          <p:cNvSpPr txBox="1"/>
          <p:nvPr/>
        </p:nvSpPr>
        <p:spPr>
          <a:xfrm>
            <a:off x="4861492" y="4116692"/>
            <a:ext cx="3604506" cy="3077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Stacked Block Grid for LOFTID Vehicle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CDCDE8A1-0C95-260D-30A3-6558985F17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0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30"/>
    </mc:Choice>
    <mc:Fallback xmlns="">
      <p:transition spd="slow" advTm="459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4FDFD-420D-4343-838B-3B0D1548D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Structured Grid Adaptation Enhancements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B5DC7F-EFAF-8C40-7F22-FB96140D01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53053" y="4628883"/>
            <a:ext cx="1600200" cy="162665"/>
          </a:xfrm>
        </p:spPr>
        <p:txBody>
          <a:bodyPr/>
          <a:lstStyle/>
          <a:p>
            <a:fld id="{1A56AAA4-A186-8F4D-888B-BE3556A66815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263B1B7-7B82-C90C-48EF-E45C1BA43DC7}"/>
              </a:ext>
            </a:extLst>
          </p:cNvPr>
          <p:cNvGrpSpPr/>
          <p:nvPr/>
        </p:nvGrpSpPr>
        <p:grpSpPr>
          <a:xfrm>
            <a:off x="4971415" y="1002714"/>
            <a:ext cx="3943985" cy="3434116"/>
            <a:chOff x="4702097" y="1170359"/>
            <a:chExt cx="5551445" cy="4929537"/>
          </a:xfrm>
        </p:grpSpPr>
        <p:pic>
          <p:nvPicPr>
            <p:cNvPr id="18" name="Picture 17" descr="Chart&#10;&#10;Description automatically generated">
              <a:extLst>
                <a:ext uri="{FF2B5EF4-FFF2-40B4-BE49-F238E27FC236}">
                  <a16:creationId xmlns:a16="http://schemas.microsoft.com/office/drawing/2014/main" id="{C237C60D-C07F-5582-7484-1ACB89B13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02097" y="1170359"/>
              <a:ext cx="5551445" cy="492953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F1E0F8E-18D7-8A2E-1A31-1DA11318E398}"/>
                </a:ext>
              </a:extLst>
            </p:cNvPr>
            <p:cNvSpPr txBox="1"/>
            <p:nvPr/>
          </p:nvSpPr>
          <p:spPr>
            <a:xfrm>
              <a:off x="6515578" y="1986603"/>
              <a:ext cx="2492497" cy="364486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</a:rPr>
                <a:t>Shock Alignment Region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867E3AC-517D-47E5-1A47-7E4E054F4260}"/>
                </a:ext>
              </a:extLst>
            </p:cNvPr>
            <p:cNvSpPr txBox="1"/>
            <p:nvPr/>
          </p:nvSpPr>
          <p:spPr>
            <a:xfrm>
              <a:off x="7449206" y="4871397"/>
              <a:ext cx="1558869" cy="338555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accent1">
                  <a:shade val="95000"/>
                  <a:satMod val="10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bg1"/>
                  </a:solidFill>
                </a:rPr>
                <a:t>No Adaptation  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35146B9-EC75-DB45-66EE-87D3F89C82E8}"/>
                </a:ext>
              </a:extLst>
            </p:cNvPr>
            <p:cNvSpPr txBox="1"/>
            <p:nvPr/>
          </p:nvSpPr>
          <p:spPr>
            <a:xfrm>
              <a:off x="5598993" y="5179173"/>
              <a:ext cx="953317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/>
                <a:t>Near-wall Region</a:t>
              </a:r>
            </a:p>
          </p:txBody>
        </p:sp>
        <p:sp>
          <p:nvSpPr>
            <p:cNvPr id="22" name="Up Arrow 21">
              <a:extLst>
                <a:ext uri="{FF2B5EF4-FFF2-40B4-BE49-F238E27FC236}">
                  <a16:creationId xmlns:a16="http://schemas.microsoft.com/office/drawing/2014/main" id="{A3CE326B-4430-F2CF-140E-CDA5AA6795A0}"/>
                </a:ext>
              </a:extLst>
            </p:cNvPr>
            <p:cNvSpPr/>
            <p:nvPr/>
          </p:nvSpPr>
          <p:spPr>
            <a:xfrm rot="2742425">
              <a:off x="6278075" y="4912542"/>
              <a:ext cx="159991" cy="287040"/>
            </a:xfrm>
            <a:prstGeom prst="upArrow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3" name="Up Arrow 22">
              <a:extLst>
                <a:ext uri="{FF2B5EF4-FFF2-40B4-BE49-F238E27FC236}">
                  <a16:creationId xmlns:a16="http://schemas.microsoft.com/office/drawing/2014/main" id="{9A74E6A9-3153-C3D9-36E4-0C01EA830476}"/>
                </a:ext>
              </a:extLst>
            </p:cNvPr>
            <p:cNvSpPr/>
            <p:nvPr/>
          </p:nvSpPr>
          <p:spPr>
            <a:xfrm rot="19117615">
              <a:off x="5925244" y="4894351"/>
              <a:ext cx="159991" cy="287040"/>
            </a:xfrm>
            <a:prstGeom prst="upArrow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2DAAC8DC-F066-6416-1E0C-FB41C945E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54" y="841186"/>
            <a:ext cx="4718360" cy="4171950"/>
          </a:xfrm>
        </p:spPr>
        <p:txBody>
          <a:bodyPr/>
          <a:lstStyle/>
          <a:p>
            <a:r>
              <a:rPr lang="en-US" sz="1000" dirty="0"/>
              <a:t>‘</a:t>
            </a:r>
            <a:r>
              <a:rPr lang="en-US" sz="1400" dirty="0"/>
              <a:t>Stacked’-block structured grid; Connectivity is more complicated than a simple stacking.</a:t>
            </a:r>
          </a:p>
          <a:p>
            <a:pPr lvl="1"/>
            <a:r>
              <a:rPr lang="en-US" sz="1100" dirty="0"/>
              <a:t>Previous LAURA adaptation required grid lines spanning the domain from surface to outer grid boundary</a:t>
            </a:r>
          </a:p>
          <a:p>
            <a:endParaRPr lang="en-US" sz="1400" dirty="0"/>
          </a:p>
          <a:p>
            <a:r>
              <a:rPr lang="en-US" sz="1400" dirty="0"/>
              <a:t>Core principle: apply different adaptation algorithm based on block classification</a:t>
            </a:r>
          </a:p>
          <a:p>
            <a:pPr lvl="1"/>
            <a:r>
              <a:rPr lang="en-US" sz="1100" b="1" dirty="0">
                <a:solidFill>
                  <a:srgbClr val="0070C0"/>
                </a:solidFill>
              </a:rPr>
              <a:t>Blue</a:t>
            </a:r>
            <a:r>
              <a:rPr lang="en-US" sz="1100" dirty="0"/>
              <a:t>: shock-align the grid and possibly cluster near the shock</a:t>
            </a:r>
          </a:p>
          <a:p>
            <a:pPr lvl="1"/>
            <a:r>
              <a:rPr lang="en-US" sz="1100" b="1" dirty="0">
                <a:solidFill>
                  <a:srgbClr val="FF0000"/>
                </a:solidFill>
              </a:rPr>
              <a:t>Red</a:t>
            </a:r>
            <a:r>
              <a:rPr lang="en-US" sz="1100" dirty="0"/>
              <a:t>: Cluster points near surface to resolve boundary layers</a:t>
            </a:r>
          </a:p>
          <a:p>
            <a:pPr lvl="1"/>
            <a:r>
              <a:rPr lang="en-US" sz="1100" b="1" dirty="0">
                <a:solidFill>
                  <a:schemeClr val="accent1">
                    <a:lumMod val="90000"/>
                  </a:schemeClr>
                </a:solidFill>
              </a:rPr>
              <a:t>Teal</a:t>
            </a:r>
            <a:r>
              <a:rPr lang="en-US" sz="1100" dirty="0"/>
              <a:t>: No adaptation performed</a:t>
            </a:r>
          </a:p>
          <a:p>
            <a:endParaRPr lang="en-US" sz="1400" dirty="0"/>
          </a:p>
          <a:p>
            <a:r>
              <a:rPr lang="en-US" sz="1400" dirty="0"/>
              <a:t>Stacked-block structured grid decouples forebody grid from wake region grid</a:t>
            </a:r>
          </a:p>
          <a:p>
            <a:pPr lvl="1"/>
            <a:r>
              <a:rPr lang="en-US" sz="1100" dirty="0"/>
              <a:t>New adaptation method is enabling when it is impossible to build a structured mesh that conforms to the conventional LAURA grid adaptation requirements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EE6B151E-1725-06C1-9DED-083A97A982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53"/>
    </mc:Choice>
    <mc:Fallback xmlns="">
      <p:transition spd="slow" advTm="120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7BCCBC26-1C5B-2EBD-C510-36DD7A1D2B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28600" y="3300696"/>
            <a:ext cx="8762017" cy="1414179"/>
          </a:xfrm>
        </p:spPr>
        <p:txBody>
          <a:bodyPr/>
          <a:lstStyle/>
          <a:p>
            <a:r>
              <a:rPr lang="en-US" dirty="0"/>
              <a:t>Points redistributed via two-sided stretching function of Vinokur</a:t>
            </a:r>
            <a:r>
              <a:rPr lang="en-US" baseline="30000" dirty="0"/>
              <a:t>1</a:t>
            </a:r>
            <a:endParaRPr lang="en-US" dirty="0"/>
          </a:p>
          <a:p>
            <a:pPr lvl="1"/>
            <a:r>
              <a:rPr lang="en-US" dirty="0"/>
              <a:t>Wall spacing determined by a user-specified target cell Reynolds number</a:t>
            </a:r>
          </a:p>
          <a:p>
            <a:pPr lvl="1"/>
            <a:r>
              <a:rPr lang="en-US" dirty="0"/>
              <a:t>Final spacing determined by initial mesh, to allow reversibility</a:t>
            </a:r>
          </a:p>
        </p:txBody>
      </p:sp>
      <p:pic>
        <p:nvPicPr>
          <p:cNvPr id="6" name="Content Placeholder 5" descr="Text, letter&#10;&#10;Description automatically generated">
            <a:extLst>
              <a:ext uri="{FF2B5EF4-FFF2-40B4-BE49-F238E27FC236}">
                <a16:creationId xmlns:a16="http://schemas.microsoft.com/office/drawing/2014/main" id="{D592170B-9588-EADD-FF8F-1DB94B0E20D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" t="2078" b="1"/>
          <a:stretch/>
        </p:blipFill>
        <p:spPr>
          <a:xfrm>
            <a:off x="4725126" y="1112417"/>
            <a:ext cx="3777737" cy="1734410"/>
          </a:xfr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9C30E-BE11-F032-7D94-FB7A07C17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4629150"/>
            <a:ext cx="914400" cy="17145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  <a:defRPr/>
            </a:pPr>
            <a:fld id="{B586D440-F702-449A-AAC2-9ACFF17038B8}" type="slidenum">
              <a:rPr lang="en-US" sz="1000" smtClean="0"/>
              <a:pPr>
                <a:lnSpc>
                  <a:spcPct val="90000"/>
                </a:lnSpc>
                <a:spcAft>
                  <a:spcPts val="600"/>
                </a:spcAft>
                <a:defRPr/>
              </a:pPr>
              <a:t>7</a:t>
            </a:fld>
            <a:endParaRPr lang="en-US" sz="1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17B8052-8809-3652-2C50-9DB3DA128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Near-wall Adaptation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33B27E-C083-35A3-4C45-83B3DF762CD8}"/>
              </a:ext>
            </a:extLst>
          </p:cNvPr>
          <p:cNvSpPr txBox="1"/>
          <p:nvPr/>
        </p:nvSpPr>
        <p:spPr>
          <a:xfrm>
            <a:off x="5082520" y="2923643"/>
            <a:ext cx="2894693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/>
              <a:t>Vinokur’s</a:t>
            </a:r>
            <a:r>
              <a:rPr lang="en-US" sz="1000" b="1" dirty="0"/>
              <a:t> two-sided stretching function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9F49935-C692-BC75-9762-19B887AAF4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385" y="522863"/>
            <a:ext cx="2173498" cy="281276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8960669-79BE-05B9-333F-9EB752FE9D6E}"/>
              </a:ext>
            </a:extLst>
          </p:cNvPr>
          <p:cNvSpPr txBox="1"/>
          <p:nvPr/>
        </p:nvSpPr>
        <p:spPr>
          <a:xfrm>
            <a:off x="875298" y="2923644"/>
            <a:ext cx="2894693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Near-wall region block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5FF5DF-536F-D934-3D0C-D178E994C87C}"/>
              </a:ext>
            </a:extLst>
          </p:cNvPr>
          <p:cNvSpPr txBox="1"/>
          <p:nvPr/>
        </p:nvSpPr>
        <p:spPr>
          <a:xfrm>
            <a:off x="637130" y="1439443"/>
            <a:ext cx="12211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Spacing determined by initial mesh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862C88-E5F6-4113-2F51-3A736A2E1315}"/>
              </a:ext>
            </a:extLst>
          </p:cNvPr>
          <p:cNvSpPr txBox="1"/>
          <p:nvPr/>
        </p:nvSpPr>
        <p:spPr>
          <a:xfrm>
            <a:off x="3388441" y="2011933"/>
            <a:ext cx="12211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/>
              <a:t>Spacing determined by target cell Reynolds number</a:t>
            </a:r>
          </a:p>
        </p:txBody>
      </p:sp>
      <p:sp>
        <p:nvSpPr>
          <p:cNvPr id="16" name="Up Arrow 15">
            <a:extLst>
              <a:ext uri="{FF2B5EF4-FFF2-40B4-BE49-F238E27FC236}">
                <a16:creationId xmlns:a16="http://schemas.microsoft.com/office/drawing/2014/main" id="{3E05A5B8-6866-775C-6837-D881594BF842}"/>
              </a:ext>
            </a:extLst>
          </p:cNvPr>
          <p:cNvSpPr/>
          <p:nvPr/>
        </p:nvSpPr>
        <p:spPr bwMode="auto">
          <a:xfrm rot="14548832">
            <a:off x="3054092" y="2285206"/>
            <a:ext cx="132342" cy="535837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7" name="Up Arrow 16">
            <a:extLst>
              <a:ext uri="{FF2B5EF4-FFF2-40B4-BE49-F238E27FC236}">
                <a16:creationId xmlns:a16="http://schemas.microsoft.com/office/drawing/2014/main" id="{91CAF5E7-3680-13EE-BCA1-6094687C1B43}"/>
              </a:ext>
            </a:extLst>
          </p:cNvPr>
          <p:cNvSpPr/>
          <p:nvPr/>
        </p:nvSpPr>
        <p:spPr bwMode="auto">
          <a:xfrm rot="19393371">
            <a:off x="3340367" y="1517982"/>
            <a:ext cx="132342" cy="535837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8" name="Up Arrow 17">
            <a:extLst>
              <a:ext uri="{FF2B5EF4-FFF2-40B4-BE49-F238E27FC236}">
                <a16:creationId xmlns:a16="http://schemas.microsoft.com/office/drawing/2014/main" id="{F7B5FFF4-995F-0176-F342-43F99EDC3513}"/>
              </a:ext>
            </a:extLst>
          </p:cNvPr>
          <p:cNvSpPr/>
          <p:nvPr/>
        </p:nvSpPr>
        <p:spPr bwMode="auto">
          <a:xfrm rot="17446144">
            <a:off x="3167969" y="1960865"/>
            <a:ext cx="137160" cy="348242"/>
          </a:xfrm>
          <a:prstGeom prst="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9" name="Up Arrow 18">
            <a:extLst>
              <a:ext uri="{FF2B5EF4-FFF2-40B4-BE49-F238E27FC236}">
                <a16:creationId xmlns:a16="http://schemas.microsoft.com/office/drawing/2014/main" id="{7D8A7E01-CE1F-E3BF-BA11-004BC6A2C923}"/>
              </a:ext>
            </a:extLst>
          </p:cNvPr>
          <p:cNvSpPr/>
          <p:nvPr/>
        </p:nvSpPr>
        <p:spPr bwMode="auto">
          <a:xfrm rot="5692737">
            <a:off x="1990877" y="1511277"/>
            <a:ext cx="129552" cy="548640"/>
          </a:xfrm>
          <a:prstGeom prst="upArrow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20" name="Up Arrow 19">
            <a:extLst>
              <a:ext uri="{FF2B5EF4-FFF2-40B4-BE49-F238E27FC236}">
                <a16:creationId xmlns:a16="http://schemas.microsoft.com/office/drawing/2014/main" id="{7CF34ABC-0FAC-78D1-6628-39FAFA3F8229}"/>
              </a:ext>
            </a:extLst>
          </p:cNvPr>
          <p:cNvSpPr/>
          <p:nvPr/>
        </p:nvSpPr>
        <p:spPr bwMode="auto">
          <a:xfrm rot="7637283">
            <a:off x="1874100" y="1896299"/>
            <a:ext cx="129552" cy="548640"/>
          </a:xfrm>
          <a:prstGeom prst="upArrow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21" name="Up Arrow 20">
            <a:extLst>
              <a:ext uri="{FF2B5EF4-FFF2-40B4-BE49-F238E27FC236}">
                <a16:creationId xmlns:a16="http://schemas.microsoft.com/office/drawing/2014/main" id="{2F4DE88E-AF68-CDAE-148C-F697F2248E4B}"/>
              </a:ext>
            </a:extLst>
          </p:cNvPr>
          <p:cNvSpPr/>
          <p:nvPr/>
        </p:nvSpPr>
        <p:spPr bwMode="auto">
          <a:xfrm rot="4324994">
            <a:off x="2079990" y="1041527"/>
            <a:ext cx="129552" cy="731520"/>
          </a:xfrm>
          <a:prstGeom prst="upArrow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53A588-4F31-DEB5-14C0-1C72DDD217F8}"/>
              </a:ext>
            </a:extLst>
          </p:cNvPr>
          <p:cNvSpPr txBox="1"/>
          <p:nvPr/>
        </p:nvSpPr>
        <p:spPr>
          <a:xfrm>
            <a:off x="542741" y="4550547"/>
            <a:ext cx="7852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aseline="30000" dirty="0">
                <a:effectLst/>
                <a:latin typeface="Helvetica" pitchFamily="2" charset="0"/>
              </a:rPr>
              <a:t>1</a:t>
            </a:r>
            <a:r>
              <a:rPr lang="en-US" sz="700" dirty="0">
                <a:effectLst/>
                <a:latin typeface="Helvetica" pitchFamily="2" charset="0"/>
              </a:rPr>
              <a:t>Vinokur, M., “On one-dimensional stretching functions for finite-difference calculations,” Journal of Computational Physics, Vol. 50, No. 2, 1983, pp. 215–234.</a:t>
            </a:r>
          </a:p>
          <a:p>
            <a:endParaRPr lang="en-US" sz="700" dirty="0"/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AB176A1C-3796-1F60-9703-75B66BFF79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011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085"/>
    </mc:Choice>
    <mc:Fallback xmlns="">
      <p:transition spd="slow" advTm="600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B499DC9-0875-2DF0-0E96-50CB2B1EEF4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1800" dirty="0"/>
              <a:t>Points moved along body-normal, piecewise-linear lines after rescaling total line length to match a target shock arc length</a:t>
            </a:r>
          </a:p>
          <a:p>
            <a:pPr lvl="1"/>
            <a:r>
              <a:rPr lang="en-US" sz="1600" dirty="0"/>
              <a:t>Distributed using a geometric growth rate, determined by a Newton solve</a:t>
            </a:r>
          </a:p>
          <a:p>
            <a:pPr lvl="1"/>
            <a:endParaRPr lang="en-US" sz="1600" dirty="0"/>
          </a:p>
          <a:p>
            <a:pPr lvl="1"/>
            <a:endParaRPr lang="en-US" sz="1600" dirty="0"/>
          </a:p>
          <a:p>
            <a:pPr lvl="1"/>
            <a:r>
              <a:rPr lang="en-US" sz="1600" dirty="0"/>
              <a:t>Initial spacing along line left unchanged to ensure reversibility</a:t>
            </a:r>
          </a:p>
          <a:p>
            <a:pPr lvl="1"/>
            <a:endParaRPr lang="en-US" sz="1600" dirty="0"/>
          </a:p>
          <a:p>
            <a:pPr lvl="1"/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E4B75-BC49-E9D4-4FAA-CA11A71F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07070C-4798-8360-DD45-BE8BB00B2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Shock Alignment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FCC5B2B-FEB1-102E-1108-F1731219E796}"/>
              </a:ext>
            </a:extLst>
          </p:cNvPr>
          <p:cNvGrpSpPr/>
          <p:nvPr/>
        </p:nvGrpSpPr>
        <p:grpSpPr>
          <a:xfrm>
            <a:off x="4339826" y="1012901"/>
            <a:ext cx="4575574" cy="3117698"/>
            <a:chOff x="2650286" y="596618"/>
            <a:chExt cx="4087294" cy="2474258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FE65D057-6A91-F7F1-8694-610E9FB2F08E}"/>
                </a:ext>
              </a:extLst>
            </p:cNvPr>
            <p:cNvSpPr/>
            <p:nvPr/>
          </p:nvSpPr>
          <p:spPr bwMode="auto">
            <a:xfrm>
              <a:off x="2650286" y="874142"/>
              <a:ext cx="4087294" cy="2067008"/>
            </a:xfrm>
            <a:prstGeom prst="roundRect">
              <a:avLst/>
            </a:prstGeom>
            <a:solidFill>
              <a:schemeClr val="accent6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0" charset="-128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895C8B5-67A8-C5B4-3E11-848D51471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860" y="631331"/>
              <a:ext cx="1766455" cy="2286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C2A20419-2ACC-1833-7B3E-1DA00826E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338" y="596618"/>
              <a:ext cx="1766454" cy="2286000"/>
            </a:xfrm>
            <a:prstGeom prst="rect">
              <a:avLst/>
            </a:prstGeom>
          </p:spPr>
        </p:pic>
        <p:sp>
          <p:nvSpPr>
            <p:cNvPr id="16" name="Notched Right Arrow 15">
              <a:extLst>
                <a:ext uri="{FF2B5EF4-FFF2-40B4-BE49-F238E27FC236}">
                  <a16:creationId xmlns:a16="http://schemas.microsoft.com/office/drawing/2014/main" id="{9BC0970A-D90F-BBCF-FB9E-E9637CAFA4F9}"/>
                </a:ext>
              </a:extLst>
            </p:cNvPr>
            <p:cNvSpPr/>
            <p:nvPr/>
          </p:nvSpPr>
          <p:spPr bwMode="auto">
            <a:xfrm>
              <a:off x="4309872" y="1598633"/>
              <a:ext cx="1007091" cy="435478"/>
            </a:xfrm>
            <a:prstGeom prst="notchedRightArrow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ＭＳ Ｐゴシック" pitchFamily="80" charset="-128"/>
              </a:endParaRPr>
            </a:p>
          </p:txBody>
        </p:sp>
        <p:sp>
          <p:nvSpPr>
            <p:cNvPr id="17" name="Content Placeholder 2">
              <a:extLst>
                <a:ext uri="{FF2B5EF4-FFF2-40B4-BE49-F238E27FC236}">
                  <a16:creationId xmlns:a16="http://schemas.microsoft.com/office/drawing/2014/main" id="{95FB1A84-3B0B-DDCE-9629-CED81F89244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061474" y="2637717"/>
              <a:ext cx="1554851" cy="433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24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1pPr>
              <a:lvl2pPr marL="6858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21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2pPr>
              <a:lvl3pPr marL="9715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18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3pPr>
              <a:lvl4pPr marL="13144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15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4pPr>
              <a:lvl5pPr marL="16573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15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5pPr>
              <a:lvl6pPr marL="1885950" indent="-171450" algn="l" rtl="0" fontAlgn="base">
                <a:spcBef>
                  <a:spcPct val="20000"/>
                </a:spcBef>
                <a:spcAft>
                  <a:spcPct val="0"/>
                </a:spcAft>
                <a:buFont typeface="Times" pitchFamily="80" charset="0"/>
                <a:buChar char="•"/>
                <a:defRPr sz="15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228850" indent="-171450" algn="l" rtl="0" fontAlgn="base">
                <a:spcBef>
                  <a:spcPct val="20000"/>
                </a:spcBef>
                <a:spcAft>
                  <a:spcPct val="0"/>
                </a:spcAft>
                <a:buFont typeface="Times" pitchFamily="80" charset="0"/>
                <a:buChar char="•"/>
                <a:defRPr sz="15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571750" indent="-171450" algn="l" rtl="0" fontAlgn="base">
                <a:spcBef>
                  <a:spcPct val="20000"/>
                </a:spcBef>
                <a:spcAft>
                  <a:spcPct val="0"/>
                </a:spcAft>
                <a:buFont typeface="Times" pitchFamily="80" charset="0"/>
                <a:buChar char="•"/>
                <a:defRPr sz="15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914650" indent="-171450" algn="l" rtl="0" fontAlgn="base">
                <a:spcBef>
                  <a:spcPct val="20000"/>
                </a:spcBef>
                <a:spcAft>
                  <a:spcPct val="0"/>
                </a:spcAft>
                <a:buFont typeface="Times" pitchFamily="80" charset="0"/>
                <a:buChar char="•"/>
                <a:defRPr sz="15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 algn="ctr">
                <a:buNone/>
              </a:pPr>
              <a:r>
                <a:rPr lang="en-US" sz="1400" kern="0" dirty="0">
                  <a:solidFill>
                    <a:schemeClr val="bg1"/>
                  </a:solidFill>
                </a:rPr>
                <a:t>Adapted mesh</a:t>
              </a:r>
            </a:p>
          </p:txBody>
        </p:sp>
        <p:sp>
          <p:nvSpPr>
            <p:cNvPr id="18" name="Content Placeholder 2">
              <a:extLst>
                <a:ext uri="{FF2B5EF4-FFF2-40B4-BE49-F238E27FC236}">
                  <a16:creationId xmlns:a16="http://schemas.microsoft.com/office/drawing/2014/main" id="{B9429D1E-8458-7533-66A4-9390E477AD3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966114" y="2615226"/>
              <a:ext cx="1463040" cy="317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24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1pPr>
              <a:lvl2pPr marL="6858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21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2pPr>
              <a:lvl3pPr marL="9715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18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3pPr>
              <a:lvl4pPr marL="13144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15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4pPr>
              <a:lvl5pPr marL="16573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1B3D6C"/>
                </a:buClr>
                <a:buFont typeface="Wingdings" charset="2"/>
                <a:buChar char="Ø"/>
                <a:defRPr sz="1500">
                  <a:solidFill>
                    <a:schemeClr val="tx1"/>
                  </a:solidFill>
                  <a:latin typeface="Helvetica" charset="0"/>
                  <a:ea typeface="Helvetica" charset="0"/>
                  <a:cs typeface="Helvetica" charset="0"/>
                </a:defRPr>
              </a:lvl5pPr>
              <a:lvl6pPr marL="1885950" indent="-171450" algn="l" rtl="0" fontAlgn="base">
                <a:spcBef>
                  <a:spcPct val="20000"/>
                </a:spcBef>
                <a:spcAft>
                  <a:spcPct val="0"/>
                </a:spcAft>
                <a:buFont typeface="Times" pitchFamily="80" charset="0"/>
                <a:buChar char="•"/>
                <a:defRPr sz="1500">
                  <a:solidFill>
                    <a:schemeClr val="tx1"/>
                  </a:solidFill>
                  <a:latin typeface="+mn-lt"/>
                  <a:ea typeface="+mn-ea"/>
                </a:defRPr>
              </a:lvl6pPr>
              <a:lvl7pPr marL="2228850" indent="-171450" algn="l" rtl="0" fontAlgn="base">
                <a:spcBef>
                  <a:spcPct val="20000"/>
                </a:spcBef>
                <a:spcAft>
                  <a:spcPct val="0"/>
                </a:spcAft>
                <a:buFont typeface="Times" pitchFamily="80" charset="0"/>
                <a:buChar char="•"/>
                <a:defRPr sz="1500">
                  <a:solidFill>
                    <a:schemeClr val="tx1"/>
                  </a:solidFill>
                  <a:latin typeface="+mn-lt"/>
                  <a:ea typeface="+mn-ea"/>
                </a:defRPr>
              </a:lvl7pPr>
              <a:lvl8pPr marL="2571750" indent="-171450" algn="l" rtl="0" fontAlgn="base">
                <a:spcBef>
                  <a:spcPct val="20000"/>
                </a:spcBef>
                <a:spcAft>
                  <a:spcPct val="0"/>
                </a:spcAft>
                <a:buFont typeface="Times" pitchFamily="80" charset="0"/>
                <a:buChar char="•"/>
                <a:defRPr sz="1500">
                  <a:solidFill>
                    <a:schemeClr val="tx1"/>
                  </a:solidFill>
                  <a:latin typeface="+mn-lt"/>
                  <a:ea typeface="+mn-ea"/>
                </a:defRPr>
              </a:lvl8pPr>
              <a:lvl9pPr marL="2914650" indent="-171450" algn="l" rtl="0" fontAlgn="base">
                <a:spcBef>
                  <a:spcPct val="20000"/>
                </a:spcBef>
                <a:spcAft>
                  <a:spcPct val="0"/>
                </a:spcAft>
                <a:buFont typeface="Times" pitchFamily="80" charset="0"/>
                <a:buChar char="•"/>
                <a:defRPr sz="1500">
                  <a:solidFill>
                    <a:schemeClr val="tx1"/>
                  </a:solidFill>
                  <a:latin typeface="+mn-lt"/>
                  <a:ea typeface="+mn-ea"/>
                </a:defRPr>
              </a:lvl9pPr>
            </a:lstStyle>
            <a:p>
              <a:pPr marL="0" indent="0">
                <a:buNone/>
              </a:pPr>
              <a:r>
                <a:rPr lang="en-US" sz="1400" kern="0" dirty="0">
                  <a:solidFill>
                    <a:schemeClr val="bg1"/>
                  </a:solidFill>
                </a:rPr>
                <a:t>Original mesh</a:t>
              </a:r>
            </a:p>
          </p:txBody>
        </p:sp>
      </p:grpSp>
      <p:pic>
        <p:nvPicPr>
          <p:cNvPr id="23" name="Picture 22" descr="A picture containing clock, watch&#10;&#10;Description automatically generated">
            <a:extLst>
              <a:ext uri="{FF2B5EF4-FFF2-40B4-BE49-F238E27FC236}">
                <a16:creationId xmlns:a16="http://schemas.microsoft.com/office/drawing/2014/main" id="{EAC0F13A-4A6A-1FFF-A7B0-3B7F5D0668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954" y="3122659"/>
            <a:ext cx="2224956" cy="433797"/>
          </a:xfrm>
          <a:prstGeom prst="rect">
            <a:avLst/>
          </a:prstGeom>
        </p:spPr>
      </p:pic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3ED8A7B1-B934-56F3-2859-ABFBF69B8C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28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282"/>
    </mc:Choice>
    <mc:Fallback xmlns="">
      <p:transition spd="slow" advTm="502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se-up of a solar panel&#10;&#10;Description automatically generated with medium confidence">
            <a:extLst>
              <a:ext uri="{FF2B5EF4-FFF2-40B4-BE49-F238E27FC236}">
                <a16:creationId xmlns:a16="http://schemas.microsoft.com/office/drawing/2014/main" id="{4480D1A5-B4F6-395A-ECCD-98D91BBC2BF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639" y="867870"/>
            <a:ext cx="3043180" cy="22860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E4B75-BC49-E9D4-4FAA-CA11A71FA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907070C-4798-8360-DD45-BE8BB00B2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Smoothing Outer Domain Boundary</a:t>
            </a:r>
          </a:p>
        </p:txBody>
      </p:sp>
      <p:pic>
        <p:nvPicPr>
          <p:cNvPr id="9" name="Picture 8" descr="A close-up of a solar panel&#10;&#10;Description automatically generated with medium confidence">
            <a:extLst>
              <a:ext uri="{FF2B5EF4-FFF2-40B4-BE49-F238E27FC236}">
                <a16:creationId xmlns:a16="http://schemas.microsoft.com/office/drawing/2014/main" id="{435FFBEA-39B7-08F8-97E8-03E920844C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732" y="866613"/>
            <a:ext cx="3043180" cy="228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6F7B3D5-D13C-A0C2-24F8-55D5D98E93FD}"/>
              </a:ext>
            </a:extLst>
          </p:cNvPr>
          <p:cNvSpPr txBox="1"/>
          <p:nvPr/>
        </p:nvSpPr>
        <p:spPr>
          <a:xfrm>
            <a:off x="1447844" y="3222382"/>
            <a:ext cx="1812956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Before </a:t>
            </a:r>
            <a:r>
              <a:rPr lang="en-US" sz="1000" b="1" dirty="0" err="1"/>
              <a:t>Taubin</a:t>
            </a:r>
            <a:r>
              <a:rPr lang="en-US" sz="1000" b="1" dirty="0"/>
              <a:t> Smoothing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0E89FB-79ED-2CDE-A5C6-B92BDB977914}"/>
              </a:ext>
            </a:extLst>
          </p:cNvPr>
          <p:cNvSpPr txBox="1"/>
          <p:nvPr/>
        </p:nvSpPr>
        <p:spPr>
          <a:xfrm>
            <a:off x="5658751" y="3222382"/>
            <a:ext cx="1812956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After </a:t>
            </a:r>
            <a:r>
              <a:rPr lang="en-US" sz="1000" b="1" dirty="0" err="1"/>
              <a:t>Taubin</a:t>
            </a:r>
            <a:r>
              <a:rPr lang="en-US" sz="1000" b="1" dirty="0"/>
              <a:t> Smoothing</a:t>
            </a:r>
          </a:p>
        </p:txBody>
      </p:sp>
      <p:sp>
        <p:nvSpPr>
          <p:cNvPr id="19" name="Notched Right Arrow 18">
            <a:extLst>
              <a:ext uri="{FF2B5EF4-FFF2-40B4-BE49-F238E27FC236}">
                <a16:creationId xmlns:a16="http://schemas.microsoft.com/office/drawing/2014/main" id="{95E8333A-82C0-225C-3718-EB8FDBF760EF}"/>
              </a:ext>
            </a:extLst>
          </p:cNvPr>
          <p:cNvSpPr/>
          <p:nvPr/>
        </p:nvSpPr>
        <p:spPr bwMode="auto">
          <a:xfrm>
            <a:off x="4135105" y="1960946"/>
            <a:ext cx="649341" cy="386789"/>
          </a:xfrm>
          <a:prstGeom prst="notchedRightArrow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D0876FD5-D2F3-E475-CC3C-82B8C97A63E1}"/>
              </a:ext>
            </a:extLst>
          </p:cNvPr>
          <p:cNvSpPr txBox="1">
            <a:spLocks/>
          </p:cNvSpPr>
          <p:nvPr/>
        </p:nvSpPr>
        <p:spPr bwMode="auto">
          <a:xfrm>
            <a:off x="228600" y="3650134"/>
            <a:ext cx="8195679" cy="74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35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35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dirty="0"/>
              <a:t>Taubin</a:t>
            </a:r>
            <a:r>
              <a:rPr lang="en-US" baseline="30000" dirty="0"/>
              <a:t>1</a:t>
            </a:r>
            <a:r>
              <a:rPr lang="en-US" dirty="0"/>
              <a:t> smoothing applied to line length </a:t>
            </a:r>
            <a:r>
              <a:rPr lang="en-US" dirty="0" err="1"/>
              <a:t>scalings</a:t>
            </a:r>
            <a:r>
              <a:rPr lang="en-US" dirty="0"/>
              <a:t> to smooth outer domain boundary during shock alignment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4C1AE5-B389-84A9-C7EE-F6EBB692F7A5}"/>
              </a:ext>
            </a:extLst>
          </p:cNvPr>
          <p:cNvSpPr txBox="1"/>
          <p:nvPr/>
        </p:nvSpPr>
        <p:spPr>
          <a:xfrm>
            <a:off x="572239" y="4575475"/>
            <a:ext cx="785204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aseline="30000" dirty="0">
                <a:effectLst/>
                <a:latin typeface="Helvetica" pitchFamily="2" charset="0"/>
              </a:rPr>
              <a:t>1</a:t>
            </a:r>
            <a:r>
              <a:rPr lang="en-US" sz="800" dirty="0">
                <a:effectLst/>
                <a:latin typeface="Helvetica" pitchFamily="2" charset="0"/>
              </a:rPr>
              <a:t>Taubin, G., “Curve and surface smoothing without shrinkage,” Proceedings of IEEE International Conference on Computer Vision, 1995, pp. 852–857.</a:t>
            </a:r>
          </a:p>
          <a:p>
            <a:endParaRPr lang="en-US" sz="700" dirty="0"/>
          </a:p>
        </p:txBody>
      </p:sp>
      <p:pic>
        <p:nvPicPr>
          <p:cNvPr id="23" name="Audio 22">
            <a:hlinkClick r:id="" action="ppaction://media"/>
            <a:extLst>
              <a:ext uri="{FF2B5EF4-FFF2-40B4-BE49-F238E27FC236}">
                <a16:creationId xmlns:a16="http://schemas.microsoft.com/office/drawing/2014/main" id="{1CF9F615-9AFA-7A4D-AB7F-E29F1DF4F4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298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560"/>
    </mc:Choice>
    <mc:Fallback xmlns="">
      <p:transition spd="slow" advTm="225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206978-606D-F1D9-4CB4-FA52CFCE608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Example of breakdown of the adaptation algorithm</a:t>
            </a:r>
          </a:p>
          <a:p>
            <a:pPr lvl="1"/>
            <a:r>
              <a:rPr lang="en-US" dirty="0"/>
              <a:t>Irregular initial spacing causes large variation in the geometric growth distribution functions</a:t>
            </a:r>
          </a:p>
          <a:p>
            <a:pPr lvl="1"/>
            <a:r>
              <a:rPr lang="en-US" dirty="0"/>
              <a:t>Common occurrence when grid is generated using a smoothing technique</a:t>
            </a:r>
          </a:p>
        </p:txBody>
      </p:sp>
      <p:pic>
        <p:nvPicPr>
          <p:cNvPr id="11" name="Content Placeholder 10" descr="A close-up of a building&#10;&#10;Description automatically generated with medium confidence">
            <a:extLst>
              <a:ext uri="{FF2B5EF4-FFF2-40B4-BE49-F238E27FC236}">
                <a16:creationId xmlns:a16="http://schemas.microsoft.com/office/drawing/2014/main" id="{49D8E37C-B96F-E0F2-1744-6447CA27EF9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818" y="1044043"/>
            <a:ext cx="1880710" cy="3014714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4F038-A69C-1308-3A91-BC7644FEE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72F7507-761D-D84E-AC4F-154B1381B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Post-Adaptation Grid Skewness Issue</a:t>
            </a:r>
          </a:p>
        </p:txBody>
      </p:sp>
      <p:pic>
        <p:nvPicPr>
          <p:cNvPr id="13" name="Picture 12" descr="Chart, radar chart&#10;&#10;Description automatically generated">
            <a:extLst>
              <a:ext uri="{FF2B5EF4-FFF2-40B4-BE49-F238E27FC236}">
                <a16:creationId xmlns:a16="http://schemas.microsoft.com/office/drawing/2014/main" id="{B9156A05-4334-4349-3DE9-5510FC9B31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9484" y="955553"/>
            <a:ext cx="1935915" cy="310320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0A12745-A09A-AB5E-8DCD-7830E7F7D400}"/>
              </a:ext>
            </a:extLst>
          </p:cNvPr>
          <p:cNvSpPr txBox="1"/>
          <p:nvPr/>
        </p:nvSpPr>
        <p:spPr>
          <a:xfrm>
            <a:off x="4848572" y="4109541"/>
            <a:ext cx="1812956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Example of skewness introduced by adaptation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36D9D8-CC24-290B-75AF-D3D515798CB8}"/>
              </a:ext>
            </a:extLst>
          </p:cNvPr>
          <p:cNvSpPr txBox="1"/>
          <p:nvPr/>
        </p:nvSpPr>
        <p:spPr>
          <a:xfrm>
            <a:off x="7042529" y="4109541"/>
            <a:ext cx="1812956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Cause: Irregular cell spacing at base of block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C586D7-823A-9319-E878-D2A53284D468}"/>
              </a:ext>
            </a:extLst>
          </p:cNvPr>
          <p:cNvSpPr/>
          <p:nvPr/>
        </p:nvSpPr>
        <p:spPr bwMode="auto">
          <a:xfrm>
            <a:off x="4925963" y="3751991"/>
            <a:ext cx="289067" cy="277271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sp>
        <p:nvSpPr>
          <p:cNvPr id="17" name="Notched Right Arrow 16">
            <a:extLst>
              <a:ext uri="{FF2B5EF4-FFF2-40B4-BE49-F238E27FC236}">
                <a16:creationId xmlns:a16="http://schemas.microsoft.com/office/drawing/2014/main" id="{D2594416-82C1-2099-6EA7-B5FD0F576527}"/>
              </a:ext>
            </a:extLst>
          </p:cNvPr>
          <p:cNvSpPr/>
          <p:nvPr/>
        </p:nvSpPr>
        <p:spPr bwMode="auto">
          <a:xfrm rot="20584036">
            <a:off x="5259577" y="3574775"/>
            <a:ext cx="2054989" cy="85155"/>
          </a:xfrm>
          <a:prstGeom prst="notchedRightArrow">
            <a:avLst/>
          </a:prstGeom>
          <a:solidFill>
            <a:schemeClr val="tx1"/>
          </a:solidFill>
          <a:ln w="9525" cap="rnd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pitchFamily="80" charset="-128"/>
            </a:endParaRPr>
          </a:p>
        </p:txBody>
      </p:sp>
      <p:pic>
        <p:nvPicPr>
          <p:cNvPr id="19" name="Audio 18">
            <a:hlinkClick r:id="" action="ppaction://media"/>
            <a:extLst>
              <a:ext uri="{FF2B5EF4-FFF2-40B4-BE49-F238E27FC236}">
                <a16:creationId xmlns:a16="http://schemas.microsoft.com/office/drawing/2014/main" id="{A07A535D-BC4C-4CE3-9E0A-6245181EFE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48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682"/>
    </mc:Choice>
    <mc:Fallback xmlns="">
      <p:transition spd="slow" advTm="326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916145BC-B615-C6E1-656F-371ED2088602}"/>
              </a:ext>
            </a:extLst>
          </p:cNvPr>
          <p:cNvSpPr txBox="1">
            <a:spLocks/>
          </p:cNvSpPr>
          <p:nvPr/>
        </p:nvSpPr>
        <p:spPr bwMode="auto">
          <a:xfrm>
            <a:off x="228600" y="3650134"/>
            <a:ext cx="8195679" cy="74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35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35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kern="0" dirty="0"/>
              <a:t>Solution: use bilinear interpolation to smooth the initial spacings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4BF3E6E-8A64-3160-74F6-E6C36572379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556" y="275332"/>
            <a:ext cx="2826328" cy="3657600"/>
          </a:xfr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9CD24A2-9799-3AE1-934F-A2148D3A8E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4715" y="275332"/>
            <a:ext cx="2826328" cy="36576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EB225-E396-FEC6-85DB-16A9435E2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5E5EE79-E49E-D277-927E-42525C64E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Post-Adaptation Grid Skewness Correction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E75000-852A-0A71-158A-656642BED7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4048858"/>
            <a:ext cx="6296086" cy="47803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0DB92FF-C75C-9666-F477-BBB7DB74ACD5}"/>
              </a:ext>
            </a:extLst>
          </p:cNvPr>
          <p:cNvSpPr txBox="1"/>
          <p:nvPr/>
        </p:nvSpPr>
        <p:spPr>
          <a:xfrm>
            <a:off x="1746180" y="3370575"/>
            <a:ext cx="2263397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Without bilinear interpolation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DF2724-2801-11A6-737C-3EA8CFED4537}"/>
              </a:ext>
            </a:extLst>
          </p:cNvPr>
          <p:cNvSpPr txBox="1"/>
          <p:nvPr/>
        </p:nvSpPr>
        <p:spPr>
          <a:xfrm>
            <a:off x="5283242" y="3370576"/>
            <a:ext cx="1812956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With bilinear interpolation</a:t>
            </a: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698696EA-58CA-22AF-022C-2980FD4942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09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80"/>
    </mc:Choice>
    <mc:Fallback xmlns="">
      <p:transition spd="slow" advTm="164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F1ADBB-04F6-7C46-35DB-AAF00262F6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LOFTID toroidal shape and adapter ring necessitated a stacked block topology</a:t>
            </a:r>
          </a:p>
          <a:p>
            <a:pPr lvl="1"/>
            <a:r>
              <a:rPr lang="en-US" sz="1600" dirty="0">
                <a:effectLst/>
                <a:latin typeface="Helvetica" pitchFamily="2" charset="0"/>
              </a:rPr>
              <a:t>Aeroheating data were obtained using global phosphor thermography in the 31-Inch Mach 10 Air Tunnel of the NASA Langley Aerothermodynamic Laboratory (LAL)</a:t>
            </a:r>
          </a:p>
        </p:txBody>
      </p:sp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D000BE8B-85B5-F485-4CA6-68271DB388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519" y="1875994"/>
            <a:ext cx="2369881" cy="210656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28A13-5969-3E63-1456-63DDA2A7D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1E96C2-1922-31B5-0F39-EAA066B2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Case: LOFTID Wind Tunnel Test</a:t>
            </a:r>
          </a:p>
        </p:txBody>
      </p:sp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D0B96879-4EF2-4080-5DC1-2CC92646CD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480" y="1121369"/>
            <a:ext cx="1985558" cy="16885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35BD31-FF4C-88A7-B26F-D1A69070C8C4}"/>
              </a:ext>
            </a:extLst>
          </p:cNvPr>
          <p:cNvSpPr txBox="1"/>
          <p:nvPr/>
        </p:nvSpPr>
        <p:spPr>
          <a:xfrm>
            <a:off x="4673223" y="2845269"/>
            <a:ext cx="1390071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Wind tunnel model [Credit: NASA]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7095D3-2048-736A-CE00-DAFB391B7E3B}"/>
              </a:ext>
            </a:extLst>
          </p:cNvPr>
          <p:cNvSpPr txBox="1"/>
          <p:nvPr/>
        </p:nvSpPr>
        <p:spPr>
          <a:xfrm>
            <a:off x="6877075" y="1418056"/>
            <a:ext cx="1812956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Block topology and temperature contours </a:t>
            </a: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id="{B439415A-7AFA-C974-530A-8218F210979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08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66"/>
    </mc:Choice>
    <mc:Fallback xmlns="">
      <p:transition spd="slow" advTm="234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8CE66032-4CCE-5C24-231C-D3DE83FBD2A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283" y="992304"/>
            <a:ext cx="2683335" cy="2377440"/>
          </a:xfrm>
        </p:spPr>
      </p:pic>
      <p:pic>
        <p:nvPicPr>
          <p:cNvPr id="9" name="Content Placeholder 8" descr="Diagram&#10;&#10;Description automatically generated">
            <a:extLst>
              <a:ext uri="{FF2B5EF4-FFF2-40B4-BE49-F238E27FC236}">
                <a16:creationId xmlns:a16="http://schemas.microsoft.com/office/drawing/2014/main" id="{D6E2BCA4-C465-448B-0686-5548319D771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618" y="988147"/>
            <a:ext cx="2635468" cy="237744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A33385-5B93-0254-8D83-EED2E9C8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06B3ECE-BF32-45E1-C2B8-29305336F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Case: LOFTID Wind Tunnel Test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6DB8A8-568F-E4A2-5ED9-92417F0DE055}"/>
              </a:ext>
            </a:extLst>
          </p:cNvPr>
          <p:cNvSpPr txBox="1"/>
          <p:nvPr/>
        </p:nvSpPr>
        <p:spPr>
          <a:xfrm>
            <a:off x="3687472" y="3393344"/>
            <a:ext cx="1812956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/>
              <a:t>Centerbody</a:t>
            </a:r>
            <a:r>
              <a:rPr lang="en-US" sz="1000" b="1" dirty="0"/>
              <a:t> Payload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96D1522-A76C-E673-2951-C3091829887B}"/>
              </a:ext>
            </a:extLst>
          </p:cNvPr>
          <p:cNvSpPr txBox="1"/>
          <p:nvPr/>
        </p:nvSpPr>
        <p:spPr>
          <a:xfrm>
            <a:off x="6505889" y="3389522"/>
            <a:ext cx="1812956" cy="246221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Aeroshell </a:t>
            </a:r>
            <a:r>
              <a:rPr lang="en-US" sz="1000" b="1" dirty="0" err="1"/>
              <a:t>Backface</a:t>
            </a:r>
            <a:endParaRPr lang="en-US" sz="1000" b="1" dirty="0"/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418D0A3B-6517-8CD5-90D4-61E930080C46}"/>
              </a:ext>
            </a:extLst>
          </p:cNvPr>
          <p:cNvSpPr txBox="1">
            <a:spLocks/>
          </p:cNvSpPr>
          <p:nvPr/>
        </p:nvSpPr>
        <p:spPr bwMode="auto">
          <a:xfrm>
            <a:off x="228600" y="3704646"/>
            <a:ext cx="8195679" cy="743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21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557213" indent="-214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8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2pPr>
            <a:lvl3pPr marL="8572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50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3pPr>
            <a:lvl4pPr marL="12001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35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4pPr>
            <a:lvl5pPr marL="154305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B3D6C"/>
              </a:buClr>
              <a:buFont typeface="Wingdings" charset="2"/>
              <a:buChar char="Ø"/>
              <a:defRPr sz="135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defRPr>
            </a:lvl5pPr>
            <a:lvl6pPr marL="18859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6pPr>
            <a:lvl7pPr marL="22288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7pPr>
            <a:lvl8pPr marL="25717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8pPr>
            <a:lvl9pPr marL="2914650" indent="-171450" algn="l" rtl="0" fontAlgn="base">
              <a:spcBef>
                <a:spcPct val="20000"/>
              </a:spcBef>
              <a:spcAft>
                <a:spcPct val="0"/>
              </a:spcAft>
              <a:buFont typeface="Times" pitchFamily="80" charset="0"/>
              <a:buChar char="•"/>
              <a:defRPr sz="135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800" kern="0" dirty="0"/>
              <a:t>LAURA predictions mostly within experimental uncertainty</a:t>
            </a:r>
          </a:p>
          <a:p>
            <a:pPr lvl="1"/>
            <a:r>
              <a:rPr lang="en-US" sz="1200" kern="0" dirty="0"/>
              <a:t>Larger than usual experimental uncertainty due to viewing angle and low heating on </a:t>
            </a:r>
            <a:r>
              <a:rPr lang="en-US" sz="1200" kern="0" dirty="0" err="1"/>
              <a:t>backface</a:t>
            </a:r>
            <a:endParaRPr lang="en-US" sz="1200" kern="0" dirty="0"/>
          </a:p>
          <a:p>
            <a:pPr lvl="1"/>
            <a:r>
              <a:rPr lang="en-US" sz="1200" kern="0" dirty="0"/>
              <a:t>Discrepancies at toroid peaks at high Re condition can be explained by the growth in turbulence in the separated wake shear layer (all LAURA solutions were laminar)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678D3CBE-0A1F-B87B-EEE2-4DE46B95FE0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  <p:pic>
        <p:nvPicPr>
          <p:cNvPr id="14" name="Picture 13" descr="A picture containing indoor&#10;&#10;Description automatically generated">
            <a:extLst>
              <a:ext uri="{FF2B5EF4-FFF2-40B4-BE49-F238E27FC236}">
                <a16:creationId xmlns:a16="http://schemas.microsoft.com/office/drawing/2014/main" id="{5E582968-737E-9DAC-08D9-67668A6116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815" y="1056043"/>
            <a:ext cx="2470451" cy="21008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5FD6400-996E-D5FF-5574-F88948AE6A2F}"/>
              </a:ext>
            </a:extLst>
          </p:cNvPr>
          <p:cNvSpPr txBox="1"/>
          <p:nvPr/>
        </p:nvSpPr>
        <p:spPr>
          <a:xfrm>
            <a:off x="1099635" y="3235633"/>
            <a:ext cx="1390071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/>
              <a:t>Wind tunnel model [Credit: NASA]</a:t>
            </a:r>
          </a:p>
        </p:txBody>
      </p:sp>
    </p:spTree>
    <p:extLst>
      <p:ext uri="{BB962C8B-B14F-4D97-AF65-F5344CB8AC3E}">
        <p14:creationId xmlns:p14="http://schemas.microsoft.com/office/powerpoint/2010/main" val="355268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96"/>
    </mc:Choice>
    <mc:Fallback xmlns="">
      <p:transition spd="slow" advTm="360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5BD8B-D3BA-A248-A360-1D8A9C16A4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3B517-0111-FD45-A185-C53172F3A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886" y="908485"/>
            <a:ext cx="8686800" cy="3363648"/>
          </a:xfrm>
        </p:spPr>
        <p:txBody>
          <a:bodyPr/>
          <a:lstStyle/>
          <a:p>
            <a:r>
              <a:rPr lang="en-US" sz="2000" dirty="0"/>
              <a:t>LAURA mesh adaptation capability enhanced to remove restriction that body-normal lines must span the domain</a:t>
            </a:r>
          </a:p>
          <a:p>
            <a:pPr lvl="1"/>
            <a:r>
              <a:rPr lang="en-US" sz="1800" dirty="0"/>
              <a:t>Planned to be released in next version of LAURA</a:t>
            </a:r>
          </a:p>
          <a:p>
            <a:r>
              <a:rPr lang="en-US" sz="2000" dirty="0"/>
              <a:t>Specialized algorithms implemented for near-wall blocks and blocks to be aligned with the bow shock</a:t>
            </a:r>
          </a:p>
          <a:p>
            <a:pPr lvl="1"/>
            <a:r>
              <a:rPr lang="en-US" sz="1800" dirty="0"/>
              <a:t>Bilinear interpolation used to correct skewness issue</a:t>
            </a:r>
          </a:p>
          <a:p>
            <a:r>
              <a:rPr lang="en-US" sz="2000" dirty="0"/>
              <a:t>Stacked block topology is enabling for meshing complex vehicle geometries, particular in cases with wake regions</a:t>
            </a:r>
          </a:p>
          <a:p>
            <a:pPr lvl="1"/>
            <a:r>
              <a:rPr lang="en-US" sz="1800" dirty="0"/>
              <a:t>LAURA aft-side heating predictions compare favorably with LOFTID wind tunnel experimental data, demonstrating the efficacy of the new stacked block mesh adaptation capability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CD90F-494D-2441-A771-272F9136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34716E07-282A-2F07-7BC5-6862EB758F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37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941"/>
    </mc:Choice>
    <mc:Fallback xmlns="">
      <p:transition spd="slow" advTm="45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A06DC-D304-CD40-8A26-D7BEC40C9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9918A-AC15-9845-9041-513AB3F9F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authors would like to thank the Entry Systems Modeling Project within the NASA Game Changing Development Program, Space Technology Mission Directorate for their funding and support</a:t>
            </a:r>
          </a:p>
          <a:p>
            <a:r>
              <a:rPr lang="en-US" sz="2000" dirty="0"/>
              <a:t>The authors would like to thank Dr. Cameron </a:t>
            </a:r>
            <a:r>
              <a:rPr lang="en-US" sz="2000" dirty="0" err="1"/>
              <a:t>Druyor</a:t>
            </a:r>
            <a:r>
              <a:rPr lang="en-US" sz="2000" dirty="0"/>
              <a:t> for his help designing and implementing early versions of the stacked block adaptation algorithm</a:t>
            </a:r>
          </a:p>
          <a:p>
            <a:r>
              <a:rPr lang="en-US" sz="2000" dirty="0"/>
              <a:t>The authors would also like to thank Dr. Alireza </a:t>
            </a:r>
            <a:r>
              <a:rPr lang="en-US" sz="2000" dirty="0" err="1"/>
              <a:t>Mazaheri</a:t>
            </a:r>
            <a:r>
              <a:rPr lang="en-US" sz="2000" dirty="0"/>
              <a:t> and Victor Lessard for helpful discussions involving structured mesh adaptation and general LAURA capabilities in past versions of the code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D514B-6467-C245-ABB2-8D80FE9F4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86D440-F702-449A-AAC2-9ACFF17038B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4AC9BC5-4FFD-E950-132C-5B325586E3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296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306"/>
    </mc:Choice>
    <mc:Fallback xmlns="">
      <p:transition spd="slow" advTm="393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87E3520-C7A4-CEF2-2AA2-026BCBDE4F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78800" y="4178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62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0"/>
    </mc:Choice>
    <mc:Fallback xmlns="">
      <p:transition spd="slow" advTm="16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 Narrow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0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ithout blue banner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B14FA739404C4C88339245665DF4E3" ma:contentTypeVersion="8" ma:contentTypeDescription="Create a new document." ma:contentTypeScope="" ma:versionID="247aaf519e14abf9f372e3ee9ed11828">
  <xsd:schema xmlns:xsd="http://www.w3.org/2001/XMLSchema" xmlns:xs="http://www.w3.org/2001/XMLSchema" xmlns:p="http://schemas.microsoft.com/office/2006/metadata/properties" xmlns:ns2="db962d0c-5ba1-488e-9617-42eb96731c2f" xmlns:ns3="8840c030-5dde-41b3-9ddd-06e8e0ef51bc" targetNamespace="http://schemas.microsoft.com/office/2006/metadata/properties" ma:root="true" ma:fieldsID="ee35eff953b650d5914e462e8b155702" ns2:_="" ns3:_="">
    <xsd:import namespace="db962d0c-5ba1-488e-9617-42eb96731c2f"/>
    <xsd:import namespace="8840c030-5dde-41b3-9ddd-06e8e0ef51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962d0c-5ba1-488e-9617-42eb96731c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40c030-5dde-41b3-9ddd-06e8e0ef51b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CFA4D1A-00BC-4F46-AA03-FF605C51BE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962d0c-5ba1-488e-9617-42eb96731c2f"/>
    <ds:schemaRef ds:uri="8840c030-5dde-41b3-9ddd-06e8e0ef51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14BE1A-A2C4-4862-8AD0-8BDC37D6A979}">
  <ds:schemaRefs>
    <ds:schemaRef ds:uri="8840c030-5dde-41b3-9ddd-06e8e0ef51bc"/>
    <ds:schemaRef ds:uri="db962d0c-5ba1-488e-9617-42eb96731c2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3F3348E-F4F4-4BE8-8083-AA7D450E2F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5565</TotalTime>
  <Words>973</Words>
  <Application>Microsoft Macintosh PowerPoint</Application>
  <PresentationFormat>On-screen Show (16:9)</PresentationFormat>
  <Paragraphs>135</Paragraphs>
  <Slides>16</Slides>
  <Notes>9</Notes>
  <HiddenSlides>0</HiddenSlides>
  <MMClips>16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Arial Narrow</vt:lpstr>
      <vt:lpstr>Calibri Light</vt:lpstr>
      <vt:lpstr>Helvetica</vt:lpstr>
      <vt:lpstr>Times</vt:lpstr>
      <vt:lpstr>Wingdings</vt:lpstr>
      <vt:lpstr>Blank Presentation</vt:lpstr>
      <vt:lpstr>Without blue banner</vt:lpstr>
      <vt:lpstr>PowerPoint Presentation</vt:lpstr>
      <vt:lpstr>Background</vt:lpstr>
      <vt:lpstr>Entry, Descent and Landing Applications</vt:lpstr>
      <vt:lpstr>Motivation</vt:lpstr>
      <vt:lpstr>Motivation</vt:lpstr>
      <vt:lpstr>Structured Grid Adaptation Enhancements</vt:lpstr>
      <vt:lpstr>Near-wall Adaptation</vt:lpstr>
      <vt:lpstr>Shock Alignment</vt:lpstr>
      <vt:lpstr>Smoothing Outer Domain Boundary</vt:lpstr>
      <vt:lpstr>Post-Adaptation Grid Skewness Issue</vt:lpstr>
      <vt:lpstr>Post-Adaptation Grid Skewness Correction</vt:lpstr>
      <vt:lpstr>Demonstration Case: LOFTID Wind Tunnel Test</vt:lpstr>
      <vt:lpstr>Demonstration Case: LOFTID Wind Tunnel Test</vt:lpstr>
      <vt:lpstr>Summary</vt:lpstr>
      <vt:lpstr>Acknowledgments</vt:lpstr>
      <vt:lpstr>PowerPoint Presentation</vt:lpstr>
    </vt:vector>
  </TitlesOfParts>
  <Company>Bill Seymore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Seymore</dc:creator>
  <cp:lastModifiedBy>Thompson, Kyle B. (LARC-D305)</cp:lastModifiedBy>
  <cp:revision>66</cp:revision>
  <cp:lastPrinted>2018-09-25T14:02:34Z</cp:lastPrinted>
  <dcterms:modified xsi:type="dcterms:W3CDTF">2023-04-28T14:26:16Z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0x010100E8B14FA739404C4C88339245665DF4E3</vt:lpwstr>
  </property>
</Properties>
</file>