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handoutMasterIdLst>
    <p:handoutMasterId r:id="rId19"/>
  </p:handoutMasterIdLst>
  <p:sldIdLst>
    <p:sldId id="344" r:id="rId5"/>
    <p:sldId id="345" r:id="rId6"/>
    <p:sldId id="384" r:id="rId7"/>
    <p:sldId id="347" r:id="rId8"/>
    <p:sldId id="339" r:id="rId9"/>
    <p:sldId id="361" r:id="rId10"/>
    <p:sldId id="348" r:id="rId11"/>
    <p:sldId id="349" r:id="rId12"/>
    <p:sldId id="392" r:id="rId13"/>
    <p:sldId id="350" r:id="rId14"/>
    <p:sldId id="382" r:id="rId15"/>
    <p:sldId id="396" r:id="rId16"/>
    <p:sldId id="39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E5FF"/>
    <a:srgbClr val="F2F7FA"/>
    <a:srgbClr val="DBE8EE"/>
    <a:srgbClr val="91B4C8"/>
    <a:srgbClr val="6AC0E1"/>
    <a:srgbClr val="52B3D9"/>
    <a:srgbClr val="68BAE1"/>
    <a:srgbClr val="6DB8E3"/>
    <a:srgbClr val="AAE3F7"/>
    <a:srgbClr val="ABD5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23"/>
    <p:restoredTop sz="94694"/>
  </p:normalViewPr>
  <p:slideViewPr>
    <p:cSldViewPr snapToGrid="0">
      <p:cViewPr varScale="1">
        <p:scale>
          <a:sx n="121" d="100"/>
          <a:sy n="121" d="100"/>
        </p:scale>
        <p:origin x="1024" y="17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4/28/23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6C0CBE-288C-D84B-B11F-1B62224BD7E3}" type="slidenum">
              <a:rPr lang="en-US" smtClean="0"/>
              <a:t>1</a:t>
            </a:fld>
            <a:endParaRPr lang="en-US"/>
          </a:p>
        </p:txBody>
      </p:sp>
    </p:spTree>
    <p:extLst>
      <p:ext uri="{BB962C8B-B14F-4D97-AF65-F5344CB8AC3E}">
        <p14:creationId xmlns:p14="http://schemas.microsoft.com/office/powerpoint/2010/main" val="841036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PolCube falls in between HARP CubeSat and MAIA in that it has no moving parts and global coverage like HARP, but has very high spatial resolution for air quality like MAIA.</a:t>
            </a:r>
          </a:p>
          <a:p>
            <a:endParaRPr lang="en-US"/>
          </a:p>
          <a:p>
            <a:r>
              <a:rPr lang="en-US"/>
              <a:t>We have an early-career team, and we want to use AI/deep learning and cloud computing to reduce latencies, explore new phenomena, make new discoveries, and respond to natural disasters and current events across the US and the globe.</a:t>
            </a:r>
          </a:p>
          <a:p>
            <a:endParaRPr lang="en-US"/>
          </a:p>
        </p:txBody>
      </p:sp>
      <p:sp>
        <p:nvSpPr>
          <p:cNvPr id="4" name="Slide Number Placeholder 3"/>
          <p:cNvSpPr>
            <a:spLocks noGrp="1"/>
          </p:cNvSpPr>
          <p:nvPr>
            <p:ph type="sldNum" sz="quarter" idx="5"/>
          </p:nvPr>
        </p:nvSpPr>
        <p:spPr/>
        <p:txBody>
          <a:bodyPr/>
          <a:lstStyle/>
          <a:p>
            <a:fld id="{146C0CBE-288C-D84B-B11F-1B62224BD7E3}" type="slidenum">
              <a:rPr lang="en-US" smtClean="0"/>
              <a:t>4</a:t>
            </a:fld>
            <a:endParaRPr lang="en-US"/>
          </a:p>
        </p:txBody>
      </p:sp>
    </p:spTree>
    <p:extLst>
      <p:ext uri="{BB962C8B-B14F-4D97-AF65-F5344CB8AC3E}">
        <p14:creationId xmlns:p14="http://schemas.microsoft.com/office/powerpoint/2010/main" val="3860411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2000"/>
          </a:p>
        </p:txBody>
      </p:sp>
      <p:sp>
        <p:nvSpPr>
          <p:cNvPr id="4" name="Slide Number Placeholder 3"/>
          <p:cNvSpPr>
            <a:spLocks noGrp="1"/>
          </p:cNvSpPr>
          <p:nvPr>
            <p:ph type="sldNum" sz="quarter" idx="5"/>
          </p:nvPr>
        </p:nvSpPr>
        <p:spPr/>
        <p:txBody>
          <a:bodyPr/>
          <a:lstStyle/>
          <a:p>
            <a:fld id="{146C0CBE-288C-D84B-B11F-1B62224BD7E3}" type="slidenum">
              <a:rPr lang="en-US" smtClean="0"/>
              <a:t>5</a:t>
            </a:fld>
            <a:endParaRPr lang="en-US"/>
          </a:p>
        </p:txBody>
      </p:sp>
    </p:spTree>
    <p:extLst>
      <p:ext uri="{BB962C8B-B14F-4D97-AF65-F5344CB8AC3E}">
        <p14:creationId xmlns:p14="http://schemas.microsoft.com/office/powerpoint/2010/main" val="3301832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6C0CBE-288C-D84B-B11F-1B62224BD7E3}" type="slidenum">
              <a:rPr lang="en-US" smtClean="0"/>
              <a:t>11</a:t>
            </a:fld>
            <a:endParaRPr lang="en-US"/>
          </a:p>
        </p:txBody>
      </p:sp>
    </p:spTree>
    <p:extLst>
      <p:ext uri="{BB962C8B-B14F-4D97-AF65-F5344CB8AC3E}">
        <p14:creationId xmlns:p14="http://schemas.microsoft.com/office/powerpoint/2010/main" val="3973756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61048510-E575-EC4D-AC24-1F31E8291FA3}" type="datetime1">
              <a:rPr lang="en-US" smtClean="0"/>
              <a:t>4/28/23</a:t>
            </a:fld>
            <a:endParaRPr lang="en-US"/>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r>
              <a:rPr lang="en-US"/>
              <a:t>The Science Directorate at NASA's Langley Research Center</a:t>
            </a:r>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848100" y="4152900"/>
            <a:ext cx="3428126"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a:t>PRESENTER NAME</a:t>
            </a:r>
          </a:p>
          <a:p>
            <a:pPr>
              <a:spcBef>
                <a:spcPts val="400"/>
              </a:spcBef>
            </a:pPr>
            <a:r>
              <a:rPr lang="en-US"/>
              <a:t>Title</a:t>
            </a:r>
          </a:p>
          <a:p>
            <a:pPr>
              <a:spcBef>
                <a:spcPts val="400"/>
              </a:spcBef>
            </a:pPr>
            <a:r>
              <a:rPr lang="en-US"/>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6B3B1C91-BB5E-7549-BF43-9056C639C58D}"/>
              </a:ext>
            </a:extLst>
          </p:cNvPr>
          <p:cNvGrpSpPr/>
          <p:nvPr userDrawn="1"/>
        </p:nvGrpSpPr>
        <p:grpSpPr>
          <a:xfrm>
            <a:off x="516442" y="-8842"/>
            <a:ext cx="4621246" cy="6873373"/>
            <a:chOff x="516442" y="-8842"/>
            <a:chExt cx="4621246" cy="6873373"/>
          </a:xfrm>
        </p:grpSpPr>
        <p:sp>
          <p:nvSpPr>
            <p:cNvPr id="10" name="Freeform 16">
              <a:extLst>
                <a:ext uri="{FF2B5EF4-FFF2-40B4-BE49-F238E27FC236}">
                  <a16:creationId xmlns:a16="http://schemas.microsoft.com/office/drawing/2014/main" id="{466EF3C0-A624-FF4C-B066-35DA0432468B}"/>
                </a:ext>
              </a:extLst>
            </p:cNvPr>
            <p:cNvSpPr>
              <a:spLocks noEditPoints="1"/>
            </p:cNvSpPr>
            <p:nvPr/>
          </p:nvSpPr>
          <p:spPr bwMode="auto">
            <a:xfrm>
              <a:off x="2484060" y="-8842"/>
              <a:ext cx="2653628" cy="6147482"/>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8ACCEC"/>
                </a:gs>
                <a:gs pos="98000">
                  <a:srgbClr val="6DB8E3"/>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7">
              <a:extLst>
                <a:ext uri="{FF2B5EF4-FFF2-40B4-BE49-F238E27FC236}">
                  <a16:creationId xmlns:a16="http://schemas.microsoft.com/office/drawing/2014/main" id="{E4464884-B9BC-9244-A3A6-12B093B11AB8}"/>
                </a:ext>
              </a:extLst>
            </p:cNvPr>
            <p:cNvSpPr>
              <a:spLocks/>
            </p:cNvSpPr>
            <p:nvPr/>
          </p:nvSpPr>
          <p:spPr bwMode="auto">
            <a:xfrm>
              <a:off x="580255" y="4814485"/>
              <a:ext cx="909359" cy="204738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8">
              <a:extLst>
                <a:ext uri="{FF2B5EF4-FFF2-40B4-BE49-F238E27FC236}">
                  <a16:creationId xmlns:a16="http://schemas.microsoft.com/office/drawing/2014/main" id="{4EF31946-1FF7-F04F-9C80-5220859231D6}"/>
                </a:ext>
              </a:extLst>
            </p:cNvPr>
            <p:cNvSpPr>
              <a:spLocks noEditPoints="1"/>
            </p:cNvSpPr>
            <p:nvPr/>
          </p:nvSpPr>
          <p:spPr bwMode="auto">
            <a:xfrm>
              <a:off x="516442" y="1794"/>
              <a:ext cx="3799633" cy="68627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991892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24" userDrawn="1">
          <p15:clr>
            <a:srgbClr val="FBAE40"/>
          </p15:clr>
        </p15:guide>
        <p15:guide id="2" pos="2424" userDrawn="1">
          <p15:clr>
            <a:srgbClr val="FBAE40"/>
          </p15:clr>
        </p15:guide>
        <p15:guide id="3" pos="336" userDrawn="1">
          <p15:clr>
            <a:srgbClr val="FBAE40"/>
          </p15:clr>
        </p15:guide>
        <p15:guide id="4" orient="horz" pos="2040" userDrawn="1">
          <p15:clr>
            <a:srgbClr val="FBAE40"/>
          </p15:clr>
        </p15:guide>
        <p15:guide id="5" orient="horz" pos="261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97059B84-1F8D-9F43-BBFC-BE9D2B4AD1AD}" type="datetime1">
              <a:rPr lang="en-US" smtClean="0"/>
              <a:t>4/28/23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r>
              <a:rPr lang="en-US"/>
              <a:t>The Science Directorate at NASA's Langley Research Center</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74789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30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4AAE731-51C2-1E42-91C4-7FEAB4036811}"/>
              </a:ext>
            </a:extLst>
          </p:cNvPr>
          <p:cNvPicPr>
            <a:picLocks noChangeAspect="1"/>
          </p:cNvPicPr>
          <p:nvPr userDrawn="1"/>
        </p:nvPicPr>
        <p:blipFill>
          <a:blip r:embed="rId2">
            <a:alphaModFix amt="60000"/>
          </a:blip>
          <a:stretch>
            <a:fillRect/>
          </a:stretch>
        </p:blipFill>
        <p:spPr>
          <a:xfrm>
            <a:off x="0" y="0"/>
            <a:ext cx="2743200" cy="6858000"/>
          </a:xfrm>
          <a:prstGeom prst="rect">
            <a:avLst/>
          </a:prstGeom>
        </p:spPr>
      </p:pic>
      <p:sp>
        <p:nvSpPr>
          <p:cNvPr id="13" name="Freeform 5">
            <a:extLst>
              <a:ext uri="{FF2B5EF4-FFF2-40B4-BE49-F238E27FC236}">
                <a16:creationId xmlns:a16="http://schemas.microsoft.com/office/drawing/2014/main" id="{9952507F-5269-DD44-B0B4-BE319763C9BE}"/>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88C50E3B-566A-3944-93A1-7996F3231232}" type="datetime1">
              <a:rPr lang="en-US" smtClean="0"/>
              <a:t>4/28/23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r>
              <a:rPr lang="en-US"/>
              <a:t>The Science Directorate at NASA's Langley Research Center</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425691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146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DF19279-B047-7D48-85E8-DF95A6D7ECEF}"/>
              </a:ext>
            </a:extLst>
          </p:cNvPr>
          <p:cNvSpPr/>
          <p:nvPr userDrawn="1"/>
        </p:nvSpPr>
        <p:spPr>
          <a:xfrm>
            <a:off x="0" y="0"/>
            <a:ext cx="12192000" cy="6858000"/>
          </a:xfrm>
          <a:prstGeom prst="rect">
            <a:avLst/>
          </a:prstGeom>
          <a:gradFill flip="none" rotWithShape="1">
            <a:gsLst>
              <a:gs pos="11000">
                <a:srgbClr val="C7A16D"/>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31599FD2-9125-B541-B401-B04172892861}"/>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1" name="Freeform 10">
              <a:extLst>
                <a:ext uri="{FF2B5EF4-FFF2-40B4-BE49-F238E27FC236}">
                  <a16:creationId xmlns:a16="http://schemas.microsoft.com/office/drawing/2014/main" id="{0B26E70B-8A33-914A-9518-534A92C071B1}"/>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1A53DB7C-3BE5-1248-9EF9-A29A0871FC1F}"/>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91678DD0-9F0F-8E4D-9DA3-7734E7E42333}"/>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Rectangle 23">
            <a:extLst>
              <a:ext uri="{FF2B5EF4-FFF2-40B4-BE49-F238E27FC236}">
                <a16:creationId xmlns:a16="http://schemas.microsoft.com/office/drawing/2014/main" id="{F131E2E2-6830-6146-83B1-1D95E1D5EEAE}"/>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49641EF-59A9-EB44-B6A5-EA972A304A2A}" type="datetime1">
              <a:rPr lang="en-US" smtClean="0"/>
              <a:t>4/28/23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r>
              <a:rPr lang="en-US"/>
              <a:t>The Science Directorate at NASA's Langley Research Center</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56071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60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4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E32FC62-3497-1C47-A6D4-744E2DE27B6B}"/>
              </a:ext>
            </a:extLst>
          </p:cNvPr>
          <p:cNvSpPr/>
          <p:nvPr userDrawn="1"/>
        </p:nvSpPr>
        <p:spPr>
          <a:xfrm>
            <a:off x="0" y="0"/>
            <a:ext cx="12192000" cy="6858000"/>
          </a:xfrm>
          <a:prstGeom prst="rect">
            <a:avLst/>
          </a:prstGeom>
          <a:gradFill flip="none" rotWithShape="1">
            <a:gsLst>
              <a:gs pos="11000">
                <a:srgbClr val="C7A16D"/>
              </a:gs>
              <a:gs pos="73000">
                <a:srgbClr val="5C7A8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15E98BFD-7261-2A4A-88D8-8BE7FA0E795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23" name="Freeform 10">
              <a:extLst>
                <a:ext uri="{FF2B5EF4-FFF2-40B4-BE49-F238E27FC236}">
                  <a16:creationId xmlns:a16="http://schemas.microsoft.com/office/drawing/2014/main" id="{ACFB6D1D-0217-1249-B4A7-02FA05433B07}"/>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B3D5EB"/>
                </a:gs>
                <a:gs pos="100000">
                  <a:srgbClr val="A1C7E2"/>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1">
              <a:extLst>
                <a:ext uri="{FF2B5EF4-FFF2-40B4-BE49-F238E27FC236}">
                  <a16:creationId xmlns:a16="http://schemas.microsoft.com/office/drawing/2014/main" id="{031D602F-D1EF-824A-8399-D28A1138A66B}"/>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2">
              <a:extLst>
                <a:ext uri="{FF2B5EF4-FFF2-40B4-BE49-F238E27FC236}">
                  <a16:creationId xmlns:a16="http://schemas.microsoft.com/office/drawing/2014/main" id="{ADA3B2E1-B449-C24A-94E5-849A79FE6A81}"/>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B7D9EB"/>
                </a:gs>
                <a:gs pos="85000">
                  <a:srgbClr val="9BC2D8"/>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6" name="Rectangle 25">
            <a:extLst>
              <a:ext uri="{FF2B5EF4-FFF2-40B4-BE49-F238E27FC236}">
                <a16:creationId xmlns:a16="http://schemas.microsoft.com/office/drawing/2014/main" id="{90A68660-7217-F145-A81C-CD6DEA0F7BAF}"/>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38200"/>
            <a:ext cx="6169058" cy="1200329"/>
          </a:xfrm>
        </p:spPr>
        <p:txBody>
          <a:bodyPr>
            <a:spAutoFit/>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F02862F0-D083-B845-B6E9-16FEFBF1BB1D}" type="datetime1">
              <a:rPr lang="en-US" smtClean="0"/>
              <a:t>4/28/23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r>
              <a:rPr lang="en-US"/>
              <a:t>The Science Directorate at NASA's Langley Research Center</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414786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userDrawn="1">
          <p15:clr>
            <a:srgbClr val="FBAE40"/>
          </p15:clr>
        </p15:guide>
        <p15:guide id="2" pos="340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237B998-9718-4843-A842-5D6256680E6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99E70AEB-97F5-0F48-9A3F-D180606A03F2}"/>
              </a:ext>
            </a:extLst>
          </p:cNvPr>
          <p:cNvSpPr/>
          <p:nvPr userDrawn="1"/>
        </p:nvSpPr>
        <p:spPr>
          <a:xfrm>
            <a:off x="0" y="2463616"/>
            <a:ext cx="12192000" cy="1713654"/>
          </a:xfrm>
          <a:prstGeom prst="rect">
            <a:avLst/>
          </a:prstGeom>
          <a:gradFill flip="none" rotWithShape="1">
            <a:gsLst>
              <a:gs pos="100000">
                <a:srgbClr val="BFE5FF">
                  <a:alpha val="37000"/>
                </a:srgbClr>
              </a:gs>
              <a:gs pos="85000">
                <a:srgbClr val="BFE5FF">
                  <a:alpha val="95000"/>
                </a:srgbClr>
              </a:gs>
              <a:gs pos="53000">
                <a:srgbClr val="BFE5FF"/>
              </a:gs>
              <a:gs pos="14000">
                <a:srgbClr val="BFE5FF">
                  <a:alpha val="95000"/>
                </a:srgbClr>
              </a:gs>
              <a:gs pos="0">
                <a:srgbClr val="BFE5FF">
                  <a:alpha val="37000"/>
                </a:srgbClr>
              </a:gs>
            </a:gsLst>
            <a:lin ang="0" scaled="1"/>
            <a:tileRect/>
          </a:gradFill>
          <a:ln>
            <a:no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016567"/>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p>
            <a:fld id="{128C5F35-408D-3A4C-9A67-8EC08E9E6686}" type="datetime1">
              <a:rPr lang="en-US" smtClean="0"/>
              <a:t>4/28/23</a:t>
            </a:fld>
            <a:endParaRPr lang="en-US"/>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chemeClr val="bg2"/>
                </a:solidFill>
              </a:defRPr>
            </a:lvl1pPr>
          </a:lstStyle>
          <a:p>
            <a:r>
              <a:rPr lang="en-US"/>
              <a:t>The Science Directorate at NASA's Langley Research Center</a:t>
            </a:r>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5303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90583E90-EA64-D543-87D6-FE6E377F3872}" type="datetime1">
              <a:rPr lang="en-US" smtClean="0"/>
              <a:t>4/28/23</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r>
              <a:rPr lang="en-US"/>
              <a:t>The Science Directorate at NASA's Langley Research Center</a:t>
            </a:r>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a:t>
            </a:fld>
            <a:endParaRPr lang="en-US"/>
          </a:p>
        </p:txBody>
      </p:sp>
    </p:spTree>
    <p:extLst>
      <p:ext uri="{BB962C8B-B14F-4D97-AF65-F5344CB8AC3E}">
        <p14:creationId xmlns:p14="http://schemas.microsoft.com/office/powerpoint/2010/main" val="266841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fld id="{56505EF1-2689-1D4F-9A49-252FB9CB9F46}" type="datetime1">
              <a:rPr lang="en-US" smtClean="0"/>
              <a:t>4/28/23</a:t>
            </a:fld>
            <a:endParaRPr lang="en-US"/>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r>
              <a:rPr lang="en-US"/>
              <a:t>The Science Directorate at NASA's Langley Research Center</a:t>
            </a:r>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74374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2A710D8C-AA93-0340-8C1F-B1357FC4E338}" type="datetime1">
              <a:rPr lang="en-US" smtClean="0"/>
              <a:t>4/28/23</a:t>
            </a:fld>
            <a:endParaRPr lang="en-US"/>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r>
              <a:rPr lang="en-US"/>
              <a:t>The Science Directorate at NASA's Langley Research Center</a:t>
            </a:r>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56125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5C3778A4-7E51-F843-B442-9AB8F9B1B316}" type="datetime1">
              <a:rPr lang="en-US" smtClean="0"/>
              <a:t>4/28/23</a:t>
            </a:fld>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r>
              <a:rPr lang="en-US"/>
              <a:t>The Science Directorate at NASA's Langley Research Center</a:t>
            </a:r>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40066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AA1E046B-ED24-6E46-B6B7-E0B87B6DBC93}" type="datetime1">
              <a:rPr lang="en-US" smtClean="0"/>
              <a:t>4/28/23</a:t>
            </a:fld>
            <a:endParaRPr lang="en-US"/>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r>
              <a:rPr lang="en-US"/>
              <a:t>The Science Directorate at NASA's Langley Research Center</a:t>
            </a:r>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7232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6BF74303-5CC8-A742-91C1-5C845EA8F6D6}" type="datetime1">
              <a:rPr lang="en-US" smtClean="0"/>
              <a:t>4/28/23</a:t>
            </a:fld>
            <a:endParaRPr lang="en-US"/>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r>
              <a:rPr lang="en-US"/>
              <a:t>The Science Directorate at NASA's Langley Research Center</a:t>
            </a:r>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159775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C599AF67-EA06-934F-8B5B-BDD6DB237689}" type="datetime1">
              <a:rPr lang="en-US" smtClean="0"/>
              <a:t>4/28/23</a:t>
            </a:fld>
            <a:endParaRPr lang="en-US"/>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r>
              <a:rPr lang="en-US"/>
              <a:t>The Science Directorate at NASA's Langley Research Center</a:t>
            </a:r>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257530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A9F0BA44-6269-1648-A641-A3055C375614}" type="datetime1">
              <a:rPr lang="en-US" smtClean="0"/>
              <a:t>4/28/23</a:t>
            </a:fld>
            <a:endParaRPr lang="en-US"/>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r>
              <a:rPr lang="en-US"/>
              <a:t>The Science Directorate at NASA's Langley Research Center</a:t>
            </a:r>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a:p>
        </p:txBody>
      </p:sp>
    </p:spTree>
    <p:extLst>
      <p:ext uri="{BB962C8B-B14F-4D97-AF65-F5344CB8AC3E}">
        <p14:creationId xmlns:p14="http://schemas.microsoft.com/office/powerpoint/2010/main" val="3868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C5B6CB-93ED-4A18-B716-D126A393C9E0}"/>
              </a:ext>
            </a:extLst>
          </p:cNvPr>
          <p:cNvSpPr>
            <a:spLocks noGrp="1"/>
          </p:cNvSpPr>
          <p:nvPr>
            <p:ph type="dt" sz="half" idx="10"/>
          </p:nvPr>
        </p:nvSpPr>
        <p:spPr/>
        <p:txBody>
          <a:bodyPr/>
          <a:lstStyle/>
          <a:p>
            <a:fld id="{544FABF4-6AB0-494F-B4C3-5EC11189F3EE}" type="datetimeFigureOut">
              <a:rPr lang="en-US" smtClean="0"/>
              <a:t>4/28/23</a:t>
            </a:fld>
            <a:endParaRPr lang="en-US"/>
          </a:p>
        </p:txBody>
      </p:sp>
      <p:sp>
        <p:nvSpPr>
          <p:cNvPr id="3" name="Footer Placeholder 2">
            <a:extLst>
              <a:ext uri="{FF2B5EF4-FFF2-40B4-BE49-F238E27FC236}">
                <a16:creationId xmlns:a16="http://schemas.microsoft.com/office/drawing/2014/main" id="{AFA4B932-8460-44E6-8B51-7CA7FE078B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F6B1F2-7871-4F40-9BBB-A185F61A8770}"/>
              </a:ext>
            </a:extLst>
          </p:cNvPr>
          <p:cNvSpPr>
            <a:spLocks noGrp="1"/>
          </p:cNvSpPr>
          <p:nvPr>
            <p:ph type="sldNum" sz="quarter" idx="12"/>
          </p:nvPr>
        </p:nvSpPr>
        <p:spPr/>
        <p:txBody>
          <a:bodyPr/>
          <a:lstStyle/>
          <a:p>
            <a:fld id="{BF9788ED-DEDE-4265-976B-8E700CC45751}" type="slidenum">
              <a:rPr lang="en-US" smtClean="0"/>
              <a:t>‹#›</a:t>
            </a:fld>
            <a:endParaRPr lang="en-US"/>
          </a:p>
        </p:txBody>
      </p:sp>
    </p:spTree>
    <p:extLst>
      <p:ext uri="{BB962C8B-B14F-4D97-AF65-F5344CB8AC3E}">
        <p14:creationId xmlns:p14="http://schemas.microsoft.com/office/powerpoint/2010/main" val="144640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970607F-EC1F-2145-9FD3-42E83D41B61D}"/>
              </a:ext>
            </a:extLst>
          </p:cNvPr>
          <p:cNvPicPr>
            <a:picLocks noChangeAspect="1"/>
          </p:cNvPicPr>
          <p:nvPr userDrawn="1"/>
        </p:nvPicPr>
        <p:blipFill>
          <a:blip r:embed="rId17">
            <a:alphaModFix amt="60000"/>
          </a:blip>
          <a:stretch>
            <a:fillRect/>
          </a:stretch>
        </p:blipFill>
        <p:spPr>
          <a:xfrm>
            <a:off x="0" y="0"/>
            <a:ext cx="5181600" cy="6858000"/>
          </a:xfrm>
          <a:prstGeom prst="rect">
            <a:avLst/>
          </a:prstGeom>
        </p:spPr>
      </p:pic>
      <p:sp>
        <p:nvSpPr>
          <p:cNvPr id="14" name="Freeform 9">
            <a:extLst>
              <a:ext uri="{FF2B5EF4-FFF2-40B4-BE49-F238E27FC236}">
                <a16:creationId xmlns:a16="http://schemas.microsoft.com/office/drawing/2014/main" id="{C933AE0C-1EDE-D449-A351-7100D4F7E282}"/>
              </a:ext>
            </a:extLst>
          </p:cNvPr>
          <p:cNvSpPr>
            <a:spLocks/>
          </p:cNvSpPr>
          <p:nvPr/>
        </p:nvSpPr>
        <p:spPr bwMode="auto">
          <a:xfrm>
            <a:off x="-400554" y="-1287"/>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1B4C8"/>
              </a:gs>
              <a:gs pos="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F211CE53-6617-F84F-8461-D49BCC6327EC}"/>
              </a:ext>
            </a:extLst>
          </p:cNvPr>
          <p:cNvSpPr>
            <a:spLocks/>
          </p:cNvSpPr>
          <p:nvPr/>
        </p:nvSpPr>
        <p:spPr bwMode="auto">
          <a:xfrm>
            <a:off x="1513028"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93F3FBE9-9076-9443-A2FD-B1185C139A92}" type="datetime1">
              <a:rPr lang="en-US" smtClean="0"/>
              <a:t>4/28/23</a:t>
            </a:fld>
            <a:endParaRPr lang="en-US"/>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r>
              <a:rPr lang="en-US"/>
              <a:t>The Science Directorate at NASA's Langley Research Center</a:t>
            </a:r>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BEEF"/>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64" r:id="rId1"/>
    <p:sldLayoutId id="2147483650" r:id="rId2"/>
    <p:sldLayoutId id="2147483660" r:id="rId3"/>
    <p:sldLayoutId id="2147483662" r:id="rId4"/>
    <p:sldLayoutId id="2147483663" r:id="rId5"/>
    <p:sldLayoutId id="2147483651" r:id="rId6"/>
    <p:sldLayoutId id="2147483666" r:id="rId7"/>
    <p:sldLayoutId id="2147483652" r:id="rId8"/>
    <p:sldLayoutId id="2147483653" r:id="rId9"/>
    <p:sldLayoutId id="2147483654" r:id="rId10"/>
    <p:sldLayoutId id="2147483656" r:id="rId11"/>
    <p:sldLayoutId id="2147483657" r:id="rId12"/>
    <p:sldLayoutId id="2147483658" r:id="rId13"/>
    <p:sldLayoutId id="2147483659" r:id="rId14"/>
    <p:sldLayoutId id="2147483667"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1B254E-A277-A14D-A5A7-826D96BB0F46}"/>
              </a:ext>
            </a:extLst>
          </p:cNvPr>
          <p:cNvSpPr>
            <a:spLocks noGrp="1"/>
          </p:cNvSpPr>
          <p:nvPr>
            <p:ph type="sldNum" sz="quarter" idx="12"/>
          </p:nvPr>
        </p:nvSpPr>
        <p:spPr/>
        <p:txBody>
          <a:bodyPr/>
          <a:lstStyle/>
          <a:p>
            <a:fld id="{2E8C51FE-49D9-314D-9957-ABBF7DDE8782}" type="slidenum">
              <a:rPr lang="en-US" smtClean="0"/>
              <a:t>1</a:t>
            </a:fld>
            <a:endParaRPr lang="en-US"/>
          </a:p>
        </p:txBody>
      </p:sp>
      <p:sp>
        <p:nvSpPr>
          <p:cNvPr id="3" name="Subtitle 2">
            <a:extLst>
              <a:ext uri="{FF2B5EF4-FFF2-40B4-BE49-F238E27FC236}">
                <a16:creationId xmlns:a16="http://schemas.microsoft.com/office/drawing/2014/main" id="{ACBE82BC-024F-394F-81FE-E6FAEB82C0E3}"/>
              </a:ext>
            </a:extLst>
          </p:cNvPr>
          <p:cNvSpPr>
            <a:spLocks noGrp="1"/>
          </p:cNvSpPr>
          <p:nvPr>
            <p:ph type="subTitle" idx="1"/>
          </p:nvPr>
        </p:nvSpPr>
        <p:spPr>
          <a:xfrm>
            <a:off x="3536777" y="4013580"/>
            <a:ext cx="4392273" cy="2118529"/>
          </a:xfrm>
        </p:spPr>
        <p:txBody>
          <a:bodyPr vert="horz" wrap="square" lIns="91440" tIns="45720" rIns="91440" bIns="45720" rtlCol="0" anchor="t">
            <a:spAutoFit/>
          </a:bodyPr>
          <a:lstStyle/>
          <a:p>
            <a:pPr>
              <a:spcBef>
                <a:spcPts val="400"/>
              </a:spcBef>
            </a:pPr>
            <a:r>
              <a:rPr lang="en-US" sz="2000" b="1" dirty="0"/>
              <a:t>PolCube Tech Demo Status</a:t>
            </a:r>
          </a:p>
          <a:p>
            <a:pPr>
              <a:spcBef>
                <a:spcPts val="400"/>
              </a:spcBef>
            </a:pPr>
            <a:r>
              <a:rPr lang="en-US" sz="1800" dirty="0">
                <a:latin typeface="Arial"/>
                <a:cs typeface="Arial"/>
              </a:rPr>
              <a:t>Snorre Stamnes, </a:t>
            </a:r>
            <a:r>
              <a:rPr lang="en-US" dirty="0">
                <a:latin typeface="Arial"/>
                <a:cs typeface="Arial"/>
              </a:rPr>
              <a:t>PI</a:t>
            </a:r>
            <a:endParaRPr lang="en-US" sz="1800" dirty="0"/>
          </a:p>
          <a:p>
            <a:pPr>
              <a:spcBef>
                <a:spcPts val="400"/>
              </a:spcBef>
            </a:pPr>
            <a:r>
              <a:rPr lang="en-US" dirty="0">
                <a:latin typeface="Arial"/>
                <a:cs typeface="Arial"/>
              </a:rPr>
              <a:t>Vianni Ricano Cadenas, Deputy PI</a:t>
            </a:r>
          </a:p>
          <a:p>
            <a:pPr>
              <a:spcBef>
                <a:spcPts val="400"/>
              </a:spcBef>
            </a:pPr>
            <a:r>
              <a:rPr lang="en-US" dirty="0">
                <a:latin typeface="Arial"/>
                <a:cs typeface="Arial"/>
              </a:rPr>
              <a:t>Yongxiang Hu, Project Scientist</a:t>
            </a:r>
          </a:p>
          <a:p>
            <a:pPr>
              <a:spcBef>
                <a:spcPts val="400"/>
              </a:spcBef>
            </a:pPr>
            <a:r>
              <a:rPr lang="en-US" dirty="0"/>
              <a:t>April 6, 2023</a:t>
            </a:r>
            <a:endParaRPr lang="en-US" sz="1800" dirty="0"/>
          </a:p>
          <a:p>
            <a:endParaRPr lang="en-US" sz="1800" dirty="0"/>
          </a:p>
        </p:txBody>
      </p:sp>
      <p:grpSp>
        <p:nvGrpSpPr>
          <p:cNvPr id="27" name="Group 26">
            <a:extLst>
              <a:ext uri="{FF2B5EF4-FFF2-40B4-BE49-F238E27FC236}">
                <a16:creationId xmlns:a16="http://schemas.microsoft.com/office/drawing/2014/main" id="{87B6BAC4-5F87-6542-BEEE-CE4FF0892341}"/>
              </a:ext>
            </a:extLst>
          </p:cNvPr>
          <p:cNvGrpSpPr/>
          <p:nvPr/>
        </p:nvGrpSpPr>
        <p:grpSpPr>
          <a:xfrm>
            <a:off x="516442" y="-15373"/>
            <a:ext cx="4621246" cy="6873373"/>
            <a:chOff x="8077201" y="2376488"/>
            <a:chExt cx="2759074" cy="4103687"/>
          </a:xfrm>
        </p:grpSpPr>
        <p:sp>
          <p:nvSpPr>
            <p:cNvPr id="28" name="Freeform 16">
              <a:extLst>
                <a:ext uri="{FF2B5EF4-FFF2-40B4-BE49-F238E27FC236}">
                  <a16:creationId xmlns:a16="http://schemas.microsoft.com/office/drawing/2014/main" id="{8F53E66E-30C4-7644-8F60-C9C6E832A24A}"/>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8ACCEC"/>
                </a:gs>
                <a:gs pos="98000">
                  <a:srgbClr val="6DB8E3"/>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7">
              <a:extLst>
                <a:ext uri="{FF2B5EF4-FFF2-40B4-BE49-F238E27FC236}">
                  <a16:creationId xmlns:a16="http://schemas.microsoft.com/office/drawing/2014/main" id="{BDA67E5B-1895-B644-AC9A-EA1677FA263C}"/>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id="{DA4CD01E-55FA-7E4C-A3E5-99EBE4487F30}"/>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24">
            <a:extLst>
              <a:ext uri="{FF2B5EF4-FFF2-40B4-BE49-F238E27FC236}">
                <a16:creationId xmlns:a16="http://schemas.microsoft.com/office/drawing/2014/main" id="{DC118577-8B85-3F4F-9790-2C71FDDC11D4}"/>
              </a:ext>
            </a:extLst>
          </p:cNvPr>
          <p:cNvGrpSpPr/>
          <p:nvPr/>
        </p:nvGrpSpPr>
        <p:grpSpPr>
          <a:xfrm>
            <a:off x="537287" y="3187693"/>
            <a:ext cx="5746788" cy="702502"/>
            <a:chOff x="537287" y="3187693"/>
            <a:chExt cx="5746788" cy="702502"/>
          </a:xfrm>
        </p:grpSpPr>
        <p:grpSp>
          <p:nvGrpSpPr>
            <p:cNvPr id="26" name="Group 25">
              <a:extLst>
                <a:ext uri="{FF2B5EF4-FFF2-40B4-BE49-F238E27FC236}">
                  <a16:creationId xmlns:a16="http://schemas.microsoft.com/office/drawing/2014/main" id="{9244B96F-49FA-CD44-BEE0-1499E040FDB0}"/>
                </a:ext>
              </a:extLst>
            </p:cNvPr>
            <p:cNvGrpSpPr/>
            <p:nvPr userDrawn="1"/>
          </p:nvGrpSpPr>
          <p:grpSpPr>
            <a:xfrm>
              <a:off x="537287" y="3187693"/>
              <a:ext cx="3254923" cy="702502"/>
              <a:chOff x="339725" y="371475"/>
              <a:chExt cx="2647951" cy="571500"/>
            </a:xfrm>
            <a:solidFill>
              <a:srgbClr val="33CDFF"/>
            </a:solidFill>
          </p:grpSpPr>
          <p:sp>
            <p:nvSpPr>
              <p:cNvPr id="37" name="Freeform 55">
                <a:extLst>
                  <a:ext uri="{FF2B5EF4-FFF2-40B4-BE49-F238E27FC236}">
                    <a16:creationId xmlns:a16="http://schemas.microsoft.com/office/drawing/2014/main" id="{16A3A0A8-720F-1B46-B3EA-96E6D9CFB96E}"/>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56">
                <a:extLst>
                  <a:ext uri="{FF2B5EF4-FFF2-40B4-BE49-F238E27FC236}">
                    <a16:creationId xmlns:a16="http://schemas.microsoft.com/office/drawing/2014/main" id="{5C54C28F-34FE-3E41-8A4D-F839F1047467}"/>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57">
                <a:extLst>
                  <a:ext uri="{FF2B5EF4-FFF2-40B4-BE49-F238E27FC236}">
                    <a16:creationId xmlns:a16="http://schemas.microsoft.com/office/drawing/2014/main" id="{4AF1F7D9-2AC0-BD4E-BFFC-85C9A3AD7B29}"/>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58">
                <a:extLst>
                  <a:ext uri="{FF2B5EF4-FFF2-40B4-BE49-F238E27FC236}">
                    <a16:creationId xmlns:a16="http://schemas.microsoft.com/office/drawing/2014/main" id="{F09E0884-9AE8-4745-8D65-C93120C72150}"/>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59">
                <a:extLst>
                  <a:ext uri="{FF2B5EF4-FFF2-40B4-BE49-F238E27FC236}">
                    <a16:creationId xmlns:a16="http://schemas.microsoft.com/office/drawing/2014/main" id="{5433AF6A-2277-1842-9086-DF7BB63AC072}"/>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60">
                <a:extLst>
                  <a:ext uri="{FF2B5EF4-FFF2-40B4-BE49-F238E27FC236}">
                    <a16:creationId xmlns:a16="http://schemas.microsoft.com/office/drawing/2014/main" id="{66E611AD-144C-FD42-96F9-F3F396C96341}"/>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61">
                <a:extLst>
                  <a:ext uri="{FF2B5EF4-FFF2-40B4-BE49-F238E27FC236}">
                    <a16:creationId xmlns:a16="http://schemas.microsoft.com/office/drawing/2014/main" id="{5F5D40F7-D7AB-314B-A318-0894DE1FE2B5}"/>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1" name="Group 30">
              <a:extLst>
                <a:ext uri="{FF2B5EF4-FFF2-40B4-BE49-F238E27FC236}">
                  <a16:creationId xmlns:a16="http://schemas.microsoft.com/office/drawing/2014/main" id="{3E152E86-8DD8-A34F-8D39-CB56DFC8C590}"/>
                </a:ext>
              </a:extLst>
            </p:cNvPr>
            <p:cNvGrpSpPr/>
            <p:nvPr userDrawn="1"/>
          </p:nvGrpSpPr>
          <p:grpSpPr>
            <a:xfrm>
              <a:off x="3974664" y="3232202"/>
              <a:ext cx="2309411" cy="613029"/>
              <a:chOff x="3138488" y="420688"/>
              <a:chExt cx="1824038" cy="484188"/>
            </a:xfrm>
            <a:solidFill>
              <a:schemeClr val="bg1"/>
            </a:solidFill>
          </p:grpSpPr>
          <p:sp>
            <p:nvSpPr>
              <p:cNvPr id="32" name="Freeform 50">
                <a:extLst>
                  <a:ext uri="{FF2B5EF4-FFF2-40B4-BE49-F238E27FC236}">
                    <a16:creationId xmlns:a16="http://schemas.microsoft.com/office/drawing/2014/main" id="{C3B57C69-0B75-3747-A5AA-13C9B56B7D0F}"/>
                  </a:ext>
                </a:extLst>
              </p:cNvPr>
              <p:cNvSpPr>
                <a:spLocks/>
              </p:cNvSpPr>
              <p:nvPr/>
            </p:nvSpPr>
            <p:spPr bwMode="auto">
              <a:xfrm>
                <a:off x="3138488" y="420688"/>
                <a:ext cx="265113" cy="484188"/>
              </a:xfrm>
              <a:custGeom>
                <a:avLst/>
                <a:gdLst>
                  <a:gd name="T0" fmla="*/ 0 w 167"/>
                  <a:gd name="T1" fmla="*/ 0 h 305"/>
                  <a:gd name="T2" fmla="*/ 167 w 167"/>
                  <a:gd name="T3" fmla="*/ 0 h 305"/>
                  <a:gd name="T4" fmla="*/ 167 w 167"/>
                  <a:gd name="T5" fmla="*/ 29 h 305"/>
                  <a:gd name="T6" fmla="*/ 33 w 167"/>
                  <a:gd name="T7" fmla="*/ 29 h 305"/>
                  <a:gd name="T8" fmla="*/ 33 w 167"/>
                  <a:gd name="T9" fmla="*/ 137 h 305"/>
                  <a:gd name="T10" fmla="*/ 165 w 167"/>
                  <a:gd name="T11" fmla="*/ 137 h 305"/>
                  <a:gd name="T12" fmla="*/ 165 w 167"/>
                  <a:gd name="T13" fmla="*/ 166 h 305"/>
                  <a:gd name="T14" fmla="*/ 33 w 167"/>
                  <a:gd name="T15" fmla="*/ 166 h 305"/>
                  <a:gd name="T16" fmla="*/ 33 w 167"/>
                  <a:gd name="T17" fmla="*/ 276 h 305"/>
                  <a:gd name="T18" fmla="*/ 167 w 167"/>
                  <a:gd name="T19" fmla="*/ 276 h 305"/>
                  <a:gd name="T20" fmla="*/ 167 w 167"/>
                  <a:gd name="T21" fmla="*/ 305 h 305"/>
                  <a:gd name="T22" fmla="*/ 0 w 167"/>
                  <a:gd name="T23" fmla="*/ 305 h 305"/>
                  <a:gd name="T24" fmla="*/ 0 w 167"/>
                  <a:gd name="T25"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5">
                    <a:moveTo>
                      <a:pt x="0" y="0"/>
                    </a:moveTo>
                    <a:lnTo>
                      <a:pt x="167" y="0"/>
                    </a:lnTo>
                    <a:lnTo>
                      <a:pt x="167" y="29"/>
                    </a:lnTo>
                    <a:lnTo>
                      <a:pt x="33" y="29"/>
                    </a:lnTo>
                    <a:lnTo>
                      <a:pt x="33" y="137"/>
                    </a:lnTo>
                    <a:lnTo>
                      <a:pt x="165" y="137"/>
                    </a:lnTo>
                    <a:lnTo>
                      <a:pt x="165" y="166"/>
                    </a:lnTo>
                    <a:lnTo>
                      <a:pt x="33" y="166"/>
                    </a:lnTo>
                    <a:lnTo>
                      <a:pt x="33" y="276"/>
                    </a:lnTo>
                    <a:lnTo>
                      <a:pt x="167" y="276"/>
                    </a:lnTo>
                    <a:lnTo>
                      <a:pt x="167" y="305"/>
                    </a:lnTo>
                    <a:lnTo>
                      <a:pt x="0" y="305"/>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1">
                <a:extLst>
                  <a:ext uri="{FF2B5EF4-FFF2-40B4-BE49-F238E27FC236}">
                    <a16:creationId xmlns:a16="http://schemas.microsoft.com/office/drawing/2014/main" id="{D8F3F598-DB9E-EA42-90E2-78619B784148}"/>
                  </a:ext>
                </a:extLst>
              </p:cNvPr>
              <p:cNvSpPr>
                <a:spLocks noEditPoints="1"/>
              </p:cNvSpPr>
              <p:nvPr/>
            </p:nvSpPr>
            <p:spPr bwMode="auto">
              <a:xfrm>
                <a:off x="3444875" y="420688"/>
                <a:ext cx="449263" cy="484188"/>
              </a:xfrm>
              <a:custGeom>
                <a:avLst/>
                <a:gdLst>
                  <a:gd name="T0" fmla="*/ 35 w 283"/>
                  <a:gd name="T1" fmla="*/ 305 h 305"/>
                  <a:gd name="T2" fmla="*/ 0 w 283"/>
                  <a:gd name="T3" fmla="*/ 305 h 305"/>
                  <a:gd name="T4" fmla="*/ 125 w 283"/>
                  <a:gd name="T5" fmla="*/ 0 h 305"/>
                  <a:gd name="T6" fmla="*/ 158 w 283"/>
                  <a:gd name="T7" fmla="*/ 0 h 305"/>
                  <a:gd name="T8" fmla="*/ 283 w 283"/>
                  <a:gd name="T9" fmla="*/ 305 h 305"/>
                  <a:gd name="T10" fmla="*/ 246 w 283"/>
                  <a:gd name="T11" fmla="*/ 305 h 305"/>
                  <a:gd name="T12" fmla="*/ 210 w 283"/>
                  <a:gd name="T13" fmla="*/ 219 h 305"/>
                  <a:gd name="T14" fmla="*/ 71 w 283"/>
                  <a:gd name="T15" fmla="*/ 219 h 305"/>
                  <a:gd name="T16" fmla="*/ 35 w 283"/>
                  <a:gd name="T17" fmla="*/ 305 h 305"/>
                  <a:gd name="T18" fmla="*/ 142 w 283"/>
                  <a:gd name="T19" fmla="*/ 39 h 305"/>
                  <a:gd name="T20" fmla="*/ 80 w 283"/>
                  <a:gd name="T21" fmla="*/ 192 h 305"/>
                  <a:gd name="T22" fmla="*/ 201 w 283"/>
                  <a:gd name="T23" fmla="*/ 192 h 305"/>
                  <a:gd name="T24" fmla="*/ 142 w 283"/>
                  <a:gd name="T25" fmla="*/ 3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5">
                    <a:moveTo>
                      <a:pt x="35" y="305"/>
                    </a:moveTo>
                    <a:lnTo>
                      <a:pt x="0" y="305"/>
                    </a:lnTo>
                    <a:lnTo>
                      <a:pt x="125" y="0"/>
                    </a:lnTo>
                    <a:lnTo>
                      <a:pt x="158" y="0"/>
                    </a:lnTo>
                    <a:lnTo>
                      <a:pt x="283" y="305"/>
                    </a:lnTo>
                    <a:lnTo>
                      <a:pt x="246" y="305"/>
                    </a:lnTo>
                    <a:lnTo>
                      <a:pt x="210" y="219"/>
                    </a:lnTo>
                    <a:lnTo>
                      <a:pt x="71" y="219"/>
                    </a:lnTo>
                    <a:lnTo>
                      <a:pt x="35" y="305"/>
                    </a:lnTo>
                    <a:close/>
                    <a:moveTo>
                      <a:pt x="142" y="39"/>
                    </a:moveTo>
                    <a:lnTo>
                      <a:pt x="80" y="192"/>
                    </a:lnTo>
                    <a:lnTo>
                      <a:pt x="201" y="192"/>
                    </a:lnTo>
                    <a:lnTo>
                      <a:pt x="142" y="3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52">
                <a:extLst>
                  <a:ext uri="{FF2B5EF4-FFF2-40B4-BE49-F238E27FC236}">
                    <a16:creationId xmlns:a16="http://schemas.microsoft.com/office/drawing/2014/main" id="{1F8BD926-655F-D14B-92F0-F04370A0F615}"/>
                  </a:ext>
                </a:extLst>
              </p:cNvPr>
              <p:cNvSpPr>
                <a:spLocks/>
              </p:cNvSpPr>
              <p:nvPr/>
            </p:nvSpPr>
            <p:spPr bwMode="auto">
              <a:xfrm>
                <a:off x="3943350" y="420688"/>
                <a:ext cx="322263" cy="484188"/>
              </a:xfrm>
              <a:custGeom>
                <a:avLst/>
                <a:gdLst>
                  <a:gd name="T0" fmla="*/ 0 w 86"/>
                  <a:gd name="T1" fmla="*/ 0 h 127"/>
                  <a:gd name="T2" fmla="*/ 33 w 86"/>
                  <a:gd name="T3" fmla="*/ 0 h 127"/>
                  <a:gd name="T4" fmla="*/ 69 w 86"/>
                  <a:gd name="T5" fmla="*/ 6 h 127"/>
                  <a:gd name="T6" fmla="*/ 86 w 86"/>
                  <a:gd name="T7" fmla="*/ 40 h 127"/>
                  <a:gd name="T8" fmla="*/ 79 w 86"/>
                  <a:gd name="T9" fmla="*/ 65 h 127"/>
                  <a:gd name="T10" fmla="*/ 50 w 86"/>
                  <a:gd name="T11" fmla="*/ 79 h 127"/>
                  <a:gd name="T12" fmla="*/ 82 w 86"/>
                  <a:gd name="T13" fmla="*/ 127 h 127"/>
                  <a:gd name="T14" fmla="*/ 66 w 86"/>
                  <a:gd name="T15" fmla="*/ 127 h 127"/>
                  <a:gd name="T16" fmla="*/ 30 w 86"/>
                  <a:gd name="T17" fmla="*/ 72 h 127"/>
                  <a:gd name="T18" fmla="*/ 35 w 86"/>
                  <a:gd name="T19" fmla="*/ 72 h 127"/>
                  <a:gd name="T20" fmla="*/ 63 w 86"/>
                  <a:gd name="T21" fmla="*/ 65 h 127"/>
                  <a:gd name="T22" fmla="*/ 72 w 86"/>
                  <a:gd name="T23" fmla="*/ 42 h 127"/>
                  <a:gd name="T24" fmla="*/ 60 w 86"/>
                  <a:gd name="T25" fmla="*/ 17 h 127"/>
                  <a:gd name="T26" fmla="*/ 34 w 86"/>
                  <a:gd name="T27" fmla="*/ 12 h 127"/>
                  <a:gd name="T28" fmla="*/ 14 w 86"/>
                  <a:gd name="T29" fmla="*/ 12 h 127"/>
                  <a:gd name="T30" fmla="*/ 14 w 86"/>
                  <a:gd name="T31" fmla="*/ 127 h 127"/>
                  <a:gd name="T32" fmla="*/ 0 w 86"/>
                  <a:gd name="T33" fmla="*/ 127 h 127"/>
                  <a:gd name="T34" fmla="*/ 0 w 86"/>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27">
                    <a:moveTo>
                      <a:pt x="0" y="0"/>
                    </a:moveTo>
                    <a:cubicBezTo>
                      <a:pt x="33" y="0"/>
                      <a:pt x="33" y="0"/>
                      <a:pt x="33" y="0"/>
                    </a:cubicBezTo>
                    <a:cubicBezTo>
                      <a:pt x="53" y="0"/>
                      <a:pt x="62" y="2"/>
                      <a:pt x="69" y="6"/>
                    </a:cubicBezTo>
                    <a:cubicBezTo>
                      <a:pt x="79" y="12"/>
                      <a:pt x="86" y="26"/>
                      <a:pt x="86" y="40"/>
                    </a:cubicBezTo>
                    <a:cubicBezTo>
                      <a:pt x="86" y="49"/>
                      <a:pt x="84" y="58"/>
                      <a:pt x="79" y="65"/>
                    </a:cubicBezTo>
                    <a:cubicBezTo>
                      <a:pt x="71" y="76"/>
                      <a:pt x="62" y="78"/>
                      <a:pt x="50" y="79"/>
                    </a:cubicBezTo>
                    <a:cubicBezTo>
                      <a:pt x="82" y="127"/>
                      <a:pt x="82" y="127"/>
                      <a:pt x="82" y="127"/>
                    </a:cubicBezTo>
                    <a:cubicBezTo>
                      <a:pt x="66" y="127"/>
                      <a:pt x="66" y="127"/>
                      <a:pt x="66" y="127"/>
                    </a:cubicBezTo>
                    <a:cubicBezTo>
                      <a:pt x="30" y="72"/>
                      <a:pt x="30" y="72"/>
                      <a:pt x="30" y="72"/>
                    </a:cubicBezTo>
                    <a:cubicBezTo>
                      <a:pt x="35" y="72"/>
                      <a:pt x="35" y="72"/>
                      <a:pt x="35" y="72"/>
                    </a:cubicBezTo>
                    <a:cubicBezTo>
                      <a:pt x="43" y="72"/>
                      <a:pt x="56" y="71"/>
                      <a:pt x="63" y="65"/>
                    </a:cubicBezTo>
                    <a:cubicBezTo>
                      <a:pt x="70" y="58"/>
                      <a:pt x="72" y="51"/>
                      <a:pt x="72" y="42"/>
                    </a:cubicBezTo>
                    <a:cubicBezTo>
                      <a:pt x="72" y="32"/>
                      <a:pt x="68" y="22"/>
                      <a:pt x="60" y="17"/>
                    </a:cubicBezTo>
                    <a:cubicBezTo>
                      <a:pt x="53" y="13"/>
                      <a:pt x="46" y="12"/>
                      <a:pt x="34" y="12"/>
                    </a:cubicBezTo>
                    <a:cubicBezTo>
                      <a:pt x="14" y="12"/>
                      <a:pt x="14" y="12"/>
                      <a:pt x="14" y="12"/>
                    </a:cubicBezTo>
                    <a:cubicBezTo>
                      <a:pt x="14" y="127"/>
                      <a:pt x="14" y="127"/>
                      <a:pt x="14" y="127"/>
                    </a:cubicBezTo>
                    <a:cubicBezTo>
                      <a:pt x="0" y="127"/>
                      <a:pt x="0" y="127"/>
                      <a:pt x="0" y="127"/>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53">
                <a:extLst>
                  <a:ext uri="{FF2B5EF4-FFF2-40B4-BE49-F238E27FC236}">
                    <a16:creationId xmlns:a16="http://schemas.microsoft.com/office/drawing/2014/main" id="{CC86B5C8-0453-9146-AF16-96DCA59379F6}"/>
                  </a:ext>
                </a:extLst>
              </p:cNvPr>
              <p:cNvSpPr>
                <a:spLocks/>
              </p:cNvSpPr>
              <p:nvPr/>
            </p:nvSpPr>
            <p:spPr bwMode="auto">
              <a:xfrm>
                <a:off x="4284663" y="420688"/>
                <a:ext cx="287338" cy="484188"/>
              </a:xfrm>
              <a:custGeom>
                <a:avLst/>
                <a:gdLst>
                  <a:gd name="T0" fmla="*/ 73 w 181"/>
                  <a:gd name="T1" fmla="*/ 29 h 305"/>
                  <a:gd name="T2" fmla="*/ 0 w 181"/>
                  <a:gd name="T3" fmla="*/ 29 h 305"/>
                  <a:gd name="T4" fmla="*/ 0 w 181"/>
                  <a:gd name="T5" fmla="*/ 0 h 305"/>
                  <a:gd name="T6" fmla="*/ 181 w 181"/>
                  <a:gd name="T7" fmla="*/ 0 h 305"/>
                  <a:gd name="T8" fmla="*/ 181 w 181"/>
                  <a:gd name="T9" fmla="*/ 29 h 305"/>
                  <a:gd name="T10" fmla="*/ 106 w 181"/>
                  <a:gd name="T11" fmla="*/ 29 h 305"/>
                  <a:gd name="T12" fmla="*/ 106 w 181"/>
                  <a:gd name="T13" fmla="*/ 305 h 305"/>
                  <a:gd name="T14" fmla="*/ 73 w 181"/>
                  <a:gd name="T15" fmla="*/ 305 h 305"/>
                  <a:gd name="T16" fmla="*/ 73 w 181"/>
                  <a:gd name="T17" fmla="*/ 2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305">
                    <a:moveTo>
                      <a:pt x="73" y="29"/>
                    </a:moveTo>
                    <a:lnTo>
                      <a:pt x="0" y="29"/>
                    </a:lnTo>
                    <a:lnTo>
                      <a:pt x="0" y="0"/>
                    </a:lnTo>
                    <a:lnTo>
                      <a:pt x="181" y="0"/>
                    </a:lnTo>
                    <a:lnTo>
                      <a:pt x="181" y="29"/>
                    </a:lnTo>
                    <a:lnTo>
                      <a:pt x="106" y="29"/>
                    </a:lnTo>
                    <a:lnTo>
                      <a:pt x="106" y="305"/>
                    </a:lnTo>
                    <a:lnTo>
                      <a:pt x="73" y="305"/>
                    </a:lnTo>
                    <a:lnTo>
                      <a:pt x="73" y="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54">
                <a:extLst>
                  <a:ext uri="{FF2B5EF4-FFF2-40B4-BE49-F238E27FC236}">
                    <a16:creationId xmlns:a16="http://schemas.microsoft.com/office/drawing/2014/main" id="{8BAD797F-D4CD-434D-8198-9DEC1DA4E9E7}"/>
                  </a:ext>
                </a:extLst>
              </p:cNvPr>
              <p:cNvSpPr>
                <a:spLocks/>
              </p:cNvSpPr>
              <p:nvPr/>
            </p:nvSpPr>
            <p:spPr bwMode="auto">
              <a:xfrm>
                <a:off x="4624388" y="420688"/>
                <a:ext cx="338138" cy="484188"/>
              </a:xfrm>
              <a:custGeom>
                <a:avLst/>
                <a:gdLst>
                  <a:gd name="T0" fmla="*/ 0 w 213"/>
                  <a:gd name="T1" fmla="*/ 305 h 305"/>
                  <a:gd name="T2" fmla="*/ 0 w 213"/>
                  <a:gd name="T3" fmla="*/ 0 h 305"/>
                  <a:gd name="T4" fmla="*/ 34 w 213"/>
                  <a:gd name="T5" fmla="*/ 0 h 305"/>
                  <a:gd name="T6" fmla="*/ 34 w 213"/>
                  <a:gd name="T7" fmla="*/ 135 h 305"/>
                  <a:gd name="T8" fmla="*/ 178 w 213"/>
                  <a:gd name="T9" fmla="*/ 135 h 305"/>
                  <a:gd name="T10" fmla="*/ 178 w 213"/>
                  <a:gd name="T11" fmla="*/ 0 h 305"/>
                  <a:gd name="T12" fmla="*/ 213 w 213"/>
                  <a:gd name="T13" fmla="*/ 0 h 305"/>
                  <a:gd name="T14" fmla="*/ 213 w 213"/>
                  <a:gd name="T15" fmla="*/ 305 h 305"/>
                  <a:gd name="T16" fmla="*/ 178 w 213"/>
                  <a:gd name="T17" fmla="*/ 305 h 305"/>
                  <a:gd name="T18" fmla="*/ 178 w 213"/>
                  <a:gd name="T19" fmla="*/ 166 h 305"/>
                  <a:gd name="T20" fmla="*/ 34 w 213"/>
                  <a:gd name="T21" fmla="*/ 166 h 305"/>
                  <a:gd name="T22" fmla="*/ 34 w 213"/>
                  <a:gd name="T23" fmla="*/ 305 h 305"/>
                  <a:gd name="T24" fmla="*/ 0 w 213"/>
                  <a:gd name="T25"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3" h="305">
                    <a:moveTo>
                      <a:pt x="0" y="305"/>
                    </a:moveTo>
                    <a:lnTo>
                      <a:pt x="0" y="0"/>
                    </a:lnTo>
                    <a:lnTo>
                      <a:pt x="34" y="0"/>
                    </a:lnTo>
                    <a:lnTo>
                      <a:pt x="34" y="135"/>
                    </a:lnTo>
                    <a:lnTo>
                      <a:pt x="178" y="135"/>
                    </a:lnTo>
                    <a:lnTo>
                      <a:pt x="178" y="0"/>
                    </a:lnTo>
                    <a:lnTo>
                      <a:pt x="213" y="0"/>
                    </a:lnTo>
                    <a:lnTo>
                      <a:pt x="213" y="305"/>
                    </a:lnTo>
                    <a:lnTo>
                      <a:pt x="178" y="305"/>
                    </a:lnTo>
                    <a:lnTo>
                      <a:pt x="178" y="166"/>
                    </a:lnTo>
                    <a:lnTo>
                      <a:pt x="34" y="166"/>
                    </a:lnTo>
                    <a:lnTo>
                      <a:pt x="34" y="305"/>
                    </a:lnTo>
                    <a:lnTo>
                      <a:pt x="0" y="30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4" name="Footer Placeholder 3">
            <a:extLst>
              <a:ext uri="{FF2B5EF4-FFF2-40B4-BE49-F238E27FC236}">
                <a16:creationId xmlns:a16="http://schemas.microsoft.com/office/drawing/2014/main" id="{1E71598E-8275-DA40-8A13-8505501B40F1}"/>
              </a:ext>
            </a:extLst>
          </p:cNvPr>
          <p:cNvSpPr>
            <a:spLocks noGrp="1"/>
          </p:cNvSpPr>
          <p:nvPr>
            <p:ph type="ftr" sz="quarter" idx="11"/>
          </p:nvPr>
        </p:nvSpPr>
        <p:spPr/>
        <p:txBody>
          <a:bodyPr/>
          <a:lstStyle/>
          <a:p>
            <a:r>
              <a:rPr lang="en-US"/>
              <a:t>The Science Directorate at NASA's Langley Research Center</a:t>
            </a:r>
          </a:p>
        </p:txBody>
      </p:sp>
    </p:spTree>
    <p:extLst>
      <p:ext uri="{BB962C8B-B14F-4D97-AF65-F5344CB8AC3E}">
        <p14:creationId xmlns:p14="http://schemas.microsoft.com/office/powerpoint/2010/main" val="1289942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1007E-0888-40B7-B977-71650D84091E}"/>
              </a:ext>
            </a:extLst>
          </p:cNvPr>
          <p:cNvSpPr>
            <a:spLocks noGrp="1"/>
          </p:cNvSpPr>
          <p:nvPr>
            <p:ph type="title"/>
          </p:nvPr>
        </p:nvSpPr>
        <p:spPr>
          <a:xfrm>
            <a:off x="223017" y="324945"/>
            <a:ext cx="10393680" cy="646331"/>
          </a:xfrm>
        </p:spPr>
        <p:txBody>
          <a:bodyPr/>
          <a:lstStyle/>
          <a:p>
            <a:r>
              <a:rPr lang="en-US" dirty="0">
                <a:solidFill>
                  <a:schemeClr val="tx1"/>
                </a:solidFill>
                <a:latin typeface="Calibri" panose="020F0502020204030204" pitchFamily="34" charset="0"/>
                <a:cs typeface="Calibri" panose="020F0502020204030204" pitchFamily="34" charset="0"/>
              </a:rPr>
              <a:t>PolCube Overview</a:t>
            </a:r>
            <a:endParaRPr lang="en-US" dirty="0"/>
          </a:p>
        </p:txBody>
      </p:sp>
      <p:sp>
        <p:nvSpPr>
          <p:cNvPr id="4" name="Footer Placeholder 3">
            <a:extLst>
              <a:ext uri="{FF2B5EF4-FFF2-40B4-BE49-F238E27FC236}">
                <a16:creationId xmlns:a16="http://schemas.microsoft.com/office/drawing/2014/main" id="{4F60BA6B-44A8-4073-9819-5B87BA2EF8D9}"/>
              </a:ext>
            </a:extLst>
          </p:cNvPr>
          <p:cNvSpPr>
            <a:spLocks noGrp="1"/>
          </p:cNvSpPr>
          <p:nvPr>
            <p:ph type="ftr" sz="quarter" idx="11"/>
          </p:nvPr>
        </p:nvSpPr>
        <p:spPr/>
        <p:txBody>
          <a:bodyPr/>
          <a:lstStyle/>
          <a:p>
            <a:r>
              <a:rPr lang="en-US"/>
              <a:t>The Science Directorate at NASA's Langley Research Center</a:t>
            </a:r>
          </a:p>
        </p:txBody>
      </p:sp>
      <p:sp>
        <p:nvSpPr>
          <p:cNvPr id="5" name="Slide Number Placeholder 4">
            <a:extLst>
              <a:ext uri="{FF2B5EF4-FFF2-40B4-BE49-F238E27FC236}">
                <a16:creationId xmlns:a16="http://schemas.microsoft.com/office/drawing/2014/main" id="{D7F8E23E-7B27-4B32-AA9C-2DB49D43EE2A}"/>
              </a:ext>
            </a:extLst>
          </p:cNvPr>
          <p:cNvSpPr>
            <a:spLocks noGrp="1"/>
          </p:cNvSpPr>
          <p:nvPr>
            <p:ph type="sldNum" sz="quarter" idx="12"/>
          </p:nvPr>
        </p:nvSpPr>
        <p:spPr/>
        <p:txBody>
          <a:bodyPr/>
          <a:lstStyle/>
          <a:p>
            <a:fld id="{2E8C51FE-49D9-314D-9957-ABBF7DDE8782}" type="slidenum">
              <a:rPr lang="en-US" smtClean="0"/>
              <a:t>2</a:t>
            </a:fld>
            <a:endParaRPr lang="en-US"/>
          </a:p>
        </p:txBody>
      </p:sp>
      <p:sp>
        <p:nvSpPr>
          <p:cNvPr id="6" name="Content Placeholder 2">
            <a:extLst>
              <a:ext uri="{FF2B5EF4-FFF2-40B4-BE49-F238E27FC236}">
                <a16:creationId xmlns:a16="http://schemas.microsoft.com/office/drawing/2014/main" id="{60F7058D-96D4-4580-8748-5618903301FF}"/>
              </a:ext>
            </a:extLst>
          </p:cNvPr>
          <p:cNvSpPr txBox="1">
            <a:spLocks/>
          </p:cNvSpPr>
          <p:nvPr/>
        </p:nvSpPr>
        <p:spPr>
          <a:xfrm>
            <a:off x="270475" y="993875"/>
            <a:ext cx="6739998" cy="5283425"/>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PolCube is a contributed, flight-ready instrument &amp; spacecraft</a:t>
            </a:r>
          </a:p>
          <a:p>
            <a:pPr marL="742950" lvl="1"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PolCube polarimeter instrument</a:t>
            </a:r>
          </a:p>
          <a:p>
            <a:pPr marL="742950" lvl="1"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12U CubeSat bus</a:t>
            </a:r>
          </a:p>
          <a:p>
            <a:r>
              <a:rPr lang="en-US" dirty="0">
                <a:latin typeface="Calibri" panose="020F0502020204030204" pitchFamily="34" charset="0"/>
                <a:cs typeface="Calibri" panose="020F0502020204030204" pitchFamily="34" charset="0"/>
              </a:rPr>
              <a:t>Collaboration between NASA Langley with the Korea Astronomy and Space Science Institute (KASI) for Earth Science </a:t>
            </a:r>
          </a:p>
          <a:p>
            <a:pPr marL="742950" lvl="1"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Based on the </a:t>
            </a:r>
            <a:r>
              <a:rPr lang="en-US" sz="1600" dirty="0" err="1">
                <a:latin typeface="Calibri" panose="020F0502020204030204" pitchFamily="34" charset="0"/>
                <a:cs typeface="Calibri" panose="020F0502020204030204" pitchFamily="34" charset="0"/>
              </a:rPr>
              <a:t>PolCam</a:t>
            </a:r>
            <a:r>
              <a:rPr lang="en-US" sz="1600" dirty="0">
                <a:latin typeface="Calibri" panose="020F0502020204030204" pitchFamily="34" charset="0"/>
                <a:cs typeface="Calibri" panose="020F0502020204030204" pitchFamily="34" charset="0"/>
              </a:rPr>
              <a:t> polarimeter onboard the Korean Pathfinder Lunar Observatory (KPLO) launching in August 2022</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Where we are now</a:t>
            </a:r>
          </a:p>
          <a:p>
            <a:pPr marL="742950" lvl="1"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PolCube design finalized (Stamnes et al., 2021)</a:t>
            </a:r>
          </a:p>
          <a:p>
            <a:pPr marL="742950" lvl="1"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MAPP polarimetry remote sensing algorithm initially designed for the NASA GISS Research Scanning Polarimeter (RSP) was selected for PACE polarimeters, AOS/A-CCP study</a:t>
            </a:r>
          </a:p>
          <a:p>
            <a:pPr marL="742950" lvl="1"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The PolCube polarimeter instrument flight model is complete and finished environmental testing at the manufacturer in South Korea</a:t>
            </a:r>
          </a:p>
          <a:p>
            <a:pPr marL="742950" lvl="1"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KASI plans to contribute the PolCube polarimeter instrument integrated into a CubeSat bus to NASA Langley (delivery in September 2023 timeframe)</a:t>
            </a:r>
          </a:p>
          <a:p>
            <a:pPr marL="742950" lvl="1"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Collaborations with NASA GISS/GSFC and Hampton University (HBCU)</a:t>
            </a:r>
            <a:endParaRPr lang="en-US" sz="24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0039057-2D93-468E-A8D8-F8B9866AAF9C}"/>
              </a:ext>
            </a:extLst>
          </p:cNvPr>
          <p:cNvSpPr txBox="1"/>
          <p:nvPr/>
        </p:nvSpPr>
        <p:spPr>
          <a:xfrm>
            <a:off x="10551313" y="4176170"/>
            <a:ext cx="1571102" cy="1855097"/>
          </a:xfrm>
          <a:prstGeom prst="rect">
            <a:avLst/>
          </a:prstGeom>
          <a:solidFill>
            <a:schemeClr val="bg1"/>
          </a:solidFill>
          <a:ln>
            <a:solidFill>
              <a:schemeClr val="tx1"/>
            </a:solidFill>
          </a:ln>
        </p:spPr>
        <p:txBody>
          <a:bodyPr wrap="square" rtlCol="0">
            <a:spAutoFit/>
          </a:bodyPr>
          <a:lstStyle/>
          <a:p>
            <a:pPr algn="ctr"/>
            <a:r>
              <a:rPr lang="en-US" sz="1400" dirty="0">
                <a:latin typeface="+mj-lt"/>
                <a:cs typeface="Arial" panose="020B0604020202020204" pitchFamily="34" charset="0"/>
              </a:rPr>
              <a:t>The PolCube 12U CubeSat</a:t>
            </a:r>
          </a:p>
          <a:p>
            <a:pPr algn="ctr"/>
            <a:r>
              <a:rPr lang="en-US" sz="1400" dirty="0">
                <a:latin typeface="+mj-lt"/>
                <a:cs typeface="Arial" panose="020B0604020202020204" pitchFamily="34" charset="0"/>
              </a:rPr>
              <a:t>is built on heritage from the </a:t>
            </a:r>
            <a:r>
              <a:rPr lang="en-US" sz="1400" dirty="0" err="1">
                <a:latin typeface="+mj-lt"/>
                <a:cs typeface="Arial" panose="020B0604020202020204" pitchFamily="34" charset="0"/>
              </a:rPr>
              <a:t>PolCam</a:t>
            </a:r>
            <a:r>
              <a:rPr lang="en-US" sz="1400" dirty="0">
                <a:latin typeface="+mj-lt"/>
                <a:cs typeface="Arial" panose="020B0604020202020204" pitchFamily="34" charset="0"/>
              </a:rPr>
              <a:t> polarimeter on the KPLO lunar mission (NASA/South Korea)</a:t>
            </a:r>
          </a:p>
        </p:txBody>
      </p:sp>
      <p:pic>
        <p:nvPicPr>
          <p:cNvPr id="9" name="Picture 5" descr="page57image24529552.jpg">
            <a:extLst>
              <a:ext uri="{FF2B5EF4-FFF2-40B4-BE49-F238E27FC236}">
                <a16:creationId xmlns:a16="http://schemas.microsoft.com/office/drawing/2014/main" id="{AC8DF124-4C27-4CA8-8153-48C74ADCADBC}"/>
              </a:ext>
            </a:extLst>
          </p:cNvPr>
          <p:cNvPicPr>
            <a:picLocks noChangeAspect="1"/>
          </p:cNvPicPr>
          <p:nvPr/>
        </p:nvPicPr>
        <p:blipFill>
          <a:blip r:embed="rId2"/>
          <a:stretch>
            <a:fillRect/>
          </a:stretch>
        </p:blipFill>
        <p:spPr>
          <a:xfrm>
            <a:off x="7314847" y="3878692"/>
            <a:ext cx="3194275" cy="2398608"/>
          </a:xfrm>
          <a:prstGeom prst="rect">
            <a:avLst/>
          </a:prstGeom>
        </p:spPr>
      </p:pic>
      <p:pic>
        <p:nvPicPr>
          <p:cNvPr id="10" name="Picture 9" descr="A screenshot of a video game&#10;&#10;Description automatically generated">
            <a:extLst>
              <a:ext uri="{FF2B5EF4-FFF2-40B4-BE49-F238E27FC236}">
                <a16:creationId xmlns:a16="http://schemas.microsoft.com/office/drawing/2014/main" id="{63722502-4A37-49DB-9F76-86BFE300571E}"/>
              </a:ext>
            </a:extLst>
          </p:cNvPr>
          <p:cNvPicPr>
            <a:picLocks noChangeAspect="1"/>
          </p:cNvPicPr>
          <p:nvPr/>
        </p:nvPicPr>
        <p:blipFill>
          <a:blip r:embed="rId3"/>
          <a:stretch>
            <a:fillRect/>
          </a:stretch>
        </p:blipFill>
        <p:spPr>
          <a:xfrm>
            <a:off x="6835807" y="349356"/>
            <a:ext cx="5322120" cy="3397261"/>
          </a:xfrm>
          <a:prstGeom prst="rect">
            <a:avLst/>
          </a:prstGeom>
        </p:spPr>
      </p:pic>
    </p:spTree>
    <p:extLst>
      <p:ext uri="{BB962C8B-B14F-4D97-AF65-F5344CB8AC3E}">
        <p14:creationId xmlns:p14="http://schemas.microsoft.com/office/powerpoint/2010/main" val="3222978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0EC7B-2E25-47A6-B95E-15C69132CACF}"/>
              </a:ext>
            </a:extLst>
          </p:cNvPr>
          <p:cNvSpPr>
            <a:spLocks noGrp="1"/>
          </p:cNvSpPr>
          <p:nvPr>
            <p:ph type="title"/>
          </p:nvPr>
        </p:nvSpPr>
        <p:spPr>
          <a:xfrm>
            <a:off x="211526" y="182808"/>
            <a:ext cx="9804541" cy="646331"/>
          </a:xfrm>
        </p:spPr>
        <p:txBody>
          <a:bodyPr/>
          <a:lstStyle/>
          <a:p>
            <a:r>
              <a:rPr lang="en-US" dirty="0">
                <a:solidFill>
                  <a:schemeClr val="tx1"/>
                </a:solidFill>
                <a:latin typeface="Calibri" panose="020F0502020204030204" pitchFamily="34" charset="0"/>
                <a:cs typeface="Calibri" panose="020F0502020204030204" pitchFamily="34" charset="0"/>
              </a:rPr>
              <a:t>PolCube </a:t>
            </a:r>
            <a:r>
              <a:rPr lang="en-US" dirty="0">
                <a:latin typeface="Calibri" panose="020F0502020204030204" pitchFamily="34" charset="0"/>
                <a:cs typeface="Calibri" panose="020F0502020204030204" pitchFamily="34" charset="0"/>
              </a:rPr>
              <a:t>Value: AQ, AC, SK/HU partnerships</a:t>
            </a:r>
            <a:endParaRPr lang="en-US" dirty="0"/>
          </a:p>
        </p:txBody>
      </p:sp>
      <p:sp>
        <p:nvSpPr>
          <p:cNvPr id="13" name="Content Placeholder 2">
            <a:extLst>
              <a:ext uri="{FF2B5EF4-FFF2-40B4-BE49-F238E27FC236}">
                <a16:creationId xmlns:a16="http://schemas.microsoft.com/office/drawing/2014/main" id="{8E7D9570-01E0-4F64-A704-904F35B069D5}"/>
              </a:ext>
            </a:extLst>
          </p:cNvPr>
          <p:cNvSpPr>
            <a:spLocks noGrp="1"/>
          </p:cNvSpPr>
          <p:nvPr>
            <p:ph idx="1"/>
          </p:nvPr>
        </p:nvSpPr>
        <p:spPr>
          <a:xfrm>
            <a:off x="123289" y="748892"/>
            <a:ext cx="9526601" cy="5607458"/>
          </a:xfrm>
        </p:spPr>
        <p:txBody>
          <a:bodyPr anchor="t">
            <a:noAutofit/>
          </a:bodyPr>
          <a:lstStyle/>
          <a:p>
            <a:pPr marL="285750" indent="-285750">
              <a:buFont typeface="Arial" panose="020B0604020202020204" pitchFamily="34" charset="0"/>
              <a:buChar char="•"/>
            </a:pPr>
            <a:r>
              <a:rPr lang="en-US" sz="1700" b="1" dirty="0">
                <a:latin typeface="Calibri" panose="020F0502020204030204" pitchFamily="34" charset="0"/>
                <a:cs typeface="Calibri" panose="020F0502020204030204" pitchFamily="34" charset="0"/>
              </a:rPr>
              <a:t>NASA Strategic Objective 1.1 -</a:t>
            </a:r>
            <a:r>
              <a:rPr lang="en-US" sz="1700" dirty="0">
                <a:latin typeface="Calibri" panose="020F0502020204030204" pitchFamily="34" charset="0"/>
                <a:cs typeface="Calibri" panose="020F0502020204030204" pitchFamily="34" charset="0"/>
              </a:rPr>
              <a:t> </a:t>
            </a:r>
            <a:r>
              <a:rPr lang="en-US" sz="1700" b="1" dirty="0">
                <a:latin typeface="Calibri" panose="020F0502020204030204" pitchFamily="34" charset="0"/>
                <a:cs typeface="Calibri" panose="020F0502020204030204" pitchFamily="34" charset="0"/>
              </a:rPr>
              <a:t>Understanding the Earth System and its Climate. </a:t>
            </a:r>
            <a:r>
              <a:rPr lang="en-US" sz="1700" dirty="0">
                <a:latin typeface="Calibri" panose="020F0502020204030204" pitchFamily="34" charset="0"/>
                <a:cs typeface="Calibri" panose="020F0502020204030204" pitchFamily="34" charset="0"/>
              </a:rPr>
              <a:t>Low-cost pathfinding science and applications expansions of air quality (AQ) and atmospheric correction (AC) using small pixel polarimetry together with lidar measurements, with a focus on coastal urban areas and green shipping corridors</a:t>
            </a:r>
          </a:p>
          <a:p>
            <a:pPr marL="285750" indent="-285750">
              <a:buFont typeface="Arial" panose="020B0604020202020204" pitchFamily="34" charset="0"/>
              <a:buChar char="•"/>
            </a:pPr>
            <a:r>
              <a:rPr lang="en-US" sz="1700" b="1" dirty="0">
                <a:latin typeface="Calibri" panose="020F0502020204030204" pitchFamily="34" charset="0"/>
                <a:cs typeface="Calibri" panose="020F0502020204030204" pitchFamily="34" charset="0"/>
              </a:rPr>
              <a:t>NASA STEM Engagement Strategic Goal 2.0</a:t>
            </a:r>
            <a:r>
              <a:rPr lang="en-US" sz="1700" dirty="0">
                <a:latin typeface="Calibri" panose="020F0502020204030204" pitchFamily="34" charset="0"/>
                <a:cs typeface="Calibri" panose="020F0502020204030204" pitchFamily="34" charset="0"/>
              </a:rPr>
              <a:t> </a:t>
            </a:r>
            <a:r>
              <a:rPr lang="en-US" sz="1700" b="1" dirty="0">
                <a:latin typeface="Calibri" panose="020F0502020204030204" pitchFamily="34" charset="0"/>
                <a:cs typeface="Calibri" panose="020F0502020204030204" pitchFamily="34" charset="0"/>
              </a:rPr>
              <a:t>– build a diverse future STEM workforce </a:t>
            </a:r>
            <a:r>
              <a:rPr lang="en-US" sz="1700" dirty="0">
                <a:latin typeface="Calibri" panose="020F0502020204030204" pitchFamily="34" charset="0"/>
                <a:cs typeface="Calibri" panose="020F0502020204030204" pitchFamily="34" charset="0"/>
              </a:rPr>
              <a:t>by engaging students in authentic learning experiences with NASA’s people, content and facilities. PolCube will educate the next generation of young scientists at Hampton University (HBCU) in polarimetric and lidar remote sensing, and artificial intelligence. PolCube will provide direct on-the-job training in spaceborne polarimetry for its early-career-led team. </a:t>
            </a:r>
          </a:p>
          <a:p>
            <a:pPr marL="285750" indent="-285750">
              <a:buFont typeface="Arial" panose="020B0604020202020204" pitchFamily="34" charset="0"/>
              <a:buChar char="•"/>
            </a:pPr>
            <a:r>
              <a:rPr lang="en-US" sz="1700" dirty="0">
                <a:latin typeface="Calibri" panose="020F0502020204030204" pitchFamily="34" charset="0"/>
                <a:cs typeface="Calibri" panose="020F0502020204030204" pitchFamily="34" charset="0"/>
              </a:rPr>
              <a:t>PolCube will significantly</a:t>
            </a:r>
            <a:r>
              <a:rPr lang="en-US" sz="1700" b="1" dirty="0">
                <a:latin typeface="Calibri" panose="020F0502020204030204" pitchFamily="34" charset="0"/>
                <a:cs typeface="Calibri" panose="020F0502020204030204" pitchFamily="34" charset="0"/>
              </a:rPr>
              <a:t> strengthen our South Korean partnership </a:t>
            </a:r>
            <a:r>
              <a:rPr lang="en-US" sz="1700" dirty="0">
                <a:latin typeface="Calibri" panose="020F0502020204030204" pitchFamily="34" charset="0"/>
                <a:cs typeface="Calibri" panose="020F0502020204030204" pitchFamily="34" charset="0"/>
              </a:rPr>
              <a:t>in Earth Science, air quality (</a:t>
            </a:r>
            <a:r>
              <a:rPr lang="en-US" sz="1700" b="1" dirty="0">
                <a:latin typeface="Calibri" panose="020F0502020204030204" pitchFamily="34" charset="0"/>
                <a:cs typeface="Calibri" panose="020F0502020204030204" pitchFamily="34" charset="0"/>
              </a:rPr>
              <a:t>ASIA-AQ</a:t>
            </a:r>
            <a:r>
              <a:rPr lang="en-US" sz="1700" dirty="0">
                <a:latin typeface="Calibri" panose="020F0502020204030204" pitchFamily="34" charset="0"/>
                <a:cs typeface="Calibri" panose="020F0502020204030204" pitchFamily="34" charset="0"/>
              </a:rPr>
              <a:t>), and climate science. PolCube has heritage from </a:t>
            </a:r>
            <a:r>
              <a:rPr lang="en-US" sz="1700" dirty="0" err="1">
                <a:latin typeface="Calibri" panose="020F0502020204030204" pitchFamily="34" charset="0"/>
                <a:cs typeface="Calibri" panose="020F0502020204030204" pitchFamily="34" charset="0"/>
              </a:rPr>
              <a:t>PolCam</a:t>
            </a:r>
            <a:r>
              <a:rPr lang="en-US" sz="1700" dirty="0">
                <a:latin typeface="Calibri" panose="020F0502020204030204" pitchFamily="34" charset="0"/>
                <a:cs typeface="Calibri" panose="020F0502020204030204" pitchFamily="34" charset="0"/>
              </a:rPr>
              <a:t>, a polarimeter successfully observing the moon as part of the joint NASA-KARI </a:t>
            </a:r>
            <a:r>
              <a:rPr lang="en-US" sz="1700" dirty="0" err="1">
                <a:latin typeface="Calibri" panose="020F0502020204030204" pitchFamily="34" charset="0"/>
                <a:cs typeface="Calibri" panose="020F0502020204030204" pitchFamily="34" charset="0"/>
              </a:rPr>
              <a:t>Danuri</a:t>
            </a:r>
            <a:r>
              <a:rPr lang="en-US" sz="1700" dirty="0">
                <a:latin typeface="Calibri" panose="020F0502020204030204" pitchFamily="34" charset="0"/>
                <a:cs typeface="Calibri" panose="020F0502020204030204" pitchFamily="34" charset="0"/>
              </a:rPr>
              <a:t> mission. Busan City is heavily invested in the success of PolCube for monitoring of air quality, water quality, and supporting the technological development of its cubesat industry. Dr. Thomas </a:t>
            </a:r>
            <a:r>
              <a:rPr lang="en-US" sz="1700" dirty="0" err="1">
                <a:latin typeface="Calibri" panose="020F0502020204030204" pitchFamily="34" charset="0"/>
                <a:cs typeface="Calibri" panose="020F0502020204030204" pitchFamily="34" charset="0"/>
              </a:rPr>
              <a:t>Zurbuchen</a:t>
            </a:r>
            <a:r>
              <a:rPr lang="en-US" sz="1700" dirty="0">
                <a:latin typeface="Calibri" panose="020F0502020204030204" pitchFamily="34" charset="0"/>
                <a:cs typeface="Calibri" panose="020F0502020204030204" pitchFamily="34" charset="0"/>
              </a:rPr>
              <a:t> was personally briefed on PolCube by the President of KASI.</a:t>
            </a:r>
          </a:p>
          <a:p>
            <a:pPr marL="285750" indent="-285750">
              <a:buFont typeface="Arial" panose="020B0604020202020204" pitchFamily="34" charset="0"/>
              <a:buChar char="•"/>
            </a:pPr>
            <a:r>
              <a:rPr lang="en-US" sz="1700" dirty="0">
                <a:latin typeface="Calibri" panose="020F0502020204030204" pitchFamily="34" charset="0"/>
                <a:cs typeface="Calibri" panose="020F0502020204030204" pitchFamily="34" charset="0"/>
              </a:rPr>
              <a:t>Investment in PolCube can reduce uncertainties in PACE air quality applications by studying how to upscale PACE’s coarse spatial resolution polarimeter data to </a:t>
            </a:r>
            <a:r>
              <a:rPr lang="en-US" sz="1700" dirty="0" err="1">
                <a:latin typeface="Calibri" panose="020F0502020204030204" pitchFamily="34" charset="0"/>
                <a:cs typeface="Calibri" panose="020F0502020204030204" pitchFamily="34" charset="0"/>
              </a:rPr>
              <a:t>PolCube’s</a:t>
            </a:r>
            <a:r>
              <a:rPr lang="en-US" sz="1700" dirty="0">
                <a:latin typeface="Calibri" panose="020F0502020204030204" pitchFamily="34" charset="0"/>
                <a:cs typeface="Calibri" panose="020F0502020204030204" pitchFamily="34" charset="0"/>
              </a:rPr>
              <a:t> fine spatial scale, will enhance the utility of lidar data by developing neural network methods that map polarimeter data to lidar cloud and aerosol profiles, and will lead to the availability of low-cost polarimetry for all future NASA missions. </a:t>
            </a:r>
            <a:r>
              <a:rPr lang="en-US" sz="1700" b="1" dirty="0">
                <a:latin typeface="Calibri" panose="020F0502020204030204" pitchFamily="34" charset="0"/>
                <a:cs typeface="Calibri" panose="020F0502020204030204" pitchFamily="34" charset="0"/>
              </a:rPr>
              <a:t>NASA Strategic Objective 1.3 – Ensure NASA’s Science Data are Accessible to All and</a:t>
            </a:r>
            <a:r>
              <a:rPr lang="en-US" sz="1700" dirty="0">
                <a:latin typeface="Calibri" panose="020F0502020204030204" pitchFamily="34" charset="0"/>
                <a:cs typeface="Calibri" panose="020F0502020204030204" pitchFamily="34" charset="0"/>
              </a:rPr>
              <a:t> </a:t>
            </a:r>
            <a:r>
              <a:rPr lang="en-US" sz="1700" b="1" dirty="0">
                <a:latin typeface="Calibri" panose="020F0502020204030204" pitchFamily="34" charset="0"/>
                <a:cs typeface="Calibri" panose="020F0502020204030204" pitchFamily="34" charset="0"/>
              </a:rPr>
              <a:t>Practical Benefits to Society. </a:t>
            </a:r>
          </a:p>
        </p:txBody>
      </p:sp>
      <p:sp>
        <p:nvSpPr>
          <p:cNvPr id="4" name="Footer Placeholder 3">
            <a:extLst>
              <a:ext uri="{FF2B5EF4-FFF2-40B4-BE49-F238E27FC236}">
                <a16:creationId xmlns:a16="http://schemas.microsoft.com/office/drawing/2014/main" id="{57142E20-CA9E-4E11-B330-FDA517EC4310}"/>
              </a:ext>
            </a:extLst>
          </p:cNvPr>
          <p:cNvSpPr>
            <a:spLocks noGrp="1"/>
          </p:cNvSpPr>
          <p:nvPr>
            <p:ph type="ftr" sz="quarter" idx="11"/>
          </p:nvPr>
        </p:nvSpPr>
        <p:spPr/>
        <p:txBody>
          <a:bodyPr/>
          <a:lstStyle/>
          <a:p>
            <a:r>
              <a:rPr lang="en-US" dirty="0"/>
              <a:t>The Science Directorate at NASA's Langley Research Center</a:t>
            </a:r>
          </a:p>
        </p:txBody>
      </p:sp>
      <p:sp>
        <p:nvSpPr>
          <p:cNvPr id="5" name="Slide Number Placeholder 4">
            <a:extLst>
              <a:ext uri="{FF2B5EF4-FFF2-40B4-BE49-F238E27FC236}">
                <a16:creationId xmlns:a16="http://schemas.microsoft.com/office/drawing/2014/main" id="{04DB688E-FA1C-48A2-8B70-8DB18C34F22B}"/>
              </a:ext>
            </a:extLst>
          </p:cNvPr>
          <p:cNvSpPr>
            <a:spLocks noGrp="1"/>
          </p:cNvSpPr>
          <p:nvPr>
            <p:ph type="sldNum" sz="quarter" idx="12"/>
          </p:nvPr>
        </p:nvSpPr>
        <p:spPr/>
        <p:txBody>
          <a:bodyPr/>
          <a:lstStyle/>
          <a:p>
            <a:fld id="{2E8C51FE-49D9-314D-9957-ABBF7DDE8782}" type="slidenum">
              <a:rPr lang="en-US" smtClean="0"/>
              <a:t>3</a:t>
            </a:fld>
            <a:endParaRPr lang="en-US"/>
          </a:p>
        </p:txBody>
      </p:sp>
      <p:pic>
        <p:nvPicPr>
          <p:cNvPr id="12" name="Picture 11">
            <a:extLst>
              <a:ext uri="{FF2B5EF4-FFF2-40B4-BE49-F238E27FC236}">
                <a16:creationId xmlns:a16="http://schemas.microsoft.com/office/drawing/2014/main" id="{92F2EBAD-6621-46AD-A48E-B51CEBDAE305}"/>
              </a:ext>
            </a:extLst>
          </p:cNvPr>
          <p:cNvPicPr>
            <a:picLocks noChangeAspect="1"/>
          </p:cNvPicPr>
          <p:nvPr/>
        </p:nvPicPr>
        <p:blipFill rotWithShape="1">
          <a:blip r:embed="rId2">
            <a:extLst>
              <a:ext uri="{28A0092B-C50C-407E-A947-70E740481C1C}">
                <a14:useLocalDpi xmlns:a14="http://schemas.microsoft.com/office/drawing/2010/main" val="0"/>
              </a:ext>
            </a:extLst>
          </a:blip>
          <a:srcRect l="9242" t="17534" r="58347" b="12882"/>
          <a:stretch/>
        </p:blipFill>
        <p:spPr>
          <a:xfrm>
            <a:off x="9637156" y="1394214"/>
            <a:ext cx="2537717" cy="4086312"/>
          </a:xfrm>
          <a:prstGeom prst="rect">
            <a:avLst/>
          </a:prstGeom>
        </p:spPr>
      </p:pic>
      <p:sp>
        <p:nvSpPr>
          <p:cNvPr id="14" name="TextBox 13">
            <a:extLst>
              <a:ext uri="{FF2B5EF4-FFF2-40B4-BE49-F238E27FC236}">
                <a16:creationId xmlns:a16="http://schemas.microsoft.com/office/drawing/2014/main" id="{4ECEB391-39B6-4881-89F5-A6182671B669}"/>
              </a:ext>
            </a:extLst>
          </p:cNvPr>
          <p:cNvSpPr txBox="1"/>
          <p:nvPr/>
        </p:nvSpPr>
        <p:spPr>
          <a:xfrm>
            <a:off x="9847956" y="5463786"/>
            <a:ext cx="2116115" cy="523220"/>
          </a:xfrm>
          <a:prstGeom prst="rect">
            <a:avLst/>
          </a:prstGeom>
          <a:noFill/>
        </p:spPr>
        <p:txBody>
          <a:bodyPr wrap="square" rtlCol="0">
            <a:spAutoFit/>
          </a:bodyPr>
          <a:lstStyle/>
          <a:p>
            <a:pPr algn="ctr"/>
            <a:r>
              <a:rPr lang="en-US" sz="1400" dirty="0">
                <a:latin typeface="+mj-lt"/>
                <a:cs typeface="Arial" panose="020B0604020202020204" pitchFamily="34" charset="0"/>
              </a:rPr>
              <a:t>PolCube Flight Model (courtesy of KASI)</a:t>
            </a:r>
          </a:p>
        </p:txBody>
      </p:sp>
    </p:spTree>
    <p:extLst>
      <p:ext uri="{BB962C8B-B14F-4D97-AF65-F5344CB8AC3E}">
        <p14:creationId xmlns:p14="http://schemas.microsoft.com/office/powerpoint/2010/main" val="1094573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08124-1984-4C17-94C0-294806AC1BE5}"/>
              </a:ext>
            </a:extLst>
          </p:cNvPr>
          <p:cNvSpPr>
            <a:spLocks noGrp="1"/>
          </p:cNvSpPr>
          <p:nvPr>
            <p:ph type="title"/>
          </p:nvPr>
        </p:nvSpPr>
        <p:spPr>
          <a:xfrm>
            <a:off x="333239" y="571911"/>
            <a:ext cx="10393680" cy="646331"/>
          </a:xfrm>
        </p:spPr>
        <p:txBody>
          <a:bodyPr/>
          <a:lstStyle/>
          <a:p>
            <a:r>
              <a:rPr lang="en-US" altLang="en-US" sz="4000" kern="0">
                <a:solidFill>
                  <a:schemeClr val="tx1"/>
                </a:solidFill>
                <a:latin typeface="Calibri" panose="020F0502020204030204" pitchFamily="34" charset="0"/>
                <a:cs typeface="Calibri" panose="020F0502020204030204" pitchFamily="34" charset="0"/>
              </a:rPr>
              <a:t>Comparison of PolCube and Planned NASA Instruments</a:t>
            </a:r>
            <a:endParaRPr lang="en-US"/>
          </a:p>
        </p:txBody>
      </p:sp>
      <p:sp>
        <p:nvSpPr>
          <p:cNvPr id="4" name="Footer Placeholder 3">
            <a:extLst>
              <a:ext uri="{FF2B5EF4-FFF2-40B4-BE49-F238E27FC236}">
                <a16:creationId xmlns:a16="http://schemas.microsoft.com/office/drawing/2014/main" id="{2E2E6DCD-6D2E-4B9D-AD5E-94787E010663}"/>
              </a:ext>
            </a:extLst>
          </p:cNvPr>
          <p:cNvSpPr>
            <a:spLocks noGrp="1"/>
          </p:cNvSpPr>
          <p:nvPr>
            <p:ph type="ftr" sz="quarter" idx="11"/>
          </p:nvPr>
        </p:nvSpPr>
        <p:spPr/>
        <p:txBody>
          <a:bodyPr/>
          <a:lstStyle/>
          <a:p>
            <a:r>
              <a:rPr lang="en-US"/>
              <a:t>The Science Directorate at NASA's Langley Research Center</a:t>
            </a:r>
          </a:p>
        </p:txBody>
      </p:sp>
      <p:sp>
        <p:nvSpPr>
          <p:cNvPr id="5" name="Slide Number Placeholder 4">
            <a:extLst>
              <a:ext uri="{FF2B5EF4-FFF2-40B4-BE49-F238E27FC236}">
                <a16:creationId xmlns:a16="http://schemas.microsoft.com/office/drawing/2014/main" id="{7AD23956-0AF5-4979-8565-0AAD95867702}"/>
              </a:ext>
            </a:extLst>
          </p:cNvPr>
          <p:cNvSpPr>
            <a:spLocks noGrp="1"/>
          </p:cNvSpPr>
          <p:nvPr>
            <p:ph type="sldNum" sz="quarter" idx="12"/>
          </p:nvPr>
        </p:nvSpPr>
        <p:spPr/>
        <p:txBody>
          <a:bodyPr/>
          <a:lstStyle/>
          <a:p>
            <a:fld id="{2E8C51FE-49D9-314D-9957-ABBF7DDE8782}" type="slidenum">
              <a:rPr lang="en-US" smtClean="0"/>
              <a:t>4</a:t>
            </a:fld>
            <a:endParaRPr lang="en-US"/>
          </a:p>
        </p:txBody>
      </p:sp>
      <p:graphicFrame>
        <p:nvGraphicFramePr>
          <p:cNvPr id="6" name="Table 5">
            <a:extLst>
              <a:ext uri="{FF2B5EF4-FFF2-40B4-BE49-F238E27FC236}">
                <a16:creationId xmlns:a16="http://schemas.microsoft.com/office/drawing/2014/main" id="{C5ED4F94-8882-4447-814F-7291F3FCBB90}"/>
              </a:ext>
            </a:extLst>
          </p:cNvPr>
          <p:cNvGraphicFramePr>
            <a:graphicFrameLocks noGrp="1"/>
          </p:cNvGraphicFramePr>
          <p:nvPr>
            <p:extLst>
              <p:ext uri="{D42A27DB-BD31-4B8C-83A1-F6EECF244321}">
                <p14:modId xmlns:p14="http://schemas.microsoft.com/office/powerpoint/2010/main" val="428106255"/>
              </p:ext>
            </p:extLst>
          </p:nvPr>
        </p:nvGraphicFramePr>
        <p:xfrm>
          <a:off x="564421" y="1372749"/>
          <a:ext cx="6979379" cy="4004542"/>
        </p:xfrm>
        <a:graphic>
          <a:graphicData uri="http://schemas.openxmlformats.org/drawingml/2006/table">
            <a:tbl>
              <a:tblPr firstRow="1" bandRow="1">
                <a:tableStyleId>{7DF18680-E054-41AD-8BC1-D1AEF772440D}</a:tableStyleId>
              </a:tblPr>
              <a:tblGrid>
                <a:gridCol w="2635979">
                  <a:extLst>
                    <a:ext uri="{9D8B030D-6E8A-4147-A177-3AD203B41FA5}">
                      <a16:colId xmlns:a16="http://schemas.microsoft.com/office/drawing/2014/main" val="2147869092"/>
                    </a:ext>
                  </a:extLst>
                </a:gridCol>
                <a:gridCol w="965197">
                  <a:extLst>
                    <a:ext uri="{9D8B030D-6E8A-4147-A177-3AD203B41FA5}">
                      <a16:colId xmlns:a16="http://schemas.microsoft.com/office/drawing/2014/main" val="3861391063"/>
                    </a:ext>
                  </a:extLst>
                </a:gridCol>
                <a:gridCol w="924871">
                  <a:extLst>
                    <a:ext uri="{9D8B030D-6E8A-4147-A177-3AD203B41FA5}">
                      <a16:colId xmlns:a16="http://schemas.microsoft.com/office/drawing/2014/main" val="2395393737"/>
                    </a:ext>
                  </a:extLst>
                </a:gridCol>
                <a:gridCol w="792620">
                  <a:extLst>
                    <a:ext uri="{9D8B030D-6E8A-4147-A177-3AD203B41FA5}">
                      <a16:colId xmlns:a16="http://schemas.microsoft.com/office/drawing/2014/main" val="1692563656"/>
                    </a:ext>
                  </a:extLst>
                </a:gridCol>
                <a:gridCol w="784840">
                  <a:extLst>
                    <a:ext uri="{9D8B030D-6E8A-4147-A177-3AD203B41FA5}">
                      <a16:colId xmlns:a16="http://schemas.microsoft.com/office/drawing/2014/main" val="4095103545"/>
                    </a:ext>
                  </a:extLst>
                </a:gridCol>
                <a:gridCol w="875872">
                  <a:extLst>
                    <a:ext uri="{9D8B030D-6E8A-4147-A177-3AD203B41FA5}">
                      <a16:colId xmlns:a16="http://schemas.microsoft.com/office/drawing/2014/main" val="1266872826"/>
                    </a:ext>
                  </a:extLst>
                </a:gridCol>
              </a:tblGrid>
              <a:tr h="302796">
                <a:tc>
                  <a:txBody>
                    <a:bodyPr/>
                    <a:lstStyle/>
                    <a:p>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algn="ctr"/>
                      <a:r>
                        <a:rPr lang="en-US" sz="1400">
                          <a:latin typeface="Calibri" panose="020F0502020204030204" pitchFamily="34" charset="0"/>
                          <a:cs typeface="Calibri" panose="020F0502020204030204" pitchFamily="34" charset="0"/>
                        </a:rPr>
                        <a:t>PolCube (CubeSat)</a:t>
                      </a:r>
                    </a:p>
                  </a:txBody>
                  <a:tcPr marL="55735" marR="55735" marT="27867" marB="27867"/>
                </a:tc>
                <a:tc>
                  <a:txBody>
                    <a:bodyPr/>
                    <a:lstStyle/>
                    <a:p>
                      <a:pPr algn="ctr"/>
                      <a:r>
                        <a:rPr lang="en-US" sz="1400">
                          <a:latin typeface="Calibri" panose="020F0502020204030204" pitchFamily="34" charset="0"/>
                          <a:cs typeface="Calibri" panose="020F0502020204030204" pitchFamily="34" charset="0"/>
                        </a:rPr>
                        <a:t>HARP (CubeSat)</a:t>
                      </a:r>
                    </a:p>
                  </a:txBody>
                  <a:tcPr marL="55735" marR="55735" marT="27867" marB="27867"/>
                </a:tc>
                <a:tc>
                  <a:txBody>
                    <a:bodyPr/>
                    <a:lstStyle/>
                    <a:p>
                      <a:pPr algn="ctr"/>
                      <a:r>
                        <a:rPr lang="en-US" sz="1400">
                          <a:latin typeface="Calibri" panose="020F0502020204030204" pitchFamily="34" charset="0"/>
                          <a:cs typeface="Calibri" panose="020F0502020204030204" pitchFamily="34" charset="0"/>
                        </a:rPr>
                        <a:t>MAIA (hosted)</a:t>
                      </a:r>
                    </a:p>
                  </a:txBody>
                  <a:tcPr marL="55735" marR="55735" marT="27867" marB="27867"/>
                </a:tc>
                <a:tc>
                  <a:txBody>
                    <a:bodyPr/>
                    <a:lstStyle/>
                    <a:p>
                      <a:pPr algn="ctr"/>
                      <a:r>
                        <a:rPr lang="en-US" sz="1400">
                          <a:latin typeface="Calibri" panose="020F0502020204030204" pitchFamily="34" charset="0"/>
                          <a:cs typeface="Calibri" panose="020F0502020204030204" pitchFamily="34" charset="0"/>
                        </a:rPr>
                        <a:t>HARP-2 (PACE)</a:t>
                      </a:r>
                    </a:p>
                  </a:txBody>
                  <a:tcPr marL="55735" marR="55735" marT="27867" marB="27867"/>
                </a:tc>
                <a:tc>
                  <a:txBody>
                    <a:bodyPr/>
                    <a:lstStyle/>
                    <a:p>
                      <a:pPr algn="ctr"/>
                      <a:r>
                        <a:rPr lang="en-US" sz="1400" err="1">
                          <a:latin typeface="Calibri" panose="020F0502020204030204" pitchFamily="34" charset="0"/>
                          <a:cs typeface="Calibri" panose="020F0502020204030204" pitchFamily="34" charset="0"/>
                        </a:rPr>
                        <a:t>SPEXone</a:t>
                      </a:r>
                      <a:r>
                        <a:rPr lang="en-US" sz="1400">
                          <a:latin typeface="Calibri" panose="020F0502020204030204" pitchFamily="34" charset="0"/>
                          <a:cs typeface="Calibri" panose="020F0502020204030204" pitchFamily="34" charset="0"/>
                        </a:rPr>
                        <a:t> (PACE)</a:t>
                      </a:r>
                    </a:p>
                  </a:txBody>
                  <a:tcPr marL="55735" marR="55735" marT="27867" marB="27867"/>
                </a:tc>
                <a:extLst>
                  <a:ext uri="{0D108BD9-81ED-4DB2-BD59-A6C34878D82A}">
                    <a16:rowId xmlns:a16="http://schemas.microsoft.com/office/drawing/2014/main" val="2076414352"/>
                  </a:ext>
                </a:extLst>
              </a:tr>
              <a:tr h="302796">
                <a:tc>
                  <a:txBody>
                    <a:bodyPr/>
                    <a:lstStyle/>
                    <a:p>
                      <a:r>
                        <a:rPr lang="en-US" sz="1400" b="0">
                          <a:solidFill>
                            <a:schemeClr val="tx1"/>
                          </a:solidFill>
                          <a:latin typeface="Calibri" panose="020F0502020204030204" pitchFamily="34" charset="0"/>
                          <a:cs typeface="Calibri" panose="020F0502020204030204" pitchFamily="34" charset="0"/>
                        </a:rPr>
                        <a:t>Dynamic tasking</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extLst>
                  <a:ext uri="{0D108BD9-81ED-4DB2-BD59-A6C34878D82A}">
                    <a16:rowId xmlns:a16="http://schemas.microsoft.com/office/drawing/2014/main" val="1803067176"/>
                  </a:ext>
                </a:extLst>
              </a:tr>
              <a:tr h="302796">
                <a:tc>
                  <a:txBody>
                    <a:bodyPr/>
                    <a:lstStyle/>
                    <a:p>
                      <a:r>
                        <a:rPr lang="en-US" sz="1400" dirty="0">
                          <a:solidFill>
                            <a:schemeClr val="tx1"/>
                          </a:solidFill>
                          <a:latin typeface="Calibri" panose="020F0502020204030204" pitchFamily="34" charset="0"/>
                          <a:cs typeface="Calibri" panose="020F0502020204030204" pitchFamily="34" charset="0"/>
                        </a:rPr>
                        <a:t>Resolution (km^2)</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~0.3 x 0.3</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3 x 3</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1 x 1</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5.2 x 5.2</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5.2 x 5.2</a:t>
                      </a:r>
                    </a:p>
                  </a:txBody>
                  <a:tcPr marL="55735" marR="55735" marT="27867" marB="27867"/>
                </a:tc>
                <a:extLst>
                  <a:ext uri="{0D108BD9-81ED-4DB2-BD59-A6C34878D82A}">
                    <a16:rowId xmlns:a16="http://schemas.microsoft.com/office/drawing/2014/main" val="1028709464"/>
                  </a:ext>
                </a:extLst>
              </a:tr>
              <a:tr h="549860">
                <a:tc>
                  <a:txBody>
                    <a:bodyPr/>
                    <a:lstStyle/>
                    <a:p>
                      <a:r>
                        <a:rPr lang="en-US" sz="1400">
                          <a:solidFill>
                            <a:schemeClr val="tx1"/>
                          </a:solidFill>
                          <a:latin typeface="Calibri" panose="020F0502020204030204" pitchFamily="34" charset="0"/>
                          <a:cs typeface="Calibri" panose="020F0502020204030204" pitchFamily="34" charset="0"/>
                        </a:rPr>
                        <a:t>Swath (km)</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100</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900</a:t>
                      </a:r>
                    </a:p>
                  </a:txBody>
                  <a:tcPr marL="55735" marR="55735" marT="27867" marB="27867"/>
                </a:tc>
                <a:tc>
                  <a:txBody>
                    <a:bodyPr/>
                    <a:lstStyle/>
                    <a:p>
                      <a:pPr algn="ctr"/>
                      <a:r>
                        <a:rPr lang="en-US" sz="1400">
                          <a:latin typeface="Calibri" panose="020F0502020204030204" pitchFamily="34" charset="0"/>
                          <a:cs typeface="Calibri" panose="020F0502020204030204" pitchFamily="34" charset="0"/>
                        </a:rPr>
                        <a:t>Select locations</a:t>
                      </a:r>
                    </a:p>
                  </a:txBody>
                  <a:tcPr marL="55735" marR="55735" marT="27867" marB="27867"/>
                </a:tc>
                <a:tc>
                  <a:txBody>
                    <a:bodyPr/>
                    <a:lstStyle/>
                    <a:p>
                      <a:pPr algn="ctr"/>
                      <a:r>
                        <a:rPr lang="en-US" sz="1400">
                          <a:latin typeface="Calibri" panose="020F0502020204030204" pitchFamily="34" charset="0"/>
                          <a:cs typeface="Calibri" panose="020F0502020204030204" pitchFamily="34" charset="0"/>
                        </a:rPr>
                        <a:t>2400</a:t>
                      </a:r>
                    </a:p>
                  </a:txBody>
                  <a:tcPr marL="55735" marR="55735" marT="27867" marB="27867"/>
                </a:tc>
                <a:tc>
                  <a:txBody>
                    <a:bodyPr/>
                    <a:lstStyle/>
                    <a:p>
                      <a:pPr algn="ctr"/>
                      <a:r>
                        <a:rPr lang="en-US" sz="1400">
                          <a:latin typeface="Calibri" panose="020F0502020204030204" pitchFamily="34" charset="0"/>
                          <a:cs typeface="Calibri" panose="020F0502020204030204" pitchFamily="34" charset="0"/>
                        </a:rPr>
                        <a:t>100</a:t>
                      </a:r>
                    </a:p>
                  </a:txBody>
                  <a:tcPr marL="55735" marR="55735" marT="27867" marB="27867"/>
                </a:tc>
                <a:extLst>
                  <a:ext uri="{0D108BD9-81ED-4DB2-BD59-A6C34878D82A}">
                    <a16:rowId xmlns:a16="http://schemas.microsoft.com/office/drawing/2014/main" val="1769819639"/>
                  </a:ext>
                </a:extLst>
              </a:tr>
              <a:tr h="302796">
                <a:tc>
                  <a:txBody>
                    <a:bodyPr/>
                    <a:lstStyle/>
                    <a:p>
                      <a:r>
                        <a:rPr lang="en-US" sz="1400">
                          <a:solidFill>
                            <a:schemeClr val="tx1"/>
                          </a:solidFill>
                          <a:latin typeface="Calibri" panose="020F0502020204030204" pitchFamily="34" charset="0"/>
                          <a:cs typeface="Calibri" panose="020F0502020204030204" pitchFamily="34" charset="0"/>
                        </a:rPr>
                        <a:t>Quantify global aerosol properties</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algn="ct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extLst>
                  <a:ext uri="{0D108BD9-81ED-4DB2-BD59-A6C34878D82A}">
                    <a16:rowId xmlns:a16="http://schemas.microsoft.com/office/drawing/2014/main" val="3228457800"/>
                  </a:ext>
                </a:extLst>
              </a:tr>
              <a:tr h="302796">
                <a:tc>
                  <a:txBody>
                    <a:bodyPr/>
                    <a:lstStyle/>
                    <a:p>
                      <a:r>
                        <a:rPr lang="en-US" sz="1400">
                          <a:solidFill>
                            <a:schemeClr val="tx1"/>
                          </a:solidFill>
                          <a:latin typeface="Calibri" panose="020F0502020204030204" pitchFamily="34" charset="0"/>
                          <a:cs typeface="Calibri" panose="020F0502020204030204" pitchFamily="34" charset="0"/>
                        </a:rPr>
                        <a:t>AQ (Air Quality; PM2.5)</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extLst>
                  <a:ext uri="{0D108BD9-81ED-4DB2-BD59-A6C34878D82A}">
                    <a16:rowId xmlns:a16="http://schemas.microsoft.com/office/drawing/2014/main" val="1940548608"/>
                  </a:ext>
                </a:extLst>
              </a:tr>
              <a:tr h="302796">
                <a:tc>
                  <a:txBody>
                    <a:bodyPr/>
                    <a:lstStyle/>
                    <a:p>
                      <a:r>
                        <a:rPr lang="en-US" sz="1400">
                          <a:solidFill>
                            <a:schemeClr val="tx1"/>
                          </a:solidFill>
                          <a:latin typeface="Calibri" panose="020F0502020204030204" pitchFamily="34" charset="0"/>
                          <a:cs typeface="Calibri" panose="020F0502020204030204" pitchFamily="34" charset="0"/>
                        </a:rPr>
                        <a:t>Oceans / winds</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algn="ct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extLst>
                  <a:ext uri="{0D108BD9-81ED-4DB2-BD59-A6C34878D82A}">
                    <a16:rowId xmlns:a16="http://schemas.microsoft.com/office/drawing/2014/main" val="2032734696"/>
                  </a:ext>
                </a:extLst>
              </a:tr>
              <a:tr h="302796">
                <a:tc>
                  <a:txBody>
                    <a:bodyPr/>
                    <a:lstStyle/>
                    <a:p>
                      <a:r>
                        <a:rPr lang="en-US" sz="1400">
                          <a:solidFill>
                            <a:schemeClr val="tx1"/>
                          </a:solidFill>
                          <a:latin typeface="Calibri" panose="020F0502020204030204" pitchFamily="34" charset="0"/>
                          <a:cs typeface="Calibri" panose="020F0502020204030204" pitchFamily="34" charset="0"/>
                        </a:rPr>
                        <a:t>Low-cost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algn="ct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algn="ctr"/>
                      <a:endParaRPr lang="en-US" sz="1400">
                        <a:latin typeface="Calibri" panose="020F0502020204030204" pitchFamily="34" charset="0"/>
                        <a:cs typeface="Calibri" panose="020F0502020204030204" pitchFamily="34" charset="0"/>
                      </a:endParaRPr>
                    </a:p>
                  </a:txBody>
                  <a:tcPr marL="55735" marR="55735" marT="27867" marB="27867"/>
                </a:tc>
                <a:extLst>
                  <a:ext uri="{0D108BD9-81ED-4DB2-BD59-A6C34878D82A}">
                    <a16:rowId xmlns:a16="http://schemas.microsoft.com/office/drawing/2014/main" val="2698775318"/>
                  </a:ext>
                </a:extLst>
              </a:tr>
              <a:tr h="302796">
                <a:tc>
                  <a:txBody>
                    <a:bodyPr/>
                    <a:lstStyle/>
                    <a:p>
                      <a:r>
                        <a:rPr lang="en-US" sz="1400">
                          <a:solidFill>
                            <a:schemeClr val="tx1"/>
                          </a:solidFill>
                          <a:latin typeface="Calibri" panose="020F0502020204030204" pitchFamily="34" charset="0"/>
                          <a:cs typeface="Calibri" panose="020F0502020204030204" pitchFamily="34" charset="0"/>
                        </a:rPr>
                        <a:t>Early-Career PI/Team</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algn="ct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algn="ct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algn="ct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algn="ctr"/>
                      <a:endParaRPr lang="en-US" sz="1400">
                        <a:latin typeface="Calibri" panose="020F0502020204030204" pitchFamily="34" charset="0"/>
                        <a:cs typeface="Calibri" panose="020F0502020204030204" pitchFamily="34" charset="0"/>
                      </a:endParaRPr>
                    </a:p>
                  </a:txBody>
                  <a:tcPr marL="55735" marR="55735" marT="27867" marB="27867"/>
                </a:tc>
                <a:extLst>
                  <a:ext uri="{0D108BD9-81ED-4DB2-BD59-A6C34878D82A}">
                    <a16:rowId xmlns:a16="http://schemas.microsoft.com/office/drawing/2014/main" val="539726021"/>
                  </a:ext>
                </a:extLst>
              </a:tr>
              <a:tr h="549860">
                <a:tc>
                  <a:txBody>
                    <a:bodyPr/>
                    <a:lstStyle/>
                    <a:p>
                      <a:r>
                        <a:rPr lang="en-US" sz="1400">
                          <a:solidFill>
                            <a:schemeClr val="tx1"/>
                          </a:solidFill>
                          <a:latin typeface="Calibri" panose="020F0502020204030204" pitchFamily="34" charset="0"/>
                          <a:cs typeface="Calibri" panose="020F0502020204030204" pitchFamily="34" charset="0"/>
                        </a:rPr>
                        <a:t>Emphasizes exploration, disaster response</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extLst>
                  <a:ext uri="{0D108BD9-81ED-4DB2-BD59-A6C34878D82A}">
                    <a16:rowId xmlns:a16="http://schemas.microsoft.com/office/drawing/2014/main" val="661516255"/>
                  </a:ext>
                </a:extLst>
              </a:tr>
              <a:tr h="302796">
                <a:tc>
                  <a:txBody>
                    <a:bodyPr/>
                    <a:lstStyle/>
                    <a:p>
                      <a:r>
                        <a:rPr lang="en-US" sz="1400">
                          <a:solidFill>
                            <a:schemeClr val="tx1"/>
                          </a:solidFill>
                          <a:latin typeface="Calibri" panose="020F0502020204030204" pitchFamily="34" charset="0"/>
                          <a:cs typeface="Calibri" panose="020F0502020204030204" pitchFamily="34" charset="0"/>
                        </a:rPr>
                        <a:t>AI/deep learning</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a:latin typeface="Calibri" panose="020F0502020204030204" pitchFamily="34" charset="0"/>
                        <a:cs typeface="Calibri" panose="020F0502020204030204" pitchFamily="34" charset="0"/>
                      </a:endParaRP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Calibri" panose="020F0502020204030204" pitchFamily="34" charset="0"/>
                          <a:cs typeface="Calibri" panose="020F0502020204030204" pitchFamily="34" charset="0"/>
                        </a:rPr>
                        <a:t>✓</a:t>
                      </a:r>
                    </a:p>
                  </a:txBody>
                  <a:tcPr marL="55735" marR="55735" marT="27867" marB="2786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a:t>
                      </a:r>
                    </a:p>
                  </a:txBody>
                  <a:tcPr marL="55735" marR="55735" marT="27867" marB="27867"/>
                </a:tc>
                <a:extLst>
                  <a:ext uri="{0D108BD9-81ED-4DB2-BD59-A6C34878D82A}">
                    <a16:rowId xmlns:a16="http://schemas.microsoft.com/office/drawing/2014/main" val="2368782904"/>
                  </a:ext>
                </a:extLst>
              </a:tr>
            </a:tbl>
          </a:graphicData>
        </a:graphic>
      </p:graphicFrame>
      <p:sp>
        <p:nvSpPr>
          <p:cNvPr id="8" name="TextBox 7">
            <a:extLst>
              <a:ext uri="{FF2B5EF4-FFF2-40B4-BE49-F238E27FC236}">
                <a16:creationId xmlns:a16="http://schemas.microsoft.com/office/drawing/2014/main" id="{CDA62EB4-9E9A-44AD-8305-0C540CFC83BB}"/>
              </a:ext>
            </a:extLst>
          </p:cNvPr>
          <p:cNvSpPr txBox="1"/>
          <p:nvPr/>
        </p:nvSpPr>
        <p:spPr>
          <a:xfrm>
            <a:off x="7845004" y="3287790"/>
            <a:ext cx="3544721" cy="3293209"/>
          </a:xfrm>
          <a:prstGeom prst="rect">
            <a:avLst/>
          </a:prstGeom>
          <a:noFill/>
        </p:spPr>
        <p:txBody>
          <a:bodyPr wrap="square">
            <a:spAutoFit/>
          </a:bodyPr>
          <a:lstStyle/>
          <a:p>
            <a:pPr marL="285750" indent="-285750">
              <a:buFont typeface="Arial" panose="020B0604020202020204" pitchFamily="34" charset="0"/>
              <a:buChar char="•"/>
            </a:pPr>
            <a:r>
              <a:rPr lang="en-US" sz="1600"/>
              <a:t>PolCube is a contributed, </a:t>
            </a:r>
            <a:r>
              <a:rPr lang="en-US" sz="1600" b="1"/>
              <a:t>flight-ready</a:t>
            </a:r>
            <a:r>
              <a:rPr lang="en-US" sz="1600"/>
              <a:t> 12U CubeSat + polarimeter instrument</a:t>
            </a:r>
          </a:p>
          <a:p>
            <a:pPr marL="285750" indent="-285750">
              <a:buFont typeface="Arial" panose="020B0604020202020204" pitchFamily="34" charset="0"/>
              <a:buChar char="•"/>
            </a:pPr>
            <a:r>
              <a:rPr lang="en-US" sz="1600" b="1"/>
              <a:t>Low-cost pathfinding science </a:t>
            </a:r>
            <a:r>
              <a:rPr lang="en-US" sz="1600"/>
              <a:t>and applications expansion of air quality</a:t>
            </a:r>
          </a:p>
          <a:p>
            <a:pPr marL="285750" indent="-285750">
              <a:buFont typeface="Arial" panose="020B0604020202020204" pitchFamily="34" charset="0"/>
              <a:buChar char="•"/>
            </a:pPr>
            <a:r>
              <a:rPr lang="en-US" sz="1600">
                <a:latin typeface="Calibri" panose="020F0502020204030204" pitchFamily="34" charset="0"/>
                <a:cs typeface="Calibri" panose="020F0502020204030204" pitchFamily="34" charset="0"/>
              </a:rPr>
              <a:t>Significant polarimetric</a:t>
            </a:r>
            <a:r>
              <a:rPr lang="en-US" sz="1600" b="1">
                <a:latin typeface="Calibri" panose="020F0502020204030204" pitchFamily="34" charset="0"/>
                <a:cs typeface="Calibri" panose="020F0502020204030204" pitchFamily="34" charset="0"/>
              </a:rPr>
              <a:t> algorithm advances </a:t>
            </a:r>
            <a:r>
              <a:rPr lang="en-US" sz="1600">
                <a:latin typeface="Calibri" panose="020F0502020204030204" pitchFamily="34" charset="0"/>
                <a:cs typeface="Calibri" panose="020F0502020204030204" pitchFamily="34" charset="0"/>
              </a:rPr>
              <a:t>using HPC and AI/ML to address coupled atmosphere-ocean/land/cryosphere science</a:t>
            </a:r>
            <a:endParaRPr lang="en-US" sz="1600"/>
          </a:p>
          <a:p>
            <a:pPr marL="285750" indent="-285750">
              <a:buFont typeface="Arial" panose="020B0604020202020204" pitchFamily="34" charset="0"/>
              <a:buChar char="•"/>
            </a:pPr>
            <a:endParaRPr lang="en-US" sz="1600"/>
          </a:p>
          <a:p>
            <a:endParaRPr lang="en-US" sz="1600"/>
          </a:p>
          <a:p>
            <a:endParaRPr lang="en-US" sz="1600"/>
          </a:p>
          <a:p>
            <a:endParaRPr lang="en-US" sz="1600"/>
          </a:p>
        </p:txBody>
      </p:sp>
      <p:pic>
        <p:nvPicPr>
          <p:cNvPr id="10" name="Picture 9">
            <a:extLst>
              <a:ext uri="{FF2B5EF4-FFF2-40B4-BE49-F238E27FC236}">
                <a16:creationId xmlns:a16="http://schemas.microsoft.com/office/drawing/2014/main" id="{8E93A227-E168-4ECE-809F-BAAAED3B0A2E}"/>
              </a:ext>
            </a:extLst>
          </p:cNvPr>
          <p:cNvPicPr>
            <a:picLocks noChangeAspect="1"/>
          </p:cNvPicPr>
          <p:nvPr/>
        </p:nvPicPr>
        <p:blipFill>
          <a:blip r:embed="rId3"/>
          <a:stretch>
            <a:fillRect/>
          </a:stretch>
        </p:blipFill>
        <p:spPr>
          <a:xfrm>
            <a:off x="7727149" y="1209160"/>
            <a:ext cx="3619031" cy="1929423"/>
          </a:xfrm>
          <a:prstGeom prst="rect">
            <a:avLst/>
          </a:prstGeom>
        </p:spPr>
      </p:pic>
    </p:spTree>
    <p:extLst>
      <p:ext uri="{BB962C8B-B14F-4D97-AF65-F5344CB8AC3E}">
        <p14:creationId xmlns:p14="http://schemas.microsoft.com/office/powerpoint/2010/main" val="3561003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7AF7E11C-85FB-4AD6-A90F-4A9C1531F900}"/>
              </a:ext>
            </a:extLst>
          </p:cNvPr>
          <p:cNvPicPr>
            <a:picLocks noChangeAspect="1"/>
          </p:cNvPicPr>
          <p:nvPr/>
        </p:nvPicPr>
        <p:blipFill>
          <a:blip r:embed="rId3"/>
          <a:stretch>
            <a:fillRect/>
          </a:stretch>
        </p:blipFill>
        <p:spPr>
          <a:xfrm rot="20874046">
            <a:off x="3549269" y="1747162"/>
            <a:ext cx="3619031" cy="1929423"/>
          </a:xfrm>
          <a:prstGeom prst="rect">
            <a:avLst/>
          </a:prstGeom>
        </p:spPr>
      </p:pic>
      <p:sp>
        <p:nvSpPr>
          <p:cNvPr id="2" name="Title 1">
            <a:extLst>
              <a:ext uri="{FF2B5EF4-FFF2-40B4-BE49-F238E27FC236}">
                <a16:creationId xmlns:a16="http://schemas.microsoft.com/office/drawing/2014/main" id="{84027015-0412-4F34-A9D0-2B66C178EA9D}"/>
              </a:ext>
            </a:extLst>
          </p:cNvPr>
          <p:cNvSpPr>
            <a:spLocks noGrp="1"/>
          </p:cNvSpPr>
          <p:nvPr>
            <p:ph type="title"/>
          </p:nvPr>
        </p:nvSpPr>
        <p:spPr>
          <a:xfrm>
            <a:off x="952500" y="509062"/>
            <a:ext cx="10393680" cy="646331"/>
          </a:xfrm>
        </p:spPr>
        <p:txBody>
          <a:bodyPr/>
          <a:lstStyle/>
          <a:p>
            <a:r>
              <a:rPr lang="en-US"/>
              <a:t>Organizations and Responsibilities</a:t>
            </a:r>
          </a:p>
        </p:txBody>
      </p:sp>
      <p:sp>
        <p:nvSpPr>
          <p:cNvPr id="4" name="Footer Placeholder 3">
            <a:extLst>
              <a:ext uri="{FF2B5EF4-FFF2-40B4-BE49-F238E27FC236}">
                <a16:creationId xmlns:a16="http://schemas.microsoft.com/office/drawing/2014/main" id="{C86F3E32-AC51-4F47-A1F3-ED7484332DF3}"/>
              </a:ext>
            </a:extLst>
          </p:cNvPr>
          <p:cNvSpPr>
            <a:spLocks noGrp="1"/>
          </p:cNvSpPr>
          <p:nvPr>
            <p:ph type="ftr" sz="quarter" idx="11"/>
          </p:nvPr>
        </p:nvSpPr>
        <p:spPr/>
        <p:txBody>
          <a:bodyPr/>
          <a:lstStyle/>
          <a:p>
            <a:r>
              <a:rPr lang="en-US"/>
              <a:t>The Science Directorate at NASA's Langley Research Center</a:t>
            </a:r>
          </a:p>
        </p:txBody>
      </p:sp>
      <p:sp>
        <p:nvSpPr>
          <p:cNvPr id="5" name="Slide Number Placeholder 4">
            <a:extLst>
              <a:ext uri="{FF2B5EF4-FFF2-40B4-BE49-F238E27FC236}">
                <a16:creationId xmlns:a16="http://schemas.microsoft.com/office/drawing/2014/main" id="{D8885428-5228-4584-81A9-EBF53CB99DC5}"/>
              </a:ext>
            </a:extLst>
          </p:cNvPr>
          <p:cNvSpPr>
            <a:spLocks noGrp="1"/>
          </p:cNvSpPr>
          <p:nvPr>
            <p:ph type="sldNum" sz="quarter" idx="12"/>
          </p:nvPr>
        </p:nvSpPr>
        <p:spPr/>
        <p:txBody>
          <a:bodyPr/>
          <a:lstStyle/>
          <a:p>
            <a:fld id="{2E8C51FE-49D9-314D-9957-ABBF7DDE8782}" type="slidenum">
              <a:rPr lang="en-US" smtClean="0"/>
              <a:t>5</a:t>
            </a:fld>
            <a:endParaRPr lang="en-US"/>
          </a:p>
        </p:txBody>
      </p:sp>
      <p:pic>
        <p:nvPicPr>
          <p:cNvPr id="6" name="Picture 5">
            <a:extLst>
              <a:ext uri="{FF2B5EF4-FFF2-40B4-BE49-F238E27FC236}">
                <a16:creationId xmlns:a16="http://schemas.microsoft.com/office/drawing/2014/main" id="{09FC1D84-83D3-486E-8C45-C1762535D09B}"/>
              </a:ext>
            </a:extLst>
          </p:cNvPr>
          <p:cNvPicPr>
            <a:picLocks noChangeAspect="1"/>
          </p:cNvPicPr>
          <p:nvPr/>
        </p:nvPicPr>
        <p:blipFill>
          <a:blip r:embed="rId4"/>
          <a:stretch>
            <a:fillRect/>
          </a:stretch>
        </p:blipFill>
        <p:spPr>
          <a:xfrm>
            <a:off x="1135392" y="1719748"/>
            <a:ext cx="2121597" cy="681007"/>
          </a:xfrm>
          <a:prstGeom prst="rect">
            <a:avLst/>
          </a:prstGeom>
        </p:spPr>
      </p:pic>
      <p:cxnSp>
        <p:nvCxnSpPr>
          <p:cNvPr id="11" name="Straight Arrow Connector 10">
            <a:extLst>
              <a:ext uri="{FF2B5EF4-FFF2-40B4-BE49-F238E27FC236}">
                <a16:creationId xmlns:a16="http://schemas.microsoft.com/office/drawing/2014/main" id="{DF918A21-7CF6-4C24-A236-6C03956D3E39}"/>
              </a:ext>
            </a:extLst>
          </p:cNvPr>
          <p:cNvCxnSpPr>
            <a:cxnSpLocks/>
            <a:stCxn id="12" idx="3"/>
          </p:cNvCxnSpPr>
          <p:nvPr/>
        </p:nvCxnSpPr>
        <p:spPr>
          <a:xfrm>
            <a:off x="3256988" y="2561124"/>
            <a:ext cx="2000392" cy="65053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0C07CB1-29AF-43E8-A988-3090B2528C8B}"/>
              </a:ext>
            </a:extLst>
          </p:cNvPr>
          <p:cNvSpPr/>
          <p:nvPr/>
        </p:nvSpPr>
        <p:spPr>
          <a:xfrm>
            <a:off x="1069927" y="2330291"/>
            <a:ext cx="2187061" cy="461665"/>
          </a:xfrm>
          <a:prstGeom prst="rect">
            <a:avLst/>
          </a:prstGeom>
        </p:spPr>
        <p:txBody>
          <a:bodyPr wrap="square">
            <a:spAutoFit/>
          </a:bodyPr>
          <a:lstStyle/>
          <a:p>
            <a:r>
              <a:rPr lang="en-US" sz="1200" b="1">
                <a:solidFill>
                  <a:srgbClr val="DD3B4C"/>
                </a:solidFill>
                <a:latin typeface="Calibri" panose="020F0502020204030204" pitchFamily="34" charset="0"/>
                <a:ea typeface="Helvetica Neue" panose="02000503000000020004" pitchFamily="2" charset="0"/>
                <a:cs typeface="Calibri" panose="020F0502020204030204" pitchFamily="34" charset="0"/>
              </a:rPr>
              <a:t>PolCube Instrument</a:t>
            </a:r>
          </a:p>
          <a:p>
            <a:r>
              <a:rPr lang="en-US" sz="1200" b="1">
                <a:solidFill>
                  <a:srgbClr val="DD3B4C"/>
                </a:solidFill>
                <a:latin typeface="Calibri" panose="020F0502020204030204" pitchFamily="34" charset="0"/>
                <a:ea typeface="Helvetica Neue" panose="02000503000000020004" pitchFamily="2" charset="0"/>
                <a:cs typeface="Calibri" panose="020F0502020204030204" pitchFamily="34" charset="0"/>
              </a:rPr>
              <a:t>Science and Data Products</a:t>
            </a:r>
          </a:p>
        </p:txBody>
      </p:sp>
      <p:pic>
        <p:nvPicPr>
          <p:cNvPr id="13" name="Picture 12">
            <a:extLst>
              <a:ext uri="{FF2B5EF4-FFF2-40B4-BE49-F238E27FC236}">
                <a16:creationId xmlns:a16="http://schemas.microsoft.com/office/drawing/2014/main" id="{1376D2A2-553B-4035-B53E-D56ECBB3B15C}"/>
              </a:ext>
            </a:extLst>
          </p:cNvPr>
          <p:cNvPicPr>
            <a:picLocks noChangeAspect="1"/>
          </p:cNvPicPr>
          <p:nvPr/>
        </p:nvPicPr>
        <p:blipFill>
          <a:blip r:embed="rId5"/>
          <a:stretch>
            <a:fillRect/>
          </a:stretch>
        </p:blipFill>
        <p:spPr>
          <a:xfrm>
            <a:off x="1228295" y="3970018"/>
            <a:ext cx="1542609" cy="427184"/>
          </a:xfrm>
          <a:prstGeom prst="rect">
            <a:avLst/>
          </a:prstGeom>
        </p:spPr>
      </p:pic>
      <p:sp>
        <p:nvSpPr>
          <p:cNvPr id="14" name="Rectangle 13">
            <a:extLst>
              <a:ext uri="{FF2B5EF4-FFF2-40B4-BE49-F238E27FC236}">
                <a16:creationId xmlns:a16="http://schemas.microsoft.com/office/drawing/2014/main" id="{DA4221A3-A404-4F3C-9226-E017A37C8E54}"/>
              </a:ext>
            </a:extLst>
          </p:cNvPr>
          <p:cNvSpPr/>
          <p:nvPr/>
        </p:nvSpPr>
        <p:spPr>
          <a:xfrm>
            <a:off x="1248900" y="4280364"/>
            <a:ext cx="1518041" cy="276999"/>
          </a:xfrm>
          <a:prstGeom prst="rect">
            <a:avLst/>
          </a:prstGeom>
        </p:spPr>
        <p:txBody>
          <a:bodyPr wrap="square">
            <a:spAutoFit/>
          </a:bodyPr>
          <a:lstStyle/>
          <a:p>
            <a:r>
              <a:rPr lang="en-US" sz="1200" b="1">
                <a:solidFill>
                  <a:srgbClr val="00B0F0"/>
                </a:solidFill>
                <a:latin typeface="Calibri" panose="020F0502020204030204" pitchFamily="34" charset="0"/>
                <a:ea typeface="Helvetica Neue" panose="02000503000000020004" pitchFamily="2" charset="0"/>
                <a:cs typeface="Calibri" panose="020F0502020204030204" pitchFamily="34" charset="0"/>
              </a:rPr>
              <a:t>12U </a:t>
            </a:r>
            <a:r>
              <a:rPr lang="en-US" sz="1200" b="1" err="1">
                <a:solidFill>
                  <a:srgbClr val="00B0F0"/>
                </a:solidFill>
                <a:latin typeface="Calibri" panose="020F0502020204030204" pitchFamily="34" charset="0"/>
                <a:ea typeface="Helvetica Neue" panose="02000503000000020004" pitchFamily="2" charset="0"/>
                <a:cs typeface="Calibri" panose="020F0502020204030204" pitchFamily="34" charset="0"/>
              </a:rPr>
              <a:t>BusanSat</a:t>
            </a:r>
            <a:r>
              <a:rPr lang="en-US" sz="1200" b="1">
                <a:solidFill>
                  <a:srgbClr val="00B0F0"/>
                </a:solidFill>
                <a:latin typeface="Calibri" panose="020F0502020204030204" pitchFamily="34" charset="0"/>
                <a:ea typeface="Helvetica Neue" panose="02000503000000020004" pitchFamily="2" charset="0"/>
                <a:cs typeface="Calibri" panose="020F0502020204030204" pitchFamily="34" charset="0"/>
              </a:rPr>
              <a:t>-B</a:t>
            </a:r>
          </a:p>
        </p:txBody>
      </p:sp>
      <p:cxnSp>
        <p:nvCxnSpPr>
          <p:cNvPr id="15" name="Straight Arrow Connector 14">
            <a:extLst>
              <a:ext uri="{FF2B5EF4-FFF2-40B4-BE49-F238E27FC236}">
                <a16:creationId xmlns:a16="http://schemas.microsoft.com/office/drawing/2014/main" id="{25DAE1C3-6DCC-45A8-992C-89E78D251300}"/>
              </a:ext>
            </a:extLst>
          </p:cNvPr>
          <p:cNvCxnSpPr>
            <a:cxnSpLocks/>
            <a:stCxn id="13" idx="3"/>
            <a:endCxn id="48" idx="1"/>
          </p:cNvCxnSpPr>
          <p:nvPr/>
        </p:nvCxnSpPr>
        <p:spPr>
          <a:xfrm flipV="1">
            <a:off x="2770904" y="3980211"/>
            <a:ext cx="2290947" cy="203399"/>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EC65DFE-0DC1-4693-A3F5-84ECB642F7D3}"/>
              </a:ext>
            </a:extLst>
          </p:cNvPr>
          <p:cNvSpPr txBox="1"/>
          <p:nvPr/>
        </p:nvSpPr>
        <p:spPr>
          <a:xfrm>
            <a:off x="7779584" y="1650575"/>
            <a:ext cx="1059574" cy="461665"/>
          </a:xfrm>
          <a:prstGeom prst="rect">
            <a:avLst/>
          </a:prstGeom>
          <a:noFill/>
        </p:spPr>
        <p:txBody>
          <a:bodyPr wrap="square" rtlCol="0">
            <a:spAutoFit/>
          </a:bodyPr>
          <a:lstStyle/>
          <a:p>
            <a:r>
              <a:rPr lang="en-US" sz="2400" b="1">
                <a:solidFill>
                  <a:srgbClr val="0F5D9E"/>
                </a:solidFill>
                <a:latin typeface="Calibri" panose="020F0502020204030204" pitchFamily="34" charset="0"/>
                <a:cs typeface="Calibri" panose="020F0502020204030204" pitchFamily="34" charset="0"/>
              </a:rPr>
              <a:t>LaRC</a:t>
            </a:r>
          </a:p>
        </p:txBody>
      </p:sp>
      <p:pic>
        <p:nvPicPr>
          <p:cNvPr id="17" name="Picture 16" descr="nasa_logo.jpg">
            <a:extLst>
              <a:ext uri="{FF2B5EF4-FFF2-40B4-BE49-F238E27FC236}">
                <a16:creationId xmlns:a16="http://schemas.microsoft.com/office/drawing/2014/main" id="{40FB92CF-8225-4010-85D1-C204B24DF6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00553" y="1481224"/>
            <a:ext cx="679031" cy="583631"/>
          </a:xfrm>
          <a:prstGeom prst="rect">
            <a:avLst/>
          </a:prstGeom>
        </p:spPr>
      </p:pic>
      <p:sp>
        <p:nvSpPr>
          <p:cNvPr id="18" name="Rectangle 17">
            <a:extLst>
              <a:ext uri="{FF2B5EF4-FFF2-40B4-BE49-F238E27FC236}">
                <a16:creationId xmlns:a16="http://schemas.microsoft.com/office/drawing/2014/main" id="{6F3C54E2-EDCD-4581-9B82-77B50685851B}"/>
              </a:ext>
            </a:extLst>
          </p:cNvPr>
          <p:cNvSpPr/>
          <p:nvPr/>
        </p:nvSpPr>
        <p:spPr>
          <a:xfrm>
            <a:off x="7122735" y="2165682"/>
            <a:ext cx="2850361" cy="1569660"/>
          </a:xfrm>
          <a:prstGeom prst="rect">
            <a:avLst/>
          </a:prstGeom>
        </p:spPr>
        <p:txBody>
          <a:bodyPr wrap="square">
            <a:spAutoFit/>
          </a:bodyPr>
          <a:lstStyle/>
          <a:p>
            <a:r>
              <a:rPr lang="en-US" sz="1200" b="1">
                <a:solidFill>
                  <a:srgbClr val="0F5D9E"/>
                </a:solidFill>
                <a:latin typeface="Calibri" panose="020F0502020204030204" pitchFamily="34" charset="0"/>
                <a:cs typeface="Calibri" panose="020F0502020204030204" pitchFamily="34" charset="0"/>
              </a:rPr>
              <a:t>Science and Data Products</a:t>
            </a:r>
          </a:p>
          <a:p>
            <a:r>
              <a:rPr lang="en-US" sz="1200" b="1">
                <a:solidFill>
                  <a:srgbClr val="0F5D9E"/>
                </a:solidFill>
                <a:latin typeface="Calibri" panose="020F0502020204030204" pitchFamily="34" charset="0"/>
                <a:cs typeface="Calibri" panose="020F0502020204030204" pitchFamily="34" charset="0"/>
              </a:rPr>
              <a:t>International Framework Agreement</a:t>
            </a:r>
          </a:p>
          <a:p>
            <a:r>
              <a:rPr lang="en-US" sz="1200" b="1">
                <a:solidFill>
                  <a:srgbClr val="0F5D9E"/>
                </a:solidFill>
                <a:latin typeface="Calibri" panose="020F0502020204030204" pitchFamily="34" charset="0"/>
                <a:cs typeface="Calibri" panose="020F0502020204030204" pitchFamily="34" charset="0"/>
              </a:rPr>
              <a:t>Launch Vehicle</a:t>
            </a:r>
          </a:p>
          <a:p>
            <a:r>
              <a:rPr lang="en-US" sz="1200" b="1">
                <a:solidFill>
                  <a:srgbClr val="0F5D9E"/>
                </a:solidFill>
                <a:latin typeface="Calibri" panose="020F0502020204030204" pitchFamily="34" charset="0"/>
                <a:cs typeface="Calibri" panose="020F0502020204030204" pitchFamily="34" charset="0"/>
              </a:rPr>
              <a:t>Bus-Launch Vehicle AI&amp;T</a:t>
            </a:r>
          </a:p>
          <a:p>
            <a:r>
              <a:rPr lang="en-US" sz="1200" b="1">
                <a:solidFill>
                  <a:srgbClr val="0F5D9E"/>
                </a:solidFill>
                <a:latin typeface="Calibri" panose="020F0502020204030204" pitchFamily="34" charset="0"/>
                <a:cs typeface="Calibri" panose="020F0502020204030204" pitchFamily="34" charset="0"/>
              </a:rPr>
              <a:t>PolCube Instrument Calibration</a:t>
            </a:r>
          </a:p>
          <a:p>
            <a:r>
              <a:rPr lang="en-US" sz="1200" b="1">
                <a:solidFill>
                  <a:srgbClr val="0F5D9E"/>
                </a:solidFill>
                <a:latin typeface="Calibri" panose="020F0502020204030204" pitchFamily="34" charset="0"/>
                <a:cs typeface="Calibri" panose="020F0502020204030204" pitchFamily="34" charset="0"/>
              </a:rPr>
              <a:t>Operations</a:t>
            </a:r>
          </a:p>
          <a:p>
            <a:r>
              <a:rPr lang="en-US" sz="1200" b="1">
                <a:solidFill>
                  <a:srgbClr val="0F5D9E"/>
                </a:solidFill>
                <a:latin typeface="Calibri" panose="020F0502020204030204" pitchFamily="34" charset="0"/>
                <a:cs typeface="Calibri" panose="020F0502020204030204" pitchFamily="34" charset="0"/>
              </a:rPr>
              <a:t>Outreach</a:t>
            </a:r>
          </a:p>
          <a:p>
            <a:r>
              <a:rPr lang="en-US" sz="1200" b="1">
                <a:solidFill>
                  <a:srgbClr val="0F5D9E"/>
                </a:solidFill>
                <a:latin typeface="Calibri" panose="020F0502020204030204" pitchFamily="34" charset="0"/>
                <a:cs typeface="Calibri" panose="020F0502020204030204" pitchFamily="34" charset="0"/>
              </a:rPr>
              <a:t>Space Act Agreement Polarimetry Annex</a:t>
            </a:r>
          </a:p>
        </p:txBody>
      </p:sp>
      <p:sp>
        <p:nvSpPr>
          <p:cNvPr id="19" name="TextBox 18">
            <a:extLst>
              <a:ext uri="{FF2B5EF4-FFF2-40B4-BE49-F238E27FC236}">
                <a16:creationId xmlns:a16="http://schemas.microsoft.com/office/drawing/2014/main" id="{F43B31BA-F49B-4FB2-BE78-7FB8DE5DD9D3}"/>
              </a:ext>
            </a:extLst>
          </p:cNvPr>
          <p:cNvSpPr txBox="1"/>
          <p:nvPr/>
        </p:nvSpPr>
        <p:spPr>
          <a:xfrm>
            <a:off x="10683787" y="3878760"/>
            <a:ext cx="1584971" cy="400110"/>
          </a:xfrm>
          <a:prstGeom prst="rect">
            <a:avLst/>
          </a:prstGeom>
          <a:noFill/>
        </p:spPr>
        <p:txBody>
          <a:bodyPr wrap="square" rtlCol="0">
            <a:spAutoFit/>
          </a:bodyPr>
          <a:lstStyle/>
          <a:p>
            <a:r>
              <a:rPr lang="en-US" sz="2000" b="1">
                <a:solidFill>
                  <a:srgbClr val="0F5D9E"/>
                </a:solidFill>
                <a:latin typeface="Calibri" panose="020F0502020204030204" pitchFamily="34" charset="0"/>
                <a:cs typeface="Calibri" panose="020F0502020204030204" pitchFamily="34" charset="0"/>
              </a:rPr>
              <a:t>GSFC-GISS</a:t>
            </a:r>
          </a:p>
        </p:txBody>
      </p:sp>
      <p:pic>
        <p:nvPicPr>
          <p:cNvPr id="20" name="Picture 19" descr="nasa_logo.jpg">
            <a:extLst>
              <a:ext uri="{FF2B5EF4-FFF2-40B4-BE49-F238E27FC236}">
                <a16:creationId xmlns:a16="http://schemas.microsoft.com/office/drawing/2014/main" id="{5FAD4332-B56F-467D-953B-2D59850D6FD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82212" y="3825908"/>
            <a:ext cx="637771" cy="548167"/>
          </a:xfrm>
          <a:prstGeom prst="rect">
            <a:avLst/>
          </a:prstGeom>
        </p:spPr>
      </p:pic>
      <p:sp>
        <p:nvSpPr>
          <p:cNvPr id="21" name="Rectangle 20">
            <a:extLst>
              <a:ext uri="{FF2B5EF4-FFF2-40B4-BE49-F238E27FC236}">
                <a16:creationId xmlns:a16="http://schemas.microsoft.com/office/drawing/2014/main" id="{EAB396B5-5509-4DB0-9777-086871579145}"/>
              </a:ext>
            </a:extLst>
          </p:cNvPr>
          <p:cNvSpPr/>
          <p:nvPr/>
        </p:nvSpPr>
        <p:spPr>
          <a:xfrm>
            <a:off x="10040953" y="4390306"/>
            <a:ext cx="2227805" cy="461665"/>
          </a:xfrm>
          <a:prstGeom prst="rect">
            <a:avLst/>
          </a:prstGeom>
        </p:spPr>
        <p:txBody>
          <a:bodyPr wrap="square">
            <a:spAutoFit/>
          </a:bodyPr>
          <a:lstStyle/>
          <a:p>
            <a:r>
              <a:rPr lang="en-US" sz="1200" b="1">
                <a:solidFill>
                  <a:srgbClr val="0F5D9E"/>
                </a:solidFill>
                <a:latin typeface="Calibri" panose="020F0502020204030204" pitchFamily="34" charset="0"/>
                <a:ea typeface="Helvetica Neue" panose="02000503000000020004" pitchFamily="2" charset="0"/>
                <a:cs typeface="Calibri" panose="020F0502020204030204" pitchFamily="34" charset="0"/>
              </a:rPr>
              <a:t>PolCube Instrument Calibration</a:t>
            </a:r>
          </a:p>
          <a:p>
            <a:r>
              <a:rPr lang="en-US" sz="1200" b="1">
                <a:solidFill>
                  <a:srgbClr val="0F5D9E"/>
                </a:solidFill>
                <a:latin typeface="Calibri" panose="020F0502020204030204" pitchFamily="34" charset="0"/>
                <a:cs typeface="Calibri" panose="020F0502020204030204" pitchFamily="34" charset="0"/>
              </a:rPr>
              <a:t>L2 Science and Data Products</a:t>
            </a:r>
          </a:p>
        </p:txBody>
      </p:sp>
      <p:pic>
        <p:nvPicPr>
          <p:cNvPr id="24" name="Picture 10" descr="Hampton University – Logos Download">
            <a:extLst>
              <a:ext uri="{FF2B5EF4-FFF2-40B4-BE49-F238E27FC236}">
                <a16:creationId xmlns:a16="http://schemas.microsoft.com/office/drawing/2014/main" id="{8ED5EFE4-2603-40B0-A64B-538FFCD15B3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63477" y="1682304"/>
            <a:ext cx="1768557" cy="475300"/>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A1BFC747-58F6-46CB-AF7F-B1127DE31D95}"/>
              </a:ext>
            </a:extLst>
          </p:cNvPr>
          <p:cNvSpPr/>
          <p:nvPr/>
        </p:nvSpPr>
        <p:spPr>
          <a:xfrm>
            <a:off x="10088641" y="2188025"/>
            <a:ext cx="2187737" cy="646331"/>
          </a:xfrm>
          <a:prstGeom prst="rect">
            <a:avLst/>
          </a:prstGeom>
        </p:spPr>
        <p:txBody>
          <a:bodyPr wrap="square">
            <a:spAutoFit/>
          </a:bodyPr>
          <a:lstStyle/>
          <a:p>
            <a:r>
              <a:rPr lang="en-US" sz="1200" b="1">
                <a:solidFill>
                  <a:srgbClr val="0F5D9E"/>
                </a:solidFill>
                <a:latin typeface="Calibri" panose="020F0502020204030204" pitchFamily="34" charset="0"/>
                <a:ea typeface="Helvetica Neue" panose="02000503000000020004" pitchFamily="2" charset="0"/>
                <a:cs typeface="Calibri" panose="020F0502020204030204" pitchFamily="34" charset="0"/>
              </a:rPr>
              <a:t>L3 Science and Data Products</a:t>
            </a:r>
          </a:p>
          <a:p>
            <a:r>
              <a:rPr lang="en-US" sz="1200" b="1">
                <a:solidFill>
                  <a:srgbClr val="0F5D9E"/>
                </a:solidFill>
                <a:latin typeface="Calibri" panose="020F0502020204030204" pitchFamily="34" charset="0"/>
                <a:ea typeface="Helvetica Neue" panose="02000503000000020004" pitchFamily="2" charset="0"/>
                <a:cs typeface="Calibri" panose="020F0502020204030204" pitchFamily="34" charset="0"/>
              </a:rPr>
              <a:t>L2 Value-added Science and Data Product Enhancements</a:t>
            </a:r>
          </a:p>
        </p:txBody>
      </p:sp>
      <p:sp>
        <p:nvSpPr>
          <p:cNvPr id="26" name="TextBox 25">
            <a:extLst>
              <a:ext uri="{FF2B5EF4-FFF2-40B4-BE49-F238E27FC236}">
                <a16:creationId xmlns:a16="http://schemas.microsoft.com/office/drawing/2014/main" id="{BBD3CBD9-A24A-40A1-95F4-097A96026272}"/>
              </a:ext>
            </a:extLst>
          </p:cNvPr>
          <p:cNvSpPr txBox="1"/>
          <p:nvPr/>
        </p:nvSpPr>
        <p:spPr>
          <a:xfrm>
            <a:off x="1069927" y="3672434"/>
            <a:ext cx="2056795" cy="307777"/>
          </a:xfrm>
          <a:prstGeom prst="rect">
            <a:avLst/>
          </a:prstGeom>
          <a:noFill/>
        </p:spPr>
        <p:txBody>
          <a:bodyPr wrap="square" rtlCol="0">
            <a:spAutoFit/>
          </a:bodyPr>
          <a:lstStyle/>
          <a:p>
            <a:r>
              <a:rPr lang="en-US" sz="1400" b="1">
                <a:solidFill>
                  <a:srgbClr val="00B0F0"/>
                </a:solidFill>
                <a:latin typeface="Calibri" panose="020F0502020204030204" pitchFamily="34" charset="0"/>
                <a:cs typeface="Calibri" panose="020F0502020204030204" pitchFamily="34" charset="0"/>
              </a:rPr>
              <a:t>Busan Metropolitan City</a:t>
            </a:r>
          </a:p>
        </p:txBody>
      </p:sp>
      <p:pic>
        <p:nvPicPr>
          <p:cNvPr id="27" name="Picture 2" descr="Home - NASA Earth Science and Technology Office">
            <a:extLst>
              <a:ext uri="{FF2B5EF4-FFF2-40B4-BE49-F238E27FC236}">
                <a16:creationId xmlns:a16="http://schemas.microsoft.com/office/drawing/2014/main" id="{002136DC-68E8-4F69-96E7-E17F2D678AE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4263" y="5572463"/>
            <a:ext cx="2343117" cy="59879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
            <a:extLst>
              <a:ext uri="{FF2B5EF4-FFF2-40B4-BE49-F238E27FC236}">
                <a16:creationId xmlns:a16="http://schemas.microsoft.com/office/drawing/2014/main" id="{FF029159-8F34-4A9D-B337-DF762FA162D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20558" y="2841504"/>
            <a:ext cx="1841864" cy="646331"/>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025046FC-FB05-462D-8CD2-ECB8D3C74602}"/>
              </a:ext>
            </a:extLst>
          </p:cNvPr>
          <p:cNvSpPr/>
          <p:nvPr/>
        </p:nvSpPr>
        <p:spPr>
          <a:xfrm>
            <a:off x="9963228" y="3452325"/>
            <a:ext cx="2546517" cy="276999"/>
          </a:xfrm>
          <a:prstGeom prst="rect">
            <a:avLst/>
          </a:prstGeom>
        </p:spPr>
        <p:txBody>
          <a:bodyPr wrap="square">
            <a:spAutoFit/>
          </a:bodyPr>
          <a:lstStyle/>
          <a:p>
            <a:r>
              <a:rPr lang="en-US" sz="1200" b="1">
                <a:solidFill>
                  <a:srgbClr val="0F5D9E"/>
                </a:solidFill>
                <a:latin typeface="Calibri" panose="020F0502020204030204" pitchFamily="34" charset="0"/>
                <a:ea typeface="Helvetica Neue" panose="02000503000000020004" pitchFamily="2" charset="0"/>
                <a:cs typeface="Calibri" panose="020F0502020204030204" pitchFamily="34" charset="0"/>
              </a:rPr>
              <a:t>PolCube Instrument Calibration</a:t>
            </a:r>
          </a:p>
        </p:txBody>
      </p:sp>
      <p:sp>
        <p:nvSpPr>
          <p:cNvPr id="48" name="Left Brace 47">
            <a:extLst>
              <a:ext uri="{FF2B5EF4-FFF2-40B4-BE49-F238E27FC236}">
                <a16:creationId xmlns:a16="http://schemas.microsoft.com/office/drawing/2014/main" id="{413CFEBD-076A-4E1A-B794-FE3A9DA506B0}"/>
              </a:ext>
            </a:extLst>
          </p:cNvPr>
          <p:cNvSpPr/>
          <p:nvPr/>
        </p:nvSpPr>
        <p:spPr>
          <a:xfrm rot="16200000">
            <a:off x="4927344" y="2256601"/>
            <a:ext cx="269014" cy="3178206"/>
          </a:xfrm>
          <a:prstGeom prst="leftBrace">
            <a:avLst/>
          </a:prstGeom>
          <a:ln w="38100">
            <a:solidFill>
              <a:srgbClr val="00B0F0"/>
            </a:solidFill>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pic>
        <p:nvPicPr>
          <p:cNvPr id="9" name="Picture 8">
            <a:extLst>
              <a:ext uri="{FF2B5EF4-FFF2-40B4-BE49-F238E27FC236}">
                <a16:creationId xmlns:a16="http://schemas.microsoft.com/office/drawing/2014/main" id="{680383D3-4E87-4620-95E5-B944D2800C0D}"/>
              </a:ext>
            </a:extLst>
          </p:cNvPr>
          <p:cNvPicPr>
            <a:picLocks noChangeAspect="1"/>
          </p:cNvPicPr>
          <p:nvPr/>
        </p:nvPicPr>
        <p:blipFill>
          <a:blip r:embed="rId10"/>
          <a:stretch>
            <a:fillRect/>
          </a:stretch>
        </p:blipFill>
        <p:spPr>
          <a:xfrm>
            <a:off x="1248901" y="4615520"/>
            <a:ext cx="1522004" cy="437836"/>
          </a:xfrm>
          <a:prstGeom prst="rect">
            <a:avLst/>
          </a:prstGeom>
        </p:spPr>
      </p:pic>
      <p:sp>
        <p:nvSpPr>
          <p:cNvPr id="33" name="Rectangle 32">
            <a:extLst>
              <a:ext uri="{FF2B5EF4-FFF2-40B4-BE49-F238E27FC236}">
                <a16:creationId xmlns:a16="http://schemas.microsoft.com/office/drawing/2014/main" id="{01040663-9351-443A-B61B-58E43B1198E9}"/>
              </a:ext>
            </a:extLst>
          </p:cNvPr>
          <p:cNvSpPr/>
          <p:nvPr/>
        </p:nvSpPr>
        <p:spPr>
          <a:xfrm>
            <a:off x="1228295" y="5113001"/>
            <a:ext cx="1518041" cy="276999"/>
          </a:xfrm>
          <a:prstGeom prst="rect">
            <a:avLst/>
          </a:prstGeom>
        </p:spPr>
        <p:txBody>
          <a:bodyPr wrap="square">
            <a:spAutoFit/>
          </a:bodyPr>
          <a:lstStyle/>
          <a:p>
            <a:r>
              <a:rPr lang="en-US" sz="1200" b="1">
                <a:solidFill>
                  <a:srgbClr val="00B0F0"/>
                </a:solidFill>
                <a:latin typeface="Calibri" panose="020F0502020204030204" pitchFamily="34" charset="0"/>
                <a:ea typeface="Helvetica Neue" panose="02000503000000020004" pitchFamily="2" charset="0"/>
                <a:cs typeface="Calibri" panose="020F0502020204030204" pitchFamily="34" charset="0"/>
              </a:rPr>
              <a:t>Operations</a:t>
            </a:r>
          </a:p>
        </p:txBody>
      </p:sp>
      <p:sp>
        <p:nvSpPr>
          <p:cNvPr id="34" name="Rectangle 33">
            <a:extLst>
              <a:ext uri="{FF2B5EF4-FFF2-40B4-BE49-F238E27FC236}">
                <a16:creationId xmlns:a16="http://schemas.microsoft.com/office/drawing/2014/main" id="{F6DDAA73-C1E5-41B0-B734-FD5C421E2A4A}"/>
              </a:ext>
            </a:extLst>
          </p:cNvPr>
          <p:cNvSpPr/>
          <p:nvPr/>
        </p:nvSpPr>
        <p:spPr>
          <a:xfrm>
            <a:off x="5257380" y="5641030"/>
            <a:ext cx="3128224" cy="461665"/>
          </a:xfrm>
          <a:prstGeom prst="rect">
            <a:avLst/>
          </a:prstGeom>
        </p:spPr>
        <p:txBody>
          <a:bodyPr wrap="square">
            <a:spAutoFit/>
          </a:bodyPr>
          <a:lstStyle/>
          <a:p>
            <a:pPr rtl="0"/>
            <a:r>
              <a:rPr lang="en-US" sz="1200" b="1">
                <a:solidFill>
                  <a:srgbClr val="0F5D9E"/>
                </a:solidFill>
                <a:latin typeface="Calibri" panose="020F0502020204030204" pitchFamily="34" charset="0"/>
                <a:cs typeface="Calibri" panose="020F0502020204030204" pitchFamily="34" charset="0"/>
              </a:rPr>
              <a:t>Research and Analysis Program (Jack Kaye)</a:t>
            </a:r>
          </a:p>
          <a:p>
            <a:pPr rtl="0"/>
            <a:r>
              <a:rPr lang="en-US" sz="1200" b="1">
                <a:solidFill>
                  <a:srgbClr val="0F5D9E"/>
                </a:solidFill>
                <a:latin typeface="Calibri" panose="020F0502020204030204" pitchFamily="34" charset="0"/>
                <a:cs typeface="Calibri" panose="020F0502020204030204" pitchFamily="34" charset="0"/>
              </a:rPr>
              <a:t>Radiation Sciences Program (Hal </a:t>
            </a:r>
            <a:r>
              <a:rPr lang="en-US" sz="1200" b="1" err="1">
                <a:solidFill>
                  <a:srgbClr val="0F5D9E"/>
                </a:solidFill>
                <a:latin typeface="Calibri" panose="020F0502020204030204" pitchFamily="34" charset="0"/>
                <a:cs typeface="Calibri" panose="020F0502020204030204" pitchFamily="34" charset="0"/>
              </a:rPr>
              <a:t>Maring</a:t>
            </a:r>
            <a:r>
              <a:rPr lang="en-US" sz="1200" b="1">
                <a:solidFill>
                  <a:srgbClr val="0F5D9E"/>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538699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C644C-0BDC-430C-AF88-59D0E4974F00}"/>
              </a:ext>
            </a:extLst>
          </p:cNvPr>
          <p:cNvSpPr>
            <a:spLocks noGrp="1"/>
          </p:cNvSpPr>
          <p:nvPr>
            <p:ph type="title"/>
          </p:nvPr>
        </p:nvSpPr>
        <p:spPr>
          <a:xfrm>
            <a:off x="952500" y="492491"/>
            <a:ext cx="10393680" cy="646331"/>
          </a:xfrm>
        </p:spPr>
        <p:txBody>
          <a:bodyPr/>
          <a:lstStyle/>
          <a:p>
            <a:r>
              <a:rPr lang="en-US"/>
              <a:t>Technical Interchange Meeting – Feb. 14-16</a:t>
            </a:r>
          </a:p>
        </p:txBody>
      </p:sp>
      <p:sp>
        <p:nvSpPr>
          <p:cNvPr id="3" name="Content Placeholder 2">
            <a:extLst>
              <a:ext uri="{FF2B5EF4-FFF2-40B4-BE49-F238E27FC236}">
                <a16:creationId xmlns:a16="http://schemas.microsoft.com/office/drawing/2014/main" id="{999E399E-EEE7-4C22-87E0-2D4E5D30FE1F}"/>
              </a:ext>
            </a:extLst>
          </p:cNvPr>
          <p:cNvSpPr>
            <a:spLocks noGrp="1"/>
          </p:cNvSpPr>
          <p:nvPr>
            <p:ph idx="1"/>
          </p:nvPr>
        </p:nvSpPr>
        <p:spPr>
          <a:xfrm>
            <a:off x="512992" y="1628666"/>
            <a:ext cx="5944059" cy="4503797"/>
          </a:xfrm>
        </p:spPr>
        <p:txBody>
          <a:bodyPr/>
          <a:lstStyle/>
          <a:p>
            <a:pPr marL="285750" indent="-285750">
              <a:buFont typeface="Arial" panose="020B0604020202020204" pitchFamily="34" charset="0"/>
              <a:buChar char="•"/>
            </a:pPr>
            <a:r>
              <a:rPr lang="en-US"/>
              <a:t>The purpose of the Technical Interchange Meeting (TIM) was to obtain technical information necessary to develop the NASA foundational documents</a:t>
            </a:r>
          </a:p>
          <a:p>
            <a:pPr marL="285750" indent="-285750">
              <a:buFont typeface="Arial" panose="020B0604020202020204" pitchFamily="34" charset="0"/>
              <a:buChar char="•"/>
            </a:pPr>
            <a:r>
              <a:rPr lang="en-US"/>
              <a:t>Participating organizations: NASA LaRC, NASA ESTO, and </a:t>
            </a:r>
            <a:r>
              <a:rPr lang="en-US" b="1"/>
              <a:t>15 individuals representing Busan Metropolitan City, KASI, Busan </a:t>
            </a:r>
            <a:r>
              <a:rPr lang="en-US" b="1" err="1"/>
              <a:t>TechnoPark</a:t>
            </a:r>
            <a:r>
              <a:rPr lang="en-US" b="1"/>
              <a:t>, and Nara Space Technology</a:t>
            </a:r>
          </a:p>
          <a:p>
            <a:pPr marL="285750" indent="-285750">
              <a:buFont typeface="Arial" panose="020B0604020202020204" pitchFamily="34" charset="0"/>
              <a:buChar char="•"/>
            </a:pPr>
            <a:r>
              <a:rPr lang="en-US"/>
              <a:t>TIM discussions focused on the Spacecraft Review End Item Data Package (EIDP), PolCube Instrument Review End Item Data Package (EIDP), Spacecraft Contamination and Handling Requirements, Payload Integration and Testing, Instrument Calibration, NASA Launch Vehicle Selection Process (presented by KSC Rideshare Office), CONOPS, Science Data Management, and Algorithms</a:t>
            </a:r>
          </a:p>
        </p:txBody>
      </p:sp>
      <p:sp>
        <p:nvSpPr>
          <p:cNvPr id="4" name="Footer Placeholder 3">
            <a:extLst>
              <a:ext uri="{FF2B5EF4-FFF2-40B4-BE49-F238E27FC236}">
                <a16:creationId xmlns:a16="http://schemas.microsoft.com/office/drawing/2014/main" id="{39597974-877E-4426-98F8-3DE81AAD841D}"/>
              </a:ext>
            </a:extLst>
          </p:cNvPr>
          <p:cNvSpPr>
            <a:spLocks noGrp="1"/>
          </p:cNvSpPr>
          <p:nvPr>
            <p:ph type="ftr" sz="quarter" idx="11"/>
          </p:nvPr>
        </p:nvSpPr>
        <p:spPr/>
        <p:txBody>
          <a:bodyPr/>
          <a:lstStyle/>
          <a:p>
            <a:r>
              <a:rPr lang="en-US"/>
              <a:t>The Science Directorate at NASA's Langley Research Center</a:t>
            </a:r>
          </a:p>
        </p:txBody>
      </p:sp>
      <p:sp>
        <p:nvSpPr>
          <p:cNvPr id="5" name="Slide Number Placeholder 4">
            <a:extLst>
              <a:ext uri="{FF2B5EF4-FFF2-40B4-BE49-F238E27FC236}">
                <a16:creationId xmlns:a16="http://schemas.microsoft.com/office/drawing/2014/main" id="{D8650CF6-C535-4DC1-AC19-0E4937EC7146}"/>
              </a:ext>
            </a:extLst>
          </p:cNvPr>
          <p:cNvSpPr>
            <a:spLocks noGrp="1"/>
          </p:cNvSpPr>
          <p:nvPr>
            <p:ph type="sldNum" sz="quarter" idx="12"/>
          </p:nvPr>
        </p:nvSpPr>
        <p:spPr/>
        <p:txBody>
          <a:bodyPr/>
          <a:lstStyle/>
          <a:p>
            <a:fld id="{2E8C51FE-49D9-314D-9957-ABBF7DDE8782}" type="slidenum">
              <a:rPr lang="en-US" smtClean="0"/>
              <a:t>6</a:t>
            </a:fld>
            <a:endParaRPr lang="en-US"/>
          </a:p>
        </p:txBody>
      </p:sp>
      <p:pic>
        <p:nvPicPr>
          <p:cNvPr id="7" name="Picture 6" descr="A group of people posing for a photo in front of a sign&#10;&#10;Description automatically generated with medium confidence">
            <a:extLst>
              <a:ext uri="{FF2B5EF4-FFF2-40B4-BE49-F238E27FC236}">
                <a16:creationId xmlns:a16="http://schemas.microsoft.com/office/drawing/2014/main" id="{2CD1656D-72D3-43C7-AA79-E3154485D431}"/>
              </a:ext>
            </a:extLst>
          </p:cNvPr>
          <p:cNvPicPr>
            <a:picLocks noChangeAspect="1"/>
          </p:cNvPicPr>
          <p:nvPr/>
        </p:nvPicPr>
        <p:blipFill rotWithShape="1">
          <a:blip r:embed="rId2"/>
          <a:srcRect l="5778" t="26972" r="1895" b="15565"/>
          <a:stretch/>
        </p:blipFill>
        <p:spPr>
          <a:xfrm>
            <a:off x="6421456" y="1067803"/>
            <a:ext cx="5654680" cy="2639523"/>
          </a:xfrm>
          <a:prstGeom prst="rect">
            <a:avLst/>
          </a:prstGeom>
        </p:spPr>
      </p:pic>
      <p:pic>
        <p:nvPicPr>
          <p:cNvPr id="9" name="Picture 8" descr="A group of people posing for a photo&#10;&#10;Description automatically generated">
            <a:extLst>
              <a:ext uri="{FF2B5EF4-FFF2-40B4-BE49-F238E27FC236}">
                <a16:creationId xmlns:a16="http://schemas.microsoft.com/office/drawing/2014/main" id="{F923F85D-67BB-4A47-BC9C-FEA838828892}"/>
              </a:ext>
            </a:extLst>
          </p:cNvPr>
          <p:cNvPicPr>
            <a:picLocks noChangeAspect="1"/>
          </p:cNvPicPr>
          <p:nvPr/>
        </p:nvPicPr>
        <p:blipFill rotWithShape="1">
          <a:blip r:embed="rId3"/>
          <a:srcRect t="22651" r="8474" b="19755"/>
          <a:stretch/>
        </p:blipFill>
        <p:spPr>
          <a:xfrm>
            <a:off x="6421456" y="3691480"/>
            <a:ext cx="5654680" cy="2668713"/>
          </a:xfrm>
          <a:prstGeom prst="rect">
            <a:avLst/>
          </a:prstGeom>
        </p:spPr>
      </p:pic>
    </p:spTree>
    <p:extLst>
      <p:ext uri="{BB962C8B-B14F-4D97-AF65-F5344CB8AC3E}">
        <p14:creationId xmlns:p14="http://schemas.microsoft.com/office/powerpoint/2010/main" val="4078429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78BB7-3E52-4168-9936-8CBF2B7E2EB6}"/>
              </a:ext>
            </a:extLst>
          </p:cNvPr>
          <p:cNvSpPr>
            <a:spLocks noGrp="1"/>
          </p:cNvSpPr>
          <p:nvPr>
            <p:ph type="title"/>
          </p:nvPr>
        </p:nvSpPr>
        <p:spPr/>
        <p:txBody>
          <a:bodyPr/>
          <a:lstStyle/>
          <a:p>
            <a:endParaRPr lang="en-US"/>
          </a:p>
        </p:txBody>
      </p:sp>
      <p:sp>
        <p:nvSpPr>
          <p:cNvPr id="4" name="Footer Placeholder 3">
            <a:extLst>
              <a:ext uri="{FF2B5EF4-FFF2-40B4-BE49-F238E27FC236}">
                <a16:creationId xmlns:a16="http://schemas.microsoft.com/office/drawing/2014/main" id="{657A3085-BBDD-43F5-903A-6FAB3DE04215}"/>
              </a:ext>
            </a:extLst>
          </p:cNvPr>
          <p:cNvSpPr>
            <a:spLocks noGrp="1"/>
          </p:cNvSpPr>
          <p:nvPr>
            <p:ph type="ftr" sz="quarter" idx="11"/>
          </p:nvPr>
        </p:nvSpPr>
        <p:spPr/>
        <p:txBody>
          <a:bodyPr/>
          <a:lstStyle/>
          <a:p>
            <a:r>
              <a:rPr lang="en-US"/>
              <a:t>The Science Directorate at NASA's Langley Research Center</a:t>
            </a:r>
          </a:p>
        </p:txBody>
      </p:sp>
      <p:sp>
        <p:nvSpPr>
          <p:cNvPr id="5" name="Slide Number Placeholder 4">
            <a:extLst>
              <a:ext uri="{FF2B5EF4-FFF2-40B4-BE49-F238E27FC236}">
                <a16:creationId xmlns:a16="http://schemas.microsoft.com/office/drawing/2014/main" id="{2BB2B455-0634-4796-B3D4-85EEF84615E3}"/>
              </a:ext>
            </a:extLst>
          </p:cNvPr>
          <p:cNvSpPr>
            <a:spLocks noGrp="1"/>
          </p:cNvSpPr>
          <p:nvPr>
            <p:ph type="sldNum" sz="quarter" idx="12"/>
          </p:nvPr>
        </p:nvSpPr>
        <p:spPr/>
        <p:txBody>
          <a:bodyPr/>
          <a:lstStyle/>
          <a:p>
            <a:fld id="{2E8C51FE-49D9-314D-9957-ABBF7DDE8782}" type="slidenum">
              <a:rPr lang="en-US" smtClean="0"/>
              <a:pPr/>
              <a:t>7</a:t>
            </a:fld>
            <a:endParaRPr lang="en-US"/>
          </a:p>
        </p:txBody>
      </p:sp>
      <p:graphicFrame>
        <p:nvGraphicFramePr>
          <p:cNvPr id="6" name="Table 5">
            <a:extLst>
              <a:ext uri="{FF2B5EF4-FFF2-40B4-BE49-F238E27FC236}">
                <a16:creationId xmlns:a16="http://schemas.microsoft.com/office/drawing/2014/main" id="{51E96E0B-0E7A-4EE7-A02E-67FD4789AE80}"/>
              </a:ext>
            </a:extLst>
          </p:cNvPr>
          <p:cNvGraphicFramePr>
            <a:graphicFrameLocks noGrp="1"/>
          </p:cNvGraphicFramePr>
          <p:nvPr>
            <p:extLst>
              <p:ext uri="{D42A27DB-BD31-4B8C-83A1-F6EECF244321}">
                <p14:modId xmlns:p14="http://schemas.microsoft.com/office/powerpoint/2010/main" val="112090247"/>
              </p:ext>
            </p:extLst>
          </p:nvPr>
        </p:nvGraphicFramePr>
        <p:xfrm>
          <a:off x="365364" y="472743"/>
          <a:ext cx="11567951" cy="4732740"/>
        </p:xfrm>
        <a:graphic>
          <a:graphicData uri="http://schemas.openxmlformats.org/drawingml/2006/table">
            <a:tbl>
              <a:tblPr firstRow="1" bandRow="1">
                <a:tableStyleId>{FABFCF23-3B69-468F-B69F-88F6DE6A72F2}</a:tableStyleId>
              </a:tblPr>
              <a:tblGrid>
                <a:gridCol w="3353593">
                  <a:extLst>
                    <a:ext uri="{9D8B030D-6E8A-4147-A177-3AD203B41FA5}">
                      <a16:colId xmlns:a16="http://schemas.microsoft.com/office/drawing/2014/main" val="2794855391"/>
                    </a:ext>
                  </a:extLst>
                </a:gridCol>
                <a:gridCol w="2757218">
                  <a:extLst>
                    <a:ext uri="{9D8B030D-6E8A-4147-A177-3AD203B41FA5}">
                      <a16:colId xmlns:a16="http://schemas.microsoft.com/office/drawing/2014/main" val="1957080405"/>
                    </a:ext>
                  </a:extLst>
                </a:gridCol>
                <a:gridCol w="2218113">
                  <a:extLst>
                    <a:ext uri="{9D8B030D-6E8A-4147-A177-3AD203B41FA5}">
                      <a16:colId xmlns:a16="http://schemas.microsoft.com/office/drawing/2014/main" val="2443358124"/>
                    </a:ext>
                  </a:extLst>
                </a:gridCol>
                <a:gridCol w="1717842">
                  <a:extLst>
                    <a:ext uri="{9D8B030D-6E8A-4147-A177-3AD203B41FA5}">
                      <a16:colId xmlns:a16="http://schemas.microsoft.com/office/drawing/2014/main" val="4273328608"/>
                    </a:ext>
                  </a:extLst>
                </a:gridCol>
                <a:gridCol w="1521185">
                  <a:extLst>
                    <a:ext uri="{9D8B030D-6E8A-4147-A177-3AD203B41FA5}">
                      <a16:colId xmlns:a16="http://schemas.microsoft.com/office/drawing/2014/main" val="1672739685"/>
                    </a:ext>
                  </a:extLst>
                </a:gridCol>
              </a:tblGrid>
              <a:tr h="650645">
                <a:tc>
                  <a:txBody>
                    <a:bodyPr/>
                    <a:lstStyle/>
                    <a:p>
                      <a:r>
                        <a:rPr lang="en-US" sz="1200">
                          <a:solidFill>
                            <a:schemeClr val="tx1"/>
                          </a:solidFill>
                        </a:rPr>
                        <a:t>Science objectives and questions (provisional)</a:t>
                      </a:r>
                      <a:endParaRPr lang="en-US" sz="1200">
                        <a:solidFill>
                          <a:schemeClr val="tx1"/>
                        </a:solidFill>
                        <a:latin typeface="Arial" panose="020B0604020202020204" pitchFamily="34" charset="0"/>
                        <a:cs typeface="Arial" panose="020B0604020202020204" pitchFamily="34" charset="0"/>
                      </a:endParaRPr>
                    </a:p>
                  </a:txBody>
                  <a:tcPr marL="114539" marR="114539" marT="57270" marB="57270"/>
                </a:tc>
                <a:tc>
                  <a:txBody>
                    <a:bodyPr/>
                    <a:lstStyle/>
                    <a:p>
                      <a:r>
                        <a:rPr lang="en-US" sz="1200">
                          <a:solidFill>
                            <a:schemeClr val="tx1"/>
                          </a:solidFill>
                        </a:rPr>
                        <a:t>Scientific Measurement Requirements (GVs)</a:t>
                      </a:r>
                      <a:endParaRPr lang="en-US" sz="1200">
                        <a:solidFill>
                          <a:schemeClr val="tx1"/>
                        </a:solidFill>
                        <a:latin typeface="Arial" panose="020B0604020202020204" pitchFamily="34" charset="0"/>
                        <a:cs typeface="Arial" panose="020B0604020202020204" pitchFamily="34" charset="0"/>
                      </a:endParaRPr>
                    </a:p>
                  </a:txBody>
                  <a:tcPr marL="114539" marR="114539" marT="57270" marB="57270"/>
                </a:tc>
                <a:tc>
                  <a:txBody>
                    <a:bodyPr/>
                    <a:lstStyle/>
                    <a:p>
                      <a:r>
                        <a:rPr lang="en-US" sz="1200">
                          <a:solidFill>
                            <a:schemeClr val="tx1"/>
                          </a:solidFill>
                        </a:rPr>
                        <a:t>Instrument Functional Requirements (observables) [1-sigma uncertainty]</a:t>
                      </a:r>
                      <a:endParaRPr lang="en-US" sz="1200">
                        <a:solidFill>
                          <a:schemeClr val="tx1"/>
                        </a:solidFill>
                        <a:latin typeface="Arial" panose="020B0604020202020204" pitchFamily="34" charset="0"/>
                        <a:cs typeface="Arial" panose="020B0604020202020204" pitchFamily="34" charset="0"/>
                      </a:endParaRPr>
                    </a:p>
                  </a:txBody>
                  <a:tcPr marL="114539" marR="114539" marT="57270" marB="57270"/>
                </a:tc>
                <a:tc>
                  <a:txBody>
                    <a:bodyPr/>
                    <a:lstStyle/>
                    <a:p>
                      <a:r>
                        <a:rPr lang="en-US" sz="1200">
                          <a:solidFill>
                            <a:schemeClr val="tx1"/>
                          </a:solidFill>
                        </a:rPr>
                        <a:t>Investigation Functional Baseline Requirements</a:t>
                      </a:r>
                      <a:endParaRPr lang="en-US" sz="1200">
                        <a:solidFill>
                          <a:schemeClr val="tx1"/>
                        </a:solidFill>
                        <a:latin typeface="Arial" panose="020B0604020202020204" pitchFamily="34" charset="0"/>
                        <a:cs typeface="Arial" panose="020B0604020202020204" pitchFamily="34" charset="0"/>
                      </a:endParaRPr>
                    </a:p>
                  </a:txBody>
                  <a:tcPr marL="114539" marR="114539" marT="57270" marB="57270"/>
                </a:tc>
                <a:tc>
                  <a:txBody>
                    <a:bodyPr/>
                    <a:lstStyle/>
                    <a:p>
                      <a:r>
                        <a:rPr lang="en-US" sz="1200">
                          <a:solidFill>
                            <a:schemeClr val="tx1"/>
                          </a:solidFill>
                        </a:rPr>
                        <a:t>Modeling and Analysis Activities/Tools</a:t>
                      </a:r>
                      <a:endParaRPr lang="en-US" sz="1200">
                        <a:solidFill>
                          <a:schemeClr val="tx1"/>
                        </a:solidFill>
                        <a:latin typeface="Arial" panose="020B0604020202020204" pitchFamily="34" charset="0"/>
                        <a:cs typeface="Arial" panose="020B0604020202020204" pitchFamily="34" charset="0"/>
                      </a:endParaRPr>
                    </a:p>
                  </a:txBody>
                  <a:tcPr marL="114539" marR="114539" marT="57270" marB="57270"/>
                </a:tc>
                <a:extLst>
                  <a:ext uri="{0D108BD9-81ED-4DB2-BD59-A6C34878D82A}">
                    <a16:rowId xmlns:a16="http://schemas.microsoft.com/office/drawing/2014/main" val="3394905766"/>
                  </a:ext>
                </a:extLst>
              </a:tr>
              <a:tr h="2086032">
                <a:tc>
                  <a:txBody>
                    <a:bodyPr/>
                    <a:lstStyle/>
                    <a:p>
                      <a:r>
                        <a:rPr lang="en-US" sz="1200"/>
                        <a:t>Objective 1. Quantify air quality and aerosol and ocean product capabilities of PolCube.</a:t>
                      </a:r>
                    </a:p>
                    <a:p>
                      <a:r>
                        <a:rPr lang="en-US" sz="1200"/>
                        <a:t>Question: How do PM2.5 and Na-CCN relationships depend on aerosol optical/microphysical properties?</a:t>
                      </a:r>
                    </a:p>
                    <a:p>
                      <a:r>
                        <a:rPr lang="en-US" sz="1200" b="1" u="sng"/>
                        <a:t>Deliverable: Improved PM2.5 and aerosol optical and microphysical and ocean products at fine spatial resolution of targeted disaster and gap areas across the Earth.</a:t>
                      </a:r>
                      <a:endParaRPr lang="en-US" sz="1200" b="1" u="sng">
                        <a:latin typeface="Arial" panose="020B0604020202020204" pitchFamily="34" charset="0"/>
                        <a:cs typeface="Arial" panose="020B0604020202020204" pitchFamily="34" charset="0"/>
                      </a:endParaRPr>
                    </a:p>
                  </a:txBody>
                  <a:tcPr marL="114539" marR="114539" marT="57270" marB="57270"/>
                </a:tc>
                <a:tc>
                  <a:txBody>
                    <a:bodyPr/>
                    <a:lstStyle/>
                    <a:p>
                      <a:r>
                        <a:rPr lang="en-US" sz="1200"/>
                        <a:t>Aerosol optical and microphysical properties: fine-mode (0.08), sea salt (0.04), dust AOD at 555 nm (0.04); fine/sea salt/dust effective radius (0.06, 1.3, 1.2 um); aerosol top height (1.4 km); fine-mode SSA (0.036). Ocean products: wind speed (1.1 m/s) and chlorophyll-a concentration (2.4 mg/m^3). Quantify PM2.5 products. (Expected 1-sigma performance in parenthesis.)</a:t>
                      </a:r>
                      <a:endParaRPr lang="en-US" sz="1200">
                        <a:latin typeface="Arial" panose="020B0604020202020204" pitchFamily="34" charset="0"/>
                        <a:cs typeface="Arial" panose="020B0604020202020204" pitchFamily="34" charset="0"/>
                      </a:endParaRPr>
                    </a:p>
                  </a:txBody>
                  <a:tcPr marL="114539" marR="114539" marT="57270" marB="5727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Multispectral deep blue VIS-NIR, multiangle polarimeter measurements of the total radiance [2%] and degree of linear polarization [0.005] from PolCube.</a:t>
                      </a:r>
                      <a:endParaRPr lang="en-US" sz="1200">
                        <a:latin typeface="Arial" panose="020B0604020202020204" pitchFamily="34" charset="0"/>
                        <a:cs typeface="Arial" panose="020B0604020202020204" pitchFamily="34" charset="0"/>
                      </a:endParaRPr>
                    </a:p>
                  </a:txBody>
                  <a:tcPr marL="114539" marR="114539" marT="57270" marB="57270"/>
                </a:tc>
                <a:tc rowSpan="2">
                  <a:txBody>
                    <a:bodyPr/>
                    <a:lstStyle/>
                    <a:p>
                      <a:r>
                        <a:rPr lang="en-US" sz="1200"/>
                        <a:t>1. 3 months of PolCube polarimeter data in the ACTIVATE region</a:t>
                      </a:r>
                    </a:p>
                    <a:p>
                      <a:r>
                        <a:rPr lang="en-US" sz="1200"/>
                        <a:t>2. Collocated HSRL-2 and RSP data from the following airborne campaigns: ACTIVATE, ORACLES, NAAMES, and CAMP2Ex</a:t>
                      </a:r>
                    </a:p>
                    <a:p>
                      <a:r>
                        <a:rPr lang="en-US" sz="1200"/>
                        <a:t>3. Collocated CALIOP and POLDER-3/PARASOL data</a:t>
                      </a:r>
                    </a:p>
                    <a:p>
                      <a:r>
                        <a:rPr lang="en-US" sz="1200"/>
                        <a:t>4. Collocated airborne HSRL or satellite lidar data from ICESat-2 or </a:t>
                      </a:r>
                      <a:r>
                        <a:rPr lang="en-US" sz="1200" err="1"/>
                        <a:t>EarthCARE</a:t>
                      </a:r>
                      <a:r>
                        <a:rPr lang="en-US" sz="1200"/>
                        <a:t> for validation</a:t>
                      </a:r>
                      <a:endParaRPr lang="en-US" sz="1200">
                        <a:latin typeface="Arial" panose="020B0604020202020204" pitchFamily="34" charset="0"/>
                        <a:cs typeface="Arial" panose="020B0604020202020204" pitchFamily="34" charset="0"/>
                      </a:endParaRPr>
                    </a:p>
                  </a:txBody>
                  <a:tcPr marL="114539" marR="114539" marT="57270" marB="57270"/>
                </a:tc>
                <a:tc>
                  <a:txBody>
                    <a:bodyPr/>
                    <a:lstStyle/>
                    <a:p>
                      <a:r>
                        <a:rPr lang="en-US" sz="1200"/>
                        <a:t>PolCube-MAPP algorithm: Stamnes et al., 2018; Stamnes et al., 2021; Stamnes et al., 2023 (submitted)</a:t>
                      </a:r>
                      <a:endParaRPr lang="en-US" sz="1200">
                        <a:latin typeface="Arial" panose="020B0604020202020204" pitchFamily="34" charset="0"/>
                        <a:cs typeface="Arial" panose="020B0604020202020204" pitchFamily="34" charset="0"/>
                      </a:endParaRPr>
                    </a:p>
                  </a:txBody>
                  <a:tcPr marL="114539" marR="114539" marT="57270" marB="57270"/>
                </a:tc>
                <a:extLst>
                  <a:ext uri="{0D108BD9-81ED-4DB2-BD59-A6C34878D82A}">
                    <a16:rowId xmlns:a16="http://schemas.microsoft.com/office/drawing/2014/main" val="1652978901"/>
                  </a:ext>
                </a:extLst>
              </a:tr>
              <a:tr h="1742658">
                <a:tc>
                  <a:txBody>
                    <a:bodyPr/>
                    <a:lstStyle/>
                    <a:p>
                      <a:r>
                        <a:rPr lang="en-US" sz="1200"/>
                        <a:t>Objective 2. Assess advanced AI remote sensing capability to retrieve lidar-like 3d aerosol and cloud properties for aerosol transport and atmospheric dynamics studies.</a:t>
                      </a:r>
                    </a:p>
                    <a:p>
                      <a:r>
                        <a:rPr lang="en-US" sz="1200"/>
                        <a:t>Question: How well can we determine atmospheric motion using 2d maps of lidar-like vertical profiles of aerosol and cloud properties?</a:t>
                      </a:r>
                    </a:p>
                    <a:p>
                      <a:r>
                        <a:rPr lang="en-US" sz="1200" b="1" u="sng"/>
                        <a:t>Deliverable: 3-dimensional lidar-like aerosol and cloud properties of targeted areas across the Earth.</a:t>
                      </a:r>
                      <a:endParaRPr lang="en-US" sz="1200" b="1" u="sng">
                        <a:latin typeface="Arial" panose="020B0604020202020204" pitchFamily="34" charset="0"/>
                        <a:cs typeface="Arial" panose="020B0604020202020204" pitchFamily="34" charset="0"/>
                      </a:endParaRPr>
                    </a:p>
                  </a:txBody>
                  <a:tcPr marL="114539" marR="114539" marT="57270" marB="57270"/>
                </a:tc>
                <a:tc>
                  <a:txBody>
                    <a:bodyPr/>
                    <a:lstStyle/>
                    <a:p>
                      <a:r>
                        <a:rPr lang="en-US" sz="1200"/>
                        <a:t>Vertically-resolved lidar-like backscatter and extinction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Cloud top height, cloud top pressure, cloud optical depth, cloud motion vector, cloud top droplet effective radius</a:t>
                      </a:r>
                      <a:endParaRPr lang="en-US" sz="1200">
                        <a:latin typeface="Arial" panose="020B0604020202020204" pitchFamily="34" charset="0"/>
                        <a:cs typeface="Arial" panose="020B0604020202020204" pitchFamily="34" charset="0"/>
                      </a:endParaRPr>
                    </a:p>
                  </a:txBody>
                  <a:tcPr marL="114539" marR="114539" marT="57270" marB="57270"/>
                </a:tc>
                <a:tc>
                  <a:txBody>
                    <a:bodyPr/>
                    <a:lstStyle/>
                    <a:p>
                      <a:r>
                        <a:rPr lang="en-US" sz="1200"/>
                        <a:t>Same as Objective 1.</a:t>
                      </a:r>
                    </a:p>
                    <a:p>
                      <a:r>
                        <a:rPr lang="en-US" sz="1200"/>
                        <a:t>Collocated POLDER-3/PARASOL and CALIOP cloud data</a:t>
                      </a:r>
                    </a:p>
                    <a:p>
                      <a:r>
                        <a:rPr lang="en-US" sz="1200"/>
                        <a:t>Airborne RSP polarimeter data, subsetted to PolCube</a:t>
                      </a:r>
                    </a:p>
                    <a:p>
                      <a:r>
                        <a:rPr lang="en-US" sz="1200"/>
                        <a:t>Collocated airborne HSRL-2 vertically-resolved extinction coefficient and lidar backscatter coefficient and depolarization</a:t>
                      </a:r>
                      <a:endParaRPr lang="en-US" sz="1200">
                        <a:latin typeface="Arial" panose="020B0604020202020204" pitchFamily="34" charset="0"/>
                        <a:cs typeface="Arial" panose="020B0604020202020204" pitchFamily="34" charset="0"/>
                      </a:endParaRPr>
                    </a:p>
                  </a:txBody>
                  <a:tcPr marL="114539" marR="114539" marT="57270" marB="57270"/>
                </a:tc>
                <a:tc vMerge="1">
                  <a:txBody>
                    <a:bodyPr/>
                    <a:lstStyle/>
                    <a:p>
                      <a:endParaRPr lang="en-US" sz="1400"/>
                    </a:p>
                  </a:txBody>
                  <a:tcPr marL="120718" marR="120718" marT="60359" marB="60359"/>
                </a:tc>
                <a:tc>
                  <a:txBody>
                    <a:bodyPr/>
                    <a:lstStyle/>
                    <a:p>
                      <a:r>
                        <a:rPr lang="en-US" sz="1400"/>
                        <a:t>Hu et al., 2021 Stamnes et al., 2018b</a:t>
                      </a:r>
                    </a:p>
                  </a:txBody>
                  <a:tcPr marL="120718" marR="120718" marT="60359" marB="60359"/>
                </a:tc>
                <a:extLst>
                  <a:ext uri="{0D108BD9-81ED-4DB2-BD59-A6C34878D82A}">
                    <a16:rowId xmlns:a16="http://schemas.microsoft.com/office/drawing/2014/main" val="570861626"/>
                  </a:ext>
                </a:extLst>
              </a:tr>
            </a:tbl>
          </a:graphicData>
        </a:graphic>
      </p:graphicFrame>
    </p:spTree>
    <p:extLst>
      <p:ext uri="{BB962C8B-B14F-4D97-AF65-F5344CB8AC3E}">
        <p14:creationId xmlns:p14="http://schemas.microsoft.com/office/powerpoint/2010/main" val="932861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DF17A6-D511-E84B-9F70-482031AC8B3F}"/>
              </a:ext>
            </a:extLst>
          </p:cNvPr>
          <p:cNvSpPr>
            <a:spLocks noGrp="1"/>
          </p:cNvSpPr>
          <p:nvPr>
            <p:ph type="sldNum" sz="quarter" idx="12"/>
          </p:nvPr>
        </p:nvSpPr>
        <p:spPr/>
        <p:txBody>
          <a:bodyPr/>
          <a:lstStyle/>
          <a:p>
            <a:fld id="{2E8C51FE-49D9-314D-9957-ABBF7DDE8782}" type="slidenum">
              <a:rPr lang="en-US" smtClean="0"/>
              <a:pPr/>
              <a:t>8</a:t>
            </a:fld>
            <a:endParaRPr lang="en-US"/>
          </a:p>
        </p:txBody>
      </p:sp>
      <p:sp>
        <p:nvSpPr>
          <p:cNvPr id="2" name="Footer Placeholder 1">
            <a:extLst>
              <a:ext uri="{FF2B5EF4-FFF2-40B4-BE49-F238E27FC236}">
                <a16:creationId xmlns:a16="http://schemas.microsoft.com/office/drawing/2014/main" id="{BC2AE88A-FE21-FE4F-BBFA-13D57430DE9D}"/>
              </a:ext>
            </a:extLst>
          </p:cNvPr>
          <p:cNvSpPr>
            <a:spLocks noGrp="1"/>
          </p:cNvSpPr>
          <p:nvPr>
            <p:ph type="ftr" sz="quarter" idx="11"/>
          </p:nvPr>
        </p:nvSpPr>
        <p:spPr/>
        <p:txBody>
          <a:bodyPr/>
          <a:lstStyle/>
          <a:p>
            <a:r>
              <a:rPr lang="en-US"/>
              <a:t>The Science Directorate at NASA's Langley Research Center</a:t>
            </a:r>
          </a:p>
        </p:txBody>
      </p:sp>
      <p:pic>
        <p:nvPicPr>
          <p:cNvPr id="19" name="Picture 18" descr="Table&#10;&#10;Description automatically generated">
            <a:extLst>
              <a:ext uri="{FF2B5EF4-FFF2-40B4-BE49-F238E27FC236}">
                <a16:creationId xmlns:a16="http://schemas.microsoft.com/office/drawing/2014/main" id="{92F3C0FB-3EE0-9921-7F1F-E6F5AA8B4D1B}"/>
              </a:ext>
            </a:extLst>
          </p:cNvPr>
          <p:cNvPicPr>
            <a:picLocks noChangeAspect="1"/>
          </p:cNvPicPr>
          <p:nvPr/>
        </p:nvPicPr>
        <p:blipFill>
          <a:blip r:embed="rId2"/>
          <a:stretch>
            <a:fillRect/>
          </a:stretch>
        </p:blipFill>
        <p:spPr>
          <a:xfrm>
            <a:off x="125445" y="1154617"/>
            <a:ext cx="7291088" cy="4672507"/>
          </a:xfrm>
          <a:prstGeom prst="rect">
            <a:avLst/>
          </a:prstGeom>
        </p:spPr>
      </p:pic>
      <p:sp>
        <p:nvSpPr>
          <p:cNvPr id="21" name="TextBox 20">
            <a:extLst>
              <a:ext uri="{FF2B5EF4-FFF2-40B4-BE49-F238E27FC236}">
                <a16:creationId xmlns:a16="http://schemas.microsoft.com/office/drawing/2014/main" id="{C09D16B9-1B4C-4705-E155-B29AEB45EB8A}"/>
              </a:ext>
            </a:extLst>
          </p:cNvPr>
          <p:cNvSpPr txBox="1"/>
          <p:nvPr/>
        </p:nvSpPr>
        <p:spPr>
          <a:xfrm>
            <a:off x="7815756" y="3649978"/>
            <a:ext cx="4114799" cy="2585323"/>
          </a:xfrm>
          <a:prstGeom prst="rect">
            <a:avLst/>
          </a:prstGeom>
          <a:noFill/>
          <a:ln>
            <a:solidFill>
              <a:schemeClr val="tx1"/>
            </a:solidFill>
          </a:ln>
        </p:spPr>
        <p:txBody>
          <a:bodyPr wrap="square">
            <a:spAutoFit/>
          </a:bodyPr>
          <a:lstStyle/>
          <a:p>
            <a:pPr marL="285750" indent="-285750">
              <a:buFont typeface="Arial" panose="020B0604020202020204" pitchFamily="34" charset="0"/>
              <a:buChar char="•"/>
            </a:pPr>
            <a:r>
              <a:rPr lang="en-US" sz="1800" i="1">
                <a:effectLst/>
                <a:latin typeface="Times New Roman" panose="02020603050405020304" pitchFamily="18" charset="0"/>
                <a:cs typeface="Times New Roman" panose="02020603050405020304" pitchFamily="18" charset="0"/>
              </a:rPr>
              <a:t>Stamnes et al., 2021</a:t>
            </a:r>
            <a:r>
              <a:rPr lang="en-US" sz="1800" i="1">
                <a:latin typeface="Times New Roman" panose="02020603050405020304" pitchFamily="18" charset="0"/>
                <a:cs typeface="Times New Roman" panose="02020603050405020304" pitchFamily="18" charset="0"/>
              </a:rPr>
              <a:t>,</a:t>
            </a:r>
            <a:r>
              <a:rPr lang="en-US" sz="1800" i="1">
                <a:effectLst/>
                <a:latin typeface="Times New Roman" panose="02020603050405020304" pitchFamily="18" charset="0"/>
                <a:cs typeface="Times New Roman" panose="02020603050405020304" pitchFamily="18" charset="0"/>
              </a:rPr>
              <a:t> Simultaneous aerosol and ocean properties from the PolCube CubeSat polarimeter. Frontiers in Remote Sensing, 2, p.709040</a:t>
            </a:r>
            <a:endParaRPr lang="en-US" i="1">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800" i="1">
                <a:effectLst/>
                <a:latin typeface="Times New Roman" panose="02020603050405020304" pitchFamily="18" charset="0"/>
                <a:cs typeface="Times New Roman" panose="02020603050405020304" pitchFamily="18" charset="0"/>
              </a:rPr>
              <a:t>Briggs, Causey, </a:t>
            </a:r>
            <a:r>
              <a:rPr lang="en-US" sz="1800" i="1" err="1">
                <a:effectLst/>
                <a:latin typeface="Times New Roman" panose="02020603050405020304" pitchFamily="18" charset="0"/>
                <a:cs typeface="Times New Roman" panose="02020603050405020304" pitchFamily="18" charset="0"/>
              </a:rPr>
              <a:t>Cawdery</a:t>
            </a:r>
            <a:r>
              <a:rPr lang="en-US" sz="1800" i="1">
                <a:effectLst/>
                <a:latin typeface="Times New Roman" panose="02020603050405020304" pitchFamily="18" charset="0"/>
                <a:cs typeface="Times New Roman" panose="02020603050405020304" pitchFamily="18" charset="0"/>
              </a:rPr>
              <a:t>, </a:t>
            </a:r>
            <a:r>
              <a:rPr lang="en-US" sz="1800" i="1" err="1">
                <a:effectLst/>
                <a:latin typeface="Times New Roman" panose="02020603050405020304" pitchFamily="18" charset="0"/>
                <a:cs typeface="Times New Roman" panose="02020603050405020304" pitchFamily="18" charset="0"/>
              </a:rPr>
              <a:t>Entner</a:t>
            </a:r>
            <a:r>
              <a:rPr lang="en-US" i="1">
                <a:latin typeface="Times New Roman" panose="02020603050405020304" pitchFamily="18" charset="0"/>
                <a:cs typeface="Times New Roman" panose="02020603050405020304" pitchFamily="18" charset="0"/>
              </a:rPr>
              <a:t> et al., 2022, </a:t>
            </a:r>
            <a:r>
              <a:rPr lang="en-US" sz="1800" i="1">
                <a:effectLst/>
                <a:latin typeface="Times New Roman" panose="02020603050405020304" pitchFamily="18" charset="0"/>
                <a:cs typeface="Times New Roman" panose="02020603050405020304" pitchFamily="18" charset="0"/>
              </a:rPr>
              <a:t>Use of Satellite Polarimeter Observations in Air Quality Monitoring (University of Virginia Capstone paper)</a:t>
            </a:r>
          </a:p>
        </p:txBody>
      </p:sp>
      <p:sp>
        <p:nvSpPr>
          <p:cNvPr id="8" name="TextBox 7">
            <a:extLst>
              <a:ext uri="{FF2B5EF4-FFF2-40B4-BE49-F238E27FC236}">
                <a16:creationId xmlns:a16="http://schemas.microsoft.com/office/drawing/2014/main" id="{9ACBDDB3-5D67-6522-BDB9-65F789A20983}"/>
              </a:ext>
            </a:extLst>
          </p:cNvPr>
          <p:cNvSpPr txBox="1"/>
          <p:nvPr/>
        </p:nvSpPr>
        <p:spPr>
          <a:xfrm>
            <a:off x="8526922" y="899698"/>
            <a:ext cx="2692466" cy="2308324"/>
          </a:xfrm>
          <a:prstGeom prst="rect">
            <a:avLst/>
          </a:prstGeom>
          <a:solidFill>
            <a:schemeClr val="tx1"/>
          </a:solidFill>
        </p:spPr>
        <p:txBody>
          <a:bodyPr wrap="square" rtlCol="0">
            <a:spAutoFit/>
          </a:bodyPr>
          <a:lstStyle/>
          <a:p>
            <a:r>
              <a:rPr lang="en-US" sz="2400">
                <a:solidFill>
                  <a:schemeClr val="bg1"/>
                </a:solidFill>
              </a:rPr>
              <a:t>Our team is finalizing an algorithm that can create PolCube aerosol/cloud/AQ PM2.5 products..</a:t>
            </a:r>
          </a:p>
        </p:txBody>
      </p:sp>
    </p:spTree>
    <p:extLst>
      <p:ext uri="{BB962C8B-B14F-4D97-AF65-F5344CB8AC3E}">
        <p14:creationId xmlns:p14="http://schemas.microsoft.com/office/powerpoint/2010/main" val="1149663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66930DF-FCB1-40BF-9D87-F8C3BF335EA9}"/>
              </a:ext>
            </a:extLst>
          </p:cNvPr>
          <p:cNvSpPr>
            <a:spLocks noGrp="1"/>
          </p:cNvSpPr>
          <p:nvPr>
            <p:ph type="ftr" sz="quarter" idx="11"/>
          </p:nvPr>
        </p:nvSpPr>
        <p:spPr/>
        <p:txBody>
          <a:bodyPr/>
          <a:lstStyle/>
          <a:p>
            <a:r>
              <a:rPr lang="en-US"/>
              <a:t>The Science Directorate at NASA's Langley Research Center</a:t>
            </a:r>
          </a:p>
        </p:txBody>
      </p:sp>
      <p:sp>
        <p:nvSpPr>
          <p:cNvPr id="5" name="Slide Number Placeholder 4">
            <a:extLst>
              <a:ext uri="{FF2B5EF4-FFF2-40B4-BE49-F238E27FC236}">
                <a16:creationId xmlns:a16="http://schemas.microsoft.com/office/drawing/2014/main" id="{E850BA11-A27F-4F15-9D65-172CC8D7A4CB}"/>
              </a:ext>
            </a:extLst>
          </p:cNvPr>
          <p:cNvSpPr>
            <a:spLocks noGrp="1"/>
          </p:cNvSpPr>
          <p:nvPr>
            <p:ph type="sldNum" sz="quarter" idx="12"/>
          </p:nvPr>
        </p:nvSpPr>
        <p:spPr/>
        <p:txBody>
          <a:bodyPr/>
          <a:lstStyle/>
          <a:p>
            <a:fld id="{2E8C51FE-49D9-314D-9957-ABBF7DDE8782}" type="slidenum">
              <a:rPr lang="en-US" smtClean="0"/>
              <a:pPr/>
              <a:t>9</a:t>
            </a:fld>
            <a:endParaRPr lang="en-US"/>
          </a:p>
        </p:txBody>
      </p:sp>
      <p:sp>
        <p:nvSpPr>
          <p:cNvPr id="6" name="Footer Placeholder 3">
            <a:extLst>
              <a:ext uri="{FF2B5EF4-FFF2-40B4-BE49-F238E27FC236}">
                <a16:creationId xmlns:a16="http://schemas.microsoft.com/office/drawing/2014/main" id="{BA7C63EC-25E8-4944-ACB1-428120D1869A}"/>
              </a:ext>
            </a:extLst>
          </p:cNvPr>
          <p:cNvSpPr txBox="1">
            <a:spLocks/>
          </p:cNvSpPr>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chemeClr val="bg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The Science Directorate at NASA's Langley Research Center</a:t>
            </a:r>
          </a:p>
        </p:txBody>
      </p:sp>
      <p:sp>
        <p:nvSpPr>
          <p:cNvPr id="7" name="Slide Number Placeholder 4">
            <a:extLst>
              <a:ext uri="{FF2B5EF4-FFF2-40B4-BE49-F238E27FC236}">
                <a16:creationId xmlns:a16="http://schemas.microsoft.com/office/drawing/2014/main" id="{F2413FB6-48C4-4662-8CE6-4C65F7D36E37}"/>
              </a:ext>
            </a:extLst>
          </p:cNvPr>
          <p:cNvSpPr txBox="1">
            <a:spLocks/>
          </p:cNvSpPr>
          <p:nvPr/>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9</a:t>
            </a:fld>
            <a:endParaRPr lang="en-US"/>
          </a:p>
        </p:txBody>
      </p:sp>
      <p:sp>
        <p:nvSpPr>
          <p:cNvPr id="8" name="TextBox 7">
            <a:extLst>
              <a:ext uri="{FF2B5EF4-FFF2-40B4-BE49-F238E27FC236}">
                <a16:creationId xmlns:a16="http://schemas.microsoft.com/office/drawing/2014/main" id="{C46257A1-11A4-4D16-B163-A28F223C91D1}"/>
              </a:ext>
            </a:extLst>
          </p:cNvPr>
          <p:cNvSpPr txBox="1"/>
          <p:nvPr/>
        </p:nvSpPr>
        <p:spPr>
          <a:xfrm>
            <a:off x="3813842" y="467695"/>
            <a:ext cx="5265589" cy="1569660"/>
          </a:xfrm>
          <a:prstGeom prst="rect">
            <a:avLst/>
          </a:prstGeom>
          <a:solidFill>
            <a:schemeClr val="tx1"/>
          </a:solidFill>
        </p:spPr>
        <p:txBody>
          <a:bodyPr wrap="square" rtlCol="0">
            <a:spAutoFit/>
          </a:bodyPr>
          <a:lstStyle/>
          <a:p>
            <a:r>
              <a:rPr lang="en-US" sz="2400">
                <a:solidFill>
                  <a:schemeClr val="bg1"/>
                </a:solidFill>
              </a:rPr>
              <a:t>… and uses neural networks so that solutions are possible in 1 second compared to 1 hour (Gao et al., 2021; Stamnes et al., 2023, submitted.)</a:t>
            </a:r>
          </a:p>
        </p:txBody>
      </p:sp>
      <p:pic>
        <p:nvPicPr>
          <p:cNvPr id="9" name="Picture 8" descr="Chart, polygon&#10;&#10;Description automatically generated with medium confidence">
            <a:extLst>
              <a:ext uri="{FF2B5EF4-FFF2-40B4-BE49-F238E27FC236}">
                <a16:creationId xmlns:a16="http://schemas.microsoft.com/office/drawing/2014/main" id="{6799D48E-BFFF-44C9-B09E-AE468DEBBBE2}"/>
              </a:ext>
            </a:extLst>
          </p:cNvPr>
          <p:cNvPicPr>
            <a:picLocks noChangeAspect="1"/>
          </p:cNvPicPr>
          <p:nvPr/>
        </p:nvPicPr>
        <p:blipFill rotWithShape="1">
          <a:blip r:embed="rId2"/>
          <a:srcRect l="1264" t="896" r="74369" b="83446"/>
          <a:stretch/>
        </p:blipFill>
        <p:spPr>
          <a:xfrm>
            <a:off x="1121301" y="2334436"/>
            <a:ext cx="2975288" cy="2862524"/>
          </a:xfrm>
          <a:prstGeom prst="rect">
            <a:avLst/>
          </a:prstGeom>
        </p:spPr>
      </p:pic>
      <p:pic>
        <p:nvPicPr>
          <p:cNvPr id="10" name="Picture 9" descr="Chart, polygon&#10;&#10;Description automatically generated with medium confidence">
            <a:extLst>
              <a:ext uri="{FF2B5EF4-FFF2-40B4-BE49-F238E27FC236}">
                <a16:creationId xmlns:a16="http://schemas.microsoft.com/office/drawing/2014/main" id="{A21D61A9-D1D5-463E-AA7A-FD0BAB267754}"/>
              </a:ext>
            </a:extLst>
          </p:cNvPr>
          <p:cNvPicPr>
            <a:picLocks noChangeAspect="1"/>
          </p:cNvPicPr>
          <p:nvPr/>
        </p:nvPicPr>
        <p:blipFill rotWithShape="1">
          <a:blip r:embed="rId2"/>
          <a:srcRect l="889" t="50000" r="74247" b="33504"/>
          <a:stretch/>
        </p:blipFill>
        <p:spPr>
          <a:xfrm>
            <a:off x="6593802" y="2274931"/>
            <a:ext cx="2975288" cy="2955268"/>
          </a:xfrm>
          <a:prstGeom prst="rect">
            <a:avLst/>
          </a:prstGeom>
        </p:spPr>
      </p:pic>
      <p:pic>
        <p:nvPicPr>
          <p:cNvPr id="11" name="Picture 10" descr="Chart, polygon&#10;&#10;Description automatically generated with medium confidence">
            <a:extLst>
              <a:ext uri="{FF2B5EF4-FFF2-40B4-BE49-F238E27FC236}">
                <a16:creationId xmlns:a16="http://schemas.microsoft.com/office/drawing/2014/main" id="{8DBA1110-57C3-40E1-94BB-A476B241836D}"/>
              </a:ext>
            </a:extLst>
          </p:cNvPr>
          <p:cNvPicPr>
            <a:picLocks noChangeAspect="1"/>
          </p:cNvPicPr>
          <p:nvPr/>
        </p:nvPicPr>
        <p:blipFill rotWithShape="1">
          <a:blip r:embed="rId2"/>
          <a:srcRect l="74369" t="626" b="83185"/>
          <a:stretch/>
        </p:blipFill>
        <p:spPr>
          <a:xfrm>
            <a:off x="4056811" y="2637035"/>
            <a:ext cx="2536991" cy="2398969"/>
          </a:xfrm>
          <a:prstGeom prst="rect">
            <a:avLst/>
          </a:prstGeom>
        </p:spPr>
      </p:pic>
      <p:pic>
        <p:nvPicPr>
          <p:cNvPr id="12" name="Picture 11" descr="Chart, polygon&#10;&#10;Description automatically generated with medium confidence">
            <a:extLst>
              <a:ext uri="{FF2B5EF4-FFF2-40B4-BE49-F238E27FC236}">
                <a16:creationId xmlns:a16="http://schemas.microsoft.com/office/drawing/2014/main" id="{60C23F0D-33BA-4FF8-B4A1-B47CCCB08178}"/>
              </a:ext>
            </a:extLst>
          </p:cNvPr>
          <p:cNvPicPr>
            <a:picLocks noChangeAspect="1"/>
          </p:cNvPicPr>
          <p:nvPr/>
        </p:nvPicPr>
        <p:blipFill rotWithShape="1">
          <a:blip r:embed="rId2"/>
          <a:srcRect l="74247" t="50000" b="33504"/>
          <a:stretch/>
        </p:blipFill>
        <p:spPr>
          <a:xfrm>
            <a:off x="9673220" y="2598439"/>
            <a:ext cx="2536991" cy="2432930"/>
          </a:xfrm>
          <a:prstGeom prst="rect">
            <a:avLst/>
          </a:prstGeom>
        </p:spPr>
      </p:pic>
    </p:spTree>
    <p:extLst>
      <p:ext uri="{BB962C8B-B14F-4D97-AF65-F5344CB8AC3E}">
        <p14:creationId xmlns:p14="http://schemas.microsoft.com/office/powerpoint/2010/main" val="124219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DF17A6-D511-E84B-9F70-482031AC8B3F}"/>
              </a:ext>
            </a:extLst>
          </p:cNvPr>
          <p:cNvSpPr>
            <a:spLocks noGrp="1"/>
          </p:cNvSpPr>
          <p:nvPr>
            <p:ph type="sldNum" sz="quarter" idx="12"/>
          </p:nvPr>
        </p:nvSpPr>
        <p:spPr/>
        <p:txBody>
          <a:bodyPr/>
          <a:lstStyle/>
          <a:p>
            <a:fld id="{2E8C51FE-49D9-314D-9957-ABBF7DDE8782}" type="slidenum">
              <a:rPr lang="en-US" smtClean="0"/>
              <a:pPr/>
              <a:t>10</a:t>
            </a:fld>
            <a:endParaRPr lang="en-US"/>
          </a:p>
        </p:txBody>
      </p:sp>
      <p:sp>
        <p:nvSpPr>
          <p:cNvPr id="2" name="Footer Placeholder 1">
            <a:extLst>
              <a:ext uri="{FF2B5EF4-FFF2-40B4-BE49-F238E27FC236}">
                <a16:creationId xmlns:a16="http://schemas.microsoft.com/office/drawing/2014/main" id="{BC2AE88A-FE21-FE4F-BBFA-13D57430DE9D}"/>
              </a:ext>
            </a:extLst>
          </p:cNvPr>
          <p:cNvSpPr>
            <a:spLocks noGrp="1"/>
          </p:cNvSpPr>
          <p:nvPr>
            <p:ph type="ftr" sz="quarter" idx="11"/>
          </p:nvPr>
        </p:nvSpPr>
        <p:spPr/>
        <p:txBody>
          <a:bodyPr/>
          <a:lstStyle/>
          <a:p>
            <a:r>
              <a:rPr lang="en-US"/>
              <a:t>The Science Directorate at NASA's Langley Research Center</a:t>
            </a:r>
          </a:p>
        </p:txBody>
      </p:sp>
      <p:sp>
        <p:nvSpPr>
          <p:cNvPr id="5" name="TextBox 4">
            <a:extLst>
              <a:ext uri="{FF2B5EF4-FFF2-40B4-BE49-F238E27FC236}">
                <a16:creationId xmlns:a16="http://schemas.microsoft.com/office/drawing/2014/main" id="{533E4529-18C1-77CA-702F-B920243F5564}"/>
              </a:ext>
            </a:extLst>
          </p:cNvPr>
          <p:cNvSpPr txBox="1"/>
          <p:nvPr/>
        </p:nvSpPr>
        <p:spPr>
          <a:xfrm>
            <a:off x="1869593" y="4564654"/>
            <a:ext cx="8857326" cy="830997"/>
          </a:xfrm>
          <a:prstGeom prst="rect">
            <a:avLst/>
          </a:prstGeom>
          <a:solidFill>
            <a:schemeClr val="tx1"/>
          </a:solidFill>
        </p:spPr>
        <p:txBody>
          <a:bodyPr wrap="square" rtlCol="0">
            <a:spAutoFit/>
          </a:bodyPr>
          <a:lstStyle/>
          <a:p>
            <a:pPr algn="ctr"/>
            <a:r>
              <a:rPr lang="en-US" sz="2400">
                <a:solidFill>
                  <a:schemeClr val="bg1"/>
                </a:solidFill>
              </a:rPr>
              <a:t>.. to significantly outperform conventional retrievals for cloud top height and pressure.</a:t>
            </a:r>
          </a:p>
        </p:txBody>
      </p:sp>
      <p:pic>
        <p:nvPicPr>
          <p:cNvPr id="9" name="Picture 8">
            <a:extLst>
              <a:ext uri="{FF2B5EF4-FFF2-40B4-BE49-F238E27FC236}">
                <a16:creationId xmlns:a16="http://schemas.microsoft.com/office/drawing/2014/main" id="{0CA180A4-472B-FA8A-CA9C-AE33030D403C}"/>
              </a:ext>
            </a:extLst>
          </p:cNvPr>
          <p:cNvPicPr>
            <a:picLocks noChangeAspect="1"/>
          </p:cNvPicPr>
          <p:nvPr/>
        </p:nvPicPr>
        <p:blipFill rotWithShape="1">
          <a:blip r:embed="rId2"/>
          <a:srcRect t="5271" r="6421"/>
          <a:stretch/>
        </p:blipFill>
        <p:spPr>
          <a:xfrm>
            <a:off x="450820" y="1074296"/>
            <a:ext cx="5152862" cy="3268323"/>
          </a:xfrm>
          <a:prstGeom prst="rect">
            <a:avLst/>
          </a:prstGeom>
        </p:spPr>
      </p:pic>
      <p:pic>
        <p:nvPicPr>
          <p:cNvPr id="11" name="Picture 10">
            <a:extLst>
              <a:ext uri="{FF2B5EF4-FFF2-40B4-BE49-F238E27FC236}">
                <a16:creationId xmlns:a16="http://schemas.microsoft.com/office/drawing/2014/main" id="{9868AE31-BD35-83C1-4403-C9B57EEA665A}"/>
              </a:ext>
            </a:extLst>
          </p:cNvPr>
          <p:cNvPicPr>
            <a:picLocks noChangeAspect="1"/>
          </p:cNvPicPr>
          <p:nvPr/>
        </p:nvPicPr>
        <p:blipFill rotWithShape="1">
          <a:blip r:embed="rId3"/>
          <a:srcRect t="6358" r="8233"/>
          <a:stretch/>
        </p:blipFill>
        <p:spPr>
          <a:xfrm>
            <a:off x="5714139" y="1074296"/>
            <a:ext cx="5012780" cy="3205012"/>
          </a:xfrm>
          <a:prstGeom prst="rect">
            <a:avLst/>
          </a:prstGeom>
        </p:spPr>
      </p:pic>
      <p:sp>
        <p:nvSpPr>
          <p:cNvPr id="13" name="TextBox 12">
            <a:extLst>
              <a:ext uri="{FF2B5EF4-FFF2-40B4-BE49-F238E27FC236}">
                <a16:creationId xmlns:a16="http://schemas.microsoft.com/office/drawing/2014/main" id="{D7D86B93-4030-7DFC-A548-4E5A488AE4EE}"/>
              </a:ext>
            </a:extLst>
          </p:cNvPr>
          <p:cNvSpPr txBox="1"/>
          <p:nvPr/>
        </p:nvSpPr>
        <p:spPr>
          <a:xfrm>
            <a:off x="1869593" y="390596"/>
            <a:ext cx="8530120" cy="461665"/>
          </a:xfrm>
          <a:prstGeom prst="rect">
            <a:avLst/>
          </a:prstGeom>
          <a:solidFill>
            <a:schemeClr val="tx1"/>
          </a:solidFill>
        </p:spPr>
        <p:txBody>
          <a:bodyPr wrap="square">
            <a:spAutoFit/>
          </a:bodyPr>
          <a:lstStyle/>
          <a:p>
            <a:r>
              <a:rPr lang="en-US" sz="2400">
                <a:solidFill>
                  <a:schemeClr val="bg1"/>
                </a:solidFill>
              </a:rPr>
              <a:t>Furthermore, lidar data can be used to train polarimeter data.. </a:t>
            </a:r>
          </a:p>
        </p:txBody>
      </p:sp>
    </p:spTree>
    <p:extLst>
      <p:ext uri="{BB962C8B-B14F-4D97-AF65-F5344CB8AC3E}">
        <p14:creationId xmlns:p14="http://schemas.microsoft.com/office/powerpoint/2010/main" val="103867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1A5-B99B-47C6-B6E0-8530F1C3D4B7}"/>
              </a:ext>
            </a:extLst>
          </p:cNvPr>
          <p:cNvSpPr>
            <a:spLocks noGrp="1"/>
          </p:cNvSpPr>
          <p:nvPr>
            <p:ph type="title"/>
          </p:nvPr>
        </p:nvSpPr>
        <p:spPr>
          <a:xfrm>
            <a:off x="952500" y="457813"/>
            <a:ext cx="10664112" cy="646331"/>
          </a:xfrm>
        </p:spPr>
        <p:txBody>
          <a:bodyPr/>
          <a:lstStyle/>
          <a:p>
            <a:r>
              <a:rPr lang="en-US" dirty="0"/>
              <a:t>PolCube Synergy with NASA Missions</a:t>
            </a:r>
          </a:p>
        </p:txBody>
      </p:sp>
      <p:sp>
        <p:nvSpPr>
          <p:cNvPr id="4" name="Footer Placeholder 3">
            <a:extLst>
              <a:ext uri="{FF2B5EF4-FFF2-40B4-BE49-F238E27FC236}">
                <a16:creationId xmlns:a16="http://schemas.microsoft.com/office/drawing/2014/main" id="{F48DC360-7D6C-4055-A6F3-3D5E87A31A0A}"/>
              </a:ext>
            </a:extLst>
          </p:cNvPr>
          <p:cNvSpPr>
            <a:spLocks noGrp="1"/>
          </p:cNvSpPr>
          <p:nvPr>
            <p:ph type="ftr" sz="quarter" idx="11"/>
          </p:nvPr>
        </p:nvSpPr>
        <p:spPr/>
        <p:txBody>
          <a:bodyPr/>
          <a:lstStyle/>
          <a:p>
            <a:r>
              <a:rPr lang="en-US"/>
              <a:t>The Science Directorate at NASA's Langley Research Center</a:t>
            </a:r>
          </a:p>
        </p:txBody>
      </p:sp>
      <p:sp>
        <p:nvSpPr>
          <p:cNvPr id="5" name="Slide Number Placeholder 4">
            <a:extLst>
              <a:ext uri="{FF2B5EF4-FFF2-40B4-BE49-F238E27FC236}">
                <a16:creationId xmlns:a16="http://schemas.microsoft.com/office/drawing/2014/main" id="{A781E70C-1901-4E5F-9FE0-AECC80A4EE1F}"/>
              </a:ext>
            </a:extLst>
          </p:cNvPr>
          <p:cNvSpPr>
            <a:spLocks noGrp="1"/>
          </p:cNvSpPr>
          <p:nvPr>
            <p:ph type="sldNum" sz="quarter" idx="12"/>
          </p:nvPr>
        </p:nvSpPr>
        <p:spPr/>
        <p:txBody>
          <a:bodyPr/>
          <a:lstStyle/>
          <a:p>
            <a:fld id="{2E8C51FE-49D9-314D-9957-ABBF7DDE8782}" type="slidenum">
              <a:rPr lang="en-US" smtClean="0"/>
              <a:t>11</a:t>
            </a:fld>
            <a:endParaRPr lang="en-US"/>
          </a:p>
        </p:txBody>
      </p:sp>
      <p:sp>
        <p:nvSpPr>
          <p:cNvPr id="9" name="Content Placeholder 2">
            <a:extLst>
              <a:ext uri="{FF2B5EF4-FFF2-40B4-BE49-F238E27FC236}">
                <a16:creationId xmlns:a16="http://schemas.microsoft.com/office/drawing/2014/main" id="{7B913FA1-3429-4BB5-8C13-0506DF8F1797}"/>
              </a:ext>
            </a:extLst>
          </p:cNvPr>
          <p:cNvSpPr>
            <a:spLocks noGrp="1"/>
          </p:cNvSpPr>
          <p:nvPr>
            <p:ph idx="1"/>
          </p:nvPr>
        </p:nvSpPr>
        <p:spPr>
          <a:xfrm>
            <a:off x="234096" y="1229019"/>
            <a:ext cx="11382516" cy="4561249"/>
          </a:xfrm>
        </p:spPr>
        <p:txBody>
          <a:bodyPr/>
          <a:lstStyle/>
          <a:p>
            <a:pPr marL="285750" indent="-285750">
              <a:spcBef>
                <a:spcPts val="0"/>
              </a:spcBef>
              <a:buFont typeface="Arial" panose="020B0604020202020204" pitchFamily="34" charset="0"/>
              <a:buChar char="•"/>
            </a:pPr>
            <a:r>
              <a:rPr lang="en-US" sz="2400"/>
              <a:t>MAIA</a:t>
            </a:r>
          </a:p>
          <a:p>
            <a:pPr marL="742950" lvl="1" indent="-285750">
              <a:spcBef>
                <a:spcPts val="0"/>
              </a:spcBef>
              <a:buFont typeface="Arial" panose="020B0604020202020204" pitchFamily="34" charset="0"/>
              <a:buChar char="•"/>
            </a:pPr>
            <a:r>
              <a:rPr lang="en-US" sz="2400"/>
              <a:t>Aligns with planned air quality observations</a:t>
            </a:r>
          </a:p>
          <a:p>
            <a:pPr marL="742950" lvl="1" indent="-285750">
              <a:spcBef>
                <a:spcPts val="0"/>
              </a:spcBef>
              <a:buFont typeface="Arial" panose="020B0604020202020204" pitchFamily="34" charset="0"/>
              <a:buChar char="•"/>
            </a:pPr>
            <a:r>
              <a:rPr lang="en-US" sz="2400"/>
              <a:t>Consider using PolCube to close gaps (Busan City)</a:t>
            </a:r>
          </a:p>
          <a:p>
            <a:pPr marL="285750" indent="-285750">
              <a:spcBef>
                <a:spcPts val="0"/>
              </a:spcBef>
              <a:buFont typeface="Arial" panose="020B0604020202020204" pitchFamily="34" charset="0"/>
              <a:buChar char="•"/>
            </a:pPr>
            <a:r>
              <a:rPr lang="en-US" sz="2400"/>
              <a:t>Plankton, Aerosol, Cloud, ocean Ecosystem (PACE)</a:t>
            </a:r>
          </a:p>
          <a:p>
            <a:pPr marL="742950" lvl="1" indent="-285750">
              <a:spcBef>
                <a:spcPts val="0"/>
              </a:spcBef>
              <a:buFont typeface="Arial" panose="020B0604020202020204" pitchFamily="34" charset="0"/>
              <a:buChar char="•"/>
            </a:pPr>
            <a:r>
              <a:rPr lang="en-US" sz="2400"/>
              <a:t>Coastal areas need 1 x 1 km^2 resolution</a:t>
            </a:r>
          </a:p>
          <a:p>
            <a:pPr marL="742950" lvl="1" indent="-285750">
              <a:spcBef>
                <a:spcPts val="0"/>
              </a:spcBef>
              <a:buFont typeface="Arial" panose="020B0604020202020204" pitchFamily="34" charset="0"/>
              <a:buChar char="•"/>
            </a:pPr>
            <a:r>
              <a:rPr lang="en-US" sz="2400"/>
              <a:t>ICESat-2 and </a:t>
            </a:r>
            <a:r>
              <a:rPr lang="en-US" sz="2400" err="1"/>
              <a:t>EarthCARE</a:t>
            </a:r>
            <a:r>
              <a:rPr lang="en-US" sz="2400"/>
              <a:t>/ATLID for synergistic atmosphere/ocean properties</a:t>
            </a:r>
          </a:p>
          <a:p>
            <a:pPr marL="285750" indent="-285750">
              <a:spcBef>
                <a:spcPts val="0"/>
              </a:spcBef>
              <a:buFont typeface="Arial" panose="020B0604020202020204" pitchFamily="34" charset="0"/>
              <a:buChar char="•"/>
            </a:pPr>
            <a:r>
              <a:rPr lang="en-US" sz="2400"/>
              <a:t>Atmosphere Observing System (AOS)</a:t>
            </a:r>
          </a:p>
          <a:p>
            <a:pPr marL="742950" lvl="1" indent="-285750">
              <a:spcBef>
                <a:spcPts val="0"/>
              </a:spcBef>
              <a:buFont typeface="Arial" panose="020B0604020202020204" pitchFamily="34" charset="0"/>
              <a:buChar char="•"/>
            </a:pPr>
            <a:r>
              <a:rPr lang="en-US" sz="2400"/>
              <a:t>ICESat-2 and </a:t>
            </a:r>
            <a:r>
              <a:rPr lang="en-US" sz="2400" err="1"/>
              <a:t>EarthCARE</a:t>
            </a:r>
            <a:r>
              <a:rPr lang="en-US" sz="2400"/>
              <a:t>/ATLID for synergistic aerosol/cloud properties</a:t>
            </a:r>
          </a:p>
          <a:p>
            <a:pPr marL="285750" indent="-285750">
              <a:spcBef>
                <a:spcPts val="0"/>
              </a:spcBef>
              <a:buFont typeface="Arial" panose="020B0604020202020204" pitchFamily="34" charset="0"/>
              <a:buChar char="•"/>
            </a:pPr>
            <a:r>
              <a:rPr lang="en-US" sz="2400"/>
              <a:t>Surface Biology and Geology (SBG)</a:t>
            </a:r>
          </a:p>
          <a:p>
            <a:pPr marL="742950" lvl="1" indent="-285750">
              <a:spcBef>
                <a:spcPts val="0"/>
              </a:spcBef>
              <a:buFont typeface="Arial" panose="020B0604020202020204" pitchFamily="34" charset="0"/>
              <a:buChar char="•"/>
            </a:pPr>
            <a:r>
              <a:rPr lang="en-US" sz="2400"/>
              <a:t>Working with David Thompson (EMIT/AVIRIS/PRISM team), his postdoc, and Xu Liu on </a:t>
            </a:r>
            <a:r>
              <a:rPr lang="en-US" sz="2400" err="1"/>
              <a:t>polarimeter+hyperspectral</a:t>
            </a:r>
            <a:r>
              <a:rPr lang="en-US" sz="2400"/>
              <a:t> retrievals using </a:t>
            </a:r>
            <a:r>
              <a:rPr lang="en-US" sz="2400" err="1"/>
              <a:t>HyspIRI</a:t>
            </a:r>
            <a:r>
              <a:rPr lang="en-US" sz="2400"/>
              <a:t> data</a:t>
            </a:r>
          </a:p>
          <a:p>
            <a:pPr marL="742950" lvl="1" indent="-285750">
              <a:spcBef>
                <a:spcPts val="0"/>
              </a:spcBef>
              <a:buFont typeface="Arial" panose="020B0604020202020204" pitchFamily="34" charset="0"/>
              <a:buChar char="•"/>
            </a:pPr>
            <a:r>
              <a:rPr lang="en-US" sz="2400"/>
              <a:t>PolCube can improve SBG’s atmospheric correction capabilities to reduce uncertainties in surface reflectances and water-leaving radiances</a:t>
            </a:r>
          </a:p>
        </p:txBody>
      </p:sp>
    </p:spTree>
    <p:extLst>
      <p:ext uri="{BB962C8B-B14F-4D97-AF65-F5344CB8AC3E}">
        <p14:creationId xmlns:p14="http://schemas.microsoft.com/office/powerpoint/2010/main" val="202080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05E6A-C972-1F6B-A92C-C841468821EB}"/>
              </a:ext>
            </a:extLst>
          </p:cNvPr>
          <p:cNvSpPr>
            <a:spLocks noGrp="1"/>
          </p:cNvSpPr>
          <p:nvPr>
            <p:ph type="title"/>
          </p:nvPr>
        </p:nvSpPr>
        <p:spPr>
          <a:xfrm>
            <a:off x="459077" y="170654"/>
            <a:ext cx="10393680" cy="646331"/>
          </a:xfrm>
        </p:spPr>
        <p:txBody>
          <a:bodyPr/>
          <a:lstStyle/>
          <a:p>
            <a:r>
              <a:rPr lang="en-US" dirty="0"/>
              <a:t>Hampton University team</a:t>
            </a:r>
          </a:p>
        </p:txBody>
      </p:sp>
      <p:sp>
        <p:nvSpPr>
          <p:cNvPr id="3" name="Content Placeholder 2">
            <a:extLst>
              <a:ext uri="{FF2B5EF4-FFF2-40B4-BE49-F238E27FC236}">
                <a16:creationId xmlns:a16="http://schemas.microsoft.com/office/drawing/2014/main" id="{73262A32-9820-35F4-889E-5C74D6F79424}"/>
              </a:ext>
            </a:extLst>
          </p:cNvPr>
          <p:cNvSpPr>
            <a:spLocks noGrp="1"/>
          </p:cNvSpPr>
          <p:nvPr>
            <p:ph idx="1"/>
          </p:nvPr>
        </p:nvSpPr>
        <p:spPr>
          <a:xfrm>
            <a:off x="232834" y="816985"/>
            <a:ext cx="11679766" cy="5725157"/>
          </a:xfrm>
        </p:spPr>
        <p:txBody>
          <a:bodyPr/>
          <a:lstStyle/>
          <a:p>
            <a:pPr marL="285750" indent="-285750">
              <a:buFont typeface="Arial" panose="020B0604020202020204" pitchFamily="34" charset="0"/>
              <a:buChar char="•"/>
            </a:pPr>
            <a:r>
              <a:rPr lang="en-US" dirty="0"/>
              <a:t>HU team (funding level ~$300k/year for 3 years)</a:t>
            </a:r>
          </a:p>
          <a:p>
            <a:pPr marL="742950" lvl="1" indent="-285750">
              <a:buFont typeface="Arial" panose="020B0604020202020204" pitchFamily="34" charset="0"/>
              <a:buChar char="•"/>
            </a:pPr>
            <a:r>
              <a:rPr lang="en-US" dirty="0"/>
              <a:t>Co-Is Geddis, Loughman, Le</a:t>
            </a:r>
          </a:p>
          <a:p>
            <a:pPr marL="742950" lvl="1" indent="-285750">
              <a:buFont typeface="Arial" panose="020B0604020202020204" pitchFamily="34" charset="0"/>
              <a:buChar char="•"/>
            </a:pPr>
            <a:r>
              <a:rPr lang="en-US" dirty="0"/>
              <a:t>2-3 undergraduate students</a:t>
            </a:r>
          </a:p>
          <a:p>
            <a:pPr marL="742950" lvl="1" indent="-285750">
              <a:buFont typeface="Arial" panose="020B0604020202020204" pitchFamily="34" charset="0"/>
              <a:buChar char="•"/>
            </a:pPr>
            <a:r>
              <a:rPr lang="en-US" dirty="0"/>
              <a:t>1-2 graduate students</a:t>
            </a:r>
          </a:p>
          <a:p>
            <a:pPr marL="742950" lvl="1" indent="-285750">
              <a:buFont typeface="Arial" panose="020B0604020202020204" pitchFamily="34" charset="0"/>
              <a:buChar char="•"/>
            </a:pPr>
            <a:r>
              <a:rPr lang="en-US" dirty="0"/>
              <a:t>Up to 1 postdoc</a:t>
            </a:r>
          </a:p>
          <a:p>
            <a:pPr marL="285750" indent="-285750">
              <a:buFont typeface="Arial" panose="020B0604020202020204" pitchFamily="34" charset="0"/>
              <a:buChar char="•"/>
            </a:pPr>
            <a:r>
              <a:rPr lang="en-US" dirty="0"/>
              <a:t>Possible 3-year projects (not an exhaustive list, let’s discuss..)</a:t>
            </a:r>
          </a:p>
          <a:p>
            <a:pPr marL="742950" lvl="1" indent="-285750">
              <a:buFont typeface="Arial" panose="020B0604020202020204" pitchFamily="34" charset="0"/>
              <a:buChar char="•"/>
            </a:pPr>
            <a:r>
              <a:rPr lang="en-US" dirty="0"/>
              <a:t>Synergy with HU ground-based AERONET/Pandora/AQ/lidar measurements</a:t>
            </a:r>
          </a:p>
          <a:p>
            <a:pPr marL="742950" lvl="1" indent="-285750">
              <a:buFont typeface="Arial" panose="020B0604020202020204" pitchFamily="34" charset="0"/>
              <a:buChar char="•"/>
            </a:pPr>
            <a:r>
              <a:rPr lang="en-US" dirty="0"/>
              <a:t>Engineering / Physics</a:t>
            </a:r>
          </a:p>
          <a:p>
            <a:pPr marL="1200150" lvl="2" indent="-285750">
              <a:buFont typeface="Arial" panose="020B0604020202020204" pitchFamily="34" charset="0"/>
              <a:buChar char="•"/>
            </a:pPr>
            <a:r>
              <a:rPr lang="en-US" dirty="0"/>
              <a:t>Polarimetric/Radiometric calibration lab set-up, testing and documentation</a:t>
            </a:r>
          </a:p>
          <a:p>
            <a:pPr marL="1200150" lvl="2" indent="-285750">
              <a:buFont typeface="Arial" panose="020B0604020202020204" pitchFamily="34" charset="0"/>
              <a:buChar char="•"/>
            </a:pPr>
            <a:r>
              <a:rPr lang="en-US" dirty="0"/>
              <a:t>PolCube engineering qualified model (EQM) calibration and validation</a:t>
            </a:r>
          </a:p>
          <a:p>
            <a:pPr marL="742950" lvl="1" indent="-285750">
              <a:buFont typeface="Arial" panose="020B0604020202020204" pitchFamily="34" charset="0"/>
              <a:buChar char="•"/>
            </a:pPr>
            <a:r>
              <a:rPr lang="en-US" dirty="0"/>
              <a:t>Atmospheric and Planetary Science / Chemistry / Physics</a:t>
            </a:r>
          </a:p>
          <a:p>
            <a:pPr marL="1200150" lvl="2" indent="-285750">
              <a:buFont typeface="Arial" panose="020B0604020202020204" pitchFamily="34" charset="0"/>
              <a:buChar char="•"/>
            </a:pPr>
            <a:r>
              <a:rPr lang="en-US" dirty="0"/>
              <a:t>PolCube Air quality (PM2.5) products</a:t>
            </a:r>
          </a:p>
          <a:p>
            <a:pPr marL="1200150" lvl="2" indent="-285750">
              <a:buFont typeface="Arial" panose="020B0604020202020204" pitchFamily="34" charset="0"/>
              <a:buChar char="•"/>
            </a:pPr>
            <a:r>
              <a:rPr lang="en-US" dirty="0"/>
              <a:t>Improved PolCube aerosol products using SAGE stratospheric aerosol products</a:t>
            </a:r>
          </a:p>
          <a:p>
            <a:pPr marL="1200150" lvl="2" indent="-285750">
              <a:buFont typeface="Arial" panose="020B0604020202020204" pitchFamily="34" charset="0"/>
              <a:buChar char="•"/>
            </a:pPr>
            <a:r>
              <a:rPr lang="en-US" dirty="0"/>
              <a:t>PolCube Water quality products (e.g. </a:t>
            </a:r>
            <a:r>
              <a:rPr lang="en-US" dirty="0" err="1"/>
              <a:t>Chla</a:t>
            </a:r>
            <a:r>
              <a:rPr lang="en-US" dirty="0"/>
              <a:t>)</a:t>
            </a:r>
          </a:p>
          <a:p>
            <a:pPr marL="742950" lvl="1" indent="-285750">
              <a:buFont typeface="Arial" panose="020B0604020202020204" pitchFamily="34" charset="0"/>
              <a:buChar char="•"/>
            </a:pPr>
            <a:r>
              <a:rPr lang="en-US" dirty="0"/>
              <a:t>Computer science</a:t>
            </a:r>
          </a:p>
          <a:p>
            <a:pPr marL="1200150" lvl="2" indent="-285750">
              <a:buFont typeface="Arial" panose="020B0604020202020204" pitchFamily="34" charset="0"/>
              <a:buChar char="•"/>
            </a:pPr>
            <a:r>
              <a:rPr lang="en-US" dirty="0"/>
              <a:t>PolCube instrument simulator (e.g. using </a:t>
            </a:r>
            <a:r>
              <a:rPr lang="en-US" dirty="0" err="1"/>
              <a:t>Jupyter</a:t>
            </a:r>
            <a:r>
              <a:rPr lang="en-US" dirty="0"/>
              <a:t> Notebook + widgets)</a:t>
            </a:r>
          </a:p>
          <a:p>
            <a:pPr marL="1200150" lvl="2" indent="-285750">
              <a:buFont typeface="Arial" panose="020B0604020202020204" pitchFamily="34" charset="0"/>
              <a:buChar char="•"/>
            </a:pPr>
            <a:r>
              <a:rPr lang="en-US" dirty="0"/>
              <a:t>PolCube machine learning / AI remote sensing retrieval algorithms (clouds/land/algal blooms)</a:t>
            </a:r>
          </a:p>
        </p:txBody>
      </p:sp>
      <p:sp>
        <p:nvSpPr>
          <p:cNvPr id="4" name="Footer Placeholder 3">
            <a:extLst>
              <a:ext uri="{FF2B5EF4-FFF2-40B4-BE49-F238E27FC236}">
                <a16:creationId xmlns:a16="http://schemas.microsoft.com/office/drawing/2014/main" id="{BE136FC0-E81C-D408-2A4A-18A06455D1C4}"/>
              </a:ext>
            </a:extLst>
          </p:cNvPr>
          <p:cNvSpPr>
            <a:spLocks noGrp="1"/>
          </p:cNvSpPr>
          <p:nvPr>
            <p:ph type="ftr" sz="quarter" idx="11"/>
          </p:nvPr>
        </p:nvSpPr>
        <p:spPr/>
        <p:txBody>
          <a:bodyPr/>
          <a:lstStyle/>
          <a:p>
            <a:r>
              <a:rPr lang="en-US"/>
              <a:t>The Science Directorate at NASA's Langley Research Center</a:t>
            </a:r>
          </a:p>
        </p:txBody>
      </p:sp>
      <p:sp>
        <p:nvSpPr>
          <p:cNvPr id="5" name="Slide Number Placeholder 4">
            <a:extLst>
              <a:ext uri="{FF2B5EF4-FFF2-40B4-BE49-F238E27FC236}">
                <a16:creationId xmlns:a16="http://schemas.microsoft.com/office/drawing/2014/main" id="{C346E272-6EA4-F826-B082-D3AA2CDD3C56}"/>
              </a:ext>
            </a:extLst>
          </p:cNvPr>
          <p:cNvSpPr>
            <a:spLocks noGrp="1"/>
          </p:cNvSpPr>
          <p:nvPr>
            <p:ph type="sldNum" sz="quarter" idx="12"/>
          </p:nvPr>
        </p:nvSpPr>
        <p:spPr/>
        <p:txBody>
          <a:bodyPr/>
          <a:lstStyle/>
          <a:p>
            <a:fld id="{2E8C51FE-49D9-314D-9957-ABBF7DDE8782}" type="slidenum">
              <a:rPr lang="en-US" smtClean="0"/>
              <a:pPr/>
              <a:t>12</a:t>
            </a:fld>
            <a:endParaRPr lang="en-US"/>
          </a:p>
        </p:txBody>
      </p:sp>
    </p:spTree>
    <p:extLst>
      <p:ext uri="{BB962C8B-B14F-4D97-AF65-F5344CB8AC3E}">
        <p14:creationId xmlns:p14="http://schemas.microsoft.com/office/powerpoint/2010/main" val="3824680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C49CF88-DA5C-4F16-AEAA-45C4E6CB2E3A}"/>
              </a:ext>
            </a:extLst>
          </p:cNvPr>
          <p:cNvSpPr>
            <a:spLocks noGrp="1"/>
          </p:cNvSpPr>
          <p:nvPr>
            <p:ph type="ftr" sz="quarter" idx="11"/>
          </p:nvPr>
        </p:nvSpPr>
        <p:spPr/>
        <p:txBody>
          <a:bodyPr/>
          <a:lstStyle/>
          <a:p>
            <a:r>
              <a:rPr lang="en-US"/>
              <a:t>The Science Directorate at NASA's Langley Research Center</a:t>
            </a:r>
          </a:p>
        </p:txBody>
      </p:sp>
      <p:sp>
        <p:nvSpPr>
          <p:cNvPr id="5" name="Slide Number Placeholder 4">
            <a:extLst>
              <a:ext uri="{FF2B5EF4-FFF2-40B4-BE49-F238E27FC236}">
                <a16:creationId xmlns:a16="http://schemas.microsoft.com/office/drawing/2014/main" id="{4A4E12E0-6E72-4DAF-99A0-C1274DE510FE}"/>
              </a:ext>
            </a:extLst>
          </p:cNvPr>
          <p:cNvSpPr>
            <a:spLocks noGrp="1"/>
          </p:cNvSpPr>
          <p:nvPr>
            <p:ph type="sldNum" sz="quarter" idx="12"/>
          </p:nvPr>
        </p:nvSpPr>
        <p:spPr/>
        <p:txBody>
          <a:bodyPr/>
          <a:lstStyle/>
          <a:p>
            <a:fld id="{2E8C51FE-49D9-314D-9957-ABBF7DDE8782}" type="slidenum">
              <a:rPr lang="en-US" smtClean="0"/>
              <a:pPr/>
              <a:t>13</a:t>
            </a:fld>
            <a:endParaRPr lang="en-US"/>
          </a:p>
        </p:txBody>
      </p:sp>
      <p:pic>
        <p:nvPicPr>
          <p:cNvPr id="7" name="Picture 6">
            <a:extLst>
              <a:ext uri="{FF2B5EF4-FFF2-40B4-BE49-F238E27FC236}">
                <a16:creationId xmlns:a16="http://schemas.microsoft.com/office/drawing/2014/main" id="{9FD2BF9A-E66B-457D-BF05-391E6D3C9A25}"/>
              </a:ext>
            </a:extLst>
          </p:cNvPr>
          <p:cNvPicPr>
            <a:picLocks noChangeAspect="1"/>
          </p:cNvPicPr>
          <p:nvPr/>
        </p:nvPicPr>
        <p:blipFill>
          <a:blip r:embed="rId2"/>
          <a:stretch>
            <a:fillRect/>
          </a:stretch>
        </p:blipFill>
        <p:spPr>
          <a:xfrm>
            <a:off x="2098185" y="181489"/>
            <a:ext cx="7995630" cy="6240850"/>
          </a:xfrm>
          <a:prstGeom prst="rect">
            <a:avLst/>
          </a:prstGeom>
        </p:spPr>
      </p:pic>
    </p:spTree>
    <p:extLst>
      <p:ext uri="{BB962C8B-B14F-4D97-AF65-F5344CB8AC3E}">
        <p14:creationId xmlns:p14="http://schemas.microsoft.com/office/powerpoint/2010/main" val="2853205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_STILL_OPTION_1" id="{A7EB731F-9F26-FA45-B219-A9FC2724B824}" vid="{BB2B4FA0-A277-B74D-BFBF-46A8FBBB8B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0780204-d65c-4456-82f3-af3cc7e2838c" xsi:nil="true"/>
    <lcf76f155ced4ddcb4097134ff3c332f xmlns="c73a2035-c708-4e06-8a22-150fd2a5990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A16239683593E47B1646971542EB538" ma:contentTypeVersion="13" ma:contentTypeDescription="Create a new document." ma:contentTypeScope="" ma:versionID="eba8d142c4c76d787d0b0e258eadb7be">
  <xsd:schema xmlns:xsd="http://www.w3.org/2001/XMLSchema" xmlns:xs="http://www.w3.org/2001/XMLSchema" xmlns:p="http://schemas.microsoft.com/office/2006/metadata/properties" xmlns:ns2="c73a2035-c708-4e06-8a22-150fd2a59909" xmlns:ns3="00780204-d65c-4456-82f3-af3cc7e2838c" targetNamespace="http://schemas.microsoft.com/office/2006/metadata/properties" ma:root="true" ma:fieldsID="7def2d0c2563e18449495902c57b80a6" ns2:_="" ns3:_="">
    <xsd:import namespace="c73a2035-c708-4e06-8a22-150fd2a59909"/>
    <xsd:import namespace="00780204-d65c-4456-82f3-af3cc7e2838c"/>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3a2035-c708-4e06-8a22-150fd2a599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780204-d65c-4456-82f3-af3cc7e2838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5f9e891e-ab0a-4c60-8361-b4e01576d6f4}" ma:internalName="TaxCatchAll" ma:showField="CatchAllData" ma:web="00780204-d65c-4456-82f3-af3cc7e2838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6871BC-F1DF-48F0-9C93-ED2D9E796CA0}">
  <ds:schemaRefs>
    <ds:schemaRef ds:uri="http://schemas.microsoft.com/sharepoint/v3/contenttype/forms"/>
  </ds:schemaRefs>
</ds:datastoreItem>
</file>

<file path=customXml/itemProps2.xml><?xml version="1.0" encoding="utf-8"?>
<ds:datastoreItem xmlns:ds="http://schemas.openxmlformats.org/officeDocument/2006/customXml" ds:itemID="{7D83E11A-A494-48B9-9585-922DADCF9FDD}">
  <ds:schemaRefs>
    <ds:schemaRef ds:uri="c73a2035-c708-4e06-8a22-150fd2a59909"/>
    <ds:schemaRef ds:uri="http://purl.org/dc/elements/1.1/"/>
    <ds:schemaRef ds:uri="http://purl.org/dc/dcmitype/"/>
    <ds:schemaRef ds:uri="http://schemas.microsoft.com/office/2006/metadata/properties"/>
    <ds:schemaRef ds:uri="http://purl.org/dc/term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00780204-d65c-4456-82f3-af3cc7e2838c"/>
  </ds:schemaRefs>
</ds:datastoreItem>
</file>

<file path=customXml/itemProps3.xml><?xml version="1.0" encoding="utf-8"?>
<ds:datastoreItem xmlns:ds="http://schemas.openxmlformats.org/officeDocument/2006/customXml" ds:itemID="{0E366D1A-18FA-45E9-9B5E-2D60BFED623B}">
  <ds:schemaRefs>
    <ds:schemaRef ds:uri="00780204-d65c-4456-82f3-af3cc7e2838c"/>
    <ds:schemaRef ds:uri="c73a2035-c708-4e06-8a22-150fd2a599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LIGHT_EXPLORE (002)</Template>
  <TotalTime>12131</TotalTime>
  <Words>1858</Words>
  <Application>Microsoft Macintosh PowerPoint</Application>
  <PresentationFormat>Widescreen</PresentationFormat>
  <Paragraphs>199</Paragraphs>
  <Slides>13</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PowerPoint Presentation</vt:lpstr>
      <vt:lpstr>PolCube Overview</vt:lpstr>
      <vt:lpstr>PolCube Value: AQ, AC, SK/HU partnerships</vt:lpstr>
      <vt:lpstr>Comparison of PolCube and Planned NASA Instruments</vt:lpstr>
      <vt:lpstr>Organizations and Responsibilities</vt:lpstr>
      <vt:lpstr>Technical Interchange Meeting – Feb. 14-16</vt:lpstr>
      <vt:lpstr>PowerPoint Presentation</vt:lpstr>
      <vt:lpstr>PowerPoint Presentation</vt:lpstr>
      <vt:lpstr>PowerPoint Presentation</vt:lpstr>
      <vt:lpstr>PowerPoint Presentation</vt:lpstr>
      <vt:lpstr>PolCube Synergy with NASA Missions</vt:lpstr>
      <vt:lpstr>Hampton University team</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May, Tracy L. (LARC-A010A)[LAMPS 2]</dc:creator>
  <cp:keywords/>
  <dc:description/>
  <cp:lastModifiedBy>Omar, Ali H. (LARC-E304)</cp:lastModifiedBy>
  <cp:revision>19</cp:revision>
  <dcterms:created xsi:type="dcterms:W3CDTF">2022-02-23T14:26:18Z</dcterms:created>
  <dcterms:modified xsi:type="dcterms:W3CDTF">2023-04-28T15:10:25Z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0x010100EA16239683593E47B1646971542EB538</vt:lpwstr>
  </property>
  <property fmtid="{D5CDD505-2E9C-101B-9397-08002B2CF9AE}" pid="3" name="MediaServiceImageTags">
    <vt:lpwstr/>
  </property>
</Properties>
</file>