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69" r:id="rId3"/>
    <p:sldMasterId id="2147483675" r:id="rId4"/>
    <p:sldMasterId id="2147483689" r:id="rId5"/>
    <p:sldMasterId id="2147483692" r:id="rId6"/>
  </p:sldMasterIdLst>
  <p:notesMasterIdLst>
    <p:notesMasterId r:id="rId26"/>
  </p:notesMasterIdLst>
  <p:sldIdLst>
    <p:sldId id="2072577892" r:id="rId7"/>
    <p:sldId id="2131967214" r:id="rId8"/>
    <p:sldId id="274" r:id="rId9"/>
    <p:sldId id="37510" r:id="rId10"/>
    <p:sldId id="2131967216" r:id="rId11"/>
    <p:sldId id="2865" r:id="rId12"/>
    <p:sldId id="1977" r:id="rId13"/>
    <p:sldId id="2131967208" r:id="rId14"/>
    <p:sldId id="37418" r:id="rId15"/>
    <p:sldId id="2131967219" r:id="rId16"/>
    <p:sldId id="37493" r:id="rId17"/>
    <p:sldId id="315" r:id="rId18"/>
    <p:sldId id="2131967202" r:id="rId19"/>
    <p:sldId id="317" r:id="rId20"/>
    <p:sldId id="325" r:id="rId21"/>
    <p:sldId id="2131967203" r:id="rId22"/>
    <p:sldId id="2131967204" r:id="rId23"/>
    <p:sldId id="298" r:id="rId24"/>
    <p:sldId id="213196721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BBDB93-0130-368A-FB63-8064CF133DEA}" name="Bryan, William T. (MSFC-CS10)[Manufacturing Technical Solutions, Inc.]" initials="BI" userId="S::wtbryan@ndc.nasa.gov::29c35304-fcb5-4163-aafd-66260d5999d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A37457-44C3-417A-AB7D-49129DD802D7}" v="36" dt="2023-04-28T16:16:35.693"/>
    <p1510:client id="{617472FB-94F7-45F5-A839-B3E37F97CB73}" v="8" dt="2023-04-27T20:32:22.771"/>
    <p1510:client id="{737056CC-7AB4-7232-527F-AC876B74724C}" v="32" dt="2023-04-27T23:15:22.653"/>
    <p1510:client id="{FC6B1EDD-5B00-04EA-91F4-0117A0546CCA}" v="6" dt="2023-04-27T18:13:28.3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pard, Whitney D. (MSFC-CS30)[Media Fusion]" userId="43e7cc36-5ee9-4e58-a549-81407520aca0" providerId="ADAL" clId="{30A37457-44C3-417A-AB7D-49129DD802D7}"/>
    <pc:docChg chg="undo custSel addSld delSld modSld sldOrd delMainMaster addSection delSection">
      <pc:chgData name="Sheppard, Whitney D. (MSFC-CS30)[Media Fusion]" userId="43e7cc36-5ee9-4e58-a549-81407520aca0" providerId="ADAL" clId="{30A37457-44C3-417A-AB7D-49129DD802D7}" dt="2023-04-28T16:23:05.247" v="656" actId="113"/>
      <pc:docMkLst>
        <pc:docMk/>
      </pc:docMkLst>
      <pc:sldChg chg="del">
        <pc:chgData name="Sheppard, Whitney D. (MSFC-CS30)[Media Fusion]" userId="43e7cc36-5ee9-4e58-a549-81407520aca0" providerId="ADAL" clId="{30A37457-44C3-417A-AB7D-49129DD802D7}" dt="2023-04-27T14:40:07.368" v="17" actId="2696"/>
        <pc:sldMkLst>
          <pc:docMk/>
          <pc:sldMk cId="898572410" sldId="272"/>
        </pc:sldMkLst>
      </pc:sldChg>
      <pc:sldChg chg="modNotes">
        <pc:chgData name="Sheppard, Whitney D. (MSFC-CS30)[Media Fusion]" userId="43e7cc36-5ee9-4e58-a549-81407520aca0" providerId="ADAL" clId="{30A37457-44C3-417A-AB7D-49129DD802D7}" dt="2023-04-28T16:21:41.319" v="651" actId="2711"/>
        <pc:sldMkLst>
          <pc:docMk/>
          <pc:sldMk cId="2856751629" sldId="274"/>
        </pc:sldMkLst>
      </pc:sldChg>
      <pc:sldChg chg="ord">
        <pc:chgData name="Sheppard, Whitney D. (MSFC-CS30)[Media Fusion]" userId="43e7cc36-5ee9-4e58-a549-81407520aca0" providerId="ADAL" clId="{30A37457-44C3-417A-AB7D-49129DD802D7}" dt="2023-04-27T15:22:53.263" v="617"/>
        <pc:sldMkLst>
          <pc:docMk/>
          <pc:sldMk cId="2160472415" sldId="315"/>
        </pc:sldMkLst>
      </pc:sldChg>
      <pc:sldChg chg="modSp mod ord modNotes">
        <pc:chgData name="Sheppard, Whitney D. (MSFC-CS30)[Media Fusion]" userId="43e7cc36-5ee9-4e58-a549-81407520aca0" providerId="ADAL" clId="{30A37457-44C3-417A-AB7D-49129DD802D7}" dt="2023-04-28T16:16:06.575" v="644" actId="20577"/>
        <pc:sldMkLst>
          <pc:docMk/>
          <pc:sldMk cId="2420512565" sldId="317"/>
        </pc:sldMkLst>
        <pc:spChg chg="mod">
          <ac:chgData name="Sheppard, Whitney D. (MSFC-CS30)[Media Fusion]" userId="43e7cc36-5ee9-4e58-a549-81407520aca0" providerId="ADAL" clId="{30A37457-44C3-417A-AB7D-49129DD802D7}" dt="2023-04-28T16:16:06.575" v="644" actId="20577"/>
          <ac:spMkLst>
            <pc:docMk/>
            <pc:sldMk cId="2420512565" sldId="317"/>
            <ac:spMk id="12" creationId="{BFB74A26-1084-4901-87C4-9ED4948AE9B9}"/>
          </ac:spMkLst>
        </pc:spChg>
      </pc:sldChg>
      <pc:sldChg chg="modSp mod ord modNotes">
        <pc:chgData name="Sheppard, Whitney D. (MSFC-CS30)[Media Fusion]" userId="43e7cc36-5ee9-4e58-a549-81407520aca0" providerId="ADAL" clId="{30A37457-44C3-417A-AB7D-49129DD802D7}" dt="2023-04-28T16:22:15.300" v="653" actId="2711"/>
        <pc:sldMkLst>
          <pc:docMk/>
          <pc:sldMk cId="2902552706" sldId="325"/>
        </pc:sldMkLst>
        <pc:spChg chg="mod">
          <ac:chgData name="Sheppard, Whitney D. (MSFC-CS30)[Media Fusion]" userId="43e7cc36-5ee9-4e58-a549-81407520aca0" providerId="ADAL" clId="{30A37457-44C3-417A-AB7D-49129DD802D7}" dt="2023-04-28T16:16:35.693" v="648" actId="20577"/>
          <ac:spMkLst>
            <pc:docMk/>
            <pc:sldMk cId="2902552706" sldId="325"/>
            <ac:spMk id="13" creationId="{BBF6F634-5B78-4238-93FF-0FC664DCCC3F}"/>
          </ac:spMkLst>
        </pc:spChg>
      </pc:sldChg>
      <pc:sldChg chg="modSp del mod">
        <pc:chgData name="Sheppard, Whitney D. (MSFC-CS30)[Media Fusion]" userId="43e7cc36-5ee9-4e58-a549-81407520aca0" providerId="ADAL" clId="{30A37457-44C3-417A-AB7D-49129DD802D7}" dt="2023-04-27T15:19:06.643" v="566" actId="2696"/>
        <pc:sldMkLst>
          <pc:docMk/>
          <pc:sldMk cId="560834243" sldId="1878"/>
        </pc:sldMkLst>
        <pc:spChg chg="mod">
          <ac:chgData name="Sheppard, Whitney D. (MSFC-CS30)[Media Fusion]" userId="43e7cc36-5ee9-4e58-a549-81407520aca0" providerId="ADAL" clId="{30A37457-44C3-417A-AB7D-49129DD802D7}" dt="2023-04-27T14:48:02.499" v="66" actId="2711"/>
          <ac:spMkLst>
            <pc:docMk/>
            <pc:sldMk cId="560834243" sldId="1878"/>
            <ac:spMk id="10" creationId="{D45EBFE1-6A80-1743-9A12-E4C081DF2618}"/>
          </ac:spMkLst>
        </pc:spChg>
      </pc:sldChg>
      <pc:sldChg chg="modSp del ord modAnim">
        <pc:chgData name="Sheppard, Whitney D. (MSFC-CS30)[Media Fusion]" userId="43e7cc36-5ee9-4e58-a549-81407520aca0" providerId="ADAL" clId="{30A37457-44C3-417A-AB7D-49129DD802D7}" dt="2023-04-27T14:44:11.727" v="26" actId="2696"/>
        <pc:sldMkLst>
          <pc:docMk/>
          <pc:sldMk cId="3926543540" sldId="1976"/>
        </pc:sldMkLst>
        <pc:spChg chg="mod">
          <ac:chgData name="Sheppard, Whitney D. (MSFC-CS30)[Media Fusion]" userId="43e7cc36-5ee9-4e58-a549-81407520aca0" providerId="ADAL" clId="{30A37457-44C3-417A-AB7D-49129DD802D7}" dt="2023-04-27T14:39:19.433" v="2" actId="5793"/>
          <ac:spMkLst>
            <pc:docMk/>
            <pc:sldMk cId="3926543540" sldId="1976"/>
            <ac:spMk id="6" creationId="{00000000-0000-0000-0000-000000000000}"/>
          </ac:spMkLst>
        </pc:spChg>
      </pc:sldChg>
      <pc:sldChg chg="modSp mod modNotes modNotesTx">
        <pc:chgData name="Sheppard, Whitney D. (MSFC-CS30)[Media Fusion]" userId="43e7cc36-5ee9-4e58-a549-81407520aca0" providerId="ADAL" clId="{30A37457-44C3-417A-AB7D-49129DD802D7}" dt="2023-04-28T16:23:05.247" v="656" actId="113"/>
        <pc:sldMkLst>
          <pc:docMk/>
          <pc:sldMk cId="3125513188" sldId="1977"/>
        </pc:sldMkLst>
        <pc:spChg chg="mod">
          <ac:chgData name="Sheppard, Whitney D. (MSFC-CS30)[Media Fusion]" userId="43e7cc36-5ee9-4e58-a549-81407520aca0" providerId="ADAL" clId="{30A37457-44C3-417A-AB7D-49129DD802D7}" dt="2023-04-28T16:23:05.247" v="656" actId="113"/>
          <ac:spMkLst>
            <pc:docMk/>
            <pc:sldMk cId="3125513188" sldId="1977"/>
            <ac:spMk id="6" creationId="{00000000-0000-0000-0000-000000000000}"/>
          </ac:spMkLst>
        </pc:spChg>
        <pc:picChg chg="mod">
          <ac:chgData name="Sheppard, Whitney D. (MSFC-CS30)[Media Fusion]" userId="43e7cc36-5ee9-4e58-a549-81407520aca0" providerId="ADAL" clId="{30A37457-44C3-417A-AB7D-49129DD802D7}" dt="2023-04-27T14:45:08.057" v="33" actId="1076"/>
          <ac:picMkLst>
            <pc:docMk/>
            <pc:sldMk cId="3125513188" sldId="1977"/>
            <ac:picMk id="9" creationId="{00000000-0000-0000-0000-000000000000}"/>
          </ac:picMkLst>
        </pc:picChg>
        <pc:picChg chg="mod">
          <ac:chgData name="Sheppard, Whitney D. (MSFC-CS30)[Media Fusion]" userId="43e7cc36-5ee9-4e58-a549-81407520aca0" providerId="ADAL" clId="{30A37457-44C3-417A-AB7D-49129DD802D7}" dt="2023-04-27T14:46:08.650" v="58" actId="1037"/>
          <ac:picMkLst>
            <pc:docMk/>
            <pc:sldMk cId="3125513188" sldId="1977"/>
            <ac:picMk id="10" creationId="{00000000-0000-0000-0000-000000000000}"/>
          </ac:picMkLst>
        </pc:picChg>
        <pc:picChg chg="mod">
          <ac:chgData name="Sheppard, Whitney D. (MSFC-CS30)[Media Fusion]" userId="43e7cc36-5ee9-4e58-a549-81407520aca0" providerId="ADAL" clId="{30A37457-44C3-417A-AB7D-49129DD802D7}" dt="2023-04-27T14:46:11.547" v="61" actId="1037"/>
          <ac:picMkLst>
            <pc:docMk/>
            <pc:sldMk cId="3125513188" sldId="1977"/>
            <ac:picMk id="11" creationId="{0B25D9F8-A93D-41C2-8B86-5A2288D86EBF}"/>
          </ac:picMkLst>
        </pc:picChg>
        <pc:picChg chg="mod modCrop">
          <ac:chgData name="Sheppard, Whitney D. (MSFC-CS30)[Media Fusion]" userId="43e7cc36-5ee9-4e58-a549-81407520aca0" providerId="ADAL" clId="{30A37457-44C3-417A-AB7D-49129DD802D7}" dt="2023-04-27T14:46:01.451" v="52" actId="732"/>
          <ac:picMkLst>
            <pc:docMk/>
            <pc:sldMk cId="3125513188" sldId="1977"/>
            <ac:picMk id="15" creationId="{8E6CB78F-8307-46B9-B0E3-A3428F62C2FD}"/>
          </ac:picMkLst>
        </pc:picChg>
        <pc:picChg chg="mod">
          <ac:chgData name="Sheppard, Whitney D. (MSFC-CS30)[Media Fusion]" userId="43e7cc36-5ee9-4e58-a549-81407520aca0" providerId="ADAL" clId="{30A37457-44C3-417A-AB7D-49129DD802D7}" dt="2023-04-27T14:46:08.650" v="58" actId="1037"/>
          <ac:picMkLst>
            <pc:docMk/>
            <pc:sldMk cId="3125513188" sldId="1977"/>
            <ac:picMk id="2052" creationId="{708CACF2-8A23-44B5-BADF-DDC4ABDBBD10}"/>
          </ac:picMkLst>
        </pc:picChg>
      </pc:sldChg>
      <pc:sldChg chg="del">
        <pc:chgData name="Sheppard, Whitney D. (MSFC-CS30)[Media Fusion]" userId="43e7cc36-5ee9-4e58-a549-81407520aca0" providerId="ADAL" clId="{30A37457-44C3-417A-AB7D-49129DD802D7}" dt="2023-04-27T14:46:39.128" v="63" actId="2696"/>
        <pc:sldMkLst>
          <pc:docMk/>
          <pc:sldMk cId="4196122113" sldId="1982"/>
        </pc:sldMkLst>
      </pc:sldChg>
      <pc:sldChg chg="modSp mod modNotesTx">
        <pc:chgData name="Sheppard, Whitney D. (MSFC-CS30)[Media Fusion]" userId="43e7cc36-5ee9-4e58-a549-81407520aca0" providerId="ADAL" clId="{30A37457-44C3-417A-AB7D-49129DD802D7}" dt="2023-04-28T16:22:59.744" v="655" actId="113"/>
        <pc:sldMkLst>
          <pc:docMk/>
          <pc:sldMk cId="2657460388" sldId="2865"/>
        </pc:sldMkLst>
        <pc:spChg chg="mod">
          <ac:chgData name="Sheppard, Whitney D. (MSFC-CS30)[Media Fusion]" userId="43e7cc36-5ee9-4e58-a549-81407520aca0" providerId="ADAL" clId="{30A37457-44C3-417A-AB7D-49129DD802D7}" dt="2023-04-28T16:22:59.744" v="655" actId="113"/>
          <ac:spMkLst>
            <pc:docMk/>
            <pc:sldMk cId="2657460388" sldId="2865"/>
            <ac:spMk id="5" creationId="{00000000-0000-0000-0000-000000000000}"/>
          </ac:spMkLst>
        </pc:spChg>
        <pc:spChg chg="mod">
          <ac:chgData name="Sheppard, Whitney D. (MSFC-CS30)[Media Fusion]" userId="43e7cc36-5ee9-4e58-a549-81407520aca0" providerId="ADAL" clId="{30A37457-44C3-417A-AB7D-49129DD802D7}" dt="2023-04-27T14:44:08.654" v="25" actId="2711"/>
          <ac:spMkLst>
            <pc:docMk/>
            <pc:sldMk cId="2657460388" sldId="2865"/>
            <ac:spMk id="6" creationId="{00000000-0000-0000-0000-000000000000}"/>
          </ac:spMkLst>
        </pc:spChg>
      </pc:sldChg>
      <pc:sldChg chg="modNotes modNotesTx">
        <pc:chgData name="Sheppard, Whitney D. (MSFC-CS30)[Media Fusion]" userId="43e7cc36-5ee9-4e58-a549-81407520aca0" providerId="ADAL" clId="{30A37457-44C3-417A-AB7D-49129DD802D7}" dt="2023-04-27T20:31:50.417" v="623" actId="2711"/>
        <pc:sldMkLst>
          <pc:docMk/>
          <pc:sldMk cId="4218332043" sldId="37418"/>
        </pc:sldMkLst>
      </pc:sldChg>
      <pc:sldChg chg="modSp mod delCm modNotes">
        <pc:chgData name="Sheppard, Whitney D. (MSFC-CS30)[Media Fusion]" userId="43e7cc36-5ee9-4e58-a549-81407520aca0" providerId="ADAL" clId="{30A37457-44C3-417A-AB7D-49129DD802D7}" dt="2023-04-28T16:14:59.353" v="639" actId="1076"/>
        <pc:sldMkLst>
          <pc:docMk/>
          <pc:sldMk cId="1450748459" sldId="37493"/>
        </pc:sldMkLst>
        <pc:spChg chg="mod">
          <ac:chgData name="Sheppard, Whitney D. (MSFC-CS30)[Media Fusion]" userId="43e7cc36-5ee9-4e58-a549-81407520aca0" providerId="ADAL" clId="{30A37457-44C3-417A-AB7D-49129DD802D7}" dt="2023-04-27T15:20:51.771" v="577"/>
          <ac:spMkLst>
            <pc:docMk/>
            <pc:sldMk cId="1450748459" sldId="37493"/>
            <ac:spMk id="5" creationId="{AF05A791-EC6C-49B3-BD3A-E67ACA311DB0}"/>
          </ac:spMkLst>
        </pc:spChg>
        <pc:spChg chg="mod">
          <ac:chgData name="Sheppard, Whitney D. (MSFC-CS30)[Media Fusion]" userId="43e7cc36-5ee9-4e58-a549-81407520aca0" providerId="ADAL" clId="{30A37457-44C3-417A-AB7D-49129DD802D7}" dt="2023-04-28T16:14:59.353" v="639" actId="1076"/>
          <ac:spMkLst>
            <pc:docMk/>
            <pc:sldMk cId="1450748459" sldId="37493"/>
            <ac:spMk id="6" creationId="{87873004-6DB0-4B8E-BEF8-1273F51545B2}"/>
          </ac:spMkLst>
        </pc:spChg>
      </pc:sldChg>
      <pc:sldChg chg="modSp mod">
        <pc:chgData name="Sheppard, Whitney D. (MSFC-CS30)[Media Fusion]" userId="43e7cc36-5ee9-4e58-a549-81407520aca0" providerId="ADAL" clId="{30A37457-44C3-417A-AB7D-49129DD802D7}" dt="2023-04-28T16:13:24.589" v="634" actId="20577"/>
        <pc:sldMkLst>
          <pc:docMk/>
          <pc:sldMk cId="3659401640" sldId="37510"/>
        </pc:sldMkLst>
        <pc:spChg chg="mod">
          <ac:chgData name="Sheppard, Whitney D. (MSFC-CS30)[Media Fusion]" userId="43e7cc36-5ee9-4e58-a549-81407520aca0" providerId="ADAL" clId="{30A37457-44C3-417A-AB7D-49129DD802D7}" dt="2023-04-28T16:13:24.589" v="634" actId="20577"/>
          <ac:spMkLst>
            <pc:docMk/>
            <pc:sldMk cId="3659401640" sldId="37510"/>
            <ac:spMk id="103" creationId="{0FF4ED2D-315E-214D-8B30-D0AC077F80BA}"/>
          </ac:spMkLst>
        </pc:spChg>
      </pc:sldChg>
      <pc:sldChg chg="modNotesTx">
        <pc:chgData name="Sheppard, Whitney D. (MSFC-CS30)[Media Fusion]" userId="43e7cc36-5ee9-4e58-a549-81407520aca0" providerId="ADAL" clId="{30A37457-44C3-417A-AB7D-49129DD802D7}" dt="2023-04-27T14:51:52.665" v="71" actId="20577"/>
        <pc:sldMkLst>
          <pc:docMk/>
          <pc:sldMk cId="1453302224" sldId="2072577892"/>
        </pc:sldMkLst>
      </pc:sldChg>
      <pc:sldChg chg="modSp mod ord modNotes">
        <pc:chgData name="Sheppard, Whitney D. (MSFC-CS30)[Media Fusion]" userId="43e7cc36-5ee9-4e58-a549-81407520aca0" providerId="ADAL" clId="{30A37457-44C3-417A-AB7D-49129DD802D7}" dt="2023-04-28T16:22:04.329" v="652" actId="2711"/>
        <pc:sldMkLst>
          <pc:docMk/>
          <pc:sldMk cId="3013816229" sldId="2131967202"/>
        </pc:sldMkLst>
        <pc:spChg chg="mod">
          <ac:chgData name="Sheppard, Whitney D. (MSFC-CS30)[Media Fusion]" userId="43e7cc36-5ee9-4e58-a549-81407520aca0" providerId="ADAL" clId="{30A37457-44C3-417A-AB7D-49129DD802D7}" dt="2023-04-28T16:16:18.025" v="645" actId="20577"/>
          <ac:spMkLst>
            <pc:docMk/>
            <pc:sldMk cId="3013816229" sldId="2131967202"/>
            <ac:spMk id="5" creationId="{65E73D2A-7558-413E-BE2E-B781838D0CB6}"/>
          </ac:spMkLst>
        </pc:spChg>
      </pc:sldChg>
      <pc:sldChg chg="modSp mod modNotes">
        <pc:chgData name="Sheppard, Whitney D. (MSFC-CS30)[Media Fusion]" userId="43e7cc36-5ee9-4e58-a549-81407520aca0" providerId="ADAL" clId="{30A37457-44C3-417A-AB7D-49129DD802D7}" dt="2023-04-28T16:22:39.097" v="654" actId="2711"/>
        <pc:sldMkLst>
          <pc:docMk/>
          <pc:sldMk cId="140419651" sldId="2131967203"/>
        </pc:sldMkLst>
        <pc:spChg chg="mod">
          <ac:chgData name="Sheppard, Whitney D. (MSFC-CS30)[Media Fusion]" userId="43e7cc36-5ee9-4e58-a549-81407520aca0" providerId="ADAL" clId="{30A37457-44C3-417A-AB7D-49129DD802D7}" dt="2023-04-27T14:49:10.870" v="67" actId="207"/>
          <ac:spMkLst>
            <pc:docMk/>
            <pc:sldMk cId="140419651" sldId="2131967203"/>
            <ac:spMk id="7" creationId="{5F49E726-2B20-2576-9705-1692B35C4BC1}"/>
          </ac:spMkLst>
        </pc:spChg>
      </pc:sldChg>
      <pc:sldChg chg="modSp mod">
        <pc:chgData name="Sheppard, Whitney D. (MSFC-CS30)[Media Fusion]" userId="43e7cc36-5ee9-4e58-a549-81407520aca0" providerId="ADAL" clId="{30A37457-44C3-417A-AB7D-49129DD802D7}" dt="2023-04-27T14:49:15.095" v="68" actId="207"/>
        <pc:sldMkLst>
          <pc:docMk/>
          <pc:sldMk cId="2654058753" sldId="2131967204"/>
        </pc:sldMkLst>
        <pc:spChg chg="mod">
          <ac:chgData name="Sheppard, Whitney D. (MSFC-CS30)[Media Fusion]" userId="43e7cc36-5ee9-4e58-a549-81407520aca0" providerId="ADAL" clId="{30A37457-44C3-417A-AB7D-49129DD802D7}" dt="2023-04-27T14:49:15.095" v="68" actId="207"/>
          <ac:spMkLst>
            <pc:docMk/>
            <pc:sldMk cId="2654058753" sldId="2131967204"/>
            <ac:spMk id="5" creationId="{65E73D2A-7558-413E-BE2E-B781838D0CB6}"/>
          </ac:spMkLst>
        </pc:spChg>
      </pc:sldChg>
      <pc:sldChg chg="ord modNotes modNotesTx">
        <pc:chgData name="Sheppard, Whitney D. (MSFC-CS30)[Media Fusion]" userId="43e7cc36-5ee9-4e58-a549-81407520aca0" providerId="ADAL" clId="{30A37457-44C3-417A-AB7D-49129DD802D7}" dt="2023-04-27T20:33:51.702" v="632" actId="20577"/>
        <pc:sldMkLst>
          <pc:docMk/>
          <pc:sldMk cId="2815050374" sldId="2131967208"/>
        </pc:sldMkLst>
      </pc:sldChg>
      <pc:sldChg chg="modNotes">
        <pc:chgData name="Sheppard, Whitney D. (MSFC-CS30)[Media Fusion]" userId="43e7cc36-5ee9-4e58-a549-81407520aca0" providerId="ADAL" clId="{30A37457-44C3-417A-AB7D-49129DD802D7}" dt="2023-04-28T16:21:23.192" v="649" actId="2711"/>
        <pc:sldMkLst>
          <pc:docMk/>
          <pc:sldMk cId="682976885" sldId="2131967214"/>
        </pc:sldMkLst>
      </pc:sldChg>
      <pc:sldChg chg="modNotes">
        <pc:chgData name="Sheppard, Whitney D. (MSFC-CS30)[Media Fusion]" userId="43e7cc36-5ee9-4e58-a549-81407520aca0" providerId="ADAL" clId="{30A37457-44C3-417A-AB7D-49129DD802D7}" dt="2023-04-28T16:21:32.473" v="650" actId="2711"/>
        <pc:sldMkLst>
          <pc:docMk/>
          <pc:sldMk cId="363769413" sldId="2131967216"/>
        </pc:sldMkLst>
      </pc:sldChg>
      <pc:sldChg chg="del ord">
        <pc:chgData name="Sheppard, Whitney D. (MSFC-CS30)[Media Fusion]" userId="43e7cc36-5ee9-4e58-a549-81407520aca0" providerId="ADAL" clId="{30A37457-44C3-417A-AB7D-49129DD802D7}" dt="2023-04-27T14:40:32.036" v="20" actId="2696"/>
        <pc:sldMkLst>
          <pc:docMk/>
          <pc:sldMk cId="1298342166" sldId="2131967217"/>
        </pc:sldMkLst>
      </pc:sldChg>
      <pc:sldChg chg="addSp delSp modSp new mod modNotes modNotesTx">
        <pc:chgData name="Sheppard, Whitney D. (MSFC-CS30)[Media Fusion]" userId="43e7cc36-5ee9-4e58-a549-81407520aca0" providerId="ADAL" clId="{30A37457-44C3-417A-AB7D-49129DD802D7}" dt="2023-04-27T20:32:00.175" v="624" actId="2711"/>
        <pc:sldMkLst>
          <pc:docMk/>
          <pc:sldMk cId="144743843" sldId="2131967219"/>
        </pc:sldMkLst>
        <pc:spChg chg="add del">
          <ac:chgData name="Sheppard, Whitney D. (MSFC-CS30)[Media Fusion]" userId="43e7cc36-5ee9-4e58-a549-81407520aca0" providerId="ADAL" clId="{30A37457-44C3-417A-AB7D-49129DD802D7}" dt="2023-04-27T15:22:08.934" v="579" actId="22"/>
          <ac:spMkLst>
            <pc:docMk/>
            <pc:sldMk cId="144743843" sldId="2131967219"/>
            <ac:spMk id="5" creationId="{74FC53A4-2439-42D2-8D24-A8112FA68AC8}"/>
          </ac:spMkLst>
        </pc:spChg>
        <pc:picChg chg="add mod modCrop">
          <ac:chgData name="Sheppard, Whitney D. (MSFC-CS30)[Media Fusion]" userId="43e7cc36-5ee9-4e58-a549-81407520aca0" providerId="ADAL" clId="{30A37457-44C3-417A-AB7D-49129DD802D7}" dt="2023-04-27T15:20:37.693" v="576" actId="1036"/>
          <ac:picMkLst>
            <pc:docMk/>
            <pc:sldMk cId="144743843" sldId="2131967219"/>
            <ac:picMk id="3" creationId="{3596EF9A-DEE8-4872-8BDA-0EFA4D83AE2A}"/>
          </ac:picMkLst>
        </pc:picChg>
      </pc:sldChg>
      <pc:sldMasterChg chg="del delSldLayout">
        <pc:chgData name="Sheppard, Whitney D. (MSFC-CS30)[Media Fusion]" userId="43e7cc36-5ee9-4e58-a549-81407520aca0" providerId="ADAL" clId="{30A37457-44C3-417A-AB7D-49129DD802D7}" dt="2023-04-27T15:19:06.643" v="566" actId="2696"/>
        <pc:sldMasterMkLst>
          <pc:docMk/>
          <pc:sldMasterMk cId="3110228884" sldId="2147483685"/>
        </pc:sldMasterMkLst>
        <pc:sldLayoutChg chg="del">
          <pc:chgData name="Sheppard, Whitney D. (MSFC-CS30)[Media Fusion]" userId="43e7cc36-5ee9-4e58-a549-81407520aca0" providerId="ADAL" clId="{30A37457-44C3-417A-AB7D-49129DD802D7}" dt="2023-04-27T15:19:06.643" v="566" actId="2696"/>
          <pc:sldLayoutMkLst>
            <pc:docMk/>
            <pc:sldMasterMk cId="3110228884" sldId="2147483685"/>
            <pc:sldLayoutMk cId="3644216230" sldId="2147483686"/>
          </pc:sldLayoutMkLst>
        </pc:sldLayoutChg>
        <pc:sldLayoutChg chg="del">
          <pc:chgData name="Sheppard, Whitney D. (MSFC-CS30)[Media Fusion]" userId="43e7cc36-5ee9-4e58-a549-81407520aca0" providerId="ADAL" clId="{30A37457-44C3-417A-AB7D-49129DD802D7}" dt="2023-04-27T15:19:06.643" v="566" actId="2696"/>
          <pc:sldLayoutMkLst>
            <pc:docMk/>
            <pc:sldMasterMk cId="3110228884" sldId="2147483685"/>
            <pc:sldLayoutMk cId="3070331967" sldId="2147483687"/>
          </pc:sldLayoutMkLst>
        </pc:sldLayoutChg>
        <pc:sldLayoutChg chg="del">
          <pc:chgData name="Sheppard, Whitney D. (MSFC-CS30)[Media Fusion]" userId="43e7cc36-5ee9-4e58-a549-81407520aca0" providerId="ADAL" clId="{30A37457-44C3-417A-AB7D-49129DD802D7}" dt="2023-04-27T15:19:06.643" v="566" actId="2696"/>
          <pc:sldLayoutMkLst>
            <pc:docMk/>
            <pc:sldMasterMk cId="3110228884" sldId="2147483685"/>
            <pc:sldLayoutMk cId="4070648465" sldId="2147483688"/>
          </pc:sldLayoutMkLst>
        </pc:sldLayoutChg>
      </pc:sldMasterChg>
    </pc:docChg>
  </pc:docChgLst>
  <pc:docChgLst>
    <pc:chgData name="Bryan, William T. (MSFC-CS10)[Manufacturing Technical Solutions, Inc.]" userId="S::wtbryan@ndc.nasa.gov::29c35304-fcb5-4163-aafd-66260d5999d2" providerId="AD" clId="Web-{FC6B1EDD-5B00-04EA-91F4-0117A0546CCA}"/>
    <pc:docChg chg="modSld">
      <pc:chgData name="Bryan, William T. (MSFC-CS10)[Manufacturing Technical Solutions, Inc.]" userId="S::wtbryan@ndc.nasa.gov::29c35304-fcb5-4163-aafd-66260d5999d2" providerId="AD" clId="Web-{FC6B1EDD-5B00-04EA-91F4-0117A0546CCA}" dt="2023-04-27T18:14:36.758" v="29"/>
      <pc:docMkLst>
        <pc:docMk/>
      </pc:docMkLst>
      <pc:sldChg chg="modNotes">
        <pc:chgData name="Bryan, William T. (MSFC-CS10)[Manufacturing Technical Solutions, Inc.]" userId="S::wtbryan@ndc.nasa.gov::29c35304-fcb5-4163-aafd-66260d5999d2" providerId="AD" clId="Web-{FC6B1EDD-5B00-04EA-91F4-0117A0546CCA}" dt="2023-04-27T18:10:32.831" v="7"/>
        <pc:sldMkLst>
          <pc:docMk/>
          <pc:sldMk cId="3125513188" sldId="1977"/>
        </pc:sldMkLst>
      </pc:sldChg>
      <pc:sldChg chg="modSp">
        <pc:chgData name="Bryan, William T. (MSFC-CS10)[Manufacturing Technical Solutions, Inc.]" userId="S::wtbryan@ndc.nasa.gov::29c35304-fcb5-4163-aafd-66260d5999d2" providerId="AD" clId="Web-{FC6B1EDD-5B00-04EA-91F4-0117A0546CCA}" dt="2023-04-27T18:09:58.830" v="6" actId="20577"/>
        <pc:sldMkLst>
          <pc:docMk/>
          <pc:sldMk cId="2657460388" sldId="2865"/>
        </pc:sldMkLst>
        <pc:spChg chg="mod">
          <ac:chgData name="Bryan, William T. (MSFC-CS10)[Manufacturing Technical Solutions, Inc.]" userId="S::wtbryan@ndc.nasa.gov::29c35304-fcb5-4163-aafd-66260d5999d2" providerId="AD" clId="Web-{FC6B1EDD-5B00-04EA-91F4-0117A0546CCA}" dt="2023-04-27T18:09:58.830" v="6" actId="20577"/>
          <ac:spMkLst>
            <pc:docMk/>
            <pc:sldMk cId="2657460388" sldId="2865"/>
            <ac:spMk id="6" creationId="{00000000-0000-0000-0000-000000000000}"/>
          </ac:spMkLst>
        </pc:spChg>
      </pc:sldChg>
      <pc:sldChg chg="modNotes">
        <pc:chgData name="Bryan, William T. (MSFC-CS10)[Manufacturing Technical Solutions, Inc.]" userId="S::wtbryan@ndc.nasa.gov::29c35304-fcb5-4163-aafd-66260d5999d2" providerId="AD" clId="Web-{FC6B1EDD-5B00-04EA-91F4-0117A0546CCA}" dt="2023-04-27T18:12:58.615" v="20"/>
        <pc:sldMkLst>
          <pc:docMk/>
          <pc:sldMk cId="4218332043" sldId="37418"/>
        </pc:sldMkLst>
      </pc:sldChg>
      <pc:sldChg chg="modNotes">
        <pc:chgData name="Bryan, William T. (MSFC-CS10)[Manufacturing Technical Solutions, Inc.]" userId="S::wtbryan@ndc.nasa.gov::29c35304-fcb5-4163-aafd-66260d5999d2" providerId="AD" clId="Web-{FC6B1EDD-5B00-04EA-91F4-0117A0546CCA}" dt="2023-04-27T18:14:36.758" v="29"/>
        <pc:sldMkLst>
          <pc:docMk/>
          <pc:sldMk cId="1450748459" sldId="37493"/>
        </pc:sldMkLst>
      </pc:sldChg>
      <pc:sldChg chg="modNotes">
        <pc:chgData name="Bryan, William T. (MSFC-CS10)[Manufacturing Technical Solutions, Inc.]" userId="S::wtbryan@ndc.nasa.gov::29c35304-fcb5-4163-aafd-66260d5999d2" providerId="AD" clId="Web-{FC6B1EDD-5B00-04EA-91F4-0117A0546CCA}" dt="2023-04-27T18:08:22.703" v="2"/>
        <pc:sldMkLst>
          <pc:docMk/>
          <pc:sldMk cId="363769413" sldId="2131967216"/>
        </pc:sldMkLst>
      </pc:sldChg>
      <pc:sldChg chg="modNotes">
        <pc:chgData name="Bryan, William T. (MSFC-CS10)[Manufacturing Technical Solutions, Inc.]" userId="S::wtbryan@ndc.nasa.gov::29c35304-fcb5-4163-aafd-66260d5999d2" providerId="AD" clId="Web-{FC6B1EDD-5B00-04EA-91F4-0117A0546CCA}" dt="2023-04-27T18:13:26.929" v="22"/>
        <pc:sldMkLst>
          <pc:docMk/>
          <pc:sldMk cId="144743843" sldId="2131967219"/>
        </pc:sldMkLst>
      </pc:sldChg>
    </pc:docChg>
  </pc:docChgLst>
  <pc:docChgLst>
    <pc:chgData name="Bryan, William T. (MSFC-CS10)[Manufacturing Technical Solutions, Inc.]" userId="S::wtbryan@ndc.nasa.gov::29c35304-fcb5-4163-aafd-66260d5999d2" providerId="AD" clId="Web-{737056CC-7AB4-7232-527F-AC876B74724C}"/>
    <pc:docChg chg="mod modSld">
      <pc:chgData name="Bryan, William T. (MSFC-CS10)[Manufacturing Technical Solutions, Inc.]" userId="S::wtbryan@ndc.nasa.gov::29c35304-fcb5-4163-aafd-66260d5999d2" providerId="AD" clId="Web-{737056CC-7AB4-7232-527F-AC876B74724C}" dt="2023-04-27T23:15:22.653" v="16"/>
      <pc:docMkLst>
        <pc:docMk/>
      </pc:docMkLst>
      <pc:sldChg chg="modSp">
        <pc:chgData name="Bryan, William T. (MSFC-CS10)[Manufacturing Technical Solutions, Inc.]" userId="S::wtbryan@ndc.nasa.gov::29c35304-fcb5-4163-aafd-66260d5999d2" providerId="AD" clId="Web-{737056CC-7AB4-7232-527F-AC876B74724C}" dt="2023-04-27T23:13:47.198" v="14" actId="20577"/>
        <pc:sldMkLst>
          <pc:docMk/>
          <pc:sldMk cId="2420512565" sldId="317"/>
        </pc:sldMkLst>
        <pc:spChg chg="mod">
          <ac:chgData name="Bryan, William T. (MSFC-CS10)[Manufacturing Technical Solutions, Inc.]" userId="S::wtbryan@ndc.nasa.gov::29c35304-fcb5-4163-aafd-66260d5999d2" providerId="AD" clId="Web-{737056CC-7AB4-7232-527F-AC876B74724C}" dt="2023-04-27T23:13:47.198" v="14" actId="20577"/>
          <ac:spMkLst>
            <pc:docMk/>
            <pc:sldMk cId="2420512565" sldId="317"/>
            <ac:spMk id="12" creationId="{BFB74A26-1084-4901-87C4-9ED4948AE9B9}"/>
          </ac:spMkLst>
        </pc:spChg>
      </pc:sldChg>
      <pc:sldChg chg="addCm">
        <pc:chgData name="Bryan, William T. (MSFC-CS10)[Manufacturing Technical Solutions, Inc.]" userId="S::wtbryan@ndc.nasa.gov::29c35304-fcb5-4163-aafd-66260d5999d2" providerId="AD" clId="Web-{737056CC-7AB4-7232-527F-AC876B74724C}" dt="2023-04-27T23:15:22.653" v="16"/>
        <pc:sldMkLst>
          <pc:docMk/>
          <pc:sldMk cId="1450748459" sldId="37493"/>
        </pc:sldMkLst>
      </pc:sldChg>
    </pc:docChg>
  </pc:docChgLst>
  <pc:docChgLst>
    <pc:chgData name="Polak, Russell L. (MSFC-CS10)[Media Fusion]" userId="S::rlpolak@ndc.nasa.gov::60912068-1d1f-492f-8899-bcfda98805a9" providerId="AD" clId="Web-{617472FB-94F7-45F5-A839-B3E37F97CB73}"/>
    <pc:docChg chg="modSld">
      <pc:chgData name="Polak, Russell L. (MSFC-CS10)[Media Fusion]" userId="S::rlpolak@ndc.nasa.gov::60912068-1d1f-492f-8899-bcfda98805a9" providerId="AD" clId="Web-{617472FB-94F7-45F5-A839-B3E37F97CB73}" dt="2023-04-27T20:32:21.505" v="3" actId="20577"/>
      <pc:docMkLst>
        <pc:docMk/>
      </pc:docMkLst>
      <pc:sldChg chg="modSp">
        <pc:chgData name="Polak, Russell L. (MSFC-CS10)[Media Fusion]" userId="S::rlpolak@ndc.nasa.gov::60912068-1d1f-492f-8899-bcfda98805a9" providerId="AD" clId="Web-{617472FB-94F7-45F5-A839-B3E37F97CB73}" dt="2023-04-27T20:32:21.505" v="3" actId="20577"/>
        <pc:sldMkLst>
          <pc:docMk/>
          <pc:sldMk cId="3659401640" sldId="37510"/>
        </pc:sldMkLst>
        <pc:spChg chg="mod">
          <ac:chgData name="Polak, Russell L. (MSFC-CS10)[Media Fusion]" userId="S::rlpolak@ndc.nasa.gov::60912068-1d1f-492f-8899-bcfda98805a9" providerId="AD" clId="Web-{617472FB-94F7-45F5-A839-B3E37F97CB73}" dt="2023-04-27T20:32:21.505" v="3" actId="20577"/>
          <ac:spMkLst>
            <pc:docMk/>
            <pc:sldMk cId="3659401640" sldId="37510"/>
            <ac:spMk id="103" creationId="{0FF4ED2D-315E-214D-8B30-D0AC077F80B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FCC84-5C4E-4505-BF63-DA6D96435C14}" type="datetimeFigureOut">
              <a:rPr lang="en-US" smtClean="0"/>
              <a:t>4/28/2023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EC7D47-2ECA-472F-BDF0-718D304F5A82}" type="slidenum">
              <a:rPr lang="en-US" smtClean="0"/>
              <a:t>‹#›</a:t>
            </a:fld>
            <a:endParaRPr lang="en-US"/>
          </a:p>
        </p:txBody>
      </p:sp>
    </p:spTree>
    <p:extLst>
      <p:ext uri="{BB962C8B-B14F-4D97-AF65-F5344CB8AC3E}">
        <p14:creationId xmlns:p14="http://schemas.microsoft.com/office/powerpoint/2010/main" val="400486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20943">
              <a:defRPr/>
            </a:pPr>
            <a:r>
              <a:rPr lang="en-US" b="1" dirty="0">
                <a:solidFill>
                  <a:schemeClr val="tx1"/>
                </a:solidFill>
              </a:rPr>
              <a:t>Thank you for this opportunity to talk the Artemis lunar exploration campaign. There’s a lot going on right now, so let’s get to it. Today we are talking about the backbone of deep space exploration, our current status, and our future plans. </a:t>
            </a:r>
          </a:p>
          <a:p>
            <a:endParaRPr lang="en-US" dirty="0">
              <a:solidFill>
                <a:schemeClr val="tx1"/>
              </a:solidFill>
            </a:endParaRPr>
          </a:p>
          <a:p>
            <a:r>
              <a:rPr lang="en-US" dirty="0">
                <a:solidFill>
                  <a:schemeClr val="tx1"/>
                </a:solidFill>
              </a:rPr>
              <a:t>Fifty years ago, we pioneered a path to the Moon, cutting through the notions of science fiction and showing us all what was possible.</a:t>
            </a:r>
          </a:p>
          <a:p>
            <a:endParaRPr lang="en-US" dirty="0">
              <a:solidFill>
                <a:schemeClr val="tx1"/>
              </a:solidFill>
            </a:endParaRPr>
          </a:p>
          <a:p>
            <a:r>
              <a:rPr lang="en-US" dirty="0">
                <a:solidFill>
                  <a:schemeClr val="tx1"/>
                </a:solidFill>
              </a:rPr>
              <a:t>Today, the calling to explore is even greater – to go farther, we must be able to sustain missions of greater distance and duration.  </a:t>
            </a:r>
          </a:p>
          <a:p>
            <a:endParaRPr lang="en-US" dirty="0">
              <a:solidFill>
                <a:schemeClr val="tx1"/>
              </a:solidFill>
            </a:endParaRPr>
          </a:p>
          <a:p>
            <a:r>
              <a:rPr lang="en-US" dirty="0">
                <a:solidFill>
                  <a:schemeClr val="tx1"/>
                </a:solidFill>
              </a:rPr>
              <a:t>We are again pushing the bounds of humanity.</a:t>
            </a:r>
          </a:p>
          <a:p>
            <a:endParaRPr lang="en-US" dirty="0">
              <a:solidFill>
                <a:schemeClr val="tx1"/>
              </a:solidFill>
            </a:endParaRPr>
          </a:p>
          <a:p>
            <a:r>
              <a:rPr lang="en-US" dirty="0">
                <a:solidFill>
                  <a:schemeClr val="tx1"/>
                </a:solidFill>
              </a:rPr>
              <a:t>At 01:47:44 Eastern on November 16 – we took the first step to return humans to deep space and created a blueprint for a long-term human presence – expanding exploration throughout the solar system.  Artemis I LAUNCHED!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D4416-9A7E-40C7-BB47-E2BF53FC4E0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87005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85813"/>
            <a:ext cx="5486400" cy="3086100"/>
          </a:xfrm>
        </p:spPr>
      </p:sp>
      <p:sp>
        <p:nvSpPr>
          <p:cNvPr id="3" name="Notes Placeholder 2"/>
          <p:cNvSpPr>
            <a:spLocks noGrp="1"/>
          </p:cNvSpPr>
          <p:nvPr>
            <p:ph type="body" idx="1"/>
          </p:nvPr>
        </p:nvSpPr>
        <p:spPr>
          <a:xfrm>
            <a:off x="685800" y="4043711"/>
            <a:ext cx="5486400" cy="3600450"/>
          </a:xfrm>
        </p:spPr>
        <p:txBody>
          <a:bodyPr/>
          <a:lstStyle/>
          <a:p>
            <a:r>
              <a:rPr lang="en-US" dirty="0">
                <a:cs typeface="Arial"/>
              </a:rPr>
              <a:t>Artemis I was the first in a series of missions designed to return astronauts to the Moon and deep space. </a:t>
            </a:r>
            <a:endParaRPr lang="en-US" dirty="0">
              <a:cs typeface="Arial" panose="020B0604020202020204" pitchFamily="34" charset="0"/>
            </a:endParaRPr>
          </a:p>
          <a:p>
            <a:endParaRPr lang="en-US" dirty="0">
              <a:cs typeface="Arial" panose="020B0604020202020204" pitchFamily="34" charset="0"/>
            </a:endParaRPr>
          </a:p>
          <a:p>
            <a:r>
              <a:rPr lang="en-US" dirty="0">
                <a:cs typeface="Arial" panose="020B0604020202020204" pitchFamily="34" charset="0"/>
              </a:rPr>
              <a:t>The Artemis series of missions will take place over several years. Artemis consists of a series of innovative technologies that will advance sustainability on the missions with robotic scouts paving the way.</a:t>
            </a:r>
          </a:p>
          <a:p>
            <a:endParaRPr lang="en-US" dirty="0">
              <a:cs typeface="Arial" panose="020B0604020202020204" pitchFamily="34" charset="0"/>
            </a:endParaRPr>
          </a:p>
          <a:p>
            <a:r>
              <a:rPr lang="en-US" dirty="0">
                <a:cs typeface="Arial" panose="020B0604020202020204" pitchFamily="34" charset="0"/>
              </a:rPr>
              <a:t>For a series of firsts for the 21st Century…</a:t>
            </a:r>
          </a:p>
          <a:p>
            <a:endParaRPr lang="en-US" dirty="0">
              <a:cs typeface="Arial" panose="020B0604020202020204" pitchFamily="34" charset="0"/>
            </a:endParaRPr>
          </a:p>
          <a:p>
            <a:pPr marL="122238" indent="-122238">
              <a:buFont typeface="Arial" panose="020B0604020202020204" pitchFamily="34" charset="0"/>
              <a:buChar char="•"/>
            </a:pPr>
            <a:r>
              <a:rPr lang="en-US" dirty="0">
                <a:cs typeface="Arial" panose="020B0604020202020204" pitchFamily="34" charset="0"/>
              </a:rPr>
              <a:t>First human spacecraft to the Moon in the 21</a:t>
            </a:r>
            <a:r>
              <a:rPr lang="en-US" baseline="30000" dirty="0">
                <a:cs typeface="Arial" panose="020B0604020202020204" pitchFamily="34" charset="0"/>
              </a:rPr>
              <a:t>st</a:t>
            </a:r>
            <a:r>
              <a:rPr lang="en-US" dirty="0">
                <a:cs typeface="Arial" panose="020B0604020202020204" pitchFamily="34" charset="0"/>
              </a:rPr>
              <a:t> Century</a:t>
            </a:r>
          </a:p>
          <a:p>
            <a:pPr marL="122238" indent="-122238">
              <a:buFont typeface="Arial" panose="020B0604020202020204" pitchFamily="34" charset="0"/>
              <a:buChar char="•"/>
            </a:pPr>
            <a:r>
              <a:rPr lang="en-US" dirty="0">
                <a:cs typeface="Arial" panose="020B0604020202020204" pitchFamily="34" charset="0"/>
              </a:rPr>
              <a:t>First humans to orbit the Moon and rendezvous in deep space</a:t>
            </a:r>
          </a:p>
          <a:p>
            <a:pPr marL="122238" indent="-122238">
              <a:buFont typeface="Arial" panose="020B0604020202020204" pitchFamily="34" charset="0"/>
              <a:buChar char="•"/>
            </a:pPr>
            <a:r>
              <a:rPr lang="en-US" dirty="0">
                <a:cs typeface="Arial" panose="020B0604020202020204" pitchFamily="34" charset="0"/>
              </a:rPr>
              <a:t>First lunar outpost</a:t>
            </a:r>
          </a:p>
          <a:p>
            <a:pPr marL="122238" indent="-122238">
              <a:buFont typeface="Arial" panose="020B0604020202020204" pitchFamily="34" charset="0"/>
              <a:buChar char="•"/>
            </a:pPr>
            <a:r>
              <a:rPr lang="en-US" dirty="0">
                <a:cs typeface="Arial" panose="020B0604020202020204" pitchFamily="34" charset="0"/>
              </a:rPr>
              <a:t>First crewed missions to the lunar surface in the 21</a:t>
            </a:r>
            <a:r>
              <a:rPr lang="en-US" baseline="30000" dirty="0">
                <a:cs typeface="Arial" panose="020B0604020202020204" pitchFamily="34" charset="0"/>
              </a:rPr>
              <a:t>st</a:t>
            </a:r>
            <a:r>
              <a:rPr lang="en-US" dirty="0">
                <a:cs typeface="Arial" panose="020B0604020202020204" pitchFamily="34" charset="0"/>
              </a:rPr>
              <a:t> century</a:t>
            </a:r>
          </a:p>
          <a:p>
            <a:endParaRPr lang="en-US" dirty="0">
              <a:cs typeface="Arial" panose="020B0604020202020204" pitchFamily="34" charset="0"/>
            </a:endParaRPr>
          </a:p>
          <a:p>
            <a:r>
              <a:rPr lang="en-US" dirty="0">
                <a:cs typeface="Arial"/>
              </a:rPr>
              <a:t>And, all the while – the CLPS (pronounced "clips") missions will be going on. Commercial Lunar Payload Service providers delivering science and technology payloads at the lunar South Pole.</a:t>
            </a:r>
          </a:p>
          <a:p>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4BA5B-4EFA-4DC2-A65F-B1C80D063A9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59941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52475"/>
            <a:ext cx="5486400" cy="3086100"/>
          </a:xfrm>
        </p:spPr>
      </p:sp>
      <p:sp>
        <p:nvSpPr>
          <p:cNvPr id="3" name="Notes Placeholder 2"/>
          <p:cNvSpPr>
            <a:spLocks noGrp="1"/>
          </p:cNvSpPr>
          <p:nvPr>
            <p:ph type="body" idx="1"/>
          </p:nvPr>
        </p:nvSpPr>
        <p:spPr>
          <a:xfrm>
            <a:off x="551987" y="3977121"/>
            <a:ext cx="5915722" cy="4482194"/>
          </a:xfrm>
        </p:spPr>
        <p:txBody>
          <a:bodyPr/>
          <a:lstStyle/>
          <a:p>
            <a:r>
              <a:rPr lang="en-US" b="1" dirty="0">
                <a:cs typeface="Arial"/>
              </a:rPr>
              <a:t>Built by America - for America – in the public eye – for a new generation of space explorers. The Space Launch System is </a:t>
            </a:r>
            <a:r>
              <a:rPr lang="en-US" b="1" u="sng" dirty="0">
                <a:cs typeface="Arial"/>
              </a:rPr>
              <a:t>America’s rocket</a:t>
            </a:r>
            <a:r>
              <a:rPr lang="en-US" b="1" dirty="0">
                <a:cs typeface="Arial"/>
              </a:rPr>
              <a:t>. </a:t>
            </a:r>
            <a:endParaRPr lang="en-US" b="1" dirty="0">
              <a:cs typeface="Arial" panose="020B0604020202020204" pitchFamily="34" charset="0"/>
            </a:endParaRPr>
          </a:p>
          <a:p>
            <a:endParaRPr lang="en-US" b="1" dirty="0">
              <a:cs typeface="Arial" panose="020B0604020202020204" pitchFamily="34" charset="0"/>
            </a:endParaRPr>
          </a:p>
          <a:p>
            <a:r>
              <a:rPr lang="en-US" dirty="0">
                <a:cs typeface="Arial"/>
              </a:rPr>
              <a:t>SLS is the </a:t>
            </a:r>
            <a:r>
              <a:rPr lang="en-US" b="1" u="sng" dirty="0">
                <a:cs typeface="Arial"/>
              </a:rPr>
              <a:t>only</a:t>
            </a:r>
            <a:r>
              <a:rPr lang="en-US" b="1" dirty="0">
                <a:cs typeface="Arial"/>
              </a:rPr>
              <a:t> exploration-class vehicle capable of sending humans to deep space </a:t>
            </a:r>
            <a:r>
              <a:rPr lang="en-US" dirty="0">
                <a:cs typeface="Arial"/>
              </a:rPr>
              <a:t>along with the large systems necessary to live and work in deep space </a:t>
            </a:r>
            <a:r>
              <a:rPr lang="en-US" b="1" dirty="0">
                <a:cs typeface="Arial"/>
              </a:rPr>
              <a:t>in a single launch</a:t>
            </a:r>
            <a:r>
              <a:rPr lang="en-US" dirty="0">
                <a:cs typeface="Arial"/>
              </a:rPr>
              <a:t>.</a:t>
            </a:r>
          </a:p>
          <a:p>
            <a:pPr indent="-171450">
              <a:buFont typeface="Arial" panose="020B0604020202020204" pitchFamily="34" charset="0"/>
              <a:buChar char="•"/>
            </a:pPr>
            <a:endParaRPr lang="en-US" dirty="0">
              <a:cs typeface="Arial"/>
            </a:endParaRPr>
          </a:p>
          <a:p>
            <a:pPr marL="0" indent="0">
              <a:buFont typeface="Arial" panose="020B0604020202020204" pitchFamily="34" charset="0"/>
              <a:buNone/>
            </a:pPr>
            <a:r>
              <a:rPr lang="en-US" dirty="0">
                <a:cs typeface="Arial"/>
              </a:rPr>
              <a:t>SLS has the </a:t>
            </a:r>
            <a:r>
              <a:rPr lang="en-US" b="1" dirty="0">
                <a:cs typeface="Arial"/>
              </a:rPr>
              <a:t>power and capacity to lift large and complex payloads, reducing the number of launches </a:t>
            </a:r>
            <a:r>
              <a:rPr lang="en-US" b="1" dirty="0">
                <a:effectLst/>
                <a:ea typeface="Times New Roman" panose="02020603050405020304" pitchFamily="18" charset="0"/>
                <a:cs typeface="Arial"/>
              </a:rPr>
              <a:t>and in-space operations</a:t>
            </a:r>
            <a:r>
              <a:rPr lang="en-US" dirty="0">
                <a:effectLst/>
                <a:ea typeface="Times New Roman" panose="02020603050405020304" pitchFamily="18" charset="0"/>
                <a:cs typeface="Arial"/>
              </a:rPr>
              <a:t> needed to send people and hardware beyond Earth orbit.</a:t>
            </a:r>
          </a:p>
          <a:p>
            <a:pPr marL="0" indent="0">
              <a:buFont typeface="Arial" panose="020B0604020202020204" pitchFamily="34" charset="0"/>
              <a:buNone/>
            </a:pPr>
            <a:endParaRPr lang="en-US" dirty="0">
              <a:cs typeface="Arial" panose="020B0604020202020204" pitchFamily="34" charset="0"/>
            </a:endParaRPr>
          </a:p>
          <a:p>
            <a:pPr marL="0" indent="0">
              <a:buFont typeface="Arial" panose="020B0604020202020204" pitchFamily="34" charset="0"/>
              <a:buNone/>
            </a:pPr>
            <a:r>
              <a:rPr lang="en-US" dirty="0">
                <a:cs typeface="Arial"/>
              </a:rPr>
              <a:t>SLS stands at 322’ tall, weighing in at 5.75 million pounds and boasting 8.8m lbs. of thrust.</a:t>
            </a:r>
          </a:p>
          <a:p>
            <a:pPr marL="0" indent="0">
              <a:buFont typeface="Arial" panose="020B0604020202020204" pitchFamily="34" charset="0"/>
              <a:buNone/>
            </a:pPr>
            <a:endParaRPr lang="en-US" dirty="0">
              <a:cs typeface="Arial" panose="020B0604020202020204" pitchFamily="34" charset="0"/>
            </a:endParaRPr>
          </a:p>
          <a:p>
            <a:pPr marL="0" indent="0">
              <a:buFont typeface="Arial" panose="020B0604020202020204" pitchFamily="34" charset="0"/>
              <a:buNone/>
            </a:pPr>
            <a:r>
              <a:rPr lang="en-US" dirty="0">
                <a:cs typeface="Arial"/>
              </a:rPr>
              <a:t>Orion is </a:t>
            </a:r>
            <a:r>
              <a:rPr lang="en-US" b="1" dirty="0">
                <a:cs typeface="Arial"/>
              </a:rPr>
              <a:t>the only spacecraft capable of sustaining human life </a:t>
            </a:r>
            <a:r>
              <a:rPr lang="en-US" dirty="0">
                <a:cs typeface="Arial"/>
              </a:rPr>
              <a:t>in deep space.</a:t>
            </a:r>
          </a:p>
          <a:p>
            <a:pPr marL="0" indent="0">
              <a:buFont typeface="Arial" panose="020B0604020202020204" pitchFamily="34" charset="0"/>
              <a:buNone/>
            </a:pPr>
            <a:endParaRPr lang="en-US" b="1" dirty="0">
              <a:cs typeface="Arial" panose="020B0604020202020204" pitchFamily="34" charset="0"/>
            </a:endParaRPr>
          </a:p>
          <a:p>
            <a:pPr marL="0" indent="0">
              <a:buFont typeface="Arial" panose="020B0604020202020204" pitchFamily="34" charset="0"/>
              <a:buNone/>
            </a:pPr>
            <a:r>
              <a:rPr lang="en-US" b="1" dirty="0">
                <a:cs typeface="Arial"/>
              </a:rPr>
              <a:t>Exploration Ground Systems – provide the technology, skill and equipment to launch SLS and recover Orion.</a:t>
            </a:r>
          </a:p>
          <a:p>
            <a:pPr marL="171450" indent="-171450">
              <a:buFont typeface="Arial" panose="020B0604020202020204" pitchFamily="34" charset="0"/>
              <a:buChar char="•"/>
            </a:pPr>
            <a:endParaRPr lang="en-US" b="1" dirty="0">
              <a:cs typeface="Arial" panose="020B0604020202020204" pitchFamily="34" charset="0"/>
            </a:endParaRPr>
          </a:p>
          <a:p>
            <a:pPr marL="0" indent="0">
              <a:buFont typeface="Arial" panose="020B0604020202020204" pitchFamily="34" charset="0"/>
              <a:buNone/>
            </a:pPr>
            <a:r>
              <a:rPr lang="en-US" b="0" dirty="0">
                <a:cs typeface="Arial"/>
              </a:rPr>
              <a:t>With</a:t>
            </a:r>
            <a:r>
              <a:rPr lang="en-US" b="0" baseline="0" dirty="0">
                <a:cs typeface="Arial"/>
              </a:rPr>
              <a:t> all that power and capability, SLS is the only rocket capable of fulfilling the missions of the Artemis program</a:t>
            </a:r>
            <a:r>
              <a:rPr lang="en-US" dirty="0">
                <a:cs typeface="Arial"/>
              </a:rPr>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391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512763"/>
            <a:ext cx="5724525" cy="3221037"/>
          </a:xfrm>
        </p:spPr>
      </p:sp>
      <p:sp>
        <p:nvSpPr>
          <p:cNvPr id="3" name="Notes Placeholder 2"/>
          <p:cNvSpPr>
            <a:spLocks noGrp="1"/>
          </p:cNvSpPr>
          <p:nvPr>
            <p:ph type="body" idx="1"/>
          </p:nvPr>
        </p:nvSpPr>
        <p:spPr>
          <a:xfrm>
            <a:off x="335280" y="3933206"/>
            <a:ext cx="6187440" cy="3220375"/>
          </a:xfrm>
        </p:spPr>
        <p:txBody>
          <a:bodyPr numCol="1"/>
          <a:lstStyle/>
          <a:p>
            <a:r>
              <a:rPr lang="en-US" dirty="0"/>
              <a:t>SLS more capable than commercial vehicles; a unique asset for space exploration</a:t>
            </a:r>
          </a:p>
          <a:p>
            <a:endParaRPr lang="en-US" dirty="0"/>
          </a:p>
          <a:p>
            <a:r>
              <a:rPr lang="en-US" b="1" dirty="0"/>
              <a:t>VOLUME</a:t>
            </a:r>
          </a:p>
          <a:p>
            <a:pPr marL="174708" indent="-174708">
              <a:buFontTx/>
              <a:buChar char="-"/>
            </a:pPr>
            <a:r>
              <a:rPr lang="en-US" dirty="0"/>
              <a:t>Twice the volume of any contemporary launch vehicle</a:t>
            </a:r>
          </a:p>
          <a:p>
            <a:pPr marL="174708" indent="-174708">
              <a:buFontTx/>
              <a:buChar char="-"/>
            </a:pPr>
            <a:r>
              <a:rPr lang="en-US" dirty="0"/>
              <a:t>Enables habitat modules, large-aperture telescopes, robust science package on robotic probes, etc.</a:t>
            </a:r>
          </a:p>
          <a:p>
            <a:pPr marL="174708" indent="-174708">
              <a:buFontTx/>
              <a:buChar char="-"/>
            </a:pPr>
            <a:r>
              <a:rPr lang="en-US" dirty="0"/>
              <a:t>Even the USA in B1B offers as much volume for payloads as industry-standard 5m fairings</a:t>
            </a:r>
          </a:p>
          <a:p>
            <a:endParaRPr lang="en-US" dirty="0"/>
          </a:p>
          <a:p>
            <a:r>
              <a:rPr lang="en-US" b="1" dirty="0"/>
              <a:t>MASS</a:t>
            </a:r>
          </a:p>
          <a:p>
            <a:pPr marL="174708" indent="-174708">
              <a:buFontTx/>
              <a:buChar char="-"/>
            </a:pPr>
            <a:r>
              <a:rPr lang="en-US" dirty="0"/>
              <a:t>Initial capability &gt; 27 metric tons (59,525 lbs.) to TLI; current U.S. launch vehicle maximum is 16-20 t [20 is generous] **</a:t>
            </a:r>
          </a:p>
          <a:p>
            <a:pPr marL="174708" indent="-174708">
              <a:buFontTx/>
              <a:buChar char="-"/>
            </a:pPr>
            <a:r>
              <a:rPr lang="en-US" dirty="0"/>
              <a:t>Evolved SLS will offer Mars-enabling capability of &gt; 46 t (101,413 lbs.) to TLI</a:t>
            </a:r>
          </a:p>
          <a:p>
            <a:endParaRPr lang="en-US" dirty="0"/>
          </a:p>
          <a:p>
            <a:r>
              <a:rPr lang="en-US" b="1" dirty="0"/>
              <a:t>ENERGY</a:t>
            </a:r>
          </a:p>
          <a:p>
            <a:pPr marL="174708" indent="-174708">
              <a:buFontTx/>
              <a:buChar char="-"/>
            </a:pPr>
            <a:r>
              <a:rPr lang="en-US" dirty="0"/>
              <a:t>SLS offers reduced transit times to the outer solar system by half or greater (2-3 years for Europa instead of 7-8)</a:t>
            </a:r>
          </a:p>
          <a:p>
            <a:pPr marL="174708" indent="-174708">
              <a:buFontTx/>
              <a:buChar char="-"/>
            </a:pPr>
            <a:r>
              <a:rPr lang="en-US" dirty="0"/>
              <a:t>Heavy-lift reduces complexity and risk associated with payload design, ground infrastructure, and in-space operations</a:t>
            </a:r>
          </a:p>
          <a:p>
            <a:pPr marL="174708" indent="-174708">
              <a:buFontTx/>
              <a:buChar char="-"/>
            </a:pPr>
            <a:r>
              <a:rPr lang="en-US" dirty="0"/>
              <a:t>Provides the best opportunity for mission success</a:t>
            </a:r>
          </a:p>
          <a:p>
            <a:pPr lvl="0"/>
            <a:endParaRPr lang="en-US" dirty="0"/>
          </a:p>
          <a:p>
            <a:r>
              <a:rPr lang="en-US" dirty="0"/>
              <a:t>*Current U.S. launch vehicle maximum is ~16-20 t** (Falcon Heavy) to TLI</a:t>
            </a:r>
          </a:p>
          <a:p>
            <a:r>
              <a:rPr lang="en-US" dirty="0"/>
              <a:t>Block 1 = 23% greater mass than FH estimate</a:t>
            </a:r>
          </a:p>
          <a:p>
            <a:r>
              <a:rPr lang="en-US" dirty="0"/>
              <a:t>Block 1B = 38-42 t to TLI (crew or cargo) -- 50% more mass (40 t)</a:t>
            </a:r>
          </a:p>
          <a:p>
            <a:r>
              <a:rPr lang="en-US" dirty="0"/>
              <a:t>Block 2 = &gt;55% more mass than FH</a:t>
            </a:r>
            <a:endParaRPr lang="en-US" dirty="0">
              <a:solidFill>
                <a:schemeClr val="tx1"/>
              </a:solidFill>
            </a:endParaRP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5548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41363"/>
            <a:ext cx="5486400" cy="3086100"/>
          </a:xfrm>
        </p:spPr>
      </p:sp>
      <p:sp>
        <p:nvSpPr>
          <p:cNvPr id="3" name="Notes Placeholder 2"/>
          <p:cNvSpPr>
            <a:spLocks noGrp="1"/>
          </p:cNvSpPr>
          <p:nvPr>
            <p:ph type="body" idx="1"/>
          </p:nvPr>
        </p:nvSpPr>
        <p:spPr>
          <a:xfrm>
            <a:off x="685800" y="3999106"/>
            <a:ext cx="5486400" cy="3600450"/>
          </a:xfrm>
        </p:spPr>
        <p:txBody>
          <a:bodyPr/>
          <a:lstStyle/>
          <a:p>
            <a:pPr marL="0" marR="0" lvl="0" indent="0" algn="l" defTabSz="455613" rtl="0" eaLnBrk="1" fontAlgn="base" latinLnBrk="0" hangingPunct="1">
              <a:lnSpc>
                <a:spcPct val="100000"/>
              </a:lnSpc>
              <a:spcBef>
                <a:spcPct val="30000"/>
              </a:spcBef>
              <a:spcAft>
                <a:spcPct val="0"/>
              </a:spcAft>
              <a:buClrTx/>
              <a:buSzTx/>
              <a:buFontTx/>
              <a:buNone/>
              <a:tabLst/>
              <a:defRPr/>
            </a:pPr>
            <a:r>
              <a:rPr lang="en-US" b="0" i="1" dirty="0">
                <a:cs typeface="Arial"/>
              </a:rPr>
              <a:t>Expanded view of Block 1</a:t>
            </a:r>
          </a:p>
          <a:p>
            <a:pPr marL="228600" marR="0" lvl="0" indent="-114300" algn="l" defTabSz="455613" rtl="0" eaLnBrk="1" fontAlgn="base" latinLnBrk="0" hangingPunct="1">
              <a:lnSpc>
                <a:spcPct val="100000"/>
              </a:lnSpc>
              <a:spcBef>
                <a:spcPts val="1800"/>
              </a:spcBef>
              <a:spcAft>
                <a:spcPct val="0"/>
              </a:spcAft>
              <a:buClrTx/>
              <a:buSzTx/>
              <a:buFont typeface="Arial" panose="020B0604020202020204" pitchFamily="34" charset="0"/>
              <a:buChar char="•"/>
              <a:defRPr/>
            </a:pPr>
            <a:r>
              <a:rPr lang="en-US" b="0" dirty="0">
                <a:cs typeface="Arial"/>
              </a:rPr>
              <a:t>Visible</a:t>
            </a:r>
            <a:r>
              <a:rPr lang="en-US" b="0" baseline="0" dirty="0">
                <a:cs typeface="Arial"/>
              </a:rPr>
              <a:t> are the major elements of the Artemis I vehicle – solid rocket boosters, core stage </a:t>
            </a:r>
            <a:r>
              <a:rPr lang="en-US" dirty="0">
                <a:cs typeface="Arial"/>
              </a:rPr>
              <a:t>(</a:t>
            </a:r>
            <a:r>
              <a:rPr lang="en-US" b="0" baseline="0" dirty="0">
                <a:cs typeface="Arial"/>
              </a:rPr>
              <a:t>engine section, LH tank, </a:t>
            </a:r>
            <a:r>
              <a:rPr lang="en-US" b="0" baseline="0" dirty="0" err="1">
                <a:cs typeface="Arial"/>
              </a:rPr>
              <a:t>intertank</a:t>
            </a:r>
            <a:r>
              <a:rPr lang="en-US" b="0" baseline="0" dirty="0">
                <a:cs typeface="Arial"/>
              </a:rPr>
              <a:t>, LOX tank, forward skirt</a:t>
            </a:r>
            <a:r>
              <a:rPr lang="en-US" dirty="0">
                <a:cs typeface="Arial"/>
              </a:rPr>
              <a:t>),</a:t>
            </a:r>
            <a:r>
              <a:rPr lang="en-US" b="0" baseline="0" dirty="0">
                <a:cs typeface="Arial"/>
              </a:rPr>
              <a:t> LVSA and ICPS, OSA, and Orion/SM/LAS.</a:t>
            </a:r>
          </a:p>
          <a:p>
            <a:pPr marL="228600" indent="-114300" defTabSz="455613" fontAlgn="base">
              <a:spcBef>
                <a:spcPts val="1800"/>
              </a:spcBef>
              <a:spcAft>
                <a:spcPct val="0"/>
              </a:spcAft>
              <a:buFont typeface="Arial" panose="020B0604020202020204" pitchFamily="34" charset="0"/>
              <a:buChar char="•"/>
              <a:defRPr/>
            </a:pPr>
            <a:r>
              <a:rPr lang="en-US" b="1" dirty="0">
                <a:cs typeface="Arial"/>
              </a:rPr>
              <a:t>Block 1 is more capable than any current launch vehicle, able to deliver &gt;27</a:t>
            </a:r>
            <a:r>
              <a:rPr lang="en-US" b="1" strike="sngStrike" dirty="0">
                <a:cs typeface="Arial"/>
              </a:rPr>
              <a:t> </a:t>
            </a:r>
            <a:r>
              <a:rPr lang="en-US" b="1" dirty="0">
                <a:cs typeface="Arial"/>
              </a:rPr>
              <a:t>metric tons (59.5k lbs.) direct to the Moon.</a:t>
            </a:r>
          </a:p>
          <a:p>
            <a:pPr marL="228600" indent="-114300" defTabSz="455613" fontAlgn="base">
              <a:spcBef>
                <a:spcPts val="1800"/>
              </a:spcBef>
              <a:spcAft>
                <a:spcPct val="0"/>
              </a:spcAft>
              <a:buFont typeface="Arial" panose="020B0604020202020204" pitchFamily="34" charset="0"/>
              <a:buChar char="•"/>
              <a:defRPr/>
            </a:pPr>
            <a:r>
              <a:rPr lang="en-US" dirty="0">
                <a:cs typeface="Arial"/>
              </a:rPr>
              <a:t>Our first mission, Artemis I, took the Orion crew vehicle farther into space than humans or any spacecraft built for humans have ever ventured before.</a:t>
            </a:r>
          </a:p>
          <a:p>
            <a:pPr marL="228600" indent="-114300" defTabSz="455613" fontAlgn="base">
              <a:spcBef>
                <a:spcPts val="1800"/>
              </a:spcBef>
              <a:spcAft>
                <a:spcPct val="0"/>
              </a:spcAft>
              <a:buFont typeface="Arial" panose="020B0604020202020204" pitchFamily="34" charset="0"/>
              <a:buChar char="•"/>
              <a:defRPr/>
            </a:pPr>
            <a:r>
              <a:rPr lang="en-US" b="1" dirty="0">
                <a:effectLst/>
                <a:ea typeface="Calibri" panose="020F0502020204030204" pitchFamily="34" charset="0"/>
                <a:cs typeface="Arial"/>
              </a:rPr>
              <a:t>Block 1 is just the first of larger more powerful configurations </a:t>
            </a:r>
            <a:r>
              <a:rPr lang="en-US" dirty="0">
                <a:effectLst/>
                <a:ea typeface="Calibri" panose="020F0502020204030204" pitchFamily="34" charset="0"/>
                <a:cs typeface="Arial"/>
              </a:rPr>
              <a:t>that will support human exploration of Mars.</a:t>
            </a:r>
            <a:r>
              <a:rPr lang="en-US" dirty="0">
                <a:ea typeface="Calibri" panose="020F0502020204030204" pitchFamily="34" charset="0"/>
                <a:cs typeface="Arial"/>
              </a:rPr>
              <a:t> </a:t>
            </a:r>
            <a:endParaRPr lang="en-US" b="0" baseline="0" dirty="0">
              <a:cs typeface="Arial" panose="020B0604020202020204" pitchFamily="34" charset="0"/>
            </a:endParaRPr>
          </a:p>
          <a:p>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705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how does one build a brand new rocket system like the SLS? How does testing play a fundamental role in ensuring hardware that is both safe and successful? The Program adopted a specific test philosophy to gain real-world knowledge of how the hardware might behave under specific circumstances. </a:t>
            </a: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1112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65838">
              <a:buFont typeface="Arial"/>
              <a:buNone/>
              <a:defRPr/>
            </a:pPr>
            <a:r>
              <a:rPr lang="en-US" dirty="0">
                <a:cs typeface="Arial" panose="020B0604020202020204" pitchFamily="34" charset="0"/>
              </a:rPr>
              <a:t>From wind</a:t>
            </a:r>
            <a:r>
              <a:rPr lang="en-US" baseline="0" dirty="0">
                <a:cs typeface="Arial" panose="020B0604020202020204" pitchFamily="34" charset="0"/>
              </a:rPr>
              <a:t> tunnel to flight hardware, t</a:t>
            </a:r>
            <a:r>
              <a:rPr lang="en-US" dirty="0">
                <a:cs typeface="Arial" panose="020B0604020202020204" pitchFamily="34" charset="0"/>
              </a:rPr>
              <a:t>esting is a big part of making SLS safe for</a:t>
            </a:r>
            <a:r>
              <a:rPr lang="en-US" baseline="0" dirty="0">
                <a:cs typeface="Arial" panose="020B0604020202020204" pitchFamily="34" charset="0"/>
              </a:rPr>
              <a:t> astronauts. </a:t>
            </a:r>
          </a:p>
          <a:p>
            <a:pPr marL="285750" indent="-285750" defTabSz="465838">
              <a:spcAft>
                <a:spcPts val="200"/>
              </a:spcAft>
              <a:buFont typeface="Arial" panose="020B0604020202020204" pitchFamily="34" charset="0"/>
              <a:buChar char="•"/>
              <a:defRPr/>
            </a:pPr>
            <a:r>
              <a:rPr lang="en-US" baseline="0" dirty="0">
                <a:cs typeface="Arial" panose="020B0604020202020204" pitchFamily="34" charset="0"/>
              </a:rPr>
              <a:t>Before the vehicle can fly, its components will have been structurally tested to ensure they can survive the extreme pressures and loads experienced in flight. </a:t>
            </a:r>
            <a:endParaRPr lang="en-US" baseline="0" dirty="0">
              <a:cs typeface="Calibri"/>
            </a:endParaRPr>
          </a:p>
          <a:p>
            <a:pPr marL="894715" marR="0" lvl="1" indent="-285750" algn="l" defTabSz="465838"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dirty="0">
                <a:cs typeface="Arial" panose="020B0604020202020204" pitchFamily="34" charset="0"/>
              </a:rPr>
              <a:t>SLS</a:t>
            </a:r>
            <a:r>
              <a:rPr lang="en-US" baseline="0" dirty="0">
                <a:cs typeface="Arial" panose="020B0604020202020204" pitchFamily="34" charset="0"/>
              </a:rPr>
              <a:t> structural qualification testing at Marshall complete, largest test campaign at MSFC since Space Shuttle. </a:t>
            </a:r>
            <a:r>
              <a:rPr lang="en-US" dirty="0">
                <a:cs typeface="Arial" panose="020B0604020202020204" pitchFamily="34" charset="0"/>
              </a:rPr>
              <a:t> Five structural test articles underwent 199 separate test cases, and more than 421 gigabytes of data were collected to add to computer models used to design the rocket and optimize it in the future.</a:t>
            </a:r>
            <a:endParaRPr lang="en-US" baseline="0" dirty="0">
              <a:cs typeface="Calibri"/>
            </a:endParaRPr>
          </a:p>
          <a:p>
            <a:pPr marL="285750" indent="-285750" defTabSz="465838">
              <a:spcAft>
                <a:spcPts val="200"/>
              </a:spcAft>
              <a:buFont typeface="Arial" panose="020B0604020202020204" pitchFamily="34" charset="0"/>
              <a:buChar char="•"/>
              <a:defRPr/>
            </a:pPr>
            <a:r>
              <a:rPr lang="en-US" baseline="0" dirty="0">
                <a:cs typeface="Arial" panose="020B0604020202020204" pitchFamily="34" charset="0"/>
              </a:rPr>
              <a:t>Software is tested in a flight-like test environment, and then again on the flight hardware to ensure everything functions as needed to send crew to space. </a:t>
            </a:r>
            <a:endParaRPr lang="en-US" baseline="0" dirty="0">
              <a:cs typeface="Calibri"/>
            </a:endParaRPr>
          </a:p>
          <a:p>
            <a:pPr marL="285750" marR="0" lvl="0" indent="-285750" algn="l" defTabSz="609365"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dirty="0">
                <a:cs typeface="Arial" panose="020B0604020202020204" pitchFamily="34" charset="0"/>
              </a:rPr>
              <a:t>RS-25 engines adaptation </a:t>
            </a:r>
            <a:r>
              <a:rPr lang="en-US" dirty="0" err="1">
                <a:cs typeface="Arial" panose="020B0604020202020204" pitchFamily="34" charset="0"/>
              </a:rPr>
              <a:t>hotfire</a:t>
            </a:r>
            <a:r>
              <a:rPr lang="en-US" dirty="0">
                <a:cs typeface="Arial" panose="020B0604020202020204" pitchFamily="34" charset="0"/>
              </a:rPr>
              <a:t> series complete: 2015 –</a:t>
            </a:r>
            <a:r>
              <a:rPr lang="en-US" baseline="0" dirty="0">
                <a:cs typeface="Arial" panose="020B0604020202020204" pitchFamily="34" charset="0"/>
              </a:rPr>
              <a:t> 2019 at Stennis to </a:t>
            </a:r>
            <a:r>
              <a:rPr lang="en-US" kern="1200" dirty="0">
                <a:solidFill>
                  <a:schemeClr val="tx1"/>
                </a:solidFill>
                <a:effectLst/>
              </a:rPr>
              <a:t>adapt the RS-25 to SLS performance and environment requirements and develop a modern engine controller and software. Tests also included ne</a:t>
            </a:r>
            <a:r>
              <a:rPr lang="en-US" kern="1200" baseline="0" dirty="0">
                <a:solidFill>
                  <a:schemeClr val="tx1"/>
                </a:solidFill>
                <a:effectLst/>
              </a:rPr>
              <a:t>w engine flight controller development and flight controller qualification as well as development parts for restart engine program. </a:t>
            </a:r>
            <a:r>
              <a:rPr lang="en-US" kern="1200" dirty="0">
                <a:solidFill>
                  <a:schemeClr val="tx1"/>
                </a:solidFill>
                <a:effectLst/>
              </a:rPr>
              <a:t> </a:t>
            </a:r>
            <a:r>
              <a:rPr lang="en-US" b="0" kern="1200" dirty="0">
                <a:solidFill>
                  <a:schemeClr val="tx1"/>
                </a:solidFill>
                <a:effectLst/>
              </a:rPr>
              <a:t>Total of 32 tests totaling nearly 15,000 seconds of hot-fire time. </a:t>
            </a:r>
            <a:endParaRPr lang="en-US" b="0" kern="1200" dirty="0">
              <a:solidFill>
                <a:schemeClr val="tx1"/>
              </a:solidFill>
              <a:effectLst/>
              <a:cs typeface="Calibri"/>
            </a:endParaRPr>
          </a:p>
          <a:p>
            <a:pPr marL="285750" indent="-285750">
              <a:spcAft>
                <a:spcPts val="200"/>
              </a:spcAft>
              <a:buFont typeface="Arial" panose="020B0604020202020204" pitchFamily="34" charset="0"/>
              <a:buChar char="•"/>
              <a:defRPr/>
            </a:pPr>
            <a:r>
              <a:rPr lang="en-US" dirty="0"/>
              <a:t>Eight-test Green Run series at Stennis ending with a simulated launch hot fire test will prove Core Stage 1 is ready for Artemis I. </a:t>
            </a:r>
            <a:endParaRPr lang="en-US" dirty="0">
              <a:cs typeface="Arial" panose="020B0604020202020204" pitchFamily="34" charset="0"/>
            </a:endParaRPr>
          </a:p>
          <a:p>
            <a:pPr marL="285750" marR="0" lvl="0" indent="-285750" algn="l" defTabSz="609365"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b="0" kern="1200" dirty="0">
                <a:solidFill>
                  <a:schemeClr val="tx1"/>
                </a:solidFill>
                <a:effectLst/>
              </a:rPr>
              <a:t>The 5-segment boosters for SLS underwent both hot and cold firings early in the program. A Flight Support Booster will be test fired in September to qualify a new propellant vendor for future flights.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7921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SLS </a:t>
            </a:r>
            <a:r>
              <a:rPr lang="en-US" u="none" strike="noStrike">
                <a:effectLst/>
                <a:ea typeface="Cambria" panose="02040503050406030204" pitchFamily="18" charset="0"/>
                <a:cs typeface="Times New Roman" panose="02020603050405020304" pitchFamily="18" charset="0"/>
              </a:rPr>
              <a:t>was rigorously tested, and its performance is validated from the material level to each individual component, and from structure, to system, to integrated vehicle. The SLS Program completed the largest structural testing campaign since the space shuttle.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4359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Run Video at Stennis Space Center – 30 seconds, no sound</a:t>
            </a:r>
          </a:p>
          <a:p>
            <a:endParaRPr lang="en-US" dirty="0"/>
          </a:p>
          <a:p>
            <a:pPr marL="0" indent="0" defTabSz="465838">
              <a:buFont typeface="Arial"/>
              <a:buNone/>
              <a:defRPr/>
            </a:pPr>
            <a:r>
              <a:rPr lang="en-US" sz="1200" baseline="0" dirty="0">
                <a:cs typeface="Arial" panose="020B0604020202020204" pitchFamily="34" charset="0"/>
              </a:rPr>
              <a:t>A series of 8 tests in 2020 and early 2021 were conducted to fully test the Artemis I core stage in Stennis Space Center in Mississippi. All eight major Green Run tests have been completed, with a 67-second hot fire test occurring on Jan. 16, 2021, and a full-duration eight-minute (499.6 seconds) hot fire on Thursday, Mar. 18. All four engines ignited successfully and produced 1.6 million pounds of thrust.</a:t>
            </a:r>
          </a:p>
          <a:p>
            <a:pPr marL="0" indent="0" defTabSz="465838">
              <a:buFont typeface="Arial"/>
              <a:buNone/>
              <a:defRPr/>
            </a:pPr>
            <a:endParaRPr lang="en-US" sz="1200" baseline="0" dirty="0">
              <a:cs typeface="Arial" panose="020B0604020202020204" pitchFamily="34" charset="0"/>
            </a:endParaRPr>
          </a:p>
          <a:p>
            <a:pPr marL="0" indent="0" defTabSz="465838">
              <a:buFont typeface="Arial"/>
              <a:buNone/>
              <a:defRPr/>
            </a:pPr>
            <a:r>
              <a:rPr lang="en-US" sz="1200" baseline="0" dirty="0">
                <a:cs typeface="Arial" panose="020B0604020202020204" pitchFamily="34" charset="0"/>
              </a:rPr>
              <a:t>Green Run included several first-time events for the world’s largest rocket stage: </a:t>
            </a:r>
          </a:p>
          <a:p>
            <a:pPr marL="0" indent="0" defTabSz="465838">
              <a:buFont typeface="Arial"/>
              <a:buNone/>
              <a:defRPr/>
            </a:pPr>
            <a:r>
              <a:rPr lang="en-US" sz="1200" baseline="0" dirty="0">
                <a:cs typeface="Arial" panose="020B0604020202020204" pitchFamily="34" charset="0"/>
              </a:rPr>
              <a:t>•	First propellant fill-up for the LOX and LH2 tanks</a:t>
            </a:r>
          </a:p>
          <a:p>
            <a:pPr marL="0" indent="0" defTabSz="465838">
              <a:buFont typeface="Arial"/>
              <a:buNone/>
              <a:defRPr/>
            </a:pPr>
            <a:r>
              <a:rPr lang="en-US" sz="1200" baseline="0" dirty="0">
                <a:cs typeface="Arial" panose="020B0604020202020204" pitchFamily="34" charset="0"/>
              </a:rPr>
              <a:t>•	First end-to-end flow test of propellants and other fluids through the complete stage</a:t>
            </a:r>
          </a:p>
          <a:p>
            <a:pPr marL="0" indent="0" defTabSz="465838">
              <a:buFont typeface="Arial"/>
              <a:buNone/>
              <a:defRPr/>
            </a:pPr>
            <a:r>
              <a:rPr lang="en-US" sz="1200" baseline="0" dirty="0">
                <a:cs typeface="Arial" panose="020B0604020202020204" pitchFamily="34" charset="0"/>
              </a:rPr>
              <a:t>•	First operational test of FLIGHT avionics</a:t>
            </a:r>
          </a:p>
          <a:p>
            <a:pPr marL="0" indent="0" defTabSz="465838">
              <a:buFont typeface="Arial"/>
              <a:buNone/>
              <a:defRPr/>
            </a:pPr>
            <a:r>
              <a:rPr lang="en-US" sz="1200" baseline="0" dirty="0">
                <a:cs typeface="Arial" panose="020B0604020202020204" pitchFamily="34" charset="0"/>
              </a:rPr>
              <a:t>•	First firing of all four RS-25 engines together</a:t>
            </a:r>
          </a:p>
          <a:p>
            <a:pPr marL="0" indent="0" defTabSz="465838">
              <a:buFont typeface="Arial"/>
              <a:buNone/>
              <a:defRPr/>
            </a:pPr>
            <a:endParaRPr lang="en-US" sz="1200" baseline="0" dirty="0">
              <a:cs typeface="Arial" panose="020B0604020202020204" pitchFamily="34" charset="0"/>
            </a:endParaRPr>
          </a:p>
          <a:p>
            <a:pPr marL="0" indent="0" defTabSz="465838">
              <a:buFont typeface="Arial"/>
              <a:buNone/>
              <a:defRPr/>
            </a:pPr>
            <a:r>
              <a:rPr lang="en-US" sz="1200" baseline="0" dirty="0">
                <a:cs typeface="Arial" panose="020B0604020202020204" pitchFamily="34" charset="0"/>
              </a:rPr>
              <a:t>In addition to the hot fire, other tests as part of Green Run included vibration testing, leak and functional checks, hydraulics and thrust vector control, </a:t>
            </a:r>
            <a:r>
              <a:rPr lang="en-US" sz="1200" baseline="0" dirty="0" err="1">
                <a:cs typeface="Arial" panose="020B0604020202020204" pitchFamily="34" charset="0"/>
              </a:rPr>
              <a:t>safing</a:t>
            </a:r>
            <a:r>
              <a:rPr lang="en-US" sz="1200" baseline="0" dirty="0">
                <a:cs typeface="Arial" panose="020B0604020202020204" pitchFamily="34" charset="0"/>
              </a:rPr>
              <a:t>, simulated countdown and wet dress rehearsal during which propellants were flowed through the stage but not ignited. </a:t>
            </a:r>
          </a:p>
          <a:p>
            <a:pPr marL="0" indent="0" defTabSz="465838">
              <a:buFont typeface="Arial"/>
              <a:buNone/>
              <a:defRPr/>
            </a:pPr>
            <a:endParaRPr lang="en-US" sz="1200" baseline="0" dirty="0">
              <a:cs typeface="Arial" panose="020B0604020202020204" pitchFamily="34" charset="0"/>
            </a:endParaRPr>
          </a:p>
          <a:p>
            <a:pPr defTabSz="465838">
              <a:defRPr/>
            </a:pPr>
            <a:r>
              <a:rPr lang="en-US" dirty="0">
                <a:cs typeface="Arial"/>
              </a:rPr>
              <a:t>When Green</a:t>
            </a:r>
            <a:r>
              <a:rPr lang="en-US" sz="1200" baseline="0" dirty="0">
                <a:cs typeface="Arial"/>
              </a:rPr>
              <a:t> Run </a:t>
            </a:r>
            <a:r>
              <a:rPr lang="en-US" dirty="0">
                <a:cs typeface="Arial"/>
              </a:rPr>
              <a:t>was</a:t>
            </a:r>
            <a:r>
              <a:rPr lang="en-US" sz="1200" baseline="0" dirty="0">
                <a:cs typeface="Arial"/>
              </a:rPr>
              <a:t> complete and the core stage </a:t>
            </a:r>
            <a:r>
              <a:rPr lang="en-US" dirty="0">
                <a:cs typeface="Arial"/>
              </a:rPr>
              <a:t>was</a:t>
            </a:r>
            <a:r>
              <a:rPr lang="en-US" sz="1200" baseline="0" dirty="0">
                <a:cs typeface="Arial"/>
              </a:rPr>
              <a:t> verified, the core stage was sent to </a:t>
            </a:r>
            <a:r>
              <a:rPr lang="en-US" dirty="0">
                <a:cs typeface="Arial"/>
              </a:rPr>
              <a:t>Kennedy</a:t>
            </a:r>
            <a:r>
              <a:rPr lang="en-US" sz="1200" baseline="0" dirty="0">
                <a:cs typeface="Arial"/>
              </a:rPr>
              <a:t>. There, all the disparate elements of Artemis I </a:t>
            </a:r>
            <a:r>
              <a:rPr lang="en-US" dirty="0">
                <a:cs typeface="Arial"/>
              </a:rPr>
              <a:t>were</a:t>
            </a:r>
            <a:r>
              <a:rPr lang="en-US" sz="1200" baseline="0" dirty="0">
                <a:cs typeface="Arial"/>
              </a:rPr>
              <a:t> put together, culminating in a launch!</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B3A7C8-C571-4DA6-8B67-89DA79F4F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006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A1A1A"/>
                </a:solidFill>
                <a:effectLst/>
              </a:rPr>
              <a:t>SLS and the Orion spacecraft underwent integrated testing inside the Vehicle Assembly Building at NASA’s Kennedy Space Center in Florida to ensure they were “go” for launch of the Artemis I mission. </a:t>
            </a:r>
          </a:p>
          <a:p>
            <a:pPr algn="l"/>
            <a:endParaRPr lang="en-US" b="0" i="0" dirty="0">
              <a:solidFill>
                <a:srgbClr val="1A1A1A"/>
              </a:solidFill>
              <a:effectLst/>
            </a:endParaRPr>
          </a:p>
          <a:p>
            <a:pPr algn="l"/>
            <a:r>
              <a:rPr lang="en-US" b="0" i="0" dirty="0">
                <a:solidFill>
                  <a:srgbClr val="1A1A1A"/>
                </a:solidFill>
                <a:effectLst/>
              </a:rPr>
              <a:t>After stacking the Orion atop the SLS rocket, the engineers completed several tests to ensure the rocket and spacecraft are ready to roll to the launch pad ahead of the Artemis I wet dress rehearsal. These tests included ensuring Orion, the core stage, and boosters can communicate with the ground systems and verification testing to make sure all the pieces of the rocket and spacecraft can power up and connect to the consoles in the Launch </a:t>
            </a:r>
            <a:r>
              <a:rPr lang="en-US" dirty="0">
                <a:solidFill>
                  <a:srgbClr val="1A1A1A"/>
                </a:solidFill>
              </a:rPr>
              <a:t>Control</a:t>
            </a:r>
            <a:r>
              <a:rPr lang="en-US" b="0" i="0" dirty="0">
                <a:solidFill>
                  <a:srgbClr val="1A1A1A"/>
                </a:solidFill>
                <a:effectLst/>
              </a:rPr>
              <a:t> Center.</a:t>
            </a:r>
          </a:p>
          <a:p>
            <a:endParaRPr lang="en-US" dirty="0"/>
          </a:p>
        </p:txBody>
      </p:sp>
      <p:sp>
        <p:nvSpPr>
          <p:cNvPr id="4" name="Slide Number Placeholder 3"/>
          <p:cNvSpPr>
            <a:spLocks noGrp="1"/>
          </p:cNvSpPr>
          <p:nvPr>
            <p:ph type="sldNum" sz="quarter" idx="5"/>
          </p:nvPr>
        </p:nvSpPr>
        <p:spPr/>
        <p:txBody>
          <a:bodyPr/>
          <a:lstStyle/>
          <a:p>
            <a:fld id="{94EC7D47-2ECA-472F-BDF0-718D304F5A82}" type="slidenum">
              <a:rPr lang="en-US" smtClean="0"/>
              <a:t>10</a:t>
            </a:fld>
            <a:endParaRPr lang="en-US"/>
          </a:p>
        </p:txBody>
      </p:sp>
    </p:spTree>
    <p:extLst>
      <p:ext uri="{BB962C8B-B14F-4D97-AF65-F5344CB8AC3E}">
        <p14:creationId xmlns:p14="http://schemas.microsoft.com/office/powerpoint/2010/main" val="20353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600"/>
              </a:spcAft>
              <a:buFont typeface="Symbol" panose="05050102010706020507" pitchFamily="18" charset="2"/>
              <a:buNone/>
            </a:pPr>
            <a:r>
              <a:rPr lang="en-US">
                <a:solidFill>
                  <a:srgbClr val="000000"/>
                </a:solidFill>
                <a:effectLst/>
                <a:ea typeface="Cambria" panose="02040503050406030204" pitchFamily="18" charset="0"/>
                <a:cs typeface="Times New Roman" panose="02020603050405020304" pitchFamily="18" charset="0"/>
              </a:rPr>
              <a:t>The WDR test was the last major test before the Artemis I launch. In a typical WDR, SLS will be fully fueled with over 730,000 gallons of cryogenic propellant in the core stage and ICPS, followed by a countdown, recycle, and de-tanking of the cryogenic propellant. </a:t>
            </a:r>
            <a:endParaRPr lang="en-US">
              <a:effectLst/>
              <a:ea typeface="Cambria" panose="02040503050406030204" pitchFamily="18" charset="0"/>
              <a:cs typeface="Times New Roman" panose="02020603050405020304" pitchFamily="18" charset="0"/>
            </a:endParaRPr>
          </a:p>
          <a:p>
            <a:pPr marL="742950" marR="0" lvl="1" indent="-285750">
              <a:lnSpc>
                <a:spcPct val="115000"/>
              </a:lnSpc>
              <a:spcBef>
                <a:spcPts val="0"/>
              </a:spcBef>
              <a:spcAft>
                <a:spcPts val="600"/>
              </a:spcAft>
              <a:buFont typeface="Courier New" panose="02070309020205020404" pitchFamily="49" charset="0"/>
              <a:buChar char="o"/>
            </a:pPr>
            <a:r>
              <a:rPr lang="en-US">
                <a:solidFill>
                  <a:srgbClr val="000000"/>
                </a:solidFill>
                <a:effectLst/>
                <a:ea typeface="Cambria"/>
                <a:cs typeface="Calibri Light"/>
              </a:rPr>
              <a:t>WDR </a:t>
            </a:r>
            <a:r>
              <a:rPr lang="en-US">
                <a:solidFill>
                  <a:srgbClr val="000000"/>
                </a:solidFill>
                <a:ea typeface="Cambria"/>
                <a:cs typeface="Calibri Light"/>
              </a:rPr>
              <a:t>allowed</a:t>
            </a:r>
            <a:r>
              <a:rPr lang="en-US">
                <a:solidFill>
                  <a:srgbClr val="000000"/>
                </a:solidFill>
                <a:effectLst/>
                <a:ea typeface="Cambria"/>
                <a:cs typeface="Calibri Light"/>
              </a:rPr>
              <a:t> NASA to fuel and fully test, short of igniting the engines and boosters, the integrated SLS, KSC launch facilities, and Eastern Range through countdown. WDR also </a:t>
            </a:r>
            <a:r>
              <a:rPr lang="en-US">
                <a:solidFill>
                  <a:srgbClr val="000000"/>
                </a:solidFill>
                <a:ea typeface="Cambria"/>
                <a:cs typeface="Calibri Light"/>
              </a:rPr>
              <a:t>provided</a:t>
            </a:r>
            <a:r>
              <a:rPr lang="en-US">
                <a:solidFill>
                  <a:srgbClr val="000000"/>
                </a:solidFill>
                <a:effectLst/>
                <a:ea typeface="Cambria"/>
                <a:cs typeface="Calibri Light"/>
              </a:rPr>
              <a:t> NASA with the opportunity to measure structural stress on the rocket during tanking and exposure to wind.</a:t>
            </a:r>
            <a:endParaRPr lang="en-US">
              <a:effectLst/>
              <a:ea typeface="Cambria"/>
              <a:cs typeface="Calibri Light"/>
            </a:endParaRPr>
          </a:p>
          <a:p>
            <a:pPr marL="742950" marR="0" lvl="1" indent="-285750">
              <a:lnSpc>
                <a:spcPct val="115000"/>
              </a:lnSpc>
              <a:spcBef>
                <a:spcPts val="0"/>
              </a:spcBef>
              <a:spcAft>
                <a:spcPts val="600"/>
              </a:spcAft>
              <a:buFont typeface="Courier New" panose="02070309020205020404" pitchFamily="49" charset="0"/>
              <a:buChar char="o"/>
            </a:pPr>
            <a:r>
              <a:rPr lang="en-US">
                <a:effectLst/>
                <a:ea typeface="Cambria"/>
                <a:cs typeface="Calibri Light"/>
              </a:rPr>
              <a:t>WDR also </a:t>
            </a:r>
            <a:r>
              <a:rPr lang="en-US">
                <a:ea typeface="Cambria"/>
                <a:cs typeface="Calibri Light"/>
              </a:rPr>
              <a:t>gave</a:t>
            </a:r>
            <a:r>
              <a:rPr lang="en-US">
                <a:effectLst/>
                <a:ea typeface="Cambria"/>
                <a:cs typeface="Calibri Light"/>
              </a:rPr>
              <a:t> the teams an opportunity to practice operational procedures prior to launch, including loading propellant into the rocket’s tanks, conducting a full launch countdown, demonstrating the ability to recycle the countdown clock, and draining the tanks to practice the timelines and procedures the team will use for launch.</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F1F603-2444-442C-851B-6E2AECA94C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962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47738" y="698500"/>
            <a:ext cx="4951412" cy="2786063"/>
          </a:xfrm>
        </p:spPr>
      </p:sp>
      <p:sp>
        <p:nvSpPr>
          <p:cNvPr id="3" name="Notes Placeholder 2"/>
          <p:cNvSpPr>
            <a:spLocks noGrp="1"/>
          </p:cNvSpPr>
          <p:nvPr>
            <p:ph type="body" idx="1"/>
          </p:nvPr>
        </p:nvSpPr>
        <p:spPr>
          <a:xfrm>
            <a:off x="854249" y="3484563"/>
            <a:ext cx="5147914" cy="5310846"/>
          </a:xfrm>
        </p:spPr>
        <p:txBody>
          <a:bodyPr/>
          <a:lstStyle/>
          <a:p>
            <a:r>
              <a:rPr lang="en-US" sz="1100" b="1">
                <a:latin typeface="Arial" panose="020B0604020202020204" pitchFamily="34" charset="0"/>
                <a:cs typeface="Arial" panose="020B0604020202020204" pitchFamily="34" charset="0"/>
              </a:rPr>
              <a:t>This is the Artemis I mission map.  </a:t>
            </a:r>
          </a:p>
          <a:p>
            <a:endParaRPr lang="en-US"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marR="0" lvl="0" indent="-111125">
              <a:spcBef>
                <a:spcPts val="300"/>
              </a:spcBef>
              <a:buFont typeface="Arial" panose="020B0604020202020204" pitchFamily="34" charset="0"/>
              <a:buChar char="•"/>
            </a:pPr>
            <a:r>
              <a:rPr lang="en-US" sz="1100">
                <a:solidFill>
                  <a:schemeClr val="tx1"/>
                </a:solidFill>
                <a:latin typeface="Arial" panose="020B0604020202020204" pitchFamily="34" charset="0"/>
                <a:ea typeface="Calibri" panose="020F0502020204030204" pitchFamily="34" charset="0"/>
                <a:cs typeface="Arial" panose="020B0604020202020204" pitchFamily="34" charset="0"/>
              </a:rPr>
              <a:t>After launching </a:t>
            </a:r>
            <a:r>
              <a:rPr lang="en-US" sz="1100">
                <a:solidFill>
                  <a:schemeClr val="tx1"/>
                </a:solidFill>
                <a:effectLst/>
                <a:latin typeface="Arial" panose="020B0604020202020204" pitchFamily="34" charset="0"/>
                <a:ea typeface="Calibri" panose="020F0502020204030204" pitchFamily="34" charset="0"/>
                <a:cs typeface="Arial" panose="020B0604020202020204" pitchFamily="34" charset="0"/>
              </a:rPr>
              <a:t>from the Kennedy Space Center, </a:t>
            </a:r>
            <a:r>
              <a:rPr lang="en-US" sz="1100" b="1">
                <a:solidFill>
                  <a:schemeClr val="tx1"/>
                </a:solidFill>
                <a:effectLst/>
                <a:latin typeface="Arial" panose="020B0604020202020204" pitchFamily="34" charset="0"/>
                <a:ea typeface="Calibri" panose="020F0502020204030204" pitchFamily="34" charset="0"/>
                <a:cs typeface="Arial" panose="020B0604020202020204" pitchFamily="34" charset="0"/>
              </a:rPr>
              <a:t>Orion orbited Earth to complete system check-outs.</a:t>
            </a:r>
          </a:p>
          <a:p>
            <a:pPr marL="122238" marR="0" lvl="0" indent="-111125">
              <a:spcBef>
                <a:spcPts val="300"/>
              </a:spcBef>
              <a:buFont typeface="Arial" panose="020B0604020202020204" pitchFamily="34" charset="0"/>
              <a:buChar char="•"/>
            </a:pPr>
            <a:endParaRPr lang="en-US" sz="11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indent="-111125">
              <a:spcBef>
                <a:spcPts val="300"/>
              </a:spcBef>
              <a:buFont typeface="Arial" panose="020B0604020202020204" pitchFamily="34" charset="0"/>
              <a:buChar char="•"/>
            </a:pPr>
            <a:r>
              <a:rPr lang="en-US" sz="1100">
                <a:latin typeface="Arial"/>
                <a:ea typeface="Calibri" panose="020F0502020204030204" pitchFamily="34" charset="0"/>
                <a:cs typeface="Arial"/>
              </a:rPr>
              <a:t>Followed </a:t>
            </a:r>
            <a:r>
              <a:rPr lang="en-US" sz="1100">
                <a:solidFill>
                  <a:schemeClr val="tx1"/>
                </a:solidFill>
                <a:effectLst/>
                <a:latin typeface="Arial"/>
                <a:ea typeface="Calibri" panose="020F0502020204030204" pitchFamily="34" charset="0"/>
                <a:cs typeface="Arial"/>
              </a:rPr>
              <a:t>by a </a:t>
            </a:r>
            <a:r>
              <a:rPr lang="en-US" sz="1100" b="1">
                <a:solidFill>
                  <a:schemeClr val="tx1"/>
                </a:solidFill>
                <a:effectLst/>
                <a:latin typeface="Arial"/>
                <a:ea typeface="Calibri" panose="020F0502020204030204" pitchFamily="34" charset="0"/>
                <a:cs typeface="Arial"/>
              </a:rPr>
              <a:t>18-minute trans-lunar injection burn to set us on the path to the Moon.</a:t>
            </a:r>
            <a:r>
              <a:rPr lang="en-US" sz="1100" b="1">
                <a:latin typeface="Arial"/>
                <a:ea typeface="Calibri" panose="020F0502020204030204" pitchFamily="34" charset="0"/>
                <a:cs typeface="Arial"/>
              </a:rPr>
              <a:t>  </a:t>
            </a:r>
            <a:endParaRPr lang="en-US" sz="11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marR="0" lvl="0" indent="-111125">
              <a:spcBef>
                <a:spcPts val="300"/>
              </a:spcBef>
              <a:buFont typeface="Arial" panose="020B0604020202020204" pitchFamily="34" charset="0"/>
              <a:buChar char="•"/>
            </a:pPr>
            <a:endParaRPr lang="en-US" sz="11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indent="-111125">
              <a:spcBef>
                <a:spcPts val="300"/>
              </a:spcBef>
              <a:buFont typeface="Arial" panose="020B0604020202020204" pitchFamily="34" charset="0"/>
              <a:buChar char="•"/>
            </a:pPr>
            <a:r>
              <a:rPr lang="en-US" sz="1100">
                <a:solidFill>
                  <a:schemeClr val="tx1"/>
                </a:solidFill>
                <a:effectLst/>
                <a:latin typeface="Arial"/>
                <a:ea typeface="Calibri" panose="020F0502020204030204" pitchFamily="34" charset="0"/>
                <a:cs typeface="Arial"/>
              </a:rPr>
              <a:t>Along the way, </a:t>
            </a:r>
            <a:r>
              <a:rPr lang="en-US" sz="1100" b="1">
                <a:solidFill>
                  <a:schemeClr val="tx1"/>
                </a:solidFill>
                <a:effectLst/>
                <a:latin typeface="Arial"/>
                <a:ea typeface="Calibri" panose="020F0502020204030204" pitchFamily="34" charset="0"/>
                <a:cs typeface="Arial"/>
              </a:rPr>
              <a:t>Orion separated from the upper stage and deployed </a:t>
            </a:r>
            <a:r>
              <a:rPr lang="en-US" sz="1100" b="1">
                <a:solidFill>
                  <a:schemeClr val="tx1"/>
                </a:solidFill>
                <a:latin typeface="Arial"/>
                <a:ea typeface="Calibri" panose="020F0502020204030204" pitchFamily="34" charset="0"/>
                <a:cs typeface="Arial"/>
              </a:rPr>
              <a:t>several secondary payloads </a:t>
            </a:r>
            <a:r>
              <a:rPr lang="en-US" sz="1100">
                <a:solidFill>
                  <a:schemeClr val="tx1"/>
                </a:solidFill>
                <a:latin typeface="Arial"/>
                <a:ea typeface="Calibri" panose="020F0502020204030204" pitchFamily="34" charset="0"/>
                <a:cs typeface="Arial"/>
              </a:rPr>
              <a:t>to </a:t>
            </a:r>
            <a:r>
              <a:rPr lang="en-US" sz="1100">
                <a:solidFill>
                  <a:schemeClr val="tx1"/>
                </a:solidFill>
                <a:effectLst/>
                <a:latin typeface="Arial"/>
                <a:ea typeface="Calibri" panose="020F0502020204030204" pitchFamily="34" charset="0"/>
                <a:cs typeface="Arial"/>
              </a:rPr>
              <a:t>study the </a:t>
            </a:r>
            <a:r>
              <a:rPr lang="en-US" sz="1100">
                <a:latin typeface="Arial"/>
                <a:ea typeface="Calibri" panose="020F0502020204030204" pitchFamily="34" charset="0"/>
                <a:cs typeface="Arial"/>
              </a:rPr>
              <a:t>Moon </a:t>
            </a:r>
            <a:r>
              <a:rPr lang="en-US" sz="1100">
                <a:solidFill>
                  <a:schemeClr val="tx1"/>
                </a:solidFill>
                <a:effectLst/>
                <a:latin typeface="Arial"/>
                <a:ea typeface="Calibri" panose="020F0502020204030204" pitchFamily="34" charset="0"/>
                <a:cs typeface="Arial"/>
              </a:rPr>
              <a:t>and radiation environments and conduct technology demonstrations.</a:t>
            </a:r>
            <a:r>
              <a:rPr lang="en-US" sz="1100">
                <a:latin typeface="Arial"/>
                <a:ea typeface="Calibri" panose="020F0502020204030204" pitchFamily="34" charset="0"/>
                <a:cs typeface="Arial"/>
              </a:rPr>
              <a:t> </a:t>
            </a:r>
            <a:endParaRPr lang="en-US"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marR="0" lvl="0" indent="-111125">
              <a:spcBef>
                <a:spcPts val="300"/>
              </a:spcBef>
              <a:buFont typeface="Arial" panose="020B0604020202020204" pitchFamily="34" charset="0"/>
              <a:buChar char="•"/>
            </a:pPr>
            <a:endParaRPr lang="en-US"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marR="0" lvl="0" indent="-111125">
              <a:spcBef>
                <a:spcPts val="300"/>
              </a:spcBef>
              <a:buFont typeface="Arial" panose="020B0604020202020204" pitchFamily="34" charset="0"/>
              <a:buChar char="•"/>
            </a:pPr>
            <a:r>
              <a:rPr lang="en-US" sz="1100">
                <a:solidFill>
                  <a:schemeClr val="tx1"/>
                </a:solidFill>
                <a:effectLst/>
                <a:latin typeface="Arial"/>
                <a:ea typeface="Calibri" panose="020F0502020204030204" pitchFamily="34" charset="0"/>
                <a:cs typeface="Arial"/>
              </a:rPr>
              <a:t>Once at the Moon, </a:t>
            </a:r>
            <a:r>
              <a:rPr lang="en-US" sz="1100" b="1">
                <a:solidFill>
                  <a:schemeClr val="tx1"/>
                </a:solidFill>
                <a:effectLst/>
                <a:latin typeface="Arial"/>
                <a:ea typeface="Calibri" panose="020F0502020204030204" pitchFamily="34" charset="0"/>
                <a:cs typeface="Arial"/>
              </a:rPr>
              <a:t>we came in close for a lunar fly-by, around 80.6 nautical miles off the surface, before heading out to distant retrograde orbit, 38,000 nautical miles beyond the far side of the Moon...farther than any human-rated spacecraft has ever </a:t>
            </a:r>
            <a:r>
              <a:rPr lang="en-US" sz="1100" b="1">
                <a:latin typeface="Arial"/>
                <a:ea typeface="Calibri" panose="020F0502020204030204" pitchFamily="34" charset="0"/>
                <a:cs typeface="Arial"/>
              </a:rPr>
              <a:t>traveled</a:t>
            </a:r>
            <a:r>
              <a:rPr lang="en-US" sz="1100" b="1">
                <a:solidFill>
                  <a:schemeClr val="tx1"/>
                </a:solidFill>
                <a:effectLst/>
                <a:latin typeface="Arial"/>
                <a:ea typeface="Calibri" panose="020F0502020204030204" pitchFamily="34" charset="0"/>
                <a:cs typeface="Arial"/>
              </a:rPr>
              <a:t>.</a:t>
            </a:r>
          </a:p>
          <a:p>
            <a:pPr marL="122238" marR="0" lvl="0" indent="-111125">
              <a:spcBef>
                <a:spcPts val="300"/>
              </a:spcBef>
              <a:buFont typeface="Arial" panose="020B0604020202020204" pitchFamily="34" charset="0"/>
              <a:buChar char="•"/>
            </a:pPr>
            <a:endParaRPr lang="en-US" sz="11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indent="-111125">
              <a:spcBef>
                <a:spcPts val="300"/>
              </a:spcBef>
              <a:buFont typeface="Arial" panose="020B0604020202020204" pitchFamily="34" charset="0"/>
              <a:buChar char="•"/>
            </a:pPr>
            <a:r>
              <a:rPr lang="en-US" sz="1100">
                <a:solidFill>
                  <a:schemeClr val="tx1"/>
                </a:solidFill>
                <a:effectLst/>
                <a:latin typeface="Arial"/>
                <a:ea typeface="Calibri" panose="020F0502020204030204" pitchFamily="34" charset="0"/>
                <a:cs typeface="Arial"/>
              </a:rPr>
              <a:t>Over the course of the mission</a:t>
            </a:r>
            <a:r>
              <a:rPr lang="en-US" sz="1100">
                <a:latin typeface="Arial"/>
                <a:ea typeface="Calibri" panose="020F0502020204030204" pitchFamily="34" charset="0"/>
                <a:cs typeface="Arial"/>
              </a:rPr>
              <a:t>: </a:t>
            </a:r>
            <a:r>
              <a:rPr lang="en-US" sz="1100">
                <a:solidFill>
                  <a:schemeClr val="tx1"/>
                </a:solidFill>
                <a:effectLst/>
                <a:latin typeface="Arial"/>
                <a:ea typeface="Calibri" panose="020F0502020204030204" pitchFamily="34" charset="0"/>
                <a:cs typeface="Arial"/>
              </a:rPr>
              <a:t>Orion </a:t>
            </a:r>
            <a:r>
              <a:rPr lang="en-US" sz="1100" b="1">
                <a:solidFill>
                  <a:schemeClr val="tx1"/>
                </a:solidFill>
                <a:effectLst/>
                <a:latin typeface="Arial"/>
                <a:ea typeface="Calibri" panose="020F0502020204030204" pitchFamily="34" charset="0"/>
                <a:cs typeface="Arial"/>
              </a:rPr>
              <a:t>traveled over 268,000 miles from Earth</a:t>
            </a:r>
            <a:r>
              <a:rPr lang="en-US" sz="1100" b="1">
                <a:latin typeface="Arial"/>
                <a:ea typeface="Calibri" panose="020F0502020204030204" pitchFamily="34" charset="0"/>
                <a:cs typeface="Arial"/>
              </a:rPr>
              <a:t>, </a:t>
            </a:r>
            <a:r>
              <a:rPr lang="en-US" sz="1100" b="1">
                <a:solidFill>
                  <a:schemeClr val="tx1"/>
                </a:solidFill>
                <a:effectLst/>
                <a:latin typeface="Arial"/>
                <a:ea typeface="Calibri" panose="020F0502020204030204" pitchFamily="34" charset="0"/>
                <a:cs typeface="Arial"/>
              </a:rPr>
              <a:t>stayed in space longer than any human spacecraft has without docking to a space station, and returned home faster and hotter than ever before.</a:t>
            </a:r>
          </a:p>
          <a:p>
            <a:pPr marL="122238" marR="0" lvl="0" indent="-111125">
              <a:spcBef>
                <a:spcPts val="300"/>
              </a:spcBef>
              <a:buFont typeface="Arial" panose="020B0604020202020204" pitchFamily="34" charset="0"/>
              <a:buChar char="•"/>
            </a:pPr>
            <a:endParaRPr lang="en-US" sz="11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22238" marR="0" lvl="0" indent="-111125">
              <a:spcBef>
                <a:spcPts val="300"/>
              </a:spcBef>
              <a:buFont typeface="Arial" panose="020B0604020202020204" pitchFamily="34" charset="0"/>
              <a:buChar char="•"/>
            </a:pPr>
            <a:r>
              <a:rPr lang="en-US" sz="1100">
                <a:solidFill>
                  <a:schemeClr val="tx1"/>
                </a:solidFill>
                <a:effectLst/>
                <a:latin typeface="Arial" panose="020B0604020202020204" pitchFamily="34" charset="0"/>
                <a:ea typeface="Calibri" panose="020F0502020204030204" pitchFamily="34" charset="0"/>
                <a:cs typeface="Arial" panose="020B0604020202020204" pitchFamily="34" charset="0"/>
              </a:rPr>
              <a:t>Orion </a:t>
            </a:r>
            <a:r>
              <a:rPr lang="en-US" sz="1100" b="1">
                <a:solidFill>
                  <a:schemeClr val="tx1"/>
                </a:solidFill>
                <a:effectLst/>
                <a:latin typeface="Arial" panose="020B0604020202020204" pitchFamily="34" charset="0"/>
                <a:ea typeface="Calibri" panose="020F0502020204030204" pitchFamily="34" charset="0"/>
                <a:cs typeface="Arial" panose="020B0604020202020204" pitchFamily="34" charset="0"/>
              </a:rPr>
              <a:t>left the distant retrograde orbit and performed return trajectory correction burns as necessary to aim for Earth, before entering the atmosphere and splashing down in the Pacific Ocean, where it was recovered by a U.S. interagency team, made up of Navy, Air Force, and NASA engineers and technicians.</a:t>
            </a:r>
            <a:endParaRPr lang="en-US" sz="1100" b="1">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582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3900" y="754063"/>
            <a:ext cx="5410200" cy="3043237"/>
          </a:xfrm>
        </p:spPr>
      </p:sp>
      <p:sp>
        <p:nvSpPr>
          <p:cNvPr id="3" name="Notes Placeholder 2"/>
          <p:cNvSpPr>
            <a:spLocks noGrp="1"/>
          </p:cNvSpPr>
          <p:nvPr>
            <p:ph type="body" idx="1"/>
          </p:nvPr>
        </p:nvSpPr>
        <p:spPr>
          <a:xfrm>
            <a:off x="724770" y="3797300"/>
            <a:ext cx="5408459" cy="3590305"/>
          </a:xfrm>
        </p:spPr>
        <p:txBody>
          <a:bodyPr/>
          <a:lstStyle/>
          <a:p>
            <a:pPr>
              <a:spcBef>
                <a:spcPts val="1200"/>
              </a:spcBef>
            </a:pPr>
            <a:r>
              <a:rPr lang="en-US" b="1" dirty="0">
                <a:cs typeface="Arial" panose="020B0604020202020204" pitchFamily="34" charset="0"/>
              </a:rPr>
              <a:t>The primary goal of the Artemis I mission was to test Orion’s heatshield and ensure it is safe for astronauts returning from the Moon.  But there were other objectives.</a:t>
            </a:r>
          </a:p>
          <a:p>
            <a:pPr>
              <a:spcBef>
                <a:spcPts val="1200"/>
              </a:spcBef>
            </a:pPr>
            <a:r>
              <a:rPr lang="en-US" b="1" dirty="0">
                <a:cs typeface="Arial" panose="020B0604020202020204" pitchFamily="34" charset="0"/>
              </a:rPr>
              <a:t>We needed to:</a:t>
            </a:r>
          </a:p>
          <a:p>
            <a:pPr marL="122238" indent="-122238">
              <a:spcBef>
                <a:spcPts val="1200"/>
              </a:spcBef>
              <a:buFont typeface="Arial" panose="020B0604020202020204" pitchFamily="34" charset="0"/>
              <a:buChar char="•"/>
            </a:pPr>
            <a:r>
              <a:rPr lang="en-US" b="1" dirty="0">
                <a:cs typeface="Arial" panose="020B0604020202020204" pitchFamily="34" charset="0"/>
              </a:rPr>
              <a:t>Learn how Orion flies in space, </a:t>
            </a:r>
            <a:r>
              <a:rPr lang="en-US" dirty="0">
                <a:cs typeface="Arial" panose="020B0604020202020204" pitchFamily="34" charset="0"/>
              </a:rPr>
              <a:t>especially in the deep space and lunar-vicinity environments</a:t>
            </a:r>
          </a:p>
          <a:p>
            <a:pPr marL="122238" indent="-122238">
              <a:spcBef>
                <a:spcPts val="1200"/>
              </a:spcBef>
              <a:buFont typeface="Arial" panose="020B0604020202020204" pitchFamily="34" charset="0"/>
              <a:buChar char="•"/>
            </a:pPr>
            <a:r>
              <a:rPr lang="en-US" b="1" dirty="0">
                <a:cs typeface="Arial" panose="020B0604020202020204" pitchFamily="34" charset="0"/>
              </a:rPr>
              <a:t>Recover Orion</a:t>
            </a:r>
            <a:r>
              <a:rPr lang="en-US" dirty="0">
                <a:cs typeface="Arial" panose="020B0604020202020204" pitchFamily="34" charset="0"/>
              </a:rPr>
              <a:t> at the end of the mission</a:t>
            </a:r>
          </a:p>
          <a:p>
            <a:pPr marL="122238" indent="-122238">
              <a:spcBef>
                <a:spcPts val="1200"/>
              </a:spcBef>
              <a:buFont typeface="Arial" panose="020B0604020202020204" pitchFamily="34" charset="0"/>
              <a:buChar char="•"/>
            </a:pPr>
            <a:r>
              <a:rPr lang="en-US" dirty="0">
                <a:cs typeface="Arial" panose="020B0604020202020204" pitchFamily="34" charset="0"/>
              </a:rPr>
              <a:t>We needed to </a:t>
            </a:r>
            <a:r>
              <a:rPr lang="en-US" b="1" dirty="0">
                <a:cs typeface="Arial" panose="020B0604020202020204" pitchFamily="34" charset="0"/>
              </a:rPr>
              <a:t>test the ground systems</a:t>
            </a:r>
            <a:r>
              <a:rPr lang="en-US" dirty="0">
                <a:cs typeface="Arial" panose="020B0604020202020204" pitchFamily="34" charset="0"/>
              </a:rPr>
              <a:t>...(and we DID!)</a:t>
            </a:r>
          </a:p>
          <a:p>
            <a:pPr marL="122238" indent="-122238">
              <a:spcBef>
                <a:spcPts val="1200"/>
              </a:spcBef>
              <a:buFont typeface="Arial" panose="020B0604020202020204" pitchFamily="34" charset="0"/>
              <a:buChar char="•"/>
            </a:pPr>
            <a:r>
              <a:rPr lang="en-US" dirty="0">
                <a:cs typeface="Arial" panose="020B0604020202020204" pitchFamily="34" charset="0"/>
              </a:rPr>
              <a:t>And, most relevant to us – </a:t>
            </a:r>
            <a:r>
              <a:rPr lang="en-US" b="1" dirty="0">
                <a:cs typeface="Arial" panose="020B0604020202020204" pitchFamily="34" charset="0"/>
              </a:rPr>
              <a:t>we needed to test the Space Launch System.</a:t>
            </a:r>
          </a:p>
          <a:p>
            <a:pPr>
              <a:spcBef>
                <a:spcPts val="1200"/>
              </a:spcBef>
            </a:pPr>
            <a:r>
              <a:rPr lang="en-US" dirty="0">
                <a:cs typeface="Arial" panose="020B0604020202020204" pitchFamily="34" charset="0"/>
              </a:rPr>
              <a:t>The Artemis I Mission Manager, Mike </a:t>
            </a:r>
            <a:r>
              <a:rPr lang="en-US" dirty="0" err="1">
                <a:cs typeface="Arial" panose="020B0604020202020204" pitchFamily="34" charset="0"/>
              </a:rPr>
              <a:t>Sarafin</a:t>
            </a:r>
            <a:r>
              <a:rPr lang="en-US" dirty="0">
                <a:cs typeface="Arial" panose="020B0604020202020204" pitchFamily="34" charset="0"/>
              </a:rPr>
              <a:t>, said that the heatshield’s job is to take out all the energy Orion had from its journey to the Moon.  </a:t>
            </a:r>
          </a:p>
          <a:p>
            <a:pPr>
              <a:spcBef>
                <a:spcPts val="1200"/>
              </a:spcBef>
            </a:pPr>
            <a:r>
              <a:rPr lang="en-US" dirty="0">
                <a:cs typeface="Arial" panose="020B0604020202020204" pitchFamily="34" charset="0"/>
              </a:rPr>
              <a:t>It was our job - SLS’s job - to give it that energy.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3436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000" dirty="0">
                <a:solidFill>
                  <a:schemeClr val="tx1"/>
                </a:solidFill>
              </a:rPr>
              <a:t>We are still assessing flight data, but preliminary post-flight data indicate that all SLS systems performed exceptionally and that the SLS rocket is ready to support crewed flight on Artemis II.</a:t>
            </a:r>
          </a:p>
          <a:p>
            <a:pPr defTabSz="931774">
              <a:defRPr/>
            </a:pPr>
            <a:endParaRPr lang="en-US" sz="1000" dirty="0">
              <a:solidFill>
                <a:schemeClr val="tx1"/>
              </a:solidFill>
            </a:endParaRPr>
          </a:p>
          <a:p>
            <a:r>
              <a:rPr lang="en-US" sz="1000" b="1" dirty="0"/>
              <a:t>Booster Performance Statistics</a:t>
            </a:r>
            <a:endParaRPr lang="en-US" sz="1000" dirty="0"/>
          </a:p>
          <a:p>
            <a:pPr marL="174708" indent="-174708">
              <a:buFontTx/>
              <a:buChar char="-"/>
            </a:pPr>
            <a:r>
              <a:rPr lang="en-US" sz="1000" dirty="0"/>
              <a:t>Burned out within 0.4 seconds of each other (action time)</a:t>
            </a:r>
          </a:p>
          <a:p>
            <a:pPr marL="174708" indent="-174708">
              <a:buFontTx/>
              <a:buChar char="-"/>
            </a:pPr>
            <a:r>
              <a:rPr lang="en-US" sz="1000" dirty="0"/>
              <a:t>Hit peak thrust within 0.1 seconds of each other</a:t>
            </a:r>
          </a:p>
          <a:p>
            <a:pPr marL="174708" indent="-174708">
              <a:buFontTx/>
              <a:buChar char="-"/>
            </a:pPr>
            <a:r>
              <a:rPr lang="en-US" sz="1000" dirty="0"/>
              <a:t>Performed within one-quarter of a percent of each other during ascent</a:t>
            </a:r>
          </a:p>
          <a:p>
            <a:pPr marL="174708" indent="-174708">
              <a:buFontTx/>
              <a:buChar char="-"/>
            </a:pPr>
            <a:r>
              <a:rPr lang="en-US" sz="1000" dirty="0"/>
              <a:t>The 50-psi separation que was within .04 seconds for all pressure gauges (3 each) for both boosters</a:t>
            </a:r>
          </a:p>
          <a:p>
            <a:endParaRPr lang="en-US" sz="1000" dirty="0"/>
          </a:p>
          <a:p>
            <a:pPr defTabSz="931774">
              <a:defRPr/>
            </a:pPr>
            <a:r>
              <a:rPr lang="en-US" sz="1000" b="1" dirty="0">
                <a:solidFill>
                  <a:schemeClr val="tx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t>The core stage was the big new development in the SLS Program, and it performed exceptionally well.</a:t>
            </a:r>
          </a:p>
          <a:p>
            <a:pPr marL="174708" indent="-174708" defTabSz="931774">
              <a:buFontTx/>
              <a:buChar char="-"/>
              <a:defRPr/>
            </a:pPr>
            <a:r>
              <a:rPr lang="en-US" sz="1000" b="0" dirty="0">
                <a:solidFill>
                  <a:schemeClr val="tx1"/>
                </a:solidFill>
                <a:effectLst>
                  <a:outerShdw blurRad="38100" dist="38100" dir="2700000" algn="tl">
                    <a:srgbClr val="000000">
                      <a:alpha val="43137"/>
                    </a:srgbClr>
                  </a:outerShdw>
                </a:effectLst>
                <a:ea typeface="Calibri" panose="020F0502020204030204" pitchFamily="34" charset="0"/>
                <a:cs typeface="Arial" panose="020B0604020202020204" pitchFamily="34" charset="0"/>
              </a:rPr>
              <a:t>The SLS core stage’s 999 sensors and 45 miles of cable executed all functions</a:t>
            </a:r>
          </a:p>
          <a:p>
            <a:pPr defTabSz="931774">
              <a:defRPr/>
            </a:pPr>
            <a:endParaRPr lang="en-US" sz="1000" dirty="0"/>
          </a:p>
          <a:p>
            <a:pPr>
              <a:spcBef>
                <a:spcPts val="306"/>
              </a:spcBef>
            </a:pPr>
            <a:r>
              <a:rPr lang="en-US" sz="1000" b="1" dirty="0"/>
              <a:t>The RS-25s performed magnificently.  Here are some statistics from launch:</a:t>
            </a:r>
          </a:p>
          <a:p>
            <a:pPr>
              <a:spcBef>
                <a:spcPts val="306"/>
              </a:spcBef>
            </a:pPr>
            <a:r>
              <a:rPr lang="en-US" sz="1000" dirty="0"/>
              <a:t>- RS-25 engines’ thrust and mixture ratio control valves were within 0.5% of pre-flight predicted values</a:t>
            </a:r>
          </a:p>
          <a:p>
            <a:pPr>
              <a:spcBef>
                <a:spcPts val="306"/>
              </a:spcBef>
            </a:pPr>
            <a:r>
              <a:rPr lang="en-US" sz="1000" dirty="0"/>
              <a:t>- Internal pressures and temperatures were within 2% of pre-flight predicted values</a:t>
            </a:r>
          </a:p>
          <a:p>
            <a:pPr defTabSz="931774">
              <a:defRPr/>
            </a:pPr>
            <a:endParaRPr lang="en-US" sz="1000" dirty="0"/>
          </a:p>
          <a:p>
            <a:pPr>
              <a:lnSpc>
                <a:spcPct val="90000"/>
              </a:lnSpc>
            </a:pPr>
            <a:r>
              <a:rPr lang="en-US" sz="1000" b="1" dirty="0"/>
              <a:t>The ICPS, using its RL10 engine, gave Orion the final shove it needed to go out to the Moon.</a:t>
            </a:r>
          </a:p>
          <a:p>
            <a:pPr marL="174708" indent="-174708">
              <a:lnSpc>
                <a:spcPct val="90000"/>
              </a:lnSpc>
              <a:buFontTx/>
              <a:buChar char="-"/>
            </a:pPr>
            <a:r>
              <a:rPr lang="en-US" sz="1000" dirty="0"/>
              <a:t>Extremely precise injection accuracy</a:t>
            </a:r>
          </a:p>
          <a:p>
            <a:pPr marL="174708" indent="-174708">
              <a:lnSpc>
                <a:spcPct val="90000"/>
              </a:lnSpc>
              <a:buFontTx/>
              <a:buChar char="-"/>
            </a:pPr>
            <a:r>
              <a:rPr lang="en-US" sz="1000" dirty="0"/>
              <a:t>Three burns first raised Orion and ICPS’s perigee, then performed trans-lunar injection, and the final burn was the heliocentric disposal burn</a:t>
            </a:r>
          </a:p>
          <a:p>
            <a:pPr marL="174708" indent="-174708">
              <a:lnSpc>
                <a:spcPct val="90000"/>
              </a:lnSpc>
              <a:buFontTx/>
              <a:buChar char="-"/>
            </a:pPr>
            <a:r>
              <a:rPr lang="en-US" sz="1000" dirty="0"/>
              <a:t>During the burn, the RL10 set a record for the longest duration burn of that engine at approximately 18 minutes.</a:t>
            </a:r>
          </a:p>
          <a:p>
            <a:pPr marL="174708" indent="-174708" defTabSz="931774">
              <a:buFontTx/>
              <a:buChar char="-"/>
              <a:defRPr/>
            </a:pPr>
            <a:endParaRPr lang="en-US" sz="1000" b="1" dirty="0"/>
          </a:p>
          <a:p>
            <a:pPr>
              <a:lnSpc>
                <a:spcPct val="90000"/>
              </a:lnSpc>
            </a:pPr>
            <a:r>
              <a:rPr lang="en-US" sz="1000" b="1" dirty="0"/>
              <a:t>The flight software of the rocket is really the unsung hero of the entire system.  It doesn’t produce smoke and fire, but without it, nothing happens.  Some statistics from the flight software:</a:t>
            </a:r>
          </a:p>
          <a:p>
            <a:pPr marL="174708" indent="-174708">
              <a:lnSpc>
                <a:spcPct val="90000"/>
              </a:lnSpc>
              <a:buFontTx/>
              <a:buChar char="-"/>
            </a:pPr>
            <a:r>
              <a:rPr lang="en-US" sz="1000" dirty="0"/>
              <a:t>Overall performance was basically down the middle of predictions</a:t>
            </a:r>
          </a:p>
          <a:p>
            <a:pPr marL="174708" indent="-174708">
              <a:lnSpc>
                <a:spcPct val="90000"/>
              </a:lnSpc>
              <a:buFontTx/>
              <a:buChar char="-"/>
            </a:pPr>
            <a:r>
              <a:rPr lang="en-US" sz="1000" dirty="0"/>
              <a:t>Transition from GLS to ALS was smooth, and all ALS functions were performed without issue</a:t>
            </a:r>
          </a:p>
          <a:p>
            <a:pPr marL="174708" indent="-174708">
              <a:lnSpc>
                <a:spcPct val="90000"/>
              </a:lnSpc>
              <a:buFontTx/>
              <a:buChar char="-"/>
            </a:pPr>
            <a:r>
              <a:rPr lang="en-US" sz="1000" dirty="0"/>
              <a:t>Mission execution was nominal</a:t>
            </a:r>
          </a:p>
          <a:p>
            <a:pPr marL="174708" indent="-174708">
              <a:lnSpc>
                <a:spcPct val="90000"/>
              </a:lnSpc>
              <a:buFontTx/>
              <a:buChar char="-"/>
            </a:pPr>
            <a:r>
              <a:rPr lang="en-US" sz="1000" dirty="0"/>
              <a:t>No avionic hardware issues during flight</a:t>
            </a:r>
          </a:p>
          <a:p>
            <a:pPr marL="174708" indent="-174708">
              <a:lnSpc>
                <a:spcPct val="90000"/>
              </a:lnSpc>
              <a:buFontTx/>
              <a:buChar char="-"/>
            </a:pPr>
            <a:r>
              <a:rPr lang="en-US" sz="1000" dirty="0"/>
              <a:t>Excellent core stage LH2 and LOX closed loop ullage control</a:t>
            </a:r>
          </a:p>
          <a:p>
            <a:pPr marL="174708" indent="-174708">
              <a:lnSpc>
                <a:spcPct val="90000"/>
              </a:lnSpc>
              <a:buFontTx/>
              <a:buChar char="-"/>
            </a:pPr>
            <a:r>
              <a:rPr lang="en-US" sz="1000" dirty="0"/>
              <a:t>No trigger level “close calls” in the abort monitor system</a:t>
            </a:r>
          </a:p>
          <a:p>
            <a:pPr marL="174708" indent="-174708">
              <a:lnSpc>
                <a:spcPct val="90000"/>
              </a:lnSpc>
              <a:buFontTx/>
              <a:buChar char="-"/>
            </a:pPr>
            <a:endParaRPr lang="en-US" sz="1000" dirty="0"/>
          </a:p>
          <a:p>
            <a:pPr>
              <a:lnSpc>
                <a:spcPct val="90000"/>
              </a:lnSpc>
            </a:pPr>
            <a:r>
              <a:rPr lang="en-US" sz="1000" b="1" dirty="0"/>
              <a:t>Imagery</a:t>
            </a:r>
          </a:p>
          <a:p>
            <a:pPr marL="174708" indent="-174708">
              <a:lnSpc>
                <a:spcPct val="90000"/>
              </a:lnSpc>
              <a:buFontTx/>
              <a:buChar char="-"/>
            </a:pPr>
            <a:r>
              <a:rPr lang="en-US" sz="1000" dirty="0"/>
              <a:t>Collected </a:t>
            </a:r>
            <a:r>
              <a:rPr lang="en-US" sz="1000" dirty="0">
                <a:ea typeface="Calibri" panose="020F0502020204030204" pitchFamily="34" charset="0"/>
              </a:rPr>
              <a:t>31 TB for all SLS Artemis I chill/launch related imagery (ground cameras including IR, HSD, digitized film, HD video, airborne, vehicle cameras)</a:t>
            </a:r>
          </a:p>
          <a:p>
            <a:pPr>
              <a:lnSpc>
                <a:spcPct val="90000"/>
              </a:lnSpc>
            </a:pPr>
            <a:endParaRPr lang="en-US" sz="1000" dirty="0"/>
          </a:p>
          <a:p>
            <a:endParaRPr lang="en-US" sz="1000" b="1" dirty="0"/>
          </a:p>
          <a:p>
            <a:endParaRPr lang="en-US" sz="1000" dirty="0"/>
          </a:p>
          <a:p>
            <a:pPr defTabSz="931774">
              <a:defRPr/>
            </a:pPr>
            <a:endParaRPr lang="en-US" sz="1000" dirty="0">
              <a:solidFill>
                <a:schemeClr val="tx1"/>
              </a:solidFill>
            </a:endParaRPr>
          </a:p>
          <a:p>
            <a:pPr defTabSz="931774">
              <a:defRPr/>
            </a:pPr>
            <a:endParaRPr lang="en-US" sz="1000" dirty="0">
              <a:solidFill>
                <a:schemeClr val="tx1"/>
              </a:solidFill>
            </a:endParaRPr>
          </a:p>
          <a:p>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7039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819150"/>
            <a:ext cx="5486400" cy="3086100"/>
          </a:xfrm>
        </p:spPr>
      </p:sp>
      <p:sp>
        <p:nvSpPr>
          <p:cNvPr id="3" name="Notes Placeholder 2"/>
          <p:cNvSpPr>
            <a:spLocks noGrp="1"/>
          </p:cNvSpPr>
          <p:nvPr>
            <p:ph type="body" idx="1"/>
          </p:nvPr>
        </p:nvSpPr>
        <p:spPr>
          <a:xfrm>
            <a:off x="685800" y="3938703"/>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Arial" panose="020B0604020202020204" pitchFamily="34" charset="0"/>
              </a:rPr>
              <a:t>The Orion team also continues to assess flight data and work through some in-flight anomalies.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Arial" panose="020B0604020202020204" pitchFamily="34" charset="0"/>
              </a:rPr>
              <a:t>But, like the rocket, Orion’s </a:t>
            </a:r>
            <a:r>
              <a:rPr lang="en-US" b="1" dirty="0">
                <a:solidFill>
                  <a:schemeClr val="tx1"/>
                </a:solidFill>
                <a:cs typeface="Arial" panose="020B0604020202020204" pitchFamily="34" charset="0"/>
              </a:rPr>
              <a:t>post-flight data indicates that Orion’s systems performed very well, and even exceeded some preflight performance expectations</a:t>
            </a:r>
            <a:r>
              <a:rPr lang="en-US" dirty="0">
                <a:solidFill>
                  <a:schemeClr val="tx1"/>
                </a:solidFill>
                <a:cs typeface="Arial" panose="020B0604020202020204" pitchFamily="34" charset="0"/>
              </a:rPr>
              <a:t> and set a few records along the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cs typeface="Arial" panose="020B0604020202020204" pitchFamily="34" charset="0"/>
              </a:rPr>
              <a:t>The data shows it is ready to suppor</a:t>
            </a:r>
            <a:r>
              <a:rPr lang="en-US" dirty="0">
                <a:cs typeface="Arial" panose="020B0604020202020204" pitchFamily="34" charset="0"/>
              </a:rPr>
              <a:t>t crew on Artemis II.</a:t>
            </a:r>
            <a:endParaRPr lang="en-US" dirty="0">
              <a:solidFill>
                <a:schemeClr val="tx1"/>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312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85813"/>
            <a:ext cx="5486400" cy="3086100"/>
          </a:xfrm>
        </p:spPr>
      </p:sp>
      <p:sp>
        <p:nvSpPr>
          <p:cNvPr id="3" name="Notes Placeholder 2"/>
          <p:cNvSpPr>
            <a:spLocks noGrp="1"/>
          </p:cNvSpPr>
          <p:nvPr>
            <p:ph type="body" idx="1"/>
          </p:nvPr>
        </p:nvSpPr>
        <p:spPr>
          <a:xfrm>
            <a:off x="591015" y="3871913"/>
            <a:ext cx="5709424" cy="3600451"/>
          </a:xfrm>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b="1" dirty="0">
                <a:cs typeface="Arial" panose="020B0604020202020204" pitchFamily="34" charset="0"/>
              </a:rPr>
              <a:t>The bottom line? </a:t>
            </a:r>
            <a:r>
              <a:rPr kumimoji="0" lang="en-US" sz="1200" b="1" i="0" u="none" kern="1200" cap="none" spc="0" normalizeH="0" baseline="0" noProof="0" dirty="0">
                <a:ln>
                  <a:noFill/>
                </a:ln>
                <a:uLnTx/>
                <a:uFillTx/>
                <a:ea typeface="Calibri" panose="020F0502020204030204" pitchFamily="34" charset="0"/>
                <a:cs typeface="Arial" panose="020B0604020202020204" pitchFamily="34" charset="0"/>
              </a:rPr>
              <a:t>SLS IS READY TO SUPPORT A CREWED FLIGHT ON ARTEMIS II.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1" i="0" u="none" kern="1200" cap="none" spc="0" normalizeH="0" baseline="0" noProof="0" dirty="0">
                <a:ln>
                  <a:noFill/>
                </a:ln>
                <a:uLnTx/>
                <a:uFillTx/>
                <a:ea typeface="Calibri" panose="020F0502020204030204" pitchFamily="34" charset="0"/>
                <a:cs typeface="Arial" panose="020B0604020202020204" pitchFamily="34" charset="0"/>
              </a:rPr>
              <a:t>And here’s the crew… </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b="1" dirty="0">
                <a:cs typeface="Arial" panose="020B0604020202020204" pitchFamily="34" charset="0"/>
              </a:rPr>
              <a:t>Left to right: Mission Specialist 1 NASA’s Christina Koch, Pilot Victor Glover, Commander Reid Wiseman, and </a:t>
            </a:r>
            <a:r>
              <a:rPr lang="en-US" b="1" i="0" dirty="0">
                <a:cs typeface="Arial" panose="020B0604020202020204" pitchFamily="34" charset="0"/>
              </a:rPr>
              <a:t>the Canadian Space Agency's Jeremy Hansen as Mission Specialist 2</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b="0" i="0" dirty="0">
                <a:cs typeface="Arial" panose="020B0604020202020204" pitchFamily="34" charset="0"/>
              </a:rPr>
              <a:t>.</a:t>
            </a:r>
            <a:r>
              <a:rPr lang="en-US" b="1" dirty="0">
                <a:cs typeface="Arial" panose="020B0604020202020204" pitchFamily="34" charset="0"/>
              </a:rPr>
              <a:t>Artemis II will be the first time we launch astronauts on SLS and Orion. </a:t>
            </a:r>
            <a:br>
              <a:rPr lang="en-US" b="1" dirty="0">
                <a:cs typeface="Arial" panose="020B0604020202020204" pitchFamily="34" charset="0"/>
              </a:rPr>
            </a:br>
            <a:endParaRPr lang="en-US" b="1" dirty="0">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US" dirty="0">
                <a:cs typeface="Arial" panose="020B0604020202020204" pitchFamily="34" charset="0"/>
              </a:rPr>
              <a:t>This lunar flyby mission will </a:t>
            </a:r>
            <a:r>
              <a:rPr lang="en-US" b="1" dirty="0">
                <a:cs typeface="Arial" panose="020B0604020202020204" pitchFamily="34" charset="0"/>
              </a:rPr>
              <a:t>require the astronauts to check out, evaluate, and test the Orion spacecraft systems in the deep space environment.  </a:t>
            </a:r>
            <a:br>
              <a:rPr lang="en-US" b="1" dirty="0">
                <a:cs typeface="Arial" panose="020B0604020202020204" pitchFamily="34" charset="0"/>
              </a:rPr>
            </a:br>
            <a:endParaRPr lang="en-US" b="1" dirty="0">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US" dirty="0">
                <a:cs typeface="Arial" panose="020B0604020202020204" pitchFamily="34" charset="0"/>
              </a:rPr>
              <a:t>They will even </a:t>
            </a:r>
            <a:r>
              <a:rPr lang="en-US" b="1" dirty="0">
                <a:cs typeface="Arial" panose="020B0604020202020204" pitchFamily="34" charset="0"/>
              </a:rPr>
              <a:t>checkout how the vehicle handles...a little test drive in space.</a:t>
            </a:r>
          </a:p>
          <a:p>
            <a:pPr>
              <a:spcBef>
                <a:spcPts val="1200"/>
              </a:spcBef>
            </a:pPr>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01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33425"/>
            <a:ext cx="5486400" cy="3086100"/>
          </a:xfrm>
        </p:spPr>
      </p:sp>
      <p:sp>
        <p:nvSpPr>
          <p:cNvPr id="3" name="Notes Placeholder 2"/>
          <p:cNvSpPr>
            <a:spLocks noGrp="1"/>
          </p:cNvSpPr>
          <p:nvPr>
            <p:ph type="body" idx="1"/>
          </p:nvPr>
        </p:nvSpPr>
        <p:spPr>
          <a:xfrm>
            <a:off x="685799" y="3864129"/>
            <a:ext cx="5592337" cy="4168685"/>
          </a:xfrm>
        </p:spPr>
        <p:txBody>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en-US" b="1">
                <a:solidFill>
                  <a:schemeClr val="tx1"/>
                </a:solidFill>
                <a:latin typeface="Arial" panose="020B0604020202020204" pitchFamily="34" charset="0"/>
                <a:cs typeface="Arial" panose="020B0604020202020204" pitchFamily="34" charset="0"/>
              </a:rPr>
              <a:t>After that – Artemis III.</a:t>
            </a:r>
          </a:p>
          <a:p>
            <a:pPr marL="0" marR="0" lvl="0" indent="0" algn="l" defTabSz="914400" rtl="0" eaLnBrk="1" fontAlgn="auto" latinLnBrk="0" hangingPunct="1">
              <a:lnSpc>
                <a:spcPct val="100000"/>
              </a:lnSpc>
              <a:spcBef>
                <a:spcPts val="1200"/>
              </a:spcBef>
              <a:spcAft>
                <a:spcPts val="0"/>
              </a:spcAft>
              <a:buClrTx/>
              <a:buSzTx/>
              <a:buFontTx/>
              <a:buNone/>
              <a:tabLst/>
              <a:defRPr/>
            </a:pPr>
            <a:r>
              <a:rPr lang="en-US" b="1">
                <a:solidFill>
                  <a:schemeClr val="tx1"/>
                </a:solidFill>
                <a:latin typeface="Arial" panose="020B0604020202020204" pitchFamily="34" charset="0"/>
                <a:cs typeface="Arial" panose="020B0604020202020204" pitchFamily="34" charset="0"/>
              </a:rPr>
              <a:t>A</a:t>
            </a:r>
            <a:r>
              <a:rPr lang="en-US" b="1">
                <a:latin typeface="Arial" panose="020B0604020202020204" pitchFamily="34" charset="0"/>
                <a:cs typeface="Arial" panose="020B0604020202020204" pitchFamily="34" charset="0"/>
              </a:rPr>
              <a:t>nd, if </a:t>
            </a:r>
            <a:r>
              <a:rPr lang="en-US" b="1">
                <a:solidFill>
                  <a:schemeClr val="tx1"/>
                </a:solidFill>
                <a:latin typeface="Arial" panose="020B0604020202020204" pitchFamily="34" charset="0"/>
                <a:cs typeface="Arial" panose="020B0604020202020204" pitchFamily="34" charset="0"/>
              </a:rPr>
              <a:t>all goes according to plan, a return of astronauts to the lunar surface with the first woman and person of color setting foot on the Moon. </a:t>
            </a:r>
          </a:p>
          <a:p>
            <a:pPr marL="0" marR="0" lvl="0" indent="0" algn="l" defTabSz="914400" rtl="0" eaLnBrk="1" fontAlgn="auto" latinLnBrk="0" hangingPunct="1">
              <a:lnSpc>
                <a:spcPct val="100000"/>
              </a:lnSpc>
              <a:spcBef>
                <a:spcPts val="1200"/>
              </a:spcBef>
              <a:spcAft>
                <a:spcPts val="0"/>
              </a:spcAft>
              <a:buClrTx/>
              <a:buSzTx/>
              <a:buFontTx/>
              <a:buNone/>
              <a:tabLst/>
              <a:defRPr/>
            </a:pPr>
            <a:r>
              <a:rPr lang="en-US">
                <a:solidFill>
                  <a:schemeClr val="tx1"/>
                </a:solidFill>
                <a:latin typeface="Arial" panose="020B0604020202020204" pitchFamily="34" charset="0"/>
                <a:cs typeface="Arial" panose="020B0604020202020204" pitchFamily="34" charset="0"/>
              </a:rPr>
              <a:t>Launching on SLS and onboard Orion, they will </a:t>
            </a:r>
            <a:r>
              <a:rPr lang="en-US" b="1">
                <a:solidFill>
                  <a:schemeClr val="tx1"/>
                </a:solidFill>
                <a:latin typeface="Arial" panose="020B0604020202020204" pitchFamily="34" charset="0"/>
                <a:cs typeface="Arial" panose="020B0604020202020204" pitchFamily="34" charset="0"/>
              </a:rPr>
              <a:t>travel out to the Moon where they will rendezvous with their lunar lander</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b="1">
                <a:solidFill>
                  <a:schemeClr val="tx1"/>
                </a:solidFill>
                <a:latin typeface="Arial" panose="020B0604020202020204" pitchFamily="34" charset="0"/>
                <a:cs typeface="Arial" panose="020B0604020202020204" pitchFamily="34" charset="0"/>
              </a:rPr>
              <a:t>Two of the four astronauts will descend to the surface while two will remain on Orion in the near rectilinear halo orbit</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b="1">
                <a:latin typeface="Arial" panose="020B0604020202020204" pitchFamily="34" charset="0"/>
                <a:cs typeface="Arial" panose="020B0604020202020204" pitchFamily="34" charset="0"/>
              </a:rPr>
              <a:t>Following completion of the surface operations, the new moonwalkers will launch on the lander, rendezvous in lunar orbit with Orion – and return home.  </a:t>
            </a:r>
            <a:endParaRPr lang="en-US" b="1">
              <a:solidFill>
                <a:schemeClr val="tx1"/>
              </a:solidFill>
              <a:latin typeface="Arial" panose="020B0604020202020204" pitchFamily="34" charset="0"/>
              <a:cs typeface="Arial" panose="020B0604020202020204" pitchFamily="34" charset="0"/>
            </a:endParaRPr>
          </a:p>
          <a:p>
            <a:pPr>
              <a:spcBef>
                <a:spcPts val="1200"/>
              </a:spcBef>
            </a:pPr>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461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31850" y="842963"/>
            <a:ext cx="5272088" cy="2967037"/>
          </a:xfrm>
        </p:spPr>
      </p:sp>
      <p:sp>
        <p:nvSpPr>
          <p:cNvPr id="3" name="Notes Placeholder 2"/>
          <p:cNvSpPr>
            <a:spLocks noGrp="1"/>
          </p:cNvSpPr>
          <p:nvPr>
            <p:ph type="body" idx="1"/>
          </p:nvPr>
        </p:nvSpPr>
        <p:spPr>
          <a:xfrm>
            <a:off x="831851" y="3810723"/>
            <a:ext cx="5194300" cy="1731096"/>
          </a:xfrm>
        </p:spPr>
        <p:txBody>
          <a:bodyPr/>
          <a:lstStyle/>
          <a:p>
            <a:pPr marL="0" marR="0" lvl="0" indent="0">
              <a:lnSpc>
                <a:spcPct val="107000"/>
              </a:lnSpc>
              <a:spcBef>
                <a:spcPts val="0"/>
              </a:spcBef>
              <a:spcAft>
                <a:spcPts val="800"/>
              </a:spcAft>
              <a:buFont typeface="Symbol" panose="05050102010706020507" pitchFamily="18" charset="2"/>
              <a:buNone/>
            </a:pPr>
            <a:r>
              <a:rPr lang="en-US" b="1">
                <a:solidFill>
                  <a:schemeClr val="tx1"/>
                </a:solidFill>
                <a:effectLst/>
                <a:latin typeface="Arial" panose="020B0604020202020204" pitchFamily="34" charset="0"/>
                <a:ea typeface="Calibri" panose="020F0502020204030204" pitchFamily="34" charset="0"/>
                <a:cs typeface="Arial" panose="020B0604020202020204" pitchFamily="34" charset="0"/>
              </a:rPr>
              <a:t>Artemis is one of the most complex endeavors that humanity has ever embarked upon, and it’s not just America’s endeavor – it’s a global endeavor.</a:t>
            </a:r>
          </a:p>
          <a:p>
            <a:pPr marL="0" marR="0" lvl="0" indent="0">
              <a:lnSpc>
                <a:spcPct val="107000"/>
              </a:lnSpc>
              <a:spcBef>
                <a:spcPts val="0"/>
              </a:spcBef>
              <a:spcAft>
                <a:spcPts val="800"/>
              </a:spcAft>
              <a:buFont typeface="Symbol" panose="05050102010706020507" pitchFamily="18" charset="2"/>
              <a:buNone/>
            </a:pPr>
            <a:endParaRPr lang="en-US">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nSpc>
                <a:spcPct val="107000"/>
              </a:lnSpc>
              <a:spcBef>
                <a:spcPts val="0"/>
              </a:spcBef>
              <a:spcAft>
                <a:spcPts val="800"/>
              </a:spcAft>
              <a:buFont typeface="Symbol" panose="05050102010706020507" pitchFamily="18" charset="2"/>
              <a:buNone/>
            </a:pPr>
            <a:r>
              <a:rPr lang="en-US">
                <a:solidFill>
                  <a:schemeClr val="tx1"/>
                </a:solidFill>
                <a:effectLst/>
                <a:latin typeface="Arial" panose="020B0604020202020204" pitchFamily="34" charset="0"/>
                <a:ea typeface="Calibri" panose="020F0502020204030204" pitchFamily="34" charset="0"/>
                <a:cs typeface="Arial" panose="020B0604020202020204" pitchFamily="34" charset="0"/>
              </a:rPr>
              <a:t>I appreciate the opportunity to talk with you today here at Student Launch. You ARE the Artemis generation. We’re taking this next step together. This is just the beginning...</a:t>
            </a:r>
          </a:p>
          <a:p>
            <a:endParaRPr lang="en-US" sz="105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C7DFB-F10C-4941-8C28-0FE5DADB47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8118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a:prstGeom prst="rect">
            <a:avLst/>
          </a:prstGeom>
        </p:spPr>
      </p:sp>
      <p:sp>
        <p:nvSpPr>
          <p:cNvPr id="3" name="Notes Placeholder 2"/>
          <p:cNvSpPr>
            <a:spLocks noGrp="1"/>
          </p:cNvSpPr>
          <p:nvPr>
            <p:ph type="body" idx="1"/>
          </p:nvPr>
        </p:nvSpPr>
        <p:spPr/>
        <p:txBody>
          <a:bodyPr/>
          <a:lstStyle/>
          <a:p>
            <a:r>
              <a:rPr lang="en-US" sz="1400" dirty="0"/>
              <a:t>The best way to keep up to date with SLS news is to follow us on social media, shown here. </a:t>
            </a:r>
          </a:p>
          <a:p>
            <a:endParaRPr lang="en-US" sz="1400" dirty="0"/>
          </a:p>
          <a:p>
            <a:r>
              <a:rPr lang="en-US" sz="1400" dirty="0"/>
              <a:t>Any</a:t>
            </a:r>
            <a:r>
              <a:rPr lang="en-US" sz="1400" baseline="0" dirty="0"/>
              <a:t> questions? </a:t>
            </a:r>
            <a:endParaRPr lang="en-US" sz="1400" dirty="0"/>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8304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5">
            <a:extLst>
              <a:ext uri="{FF2B5EF4-FFF2-40B4-BE49-F238E27FC236}">
                <a16:creationId xmlns:a16="http://schemas.microsoft.com/office/drawing/2014/main" id="{C8D08EEE-CFF0-AA7A-B124-C505AFB7407F}"/>
              </a:ext>
            </a:extLst>
          </p:cNvPr>
          <p:cNvSpPr>
            <a:spLocks noGrp="1"/>
          </p:cNvSpPr>
          <p:nvPr>
            <p:ph type="ftr" sz="quarter" idx="3"/>
          </p:nvPr>
        </p:nvSpPr>
        <p:spPr>
          <a:xfrm>
            <a:off x="11673840" y="6699357"/>
            <a:ext cx="518160" cy="138499"/>
          </a:xfrm>
          <a:prstGeom prst="rect">
            <a:avLst/>
          </a:prstGeom>
        </p:spPr>
        <p:txBody>
          <a:bodyPr vert="horz" wrap="square" lIns="0" tIns="45720" rIns="45720" bIns="0" rtlCol="0" anchor="ctr">
            <a:spAutoFit/>
          </a:bodyPr>
          <a:lstStyle>
            <a:lvl1pPr algn="r">
              <a:defRPr sz="600">
                <a:solidFill>
                  <a:schemeClr val="tx1">
                    <a:tint val="75000"/>
                  </a:schemeClr>
                </a:solidFill>
                <a:latin typeface="Arial" panose="020B0604020202020204" pitchFamily="34" charset="0"/>
                <a:cs typeface="Arial" panose="020B0604020202020204" pitchFamily="34" charset="0"/>
              </a:defRPr>
            </a:lvl1pPr>
          </a:lstStyle>
          <a:p>
            <a:r>
              <a:rPr lang="en-US"/>
              <a:t>SLS-4488</a:t>
            </a:r>
          </a:p>
        </p:txBody>
      </p:sp>
    </p:spTree>
    <p:extLst>
      <p:ext uri="{BB962C8B-B14F-4D97-AF65-F5344CB8AC3E}">
        <p14:creationId xmlns:p14="http://schemas.microsoft.com/office/powerpoint/2010/main" val="3584435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273ADD8-5738-4988-9A74-ECCC6790825D}"/>
              </a:ext>
            </a:extLst>
          </p:cNvPr>
          <p:cNvSpPr/>
          <p:nvPr userDrawn="1"/>
        </p:nvSpPr>
        <p:spPr>
          <a:xfrm>
            <a:off x="0" y="0"/>
            <a:ext cx="12192000" cy="6858000"/>
          </a:xfrm>
          <a:prstGeom prst="rect">
            <a:avLst/>
          </a:prstGeom>
          <a:gradFill flip="none" rotWithShape="1">
            <a:gsLst>
              <a:gs pos="0">
                <a:srgbClr val="B6FCFE"/>
              </a:gs>
              <a:gs pos="50000">
                <a:srgbClr val="0986FA"/>
              </a:gs>
              <a:gs pos="100000">
                <a:srgbClr val="2B03B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5">
            <a:extLst>
              <a:ext uri="{FF2B5EF4-FFF2-40B4-BE49-F238E27FC236}">
                <a16:creationId xmlns:a16="http://schemas.microsoft.com/office/drawing/2014/main" id="{014FF044-D59B-2EEB-A8F2-C7867AF93098}"/>
              </a:ext>
            </a:extLst>
          </p:cNvPr>
          <p:cNvSpPr>
            <a:spLocks noGrp="1"/>
          </p:cNvSpPr>
          <p:nvPr>
            <p:ph type="ftr" sz="quarter" idx="3"/>
          </p:nvPr>
        </p:nvSpPr>
        <p:spPr>
          <a:xfrm>
            <a:off x="11673840" y="6699357"/>
            <a:ext cx="518160" cy="138499"/>
          </a:xfrm>
          <a:prstGeom prst="rect">
            <a:avLst/>
          </a:prstGeom>
        </p:spPr>
        <p:txBody>
          <a:bodyPr vert="horz" wrap="square" lIns="0" tIns="45720" rIns="45720" bIns="0" rtlCol="0" anchor="ctr">
            <a:spAutoFit/>
          </a:bodyPr>
          <a:lstStyle>
            <a:lvl1pPr algn="r">
              <a:defRPr sz="600">
                <a:solidFill>
                  <a:schemeClr val="tx1">
                    <a:tint val="75000"/>
                  </a:schemeClr>
                </a:solidFill>
                <a:latin typeface="Arial" panose="020B0604020202020204" pitchFamily="34" charset="0"/>
                <a:cs typeface="Arial" panose="020B0604020202020204" pitchFamily="34" charset="0"/>
              </a:defRPr>
            </a:lvl1pPr>
          </a:lstStyle>
          <a:p>
            <a:r>
              <a:rPr lang="en-US"/>
              <a:t>SLS-4488</a:t>
            </a:r>
          </a:p>
        </p:txBody>
      </p:sp>
    </p:spTree>
    <p:extLst>
      <p:ext uri="{BB962C8B-B14F-4D97-AF65-F5344CB8AC3E}">
        <p14:creationId xmlns:p14="http://schemas.microsoft.com/office/powerpoint/2010/main" val="1642640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52C289B-C719-3745-A4A8-6C0A65F33014}"/>
              </a:ext>
            </a:extLst>
          </p:cNvPr>
          <p:cNvSpPr>
            <a:spLocks noGrp="1"/>
          </p:cNvSpPr>
          <p:nvPr>
            <p:ph type="body" sz="quarter" idx="10"/>
          </p:nvPr>
        </p:nvSpPr>
        <p:spPr>
          <a:xfrm>
            <a:off x="6096000" y="4234888"/>
            <a:ext cx="5715000" cy="481680"/>
          </a:xfrm>
          <a:prstGeom prst="rect">
            <a:avLst/>
          </a:prstGeom>
        </p:spPr>
        <p:txBody>
          <a:bodyPr/>
          <a:lstStyle>
            <a:lvl1pPr marL="0" indent="0" algn="l">
              <a:lnSpc>
                <a:spcPct val="100000"/>
              </a:lnSpc>
              <a:buNone/>
              <a:defRPr sz="2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88F8DBA-F296-E147-A51B-A255BF838D2C}"/>
              </a:ext>
            </a:extLst>
          </p:cNvPr>
          <p:cNvSpPr>
            <a:spLocks noGrp="1"/>
          </p:cNvSpPr>
          <p:nvPr>
            <p:ph type="body" sz="quarter" idx="11"/>
          </p:nvPr>
        </p:nvSpPr>
        <p:spPr>
          <a:xfrm>
            <a:off x="6096000" y="4822306"/>
            <a:ext cx="5715000"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1DF63E62-B858-3C4E-A577-3D5595ED3A34}"/>
              </a:ext>
            </a:extLst>
          </p:cNvPr>
          <p:cNvSpPr>
            <a:spLocks noGrp="1"/>
          </p:cNvSpPr>
          <p:nvPr>
            <p:ph type="body" sz="quarter" idx="12"/>
          </p:nvPr>
        </p:nvSpPr>
        <p:spPr>
          <a:xfrm>
            <a:off x="3673643" y="1859409"/>
            <a:ext cx="3695700" cy="39711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Rectangle 1">
            <a:extLst>
              <a:ext uri="{FF2B5EF4-FFF2-40B4-BE49-F238E27FC236}">
                <a16:creationId xmlns:a16="http://schemas.microsoft.com/office/drawing/2014/main" id="{9B62B762-ED7B-A64D-8298-2FA4749F3338}"/>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C80A28FF-5C5B-704D-A79B-5EAAA14A7D4D}"/>
              </a:ext>
            </a:extLst>
          </p:cNvPr>
          <p:cNvSpPr>
            <a:spLocks noGrp="1"/>
          </p:cNvSpPr>
          <p:nvPr>
            <p:ph type="body" sz="quarter" idx="13" hasCustomPrompt="1"/>
          </p:nvPr>
        </p:nvSpPr>
        <p:spPr>
          <a:xfrm>
            <a:off x="3673643" y="2375479"/>
            <a:ext cx="8137357" cy="1740457"/>
          </a:xfrm>
          <a:prstGeom prst="rect">
            <a:avLst/>
          </a:prstGeom>
        </p:spPr>
        <p:txBody>
          <a:bodyPr/>
          <a:lstStyle>
            <a:lvl1pPr marL="0" indent="0" algn="l">
              <a:lnSpc>
                <a:spcPct val="100000"/>
              </a:lnSpc>
              <a:buNone/>
              <a:defRPr sz="4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 name="Footer Placeholder 5">
            <a:extLst>
              <a:ext uri="{FF2B5EF4-FFF2-40B4-BE49-F238E27FC236}">
                <a16:creationId xmlns:a16="http://schemas.microsoft.com/office/drawing/2014/main" id="{21255BAF-C3AF-69A1-177A-D6549B427CE9}"/>
              </a:ext>
            </a:extLst>
          </p:cNvPr>
          <p:cNvSpPr>
            <a:spLocks noGrp="1"/>
          </p:cNvSpPr>
          <p:nvPr>
            <p:ph type="ftr" sz="quarter" idx="3"/>
          </p:nvPr>
        </p:nvSpPr>
        <p:spPr>
          <a:xfrm>
            <a:off x="11673840" y="6699357"/>
            <a:ext cx="518160" cy="138499"/>
          </a:xfrm>
          <a:prstGeom prst="rect">
            <a:avLst/>
          </a:prstGeom>
        </p:spPr>
        <p:txBody>
          <a:bodyPr vert="horz" wrap="square" lIns="0" tIns="45720" rIns="45720" bIns="0" rtlCol="0" anchor="ctr">
            <a:spAutoFit/>
          </a:bodyPr>
          <a:lstStyle>
            <a:lvl1pPr algn="r">
              <a:defRPr sz="600">
                <a:solidFill>
                  <a:schemeClr val="tx1">
                    <a:tint val="75000"/>
                  </a:schemeClr>
                </a:solidFill>
                <a:latin typeface="Arial" panose="020B0604020202020204" pitchFamily="34" charset="0"/>
                <a:cs typeface="Arial" panose="020B0604020202020204" pitchFamily="34" charset="0"/>
              </a:defRPr>
            </a:lvl1pPr>
          </a:lstStyle>
          <a:p>
            <a:r>
              <a:rPr lang="en-US"/>
              <a:t>SLS-4488</a:t>
            </a:r>
          </a:p>
        </p:txBody>
      </p:sp>
    </p:spTree>
    <p:extLst>
      <p:ext uri="{BB962C8B-B14F-4D97-AF65-F5344CB8AC3E}">
        <p14:creationId xmlns:p14="http://schemas.microsoft.com/office/powerpoint/2010/main" val="3890177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pos="19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ck Background SLS Slide Master Oct 2015 Colo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12">
            <a:extLst>
              <a:ext uri="{FF2B5EF4-FFF2-40B4-BE49-F238E27FC236}">
                <a16:creationId xmlns:a16="http://schemas.microsoft.com/office/drawing/2014/main" id="{2A537B38-C863-75DE-B892-9E4ADF28D178}"/>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SLS-4355</a:t>
            </a:r>
          </a:p>
        </p:txBody>
      </p:sp>
    </p:spTree>
    <p:extLst>
      <p:ext uri="{BB962C8B-B14F-4D97-AF65-F5344CB8AC3E}">
        <p14:creationId xmlns:p14="http://schemas.microsoft.com/office/powerpoint/2010/main" val="12033594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Black Background SLS Black">
    <p:spTree>
      <p:nvGrpSpPr>
        <p:cNvPr id="1" name=""/>
        <p:cNvGrpSpPr/>
        <p:nvPr/>
      </p:nvGrpSpPr>
      <p:grpSpPr>
        <a:xfrm>
          <a:off x="0" y="0"/>
          <a:ext cx="0" cy="0"/>
          <a:chOff x="0" y="0"/>
          <a:chExt cx="0" cy="0"/>
        </a:xfrm>
      </p:grpSpPr>
      <p:sp>
        <p:nvSpPr>
          <p:cNvPr id="2" name="Slide Number Placeholder 12">
            <a:extLst>
              <a:ext uri="{FF2B5EF4-FFF2-40B4-BE49-F238E27FC236}">
                <a16:creationId xmlns:a16="http://schemas.microsoft.com/office/drawing/2014/main" id="{B6B5E5F4-E27A-72BF-9F4F-7DD560362A58}"/>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SLS-4355</a:t>
            </a:r>
          </a:p>
        </p:txBody>
      </p:sp>
    </p:spTree>
    <p:extLst>
      <p:ext uri="{BB962C8B-B14F-4D97-AF65-F5344CB8AC3E}">
        <p14:creationId xmlns:p14="http://schemas.microsoft.com/office/powerpoint/2010/main" val="4182560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4/28/2023</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12">
            <a:extLst>
              <a:ext uri="{FF2B5EF4-FFF2-40B4-BE49-F238E27FC236}">
                <a16:creationId xmlns:a16="http://schemas.microsoft.com/office/drawing/2014/main" id="{4EAE2DE2-5802-CA42-263F-7B1AC2189A78}"/>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SLS-4355</a:t>
            </a:r>
          </a:p>
        </p:txBody>
      </p:sp>
    </p:spTree>
    <p:extLst>
      <p:ext uri="{BB962C8B-B14F-4D97-AF65-F5344CB8AC3E}">
        <p14:creationId xmlns:p14="http://schemas.microsoft.com/office/powerpoint/2010/main" val="1015224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ck Background SLS Slide Master Oct 2015 Colo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12">
            <a:extLst>
              <a:ext uri="{FF2B5EF4-FFF2-40B4-BE49-F238E27FC236}">
                <a16:creationId xmlns:a16="http://schemas.microsoft.com/office/drawing/2014/main" id="{FEF48453-350D-FA65-7E26-FD05D67946C2}"/>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SLS-4318</a:t>
            </a:r>
          </a:p>
        </p:txBody>
      </p:sp>
    </p:spTree>
    <p:extLst>
      <p:ext uri="{BB962C8B-B14F-4D97-AF65-F5344CB8AC3E}">
        <p14:creationId xmlns:p14="http://schemas.microsoft.com/office/powerpoint/2010/main" val="1210397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Black Background SLS Black">
    <p:spTree>
      <p:nvGrpSpPr>
        <p:cNvPr id="1" name=""/>
        <p:cNvGrpSpPr/>
        <p:nvPr/>
      </p:nvGrpSpPr>
      <p:grpSpPr>
        <a:xfrm>
          <a:off x="0" y="0"/>
          <a:ext cx="0" cy="0"/>
          <a:chOff x="0" y="0"/>
          <a:chExt cx="0" cy="0"/>
        </a:xfrm>
      </p:grpSpPr>
      <p:sp>
        <p:nvSpPr>
          <p:cNvPr id="2" name="Slide Number Placeholder 12">
            <a:extLst>
              <a:ext uri="{FF2B5EF4-FFF2-40B4-BE49-F238E27FC236}">
                <a16:creationId xmlns:a16="http://schemas.microsoft.com/office/drawing/2014/main" id="{2203EE9B-FD74-7BAB-4493-9347A758D089}"/>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SLS-4318</a:t>
            </a:r>
          </a:p>
        </p:txBody>
      </p:sp>
    </p:spTree>
    <p:extLst>
      <p:ext uri="{BB962C8B-B14F-4D97-AF65-F5344CB8AC3E}">
        <p14:creationId xmlns:p14="http://schemas.microsoft.com/office/powerpoint/2010/main" val="2092893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4/28/2023</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12">
            <a:extLst>
              <a:ext uri="{FF2B5EF4-FFF2-40B4-BE49-F238E27FC236}">
                <a16:creationId xmlns:a16="http://schemas.microsoft.com/office/drawing/2014/main" id="{490E1215-C4B5-724A-BBC7-3EAE26798451}"/>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SLS-4318</a:t>
            </a:r>
          </a:p>
        </p:txBody>
      </p:sp>
    </p:spTree>
    <p:extLst>
      <p:ext uri="{BB962C8B-B14F-4D97-AF65-F5344CB8AC3E}">
        <p14:creationId xmlns:p14="http://schemas.microsoft.com/office/powerpoint/2010/main" val="1610139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
        <p:nvSpPr>
          <p:cNvPr id="2" name="Slide Number Placeholder 12">
            <a:extLst>
              <a:ext uri="{FF2B5EF4-FFF2-40B4-BE49-F238E27FC236}">
                <a16:creationId xmlns:a16="http://schemas.microsoft.com/office/drawing/2014/main" id="{06F0A563-3BC8-8DCF-B559-084443C9567B}"/>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SLS-4318</a:t>
            </a:r>
          </a:p>
        </p:txBody>
      </p:sp>
    </p:spTree>
    <p:extLst>
      <p:ext uri="{BB962C8B-B14F-4D97-AF65-F5344CB8AC3E}">
        <p14:creationId xmlns:p14="http://schemas.microsoft.com/office/powerpoint/2010/main" val="1586513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Slide Number Placeholder 12">
            <a:extLst>
              <a:ext uri="{FF2B5EF4-FFF2-40B4-BE49-F238E27FC236}">
                <a16:creationId xmlns:a16="http://schemas.microsoft.com/office/drawing/2014/main" id="{E0A78D6A-9EEA-23CE-725F-59F4103DD409}"/>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SLS-4318</a:t>
            </a:r>
          </a:p>
        </p:txBody>
      </p:sp>
    </p:spTree>
    <p:extLst>
      <p:ext uri="{BB962C8B-B14F-4D97-AF65-F5344CB8AC3E}">
        <p14:creationId xmlns:p14="http://schemas.microsoft.com/office/powerpoint/2010/main" val="2362192415"/>
      </p:ext>
    </p:extLst>
  </p:cSld>
  <p:clrMapOvr>
    <a:masterClrMapping/>
  </p:clrMapOvr>
  <mc:AlternateContent xmlns:mc="http://schemas.openxmlformats.org/markup-compatibility/2006">
    <mc:Choice xmlns:p14="http://schemas.microsoft.com/office/powerpoint/2010/main" Requires="p14">
      <p:transition spd="med" p14:dur="700" advClick="0">
        <p:fade/>
      </p:transition>
    </mc:Choice>
    <mc:Fallback>
      <p:transitio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a:t>0458</a:t>
            </a:r>
          </a:p>
        </p:txBody>
      </p:sp>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a:t>Click to edit Master title style</a:t>
            </a:r>
          </a:p>
        </p:txBody>
      </p:sp>
    </p:spTree>
    <p:extLst>
      <p:ext uri="{BB962C8B-B14F-4D97-AF65-F5344CB8AC3E}">
        <p14:creationId xmlns:p14="http://schemas.microsoft.com/office/powerpoint/2010/main" val="2229310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a:solidFill>
                  <a:prstClr val="black">
                    <a:tint val="75000"/>
                  </a:prstClr>
                </a:solidFill>
              </a:rPr>
              <a:t>0458</a:t>
            </a:r>
          </a:p>
        </p:txBody>
      </p:sp>
    </p:spTree>
    <p:extLst>
      <p:ext uri="{BB962C8B-B14F-4D97-AF65-F5344CB8AC3E}">
        <p14:creationId xmlns:p14="http://schemas.microsoft.com/office/powerpoint/2010/main" val="1455803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84151"/>
            <a:ext cx="11300460" cy="860425"/>
          </a:xfrm>
          <a:prstGeom prst="rect">
            <a:avLst/>
          </a:prstGeom>
        </p:spPr>
        <p:txBody>
          <a:bodyPr lIns="182880" bIns="45720" anchor="ctr"/>
          <a:lstStyle>
            <a:lvl1pPr marL="233363" indent="0">
              <a:tabLst/>
              <a:defRPr sz="3600" b="0" i="0" spc="200" baseline="0">
                <a:latin typeface="Century Gothic" charset="0"/>
                <a:ea typeface="Century Gothic" charset="0"/>
                <a:cs typeface="Century Gothic" charset="0"/>
              </a:defRPr>
            </a:lvl1pPr>
          </a:lstStyle>
          <a:p>
            <a:r>
              <a:rPr lang="en-US"/>
              <a:t>CLICK TO EDIT MASTER TITLE STYLE</a:t>
            </a:r>
          </a:p>
        </p:txBody>
      </p:sp>
      <p:sp>
        <p:nvSpPr>
          <p:cNvPr id="3" name="Content Placeholder 2"/>
          <p:cNvSpPr>
            <a:spLocks noGrp="1"/>
          </p:cNvSpPr>
          <p:nvPr>
            <p:ph idx="1"/>
          </p:nvPr>
        </p:nvSpPr>
        <p:spPr>
          <a:xfrm>
            <a:off x="451485" y="1392808"/>
            <a:ext cx="9705974" cy="4751959"/>
          </a:xfrm>
          <a:prstGeom prst="rect">
            <a:avLst/>
          </a:prstGeom>
        </p:spPr>
        <p:txBody>
          <a:bodyPr/>
          <a:lstStyle>
            <a:lvl1pPr>
              <a:defRPr sz="2400">
                <a:solidFill>
                  <a:schemeClr val="bg1"/>
                </a:solidFill>
                <a:latin typeface="Century Gothic" charset="0"/>
                <a:ea typeface="Century Gothic" charset="0"/>
                <a:cs typeface="Century Gothic" charset="0"/>
              </a:defRPr>
            </a:lvl1pPr>
            <a:lvl2pPr marL="463550" indent="-171450">
              <a:buFont typeface="LucidaGrande" charset="0"/>
              <a:buChar char="–"/>
              <a:tabLst/>
              <a:defRPr sz="2000">
                <a:solidFill>
                  <a:schemeClr val="bg1"/>
                </a:solidFill>
                <a:latin typeface="Century Gothic" charset="0"/>
                <a:ea typeface="Century Gothic" charset="0"/>
                <a:cs typeface="Century Gothic" charset="0"/>
              </a:defRPr>
            </a:lvl2pPr>
            <a:lvl3pPr marL="862013" indent="-169863">
              <a:buFont typeface="Arial" charset="0"/>
              <a:buChar char="•"/>
              <a:tabLst/>
              <a:defRPr sz="1800">
                <a:solidFill>
                  <a:schemeClr val="bg1"/>
                </a:solidFill>
                <a:latin typeface="Century Gothic" charset="0"/>
                <a:ea typeface="Century Gothic" charset="0"/>
                <a:cs typeface="Century Gothic" charset="0"/>
              </a:defRPr>
            </a:lvl3pPr>
            <a:lvl4pPr marL="1031875" indent="-115888">
              <a:buFont typeface="LucidaGrande" charset="0"/>
              <a:buChar char="–"/>
              <a:tabLst/>
              <a:defRPr sz="1600">
                <a:solidFill>
                  <a:schemeClr val="bg1"/>
                </a:solidFill>
                <a:latin typeface="Century Gothic" charset="0"/>
                <a:ea typeface="Century Gothic" charset="0"/>
                <a:cs typeface="Century Gothic" charset="0"/>
              </a:defRPr>
            </a:lvl4pPr>
            <a:lvl5pPr marL="1319213" indent="-114300">
              <a:buFont typeface="Arial" charset="0"/>
              <a:buChar char="•"/>
              <a:tabLst/>
              <a:defRPr sz="1600">
                <a:solidFill>
                  <a:schemeClr val="bg1"/>
                </a:solidFill>
                <a:latin typeface="Century Gothic" charset="0"/>
                <a:ea typeface="Century Gothic" charset="0"/>
                <a:cs typeface="Century Gothic"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2">
            <a:extLst>
              <a:ext uri="{FF2B5EF4-FFF2-40B4-BE49-F238E27FC236}">
                <a16:creationId xmlns:a16="http://schemas.microsoft.com/office/drawing/2014/main" id="{022D65D3-E1BA-2743-9378-FD70099C7E2B}"/>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a:t>0458</a:t>
            </a:r>
          </a:p>
        </p:txBody>
      </p:sp>
    </p:spTree>
    <p:extLst>
      <p:ext uri="{BB962C8B-B14F-4D97-AF65-F5344CB8AC3E}">
        <p14:creationId xmlns:p14="http://schemas.microsoft.com/office/powerpoint/2010/main" val="4192563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21260-90D9-2A45-97EE-F27B2F14C313}"/>
              </a:ext>
            </a:extLst>
          </p:cNvPr>
          <p:cNvSpPr>
            <a:spLocks noGrp="1"/>
          </p:cNvSpPr>
          <p:nvPr>
            <p:ph type="title"/>
          </p:nvPr>
        </p:nvSpPr>
        <p:spPr>
          <a:xfrm>
            <a:off x="13" y="225443"/>
            <a:ext cx="12188823" cy="747973"/>
          </a:xfrm>
        </p:spPr>
        <p:txBody>
          <a:bodyPr anchor="ctr">
            <a:normAutofit/>
          </a:bodyPr>
          <a:lstStyle>
            <a:lvl1pPr marL="341281" indent="0">
              <a:tabLst/>
              <a:defRPr sz="3200" b="1" i="0">
                <a:solidFill>
                  <a:schemeClr val="bg1"/>
                </a:solidFill>
                <a:latin typeface="Century Gothic" panose="020B0502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6715AA7B-371B-CC48-A34E-E38E3A7F61D0}"/>
              </a:ext>
            </a:extLst>
          </p:cNvPr>
          <p:cNvSpPr>
            <a:spLocks noGrp="1"/>
          </p:cNvSpPr>
          <p:nvPr>
            <p:ph sz="quarter" idx="10"/>
          </p:nvPr>
        </p:nvSpPr>
        <p:spPr>
          <a:xfrm>
            <a:off x="376830" y="1502686"/>
            <a:ext cx="11453231" cy="4889061"/>
          </a:xfrm>
          <a:prstGeom prst="rect">
            <a:avLst/>
          </a:prstGeom>
        </p:spPr>
        <p:txBody>
          <a:bodyPr/>
          <a:lstStyle>
            <a:lvl1pPr>
              <a:defRPr sz="2400" b="1" i="0">
                <a:solidFill>
                  <a:schemeClr val="bg1"/>
                </a:solidFill>
                <a:latin typeface="Century Gothic" panose="020B0502020202020204" pitchFamily="34" charset="0"/>
              </a:defRPr>
            </a:lvl1pPr>
            <a:lvl2pPr>
              <a:defRPr sz="2000" b="1" i="0">
                <a:solidFill>
                  <a:schemeClr val="bg1"/>
                </a:solidFill>
                <a:latin typeface="Century Gothic" panose="020B0502020202020204" pitchFamily="34" charset="0"/>
              </a:defRPr>
            </a:lvl2pPr>
            <a:lvl3pPr marL="1088945" indent="-174613">
              <a:tabLst/>
              <a:defRPr b="1" i="0">
                <a:solidFill>
                  <a:schemeClr val="bg1"/>
                </a:solidFill>
                <a:latin typeface="Century Gothic" panose="020B0502020202020204" pitchFamily="34" charset="0"/>
              </a:defRPr>
            </a:lvl3pPr>
            <a:lvl4pPr marL="1547697" indent="-176201">
              <a:tabLst/>
              <a:defRPr sz="1600" b="1" i="0">
                <a:solidFill>
                  <a:schemeClr val="bg1"/>
                </a:solidFill>
                <a:latin typeface="Century Gothic" panose="020B0502020202020204" pitchFamily="34" charset="0"/>
              </a:defRPr>
            </a:lvl4pPr>
            <a:lvl5pPr marL="1944541" indent="-225409">
              <a:tabLst/>
              <a:defRPr sz="1600" b="1" i="0">
                <a:solidFill>
                  <a:schemeClr val="bg1"/>
                </a:solidFill>
                <a:latin typeface="Century Gothic" panose="020B0502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B68DA91E-B302-E243-95A3-021637AAD2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
        <p:nvSpPr>
          <p:cNvPr id="7" name="Slide Number Placeholder 12">
            <a:extLst>
              <a:ext uri="{FF2B5EF4-FFF2-40B4-BE49-F238E27FC236}">
                <a16:creationId xmlns:a16="http://schemas.microsoft.com/office/drawing/2014/main" id="{FB058455-831C-7041-AF05-623D229C0DAE}"/>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a:t>0458</a:t>
            </a:r>
          </a:p>
        </p:txBody>
      </p:sp>
    </p:spTree>
    <p:extLst>
      <p:ext uri="{BB962C8B-B14F-4D97-AF65-F5344CB8AC3E}">
        <p14:creationId xmlns:p14="http://schemas.microsoft.com/office/powerpoint/2010/main" val="42186512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4/28/2023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3454400" y="5380317"/>
            <a:ext cx="8128000" cy="1143000"/>
          </a:xfrm>
        </p:spPr>
        <p:txBody>
          <a:bodyPr/>
          <a:lstStyle>
            <a:lvl1pP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2850852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3_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a:t>Click to edit Master title style</a:t>
            </a:r>
          </a:p>
        </p:txBody>
      </p:sp>
      <p:sp>
        <p:nvSpPr>
          <p:cNvPr id="5" name="Slide Number Placeholder 12">
            <a:extLst>
              <a:ext uri="{FF2B5EF4-FFF2-40B4-BE49-F238E27FC236}">
                <a16:creationId xmlns:a16="http://schemas.microsoft.com/office/drawing/2014/main" id="{5F0DCE17-6F4E-7148-A11F-B4E6C74A2437}"/>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a:t>0810</a:t>
            </a:r>
          </a:p>
        </p:txBody>
      </p:sp>
    </p:spTree>
    <p:extLst>
      <p:ext uri="{BB962C8B-B14F-4D97-AF65-F5344CB8AC3E}">
        <p14:creationId xmlns:p14="http://schemas.microsoft.com/office/powerpoint/2010/main" val="3359658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4/28/2023</a:t>
            </a:fld>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4214808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4/28/2023</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962485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3A5D8E-A19E-4D3A-BEB7-E35EC1E4EE90}" type="datetimeFigureOut">
              <a:rPr lang="en-US" smtClean="0"/>
              <a:t>4/28/2023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C6DAD-868C-4601-8D66-F952D39C857A}" type="slidenum">
              <a:rPr lang="en-US" smtClean="0"/>
              <a:t>‹#›</a:t>
            </a:fld>
            <a:endParaRPr lang="en-US"/>
          </a:p>
        </p:txBody>
      </p:sp>
    </p:spTree>
    <p:extLst>
      <p:ext uri="{BB962C8B-B14F-4D97-AF65-F5344CB8AC3E}">
        <p14:creationId xmlns:p14="http://schemas.microsoft.com/office/powerpoint/2010/main" val="4237852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1C89F6EF-4873-7EB8-C688-C23CE37B435B}"/>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SLS-4390</a:t>
            </a:r>
          </a:p>
        </p:txBody>
      </p:sp>
    </p:spTree>
    <p:extLst>
      <p:ext uri="{BB962C8B-B14F-4D97-AF65-F5344CB8AC3E}">
        <p14:creationId xmlns:p14="http://schemas.microsoft.com/office/powerpoint/2010/main" val="2776640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4/28/2023</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5" name="Slide Number Placeholder 12">
            <a:extLst>
              <a:ext uri="{FF2B5EF4-FFF2-40B4-BE49-F238E27FC236}">
                <a16:creationId xmlns:a16="http://schemas.microsoft.com/office/drawing/2014/main" id="{96F8F19A-E657-A6E9-6712-F0FDEC041C24}"/>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SLS-4390</a:t>
            </a:r>
          </a:p>
        </p:txBody>
      </p:sp>
    </p:spTree>
    <p:extLst>
      <p:ext uri="{BB962C8B-B14F-4D97-AF65-F5344CB8AC3E}">
        <p14:creationId xmlns:p14="http://schemas.microsoft.com/office/powerpoint/2010/main" val="16710417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
        <p:nvSpPr>
          <p:cNvPr id="7" name="Slide Number Placeholder 12">
            <a:extLst>
              <a:ext uri="{FF2B5EF4-FFF2-40B4-BE49-F238E27FC236}">
                <a16:creationId xmlns:a16="http://schemas.microsoft.com/office/drawing/2014/main" id="{00CE7DE6-14FB-B2BB-5A1F-4672947B27C9}"/>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SLS-4213</a:t>
            </a:r>
          </a:p>
        </p:txBody>
      </p:sp>
    </p:spTree>
    <p:extLst>
      <p:ext uri="{BB962C8B-B14F-4D97-AF65-F5344CB8AC3E}">
        <p14:creationId xmlns:p14="http://schemas.microsoft.com/office/powerpoint/2010/main" val="1663733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50556509-CCBA-D9C7-2867-8A82FA652DA6}"/>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SLS-4213</a:t>
            </a:r>
          </a:p>
        </p:txBody>
      </p:sp>
    </p:spTree>
    <p:extLst>
      <p:ext uri="{BB962C8B-B14F-4D97-AF65-F5344CB8AC3E}">
        <p14:creationId xmlns:p14="http://schemas.microsoft.com/office/powerpoint/2010/main" val="3939315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4/28/2023</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5" name="Slide Number Placeholder 12">
            <a:extLst>
              <a:ext uri="{FF2B5EF4-FFF2-40B4-BE49-F238E27FC236}">
                <a16:creationId xmlns:a16="http://schemas.microsoft.com/office/drawing/2014/main" id="{4F0663D8-C9A6-0659-A14E-544E0A8B4E93}"/>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SLS-4213</a:t>
            </a:r>
          </a:p>
        </p:txBody>
      </p:sp>
    </p:spTree>
    <p:extLst>
      <p:ext uri="{BB962C8B-B14F-4D97-AF65-F5344CB8AC3E}">
        <p14:creationId xmlns:p14="http://schemas.microsoft.com/office/powerpoint/2010/main" val="3231633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22C3FCC3-981B-80B0-F569-66020CDCCDB7}"/>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SLS-4213</a:t>
            </a:r>
          </a:p>
        </p:txBody>
      </p:sp>
    </p:spTree>
    <p:extLst>
      <p:ext uri="{BB962C8B-B14F-4D97-AF65-F5344CB8AC3E}">
        <p14:creationId xmlns:p14="http://schemas.microsoft.com/office/powerpoint/2010/main" val="27648386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
        <p:nvSpPr>
          <p:cNvPr id="7" name="Slide Number Placeholder 12">
            <a:extLst>
              <a:ext uri="{FF2B5EF4-FFF2-40B4-BE49-F238E27FC236}">
                <a16:creationId xmlns:a16="http://schemas.microsoft.com/office/drawing/2014/main" id="{363224EA-805E-3CDB-BC65-B6183E911EEA}"/>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SLS-4213</a:t>
            </a:r>
          </a:p>
        </p:txBody>
      </p:sp>
    </p:spTree>
    <p:extLst>
      <p:ext uri="{BB962C8B-B14F-4D97-AF65-F5344CB8AC3E}">
        <p14:creationId xmlns:p14="http://schemas.microsoft.com/office/powerpoint/2010/main" val="2560688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DF0ACE3-5E85-8643-86DF-51B77E6A7710}"/>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
        <p:nvSpPr>
          <p:cNvPr id="4" name="Slide Number Placeholder 12">
            <a:extLst>
              <a:ext uri="{FF2B5EF4-FFF2-40B4-BE49-F238E27FC236}">
                <a16:creationId xmlns:a16="http://schemas.microsoft.com/office/drawing/2014/main" id="{FFB2A9EC-EB8E-BDC9-F5CB-926B30544FDD}"/>
              </a:ext>
            </a:extLst>
          </p:cNvPr>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SLS-4213</a:t>
            </a:r>
          </a:p>
        </p:txBody>
      </p:sp>
    </p:spTree>
    <p:extLst>
      <p:ext uri="{BB962C8B-B14F-4D97-AF65-F5344CB8AC3E}">
        <p14:creationId xmlns:p14="http://schemas.microsoft.com/office/powerpoint/2010/main" val="33027856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2.png"/><Relationship Id="rId5" Type="http://schemas.openxmlformats.org/officeDocument/2006/relationships/slideLayout" Target="../slideLayouts/slideLayout16.xml"/><Relationship Id="rId10" Type="http://schemas.openxmlformats.org/officeDocument/2006/relationships/theme" Target="../theme/theme4.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theme" Target="../theme/theme6.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29A423-826E-496B-8B27-73217759BF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711373-A797-4269-AFA0-A3108B30FF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5">
            <a:extLst>
              <a:ext uri="{FF2B5EF4-FFF2-40B4-BE49-F238E27FC236}">
                <a16:creationId xmlns:a16="http://schemas.microsoft.com/office/drawing/2014/main" id="{E5E285B5-2B6A-BBFC-3451-6235E250C07A}"/>
              </a:ext>
            </a:extLst>
          </p:cNvPr>
          <p:cNvSpPr>
            <a:spLocks noGrp="1"/>
          </p:cNvSpPr>
          <p:nvPr>
            <p:ph type="ftr" sz="quarter" idx="3"/>
          </p:nvPr>
        </p:nvSpPr>
        <p:spPr>
          <a:xfrm>
            <a:off x="11673840" y="6699357"/>
            <a:ext cx="518160" cy="138499"/>
          </a:xfrm>
          <a:prstGeom prst="rect">
            <a:avLst/>
          </a:prstGeom>
        </p:spPr>
        <p:txBody>
          <a:bodyPr vert="horz" wrap="square" lIns="0" tIns="45720" rIns="45720" bIns="0" rtlCol="0" anchor="ctr">
            <a:spAutoFit/>
          </a:bodyPr>
          <a:lstStyle>
            <a:lvl1pPr algn="r">
              <a:defRPr sz="600">
                <a:solidFill>
                  <a:schemeClr val="tx1">
                    <a:tint val="75000"/>
                  </a:schemeClr>
                </a:solidFill>
                <a:latin typeface="Arial" panose="020B0604020202020204" pitchFamily="34" charset="0"/>
                <a:cs typeface="Arial" panose="020B0604020202020204" pitchFamily="34" charset="0"/>
              </a:defRPr>
            </a:lvl1pPr>
          </a:lstStyle>
          <a:p>
            <a:r>
              <a:rPr lang="en-US"/>
              <a:t>SLS-4488</a:t>
            </a:r>
          </a:p>
        </p:txBody>
      </p:sp>
    </p:spTree>
    <p:extLst>
      <p:ext uri="{BB962C8B-B14F-4D97-AF65-F5344CB8AC3E}">
        <p14:creationId xmlns:p14="http://schemas.microsoft.com/office/powerpoint/2010/main" val="183460206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SLS-4355</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351968233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SLS-4318</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80438380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a:t>0458</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206243707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SLS-4390</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2687713546"/>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766550" y="6742771"/>
            <a:ext cx="425450" cy="115229"/>
          </a:xfrm>
          <a:prstGeom prst="rect">
            <a:avLst/>
          </a:prstGeom>
        </p:spPr>
        <p:txBody>
          <a:bodyPr vert="horz" lIns="0" tIns="45720" rIns="45720" bIns="0" rtlCol="0" anchor="b"/>
          <a:lstStyle>
            <a:lvl1pPr algn="r">
              <a:defRPr sz="600">
                <a:solidFill>
                  <a:schemeClr val="tx1">
                    <a:tint val="75000"/>
                  </a:schemeClr>
                </a:solidFill>
                <a:latin typeface="Arial" charset="0"/>
                <a:ea typeface="Arial" charset="0"/>
                <a:cs typeface="Arial" charset="0"/>
              </a:defRPr>
            </a:lvl1pPr>
          </a:lstStyle>
          <a:p>
            <a:r>
              <a:rPr lang="en-US"/>
              <a:t>SLS-4213</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313716358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11.xml"/><Relationship Id="rId7" Type="http://schemas.openxmlformats.org/officeDocument/2006/relationships/image" Target="../media/image19.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notesSlide" Target="../notesSlides/notesSlide7.xml"/><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27.jpeg"/><Relationship Id="rId5" Type="http://schemas.openxmlformats.org/officeDocument/2006/relationships/image" Target="../media/image3.png"/><Relationship Id="rId4" Type="http://schemas.openxmlformats.org/officeDocument/2006/relationships/image" Target="../media/image26.tiff"/></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D7C96D-8C4E-CEFF-5073-B1BE4615FADA}"/>
              </a:ext>
            </a:extLst>
          </p:cNvPr>
          <p:cNvPicPr>
            <a:picLocks noChangeAspect="1"/>
          </p:cNvPicPr>
          <p:nvPr/>
        </p:nvPicPr>
        <p:blipFill rotWithShape="1">
          <a:blip r:embed="rId3">
            <a:extLst>
              <a:ext uri="{28A0092B-C50C-407E-A947-70E740481C1C}">
                <a14:useLocalDpi xmlns:a14="http://schemas.microsoft.com/office/drawing/2010/main" val="0"/>
              </a:ext>
            </a:extLst>
          </a:blip>
          <a:srcRect l="2891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902FA5E8-A1F6-BC6D-AFFA-98E570B31F39}"/>
              </a:ext>
            </a:extLst>
          </p:cNvPr>
          <p:cNvSpPr/>
          <p:nvPr/>
        </p:nvSpPr>
        <p:spPr>
          <a:xfrm>
            <a:off x="8846545" y="4980834"/>
            <a:ext cx="3345455" cy="1616975"/>
          </a:xfrm>
          <a:prstGeom prst="rect">
            <a:avLst/>
          </a:prstGeom>
          <a:gradFill flip="none" rotWithShape="0">
            <a:gsLst>
              <a:gs pos="100000">
                <a:schemeClr val="tx1">
                  <a:alpha val="3000"/>
                </a:schemeClr>
              </a:gs>
              <a:gs pos="55000">
                <a:schemeClr val="tx1"/>
              </a:gs>
            </a:gsLst>
            <a:path path="rect">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D93419-5817-B245-84E5-CE56D84CFA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65580" y="69826"/>
            <a:ext cx="1125347" cy="1048824"/>
          </a:xfrm>
          <a:prstGeom prst="rect">
            <a:avLst/>
          </a:prstGeom>
        </p:spPr>
      </p:pic>
      <p:pic>
        <p:nvPicPr>
          <p:cNvPr id="14" name="Picture 13">
            <a:extLst>
              <a:ext uri="{FF2B5EF4-FFF2-40B4-BE49-F238E27FC236}">
                <a16:creationId xmlns:a16="http://schemas.microsoft.com/office/drawing/2014/main" id="{50C56966-AA5C-8944-B89F-B76A565CAC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08134" y="225425"/>
            <a:ext cx="883968" cy="748263"/>
          </a:xfrm>
          <a:prstGeom prst="rect">
            <a:avLst/>
          </a:prstGeom>
        </p:spPr>
      </p:pic>
      <p:sp>
        <p:nvSpPr>
          <p:cNvPr id="3" name="TextBox 2">
            <a:extLst>
              <a:ext uri="{FF2B5EF4-FFF2-40B4-BE49-F238E27FC236}">
                <a16:creationId xmlns:a16="http://schemas.microsoft.com/office/drawing/2014/main" id="{7336DA43-C5B6-4676-A795-D3DE50DCA93C}"/>
              </a:ext>
            </a:extLst>
          </p:cNvPr>
          <p:cNvSpPr txBox="1"/>
          <p:nvPr/>
        </p:nvSpPr>
        <p:spPr>
          <a:xfrm>
            <a:off x="6964125" y="1097614"/>
            <a:ext cx="5015150" cy="3231654"/>
          </a:xfrm>
          <a:prstGeom prst="rect">
            <a:avLst/>
          </a:prstGeom>
          <a:noFill/>
        </p:spPr>
        <p:txBody>
          <a:bodyPr wrap="square" lIns="91440" tIns="45720" rIns="91440" bIns="45720" rtlCol="0" anchor="t">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4800" b="0" i="0" u="none" strike="noStrike" kern="1200" cap="all" spc="0" normalizeH="0" baseline="0" noProof="0">
                <a:ln>
                  <a:noFill/>
                </a:ln>
                <a:solidFill>
                  <a:prstClr val="white"/>
                </a:solidFill>
                <a:effectLst>
                  <a:outerShdw blurRad="38100" dist="38100" dir="2700000" algn="tl">
                    <a:srgbClr val="000000">
                      <a:alpha val="43137"/>
                    </a:srgbClr>
                  </a:outerShdw>
                </a:effectLst>
                <a:uLnTx/>
                <a:uFillTx/>
                <a:latin typeface="Arial"/>
                <a:ea typeface="Century Gothic" charset="0"/>
                <a:cs typeface="Arial"/>
              </a:rPr>
              <a:t>SPACE</a:t>
            </a:r>
            <a:endParaRPr kumimoji="0" lang="en-US" sz="1800" b="0" i="0" u="none" strike="noStrike" kern="1200" cap="none" spc="0" normalizeH="0" baseline="0" noProof="0">
              <a:ln>
                <a:noFill/>
              </a:ln>
              <a:solidFill>
                <a:prstClr val="white"/>
              </a:solidFill>
              <a:effectLst/>
              <a:uLnTx/>
              <a:uFillTx/>
              <a:latin typeface="Calibri"/>
              <a:ea typeface="Century Gothic" charset="0"/>
              <a:cs typeface="Calibri"/>
            </a:endParaRP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4800" b="0" i="0" u="none" strike="noStrike" kern="1200" cap="all" spc="0" normalizeH="0" baseline="0" noProof="0">
                <a:ln>
                  <a:noFill/>
                </a:ln>
                <a:solidFill>
                  <a:prstClr val="white"/>
                </a:solidFill>
                <a:effectLst>
                  <a:outerShdw blurRad="38100" dist="38100" dir="2700000" algn="tl">
                    <a:srgbClr val="000000">
                      <a:alpha val="43137"/>
                    </a:srgbClr>
                  </a:outerShdw>
                </a:effectLst>
                <a:uLnTx/>
                <a:uFillTx/>
                <a:latin typeface="Arial"/>
                <a:ea typeface="Century Gothic" charset="0"/>
                <a:cs typeface="Arial"/>
              </a:rPr>
              <a:t>Launch</a:t>
            </a:r>
            <a:endParaRPr kumimoji="0" lang="en-US" sz="1800" b="0" i="0" u="none" strike="noStrike" kern="1200" cap="none" spc="0" normalizeH="0" baseline="0" noProof="0">
              <a:ln>
                <a:noFill/>
              </a:ln>
              <a:solidFill>
                <a:prstClr val="white"/>
              </a:solidFill>
              <a:effectLst/>
              <a:uLnTx/>
              <a:uFillTx/>
              <a:latin typeface="Calibri"/>
              <a:ea typeface="+mn-ea"/>
              <a:cs typeface="Calibri"/>
            </a:endParaRP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4800" b="0" i="0" u="none" strike="noStrike" kern="1200" cap="all" spc="0" normalizeH="0" baseline="0" noProof="0">
                <a:ln>
                  <a:noFill/>
                </a:ln>
                <a:solidFill>
                  <a:prstClr val="white"/>
                </a:solidFill>
                <a:effectLst>
                  <a:outerShdw blurRad="38100" dist="38100" dir="2700000" algn="tl">
                    <a:srgbClr val="000000">
                      <a:alpha val="43137"/>
                    </a:srgbClr>
                  </a:outerShdw>
                </a:effectLst>
                <a:uLnTx/>
                <a:uFillTx/>
                <a:latin typeface="Arial"/>
                <a:ea typeface="Century Gothic" charset="0"/>
                <a:cs typeface="Arial"/>
              </a:rPr>
              <a:t>System</a:t>
            </a:r>
            <a:endParaRPr kumimoji="0" lang="en-US" sz="3000" b="0" i="0" u="none" strike="noStrike" kern="1200" cap="all" spc="0" normalizeH="0" baseline="0" noProof="0">
              <a:ln>
                <a:noFill/>
              </a:ln>
              <a:solidFill>
                <a:prstClr val="white"/>
              </a:solidFill>
              <a:effectLst>
                <a:outerShdw blurRad="38100" dist="38100" dir="2700000" algn="tl">
                  <a:srgbClr val="000000">
                    <a:alpha val="43137"/>
                  </a:srgbClr>
                </a:outerShdw>
              </a:effectLst>
              <a:uLnTx/>
              <a:uFillTx/>
              <a:latin typeface="Arial"/>
              <a:ea typeface="Century Gothic" charset="0"/>
              <a:cs typeface="Arial"/>
            </a:endParaRPr>
          </a:p>
          <a:p>
            <a:pPr marL="0" marR="0" lvl="0" indent="0" algn="r" defTabSz="1218731" rtl="0" eaLnBrk="1" fontAlgn="auto" latinLnBrk="0" hangingPunct="1">
              <a:lnSpc>
                <a:spcPct val="100000"/>
              </a:lnSpc>
              <a:spcBef>
                <a:spcPts val="0"/>
              </a:spcBef>
              <a:spcAft>
                <a:spcPts val="0"/>
              </a:spcAft>
              <a:buClrTx/>
              <a:buSzTx/>
              <a:buFontTx/>
              <a:buNone/>
              <a:tabLst/>
              <a:defRPr/>
            </a:pPr>
            <a:endParaRPr kumimoji="0" lang="en-US" sz="30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Arial"/>
              <a:ea typeface="Century Gothic" charset="0"/>
              <a:cs typeface="Arial"/>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rPr>
              <a:t>Test Like You Fly</a:t>
            </a:r>
            <a:endParaRPr kumimoji="0" lang="en-US" sz="3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
        <p:nvSpPr>
          <p:cNvPr id="4" name="TextBox 3">
            <a:extLst>
              <a:ext uri="{FF2B5EF4-FFF2-40B4-BE49-F238E27FC236}">
                <a16:creationId xmlns:a16="http://schemas.microsoft.com/office/drawing/2014/main" id="{8162C852-67F1-4782-92F3-09E221B3679C}"/>
              </a:ext>
            </a:extLst>
          </p:cNvPr>
          <p:cNvSpPr txBox="1"/>
          <p:nvPr/>
        </p:nvSpPr>
        <p:spPr>
          <a:xfrm>
            <a:off x="7360917" y="5680178"/>
            <a:ext cx="4477267" cy="1107996"/>
          </a:xfrm>
          <a:prstGeom prst="rect">
            <a:avLst/>
          </a:prstGeom>
          <a:noFill/>
          <a:effectLst>
            <a:outerShdw blurRad="25400" dist="38100" dir="2700000" algn="tl" rotWithShape="0">
              <a:schemeClr val="tx1">
                <a:alpha val="79000"/>
              </a:schemeClr>
            </a:outerShdw>
          </a:effectLst>
        </p:spPr>
        <p:txBody>
          <a:bodyPr wrap="square" lIns="91440" tIns="45720" rIns="91440" bIns="45720" rtlCol="0" anchor="t">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a:ea typeface="Century Gothic" charset="0"/>
                <a:cs typeface="Arial"/>
              </a:rPr>
              <a:t>Jay Hollenbeck</a:t>
            </a:r>
          </a:p>
          <a:p>
            <a:pPr marL="0" marR="0" lvl="0" indent="0" algn="r" defTabSz="1218731"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a:cs typeface="Arial"/>
              </a:rPr>
              <a:t>Space Launch System</a:t>
            </a:r>
            <a:endParaRPr kumimoji="0" lang="en-US" sz="1800" b="1" i="0" u="none" strike="noStrike" kern="1200" cap="none" spc="0" normalizeH="0" baseline="0" noProof="0">
              <a:ln>
                <a:noFill/>
              </a:ln>
              <a:solidFill>
                <a:prstClr val="white"/>
              </a:solidFill>
              <a:effectLst/>
              <a:uLnTx/>
              <a:uFillTx/>
              <a:latin typeface="Arial"/>
              <a:ea typeface="+mn-ea"/>
              <a:cs typeface="Arial"/>
            </a:endParaRP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entury Gothic" charset="0"/>
                <a:cs typeface="Arial"/>
              </a:rPr>
              <a:t>May 11, 2023</a:t>
            </a:r>
          </a:p>
        </p:txBody>
      </p:sp>
      <p:sp>
        <p:nvSpPr>
          <p:cNvPr id="2" name="Slide Number Placeholder 1">
            <a:extLst>
              <a:ext uri="{FF2B5EF4-FFF2-40B4-BE49-F238E27FC236}">
                <a16:creationId xmlns:a16="http://schemas.microsoft.com/office/drawing/2014/main" id="{41F6E5A6-F508-21C9-3926-FD7549D035C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charset="0"/>
                <a:cs typeface="Arial" charset="0"/>
              </a:rPr>
              <a:t>SLS-4355</a:t>
            </a:r>
          </a:p>
        </p:txBody>
      </p:sp>
    </p:spTree>
    <p:extLst>
      <p:ext uri="{BB962C8B-B14F-4D97-AF65-F5344CB8AC3E}">
        <p14:creationId xmlns:p14="http://schemas.microsoft.com/office/powerpoint/2010/main" val="14533022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3DAA7348-82DD-4A41-AB12-664F24887A6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4" name="Title 5">
            <a:extLst>
              <a:ext uri="{FF2B5EF4-FFF2-40B4-BE49-F238E27FC236}">
                <a16:creationId xmlns:a16="http://schemas.microsoft.com/office/drawing/2014/main" id="{5A13D2C2-BBB1-0042-B26C-84C0C2DF04CE}"/>
              </a:ext>
            </a:extLst>
          </p:cNvPr>
          <p:cNvSpPr txBox="1">
            <a:spLocks/>
          </p:cNvSpPr>
          <p:nvPr/>
        </p:nvSpPr>
        <p:spPr>
          <a:xfrm>
            <a:off x="218367" y="130019"/>
            <a:ext cx="10515600" cy="665788"/>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ARTEMIS: LANDING HUMANS ON THE MOON</a:t>
            </a:r>
            <a:endParaRPr kumimoji="0" lang="en-US" sz="3600" b="0" i="0" u="none" strike="sngStrike" kern="1200" cap="none" spc="0" normalizeH="0" baseline="0" noProof="0">
              <a:ln>
                <a:noFill/>
              </a:ln>
              <a:solidFill>
                <a:srgbClr val="FF0000"/>
              </a:solidFill>
              <a:effectLst/>
              <a:uLnTx/>
              <a:uFillTx/>
              <a:latin typeface="Arial" panose="020B0604020202020204" pitchFamily="34" charset="0"/>
              <a:ea typeface="+mj-ea"/>
              <a:cs typeface="Arial" panose="020B0604020202020204" pitchFamily="34" charset="0"/>
            </a:endParaRPr>
          </a:p>
        </p:txBody>
      </p:sp>
      <p:sp>
        <p:nvSpPr>
          <p:cNvPr id="5" name="Footer Placeholder 4">
            <a:extLst>
              <a:ext uri="{FF2B5EF4-FFF2-40B4-BE49-F238E27FC236}">
                <a16:creationId xmlns:a16="http://schemas.microsoft.com/office/drawing/2014/main" id="{17B1E29C-69ED-8CAB-8961-E7DD83B0EA48}"/>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682976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E816895-7547-4B97-9826-ACF8DF2C2197}"/>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1286" t="38828" r="19200" b="15560"/>
          <a:stretch/>
        </p:blipFill>
        <p:spPr>
          <a:xfrm>
            <a:off x="7237413" y="-1"/>
            <a:ext cx="4954587" cy="6858000"/>
          </a:xfrm>
          <a:prstGeom prst="rect">
            <a:avLst/>
          </a:prstGeom>
        </p:spPr>
      </p:pic>
      <p:sp>
        <p:nvSpPr>
          <p:cNvPr id="11" name="TextBox 10">
            <a:extLst>
              <a:ext uri="{FF2B5EF4-FFF2-40B4-BE49-F238E27FC236}">
                <a16:creationId xmlns:a16="http://schemas.microsoft.com/office/drawing/2014/main" id="{2CC4E21E-8375-4246-B5F0-45A24226C412}"/>
              </a:ext>
            </a:extLst>
          </p:cNvPr>
          <p:cNvSpPr txBox="1"/>
          <p:nvPr/>
        </p:nvSpPr>
        <p:spPr>
          <a:xfrm>
            <a:off x="410304" y="1300806"/>
            <a:ext cx="6247484" cy="1692771"/>
          </a:xfrm>
          <a:prstGeom prst="rect">
            <a:avLst/>
          </a:prstGeom>
          <a:noFill/>
        </p:spPr>
        <p:txBody>
          <a:bodyPr wrap="square">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ORION</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The only spacecraft capable of carrying and sustaining crew on missions to deep space, providing emergency abort capability, and safe re-entry from lunar return velocities.</a:t>
            </a:r>
          </a:p>
        </p:txBody>
      </p:sp>
      <p:sp>
        <p:nvSpPr>
          <p:cNvPr id="12" name="TextBox 11">
            <a:extLst>
              <a:ext uri="{FF2B5EF4-FFF2-40B4-BE49-F238E27FC236}">
                <a16:creationId xmlns:a16="http://schemas.microsoft.com/office/drawing/2014/main" id="{CED48B07-2206-4839-B3F3-7C92BB38A81B}"/>
              </a:ext>
            </a:extLst>
          </p:cNvPr>
          <p:cNvSpPr txBox="1"/>
          <p:nvPr/>
        </p:nvSpPr>
        <p:spPr>
          <a:xfrm>
            <a:off x="410305" y="3307584"/>
            <a:ext cx="6092095" cy="1384995"/>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SLS</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The only rocket with the power and capability required to carry astronauts to deep space onboard the Orion spacecraft in a single launch.</a:t>
            </a:r>
          </a:p>
        </p:txBody>
      </p:sp>
      <p:sp>
        <p:nvSpPr>
          <p:cNvPr id="13" name="TextBox 12">
            <a:extLst>
              <a:ext uri="{FF2B5EF4-FFF2-40B4-BE49-F238E27FC236}">
                <a16:creationId xmlns:a16="http://schemas.microsoft.com/office/drawing/2014/main" id="{850E31D6-8543-4E83-805B-023CBD785837}"/>
              </a:ext>
            </a:extLst>
          </p:cNvPr>
          <p:cNvSpPr txBox="1"/>
          <p:nvPr/>
        </p:nvSpPr>
        <p:spPr>
          <a:xfrm>
            <a:off x="410306" y="5006586"/>
            <a:ext cx="6414824" cy="1692771"/>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NATIONAL CAPABILITY</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The SLS and Orion programs (including Exploration Ground Systems at NASA’s Kennedy Space Center) leverage over 3,800 suppliers and over 60,000 workers across all 50 states.</a:t>
            </a:r>
          </a:p>
        </p:txBody>
      </p:sp>
      <p:sp>
        <p:nvSpPr>
          <p:cNvPr id="14" name="TextBox 13">
            <a:extLst>
              <a:ext uri="{FF2B5EF4-FFF2-40B4-BE49-F238E27FC236}">
                <a16:creationId xmlns:a16="http://schemas.microsoft.com/office/drawing/2014/main" id="{97452AFA-C197-413B-A1C8-F2C4423F8DC2}"/>
              </a:ext>
            </a:extLst>
          </p:cNvPr>
          <p:cNvSpPr txBox="1"/>
          <p:nvPr/>
        </p:nvSpPr>
        <p:spPr>
          <a:xfrm>
            <a:off x="380429" y="153563"/>
            <a:ext cx="7027238" cy="92333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200" normalizeH="0" baseline="0" noProof="0">
                <a:ln w="12700">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BACKBONE OF ARTEMIS </a:t>
            </a:r>
            <a:br>
              <a:rPr kumimoji="0" lang="en-US" sz="3600" b="0" i="0" u="none" strike="noStrike" kern="1200" cap="none" spc="200" normalizeH="0" baseline="0" noProof="0">
                <a:ln w="12700">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br>
            <a:r>
              <a:rPr kumimoji="0" lang="en-US" sz="1800" b="1" i="0" u="none" strike="noStrike" kern="1200" cap="none" spc="200" normalizeH="0" baseline="0" noProof="0">
                <a:ln w="12700">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HUMAN DEEP SPACE EXPLORATION CAPABILITY</a:t>
            </a:r>
          </a:p>
        </p:txBody>
      </p:sp>
      <p:sp>
        <p:nvSpPr>
          <p:cNvPr id="3" name="Footer Placeholder 2">
            <a:extLst>
              <a:ext uri="{FF2B5EF4-FFF2-40B4-BE49-F238E27FC236}">
                <a16:creationId xmlns:a16="http://schemas.microsoft.com/office/drawing/2014/main" id="{F9AED35C-BB69-9513-D168-681C03C005AF}"/>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28567516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3924" y="225715"/>
            <a:ext cx="11146056" cy="743643"/>
          </a:xfrm>
        </p:spPr>
        <p:txBody>
          <a:bodyPr/>
          <a:lstStyle/>
          <a:p>
            <a:pPr marL="119063"/>
            <a:r>
              <a:rPr lang="en-US" sz="3200" b="1" spc="150">
                <a:latin typeface="Arial" panose="020B0604020202020204" pitchFamily="34" charset="0"/>
                <a:cs typeface="Arial" panose="020B0604020202020204" pitchFamily="34" charset="0"/>
              </a:rPr>
              <a:t>evolution for future exploration</a:t>
            </a:r>
          </a:p>
        </p:txBody>
      </p:sp>
      <p:sp>
        <p:nvSpPr>
          <p:cNvPr id="87" name="Rounded Rectangle 86" descr="Maximum thrust described in pounds of force per vehicle" title="Maximum Thrust">
            <a:extLst>
              <a:ext uri="{FF2B5EF4-FFF2-40B4-BE49-F238E27FC236}">
                <a16:creationId xmlns:a16="http://schemas.microsoft.com/office/drawing/2014/main" id="{FC429DD1-1523-1D4B-9A03-A08024F35A83}"/>
              </a:ext>
            </a:extLst>
          </p:cNvPr>
          <p:cNvSpPr/>
          <p:nvPr/>
        </p:nvSpPr>
        <p:spPr bwMode="auto">
          <a:xfrm>
            <a:off x="452385" y="6378343"/>
            <a:ext cx="11155680" cy="309081"/>
          </a:xfrm>
          <a:prstGeom prst="roundRect">
            <a:avLst/>
          </a:prstGeom>
          <a:solidFill>
            <a:srgbClr val="CE4B1C"/>
          </a:solidFill>
          <a:ln w="9525" cap="flat" cmpd="sng" algn="ctr">
            <a:noFill/>
            <a:prstDash val="solid"/>
            <a:round/>
            <a:headEnd type="none" w="med" len="med"/>
            <a:tailEnd type="none" w="med" len="med"/>
          </a:ln>
          <a:effectLst/>
        </p:spPr>
        <p:txBody>
          <a:bodyPr vert="horz" wrap="square" lIns="109728" tIns="54864" rIns="109728" bIns="54864" numCol="1" rtlCol="0" anchor="ctr" anchorCtr="0" compatLnSpc="1">
            <a:prstTxWarp prst="textNoShape">
              <a:avLst/>
            </a:prstTxWarp>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Maximum Thrust</a:t>
            </a:r>
          </a:p>
        </p:txBody>
      </p:sp>
      <p:sp>
        <p:nvSpPr>
          <p:cNvPr id="88" name="TextBox 87" descr="11.9M lbs" title="SLS Block 2 Cargo Maximum Thrust">
            <a:extLst>
              <a:ext uri="{FF2B5EF4-FFF2-40B4-BE49-F238E27FC236}">
                <a16:creationId xmlns:a16="http://schemas.microsoft.com/office/drawing/2014/main" id="{7916D69E-68D9-6741-BE3B-5FCA735E17C8}"/>
              </a:ext>
            </a:extLst>
          </p:cNvPr>
          <p:cNvSpPr txBox="1"/>
          <p:nvPr/>
        </p:nvSpPr>
        <p:spPr>
          <a:xfrm>
            <a:off x="10281945"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9.5 M </a:t>
            </a:r>
            <a:r>
              <a:rPr kumimoji="0" lang="en-US" sz="10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endPar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9" name="TextBox 88" descr="8.8M lbs" title="SLS Block 1B Cargo Maximum Thrust">
            <a:extLst>
              <a:ext uri="{FF2B5EF4-FFF2-40B4-BE49-F238E27FC236}">
                <a16:creationId xmlns:a16="http://schemas.microsoft.com/office/drawing/2014/main" id="{67BF8FEF-86C8-824D-82A8-024538758FD2}"/>
              </a:ext>
            </a:extLst>
          </p:cNvPr>
          <p:cNvSpPr txBox="1"/>
          <p:nvPr/>
        </p:nvSpPr>
        <p:spPr>
          <a:xfrm>
            <a:off x="7413607"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9.2 M </a:t>
            </a:r>
            <a:r>
              <a:rPr kumimoji="0" lang="en-US" sz="10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endPar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90" name="TextBox 89" descr="8.8M lbs" title="SLS Block 1B Crew Maximum Thrust">
            <a:extLst>
              <a:ext uri="{FF2B5EF4-FFF2-40B4-BE49-F238E27FC236}">
                <a16:creationId xmlns:a16="http://schemas.microsoft.com/office/drawing/2014/main" id="{6E6053CE-9F81-644A-A8B5-78EC5AC68CB6}"/>
              </a:ext>
            </a:extLst>
          </p:cNvPr>
          <p:cNvSpPr txBox="1"/>
          <p:nvPr/>
        </p:nvSpPr>
        <p:spPr>
          <a:xfrm>
            <a:off x="6009038"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9.2 M </a:t>
            </a:r>
            <a:r>
              <a:rPr kumimoji="0" lang="en-US" sz="10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endPar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91" name="TextBox 90" descr="8.8M lbs" title="SLS Block 1 Maximum Thrust">
            <a:extLst>
              <a:ext uri="{FF2B5EF4-FFF2-40B4-BE49-F238E27FC236}">
                <a16:creationId xmlns:a16="http://schemas.microsoft.com/office/drawing/2014/main" id="{0AF5C4B3-872C-8644-B5B8-D54AC3D50AF1}"/>
              </a:ext>
            </a:extLst>
          </p:cNvPr>
          <p:cNvSpPr txBox="1"/>
          <p:nvPr/>
        </p:nvSpPr>
        <p:spPr>
          <a:xfrm>
            <a:off x="3177111"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8.8 M </a:t>
            </a:r>
            <a:r>
              <a:rPr kumimoji="0" lang="en-US" sz="10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endPar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92" name="TextBox 91">
            <a:extLst>
              <a:ext uri="{FF2B5EF4-FFF2-40B4-BE49-F238E27FC236}">
                <a16:creationId xmlns:a16="http://schemas.microsoft.com/office/drawing/2014/main" id="{AEF5E3D9-008E-4A42-B1FC-95B90D33C602}"/>
              </a:ext>
            </a:extLst>
          </p:cNvPr>
          <p:cNvSpPr txBox="1"/>
          <p:nvPr/>
        </p:nvSpPr>
        <p:spPr>
          <a:xfrm>
            <a:off x="462542" y="6066663"/>
            <a:ext cx="2560320" cy="33855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Not including Orion/Service</a:t>
            </a:r>
            <a:b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b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Module volume</a:t>
            </a:r>
          </a:p>
        </p:txBody>
      </p:sp>
      <p:sp>
        <p:nvSpPr>
          <p:cNvPr id="103" name="TextBox 102">
            <a:extLst>
              <a:ext uri="{FF2B5EF4-FFF2-40B4-BE49-F238E27FC236}">
                <a16:creationId xmlns:a16="http://schemas.microsoft.com/office/drawing/2014/main" id="{0FF4ED2D-315E-214D-8B30-D0AC077F80BA}"/>
              </a:ext>
            </a:extLst>
          </p:cNvPr>
          <p:cNvSpPr txBox="1"/>
          <p:nvPr/>
        </p:nvSpPr>
        <p:spPr>
          <a:xfrm>
            <a:off x="462542" y="2546172"/>
            <a:ext cx="2560320" cy="2862322"/>
          </a:xfrm>
          <a:prstGeom prst="rect">
            <a:avLst/>
          </a:prstGeom>
          <a:noFill/>
          <a:effectLst/>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Low-Earth Orbit </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Black" charset="0"/>
                <a:cs typeface="Arial" panose="020B0604020202020204" pitchFamily="34" charset="0"/>
              </a:rPr>
              <a:t>(LEO) </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represents a typical 200-km circular orbit at 28.5 degrees inclination.</a:t>
            </a: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T</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Black" charset="0"/>
                <a:cs typeface="Arial" panose="020B0604020202020204" pitchFamily="34" charset="0"/>
              </a:rPr>
              <a:t>rans-Lunar Injection (TLI) </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is a propulsive maneuver used to set a spacecraft on a trajectory that will cause it to arrive at the Moon. A spacecraft performs </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Black" charset="0"/>
                <a:cs typeface="Arial" panose="020B0604020202020204" pitchFamily="34" charset="0"/>
              </a:rPr>
              <a:t>TLI</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to begin a lunar transfer from a low circular parking orbit around Earth. </a:t>
            </a: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The numbers depicted here indicate the mass capability at the Trans-Lunar Injection point.</a:t>
            </a:r>
          </a:p>
        </p:txBody>
      </p:sp>
      <p:sp>
        <p:nvSpPr>
          <p:cNvPr id="104" name="TextBox 103">
            <a:extLst>
              <a:ext uri="{FF2B5EF4-FFF2-40B4-BE49-F238E27FC236}">
                <a16:creationId xmlns:a16="http://schemas.microsoft.com/office/drawing/2014/main" id="{6792A5CE-7F6D-E74D-AE60-28FC83B29D97}"/>
              </a:ext>
            </a:extLst>
          </p:cNvPr>
          <p:cNvSpPr txBox="1"/>
          <p:nvPr/>
        </p:nvSpPr>
        <p:spPr>
          <a:xfrm>
            <a:off x="10082367" y="6001829"/>
            <a:ext cx="1390302"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SLS Block 2 Cargo</a:t>
            </a:r>
          </a:p>
        </p:txBody>
      </p:sp>
      <p:sp>
        <p:nvSpPr>
          <p:cNvPr id="106" name="TextBox 105">
            <a:extLst>
              <a:ext uri="{FF2B5EF4-FFF2-40B4-BE49-F238E27FC236}">
                <a16:creationId xmlns:a16="http://schemas.microsoft.com/office/drawing/2014/main" id="{5260CA4C-6B8A-374D-AA3B-AD47CE643977}"/>
              </a:ext>
            </a:extLst>
          </p:cNvPr>
          <p:cNvSpPr txBox="1"/>
          <p:nvPr/>
        </p:nvSpPr>
        <p:spPr>
          <a:xfrm>
            <a:off x="7193976" y="6001829"/>
            <a:ext cx="1430407"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SLS Block 1B Cargo</a:t>
            </a:r>
          </a:p>
        </p:txBody>
      </p:sp>
      <p:sp>
        <p:nvSpPr>
          <p:cNvPr id="108" name="TextBox 107">
            <a:extLst>
              <a:ext uri="{FF2B5EF4-FFF2-40B4-BE49-F238E27FC236}">
                <a16:creationId xmlns:a16="http://schemas.microsoft.com/office/drawing/2014/main" id="{46CEF187-E4DE-0F4D-9C01-9E8740CEF844}"/>
              </a:ext>
            </a:extLst>
          </p:cNvPr>
          <p:cNvSpPr txBox="1"/>
          <p:nvPr/>
        </p:nvSpPr>
        <p:spPr>
          <a:xfrm>
            <a:off x="5764844" y="6001754"/>
            <a:ext cx="1479538"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SLS Block 1B Crew</a:t>
            </a:r>
          </a:p>
        </p:txBody>
      </p:sp>
      <p:sp>
        <p:nvSpPr>
          <p:cNvPr id="110" name="TextBox 109">
            <a:extLst>
              <a:ext uri="{FF2B5EF4-FFF2-40B4-BE49-F238E27FC236}">
                <a16:creationId xmlns:a16="http://schemas.microsoft.com/office/drawing/2014/main" id="{CA602068-425B-8A46-8553-885122012970}"/>
              </a:ext>
            </a:extLst>
          </p:cNvPr>
          <p:cNvSpPr txBox="1"/>
          <p:nvPr/>
        </p:nvSpPr>
        <p:spPr>
          <a:xfrm>
            <a:off x="3134120" y="6001754"/>
            <a:ext cx="1077130" cy="3693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SLS Block 1 Crew</a:t>
            </a:r>
          </a:p>
        </p:txBody>
      </p:sp>
      <p:sp>
        <p:nvSpPr>
          <p:cNvPr id="112" name="TextBox 111">
            <a:extLst>
              <a:ext uri="{FF2B5EF4-FFF2-40B4-BE49-F238E27FC236}">
                <a16:creationId xmlns:a16="http://schemas.microsoft.com/office/drawing/2014/main" id="{7179AD87-E45C-1F43-849C-ACCCDE6B211E}"/>
              </a:ext>
            </a:extLst>
          </p:cNvPr>
          <p:cNvSpPr txBox="1"/>
          <p:nvPr/>
        </p:nvSpPr>
        <p:spPr>
          <a:xfrm>
            <a:off x="8645613" y="6001829"/>
            <a:ext cx="1390302"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SLS Block 2 Crew</a:t>
            </a:r>
          </a:p>
        </p:txBody>
      </p:sp>
      <p:sp>
        <p:nvSpPr>
          <p:cNvPr id="115" name="TextBox 114" descr="11.9M lbs" title="SLS Block 2 Cargo Maximum Thrust">
            <a:extLst>
              <a:ext uri="{FF2B5EF4-FFF2-40B4-BE49-F238E27FC236}">
                <a16:creationId xmlns:a16="http://schemas.microsoft.com/office/drawing/2014/main" id="{943BE19F-CBFD-0742-804F-EADC3BAB3DB7}"/>
              </a:ext>
            </a:extLst>
          </p:cNvPr>
          <p:cNvSpPr txBox="1"/>
          <p:nvPr/>
        </p:nvSpPr>
        <p:spPr>
          <a:xfrm>
            <a:off x="8845190"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9.5 M </a:t>
            </a:r>
            <a:r>
              <a:rPr kumimoji="0" lang="en-US" sz="10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endPar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119" name="TextBox 118" descr="8.8M lbs" title="SLS Block 1 Maximum Thrust">
            <a:extLst>
              <a:ext uri="{FF2B5EF4-FFF2-40B4-BE49-F238E27FC236}">
                <a16:creationId xmlns:a16="http://schemas.microsoft.com/office/drawing/2014/main" id="{67B8D27C-FCB1-E14C-A4AD-0E56973D625E}"/>
              </a:ext>
            </a:extLst>
          </p:cNvPr>
          <p:cNvSpPr txBox="1"/>
          <p:nvPr/>
        </p:nvSpPr>
        <p:spPr>
          <a:xfrm>
            <a:off x="4578890"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8.8 M </a:t>
            </a:r>
            <a:r>
              <a:rPr kumimoji="0" lang="en-US" sz="10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endPar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120" name="TextBox 119">
            <a:extLst>
              <a:ext uri="{FF2B5EF4-FFF2-40B4-BE49-F238E27FC236}">
                <a16:creationId xmlns:a16="http://schemas.microsoft.com/office/drawing/2014/main" id="{A15A0FF6-EA06-EF44-81BD-30F28BAFBC31}"/>
              </a:ext>
            </a:extLst>
          </p:cNvPr>
          <p:cNvSpPr txBox="1"/>
          <p:nvPr/>
        </p:nvSpPr>
        <p:spPr>
          <a:xfrm>
            <a:off x="4520387" y="6001754"/>
            <a:ext cx="1108152" cy="3693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SLS Block 1 Cargo</a:t>
            </a:r>
          </a:p>
        </p:txBody>
      </p:sp>
      <p:pic>
        <p:nvPicPr>
          <p:cNvPr id="61" name="Picture 60">
            <a:extLst>
              <a:ext uri="{FF2B5EF4-FFF2-40B4-BE49-F238E27FC236}">
                <a16:creationId xmlns:a16="http://schemas.microsoft.com/office/drawing/2014/main" id="{9414CA9B-044E-174E-8CE8-B8863E6A39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6603" y="2326529"/>
            <a:ext cx="623993" cy="3560829"/>
          </a:xfrm>
          <a:prstGeom prst="rect">
            <a:avLst/>
          </a:prstGeom>
        </p:spPr>
      </p:pic>
      <p:pic>
        <p:nvPicPr>
          <p:cNvPr id="62" name="Picture 61">
            <a:extLst>
              <a:ext uri="{FF2B5EF4-FFF2-40B4-BE49-F238E27FC236}">
                <a16:creationId xmlns:a16="http://schemas.microsoft.com/office/drawing/2014/main" id="{13BC86F3-238A-EF4A-9E65-F56E52DF03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97789" y="2175638"/>
            <a:ext cx="597410" cy="3711720"/>
          </a:xfrm>
          <a:prstGeom prst="rect">
            <a:avLst/>
          </a:prstGeom>
        </p:spPr>
      </p:pic>
      <p:pic>
        <p:nvPicPr>
          <p:cNvPr id="63" name="Picture 62">
            <a:extLst>
              <a:ext uri="{FF2B5EF4-FFF2-40B4-BE49-F238E27FC236}">
                <a16:creationId xmlns:a16="http://schemas.microsoft.com/office/drawing/2014/main" id="{7B9AF84F-01A2-E14E-ADB3-79DC7855FF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04914" y="2546172"/>
            <a:ext cx="601414" cy="3341186"/>
          </a:xfrm>
          <a:prstGeom prst="rect">
            <a:avLst/>
          </a:prstGeom>
        </p:spPr>
      </p:pic>
      <p:pic>
        <p:nvPicPr>
          <p:cNvPr id="64" name="Picture 63">
            <a:extLst>
              <a:ext uri="{FF2B5EF4-FFF2-40B4-BE49-F238E27FC236}">
                <a16:creationId xmlns:a16="http://schemas.microsoft.com/office/drawing/2014/main" id="{8FAF61C7-9F20-594D-B7AB-CF5A0AD6CDE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16885" y="2175638"/>
            <a:ext cx="629226" cy="3711720"/>
          </a:xfrm>
          <a:prstGeom prst="rect">
            <a:avLst/>
          </a:prstGeom>
        </p:spPr>
      </p:pic>
      <p:pic>
        <p:nvPicPr>
          <p:cNvPr id="65" name="Picture 64">
            <a:extLst>
              <a:ext uri="{FF2B5EF4-FFF2-40B4-BE49-F238E27FC236}">
                <a16:creationId xmlns:a16="http://schemas.microsoft.com/office/drawing/2014/main" id="{13F526EC-1820-E24C-B072-F05044D7310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84310" y="2870741"/>
            <a:ext cx="597961" cy="3016617"/>
          </a:xfrm>
          <a:prstGeom prst="rect">
            <a:avLst/>
          </a:prstGeom>
        </p:spPr>
      </p:pic>
      <p:sp>
        <p:nvSpPr>
          <p:cNvPr id="80" name="Rounded Rectangle 79" descr="Payload volume per vehicle to Trans-Lunar Injection" title="Payload Volume">
            <a:extLst>
              <a:ext uri="{FF2B5EF4-FFF2-40B4-BE49-F238E27FC236}">
                <a16:creationId xmlns:a16="http://schemas.microsoft.com/office/drawing/2014/main" id="{B9BDEC29-937E-F244-AE3F-384CF4AFE4B8}"/>
              </a:ext>
            </a:extLst>
          </p:cNvPr>
          <p:cNvSpPr/>
          <p:nvPr/>
        </p:nvSpPr>
        <p:spPr bwMode="auto">
          <a:xfrm>
            <a:off x="452385" y="1844331"/>
            <a:ext cx="11146055" cy="268937"/>
          </a:xfrm>
          <a:prstGeom prst="roundRect">
            <a:avLst/>
          </a:prstGeom>
          <a:solidFill>
            <a:srgbClr val="CE4B1C"/>
          </a:solidFill>
          <a:ln w="9525" cap="flat" cmpd="sng" algn="ctr">
            <a:noFill/>
            <a:prstDash val="solid"/>
            <a:round/>
            <a:headEnd type="none" w="med" len="med"/>
            <a:tailEnd type="none" w="med" len="med"/>
          </a:ln>
          <a:effectLst/>
        </p:spPr>
        <p:txBody>
          <a:bodyPr vert="horz" wrap="square" lIns="109728" tIns="54864" rIns="109728" bIns="54864" numCol="1" rtlCol="0" anchor="ctr" anchorCtr="0" compatLnSpc="1">
            <a:prstTxWarp prst="textNoShape">
              <a:avLst/>
            </a:prstTxWarp>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Payload Volume</a:t>
            </a:r>
          </a:p>
        </p:txBody>
      </p:sp>
      <p:sp>
        <p:nvSpPr>
          <p:cNvPr id="81" name="TextBox 80" descr="905 cubic meters/31,950 cubic feet" title="SLS Block 2 Cargo payload volume">
            <a:extLst>
              <a:ext uri="{FF2B5EF4-FFF2-40B4-BE49-F238E27FC236}">
                <a16:creationId xmlns:a16="http://schemas.microsoft.com/office/drawing/2014/main" id="{CF4FCDFF-2016-FD48-BB2F-468C9423638A}"/>
              </a:ext>
            </a:extLst>
          </p:cNvPr>
          <p:cNvSpPr txBox="1"/>
          <p:nvPr/>
        </p:nvSpPr>
        <p:spPr>
          <a:xfrm>
            <a:off x="10172112" y="1853948"/>
            <a:ext cx="1215651"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34,910 ft</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(988 m</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2" name="TextBox 81" descr="618 cubic meters/21,824 cubic feet&#10;" title="SLS Block 1B Cargo Payload Volume">
            <a:extLst>
              <a:ext uri="{FF2B5EF4-FFF2-40B4-BE49-F238E27FC236}">
                <a16:creationId xmlns:a16="http://schemas.microsoft.com/office/drawing/2014/main" id="{9F182CBA-AE8E-3A47-9832-4399829EDA1C}"/>
              </a:ext>
            </a:extLst>
          </p:cNvPr>
          <p:cNvSpPr txBox="1"/>
          <p:nvPr/>
        </p:nvSpPr>
        <p:spPr>
          <a:xfrm>
            <a:off x="7321168" y="1853948"/>
            <a:ext cx="1167403"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21,930 ft</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(621.1 m</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3" name="TextBox 82" descr="356 cubic meters/12,572 cubic feet&#10;" title="SLS Block 1B Crew Payload Volume">
            <a:extLst>
              <a:ext uri="{FF2B5EF4-FFF2-40B4-BE49-F238E27FC236}">
                <a16:creationId xmlns:a16="http://schemas.microsoft.com/office/drawing/2014/main" id="{F6942C71-4720-FB47-9C51-BA9801C4C923}"/>
              </a:ext>
            </a:extLst>
          </p:cNvPr>
          <p:cNvSpPr txBox="1"/>
          <p:nvPr/>
        </p:nvSpPr>
        <p:spPr>
          <a:xfrm>
            <a:off x="5878100" y="1853948"/>
            <a:ext cx="1231048"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10,100 ft</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(286 m</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4" name="TextBox 83" descr="905 cubic meters/31,950 cubic feet" title="SLS Block 2 Cargo payload volume">
            <a:extLst>
              <a:ext uri="{FF2B5EF4-FFF2-40B4-BE49-F238E27FC236}">
                <a16:creationId xmlns:a16="http://schemas.microsoft.com/office/drawing/2014/main" id="{E78D1B51-9B87-2145-BFEF-02CE9C409443}"/>
              </a:ext>
            </a:extLst>
          </p:cNvPr>
          <p:cNvSpPr txBox="1"/>
          <p:nvPr/>
        </p:nvSpPr>
        <p:spPr>
          <a:xfrm>
            <a:off x="8724805" y="1853948"/>
            <a:ext cx="1229322"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10,100 ft</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(286 m</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5" name="TextBox 84" descr="N/A**" title="SLS Block 1 Payload Volume">
            <a:extLst>
              <a:ext uri="{FF2B5EF4-FFF2-40B4-BE49-F238E27FC236}">
                <a16:creationId xmlns:a16="http://schemas.microsoft.com/office/drawing/2014/main" id="{6956C9D1-6A39-E149-9623-676CBFD3A657}"/>
              </a:ext>
            </a:extLst>
          </p:cNvPr>
          <p:cNvSpPr txBox="1"/>
          <p:nvPr/>
        </p:nvSpPr>
        <p:spPr>
          <a:xfrm>
            <a:off x="4500171" y="1853948"/>
            <a:ext cx="1159944"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8,118 ft</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 </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(229.9 m</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86" name="Rounded Rectangle 85" descr="Payload capability in weight per vehicle to Trans-Lunar Injection" title="Payload to TLI">
            <a:extLst>
              <a:ext uri="{FF2B5EF4-FFF2-40B4-BE49-F238E27FC236}">
                <a16:creationId xmlns:a16="http://schemas.microsoft.com/office/drawing/2014/main" id="{0A754771-0947-B442-87B2-4AE2623E3473}"/>
              </a:ext>
            </a:extLst>
          </p:cNvPr>
          <p:cNvSpPr/>
          <p:nvPr/>
        </p:nvSpPr>
        <p:spPr bwMode="auto">
          <a:xfrm>
            <a:off x="452385" y="1216618"/>
            <a:ext cx="11146055" cy="264606"/>
          </a:xfrm>
          <a:prstGeom prst="roundRect">
            <a:avLst/>
          </a:prstGeom>
          <a:solidFill>
            <a:srgbClr val="0432FF"/>
          </a:solidFill>
          <a:ln w="9525" cap="flat" cmpd="sng" algn="ctr">
            <a:noFill/>
            <a:prstDash val="solid"/>
            <a:round/>
            <a:headEnd type="none" w="med" len="med"/>
            <a:tailEnd type="none" w="med" len="med"/>
          </a:ln>
          <a:effectLst/>
        </p:spPr>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Payload to LEO</a:t>
            </a:r>
            <a:endParaRPr kumimoji="0" lang="en-US" sz="1000" b="1" i="0" u="none" strike="noStrike" kern="1200" cap="none" spc="0" normalizeH="0" baseline="0" noProof="0">
              <a:ln>
                <a:noFill/>
              </a:ln>
              <a:solidFill>
                <a:prstClr val="white"/>
              </a:solidFill>
              <a:effectLst/>
              <a:uLnTx/>
              <a:uFillTx/>
              <a:latin typeface="Arial" panose="020B0604020202020204" pitchFamily="34" charset="0"/>
              <a:ea typeface="Helvetica Neue" charset="0"/>
              <a:cs typeface="Arial" panose="020B0604020202020204" pitchFamily="34" charset="0"/>
            </a:endParaRPr>
          </a:p>
        </p:txBody>
      </p:sp>
      <p:sp>
        <p:nvSpPr>
          <p:cNvPr id="128" name="TextBox 127" descr="&gt; 45 t (99,208 lbs)" title="SLS Block 2 Cargo Payload to TLI">
            <a:extLst>
              <a:ext uri="{FF2B5EF4-FFF2-40B4-BE49-F238E27FC236}">
                <a16:creationId xmlns:a16="http://schemas.microsoft.com/office/drawing/2014/main" id="{7B996BDB-3B32-0D4B-9297-177EE0FB69C3}"/>
              </a:ext>
            </a:extLst>
          </p:cNvPr>
          <p:cNvSpPr txBox="1"/>
          <p:nvPr/>
        </p:nvSpPr>
        <p:spPr>
          <a:xfrm>
            <a:off x="10195569" y="1224241"/>
            <a:ext cx="1168736"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130 t (286.6k </a:t>
            </a:r>
            <a:r>
              <a:rPr kumimoji="0" lang="en-US" sz="8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a:t>
            </a:r>
          </a:p>
        </p:txBody>
      </p:sp>
      <p:sp>
        <p:nvSpPr>
          <p:cNvPr id="129" name="TextBox 128" descr="&gt;37–40 t (88,184 lbs)" title="SLS Block 1B Cargo Payload to TLI">
            <a:extLst>
              <a:ext uri="{FF2B5EF4-FFF2-40B4-BE49-F238E27FC236}">
                <a16:creationId xmlns:a16="http://schemas.microsoft.com/office/drawing/2014/main" id="{307BEF8A-E8E2-8C45-85F7-E684E000E8D7}"/>
              </a:ext>
            </a:extLst>
          </p:cNvPr>
          <p:cNvSpPr txBox="1"/>
          <p:nvPr/>
        </p:nvSpPr>
        <p:spPr>
          <a:xfrm>
            <a:off x="7351559" y="1224241"/>
            <a:ext cx="1106622"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105 t (231.4k </a:t>
            </a:r>
            <a:r>
              <a:rPr kumimoji="0" lang="en-US" sz="8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30" name="TextBox 129" descr="&gt;34–37 t (81,571 lbs)" title="SLS Block 1B Crew Payload to TLI">
            <a:extLst>
              <a:ext uri="{FF2B5EF4-FFF2-40B4-BE49-F238E27FC236}">
                <a16:creationId xmlns:a16="http://schemas.microsoft.com/office/drawing/2014/main" id="{9C0F4CE9-3B7B-7842-8249-EFCDD03FDC8A}"/>
              </a:ext>
            </a:extLst>
          </p:cNvPr>
          <p:cNvSpPr txBox="1"/>
          <p:nvPr/>
        </p:nvSpPr>
        <p:spPr>
          <a:xfrm>
            <a:off x="5875720" y="1224241"/>
            <a:ext cx="1235808"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105 t (231.4k </a:t>
            </a:r>
            <a:r>
              <a:rPr kumimoji="0" lang="en-US" sz="8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31" name="TextBox 130" descr="&gt;26 t (57,320 lbs)" title="SLS Block 1 Payload to TLI&#10;">
            <a:extLst>
              <a:ext uri="{FF2B5EF4-FFF2-40B4-BE49-F238E27FC236}">
                <a16:creationId xmlns:a16="http://schemas.microsoft.com/office/drawing/2014/main" id="{9D1C7C0D-74D1-B94E-B028-6638A884BAA0}"/>
              </a:ext>
            </a:extLst>
          </p:cNvPr>
          <p:cNvSpPr txBox="1"/>
          <p:nvPr/>
        </p:nvSpPr>
        <p:spPr>
          <a:xfrm>
            <a:off x="3152937" y="1224241"/>
            <a:ext cx="1059019"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95 t (209.4k </a:t>
            </a:r>
            <a:r>
              <a:rPr kumimoji="0" lang="en-US" sz="8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32" name="TextBox 131" descr="&gt; 45 t (99,208 lbs)" title="SLS Block 2 Cargo Payload to TLI">
            <a:extLst>
              <a:ext uri="{FF2B5EF4-FFF2-40B4-BE49-F238E27FC236}">
                <a16:creationId xmlns:a16="http://schemas.microsoft.com/office/drawing/2014/main" id="{7C56700E-4EFC-BF4C-802B-EA5A22380579}"/>
              </a:ext>
            </a:extLst>
          </p:cNvPr>
          <p:cNvSpPr txBox="1"/>
          <p:nvPr/>
        </p:nvSpPr>
        <p:spPr>
          <a:xfrm>
            <a:off x="8767687" y="1224241"/>
            <a:ext cx="1143556"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130 t (286.6k </a:t>
            </a:r>
            <a:r>
              <a:rPr kumimoji="0" lang="en-US" sz="8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a:t>
            </a:r>
          </a:p>
        </p:txBody>
      </p:sp>
      <p:sp>
        <p:nvSpPr>
          <p:cNvPr id="133" name="TextBox 132" descr="&gt;26 t (57,320 lbs)" title="SLS Block 1 Payload to TLI&#10;">
            <a:extLst>
              <a:ext uri="{FF2B5EF4-FFF2-40B4-BE49-F238E27FC236}">
                <a16:creationId xmlns:a16="http://schemas.microsoft.com/office/drawing/2014/main" id="{E39F4293-A746-C948-93E7-5FC50EFE089E}"/>
              </a:ext>
            </a:extLst>
          </p:cNvPr>
          <p:cNvSpPr txBox="1"/>
          <p:nvPr/>
        </p:nvSpPr>
        <p:spPr>
          <a:xfrm>
            <a:off x="4529067" y="1224241"/>
            <a:ext cx="1122348"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95 t (209.4k </a:t>
            </a:r>
            <a:r>
              <a:rPr kumimoji="0" lang="en-US" sz="8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34" name="Rounded Rectangle 133" descr="Payload capability in weight per vehicle to Trans-Lunar Injection" title="Payload to TLI">
            <a:extLst>
              <a:ext uri="{FF2B5EF4-FFF2-40B4-BE49-F238E27FC236}">
                <a16:creationId xmlns:a16="http://schemas.microsoft.com/office/drawing/2014/main" id="{81698D6D-4E16-C94D-A026-444271923C41}"/>
              </a:ext>
            </a:extLst>
          </p:cNvPr>
          <p:cNvSpPr/>
          <p:nvPr/>
        </p:nvSpPr>
        <p:spPr bwMode="auto">
          <a:xfrm>
            <a:off x="452385" y="1526648"/>
            <a:ext cx="11146055" cy="264606"/>
          </a:xfrm>
          <a:prstGeom prst="roundRect">
            <a:avLst/>
          </a:prstGeom>
          <a:solidFill>
            <a:srgbClr val="6C6C6C"/>
          </a:solidFill>
          <a:ln w="9525" cap="flat" cmpd="sng" algn="ctr">
            <a:noFill/>
            <a:prstDash val="solid"/>
            <a:round/>
            <a:headEnd type="none" w="med" len="med"/>
            <a:tailEnd type="none" w="med" len="med"/>
          </a:ln>
          <a:effectLst/>
        </p:spPr>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Payload to TL</a:t>
            </a:r>
            <a:r>
              <a:rPr kumimoji="0" lang="en-US" sz="1000" b="1" i="0" u="none" strike="noStrike" kern="1200" cap="none" spc="0" normalizeH="0" baseline="0" noProof="0">
                <a:ln>
                  <a:noFill/>
                </a:ln>
                <a:solidFill>
                  <a:prstClr val="white"/>
                </a:solidFill>
                <a:effectLst/>
                <a:uLnTx/>
                <a:uFillTx/>
                <a:latin typeface="Arial" panose="020B0604020202020204" pitchFamily="34" charset="0"/>
                <a:ea typeface="Helvetica Neue" charset="0"/>
                <a:cs typeface="Arial" panose="020B0604020202020204" pitchFamily="34" charset="0"/>
              </a:rPr>
              <a:t>I/Moon</a:t>
            </a:r>
          </a:p>
        </p:txBody>
      </p:sp>
      <p:sp>
        <p:nvSpPr>
          <p:cNvPr id="135" name="TextBox 134" descr="&gt; 45 t (99,208 lbs)" title="SLS Block 2 Cargo Payload to TLI">
            <a:extLst>
              <a:ext uri="{FF2B5EF4-FFF2-40B4-BE49-F238E27FC236}">
                <a16:creationId xmlns:a16="http://schemas.microsoft.com/office/drawing/2014/main" id="{C64B814F-9499-EB4C-AA53-6D7988E732A0}"/>
              </a:ext>
            </a:extLst>
          </p:cNvPr>
          <p:cNvSpPr txBox="1"/>
          <p:nvPr/>
        </p:nvSpPr>
        <p:spPr>
          <a:xfrm>
            <a:off x="10140494" y="1541900"/>
            <a:ext cx="1291741"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&gt;  46 t (101.4k </a:t>
            </a:r>
            <a:r>
              <a:rPr kumimoji="0" lang="en-US" sz="9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a:t>
            </a:r>
          </a:p>
        </p:txBody>
      </p:sp>
      <p:sp>
        <p:nvSpPr>
          <p:cNvPr id="136" name="TextBox 135" descr="&gt;37–40 t (88,184 lbs)" title="SLS Block 1B Cargo Payload to TLI">
            <a:extLst>
              <a:ext uri="{FF2B5EF4-FFF2-40B4-BE49-F238E27FC236}">
                <a16:creationId xmlns:a16="http://schemas.microsoft.com/office/drawing/2014/main" id="{53ADE433-EA98-5A49-AD2D-E443A8DFF748}"/>
              </a:ext>
            </a:extLst>
          </p:cNvPr>
          <p:cNvSpPr txBox="1"/>
          <p:nvPr/>
        </p:nvSpPr>
        <p:spPr>
          <a:xfrm>
            <a:off x="7297599" y="1541900"/>
            <a:ext cx="1214540"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42 t (92.5k </a:t>
            </a:r>
            <a:r>
              <a:rPr kumimoji="0" lang="en-US" sz="9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37" name="TextBox 136" descr="&gt;34–37 t (81,571 lbs)" title="SLS Block 1B Crew Payload to TLI">
            <a:extLst>
              <a:ext uri="{FF2B5EF4-FFF2-40B4-BE49-F238E27FC236}">
                <a16:creationId xmlns:a16="http://schemas.microsoft.com/office/drawing/2014/main" id="{44F53A55-417C-D946-BFD6-78F32EF73E25}"/>
              </a:ext>
            </a:extLst>
          </p:cNvPr>
          <p:cNvSpPr txBox="1"/>
          <p:nvPr/>
        </p:nvSpPr>
        <p:spPr>
          <a:xfrm>
            <a:off x="5864284" y="1541900"/>
            <a:ext cx="1272356"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38 t (83.7k </a:t>
            </a:r>
            <a:r>
              <a:rPr kumimoji="0" lang="en-US" sz="9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38" name="TextBox 137" descr="&gt;26 t (57,320 lbs)" title="SLS Block 1 Payload to TLI&#10;">
            <a:extLst>
              <a:ext uri="{FF2B5EF4-FFF2-40B4-BE49-F238E27FC236}">
                <a16:creationId xmlns:a16="http://schemas.microsoft.com/office/drawing/2014/main" id="{7135258F-9BDD-4945-957C-04FD0D1F3D88}"/>
              </a:ext>
            </a:extLst>
          </p:cNvPr>
          <p:cNvSpPr txBox="1"/>
          <p:nvPr/>
        </p:nvSpPr>
        <p:spPr>
          <a:xfrm>
            <a:off x="4454792" y="1541900"/>
            <a:ext cx="1239342"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&gt; 27 t (59.5k </a:t>
            </a:r>
            <a:r>
              <a:rPr kumimoji="0" lang="en-US" sz="9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39" name="TextBox 138" descr="&gt; 45 t (99,208 lbs)" title="SLS Block 2 Cargo Payload to TLI">
            <a:extLst>
              <a:ext uri="{FF2B5EF4-FFF2-40B4-BE49-F238E27FC236}">
                <a16:creationId xmlns:a16="http://schemas.microsoft.com/office/drawing/2014/main" id="{DF1BCE37-E911-A64B-9C94-DB0D43C82E72}"/>
              </a:ext>
            </a:extLst>
          </p:cNvPr>
          <p:cNvSpPr txBox="1"/>
          <p:nvPr/>
        </p:nvSpPr>
        <p:spPr>
          <a:xfrm>
            <a:off x="8686498" y="1541900"/>
            <a:ext cx="1291741"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&gt;  43 t (94.7k </a:t>
            </a:r>
            <a:r>
              <a:rPr kumimoji="0" lang="en-US" sz="9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a:t>
            </a:r>
          </a:p>
        </p:txBody>
      </p:sp>
      <p:sp>
        <p:nvSpPr>
          <p:cNvPr id="140" name="TextBox 139" descr="&gt;26 t (57,320 lbs)" title="SLS Block 1 Payload to TLI&#10;">
            <a:extLst>
              <a:ext uri="{FF2B5EF4-FFF2-40B4-BE49-F238E27FC236}">
                <a16:creationId xmlns:a16="http://schemas.microsoft.com/office/drawing/2014/main" id="{4F05D05F-7ECD-8D47-AE3F-0DD3623891BC}"/>
              </a:ext>
            </a:extLst>
          </p:cNvPr>
          <p:cNvSpPr txBox="1"/>
          <p:nvPr/>
        </p:nvSpPr>
        <p:spPr>
          <a:xfrm>
            <a:off x="3078626" y="1551537"/>
            <a:ext cx="1188118"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  &gt; 27 t (59.5k </a:t>
            </a:r>
            <a:r>
              <a:rPr kumimoji="0" lang="en-US" sz="900" b="0" i="0" u="none" strike="noStrike" kern="1200" cap="none" spc="0" normalizeH="0" baseline="0" noProof="0" err="1">
                <a:ln>
                  <a:noFill/>
                </a:ln>
                <a:solidFill>
                  <a:prstClr val="white"/>
                </a:solidFill>
                <a:effectLst/>
                <a:uLnTx/>
                <a:uFillTx/>
                <a:latin typeface="Arial" panose="020B0604020202020204" pitchFamily="34" charset="0"/>
                <a:ea typeface="Arial" charset="0"/>
                <a:cs typeface="Arial" panose="020B0604020202020204" pitchFamily="34" charset="0"/>
              </a:rPr>
              <a:t>lbs</a:t>
            </a: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141" name="TextBox 140" descr="N/A**" title="SLS Block 1 Payload Volume">
            <a:extLst>
              <a:ext uri="{FF2B5EF4-FFF2-40B4-BE49-F238E27FC236}">
                <a16:creationId xmlns:a16="http://schemas.microsoft.com/office/drawing/2014/main" id="{23193885-EDB5-B147-A9EB-B0B80C639AD3}"/>
              </a:ext>
            </a:extLst>
          </p:cNvPr>
          <p:cNvSpPr txBox="1"/>
          <p:nvPr/>
        </p:nvSpPr>
        <p:spPr>
          <a:xfrm>
            <a:off x="3100249" y="1853948"/>
            <a:ext cx="1159944"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516 ft</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 </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(14.6 m</a:t>
            </a:r>
            <a:r>
              <a:rPr kumimoji="0" lang="en-US" sz="800" b="0" i="0" u="none" strike="noStrike" kern="1200" cap="none" spc="0" normalizeH="0" baseline="30000" noProof="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pic>
        <p:nvPicPr>
          <p:cNvPr id="53" name="Picture 52" descr="A picture containing shelf, indoor, book, sitting&#10;&#10;Description automatically generated">
            <a:extLst>
              <a:ext uri="{FF2B5EF4-FFF2-40B4-BE49-F238E27FC236}">
                <a16:creationId xmlns:a16="http://schemas.microsoft.com/office/drawing/2014/main" id="{133D7E22-3302-194E-B9BA-34F3424AC1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81018" y="2613514"/>
            <a:ext cx="598404" cy="3283919"/>
          </a:xfrm>
          <a:prstGeom prst="rect">
            <a:avLst/>
          </a:prstGeom>
        </p:spPr>
      </p:pic>
      <p:sp>
        <p:nvSpPr>
          <p:cNvPr id="3" name="Slide Number Placeholder 2">
            <a:extLst>
              <a:ext uri="{FF2B5EF4-FFF2-40B4-BE49-F238E27FC236}">
                <a16:creationId xmlns:a16="http://schemas.microsoft.com/office/drawing/2014/main" id="{D712E447-57A9-04E2-4386-EF1765C16A7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charset="0"/>
                <a:cs typeface="Arial" charset="0"/>
              </a:rPr>
              <a:t>SLS-4318</a:t>
            </a:r>
          </a:p>
        </p:txBody>
      </p:sp>
    </p:spTree>
    <p:extLst>
      <p:ext uri="{BB962C8B-B14F-4D97-AF65-F5344CB8AC3E}">
        <p14:creationId xmlns:p14="http://schemas.microsoft.com/office/powerpoint/2010/main" val="3659401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descr="A picture containing text&#10;&#10;Description automatically generated">
            <a:extLst>
              <a:ext uri="{FF2B5EF4-FFF2-40B4-BE49-F238E27FC236}">
                <a16:creationId xmlns:a16="http://schemas.microsoft.com/office/drawing/2014/main" id="{53523502-2D01-47BD-B824-D86E736E57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7035" y="1318705"/>
            <a:ext cx="7321313" cy="5347271"/>
          </a:xfrm>
          <a:prstGeom prst="rect">
            <a:avLst/>
          </a:prstGeom>
        </p:spPr>
      </p:pic>
      <p:sp>
        <p:nvSpPr>
          <p:cNvPr id="49" name="TextBox 48">
            <a:extLst>
              <a:ext uri="{FF2B5EF4-FFF2-40B4-BE49-F238E27FC236}">
                <a16:creationId xmlns:a16="http://schemas.microsoft.com/office/drawing/2014/main" id="{F02957C0-872C-4129-BF73-4B82F3DA7915}"/>
              </a:ext>
            </a:extLst>
          </p:cNvPr>
          <p:cNvSpPr txBox="1"/>
          <p:nvPr/>
        </p:nvSpPr>
        <p:spPr>
          <a:xfrm>
            <a:off x="6750687" y="1228143"/>
            <a:ext cx="2448192" cy="276999"/>
          </a:xfrm>
          <a:prstGeom prst="rect">
            <a:avLst/>
          </a:prstGeom>
          <a:noFill/>
        </p:spPr>
        <p:txBody>
          <a:bodyPr wrap="squar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Launch Abort System (LAS)</a:t>
            </a:r>
          </a:p>
        </p:txBody>
      </p:sp>
      <p:sp>
        <p:nvSpPr>
          <p:cNvPr id="50" name="TextBox 49">
            <a:extLst>
              <a:ext uri="{FF2B5EF4-FFF2-40B4-BE49-F238E27FC236}">
                <a16:creationId xmlns:a16="http://schemas.microsoft.com/office/drawing/2014/main" id="{9A2B8289-6C76-4BE3-A851-09ECCDDED75A}"/>
              </a:ext>
            </a:extLst>
          </p:cNvPr>
          <p:cNvSpPr txBox="1"/>
          <p:nvPr/>
        </p:nvSpPr>
        <p:spPr>
          <a:xfrm>
            <a:off x="1355202" y="5989466"/>
            <a:ext cx="1947520" cy="461665"/>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RS-25 Engine (4)</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Aerojet Rocketdyne</a:t>
            </a:r>
          </a:p>
        </p:txBody>
      </p:sp>
      <p:sp>
        <p:nvSpPr>
          <p:cNvPr id="51" name="TextBox 50">
            <a:extLst>
              <a:ext uri="{FF2B5EF4-FFF2-40B4-BE49-F238E27FC236}">
                <a16:creationId xmlns:a16="http://schemas.microsoft.com/office/drawing/2014/main" id="{21C54AEA-C839-4B4E-AABB-6DBF5AC05763}"/>
              </a:ext>
            </a:extLst>
          </p:cNvPr>
          <p:cNvSpPr txBox="1"/>
          <p:nvPr/>
        </p:nvSpPr>
        <p:spPr>
          <a:xfrm>
            <a:off x="6813809" y="1680151"/>
            <a:ext cx="1617751" cy="276999"/>
          </a:xfrm>
          <a:prstGeom prst="rect">
            <a:avLst/>
          </a:prstGeom>
          <a:noFill/>
        </p:spPr>
        <p:txBody>
          <a:bodyPr wrap="non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Service Module (SM)</a:t>
            </a:r>
          </a:p>
        </p:txBody>
      </p:sp>
      <p:sp>
        <p:nvSpPr>
          <p:cNvPr id="52" name="TextBox 51">
            <a:extLst>
              <a:ext uri="{FF2B5EF4-FFF2-40B4-BE49-F238E27FC236}">
                <a16:creationId xmlns:a16="http://schemas.microsoft.com/office/drawing/2014/main" id="{E796C999-041A-468F-BB45-F33E49164D83}"/>
              </a:ext>
            </a:extLst>
          </p:cNvPr>
          <p:cNvSpPr txBox="1"/>
          <p:nvPr/>
        </p:nvSpPr>
        <p:spPr>
          <a:xfrm>
            <a:off x="6367815" y="2148103"/>
            <a:ext cx="1490664" cy="276999"/>
          </a:xfrm>
          <a:prstGeom prst="rect">
            <a:avLst/>
          </a:prstGeom>
          <a:noFill/>
        </p:spPr>
        <p:txBody>
          <a:bodyPr wrap="non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Spacecraft Adapter</a:t>
            </a:r>
          </a:p>
        </p:txBody>
      </p:sp>
      <p:sp>
        <p:nvSpPr>
          <p:cNvPr id="53" name="TextBox 52">
            <a:extLst>
              <a:ext uri="{FF2B5EF4-FFF2-40B4-BE49-F238E27FC236}">
                <a16:creationId xmlns:a16="http://schemas.microsoft.com/office/drawing/2014/main" id="{7CDC4B57-3DAF-4362-8DB5-0E8E0CD79231}"/>
              </a:ext>
            </a:extLst>
          </p:cNvPr>
          <p:cNvSpPr txBox="1"/>
          <p:nvPr/>
        </p:nvSpPr>
        <p:spPr>
          <a:xfrm>
            <a:off x="825506" y="2979384"/>
            <a:ext cx="2824700" cy="461665"/>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5 Segment Solid Rocket Booster (2) </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Northrop Grumman</a:t>
            </a:r>
          </a:p>
        </p:txBody>
      </p:sp>
      <p:cxnSp>
        <p:nvCxnSpPr>
          <p:cNvPr id="54" name="Straight Connector 53">
            <a:extLst>
              <a:ext uri="{FF2B5EF4-FFF2-40B4-BE49-F238E27FC236}">
                <a16:creationId xmlns:a16="http://schemas.microsoft.com/office/drawing/2014/main" id="{3AEDC68B-6788-4F10-BB21-B1EE22EA2960}"/>
              </a:ext>
            </a:extLst>
          </p:cNvPr>
          <p:cNvCxnSpPr/>
          <p:nvPr/>
        </p:nvCxnSpPr>
        <p:spPr>
          <a:xfrm flipH="1">
            <a:off x="2961509" y="5906790"/>
            <a:ext cx="403807" cy="2176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8F4B7873-C454-42CD-9A07-B14D298228BE}"/>
              </a:ext>
            </a:extLst>
          </p:cNvPr>
          <p:cNvSpPr txBox="1"/>
          <p:nvPr/>
        </p:nvSpPr>
        <p:spPr>
          <a:xfrm>
            <a:off x="7979997" y="3139995"/>
            <a:ext cx="2923131" cy="646331"/>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Interim Cryogenic</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Propulsion Stage (ICPS)</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Boeing/United Launch Alliance</a:t>
            </a:r>
          </a:p>
        </p:txBody>
      </p:sp>
      <p:sp>
        <p:nvSpPr>
          <p:cNvPr id="56" name="TextBox 55">
            <a:extLst>
              <a:ext uri="{FF2B5EF4-FFF2-40B4-BE49-F238E27FC236}">
                <a16:creationId xmlns:a16="http://schemas.microsoft.com/office/drawing/2014/main" id="{5E10C277-FD86-4B1B-AAC9-DEE101EF8A0A}"/>
              </a:ext>
            </a:extLst>
          </p:cNvPr>
          <p:cNvSpPr txBox="1"/>
          <p:nvPr/>
        </p:nvSpPr>
        <p:spPr>
          <a:xfrm>
            <a:off x="4811122" y="1909188"/>
            <a:ext cx="3203120" cy="276999"/>
          </a:xfrm>
          <a:prstGeom prst="rect">
            <a:avLst/>
          </a:prstGeom>
          <a:noFill/>
        </p:spPr>
        <p:txBody>
          <a:bodyPr wrap="non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Encapsulated Service Module (ESM) Panels</a:t>
            </a:r>
          </a:p>
        </p:txBody>
      </p:sp>
      <p:sp>
        <p:nvSpPr>
          <p:cNvPr id="57" name="TextBox 56">
            <a:extLst>
              <a:ext uri="{FF2B5EF4-FFF2-40B4-BE49-F238E27FC236}">
                <a16:creationId xmlns:a16="http://schemas.microsoft.com/office/drawing/2014/main" id="{2D7AC901-1DBB-4D3F-92E6-71CA0D2078BD}"/>
              </a:ext>
            </a:extLst>
          </p:cNvPr>
          <p:cNvSpPr txBox="1"/>
          <p:nvPr/>
        </p:nvSpPr>
        <p:spPr>
          <a:xfrm>
            <a:off x="7164828" y="1440164"/>
            <a:ext cx="1597517" cy="276999"/>
          </a:xfrm>
          <a:prstGeom prst="rect">
            <a:avLst/>
          </a:prstGeom>
          <a:noFill/>
        </p:spPr>
        <p:txBody>
          <a:bodyPr wrap="squar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Crew Module (CM)</a:t>
            </a:r>
          </a:p>
        </p:txBody>
      </p:sp>
      <p:sp>
        <p:nvSpPr>
          <p:cNvPr id="58" name="Right Brace 57">
            <a:extLst>
              <a:ext uri="{FF2B5EF4-FFF2-40B4-BE49-F238E27FC236}">
                <a16:creationId xmlns:a16="http://schemas.microsoft.com/office/drawing/2014/main" id="{8BC3E625-9853-44AB-924E-2B676FEAC154}"/>
              </a:ext>
            </a:extLst>
          </p:cNvPr>
          <p:cNvSpPr/>
          <p:nvPr/>
        </p:nvSpPr>
        <p:spPr>
          <a:xfrm rot="3242107">
            <a:off x="9619035" y="1071074"/>
            <a:ext cx="237889" cy="2461687"/>
          </a:xfrm>
          <a:prstGeom prst="rightBrace">
            <a:avLst>
              <a:gd name="adj1" fmla="val 169975"/>
              <a:gd name="adj2" fmla="val 50000"/>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59" name="Rectangle 58">
            <a:extLst>
              <a:ext uri="{FF2B5EF4-FFF2-40B4-BE49-F238E27FC236}">
                <a16:creationId xmlns:a16="http://schemas.microsoft.com/office/drawing/2014/main" id="{76E01227-E780-4238-97FF-4A779435D783}"/>
              </a:ext>
            </a:extLst>
          </p:cNvPr>
          <p:cNvSpPr/>
          <p:nvPr/>
        </p:nvSpPr>
        <p:spPr>
          <a:xfrm>
            <a:off x="7584283" y="4059840"/>
            <a:ext cx="2629200" cy="461665"/>
          </a:xfrm>
          <a:prstGeom prst="rect">
            <a:avLst/>
          </a:prstGeom>
        </p:spPr>
        <p:txBody>
          <a:bodyPr wrap="square">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Launch Vehicle Stage Adapter </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Teledyne Brown Engineering</a:t>
            </a:r>
          </a:p>
        </p:txBody>
      </p:sp>
      <p:sp>
        <p:nvSpPr>
          <p:cNvPr id="60" name="TextBox 59">
            <a:extLst>
              <a:ext uri="{FF2B5EF4-FFF2-40B4-BE49-F238E27FC236}">
                <a16:creationId xmlns:a16="http://schemas.microsoft.com/office/drawing/2014/main" id="{0E1B1E69-E1A4-4689-8B55-450AE2EC1DA3}"/>
              </a:ext>
            </a:extLst>
          </p:cNvPr>
          <p:cNvSpPr txBox="1"/>
          <p:nvPr/>
        </p:nvSpPr>
        <p:spPr>
          <a:xfrm>
            <a:off x="6082404" y="2415872"/>
            <a:ext cx="1575624" cy="276999"/>
          </a:xfrm>
          <a:prstGeom prst="rect">
            <a:avLst/>
          </a:prstGeom>
          <a:noFill/>
        </p:spPr>
        <p:txBody>
          <a:bodyPr wrap="non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Orion Stage Adapter</a:t>
            </a:r>
          </a:p>
        </p:txBody>
      </p:sp>
      <p:cxnSp>
        <p:nvCxnSpPr>
          <p:cNvPr id="61" name="Straight Connector 60">
            <a:extLst>
              <a:ext uri="{FF2B5EF4-FFF2-40B4-BE49-F238E27FC236}">
                <a16:creationId xmlns:a16="http://schemas.microsoft.com/office/drawing/2014/main" id="{D58D09D1-BE2A-479E-93AB-101B9AA83AE4}"/>
              </a:ext>
            </a:extLst>
          </p:cNvPr>
          <p:cNvCxnSpPr/>
          <p:nvPr/>
        </p:nvCxnSpPr>
        <p:spPr>
          <a:xfrm>
            <a:off x="7594330" y="2570210"/>
            <a:ext cx="548004" cy="7999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835D348-F647-44C1-B7CB-6D1FB67B3771}"/>
              </a:ext>
            </a:extLst>
          </p:cNvPr>
          <p:cNvCxnSpPr/>
          <p:nvPr/>
        </p:nvCxnSpPr>
        <p:spPr>
          <a:xfrm>
            <a:off x="7799648" y="2310758"/>
            <a:ext cx="635287" cy="11481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53D2936-C104-4300-B9C0-54CDACA14A57}"/>
              </a:ext>
            </a:extLst>
          </p:cNvPr>
          <p:cNvCxnSpPr/>
          <p:nvPr/>
        </p:nvCxnSpPr>
        <p:spPr>
          <a:xfrm>
            <a:off x="7953764" y="2062588"/>
            <a:ext cx="674507" cy="8440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3ED3711-EBC3-492D-ACB0-348AF0899A4D}"/>
              </a:ext>
            </a:extLst>
          </p:cNvPr>
          <p:cNvCxnSpPr>
            <a:cxnSpLocks/>
          </p:cNvCxnSpPr>
          <p:nvPr/>
        </p:nvCxnSpPr>
        <p:spPr>
          <a:xfrm>
            <a:off x="8375238" y="1834723"/>
            <a:ext cx="729711" cy="152841"/>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9944AEA-CED0-4430-9428-C14559A66B0B}"/>
              </a:ext>
            </a:extLst>
          </p:cNvPr>
          <p:cNvCxnSpPr>
            <a:cxnSpLocks/>
          </p:cNvCxnSpPr>
          <p:nvPr/>
        </p:nvCxnSpPr>
        <p:spPr>
          <a:xfrm>
            <a:off x="8703534" y="1595351"/>
            <a:ext cx="726525" cy="20298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4DABC33-9C6F-4078-AB1F-65E3F5BE1B76}"/>
              </a:ext>
            </a:extLst>
          </p:cNvPr>
          <p:cNvCxnSpPr>
            <a:cxnSpLocks/>
          </p:cNvCxnSpPr>
          <p:nvPr/>
        </p:nvCxnSpPr>
        <p:spPr>
          <a:xfrm>
            <a:off x="9144524" y="1384282"/>
            <a:ext cx="727744" cy="164794"/>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6C62A58-FF2E-453E-BB70-F498B9901C2B}"/>
              </a:ext>
            </a:extLst>
          </p:cNvPr>
          <p:cNvCxnSpPr/>
          <p:nvPr/>
        </p:nvCxnSpPr>
        <p:spPr>
          <a:xfrm>
            <a:off x="8068207" y="3096061"/>
            <a:ext cx="722273" cy="18324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D5E39F7-8EDB-4C76-A449-DA047C6F0A88}"/>
              </a:ext>
            </a:extLst>
          </p:cNvPr>
          <p:cNvCxnSpPr/>
          <p:nvPr/>
        </p:nvCxnSpPr>
        <p:spPr>
          <a:xfrm>
            <a:off x="5427126" y="4913989"/>
            <a:ext cx="385909" cy="54893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1B39E30-3B78-477E-86EB-E35901F3B80D}"/>
              </a:ext>
            </a:extLst>
          </p:cNvPr>
          <p:cNvCxnSpPr/>
          <p:nvPr/>
        </p:nvCxnSpPr>
        <p:spPr>
          <a:xfrm>
            <a:off x="3493404" y="3136005"/>
            <a:ext cx="672855" cy="14659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77D5EEA-CC80-4578-AB35-56C4839BFF37}"/>
              </a:ext>
            </a:extLst>
          </p:cNvPr>
          <p:cNvCxnSpPr>
            <a:cxnSpLocks/>
          </p:cNvCxnSpPr>
          <p:nvPr/>
        </p:nvCxnSpPr>
        <p:spPr>
          <a:xfrm>
            <a:off x="7351089" y="3588902"/>
            <a:ext cx="471515" cy="61523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8255CDDB-E95D-41CE-9370-4008E6270A24}"/>
              </a:ext>
            </a:extLst>
          </p:cNvPr>
          <p:cNvSpPr txBox="1"/>
          <p:nvPr/>
        </p:nvSpPr>
        <p:spPr>
          <a:xfrm>
            <a:off x="5427126" y="5408513"/>
            <a:ext cx="2273968" cy="461665"/>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Core Stage &amp; Avionics</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Boeing</a:t>
            </a:r>
          </a:p>
        </p:txBody>
      </p:sp>
      <p:sp>
        <p:nvSpPr>
          <p:cNvPr id="72" name="TextBox 71">
            <a:extLst>
              <a:ext uri="{FF2B5EF4-FFF2-40B4-BE49-F238E27FC236}">
                <a16:creationId xmlns:a16="http://schemas.microsoft.com/office/drawing/2014/main" id="{E971BC9F-1112-41DE-B525-6FE439BEFA65}"/>
              </a:ext>
            </a:extLst>
          </p:cNvPr>
          <p:cNvSpPr txBox="1"/>
          <p:nvPr/>
        </p:nvSpPr>
        <p:spPr>
          <a:xfrm>
            <a:off x="5328157" y="2736251"/>
            <a:ext cx="1947520" cy="461665"/>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RL10 Engine</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err="1">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Aerojet</a:t>
            </a:r>
            <a:r>
              <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 </a:t>
            </a:r>
            <a:r>
              <a:rPr kumimoji="0" lang="en-US" sz="1200" b="1" i="1" u="none" strike="noStrike" kern="1200" cap="none" spc="0" normalizeH="0" baseline="0" noProof="0" err="1">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Rocketdyne</a:t>
            </a:r>
            <a:endPar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endParaRPr>
          </a:p>
        </p:txBody>
      </p:sp>
      <p:cxnSp>
        <p:nvCxnSpPr>
          <p:cNvPr id="73" name="Straight Connector 72">
            <a:extLst>
              <a:ext uri="{FF2B5EF4-FFF2-40B4-BE49-F238E27FC236}">
                <a16:creationId xmlns:a16="http://schemas.microsoft.com/office/drawing/2014/main" id="{7FC1C2C5-91B5-4E6A-8BE7-4EC1746BA620}"/>
              </a:ext>
            </a:extLst>
          </p:cNvPr>
          <p:cNvCxnSpPr>
            <a:cxnSpLocks/>
          </p:cNvCxnSpPr>
          <p:nvPr/>
        </p:nvCxnSpPr>
        <p:spPr>
          <a:xfrm flipH="1" flipV="1">
            <a:off x="6781797" y="2888324"/>
            <a:ext cx="730853" cy="20728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ADAE270D-FA19-4D63-BEFC-0B388A3359E9}"/>
              </a:ext>
            </a:extLst>
          </p:cNvPr>
          <p:cNvSpPr txBox="1"/>
          <p:nvPr/>
        </p:nvSpPr>
        <p:spPr>
          <a:xfrm>
            <a:off x="9648257" y="2337778"/>
            <a:ext cx="1689432" cy="646331"/>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Orion Multi-Purpose</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Crew Vehicle</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Lockheed Martin</a:t>
            </a:r>
          </a:p>
        </p:txBody>
      </p:sp>
      <p:sp>
        <p:nvSpPr>
          <p:cNvPr id="76" name="Title 2">
            <a:extLst>
              <a:ext uri="{FF2B5EF4-FFF2-40B4-BE49-F238E27FC236}">
                <a16:creationId xmlns:a16="http://schemas.microsoft.com/office/drawing/2014/main" id="{25A04D1C-8429-4FDA-BFF0-11C4B65AFC12}"/>
              </a:ext>
            </a:extLst>
          </p:cNvPr>
          <p:cNvSpPr txBox="1">
            <a:spLocks/>
          </p:cNvSpPr>
          <p:nvPr/>
        </p:nvSpPr>
        <p:spPr>
          <a:xfrm>
            <a:off x="384048" y="182880"/>
            <a:ext cx="11130993" cy="867930"/>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x-none"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NASA’S SPACE LAUNCH SYSTEM</a:t>
            </a:r>
            <a:br>
              <a:rPr kumimoji="0" lang="en-US" altLang="x-none"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r>
              <a:rPr kumimoji="0" lang="en-US" altLang="x-none"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BACKBONE OF DEEP SPACE EXPLORATION</a:t>
            </a:r>
            <a:endParaRPr kumimoji="0" 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endParaRPr>
          </a:p>
        </p:txBody>
      </p:sp>
      <p:sp>
        <p:nvSpPr>
          <p:cNvPr id="75" name="TextBox 74">
            <a:extLst>
              <a:ext uri="{FF2B5EF4-FFF2-40B4-BE49-F238E27FC236}">
                <a16:creationId xmlns:a16="http://schemas.microsoft.com/office/drawing/2014/main" id="{874C16A2-3FDE-4241-B737-9940529423A6}"/>
              </a:ext>
            </a:extLst>
          </p:cNvPr>
          <p:cNvSpPr txBox="1"/>
          <p:nvPr/>
        </p:nvSpPr>
        <p:spPr>
          <a:xfrm>
            <a:off x="276980" y="1207431"/>
            <a:ext cx="3624349" cy="400110"/>
          </a:xfrm>
          <a:prstGeom prst="rect">
            <a:avLst/>
          </a:prstGeom>
          <a:solidFill>
            <a:schemeClr val="tx1"/>
          </a:solidFill>
          <a:ln>
            <a:solidFill>
              <a:schemeClr val="tx1"/>
            </a:solidFill>
          </a:ln>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Arial" panose="020B0604020202020204" pitchFamily="34" charset="0"/>
                <a:ea typeface="+mn-ea"/>
                <a:cs typeface="Arial" pitchFamily="34" charset="0"/>
              </a:rPr>
              <a:t>BLOCK 1 CONFIGURATION</a:t>
            </a:r>
          </a:p>
        </p:txBody>
      </p:sp>
      <p:sp>
        <p:nvSpPr>
          <p:cNvPr id="3" name="Footer Placeholder 2">
            <a:extLst>
              <a:ext uri="{FF2B5EF4-FFF2-40B4-BE49-F238E27FC236}">
                <a16:creationId xmlns:a16="http://schemas.microsoft.com/office/drawing/2014/main" id="{CEE75E9F-0ED2-3AF9-CFF4-DB647B9A18B1}"/>
              </a:ext>
            </a:extLst>
          </p:cNvPr>
          <p:cNvSpPr>
            <a:spLocks noGrp="1"/>
          </p:cNvSpPr>
          <p:nvPr>
            <p:ph type="ftr" sz="quarter" idx="4294967295"/>
          </p:nvPr>
        </p:nvSpPr>
        <p:spPr>
          <a:xfrm>
            <a:off x="11674475" y="6699250"/>
            <a:ext cx="517525" cy="138113"/>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363769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charset="0"/>
              </a:rPr>
              <a:t>Page </a:t>
            </a:r>
            <a:fld id="{ECB00B25-817B-49D3-800D-ED5A8EAE58EC}" type="slidenum">
              <a:rPr kumimoji="0" lang="en-US" sz="1000" b="0" i="0" u="none" strike="noStrike" kern="1200" cap="none" spc="0" normalizeH="0" baseline="0" noProof="0" smtClean="0">
                <a:ln>
                  <a:noFill/>
                </a:ln>
                <a:solidFill>
                  <a:srgbClr val="000000"/>
                </a:solidFill>
                <a:effectLst/>
                <a:uLnTx/>
                <a:uFillTx/>
                <a:latin typeface="Century Gothic" panose="020B0502020202020204" pitchFamily="34"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solidFill>
              <a:effectLst/>
              <a:uLnTx/>
              <a:uFillTx/>
              <a:latin typeface="Century Gothic" panose="020B0502020202020204" pitchFamily="34" charset="0"/>
              <a:ea typeface="+mn-ea"/>
              <a:cs typeface="Arial" charset="0"/>
            </a:endParaRPr>
          </a:p>
        </p:txBody>
      </p:sp>
      <p:sp>
        <p:nvSpPr>
          <p:cNvPr id="5" name="Title 4"/>
          <p:cNvSpPr>
            <a:spLocks noGrp="1"/>
          </p:cNvSpPr>
          <p:nvPr>
            <p:ph type="title"/>
          </p:nvPr>
        </p:nvSpPr>
        <p:spPr/>
        <p:txBody>
          <a:bodyPr/>
          <a:lstStyle/>
          <a:p>
            <a:r>
              <a:rPr lang="en-US" b="1" dirty="0">
                <a:latin typeface="Arial" panose="020B0604020202020204" pitchFamily="34" charset="0"/>
                <a:cs typeface="Arial" panose="020B0604020202020204" pitchFamily="34" charset="0"/>
              </a:rPr>
              <a:t>SLS Test Program Philosophy</a:t>
            </a:r>
          </a:p>
        </p:txBody>
      </p:sp>
      <p:sp>
        <p:nvSpPr>
          <p:cNvPr id="6" name="Content Placeholder 5"/>
          <p:cNvSpPr>
            <a:spLocks noGrp="1"/>
          </p:cNvSpPr>
          <p:nvPr>
            <p:ph sz="quarter" idx="4294967295"/>
          </p:nvPr>
        </p:nvSpPr>
        <p:spPr>
          <a:xfrm>
            <a:off x="519113" y="1052513"/>
            <a:ext cx="11672887" cy="5405437"/>
          </a:xfrm>
          <a:prstGeom prst="rect">
            <a:avLst/>
          </a:prstGeom>
        </p:spPr>
        <p:txBody>
          <a:bodyPr lIns="91440" tIns="45720" rIns="91440" bIns="45720" anchor="t"/>
          <a:lstStyle/>
          <a:p>
            <a:pPr lvl="0"/>
            <a:r>
              <a:rPr lang="en-US" sz="1600">
                <a:solidFill>
                  <a:srgbClr val="FFFFFF"/>
                </a:solidFill>
                <a:latin typeface="Arial" panose="020B0604020202020204" pitchFamily="34" charset="0"/>
                <a:cs typeface="Arial" panose="020B0604020202020204" pitchFamily="34" charset="0"/>
              </a:rPr>
              <a:t>SLS Testing Program set up to answer critical questions, feed design cycles, verify structural models, for qualification, and for integrated vehicle verification</a:t>
            </a:r>
          </a:p>
          <a:p>
            <a:pPr lvl="1"/>
            <a:r>
              <a:rPr lang="en-US" sz="1600">
                <a:solidFill>
                  <a:srgbClr val="FFFFFF"/>
                </a:solidFill>
                <a:latin typeface="Arial" panose="020B0604020202020204" pitchFamily="34" charset="0"/>
                <a:cs typeface="Arial" panose="020B0604020202020204" pitchFamily="34" charset="0"/>
              </a:rPr>
              <a:t>Tests are used to answer questions that can’t easily be answered by analytical models, empirical or historical data, and when it is cheaper than other options</a:t>
            </a:r>
          </a:p>
          <a:p>
            <a:r>
              <a:rPr lang="en-US" sz="1600">
                <a:solidFill>
                  <a:srgbClr val="FFFFFF"/>
                </a:solidFill>
                <a:latin typeface="Arial" panose="020B0604020202020204" pitchFamily="34" charset="0"/>
                <a:cs typeface="Arial" panose="020B0604020202020204" pitchFamily="34" charset="0"/>
              </a:rPr>
              <a:t>Development testing</a:t>
            </a:r>
          </a:p>
          <a:p>
            <a:pPr lvl="1"/>
            <a:r>
              <a:rPr lang="en-US" sz="1600">
                <a:solidFill>
                  <a:srgbClr val="FFFFFF"/>
                </a:solidFill>
                <a:latin typeface="Arial" panose="020B0604020202020204" pitchFamily="34" charset="0"/>
                <a:cs typeface="Arial" panose="020B0604020202020204" pitchFamily="34" charset="0"/>
              </a:rPr>
              <a:t>Largely driven by Design Cycle needs, or risk reduction</a:t>
            </a:r>
          </a:p>
          <a:p>
            <a:pPr lvl="1"/>
            <a:r>
              <a:rPr lang="en-US" sz="1600">
                <a:solidFill>
                  <a:srgbClr val="FFFFFF"/>
                </a:solidFill>
                <a:latin typeface="Arial" panose="020B0604020202020204" pitchFamily="34" charset="0"/>
                <a:cs typeface="Arial" panose="020B0604020202020204" pitchFamily="34" charset="0"/>
              </a:rPr>
              <a:t>Aerodynamics, </a:t>
            </a:r>
            <a:r>
              <a:rPr lang="en-US" sz="1600" err="1">
                <a:solidFill>
                  <a:srgbClr val="FFFFFF"/>
                </a:solidFill>
                <a:latin typeface="Arial" panose="020B0604020202020204" pitchFamily="34" charset="0"/>
                <a:cs typeface="Arial" panose="020B0604020202020204" pitchFamily="34" charset="0"/>
              </a:rPr>
              <a:t>AeroThermal</a:t>
            </a:r>
            <a:r>
              <a:rPr lang="en-US" sz="1600">
                <a:solidFill>
                  <a:srgbClr val="FFFFFF"/>
                </a:solidFill>
                <a:latin typeface="Arial" panose="020B0604020202020204" pitchFamily="34" charset="0"/>
                <a:cs typeface="Arial" panose="020B0604020202020204" pitchFamily="34" charset="0"/>
              </a:rPr>
              <a:t> (base heating &amp; high Mach </a:t>
            </a:r>
            <a:r>
              <a:rPr lang="en-US" sz="1600" err="1">
                <a:solidFill>
                  <a:srgbClr val="FFFFFF"/>
                </a:solidFill>
                <a:latin typeface="Arial" panose="020B0604020202020204" pitchFamily="34" charset="0"/>
                <a:cs typeface="Arial" panose="020B0604020202020204" pitchFamily="34" charset="0"/>
              </a:rPr>
              <a:t>aeroheating</a:t>
            </a:r>
            <a:r>
              <a:rPr lang="en-US" sz="1600">
                <a:solidFill>
                  <a:srgbClr val="FFFFFF"/>
                </a:solidFill>
                <a:latin typeface="Arial" panose="020B0604020202020204" pitchFamily="34" charset="0"/>
                <a:cs typeface="Arial" panose="020B0604020202020204" pitchFamily="34" charset="0"/>
              </a:rPr>
              <a:t>), venting, Lift-off acoustics</a:t>
            </a:r>
          </a:p>
          <a:p>
            <a:pPr lvl="1"/>
            <a:r>
              <a:rPr lang="en-US" sz="1600">
                <a:solidFill>
                  <a:srgbClr val="FFFFFF"/>
                </a:solidFill>
                <a:latin typeface="Arial" panose="020B0604020202020204" pitchFamily="34" charset="0"/>
                <a:cs typeface="Arial" panose="020B0604020202020204" pitchFamily="34" charset="0"/>
              </a:rPr>
              <a:t>Test philosophy since the beginning is to include best known Block 1B configurations when reasonable</a:t>
            </a:r>
          </a:p>
          <a:p>
            <a:pPr lvl="0"/>
            <a:r>
              <a:rPr lang="en-US" sz="1600">
                <a:solidFill>
                  <a:srgbClr val="FFFFFF"/>
                </a:solidFill>
                <a:latin typeface="Arial" panose="020B0604020202020204" pitchFamily="34" charset="0"/>
                <a:cs typeface="Arial" panose="020B0604020202020204" pitchFamily="34" charset="0"/>
              </a:rPr>
              <a:t>Structural Tests</a:t>
            </a:r>
          </a:p>
          <a:p>
            <a:pPr lvl="1"/>
            <a:r>
              <a:rPr lang="en-US" sz="1600">
                <a:solidFill>
                  <a:srgbClr val="FFFFFF"/>
                </a:solidFill>
                <a:latin typeface="Arial" panose="020B0604020202020204" pitchFamily="34" charset="0"/>
                <a:cs typeface="Arial" panose="020B0604020202020204" pitchFamily="34" charset="0"/>
              </a:rPr>
              <a:t>Philosophy is to test to known configurations of Block 1B loads</a:t>
            </a:r>
          </a:p>
          <a:p>
            <a:pPr lvl="1"/>
            <a:r>
              <a:rPr lang="en-US" sz="1600">
                <a:solidFill>
                  <a:srgbClr val="FFFFFF"/>
                </a:solidFill>
                <a:latin typeface="Arial" panose="020B0604020202020204" pitchFamily="34" charset="0"/>
                <a:cs typeface="Arial" panose="020B0604020202020204" pitchFamily="34" charset="0"/>
              </a:rPr>
              <a:t>Select structures tested to best estimate of Block 2 loads (e.g. </a:t>
            </a:r>
            <a:r>
              <a:rPr lang="en-US" sz="1600" err="1">
                <a:solidFill>
                  <a:srgbClr val="FFFFFF"/>
                </a:solidFill>
                <a:latin typeface="Arial" panose="020B0604020202020204" pitchFamily="34" charset="0"/>
                <a:cs typeface="Arial" panose="020B0604020202020204" pitchFamily="34" charset="0"/>
              </a:rPr>
              <a:t>intertank</a:t>
            </a:r>
            <a:r>
              <a:rPr lang="en-US" sz="1600">
                <a:solidFill>
                  <a:srgbClr val="FFFFFF"/>
                </a:solidFill>
                <a:latin typeface="Arial" panose="020B0604020202020204" pitchFamily="34" charset="0"/>
                <a:cs typeface="Arial" panose="020B0604020202020204" pitchFamily="34" charset="0"/>
              </a:rPr>
              <a:t> – thrust carry through)</a:t>
            </a:r>
          </a:p>
          <a:p>
            <a:pPr marL="685165" lvl="1" indent="-227965"/>
            <a:r>
              <a:rPr lang="en-US" sz="1600">
                <a:solidFill>
                  <a:srgbClr val="FFFFFF"/>
                </a:solidFill>
                <a:ea typeface="ヒラギノ角ゴ Pro W3"/>
              </a:rPr>
              <a:t>Block 1 specific structures tested to </a:t>
            </a:r>
            <a:r>
              <a:rPr lang="en-US" sz="1600" err="1">
                <a:solidFill>
                  <a:srgbClr val="FFFFFF"/>
                </a:solidFill>
                <a:ea typeface="ヒラギノ角ゴ Pro W3"/>
              </a:rPr>
              <a:t>FoS</a:t>
            </a:r>
            <a:r>
              <a:rPr lang="en-US" sz="1600">
                <a:solidFill>
                  <a:srgbClr val="FFFFFF"/>
                </a:solidFill>
                <a:ea typeface="ヒラギノ角ゴ Pro W3"/>
              </a:rPr>
              <a:t> 1.4 or greater (e.g. ICPS)</a:t>
            </a:r>
          </a:p>
          <a:p>
            <a:pPr marL="685165" lvl="1" indent="-227965"/>
            <a:r>
              <a:rPr lang="en-US" sz="1600">
                <a:solidFill>
                  <a:srgbClr val="FFFFFF"/>
                </a:solidFill>
                <a:ea typeface="ヒラギノ角ゴ Pro W3"/>
              </a:rPr>
              <a:t>When appropriate, Structural tests to failure (e.g. LH2, </a:t>
            </a:r>
            <a:r>
              <a:rPr lang="en-US" sz="1600" err="1">
                <a:solidFill>
                  <a:srgbClr val="FFFFFF"/>
                </a:solidFill>
                <a:ea typeface="ヒラギノ角ゴ Pro W3"/>
              </a:rPr>
              <a:t>intertank</a:t>
            </a:r>
            <a:r>
              <a:rPr lang="en-US" sz="1600">
                <a:solidFill>
                  <a:srgbClr val="FFFFFF"/>
                </a:solidFill>
                <a:ea typeface="ヒラギノ角ゴ Pro W3"/>
              </a:rPr>
              <a:t>, CS engine section, LO2)</a:t>
            </a:r>
          </a:p>
          <a:p>
            <a:r>
              <a:rPr lang="en-US" sz="1600">
                <a:solidFill>
                  <a:srgbClr val="FFFFFF"/>
                </a:solidFill>
                <a:latin typeface="Arial" panose="020B0604020202020204" pitchFamily="34" charset="0"/>
                <a:cs typeface="Arial" panose="020B0604020202020204" pitchFamily="34" charset="0"/>
              </a:rPr>
              <a:t>Qualification Testing</a:t>
            </a:r>
          </a:p>
          <a:p>
            <a:pPr lvl="1"/>
            <a:r>
              <a:rPr lang="en-US" sz="1600">
                <a:solidFill>
                  <a:srgbClr val="FFFFFF"/>
                </a:solidFill>
                <a:latin typeface="Arial" panose="020B0604020202020204" pitchFamily="34" charset="0"/>
                <a:cs typeface="Arial" panose="020B0604020202020204" pitchFamily="34" charset="0"/>
              </a:rPr>
              <a:t>Vibration test qualification scaled to max q trajectory enclosure of all B1 and B1B vehicles </a:t>
            </a:r>
          </a:p>
          <a:p>
            <a:pPr lvl="1"/>
            <a:r>
              <a:rPr lang="en-US" sz="1600">
                <a:solidFill>
                  <a:srgbClr val="FFFFFF"/>
                </a:solidFill>
                <a:latin typeface="Arial" panose="020B0604020202020204" pitchFamily="34" charset="0"/>
                <a:cs typeface="Arial" panose="020B0604020202020204" pitchFamily="34" charset="0"/>
              </a:rPr>
              <a:t>Block 2 trajectory currently limited to </a:t>
            </a:r>
            <a:r>
              <a:rPr lang="en-US" sz="1600" err="1">
                <a:solidFill>
                  <a:srgbClr val="FFFFFF"/>
                </a:solidFill>
                <a:latin typeface="Arial" panose="020B0604020202020204" pitchFamily="34" charset="0"/>
                <a:cs typeface="Arial" panose="020B0604020202020204" pitchFamily="34" charset="0"/>
              </a:rPr>
              <a:t>vibroacoustics</a:t>
            </a:r>
            <a:r>
              <a:rPr lang="en-US" sz="1600">
                <a:solidFill>
                  <a:srgbClr val="FFFFFF"/>
                </a:solidFill>
                <a:latin typeface="Arial" panose="020B0604020202020204" pitchFamily="34" charset="0"/>
                <a:cs typeface="Arial" panose="020B0604020202020204" pitchFamily="34" charset="0"/>
              </a:rPr>
              <a:t> design trajectory for B1</a:t>
            </a:r>
          </a:p>
          <a:p>
            <a:r>
              <a:rPr lang="en-US" sz="1600">
                <a:solidFill>
                  <a:srgbClr val="FFFFFF"/>
                </a:solidFill>
                <a:latin typeface="Arial" panose="020B0604020202020204" pitchFamily="34" charset="0"/>
                <a:cs typeface="Arial" panose="020B0604020202020204" pitchFamily="34" charset="0"/>
              </a:rPr>
              <a:t>Select components and structures are known to need </a:t>
            </a:r>
            <a:r>
              <a:rPr lang="en-US" sz="1600" err="1">
                <a:solidFill>
                  <a:srgbClr val="FFFFFF"/>
                </a:solidFill>
                <a:latin typeface="Arial" panose="020B0604020202020204" pitchFamily="34" charset="0"/>
                <a:cs typeface="Arial" panose="020B0604020202020204" pitchFamily="34" charset="0"/>
              </a:rPr>
              <a:t>requal</a:t>
            </a:r>
            <a:r>
              <a:rPr lang="en-US" sz="1600">
                <a:solidFill>
                  <a:srgbClr val="FFFFFF"/>
                </a:solidFill>
                <a:latin typeface="Arial" panose="020B0604020202020204" pitchFamily="34" charset="0"/>
                <a:cs typeface="Arial" panose="020B0604020202020204" pitchFamily="34" charset="0"/>
              </a:rPr>
              <a:t> for Block 1B</a:t>
            </a:r>
          </a:p>
          <a:p>
            <a:r>
              <a:rPr lang="en-US" sz="1600">
                <a:solidFill>
                  <a:srgbClr val="FFFFFF"/>
                </a:solidFill>
                <a:latin typeface="Arial" panose="020B0604020202020204" pitchFamily="34" charset="0"/>
                <a:cs typeface="Arial" panose="020B0604020202020204" pitchFamily="34" charset="0"/>
              </a:rPr>
              <a:t>IAS testing – </a:t>
            </a:r>
            <a:r>
              <a:rPr lang="en-US" sz="1600" b="0">
                <a:solidFill>
                  <a:srgbClr val="FFFFFF"/>
                </a:solidFill>
                <a:latin typeface="Arial" panose="020B0604020202020204" pitchFamily="34" charset="0"/>
                <a:cs typeface="Arial" panose="020B0604020202020204" pitchFamily="34" charset="0"/>
              </a:rPr>
              <a:t>covered in IAS portion of SE&amp;I discussion</a:t>
            </a:r>
          </a:p>
        </p:txBody>
      </p:sp>
    </p:spTree>
    <p:extLst>
      <p:ext uri="{BB962C8B-B14F-4D97-AF65-F5344CB8AC3E}">
        <p14:creationId xmlns:p14="http://schemas.microsoft.com/office/powerpoint/2010/main" val="2657460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5"/>
          <a:stretch>
            <a:fillRect/>
          </a:stretch>
        </p:blipFill>
        <p:spPr>
          <a:xfrm>
            <a:off x="8784768" y="1145011"/>
            <a:ext cx="3203045" cy="1916150"/>
          </a:xfrm>
          <a:prstGeom prst="rect">
            <a:avLst/>
          </a:prstGeom>
          <a:ln w="28575">
            <a:solidFill>
              <a:schemeClr val="bg1"/>
            </a:solidFill>
          </a:ln>
        </p:spPr>
      </p:pic>
      <p:sp>
        <p:nvSpPr>
          <p:cNvPr id="6" name="Title 5"/>
          <p:cNvSpPr>
            <a:spLocks noGrp="1"/>
          </p:cNvSpPr>
          <p:nvPr>
            <p:ph type="title" idx="4294967295"/>
          </p:nvPr>
        </p:nvSpPr>
        <p:spPr>
          <a:xfrm>
            <a:off x="0" y="122238"/>
            <a:ext cx="11060113" cy="669925"/>
          </a:xfrm>
          <a:prstGeom prst="rect">
            <a:avLst/>
          </a:prstGeom>
        </p:spPr>
        <p:txBody>
          <a:bodyPr/>
          <a:lstStyle/>
          <a:p>
            <a:r>
              <a:rPr lang="en-US" sz="3600" dirty="0">
                <a:latin typeface="Arial" panose="020B0604020202020204" pitchFamily="34" charset="0"/>
                <a:cs typeface="Arial" panose="020B0604020202020204" pitchFamily="34" charset="0"/>
              </a:rPr>
              <a:t>SLS TEST PROGRAM</a:t>
            </a:r>
          </a:p>
        </p:txBody>
      </p:sp>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18468" t="18583" r="1599"/>
          <a:stretch/>
        </p:blipFill>
        <p:spPr>
          <a:xfrm>
            <a:off x="153852" y="4043527"/>
            <a:ext cx="3524436" cy="2692410"/>
          </a:xfrm>
          <a:prstGeom prst="rect">
            <a:avLst/>
          </a:prstGeom>
          <a:ln w="28575">
            <a:solidFill>
              <a:schemeClr val="bg1"/>
            </a:solidFill>
          </a:ln>
        </p:spPr>
      </p:pic>
      <p:pic>
        <p:nvPicPr>
          <p:cNvPr id="2052" name="Picture 4" descr="LOX STA breakover at NASA Marshall Space Flight Center">
            <a:extLst>
              <a:ext uri="{FF2B5EF4-FFF2-40B4-BE49-F238E27FC236}">
                <a16:creationId xmlns:a16="http://schemas.microsoft.com/office/drawing/2014/main" id="{708CACF2-8A23-44B5-BADF-DDC4ABDBBD1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632" t="15854" r="17477" b="5632"/>
          <a:stretch/>
        </p:blipFill>
        <p:spPr bwMode="auto">
          <a:xfrm>
            <a:off x="153853" y="884952"/>
            <a:ext cx="3538070" cy="3065611"/>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11" name="LH2 TTF XVID" descr="LH2 TTF XVID">
            <a:hlinkClick r:id="" action="ppaction://media"/>
            <a:extLst>
              <a:ext uri="{FF2B5EF4-FFF2-40B4-BE49-F238E27FC236}">
                <a16:creationId xmlns:a16="http://schemas.microsoft.com/office/drawing/2014/main" id="{0B25D9F8-A93D-41C2-8B86-5A2288D86EB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25228" t="1852" r="24840" b="1088"/>
          <a:stretch/>
        </p:blipFill>
        <p:spPr>
          <a:xfrm>
            <a:off x="3790169" y="1145011"/>
            <a:ext cx="4882718" cy="5338883"/>
          </a:xfrm>
          <a:prstGeom prst="rect">
            <a:avLst/>
          </a:prstGeom>
          <a:ln w="28575">
            <a:solidFill>
              <a:schemeClr val="bg1"/>
            </a:solidFill>
          </a:ln>
        </p:spPr>
      </p:pic>
      <p:pic>
        <p:nvPicPr>
          <p:cNvPr id="15" name="Picture 14">
            <a:extLst>
              <a:ext uri="{FF2B5EF4-FFF2-40B4-BE49-F238E27FC236}">
                <a16:creationId xmlns:a16="http://schemas.microsoft.com/office/drawing/2014/main" id="{8E6CB78F-8307-46B9-B0E3-A3428F62C2FD}"/>
              </a:ext>
            </a:extLst>
          </p:cNvPr>
          <p:cNvPicPr>
            <a:picLocks noChangeAspect="1"/>
          </p:cNvPicPr>
          <p:nvPr/>
        </p:nvPicPr>
        <p:blipFill rotWithShape="1">
          <a:blip r:embed="rId9">
            <a:extLst>
              <a:ext uri="{28A0092B-C50C-407E-A947-70E740481C1C}">
                <a14:useLocalDpi xmlns:a14="http://schemas.microsoft.com/office/drawing/2010/main" val="0"/>
              </a:ext>
            </a:extLst>
          </a:blip>
          <a:srcRect l="13020" t="272" r="31280" b="6744"/>
          <a:stretch/>
        </p:blipFill>
        <p:spPr>
          <a:xfrm>
            <a:off x="8771133" y="3154262"/>
            <a:ext cx="3203043" cy="3564756"/>
          </a:xfrm>
          <a:prstGeom prst="rect">
            <a:avLst/>
          </a:prstGeom>
          <a:ln w="28575">
            <a:solidFill>
              <a:schemeClr val="bg1"/>
            </a:solidFill>
          </a:ln>
        </p:spPr>
      </p:pic>
    </p:spTree>
    <p:extLst>
      <p:ext uri="{BB962C8B-B14F-4D97-AF65-F5344CB8AC3E}">
        <p14:creationId xmlns:p14="http://schemas.microsoft.com/office/powerpoint/2010/main" val="31255131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7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0" mute="1">
                <p:cTn id="12" repeatCount="indefinite" fill="hold" display="0">
                  <p:stCondLst>
                    <p:cond delay="indefinite"/>
                  </p:stCondLst>
                </p:cTn>
                <p:tgtEl>
                  <p:spTgt spid="11"/>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720599F6-1E9E-43EF-8C75-BDC32DB371E5}"/>
              </a:ext>
            </a:extLst>
          </p:cNvPr>
          <p:cNvSpPr txBox="1">
            <a:spLocks/>
          </p:cNvSpPr>
          <p:nvPr/>
        </p:nvSpPr>
        <p:spPr>
          <a:xfrm>
            <a:off x="246888" y="425088"/>
            <a:ext cx="6933375" cy="590931"/>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x-none" sz="36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TESTED BEFORE FLIGHT</a:t>
            </a:r>
            <a:endParaRPr kumimoji="0" lang="en-US" sz="2000" b="1" i="0" u="none" strike="noStrike" kern="1200" cap="none" spc="15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BFB74A26-1084-4901-87C4-9ED4948AE9B9}"/>
              </a:ext>
            </a:extLst>
          </p:cNvPr>
          <p:cNvSpPr/>
          <p:nvPr/>
        </p:nvSpPr>
        <p:spPr>
          <a:xfrm>
            <a:off x="472273" y="1687175"/>
            <a:ext cx="6364404" cy="4708981"/>
          </a:xfrm>
          <a:prstGeom prst="rect">
            <a:avLst/>
          </a:prstGeom>
        </p:spPr>
        <p:txBody>
          <a:bodyPr wrap="square">
            <a:spAutoFit/>
          </a:bodyPr>
          <a:lstStyle/>
          <a:p>
            <a:pPr marL="176213" marR="0" lvl="0"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Green Run test series at Stennis Space Center</a:t>
            </a:r>
          </a:p>
          <a:p>
            <a:pPr marL="176213" marR="0" lvl="0"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Integrated Test and Check-Out series</a:t>
            </a:r>
          </a:p>
          <a:p>
            <a:pPr marL="633413" marR="0" lvl="1"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Modal Testing</a:t>
            </a:r>
          </a:p>
          <a:p>
            <a:pPr marL="633413" marR="0" lvl="1"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Interface Verification</a:t>
            </a:r>
          </a:p>
          <a:p>
            <a:pPr marL="633413" marR="0" lvl="1"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Communications End-to-end</a:t>
            </a:r>
          </a:p>
          <a:p>
            <a:pPr marL="633413" marR="0" lvl="1"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Umbilical Release and Retract</a:t>
            </a:r>
          </a:p>
          <a:p>
            <a:pPr marL="176213" marR="0" lvl="0"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Dynamic Roll-out Test</a:t>
            </a:r>
          </a:p>
          <a:p>
            <a:pPr marL="176213" marR="0" lvl="0"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Wet Dress Rehearsal</a:t>
            </a:r>
            <a:endParaRPr kumimoji="0" lang="en-US" sz="2000" b="1"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endParaRPr>
          </a:p>
          <a:p>
            <a:pPr marL="176213" marR="0" lvl="0"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Arial" panose="020B0604020202020204" pitchFamily="34" charset="0"/>
              </a:rPr>
              <a:t>Cryo-Demo Test</a:t>
            </a:r>
          </a:p>
        </p:txBody>
      </p:sp>
      <p:sp>
        <p:nvSpPr>
          <p:cNvPr id="13" name="Rectangle 12">
            <a:extLst>
              <a:ext uri="{FF2B5EF4-FFF2-40B4-BE49-F238E27FC236}">
                <a16:creationId xmlns:a16="http://schemas.microsoft.com/office/drawing/2014/main" id="{BBF6F634-5B78-4238-93FF-0FC664DCCC3F}"/>
              </a:ext>
            </a:extLst>
          </p:cNvPr>
          <p:cNvSpPr/>
          <p:nvPr/>
        </p:nvSpPr>
        <p:spPr>
          <a:xfrm>
            <a:off x="246888" y="1206852"/>
            <a:ext cx="4720347" cy="40011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a:ea typeface="Calibri" panose="020F0502020204030204" pitchFamily="34" charset="0"/>
                <a:cs typeface="Arial"/>
              </a:rPr>
              <a:t>Comprehensive Test Program</a:t>
            </a:r>
            <a:endParaRPr kumimoji="0" lang="en-US" sz="2000" b="1" i="0" u="none" strike="noStrike" kern="1200" cap="none" spc="0" normalizeH="0" baseline="0" noProof="0">
              <a:ln>
                <a:noFill/>
              </a:ln>
              <a:solidFill>
                <a:prstClr val="black"/>
              </a:solidFill>
              <a:effectLst/>
              <a:uLnTx/>
              <a:uFillTx/>
              <a:latin typeface="Arial"/>
              <a:ea typeface="+mn-ea"/>
              <a:cs typeface="Arial"/>
            </a:endParaRPr>
          </a:p>
        </p:txBody>
      </p:sp>
      <p:pic>
        <p:nvPicPr>
          <p:cNvPr id="3" name="Picture 2" descr="A picture containing indoor&#10;&#10;Description automatically generated">
            <a:extLst>
              <a:ext uri="{FF2B5EF4-FFF2-40B4-BE49-F238E27FC236}">
                <a16:creationId xmlns:a16="http://schemas.microsoft.com/office/drawing/2014/main" id="{57BAD5A2-A7EC-4B37-9D3E-9D0C9154D956}"/>
              </a:ext>
            </a:extLst>
          </p:cNvPr>
          <p:cNvPicPr>
            <a:picLocks noChangeAspect="1"/>
          </p:cNvPicPr>
          <p:nvPr/>
        </p:nvPicPr>
        <p:blipFill>
          <a:blip r:embed="rId3"/>
          <a:stretch>
            <a:fillRect/>
          </a:stretch>
        </p:blipFill>
        <p:spPr>
          <a:xfrm>
            <a:off x="7786469" y="0"/>
            <a:ext cx="4489847" cy="6858000"/>
          </a:xfrm>
          <a:prstGeom prst="rect">
            <a:avLst/>
          </a:prstGeom>
        </p:spPr>
      </p:pic>
    </p:spTree>
    <p:extLst>
      <p:ext uri="{BB962C8B-B14F-4D97-AF65-F5344CB8AC3E}">
        <p14:creationId xmlns:p14="http://schemas.microsoft.com/office/powerpoint/2010/main" val="2815050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158 35sec SILENT Green Run Clip 03182021">
            <a:hlinkClick r:id="" action="ppaction://media"/>
            <a:extLst>
              <a:ext uri="{FF2B5EF4-FFF2-40B4-BE49-F238E27FC236}">
                <a16:creationId xmlns:a16="http://schemas.microsoft.com/office/drawing/2014/main" id="{CAD8E7F7-4A44-4401-8285-AFC9EDC06D7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69BD84EB-23EC-B284-7CF4-9173E3E1641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charset="0"/>
                <a:cs typeface="Arial" charset="0"/>
              </a:rPr>
              <a:t>SLS-4213</a:t>
            </a:r>
          </a:p>
        </p:txBody>
      </p:sp>
    </p:spTree>
    <p:extLst>
      <p:ext uri="{BB962C8B-B14F-4D97-AF65-F5344CB8AC3E}">
        <p14:creationId xmlns:p14="http://schemas.microsoft.com/office/powerpoint/2010/main" val="4218332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732181-A7A4-420F-B335-C0C6340FFA82}"/>
              </a:ext>
            </a:extLst>
          </p:cNvPr>
          <p:cNvSpPr>
            <a:spLocks noGrp="1"/>
          </p:cNvSpPr>
          <p:nvPr>
            <p:ph type="sldNum" sz="quarter" idx="4"/>
          </p:nvPr>
        </p:nvSpPr>
        <p:spPr/>
        <p:txBody>
          <a:bodyPr/>
          <a:lstStyle/>
          <a:p>
            <a:r>
              <a:rPr lang="en-US"/>
              <a:t>SLS-4213</a:t>
            </a:r>
          </a:p>
        </p:txBody>
      </p:sp>
      <p:pic>
        <p:nvPicPr>
          <p:cNvPr id="3" name="Picture 2">
            <a:extLst>
              <a:ext uri="{FF2B5EF4-FFF2-40B4-BE49-F238E27FC236}">
                <a16:creationId xmlns:a16="http://schemas.microsoft.com/office/drawing/2014/main" id="{3596EF9A-DEE8-4872-8BDA-0EFA4D83AE2A}"/>
              </a:ext>
            </a:extLst>
          </p:cNvPr>
          <p:cNvPicPr>
            <a:picLocks noChangeAspect="1"/>
          </p:cNvPicPr>
          <p:nvPr/>
        </p:nvPicPr>
        <p:blipFill rotWithShape="1">
          <a:blip r:embed="rId3"/>
          <a:srcRect t="1778" b="3283"/>
          <a:stretch/>
        </p:blipFill>
        <p:spPr>
          <a:xfrm>
            <a:off x="1182029" y="-1"/>
            <a:ext cx="9630368" cy="6858001"/>
          </a:xfrm>
          <a:prstGeom prst="rect">
            <a:avLst/>
          </a:prstGeom>
        </p:spPr>
      </p:pic>
    </p:spTree>
    <p:extLst>
      <p:ext uri="{BB962C8B-B14F-4D97-AF65-F5344CB8AC3E}">
        <p14:creationId xmlns:p14="http://schemas.microsoft.com/office/powerpoint/2010/main" val="144743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ASA’s Space Launch System (SLS) rocket with the Orion spacecraft aboard is seen atop a mobile launcher at Launch Complex 39B, Monday, April 4, 2022, as the Artemis I launch team conducts the wet dress rehearsal test at NASA’s Kennedy Space Center in Florida. Ahead of NASA’s Artemis I flight test, the wet dress rehearsal will run the Artemis I launch team through operations to load propellant, conduct a full launch countdown, demonstrate the ability to recycle the countdown clock, and drain the tanks to practice timelines and procedures for launch.  Photo Credit: (NASA/Joel Kowsky)">
            <a:extLst>
              <a:ext uri="{FF2B5EF4-FFF2-40B4-BE49-F238E27FC236}">
                <a16:creationId xmlns:a16="http://schemas.microsoft.com/office/drawing/2014/main" id="{4C480B57-E232-43A5-A593-719AF88986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739" b="4857"/>
          <a:stretch/>
        </p:blipFill>
        <p:spPr bwMode="auto">
          <a:xfrm>
            <a:off x="1" y="1"/>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05A791-EC6C-49B3-BD3A-E67ACA311DB0}"/>
              </a:ext>
            </a:extLst>
          </p:cNvPr>
          <p:cNvSpPr txBox="1"/>
          <p:nvPr/>
        </p:nvSpPr>
        <p:spPr>
          <a:xfrm>
            <a:off x="-84221" y="595988"/>
            <a:ext cx="4185624" cy="492443"/>
          </a:xfrm>
          <a:prstGeom prst="rect">
            <a:avLst/>
          </a:prstGeom>
          <a:noFill/>
          <a:effectLst>
            <a:outerShdw blurRad="50800" dist="38100" dir="5400000" algn="t" rotWithShape="0">
              <a:prstClr val="black">
                <a:alpha val="40000"/>
              </a:prstClr>
            </a:outerShdw>
          </a:effectLst>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S PGothic" panose="020B0600070205080204" pitchFamily="34" charset="-128"/>
                <a:cs typeface="Arial" panose="020B0604020202020204" pitchFamily="34" charset="0"/>
              </a:rPr>
              <a:t>Wet Dress Rehearsal</a:t>
            </a:r>
          </a:p>
        </p:txBody>
      </p:sp>
      <p:sp>
        <p:nvSpPr>
          <p:cNvPr id="6" name="TextBox 5">
            <a:extLst>
              <a:ext uri="{FF2B5EF4-FFF2-40B4-BE49-F238E27FC236}">
                <a16:creationId xmlns:a16="http://schemas.microsoft.com/office/drawing/2014/main" id="{87873004-6DB0-4B8E-BEF8-1273F51545B2}"/>
              </a:ext>
            </a:extLst>
          </p:cNvPr>
          <p:cNvSpPr txBox="1"/>
          <p:nvPr/>
        </p:nvSpPr>
        <p:spPr>
          <a:xfrm>
            <a:off x="272101" y="1383338"/>
            <a:ext cx="4185624" cy="5170646"/>
          </a:xfrm>
          <a:prstGeom prst="rect">
            <a:avLst/>
          </a:prstGeom>
          <a:noFill/>
        </p:spPr>
        <p:txBody>
          <a:bodyPr wrap="square">
            <a:spAutoFit/>
          </a:bodyPr>
          <a:lstStyle/>
          <a:p>
            <a:pPr marL="285750" marR="0" lvl="0" indent="-285750" algn="l" defTabSz="1217054" rtl="0" eaLnBrk="1" fontAlgn="base" latinLnBrk="0" hangingPunct="1">
              <a:lnSpc>
                <a:spcPct val="100000"/>
              </a:lnSpc>
              <a:spcBef>
                <a:spcPts val="0"/>
              </a:spcBef>
              <a:spcAft>
                <a:spcPts val="40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outerShdw blurRad="50800" dist="38100" dir="10800000" algn="r" rotWithShape="0">
                    <a:prstClr val="black">
                      <a:alpha val="40000"/>
                    </a:prstClr>
                  </a:outerShdw>
                </a:effectLst>
                <a:uLnTx/>
                <a:uFillTx/>
                <a:latin typeface="Arial" panose="020B0604020202020204" pitchFamily="34" charset="0"/>
                <a:ea typeface="Calibri" panose="020F0502020204030204" pitchFamily="34" charset="0"/>
                <a:cs typeface="Arial" panose="020B0604020202020204" pitchFamily="34" charset="0"/>
              </a:rPr>
              <a:t>Tested the new propellant system with the Artemis I SLS rocket and Orion spacecraft for the first time</a:t>
            </a:r>
          </a:p>
          <a:p>
            <a:pPr marL="285750" marR="0" lvl="0" indent="-285750" algn="l" defTabSz="1217054" rtl="0" eaLnBrk="1" fontAlgn="base" latinLnBrk="0" hangingPunct="1">
              <a:lnSpc>
                <a:spcPct val="100000"/>
              </a:lnSpc>
              <a:spcBef>
                <a:spcPts val="0"/>
              </a:spcBef>
              <a:spcAft>
                <a:spcPts val="40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outerShdw blurRad="50800" dist="38100" dir="10800000" algn="r" rotWithShape="0">
                    <a:prstClr val="black">
                      <a:alpha val="40000"/>
                    </a:prstClr>
                  </a:outerShdw>
                </a:effectLst>
                <a:uLnTx/>
                <a:uFillTx/>
                <a:latin typeface="Arial" panose="020B0604020202020204" pitchFamily="34" charset="0"/>
                <a:ea typeface="Calibri" panose="020F0502020204030204" pitchFamily="34" charset="0"/>
                <a:cs typeface="Arial" panose="020B0604020202020204" pitchFamily="34" charset="0"/>
              </a:rPr>
              <a:t>Instruments measured the effects of super-cold propellants on SLS and the mobile launcher</a:t>
            </a:r>
          </a:p>
          <a:p>
            <a:pPr marL="285750" marR="0" lvl="0" indent="-285750" algn="l" defTabSz="1217054" rtl="0" eaLnBrk="1" fontAlgn="base" latinLnBrk="0" hangingPunct="1">
              <a:lnSpc>
                <a:spcPct val="100000"/>
              </a:lnSpc>
              <a:spcBef>
                <a:spcPts val="0"/>
              </a:spcBef>
              <a:spcAft>
                <a:spcPts val="40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outerShdw blurRad="50800" dist="38100" dir="10800000" algn="r" rotWithShape="0">
                    <a:prstClr val="black">
                      <a:alpha val="40000"/>
                    </a:prstClr>
                  </a:outerShdw>
                </a:effectLst>
                <a:uLnTx/>
                <a:uFillTx/>
                <a:latin typeface="Arial" panose="020B0604020202020204" pitchFamily="34" charset="0"/>
                <a:ea typeface="Calibri" panose="020F0502020204030204" pitchFamily="34" charset="0"/>
                <a:cs typeface="Arial" panose="020B0604020202020204" pitchFamily="34" charset="0"/>
              </a:rPr>
              <a:t>Engineers checked out the propulsion system, flight computers, communications, safety, and other systems </a:t>
            </a:r>
          </a:p>
          <a:p>
            <a:pPr marL="285750" marR="0" lvl="0" indent="-285750" algn="l" defTabSz="1217054" rtl="0" eaLnBrk="1" fontAlgn="base" latinLnBrk="0" hangingPunct="1">
              <a:lnSpc>
                <a:spcPct val="100000"/>
              </a:lnSpc>
              <a:spcBef>
                <a:spcPts val="0"/>
              </a:spcBef>
              <a:spcAft>
                <a:spcPts val="400"/>
              </a:spcAft>
              <a:buClrTx/>
              <a:buSzTx/>
              <a:buFont typeface="Arial" panose="020B0604020202020204" pitchFamily="34" charset="0"/>
              <a:buChar char="•"/>
              <a:tabLst/>
              <a:defRPr/>
            </a:pPr>
            <a:r>
              <a:rPr kumimoji="0" lang="en-US" sz="2000" b="1" i="0" u="none" strike="noStrike" kern="1200" cap="none" spc="0" normalizeH="0" baseline="0" noProof="0">
                <a:ln>
                  <a:noFill/>
                </a:ln>
                <a:solidFill>
                  <a:schemeClr val="bg1"/>
                </a:solidFill>
                <a:effectLst>
                  <a:outerShdw blurRad="50800" dist="38100" dir="10800000" algn="r" rotWithShape="0">
                    <a:prstClr val="black">
                      <a:alpha val="40000"/>
                    </a:prstClr>
                  </a:outerShdw>
                </a:effectLst>
                <a:uLnTx/>
                <a:uFillTx/>
                <a:latin typeface="Arial" panose="020B0604020202020204" pitchFamily="34" charset="0"/>
                <a:ea typeface="Calibri" panose="020F0502020204030204" pitchFamily="34" charset="0"/>
                <a:cs typeface="Arial" panose="020B0604020202020204" pitchFamily="34" charset="0"/>
              </a:rPr>
              <a:t>Teams at the Launch Control Center and other sites practiced countdown procedures</a:t>
            </a:r>
            <a:endParaRPr kumimoji="0" lang="en-US" sz="2000" b="1" i="0" u="none" strike="noStrike" kern="1200" cap="none" spc="0" normalizeH="0" baseline="0" noProof="0">
              <a:ln>
                <a:noFill/>
              </a:ln>
              <a:solidFill>
                <a:schemeClr val="bg1"/>
              </a:solidFill>
              <a:effectLst>
                <a:outerShdw blurRad="50800" dist="38100" dir="10800000" algn="r" rotWithShape="0">
                  <a:prstClr val="black">
                    <a:alpha val="40000"/>
                  </a:prstClr>
                </a:outerShdw>
              </a:effectLst>
              <a:uLnTx/>
              <a:uFillTx/>
              <a:latin typeface="Arial" panose="020B0604020202020204" pitchFamily="34"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649B478E-E071-4AD9-9CB8-5B59E83DBCE5}"/>
              </a:ext>
            </a:extLst>
          </p:cNvPr>
          <p:cNvPicPr>
            <a:picLocks noChangeAspect="1"/>
          </p:cNvPicPr>
          <p:nvPr/>
        </p:nvPicPr>
        <p:blipFill>
          <a:blip r:embed="rId4"/>
          <a:stretch>
            <a:fillRect/>
          </a:stretch>
        </p:blipFill>
        <p:spPr>
          <a:xfrm>
            <a:off x="359146" y="-494134"/>
            <a:ext cx="2329731" cy="1877472"/>
          </a:xfrm>
          <a:prstGeom prst="rect">
            <a:avLst/>
          </a:prstGeom>
          <a:effectLst>
            <a:outerShdw blurRad="50800" dist="38100" dir="5400000" algn="t" rotWithShape="0">
              <a:prstClr val="black">
                <a:alpha val="40000"/>
              </a:prstClr>
            </a:outerShdw>
          </a:effectLst>
        </p:spPr>
      </p:pic>
      <p:sp>
        <p:nvSpPr>
          <p:cNvPr id="3" name="Slide Number Placeholder 2">
            <a:extLst>
              <a:ext uri="{FF2B5EF4-FFF2-40B4-BE49-F238E27FC236}">
                <a16:creationId xmlns:a16="http://schemas.microsoft.com/office/drawing/2014/main" id="{03F141E0-7D79-AD5C-AAA3-19D81E86B63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charset="0"/>
                <a:cs typeface="Arial" charset="0"/>
              </a:rPr>
              <a:t>SLS-4213</a:t>
            </a:r>
          </a:p>
        </p:txBody>
      </p:sp>
      <p:pic>
        <p:nvPicPr>
          <p:cNvPr id="9" name="Picture 8">
            <a:extLst>
              <a:ext uri="{FF2B5EF4-FFF2-40B4-BE49-F238E27FC236}">
                <a16:creationId xmlns:a16="http://schemas.microsoft.com/office/drawing/2014/main" id="{C8D3BA2B-1B74-84DF-E480-BF4237B02F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grpSp>
        <p:nvGrpSpPr>
          <p:cNvPr id="10" name="Group 9">
            <a:extLst>
              <a:ext uri="{FF2B5EF4-FFF2-40B4-BE49-F238E27FC236}">
                <a16:creationId xmlns:a16="http://schemas.microsoft.com/office/drawing/2014/main" id="{8014B43E-A31A-ACB7-253D-9BEAB8F110CB}"/>
              </a:ext>
            </a:extLst>
          </p:cNvPr>
          <p:cNvGrpSpPr/>
          <p:nvPr/>
        </p:nvGrpSpPr>
        <p:grpSpPr>
          <a:xfrm>
            <a:off x="8378503" y="1451392"/>
            <a:ext cx="3445144" cy="4928614"/>
            <a:chOff x="8378503" y="1527716"/>
            <a:chExt cx="3445144" cy="4928614"/>
          </a:xfrm>
        </p:grpSpPr>
        <p:pic>
          <p:nvPicPr>
            <p:cNvPr id="11" name="Picture 10">
              <a:extLst>
                <a:ext uri="{FF2B5EF4-FFF2-40B4-BE49-F238E27FC236}">
                  <a16:creationId xmlns:a16="http://schemas.microsoft.com/office/drawing/2014/main" id="{FDF497A9-F6C6-8AB6-5A0E-1334B4C9865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1875" t="6886" r="1513"/>
            <a:stretch/>
          </p:blipFill>
          <p:spPr>
            <a:xfrm>
              <a:off x="8378503" y="1527717"/>
              <a:ext cx="3445144" cy="4928613"/>
            </a:xfrm>
            <a:prstGeom prst="rect">
              <a:avLst/>
            </a:prstGeom>
            <a:ln w="28575">
              <a:solidFill>
                <a:schemeClr val="bg1">
                  <a:lumMod val="95000"/>
                </a:schemeClr>
              </a:solidFill>
            </a:ln>
          </p:spPr>
        </p:pic>
        <p:sp>
          <p:nvSpPr>
            <p:cNvPr id="12" name="Rectangle 11">
              <a:extLst>
                <a:ext uri="{FF2B5EF4-FFF2-40B4-BE49-F238E27FC236}">
                  <a16:creationId xmlns:a16="http://schemas.microsoft.com/office/drawing/2014/main" id="{E02E3BD0-6794-0BEF-36EA-E9047C64BE32}"/>
                </a:ext>
              </a:extLst>
            </p:cNvPr>
            <p:cNvSpPr/>
            <p:nvPr/>
          </p:nvSpPr>
          <p:spPr>
            <a:xfrm>
              <a:off x="11136580" y="1527716"/>
              <a:ext cx="642669" cy="58964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450748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with medium confidence">
            <a:extLst>
              <a:ext uri="{FF2B5EF4-FFF2-40B4-BE49-F238E27FC236}">
                <a16:creationId xmlns:a16="http://schemas.microsoft.com/office/drawing/2014/main" id="{93510573-EC70-47C5-AE55-68E68F26ADA3}"/>
              </a:ext>
            </a:extLst>
          </p:cNvPr>
          <p:cNvPicPr>
            <a:picLocks noChangeAspect="1"/>
          </p:cNvPicPr>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3" name="Footer Placeholder 2">
            <a:extLst>
              <a:ext uri="{FF2B5EF4-FFF2-40B4-BE49-F238E27FC236}">
                <a16:creationId xmlns:a16="http://schemas.microsoft.com/office/drawing/2014/main" id="{C42A9689-3BE6-73F4-A299-5A18CB05106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2160472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rocket launching at night&#10;&#10;Description automatically generated with low confidence">
            <a:extLst>
              <a:ext uri="{FF2B5EF4-FFF2-40B4-BE49-F238E27FC236}">
                <a16:creationId xmlns:a16="http://schemas.microsoft.com/office/drawing/2014/main" id="{1A23C8FC-A7AD-824B-DB9D-12FC9AD15B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2969" r="50000"/>
          <a:stretch/>
        </p:blipFill>
        <p:spPr>
          <a:xfrm>
            <a:off x="7677150" y="0"/>
            <a:ext cx="4514850" cy="6858000"/>
          </a:xfrm>
          <a:prstGeom prst="rect">
            <a:avLst/>
          </a:prstGeom>
        </p:spPr>
      </p:pic>
      <p:sp>
        <p:nvSpPr>
          <p:cNvPr id="5" name="TextBox 4">
            <a:extLst>
              <a:ext uri="{FF2B5EF4-FFF2-40B4-BE49-F238E27FC236}">
                <a16:creationId xmlns:a16="http://schemas.microsoft.com/office/drawing/2014/main" id="{65E73D2A-7558-413E-BE2E-B781838D0CB6}"/>
              </a:ext>
            </a:extLst>
          </p:cNvPr>
          <p:cNvSpPr txBox="1"/>
          <p:nvPr/>
        </p:nvSpPr>
        <p:spPr>
          <a:xfrm>
            <a:off x="231489" y="1241809"/>
            <a:ext cx="7343018"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MISSION COMPLETE:</a:t>
            </a:r>
          </a:p>
          <a:p>
            <a:pPr marL="160338" marR="0" lvl="0" indent="-160338"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Artemis I mission launched on November 16, 2022, and the Orion spacecraft successfully splashed down on December 11, 2022.</a:t>
            </a:r>
            <a:endParaRPr kumimoji="0" lang="en-US"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FIRSTS:</a:t>
            </a:r>
          </a:p>
          <a:p>
            <a:pPr marL="160338" marR="0" lvl="0" indent="-160338"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Uncrewed integrated flight test of the Space Launch System (SLS) rocket, Orion spacecraft, and Exploration Ground Systems (EGS) at Kennedy Space Center</a:t>
            </a:r>
          </a:p>
          <a:p>
            <a:pPr marL="160338" marR="0" lvl="0" indent="-160338"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Demonstration of Orion heatshield at lunar </a:t>
            </a:r>
            <a:b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re-entry conditions</a:t>
            </a: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NEW ELEMENTS:</a:t>
            </a:r>
          </a:p>
          <a:p>
            <a:pPr marL="160338" marR="0" lvl="0" indent="-160338"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SLS rocket Block 1 configuration</a:t>
            </a:r>
          </a:p>
          <a:p>
            <a:pPr marL="160338" marR="0" lvl="0" indent="-160338"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Orion crew spacecraft</a:t>
            </a:r>
          </a:p>
          <a:p>
            <a:pPr marL="160338" marR="0" lvl="0" indent="-160338"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Mobile Launcher 1 and upgraded ground systems</a:t>
            </a:r>
          </a:p>
        </p:txBody>
      </p:sp>
      <p:sp>
        <p:nvSpPr>
          <p:cNvPr id="6" name="TextBox 5">
            <a:extLst>
              <a:ext uri="{FF2B5EF4-FFF2-40B4-BE49-F238E27FC236}">
                <a16:creationId xmlns:a16="http://schemas.microsoft.com/office/drawing/2014/main" id="{C21A183A-9D83-42A6-BF98-6EEB0612AFAF}"/>
              </a:ext>
            </a:extLst>
          </p:cNvPr>
          <p:cNvSpPr txBox="1"/>
          <p:nvPr/>
        </p:nvSpPr>
        <p:spPr>
          <a:xfrm>
            <a:off x="231489" y="476322"/>
            <a:ext cx="444296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ARTEMIS I</a:t>
            </a:r>
          </a:p>
        </p:txBody>
      </p:sp>
      <p:sp>
        <p:nvSpPr>
          <p:cNvPr id="2" name="Footer Placeholder 1">
            <a:extLst>
              <a:ext uri="{FF2B5EF4-FFF2-40B4-BE49-F238E27FC236}">
                <a16:creationId xmlns:a16="http://schemas.microsoft.com/office/drawing/2014/main" id="{4F370D58-2F2D-62A2-66DF-63443647152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3013816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720599F6-1E9E-43EF-8C75-BDC32DB371E5}"/>
              </a:ext>
            </a:extLst>
          </p:cNvPr>
          <p:cNvSpPr txBox="1">
            <a:spLocks/>
          </p:cNvSpPr>
          <p:nvPr/>
        </p:nvSpPr>
        <p:spPr>
          <a:xfrm>
            <a:off x="266983" y="425655"/>
            <a:ext cx="6883041" cy="895630"/>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x-none" sz="3600" b="1" i="0" u="none" strike="noStrike" kern="1200" cap="none" spc="300" normalizeH="0" baseline="0" noProof="0">
                <a:ln>
                  <a:noFill/>
                </a:ln>
                <a:solidFill>
                  <a:schemeClr val="bg1"/>
                </a:solidFill>
                <a:effectLst/>
                <a:uLnTx/>
                <a:uFillTx/>
                <a:latin typeface="Arial" panose="020B0604020202020204" pitchFamily="34" charset="0"/>
                <a:ea typeface="+mj-ea"/>
                <a:cs typeface="Arial" panose="020B0604020202020204" pitchFamily="34" charset="0"/>
              </a:rPr>
              <a:t>ARTEMIS I FLIGHT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x-none" sz="2200" b="1" i="0" u="none" strike="noStrike" kern="1200" cap="none" spc="300" normalizeH="0" baseline="0" noProof="0">
                <a:ln>
                  <a:noFill/>
                </a:ln>
                <a:solidFill>
                  <a:schemeClr val="bg1"/>
                </a:solidFill>
                <a:effectLst/>
                <a:uLnTx/>
                <a:uFillTx/>
                <a:latin typeface="Arial" panose="020B0604020202020204" pitchFamily="34" charset="0"/>
                <a:ea typeface="+mj-ea"/>
                <a:cs typeface="Arial" panose="020B0604020202020204" pitchFamily="34" charset="0"/>
              </a:rPr>
              <a:t>Nov. 16, 2022</a:t>
            </a:r>
            <a:endParaRPr kumimoji="0" lang="en-US" sz="2200" b="1" i="0" u="none" strike="noStrike" kern="1200" cap="none" spc="30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BFB74A26-1084-4901-87C4-9ED4948AE9B9}"/>
              </a:ext>
            </a:extLst>
          </p:cNvPr>
          <p:cNvSpPr/>
          <p:nvPr/>
        </p:nvSpPr>
        <p:spPr>
          <a:xfrm>
            <a:off x="266983" y="1444307"/>
            <a:ext cx="7281672" cy="3200876"/>
          </a:xfrm>
          <a:prstGeom prst="rect">
            <a:avLst/>
          </a:prstGeom>
        </p:spPr>
        <p:txBody>
          <a:bodyPr wrap="square" lIns="91440" tIns="45720" rIns="91440" bIns="45720" anchor="t">
            <a:spAutoFit/>
          </a:bodyPr>
          <a:lstStyle/>
          <a:p>
            <a:pPr marL="175895" indent="-175895">
              <a:spcBef>
                <a:spcPts val="1200"/>
              </a:spcBef>
              <a:buFont typeface="Arial" panose="020B0604020202020204" pitchFamily="34" charset="0"/>
              <a:buChar char="•"/>
              <a:defRPr/>
            </a:pP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The </a:t>
            </a:r>
            <a:r>
              <a:rPr lang="en-US">
                <a:solidFill>
                  <a:schemeClr val="bg1"/>
                </a:solidFill>
                <a:latin typeface="Arial"/>
                <a:ea typeface="Calibri" panose="020F0502020204030204" pitchFamily="34" charset="0"/>
                <a:cs typeface="Arial"/>
              </a:rPr>
              <a:t>solid</a:t>
            </a: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 </a:t>
            </a:r>
            <a:r>
              <a:rPr lang="en-US">
                <a:solidFill>
                  <a:schemeClr val="bg1"/>
                </a:solidFill>
                <a:latin typeface="Arial"/>
                <a:ea typeface="Calibri" panose="020F0502020204030204" pitchFamily="34" charset="0"/>
                <a:cs typeface="Arial"/>
              </a:rPr>
              <a:t>rocket boosters</a:t>
            </a: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 provided just over nominal performance to separation.</a:t>
            </a:r>
            <a:endParaRPr lang="en-US">
              <a:solidFill>
                <a:schemeClr val="bg1"/>
              </a:solidFill>
              <a:latin typeface="Arial"/>
              <a:cs typeface="Arial"/>
            </a:endParaRPr>
          </a:p>
          <a:p>
            <a:pPr marL="175895" marR="0" lvl="0" indent="-175895"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The </a:t>
            </a:r>
            <a:r>
              <a:rPr lang="en-US">
                <a:solidFill>
                  <a:schemeClr val="bg1"/>
                </a:solidFill>
                <a:latin typeface="Arial"/>
                <a:ea typeface="Calibri" panose="020F0502020204030204" pitchFamily="34" charset="0"/>
                <a:cs typeface="Arial"/>
              </a:rPr>
              <a:t>core</a:t>
            </a: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 </a:t>
            </a:r>
            <a:r>
              <a:rPr lang="en-US">
                <a:solidFill>
                  <a:schemeClr val="bg1"/>
                </a:solidFill>
                <a:latin typeface="Arial"/>
                <a:ea typeface="Calibri" panose="020F0502020204030204" pitchFamily="34" charset="0"/>
                <a:cs typeface="Arial"/>
              </a:rPr>
              <a:t>stage</a:t>
            </a: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 inserted ICPS and Orion into an initial Earth orbit at a velocity of 25,579.86 ft./sec – 6.58 ft./sec off nominal.</a:t>
            </a:r>
            <a:endParaRPr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endParaRPr>
          </a:p>
          <a:p>
            <a:pPr marL="633095" marR="0" lvl="1" indent="-175895"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Orbital insertion velocity was 2.9 miles shy of the nominal target.</a:t>
            </a:r>
            <a:endParaRPr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endParaRPr>
          </a:p>
          <a:p>
            <a:pPr marL="175895" marR="0" lvl="0" indent="-175895"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Nominal separation of Orion occurred following the TLI burn.</a:t>
            </a:r>
            <a:endParaRPr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endParaRPr>
          </a:p>
          <a:p>
            <a:pPr marL="175895" marR="0" lvl="0" indent="-175895"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Nominal performance of the boosters, core stage, ICPS, and flight software.</a:t>
            </a:r>
            <a:endParaRPr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endParaRPr>
          </a:p>
        </p:txBody>
      </p:sp>
      <p:sp>
        <p:nvSpPr>
          <p:cNvPr id="13" name="Rectangle 12">
            <a:extLst>
              <a:ext uri="{FF2B5EF4-FFF2-40B4-BE49-F238E27FC236}">
                <a16:creationId xmlns:a16="http://schemas.microsoft.com/office/drawing/2014/main" id="{BBF6F634-5B78-4238-93FF-0FC664DCCC3F}"/>
              </a:ext>
            </a:extLst>
          </p:cNvPr>
          <p:cNvSpPr/>
          <p:nvPr/>
        </p:nvSpPr>
        <p:spPr>
          <a:xfrm>
            <a:off x="371425" y="5724459"/>
            <a:ext cx="7241477" cy="70788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bg1"/>
                </a:solidFill>
                <a:effectLst/>
                <a:uLnTx/>
                <a:uFillTx/>
                <a:latin typeface="Arial"/>
                <a:ea typeface="Calibri" panose="020F0502020204030204" pitchFamily="34" charset="0"/>
                <a:cs typeface="Arial"/>
              </a:rPr>
              <a:t>POST-FLIGHT DATA INDICATES THAT SLS IS READY TO SUPPORT A CREWED  FLIGHT ON ARTEMIS II.</a:t>
            </a:r>
          </a:p>
        </p:txBody>
      </p:sp>
      <p:pic>
        <p:nvPicPr>
          <p:cNvPr id="3" name="Picture 2" descr="A picture containing cooking, pan&#10;&#10;Description automatically generated">
            <a:extLst>
              <a:ext uri="{FF2B5EF4-FFF2-40B4-BE49-F238E27FC236}">
                <a16:creationId xmlns:a16="http://schemas.microsoft.com/office/drawing/2014/main" id="{2E1F4AF2-17B4-4871-911C-E4591954ABB1}"/>
              </a:ext>
            </a:extLst>
          </p:cNvPr>
          <p:cNvPicPr>
            <a:picLocks noChangeAspect="1"/>
          </p:cNvPicPr>
          <p:nvPr/>
        </p:nvPicPr>
        <p:blipFill>
          <a:blip r:embed="rId3"/>
          <a:stretch>
            <a:fillRect/>
          </a:stretch>
        </p:blipFill>
        <p:spPr>
          <a:xfrm>
            <a:off x="7677150" y="0"/>
            <a:ext cx="4572000" cy="6858000"/>
          </a:xfrm>
          <a:prstGeom prst="rect">
            <a:avLst/>
          </a:prstGeom>
        </p:spPr>
      </p:pic>
      <p:sp>
        <p:nvSpPr>
          <p:cNvPr id="6" name="Rectangle 5">
            <a:extLst>
              <a:ext uri="{FF2B5EF4-FFF2-40B4-BE49-F238E27FC236}">
                <a16:creationId xmlns:a16="http://schemas.microsoft.com/office/drawing/2014/main" id="{BD28E4E2-D125-4190-AE0E-CCFDE450DC12}"/>
              </a:ext>
            </a:extLst>
          </p:cNvPr>
          <p:cNvSpPr/>
          <p:nvPr/>
        </p:nvSpPr>
        <p:spPr>
          <a:xfrm>
            <a:off x="307178" y="4920543"/>
            <a:ext cx="7241477" cy="384721"/>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srgbClr val="ED7D31"/>
                </a:solidFill>
                <a:effectLst/>
                <a:uLnTx/>
                <a:uFillTx/>
                <a:latin typeface="Arial"/>
                <a:ea typeface="Calibri" panose="020F0502020204030204" pitchFamily="34" charset="0"/>
                <a:cs typeface="Arial"/>
              </a:rPr>
              <a:t>Bottom Line: This machine did the job we designed it to do.</a:t>
            </a:r>
          </a:p>
        </p:txBody>
      </p:sp>
    </p:spTree>
    <p:extLst>
      <p:ext uri="{BB962C8B-B14F-4D97-AF65-F5344CB8AC3E}">
        <p14:creationId xmlns:p14="http://schemas.microsoft.com/office/powerpoint/2010/main" val="2420512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720599F6-1E9E-43EF-8C75-BDC32DB371E5}"/>
              </a:ext>
            </a:extLst>
          </p:cNvPr>
          <p:cNvSpPr txBox="1">
            <a:spLocks/>
          </p:cNvSpPr>
          <p:nvPr/>
        </p:nvSpPr>
        <p:spPr>
          <a:xfrm>
            <a:off x="246888" y="641967"/>
            <a:ext cx="6883041" cy="590931"/>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x-none" sz="3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TESTED | PROVEN | READY</a:t>
            </a:r>
            <a:endParaRPr kumimoji="0" lang="en-US" sz="2000" b="1" i="0" u="none" strike="noStrike" kern="1200" cap="none" spc="15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endParaRPr>
          </a:p>
        </p:txBody>
      </p:sp>
      <p:sp>
        <p:nvSpPr>
          <p:cNvPr id="12" name="Rectangle 11">
            <a:extLst>
              <a:ext uri="{FF2B5EF4-FFF2-40B4-BE49-F238E27FC236}">
                <a16:creationId xmlns:a16="http://schemas.microsoft.com/office/drawing/2014/main" id="{BFB74A26-1084-4901-87C4-9ED4948AE9B9}"/>
              </a:ext>
            </a:extLst>
          </p:cNvPr>
          <p:cNvSpPr/>
          <p:nvPr/>
        </p:nvSpPr>
        <p:spPr>
          <a:xfrm>
            <a:off x="287083" y="2205435"/>
            <a:ext cx="7669562" cy="4339650"/>
          </a:xfrm>
          <a:prstGeom prst="rect">
            <a:avLst/>
          </a:prstGeom>
        </p:spPr>
        <p:txBody>
          <a:bodyPr wrap="square" lIns="91440" tIns="45720" rIns="91440" bIns="45720" anchor="t">
            <a:spAutoFit/>
          </a:bodyPr>
          <a:lstStyle/>
          <a:p>
            <a:pPr marL="176213" marR="0" lvl="0"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Re-entry systems slowed Orion from </a:t>
            </a:r>
            <a:b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b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25,000 mph </a:t>
            </a: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20 mph in 20 minutes</a:t>
            </a:r>
            <a:endPar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175895" marR="0" lvl="0" indent="-17589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t>In-space systems exceeded pre-flight </a:t>
            </a:r>
            <a:b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b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t>performance expectations</a:t>
            </a:r>
          </a:p>
          <a:p>
            <a:pPr marL="175895" marR="0" lvl="0" indent="-17589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t>Max distance from Earth: 268,563 miles </a:t>
            </a:r>
            <a:b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b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t>(broke Apollo 13 record)</a:t>
            </a:r>
          </a:p>
          <a:p>
            <a:pPr marL="175895" marR="0" lvl="0" indent="-17589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t>Distance traveled: 1.4 million miles</a:t>
            </a:r>
          </a:p>
          <a:p>
            <a:pPr marL="176213" marR="0" lvl="0" indent="-176213"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Precision splashdown off the coast of </a:t>
            </a:r>
            <a:b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b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rPr>
              <a:t>Baja, California</a:t>
            </a:r>
          </a:p>
        </p:txBody>
      </p:sp>
      <p:sp>
        <p:nvSpPr>
          <p:cNvPr id="13" name="Rectangle 12">
            <a:extLst>
              <a:ext uri="{FF2B5EF4-FFF2-40B4-BE49-F238E27FC236}">
                <a16:creationId xmlns:a16="http://schemas.microsoft.com/office/drawing/2014/main" id="{BBF6F634-5B78-4238-93FF-0FC664DCCC3F}"/>
              </a:ext>
            </a:extLst>
          </p:cNvPr>
          <p:cNvSpPr/>
          <p:nvPr/>
        </p:nvSpPr>
        <p:spPr>
          <a:xfrm>
            <a:off x="287083" y="1232898"/>
            <a:ext cx="7058939" cy="70788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Calibri" panose="020F0502020204030204" pitchFamily="34" charset="0"/>
                <a:cs typeface="Arial"/>
              </a:rPr>
              <a:t>PRELIMINARY DATA INDICATES THAT ORION IS READY TO SUPPORT A CREWED FLIGHT ON ARTEMIS II.</a:t>
            </a:r>
          </a:p>
        </p:txBody>
      </p:sp>
      <p:pic>
        <p:nvPicPr>
          <p:cNvPr id="3" name="Picture 2" descr="A group of people parachuting&#10;&#10;Description automatically generated with medium confidence">
            <a:extLst>
              <a:ext uri="{FF2B5EF4-FFF2-40B4-BE49-F238E27FC236}">
                <a16:creationId xmlns:a16="http://schemas.microsoft.com/office/drawing/2014/main" id="{450B693F-B46A-47AA-965F-92B0454CB91A}"/>
              </a:ext>
            </a:extLst>
          </p:cNvPr>
          <p:cNvPicPr>
            <a:picLocks noChangeAspect="1"/>
          </p:cNvPicPr>
          <p:nvPr/>
        </p:nvPicPr>
        <p:blipFill rotWithShape="1">
          <a:blip r:embed="rId3"/>
          <a:srcRect l="-1" r="2334"/>
          <a:stretch/>
        </p:blipFill>
        <p:spPr>
          <a:xfrm>
            <a:off x="7726680" y="0"/>
            <a:ext cx="4465320" cy="6858000"/>
          </a:xfrm>
          <a:prstGeom prst="rect">
            <a:avLst/>
          </a:prstGeom>
        </p:spPr>
      </p:pic>
      <p:sp>
        <p:nvSpPr>
          <p:cNvPr id="4" name="Footer Placeholder 3">
            <a:extLst>
              <a:ext uri="{FF2B5EF4-FFF2-40B4-BE49-F238E27FC236}">
                <a16:creationId xmlns:a16="http://schemas.microsoft.com/office/drawing/2014/main" id="{AA5769F3-E0A2-9D9D-B8AA-06D34F19A90C}"/>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2902552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8A7DCB-0444-1983-3E2C-0679B78C9D58}"/>
              </a:ext>
            </a:extLst>
          </p:cNvPr>
          <p:cNvSpPr/>
          <p:nvPr/>
        </p:nvSpPr>
        <p:spPr>
          <a:xfrm>
            <a:off x="-3" y="0"/>
            <a:ext cx="12192000" cy="6858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picture containing text, person&#10;&#10;Description automatically generated">
            <a:extLst>
              <a:ext uri="{FF2B5EF4-FFF2-40B4-BE49-F238E27FC236}">
                <a16:creationId xmlns:a16="http://schemas.microsoft.com/office/drawing/2014/main" id="{F4334A7A-51F8-4D17-910D-F60D11FCC61F}"/>
              </a:ext>
            </a:extLst>
          </p:cNvPr>
          <p:cNvPicPr>
            <a:picLocks noChangeAspect="1"/>
          </p:cNvPicPr>
          <p:nvPr/>
        </p:nvPicPr>
        <p:blipFill rotWithShape="1">
          <a:blip r:embed="rId3">
            <a:extLst>
              <a:ext uri="{28A0092B-C50C-407E-A947-70E740481C1C}">
                <a14:useLocalDpi xmlns:a14="http://schemas.microsoft.com/office/drawing/2010/main" val="0"/>
              </a:ext>
            </a:extLst>
          </a:blip>
          <a:srcRect l="23124" r="23719"/>
          <a:stretch/>
        </p:blipFill>
        <p:spPr>
          <a:xfrm>
            <a:off x="0" y="0"/>
            <a:ext cx="6478293" cy="6858000"/>
          </a:xfrm>
          <a:prstGeom prst="rect">
            <a:avLst/>
          </a:prstGeom>
        </p:spPr>
      </p:pic>
      <p:sp>
        <p:nvSpPr>
          <p:cNvPr id="4" name="Rectangle 3">
            <a:extLst>
              <a:ext uri="{FF2B5EF4-FFF2-40B4-BE49-F238E27FC236}">
                <a16:creationId xmlns:a16="http://schemas.microsoft.com/office/drawing/2014/main" id="{AE4D099F-9F33-F2B8-0755-88FD53EE1007}"/>
              </a:ext>
            </a:extLst>
          </p:cNvPr>
          <p:cNvSpPr/>
          <p:nvPr/>
        </p:nvSpPr>
        <p:spPr>
          <a:xfrm>
            <a:off x="6478293" y="0"/>
            <a:ext cx="298414" cy="6837856"/>
          </a:xfrm>
          <a:prstGeom prst="rect">
            <a:avLst/>
          </a:prstGeom>
          <a:gradFill flip="none" rotWithShape="1">
            <a:gsLst>
              <a:gs pos="0">
                <a:srgbClr val="0C0C0E"/>
              </a:gs>
              <a:gs pos="74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F49E726-2B20-2576-9705-1692B35C4BC1}"/>
              </a:ext>
            </a:extLst>
          </p:cNvPr>
          <p:cNvSpPr txBox="1"/>
          <p:nvPr/>
        </p:nvSpPr>
        <p:spPr>
          <a:xfrm>
            <a:off x="6362700" y="1075047"/>
            <a:ext cx="5829297" cy="5570756"/>
          </a:xfrm>
          <a:prstGeom prst="rect">
            <a:avLst/>
          </a:prstGeom>
          <a:noFill/>
          <a:effectLst>
            <a:outerShdw blurRad="50800" dist="38100" dir="2700000" algn="tl" rotWithShape="0">
              <a:prstClr val="black">
                <a:alpha val="40000"/>
              </a:prstClr>
            </a:outerShdw>
          </a:effectLst>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FIRSTS:</a:t>
            </a: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a:ea typeface="+mn-ea"/>
                <a:cs typeface="Arial"/>
              </a:rPr>
              <a:t>Crewed integrated flight test of the Space Launch System (SLS) rocket, Orion spacecraft, and Exploration Ground Systems (EGS) at Kennedy Space Center</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Demonstration of Orion life support systems</a:t>
            </a: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Collection of human data in lunar orbit, transit to and from the Moon, and through reentry and splashdown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NEW ELEMENTS:</a:t>
            </a: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Orion life support systems</a:t>
            </a: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Launch Complex 39B emergency egress system for crew and new liquid hydrogen system</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COMMON ELEMENTS:</a:t>
            </a: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SLS rocket Block 1 configuration</a:t>
            </a: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Orion crew spacecraft</a:t>
            </a:r>
          </a:p>
          <a:p>
            <a:pPr marL="173038" marR="0" lvl="0" indent="-173038"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Mobile Launcher 1 and upgraded ground systems</a:t>
            </a:r>
          </a:p>
        </p:txBody>
      </p:sp>
      <p:sp>
        <p:nvSpPr>
          <p:cNvPr id="6" name="TextBox 5">
            <a:extLst>
              <a:ext uri="{FF2B5EF4-FFF2-40B4-BE49-F238E27FC236}">
                <a16:creationId xmlns:a16="http://schemas.microsoft.com/office/drawing/2014/main" id="{C21A183A-9D83-42A6-BF98-6EEB0612AFAF}"/>
              </a:ext>
            </a:extLst>
          </p:cNvPr>
          <p:cNvSpPr txBox="1"/>
          <p:nvPr/>
        </p:nvSpPr>
        <p:spPr>
          <a:xfrm>
            <a:off x="6362700" y="476322"/>
            <a:ext cx="4442961" cy="646331"/>
          </a:xfrm>
          <a:prstGeom prst="rect">
            <a:avLst/>
          </a:prstGeom>
          <a:noFill/>
          <a:effectLst>
            <a:outerShdw blurRad="50800" dist="38100" dir="2700000" algn="tl" rotWithShape="0">
              <a:prstClr val="black">
                <a:alpha val="40000"/>
              </a:prstClr>
            </a:outerShdw>
          </a:effectLst>
        </p:spPr>
        <p:txBody>
          <a:bodyPr wrap="square" lIns="91440" tIns="45720" rIns="91440" bIns="45720" rtlCol="0" anchor="t">
            <a:spAutoFit/>
          </a:bodyPr>
          <a:lstStyle>
            <a:defPPr>
              <a:defRPr lang="en-US"/>
            </a:defPPr>
            <a:lvl1pPr>
              <a:spcBef>
                <a:spcPts val="600"/>
              </a:spcBef>
              <a:spcAft>
                <a:spcPts val="0"/>
              </a:spcAft>
              <a:defRPr sz="2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ARTEMIS II</a:t>
            </a:r>
          </a:p>
        </p:txBody>
      </p:sp>
      <p:sp>
        <p:nvSpPr>
          <p:cNvPr id="3" name="Footer Placeholder 2">
            <a:extLst>
              <a:ext uri="{FF2B5EF4-FFF2-40B4-BE49-F238E27FC236}">
                <a16:creationId xmlns:a16="http://schemas.microsoft.com/office/drawing/2014/main" id="{5D62B8BF-D51F-75F7-8198-B21815446827}"/>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1404196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clothing, helmet&#10;&#10;Description automatically generated">
            <a:extLst>
              <a:ext uri="{FF2B5EF4-FFF2-40B4-BE49-F238E27FC236}">
                <a16:creationId xmlns:a16="http://schemas.microsoft.com/office/drawing/2014/main" id="{FB1F6670-9129-4BC3-85B5-BFC099AF9C36}"/>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t="4802" r="-113" b="4802"/>
          <a:stretch/>
        </p:blipFill>
        <p:spPr>
          <a:xfrm>
            <a:off x="-1" y="0"/>
            <a:ext cx="12192001" cy="6858000"/>
          </a:xfrm>
          <a:prstGeom prst="rect">
            <a:avLst/>
          </a:prstGeom>
        </p:spPr>
      </p:pic>
      <p:sp>
        <p:nvSpPr>
          <p:cNvPr id="2" name="Rectangle 1">
            <a:extLst>
              <a:ext uri="{FF2B5EF4-FFF2-40B4-BE49-F238E27FC236}">
                <a16:creationId xmlns:a16="http://schemas.microsoft.com/office/drawing/2014/main" id="{664A095A-0D0E-85F8-4C09-CEF72F32264A}"/>
              </a:ext>
            </a:extLst>
          </p:cNvPr>
          <p:cNvSpPr/>
          <p:nvPr/>
        </p:nvSpPr>
        <p:spPr>
          <a:xfrm>
            <a:off x="-1" y="0"/>
            <a:ext cx="12192000" cy="6858000"/>
          </a:xfrm>
          <a:prstGeom prst="rect">
            <a:avLst/>
          </a:prstGeom>
          <a:gradFill flip="none" rotWithShape="1">
            <a:gsLst>
              <a:gs pos="39000">
                <a:schemeClr val="tx1">
                  <a:alpha val="15000"/>
                </a:schemeClr>
              </a:gs>
              <a:gs pos="60000">
                <a:schemeClr val="tx1"/>
              </a:gs>
            </a:gsLst>
            <a:lin ang="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5E73D2A-7558-413E-BE2E-B781838D0CB6}"/>
              </a:ext>
            </a:extLst>
          </p:cNvPr>
          <p:cNvSpPr txBox="1"/>
          <p:nvPr/>
        </p:nvSpPr>
        <p:spPr>
          <a:xfrm>
            <a:off x="6362701" y="1076268"/>
            <a:ext cx="5686544" cy="5616922"/>
          </a:xfrm>
          <a:prstGeom prst="rect">
            <a:avLst/>
          </a:prstGeom>
          <a:noFill/>
          <a:effectLst>
            <a:outerShdw blurRad="50800" dist="38100" dir="2700000" algn="tl" rotWithShape="0">
              <a:prstClr val="black">
                <a:alpha val="40000"/>
              </a:prstClr>
            </a:outerShdw>
          </a:effectLst>
        </p:spPr>
        <p:txBody>
          <a:bodyPr wrap="square" lIns="91440" tIns="45720" rIns="91440" bIns="45720" rtlCol="0" anchor="t">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FIRSTS:</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Human landing in South Pole region</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Orion to human landing system direct mission</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Use of Near Rectilinear Halo Orbit (NRHO)</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Four astronauts to lunar orbit</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Two astronauts to lunar surface to collect scientific samples and data</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NEW ELEMENTS:</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a:ea typeface="Calibri" panose="020F0502020204030204" pitchFamily="34" charset="0"/>
                <a:cs typeface="Arial"/>
              </a:rPr>
              <a:t>Use of Orion full-up rendezvous, proximity operations, and docking systems</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Enhanced European Service Module</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SpaceX Starship human landing system (HLS)</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Axiom advanced spacesuits and support systems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COMMON ELEMENTS:</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SLS rocket Block 1 configuration</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Orion crew spacecraft</a:t>
            </a:r>
          </a:p>
          <a:p>
            <a:pPr marL="173038" marR="0" lvl="0" indent="-173038"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Mobile Launcher 1 and upgraded ground systems</a:t>
            </a:r>
          </a:p>
        </p:txBody>
      </p:sp>
      <p:sp>
        <p:nvSpPr>
          <p:cNvPr id="6" name="TextBox 5">
            <a:extLst>
              <a:ext uri="{FF2B5EF4-FFF2-40B4-BE49-F238E27FC236}">
                <a16:creationId xmlns:a16="http://schemas.microsoft.com/office/drawing/2014/main" id="{C21A183A-9D83-42A6-BF98-6EEB0612AFAF}"/>
              </a:ext>
            </a:extLst>
          </p:cNvPr>
          <p:cNvSpPr txBox="1"/>
          <p:nvPr/>
        </p:nvSpPr>
        <p:spPr>
          <a:xfrm>
            <a:off x="6362700" y="476322"/>
            <a:ext cx="4442961" cy="646331"/>
          </a:xfrm>
          <a:prstGeom prst="rect">
            <a:avLst/>
          </a:prstGeom>
          <a:noFill/>
          <a:effectLst>
            <a:outerShdw blurRad="50800" dist="38100" dir="2700000" algn="tl" rotWithShape="0">
              <a:prstClr val="black">
                <a:alpha val="40000"/>
              </a:prstClr>
            </a:outerShdw>
          </a:effectLst>
        </p:spPr>
        <p:txBody>
          <a:bodyPr wrap="square" lIns="91440" tIns="45720" rIns="91440" bIns="45720" rtlCol="0" anchor="t">
            <a:spAutoFit/>
          </a:bodyPr>
          <a:lstStyle>
            <a:defPPr>
              <a:defRPr lang="en-US"/>
            </a:defPPr>
            <a:lvl1pPr>
              <a:spcBef>
                <a:spcPts val="600"/>
              </a:spcBef>
              <a:spcAft>
                <a:spcPts val="0"/>
              </a:spcAft>
              <a:defRPr sz="36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ARTEMIS III</a:t>
            </a:r>
          </a:p>
        </p:txBody>
      </p:sp>
      <p:sp>
        <p:nvSpPr>
          <p:cNvPr id="7" name="Footer Placeholder 6">
            <a:extLst>
              <a:ext uri="{FF2B5EF4-FFF2-40B4-BE49-F238E27FC236}">
                <a16:creationId xmlns:a16="http://schemas.microsoft.com/office/drawing/2014/main" id="{CA1AA43E-81DD-0F53-0462-7D2EEC8C2A1E}"/>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265405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3851B29-90DE-454C-9DA5-1D563B1A5A5B}"/>
              </a:ext>
            </a:extLst>
          </p:cNvPr>
          <p:cNvSpPr>
            <a:spLocks noGrp="1"/>
          </p:cNvSpPr>
          <p:nvPr>
            <p:ph type="body" sz="quarter" idx="4294967295"/>
          </p:nvPr>
        </p:nvSpPr>
        <p:spPr>
          <a:xfrm>
            <a:off x="0" y="5407025"/>
            <a:ext cx="3948113" cy="1011238"/>
          </a:xfrm>
          <a:prstGeom prst="rect">
            <a:avLst/>
          </a:prstGeom>
        </p:spPr>
        <p:txBody>
          <a:bodyPr>
            <a:normAutofit fontScale="92500" lnSpcReduction="20000"/>
          </a:bodyPr>
          <a:lstStyle/>
          <a:p>
            <a:r>
              <a:rPr lang="en-US"/>
              <a:t>Add your own thank you, contact info, and resource links here…</a:t>
            </a:r>
          </a:p>
        </p:txBody>
      </p:sp>
      <p:sp>
        <p:nvSpPr>
          <p:cNvPr id="2" name="Text Placeholder 1">
            <a:extLst>
              <a:ext uri="{FF2B5EF4-FFF2-40B4-BE49-F238E27FC236}">
                <a16:creationId xmlns:a16="http://schemas.microsoft.com/office/drawing/2014/main" id="{C8D54DC1-E2E0-A947-BE05-9403D8682A54}"/>
              </a:ext>
            </a:extLst>
          </p:cNvPr>
          <p:cNvSpPr>
            <a:spLocks noGrp="1"/>
          </p:cNvSpPr>
          <p:nvPr>
            <p:ph type="body" sz="quarter" idx="4294967295"/>
          </p:nvPr>
        </p:nvSpPr>
        <p:spPr>
          <a:xfrm>
            <a:off x="8243888" y="5429250"/>
            <a:ext cx="3948112" cy="1009650"/>
          </a:xfrm>
          <a:prstGeom prst="rect">
            <a:avLst/>
          </a:prstGeom>
        </p:spPr>
        <p:txBody>
          <a:bodyPr/>
          <a:lstStyle/>
          <a:p>
            <a:r>
              <a:rPr lang="en-US"/>
              <a:t>Add your center social handle here…</a:t>
            </a:r>
          </a:p>
        </p:txBody>
      </p:sp>
      <p:pic>
        <p:nvPicPr>
          <p:cNvPr id="4" name="Picture 3">
            <a:extLst>
              <a:ext uri="{FF2B5EF4-FFF2-40B4-BE49-F238E27FC236}">
                <a16:creationId xmlns:a16="http://schemas.microsoft.com/office/drawing/2014/main" id="{89076DB1-513D-41D2-84DD-67E7702B3348}"/>
              </a:ext>
            </a:extLst>
          </p:cNvPr>
          <p:cNvPicPr>
            <a:picLocks noChangeAspect="1"/>
          </p:cNvPicPr>
          <p:nvPr/>
        </p:nvPicPr>
        <p:blipFill>
          <a:blip r:embed="rId3"/>
          <a:srcRect/>
          <a:stretch/>
        </p:blipFill>
        <p:spPr>
          <a:xfrm>
            <a:off x="942" y="0"/>
            <a:ext cx="12190116" cy="6858000"/>
          </a:xfrm>
          <a:prstGeom prst="rect">
            <a:avLst/>
          </a:prstGeom>
        </p:spPr>
      </p:pic>
      <p:sp>
        <p:nvSpPr>
          <p:cNvPr id="5" name="TextBox 4">
            <a:extLst>
              <a:ext uri="{FF2B5EF4-FFF2-40B4-BE49-F238E27FC236}">
                <a16:creationId xmlns:a16="http://schemas.microsoft.com/office/drawing/2014/main" id="{77270BFF-E9CE-4207-ACDD-4E7D1E81A3DC}"/>
              </a:ext>
            </a:extLst>
          </p:cNvPr>
          <p:cNvSpPr txBox="1"/>
          <p:nvPr/>
        </p:nvSpPr>
        <p:spPr>
          <a:xfrm>
            <a:off x="49695" y="6642556"/>
            <a:ext cx="248194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A5A5A5">
                    <a:lumMod val="75000"/>
                  </a:srgbClr>
                </a:solidFill>
                <a:effectLst/>
                <a:uLnTx/>
                <a:uFillTx/>
                <a:latin typeface="Arial" panose="020B0604020202020204" pitchFamily="34" charset="0"/>
                <a:ea typeface="+mn-ea"/>
                <a:cs typeface="Arial" panose="020B0604020202020204" pitchFamily="34" charset="0"/>
              </a:rPr>
              <a:t>Image credit: Andrew McCarthy</a:t>
            </a:r>
          </a:p>
        </p:txBody>
      </p:sp>
      <p:sp>
        <p:nvSpPr>
          <p:cNvPr id="6" name="TextBox 5">
            <a:extLst>
              <a:ext uri="{FF2B5EF4-FFF2-40B4-BE49-F238E27FC236}">
                <a16:creationId xmlns:a16="http://schemas.microsoft.com/office/drawing/2014/main" id="{71C4A655-EBAE-4EEE-893D-70817FC2E1AC}"/>
              </a:ext>
            </a:extLst>
          </p:cNvPr>
          <p:cNvSpPr txBox="1"/>
          <p:nvPr/>
        </p:nvSpPr>
        <p:spPr>
          <a:xfrm>
            <a:off x="-12312" y="3238858"/>
            <a:ext cx="1219105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We came in peace.</a:t>
            </a:r>
          </a:p>
        </p:txBody>
      </p:sp>
      <p:sp>
        <p:nvSpPr>
          <p:cNvPr id="7" name="TextBox 6">
            <a:extLst>
              <a:ext uri="{FF2B5EF4-FFF2-40B4-BE49-F238E27FC236}">
                <a16:creationId xmlns:a16="http://schemas.microsoft.com/office/drawing/2014/main" id="{65CC55D4-431E-4854-ADF6-C72E86A02B66}"/>
              </a:ext>
            </a:extLst>
          </p:cNvPr>
          <p:cNvSpPr txBox="1"/>
          <p:nvPr/>
        </p:nvSpPr>
        <p:spPr>
          <a:xfrm>
            <a:off x="13254" y="3749418"/>
            <a:ext cx="121910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We return for all humanity.</a:t>
            </a:r>
          </a:p>
        </p:txBody>
      </p:sp>
      <p:sp>
        <p:nvSpPr>
          <p:cNvPr id="3" name="Footer Placeholder 2">
            <a:extLst>
              <a:ext uri="{FF2B5EF4-FFF2-40B4-BE49-F238E27FC236}">
                <a16:creationId xmlns:a16="http://schemas.microsoft.com/office/drawing/2014/main" id="{92D47750-EA8D-46AD-CC33-CAC6A9AE3824}"/>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SLS-4488</a:t>
            </a:r>
          </a:p>
        </p:txBody>
      </p:sp>
    </p:spTree>
    <p:extLst>
      <p:ext uri="{BB962C8B-B14F-4D97-AF65-F5344CB8AC3E}">
        <p14:creationId xmlns:p14="http://schemas.microsoft.com/office/powerpoint/2010/main" val="2972178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B7AAB66-8A21-E45A-516A-84B1CDABA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D7BB27C-312E-4600-6BA4-BB66E25AC987}"/>
              </a:ext>
            </a:extLst>
          </p:cNvPr>
          <p:cNvSpPr txBox="1"/>
          <p:nvPr/>
        </p:nvSpPr>
        <p:spPr>
          <a:xfrm>
            <a:off x="2559417" y="3120985"/>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nasa.gov</a:t>
            </a:r>
            <a:r>
              <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r>
              <a:rPr kumimoji="0" lang="en-US" sz="1167"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artemis</a:t>
            </a:r>
            <a:endPar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914A20BB-E278-21B0-3DA3-89D44956AC90}"/>
              </a:ext>
            </a:extLst>
          </p:cNvPr>
          <p:cNvSpPr txBox="1"/>
          <p:nvPr/>
        </p:nvSpPr>
        <p:spPr>
          <a:xfrm>
            <a:off x="2559417" y="3754757"/>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r>
              <a:rPr kumimoji="0" lang="en-US" sz="1167"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NASAArtemis</a:t>
            </a:r>
            <a:endPar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9DDE8DF6-8551-7FF1-98BC-0693DE7DF07C}"/>
              </a:ext>
            </a:extLst>
          </p:cNvPr>
          <p:cNvSpPr txBox="1"/>
          <p:nvPr/>
        </p:nvSpPr>
        <p:spPr>
          <a:xfrm>
            <a:off x="2559417" y="4323137"/>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NASA Artemis</a:t>
            </a:r>
          </a:p>
        </p:txBody>
      </p:sp>
      <p:sp>
        <p:nvSpPr>
          <p:cNvPr id="8" name="TextBox 7">
            <a:extLst>
              <a:ext uri="{FF2B5EF4-FFF2-40B4-BE49-F238E27FC236}">
                <a16:creationId xmlns:a16="http://schemas.microsoft.com/office/drawing/2014/main" id="{19301557-7557-25DA-C0BC-AB1C1B6289E8}"/>
              </a:ext>
            </a:extLst>
          </p:cNvPr>
          <p:cNvSpPr txBox="1"/>
          <p:nvPr/>
        </p:nvSpPr>
        <p:spPr>
          <a:xfrm>
            <a:off x="2559417" y="4882835"/>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youtube.com/nasa</a:t>
            </a:r>
          </a:p>
        </p:txBody>
      </p:sp>
      <p:sp>
        <p:nvSpPr>
          <p:cNvPr id="9" name="TextBox 8">
            <a:extLst>
              <a:ext uri="{FF2B5EF4-FFF2-40B4-BE49-F238E27FC236}">
                <a16:creationId xmlns:a16="http://schemas.microsoft.com/office/drawing/2014/main" id="{EFC3290A-BAFF-A239-7264-ED62ADD37AD2}"/>
              </a:ext>
            </a:extLst>
          </p:cNvPr>
          <p:cNvSpPr txBox="1"/>
          <p:nvPr/>
        </p:nvSpPr>
        <p:spPr>
          <a:xfrm>
            <a:off x="2559417" y="5463028"/>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r>
              <a:rPr kumimoji="0" lang="en-US" sz="1167"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NASAArtemis</a:t>
            </a:r>
            <a:endParaRPr kumimoji="0" lang="en-US" sz="11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E928C775-2EFE-36AD-8FC4-7A964FCCE3E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charset="0"/>
                <a:cs typeface="Arial" charset="0"/>
              </a:rPr>
              <a:t>SLS-4390</a:t>
            </a:r>
          </a:p>
        </p:txBody>
      </p:sp>
    </p:spTree>
    <p:extLst>
      <p:ext uri="{BB962C8B-B14F-4D97-AF65-F5344CB8AC3E}">
        <p14:creationId xmlns:p14="http://schemas.microsoft.com/office/powerpoint/2010/main" val="12993596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7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6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0</TotalTime>
  <Words>4068</Words>
  <Application>Microsoft Office PowerPoint</Application>
  <PresentationFormat>Widescreen</PresentationFormat>
  <Paragraphs>378</Paragraphs>
  <Slides>19</Slides>
  <Notes>19</Notes>
  <HiddenSlides>0</HiddenSlides>
  <MMClips>2</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19</vt:i4>
      </vt:variant>
    </vt:vector>
  </HeadingPairs>
  <TitlesOfParts>
    <vt:vector size="32" baseType="lpstr">
      <vt:lpstr>Arial</vt:lpstr>
      <vt:lpstr>Calibri</vt:lpstr>
      <vt:lpstr>Calibri Light</vt:lpstr>
      <vt:lpstr>Century Gothic</vt:lpstr>
      <vt:lpstr>Courier New</vt:lpstr>
      <vt:lpstr>LucidaGrande</vt:lpstr>
      <vt:lpstr>Symbol</vt:lpstr>
      <vt:lpstr>1_Office Theme</vt:lpstr>
      <vt:lpstr>4_Default Theme</vt:lpstr>
      <vt:lpstr>3_Default Theme</vt:lpstr>
      <vt:lpstr>2_Default Theme</vt:lpstr>
      <vt:lpstr>7_Default Theme</vt:lpstr>
      <vt:lpstr>6_Default Theme</vt:lpstr>
      <vt:lpstr>PowerPoint Presentation</vt:lpstr>
      <vt:lpstr>PowerPoint Presentation</vt:lpstr>
      <vt:lpstr>PowerPoint Presentation</vt:lpstr>
      <vt:lpstr>evolution for future exploration</vt:lpstr>
      <vt:lpstr>PowerPoint Presentation</vt:lpstr>
      <vt:lpstr>SLS Test Program Philosophy</vt:lpstr>
      <vt:lpstr>SLS TEST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Sheppard, Whitney D. (MSFC-CS30)[Media Fusion]</dc:creator>
  <cp:lastModifiedBy>Sheppard, Whitney D. (MSFC-CS30)[Media Fusion]</cp:lastModifiedBy>
  <cp:revision>1</cp:revision>
  <dcterms:created xsi:type="dcterms:W3CDTF">2023-04-26T19:33:29Z</dcterms:created>
  <dcterms:modified xsi:type="dcterms:W3CDTF">2023-04-28T16:23:08Z</dcterms:modified>
</cp:coreProperties>
</file>