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9" r:id="rId4"/>
  </p:sldMasterIdLst>
  <p:notesMasterIdLst>
    <p:notesMasterId r:id="rId54"/>
  </p:notesMasterIdLst>
  <p:handoutMasterIdLst>
    <p:handoutMasterId r:id="rId55"/>
  </p:handoutMasterIdLst>
  <p:sldIdLst>
    <p:sldId id="372" r:id="rId5"/>
    <p:sldId id="373" r:id="rId6"/>
    <p:sldId id="640" r:id="rId7"/>
    <p:sldId id="646" r:id="rId8"/>
    <p:sldId id="766" r:id="rId9"/>
    <p:sldId id="767" r:id="rId10"/>
    <p:sldId id="765" r:id="rId11"/>
    <p:sldId id="790" r:id="rId12"/>
    <p:sldId id="651" r:id="rId13"/>
    <p:sldId id="654" r:id="rId14"/>
    <p:sldId id="768" r:id="rId15"/>
    <p:sldId id="769" r:id="rId16"/>
    <p:sldId id="770" r:id="rId17"/>
    <p:sldId id="776" r:id="rId18"/>
    <p:sldId id="774" r:id="rId19"/>
    <p:sldId id="775" r:id="rId20"/>
    <p:sldId id="771" r:id="rId21"/>
    <p:sldId id="772" r:id="rId22"/>
    <p:sldId id="773" r:id="rId23"/>
    <p:sldId id="661" r:id="rId24"/>
    <p:sldId id="662" r:id="rId25"/>
    <p:sldId id="663" r:id="rId26"/>
    <p:sldId id="789" r:id="rId27"/>
    <p:sldId id="777" r:id="rId28"/>
    <p:sldId id="778" r:id="rId29"/>
    <p:sldId id="740" r:id="rId30"/>
    <p:sldId id="738" r:id="rId31"/>
    <p:sldId id="781" r:id="rId32"/>
    <p:sldId id="782" r:id="rId33"/>
    <p:sldId id="725" r:id="rId34"/>
    <p:sldId id="728" r:id="rId35"/>
    <p:sldId id="723" r:id="rId36"/>
    <p:sldId id="724" r:id="rId37"/>
    <p:sldId id="786" r:id="rId38"/>
    <p:sldId id="787" r:id="rId39"/>
    <p:sldId id="748" r:id="rId40"/>
    <p:sldId id="746" r:id="rId41"/>
    <p:sldId id="747" r:id="rId42"/>
    <p:sldId id="780" r:id="rId43"/>
    <p:sldId id="783" r:id="rId44"/>
    <p:sldId id="784" r:id="rId45"/>
    <p:sldId id="749" r:id="rId46"/>
    <p:sldId id="757" r:id="rId47"/>
    <p:sldId id="756" r:id="rId48"/>
    <p:sldId id="762" r:id="rId49"/>
    <p:sldId id="706" r:id="rId50"/>
    <p:sldId id="779" r:id="rId51"/>
    <p:sldId id="785" r:id="rId52"/>
    <p:sldId id="788" r:id="rId53"/>
  </p:sldIdLst>
  <p:sldSz cx="9144000" cy="6858000" type="screen4x3"/>
  <p:notesSz cx="7010400" cy="9296400"/>
  <p:defaultTextStyle>
    <a:defPPr>
      <a:defRPr lang="en-US"/>
    </a:defPPr>
    <a:lvl1pPr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1pPr>
    <a:lvl2pPr marL="4572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2pPr>
    <a:lvl3pPr marL="9144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3pPr>
    <a:lvl4pPr marL="13716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4pPr>
    <a:lvl5pPr marL="18288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5pPr>
    <a:lvl6pPr marL="22860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6pPr>
    <a:lvl7pPr marL="27432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7pPr>
    <a:lvl8pPr marL="32004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8pPr>
    <a:lvl9pPr marL="36576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FF00"/>
    <a:srgbClr val="000080"/>
    <a:srgbClr val="00E9B0"/>
    <a:srgbClr val="008080"/>
    <a:srgbClr val="0080FF"/>
    <a:srgbClr val="CC66FF"/>
    <a:srgbClr val="004080"/>
    <a:srgbClr val="00804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3" autoAdjust="0"/>
    <p:restoredTop sz="92166" autoAdjust="0"/>
  </p:normalViewPr>
  <p:slideViewPr>
    <p:cSldViewPr>
      <p:cViewPr varScale="1">
        <p:scale>
          <a:sx n="61" d="100"/>
          <a:sy n="61" d="100"/>
        </p:scale>
        <p:origin x="1588"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2220" y="-30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2" tIns="46586" rIns="93172" bIns="46586"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4820"/>
          </a:xfrm>
          <a:prstGeom prst="rect">
            <a:avLst/>
          </a:prstGeom>
        </p:spPr>
        <p:txBody>
          <a:bodyPr vert="horz" lIns="93172" tIns="46586" rIns="93172" bIns="46586" rtlCol="0"/>
          <a:lstStyle>
            <a:lvl1pPr algn="r">
              <a:defRPr sz="1200"/>
            </a:lvl1pPr>
          </a:lstStyle>
          <a:p>
            <a:fld id="{3C4D4A43-FD7D-4B47-BD0A-2D623360AF61}" type="datetimeFigureOut">
              <a:rPr lang="en-US" smtClean="0"/>
              <a:pPr/>
              <a:t>5/4/2023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200"/>
            </a:lvl1pPr>
          </a:lstStyle>
          <a:p>
            <a:fld id="{A2D137AE-A7A0-4ED9-9E2D-0DC24DE2C82B}" type="slidenum">
              <a:rPr lang="en-US" smtClean="0"/>
              <a:pPr/>
              <a:t>‹#›</a:t>
            </a:fld>
            <a:endParaRPr lang="en-US"/>
          </a:p>
        </p:txBody>
      </p:sp>
    </p:spTree>
    <p:extLst>
      <p:ext uri="{BB962C8B-B14F-4D97-AF65-F5344CB8AC3E}">
        <p14:creationId xmlns:p14="http://schemas.microsoft.com/office/powerpoint/2010/main" val="39799454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3037840" cy="46482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l" eaLnBrk="1" hangingPunct="1">
              <a:lnSpc>
                <a:spcPct val="100000"/>
              </a:lnSpc>
              <a:defRPr sz="1200" i="0">
                <a:solidFill>
                  <a:schemeClr val="tx1"/>
                </a:solidFill>
                <a:effectLst/>
                <a:latin typeface="Arial" charset="0"/>
              </a:defRPr>
            </a:lvl1pPr>
          </a:lstStyle>
          <a:p>
            <a:endParaRPr lang="en-US"/>
          </a:p>
        </p:txBody>
      </p:sp>
      <p:sp>
        <p:nvSpPr>
          <p:cNvPr id="7171" name="Rectangle 3"/>
          <p:cNvSpPr>
            <a:spLocks noGrp="1" noChangeArrowheads="1"/>
          </p:cNvSpPr>
          <p:nvPr>
            <p:ph type="dt" idx="1"/>
          </p:nvPr>
        </p:nvSpPr>
        <p:spPr bwMode="auto">
          <a:xfrm>
            <a:off x="3970938" y="1"/>
            <a:ext cx="3037840" cy="46482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eaLnBrk="1" hangingPunct="1">
              <a:lnSpc>
                <a:spcPct val="100000"/>
              </a:lnSpc>
              <a:defRPr sz="1200" i="0">
                <a:solidFill>
                  <a:schemeClr val="tx1"/>
                </a:solidFill>
                <a:effectLst/>
                <a:latin typeface="Arial" charset="0"/>
              </a:defRPr>
            </a:lvl1pPr>
          </a:lstStyle>
          <a:p>
            <a:endParaRPr lang="en-US"/>
          </a:p>
        </p:txBody>
      </p:sp>
      <p:sp>
        <p:nvSpPr>
          <p:cNvPr id="7172"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701040" y="4415791"/>
            <a:ext cx="5608320" cy="418338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174"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l" eaLnBrk="1" hangingPunct="1">
              <a:lnSpc>
                <a:spcPct val="100000"/>
              </a:lnSpc>
              <a:defRPr sz="1200" i="0">
                <a:solidFill>
                  <a:schemeClr val="tx1"/>
                </a:solidFill>
                <a:effectLst/>
                <a:latin typeface="Arial" charset="0"/>
              </a:defRPr>
            </a:lvl1pPr>
          </a:lstStyle>
          <a:p>
            <a:endParaRPr lang="en-US"/>
          </a:p>
        </p:txBody>
      </p:sp>
      <p:sp>
        <p:nvSpPr>
          <p:cNvPr id="7175"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eaLnBrk="1" hangingPunct="1">
              <a:lnSpc>
                <a:spcPct val="100000"/>
              </a:lnSpc>
              <a:defRPr sz="1200" i="0">
                <a:solidFill>
                  <a:schemeClr val="tx1"/>
                </a:solidFill>
                <a:effectLst/>
                <a:latin typeface="Arial" charset="0"/>
              </a:defRPr>
            </a:lvl1pPr>
          </a:lstStyle>
          <a:p>
            <a:fld id="{C966EFA2-73AD-4C15-80AB-E98645145D3A}" type="slidenum">
              <a:rPr lang="en-US"/>
              <a:pPr/>
              <a:t>‹#›</a:t>
            </a:fld>
            <a:endParaRPr lang="en-US"/>
          </a:p>
        </p:txBody>
      </p:sp>
    </p:spTree>
    <p:extLst>
      <p:ext uri="{BB962C8B-B14F-4D97-AF65-F5344CB8AC3E}">
        <p14:creationId xmlns:p14="http://schemas.microsoft.com/office/powerpoint/2010/main" val="4781543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1</a:t>
            </a:fld>
            <a:endParaRPr lang="en-US"/>
          </a:p>
        </p:txBody>
      </p:sp>
    </p:spTree>
    <p:extLst>
      <p:ext uri="{BB962C8B-B14F-4D97-AF65-F5344CB8AC3E}">
        <p14:creationId xmlns:p14="http://schemas.microsoft.com/office/powerpoint/2010/main" val="3489690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Aerospace Materials book also has a chapter on materials for launch vehicles.</a:t>
            </a:r>
          </a:p>
        </p:txBody>
      </p:sp>
      <p:sp>
        <p:nvSpPr>
          <p:cNvPr id="4" name="Slide Number Placeholder 3"/>
          <p:cNvSpPr>
            <a:spLocks noGrp="1"/>
          </p:cNvSpPr>
          <p:nvPr>
            <p:ph type="sldNum" sz="quarter" idx="10"/>
          </p:nvPr>
        </p:nvSpPr>
        <p:spPr/>
        <p:txBody>
          <a:bodyPr/>
          <a:lstStyle/>
          <a:p>
            <a:fld id="{C966EFA2-73AD-4C15-80AB-E98645145D3A}" type="slidenum">
              <a:rPr lang="en-US" smtClean="0"/>
              <a:pPr/>
              <a:t>2</a:t>
            </a:fld>
            <a:endParaRPr lang="en-US"/>
          </a:p>
        </p:txBody>
      </p:sp>
    </p:spTree>
    <p:extLst>
      <p:ext uri="{BB962C8B-B14F-4D97-AF65-F5344CB8AC3E}">
        <p14:creationId xmlns:p14="http://schemas.microsoft.com/office/powerpoint/2010/main" val="3249018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Avionic materials are being covered in another presentation.</a:t>
            </a:r>
          </a:p>
        </p:txBody>
      </p:sp>
      <p:sp>
        <p:nvSpPr>
          <p:cNvPr id="4" name="Slide Number Placeholder 3"/>
          <p:cNvSpPr>
            <a:spLocks noGrp="1"/>
          </p:cNvSpPr>
          <p:nvPr>
            <p:ph type="sldNum" sz="quarter" idx="10"/>
          </p:nvPr>
        </p:nvSpPr>
        <p:spPr/>
        <p:txBody>
          <a:bodyPr/>
          <a:lstStyle/>
          <a:p>
            <a:fld id="{C966EFA2-73AD-4C15-80AB-E98645145D3A}" type="slidenum">
              <a:rPr lang="en-US" smtClean="0"/>
              <a:pPr/>
              <a:t>3</a:t>
            </a:fld>
            <a:endParaRPr lang="en-US"/>
          </a:p>
        </p:txBody>
      </p:sp>
    </p:spTree>
    <p:extLst>
      <p:ext uri="{BB962C8B-B14F-4D97-AF65-F5344CB8AC3E}">
        <p14:creationId xmlns:p14="http://schemas.microsoft.com/office/powerpoint/2010/main" val="1004599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t>
            </a:r>
            <a:r>
              <a:rPr lang="en-US" baseline="0" dirty="0"/>
              <a:t>do we make sure that our spacecraft is going to survive?  How do we choose the right material from the beginning rather than a costly last-minute substitute?  And I will keep hammering this point, a material may be great in one environment and fail in another. The DSNE is the SLS environment definition, and it’s divided into the different areas, including launch site, lunar orbit, deep space, etc. Materials used in critical applications, such as life-limited materials, safety- and fracture-critical parts, liquid oxygen/gaseous oxygen (LOX /GOX) batch-sensitive materials, or materials requiring treatment to prevent hydrogen embrittlement, should be traceable by lot through all critical processing steps and the end-item application. </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4</a:t>
            </a:fld>
            <a:endParaRPr lang="en-US"/>
          </a:p>
        </p:txBody>
      </p:sp>
    </p:spTree>
    <p:extLst>
      <p:ext uri="{BB962C8B-B14F-4D97-AF65-F5344CB8AC3E}">
        <p14:creationId xmlns:p14="http://schemas.microsoft.com/office/powerpoint/2010/main" val="1522524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Planetary protection is minimizing microbes, spores, other biological materials.</a:t>
            </a:r>
          </a:p>
        </p:txBody>
      </p:sp>
      <p:sp>
        <p:nvSpPr>
          <p:cNvPr id="4" name="Slide Number Placeholder 3"/>
          <p:cNvSpPr>
            <a:spLocks noGrp="1"/>
          </p:cNvSpPr>
          <p:nvPr>
            <p:ph type="sldNum" sz="quarter" idx="10"/>
          </p:nvPr>
        </p:nvSpPr>
        <p:spPr/>
        <p:txBody>
          <a:bodyPr/>
          <a:lstStyle/>
          <a:p>
            <a:fld id="{C966EFA2-73AD-4C15-80AB-E98645145D3A}" type="slidenum">
              <a:rPr lang="en-US" smtClean="0"/>
              <a:pPr/>
              <a:t>5</a:t>
            </a:fld>
            <a:endParaRPr lang="en-US"/>
          </a:p>
        </p:txBody>
      </p:sp>
    </p:spTree>
    <p:extLst>
      <p:ext uri="{BB962C8B-B14F-4D97-AF65-F5344CB8AC3E}">
        <p14:creationId xmlns:p14="http://schemas.microsoft.com/office/powerpoint/2010/main" val="899337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6</a:t>
            </a:fld>
            <a:endParaRPr lang="en-US"/>
          </a:p>
        </p:txBody>
      </p:sp>
    </p:spTree>
    <p:extLst>
      <p:ext uri="{BB962C8B-B14F-4D97-AF65-F5344CB8AC3E}">
        <p14:creationId xmlns:p14="http://schemas.microsoft.com/office/powerpoint/2010/main" val="2340488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GIDEP pronounced guy-dep.  Noncompliance with process specs include failing to batch-test things like fasteners, failure to follow military specs for heat-treat or anodizing</a:t>
            </a:r>
          </a:p>
        </p:txBody>
      </p:sp>
      <p:sp>
        <p:nvSpPr>
          <p:cNvPr id="4" name="Slide Number Placeholder 3"/>
          <p:cNvSpPr>
            <a:spLocks noGrp="1"/>
          </p:cNvSpPr>
          <p:nvPr>
            <p:ph type="sldNum" sz="quarter" idx="10"/>
          </p:nvPr>
        </p:nvSpPr>
        <p:spPr/>
        <p:txBody>
          <a:bodyPr/>
          <a:lstStyle/>
          <a:p>
            <a:fld id="{C966EFA2-73AD-4C15-80AB-E98645145D3A}" type="slidenum">
              <a:rPr lang="en-US" smtClean="0"/>
              <a:pPr/>
              <a:t>7</a:t>
            </a:fld>
            <a:endParaRPr lang="en-US"/>
          </a:p>
        </p:txBody>
      </p:sp>
    </p:spTree>
    <p:extLst>
      <p:ext uri="{BB962C8B-B14F-4D97-AF65-F5344CB8AC3E}">
        <p14:creationId xmlns:p14="http://schemas.microsoft.com/office/powerpoint/2010/main" val="3966037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66EFA2-73AD-4C15-80AB-E98645145D3A}" type="slidenum">
              <a:rPr lang="en-US" smtClean="0"/>
              <a:pPr/>
              <a:t>8</a:t>
            </a:fld>
            <a:endParaRPr lang="en-US"/>
          </a:p>
        </p:txBody>
      </p:sp>
    </p:spTree>
    <p:extLst>
      <p:ext uri="{BB962C8B-B14F-4D97-AF65-F5344CB8AC3E}">
        <p14:creationId xmlns:p14="http://schemas.microsoft.com/office/powerpoint/2010/main" val="3180006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Materials</a:t>
            </a:r>
            <a:r>
              <a:rPr lang="en-US" baseline="0" dirty="0"/>
              <a:t> selection is made following</a:t>
            </a:r>
            <a:r>
              <a:rPr lang="en-US" dirty="0"/>
              <a:t> NASA-STD-6016</a:t>
            </a:r>
            <a:r>
              <a:rPr lang="en-US" baseline="0" dirty="0"/>
              <a:t> then tested per NASA-STD-6001. What tests need to be performed will depend on where the material will be used.  Materials for an unmanned vehicle will not need toxicity or odor testing but may need fluid compatibility testing.</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9</a:t>
            </a:fld>
            <a:endParaRPr lang="en-US"/>
          </a:p>
        </p:txBody>
      </p:sp>
    </p:spTree>
    <p:extLst>
      <p:ext uri="{BB962C8B-B14F-4D97-AF65-F5344CB8AC3E}">
        <p14:creationId xmlns:p14="http://schemas.microsoft.com/office/powerpoint/2010/main" val="2691710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databases in MAPTIS is the Materials Selection database.</a:t>
            </a:r>
            <a:r>
              <a:rPr lang="en-US" baseline="0" dirty="0"/>
              <a:t>  You can look up materials by use, by trade name, or by composition.  Obsolete names can also be searched, for example </a:t>
            </a:r>
            <a:r>
              <a:rPr lang="en-US" baseline="0" dirty="0" err="1"/>
              <a:t>Chemglaze</a:t>
            </a:r>
            <a:r>
              <a:rPr lang="en-US" baseline="0" dirty="0"/>
              <a:t> A-276 paint is now known as </a:t>
            </a:r>
            <a:r>
              <a:rPr lang="en-US" baseline="0" dirty="0" err="1"/>
              <a:t>Aeroglaze</a:t>
            </a:r>
            <a:r>
              <a:rPr lang="en-US" baseline="0" dirty="0"/>
              <a:t> A-276, and both names are in the record.  For some materials, the use temperature is given.  This started with the old NHB 8060.1 testing, so there’s arc tracking and other wire insulation tests, flammability and other oxygen compatibility tests.  </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10</a:t>
            </a:fld>
            <a:endParaRPr lang="en-US"/>
          </a:p>
        </p:txBody>
      </p:sp>
    </p:spTree>
    <p:extLst>
      <p:ext uri="{BB962C8B-B14F-4D97-AF65-F5344CB8AC3E}">
        <p14:creationId xmlns:p14="http://schemas.microsoft.com/office/powerpoint/2010/main" val="1375185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err="1"/>
              <a:t>Offgassing</a:t>
            </a:r>
            <a:r>
              <a:rPr lang="en-US" dirty="0"/>
              <a:t> is like a new car smell.  If you have sensitive optics on board, a star-tracker, a camera, a window, a charge coupled device, you’re going to want to pay attention to material outgassing.</a:t>
            </a:r>
          </a:p>
          <a:p>
            <a:endParaRPr lang="en-US" dirty="0"/>
          </a:p>
        </p:txBody>
      </p:sp>
      <p:sp>
        <p:nvSpPr>
          <p:cNvPr id="4" name="Slide Number Placeholder 3"/>
          <p:cNvSpPr>
            <a:spLocks noGrp="1"/>
          </p:cNvSpPr>
          <p:nvPr>
            <p:ph type="sldNum" sz="quarter" idx="5"/>
          </p:nvPr>
        </p:nvSpPr>
        <p:spPr/>
        <p:txBody>
          <a:bodyPr/>
          <a:lstStyle/>
          <a:p>
            <a:fld id="{C966EFA2-73AD-4C15-80AB-E98645145D3A}" type="slidenum">
              <a:rPr lang="en-US" smtClean="0"/>
              <a:pPr/>
              <a:t>11</a:t>
            </a:fld>
            <a:endParaRPr lang="en-US"/>
          </a:p>
        </p:txBody>
      </p:sp>
    </p:spTree>
    <p:extLst>
      <p:ext uri="{BB962C8B-B14F-4D97-AF65-F5344CB8AC3E}">
        <p14:creationId xmlns:p14="http://schemas.microsoft.com/office/powerpoint/2010/main" val="1018363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66EFA2-73AD-4C15-80AB-E98645145D3A}" type="slidenum">
              <a:rPr lang="en-US" smtClean="0"/>
              <a:pPr/>
              <a:t>12</a:t>
            </a:fld>
            <a:endParaRPr lang="en-US"/>
          </a:p>
        </p:txBody>
      </p:sp>
    </p:spTree>
    <p:extLst>
      <p:ext uri="{BB962C8B-B14F-4D97-AF65-F5344CB8AC3E}">
        <p14:creationId xmlns:p14="http://schemas.microsoft.com/office/powerpoint/2010/main" val="572743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66EFA2-73AD-4C15-80AB-E98645145D3A}" type="slidenum">
              <a:rPr lang="en-US" smtClean="0"/>
              <a:pPr/>
              <a:t>13</a:t>
            </a:fld>
            <a:endParaRPr lang="en-US"/>
          </a:p>
        </p:txBody>
      </p:sp>
    </p:spTree>
    <p:extLst>
      <p:ext uri="{BB962C8B-B14F-4D97-AF65-F5344CB8AC3E}">
        <p14:creationId xmlns:p14="http://schemas.microsoft.com/office/powerpoint/2010/main" val="2686892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Cryopumping</a:t>
            </a:r>
            <a:r>
              <a:rPr lang="en-US" dirty="0"/>
              <a:t> is “the influx of gas into an unclosed volume resulting from the vacuum generated when cryogenic temperatures liquefy and condense the gas on the cryogenic boundaries of that volume.” </a:t>
            </a:r>
          </a:p>
        </p:txBody>
      </p:sp>
      <p:sp>
        <p:nvSpPr>
          <p:cNvPr id="4" name="Slide Number Placeholder 3"/>
          <p:cNvSpPr>
            <a:spLocks noGrp="1"/>
          </p:cNvSpPr>
          <p:nvPr>
            <p:ph type="sldNum" sz="quarter" idx="5"/>
          </p:nvPr>
        </p:nvSpPr>
        <p:spPr/>
        <p:txBody>
          <a:bodyPr/>
          <a:lstStyle/>
          <a:p>
            <a:fld id="{C966EFA2-73AD-4C15-80AB-E98645145D3A}" type="slidenum">
              <a:rPr lang="en-US" smtClean="0"/>
              <a:pPr/>
              <a:t>14</a:t>
            </a:fld>
            <a:endParaRPr lang="en-US"/>
          </a:p>
        </p:txBody>
      </p:sp>
    </p:spTree>
    <p:extLst>
      <p:ext uri="{BB962C8B-B14F-4D97-AF65-F5344CB8AC3E}">
        <p14:creationId xmlns:p14="http://schemas.microsoft.com/office/powerpoint/2010/main" val="1891822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highlights from the NASA-STD-6016 document here.</a:t>
            </a:r>
          </a:p>
        </p:txBody>
      </p:sp>
      <p:sp>
        <p:nvSpPr>
          <p:cNvPr id="4" name="Slide Number Placeholder 3"/>
          <p:cNvSpPr>
            <a:spLocks noGrp="1"/>
          </p:cNvSpPr>
          <p:nvPr>
            <p:ph type="sldNum" sz="quarter" idx="5"/>
          </p:nvPr>
        </p:nvSpPr>
        <p:spPr/>
        <p:txBody>
          <a:bodyPr/>
          <a:lstStyle/>
          <a:p>
            <a:fld id="{C966EFA2-73AD-4C15-80AB-E98645145D3A}" type="slidenum">
              <a:rPr lang="en-US" smtClean="0"/>
              <a:pPr/>
              <a:t>15</a:t>
            </a:fld>
            <a:endParaRPr lang="en-US"/>
          </a:p>
        </p:txBody>
      </p:sp>
    </p:spTree>
    <p:extLst>
      <p:ext uri="{BB962C8B-B14F-4D97-AF65-F5344CB8AC3E}">
        <p14:creationId xmlns:p14="http://schemas.microsoft.com/office/powerpoint/2010/main" val="3717674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chemical conversion coatings use hexavalent chromium, newer ones do not.  Be aware that some thermal control coatings may require bare metal for adhesion, you will need to mask these areas from conversion coating application.</a:t>
            </a:r>
          </a:p>
        </p:txBody>
      </p:sp>
      <p:sp>
        <p:nvSpPr>
          <p:cNvPr id="4" name="Slide Number Placeholder 3"/>
          <p:cNvSpPr>
            <a:spLocks noGrp="1"/>
          </p:cNvSpPr>
          <p:nvPr>
            <p:ph type="sldNum" sz="quarter" idx="5"/>
          </p:nvPr>
        </p:nvSpPr>
        <p:spPr/>
        <p:txBody>
          <a:bodyPr/>
          <a:lstStyle/>
          <a:p>
            <a:fld id="{C966EFA2-73AD-4C15-80AB-E98645145D3A}" type="slidenum">
              <a:rPr lang="en-US" smtClean="0"/>
              <a:pPr/>
              <a:t>16</a:t>
            </a:fld>
            <a:endParaRPr lang="en-US"/>
          </a:p>
        </p:txBody>
      </p:sp>
    </p:spTree>
    <p:extLst>
      <p:ext uri="{BB962C8B-B14F-4D97-AF65-F5344CB8AC3E}">
        <p14:creationId xmlns:p14="http://schemas.microsoft.com/office/powerpoint/2010/main" val="2306449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standard stock dimensions – don’t pick 57 mil aluminum, increase to 63 mils or decrease to 50 mils and adjust stiffeners.</a:t>
            </a:r>
          </a:p>
        </p:txBody>
      </p:sp>
      <p:sp>
        <p:nvSpPr>
          <p:cNvPr id="4" name="Slide Number Placeholder 3"/>
          <p:cNvSpPr>
            <a:spLocks noGrp="1"/>
          </p:cNvSpPr>
          <p:nvPr>
            <p:ph type="sldNum" sz="quarter" idx="5"/>
          </p:nvPr>
        </p:nvSpPr>
        <p:spPr/>
        <p:txBody>
          <a:bodyPr/>
          <a:lstStyle/>
          <a:p>
            <a:fld id="{C966EFA2-73AD-4C15-80AB-E98645145D3A}" type="slidenum">
              <a:rPr lang="en-US" smtClean="0"/>
              <a:pPr/>
              <a:t>17</a:t>
            </a:fld>
            <a:endParaRPr lang="en-US"/>
          </a:p>
        </p:txBody>
      </p:sp>
    </p:spTree>
    <p:extLst>
      <p:ext uri="{BB962C8B-B14F-4D97-AF65-F5344CB8AC3E}">
        <p14:creationId xmlns:p14="http://schemas.microsoft.com/office/powerpoint/2010/main" val="957339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Launch Vehicle Stage Adapter (LVSA) heading into one of our buildings for foam spray.  Did we have accurate dimensions for the crawler, the support frame, the LVSA itself, the building door?  Does the door move enough out of the way?  Will there be interference from light fixtures?</a:t>
            </a:r>
          </a:p>
        </p:txBody>
      </p:sp>
      <p:sp>
        <p:nvSpPr>
          <p:cNvPr id="4" name="Slide Number Placeholder 3"/>
          <p:cNvSpPr>
            <a:spLocks noGrp="1"/>
          </p:cNvSpPr>
          <p:nvPr>
            <p:ph type="sldNum" sz="quarter" idx="5"/>
          </p:nvPr>
        </p:nvSpPr>
        <p:spPr/>
        <p:txBody>
          <a:bodyPr/>
          <a:lstStyle/>
          <a:p>
            <a:fld id="{C966EFA2-73AD-4C15-80AB-E98645145D3A}" type="slidenum">
              <a:rPr lang="en-US" smtClean="0"/>
              <a:pPr/>
              <a:t>19</a:t>
            </a:fld>
            <a:endParaRPr lang="en-US"/>
          </a:p>
        </p:txBody>
      </p:sp>
    </p:spTree>
    <p:extLst>
      <p:ext uri="{BB962C8B-B14F-4D97-AF65-F5344CB8AC3E}">
        <p14:creationId xmlns:p14="http://schemas.microsoft.com/office/powerpoint/2010/main" val="2912463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these are really obvious, but I’m repeating them here anyway.  Getter means more likely to deposit there.</a:t>
            </a:r>
          </a:p>
        </p:txBody>
      </p:sp>
      <p:sp>
        <p:nvSpPr>
          <p:cNvPr id="4" name="Slide Number Placeholder 3"/>
          <p:cNvSpPr>
            <a:spLocks noGrp="1"/>
          </p:cNvSpPr>
          <p:nvPr>
            <p:ph type="sldNum" sz="quarter" idx="10"/>
          </p:nvPr>
        </p:nvSpPr>
        <p:spPr/>
        <p:txBody>
          <a:bodyPr/>
          <a:lstStyle/>
          <a:p>
            <a:fld id="{C966EFA2-73AD-4C15-80AB-E98645145D3A}" type="slidenum">
              <a:rPr lang="en-US" smtClean="0"/>
              <a:pPr/>
              <a:t>20</a:t>
            </a:fld>
            <a:endParaRPr lang="en-US"/>
          </a:p>
        </p:txBody>
      </p:sp>
    </p:spTree>
    <p:extLst>
      <p:ext uri="{BB962C8B-B14F-4D97-AF65-F5344CB8AC3E}">
        <p14:creationId xmlns:p14="http://schemas.microsoft.com/office/powerpoint/2010/main" val="2460811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absorptance is 1</a:t>
            </a:r>
            <a:r>
              <a:rPr lang="en-US" baseline="0" dirty="0"/>
              <a:t> minus the solar reflectance for materials that aren’t </a:t>
            </a:r>
            <a:r>
              <a:rPr lang="en-US" baseline="0" dirty="0" err="1"/>
              <a:t>transmissive</a:t>
            </a:r>
            <a:r>
              <a:rPr lang="en-US" baseline="0" dirty="0"/>
              <a:t>.</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21</a:t>
            </a:fld>
            <a:endParaRPr lang="en-US"/>
          </a:p>
        </p:txBody>
      </p:sp>
    </p:spTree>
    <p:extLst>
      <p:ext uri="{BB962C8B-B14F-4D97-AF65-F5344CB8AC3E}">
        <p14:creationId xmlns:p14="http://schemas.microsoft.com/office/powerpoint/2010/main" val="2906271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silver/Teflon is alike,</a:t>
            </a:r>
            <a:r>
              <a:rPr lang="en-US" baseline="0" dirty="0"/>
              <a:t> the thinner the Teflon, the</a:t>
            </a:r>
            <a:r>
              <a:rPr lang="en-US" dirty="0"/>
              <a:t> lower the emittance.  Here I have 10 mil thick silver/Teflon, the emittance for 2 mil silver/Teflon is 0.60.  Z93P</a:t>
            </a:r>
            <a:r>
              <a:rPr lang="en-US" baseline="0" dirty="0"/>
              <a:t> is a common radiator coating, but you have to keep it clean because it will darken in the presence of molecular contamination.  Beta cloth is a glass cloth used as a cover for multi-layer insulation thermal blankets.  RM-550-IB is a black coating for absorbing light or for contrast in a docking target.  Gold/</a:t>
            </a:r>
            <a:r>
              <a:rPr lang="en-US" baseline="0" dirty="0" err="1"/>
              <a:t>Kapton</a:t>
            </a:r>
            <a:r>
              <a:rPr lang="en-US" baseline="0" dirty="0"/>
              <a:t> is the shiny stuff you see in pictures of the Apollo lunar module.</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22</a:t>
            </a:fld>
            <a:endParaRPr lang="en-US"/>
          </a:p>
        </p:txBody>
      </p:sp>
    </p:spTree>
    <p:extLst>
      <p:ext uri="{BB962C8B-B14F-4D97-AF65-F5344CB8AC3E}">
        <p14:creationId xmlns:p14="http://schemas.microsoft.com/office/powerpoint/2010/main" val="4194751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23</a:t>
            </a:fld>
            <a:endParaRPr lang="en-US"/>
          </a:p>
        </p:txBody>
      </p:sp>
    </p:spTree>
    <p:extLst>
      <p:ext uri="{BB962C8B-B14F-4D97-AF65-F5344CB8AC3E}">
        <p14:creationId xmlns:p14="http://schemas.microsoft.com/office/powerpoint/2010/main" val="6761386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shield materials selection is dependent on the peak heat flux and stagnation pressure during reentry, as well as mechanical strength, density, entry angle, and the shape of the heat shield (i.e., blunt-body, sphere-cone, </a:t>
            </a:r>
            <a:r>
              <a:rPr lang="en-US" dirty="0" err="1"/>
              <a:t>biconic</a:t>
            </a:r>
            <a:r>
              <a:rPr lang="en-US" dirty="0"/>
              <a:t>, or non-axisymmetric). </a:t>
            </a:r>
          </a:p>
        </p:txBody>
      </p:sp>
      <p:sp>
        <p:nvSpPr>
          <p:cNvPr id="4" name="Slide Number Placeholder 3"/>
          <p:cNvSpPr>
            <a:spLocks noGrp="1"/>
          </p:cNvSpPr>
          <p:nvPr>
            <p:ph type="sldNum" sz="quarter" idx="5"/>
          </p:nvPr>
        </p:nvSpPr>
        <p:spPr/>
        <p:txBody>
          <a:bodyPr/>
          <a:lstStyle/>
          <a:p>
            <a:fld id="{C966EFA2-73AD-4C15-80AB-E98645145D3A}" type="slidenum">
              <a:rPr lang="en-US" smtClean="0"/>
              <a:pPr/>
              <a:t>24</a:t>
            </a:fld>
            <a:endParaRPr lang="en-US"/>
          </a:p>
        </p:txBody>
      </p:sp>
    </p:spTree>
    <p:extLst>
      <p:ext uri="{BB962C8B-B14F-4D97-AF65-F5344CB8AC3E}">
        <p14:creationId xmlns:p14="http://schemas.microsoft.com/office/powerpoint/2010/main" val="912149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Juno probe has an electronics “vault” with 1-cm thick titanium to withstand the intense radiation around Jupiter. </a:t>
            </a:r>
          </a:p>
        </p:txBody>
      </p:sp>
      <p:sp>
        <p:nvSpPr>
          <p:cNvPr id="4" name="Slide Number Placeholder 3"/>
          <p:cNvSpPr>
            <a:spLocks noGrp="1"/>
          </p:cNvSpPr>
          <p:nvPr>
            <p:ph type="sldNum" sz="quarter" idx="5"/>
          </p:nvPr>
        </p:nvSpPr>
        <p:spPr/>
        <p:txBody>
          <a:bodyPr/>
          <a:lstStyle/>
          <a:p>
            <a:fld id="{C966EFA2-73AD-4C15-80AB-E98645145D3A}" type="slidenum">
              <a:rPr lang="en-US" smtClean="0"/>
              <a:pPr/>
              <a:t>25</a:t>
            </a:fld>
            <a:endParaRPr lang="en-US"/>
          </a:p>
        </p:txBody>
      </p:sp>
    </p:spTree>
    <p:extLst>
      <p:ext uri="{BB962C8B-B14F-4D97-AF65-F5344CB8AC3E}">
        <p14:creationId xmlns:p14="http://schemas.microsoft.com/office/powerpoint/2010/main" val="23003057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thick wall would be too heavy and really not stop particles the way a Whipple shield can.  This outer shield layer or bumper breaks up the impact particle into smaller pieces or can even vaporize it.  On Space Station this middle layer has layers of Kevlar and Nextel fabric just like a bulletproof vest.  This absorbs all the impact particles or at least slows them down and protects the pressure wall.</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26</a:t>
            </a:fld>
            <a:endParaRPr lang="en-US"/>
          </a:p>
        </p:txBody>
      </p:sp>
    </p:spTree>
    <p:extLst>
      <p:ext uri="{BB962C8B-B14F-4D97-AF65-F5344CB8AC3E}">
        <p14:creationId xmlns:p14="http://schemas.microsoft.com/office/powerpoint/2010/main" val="433597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one of the leading edge experiments on the Long Duration Exposure Facility (LDEF), and that’s over 300 impacts in a 3 foot by 4 foot area.  This is a silver/Teflon blanket, and at each penetration, atomic oxygen oxidized the exposed silver, so the black areas are discolorations around a smaller hole.  This eventually affects the thermal performance of the blanket.  The leading edge (ram) gets a lot more impacts than the trailing edge (wake)</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27</a:t>
            </a:fld>
            <a:endParaRPr lang="en-US"/>
          </a:p>
        </p:txBody>
      </p:sp>
    </p:spTree>
    <p:extLst>
      <p:ext uri="{BB962C8B-B14F-4D97-AF65-F5344CB8AC3E}">
        <p14:creationId xmlns:p14="http://schemas.microsoft.com/office/powerpoint/2010/main" val="25596242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previously talked about string spacing, the difference in voltage between</a:t>
            </a:r>
            <a:r>
              <a:rPr lang="en-US" baseline="0" dirty="0"/>
              <a:t> adjacent strings, the blocking diodes, these are lessons learned from solar arrays like these.  There is also a synergism between meteoroid/debris impact and plasma where an arc can occur because of an impact.</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31</a:t>
            </a:fld>
            <a:endParaRPr lang="en-US"/>
          </a:p>
        </p:txBody>
      </p:sp>
    </p:spTree>
    <p:extLst>
      <p:ext uri="{BB962C8B-B14F-4D97-AF65-F5344CB8AC3E}">
        <p14:creationId xmlns:p14="http://schemas.microsoft.com/office/powerpoint/2010/main" val="4257182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RTV silicone is great for protecting</a:t>
            </a:r>
            <a:r>
              <a:rPr lang="en-US" baseline="0" dirty="0"/>
              <a:t> solar arrays, but you need to be careful if it’s line-of-sight to sensitive optics.</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33</a:t>
            </a:fld>
            <a:endParaRPr lang="en-US"/>
          </a:p>
        </p:txBody>
      </p:sp>
    </p:spTree>
    <p:extLst>
      <p:ext uri="{BB962C8B-B14F-4D97-AF65-F5344CB8AC3E}">
        <p14:creationId xmlns:p14="http://schemas.microsoft.com/office/powerpoint/2010/main" val="14080958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crystal transformation results in an expansion of the crystal lattice. This expansion causes the tin plating to crack and spall off the substrate.  It can short out micro-electronics and produce FOD.  It is the likely cause of the failure of three Hughes HS-601 commercial communications satellites due to intermittent electrical shorts.</a:t>
            </a:r>
          </a:p>
        </p:txBody>
      </p:sp>
      <p:sp>
        <p:nvSpPr>
          <p:cNvPr id="4" name="Slide Number Placeholder 3"/>
          <p:cNvSpPr>
            <a:spLocks noGrp="1"/>
          </p:cNvSpPr>
          <p:nvPr>
            <p:ph type="sldNum" sz="quarter" idx="5"/>
          </p:nvPr>
        </p:nvSpPr>
        <p:spPr/>
        <p:txBody>
          <a:bodyPr/>
          <a:lstStyle/>
          <a:p>
            <a:fld id="{C966EFA2-73AD-4C15-80AB-E98645145D3A}" type="slidenum">
              <a:rPr lang="en-US" smtClean="0"/>
              <a:pPr/>
              <a:t>35</a:t>
            </a:fld>
            <a:endParaRPr lang="en-US"/>
          </a:p>
        </p:txBody>
      </p:sp>
    </p:spTree>
    <p:extLst>
      <p:ext uri="{BB962C8B-B14F-4D97-AF65-F5344CB8AC3E}">
        <p14:creationId xmlns:p14="http://schemas.microsoft.com/office/powerpoint/2010/main" val="3011089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commonly used liquid lubricants include </a:t>
            </a:r>
            <a:r>
              <a:rPr lang="en-US" dirty="0" err="1"/>
              <a:t>perfluoropolyethers</a:t>
            </a:r>
            <a:r>
              <a:rPr lang="en-US" dirty="0"/>
              <a:t> (PFPE’s), multiple alkylated cyclopentane (MAC), and </a:t>
            </a:r>
            <a:r>
              <a:rPr lang="en-US" dirty="0" err="1"/>
              <a:t>polyalphaolefins</a:t>
            </a:r>
            <a:r>
              <a:rPr lang="en-US" dirty="0"/>
              <a:t> (PAO’s). </a:t>
            </a:r>
          </a:p>
        </p:txBody>
      </p:sp>
      <p:sp>
        <p:nvSpPr>
          <p:cNvPr id="4" name="Slide Number Placeholder 3"/>
          <p:cNvSpPr>
            <a:spLocks noGrp="1"/>
          </p:cNvSpPr>
          <p:nvPr>
            <p:ph type="sldNum" sz="quarter" idx="5"/>
          </p:nvPr>
        </p:nvSpPr>
        <p:spPr/>
        <p:txBody>
          <a:bodyPr/>
          <a:lstStyle/>
          <a:p>
            <a:fld id="{C966EFA2-73AD-4C15-80AB-E98645145D3A}" type="slidenum">
              <a:rPr lang="en-US" smtClean="0"/>
              <a:pPr/>
              <a:t>36</a:t>
            </a:fld>
            <a:endParaRPr lang="en-US"/>
          </a:p>
        </p:txBody>
      </p:sp>
    </p:spTree>
    <p:extLst>
      <p:ext uri="{BB962C8B-B14F-4D97-AF65-F5344CB8AC3E}">
        <p14:creationId xmlns:p14="http://schemas.microsoft.com/office/powerpoint/2010/main" val="4152268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Galileo was built with a low-gain, backup antenna, which saved the mission.</a:t>
            </a:r>
          </a:p>
        </p:txBody>
      </p:sp>
      <p:sp>
        <p:nvSpPr>
          <p:cNvPr id="4" name="Slide Number Placeholder 3"/>
          <p:cNvSpPr>
            <a:spLocks noGrp="1"/>
          </p:cNvSpPr>
          <p:nvPr>
            <p:ph type="sldNum" sz="quarter" idx="5"/>
          </p:nvPr>
        </p:nvSpPr>
        <p:spPr/>
        <p:txBody>
          <a:bodyPr/>
          <a:lstStyle/>
          <a:p>
            <a:fld id="{C966EFA2-73AD-4C15-80AB-E98645145D3A}" type="slidenum">
              <a:rPr lang="en-US" smtClean="0"/>
              <a:pPr/>
              <a:t>38</a:t>
            </a:fld>
            <a:endParaRPr lang="en-US"/>
          </a:p>
        </p:txBody>
      </p:sp>
    </p:spTree>
    <p:extLst>
      <p:ext uri="{BB962C8B-B14F-4D97-AF65-F5344CB8AC3E}">
        <p14:creationId xmlns:p14="http://schemas.microsoft.com/office/powerpoint/2010/main" val="2427907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3M 966 is sometimes Y966.</a:t>
            </a:r>
          </a:p>
        </p:txBody>
      </p:sp>
      <p:sp>
        <p:nvSpPr>
          <p:cNvPr id="4" name="Slide Number Placeholder 3"/>
          <p:cNvSpPr>
            <a:spLocks noGrp="1"/>
          </p:cNvSpPr>
          <p:nvPr>
            <p:ph type="sldNum" sz="quarter" idx="5"/>
          </p:nvPr>
        </p:nvSpPr>
        <p:spPr/>
        <p:txBody>
          <a:bodyPr/>
          <a:lstStyle/>
          <a:p>
            <a:fld id="{C966EFA2-73AD-4C15-80AB-E98645145D3A}" type="slidenum">
              <a:rPr lang="en-US" smtClean="0"/>
              <a:pPr/>
              <a:t>41</a:t>
            </a:fld>
            <a:endParaRPr lang="en-US"/>
          </a:p>
        </p:txBody>
      </p:sp>
    </p:spTree>
    <p:extLst>
      <p:ext uri="{BB962C8B-B14F-4D97-AF65-F5344CB8AC3E}">
        <p14:creationId xmlns:p14="http://schemas.microsoft.com/office/powerpoint/2010/main" val="19512396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42</a:t>
            </a:fld>
            <a:endParaRPr lang="en-US"/>
          </a:p>
        </p:txBody>
      </p:sp>
    </p:spTree>
    <p:extLst>
      <p:ext uri="{BB962C8B-B14F-4D97-AF65-F5344CB8AC3E}">
        <p14:creationId xmlns:p14="http://schemas.microsoft.com/office/powerpoint/2010/main" val="33159484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43</a:t>
            </a:fld>
            <a:endParaRPr lang="en-US"/>
          </a:p>
        </p:txBody>
      </p:sp>
    </p:spTree>
    <p:extLst>
      <p:ext uri="{BB962C8B-B14F-4D97-AF65-F5344CB8AC3E}">
        <p14:creationId xmlns:p14="http://schemas.microsoft.com/office/powerpoint/2010/main" val="7338253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44</a:t>
            </a:fld>
            <a:endParaRPr lang="en-US"/>
          </a:p>
        </p:txBody>
      </p:sp>
    </p:spTree>
    <p:extLst>
      <p:ext uri="{BB962C8B-B14F-4D97-AF65-F5344CB8AC3E}">
        <p14:creationId xmlns:p14="http://schemas.microsoft.com/office/powerpoint/2010/main" val="36436059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Unless you have a long dwell time in low Earth orbit, atomic oxygen testing is not needed.  </a:t>
            </a:r>
          </a:p>
        </p:txBody>
      </p:sp>
      <p:sp>
        <p:nvSpPr>
          <p:cNvPr id="4" name="Slide Number Placeholder 3"/>
          <p:cNvSpPr>
            <a:spLocks noGrp="1"/>
          </p:cNvSpPr>
          <p:nvPr>
            <p:ph type="sldNum" sz="quarter" idx="10"/>
          </p:nvPr>
        </p:nvSpPr>
        <p:spPr/>
        <p:txBody>
          <a:bodyPr/>
          <a:lstStyle/>
          <a:p>
            <a:fld id="{C966EFA2-73AD-4C15-80AB-E98645145D3A}" type="slidenum">
              <a:rPr lang="en-US" smtClean="0"/>
              <a:pPr/>
              <a:t>45</a:t>
            </a:fld>
            <a:endParaRPr lang="en-US"/>
          </a:p>
        </p:txBody>
      </p:sp>
    </p:spTree>
    <p:extLst>
      <p:ext uri="{BB962C8B-B14F-4D97-AF65-F5344CB8AC3E}">
        <p14:creationId xmlns:p14="http://schemas.microsoft.com/office/powerpoint/2010/main" val="1291698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AO erodes materials</a:t>
            </a:r>
            <a:r>
              <a:rPr lang="en-US" baseline="0" dirty="0"/>
              <a:t> by breaking the bonds, whether single, double, or triple-bond carbon, bonds with nitrogen, sulfur, hydrogen, polymers with oxygen in the backbone.  If you look at the polymers under scanning electron microscope, it usually has a roughened surface, kind of like shag carpet, where the material has been removed.  It also reacts with a lot of metals, including aluminum, nickel, especially copper, silver, and osmium.</a:t>
            </a:r>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46</a:t>
            </a:fld>
            <a:endParaRPr lang="en-US"/>
          </a:p>
        </p:txBody>
      </p:sp>
    </p:spTree>
    <p:extLst>
      <p:ext uri="{BB962C8B-B14F-4D97-AF65-F5344CB8AC3E}">
        <p14:creationId xmlns:p14="http://schemas.microsoft.com/office/powerpoint/2010/main" val="1374121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what you fly, fly what you test.</a:t>
            </a:r>
          </a:p>
        </p:txBody>
      </p:sp>
      <p:sp>
        <p:nvSpPr>
          <p:cNvPr id="4" name="Slide Number Placeholder 3"/>
          <p:cNvSpPr>
            <a:spLocks noGrp="1"/>
          </p:cNvSpPr>
          <p:nvPr>
            <p:ph type="sldNum" sz="quarter" idx="5"/>
          </p:nvPr>
        </p:nvSpPr>
        <p:spPr/>
        <p:txBody>
          <a:bodyPr/>
          <a:lstStyle/>
          <a:p>
            <a:fld id="{C966EFA2-73AD-4C15-80AB-E98645145D3A}" type="slidenum">
              <a:rPr lang="en-US" smtClean="0"/>
              <a:pPr/>
              <a:t>47</a:t>
            </a:fld>
            <a:endParaRPr lang="en-US"/>
          </a:p>
        </p:txBody>
      </p:sp>
    </p:spTree>
    <p:extLst>
      <p:ext uri="{BB962C8B-B14F-4D97-AF65-F5344CB8AC3E}">
        <p14:creationId xmlns:p14="http://schemas.microsoft.com/office/powerpoint/2010/main" val="16410694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130309" y="38100"/>
            <a:ext cx="914400" cy="9144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19100" y="1371600"/>
            <a:ext cx="8305800" cy="2268313"/>
          </a:xfrm>
        </p:spPr>
        <p:txBody>
          <a:bodyPr/>
          <a:lstStyle>
            <a:lvl1pPr>
              <a:defRPr sz="2800" b="0">
                <a:solidFill>
                  <a:schemeClr val="tx1"/>
                </a:solidFill>
              </a:defRPr>
            </a:lvl1pPr>
            <a:lvl2pPr>
              <a:defRPr sz="24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130309" y="38100"/>
            <a:ext cx="914400" cy="9144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371600"/>
            <a:ext cx="4076700" cy="36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4076700" cy="36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114300"/>
            <a:ext cx="2076450" cy="16240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14300"/>
            <a:ext cx="6076950" cy="16240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Rectangle 10"/>
          <p:cNvSpPr/>
          <p:nvPr userDrawn="1"/>
        </p:nvSpPr>
        <p:spPr bwMode="auto">
          <a:xfrm>
            <a:off x="-76200" y="1066800"/>
            <a:ext cx="9220200" cy="5791200"/>
          </a:xfrm>
          <a:prstGeom prst="rect">
            <a:avLst/>
          </a:prstGeom>
          <a:solidFill>
            <a:schemeClr val="bg2">
              <a:lumMod val="60000"/>
              <a:lumOff val="40000"/>
            </a:schemeClr>
          </a:solid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r>
              <a:rPr kumimoji="0" lang="en-US" sz="2800" b="0" i="1" u="none" strike="noStrike" cap="none" normalizeH="0" baseline="0" dirty="0">
                <a:ln>
                  <a:noFill/>
                </a:ln>
                <a:solidFill>
                  <a:srgbClr val="000099"/>
                </a:solidFill>
                <a:effectLst>
                  <a:outerShdw blurRad="38100" dist="38100" dir="2700000" algn="tl">
                    <a:srgbClr val="000000">
                      <a:alpha val="43137"/>
                    </a:srgbClr>
                  </a:outerShdw>
                </a:effectLst>
                <a:latin typeface="Arial Black" pitchFamily="34" charset="0"/>
              </a:rPr>
              <a:t> </a:t>
            </a:r>
          </a:p>
        </p:txBody>
      </p:sp>
      <p:sp>
        <p:nvSpPr>
          <p:cNvPr id="5" name="TextBox 4"/>
          <p:cNvSpPr txBox="1"/>
          <p:nvPr userDrawn="1"/>
        </p:nvSpPr>
        <p:spPr>
          <a:xfrm>
            <a:off x="250825" y="7418388"/>
            <a:ext cx="4302125" cy="277812"/>
          </a:xfrm>
          <a:prstGeom prst="rect">
            <a:avLst/>
          </a:prstGeom>
          <a:noFill/>
        </p:spPr>
        <p:txBody>
          <a:bodyPr lIns="91376" tIns="45688" rIns="91376" bIns="45688">
            <a:spAutoFit/>
          </a:bodyPr>
          <a:lstStyle/>
          <a:p>
            <a:pPr algn="l" defTabSz="455613" eaLnBrk="1" hangingPunct="1">
              <a:lnSpc>
                <a:spcPct val="100000"/>
              </a:lnSpc>
              <a:defRPr/>
            </a:pPr>
            <a:r>
              <a:rPr lang="en-US" sz="1200" i="0" dirty="0">
                <a:solidFill>
                  <a:srgbClr val="A6A6A6"/>
                </a:solidFill>
                <a:effectLst/>
                <a:latin typeface="Calibri"/>
                <a:ea typeface="ＭＳ Ｐゴシック" charset="-128"/>
                <a:cs typeface="ＭＳ Ｐゴシック" charset="-128"/>
              </a:rPr>
              <a:t>OFFICE OF THE CHIEF TECHNOLOGIST</a:t>
            </a:r>
          </a:p>
        </p:txBody>
      </p:sp>
      <p:sp>
        <p:nvSpPr>
          <p:cNvPr id="7" name="TextBox 6"/>
          <p:cNvSpPr txBox="1"/>
          <p:nvPr userDrawn="1"/>
        </p:nvSpPr>
        <p:spPr>
          <a:xfrm>
            <a:off x="187325" y="6518275"/>
            <a:ext cx="1960563" cy="200025"/>
          </a:xfrm>
          <a:prstGeom prst="rect">
            <a:avLst/>
          </a:prstGeom>
          <a:noFill/>
        </p:spPr>
        <p:txBody>
          <a:bodyPr lIns="91376" tIns="45688" rIns="91376" bIns="45688">
            <a:spAutoFit/>
          </a:bodyPr>
          <a:lstStyle/>
          <a:p>
            <a:pPr algn="l" defTabSz="455613" eaLnBrk="1" hangingPunct="1">
              <a:lnSpc>
                <a:spcPct val="100000"/>
              </a:lnSpc>
              <a:defRPr/>
            </a:pPr>
            <a:r>
              <a:rPr lang="en-US" sz="700" i="0" dirty="0">
                <a:solidFill>
                  <a:schemeClr val="bg1"/>
                </a:solidFill>
                <a:effectLst/>
                <a:latin typeface="Arial" charset="0"/>
                <a:ea typeface="Arial" charset="0"/>
                <a:cs typeface="Arial" charset="0"/>
              </a:rPr>
              <a:t>OFFICE OF THE CHIEF TECHNOLOGIST</a:t>
            </a:r>
          </a:p>
        </p:txBody>
      </p:sp>
      <p:sp>
        <p:nvSpPr>
          <p:cNvPr id="8" name="TextBox 7"/>
          <p:cNvSpPr txBox="1"/>
          <p:nvPr userDrawn="1"/>
        </p:nvSpPr>
        <p:spPr>
          <a:xfrm>
            <a:off x="2147888" y="6515100"/>
            <a:ext cx="4833937" cy="200025"/>
          </a:xfrm>
          <a:prstGeom prst="rect">
            <a:avLst/>
          </a:prstGeom>
          <a:noFill/>
        </p:spPr>
        <p:txBody>
          <a:bodyPr lIns="91376" tIns="45688" rIns="91376" bIns="45688">
            <a:spAutoFit/>
          </a:bodyPr>
          <a:lstStyle/>
          <a:p>
            <a:pPr defTabSz="455613" eaLnBrk="1" hangingPunct="1">
              <a:lnSpc>
                <a:spcPct val="100000"/>
              </a:lnSpc>
              <a:defRPr/>
            </a:pPr>
            <a:r>
              <a:rPr lang="en-US" sz="700" i="0" dirty="0">
                <a:solidFill>
                  <a:srgbClr val="000000"/>
                </a:solidFill>
                <a:effectLst/>
                <a:latin typeface="Arial" charset="0"/>
                <a:ea typeface="Arial" charset="0"/>
                <a:cs typeface="Arial" charset="0"/>
              </a:rPr>
              <a:t>www.nasa.gov/oct</a:t>
            </a:r>
          </a:p>
        </p:txBody>
      </p:sp>
      <p:sp>
        <p:nvSpPr>
          <p:cNvPr id="2" name="Title 1"/>
          <p:cNvSpPr>
            <a:spLocks noGrp="1"/>
          </p:cNvSpPr>
          <p:nvPr>
            <p:ph type="title"/>
          </p:nvPr>
        </p:nvSpPr>
        <p:spPr>
          <a:xfrm>
            <a:off x="1737095" y="382739"/>
            <a:ext cx="6338455" cy="444760"/>
          </a:xfrm>
        </p:spPr>
        <p:txBody>
          <a:bodyPr>
            <a:normAutofit/>
          </a:bodyPr>
          <a:lstStyle>
            <a:lvl1pPr algn="l">
              <a:defRPr sz="2000" b="1" i="0">
                <a:solidFill>
                  <a:schemeClr val="bg1"/>
                </a:solidFill>
                <a:latin typeface="Arial"/>
                <a:cs typeface="Arial"/>
              </a:defRPr>
            </a:lvl1pPr>
          </a:lstStyle>
          <a:p>
            <a:r>
              <a:rPr lang="en-US" dirty="0"/>
              <a:t>Click to edit Master title style</a:t>
            </a:r>
          </a:p>
        </p:txBody>
      </p:sp>
      <p:sp>
        <p:nvSpPr>
          <p:cNvPr id="10" name="Text Placeholder 9"/>
          <p:cNvSpPr>
            <a:spLocks noGrp="1"/>
          </p:cNvSpPr>
          <p:nvPr>
            <p:ph type="body" sz="quarter" idx="11"/>
          </p:nvPr>
        </p:nvSpPr>
        <p:spPr>
          <a:xfrm>
            <a:off x="215034" y="1162660"/>
            <a:ext cx="8728364" cy="51812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4572000" cy="1143000"/>
          </a:xfrm>
          <a:prstGeom prst="rect">
            <a:avLst/>
          </a:prstGeom>
          <a:gradFill rotWithShape="0">
            <a:gsLst>
              <a:gs pos="0">
                <a:srgbClr val="A9BDFF"/>
              </a:gs>
              <a:gs pos="100000">
                <a:srgbClr val="FFFFFF"/>
              </a:gs>
            </a:gsLst>
            <a:lin ang="0" scaled="1"/>
          </a:gradFill>
          <a:ln w="9525">
            <a:noFill/>
            <a:miter lim="800000"/>
            <a:headEnd/>
            <a:tailEnd/>
          </a:ln>
          <a:effectLst/>
        </p:spPr>
        <p:txBody>
          <a:bodyPr wrap="none" anchor="ctr"/>
          <a:lstStyle/>
          <a:p>
            <a:endParaRPr lang="en-US"/>
          </a:p>
        </p:txBody>
      </p:sp>
      <p:sp>
        <p:nvSpPr>
          <p:cNvPr id="4099" name="Rectangle 3"/>
          <p:cNvSpPr>
            <a:spLocks noGrp="1" noChangeArrowheads="1"/>
          </p:cNvSpPr>
          <p:nvPr>
            <p:ph type="title"/>
          </p:nvPr>
        </p:nvSpPr>
        <p:spPr bwMode="auto">
          <a:xfrm>
            <a:off x="1447800" y="114300"/>
            <a:ext cx="62484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4100" name="Rectangle 4"/>
          <p:cNvSpPr>
            <a:spLocks noGrp="1" noChangeArrowheads="1"/>
          </p:cNvSpPr>
          <p:nvPr>
            <p:ph type="body" idx="1"/>
          </p:nvPr>
        </p:nvSpPr>
        <p:spPr bwMode="auto">
          <a:xfrm>
            <a:off x="419100" y="1371600"/>
            <a:ext cx="8305800" cy="4001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endParaRPr lang="en-US" dirty="0"/>
          </a:p>
        </p:txBody>
      </p:sp>
      <p:pic>
        <p:nvPicPr>
          <p:cNvPr id="4101" name="Picture 5" descr="meatball bes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200" y="76200"/>
            <a:ext cx="1066800" cy="936625"/>
          </a:xfrm>
          <a:prstGeom prst="rect">
            <a:avLst/>
          </a:prstGeom>
          <a:noFill/>
        </p:spPr>
      </p:pic>
      <p:sp>
        <p:nvSpPr>
          <p:cNvPr id="4102" name="Text Box 6"/>
          <p:cNvSpPr txBox="1">
            <a:spLocks noChangeArrowheads="1"/>
          </p:cNvSpPr>
          <p:nvPr/>
        </p:nvSpPr>
        <p:spPr bwMode="auto">
          <a:xfrm>
            <a:off x="7162800" y="6627813"/>
            <a:ext cx="1981200" cy="244475"/>
          </a:xfrm>
          <a:prstGeom prst="rect">
            <a:avLst/>
          </a:prstGeom>
          <a:noFill/>
          <a:ln w="12700">
            <a:noFill/>
            <a:miter lim="800000"/>
            <a:headEnd/>
            <a:tailEnd/>
          </a:ln>
          <a:effectLst/>
        </p:spPr>
        <p:txBody>
          <a:bodyPr>
            <a:spAutoFit/>
          </a:bodyPr>
          <a:lstStyle/>
          <a:p>
            <a:pPr algn="r">
              <a:lnSpc>
                <a:spcPct val="100000"/>
              </a:lnSpc>
              <a:spcBef>
                <a:spcPct val="50000"/>
              </a:spcBef>
            </a:pPr>
            <a:r>
              <a:rPr lang="en-US" sz="1000" b="1">
                <a:effectLst/>
                <a:latin typeface="CG Omega" pitchFamily="34" charset="0"/>
              </a:rPr>
              <a:t>Page </a:t>
            </a:r>
            <a:fld id="{71B4D800-781D-4E7D-B117-FABD764A66A3}" type="slidenum">
              <a:rPr lang="en-US" sz="1000" b="1">
                <a:effectLst/>
                <a:latin typeface="CG Omega" pitchFamily="34" charset="0"/>
              </a:rPr>
              <a:pPr algn="r">
                <a:lnSpc>
                  <a:spcPct val="100000"/>
                </a:lnSpc>
                <a:spcBef>
                  <a:spcPct val="50000"/>
                </a:spcBef>
              </a:pPr>
              <a:t>‹#›</a:t>
            </a:fld>
            <a:endParaRPr lang="en-US" sz="1000" b="1">
              <a:effectLst/>
              <a:latin typeface="CG Omega" pitchFamily="34" charset="0"/>
            </a:endParaRPr>
          </a:p>
        </p:txBody>
      </p:sp>
      <p:sp>
        <p:nvSpPr>
          <p:cNvPr id="4103" name="Text Box 7"/>
          <p:cNvSpPr txBox="1">
            <a:spLocks noChangeArrowheads="1"/>
          </p:cNvSpPr>
          <p:nvPr/>
        </p:nvSpPr>
        <p:spPr bwMode="auto">
          <a:xfrm>
            <a:off x="0" y="6638925"/>
            <a:ext cx="1752600" cy="214313"/>
          </a:xfrm>
          <a:prstGeom prst="rect">
            <a:avLst/>
          </a:prstGeom>
          <a:noFill/>
          <a:ln w="12700">
            <a:noFill/>
            <a:miter lim="800000"/>
            <a:headEnd/>
            <a:tailEnd/>
          </a:ln>
          <a:effectLst/>
        </p:spPr>
        <p:txBody>
          <a:bodyPr>
            <a:spAutoFit/>
          </a:bodyPr>
          <a:lstStyle/>
          <a:p>
            <a:pPr algn="l">
              <a:lnSpc>
                <a:spcPct val="100000"/>
              </a:lnSpc>
              <a:spcBef>
                <a:spcPct val="50000"/>
              </a:spcBef>
            </a:pPr>
            <a:endParaRPr lang="en-US" sz="800" b="1">
              <a:effectLst/>
              <a:latin typeface="CG Omega" pitchFamily="34" charset="0"/>
            </a:endParaRPr>
          </a:p>
        </p:txBody>
      </p:sp>
      <p:sp>
        <p:nvSpPr>
          <p:cNvPr id="4104" name="Rectangle 8"/>
          <p:cNvSpPr>
            <a:spLocks noChangeArrowheads="1"/>
          </p:cNvSpPr>
          <p:nvPr/>
        </p:nvSpPr>
        <p:spPr bwMode="auto">
          <a:xfrm>
            <a:off x="0" y="0"/>
            <a:ext cx="4572000" cy="1143000"/>
          </a:xfrm>
          <a:prstGeom prst="rect">
            <a:avLst/>
          </a:prstGeom>
          <a:gradFill rotWithShape="0">
            <a:gsLst>
              <a:gs pos="0">
                <a:srgbClr val="A9BDFF"/>
              </a:gs>
              <a:gs pos="100000">
                <a:srgbClr val="FFFFFF"/>
              </a:gs>
            </a:gsLst>
            <a:lin ang="0" scaled="1"/>
          </a:gradFill>
          <a:ln w="9525">
            <a:noFill/>
            <a:miter lim="800000"/>
            <a:headEnd/>
            <a:tailEnd/>
          </a:ln>
          <a:effectLst/>
        </p:spPr>
        <p:txBody>
          <a:bodyPr wrap="none" anchor="ctr"/>
          <a:lstStyle/>
          <a:p>
            <a:endParaRPr lang="en-US"/>
          </a:p>
        </p:txBody>
      </p:sp>
      <p:pic>
        <p:nvPicPr>
          <p:cNvPr id="4105" name="Picture 9" descr="meatball bes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200" y="76200"/>
            <a:ext cx="1066800" cy="936625"/>
          </a:xfrm>
          <a:prstGeom prst="rect">
            <a:avLst/>
          </a:prstGeom>
          <a:noFill/>
        </p:spPr>
      </p:pic>
      <p:sp>
        <p:nvSpPr>
          <p:cNvPr id="4106" name="Text Box 10"/>
          <p:cNvSpPr txBox="1">
            <a:spLocks noChangeArrowheads="1"/>
          </p:cNvSpPr>
          <p:nvPr/>
        </p:nvSpPr>
        <p:spPr bwMode="auto">
          <a:xfrm>
            <a:off x="0" y="6638925"/>
            <a:ext cx="1752600" cy="244475"/>
          </a:xfrm>
          <a:prstGeom prst="rect">
            <a:avLst/>
          </a:prstGeom>
          <a:noFill/>
          <a:ln w="12700">
            <a:noFill/>
            <a:miter lim="800000"/>
            <a:headEnd/>
            <a:tailEnd/>
          </a:ln>
          <a:effectLst/>
        </p:spPr>
        <p:txBody>
          <a:bodyPr>
            <a:spAutoFit/>
          </a:bodyPr>
          <a:lstStyle/>
          <a:p>
            <a:pPr algn="l">
              <a:lnSpc>
                <a:spcPct val="100000"/>
              </a:lnSpc>
              <a:spcBef>
                <a:spcPct val="50000"/>
              </a:spcBef>
            </a:pPr>
            <a:endParaRPr lang="en-US" sz="1000" b="1">
              <a:effectLst/>
              <a:latin typeface="CG Omega" pitchFamily="34" charset="0"/>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2" r:id="rId12"/>
  </p:sldLayoutIdLst>
  <p:hf hdr="0"/>
  <p:txStyles>
    <p:titleStyle>
      <a:lvl1pPr algn="ctr" rtl="0" eaLnBrk="0" fontAlgn="base" hangingPunct="0">
        <a:lnSpc>
          <a:spcPct val="85000"/>
        </a:lnSpc>
        <a:spcBef>
          <a:spcPct val="0"/>
        </a:spcBef>
        <a:spcAft>
          <a:spcPct val="0"/>
        </a:spcAft>
        <a:defRPr sz="2400" i="1">
          <a:solidFill>
            <a:srgbClr val="000099"/>
          </a:solidFill>
          <a:effectLst>
            <a:outerShdw blurRad="38100" dist="38100" dir="2700000" algn="tl">
              <a:srgbClr val="C0C0C0"/>
            </a:outerShdw>
          </a:effectLst>
          <a:latin typeface="+mj-lt"/>
          <a:ea typeface="+mj-ea"/>
          <a:cs typeface="+mj-cs"/>
        </a:defRPr>
      </a:lvl1pPr>
      <a:lvl2pPr algn="ctr" rtl="0" eaLnBrk="0" fontAlgn="base" hangingPunct="0">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2pPr>
      <a:lvl3pPr algn="ctr" rtl="0" eaLnBrk="0" fontAlgn="base" hangingPunct="0">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3pPr>
      <a:lvl4pPr algn="ctr" rtl="0" eaLnBrk="0" fontAlgn="base" hangingPunct="0">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4pPr>
      <a:lvl5pPr algn="ctr" rtl="0" eaLnBrk="0" fontAlgn="base" hangingPunct="0">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5pPr>
      <a:lvl6pPr marL="457200" algn="ctr" rtl="0" eaLnBrk="0" fontAlgn="base" hangingPunct="0">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6pPr>
      <a:lvl7pPr marL="914400" algn="ctr" rtl="0" eaLnBrk="0" fontAlgn="base" hangingPunct="0">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7pPr>
      <a:lvl8pPr marL="1371600" algn="ctr" rtl="0" eaLnBrk="0" fontAlgn="base" hangingPunct="0">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8pPr>
      <a:lvl9pPr marL="1828800" algn="ctr" rtl="0" eaLnBrk="0" fontAlgn="base" hangingPunct="0">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9pPr>
    </p:titleStyle>
    <p:bodyStyle>
      <a:lvl1pPr marL="342900" indent="-342900" algn="l" rtl="0" eaLnBrk="0" fontAlgn="base" hangingPunct="0">
        <a:spcBef>
          <a:spcPct val="35000"/>
        </a:spcBef>
        <a:spcAft>
          <a:spcPct val="0"/>
        </a:spcAft>
        <a:buChar char="•"/>
        <a:defRPr sz="2000" b="1">
          <a:solidFill>
            <a:srgbClr val="000099"/>
          </a:solidFill>
          <a:latin typeface="+mn-lt"/>
          <a:ea typeface="+mn-ea"/>
          <a:cs typeface="+mn-cs"/>
        </a:defRPr>
      </a:lvl1pPr>
      <a:lvl2pPr marL="742950" indent="-285750" algn="l" rtl="0" eaLnBrk="0" fontAlgn="base" hangingPunct="0">
        <a:spcBef>
          <a:spcPct val="35000"/>
        </a:spcBef>
        <a:spcAft>
          <a:spcPct val="0"/>
        </a:spcAft>
        <a:buChar char="–"/>
        <a:defRPr sz="1400" b="1">
          <a:solidFill>
            <a:schemeClr val="tx1"/>
          </a:solidFill>
          <a:latin typeface="+mn-lt"/>
        </a:defRPr>
      </a:lvl2pPr>
      <a:lvl3pPr marL="1143000" indent="-228600" algn="l" rtl="0" eaLnBrk="0" fontAlgn="base" hangingPunct="0">
        <a:spcBef>
          <a:spcPct val="35000"/>
        </a:spcBef>
        <a:spcAft>
          <a:spcPct val="0"/>
        </a:spcAft>
        <a:buChar char="•"/>
        <a:defRPr sz="1400" b="1">
          <a:solidFill>
            <a:schemeClr val="tx1"/>
          </a:solidFill>
          <a:latin typeface="+mn-lt"/>
        </a:defRPr>
      </a:lvl3pPr>
      <a:lvl4pPr marL="1600200" indent="-228600" algn="l" rtl="0" eaLnBrk="0" fontAlgn="base" hangingPunct="0">
        <a:spcBef>
          <a:spcPct val="35000"/>
        </a:spcBef>
        <a:spcAft>
          <a:spcPct val="0"/>
        </a:spcAft>
        <a:buChar char="–"/>
        <a:defRPr sz="1400" b="1">
          <a:solidFill>
            <a:schemeClr val="tx1"/>
          </a:solidFill>
          <a:latin typeface="+mn-lt"/>
        </a:defRPr>
      </a:lvl4pPr>
      <a:lvl5pPr marL="2057400" indent="-228600" algn="l" rtl="0" eaLnBrk="0" fontAlgn="base" hangingPunct="0">
        <a:spcBef>
          <a:spcPct val="35000"/>
        </a:spcBef>
        <a:spcAft>
          <a:spcPct val="0"/>
        </a:spcAft>
        <a:buChar char="»"/>
        <a:defRPr sz="1400" b="1">
          <a:solidFill>
            <a:schemeClr val="tx1"/>
          </a:solidFill>
          <a:latin typeface="+mn-lt"/>
        </a:defRPr>
      </a:lvl5pPr>
      <a:lvl6pPr marL="2514600" indent="-228600" algn="l" rtl="0" eaLnBrk="0" fontAlgn="base" hangingPunct="0">
        <a:spcBef>
          <a:spcPct val="35000"/>
        </a:spcBef>
        <a:spcAft>
          <a:spcPct val="0"/>
        </a:spcAft>
        <a:buChar char="»"/>
        <a:defRPr sz="1400" b="1">
          <a:solidFill>
            <a:schemeClr val="tx1"/>
          </a:solidFill>
          <a:latin typeface="+mn-lt"/>
        </a:defRPr>
      </a:lvl6pPr>
      <a:lvl7pPr marL="2971800" indent="-228600" algn="l" rtl="0" eaLnBrk="0" fontAlgn="base" hangingPunct="0">
        <a:spcBef>
          <a:spcPct val="35000"/>
        </a:spcBef>
        <a:spcAft>
          <a:spcPct val="0"/>
        </a:spcAft>
        <a:buChar char="»"/>
        <a:defRPr sz="1400" b="1">
          <a:solidFill>
            <a:schemeClr val="tx1"/>
          </a:solidFill>
          <a:latin typeface="+mn-lt"/>
        </a:defRPr>
      </a:lvl7pPr>
      <a:lvl8pPr marL="3429000" indent="-228600" algn="l" rtl="0" eaLnBrk="0" fontAlgn="base" hangingPunct="0">
        <a:spcBef>
          <a:spcPct val="35000"/>
        </a:spcBef>
        <a:spcAft>
          <a:spcPct val="0"/>
        </a:spcAft>
        <a:buChar char="»"/>
        <a:defRPr sz="1400" b="1">
          <a:solidFill>
            <a:schemeClr val="tx1"/>
          </a:solidFill>
          <a:latin typeface="+mn-lt"/>
        </a:defRPr>
      </a:lvl8pPr>
      <a:lvl9pPr marL="3886200" indent="-228600" algn="l" rtl="0" eaLnBrk="0" fontAlgn="base" hangingPunct="0">
        <a:spcBef>
          <a:spcPct val="35000"/>
        </a:spcBef>
        <a:spcAft>
          <a:spcPct val="0"/>
        </a:spcAft>
        <a:buChar char="»"/>
        <a:defRPr sz="1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iria.finckenor@nas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3" Type="http://schemas.openxmlformats.org/officeDocument/2006/relationships/hyperlink" Target="mailto:miria.finckenor@nasa.gov" TargetMode="External"/><Relationship Id="rId2" Type="http://schemas.openxmlformats.org/officeDocument/2006/relationships/hyperlink" Target="mailto:mary.nehls@nasa.gov"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2438400"/>
          </a:xfrm>
        </p:spPr>
        <p:txBody>
          <a:bodyPr/>
          <a:lstStyle/>
          <a:p>
            <a:r>
              <a:rPr lang="en-US" dirty="0"/>
              <a:t>Materials Selection</a:t>
            </a:r>
            <a:br>
              <a:rPr lang="en-US" dirty="0"/>
            </a:br>
            <a:br>
              <a:rPr lang="en-US" dirty="0"/>
            </a:br>
            <a:br>
              <a:rPr lang="en-US" dirty="0"/>
            </a:br>
            <a:r>
              <a:rPr lang="en-US" dirty="0"/>
              <a:t>Commercial Lunar Payload Services (CLPS) Technical Workshop</a:t>
            </a:r>
          </a:p>
        </p:txBody>
      </p:sp>
      <p:sp>
        <p:nvSpPr>
          <p:cNvPr id="3" name="Subtitle 2"/>
          <p:cNvSpPr>
            <a:spLocks noGrp="1"/>
          </p:cNvSpPr>
          <p:nvPr>
            <p:ph type="subTitle" idx="1"/>
          </p:nvPr>
        </p:nvSpPr>
        <p:spPr>
          <a:xfrm>
            <a:off x="1371600" y="3861308"/>
            <a:ext cx="6400800" cy="1812804"/>
          </a:xfrm>
        </p:spPr>
        <p:txBody>
          <a:bodyPr/>
          <a:lstStyle/>
          <a:p>
            <a:r>
              <a:rPr lang="en-US" dirty="0" err="1"/>
              <a:t>Miria</a:t>
            </a:r>
            <a:r>
              <a:rPr lang="en-US" dirty="0"/>
              <a:t> </a:t>
            </a:r>
            <a:r>
              <a:rPr lang="en-US" dirty="0" err="1"/>
              <a:t>Finckenor</a:t>
            </a:r>
            <a:endParaRPr lang="en-US" dirty="0"/>
          </a:p>
          <a:p>
            <a:r>
              <a:rPr lang="en-US" dirty="0">
                <a:hlinkClick r:id="rId3"/>
              </a:rPr>
              <a:t>miria.finckenor@nasa.gov</a:t>
            </a:r>
            <a:endParaRPr lang="en-US" dirty="0"/>
          </a:p>
          <a:p>
            <a:endParaRPr lang="en-US" sz="1400" dirty="0"/>
          </a:p>
          <a:p>
            <a:endParaRPr lang="en-US" dirty="0"/>
          </a:p>
          <a:p>
            <a:r>
              <a:rPr lang="en-US" sz="1400" dirty="0"/>
              <a:t>May 2023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14300"/>
            <a:ext cx="6934200" cy="838200"/>
          </a:xfrm>
        </p:spPr>
        <p:txBody>
          <a:bodyPr/>
          <a:lstStyle/>
          <a:p>
            <a:r>
              <a:rPr lang="en-US" dirty="0"/>
              <a:t>Purpose</a:t>
            </a:r>
          </a:p>
        </p:txBody>
      </p:sp>
      <p:sp>
        <p:nvSpPr>
          <p:cNvPr id="3" name="Content Placeholder 2"/>
          <p:cNvSpPr>
            <a:spLocks noGrp="1"/>
          </p:cNvSpPr>
          <p:nvPr>
            <p:ph idx="1"/>
          </p:nvPr>
        </p:nvSpPr>
        <p:spPr>
          <a:xfrm>
            <a:off x="381000" y="1295400"/>
            <a:ext cx="8153400" cy="5410200"/>
          </a:xfrm>
        </p:spPr>
        <p:txBody>
          <a:bodyPr>
            <a:normAutofit/>
          </a:bodyPr>
          <a:lstStyle/>
          <a:p>
            <a:r>
              <a:rPr lang="en-US" sz="2200" dirty="0"/>
              <a:t>The purpose of this presentation is to give a broad overview of spacecraft materials and materials selection processes.</a:t>
            </a:r>
          </a:p>
          <a:p>
            <a:r>
              <a:rPr lang="en-US" sz="2200" dirty="0"/>
              <a:t>The information in this presentation is intended to assist the CLPS vendors in their mission to provide access to the Moon. This NASA Tech Workshop does not provide formal direction in regards to materials requirements.</a:t>
            </a:r>
          </a:p>
          <a:p>
            <a:r>
              <a:rPr lang="en-US" sz="2200" dirty="0"/>
              <a:t>NASA Subject Matter Experts provide guidance, suggestions, and best practices that will be educational and informative to help assist commercial vendors during their design, development, testing, and integration.</a:t>
            </a:r>
          </a:p>
          <a:p>
            <a:r>
              <a:rPr lang="en-US" sz="2200" dirty="0"/>
              <a:t>The data is not all-inclusive, i.e. I can’t cover 100% of all materials.</a:t>
            </a:r>
          </a:p>
          <a:p>
            <a:r>
              <a:rPr lang="en-US" sz="2200" dirty="0">
                <a:solidFill>
                  <a:srgbClr val="002060"/>
                </a:solidFill>
              </a:rPr>
              <a:t>The main reference for this work is </a:t>
            </a:r>
            <a:r>
              <a:rPr lang="en-US" sz="2200" u="sng" dirty="0">
                <a:solidFill>
                  <a:srgbClr val="002060"/>
                </a:solidFill>
              </a:rPr>
              <a:t>Aerospace Materials and Applications</a:t>
            </a:r>
            <a:r>
              <a:rPr lang="en-US" sz="2200" dirty="0">
                <a:solidFill>
                  <a:srgbClr val="002060"/>
                </a:solidFill>
              </a:rPr>
              <a:t>, edited by Dr. Biliyar Bhat, available from AIAA.</a:t>
            </a:r>
            <a:endParaRPr lang="en-US" u="sng"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5" name="TextBox 4"/>
          <p:cNvSpPr txBox="1"/>
          <p:nvPr/>
        </p:nvSpPr>
        <p:spPr>
          <a:xfrm>
            <a:off x="228600" y="1240278"/>
            <a:ext cx="6993838" cy="5096780"/>
          </a:xfrm>
          <a:prstGeom prst="rect">
            <a:avLst/>
          </a:prstGeom>
          <a:noFill/>
        </p:spPr>
        <p:txBody>
          <a:bodyPr wrap="none" rtlCol="0">
            <a:spAutoFit/>
          </a:bodyPr>
          <a:lstStyle/>
          <a:p>
            <a:pPr marL="457200" indent="-457200" algn="l">
              <a:spcAft>
                <a:spcPts val="600"/>
              </a:spcAft>
              <a:buFont typeface="Arial" panose="020B0604020202020204" pitchFamily="34" charset="0"/>
              <a:buChar char="•"/>
            </a:pPr>
            <a:r>
              <a:rPr lang="en-US" sz="2400" i="0" dirty="0">
                <a:solidFill>
                  <a:schemeClr val="tx1"/>
                </a:solidFill>
                <a:effectLst/>
                <a:latin typeface="+mn-lt"/>
              </a:rPr>
              <a:t>Spacecraft design and materials requirements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Flammability and outgassing considerations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Structural materials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Thermal control materials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Thermal protection materials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Radiation shielding</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Meteoroid/orbital debris shielding</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Optical materials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Solar array materials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Lubricants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Seal materials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Adhesives</a:t>
            </a:r>
          </a:p>
          <a:p>
            <a:pPr marL="457200" indent="-457200" algn="l">
              <a:spcAft>
                <a:spcPts val="600"/>
              </a:spcAft>
              <a:buFont typeface="Arial" panose="020B0604020202020204" pitchFamily="34" charset="0"/>
              <a:buChar char="•"/>
            </a:pPr>
            <a:r>
              <a:rPr lang="en-US" sz="2400" i="0" dirty="0">
                <a:solidFill>
                  <a:schemeClr val="tx1"/>
                </a:solidFill>
                <a:effectLst/>
                <a:latin typeface="+mn-lt"/>
              </a:rPr>
              <a:t>Lessons learned</a:t>
            </a:r>
          </a:p>
        </p:txBody>
      </p:sp>
    </p:spTree>
    <p:extLst>
      <p:ext uri="{BB962C8B-B14F-4D97-AF65-F5344CB8AC3E}">
        <p14:creationId xmlns:p14="http://schemas.microsoft.com/office/powerpoint/2010/main" val="3168187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
            <a:ext cx="7848600" cy="838200"/>
          </a:xfrm>
        </p:spPr>
        <p:txBody>
          <a:bodyPr/>
          <a:lstStyle/>
          <a:p>
            <a:r>
              <a:rPr lang="en-US" dirty="0"/>
              <a:t>Spacecraft Materials 101</a:t>
            </a:r>
          </a:p>
        </p:txBody>
      </p:sp>
      <p:sp>
        <p:nvSpPr>
          <p:cNvPr id="3" name="Content Placeholder 2"/>
          <p:cNvSpPr>
            <a:spLocks noGrp="1"/>
          </p:cNvSpPr>
          <p:nvPr>
            <p:ph idx="1"/>
          </p:nvPr>
        </p:nvSpPr>
        <p:spPr>
          <a:xfrm>
            <a:off x="381000" y="1143000"/>
            <a:ext cx="8305800" cy="5287601"/>
          </a:xfrm>
        </p:spPr>
        <p:txBody>
          <a:bodyPr/>
          <a:lstStyle/>
          <a:p>
            <a:r>
              <a:rPr lang="en-US" sz="2000" dirty="0"/>
              <a:t>Test what you fly, fly what you test</a:t>
            </a:r>
          </a:p>
          <a:p>
            <a:r>
              <a:rPr lang="en-US" sz="2000" dirty="0"/>
              <a:t>Cheaper to choose the right material during design than to replace a material after the build</a:t>
            </a:r>
          </a:p>
          <a:p>
            <a:r>
              <a:rPr lang="en-US" sz="2000" dirty="0"/>
              <a:t>The right material for one environment may not be durable in a different environment.</a:t>
            </a:r>
          </a:p>
          <a:p>
            <a:pPr lvl="1"/>
            <a:r>
              <a:rPr lang="en-US" sz="2000" dirty="0"/>
              <a:t>Cross-program Design Specification For Natural Environments (DSNE) SLS-SPEC-159</a:t>
            </a:r>
          </a:p>
          <a:p>
            <a:pPr marL="0" marR="0" lvl="0" indent="0" algn="l" defTabSz="914400" rtl="0" eaLnBrk="0" fontAlgn="base" latinLnBrk="0" hangingPunct="0">
              <a:lnSpc>
                <a:spcPct val="100000"/>
              </a:lnSpc>
              <a:spcBef>
                <a:spcPct val="35000"/>
              </a:spcBef>
              <a:spcAft>
                <a:spcPct val="0"/>
              </a:spcAft>
              <a:buClrTx/>
              <a:buSzTx/>
              <a:buFontTx/>
              <a:buNone/>
              <a:tabLst/>
              <a:defRPr/>
            </a:pPr>
            <a:r>
              <a:rPr kumimoji="0" lang="en-US" sz="2000" i="0" u="none" strike="noStrike" kern="0" cap="none" spc="0" normalizeH="0" baseline="0" noProof="0" dirty="0">
                <a:ln>
                  <a:noFill/>
                </a:ln>
                <a:solidFill>
                  <a:srgbClr val="000099"/>
                </a:solidFill>
                <a:effectLst/>
                <a:uLnTx/>
                <a:uFillTx/>
                <a:latin typeface="Arial"/>
                <a:ea typeface="+mn-ea"/>
                <a:cs typeface="+mn-cs"/>
              </a:rPr>
              <a:t>NASA design drawings have a M&amp;P signature/approval block.</a:t>
            </a:r>
          </a:p>
          <a:p>
            <a:pPr marL="0" marR="0" lvl="0" indent="0" algn="l" defTabSz="914400" rtl="0" eaLnBrk="0" fontAlgn="base" latinLnBrk="0" hangingPunct="0">
              <a:lnSpc>
                <a:spcPct val="100000"/>
              </a:lnSpc>
              <a:spcBef>
                <a:spcPct val="35000"/>
              </a:spcBef>
              <a:spcAft>
                <a:spcPct val="0"/>
              </a:spcAft>
              <a:buClrTx/>
              <a:buSzTx/>
              <a:buFontTx/>
              <a:buNone/>
              <a:tabLst/>
              <a:defRPr/>
            </a:pPr>
            <a:r>
              <a:rPr kumimoji="0" lang="en-US" sz="2000" i="0" u="none" strike="noStrike" kern="0" cap="none" spc="0" normalizeH="0" baseline="0" noProof="0" dirty="0">
                <a:ln>
                  <a:noFill/>
                </a:ln>
                <a:solidFill>
                  <a:srgbClr val="000099"/>
                </a:solidFill>
                <a:effectLst/>
                <a:uLnTx/>
                <a:uFillTx/>
                <a:latin typeface="Arial"/>
                <a:ea typeface="+mn-ea"/>
                <a:cs typeface="+mn-cs"/>
              </a:rPr>
              <a:t>As drawings are released, a materials list, called a Materials Identification and Usage List (MIUL), for the project is generated.</a:t>
            </a:r>
          </a:p>
          <a:p>
            <a:pPr marL="742950" marR="0" lvl="1" indent="-285750" algn="l" defTabSz="914400" rtl="0" eaLnBrk="0" fontAlgn="base" latinLnBrk="0" hangingPunct="0">
              <a:lnSpc>
                <a:spcPct val="100000"/>
              </a:lnSpc>
              <a:spcBef>
                <a:spcPct val="35000"/>
              </a:spcBef>
              <a:spcAft>
                <a:spcPct val="0"/>
              </a:spcAft>
              <a:buClrTx/>
              <a:buSzTx/>
              <a:buFont typeface="Arial" panose="020B0604020202020204" pitchFamily="34" charset="0"/>
              <a:buChar char="•"/>
              <a:tabLst/>
              <a:defRPr/>
            </a:pPr>
            <a:r>
              <a:rPr kumimoji="0" lang="en-US" sz="1800" i="0" u="none" strike="noStrike" kern="0" cap="none" spc="0" normalizeH="0" baseline="0" noProof="0" dirty="0">
                <a:ln>
                  <a:noFill/>
                </a:ln>
                <a:solidFill>
                  <a:srgbClr val="000000"/>
                </a:solidFill>
                <a:effectLst/>
                <a:uLnTx/>
                <a:uFillTx/>
                <a:latin typeface="Arial"/>
              </a:rPr>
              <a:t>This includes processes such as anodizing or chemical conversion coating (e.g., </a:t>
            </a:r>
            <a:r>
              <a:rPr kumimoji="0" lang="en-US" sz="1800" i="0" u="none" strike="noStrike" kern="0" cap="none" spc="0" normalizeH="0" baseline="0" noProof="0" dirty="0" err="1">
                <a:ln>
                  <a:noFill/>
                </a:ln>
                <a:solidFill>
                  <a:srgbClr val="000000"/>
                </a:solidFill>
                <a:effectLst/>
                <a:uLnTx/>
                <a:uFillTx/>
                <a:latin typeface="Arial"/>
              </a:rPr>
              <a:t>alodining</a:t>
            </a:r>
            <a:r>
              <a:rPr kumimoji="0" lang="en-US" sz="1800" i="0" u="none" strike="noStrike" kern="0" cap="none" spc="0" normalizeH="0" baseline="0" noProof="0" dirty="0">
                <a:ln>
                  <a:noFill/>
                </a:ln>
                <a:solidFill>
                  <a:srgbClr val="000000"/>
                </a:solidFill>
                <a:effectLst/>
                <a:uLnTx/>
                <a:uFillTx/>
                <a:latin typeface="Arial"/>
              </a:rPr>
              <a:t>).</a:t>
            </a:r>
          </a:p>
          <a:p>
            <a:pPr marL="742950" marR="0" lvl="1" indent="-285750" algn="l" defTabSz="914400" rtl="0" eaLnBrk="0" fontAlgn="base" latinLnBrk="0" hangingPunct="0">
              <a:lnSpc>
                <a:spcPct val="100000"/>
              </a:lnSpc>
              <a:spcBef>
                <a:spcPct val="35000"/>
              </a:spcBef>
              <a:spcAft>
                <a:spcPct val="0"/>
              </a:spcAft>
              <a:buClrTx/>
              <a:buSzTx/>
              <a:buFont typeface="Arial" panose="020B0604020202020204" pitchFamily="34" charset="0"/>
              <a:buChar char="•"/>
              <a:tabLst/>
              <a:defRPr/>
            </a:pPr>
            <a:r>
              <a:rPr kumimoji="0" lang="en-US" sz="1800" i="0" u="none" strike="noStrike" kern="0" cap="none" spc="0" normalizeH="0" baseline="0" noProof="0" dirty="0">
                <a:ln>
                  <a:noFill/>
                </a:ln>
                <a:solidFill>
                  <a:srgbClr val="000000"/>
                </a:solidFill>
                <a:effectLst/>
                <a:uLnTx/>
                <a:uFillTx/>
                <a:latin typeface="Arial"/>
              </a:rPr>
              <a:t>Each material has a unique material code in MAPTIS, e.g. Stainless steel 302/304 (CRES 302/304) series as used in fasteners are material code 10334 </a:t>
            </a:r>
          </a:p>
        </p:txBody>
      </p:sp>
    </p:spTree>
    <p:extLst>
      <p:ext uri="{BB962C8B-B14F-4D97-AF65-F5344CB8AC3E}">
        <p14:creationId xmlns:p14="http://schemas.microsoft.com/office/powerpoint/2010/main" val="3759899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
            <a:ext cx="7848600" cy="838200"/>
          </a:xfrm>
        </p:spPr>
        <p:txBody>
          <a:bodyPr/>
          <a:lstStyle/>
          <a:p>
            <a:r>
              <a:rPr lang="en-US" dirty="0"/>
              <a:t>NASA-STD-6016</a:t>
            </a:r>
          </a:p>
        </p:txBody>
      </p:sp>
      <p:sp>
        <p:nvSpPr>
          <p:cNvPr id="3" name="Content Placeholder 2"/>
          <p:cNvSpPr>
            <a:spLocks noGrp="1"/>
          </p:cNvSpPr>
          <p:nvPr>
            <p:ph idx="1"/>
          </p:nvPr>
        </p:nvSpPr>
        <p:spPr>
          <a:xfrm>
            <a:off x="381000" y="1143000"/>
            <a:ext cx="8305800" cy="4672048"/>
          </a:xfrm>
        </p:spPr>
        <p:txBody>
          <a:bodyPr/>
          <a:lstStyle/>
          <a:p>
            <a:pPr marL="0" indent="0">
              <a:buNone/>
            </a:pPr>
            <a:r>
              <a:rPr lang="en-US" sz="2400" dirty="0"/>
              <a:t>NASA-STD-6016 Standard Materials and Processes Requirements for Spacecraft </a:t>
            </a:r>
          </a:p>
          <a:p>
            <a:r>
              <a:rPr lang="en-US" sz="2400" dirty="0"/>
              <a:t>Comprehensive standard for all kinds of materials (aluminum, steel, titanium, beryllium, superalloys, </a:t>
            </a:r>
            <a:r>
              <a:rPr lang="en-US" sz="2400" dirty="0" err="1"/>
              <a:t>nonmetallics</a:t>
            </a:r>
            <a:r>
              <a:rPr lang="en-US" sz="2400" dirty="0"/>
              <a:t>, composites, etc.) and processes (forging, casting, corrosion protection, heat treat, etc.)</a:t>
            </a:r>
          </a:p>
          <a:p>
            <a:r>
              <a:rPr lang="en-US" sz="2400" dirty="0"/>
              <a:t>Also covers verification testing and packaging</a:t>
            </a:r>
          </a:p>
          <a:p>
            <a:r>
              <a:rPr lang="en-US" sz="2400" dirty="0"/>
              <a:t>Some of it is more applicable to manned spacecraft, but it is still useful for unmanned vehicles.</a:t>
            </a:r>
          </a:p>
          <a:p>
            <a:r>
              <a:rPr lang="en-US" sz="2400" dirty="0"/>
              <a:t>Planetary protection would not be applicable for the Moon but would be for Mars, other Exploration targets</a:t>
            </a:r>
          </a:p>
        </p:txBody>
      </p:sp>
    </p:spTree>
    <p:extLst>
      <p:ext uri="{BB962C8B-B14F-4D97-AF65-F5344CB8AC3E}">
        <p14:creationId xmlns:p14="http://schemas.microsoft.com/office/powerpoint/2010/main" val="3844412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
            <a:ext cx="7848600" cy="838200"/>
          </a:xfrm>
        </p:spPr>
        <p:txBody>
          <a:bodyPr/>
          <a:lstStyle/>
          <a:p>
            <a:r>
              <a:rPr lang="en-US" dirty="0"/>
              <a:t>Useful NASA/MSFC Standards</a:t>
            </a:r>
          </a:p>
        </p:txBody>
      </p:sp>
      <p:sp>
        <p:nvSpPr>
          <p:cNvPr id="3" name="Content Placeholder 2"/>
          <p:cNvSpPr>
            <a:spLocks noGrp="1"/>
          </p:cNvSpPr>
          <p:nvPr>
            <p:ph idx="1"/>
          </p:nvPr>
        </p:nvSpPr>
        <p:spPr>
          <a:xfrm>
            <a:off x="381000" y="1143000"/>
            <a:ext cx="8305800" cy="4745915"/>
          </a:xfrm>
        </p:spPr>
        <p:txBody>
          <a:bodyPr/>
          <a:lstStyle/>
          <a:p>
            <a:r>
              <a:rPr lang="en-US" sz="1800" dirty="0"/>
              <a:t>MSFC-STD-3679  Process Specification-Welding Aerospace Flight Hardware</a:t>
            </a:r>
          </a:p>
          <a:p>
            <a:r>
              <a:rPr lang="en-US" sz="1800" dirty="0"/>
              <a:t>NASA-STD-5006  General Welding Requirements for Aerospace Materials</a:t>
            </a:r>
          </a:p>
          <a:p>
            <a:r>
              <a:rPr lang="en-US" sz="1800" dirty="0"/>
              <a:t>NASA-STD-5009  Nondestructive Evaluation Requirements for Fracture-Critical Metallic Components</a:t>
            </a:r>
          </a:p>
          <a:p>
            <a:r>
              <a:rPr lang="en-US" sz="1800" dirty="0"/>
              <a:t>NASA-STD-5017  Design And Development Requirements For Mechanisms</a:t>
            </a:r>
          </a:p>
          <a:p>
            <a:r>
              <a:rPr lang="en-US" sz="1800" dirty="0"/>
              <a:t>NASA-STD-5019  Fracture Control Requirements for Spaceflight Hardware</a:t>
            </a:r>
          </a:p>
          <a:p>
            <a:r>
              <a:rPr lang="en-US" sz="1800" dirty="0"/>
              <a:t>NASA-STD-5020  Requirements for Threaded Fastening Systems in Spaceflight Hardware</a:t>
            </a:r>
          </a:p>
          <a:p>
            <a:r>
              <a:rPr lang="en-US" sz="1800" dirty="0"/>
              <a:t>NASA-STD-6012  Corrosion Protection for Space Flight Hardware</a:t>
            </a:r>
          </a:p>
          <a:p>
            <a:r>
              <a:rPr lang="en-US" sz="1800" dirty="0"/>
              <a:t>NASA-STD-6030  Additive Manufacturing Requirements for Spaceflight Systems</a:t>
            </a:r>
          </a:p>
          <a:p>
            <a:r>
              <a:rPr lang="en-US" sz="1800" dirty="0"/>
              <a:t>NASA-STD-6033  Additive Manufacturing Requirements for Equipment and Facility Control</a:t>
            </a:r>
          </a:p>
        </p:txBody>
      </p:sp>
    </p:spTree>
    <p:extLst>
      <p:ext uri="{BB962C8B-B14F-4D97-AF65-F5344CB8AC3E}">
        <p14:creationId xmlns:p14="http://schemas.microsoft.com/office/powerpoint/2010/main" val="583305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Spacecraft Design and Materials Requirements</a:t>
            </a:r>
          </a:p>
        </p:txBody>
      </p:sp>
      <p:sp>
        <p:nvSpPr>
          <p:cNvPr id="5" name="TextBox 4"/>
          <p:cNvSpPr txBox="1"/>
          <p:nvPr/>
        </p:nvSpPr>
        <p:spPr>
          <a:xfrm>
            <a:off x="228600" y="1371600"/>
            <a:ext cx="8458200" cy="4628960"/>
          </a:xfrm>
          <a:prstGeom prst="rect">
            <a:avLst/>
          </a:prstGeom>
          <a:noFill/>
        </p:spPr>
        <p:txBody>
          <a:bodyPr wrap="square" rtlCol="0">
            <a:spAutoFit/>
          </a:bodyPr>
          <a:lstStyle/>
          <a:p>
            <a:pPr algn="l">
              <a:spcAft>
                <a:spcPts val="600"/>
              </a:spcAft>
            </a:pPr>
            <a:r>
              <a:rPr lang="en-US" sz="2400" i="0" dirty="0">
                <a:solidFill>
                  <a:schemeClr val="tx1"/>
                </a:solidFill>
                <a:effectLst/>
                <a:latin typeface="+mn-lt"/>
              </a:rPr>
              <a:t>Resources for material and component selection</a:t>
            </a:r>
          </a:p>
          <a:p>
            <a:pPr marL="342900" indent="-342900" algn="l">
              <a:spcAft>
                <a:spcPts val="600"/>
              </a:spcAft>
              <a:buFont typeface="Arial" panose="020B0604020202020204" pitchFamily="34" charset="0"/>
              <a:buChar char="•"/>
            </a:pPr>
            <a:r>
              <a:rPr lang="en-US" sz="2400" i="0" dirty="0">
                <a:solidFill>
                  <a:schemeClr val="tx1"/>
                </a:solidFill>
                <a:effectLst/>
                <a:latin typeface="+mn-lt"/>
              </a:rPr>
              <a:t>GIDEP - Government-Industry Data Exchange Program</a:t>
            </a:r>
          </a:p>
          <a:p>
            <a:pPr marL="800100" lvl="1" indent="-342900" algn="l">
              <a:spcAft>
                <a:spcPts val="600"/>
              </a:spcAft>
              <a:buFont typeface="Arial" panose="020B0604020202020204" pitchFamily="34" charset="0"/>
              <a:buChar char="•"/>
            </a:pPr>
            <a:r>
              <a:rPr lang="en-US" sz="2400" i="0" dirty="0">
                <a:solidFill>
                  <a:schemeClr val="tx1"/>
                </a:solidFill>
                <a:effectLst/>
                <a:latin typeface="+mn-lt"/>
              </a:rPr>
              <a:t>Alerts on all kinds of products and vendors</a:t>
            </a:r>
          </a:p>
          <a:p>
            <a:pPr marL="800100" lvl="1" indent="-342900" algn="l">
              <a:spcAft>
                <a:spcPts val="600"/>
              </a:spcAft>
              <a:buFont typeface="Arial" panose="020B0604020202020204" pitchFamily="34" charset="0"/>
              <a:buChar char="•"/>
            </a:pPr>
            <a:r>
              <a:rPr lang="en-US" sz="2400" i="0" dirty="0">
                <a:solidFill>
                  <a:schemeClr val="tx1"/>
                </a:solidFill>
                <a:effectLst/>
                <a:latin typeface="+mn-lt"/>
              </a:rPr>
              <a:t>Material shortages and obsolescence</a:t>
            </a:r>
          </a:p>
          <a:p>
            <a:pPr marL="800100" lvl="1" indent="-342900" algn="l">
              <a:spcAft>
                <a:spcPts val="600"/>
              </a:spcAft>
              <a:buFont typeface="Arial" panose="020B0604020202020204" pitchFamily="34" charset="0"/>
              <a:buChar char="•"/>
            </a:pPr>
            <a:r>
              <a:rPr lang="en-US" sz="2400" i="0" dirty="0">
                <a:solidFill>
                  <a:schemeClr val="tx1"/>
                </a:solidFill>
                <a:effectLst/>
                <a:latin typeface="+mn-lt"/>
              </a:rPr>
              <a:t>Defective materials</a:t>
            </a:r>
          </a:p>
          <a:p>
            <a:pPr marL="800100" lvl="1" indent="-342900" algn="l">
              <a:spcAft>
                <a:spcPts val="600"/>
              </a:spcAft>
              <a:buFont typeface="Arial" panose="020B0604020202020204" pitchFamily="34" charset="0"/>
              <a:buChar char="•"/>
            </a:pPr>
            <a:r>
              <a:rPr lang="en-US" sz="2400" i="0" dirty="0">
                <a:solidFill>
                  <a:schemeClr val="tx1"/>
                </a:solidFill>
                <a:effectLst/>
                <a:latin typeface="+mn-lt"/>
              </a:rPr>
              <a:t>Recalls</a:t>
            </a:r>
          </a:p>
          <a:p>
            <a:pPr marL="800100" lvl="1" indent="-342900" algn="l">
              <a:spcAft>
                <a:spcPts val="600"/>
              </a:spcAft>
              <a:buFont typeface="Arial" panose="020B0604020202020204" pitchFamily="34" charset="0"/>
              <a:buChar char="•"/>
            </a:pPr>
            <a:r>
              <a:rPr lang="en-US" sz="2400" i="0" dirty="0">
                <a:solidFill>
                  <a:schemeClr val="tx1"/>
                </a:solidFill>
                <a:effectLst/>
                <a:latin typeface="+mn-lt"/>
              </a:rPr>
              <a:t>Counterfeits</a:t>
            </a:r>
          </a:p>
          <a:p>
            <a:pPr marL="800100" lvl="1" indent="-342900" algn="l">
              <a:spcAft>
                <a:spcPts val="600"/>
              </a:spcAft>
              <a:buFont typeface="Arial" panose="020B0604020202020204" pitchFamily="34" charset="0"/>
              <a:buChar char="•"/>
            </a:pPr>
            <a:r>
              <a:rPr lang="en-US" sz="2400" i="0" dirty="0">
                <a:solidFill>
                  <a:schemeClr val="tx1"/>
                </a:solidFill>
                <a:effectLst/>
                <a:latin typeface="+mn-lt"/>
              </a:rPr>
              <a:t>Noncompliance with process specifications</a:t>
            </a:r>
          </a:p>
          <a:p>
            <a:pPr marL="800100" lvl="1" indent="-342900" algn="l">
              <a:spcAft>
                <a:spcPts val="600"/>
              </a:spcAft>
              <a:buFont typeface="Arial" panose="020B0604020202020204" pitchFamily="34" charset="0"/>
              <a:buChar char="•"/>
            </a:pPr>
            <a:r>
              <a:rPr lang="en-US" sz="2400" i="0" dirty="0">
                <a:solidFill>
                  <a:schemeClr val="tx1"/>
                </a:solidFill>
                <a:effectLst/>
                <a:latin typeface="+mn-lt"/>
              </a:rPr>
              <a:t>Foreign object debris (FOD) potential</a:t>
            </a:r>
          </a:p>
          <a:p>
            <a:pPr marL="800100" lvl="1" indent="-342900" algn="l">
              <a:spcAft>
                <a:spcPts val="600"/>
              </a:spcAft>
              <a:buFont typeface="Arial" panose="020B0604020202020204" pitchFamily="34" charset="0"/>
              <a:buChar char="•"/>
            </a:pPr>
            <a:r>
              <a:rPr lang="en-US" sz="2400" i="0" dirty="0">
                <a:solidFill>
                  <a:schemeClr val="tx1"/>
                </a:solidFill>
                <a:effectLst/>
                <a:latin typeface="+mn-lt"/>
              </a:rPr>
              <a:t>Suppliers with continued or egregious violations are placed on suspect contractor list and face debarment</a:t>
            </a:r>
          </a:p>
          <a:p>
            <a:pPr marL="457200" indent="-457200" algn="l">
              <a:spcAft>
                <a:spcPts val="600"/>
              </a:spcAft>
              <a:buFont typeface="Arial" panose="020B0604020202020204" pitchFamily="34" charset="0"/>
              <a:buChar char="•"/>
            </a:pPr>
            <a:endParaRPr lang="en-US" sz="2400" i="0" dirty="0">
              <a:solidFill>
                <a:schemeClr val="tx1"/>
              </a:solidFill>
              <a:effectLst/>
              <a:latin typeface="+mn-lt"/>
            </a:endParaRPr>
          </a:p>
        </p:txBody>
      </p:sp>
    </p:spTree>
    <p:extLst>
      <p:ext uri="{BB962C8B-B14F-4D97-AF65-F5344CB8AC3E}">
        <p14:creationId xmlns:p14="http://schemas.microsoft.com/office/powerpoint/2010/main" val="2400941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DF9B2-BC85-4C8D-B059-7F05BA20232E}"/>
              </a:ext>
            </a:extLst>
          </p:cNvPr>
          <p:cNvSpPr>
            <a:spLocks noGrp="1"/>
          </p:cNvSpPr>
          <p:nvPr>
            <p:ph type="title"/>
          </p:nvPr>
        </p:nvSpPr>
        <p:spPr/>
        <p:txBody>
          <a:bodyPr/>
          <a:lstStyle/>
          <a:p>
            <a:r>
              <a:rPr lang="en-US" dirty="0"/>
              <a:t>Materials Obsolescence</a:t>
            </a:r>
          </a:p>
        </p:txBody>
      </p:sp>
      <p:sp>
        <p:nvSpPr>
          <p:cNvPr id="3" name="Content Placeholder 2">
            <a:extLst>
              <a:ext uri="{FF2B5EF4-FFF2-40B4-BE49-F238E27FC236}">
                <a16:creationId xmlns:a16="http://schemas.microsoft.com/office/drawing/2014/main" id="{1176E2F7-3116-4D9D-84FF-FBEA560D9C93}"/>
              </a:ext>
            </a:extLst>
          </p:cNvPr>
          <p:cNvSpPr>
            <a:spLocks noGrp="1"/>
          </p:cNvSpPr>
          <p:nvPr>
            <p:ph idx="1"/>
          </p:nvPr>
        </p:nvSpPr>
        <p:spPr>
          <a:xfrm>
            <a:off x="304800" y="1219200"/>
            <a:ext cx="8686800" cy="5173724"/>
          </a:xfrm>
        </p:spPr>
        <p:txBody>
          <a:bodyPr/>
          <a:lstStyle/>
          <a:p>
            <a:r>
              <a:rPr lang="en-US" sz="2400" dirty="0"/>
              <a:t>EPA regulations can impact material availability and performance.</a:t>
            </a:r>
          </a:p>
          <a:p>
            <a:pPr lvl="1"/>
            <a:r>
              <a:rPr lang="en-US" sz="2000" dirty="0"/>
              <a:t>Chlorofluorocarbons (CFCs) like Freon were replaced with  hydrochlorofluorocarbons (HCFCs), which in turn are being replaced with aqueous cleaners, </a:t>
            </a:r>
            <a:r>
              <a:rPr lang="en-US" sz="2000" dirty="0" err="1"/>
              <a:t>hydrofluoroether</a:t>
            </a:r>
            <a:r>
              <a:rPr lang="en-US" sz="2000" dirty="0"/>
              <a:t> compounds, and others. </a:t>
            </a:r>
          </a:p>
          <a:p>
            <a:pPr lvl="1"/>
            <a:r>
              <a:rPr lang="en-US" sz="2000" dirty="0"/>
              <a:t>Removal of perfluorooctanoic acid (PFOA) from the Teflon manufacturing process affected over 900 products in the MAPTIS database.</a:t>
            </a:r>
          </a:p>
          <a:p>
            <a:pPr lvl="1"/>
            <a:r>
              <a:rPr lang="en-US" sz="2000" dirty="0"/>
              <a:t>3M is ceasing production of per- and polyfluoroalkyls (PFAs) in 2025.</a:t>
            </a:r>
          </a:p>
          <a:p>
            <a:r>
              <a:rPr lang="en-US" sz="2400" dirty="0"/>
              <a:t>Vendors can move facilities or close entirely.</a:t>
            </a:r>
          </a:p>
          <a:p>
            <a:r>
              <a:rPr lang="en-US" sz="2400" dirty="0"/>
              <a:t>Maintain good communication with vendors.</a:t>
            </a:r>
          </a:p>
          <a:p>
            <a:r>
              <a:rPr lang="en-US" sz="2400" dirty="0"/>
              <a:t>If possible, be aware of long lead times and purchase parts accordingly.</a:t>
            </a:r>
          </a:p>
        </p:txBody>
      </p:sp>
    </p:spTree>
    <p:extLst>
      <p:ext uri="{BB962C8B-B14F-4D97-AF65-F5344CB8AC3E}">
        <p14:creationId xmlns:p14="http://schemas.microsoft.com/office/powerpoint/2010/main" val="2071043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
            <a:ext cx="8153400" cy="1143000"/>
          </a:xfrm>
        </p:spPr>
        <p:txBody>
          <a:bodyPr/>
          <a:lstStyle/>
          <a:p>
            <a:r>
              <a:rPr lang="en-US" dirty="0"/>
              <a:t>Flammability and Outgassing</a:t>
            </a:r>
          </a:p>
        </p:txBody>
      </p:sp>
      <p:sp>
        <p:nvSpPr>
          <p:cNvPr id="6" name="Subtitle 5">
            <a:extLst>
              <a:ext uri="{FF2B5EF4-FFF2-40B4-BE49-F238E27FC236}">
                <a16:creationId xmlns:a16="http://schemas.microsoft.com/office/drawing/2014/main" id="{A5643B9B-2446-4CFE-B418-10F6DB430E63}"/>
              </a:ext>
            </a:extLst>
          </p:cNvPr>
          <p:cNvSpPr>
            <a:spLocks noGrp="1"/>
          </p:cNvSpPr>
          <p:nvPr>
            <p:ph type="subTitle" idx="1"/>
          </p:nvPr>
        </p:nvSpPr>
        <p:spPr>
          <a:xfrm>
            <a:off x="381000" y="1447800"/>
            <a:ext cx="8534400" cy="4216539"/>
          </a:xfrm>
        </p:spPr>
        <p:txBody>
          <a:bodyPr/>
          <a:lstStyle/>
          <a:p>
            <a:pPr algn="l"/>
            <a:r>
              <a:rPr lang="en-US" dirty="0"/>
              <a:t>NASA-STD-6001 </a:t>
            </a:r>
            <a:r>
              <a:rPr lang="en-US" i="1" dirty="0"/>
              <a:t>Flammability, Offgassing, and Compatibility Requirements and Test Procedures</a:t>
            </a:r>
          </a:p>
          <a:p>
            <a:pPr algn="l"/>
            <a:r>
              <a:rPr lang="en-US" dirty="0"/>
              <a:t>Formerly known as NHB (NASA Handbook) 8060.1</a:t>
            </a:r>
          </a:p>
          <a:p>
            <a:pPr algn="l"/>
            <a:r>
              <a:rPr lang="en-US" dirty="0"/>
              <a:t>Created after the Apollo 1 fire, this handbook, now standard, calls out the specific materials tests for spacecraft such as flammability in both normal and oxygen-enriched environments, toxicity, and odor.</a:t>
            </a:r>
          </a:p>
          <a:p>
            <a:pPr algn="l"/>
            <a:r>
              <a:rPr lang="en-US" dirty="0"/>
              <a:t>Tables 1 and 2 in NASA-STD-6001 call out the NASA-required and supplemental tests for each material depending on use, e.g. habitable compartment, breathing gases, reactive fluids such as </a:t>
            </a:r>
            <a:r>
              <a:rPr lang="en-US" dirty="0" err="1"/>
              <a:t>hypergols</a:t>
            </a:r>
            <a:r>
              <a:rPr lang="en-US" dirty="0"/>
              <a:t>.</a:t>
            </a:r>
          </a:p>
          <a:p>
            <a:pPr marL="342900" indent="-342900" algn="l">
              <a:buFont typeface="Wingdings" panose="05000000000000000000" pitchFamily="2" charset="2"/>
              <a:buChar char="Ø"/>
            </a:pPr>
            <a:r>
              <a:rPr lang="en-US" dirty="0"/>
              <a:t>X-1A and X-2 test planes were lost due to a gasket in the engine becoming explosively unstable when exposed to LOX.</a:t>
            </a:r>
          </a:p>
        </p:txBody>
      </p:sp>
    </p:spTree>
    <p:extLst>
      <p:ext uri="{BB962C8B-B14F-4D97-AF65-F5344CB8AC3E}">
        <p14:creationId xmlns:p14="http://schemas.microsoft.com/office/powerpoint/2010/main" val="2986504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
            <a:ext cx="8001000" cy="1143000"/>
          </a:xfrm>
        </p:spPr>
        <p:txBody>
          <a:bodyPr/>
          <a:lstStyle/>
          <a:p>
            <a:r>
              <a:rPr lang="en-US" dirty="0"/>
              <a:t>Flammability and Outgassing</a:t>
            </a:r>
          </a:p>
        </p:txBody>
      </p:sp>
      <p:sp>
        <p:nvSpPr>
          <p:cNvPr id="6" name="Subtitle 5">
            <a:extLst>
              <a:ext uri="{FF2B5EF4-FFF2-40B4-BE49-F238E27FC236}">
                <a16:creationId xmlns:a16="http://schemas.microsoft.com/office/drawing/2014/main" id="{A5643B9B-2446-4CFE-B418-10F6DB430E63}"/>
              </a:ext>
            </a:extLst>
          </p:cNvPr>
          <p:cNvSpPr>
            <a:spLocks noGrp="1"/>
          </p:cNvSpPr>
          <p:nvPr>
            <p:ph type="subTitle" idx="1"/>
          </p:nvPr>
        </p:nvSpPr>
        <p:spPr>
          <a:xfrm>
            <a:off x="457200" y="1447800"/>
            <a:ext cx="8458200" cy="1497333"/>
          </a:xfrm>
        </p:spPr>
        <p:txBody>
          <a:bodyPr/>
          <a:lstStyle/>
          <a:p>
            <a:pPr algn="l"/>
            <a:r>
              <a:rPr lang="en-US" dirty="0"/>
              <a:t>NASA-STD-6001 test results can be found in the Materials and Processes Technical Information Service</a:t>
            </a:r>
          </a:p>
          <a:p>
            <a:pPr algn="l"/>
            <a:r>
              <a:rPr lang="en-US" dirty="0">
                <a:solidFill>
                  <a:srgbClr val="FF0000"/>
                </a:solidFill>
              </a:rPr>
              <a:t>https://maptis.nasa.gov/   </a:t>
            </a:r>
            <a:r>
              <a:rPr lang="en-US" dirty="0"/>
              <a:t> </a:t>
            </a:r>
          </a:p>
          <a:p>
            <a:pPr lvl="1" algn="l"/>
            <a:endParaRPr lang="en-US" sz="1800" dirty="0"/>
          </a:p>
        </p:txBody>
      </p:sp>
      <p:pic>
        <p:nvPicPr>
          <p:cNvPr id="3" name="Picture 2"/>
          <p:cNvPicPr>
            <a:picLocks noChangeAspect="1"/>
          </p:cNvPicPr>
          <p:nvPr/>
        </p:nvPicPr>
        <p:blipFill>
          <a:blip r:embed="rId3"/>
          <a:stretch>
            <a:fillRect/>
          </a:stretch>
        </p:blipFill>
        <p:spPr>
          <a:xfrm>
            <a:off x="340293" y="3124200"/>
            <a:ext cx="8539613" cy="3153729"/>
          </a:xfrm>
          <a:prstGeom prst="rect">
            <a:avLst/>
          </a:prstGeom>
        </p:spPr>
      </p:pic>
    </p:spTree>
    <p:extLst>
      <p:ext uri="{BB962C8B-B14F-4D97-AF65-F5344CB8AC3E}">
        <p14:creationId xmlns:p14="http://schemas.microsoft.com/office/powerpoint/2010/main" val="706181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73CD9-D0B5-40EE-B0C7-505772F93518}"/>
              </a:ext>
            </a:extLst>
          </p:cNvPr>
          <p:cNvSpPr>
            <a:spLocks noGrp="1"/>
          </p:cNvSpPr>
          <p:nvPr>
            <p:ph type="title"/>
          </p:nvPr>
        </p:nvSpPr>
        <p:spPr/>
        <p:txBody>
          <a:bodyPr/>
          <a:lstStyle/>
          <a:p>
            <a:r>
              <a:rPr lang="en-US" dirty="0"/>
              <a:t>Outgassing</a:t>
            </a:r>
          </a:p>
        </p:txBody>
      </p:sp>
      <p:sp>
        <p:nvSpPr>
          <p:cNvPr id="4" name="Subtitle 5">
            <a:extLst>
              <a:ext uri="{FF2B5EF4-FFF2-40B4-BE49-F238E27FC236}">
                <a16:creationId xmlns:a16="http://schemas.microsoft.com/office/drawing/2014/main" id="{919701CC-F8C4-4777-8921-8C66054E124C}"/>
              </a:ext>
            </a:extLst>
          </p:cNvPr>
          <p:cNvSpPr>
            <a:spLocks noGrp="1"/>
          </p:cNvSpPr>
          <p:nvPr>
            <p:ph idx="1"/>
          </p:nvPr>
        </p:nvSpPr>
        <p:spPr>
          <a:xfrm>
            <a:off x="419100" y="1371600"/>
            <a:ext cx="8305800" cy="3090077"/>
          </a:xfrm>
        </p:spPr>
        <p:txBody>
          <a:bodyPr/>
          <a:lstStyle/>
          <a:p>
            <a:pPr algn="l">
              <a:spcBef>
                <a:spcPts val="0"/>
              </a:spcBef>
              <a:spcAft>
                <a:spcPts val="0"/>
              </a:spcAft>
            </a:pPr>
            <a:r>
              <a:rPr lang="en-US" sz="2000" dirty="0"/>
              <a:t>Offgassing = volatile release in atmosphere (concern for astronauts)</a:t>
            </a:r>
          </a:p>
          <a:p>
            <a:pPr algn="l">
              <a:spcBef>
                <a:spcPts val="0"/>
              </a:spcBef>
              <a:spcAft>
                <a:spcPts val="1200"/>
              </a:spcAft>
            </a:pPr>
            <a:r>
              <a:rPr lang="en-US" sz="2000" dirty="0"/>
              <a:t>Outgassing = volatile release in space</a:t>
            </a:r>
          </a:p>
          <a:p>
            <a:pPr marL="0" indent="0" algn="l">
              <a:buNone/>
            </a:pPr>
            <a:r>
              <a:rPr lang="en-US" sz="2000" dirty="0"/>
              <a:t>The vacuum of space will cause outgassing. The outgassed molecules then deposit on line‑of‑sight surfaces and are more likely to deposit on cold surfaces. This molecular contamination can affect optical properties of vehicle and payload surfaces and spacecraft performance, particularly for sensitive optics.</a:t>
            </a:r>
            <a:endParaRPr lang="en-US" sz="2000" dirty="0">
              <a:cs typeface="Arial"/>
            </a:endParaRPr>
          </a:p>
          <a:p>
            <a:pPr algn="l"/>
            <a:endParaRPr lang="en-US" dirty="0"/>
          </a:p>
        </p:txBody>
      </p:sp>
      <p:pic>
        <p:nvPicPr>
          <p:cNvPr id="5" name="Picture 4">
            <a:extLst>
              <a:ext uri="{FF2B5EF4-FFF2-40B4-BE49-F238E27FC236}">
                <a16:creationId xmlns:a16="http://schemas.microsoft.com/office/drawing/2014/main" id="{A9D33F48-8F1D-476E-8BB2-F42E0430EB97}"/>
              </a:ext>
            </a:extLst>
          </p:cNvPr>
          <p:cNvPicPr>
            <a:picLocks noChangeAspect="1"/>
          </p:cNvPicPr>
          <p:nvPr/>
        </p:nvPicPr>
        <p:blipFill>
          <a:blip r:embed="rId3"/>
          <a:stretch>
            <a:fillRect/>
          </a:stretch>
        </p:blipFill>
        <p:spPr>
          <a:xfrm>
            <a:off x="4343400" y="3886200"/>
            <a:ext cx="4115157" cy="2566638"/>
          </a:xfrm>
          <a:prstGeom prst="rect">
            <a:avLst/>
          </a:prstGeom>
        </p:spPr>
      </p:pic>
    </p:spTree>
    <p:extLst>
      <p:ext uri="{BB962C8B-B14F-4D97-AF65-F5344CB8AC3E}">
        <p14:creationId xmlns:p14="http://schemas.microsoft.com/office/powerpoint/2010/main" val="950357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1E263-146F-499A-9B4C-C9EE3A5FAC3E}"/>
              </a:ext>
            </a:extLst>
          </p:cNvPr>
          <p:cNvSpPr>
            <a:spLocks noGrp="1"/>
          </p:cNvSpPr>
          <p:nvPr>
            <p:ph type="title"/>
          </p:nvPr>
        </p:nvSpPr>
        <p:spPr/>
        <p:txBody>
          <a:bodyPr/>
          <a:lstStyle/>
          <a:p>
            <a:r>
              <a:rPr lang="en-US" dirty="0"/>
              <a:t>Outgassing – Lesson Learned</a:t>
            </a:r>
          </a:p>
        </p:txBody>
      </p:sp>
      <p:sp>
        <p:nvSpPr>
          <p:cNvPr id="4" name="Subtitle 2">
            <a:extLst>
              <a:ext uri="{FF2B5EF4-FFF2-40B4-BE49-F238E27FC236}">
                <a16:creationId xmlns:a16="http://schemas.microsoft.com/office/drawing/2014/main" id="{FBA88B2A-6C49-4DBB-8211-6B449F2A6D3F}"/>
              </a:ext>
            </a:extLst>
          </p:cNvPr>
          <p:cNvSpPr txBox="1">
            <a:spLocks/>
          </p:cNvSpPr>
          <p:nvPr/>
        </p:nvSpPr>
        <p:spPr bwMode="auto">
          <a:xfrm>
            <a:off x="304800" y="1295400"/>
            <a:ext cx="8610600" cy="2905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35000"/>
              </a:spcBef>
              <a:spcAft>
                <a:spcPct val="0"/>
              </a:spcAft>
              <a:buChar char="•"/>
              <a:defRPr sz="2800" b="0">
                <a:solidFill>
                  <a:schemeClr val="tx1"/>
                </a:solidFill>
                <a:latin typeface="+mn-lt"/>
                <a:ea typeface="+mn-ea"/>
                <a:cs typeface="+mn-cs"/>
              </a:defRPr>
            </a:lvl1pPr>
            <a:lvl2pPr marL="742950" indent="-285750" algn="l" rtl="0" eaLnBrk="0" fontAlgn="base" hangingPunct="0">
              <a:spcBef>
                <a:spcPct val="35000"/>
              </a:spcBef>
              <a:spcAft>
                <a:spcPct val="0"/>
              </a:spcAft>
              <a:buChar char="–"/>
              <a:defRPr sz="2400" b="0">
                <a:solidFill>
                  <a:schemeClr val="tx1"/>
                </a:solidFill>
                <a:latin typeface="+mn-lt"/>
              </a:defRPr>
            </a:lvl2pPr>
            <a:lvl3pPr marL="1143000" indent="-228600" algn="l" rtl="0" eaLnBrk="0" fontAlgn="base" hangingPunct="0">
              <a:spcBef>
                <a:spcPct val="35000"/>
              </a:spcBef>
              <a:spcAft>
                <a:spcPct val="0"/>
              </a:spcAft>
              <a:buChar char="•"/>
              <a:defRPr sz="2000" b="0">
                <a:solidFill>
                  <a:schemeClr val="tx1"/>
                </a:solidFill>
                <a:latin typeface="+mn-lt"/>
              </a:defRPr>
            </a:lvl3pPr>
            <a:lvl4pPr marL="1600200" indent="-228600" algn="l" rtl="0" eaLnBrk="0" fontAlgn="base" hangingPunct="0">
              <a:spcBef>
                <a:spcPct val="35000"/>
              </a:spcBef>
              <a:spcAft>
                <a:spcPct val="0"/>
              </a:spcAft>
              <a:buChar char="–"/>
              <a:defRPr sz="2000" b="0">
                <a:solidFill>
                  <a:schemeClr val="tx1"/>
                </a:solidFill>
                <a:latin typeface="+mn-lt"/>
              </a:defRPr>
            </a:lvl4pPr>
            <a:lvl5pPr marL="2057400" indent="-228600" algn="l" rtl="0" eaLnBrk="0" fontAlgn="base" hangingPunct="0">
              <a:spcBef>
                <a:spcPct val="35000"/>
              </a:spcBef>
              <a:spcAft>
                <a:spcPct val="0"/>
              </a:spcAft>
              <a:buChar char="»"/>
              <a:defRPr sz="2000" b="0">
                <a:solidFill>
                  <a:schemeClr val="tx1"/>
                </a:solidFill>
                <a:latin typeface="+mn-lt"/>
              </a:defRPr>
            </a:lvl5pPr>
            <a:lvl6pPr marL="2514600" indent="-228600" algn="l" rtl="0" eaLnBrk="0" fontAlgn="base" hangingPunct="0">
              <a:spcBef>
                <a:spcPct val="35000"/>
              </a:spcBef>
              <a:spcAft>
                <a:spcPct val="0"/>
              </a:spcAft>
              <a:buChar char="»"/>
              <a:defRPr sz="1400" b="1">
                <a:solidFill>
                  <a:schemeClr val="tx1"/>
                </a:solidFill>
                <a:latin typeface="+mn-lt"/>
              </a:defRPr>
            </a:lvl6pPr>
            <a:lvl7pPr marL="2971800" indent="-228600" algn="l" rtl="0" eaLnBrk="0" fontAlgn="base" hangingPunct="0">
              <a:spcBef>
                <a:spcPct val="35000"/>
              </a:spcBef>
              <a:spcAft>
                <a:spcPct val="0"/>
              </a:spcAft>
              <a:buChar char="»"/>
              <a:defRPr sz="1400" b="1">
                <a:solidFill>
                  <a:schemeClr val="tx1"/>
                </a:solidFill>
                <a:latin typeface="+mn-lt"/>
              </a:defRPr>
            </a:lvl7pPr>
            <a:lvl8pPr marL="3429000" indent="-228600" algn="l" rtl="0" eaLnBrk="0" fontAlgn="base" hangingPunct="0">
              <a:spcBef>
                <a:spcPct val="35000"/>
              </a:spcBef>
              <a:spcAft>
                <a:spcPct val="0"/>
              </a:spcAft>
              <a:buChar char="»"/>
              <a:defRPr sz="1400" b="1">
                <a:solidFill>
                  <a:schemeClr val="tx1"/>
                </a:solidFill>
                <a:latin typeface="+mn-lt"/>
              </a:defRPr>
            </a:lvl8pPr>
            <a:lvl9pPr marL="3886200" indent="-228600" algn="l" rtl="0" eaLnBrk="0" fontAlgn="base" hangingPunct="0">
              <a:spcBef>
                <a:spcPct val="35000"/>
              </a:spcBef>
              <a:spcAft>
                <a:spcPct val="0"/>
              </a:spcAft>
              <a:buChar char="»"/>
              <a:defRPr sz="1400" b="1">
                <a:solidFill>
                  <a:schemeClr val="tx1"/>
                </a:solidFill>
                <a:latin typeface="+mn-lt"/>
              </a:defRPr>
            </a:lvl9pPr>
          </a:lstStyle>
          <a:p>
            <a:pPr marL="0" indent="0">
              <a:lnSpc>
                <a:spcPct val="100000"/>
              </a:lnSpc>
              <a:buNone/>
            </a:pPr>
            <a:r>
              <a:rPr lang="en-US" sz="2400" i="0" kern="0" dirty="0">
                <a:effectLst/>
              </a:rPr>
              <a:t>Stardust Navigation Camera</a:t>
            </a:r>
          </a:p>
          <a:p>
            <a:pPr>
              <a:lnSpc>
                <a:spcPct val="100000"/>
              </a:lnSpc>
              <a:buFont typeface="Arial" panose="020B0604020202020204" pitchFamily="34" charset="0"/>
              <a:buChar char="•"/>
            </a:pPr>
            <a:r>
              <a:rPr lang="en-US" sz="2000" i="0" kern="0" dirty="0">
                <a:effectLst/>
              </a:rPr>
              <a:t>Contamination from material outgassing degraded camera from being able to detect 10th visual magnitude stars to 7th.</a:t>
            </a:r>
          </a:p>
          <a:p>
            <a:pPr>
              <a:lnSpc>
                <a:spcPct val="100000"/>
              </a:lnSpc>
              <a:buFont typeface="Arial" panose="020B0604020202020204" pitchFamily="34" charset="0"/>
              <a:buChar char="•"/>
            </a:pPr>
            <a:r>
              <a:rPr lang="en-US" sz="2000" i="0" kern="0" dirty="0">
                <a:effectLst/>
              </a:rPr>
              <a:t>Heating cycles and orienting surfaces towards the sun helped drive off the volatiles.</a:t>
            </a:r>
          </a:p>
          <a:p>
            <a:pPr>
              <a:lnSpc>
                <a:spcPct val="100000"/>
              </a:lnSpc>
              <a:buFont typeface="Arial" panose="020B0604020202020204" pitchFamily="34" charset="0"/>
              <a:buChar char="•"/>
            </a:pPr>
            <a:r>
              <a:rPr lang="en-US" sz="2000" i="0" kern="0" dirty="0">
                <a:effectLst/>
              </a:rPr>
              <a:t>Camera could then detect 9th visual magnitude, no loss of science</a:t>
            </a:r>
          </a:p>
          <a:p>
            <a:pPr>
              <a:lnSpc>
                <a:spcPct val="100000"/>
              </a:lnSpc>
            </a:pPr>
            <a:endParaRPr lang="en-US" i="0" kern="0" dirty="0">
              <a:effectLst/>
            </a:endParaRPr>
          </a:p>
        </p:txBody>
      </p:sp>
      <p:pic>
        <p:nvPicPr>
          <p:cNvPr id="5" name="Picture 4">
            <a:extLst>
              <a:ext uri="{FF2B5EF4-FFF2-40B4-BE49-F238E27FC236}">
                <a16:creationId xmlns:a16="http://schemas.microsoft.com/office/drawing/2014/main" id="{40140037-DD6F-4DDA-A22A-4FA70FD61355}"/>
              </a:ext>
            </a:extLst>
          </p:cNvPr>
          <p:cNvPicPr>
            <a:picLocks noChangeAspect="1"/>
          </p:cNvPicPr>
          <p:nvPr/>
        </p:nvPicPr>
        <p:blipFill>
          <a:blip r:embed="rId3"/>
          <a:stretch>
            <a:fillRect/>
          </a:stretch>
        </p:blipFill>
        <p:spPr>
          <a:xfrm>
            <a:off x="533365" y="3810000"/>
            <a:ext cx="2638390" cy="2651990"/>
          </a:xfrm>
          <a:prstGeom prst="rect">
            <a:avLst/>
          </a:prstGeom>
        </p:spPr>
      </p:pic>
      <p:pic>
        <p:nvPicPr>
          <p:cNvPr id="6" name="Picture 5">
            <a:extLst>
              <a:ext uri="{FF2B5EF4-FFF2-40B4-BE49-F238E27FC236}">
                <a16:creationId xmlns:a16="http://schemas.microsoft.com/office/drawing/2014/main" id="{5A4FD631-5529-436C-89A6-C6944DC8C91C}"/>
              </a:ext>
            </a:extLst>
          </p:cNvPr>
          <p:cNvPicPr>
            <a:picLocks noChangeAspect="1"/>
          </p:cNvPicPr>
          <p:nvPr/>
        </p:nvPicPr>
        <p:blipFill>
          <a:blip r:embed="rId4"/>
          <a:stretch>
            <a:fillRect/>
          </a:stretch>
        </p:blipFill>
        <p:spPr>
          <a:xfrm>
            <a:off x="3352800" y="3810000"/>
            <a:ext cx="5255207" cy="2651990"/>
          </a:xfrm>
          <a:prstGeom prst="rect">
            <a:avLst/>
          </a:prstGeom>
        </p:spPr>
      </p:pic>
    </p:spTree>
    <p:extLst>
      <p:ext uri="{BB962C8B-B14F-4D97-AF65-F5344CB8AC3E}">
        <p14:creationId xmlns:p14="http://schemas.microsoft.com/office/powerpoint/2010/main" val="52452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26A1-C1B2-4D9D-B620-FDCB26BD022E}"/>
              </a:ext>
            </a:extLst>
          </p:cNvPr>
          <p:cNvSpPr>
            <a:spLocks noGrp="1"/>
          </p:cNvSpPr>
          <p:nvPr>
            <p:ph type="title"/>
          </p:nvPr>
        </p:nvSpPr>
        <p:spPr/>
        <p:txBody>
          <a:bodyPr/>
          <a:lstStyle/>
          <a:p>
            <a:r>
              <a:rPr lang="en-US" dirty="0"/>
              <a:t>Structural Materials</a:t>
            </a:r>
          </a:p>
        </p:txBody>
      </p:sp>
      <p:sp>
        <p:nvSpPr>
          <p:cNvPr id="3" name="Content Placeholder 2">
            <a:extLst>
              <a:ext uri="{FF2B5EF4-FFF2-40B4-BE49-F238E27FC236}">
                <a16:creationId xmlns:a16="http://schemas.microsoft.com/office/drawing/2014/main" id="{38871B28-11BC-49E8-826E-1AECAAC90034}"/>
              </a:ext>
            </a:extLst>
          </p:cNvPr>
          <p:cNvSpPr>
            <a:spLocks noGrp="1"/>
          </p:cNvSpPr>
          <p:nvPr>
            <p:ph idx="1"/>
          </p:nvPr>
        </p:nvSpPr>
        <p:spPr>
          <a:xfrm>
            <a:off x="419100" y="1371600"/>
            <a:ext cx="8496300" cy="4912114"/>
          </a:xfrm>
        </p:spPr>
        <p:txBody>
          <a:bodyPr/>
          <a:lstStyle/>
          <a:p>
            <a:pPr marL="0" indent="0">
              <a:buNone/>
            </a:pPr>
            <a:r>
              <a:rPr lang="en-US" sz="2400" dirty="0"/>
              <a:t>Any part where structural failure would lead to catastrophic failure needs fracture control.</a:t>
            </a:r>
          </a:p>
          <a:p>
            <a:pPr marL="0" indent="0">
              <a:buNone/>
            </a:pPr>
            <a:r>
              <a:rPr lang="en-US" sz="2400" dirty="0"/>
              <a:t>Fracture control includes nondestructive evaluation (NDE) for flaw or crack detection.  NDE includes eddy current, fluorescent penetrant, magnetic particle, radiography, and ultrasonics.</a:t>
            </a:r>
          </a:p>
          <a:p>
            <a:pPr marL="0" indent="0">
              <a:buNone/>
            </a:pPr>
            <a:r>
              <a:rPr lang="en-US" sz="2400" dirty="0"/>
              <a:t>Fracture control is not needed for those materials that are non-structural and not subject to cracking, e.g., MLI blankets.</a:t>
            </a:r>
          </a:p>
          <a:p>
            <a:pPr marL="0" indent="0">
              <a:buNone/>
            </a:pPr>
            <a:r>
              <a:rPr lang="en-US" sz="2400" dirty="0"/>
              <a:t>Be mindful of materials with a shelf life. Generally, lower storage temperature and lower humidity extends the shelf life, as does minimizing exposure to light (both sunlight and fluorescent lighting). </a:t>
            </a:r>
          </a:p>
        </p:txBody>
      </p:sp>
    </p:spTree>
    <p:extLst>
      <p:ext uri="{BB962C8B-B14F-4D97-AF65-F5344CB8AC3E}">
        <p14:creationId xmlns:p14="http://schemas.microsoft.com/office/powerpoint/2010/main" val="2791647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A400A-7E96-4E5A-895D-EE841663B5E0}"/>
              </a:ext>
            </a:extLst>
          </p:cNvPr>
          <p:cNvSpPr>
            <a:spLocks noGrp="1"/>
          </p:cNvSpPr>
          <p:nvPr>
            <p:ph type="title"/>
          </p:nvPr>
        </p:nvSpPr>
        <p:spPr/>
        <p:txBody>
          <a:bodyPr/>
          <a:lstStyle/>
          <a:p>
            <a:r>
              <a:rPr lang="en-US" dirty="0"/>
              <a:t>Structural Materials – Lesson Learned</a:t>
            </a:r>
          </a:p>
        </p:txBody>
      </p:sp>
      <p:sp>
        <p:nvSpPr>
          <p:cNvPr id="3" name="Content Placeholder 2">
            <a:extLst>
              <a:ext uri="{FF2B5EF4-FFF2-40B4-BE49-F238E27FC236}">
                <a16:creationId xmlns:a16="http://schemas.microsoft.com/office/drawing/2014/main" id="{E0D2F8CB-90C0-4D43-B780-622665910B92}"/>
              </a:ext>
            </a:extLst>
          </p:cNvPr>
          <p:cNvSpPr>
            <a:spLocks noGrp="1"/>
          </p:cNvSpPr>
          <p:nvPr>
            <p:ph idx="1"/>
          </p:nvPr>
        </p:nvSpPr>
        <p:spPr>
          <a:xfrm>
            <a:off x="419100" y="1371600"/>
            <a:ext cx="4991100" cy="5257800"/>
          </a:xfrm>
        </p:spPr>
        <p:txBody>
          <a:bodyPr/>
          <a:lstStyle/>
          <a:p>
            <a:pPr marL="0" indent="0">
              <a:buNone/>
            </a:pPr>
            <a:r>
              <a:rPr lang="en-US" sz="2400" dirty="0"/>
              <a:t>X-33 honeycomb composite tank </a:t>
            </a:r>
          </a:p>
          <a:p>
            <a:r>
              <a:rPr lang="en-US" sz="2000" dirty="0"/>
              <a:t>Need closed cell cores (dependent on application) and redundant permeation barriers in cryogenic applications to eliminate </a:t>
            </a:r>
            <a:r>
              <a:rPr lang="en-US" sz="2000" dirty="0" err="1"/>
              <a:t>cryopumping</a:t>
            </a:r>
            <a:r>
              <a:rPr lang="en-US" sz="2000" dirty="0"/>
              <a:t>. </a:t>
            </a:r>
          </a:p>
          <a:p>
            <a:r>
              <a:rPr lang="en-US" sz="2000" dirty="0"/>
              <a:t>When the X-33 tank was filled during testing, liquid hydrogen leaked through microcracks in the inner </a:t>
            </a:r>
            <a:r>
              <a:rPr lang="en-US" sz="2000" dirty="0" err="1"/>
              <a:t>facesheet</a:t>
            </a:r>
            <a:r>
              <a:rPr lang="en-US" sz="2000" dirty="0"/>
              <a:t>, and the nitrogen purge gas was pulled through microcracks in the outer </a:t>
            </a:r>
            <a:r>
              <a:rPr lang="en-US" sz="2000" dirty="0" err="1"/>
              <a:t>facesheet</a:t>
            </a:r>
            <a:r>
              <a:rPr lang="en-US" sz="2000" dirty="0"/>
              <a:t> to fill the core. When the tank was drained and started warming, the core pressure increased to the point of failure, when the outer </a:t>
            </a:r>
            <a:r>
              <a:rPr lang="en-US" sz="2000" dirty="0" err="1"/>
              <a:t>facesheet</a:t>
            </a:r>
            <a:r>
              <a:rPr lang="en-US" sz="2000" dirty="0"/>
              <a:t> and core separated and peeled away from the inner </a:t>
            </a:r>
            <a:r>
              <a:rPr lang="en-US" sz="2000" dirty="0" err="1"/>
              <a:t>facesheet</a:t>
            </a:r>
            <a:r>
              <a:rPr lang="en-US" sz="2000" dirty="0"/>
              <a:t>.</a:t>
            </a:r>
          </a:p>
        </p:txBody>
      </p:sp>
      <p:pic>
        <p:nvPicPr>
          <p:cNvPr id="4" name="Picture 3">
            <a:extLst>
              <a:ext uri="{FF2B5EF4-FFF2-40B4-BE49-F238E27FC236}">
                <a16:creationId xmlns:a16="http://schemas.microsoft.com/office/drawing/2014/main" id="{BA60E74C-BB71-4227-867F-B7C696A822F9}"/>
              </a:ext>
            </a:extLst>
          </p:cNvPr>
          <p:cNvPicPr>
            <a:picLocks noChangeAspect="1"/>
          </p:cNvPicPr>
          <p:nvPr/>
        </p:nvPicPr>
        <p:blipFill>
          <a:blip r:embed="rId3"/>
          <a:stretch>
            <a:fillRect/>
          </a:stretch>
        </p:blipFill>
        <p:spPr>
          <a:xfrm>
            <a:off x="5410200" y="1387366"/>
            <a:ext cx="3551182" cy="5122310"/>
          </a:xfrm>
          <a:prstGeom prst="rect">
            <a:avLst/>
          </a:prstGeom>
        </p:spPr>
      </p:pic>
    </p:spTree>
    <p:extLst>
      <p:ext uri="{BB962C8B-B14F-4D97-AF65-F5344CB8AC3E}">
        <p14:creationId xmlns:p14="http://schemas.microsoft.com/office/powerpoint/2010/main" val="160311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7DFED-012B-42EA-BE7D-D8484A152ABD}"/>
              </a:ext>
            </a:extLst>
          </p:cNvPr>
          <p:cNvSpPr>
            <a:spLocks noGrp="1"/>
          </p:cNvSpPr>
          <p:nvPr>
            <p:ph type="title"/>
          </p:nvPr>
        </p:nvSpPr>
        <p:spPr/>
        <p:txBody>
          <a:bodyPr/>
          <a:lstStyle/>
          <a:p>
            <a:r>
              <a:rPr lang="en-US" dirty="0"/>
              <a:t>Structural Materials</a:t>
            </a:r>
          </a:p>
        </p:txBody>
      </p:sp>
      <p:sp>
        <p:nvSpPr>
          <p:cNvPr id="3" name="Content Placeholder 2">
            <a:extLst>
              <a:ext uri="{FF2B5EF4-FFF2-40B4-BE49-F238E27FC236}">
                <a16:creationId xmlns:a16="http://schemas.microsoft.com/office/drawing/2014/main" id="{8C7D67C1-32AA-4390-9194-C38EF564E041}"/>
              </a:ext>
            </a:extLst>
          </p:cNvPr>
          <p:cNvSpPr>
            <a:spLocks noGrp="1"/>
          </p:cNvSpPr>
          <p:nvPr>
            <p:ph idx="1"/>
          </p:nvPr>
        </p:nvSpPr>
        <p:spPr>
          <a:xfrm>
            <a:off x="419100" y="1295400"/>
            <a:ext cx="8305800" cy="5306068"/>
          </a:xfrm>
        </p:spPr>
        <p:txBody>
          <a:bodyPr/>
          <a:lstStyle/>
          <a:p>
            <a:r>
              <a:rPr lang="en-US" sz="2200" dirty="0"/>
              <a:t>The 5000-series aluminum alloys containing more than 3% magnesium shall not be used in applications where the temperature exceeds 66 °C (150 °F), because grain boundary precipitation above this temperature can create stress-corrosion sensitivity.</a:t>
            </a:r>
          </a:p>
          <a:p>
            <a:r>
              <a:rPr lang="en-US" sz="2200" dirty="0"/>
              <a:t>Same for the 300-series corrosion-resistant (CRES) stainless steel – they should not be used at temperatures above 370 °C (700 °F) for extended periods of time.</a:t>
            </a:r>
          </a:p>
          <a:p>
            <a:r>
              <a:rPr lang="en-US" sz="2200" dirty="0"/>
              <a:t>Chlorinated solvents can cause stress corrosion cracking of titanium.  This includes chlorine in tap water.</a:t>
            </a:r>
          </a:p>
          <a:p>
            <a:r>
              <a:rPr lang="en-US" sz="2200" dirty="0"/>
              <a:t>Protective coatings may only delay onset of stress corrosion, not entirely prevent it. </a:t>
            </a:r>
          </a:p>
          <a:p>
            <a:r>
              <a:rPr lang="en-US" sz="2200" dirty="0"/>
              <a:t>Surface treatments such as carburizing or nitriding may increase susceptibility to stress corrosion cracking.</a:t>
            </a:r>
          </a:p>
        </p:txBody>
      </p:sp>
    </p:spTree>
    <p:extLst>
      <p:ext uri="{BB962C8B-B14F-4D97-AF65-F5344CB8AC3E}">
        <p14:creationId xmlns:p14="http://schemas.microsoft.com/office/powerpoint/2010/main" val="3412858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D91F5-08EF-491E-A12B-1C49DB43815F}"/>
              </a:ext>
            </a:extLst>
          </p:cNvPr>
          <p:cNvSpPr>
            <a:spLocks noGrp="1"/>
          </p:cNvSpPr>
          <p:nvPr>
            <p:ph type="title"/>
          </p:nvPr>
        </p:nvSpPr>
        <p:spPr/>
        <p:txBody>
          <a:bodyPr/>
          <a:lstStyle/>
          <a:p>
            <a:r>
              <a:rPr lang="en-US" dirty="0"/>
              <a:t>Corrosion Protection</a:t>
            </a:r>
          </a:p>
        </p:txBody>
      </p:sp>
      <p:sp>
        <p:nvSpPr>
          <p:cNvPr id="3" name="Content Placeholder 2">
            <a:extLst>
              <a:ext uri="{FF2B5EF4-FFF2-40B4-BE49-F238E27FC236}">
                <a16:creationId xmlns:a16="http://schemas.microsoft.com/office/drawing/2014/main" id="{D682A6FE-9AC3-4E20-B76F-1AA49AA2D1C0}"/>
              </a:ext>
            </a:extLst>
          </p:cNvPr>
          <p:cNvSpPr>
            <a:spLocks noGrp="1"/>
          </p:cNvSpPr>
          <p:nvPr>
            <p:ph idx="1"/>
          </p:nvPr>
        </p:nvSpPr>
        <p:spPr>
          <a:xfrm>
            <a:off x="419100" y="1143000"/>
            <a:ext cx="8305800" cy="5712333"/>
          </a:xfrm>
        </p:spPr>
        <p:txBody>
          <a:bodyPr/>
          <a:lstStyle/>
          <a:p>
            <a:pPr marL="0" indent="0" algn="ctr">
              <a:buNone/>
            </a:pPr>
            <a:r>
              <a:rPr lang="en-US" b="1" dirty="0"/>
              <a:t>Alodine ≠ Anodize</a:t>
            </a:r>
          </a:p>
          <a:p>
            <a:r>
              <a:rPr lang="en-US" sz="2400" dirty="0"/>
              <a:t>Chemical conversion coatings per MIL-DTL-5541, e.g. Alodine, </a:t>
            </a:r>
            <a:r>
              <a:rPr lang="en-US" sz="2400" dirty="0" err="1"/>
              <a:t>Iridite</a:t>
            </a:r>
            <a:r>
              <a:rPr lang="en-US" sz="2400" dirty="0"/>
              <a:t>, Chem film, </a:t>
            </a:r>
            <a:r>
              <a:rPr lang="en-US" sz="2400" dirty="0" err="1"/>
              <a:t>Boegel</a:t>
            </a:r>
            <a:r>
              <a:rPr lang="en-US" sz="2400" dirty="0"/>
              <a:t>, </a:t>
            </a:r>
            <a:r>
              <a:rPr lang="en-US" sz="2400" dirty="0" err="1"/>
              <a:t>Bonderite</a:t>
            </a:r>
            <a:r>
              <a:rPr lang="en-US" sz="2400" dirty="0"/>
              <a:t>, are brushed on or the part is dipped.</a:t>
            </a:r>
          </a:p>
          <a:p>
            <a:r>
              <a:rPr lang="en-US" sz="2400" dirty="0"/>
              <a:t>Anodic coatings per MIL-A-8625 (sometimes called MIL-PRF-8625) involve the part being submerged in an acid solution and electrical current passed through it.  Types and classes in the MIL spec call out the type of acid and whether dye is used, i.e., Type II Class 2 is dyed sulfuric acid anodized aluminum.  Usually the color is called out per Federal Standard 595B.</a:t>
            </a:r>
          </a:p>
          <a:p>
            <a:r>
              <a:rPr lang="en-US" sz="2400" dirty="0"/>
              <a:t>Anodic coatings may cause a reduction in fatigue life - understand the design and application prior to using anodic coatings.</a:t>
            </a:r>
          </a:p>
        </p:txBody>
      </p:sp>
    </p:spTree>
    <p:extLst>
      <p:ext uri="{BB962C8B-B14F-4D97-AF65-F5344CB8AC3E}">
        <p14:creationId xmlns:p14="http://schemas.microsoft.com/office/powerpoint/2010/main" val="2880765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014EC-FE04-4A69-BD6F-02FA8E3E9664}"/>
              </a:ext>
            </a:extLst>
          </p:cNvPr>
          <p:cNvSpPr>
            <a:spLocks noGrp="1"/>
          </p:cNvSpPr>
          <p:nvPr>
            <p:ph type="title"/>
          </p:nvPr>
        </p:nvSpPr>
        <p:spPr/>
        <p:txBody>
          <a:bodyPr/>
          <a:lstStyle/>
          <a:p>
            <a:r>
              <a:rPr lang="en-US" dirty="0"/>
              <a:t>Manufacturability</a:t>
            </a:r>
          </a:p>
        </p:txBody>
      </p:sp>
      <p:sp>
        <p:nvSpPr>
          <p:cNvPr id="3" name="Content Placeholder 2">
            <a:extLst>
              <a:ext uri="{FF2B5EF4-FFF2-40B4-BE49-F238E27FC236}">
                <a16:creationId xmlns:a16="http://schemas.microsoft.com/office/drawing/2014/main" id="{82D52F7B-816F-48E1-8CBF-548D56E180C6}"/>
              </a:ext>
            </a:extLst>
          </p:cNvPr>
          <p:cNvSpPr>
            <a:spLocks noGrp="1"/>
          </p:cNvSpPr>
          <p:nvPr>
            <p:ph idx="1"/>
          </p:nvPr>
        </p:nvSpPr>
        <p:spPr>
          <a:xfrm>
            <a:off x="533400" y="1219200"/>
            <a:ext cx="8305800" cy="5463034"/>
          </a:xfrm>
        </p:spPr>
        <p:txBody>
          <a:bodyPr/>
          <a:lstStyle/>
          <a:p>
            <a:r>
              <a:rPr lang="en-US" sz="2000" dirty="0"/>
              <a:t>Use geometric dimensioning and tolerancing.</a:t>
            </a:r>
          </a:p>
          <a:p>
            <a:r>
              <a:rPr lang="en-US" sz="2000" dirty="0"/>
              <a:t>Choose dimensions close to standard stock.</a:t>
            </a:r>
          </a:p>
          <a:p>
            <a:r>
              <a:rPr lang="en-US" sz="2000" dirty="0"/>
              <a:t>Use common angles if possible, 45° as opposed to 40°</a:t>
            </a:r>
          </a:p>
          <a:p>
            <a:r>
              <a:rPr lang="en-US" sz="2000" dirty="0"/>
              <a:t>Limit decimal places to the specificity required, use realistic tolerance levels.  Be aware of tolerance </a:t>
            </a:r>
            <a:r>
              <a:rPr lang="en-US" sz="2000" dirty="0" err="1"/>
              <a:t>stackup</a:t>
            </a:r>
            <a:r>
              <a:rPr lang="en-US" sz="2000" dirty="0"/>
              <a:t>.</a:t>
            </a:r>
          </a:p>
          <a:p>
            <a:r>
              <a:rPr lang="en-US" sz="2000" dirty="0"/>
              <a:t>Create a separate drawing for finishing if complex masking or several processes are used on one part.</a:t>
            </a:r>
          </a:p>
          <a:p>
            <a:r>
              <a:rPr lang="en-US" sz="2000" dirty="0"/>
              <a:t>Design for assembly and disassembly, including personnel access and wrench clearance</a:t>
            </a:r>
          </a:p>
          <a:p>
            <a:r>
              <a:rPr lang="en-US" sz="2000" dirty="0"/>
              <a:t>Think ahead with coating holes, blind holes, and difficult masking requirements.</a:t>
            </a:r>
          </a:p>
          <a:p>
            <a:r>
              <a:rPr lang="en-US" sz="2000" dirty="0"/>
              <a:t>Rounding edges implies no radius requirement and permits adhesion of an adequate thickness of protective coatings. All that is needed is simple wording on drawings such as ‘Remove all burrs and sharp edges.’ </a:t>
            </a:r>
          </a:p>
        </p:txBody>
      </p:sp>
    </p:spTree>
    <p:extLst>
      <p:ext uri="{BB962C8B-B14F-4D97-AF65-F5344CB8AC3E}">
        <p14:creationId xmlns:p14="http://schemas.microsoft.com/office/powerpoint/2010/main" val="3836270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DF9B2-BC85-4C8D-B059-7F05BA20232E}"/>
              </a:ext>
            </a:extLst>
          </p:cNvPr>
          <p:cNvSpPr>
            <a:spLocks noGrp="1"/>
          </p:cNvSpPr>
          <p:nvPr>
            <p:ph type="title"/>
          </p:nvPr>
        </p:nvSpPr>
        <p:spPr/>
        <p:txBody>
          <a:bodyPr/>
          <a:lstStyle/>
          <a:p>
            <a:r>
              <a:rPr lang="en-US" dirty="0"/>
              <a:t>Manufacturability</a:t>
            </a:r>
          </a:p>
        </p:txBody>
      </p:sp>
      <p:sp>
        <p:nvSpPr>
          <p:cNvPr id="3" name="Content Placeholder 2">
            <a:extLst>
              <a:ext uri="{FF2B5EF4-FFF2-40B4-BE49-F238E27FC236}">
                <a16:creationId xmlns:a16="http://schemas.microsoft.com/office/drawing/2014/main" id="{1176E2F7-3116-4D9D-84FF-FBEA560D9C93}"/>
              </a:ext>
            </a:extLst>
          </p:cNvPr>
          <p:cNvSpPr>
            <a:spLocks noGrp="1"/>
          </p:cNvSpPr>
          <p:nvPr>
            <p:ph idx="1"/>
          </p:nvPr>
        </p:nvSpPr>
        <p:spPr>
          <a:xfrm>
            <a:off x="419100" y="1219200"/>
            <a:ext cx="8305800" cy="5204502"/>
          </a:xfrm>
        </p:spPr>
        <p:txBody>
          <a:bodyPr/>
          <a:lstStyle/>
          <a:p>
            <a:r>
              <a:rPr lang="en-US" sz="2200" dirty="0"/>
              <a:t>Keep weld length to a minimum.</a:t>
            </a:r>
          </a:p>
          <a:p>
            <a:r>
              <a:rPr lang="en-US" sz="2200" dirty="0"/>
              <a:t>Select a weld joint with the least amount of filler.</a:t>
            </a:r>
          </a:p>
          <a:p>
            <a:r>
              <a:rPr lang="en-US" sz="2200" dirty="0"/>
              <a:t>Allow for shrinkage and distortion.</a:t>
            </a:r>
          </a:p>
          <a:p>
            <a:r>
              <a:rPr lang="en-US" sz="2200" dirty="0"/>
              <a:t>When using structural </a:t>
            </a:r>
            <a:r>
              <a:rPr lang="en-US" sz="2200" dirty="0">
                <a:latin typeface="Times New Roman" panose="02020603050405020304" pitchFamily="18" charset="0"/>
                <a:cs typeface="Times New Roman" panose="02020603050405020304" pitchFamily="18" charset="0"/>
              </a:rPr>
              <a:t>I</a:t>
            </a:r>
            <a:r>
              <a:rPr lang="en-US" sz="2200" dirty="0"/>
              <a:t> and H beams, be aware of the irregular dimensions of the mill-supplied beams and call out your tolerances accordingly.</a:t>
            </a:r>
          </a:p>
          <a:p>
            <a:r>
              <a:rPr lang="en-US" sz="2200" dirty="0"/>
              <a:t>Consider additive manufacturing as a method to reduce cost,  schedule, and number of manufacturing steps.</a:t>
            </a:r>
          </a:p>
          <a:p>
            <a:r>
              <a:rPr lang="en-US" sz="2200" dirty="0"/>
              <a:t>Understand handling and packaging requirements for electrostatic sensitive parts.</a:t>
            </a:r>
          </a:p>
          <a:p>
            <a:r>
              <a:rPr lang="en-US" sz="2200" dirty="0"/>
              <a:t>Be aware of your shop limitations – size and weight, forklift and crane capacity, capabilities for heat treat, surface treat, paint, cleaning, packaging.</a:t>
            </a:r>
          </a:p>
        </p:txBody>
      </p:sp>
    </p:spTree>
    <p:extLst>
      <p:ext uri="{BB962C8B-B14F-4D97-AF65-F5344CB8AC3E}">
        <p14:creationId xmlns:p14="http://schemas.microsoft.com/office/powerpoint/2010/main" val="1390317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A96B4-29BF-4B7C-8E5C-3E7A4537E62D}"/>
              </a:ext>
            </a:extLst>
          </p:cNvPr>
          <p:cNvSpPr>
            <a:spLocks noGrp="1"/>
          </p:cNvSpPr>
          <p:nvPr>
            <p:ph type="title"/>
          </p:nvPr>
        </p:nvSpPr>
        <p:spPr/>
        <p:txBody>
          <a:bodyPr/>
          <a:lstStyle/>
          <a:p>
            <a:r>
              <a:rPr lang="en-US" dirty="0"/>
              <a:t>Will it fit?</a:t>
            </a:r>
          </a:p>
        </p:txBody>
      </p:sp>
      <p:sp>
        <p:nvSpPr>
          <p:cNvPr id="3" name="Content Placeholder 2">
            <a:extLst>
              <a:ext uri="{FF2B5EF4-FFF2-40B4-BE49-F238E27FC236}">
                <a16:creationId xmlns:a16="http://schemas.microsoft.com/office/drawing/2014/main" id="{3281F900-16EA-47F7-8F49-B38EFFBEFAC9}"/>
              </a:ext>
            </a:extLst>
          </p:cNvPr>
          <p:cNvSpPr>
            <a:spLocks noGrp="1"/>
          </p:cNvSpPr>
          <p:nvPr>
            <p:ph idx="1"/>
          </p:nvPr>
        </p:nvSpPr>
        <p:spPr>
          <a:xfrm>
            <a:off x="533400" y="6019800"/>
            <a:ext cx="8305800" cy="523220"/>
          </a:xfrm>
        </p:spPr>
        <p:txBody>
          <a:bodyPr/>
          <a:lstStyle/>
          <a:p>
            <a:pPr marL="0" indent="0" algn="r">
              <a:buNone/>
            </a:pPr>
            <a:r>
              <a:rPr lang="en-US" dirty="0"/>
              <a:t>…yes</a:t>
            </a:r>
          </a:p>
        </p:txBody>
      </p:sp>
      <p:pic>
        <p:nvPicPr>
          <p:cNvPr id="5" name="Picture 4">
            <a:extLst>
              <a:ext uri="{FF2B5EF4-FFF2-40B4-BE49-F238E27FC236}">
                <a16:creationId xmlns:a16="http://schemas.microsoft.com/office/drawing/2014/main" id="{327A3BB8-EDD6-4E4A-82F3-E84A0A072F1D}"/>
              </a:ext>
            </a:extLst>
          </p:cNvPr>
          <p:cNvPicPr>
            <a:picLocks noChangeAspect="1"/>
          </p:cNvPicPr>
          <p:nvPr/>
        </p:nvPicPr>
        <p:blipFill>
          <a:blip r:embed="rId3"/>
          <a:stretch>
            <a:fillRect/>
          </a:stretch>
        </p:blipFill>
        <p:spPr>
          <a:xfrm>
            <a:off x="1765246" y="1219200"/>
            <a:ext cx="5613508" cy="5131625"/>
          </a:xfrm>
          <a:prstGeom prst="rect">
            <a:avLst/>
          </a:prstGeom>
        </p:spPr>
      </p:pic>
      <p:sp>
        <p:nvSpPr>
          <p:cNvPr id="6" name="TextBox 5">
            <a:extLst>
              <a:ext uri="{FF2B5EF4-FFF2-40B4-BE49-F238E27FC236}">
                <a16:creationId xmlns:a16="http://schemas.microsoft.com/office/drawing/2014/main" id="{B662EEDF-0550-4BC1-AEFD-29729B41BF2F}"/>
              </a:ext>
            </a:extLst>
          </p:cNvPr>
          <p:cNvSpPr txBox="1"/>
          <p:nvPr/>
        </p:nvSpPr>
        <p:spPr>
          <a:xfrm>
            <a:off x="1676400" y="6350825"/>
            <a:ext cx="1643399" cy="223138"/>
          </a:xfrm>
          <a:prstGeom prst="rect">
            <a:avLst/>
          </a:prstGeom>
          <a:noFill/>
        </p:spPr>
        <p:txBody>
          <a:bodyPr wrap="none" rtlCol="0">
            <a:spAutoFit/>
          </a:bodyPr>
          <a:lstStyle/>
          <a:p>
            <a:r>
              <a:rPr lang="en-US" sz="1000" i="0" dirty="0">
                <a:effectLst/>
                <a:latin typeface="Arial" panose="020B0604020202020204" pitchFamily="34" charset="0"/>
                <a:cs typeface="Arial" panose="020B0604020202020204" pitchFamily="34" charset="0"/>
              </a:rPr>
              <a:t>Photo courtesy of C. Bahr</a:t>
            </a:r>
          </a:p>
        </p:txBody>
      </p:sp>
    </p:spTree>
    <p:extLst>
      <p:ext uri="{BB962C8B-B14F-4D97-AF65-F5344CB8AC3E}">
        <p14:creationId xmlns:p14="http://schemas.microsoft.com/office/powerpoint/2010/main" val="3447820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Thermal Control</a:t>
            </a:r>
          </a:p>
        </p:txBody>
      </p:sp>
      <p:sp>
        <p:nvSpPr>
          <p:cNvPr id="3" name="Content Placeholder 2"/>
          <p:cNvSpPr>
            <a:spLocks noGrp="1"/>
          </p:cNvSpPr>
          <p:nvPr>
            <p:ph idx="1"/>
          </p:nvPr>
        </p:nvSpPr>
        <p:spPr>
          <a:xfrm>
            <a:off x="419100" y="1295400"/>
            <a:ext cx="8305800" cy="5105399"/>
          </a:xfrm>
        </p:spPr>
        <p:txBody>
          <a:bodyPr>
            <a:normAutofit/>
          </a:bodyPr>
          <a:lstStyle/>
          <a:p>
            <a:pPr marL="0" indent="0">
              <a:buNone/>
            </a:pPr>
            <a:r>
              <a:rPr lang="en-US" sz="2000" b="1" dirty="0">
                <a:solidFill>
                  <a:srgbClr val="000099"/>
                </a:solidFill>
              </a:rPr>
              <a:t>Apply system requirements for </a:t>
            </a:r>
            <a:r>
              <a:rPr lang="en-US" sz="2000" b="1" u="sng" dirty="0">
                <a:solidFill>
                  <a:srgbClr val="000099"/>
                </a:solidFill>
              </a:rPr>
              <a:t>worst-case</a:t>
            </a:r>
            <a:r>
              <a:rPr lang="en-US" sz="2000" b="1" dirty="0">
                <a:solidFill>
                  <a:srgbClr val="000099"/>
                </a:solidFill>
              </a:rPr>
              <a:t> space environments.</a:t>
            </a:r>
          </a:p>
          <a:p>
            <a:pPr marL="400050" lvl="2" indent="0">
              <a:buNone/>
            </a:pPr>
            <a:r>
              <a:rPr lang="en-US" sz="1800" b="1" dirty="0">
                <a:solidFill>
                  <a:srgbClr val="000099"/>
                </a:solidFill>
              </a:rPr>
              <a:t>Special attention:</a:t>
            </a:r>
          </a:p>
          <a:p>
            <a:pPr marL="1200150" lvl="3" indent="-342900"/>
            <a:r>
              <a:rPr lang="en-US" sz="1800" b="1" dirty="0">
                <a:solidFill>
                  <a:srgbClr val="000099"/>
                </a:solidFill>
              </a:rPr>
              <a:t>to differences in thermal expansion coefficients for deployable retention devices/release mechanisms.</a:t>
            </a:r>
          </a:p>
          <a:p>
            <a:pPr marL="1200150" lvl="3" indent="-342900"/>
            <a:r>
              <a:rPr lang="en-US" sz="1800" b="1" dirty="0">
                <a:solidFill>
                  <a:srgbClr val="000099"/>
                </a:solidFill>
              </a:rPr>
              <a:t>to thermal effects on wiring, interconnects and solder joints</a:t>
            </a:r>
          </a:p>
          <a:p>
            <a:pPr marL="1200150" lvl="3" indent="-342900"/>
            <a:r>
              <a:rPr lang="en-US" sz="1800" b="1" dirty="0">
                <a:solidFill>
                  <a:srgbClr val="000099"/>
                </a:solidFill>
              </a:rPr>
              <a:t>to thermal gradients in deployable structures/mechanisms</a:t>
            </a:r>
          </a:p>
          <a:p>
            <a:pPr marL="1200150" lvl="3" indent="-342900"/>
            <a:r>
              <a:rPr lang="en-US" sz="1800" b="1" dirty="0">
                <a:solidFill>
                  <a:srgbClr val="000099"/>
                </a:solidFill>
              </a:rPr>
              <a:t>to glass transition temperatures for polymeric materials</a:t>
            </a:r>
          </a:p>
          <a:p>
            <a:pPr marL="0" indent="0">
              <a:buNone/>
            </a:pPr>
            <a:r>
              <a:rPr lang="en-US" sz="2000" b="1" dirty="0">
                <a:solidFill>
                  <a:srgbClr val="000099"/>
                </a:solidFill>
              </a:rPr>
              <a:t>If thermal modeling is not yet available, assume +/- 100 ºC.</a:t>
            </a:r>
          </a:p>
          <a:p>
            <a:pPr marL="0" indent="0">
              <a:buNone/>
            </a:pPr>
            <a:r>
              <a:rPr lang="en-US" sz="2000" b="1" dirty="0">
                <a:solidFill>
                  <a:srgbClr val="000099"/>
                </a:solidFill>
              </a:rPr>
              <a:t>Cold surfaces may act as “getter” for molecular contamination.</a:t>
            </a:r>
          </a:p>
          <a:p>
            <a:pPr marL="0" indent="0">
              <a:buNone/>
            </a:pPr>
            <a:r>
              <a:rPr lang="en-US" sz="1800" b="1" dirty="0"/>
              <a:t>Thermal cycling can cause cracking, crazing, delamination, and other mechanical problems, particularly in assemblies where there is mismatch in the coefficient of thermal expansion.</a:t>
            </a:r>
          </a:p>
          <a:p>
            <a:pPr marL="0" indent="0">
              <a:buNone/>
            </a:pPr>
            <a:endParaRPr lang="en-US" sz="1800" b="1" dirty="0"/>
          </a:p>
          <a:p>
            <a:pPr marL="1200150" lvl="3" indent="-342900">
              <a:buFont typeface="Arial" pitchFamily="34" charset="0"/>
              <a:buChar char="–"/>
            </a:pPr>
            <a:endParaRPr lang="en-US" sz="1400" dirty="0"/>
          </a:p>
        </p:txBody>
      </p:sp>
    </p:spTree>
    <p:extLst>
      <p:ext uri="{BB962C8B-B14F-4D97-AF65-F5344CB8AC3E}">
        <p14:creationId xmlns:p14="http://schemas.microsoft.com/office/powerpoint/2010/main" val="1789662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 y="1154906"/>
            <a:ext cx="8305800" cy="5486400"/>
          </a:xfrm>
        </p:spPr>
        <p:txBody>
          <a:bodyPr>
            <a:normAutofit fontScale="92500" lnSpcReduction="10000"/>
          </a:bodyPr>
          <a:lstStyle/>
          <a:p>
            <a:pPr marL="0" indent="0">
              <a:buNone/>
            </a:pPr>
            <a:r>
              <a:rPr lang="en-US" sz="2000" b="1" dirty="0">
                <a:solidFill>
                  <a:srgbClr val="000099"/>
                </a:solidFill>
              </a:rPr>
              <a:t>Be aware of beginning of life to end of life changes in optical properties.</a:t>
            </a:r>
          </a:p>
          <a:p>
            <a:pPr marL="400050" lvl="1" indent="0">
              <a:buNone/>
            </a:pPr>
            <a:r>
              <a:rPr lang="en-US" sz="1800" b="1" dirty="0">
                <a:solidFill>
                  <a:srgbClr val="000099"/>
                </a:solidFill>
              </a:rPr>
              <a:t>Increase in solar absorptance </a:t>
            </a:r>
            <a:r>
              <a:rPr lang="el-GR" sz="1800" b="1" dirty="0">
                <a:solidFill>
                  <a:srgbClr val="000099"/>
                </a:solidFill>
              </a:rPr>
              <a:t>α</a:t>
            </a:r>
            <a:r>
              <a:rPr lang="en-US" sz="1800" b="1" baseline="-25000" dirty="0">
                <a:solidFill>
                  <a:srgbClr val="000099"/>
                </a:solidFill>
              </a:rPr>
              <a:t>s</a:t>
            </a:r>
            <a:r>
              <a:rPr lang="en-US" sz="1800" b="1" dirty="0">
                <a:solidFill>
                  <a:srgbClr val="000099"/>
                </a:solidFill>
              </a:rPr>
              <a:t> due to UV darkening or contamination will result in warmer surface.</a:t>
            </a:r>
          </a:p>
          <a:p>
            <a:pPr marL="0" indent="0">
              <a:buNone/>
            </a:pPr>
            <a:endParaRPr lang="en-US" sz="1800" b="1" dirty="0"/>
          </a:p>
          <a:p>
            <a:pPr marL="1200150" lvl="3" indent="-342900">
              <a:buFont typeface="Arial" pitchFamily="34" charset="0"/>
              <a:buChar char="–"/>
            </a:pPr>
            <a:endParaRPr lang="en-US" sz="1400" dirty="0"/>
          </a:p>
          <a:p>
            <a:pPr marL="1200150" lvl="3" indent="-342900">
              <a:buFont typeface="Arial" pitchFamily="34" charset="0"/>
              <a:buChar char="–"/>
            </a:pPr>
            <a:endParaRPr lang="en-US" sz="1400" dirty="0"/>
          </a:p>
          <a:p>
            <a:pPr marL="1200150" lvl="3" indent="-342900">
              <a:buFont typeface="Arial" pitchFamily="34" charset="0"/>
              <a:buChar char="–"/>
            </a:pPr>
            <a:endParaRPr lang="en-US" sz="1400" dirty="0"/>
          </a:p>
          <a:p>
            <a:pPr marL="1200150" lvl="3" indent="-342900">
              <a:buFont typeface="Arial" pitchFamily="34" charset="0"/>
              <a:buChar char="–"/>
            </a:pPr>
            <a:endParaRPr lang="en-US" sz="1400" dirty="0"/>
          </a:p>
          <a:p>
            <a:pPr marL="1200150" lvl="3" indent="-342900">
              <a:buFont typeface="Arial" pitchFamily="34" charset="0"/>
              <a:buChar char="–"/>
            </a:pPr>
            <a:endParaRPr lang="en-US" sz="1400" dirty="0"/>
          </a:p>
          <a:p>
            <a:pPr marL="1200150" lvl="3" indent="-342900">
              <a:buFont typeface="Arial" pitchFamily="34" charset="0"/>
              <a:buChar char="–"/>
            </a:pPr>
            <a:endParaRPr lang="en-US" sz="1400" dirty="0"/>
          </a:p>
          <a:p>
            <a:pPr marL="1200150" lvl="3" indent="-342900">
              <a:buFont typeface="Arial" pitchFamily="34" charset="0"/>
              <a:buChar char="–"/>
            </a:pPr>
            <a:endParaRPr lang="en-US" sz="1400" dirty="0"/>
          </a:p>
          <a:p>
            <a:pPr marL="857250" lvl="3" indent="0">
              <a:buNone/>
            </a:pPr>
            <a:endParaRPr lang="en-US" sz="1400" dirty="0"/>
          </a:p>
          <a:p>
            <a:pPr>
              <a:buFont typeface="Wingdings" panose="05000000000000000000" pitchFamily="2" charset="2"/>
              <a:buChar char="Ø"/>
            </a:pPr>
            <a:r>
              <a:rPr lang="en-US" sz="1800" b="1" dirty="0">
                <a:solidFill>
                  <a:srgbClr val="000099"/>
                </a:solidFill>
              </a:rPr>
              <a:t>Solar absorptance</a:t>
            </a:r>
            <a:r>
              <a:rPr lang="el-GR" sz="1800" b="1" dirty="0">
                <a:solidFill>
                  <a:srgbClr val="000099"/>
                </a:solidFill>
              </a:rPr>
              <a:t> α</a:t>
            </a:r>
            <a:r>
              <a:rPr lang="en-US" sz="1800" b="1" baseline="-25000" dirty="0">
                <a:solidFill>
                  <a:srgbClr val="000099"/>
                </a:solidFill>
              </a:rPr>
              <a:t>s</a:t>
            </a:r>
            <a:r>
              <a:rPr lang="en-US" sz="1800" b="1" dirty="0">
                <a:solidFill>
                  <a:srgbClr val="000099"/>
                </a:solidFill>
              </a:rPr>
              <a:t> is the fraction of incident solar radiation that is absorbed by the material, generally measured between 250 and 2500 nanometers.  </a:t>
            </a:r>
          </a:p>
          <a:p>
            <a:pPr>
              <a:buFont typeface="Wingdings" panose="05000000000000000000" pitchFamily="2" charset="2"/>
              <a:buChar char="Ø"/>
            </a:pPr>
            <a:r>
              <a:rPr lang="en-US" sz="1800" b="1" dirty="0">
                <a:solidFill>
                  <a:srgbClr val="000099"/>
                </a:solidFill>
              </a:rPr>
              <a:t>Infrared emittance </a:t>
            </a:r>
            <a:r>
              <a:rPr lang="el-GR" sz="1800" b="1" dirty="0">
                <a:solidFill>
                  <a:srgbClr val="000099"/>
                </a:solidFill>
              </a:rPr>
              <a:t>ε</a:t>
            </a:r>
            <a:r>
              <a:rPr lang="en-US" sz="1800" b="1" baseline="-25000" dirty="0">
                <a:solidFill>
                  <a:srgbClr val="000099"/>
                </a:solidFill>
              </a:rPr>
              <a:t>IR</a:t>
            </a:r>
            <a:r>
              <a:rPr lang="en-US" sz="1800" b="1" dirty="0">
                <a:solidFill>
                  <a:srgbClr val="000099"/>
                </a:solidFill>
              </a:rPr>
              <a:t> is a measure of the rate heat is irradiated (emitted from) a material, generally measured in the 3 to 30 micron wavelengths.  </a:t>
            </a:r>
          </a:p>
          <a:p>
            <a:pPr>
              <a:buFont typeface="Wingdings" panose="05000000000000000000" pitchFamily="2" charset="2"/>
              <a:buChar char="Ø"/>
            </a:pPr>
            <a:r>
              <a:rPr lang="en-US" sz="1800" b="1" dirty="0">
                <a:solidFill>
                  <a:srgbClr val="000099"/>
                </a:solidFill>
              </a:rPr>
              <a:t>The lower the ratio of alpha over epsilon, the smaller the thermal variance.</a:t>
            </a:r>
            <a:endParaRPr lang="en-US" sz="1800" dirty="0"/>
          </a:p>
        </p:txBody>
      </p:sp>
      <p:pic>
        <p:nvPicPr>
          <p:cNvPr id="9" name="Picture 8"/>
          <p:cNvPicPr>
            <a:picLocks noChangeAspect="1"/>
          </p:cNvPicPr>
          <p:nvPr/>
        </p:nvPicPr>
        <p:blipFill>
          <a:blip r:embed="rId3"/>
          <a:stretch>
            <a:fillRect/>
          </a:stretch>
        </p:blipFill>
        <p:spPr>
          <a:xfrm>
            <a:off x="4476103" y="3052639"/>
            <a:ext cx="1170533" cy="1164437"/>
          </a:xfrm>
          <a:prstGeom prst="rect">
            <a:avLst/>
          </a:prstGeom>
        </p:spPr>
      </p:pic>
      <p:sp>
        <p:nvSpPr>
          <p:cNvPr id="2" name="Title 1"/>
          <p:cNvSpPr>
            <a:spLocks noGrp="1"/>
          </p:cNvSpPr>
          <p:nvPr>
            <p:ph type="title"/>
          </p:nvPr>
        </p:nvSpPr>
        <p:spPr/>
        <p:txBody>
          <a:bodyPr/>
          <a:lstStyle/>
          <a:p>
            <a:r>
              <a:rPr lang="en-US" dirty="0"/>
              <a:t>Thermal Environment</a:t>
            </a:r>
          </a:p>
        </p:txBody>
      </p:sp>
      <p:pic>
        <p:nvPicPr>
          <p:cNvPr id="4" name="Picture 3"/>
          <p:cNvPicPr>
            <a:picLocks noChangeAspect="1"/>
          </p:cNvPicPr>
          <p:nvPr/>
        </p:nvPicPr>
        <p:blipFill>
          <a:blip r:embed="rId4"/>
          <a:stretch>
            <a:fillRect/>
          </a:stretch>
        </p:blipFill>
        <p:spPr>
          <a:xfrm>
            <a:off x="885724" y="2519437"/>
            <a:ext cx="1147762" cy="1147762"/>
          </a:xfrm>
          <a:prstGeom prst="rect">
            <a:avLst/>
          </a:prstGeom>
        </p:spPr>
      </p:pic>
      <p:sp>
        <p:nvSpPr>
          <p:cNvPr id="5" name="Rectangle 4"/>
          <p:cNvSpPr/>
          <p:nvPr/>
        </p:nvSpPr>
        <p:spPr bwMode="auto">
          <a:xfrm>
            <a:off x="1447800" y="4235398"/>
            <a:ext cx="4648200" cy="304800"/>
          </a:xfrm>
          <a:prstGeom prst="rect">
            <a:avLst/>
          </a:prstGeom>
          <a:no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sp>
        <p:nvSpPr>
          <p:cNvPr id="6" name="Down Arrow 5"/>
          <p:cNvSpPr/>
          <p:nvPr/>
        </p:nvSpPr>
        <p:spPr bwMode="auto">
          <a:xfrm rot="19188219">
            <a:off x="1908150" y="3560579"/>
            <a:ext cx="528638" cy="723901"/>
          </a:xfrm>
          <a:prstGeom prst="downArrow">
            <a:avLst/>
          </a:prstGeom>
          <a:no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sp>
        <p:nvSpPr>
          <p:cNvPr id="7" name="Right Arrow 6"/>
          <p:cNvSpPr/>
          <p:nvPr/>
        </p:nvSpPr>
        <p:spPr bwMode="auto">
          <a:xfrm rot="18616399">
            <a:off x="2472119" y="3401714"/>
            <a:ext cx="1447800" cy="376158"/>
          </a:xfrm>
          <a:prstGeom prst="rightArrow">
            <a:avLst/>
          </a:prstGeom>
          <a:no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pic>
        <p:nvPicPr>
          <p:cNvPr id="8" name="Picture 7"/>
          <p:cNvPicPr>
            <a:picLocks noChangeAspect="1"/>
          </p:cNvPicPr>
          <p:nvPr/>
        </p:nvPicPr>
        <p:blipFill rotWithShape="1">
          <a:blip r:embed="rId5"/>
          <a:srcRect r="21761"/>
          <a:stretch/>
        </p:blipFill>
        <p:spPr>
          <a:xfrm>
            <a:off x="3887481" y="3049982"/>
            <a:ext cx="913119" cy="1167094"/>
          </a:xfrm>
          <a:prstGeom prst="rect">
            <a:avLst/>
          </a:prstGeom>
        </p:spPr>
      </p:pic>
      <p:sp>
        <p:nvSpPr>
          <p:cNvPr id="11" name="TextBox 10"/>
          <p:cNvSpPr txBox="1"/>
          <p:nvPr/>
        </p:nvSpPr>
        <p:spPr>
          <a:xfrm>
            <a:off x="2500110" y="2741649"/>
            <a:ext cx="1888337" cy="275460"/>
          </a:xfrm>
          <a:prstGeom prst="rect">
            <a:avLst/>
          </a:prstGeom>
          <a:noFill/>
        </p:spPr>
        <p:txBody>
          <a:bodyPr wrap="none" rtlCol="0">
            <a:spAutoFit/>
          </a:bodyPr>
          <a:lstStyle/>
          <a:p>
            <a:r>
              <a:rPr lang="en-US" sz="1400" i="0" dirty="0">
                <a:solidFill>
                  <a:srgbClr val="FF0000"/>
                </a:solidFill>
                <a:effectLst/>
              </a:rPr>
              <a:t>Solar reflectance</a:t>
            </a:r>
          </a:p>
        </p:txBody>
      </p:sp>
      <p:sp>
        <p:nvSpPr>
          <p:cNvPr id="12" name="TextBox 11"/>
          <p:cNvSpPr txBox="1"/>
          <p:nvPr/>
        </p:nvSpPr>
        <p:spPr>
          <a:xfrm>
            <a:off x="1840853" y="4244094"/>
            <a:ext cx="1994136" cy="276999"/>
          </a:xfrm>
          <a:prstGeom prst="rect">
            <a:avLst/>
          </a:prstGeom>
          <a:noFill/>
        </p:spPr>
        <p:txBody>
          <a:bodyPr wrap="none" rtlCol="0">
            <a:spAutoFit/>
          </a:bodyPr>
          <a:lstStyle/>
          <a:p>
            <a:r>
              <a:rPr lang="en-US" sz="1400" i="0" dirty="0">
                <a:solidFill>
                  <a:srgbClr val="FF0000"/>
                </a:solidFill>
                <a:effectLst/>
              </a:rPr>
              <a:t>Solar absorptance</a:t>
            </a:r>
          </a:p>
        </p:txBody>
      </p:sp>
      <p:sp>
        <p:nvSpPr>
          <p:cNvPr id="13" name="TextBox 12"/>
          <p:cNvSpPr txBox="1"/>
          <p:nvPr/>
        </p:nvSpPr>
        <p:spPr>
          <a:xfrm>
            <a:off x="5153288" y="3437149"/>
            <a:ext cx="2032479" cy="276999"/>
          </a:xfrm>
          <a:prstGeom prst="rect">
            <a:avLst/>
          </a:prstGeom>
          <a:noFill/>
        </p:spPr>
        <p:txBody>
          <a:bodyPr wrap="none" rtlCol="0">
            <a:spAutoFit/>
          </a:bodyPr>
          <a:lstStyle/>
          <a:p>
            <a:r>
              <a:rPr lang="en-US" sz="1400" i="0" dirty="0">
                <a:solidFill>
                  <a:srgbClr val="FF0000"/>
                </a:solidFill>
                <a:effectLst/>
              </a:rPr>
              <a:t>Infrared emittance</a:t>
            </a:r>
          </a:p>
        </p:txBody>
      </p:sp>
    </p:spTree>
    <p:extLst>
      <p:ext uri="{BB962C8B-B14F-4D97-AF65-F5344CB8AC3E}">
        <p14:creationId xmlns:p14="http://schemas.microsoft.com/office/powerpoint/2010/main" val="2506028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Thermal Control</a:t>
            </a:r>
          </a:p>
        </p:txBody>
      </p:sp>
      <p:sp>
        <p:nvSpPr>
          <p:cNvPr id="3" name="Content Placeholder 2"/>
          <p:cNvSpPr>
            <a:spLocks noGrp="1"/>
          </p:cNvSpPr>
          <p:nvPr>
            <p:ph idx="1"/>
          </p:nvPr>
        </p:nvSpPr>
        <p:spPr>
          <a:xfrm>
            <a:off x="419100" y="1295400"/>
            <a:ext cx="8305800" cy="5105399"/>
          </a:xfrm>
        </p:spPr>
        <p:txBody>
          <a:bodyPr>
            <a:normAutofit/>
          </a:bodyPr>
          <a:lstStyle/>
          <a:p>
            <a:pPr marL="0" indent="0" algn="ctr">
              <a:buNone/>
            </a:pPr>
            <a:r>
              <a:rPr lang="en-US" sz="2400" b="1" dirty="0">
                <a:solidFill>
                  <a:srgbClr val="000099"/>
                </a:solidFill>
              </a:rPr>
              <a:t>Optical Properties for Common Spacecraft Materials</a:t>
            </a:r>
          </a:p>
          <a:p>
            <a:pPr marL="0" indent="0">
              <a:buNone/>
            </a:pPr>
            <a:endParaRPr lang="en-US" sz="1800" b="1" dirty="0"/>
          </a:p>
          <a:p>
            <a:pPr marL="1200150" lvl="3" indent="-342900">
              <a:buFont typeface="Arial" pitchFamily="34" charset="0"/>
              <a:buChar char="–"/>
            </a:pPr>
            <a:endParaRPr lang="en-US" sz="1400" dirty="0"/>
          </a:p>
        </p:txBody>
      </p:sp>
      <p:graphicFrame>
        <p:nvGraphicFramePr>
          <p:cNvPr id="4" name="Table 3"/>
          <p:cNvGraphicFramePr>
            <a:graphicFrameLocks noGrp="1"/>
          </p:cNvGraphicFramePr>
          <p:nvPr>
            <p:extLst>
              <p:ext uri="{D42A27DB-BD31-4B8C-83A1-F6EECF244321}">
                <p14:modId xmlns:p14="http://schemas.microsoft.com/office/powerpoint/2010/main" val="2062267371"/>
              </p:ext>
            </p:extLst>
          </p:nvPr>
        </p:nvGraphicFramePr>
        <p:xfrm>
          <a:off x="609600" y="1981200"/>
          <a:ext cx="7543800" cy="441452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3842197385"/>
                    </a:ext>
                  </a:extLst>
                </a:gridCol>
                <a:gridCol w="2514600">
                  <a:extLst>
                    <a:ext uri="{9D8B030D-6E8A-4147-A177-3AD203B41FA5}">
                      <a16:colId xmlns:a16="http://schemas.microsoft.com/office/drawing/2014/main" val="1042005423"/>
                    </a:ext>
                  </a:extLst>
                </a:gridCol>
                <a:gridCol w="2514600">
                  <a:extLst>
                    <a:ext uri="{9D8B030D-6E8A-4147-A177-3AD203B41FA5}">
                      <a16:colId xmlns:a16="http://schemas.microsoft.com/office/drawing/2014/main" val="3717964150"/>
                    </a:ext>
                  </a:extLst>
                </a:gridCol>
              </a:tblGrid>
              <a:tr h="370840">
                <a:tc>
                  <a:txBody>
                    <a:bodyPr/>
                    <a:lstStyle/>
                    <a:p>
                      <a:pPr algn="ctr"/>
                      <a:r>
                        <a:rPr lang="en-US" dirty="0"/>
                        <a:t>Material</a:t>
                      </a:r>
                    </a:p>
                  </a:txBody>
                  <a:tcPr/>
                </a:tc>
                <a:tc>
                  <a:txBody>
                    <a:bodyPr/>
                    <a:lstStyle/>
                    <a:p>
                      <a:pPr algn="ctr"/>
                      <a:r>
                        <a:rPr lang="en-US" dirty="0"/>
                        <a:t>Solar Absorptance </a:t>
                      </a:r>
                      <a:r>
                        <a:rPr lang="el-GR" sz="1800" b="1" dirty="0">
                          <a:solidFill>
                            <a:srgbClr val="FFFFFF"/>
                          </a:solidFill>
                        </a:rPr>
                        <a:t>α</a:t>
                      </a:r>
                      <a:r>
                        <a:rPr lang="en-US" sz="1800" b="1" baseline="-25000" dirty="0">
                          <a:solidFill>
                            <a:srgbClr val="FFFFFF"/>
                          </a:solidFill>
                        </a:rPr>
                        <a:t>s</a:t>
                      </a:r>
                      <a:endParaRPr lang="en-US" dirty="0">
                        <a:solidFill>
                          <a:srgbClr val="FFFFFF"/>
                        </a:solidFill>
                      </a:endParaRPr>
                    </a:p>
                  </a:txBody>
                  <a:tcPr/>
                </a:tc>
                <a:tc>
                  <a:txBody>
                    <a:bodyPr/>
                    <a:lstStyle/>
                    <a:p>
                      <a:pPr algn="ctr"/>
                      <a:r>
                        <a:rPr lang="en-US" dirty="0"/>
                        <a:t>Infrared Emittance </a:t>
                      </a:r>
                      <a:r>
                        <a:rPr lang="el-GR" sz="1800" b="1" dirty="0">
                          <a:solidFill>
                            <a:srgbClr val="FFFFFF"/>
                          </a:solidFill>
                        </a:rPr>
                        <a:t>ε</a:t>
                      </a:r>
                      <a:r>
                        <a:rPr lang="en-US" sz="1800" b="1" baseline="-25000" dirty="0">
                          <a:solidFill>
                            <a:srgbClr val="FFFFFF"/>
                          </a:solidFill>
                        </a:rPr>
                        <a:t>IR</a:t>
                      </a:r>
                      <a:endParaRPr lang="en-US" dirty="0">
                        <a:solidFill>
                          <a:srgbClr val="FFFFFF"/>
                        </a:solidFill>
                      </a:endParaRPr>
                    </a:p>
                  </a:txBody>
                  <a:tcPr/>
                </a:tc>
                <a:extLst>
                  <a:ext uri="{0D108BD9-81ED-4DB2-BD59-A6C34878D82A}">
                    <a16:rowId xmlns:a16="http://schemas.microsoft.com/office/drawing/2014/main" val="2967906417"/>
                  </a:ext>
                </a:extLst>
              </a:tr>
              <a:tr h="370840">
                <a:tc>
                  <a:txBody>
                    <a:bodyPr/>
                    <a:lstStyle/>
                    <a:p>
                      <a:pPr algn="ctr"/>
                      <a:r>
                        <a:rPr lang="en-US" dirty="0"/>
                        <a:t>10</a:t>
                      </a:r>
                      <a:r>
                        <a:rPr lang="en-US" baseline="0" dirty="0"/>
                        <a:t> mil silver/Teflon</a:t>
                      </a:r>
                      <a:endParaRPr lang="en-US" dirty="0"/>
                    </a:p>
                  </a:txBody>
                  <a:tcPr/>
                </a:tc>
                <a:tc>
                  <a:txBody>
                    <a:bodyPr/>
                    <a:lstStyle/>
                    <a:p>
                      <a:pPr algn="ctr"/>
                      <a:r>
                        <a:rPr lang="en-US" dirty="0"/>
                        <a:t>0.10</a:t>
                      </a:r>
                    </a:p>
                  </a:txBody>
                  <a:tcPr/>
                </a:tc>
                <a:tc>
                  <a:txBody>
                    <a:bodyPr/>
                    <a:lstStyle/>
                    <a:p>
                      <a:pPr algn="ctr"/>
                      <a:r>
                        <a:rPr lang="en-US" dirty="0"/>
                        <a:t>0.80</a:t>
                      </a:r>
                    </a:p>
                  </a:txBody>
                  <a:tcPr/>
                </a:tc>
                <a:extLst>
                  <a:ext uri="{0D108BD9-81ED-4DB2-BD59-A6C34878D82A}">
                    <a16:rowId xmlns:a16="http://schemas.microsoft.com/office/drawing/2014/main" val="299173922"/>
                  </a:ext>
                </a:extLst>
              </a:tr>
              <a:tr h="370840">
                <a:tc>
                  <a:txBody>
                    <a:bodyPr/>
                    <a:lstStyle/>
                    <a:p>
                      <a:pPr algn="ctr"/>
                      <a:r>
                        <a:rPr lang="en-US" dirty="0"/>
                        <a:t>Chem. conv. coated (</a:t>
                      </a:r>
                      <a:r>
                        <a:rPr lang="en-US" dirty="0" err="1"/>
                        <a:t>Iridite</a:t>
                      </a:r>
                      <a:r>
                        <a:rPr lang="en-US" dirty="0"/>
                        <a:t>) aluminum</a:t>
                      </a:r>
                    </a:p>
                  </a:txBody>
                  <a:tcPr/>
                </a:tc>
                <a:tc>
                  <a:txBody>
                    <a:bodyPr/>
                    <a:lstStyle/>
                    <a:p>
                      <a:pPr algn="ctr"/>
                      <a:r>
                        <a:rPr lang="en-US" dirty="0"/>
                        <a:t>0.30 – 0.50</a:t>
                      </a:r>
                    </a:p>
                  </a:txBody>
                  <a:tcPr/>
                </a:tc>
                <a:tc>
                  <a:txBody>
                    <a:bodyPr/>
                    <a:lstStyle/>
                    <a:p>
                      <a:pPr algn="ctr"/>
                      <a:r>
                        <a:rPr lang="en-US" dirty="0"/>
                        <a:t>0.04 – 0.07</a:t>
                      </a:r>
                    </a:p>
                  </a:txBody>
                  <a:tcPr/>
                </a:tc>
                <a:extLst>
                  <a:ext uri="{0D108BD9-81ED-4DB2-BD59-A6C34878D82A}">
                    <a16:rowId xmlns:a16="http://schemas.microsoft.com/office/drawing/2014/main" val="1030351387"/>
                  </a:ext>
                </a:extLst>
              </a:tr>
              <a:tr h="370840">
                <a:tc>
                  <a:txBody>
                    <a:bodyPr/>
                    <a:lstStyle/>
                    <a:p>
                      <a:pPr algn="ctr"/>
                      <a:r>
                        <a:rPr lang="en-US" dirty="0"/>
                        <a:t>Sulfuric acid anodized</a:t>
                      </a:r>
                      <a:r>
                        <a:rPr lang="en-US" baseline="0" dirty="0"/>
                        <a:t> aluminum</a:t>
                      </a:r>
                      <a:endParaRPr lang="en-US" dirty="0"/>
                    </a:p>
                  </a:txBody>
                  <a:tcPr/>
                </a:tc>
                <a:tc>
                  <a:txBody>
                    <a:bodyPr/>
                    <a:lstStyle/>
                    <a:p>
                      <a:pPr algn="ctr"/>
                      <a:r>
                        <a:rPr lang="en-US" dirty="0"/>
                        <a:t>0.50</a:t>
                      </a:r>
                      <a:r>
                        <a:rPr lang="en-US" baseline="0" dirty="0"/>
                        <a:t> – 0.60</a:t>
                      </a:r>
                      <a:endParaRPr lang="en-US" dirty="0"/>
                    </a:p>
                  </a:txBody>
                  <a:tcPr/>
                </a:tc>
                <a:tc>
                  <a:txBody>
                    <a:bodyPr/>
                    <a:lstStyle/>
                    <a:p>
                      <a:pPr algn="ctr"/>
                      <a:r>
                        <a:rPr lang="en-US" dirty="0"/>
                        <a:t>0.75 – 0.85</a:t>
                      </a:r>
                    </a:p>
                  </a:txBody>
                  <a:tcPr/>
                </a:tc>
                <a:extLst>
                  <a:ext uri="{0D108BD9-81ED-4DB2-BD59-A6C34878D82A}">
                    <a16:rowId xmlns:a16="http://schemas.microsoft.com/office/drawing/2014/main" val="2928197879"/>
                  </a:ext>
                </a:extLst>
              </a:tr>
              <a:tr h="370840">
                <a:tc>
                  <a:txBody>
                    <a:bodyPr/>
                    <a:lstStyle/>
                    <a:p>
                      <a:pPr algn="ctr"/>
                      <a:r>
                        <a:rPr lang="en-US" dirty="0"/>
                        <a:t>Z93P white thermal control coating</a:t>
                      </a:r>
                    </a:p>
                  </a:txBody>
                  <a:tcPr/>
                </a:tc>
                <a:tc>
                  <a:txBody>
                    <a:bodyPr/>
                    <a:lstStyle/>
                    <a:p>
                      <a:pPr algn="ctr"/>
                      <a:r>
                        <a:rPr lang="en-US" dirty="0"/>
                        <a:t>0.15</a:t>
                      </a:r>
                    </a:p>
                  </a:txBody>
                  <a:tcPr/>
                </a:tc>
                <a:tc>
                  <a:txBody>
                    <a:bodyPr/>
                    <a:lstStyle/>
                    <a:p>
                      <a:pPr algn="ctr"/>
                      <a:r>
                        <a:rPr lang="en-US" dirty="0"/>
                        <a:t>0.91</a:t>
                      </a:r>
                    </a:p>
                  </a:txBody>
                  <a:tcPr/>
                </a:tc>
                <a:extLst>
                  <a:ext uri="{0D108BD9-81ED-4DB2-BD59-A6C34878D82A}">
                    <a16:rowId xmlns:a16="http://schemas.microsoft.com/office/drawing/2014/main" val="2320025085"/>
                  </a:ext>
                </a:extLst>
              </a:tr>
              <a:tr h="370840">
                <a:tc>
                  <a:txBody>
                    <a:bodyPr/>
                    <a:lstStyle/>
                    <a:p>
                      <a:pPr algn="ctr"/>
                      <a:r>
                        <a:rPr lang="en-US" dirty="0"/>
                        <a:t>Z93P –</a:t>
                      </a:r>
                      <a:r>
                        <a:rPr lang="en-US" baseline="0" dirty="0"/>
                        <a:t> contaminated</a:t>
                      </a:r>
                      <a:endParaRPr lang="en-US" dirty="0"/>
                    </a:p>
                  </a:txBody>
                  <a:tcPr/>
                </a:tc>
                <a:tc>
                  <a:txBody>
                    <a:bodyPr/>
                    <a:lstStyle/>
                    <a:p>
                      <a:pPr algn="ctr"/>
                      <a:r>
                        <a:rPr lang="en-US" dirty="0"/>
                        <a:t>0.20</a:t>
                      </a:r>
                      <a:r>
                        <a:rPr lang="en-US" baseline="0" dirty="0"/>
                        <a:t> – 0.40</a:t>
                      </a:r>
                      <a:endParaRPr lang="en-US" dirty="0"/>
                    </a:p>
                  </a:txBody>
                  <a:tcPr/>
                </a:tc>
                <a:tc>
                  <a:txBody>
                    <a:bodyPr/>
                    <a:lstStyle/>
                    <a:p>
                      <a:pPr algn="ctr"/>
                      <a:r>
                        <a:rPr lang="en-US" dirty="0"/>
                        <a:t>0.91</a:t>
                      </a:r>
                    </a:p>
                  </a:txBody>
                  <a:tcPr/>
                </a:tc>
                <a:extLst>
                  <a:ext uri="{0D108BD9-81ED-4DB2-BD59-A6C34878D82A}">
                    <a16:rowId xmlns:a16="http://schemas.microsoft.com/office/drawing/2014/main" val="2660682025"/>
                  </a:ext>
                </a:extLst>
              </a:tr>
              <a:tr h="370840">
                <a:tc>
                  <a:txBody>
                    <a:bodyPr/>
                    <a:lstStyle/>
                    <a:p>
                      <a:pPr algn="ctr"/>
                      <a:r>
                        <a:rPr lang="en-US" dirty="0"/>
                        <a:t>Aluminized</a:t>
                      </a:r>
                      <a:r>
                        <a:rPr lang="en-US" baseline="0" dirty="0"/>
                        <a:t> beta cloth</a:t>
                      </a:r>
                      <a:endParaRPr lang="en-US" dirty="0"/>
                    </a:p>
                  </a:txBody>
                  <a:tcPr/>
                </a:tc>
                <a:tc>
                  <a:txBody>
                    <a:bodyPr/>
                    <a:lstStyle/>
                    <a:p>
                      <a:pPr algn="ctr"/>
                      <a:r>
                        <a:rPr lang="en-US" dirty="0"/>
                        <a:t>0.35</a:t>
                      </a:r>
                    </a:p>
                  </a:txBody>
                  <a:tcPr/>
                </a:tc>
                <a:tc>
                  <a:txBody>
                    <a:bodyPr/>
                    <a:lstStyle/>
                    <a:p>
                      <a:pPr algn="ctr"/>
                      <a:r>
                        <a:rPr lang="en-US" dirty="0"/>
                        <a:t>0.85</a:t>
                      </a:r>
                    </a:p>
                  </a:txBody>
                  <a:tcPr/>
                </a:tc>
                <a:extLst>
                  <a:ext uri="{0D108BD9-81ED-4DB2-BD59-A6C34878D82A}">
                    <a16:rowId xmlns:a16="http://schemas.microsoft.com/office/drawing/2014/main" val="4287945165"/>
                  </a:ext>
                </a:extLst>
              </a:tr>
              <a:tr h="370840">
                <a:tc>
                  <a:txBody>
                    <a:bodyPr/>
                    <a:lstStyle/>
                    <a:p>
                      <a:pPr algn="ctr"/>
                      <a:r>
                        <a:rPr lang="en-US" dirty="0"/>
                        <a:t>RM-550-IB black thermal control coating</a:t>
                      </a:r>
                    </a:p>
                  </a:txBody>
                  <a:tcPr/>
                </a:tc>
                <a:tc>
                  <a:txBody>
                    <a:bodyPr/>
                    <a:lstStyle/>
                    <a:p>
                      <a:pPr algn="ctr"/>
                      <a:r>
                        <a:rPr lang="en-US" dirty="0"/>
                        <a:t>0.97</a:t>
                      </a:r>
                    </a:p>
                  </a:txBody>
                  <a:tcPr/>
                </a:tc>
                <a:tc>
                  <a:txBody>
                    <a:bodyPr/>
                    <a:lstStyle/>
                    <a:p>
                      <a:pPr algn="ctr"/>
                      <a:r>
                        <a:rPr lang="en-US" dirty="0"/>
                        <a:t>0.91</a:t>
                      </a:r>
                    </a:p>
                  </a:txBody>
                  <a:tcPr/>
                </a:tc>
                <a:extLst>
                  <a:ext uri="{0D108BD9-81ED-4DB2-BD59-A6C34878D82A}">
                    <a16:rowId xmlns:a16="http://schemas.microsoft.com/office/drawing/2014/main" val="2982795412"/>
                  </a:ext>
                </a:extLst>
              </a:tr>
              <a:tr h="370840">
                <a:tc>
                  <a:txBody>
                    <a:bodyPr/>
                    <a:lstStyle/>
                    <a:p>
                      <a:pPr algn="ctr"/>
                      <a:r>
                        <a:rPr lang="en-US" dirty="0"/>
                        <a:t>Gold/Kapton</a:t>
                      </a:r>
                    </a:p>
                  </a:txBody>
                  <a:tcPr/>
                </a:tc>
                <a:tc>
                  <a:txBody>
                    <a:bodyPr/>
                    <a:lstStyle/>
                    <a:p>
                      <a:pPr algn="ctr"/>
                      <a:r>
                        <a:rPr lang="en-US" dirty="0"/>
                        <a:t>0.30</a:t>
                      </a:r>
                    </a:p>
                  </a:txBody>
                  <a:tcPr/>
                </a:tc>
                <a:tc>
                  <a:txBody>
                    <a:bodyPr/>
                    <a:lstStyle/>
                    <a:p>
                      <a:pPr algn="ctr"/>
                      <a:r>
                        <a:rPr lang="en-US" dirty="0"/>
                        <a:t>0.02</a:t>
                      </a:r>
                    </a:p>
                  </a:txBody>
                  <a:tcPr/>
                </a:tc>
                <a:extLst>
                  <a:ext uri="{0D108BD9-81ED-4DB2-BD59-A6C34878D82A}">
                    <a16:rowId xmlns:a16="http://schemas.microsoft.com/office/drawing/2014/main" val="3669797468"/>
                  </a:ext>
                </a:extLst>
              </a:tr>
            </a:tbl>
          </a:graphicData>
        </a:graphic>
      </p:graphicFrame>
    </p:spTree>
    <p:extLst>
      <p:ext uri="{BB962C8B-B14F-4D97-AF65-F5344CB8AC3E}">
        <p14:creationId xmlns:p14="http://schemas.microsoft.com/office/powerpoint/2010/main" val="1491616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Thermal Control</a:t>
            </a:r>
          </a:p>
        </p:txBody>
      </p:sp>
      <p:sp>
        <p:nvSpPr>
          <p:cNvPr id="3" name="Content Placeholder 2"/>
          <p:cNvSpPr>
            <a:spLocks noGrp="1"/>
          </p:cNvSpPr>
          <p:nvPr>
            <p:ph idx="1"/>
          </p:nvPr>
        </p:nvSpPr>
        <p:spPr>
          <a:xfrm>
            <a:off x="419100" y="1295401"/>
            <a:ext cx="8191500" cy="1447800"/>
          </a:xfrm>
        </p:spPr>
        <p:txBody>
          <a:bodyPr>
            <a:normAutofit/>
          </a:bodyPr>
          <a:lstStyle/>
          <a:p>
            <a:pPr marL="0" indent="0">
              <a:buNone/>
            </a:pPr>
            <a:r>
              <a:rPr lang="en-US" sz="2400" b="1" dirty="0">
                <a:solidFill>
                  <a:srgbClr val="000099"/>
                </a:solidFill>
              </a:rPr>
              <a:t>Multi-layer insulation design</a:t>
            </a:r>
          </a:p>
          <a:p>
            <a:r>
              <a:rPr lang="en-US" sz="2400" b="1" dirty="0">
                <a:solidFill>
                  <a:srgbClr val="000099"/>
                </a:solidFill>
              </a:rPr>
              <a:t>NASA-TP-209263 “Multilayer Insulation Material Guidelines”</a:t>
            </a:r>
            <a:endParaRPr lang="en-US" sz="1400" dirty="0"/>
          </a:p>
        </p:txBody>
      </p:sp>
      <p:pic>
        <p:nvPicPr>
          <p:cNvPr id="5" name="Picture 4">
            <a:extLst>
              <a:ext uri="{FF2B5EF4-FFF2-40B4-BE49-F238E27FC236}">
                <a16:creationId xmlns:a16="http://schemas.microsoft.com/office/drawing/2014/main" id="{1B12FBB9-4EDF-4E1E-B2DB-3B1B52183DB6}"/>
              </a:ext>
            </a:extLst>
          </p:cNvPr>
          <p:cNvPicPr>
            <a:picLocks noChangeAspect="1"/>
          </p:cNvPicPr>
          <p:nvPr/>
        </p:nvPicPr>
        <p:blipFill>
          <a:blip r:embed="rId3"/>
          <a:stretch>
            <a:fillRect/>
          </a:stretch>
        </p:blipFill>
        <p:spPr>
          <a:xfrm>
            <a:off x="4876800" y="2772102"/>
            <a:ext cx="3986212" cy="3298934"/>
          </a:xfrm>
          <a:prstGeom prst="rect">
            <a:avLst/>
          </a:prstGeom>
        </p:spPr>
      </p:pic>
      <p:sp>
        <p:nvSpPr>
          <p:cNvPr id="6" name="Content Placeholder 2">
            <a:extLst>
              <a:ext uri="{FF2B5EF4-FFF2-40B4-BE49-F238E27FC236}">
                <a16:creationId xmlns:a16="http://schemas.microsoft.com/office/drawing/2014/main" id="{36BCD677-E670-4147-ABCD-57301911B43A}"/>
              </a:ext>
            </a:extLst>
          </p:cNvPr>
          <p:cNvSpPr txBox="1">
            <a:spLocks/>
          </p:cNvSpPr>
          <p:nvPr/>
        </p:nvSpPr>
        <p:spPr bwMode="auto">
          <a:xfrm>
            <a:off x="419100" y="2743200"/>
            <a:ext cx="4457700" cy="365759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35000"/>
              </a:spcBef>
              <a:spcAft>
                <a:spcPct val="0"/>
              </a:spcAft>
              <a:buChar char="•"/>
              <a:defRPr sz="2800" b="0">
                <a:solidFill>
                  <a:schemeClr val="tx1"/>
                </a:solidFill>
                <a:latin typeface="+mn-lt"/>
                <a:ea typeface="+mn-ea"/>
                <a:cs typeface="+mn-cs"/>
              </a:defRPr>
            </a:lvl1pPr>
            <a:lvl2pPr marL="742950" indent="-285750" algn="l" rtl="0" eaLnBrk="0" fontAlgn="base" hangingPunct="0">
              <a:spcBef>
                <a:spcPct val="35000"/>
              </a:spcBef>
              <a:spcAft>
                <a:spcPct val="0"/>
              </a:spcAft>
              <a:buChar char="–"/>
              <a:defRPr sz="2400" b="0">
                <a:solidFill>
                  <a:schemeClr val="tx1"/>
                </a:solidFill>
                <a:latin typeface="+mn-lt"/>
              </a:defRPr>
            </a:lvl2pPr>
            <a:lvl3pPr marL="1143000" indent="-228600" algn="l" rtl="0" eaLnBrk="0" fontAlgn="base" hangingPunct="0">
              <a:spcBef>
                <a:spcPct val="35000"/>
              </a:spcBef>
              <a:spcAft>
                <a:spcPct val="0"/>
              </a:spcAft>
              <a:buChar char="•"/>
              <a:defRPr sz="2000" b="0">
                <a:solidFill>
                  <a:schemeClr val="tx1"/>
                </a:solidFill>
                <a:latin typeface="+mn-lt"/>
              </a:defRPr>
            </a:lvl3pPr>
            <a:lvl4pPr marL="1600200" indent="-228600" algn="l" rtl="0" eaLnBrk="0" fontAlgn="base" hangingPunct="0">
              <a:spcBef>
                <a:spcPct val="35000"/>
              </a:spcBef>
              <a:spcAft>
                <a:spcPct val="0"/>
              </a:spcAft>
              <a:buChar char="–"/>
              <a:defRPr sz="2000" b="0">
                <a:solidFill>
                  <a:schemeClr val="tx1"/>
                </a:solidFill>
                <a:latin typeface="+mn-lt"/>
              </a:defRPr>
            </a:lvl4pPr>
            <a:lvl5pPr marL="2057400" indent="-228600" algn="l" rtl="0" eaLnBrk="0" fontAlgn="base" hangingPunct="0">
              <a:spcBef>
                <a:spcPct val="35000"/>
              </a:spcBef>
              <a:spcAft>
                <a:spcPct val="0"/>
              </a:spcAft>
              <a:buChar char="»"/>
              <a:defRPr sz="2000" b="0">
                <a:solidFill>
                  <a:schemeClr val="tx1"/>
                </a:solidFill>
                <a:latin typeface="+mn-lt"/>
              </a:defRPr>
            </a:lvl5pPr>
            <a:lvl6pPr marL="2514600" indent="-228600" algn="l" rtl="0" eaLnBrk="0" fontAlgn="base" hangingPunct="0">
              <a:spcBef>
                <a:spcPct val="35000"/>
              </a:spcBef>
              <a:spcAft>
                <a:spcPct val="0"/>
              </a:spcAft>
              <a:buChar char="»"/>
              <a:defRPr sz="1400" b="1">
                <a:solidFill>
                  <a:schemeClr val="tx1"/>
                </a:solidFill>
                <a:latin typeface="+mn-lt"/>
              </a:defRPr>
            </a:lvl6pPr>
            <a:lvl7pPr marL="2971800" indent="-228600" algn="l" rtl="0" eaLnBrk="0" fontAlgn="base" hangingPunct="0">
              <a:spcBef>
                <a:spcPct val="35000"/>
              </a:spcBef>
              <a:spcAft>
                <a:spcPct val="0"/>
              </a:spcAft>
              <a:buChar char="»"/>
              <a:defRPr sz="1400" b="1">
                <a:solidFill>
                  <a:schemeClr val="tx1"/>
                </a:solidFill>
                <a:latin typeface="+mn-lt"/>
              </a:defRPr>
            </a:lvl7pPr>
            <a:lvl8pPr marL="3429000" indent="-228600" algn="l" rtl="0" eaLnBrk="0" fontAlgn="base" hangingPunct="0">
              <a:spcBef>
                <a:spcPct val="35000"/>
              </a:spcBef>
              <a:spcAft>
                <a:spcPct val="0"/>
              </a:spcAft>
              <a:buChar char="»"/>
              <a:defRPr sz="1400" b="1">
                <a:solidFill>
                  <a:schemeClr val="tx1"/>
                </a:solidFill>
                <a:latin typeface="+mn-lt"/>
              </a:defRPr>
            </a:lvl8pPr>
            <a:lvl9pPr marL="3886200" indent="-228600" algn="l" rtl="0" eaLnBrk="0" fontAlgn="base" hangingPunct="0">
              <a:spcBef>
                <a:spcPct val="35000"/>
              </a:spcBef>
              <a:spcAft>
                <a:spcPct val="0"/>
              </a:spcAft>
              <a:buChar char="»"/>
              <a:defRPr sz="1400" b="1">
                <a:solidFill>
                  <a:schemeClr val="tx1"/>
                </a:solidFill>
                <a:latin typeface="+mn-lt"/>
              </a:defRPr>
            </a:lvl9pPr>
          </a:lstStyle>
          <a:p>
            <a:pPr>
              <a:lnSpc>
                <a:spcPct val="100000"/>
              </a:lnSpc>
            </a:pPr>
            <a:r>
              <a:rPr lang="en-US" sz="2400" i="0" kern="0" dirty="0">
                <a:solidFill>
                  <a:srgbClr val="000099"/>
                </a:solidFill>
                <a:effectLst/>
              </a:rPr>
              <a:t>Options for standard blanket layers, thread selection</a:t>
            </a:r>
          </a:p>
          <a:p>
            <a:pPr>
              <a:lnSpc>
                <a:spcPct val="100000"/>
              </a:lnSpc>
            </a:pPr>
            <a:r>
              <a:rPr lang="en-US" sz="2400" i="0" kern="0" dirty="0">
                <a:solidFill>
                  <a:srgbClr val="000099"/>
                </a:solidFill>
                <a:effectLst/>
              </a:rPr>
              <a:t>Hook and loop tape fasteners, tie downs, etc.</a:t>
            </a:r>
          </a:p>
          <a:p>
            <a:pPr>
              <a:lnSpc>
                <a:spcPct val="100000"/>
              </a:lnSpc>
            </a:pPr>
            <a:r>
              <a:rPr lang="en-US" sz="2400" i="0" kern="0" dirty="0">
                <a:solidFill>
                  <a:srgbClr val="000099"/>
                </a:solidFill>
                <a:effectLst/>
              </a:rPr>
              <a:t>Electrical bonding and grounding</a:t>
            </a:r>
          </a:p>
          <a:p>
            <a:pPr>
              <a:lnSpc>
                <a:spcPct val="100000"/>
              </a:lnSpc>
            </a:pPr>
            <a:r>
              <a:rPr lang="en-US" sz="2400" i="0" kern="0" dirty="0">
                <a:solidFill>
                  <a:srgbClr val="000099"/>
                </a:solidFill>
                <a:effectLst/>
              </a:rPr>
              <a:t>Space environmental effects concerns</a:t>
            </a:r>
          </a:p>
          <a:p>
            <a:pPr>
              <a:lnSpc>
                <a:spcPct val="100000"/>
              </a:lnSpc>
            </a:pPr>
            <a:endParaRPr lang="en-US" sz="2400" i="0" kern="0" dirty="0">
              <a:solidFill>
                <a:srgbClr val="000099"/>
              </a:solidFill>
              <a:effectLst/>
            </a:endParaRPr>
          </a:p>
          <a:p>
            <a:pPr marL="0" indent="0">
              <a:lnSpc>
                <a:spcPct val="100000"/>
              </a:lnSpc>
              <a:buFontTx/>
              <a:buNone/>
            </a:pPr>
            <a:endParaRPr lang="en-US" sz="1800" b="1" i="0" kern="0" dirty="0">
              <a:effectLst/>
            </a:endParaRPr>
          </a:p>
          <a:p>
            <a:pPr marL="1200150" lvl="3" indent="-342900">
              <a:lnSpc>
                <a:spcPct val="100000"/>
              </a:lnSpc>
              <a:buFont typeface="Arial" pitchFamily="34" charset="0"/>
              <a:buChar char="–"/>
            </a:pPr>
            <a:endParaRPr lang="en-US" sz="1400" i="0" kern="0" dirty="0">
              <a:effectLst/>
            </a:endParaRPr>
          </a:p>
        </p:txBody>
      </p:sp>
      <p:sp>
        <p:nvSpPr>
          <p:cNvPr id="7" name="TextBox 6">
            <a:extLst>
              <a:ext uri="{FF2B5EF4-FFF2-40B4-BE49-F238E27FC236}">
                <a16:creationId xmlns:a16="http://schemas.microsoft.com/office/drawing/2014/main" id="{BFA61005-3844-4EA9-8FE8-B7BADF4CB9EA}"/>
              </a:ext>
            </a:extLst>
          </p:cNvPr>
          <p:cNvSpPr txBox="1"/>
          <p:nvPr/>
        </p:nvSpPr>
        <p:spPr>
          <a:xfrm>
            <a:off x="4860933" y="6131639"/>
            <a:ext cx="3991670" cy="301621"/>
          </a:xfrm>
          <a:prstGeom prst="rect">
            <a:avLst/>
          </a:prstGeom>
          <a:noFill/>
        </p:spPr>
        <p:txBody>
          <a:bodyPr wrap="none" rtlCol="0">
            <a:spAutoFit/>
          </a:bodyPr>
          <a:lstStyle/>
          <a:p>
            <a:r>
              <a:rPr lang="en-US" sz="1600" i="0" dirty="0">
                <a:effectLst/>
                <a:latin typeface="Arial" panose="020B0604020202020204" pitchFamily="34" charset="0"/>
                <a:cs typeface="Arial" panose="020B0604020202020204" pitchFamily="34" charset="0"/>
              </a:rPr>
              <a:t>MLI blanket installation on Aquarius probe</a:t>
            </a:r>
          </a:p>
        </p:txBody>
      </p:sp>
    </p:spTree>
    <p:extLst>
      <p:ext uri="{BB962C8B-B14F-4D97-AF65-F5344CB8AC3E}">
        <p14:creationId xmlns:p14="http://schemas.microsoft.com/office/powerpoint/2010/main" val="1722836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F8045-BB69-4B3E-A08C-3CD199BD9B7E}"/>
              </a:ext>
            </a:extLst>
          </p:cNvPr>
          <p:cNvSpPr>
            <a:spLocks noGrp="1"/>
          </p:cNvSpPr>
          <p:nvPr>
            <p:ph type="title"/>
          </p:nvPr>
        </p:nvSpPr>
        <p:spPr/>
        <p:txBody>
          <a:bodyPr/>
          <a:lstStyle/>
          <a:p>
            <a:r>
              <a:rPr lang="en-US" dirty="0"/>
              <a:t>Thermal Protection</a:t>
            </a:r>
          </a:p>
        </p:txBody>
      </p:sp>
      <p:sp>
        <p:nvSpPr>
          <p:cNvPr id="3" name="Content Placeholder 2">
            <a:extLst>
              <a:ext uri="{FF2B5EF4-FFF2-40B4-BE49-F238E27FC236}">
                <a16:creationId xmlns:a16="http://schemas.microsoft.com/office/drawing/2014/main" id="{BE4A5E07-AA00-4933-B5FD-2407054B25BA}"/>
              </a:ext>
            </a:extLst>
          </p:cNvPr>
          <p:cNvSpPr>
            <a:spLocks noGrp="1"/>
          </p:cNvSpPr>
          <p:nvPr>
            <p:ph idx="1"/>
          </p:nvPr>
        </p:nvSpPr>
        <p:spPr>
          <a:xfrm>
            <a:off x="419100" y="1179100"/>
            <a:ext cx="8305800" cy="5564600"/>
          </a:xfrm>
        </p:spPr>
        <p:txBody>
          <a:bodyPr/>
          <a:lstStyle/>
          <a:p>
            <a:pPr marL="0" indent="0">
              <a:buNone/>
            </a:pPr>
            <a:r>
              <a:rPr lang="en-US" sz="2400" dirty="0"/>
              <a:t>Thermal protection is specific to launch and landing heating.</a:t>
            </a:r>
          </a:p>
          <a:p>
            <a:pPr marL="0" indent="0">
              <a:buNone/>
            </a:pPr>
            <a:r>
              <a:rPr lang="en-US" sz="2400" dirty="0"/>
              <a:t>Thermal protection can be:</a:t>
            </a:r>
          </a:p>
          <a:p>
            <a:r>
              <a:rPr lang="en-US" sz="2400" dirty="0"/>
              <a:t>Tiles  </a:t>
            </a:r>
          </a:p>
          <a:p>
            <a:pPr lvl="1"/>
            <a:r>
              <a:rPr lang="en-US" sz="2000" dirty="0"/>
              <a:t>Fragile, needs to be water-proofed</a:t>
            </a:r>
          </a:p>
          <a:p>
            <a:pPr lvl="1"/>
            <a:r>
              <a:rPr lang="en-US" sz="2000" dirty="0"/>
              <a:t>Can be formed in various densities</a:t>
            </a:r>
          </a:p>
          <a:p>
            <a:r>
              <a:rPr lang="en-US" sz="2400" dirty="0"/>
              <a:t>Ceramic-matrix composites (CMCs)</a:t>
            </a:r>
          </a:p>
          <a:p>
            <a:r>
              <a:rPr lang="en-US" sz="2400" dirty="0"/>
              <a:t>Ablatives</a:t>
            </a:r>
          </a:p>
          <a:p>
            <a:pPr lvl="1"/>
            <a:r>
              <a:rPr lang="en-US" sz="2000" dirty="0"/>
              <a:t>Honeycomb material with a resin or polymer injected into each cell. </a:t>
            </a:r>
          </a:p>
          <a:p>
            <a:pPr lvl="1"/>
            <a:r>
              <a:rPr lang="en-US" sz="2000" dirty="0" err="1"/>
              <a:t>Avcoat</a:t>
            </a:r>
            <a:r>
              <a:rPr lang="en-US" sz="2000" dirty="0"/>
              <a:t> used on Apollo and Orion capsules</a:t>
            </a:r>
          </a:p>
          <a:p>
            <a:pPr lvl="1"/>
            <a:r>
              <a:rPr lang="en-US" sz="2000" dirty="0"/>
              <a:t>Phenolic-impregnated carbon ablator (PICA) Stardust sample return capsule</a:t>
            </a:r>
          </a:p>
          <a:p>
            <a:pPr lvl="1"/>
            <a:r>
              <a:rPr lang="en-US" sz="2000" dirty="0"/>
              <a:t>SLA-561V used on the Viking landers. </a:t>
            </a:r>
          </a:p>
        </p:txBody>
      </p:sp>
      <p:pic>
        <p:nvPicPr>
          <p:cNvPr id="6" name="Picture 5">
            <a:extLst>
              <a:ext uri="{FF2B5EF4-FFF2-40B4-BE49-F238E27FC236}">
                <a16:creationId xmlns:a16="http://schemas.microsoft.com/office/drawing/2014/main" id="{1CAA7936-69F9-4CFA-A4A4-33156A5E595B}"/>
              </a:ext>
            </a:extLst>
          </p:cNvPr>
          <p:cNvPicPr>
            <a:picLocks noChangeAspect="1"/>
          </p:cNvPicPr>
          <p:nvPr/>
        </p:nvPicPr>
        <p:blipFill>
          <a:blip r:embed="rId3"/>
          <a:stretch>
            <a:fillRect/>
          </a:stretch>
        </p:blipFill>
        <p:spPr>
          <a:xfrm>
            <a:off x="5867400" y="1762125"/>
            <a:ext cx="2971800" cy="2363932"/>
          </a:xfrm>
          <a:prstGeom prst="rect">
            <a:avLst/>
          </a:prstGeom>
        </p:spPr>
      </p:pic>
    </p:spTree>
    <p:extLst>
      <p:ext uri="{BB962C8B-B14F-4D97-AF65-F5344CB8AC3E}">
        <p14:creationId xmlns:p14="http://schemas.microsoft.com/office/powerpoint/2010/main" val="1984792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2066-A249-4DF4-BDF5-9FDA2C4488E1}"/>
              </a:ext>
            </a:extLst>
          </p:cNvPr>
          <p:cNvSpPr>
            <a:spLocks noGrp="1"/>
          </p:cNvSpPr>
          <p:nvPr>
            <p:ph type="title"/>
          </p:nvPr>
        </p:nvSpPr>
        <p:spPr/>
        <p:txBody>
          <a:bodyPr/>
          <a:lstStyle/>
          <a:p>
            <a:r>
              <a:rPr lang="en-US" dirty="0"/>
              <a:t>Radiation Shielding</a:t>
            </a:r>
          </a:p>
        </p:txBody>
      </p:sp>
      <p:sp>
        <p:nvSpPr>
          <p:cNvPr id="3" name="Content Placeholder 2">
            <a:extLst>
              <a:ext uri="{FF2B5EF4-FFF2-40B4-BE49-F238E27FC236}">
                <a16:creationId xmlns:a16="http://schemas.microsoft.com/office/drawing/2014/main" id="{2B6AA004-8509-4A33-9A83-8AFD037BB65A}"/>
              </a:ext>
            </a:extLst>
          </p:cNvPr>
          <p:cNvSpPr>
            <a:spLocks noGrp="1"/>
          </p:cNvSpPr>
          <p:nvPr>
            <p:ph idx="1"/>
          </p:nvPr>
        </p:nvSpPr>
        <p:spPr>
          <a:xfrm>
            <a:off x="419100" y="1371600"/>
            <a:ext cx="8305800" cy="4952125"/>
          </a:xfrm>
        </p:spPr>
        <p:txBody>
          <a:bodyPr/>
          <a:lstStyle/>
          <a:p>
            <a:r>
              <a:rPr lang="en-US" sz="2400" dirty="0"/>
              <a:t>Higher Z (higher atomic number) materials protect from galactic cosmic rays, trapped radiation, solar flare, etc.</a:t>
            </a:r>
          </a:p>
          <a:p>
            <a:r>
              <a:rPr lang="en-US" sz="2400" dirty="0"/>
              <a:t>Lower Z materials protect from beta particles and Bremsstrahlung radiation.</a:t>
            </a:r>
          </a:p>
          <a:p>
            <a:r>
              <a:rPr lang="en-US" sz="2400" dirty="0"/>
              <a:t>For unmanned missions, focus on radiation shielding for avionics to prevent single event upsets, </a:t>
            </a:r>
            <a:r>
              <a:rPr lang="en-US" sz="2400" dirty="0" err="1"/>
              <a:t>latchups</a:t>
            </a:r>
            <a:r>
              <a:rPr lang="en-US" sz="2400" dirty="0"/>
              <a:t>, etc.</a:t>
            </a:r>
          </a:p>
          <a:p>
            <a:pPr lvl="1"/>
            <a:r>
              <a:rPr lang="en-US" sz="2000" dirty="0"/>
              <a:t>COTS (Commercial Off the Shelf) electronics are not rad hard</a:t>
            </a:r>
          </a:p>
          <a:p>
            <a:pPr lvl="1"/>
            <a:r>
              <a:rPr lang="en-US" sz="2000" dirty="0"/>
              <a:t>Use static rather than dynamic random access memory (RAM)</a:t>
            </a:r>
          </a:p>
          <a:p>
            <a:pPr lvl="1"/>
            <a:r>
              <a:rPr lang="en-US" sz="2000" dirty="0"/>
              <a:t>MOSFET transistors can accumulate charge and end up permanently open or closed</a:t>
            </a:r>
          </a:p>
          <a:p>
            <a:pPr lvl="1"/>
            <a:r>
              <a:rPr lang="en-US" sz="2000" dirty="0"/>
              <a:t>Hamming code to look for bit flips</a:t>
            </a:r>
          </a:p>
          <a:p>
            <a:pPr lvl="1" algn="just"/>
            <a:r>
              <a:rPr lang="en-US" sz="2000" dirty="0"/>
              <a:t>Watchdog timer to resolve </a:t>
            </a:r>
            <a:r>
              <a:rPr lang="en-US" sz="2000" dirty="0" err="1"/>
              <a:t>latchups</a:t>
            </a:r>
            <a:r>
              <a:rPr lang="en-US" sz="2000" dirty="0"/>
              <a:t> without human intervention</a:t>
            </a:r>
          </a:p>
        </p:txBody>
      </p:sp>
    </p:spTree>
    <p:extLst>
      <p:ext uri="{BB962C8B-B14F-4D97-AF65-F5344CB8AC3E}">
        <p14:creationId xmlns:p14="http://schemas.microsoft.com/office/powerpoint/2010/main" val="2268885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3246"/>
            <a:ext cx="7772400" cy="1034794"/>
          </a:xfrm>
        </p:spPr>
        <p:txBody>
          <a:bodyPr/>
          <a:lstStyle/>
          <a:p>
            <a:r>
              <a:rPr lang="en-US" dirty="0"/>
              <a:t>Meteoroids and Space Debris</a:t>
            </a:r>
          </a:p>
        </p:txBody>
      </p:sp>
      <p:sp>
        <p:nvSpPr>
          <p:cNvPr id="3" name="Subtitle 2"/>
          <p:cNvSpPr>
            <a:spLocks noGrp="1"/>
          </p:cNvSpPr>
          <p:nvPr>
            <p:ph type="subTitle" idx="1"/>
          </p:nvPr>
        </p:nvSpPr>
        <p:spPr>
          <a:xfrm>
            <a:off x="533400" y="1143000"/>
            <a:ext cx="8077200" cy="1754326"/>
          </a:xfrm>
        </p:spPr>
        <p:txBody>
          <a:bodyPr/>
          <a:lstStyle/>
          <a:p>
            <a:pPr algn="l"/>
            <a:r>
              <a:rPr lang="en-US" sz="1800" b="0" dirty="0">
                <a:latin typeface="Arial" panose="020B0604020202020204" pitchFamily="34" charset="0"/>
                <a:cs typeface="Arial" panose="020B0604020202020204" pitchFamily="34" charset="0"/>
              </a:rPr>
              <a:t>The fundamental method of protecting a spacecraft from hypervelocity impact is the Whipple shield. The sacrificial bumper breaks up the impacting particle into smaller pieces or, in case of extremely high impact velocities, vapor. The number of bumpers and the spacing between them and the pressure wall or other critical hardware will be determined by desired probability of no penetration (PNP) and spacecraft weight and volume constraints.</a:t>
            </a:r>
          </a:p>
        </p:txBody>
      </p:sp>
      <p:sp>
        <p:nvSpPr>
          <p:cNvPr id="6" name="TextBox 5">
            <a:extLst>
              <a:ext uri="{FF2B5EF4-FFF2-40B4-BE49-F238E27FC236}">
                <a16:creationId xmlns:a16="http://schemas.microsoft.com/office/drawing/2014/main" id="{1B5551BF-1114-4B0C-8363-1C4756D5D6C3}"/>
              </a:ext>
            </a:extLst>
          </p:cNvPr>
          <p:cNvSpPr txBox="1"/>
          <p:nvPr/>
        </p:nvSpPr>
        <p:spPr>
          <a:xfrm>
            <a:off x="3983168" y="3457074"/>
            <a:ext cx="1848709" cy="327782"/>
          </a:xfrm>
          <a:prstGeom prst="rect">
            <a:avLst/>
          </a:prstGeom>
          <a:noFill/>
        </p:spPr>
        <p:txBody>
          <a:bodyPr wrap="square" rtlCol="0">
            <a:spAutoFit/>
          </a:bodyPr>
          <a:lstStyle/>
          <a:p>
            <a:pPr algn="r"/>
            <a:r>
              <a:rPr lang="en-US" sz="1800" i="0" dirty="0">
                <a:effectLst/>
                <a:latin typeface="+mn-lt"/>
              </a:rPr>
              <a:t>.</a:t>
            </a:r>
          </a:p>
        </p:txBody>
      </p:sp>
      <p:sp>
        <p:nvSpPr>
          <p:cNvPr id="4" name="Oval 3"/>
          <p:cNvSpPr/>
          <p:nvPr/>
        </p:nvSpPr>
        <p:spPr bwMode="auto">
          <a:xfrm>
            <a:off x="914400" y="4967432"/>
            <a:ext cx="381000" cy="381000"/>
          </a:xfrm>
          <a:prstGeom prst="ellipse">
            <a:avLst/>
          </a:prstGeom>
          <a:solidFill>
            <a:schemeClr val="bg1">
              <a:lumMod val="50000"/>
            </a:schemeClr>
          </a:solid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cxnSp>
        <p:nvCxnSpPr>
          <p:cNvPr id="8" name="Straight Arrow Connector 7"/>
          <p:cNvCxnSpPr/>
          <p:nvPr/>
        </p:nvCxnSpPr>
        <p:spPr bwMode="auto">
          <a:xfrm>
            <a:off x="1567939" y="5157932"/>
            <a:ext cx="685800" cy="0"/>
          </a:xfrm>
          <a:prstGeom prst="straightConnector1">
            <a:avLst/>
          </a:prstGeom>
          <a:noFill/>
          <a:ln w="76200" cap="flat" cmpd="sng" algn="ctr">
            <a:solidFill>
              <a:srgbClr val="000099"/>
            </a:solidFill>
            <a:prstDash val="solid"/>
            <a:round/>
            <a:headEnd type="none" w="med" len="med"/>
            <a:tailEnd type="triangle"/>
          </a:ln>
          <a:effectLst/>
        </p:spPr>
      </p:cxnSp>
      <p:sp>
        <p:nvSpPr>
          <p:cNvPr id="9" name="Rectangle 8"/>
          <p:cNvSpPr/>
          <p:nvPr/>
        </p:nvSpPr>
        <p:spPr bwMode="auto">
          <a:xfrm>
            <a:off x="2583260" y="3886200"/>
            <a:ext cx="152400" cy="2743200"/>
          </a:xfrm>
          <a:prstGeom prst="rect">
            <a:avLst/>
          </a:prstGeom>
          <a:no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sp>
        <p:nvSpPr>
          <p:cNvPr id="10" name="TextBox 9"/>
          <p:cNvSpPr txBox="1"/>
          <p:nvPr/>
        </p:nvSpPr>
        <p:spPr>
          <a:xfrm>
            <a:off x="430676" y="4607012"/>
            <a:ext cx="1348447" cy="275460"/>
          </a:xfrm>
          <a:prstGeom prst="rect">
            <a:avLst/>
          </a:prstGeom>
          <a:noFill/>
        </p:spPr>
        <p:txBody>
          <a:bodyPr wrap="none" rtlCol="0">
            <a:spAutoFit/>
          </a:bodyPr>
          <a:lstStyle/>
          <a:p>
            <a:r>
              <a:rPr lang="en-US" sz="1400" i="0" dirty="0">
                <a:effectLst/>
                <a:latin typeface="+mn-lt"/>
              </a:rPr>
              <a:t>Impact particle</a:t>
            </a:r>
          </a:p>
        </p:txBody>
      </p:sp>
      <p:sp>
        <p:nvSpPr>
          <p:cNvPr id="11" name="TextBox 10"/>
          <p:cNvSpPr txBox="1"/>
          <p:nvPr/>
        </p:nvSpPr>
        <p:spPr>
          <a:xfrm>
            <a:off x="3653648" y="3439642"/>
            <a:ext cx="1786384" cy="458587"/>
          </a:xfrm>
          <a:prstGeom prst="rect">
            <a:avLst/>
          </a:prstGeom>
          <a:noFill/>
        </p:spPr>
        <p:txBody>
          <a:bodyPr wrap="square" rtlCol="0">
            <a:spAutoFit/>
          </a:bodyPr>
          <a:lstStyle/>
          <a:p>
            <a:r>
              <a:rPr lang="en-US" sz="1400" i="0" dirty="0">
                <a:effectLst/>
                <a:latin typeface="+mn-lt"/>
              </a:rPr>
              <a:t>MLI, honeycomb, or augmented shield</a:t>
            </a:r>
          </a:p>
        </p:txBody>
      </p:sp>
      <p:sp>
        <p:nvSpPr>
          <p:cNvPr id="12" name="TextBox 11"/>
          <p:cNvSpPr txBox="1"/>
          <p:nvPr/>
        </p:nvSpPr>
        <p:spPr>
          <a:xfrm>
            <a:off x="5745817" y="3509396"/>
            <a:ext cx="1309974" cy="275460"/>
          </a:xfrm>
          <a:prstGeom prst="rect">
            <a:avLst/>
          </a:prstGeom>
          <a:noFill/>
        </p:spPr>
        <p:txBody>
          <a:bodyPr wrap="none" rtlCol="0">
            <a:spAutoFit/>
          </a:bodyPr>
          <a:lstStyle/>
          <a:p>
            <a:r>
              <a:rPr lang="en-US" sz="1400" i="0" dirty="0">
                <a:effectLst/>
                <a:latin typeface="+mn-lt"/>
              </a:rPr>
              <a:t>Pressure wall</a:t>
            </a:r>
          </a:p>
        </p:txBody>
      </p:sp>
      <p:sp>
        <p:nvSpPr>
          <p:cNvPr id="13" name="TextBox 12"/>
          <p:cNvSpPr txBox="1"/>
          <p:nvPr/>
        </p:nvSpPr>
        <p:spPr>
          <a:xfrm>
            <a:off x="2253739" y="3579051"/>
            <a:ext cx="811441" cy="275460"/>
          </a:xfrm>
          <a:prstGeom prst="rect">
            <a:avLst/>
          </a:prstGeom>
          <a:noFill/>
        </p:spPr>
        <p:txBody>
          <a:bodyPr wrap="none" rtlCol="0">
            <a:spAutoFit/>
          </a:bodyPr>
          <a:lstStyle/>
          <a:p>
            <a:r>
              <a:rPr lang="en-US" sz="1400" i="0" dirty="0">
                <a:effectLst/>
                <a:latin typeface="+mn-lt"/>
              </a:rPr>
              <a:t>Bumper</a:t>
            </a:r>
          </a:p>
        </p:txBody>
      </p:sp>
      <p:sp>
        <p:nvSpPr>
          <p:cNvPr id="15" name="Rectangle 14"/>
          <p:cNvSpPr/>
          <p:nvPr/>
        </p:nvSpPr>
        <p:spPr bwMode="auto">
          <a:xfrm>
            <a:off x="4390712" y="3883345"/>
            <a:ext cx="209210" cy="2714366"/>
          </a:xfrm>
          <a:prstGeom prst="rect">
            <a:avLst/>
          </a:prstGeom>
          <a:pattFill prst="dkVert">
            <a:fgClr>
              <a:schemeClr val="bg1">
                <a:lumMod val="50000"/>
              </a:schemeClr>
            </a:fgClr>
            <a:bgClr>
              <a:schemeClr val="bg1"/>
            </a:bgClr>
          </a:patt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sp>
        <p:nvSpPr>
          <p:cNvPr id="16" name="Rectangle 15"/>
          <p:cNvSpPr/>
          <p:nvPr/>
        </p:nvSpPr>
        <p:spPr bwMode="auto">
          <a:xfrm>
            <a:off x="6324600" y="3854511"/>
            <a:ext cx="152400" cy="2743200"/>
          </a:xfrm>
          <a:prstGeom prst="rect">
            <a:avLst/>
          </a:prstGeom>
          <a:no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spTree>
    <p:extLst>
      <p:ext uri="{BB962C8B-B14F-4D97-AF65-F5344CB8AC3E}">
        <p14:creationId xmlns:p14="http://schemas.microsoft.com/office/powerpoint/2010/main" val="1857394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899" y="14958"/>
            <a:ext cx="7772400" cy="1034794"/>
          </a:xfrm>
        </p:spPr>
        <p:txBody>
          <a:bodyPr/>
          <a:lstStyle/>
          <a:p>
            <a:r>
              <a:rPr lang="en-US" dirty="0"/>
              <a:t>Space Debris</a:t>
            </a:r>
          </a:p>
        </p:txBody>
      </p:sp>
      <p:sp>
        <p:nvSpPr>
          <p:cNvPr id="3" name="Subtitle 2"/>
          <p:cNvSpPr>
            <a:spLocks noGrp="1"/>
          </p:cNvSpPr>
          <p:nvPr>
            <p:ph type="subTitle" idx="1"/>
          </p:nvPr>
        </p:nvSpPr>
        <p:spPr>
          <a:xfrm>
            <a:off x="533400" y="1143000"/>
            <a:ext cx="8153400" cy="369332"/>
          </a:xfrm>
        </p:spPr>
        <p:txBody>
          <a:bodyPr/>
          <a:lstStyle/>
          <a:p>
            <a:pPr algn="l"/>
            <a:r>
              <a:rPr lang="en-US" sz="1800" b="0" dirty="0">
                <a:latin typeface="Arial" panose="020B0604020202020204" pitchFamily="34" charset="0"/>
                <a:cs typeface="Arial" panose="020B0604020202020204" pitchFamily="34" charset="0"/>
              </a:rPr>
              <a:t>Penetration of thin film materials like this 5 mil silver/Teflon blanket from LDEF</a:t>
            </a:r>
          </a:p>
        </p:txBody>
      </p:sp>
      <p:sp>
        <p:nvSpPr>
          <p:cNvPr id="6" name="TextBox 5">
            <a:extLst>
              <a:ext uri="{FF2B5EF4-FFF2-40B4-BE49-F238E27FC236}">
                <a16:creationId xmlns:a16="http://schemas.microsoft.com/office/drawing/2014/main" id="{1B5551BF-1114-4B0C-8363-1C4756D5D6C3}"/>
              </a:ext>
            </a:extLst>
          </p:cNvPr>
          <p:cNvSpPr txBox="1"/>
          <p:nvPr/>
        </p:nvSpPr>
        <p:spPr>
          <a:xfrm>
            <a:off x="3983168" y="3457074"/>
            <a:ext cx="1848709" cy="327782"/>
          </a:xfrm>
          <a:prstGeom prst="rect">
            <a:avLst/>
          </a:prstGeom>
          <a:noFill/>
        </p:spPr>
        <p:txBody>
          <a:bodyPr wrap="square" rtlCol="0">
            <a:spAutoFit/>
          </a:bodyPr>
          <a:lstStyle/>
          <a:p>
            <a:pPr algn="r"/>
            <a:r>
              <a:rPr lang="en-US" sz="1800" i="0" dirty="0">
                <a:effectLst/>
                <a:latin typeface="+mn-lt"/>
              </a:rPr>
              <a:t>.</a:t>
            </a: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47800" y="1594970"/>
            <a:ext cx="6202858" cy="4941801"/>
          </a:xfrm>
          <a:prstGeom prst="rect">
            <a:avLst/>
          </a:prstGeom>
        </p:spPr>
      </p:pic>
    </p:spTree>
    <p:extLst>
      <p:ext uri="{BB962C8B-B14F-4D97-AF65-F5344CB8AC3E}">
        <p14:creationId xmlns:p14="http://schemas.microsoft.com/office/powerpoint/2010/main" val="1868461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230FD-80A2-4FDF-BEEA-38834A8F122D}"/>
              </a:ext>
            </a:extLst>
          </p:cNvPr>
          <p:cNvSpPr>
            <a:spLocks noGrp="1"/>
          </p:cNvSpPr>
          <p:nvPr>
            <p:ph type="title"/>
          </p:nvPr>
        </p:nvSpPr>
        <p:spPr/>
        <p:txBody>
          <a:bodyPr/>
          <a:lstStyle/>
          <a:p>
            <a:r>
              <a:rPr lang="en-US" dirty="0"/>
              <a:t>Optical Materials</a:t>
            </a:r>
          </a:p>
        </p:txBody>
      </p:sp>
      <p:sp>
        <p:nvSpPr>
          <p:cNvPr id="3" name="Content Placeholder 2">
            <a:extLst>
              <a:ext uri="{FF2B5EF4-FFF2-40B4-BE49-F238E27FC236}">
                <a16:creationId xmlns:a16="http://schemas.microsoft.com/office/drawing/2014/main" id="{62D281D4-436F-4ED1-A10A-7A22D868EEAC}"/>
              </a:ext>
            </a:extLst>
          </p:cNvPr>
          <p:cNvSpPr>
            <a:spLocks noGrp="1"/>
          </p:cNvSpPr>
          <p:nvPr>
            <p:ph idx="1"/>
          </p:nvPr>
        </p:nvSpPr>
        <p:spPr>
          <a:xfrm>
            <a:off x="419100" y="1371600"/>
            <a:ext cx="8305800" cy="4942892"/>
          </a:xfrm>
        </p:spPr>
        <p:txBody>
          <a:bodyPr/>
          <a:lstStyle/>
          <a:p>
            <a:r>
              <a:rPr lang="en-US" sz="2400" dirty="0"/>
              <a:t>Window materials, such as quartz, fused silica, and sapphire, should have low impurity content. </a:t>
            </a:r>
          </a:p>
          <a:p>
            <a:pPr lvl="1"/>
            <a:r>
              <a:rPr lang="en-US" sz="2000" dirty="0"/>
              <a:t>Radiation reacts with the impurities to degrade transmission.</a:t>
            </a:r>
          </a:p>
          <a:p>
            <a:r>
              <a:rPr lang="en-US" sz="2400" dirty="0"/>
              <a:t>Cerium oxide coating may improve durability.</a:t>
            </a:r>
          </a:p>
          <a:p>
            <a:r>
              <a:rPr lang="en-US" sz="2400" dirty="0"/>
              <a:t>An optical solar reflector (OSR) is a second-surface mirror where the metal, usually aluminum or silver, is protected by a layer of quartz.</a:t>
            </a:r>
          </a:p>
          <a:p>
            <a:pPr lvl="1"/>
            <a:r>
              <a:rPr lang="en-US" sz="2000" dirty="0"/>
              <a:t>Can be used for thermal control where metallized Teflon won’t work</a:t>
            </a:r>
          </a:p>
          <a:p>
            <a:r>
              <a:rPr lang="en-US" sz="2400" dirty="0"/>
              <a:t>Minimize particulate (dust) and molecular (outgassing) contamination particularly in line-of-sight to sensitive optics</a:t>
            </a:r>
          </a:p>
        </p:txBody>
      </p:sp>
    </p:spTree>
    <p:extLst>
      <p:ext uri="{BB962C8B-B14F-4D97-AF65-F5344CB8AC3E}">
        <p14:creationId xmlns:p14="http://schemas.microsoft.com/office/powerpoint/2010/main" val="3421419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520B-7B22-43DA-96BB-6E7194105490}"/>
              </a:ext>
            </a:extLst>
          </p:cNvPr>
          <p:cNvSpPr>
            <a:spLocks noGrp="1"/>
          </p:cNvSpPr>
          <p:nvPr>
            <p:ph type="title"/>
          </p:nvPr>
        </p:nvSpPr>
        <p:spPr/>
        <p:txBody>
          <a:bodyPr/>
          <a:lstStyle/>
          <a:p>
            <a:r>
              <a:rPr lang="en-US" dirty="0"/>
              <a:t>Solar Array Materials</a:t>
            </a:r>
          </a:p>
        </p:txBody>
      </p:sp>
      <p:sp>
        <p:nvSpPr>
          <p:cNvPr id="3" name="Content Placeholder 2">
            <a:extLst>
              <a:ext uri="{FF2B5EF4-FFF2-40B4-BE49-F238E27FC236}">
                <a16:creationId xmlns:a16="http://schemas.microsoft.com/office/drawing/2014/main" id="{015B34CA-533F-4428-8E9D-0E55A0E69BCD}"/>
              </a:ext>
            </a:extLst>
          </p:cNvPr>
          <p:cNvSpPr>
            <a:spLocks noGrp="1"/>
          </p:cNvSpPr>
          <p:nvPr>
            <p:ph idx="1"/>
          </p:nvPr>
        </p:nvSpPr>
        <p:spPr>
          <a:xfrm>
            <a:off x="419100" y="1143000"/>
            <a:ext cx="8305800" cy="5189113"/>
          </a:xfrm>
        </p:spPr>
        <p:txBody>
          <a:bodyPr/>
          <a:lstStyle/>
          <a:p>
            <a:pPr marL="0" indent="0">
              <a:buNone/>
            </a:pPr>
            <a:r>
              <a:rPr lang="en-US" sz="2400" dirty="0"/>
              <a:t>Recent years have seen significant improvement in power output and durability for solar cells:</a:t>
            </a:r>
          </a:p>
          <a:p>
            <a:r>
              <a:rPr lang="en-US" sz="2400" dirty="0"/>
              <a:t>CIGS - copper indium gallium (di)selenide</a:t>
            </a:r>
          </a:p>
          <a:p>
            <a:r>
              <a:rPr lang="en-US" sz="2400" dirty="0"/>
              <a:t>IMM - inverted metamorphic multijunction </a:t>
            </a:r>
          </a:p>
          <a:p>
            <a:r>
              <a:rPr lang="en-US" sz="2400" dirty="0"/>
              <a:t>GaAs – gallium arsenide</a:t>
            </a:r>
          </a:p>
          <a:p>
            <a:r>
              <a:rPr lang="en-US" sz="2400" dirty="0"/>
              <a:t>Triple-junction </a:t>
            </a:r>
            <a:r>
              <a:rPr lang="en-US" sz="2400" dirty="0" err="1"/>
              <a:t>GaInP</a:t>
            </a:r>
            <a:r>
              <a:rPr lang="en-US" sz="2400" dirty="0"/>
              <a:t>/GaAs/Ge</a:t>
            </a:r>
          </a:p>
          <a:p>
            <a:r>
              <a:rPr lang="en-US" sz="2400" dirty="0"/>
              <a:t>High efficiency silicon</a:t>
            </a:r>
          </a:p>
          <a:p>
            <a:endParaRPr lang="en-US" sz="2400" dirty="0"/>
          </a:p>
          <a:p>
            <a:pPr marL="0" indent="0">
              <a:buNone/>
            </a:pPr>
            <a:r>
              <a:rPr lang="en-US" sz="2400" dirty="0"/>
              <a:t>Cerium oxide-doped cover glass to improve durability.</a:t>
            </a:r>
          </a:p>
          <a:p>
            <a:pPr marL="0" indent="0">
              <a:buNone/>
            </a:pPr>
            <a:r>
              <a:rPr lang="en-US" sz="2400" dirty="0"/>
              <a:t>Minimize contamination, electrical arcing, and interconnect degradation.</a:t>
            </a:r>
          </a:p>
        </p:txBody>
      </p:sp>
    </p:spTree>
    <p:extLst>
      <p:ext uri="{BB962C8B-B14F-4D97-AF65-F5344CB8AC3E}">
        <p14:creationId xmlns:p14="http://schemas.microsoft.com/office/powerpoint/2010/main" val="3028248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9527"/>
            <a:ext cx="8763000" cy="1133475"/>
          </a:xfrm>
        </p:spPr>
        <p:txBody>
          <a:bodyPr/>
          <a:lstStyle/>
          <a:p>
            <a:r>
              <a:rPr lang="en-US" dirty="0"/>
              <a:t>Arcing in Solar Arrays </a:t>
            </a:r>
          </a:p>
        </p:txBody>
      </p:sp>
      <p:sp>
        <p:nvSpPr>
          <p:cNvPr id="4" name="Content Placeholder 2"/>
          <p:cNvSpPr txBox="1">
            <a:spLocks/>
          </p:cNvSpPr>
          <p:nvPr/>
        </p:nvSpPr>
        <p:spPr>
          <a:xfrm>
            <a:off x="228600" y="1219200"/>
            <a:ext cx="8534400" cy="1981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0"/>
              </a:spcAft>
              <a:defRPr/>
            </a:pPr>
            <a:r>
              <a:rPr lang="en-US" sz="2000" i="0" dirty="0">
                <a:solidFill>
                  <a:sysClr val="windowText" lastClr="000000"/>
                </a:solidFill>
                <a:effectLst/>
                <a:latin typeface="Arial" panose="020B0604020202020204" pitchFamily="34" charset="0"/>
                <a:cs typeface="Arial" panose="020B0604020202020204" pitchFamily="34" charset="0"/>
              </a:rPr>
              <a:t>Electro-static Discharges (ESD) can occur on GEO satellites due to the very high charging levels in the environment.</a:t>
            </a:r>
          </a:p>
          <a:p>
            <a:pPr fontAlgn="auto">
              <a:lnSpc>
                <a:spcPct val="100000"/>
              </a:lnSpc>
              <a:spcBef>
                <a:spcPts val="0"/>
              </a:spcBef>
              <a:spcAft>
                <a:spcPts val="0"/>
              </a:spcAft>
              <a:defRPr/>
            </a:pPr>
            <a:r>
              <a:rPr lang="en-US" sz="2000" i="0" dirty="0">
                <a:solidFill>
                  <a:sysClr val="windowText" lastClr="000000"/>
                </a:solidFill>
                <a:effectLst/>
                <a:latin typeface="Arial" panose="020B0604020202020204" pitchFamily="34" charset="0"/>
                <a:cs typeface="Arial" panose="020B0604020202020204" pitchFamily="34" charset="0"/>
              </a:rPr>
              <a:t>A poor design of an external spacecraft system can lead to an ESD event that can permanently damage the system.</a:t>
            </a:r>
          </a:p>
          <a:p>
            <a:pPr fontAlgn="auto">
              <a:lnSpc>
                <a:spcPct val="100000"/>
              </a:lnSpc>
              <a:spcBef>
                <a:spcPts val="0"/>
              </a:spcBef>
              <a:spcAft>
                <a:spcPts val="0"/>
              </a:spcAft>
              <a:defRPr/>
            </a:pPr>
            <a:r>
              <a:rPr lang="en-US" sz="2000" i="0" dirty="0">
                <a:solidFill>
                  <a:sysClr val="windowText" lastClr="000000"/>
                </a:solidFill>
                <a:effectLst/>
                <a:latin typeface="Arial" panose="020B0604020202020204" pitchFamily="34" charset="0"/>
                <a:cs typeface="Arial" panose="020B0604020202020204" pitchFamily="34" charset="0"/>
              </a:rPr>
              <a:t>MSFC frequently tests systems (like solar arrays) for ESD generation.</a:t>
            </a:r>
          </a:p>
        </p:txBody>
      </p:sp>
      <p:sp>
        <p:nvSpPr>
          <p:cNvPr id="7" name="TextBox 6"/>
          <p:cNvSpPr txBox="1"/>
          <p:nvPr/>
        </p:nvSpPr>
        <p:spPr>
          <a:xfrm>
            <a:off x="380999" y="6177404"/>
            <a:ext cx="4030109" cy="523220"/>
          </a:xfrm>
          <a:prstGeom prst="rect">
            <a:avLst/>
          </a:prstGeom>
          <a:noFill/>
        </p:spPr>
        <p:txBody>
          <a:bodyPr wrap="square" rtlCol="0">
            <a:spAutoFit/>
          </a:bodyPr>
          <a:lstStyle/>
          <a:p>
            <a:pPr algn="l" defTabSz="457200" eaLnBrk="1" fontAlgn="auto" hangingPunct="1">
              <a:lnSpc>
                <a:spcPct val="100000"/>
              </a:lnSpc>
              <a:spcBef>
                <a:spcPts val="0"/>
              </a:spcBef>
              <a:spcAft>
                <a:spcPts val="0"/>
              </a:spcAft>
            </a:pPr>
            <a:r>
              <a:rPr lang="en-US" sz="1400" i="0" dirty="0">
                <a:solidFill>
                  <a:prstClr val="black"/>
                </a:solidFill>
                <a:effectLst/>
                <a:latin typeface="Arial" panose="020B0604020202020204" pitchFamily="34" charset="0"/>
                <a:cs typeface="Arial" panose="020B0604020202020204" pitchFamily="34" charset="0"/>
              </a:rPr>
              <a:t>Pre-test view of a solar array coupon in MSFC’s ESD Test Chamber</a:t>
            </a:r>
          </a:p>
        </p:txBody>
      </p:sp>
      <p:sp>
        <p:nvSpPr>
          <p:cNvPr id="9" name="TextBox 8"/>
          <p:cNvSpPr txBox="1"/>
          <p:nvPr/>
        </p:nvSpPr>
        <p:spPr>
          <a:xfrm>
            <a:off x="4876800" y="6184395"/>
            <a:ext cx="4030109" cy="523220"/>
          </a:xfrm>
          <a:prstGeom prst="rect">
            <a:avLst/>
          </a:prstGeom>
          <a:noFill/>
        </p:spPr>
        <p:txBody>
          <a:bodyPr wrap="square" rtlCol="0">
            <a:spAutoFit/>
          </a:bodyPr>
          <a:lstStyle/>
          <a:p>
            <a:pPr algn="l" defTabSz="457200" eaLnBrk="1" fontAlgn="auto" hangingPunct="1">
              <a:lnSpc>
                <a:spcPct val="100000"/>
              </a:lnSpc>
              <a:spcBef>
                <a:spcPts val="0"/>
              </a:spcBef>
              <a:spcAft>
                <a:spcPts val="0"/>
              </a:spcAft>
            </a:pPr>
            <a:r>
              <a:rPr lang="en-US" sz="1400" i="0" dirty="0">
                <a:solidFill>
                  <a:prstClr val="black"/>
                </a:solidFill>
                <a:effectLst/>
                <a:latin typeface="Arial" panose="020B0604020202020204" pitchFamily="34" charset="0"/>
                <a:cs typeface="Arial" panose="020B0604020202020204" pitchFamily="34" charset="0"/>
              </a:rPr>
              <a:t>ESD generation (arcing) on a solar array coupon in a GEO environment</a:t>
            </a:r>
          </a:p>
        </p:txBody>
      </p:sp>
      <p:grpSp>
        <p:nvGrpSpPr>
          <p:cNvPr id="5" name="Group 4"/>
          <p:cNvGrpSpPr>
            <a:grpSpLocks noChangeAspect="1"/>
          </p:cNvGrpSpPr>
          <p:nvPr/>
        </p:nvGrpSpPr>
        <p:grpSpPr>
          <a:xfrm>
            <a:off x="381000" y="2987211"/>
            <a:ext cx="4030109" cy="3017520"/>
            <a:chOff x="104863" y="2362200"/>
            <a:chExt cx="5070115" cy="3796218"/>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63" y="2362200"/>
              <a:ext cx="5070114" cy="3796218"/>
            </a:xfrm>
            <a:prstGeom prst="rect">
              <a:avLst/>
            </a:prstGeom>
          </p:spPr>
        </p:pic>
        <p:sp>
          <p:nvSpPr>
            <p:cNvPr id="3" name="Rectangle 2"/>
            <p:cNvSpPr/>
            <p:nvPr/>
          </p:nvSpPr>
          <p:spPr bwMode="auto">
            <a:xfrm>
              <a:off x="104864" y="2362200"/>
              <a:ext cx="5070114" cy="609600"/>
            </a:xfrm>
            <a:prstGeom prst="rect">
              <a:avLst/>
            </a:prstGeom>
            <a:solidFill>
              <a:srgbClr val="3C3339"/>
            </a:solid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endParaRPr lang="en-US"/>
            </a:p>
          </p:txBody>
        </p:sp>
      </p:grpSp>
      <p:grpSp>
        <p:nvGrpSpPr>
          <p:cNvPr id="11" name="Group 10"/>
          <p:cNvGrpSpPr>
            <a:grpSpLocks noChangeAspect="1"/>
          </p:cNvGrpSpPr>
          <p:nvPr/>
        </p:nvGrpSpPr>
        <p:grpSpPr>
          <a:xfrm>
            <a:off x="4876800" y="2987211"/>
            <a:ext cx="4030109" cy="3017520"/>
            <a:chOff x="6096000" y="2362200"/>
            <a:chExt cx="5070117" cy="3796218"/>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362200"/>
              <a:ext cx="5070117" cy="3796218"/>
            </a:xfrm>
            <a:prstGeom prst="rect">
              <a:avLst/>
            </a:prstGeom>
          </p:spPr>
        </p:pic>
        <p:sp>
          <p:nvSpPr>
            <p:cNvPr id="10" name="Rectangle 9"/>
            <p:cNvSpPr/>
            <p:nvPr/>
          </p:nvSpPr>
          <p:spPr bwMode="auto">
            <a:xfrm>
              <a:off x="6096000" y="2362200"/>
              <a:ext cx="5070117" cy="685800"/>
            </a:xfrm>
            <a:prstGeom prst="rect">
              <a:avLst/>
            </a:prstGeom>
            <a:solidFill>
              <a:srgbClr val="363233"/>
            </a:solid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endParaRPr lang="en-US"/>
            </a:p>
          </p:txBody>
        </p:sp>
      </p:grpSp>
    </p:spTree>
    <p:extLst>
      <p:ext uri="{BB962C8B-B14F-4D97-AF65-F5344CB8AC3E}">
        <p14:creationId xmlns:p14="http://schemas.microsoft.com/office/powerpoint/2010/main" val="1055674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9527"/>
            <a:ext cx="9372600" cy="1133475"/>
          </a:xfrm>
        </p:spPr>
        <p:txBody>
          <a:bodyPr/>
          <a:lstStyle/>
          <a:p>
            <a:r>
              <a:rPr lang="en-US" dirty="0"/>
              <a:t>Solar Array Damage Due to </a:t>
            </a:r>
            <a:br>
              <a:rPr lang="en-US" dirty="0"/>
            </a:br>
            <a:r>
              <a:rPr lang="en-US" dirty="0"/>
              <a:t>Electro-static Discharge (ESD) </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99288" y="1377815"/>
            <a:ext cx="2530334" cy="2116361"/>
          </a:xfrm>
          <a:prstGeom prst="rect">
            <a:avLst/>
          </a:prstGeom>
        </p:spPr>
      </p:pic>
      <p:sp>
        <p:nvSpPr>
          <p:cNvPr id="6" name="Rectangle 5">
            <a:extLst>
              <a:ext uri="{FF2B5EF4-FFF2-40B4-BE49-F238E27FC236}">
                <a16:creationId xmlns:a16="http://schemas.microsoft.com/office/drawing/2014/main" id="{09262BE0-66EF-4E91-9E46-6AEE454E8E89}"/>
              </a:ext>
            </a:extLst>
          </p:cNvPr>
          <p:cNvSpPr/>
          <p:nvPr/>
        </p:nvSpPr>
        <p:spPr>
          <a:xfrm>
            <a:off x="419723" y="3409489"/>
            <a:ext cx="2438400" cy="276999"/>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200" i="0" dirty="0">
                <a:solidFill>
                  <a:prstClr val="black"/>
                </a:solidFill>
                <a:effectLst/>
                <a:latin typeface="Arial" panose="020B0604020202020204" pitchFamily="34" charset="0"/>
                <a:cs typeface="Arial" panose="020B0604020202020204" pitchFamily="34" charset="0"/>
              </a:rPr>
              <a:t>Credit: J. Michael </a:t>
            </a:r>
            <a:r>
              <a:rPr lang="en-US" sz="1200" i="0" dirty="0" err="1">
                <a:solidFill>
                  <a:prstClr val="black"/>
                </a:solidFill>
                <a:effectLst/>
                <a:latin typeface="Arial" panose="020B0604020202020204" pitchFamily="34" charset="0"/>
                <a:cs typeface="Arial" panose="020B0604020202020204" pitchFamily="34" charset="0"/>
              </a:rPr>
              <a:t>Bodeau</a:t>
            </a:r>
            <a:endParaRPr lang="en-US" sz="1200" i="0" dirty="0">
              <a:solidFill>
                <a:prstClr val="black"/>
              </a:solidFill>
              <a:effectLst/>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1676" y="1021272"/>
            <a:ext cx="3476625" cy="260985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3564" y="3873496"/>
            <a:ext cx="3573609" cy="2577046"/>
          </a:xfrm>
          <a:prstGeom prst="rect">
            <a:avLst/>
          </a:prstGeom>
        </p:spPr>
      </p:pic>
      <p:sp>
        <p:nvSpPr>
          <p:cNvPr id="10" name="Rectangle 9"/>
          <p:cNvSpPr/>
          <p:nvPr/>
        </p:nvSpPr>
        <p:spPr>
          <a:xfrm>
            <a:off x="5725486" y="6450543"/>
            <a:ext cx="1828800" cy="276999"/>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200" i="0" dirty="0">
                <a:solidFill>
                  <a:prstClr val="black"/>
                </a:solidFill>
                <a:effectLst/>
                <a:latin typeface="Arial" panose="020B0604020202020204" pitchFamily="34" charset="0"/>
                <a:cs typeface="Arial" panose="020B0604020202020204" pitchFamily="34" charset="0"/>
              </a:rPr>
              <a:t>Credit: ESA</a:t>
            </a:r>
          </a:p>
        </p:txBody>
      </p:sp>
      <p:sp>
        <p:nvSpPr>
          <p:cNvPr id="14" name="Right Arrow 13"/>
          <p:cNvSpPr/>
          <p:nvPr/>
        </p:nvSpPr>
        <p:spPr>
          <a:xfrm>
            <a:off x="5122334" y="2006833"/>
            <a:ext cx="592666" cy="524180"/>
          </a:xfrm>
          <a:prstGeom prst="rightArrow">
            <a:avLst/>
          </a:prstGeom>
          <a:solidFill>
            <a:srgbClr val="5B9BD5"/>
          </a:solidFill>
          <a:ln w="12700" cap="flat" cmpd="sng" algn="ctr">
            <a:solidFill>
              <a:srgbClr val="5B9BD5">
                <a:shade val="50000"/>
              </a:srgbClr>
            </a:solidFill>
            <a:prstDash val="solid"/>
            <a:miter lim="800000"/>
          </a:ln>
          <a:effectLst/>
        </p:spPr>
        <p:txBody>
          <a:bodyPr rtlCol="0" anchor="ctr"/>
          <a:lstStyle/>
          <a:p>
            <a:pPr defTabSz="457200" eaLnBrk="1" fontAlgn="auto" hangingPunct="1">
              <a:lnSpc>
                <a:spcPct val="100000"/>
              </a:lnSpc>
              <a:spcBef>
                <a:spcPts val="0"/>
              </a:spcBef>
              <a:spcAft>
                <a:spcPts val="0"/>
              </a:spcAft>
              <a:defRPr/>
            </a:pPr>
            <a:endParaRPr lang="en-US" sz="1600" i="0" kern="0">
              <a:solidFill>
                <a:prstClr val="white"/>
              </a:solidFill>
              <a:effectLst/>
              <a:latin typeface="Arial" panose="020B0604020202020204" pitchFamily="34" charset="0"/>
              <a:cs typeface="Arial" panose="020B0604020202020204" pitchFamily="34" charset="0"/>
            </a:endParaRPr>
          </a:p>
        </p:txBody>
      </p:sp>
      <p:sp>
        <p:nvSpPr>
          <p:cNvPr id="15" name="Right Arrow 14"/>
          <p:cNvSpPr/>
          <p:nvPr/>
        </p:nvSpPr>
        <p:spPr>
          <a:xfrm>
            <a:off x="5105400" y="4899929"/>
            <a:ext cx="592666" cy="524180"/>
          </a:xfrm>
          <a:prstGeom prst="rightArrow">
            <a:avLst/>
          </a:prstGeom>
          <a:solidFill>
            <a:srgbClr val="5B9BD5"/>
          </a:solidFill>
          <a:ln w="12700" cap="flat" cmpd="sng" algn="ctr">
            <a:solidFill>
              <a:srgbClr val="5B9BD5">
                <a:shade val="50000"/>
              </a:srgbClr>
            </a:solidFill>
            <a:prstDash val="solid"/>
            <a:miter lim="800000"/>
          </a:ln>
          <a:effectLst/>
        </p:spPr>
        <p:txBody>
          <a:bodyPr rtlCol="0" anchor="ctr"/>
          <a:lstStyle/>
          <a:p>
            <a:pPr defTabSz="457200" eaLnBrk="1" fontAlgn="auto" hangingPunct="1">
              <a:lnSpc>
                <a:spcPct val="100000"/>
              </a:lnSpc>
              <a:spcBef>
                <a:spcPts val="0"/>
              </a:spcBef>
              <a:spcAft>
                <a:spcPts val="0"/>
              </a:spcAft>
              <a:defRPr/>
            </a:pPr>
            <a:endParaRPr lang="en-US" sz="1600" i="0" kern="0">
              <a:solidFill>
                <a:prstClr val="white"/>
              </a:solidFill>
              <a:effectLst/>
              <a:latin typeface="Arial" panose="020B0604020202020204" pitchFamily="34" charset="0"/>
              <a:cs typeface="Arial" panose="020B0604020202020204" pitchFamily="34" charset="0"/>
            </a:endParaRPr>
          </a:p>
        </p:txBody>
      </p:sp>
      <p:sp>
        <p:nvSpPr>
          <p:cNvPr id="16" name="TextBox 15"/>
          <p:cNvSpPr txBox="1"/>
          <p:nvPr/>
        </p:nvSpPr>
        <p:spPr>
          <a:xfrm>
            <a:off x="419722" y="3757244"/>
            <a:ext cx="2509899" cy="707886"/>
          </a:xfrm>
          <a:prstGeom prst="rect">
            <a:avLst/>
          </a:prstGeom>
          <a:noFill/>
          <a:ln>
            <a:solidFill>
              <a:srgbClr val="5B9BD5"/>
            </a:solidFill>
          </a:ln>
        </p:spPr>
        <p:txBody>
          <a:bodyPr wrap="square" rtlCol="0">
            <a:spAutoFit/>
          </a:bodyPr>
          <a:lstStyle/>
          <a:p>
            <a:pPr algn="l" defTabSz="457200" eaLnBrk="1" fontAlgn="auto" hangingPunct="1">
              <a:lnSpc>
                <a:spcPct val="100000"/>
              </a:lnSpc>
              <a:spcBef>
                <a:spcPts val="0"/>
              </a:spcBef>
              <a:spcAft>
                <a:spcPts val="0"/>
              </a:spcAft>
              <a:defRPr/>
            </a:pPr>
            <a:r>
              <a:rPr lang="en-US" sz="2000" i="0" kern="0" dirty="0">
                <a:solidFill>
                  <a:prstClr val="black"/>
                </a:solidFill>
                <a:effectLst/>
                <a:latin typeface="Arial" panose="020B0604020202020204" pitchFamily="34" charset="0"/>
                <a:cs typeface="Arial" panose="020B0604020202020204" pitchFamily="34" charset="0"/>
              </a:rPr>
              <a:t>ESD damaged solar array diode board</a:t>
            </a:r>
          </a:p>
        </p:txBody>
      </p:sp>
      <p:sp>
        <p:nvSpPr>
          <p:cNvPr id="17" name="TextBox 16"/>
          <p:cNvSpPr txBox="1"/>
          <p:nvPr/>
        </p:nvSpPr>
        <p:spPr>
          <a:xfrm>
            <a:off x="3522132" y="1351782"/>
            <a:ext cx="1583268" cy="1938992"/>
          </a:xfrm>
          <a:prstGeom prst="rect">
            <a:avLst/>
          </a:prstGeom>
          <a:noFill/>
          <a:ln>
            <a:solidFill>
              <a:srgbClr val="5B9BD5"/>
            </a:solidFill>
          </a:ln>
        </p:spPr>
        <p:txBody>
          <a:bodyPr wrap="square" rtlCol="0">
            <a:spAutoFit/>
          </a:bodyPr>
          <a:lstStyle/>
          <a:p>
            <a:pPr algn="l" defTabSz="457200" eaLnBrk="1" fontAlgn="auto" hangingPunct="1">
              <a:lnSpc>
                <a:spcPct val="100000"/>
              </a:lnSpc>
              <a:spcBef>
                <a:spcPts val="0"/>
              </a:spcBef>
              <a:spcAft>
                <a:spcPts val="0"/>
              </a:spcAft>
              <a:defRPr/>
            </a:pPr>
            <a:r>
              <a:rPr lang="en-US" sz="2000" i="0" kern="0" dirty="0">
                <a:solidFill>
                  <a:prstClr val="black"/>
                </a:solidFill>
                <a:effectLst/>
                <a:latin typeface="Arial" panose="020B0604020202020204" pitchFamily="34" charset="0"/>
                <a:cs typeface="Arial" panose="020B0604020202020204" pitchFamily="34" charset="0"/>
              </a:rPr>
              <a:t>ESD damage (close-up) on ISS solar array sample</a:t>
            </a:r>
          </a:p>
        </p:txBody>
      </p:sp>
      <p:sp>
        <p:nvSpPr>
          <p:cNvPr id="18" name="TextBox 17"/>
          <p:cNvSpPr txBox="1"/>
          <p:nvPr/>
        </p:nvSpPr>
        <p:spPr>
          <a:xfrm>
            <a:off x="3539066" y="4203773"/>
            <a:ext cx="1583268" cy="2246769"/>
          </a:xfrm>
          <a:prstGeom prst="rect">
            <a:avLst/>
          </a:prstGeom>
          <a:noFill/>
          <a:ln>
            <a:solidFill>
              <a:srgbClr val="5B9BD5"/>
            </a:solidFill>
          </a:ln>
        </p:spPr>
        <p:txBody>
          <a:bodyPr wrap="square" rtlCol="0">
            <a:spAutoFit/>
          </a:bodyPr>
          <a:lstStyle/>
          <a:p>
            <a:pPr algn="l" defTabSz="457200" eaLnBrk="1" fontAlgn="auto" hangingPunct="1">
              <a:lnSpc>
                <a:spcPct val="100000"/>
              </a:lnSpc>
              <a:spcBef>
                <a:spcPts val="0"/>
              </a:spcBef>
              <a:spcAft>
                <a:spcPts val="0"/>
              </a:spcAft>
              <a:defRPr/>
            </a:pPr>
            <a:r>
              <a:rPr lang="en-US" sz="2000" i="0" kern="0" dirty="0">
                <a:solidFill>
                  <a:prstClr val="black"/>
                </a:solidFill>
                <a:effectLst/>
                <a:latin typeface="Arial" panose="020B0604020202020204" pitchFamily="34" charset="0"/>
                <a:cs typeface="Arial" panose="020B0604020202020204" pitchFamily="34" charset="0"/>
              </a:rPr>
              <a:t>ESD damage on a European Space Agency satellite solar array</a:t>
            </a:r>
          </a:p>
        </p:txBody>
      </p:sp>
      <p:sp>
        <p:nvSpPr>
          <p:cNvPr id="19" name="Rectangle 18"/>
          <p:cNvSpPr/>
          <p:nvPr/>
        </p:nvSpPr>
        <p:spPr>
          <a:xfrm>
            <a:off x="5713602" y="3596498"/>
            <a:ext cx="1828800" cy="276999"/>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200" i="0" dirty="0">
                <a:solidFill>
                  <a:prstClr val="black"/>
                </a:solidFill>
                <a:effectLst/>
                <a:latin typeface="Arial" panose="020B0604020202020204" pitchFamily="34" charset="0"/>
                <a:cs typeface="Arial" panose="020B0604020202020204" pitchFamily="34" charset="0"/>
              </a:rPr>
              <a:t>Credit: T. Schneider</a:t>
            </a:r>
          </a:p>
        </p:txBody>
      </p:sp>
    </p:spTree>
    <p:extLst>
      <p:ext uri="{BB962C8B-B14F-4D97-AF65-F5344CB8AC3E}">
        <p14:creationId xmlns:p14="http://schemas.microsoft.com/office/powerpoint/2010/main" val="3989535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9527"/>
            <a:ext cx="6629400" cy="1133475"/>
          </a:xfrm>
        </p:spPr>
        <p:txBody>
          <a:bodyPr/>
          <a:lstStyle/>
          <a:p>
            <a:r>
              <a:rPr lang="en-US" dirty="0"/>
              <a:t>Designing to Mitigate ESD</a:t>
            </a:r>
          </a:p>
        </p:txBody>
      </p:sp>
      <p:sp>
        <p:nvSpPr>
          <p:cNvPr id="9" name="TextBox 8"/>
          <p:cNvSpPr txBox="1"/>
          <p:nvPr/>
        </p:nvSpPr>
        <p:spPr>
          <a:xfrm>
            <a:off x="304800" y="1184361"/>
            <a:ext cx="8077200" cy="5324535"/>
          </a:xfrm>
          <a:prstGeom prst="rect">
            <a:avLst/>
          </a:prstGeom>
          <a:noFill/>
        </p:spPr>
        <p:txBody>
          <a:bodyPr wrap="square" rtlCol="0">
            <a:spAutoFit/>
          </a:bodyPr>
          <a:lstStyle/>
          <a:p>
            <a:pPr algn="l" defTabSz="457200" eaLnBrk="1" fontAlgn="auto" hangingPunct="1">
              <a:lnSpc>
                <a:spcPct val="100000"/>
              </a:lnSpc>
              <a:spcBef>
                <a:spcPts val="0"/>
              </a:spcBef>
              <a:spcAft>
                <a:spcPts val="0"/>
              </a:spcAft>
            </a:pPr>
            <a:r>
              <a:rPr lang="en-US" sz="2000" b="1" i="0" dirty="0">
                <a:solidFill>
                  <a:prstClr val="black"/>
                </a:solidFill>
                <a:effectLst/>
                <a:latin typeface="+mn-lt"/>
              </a:rPr>
              <a:t>Mitigation of Charging</a:t>
            </a:r>
          </a:p>
          <a:p>
            <a:pPr lvl="1" algn="l" defTabSz="457200" eaLnBrk="1" fontAlgn="auto" hangingPunct="1">
              <a:lnSpc>
                <a:spcPct val="100000"/>
              </a:lnSpc>
              <a:spcBef>
                <a:spcPts val="0"/>
              </a:spcBef>
              <a:spcAft>
                <a:spcPts val="0"/>
              </a:spcAft>
            </a:pPr>
            <a:endParaRPr lang="en-US" sz="2000" i="0" dirty="0">
              <a:solidFill>
                <a:prstClr val="black"/>
              </a:solidFill>
              <a:effectLst/>
              <a:latin typeface="+mn-lt"/>
            </a:endParaRP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Use cable shields of aluminum or copper foil (</a:t>
            </a:r>
            <a:r>
              <a:rPr lang="en-US" sz="2000" i="0" dirty="0">
                <a:solidFill>
                  <a:srgbClr val="FF0000"/>
                </a:solidFill>
                <a:effectLst/>
                <a:latin typeface="+mn-lt"/>
              </a:rPr>
              <a:t>not metallized plastic</a:t>
            </a:r>
            <a:r>
              <a:rPr lang="en-US" sz="2000" i="0" dirty="0">
                <a:solidFill>
                  <a:prstClr val="black"/>
                </a:solidFill>
                <a:effectLst/>
                <a:latin typeface="+mn-lt"/>
              </a:rPr>
              <a:t>).</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Shields should be terminated when they enter the spacecraft structure from the outside and carefully grounded at the entry point with a 360-deg EMC connector. </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Braid shields on wires should be soldered to any overall shield wrap and grounded at the entrances to the spacecraft.</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srgbClr val="FF0000"/>
                </a:solidFill>
                <a:effectLst/>
                <a:latin typeface="+mn-lt"/>
              </a:rPr>
              <a:t>Standard coaxial shielding is insufficient</a:t>
            </a:r>
            <a:r>
              <a:rPr lang="en-US" sz="2000" i="0" dirty="0">
                <a:solidFill>
                  <a:prstClr val="black"/>
                </a:solidFill>
                <a:effectLst/>
                <a:latin typeface="+mn-lt"/>
              </a:rPr>
              <a:t>.</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Electrically bond components or use grounding straps.</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srgbClr val="FF0000"/>
                </a:solidFill>
                <a:effectLst/>
                <a:latin typeface="+mn-lt"/>
              </a:rPr>
              <a:t>Do not use bearings for a ground path</a:t>
            </a:r>
            <a:r>
              <a:rPr lang="en-US" sz="2000" i="0" dirty="0">
                <a:solidFill>
                  <a:prstClr val="black"/>
                </a:solidFill>
                <a:effectLst/>
                <a:latin typeface="+mn-lt"/>
              </a:rPr>
              <a:t>.  For a rotating joint, route grounding path through at least two slip rings.</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Check the ground system continuity during fabrication and again after integration.</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Limit use of dielectrics like Teflon and </a:t>
            </a:r>
            <a:r>
              <a:rPr lang="en-US" sz="2000" i="0" dirty="0" err="1">
                <a:solidFill>
                  <a:prstClr val="black"/>
                </a:solidFill>
                <a:effectLst/>
                <a:latin typeface="+mn-lt"/>
              </a:rPr>
              <a:t>Kapton</a:t>
            </a:r>
            <a:r>
              <a:rPr lang="en-US" sz="2000" i="0" dirty="0">
                <a:solidFill>
                  <a:prstClr val="black"/>
                </a:solidFill>
                <a:effectLst/>
                <a:latin typeface="+mn-lt"/>
              </a:rPr>
              <a:t>.</a:t>
            </a:r>
          </a:p>
          <a:p>
            <a:pPr marL="800100" lvl="1" indent="-342900" algn="l" defTabSz="457200" eaLnBrk="1" fontAlgn="auto" hangingPunct="1">
              <a:lnSpc>
                <a:spcPct val="100000"/>
              </a:lnSpc>
              <a:spcBef>
                <a:spcPts val="0"/>
              </a:spcBef>
              <a:spcAft>
                <a:spcPts val="0"/>
              </a:spcAft>
              <a:buFont typeface="Arial" panose="020B0604020202020204" pitchFamily="34" charset="0"/>
              <a:buChar char="•"/>
            </a:pPr>
            <a:endParaRPr lang="en-US" sz="2000" i="0" dirty="0">
              <a:solidFill>
                <a:prstClr val="black"/>
              </a:solidFill>
              <a:effectLst/>
              <a:latin typeface="+mn-lt"/>
            </a:endParaRPr>
          </a:p>
        </p:txBody>
      </p:sp>
    </p:spTree>
    <p:extLst>
      <p:ext uri="{BB962C8B-B14F-4D97-AF65-F5344CB8AC3E}">
        <p14:creationId xmlns:p14="http://schemas.microsoft.com/office/powerpoint/2010/main" val="3084632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9527"/>
            <a:ext cx="6629400" cy="1133475"/>
          </a:xfrm>
        </p:spPr>
        <p:txBody>
          <a:bodyPr/>
          <a:lstStyle/>
          <a:p>
            <a:r>
              <a:rPr lang="en-US" dirty="0"/>
              <a:t>Designing to Mitigate ESD</a:t>
            </a:r>
          </a:p>
        </p:txBody>
      </p:sp>
      <p:sp>
        <p:nvSpPr>
          <p:cNvPr id="9" name="TextBox 8"/>
          <p:cNvSpPr txBox="1"/>
          <p:nvPr/>
        </p:nvSpPr>
        <p:spPr>
          <a:xfrm>
            <a:off x="304800" y="1184361"/>
            <a:ext cx="8077200" cy="4708981"/>
          </a:xfrm>
          <a:prstGeom prst="rect">
            <a:avLst/>
          </a:prstGeom>
          <a:noFill/>
        </p:spPr>
        <p:txBody>
          <a:bodyPr wrap="square" rtlCol="0">
            <a:spAutoFit/>
          </a:bodyPr>
          <a:lstStyle/>
          <a:p>
            <a:pPr algn="l" defTabSz="457200" eaLnBrk="1" fontAlgn="auto" hangingPunct="1">
              <a:lnSpc>
                <a:spcPct val="100000"/>
              </a:lnSpc>
              <a:spcBef>
                <a:spcPts val="0"/>
              </a:spcBef>
              <a:spcAft>
                <a:spcPts val="0"/>
              </a:spcAft>
            </a:pPr>
            <a:r>
              <a:rPr lang="en-US" sz="2000" b="1" i="0" dirty="0">
                <a:solidFill>
                  <a:prstClr val="black"/>
                </a:solidFill>
                <a:effectLst/>
                <a:latin typeface="+mn-lt"/>
              </a:rPr>
              <a:t>Preventing Arcing Due to Plasma</a:t>
            </a:r>
          </a:p>
          <a:p>
            <a:pPr lvl="1" algn="l" defTabSz="457200" eaLnBrk="1" fontAlgn="auto" hangingPunct="1">
              <a:lnSpc>
                <a:spcPct val="100000"/>
              </a:lnSpc>
              <a:spcBef>
                <a:spcPts val="0"/>
              </a:spcBef>
              <a:spcAft>
                <a:spcPts val="0"/>
              </a:spcAft>
            </a:pPr>
            <a:endParaRPr lang="en-US" sz="2000" i="0" dirty="0">
              <a:solidFill>
                <a:prstClr val="black"/>
              </a:solidFill>
              <a:effectLst/>
              <a:latin typeface="+mn-lt"/>
            </a:endParaRP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Use low voltage (&lt;55 V) systems.</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Solar array strings should be laid out so that no two adjacent cells have a voltage difference &gt; 40V.</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Room temperature vulcanizing (RTV) silicone “grout” between adjacent solar cells and strings to block sustained arcs.</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Blocking diodes in each string, so that if arcing occurs, it is not sustained.</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Verify new designs in a simulated plasma environment with maximum array voltage or highest floating potential.</a:t>
            </a:r>
          </a:p>
          <a:p>
            <a:pPr marL="342900"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Use electrically conductive or at least static-dissipative materials.</a:t>
            </a:r>
          </a:p>
          <a:p>
            <a:pPr marL="800100" lvl="1" indent="-342900" algn="l" defTabSz="457200" eaLnBrk="1" fontAlgn="auto" hangingPunct="1">
              <a:lnSpc>
                <a:spcPct val="100000"/>
              </a:lnSpc>
              <a:spcBef>
                <a:spcPts val="0"/>
              </a:spcBef>
              <a:spcAft>
                <a:spcPts val="0"/>
              </a:spcAft>
              <a:buFont typeface="Arial" panose="020B0604020202020204" pitchFamily="34" charset="0"/>
              <a:buChar char="•"/>
            </a:pPr>
            <a:r>
              <a:rPr lang="en-US" sz="2000" i="0" dirty="0">
                <a:solidFill>
                  <a:prstClr val="black"/>
                </a:solidFill>
                <a:effectLst/>
                <a:latin typeface="+mn-lt"/>
              </a:rPr>
              <a:t>Make sure the conductive coating is directly on metal, not a </a:t>
            </a:r>
            <a:r>
              <a:rPr lang="en-US" sz="2000" i="0">
                <a:solidFill>
                  <a:prstClr val="black"/>
                </a:solidFill>
                <a:effectLst/>
                <a:latin typeface="+mn-lt"/>
              </a:rPr>
              <a:t>non-conductive primer</a:t>
            </a:r>
            <a:endParaRPr lang="en-US" sz="2000" i="0" dirty="0">
              <a:solidFill>
                <a:prstClr val="black"/>
              </a:solidFill>
              <a:effectLst/>
              <a:latin typeface="+mn-lt"/>
            </a:endParaRPr>
          </a:p>
          <a:p>
            <a:pPr marL="800100" lvl="1" indent="-342900" algn="l" defTabSz="457200" eaLnBrk="1" fontAlgn="auto" hangingPunct="1">
              <a:lnSpc>
                <a:spcPct val="100000"/>
              </a:lnSpc>
              <a:spcBef>
                <a:spcPts val="0"/>
              </a:spcBef>
              <a:spcAft>
                <a:spcPts val="0"/>
              </a:spcAft>
              <a:buFont typeface="Arial" panose="020B0604020202020204" pitchFamily="34" charset="0"/>
              <a:buChar char="•"/>
            </a:pPr>
            <a:endParaRPr lang="en-US" sz="2000" i="0" dirty="0">
              <a:solidFill>
                <a:prstClr val="black"/>
              </a:solidFill>
              <a:effectLst/>
              <a:latin typeface="+mn-lt"/>
            </a:endParaRPr>
          </a:p>
        </p:txBody>
      </p:sp>
    </p:spTree>
    <p:extLst>
      <p:ext uri="{BB962C8B-B14F-4D97-AF65-F5344CB8AC3E}">
        <p14:creationId xmlns:p14="http://schemas.microsoft.com/office/powerpoint/2010/main" val="23269948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3F681-EE8D-4760-BA97-4ACAA8C9507B}"/>
              </a:ext>
            </a:extLst>
          </p:cNvPr>
          <p:cNvSpPr>
            <a:spLocks noGrp="1"/>
          </p:cNvSpPr>
          <p:nvPr>
            <p:ph type="title"/>
          </p:nvPr>
        </p:nvSpPr>
        <p:spPr/>
        <p:txBody>
          <a:bodyPr/>
          <a:lstStyle/>
          <a:p>
            <a:r>
              <a:rPr lang="en-US" dirty="0"/>
              <a:t>Lessons Learned - Wiring</a:t>
            </a:r>
          </a:p>
        </p:txBody>
      </p:sp>
      <p:sp>
        <p:nvSpPr>
          <p:cNvPr id="3" name="Content Placeholder 2">
            <a:extLst>
              <a:ext uri="{FF2B5EF4-FFF2-40B4-BE49-F238E27FC236}">
                <a16:creationId xmlns:a16="http://schemas.microsoft.com/office/drawing/2014/main" id="{26947E64-5531-41EB-897A-9B70FA3C2A3F}"/>
              </a:ext>
            </a:extLst>
          </p:cNvPr>
          <p:cNvSpPr>
            <a:spLocks noGrp="1"/>
          </p:cNvSpPr>
          <p:nvPr>
            <p:ph idx="1"/>
          </p:nvPr>
        </p:nvSpPr>
        <p:spPr>
          <a:xfrm>
            <a:off x="419100" y="1371600"/>
            <a:ext cx="8305800" cy="3176254"/>
          </a:xfrm>
        </p:spPr>
        <p:txBody>
          <a:bodyPr/>
          <a:lstStyle/>
          <a:p>
            <a:r>
              <a:rPr lang="en-US" sz="2400" dirty="0"/>
              <a:t>An electrical fire during STS-61-A Spacelab D-1 mission in 1985 led to a better awareness of insulation fraying and abrading. During this incident, when the insulation was worn through, the wire short-circuited and caught fire, but the breaker did not trip. </a:t>
            </a:r>
          </a:p>
          <a:p>
            <a:r>
              <a:rPr lang="en-US" sz="2400" dirty="0"/>
              <a:t>Kapton wire insulation is fine for low voltage wire but may be a concern for higher voltage use such as power cables.</a:t>
            </a:r>
          </a:p>
        </p:txBody>
      </p:sp>
    </p:spTree>
    <p:extLst>
      <p:ext uri="{BB962C8B-B14F-4D97-AF65-F5344CB8AC3E}">
        <p14:creationId xmlns:p14="http://schemas.microsoft.com/office/powerpoint/2010/main" val="2548410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3F681-EE8D-4760-BA97-4ACAA8C9507B}"/>
              </a:ext>
            </a:extLst>
          </p:cNvPr>
          <p:cNvSpPr>
            <a:spLocks noGrp="1"/>
          </p:cNvSpPr>
          <p:nvPr>
            <p:ph type="title"/>
          </p:nvPr>
        </p:nvSpPr>
        <p:spPr/>
        <p:txBody>
          <a:bodyPr/>
          <a:lstStyle/>
          <a:p>
            <a:r>
              <a:rPr lang="en-US" dirty="0"/>
              <a:t>Lessons Learned - Wiring</a:t>
            </a:r>
          </a:p>
        </p:txBody>
      </p:sp>
      <p:sp>
        <p:nvSpPr>
          <p:cNvPr id="3" name="Content Placeholder 2">
            <a:extLst>
              <a:ext uri="{FF2B5EF4-FFF2-40B4-BE49-F238E27FC236}">
                <a16:creationId xmlns:a16="http://schemas.microsoft.com/office/drawing/2014/main" id="{26947E64-5531-41EB-897A-9B70FA3C2A3F}"/>
              </a:ext>
            </a:extLst>
          </p:cNvPr>
          <p:cNvSpPr>
            <a:spLocks noGrp="1"/>
          </p:cNvSpPr>
          <p:nvPr>
            <p:ph idx="1"/>
          </p:nvPr>
        </p:nvSpPr>
        <p:spPr>
          <a:xfrm>
            <a:off x="419100" y="1219200"/>
            <a:ext cx="8305800" cy="2308324"/>
          </a:xfrm>
        </p:spPr>
        <p:txBody>
          <a:bodyPr/>
          <a:lstStyle/>
          <a:p>
            <a:r>
              <a:rPr lang="en-US" sz="2400" dirty="0"/>
              <a:t>Be aware of tin whisker/tin pest formation. Pure tin plating is subject to a crystal instability problem which increases at colder temperatures. It can be prevented by adding small amounts of lead, bismuth, or antimony to the tin. Applying a conformal coating such as Arathane 5750 to a thickness of 2 to 3 mils also prevents tin whiskers.</a:t>
            </a:r>
            <a:endParaRPr lang="en-US" sz="2000" dirty="0"/>
          </a:p>
        </p:txBody>
      </p:sp>
      <p:pic>
        <p:nvPicPr>
          <p:cNvPr id="5" name="Picture 4">
            <a:extLst>
              <a:ext uri="{FF2B5EF4-FFF2-40B4-BE49-F238E27FC236}">
                <a16:creationId xmlns:a16="http://schemas.microsoft.com/office/drawing/2014/main" id="{DE4C2F37-49E5-4A85-82AE-1829DC3D3283}"/>
              </a:ext>
            </a:extLst>
          </p:cNvPr>
          <p:cNvPicPr>
            <a:picLocks noChangeAspect="1"/>
          </p:cNvPicPr>
          <p:nvPr/>
        </p:nvPicPr>
        <p:blipFill>
          <a:blip r:embed="rId3"/>
          <a:stretch>
            <a:fillRect/>
          </a:stretch>
        </p:blipFill>
        <p:spPr>
          <a:xfrm>
            <a:off x="4873520" y="3526975"/>
            <a:ext cx="3851379" cy="2938415"/>
          </a:xfrm>
          <a:prstGeom prst="rect">
            <a:avLst/>
          </a:prstGeom>
        </p:spPr>
      </p:pic>
      <p:sp>
        <p:nvSpPr>
          <p:cNvPr id="6" name="Content Placeholder 2">
            <a:extLst>
              <a:ext uri="{FF2B5EF4-FFF2-40B4-BE49-F238E27FC236}">
                <a16:creationId xmlns:a16="http://schemas.microsoft.com/office/drawing/2014/main" id="{BB584F3D-5201-435C-8E80-390ADD2CE231}"/>
              </a:ext>
            </a:extLst>
          </p:cNvPr>
          <p:cNvSpPr txBox="1">
            <a:spLocks/>
          </p:cNvSpPr>
          <p:nvPr/>
        </p:nvSpPr>
        <p:spPr bwMode="auto">
          <a:xfrm>
            <a:off x="419100" y="3522742"/>
            <a:ext cx="4152900" cy="290848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35000"/>
              </a:spcBef>
              <a:spcAft>
                <a:spcPct val="0"/>
              </a:spcAft>
              <a:buChar char="•"/>
              <a:defRPr sz="2800" b="0">
                <a:solidFill>
                  <a:schemeClr val="tx1"/>
                </a:solidFill>
                <a:latin typeface="+mn-lt"/>
                <a:ea typeface="+mn-ea"/>
                <a:cs typeface="+mn-cs"/>
              </a:defRPr>
            </a:lvl1pPr>
            <a:lvl2pPr marL="742950" indent="-285750" algn="l" rtl="0" eaLnBrk="0" fontAlgn="base" hangingPunct="0">
              <a:spcBef>
                <a:spcPct val="35000"/>
              </a:spcBef>
              <a:spcAft>
                <a:spcPct val="0"/>
              </a:spcAft>
              <a:buChar char="–"/>
              <a:defRPr sz="2400" b="0">
                <a:solidFill>
                  <a:schemeClr val="tx1"/>
                </a:solidFill>
                <a:latin typeface="+mn-lt"/>
              </a:defRPr>
            </a:lvl2pPr>
            <a:lvl3pPr marL="1143000" indent="-228600" algn="l" rtl="0" eaLnBrk="0" fontAlgn="base" hangingPunct="0">
              <a:spcBef>
                <a:spcPct val="35000"/>
              </a:spcBef>
              <a:spcAft>
                <a:spcPct val="0"/>
              </a:spcAft>
              <a:buChar char="•"/>
              <a:defRPr sz="2000" b="0">
                <a:solidFill>
                  <a:schemeClr val="tx1"/>
                </a:solidFill>
                <a:latin typeface="+mn-lt"/>
              </a:defRPr>
            </a:lvl3pPr>
            <a:lvl4pPr marL="1600200" indent="-228600" algn="l" rtl="0" eaLnBrk="0" fontAlgn="base" hangingPunct="0">
              <a:spcBef>
                <a:spcPct val="35000"/>
              </a:spcBef>
              <a:spcAft>
                <a:spcPct val="0"/>
              </a:spcAft>
              <a:buChar char="–"/>
              <a:defRPr sz="2000" b="0">
                <a:solidFill>
                  <a:schemeClr val="tx1"/>
                </a:solidFill>
                <a:latin typeface="+mn-lt"/>
              </a:defRPr>
            </a:lvl4pPr>
            <a:lvl5pPr marL="2057400" indent="-228600" algn="l" rtl="0" eaLnBrk="0" fontAlgn="base" hangingPunct="0">
              <a:spcBef>
                <a:spcPct val="35000"/>
              </a:spcBef>
              <a:spcAft>
                <a:spcPct val="0"/>
              </a:spcAft>
              <a:buChar char="»"/>
              <a:defRPr sz="2000" b="0">
                <a:solidFill>
                  <a:schemeClr val="tx1"/>
                </a:solidFill>
                <a:latin typeface="+mn-lt"/>
              </a:defRPr>
            </a:lvl5pPr>
            <a:lvl6pPr marL="2514600" indent="-228600" algn="l" rtl="0" eaLnBrk="0" fontAlgn="base" hangingPunct="0">
              <a:spcBef>
                <a:spcPct val="35000"/>
              </a:spcBef>
              <a:spcAft>
                <a:spcPct val="0"/>
              </a:spcAft>
              <a:buChar char="»"/>
              <a:defRPr sz="1400" b="1">
                <a:solidFill>
                  <a:schemeClr val="tx1"/>
                </a:solidFill>
                <a:latin typeface="+mn-lt"/>
              </a:defRPr>
            </a:lvl6pPr>
            <a:lvl7pPr marL="2971800" indent="-228600" algn="l" rtl="0" eaLnBrk="0" fontAlgn="base" hangingPunct="0">
              <a:spcBef>
                <a:spcPct val="35000"/>
              </a:spcBef>
              <a:spcAft>
                <a:spcPct val="0"/>
              </a:spcAft>
              <a:buChar char="»"/>
              <a:defRPr sz="1400" b="1">
                <a:solidFill>
                  <a:schemeClr val="tx1"/>
                </a:solidFill>
                <a:latin typeface="+mn-lt"/>
              </a:defRPr>
            </a:lvl7pPr>
            <a:lvl8pPr marL="3429000" indent="-228600" algn="l" rtl="0" eaLnBrk="0" fontAlgn="base" hangingPunct="0">
              <a:spcBef>
                <a:spcPct val="35000"/>
              </a:spcBef>
              <a:spcAft>
                <a:spcPct val="0"/>
              </a:spcAft>
              <a:buChar char="»"/>
              <a:defRPr sz="1400" b="1">
                <a:solidFill>
                  <a:schemeClr val="tx1"/>
                </a:solidFill>
                <a:latin typeface="+mn-lt"/>
              </a:defRPr>
            </a:lvl8pPr>
            <a:lvl9pPr marL="3886200" indent="-228600" algn="l" rtl="0" eaLnBrk="0" fontAlgn="base" hangingPunct="0">
              <a:spcBef>
                <a:spcPct val="35000"/>
              </a:spcBef>
              <a:spcAft>
                <a:spcPct val="0"/>
              </a:spcAft>
              <a:buChar char="»"/>
              <a:defRPr sz="1400" b="1">
                <a:solidFill>
                  <a:schemeClr val="tx1"/>
                </a:solidFill>
                <a:latin typeface="+mn-lt"/>
              </a:defRPr>
            </a:lvl9pPr>
          </a:lstStyle>
          <a:p>
            <a:pPr>
              <a:lnSpc>
                <a:spcPct val="100000"/>
              </a:lnSpc>
            </a:pPr>
            <a:r>
              <a:rPr lang="en-US" sz="2400" i="0" kern="0" dirty="0">
                <a:effectLst/>
              </a:rPr>
              <a:t>Be aware of “red plague” corrosion of silver plated copper wire, especially if improperly stored.</a:t>
            </a:r>
          </a:p>
          <a:p>
            <a:pPr lvl="1">
              <a:lnSpc>
                <a:spcPct val="100000"/>
              </a:lnSpc>
            </a:pPr>
            <a:r>
              <a:rPr lang="en-US" sz="2000" i="0" kern="0" dirty="0">
                <a:effectLst/>
              </a:rPr>
              <a:t>Other factors include poor crimping, poor plating control, mechanical damage during handling.</a:t>
            </a:r>
          </a:p>
        </p:txBody>
      </p:sp>
      <p:sp>
        <p:nvSpPr>
          <p:cNvPr id="7" name="Content Placeholder 2">
            <a:extLst>
              <a:ext uri="{FF2B5EF4-FFF2-40B4-BE49-F238E27FC236}">
                <a16:creationId xmlns:a16="http://schemas.microsoft.com/office/drawing/2014/main" id="{166314FD-118C-4D0A-B01F-FA4A5ECABE43}"/>
              </a:ext>
            </a:extLst>
          </p:cNvPr>
          <p:cNvSpPr txBox="1">
            <a:spLocks/>
          </p:cNvSpPr>
          <p:nvPr/>
        </p:nvSpPr>
        <p:spPr bwMode="auto">
          <a:xfrm>
            <a:off x="5035768" y="6435923"/>
            <a:ext cx="3657600" cy="3077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35000"/>
              </a:spcBef>
              <a:spcAft>
                <a:spcPct val="0"/>
              </a:spcAft>
              <a:buChar char="•"/>
              <a:defRPr sz="2800" b="0">
                <a:solidFill>
                  <a:schemeClr val="tx1"/>
                </a:solidFill>
                <a:latin typeface="+mn-lt"/>
                <a:ea typeface="+mn-ea"/>
                <a:cs typeface="+mn-cs"/>
              </a:defRPr>
            </a:lvl1pPr>
            <a:lvl2pPr marL="742950" indent="-285750" algn="l" rtl="0" eaLnBrk="0" fontAlgn="base" hangingPunct="0">
              <a:spcBef>
                <a:spcPct val="35000"/>
              </a:spcBef>
              <a:spcAft>
                <a:spcPct val="0"/>
              </a:spcAft>
              <a:buChar char="–"/>
              <a:defRPr sz="2400" b="0">
                <a:solidFill>
                  <a:schemeClr val="tx1"/>
                </a:solidFill>
                <a:latin typeface="+mn-lt"/>
              </a:defRPr>
            </a:lvl2pPr>
            <a:lvl3pPr marL="1143000" indent="-228600" algn="l" rtl="0" eaLnBrk="0" fontAlgn="base" hangingPunct="0">
              <a:spcBef>
                <a:spcPct val="35000"/>
              </a:spcBef>
              <a:spcAft>
                <a:spcPct val="0"/>
              </a:spcAft>
              <a:buChar char="•"/>
              <a:defRPr sz="2000" b="0">
                <a:solidFill>
                  <a:schemeClr val="tx1"/>
                </a:solidFill>
                <a:latin typeface="+mn-lt"/>
              </a:defRPr>
            </a:lvl3pPr>
            <a:lvl4pPr marL="1600200" indent="-228600" algn="l" rtl="0" eaLnBrk="0" fontAlgn="base" hangingPunct="0">
              <a:spcBef>
                <a:spcPct val="35000"/>
              </a:spcBef>
              <a:spcAft>
                <a:spcPct val="0"/>
              </a:spcAft>
              <a:buChar char="–"/>
              <a:defRPr sz="2000" b="0">
                <a:solidFill>
                  <a:schemeClr val="tx1"/>
                </a:solidFill>
                <a:latin typeface="+mn-lt"/>
              </a:defRPr>
            </a:lvl4pPr>
            <a:lvl5pPr marL="2057400" indent="-228600" algn="l" rtl="0" eaLnBrk="0" fontAlgn="base" hangingPunct="0">
              <a:spcBef>
                <a:spcPct val="35000"/>
              </a:spcBef>
              <a:spcAft>
                <a:spcPct val="0"/>
              </a:spcAft>
              <a:buChar char="»"/>
              <a:defRPr sz="2000" b="0">
                <a:solidFill>
                  <a:schemeClr val="tx1"/>
                </a:solidFill>
                <a:latin typeface="+mn-lt"/>
              </a:defRPr>
            </a:lvl5pPr>
            <a:lvl6pPr marL="2514600" indent="-228600" algn="l" rtl="0" eaLnBrk="0" fontAlgn="base" hangingPunct="0">
              <a:spcBef>
                <a:spcPct val="35000"/>
              </a:spcBef>
              <a:spcAft>
                <a:spcPct val="0"/>
              </a:spcAft>
              <a:buChar char="»"/>
              <a:defRPr sz="1400" b="1">
                <a:solidFill>
                  <a:schemeClr val="tx1"/>
                </a:solidFill>
                <a:latin typeface="+mn-lt"/>
              </a:defRPr>
            </a:lvl6pPr>
            <a:lvl7pPr marL="2971800" indent="-228600" algn="l" rtl="0" eaLnBrk="0" fontAlgn="base" hangingPunct="0">
              <a:spcBef>
                <a:spcPct val="35000"/>
              </a:spcBef>
              <a:spcAft>
                <a:spcPct val="0"/>
              </a:spcAft>
              <a:buChar char="»"/>
              <a:defRPr sz="1400" b="1">
                <a:solidFill>
                  <a:schemeClr val="tx1"/>
                </a:solidFill>
                <a:latin typeface="+mn-lt"/>
              </a:defRPr>
            </a:lvl7pPr>
            <a:lvl8pPr marL="3429000" indent="-228600" algn="l" rtl="0" eaLnBrk="0" fontAlgn="base" hangingPunct="0">
              <a:spcBef>
                <a:spcPct val="35000"/>
              </a:spcBef>
              <a:spcAft>
                <a:spcPct val="0"/>
              </a:spcAft>
              <a:buChar char="»"/>
              <a:defRPr sz="1400" b="1">
                <a:solidFill>
                  <a:schemeClr val="tx1"/>
                </a:solidFill>
                <a:latin typeface="+mn-lt"/>
              </a:defRPr>
            </a:lvl8pPr>
            <a:lvl9pPr marL="3886200" indent="-228600" algn="l" rtl="0" eaLnBrk="0" fontAlgn="base" hangingPunct="0">
              <a:spcBef>
                <a:spcPct val="35000"/>
              </a:spcBef>
              <a:spcAft>
                <a:spcPct val="0"/>
              </a:spcAft>
              <a:buChar char="»"/>
              <a:defRPr sz="1400" b="1">
                <a:solidFill>
                  <a:schemeClr val="tx1"/>
                </a:solidFill>
                <a:latin typeface="+mn-lt"/>
              </a:defRPr>
            </a:lvl9pPr>
          </a:lstStyle>
          <a:p>
            <a:pPr marL="0" indent="0">
              <a:lnSpc>
                <a:spcPct val="100000"/>
              </a:lnSpc>
              <a:buNone/>
            </a:pPr>
            <a:r>
              <a:rPr lang="en-US" sz="1400" i="0" kern="0" dirty="0">
                <a:effectLst/>
              </a:rPr>
              <a:t>Photo courtesy of NASA/JSC R. W. Cooke</a:t>
            </a:r>
          </a:p>
        </p:txBody>
      </p:sp>
    </p:spTree>
    <p:extLst>
      <p:ext uri="{BB962C8B-B14F-4D97-AF65-F5344CB8AC3E}">
        <p14:creationId xmlns:p14="http://schemas.microsoft.com/office/powerpoint/2010/main" val="2882944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
            <a:ext cx="7924800" cy="838200"/>
          </a:xfrm>
        </p:spPr>
        <p:txBody>
          <a:bodyPr/>
          <a:lstStyle/>
          <a:p>
            <a:r>
              <a:rPr lang="en-US" dirty="0"/>
              <a:t>Tribology Recommendations</a:t>
            </a:r>
          </a:p>
        </p:txBody>
      </p:sp>
      <p:sp>
        <p:nvSpPr>
          <p:cNvPr id="3" name="Content Placeholder 2"/>
          <p:cNvSpPr>
            <a:spLocks noGrp="1"/>
          </p:cNvSpPr>
          <p:nvPr>
            <p:ph idx="1"/>
          </p:nvPr>
        </p:nvSpPr>
        <p:spPr>
          <a:xfrm>
            <a:off x="342900" y="1219200"/>
            <a:ext cx="8458200" cy="5524500"/>
          </a:xfrm>
        </p:spPr>
        <p:txBody>
          <a:bodyPr>
            <a:noAutofit/>
          </a:bodyPr>
          <a:lstStyle/>
          <a:p>
            <a:pPr marL="342900" lvl="2" indent="-342900"/>
            <a:r>
              <a:rPr lang="en-US" dirty="0"/>
              <a:t>NASA Space Mechanisms Handbook and Reference Guide</a:t>
            </a:r>
          </a:p>
          <a:p>
            <a:pPr marL="1257300" lvl="4" indent="-342900"/>
            <a:r>
              <a:rPr lang="en-US" dirty="0"/>
              <a:t>https://www.grc.nasa.gov/WWW/spacemech/CD-info.html</a:t>
            </a:r>
          </a:p>
          <a:p>
            <a:pPr marL="457200" lvl="3" indent="0">
              <a:buNone/>
            </a:pPr>
            <a:r>
              <a:rPr lang="en-US" dirty="0"/>
              <a:t>AIAA S-114-2005 Moving Mechanical Assemblies for Space and Launch Vehicles</a:t>
            </a:r>
          </a:p>
          <a:p>
            <a:r>
              <a:rPr lang="en-US" sz="2000" dirty="0"/>
              <a:t>All ferrous material bearings should employ a corrosion-resistant steel</a:t>
            </a:r>
          </a:p>
          <a:p>
            <a:r>
              <a:rPr lang="en-US" sz="2000" dirty="0"/>
              <a:t>Recommended typical greases with flight history are </a:t>
            </a:r>
            <a:r>
              <a:rPr lang="en-US" sz="2000" dirty="0" err="1"/>
              <a:t>Braycote</a:t>
            </a:r>
            <a:r>
              <a:rPr lang="en-US" sz="2000" dirty="0"/>
              <a:t> 600, 601, 602, 815Z </a:t>
            </a:r>
          </a:p>
          <a:p>
            <a:r>
              <a:rPr lang="en-US" sz="2000" dirty="0"/>
              <a:t>Recommend solid lubricants for cryogenic temperature use, such as gold, silver (if not in low Earth orbit), molybdenum disulfide, fluoropolymers, ultrahigh molecular weight polyethylene (UHMWPE), etc.</a:t>
            </a:r>
          </a:p>
          <a:p>
            <a:r>
              <a:rPr lang="en-US" sz="2000" dirty="0"/>
              <a:t>Graphite-based lubricants will not work in vacuum due to the lack of moisture and will become abrasive. </a:t>
            </a:r>
          </a:p>
          <a:p>
            <a:r>
              <a:rPr lang="en-US" sz="2000" dirty="0"/>
              <a:t>Liquid lubricants have limited temperature range. If you must use a liquid, the lower the volatility, the better.</a:t>
            </a:r>
          </a:p>
          <a:p>
            <a:endParaRPr lang="en-US" sz="2000" dirty="0"/>
          </a:p>
        </p:txBody>
      </p:sp>
    </p:spTree>
    <p:extLst>
      <p:ext uri="{BB962C8B-B14F-4D97-AF65-F5344CB8AC3E}">
        <p14:creationId xmlns:p14="http://schemas.microsoft.com/office/powerpoint/2010/main" val="2064986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
            <a:ext cx="7848600" cy="838200"/>
          </a:xfrm>
        </p:spPr>
        <p:txBody>
          <a:bodyPr/>
          <a:lstStyle/>
          <a:p>
            <a:r>
              <a:rPr lang="en-US" dirty="0"/>
              <a:t>Tribology (Mechanisms and Lubricants)</a:t>
            </a:r>
            <a:br>
              <a:rPr lang="en-US" dirty="0"/>
            </a:br>
            <a:r>
              <a:rPr lang="en-US" dirty="0"/>
              <a:t>Lessons</a:t>
            </a:r>
          </a:p>
        </p:txBody>
      </p:sp>
      <p:sp>
        <p:nvSpPr>
          <p:cNvPr id="3" name="Content Placeholder 2"/>
          <p:cNvSpPr>
            <a:spLocks noGrp="1"/>
          </p:cNvSpPr>
          <p:nvPr>
            <p:ph idx="1"/>
          </p:nvPr>
        </p:nvSpPr>
        <p:spPr>
          <a:xfrm>
            <a:off x="381000" y="1524000"/>
            <a:ext cx="8382000" cy="5105400"/>
          </a:xfrm>
        </p:spPr>
        <p:txBody>
          <a:bodyPr>
            <a:noAutofit/>
          </a:bodyPr>
          <a:lstStyle/>
          <a:p>
            <a:pPr marL="0" indent="0">
              <a:buNone/>
            </a:pPr>
            <a:r>
              <a:rPr lang="en-US" sz="2400" dirty="0"/>
              <a:t>Most deployable structure/mechanism anomalies are due to: </a:t>
            </a:r>
          </a:p>
          <a:p>
            <a:r>
              <a:rPr lang="en-US" sz="2400" dirty="0"/>
              <a:t>Insufficient torque margins </a:t>
            </a:r>
          </a:p>
          <a:p>
            <a:r>
              <a:rPr lang="en-US" sz="2400" dirty="0"/>
              <a:t>Non-redundancy of motion producing elements </a:t>
            </a:r>
          </a:p>
          <a:p>
            <a:r>
              <a:rPr lang="en-US" sz="2400" dirty="0"/>
              <a:t>Snagging </a:t>
            </a:r>
          </a:p>
          <a:p>
            <a:r>
              <a:rPr lang="en-US" sz="2400" dirty="0" err="1"/>
              <a:t>Stiction</a:t>
            </a:r>
            <a:r>
              <a:rPr lang="en-US" sz="2400" dirty="0"/>
              <a:t> (static friction) </a:t>
            </a:r>
          </a:p>
          <a:p>
            <a:r>
              <a:rPr lang="en-US" sz="2400" dirty="0"/>
              <a:t>Binding</a:t>
            </a:r>
          </a:p>
          <a:p>
            <a:r>
              <a:rPr lang="en-US" sz="2400" dirty="0"/>
              <a:t>Thermal cases ignored</a:t>
            </a:r>
          </a:p>
          <a:p>
            <a:r>
              <a:rPr lang="en-US" sz="2400" dirty="0"/>
              <a:t>Improper lubrication</a:t>
            </a:r>
          </a:p>
          <a:p>
            <a:endParaRPr lang="en-US" sz="2400" dirty="0"/>
          </a:p>
          <a:p>
            <a:pPr marL="457200" lvl="1" indent="0">
              <a:buNone/>
            </a:pPr>
            <a:endParaRPr lang="en-US" sz="1400" dirty="0"/>
          </a:p>
          <a:p>
            <a:pPr>
              <a:buNone/>
            </a:pPr>
            <a:endParaRPr lang="en-US" sz="1600" dirty="0"/>
          </a:p>
          <a:p>
            <a:endParaRPr lang="en-US" sz="1600" dirty="0"/>
          </a:p>
        </p:txBody>
      </p:sp>
    </p:spTree>
    <p:extLst>
      <p:ext uri="{BB962C8B-B14F-4D97-AF65-F5344CB8AC3E}">
        <p14:creationId xmlns:p14="http://schemas.microsoft.com/office/powerpoint/2010/main" val="1904599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
            <a:ext cx="7848600" cy="838200"/>
          </a:xfrm>
        </p:spPr>
        <p:txBody>
          <a:bodyPr/>
          <a:lstStyle/>
          <a:p>
            <a:r>
              <a:rPr lang="en-US" dirty="0"/>
              <a:t>Tribology Lesson Learned</a:t>
            </a:r>
          </a:p>
        </p:txBody>
      </p:sp>
      <p:sp>
        <p:nvSpPr>
          <p:cNvPr id="3" name="Content Placeholder 2"/>
          <p:cNvSpPr>
            <a:spLocks noGrp="1"/>
          </p:cNvSpPr>
          <p:nvPr>
            <p:ph idx="1"/>
          </p:nvPr>
        </p:nvSpPr>
        <p:spPr>
          <a:xfrm>
            <a:off x="419100" y="1219200"/>
            <a:ext cx="8229600" cy="5410200"/>
          </a:xfrm>
        </p:spPr>
        <p:txBody>
          <a:bodyPr>
            <a:noAutofit/>
          </a:bodyPr>
          <a:lstStyle/>
          <a:p>
            <a:pPr marL="0" indent="0">
              <a:buNone/>
            </a:pPr>
            <a:r>
              <a:rPr lang="en-US" sz="2400" dirty="0"/>
              <a:t>Galileo high-gain antenna failed to deploy, likely due to long storage after </a:t>
            </a:r>
            <a:r>
              <a:rPr lang="en-US" sz="2400" i="1" dirty="0"/>
              <a:t>Challenger</a:t>
            </a:r>
            <a:r>
              <a:rPr lang="en-US" sz="2400" dirty="0"/>
              <a:t> accident.</a:t>
            </a:r>
          </a:p>
          <a:p>
            <a:pPr marL="457200" lvl="1" indent="0">
              <a:buNone/>
            </a:pPr>
            <a:endParaRPr lang="en-US" sz="2000" dirty="0"/>
          </a:p>
          <a:p>
            <a:pPr>
              <a:buNone/>
            </a:pPr>
            <a:endParaRPr lang="en-US" sz="2000" dirty="0"/>
          </a:p>
          <a:p>
            <a:endParaRPr lang="en-US" sz="2000" dirty="0"/>
          </a:p>
        </p:txBody>
      </p:sp>
      <p:pic>
        <p:nvPicPr>
          <p:cNvPr id="4" name="Picture 3">
            <a:extLst>
              <a:ext uri="{FF2B5EF4-FFF2-40B4-BE49-F238E27FC236}">
                <a16:creationId xmlns:a16="http://schemas.microsoft.com/office/drawing/2014/main" id="{4ED9D71D-6A94-4306-83BC-43924D5A11FB}"/>
              </a:ext>
            </a:extLst>
          </p:cNvPr>
          <p:cNvPicPr>
            <a:picLocks noChangeAspect="1"/>
          </p:cNvPicPr>
          <p:nvPr/>
        </p:nvPicPr>
        <p:blipFill>
          <a:blip r:embed="rId3"/>
          <a:stretch>
            <a:fillRect/>
          </a:stretch>
        </p:blipFill>
        <p:spPr>
          <a:xfrm>
            <a:off x="4724400" y="2133600"/>
            <a:ext cx="3540690" cy="4038600"/>
          </a:xfrm>
          <a:prstGeom prst="rect">
            <a:avLst/>
          </a:prstGeom>
        </p:spPr>
      </p:pic>
      <p:pic>
        <p:nvPicPr>
          <p:cNvPr id="5" name="Picture 4">
            <a:extLst>
              <a:ext uri="{FF2B5EF4-FFF2-40B4-BE49-F238E27FC236}">
                <a16:creationId xmlns:a16="http://schemas.microsoft.com/office/drawing/2014/main" id="{012A9704-7AED-4BFB-94F8-D2D0B9B2026B}"/>
              </a:ext>
            </a:extLst>
          </p:cNvPr>
          <p:cNvPicPr>
            <a:picLocks noChangeAspect="1"/>
          </p:cNvPicPr>
          <p:nvPr/>
        </p:nvPicPr>
        <p:blipFill>
          <a:blip r:embed="rId4"/>
          <a:stretch>
            <a:fillRect/>
          </a:stretch>
        </p:blipFill>
        <p:spPr>
          <a:xfrm>
            <a:off x="609600" y="2133600"/>
            <a:ext cx="3616891" cy="4234409"/>
          </a:xfrm>
          <a:prstGeom prst="rect">
            <a:avLst/>
          </a:prstGeom>
        </p:spPr>
      </p:pic>
    </p:spTree>
    <p:extLst>
      <p:ext uri="{BB962C8B-B14F-4D97-AF65-F5344CB8AC3E}">
        <p14:creationId xmlns:p14="http://schemas.microsoft.com/office/powerpoint/2010/main" val="3482244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3C115-CA5B-4695-AD37-926C561C8919}"/>
              </a:ext>
            </a:extLst>
          </p:cNvPr>
          <p:cNvSpPr>
            <a:spLocks noGrp="1"/>
          </p:cNvSpPr>
          <p:nvPr>
            <p:ph type="title"/>
          </p:nvPr>
        </p:nvSpPr>
        <p:spPr/>
        <p:txBody>
          <a:bodyPr/>
          <a:lstStyle/>
          <a:p>
            <a:r>
              <a:rPr lang="en-US" dirty="0"/>
              <a:t>Seals</a:t>
            </a:r>
          </a:p>
        </p:txBody>
      </p:sp>
      <p:sp>
        <p:nvSpPr>
          <p:cNvPr id="3" name="Content Placeholder 2">
            <a:extLst>
              <a:ext uri="{FF2B5EF4-FFF2-40B4-BE49-F238E27FC236}">
                <a16:creationId xmlns:a16="http://schemas.microsoft.com/office/drawing/2014/main" id="{935A4A5B-E727-41A7-BC5B-A68A37BBA7D1}"/>
              </a:ext>
            </a:extLst>
          </p:cNvPr>
          <p:cNvSpPr>
            <a:spLocks noGrp="1"/>
          </p:cNvSpPr>
          <p:nvPr>
            <p:ph idx="1"/>
          </p:nvPr>
        </p:nvSpPr>
        <p:spPr>
          <a:xfrm>
            <a:off x="419100" y="1371600"/>
            <a:ext cx="8305800" cy="4982903"/>
          </a:xfrm>
        </p:spPr>
        <p:txBody>
          <a:bodyPr/>
          <a:lstStyle/>
          <a:p>
            <a:r>
              <a:rPr lang="en-US" sz="2400" dirty="0"/>
              <a:t>Seal materials for propulsion elements not addressed here.</a:t>
            </a:r>
          </a:p>
          <a:p>
            <a:r>
              <a:rPr lang="en-US" sz="2400" dirty="0"/>
              <a:t>Any seal material used in hydraulic systems should be checked for fluid compatibility. </a:t>
            </a:r>
          </a:p>
          <a:p>
            <a:r>
              <a:rPr lang="en-US" sz="2400" dirty="0"/>
              <a:t>In general, seals are made of metal or elastomer. </a:t>
            </a:r>
          </a:p>
          <a:p>
            <a:pPr lvl="1"/>
            <a:r>
              <a:rPr lang="en-US" sz="2000" dirty="0"/>
              <a:t>Metal seals can be made of soft aluminum, copper, or stainless steel, although nickel, Monel, and Inconel have been used in the past. </a:t>
            </a:r>
          </a:p>
          <a:p>
            <a:pPr lvl="1"/>
            <a:r>
              <a:rPr lang="en-US" sz="2000" dirty="0"/>
              <a:t>A wide variety of elastomeric seal materials is available, including butyl rubber, silicone, Viton, Teflon, </a:t>
            </a:r>
            <a:r>
              <a:rPr lang="en-US" sz="2000" dirty="0" err="1"/>
              <a:t>Kel</a:t>
            </a:r>
            <a:r>
              <a:rPr lang="en-US" sz="2000" dirty="0"/>
              <a:t>-F fluoropolymer, and Neoprene. </a:t>
            </a:r>
          </a:p>
          <a:p>
            <a:pPr lvl="1"/>
            <a:r>
              <a:rPr lang="en-US" sz="2000" dirty="0"/>
              <a:t>Elastomeric seal materials to be used on windows should be thermal vacuum baked prior to flight to minimize outgassing.</a:t>
            </a:r>
          </a:p>
        </p:txBody>
      </p:sp>
    </p:spTree>
    <p:extLst>
      <p:ext uri="{BB962C8B-B14F-4D97-AF65-F5344CB8AC3E}">
        <p14:creationId xmlns:p14="http://schemas.microsoft.com/office/powerpoint/2010/main" val="384178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8E41B-0E8F-45F0-B7F3-BB3E87B02B37}"/>
              </a:ext>
            </a:extLst>
          </p:cNvPr>
          <p:cNvSpPr>
            <a:spLocks noGrp="1"/>
          </p:cNvSpPr>
          <p:nvPr>
            <p:ph type="title"/>
          </p:nvPr>
        </p:nvSpPr>
        <p:spPr/>
        <p:txBody>
          <a:bodyPr/>
          <a:lstStyle/>
          <a:p>
            <a:r>
              <a:rPr lang="en-US" dirty="0"/>
              <a:t>Adhesives</a:t>
            </a:r>
          </a:p>
        </p:txBody>
      </p:sp>
      <p:sp>
        <p:nvSpPr>
          <p:cNvPr id="3" name="Content Placeholder 2">
            <a:extLst>
              <a:ext uri="{FF2B5EF4-FFF2-40B4-BE49-F238E27FC236}">
                <a16:creationId xmlns:a16="http://schemas.microsoft.com/office/drawing/2014/main" id="{8E4B39AE-7602-4F02-8FC4-0A654D2DB983}"/>
              </a:ext>
            </a:extLst>
          </p:cNvPr>
          <p:cNvSpPr>
            <a:spLocks noGrp="1"/>
          </p:cNvSpPr>
          <p:nvPr>
            <p:ph idx="1"/>
          </p:nvPr>
        </p:nvSpPr>
        <p:spPr>
          <a:xfrm>
            <a:off x="419100" y="1219200"/>
            <a:ext cx="8305800" cy="4885953"/>
          </a:xfrm>
        </p:spPr>
        <p:txBody>
          <a:bodyPr/>
          <a:lstStyle/>
          <a:p>
            <a:pPr marL="0" indent="0">
              <a:buNone/>
            </a:pPr>
            <a:r>
              <a:rPr lang="en-US" sz="2400" dirty="0"/>
              <a:t>Structural adhesives, such as those used in honeycomb laminate manufacture</a:t>
            </a:r>
          </a:p>
          <a:p>
            <a:pPr lvl="1"/>
            <a:r>
              <a:rPr lang="en-US" sz="2000" dirty="0"/>
              <a:t>Two-part epoxies, modified phenolics, or thermosetting resins</a:t>
            </a:r>
          </a:p>
          <a:p>
            <a:r>
              <a:rPr lang="en-US" sz="2200" dirty="0"/>
              <a:t>Epoxies can be highly customized, for example, by adding aluminum oxide filler to improve thermal conductivity. </a:t>
            </a:r>
          </a:p>
          <a:p>
            <a:r>
              <a:rPr lang="en-US" sz="2200" dirty="0"/>
              <a:t>Epoxy-amine or amide polymer adhesive systems will react with copper and result in blue to green corrosion products.</a:t>
            </a:r>
          </a:p>
          <a:p>
            <a:r>
              <a:rPr lang="en-US" sz="2200" dirty="0"/>
              <a:t>The adhesive should have adequate elasticity to compensate for two substrates with different CTE.</a:t>
            </a:r>
          </a:p>
          <a:p>
            <a:r>
              <a:rPr lang="en-US" sz="2200" dirty="0"/>
              <a:t>Surface preparation should be strictly followed.</a:t>
            </a:r>
          </a:p>
          <a:p>
            <a:r>
              <a:rPr lang="en-US" sz="2200" dirty="0"/>
              <a:t>Be aware of limited pot life, exothermic reactions, and solvent resistance.</a:t>
            </a:r>
          </a:p>
        </p:txBody>
      </p:sp>
    </p:spTree>
    <p:extLst>
      <p:ext uri="{BB962C8B-B14F-4D97-AF65-F5344CB8AC3E}">
        <p14:creationId xmlns:p14="http://schemas.microsoft.com/office/powerpoint/2010/main" val="37760168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8E41B-0E8F-45F0-B7F3-BB3E87B02B37}"/>
              </a:ext>
            </a:extLst>
          </p:cNvPr>
          <p:cNvSpPr>
            <a:spLocks noGrp="1"/>
          </p:cNvSpPr>
          <p:nvPr>
            <p:ph type="title"/>
          </p:nvPr>
        </p:nvSpPr>
        <p:spPr/>
        <p:txBody>
          <a:bodyPr/>
          <a:lstStyle/>
          <a:p>
            <a:r>
              <a:rPr lang="en-US" dirty="0"/>
              <a:t>Adhesives</a:t>
            </a:r>
          </a:p>
        </p:txBody>
      </p:sp>
      <p:sp>
        <p:nvSpPr>
          <p:cNvPr id="3" name="Content Placeholder 2">
            <a:extLst>
              <a:ext uri="{FF2B5EF4-FFF2-40B4-BE49-F238E27FC236}">
                <a16:creationId xmlns:a16="http://schemas.microsoft.com/office/drawing/2014/main" id="{8E4B39AE-7602-4F02-8FC4-0A654D2DB983}"/>
              </a:ext>
            </a:extLst>
          </p:cNvPr>
          <p:cNvSpPr>
            <a:spLocks noGrp="1"/>
          </p:cNvSpPr>
          <p:nvPr>
            <p:ph idx="1"/>
          </p:nvPr>
        </p:nvSpPr>
        <p:spPr>
          <a:xfrm>
            <a:off x="419100" y="1219200"/>
            <a:ext cx="8305800" cy="5299912"/>
          </a:xfrm>
        </p:spPr>
        <p:txBody>
          <a:bodyPr/>
          <a:lstStyle/>
          <a:p>
            <a:pPr marL="0" indent="0">
              <a:buNone/>
            </a:pPr>
            <a:r>
              <a:rPr lang="en-US" sz="2400" dirty="0"/>
              <a:t>Non-structural adhesives </a:t>
            </a:r>
          </a:p>
          <a:p>
            <a:r>
              <a:rPr lang="en-US" sz="2400" dirty="0"/>
              <a:t>3M 966 acrylic is commonly used in commercially available thermal control tapes. </a:t>
            </a:r>
          </a:p>
          <a:p>
            <a:r>
              <a:rPr lang="en-US" sz="2400" dirty="0"/>
              <a:t>3M 9703 is an electrically conductive version.</a:t>
            </a:r>
          </a:p>
          <a:p>
            <a:r>
              <a:rPr lang="en-US" sz="2400" dirty="0" err="1"/>
              <a:t>Arclad</a:t>
            </a:r>
            <a:r>
              <a:rPr lang="en-US" sz="2400" dirty="0"/>
              <a:t> 8026, </a:t>
            </a:r>
            <a:r>
              <a:rPr lang="en-US" sz="2400" dirty="0" err="1"/>
              <a:t>NuSil</a:t>
            </a:r>
            <a:r>
              <a:rPr lang="en-US" sz="2400" dirty="0"/>
              <a:t> CV-1144, and DC93-500 are common silicone adhesives. </a:t>
            </a:r>
          </a:p>
          <a:p>
            <a:r>
              <a:rPr lang="en-US" sz="2400" dirty="0"/>
              <a:t>Polyurethanes work well in low temperatures but are sensitive to moisture</a:t>
            </a:r>
          </a:p>
          <a:p>
            <a:r>
              <a:rPr lang="en-US" sz="2400" dirty="0"/>
              <a:t>Cyanoacrylates – good strength, fast setting, but poor solvent resistance and poor durability on some surfaces.</a:t>
            </a:r>
          </a:p>
          <a:p>
            <a:r>
              <a:rPr lang="en-US" sz="2400" dirty="0"/>
              <a:t>Polyimides work well in high temperatures but have low peel strength and sometimes require high temp cure.</a:t>
            </a:r>
          </a:p>
        </p:txBody>
      </p:sp>
    </p:spTree>
    <p:extLst>
      <p:ext uri="{BB962C8B-B14F-4D97-AF65-F5344CB8AC3E}">
        <p14:creationId xmlns:p14="http://schemas.microsoft.com/office/powerpoint/2010/main" val="2609065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Particulate Contamination</a:t>
            </a:r>
          </a:p>
        </p:txBody>
      </p:sp>
      <p:sp>
        <p:nvSpPr>
          <p:cNvPr id="3" name="Content Placeholder 2"/>
          <p:cNvSpPr>
            <a:spLocks noGrp="1"/>
          </p:cNvSpPr>
          <p:nvPr>
            <p:ph idx="1"/>
          </p:nvPr>
        </p:nvSpPr>
        <p:spPr>
          <a:xfrm>
            <a:off x="419100" y="1143000"/>
            <a:ext cx="8305800" cy="5459956"/>
          </a:xfrm>
        </p:spPr>
        <p:txBody>
          <a:bodyPr/>
          <a:lstStyle/>
          <a:p>
            <a:pPr marL="0" indent="0">
              <a:buNone/>
            </a:pPr>
            <a:r>
              <a:rPr lang="en-US" sz="2400" dirty="0"/>
              <a:t>For many spacecraft, only particulate contamination requirement is “visibly clean” for Earth activities.</a:t>
            </a:r>
          </a:p>
          <a:p>
            <a:pPr marL="0" indent="0">
              <a:buNone/>
            </a:pPr>
            <a:r>
              <a:rPr lang="en-US" sz="2400" dirty="0"/>
              <a:t>Choose materials that do not shed particles</a:t>
            </a:r>
          </a:p>
          <a:p>
            <a:pPr lvl="1"/>
            <a:r>
              <a:rPr lang="en-US" sz="2000" dirty="0"/>
              <a:t>Don’t add to space debris problem</a:t>
            </a:r>
          </a:p>
          <a:p>
            <a:pPr lvl="1"/>
            <a:r>
              <a:rPr lang="en-US" sz="2000" dirty="0"/>
              <a:t>Test in vacuum chamber before use</a:t>
            </a:r>
          </a:p>
          <a:p>
            <a:pPr marL="0" indent="0">
              <a:buNone/>
            </a:pPr>
            <a:r>
              <a:rPr lang="en-US" sz="2400" dirty="0"/>
              <a:t>Start with clean materials and assemble in a clean room</a:t>
            </a:r>
          </a:p>
          <a:p>
            <a:pPr lvl="1"/>
            <a:r>
              <a:rPr lang="en-US" sz="2000" dirty="0"/>
              <a:t>Much easier to keep clean than to try to clean it afterwards</a:t>
            </a:r>
          </a:p>
          <a:p>
            <a:pPr lvl="1"/>
            <a:r>
              <a:rPr lang="en-US" sz="2000" dirty="0"/>
              <a:t>Choose the right clean room class per ISO 14644-1</a:t>
            </a:r>
          </a:p>
          <a:p>
            <a:pPr lvl="1"/>
            <a:r>
              <a:rPr lang="en-US" sz="2000" dirty="0"/>
              <a:t>Choose the right level of clean room materials</a:t>
            </a:r>
          </a:p>
          <a:p>
            <a:pPr lvl="2"/>
            <a:r>
              <a:rPr lang="en-US" dirty="0"/>
              <a:t>Smocks vs. full “bunny suits”, hair nets, shoe covers, etc.</a:t>
            </a:r>
          </a:p>
          <a:p>
            <a:pPr lvl="2"/>
            <a:r>
              <a:rPr lang="en-US" dirty="0"/>
              <a:t>Use clean room gloves, not “exam gloves”, even if they are “powder-free”</a:t>
            </a:r>
          </a:p>
          <a:p>
            <a:pPr lvl="1"/>
            <a:r>
              <a:rPr lang="en-US" sz="2000" dirty="0"/>
              <a:t>Witness samples and particle counters for monitoring</a:t>
            </a:r>
          </a:p>
        </p:txBody>
      </p:sp>
    </p:spTree>
    <p:extLst>
      <p:ext uri="{BB962C8B-B14F-4D97-AF65-F5344CB8AC3E}">
        <p14:creationId xmlns:p14="http://schemas.microsoft.com/office/powerpoint/2010/main" val="42592115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Ground Support Equipment</a:t>
            </a:r>
          </a:p>
        </p:txBody>
      </p:sp>
      <p:sp>
        <p:nvSpPr>
          <p:cNvPr id="3" name="Content Placeholder 2"/>
          <p:cNvSpPr>
            <a:spLocks noGrp="1"/>
          </p:cNvSpPr>
          <p:nvPr>
            <p:ph idx="1"/>
          </p:nvPr>
        </p:nvSpPr>
        <p:spPr>
          <a:xfrm>
            <a:off x="419100" y="1295400"/>
            <a:ext cx="8474733" cy="3690241"/>
          </a:xfrm>
        </p:spPr>
        <p:txBody>
          <a:bodyPr/>
          <a:lstStyle/>
          <a:p>
            <a:pPr marL="0" indent="0">
              <a:buNone/>
            </a:pPr>
            <a:r>
              <a:rPr lang="en-US" sz="2400" dirty="0"/>
              <a:t>Be mindful of what touches flight hardware</a:t>
            </a:r>
          </a:p>
          <a:p>
            <a:r>
              <a:rPr lang="en-US" sz="2400" dirty="0"/>
              <a:t>Particulate in cleaning solvents</a:t>
            </a:r>
          </a:p>
          <a:p>
            <a:pPr lvl="1"/>
            <a:r>
              <a:rPr lang="en-US" sz="2000" dirty="0"/>
              <a:t>Not all solvents are created equal - hardware store isopropyl alcohol may leave residue or have other chemicals in the mix</a:t>
            </a:r>
          </a:p>
          <a:p>
            <a:pPr lvl="1"/>
            <a:r>
              <a:rPr lang="en-US" sz="2000" dirty="0"/>
              <a:t>Choose at least an American Chemical Society (ACS) graded solvent for purity</a:t>
            </a:r>
          </a:p>
          <a:p>
            <a:r>
              <a:rPr lang="en-US" sz="2400" dirty="0">
                <a:cs typeface="Arial"/>
              </a:rPr>
              <a:t>When cleaning hardware, change wipes frequently so you're not smearing contamination around.</a:t>
            </a:r>
          </a:p>
          <a:p>
            <a:pPr marL="0" indent="0">
              <a:buNone/>
            </a:pPr>
            <a:endParaRPr lang="en-US" sz="2000" dirty="0"/>
          </a:p>
        </p:txBody>
      </p:sp>
      <p:pic>
        <p:nvPicPr>
          <p:cNvPr id="4" name="Picture 4"/>
          <p:cNvPicPr>
            <a:picLocks noChangeAspect="1"/>
          </p:cNvPicPr>
          <p:nvPr/>
        </p:nvPicPr>
        <p:blipFill>
          <a:blip r:embed="rId3"/>
          <a:stretch>
            <a:fillRect/>
          </a:stretch>
        </p:blipFill>
        <p:spPr>
          <a:xfrm>
            <a:off x="4494362" y="4462823"/>
            <a:ext cx="3203275" cy="2317448"/>
          </a:xfrm>
          <a:prstGeom prst="rect">
            <a:avLst/>
          </a:prstGeom>
        </p:spPr>
      </p:pic>
      <p:sp>
        <p:nvSpPr>
          <p:cNvPr id="6" name="TextBox 5"/>
          <p:cNvSpPr txBox="1"/>
          <p:nvPr/>
        </p:nvSpPr>
        <p:spPr>
          <a:xfrm>
            <a:off x="1762664" y="4990381"/>
            <a:ext cx="2743200" cy="10341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dirty="0">
                <a:solidFill>
                  <a:srgbClr val="000000"/>
                </a:solidFill>
                <a:latin typeface="Arial"/>
                <a:cs typeface="Arial"/>
              </a:rPr>
              <a:t>Returned hardware from Solar Max Mission.</a:t>
            </a:r>
          </a:p>
          <a:p>
            <a:r>
              <a:rPr lang="en-US" sz="1800" dirty="0">
                <a:solidFill>
                  <a:srgbClr val="000000"/>
                </a:solidFill>
                <a:latin typeface="Arial"/>
                <a:cs typeface="Arial"/>
              </a:rPr>
              <a:t>Samples removed for analysis.</a:t>
            </a:r>
          </a:p>
        </p:txBody>
      </p:sp>
    </p:spTree>
    <p:extLst>
      <p:ext uri="{BB962C8B-B14F-4D97-AF65-F5344CB8AC3E}">
        <p14:creationId xmlns:p14="http://schemas.microsoft.com/office/powerpoint/2010/main" val="2524520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Ground Support Equipment</a:t>
            </a:r>
          </a:p>
        </p:txBody>
      </p:sp>
      <p:sp>
        <p:nvSpPr>
          <p:cNvPr id="3" name="Content Placeholder 2"/>
          <p:cNvSpPr>
            <a:spLocks noGrp="1"/>
          </p:cNvSpPr>
          <p:nvPr>
            <p:ph idx="1"/>
          </p:nvPr>
        </p:nvSpPr>
        <p:spPr>
          <a:xfrm>
            <a:off x="419100" y="1295400"/>
            <a:ext cx="4635980" cy="4758226"/>
          </a:xfrm>
        </p:spPr>
        <p:txBody>
          <a:bodyPr/>
          <a:lstStyle/>
          <a:p>
            <a:pPr marL="0" indent="0">
              <a:buNone/>
            </a:pPr>
            <a:r>
              <a:rPr lang="en-US" sz="2400" dirty="0"/>
              <a:t>Be mindful of what touches flight hardware</a:t>
            </a:r>
          </a:p>
          <a:p>
            <a:r>
              <a:rPr lang="en-US" sz="2400" dirty="0"/>
              <a:t>Lesson learned: LDEF tray cover silicone seals</a:t>
            </a:r>
          </a:p>
          <a:p>
            <a:pPr lvl="1"/>
            <a:r>
              <a:rPr lang="en-US" sz="2000" dirty="0"/>
              <a:t>Experiments had covers in place during integration</a:t>
            </a:r>
          </a:p>
          <a:p>
            <a:pPr lvl="1"/>
            <a:r>
              <a:rPr lang="en-US" sz="2000" dirty="0"/>
              <a:t>Unbaked seals on the tray covers left a silicone residue on the trays, which then reacted with the space environment</a:t>
            </a:r>
          </a:p>
          <a:p>
            <a:r>
              <a:rPr lang="en-US" dirty="0"/>
              <a:t>Gloves on!</a:t>
            </a:r>
            <a:endParaRPr lang="en-US">
              <a:cs typeface="Arial"/>
            </a:endParaRPr>
          </a:p>
          <a:p>
            <a:pPr marL="0" indent="0">
              <a:buNone/>
            </a:pPr>
            <a:endParaRPr lang="en-US" sz="2000" dirty="0"/>
          </a:p>
        </p:txBody>
      </p:sp>
      <p:pic>
        <p:nvPicPr>
          <p:cNvPr id="4" name="Picture 4"/>
          <p:cNvPicPr>
            <a:picLocks noChangeAspect="1"/>
          </p:cNvPicPr>
          <p:nvPr/>
        </p:nvPicPr>
        <p:blipFill>
          <a:blip r:embed="rId3"/>
          <a:stretch>
            <a:fillRect/>
          </a:stretch>
        </p:blipFill>
        <p:spPr>
          <a:xfrm>
            <a:off x="4997571" y="1871057"/>
            <a:ext cx="3864633" cy="3690980"/>
          </a:xfrm>
          <a:prstGeom prst="rect">
            <a:avLst/>
          </a:prstGeom>
        </p:spPr>
      </p:pic>
    </p:spTree>
    <p:extLst>
      <p:ext uri="{BB962C8B-B14F-4D97-AF65-F5344CB8AC3E}">
        <p14:creationId xmlns:p14="http://schemas.microsoft.com/office/powerpoint/2010/main" val="746998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if you’re going to the Moon…</a:t>
            </a:r>
          </a:p>
        </p:txBody>
      </p:sp>
      <p:sp>
        <p:nvSpPr>
          <p:cNvPr id="3" name="Content Placeholder 2"/>
          <p:cNvSpPr>
            <a:spLocks noGrp="1"/>
          </p:cNvSpPr>
          <p:nvPr>
            <p:ph idx="1"/>
          </p:nvPr>
        </p:nvSpPr>
        <p:spPr>
          <a:xfrm>
            <a:off x="381000" y="1143000"/>
            <a:ext cx="4419600" cy="5558445"/>
          </a:xfrm>
        </p:spPr>
        <p:txBody>
          <a:bodyPr/>
          <a:lstStyle/>
          <a:p>
            <a:pPr marL="457200" indent="-457200">
              <a:buNone/>
            </a:pPr>
            <a:r>
              <a:rPr lang="en-US" sz="2400" dirty="0"/>
              <a:t>Test:</a:t>
            </a:r>
          </a:p>
          <a:p>
            <a:r>
              <a:rPr lang="en-US" sz="2400" dirty="0"/>
              <a:t>Vacuum/outgassing</a:t>
            </a:r>
          </a:p>
          <a:p>
            <a:r>
              <a:rPr lang="en-US" sz="2400" dirty="0"/>
              <a:t>Thermal cycling</a:t>
            </a:r>
          </a:p>
          <a:p>
            <a:r>
              <a:rPr lang="en-US" sz="2400" dirty="0"/>
              <a:t>Solar wind radiation</a:t>
            </a:r>
          </a:p>
          <a:p>
            <a:r>
              <a:rPr lang="en-US" sz="2400" dirty="0"/>
              <a:t>Transit through van Allen belts</a:t>
            </a:r>
          </a:p>
          <a:p>
            <a:r>
              <a:rPr lang="en-US" sz="2400" dirty="0"/>
              <a:t>Ultraviolet radiation</a:t>
            </a:r>
          </a:p>
          <a:p>
            <a:r>
              <a:rPr lang="en-US" sz="2400" dirty="0"/>
              <a:t>Meteoroid impact</a:t>
            </a:r>
          </a:p>
          <a:p>
            <a:r>
              <a:rPr lang="en-US" sz="2400" dirty="0"/>
              <a:t>Dust mitigation for surface operations</a:t>
            </a:r>
          </a:p>
          <a:p>
            <a:pPr marL="0" indent="0">
              <a:buNone/>
            </a:pPr>
            <a:r>
              <a:rPr lang="en-US" sz="2400" dirty="0"/>
              <a:t>Check the DSNE for exact environments.</a:t>
            </a:r>
          </a:p>
        </p:txBody>
      </p:sp>
      <p:pic>
        <p:nvPicPr>
          <p:cNvPr id="4" name="Picture 3"/>
          <p:cNvPicPr>
            <a:picLocks noChangeAspect="1"/>
          </p:cNvPicPr>
          <p:nvPr/>
        </p:nvPicPr>
        <p:blipFill>
          <a:blip r:embed="rId3"/>
          <a:stretch>
            <a:fillRect/>
          </a:stretch>
        </p:blipFill>
        <p:spPr>
          <a:xfrm>
            <a:off x="5257800" y="1219200"/>
            <a:ext cx="3505504" cy="5261304"/>
          </a:xfrm>
          <a:prstGeom prst="rect">
            <a:avLst/>
          </a:prstGeom>
        </p:spPr>
      </p:pic>
    </p:spTree>
    <p:extLst>
      <p:ext uri="{BB962C8B-B14F-4D97-AF65-F5344CB8AC3E}">
        <p14:creationId xmlns:p14="http://schemas.microsoft.com/office/powerpoint/2010/main" val="5731086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63244"/>
            <a:ext cx="6858000" cy="990600"/>
          </a:xfrm>
        </p:spPr>
        <p:txBody>
          <a:bodyPr/>
          <a:lstStyle/>
          <a:p>
            <a:r>
              <a:rPr lang="en-US" dirty="0"/>
              <a:t>Any Dwell Time in Low Earth Orbit?</a:t>
            </a:r>
          </a:p>
        </p:txBody>
      </p:sp>
      <p:sp>
        <p:nvSpPr>
          <p:cNvPr id="3" name="Subtitle 2"/>
          <p:cNvSpPr>
            <a:spLocks noGrp="1"/>
          </p:cNvSpPr>
          <p:nvPr>
            <p:ph type="subTitle" idx="1"/>
          </p:nvPr>
        </p:nvSpPr>
        <p:spPr>
          <a:xfrm>
            <a:off x="381000" y="1219200"/>
            <a:ext cx="8534400" cy="2023631"/>
          </a:xfrm>
        </p:spPr>
        <p:txBody>
          <a:bodyPr/>
          <a:lstStyle/>
          <a:p>
            <a:pPr marL="342900" indent="-342900" algn="l">
              <a:buFont typeface="Arial" panose="020B0604020202020204" pitchFamily="34" charset="0"/>
              <a:buChar char="•"/>
            </a:pPr>
            <a:r>
              <a:rPr lang="en-US" b="0" dirty="0"/>
              <a:t>If spending any time in low Earth orbit, be aware that atomic oxygen (AO) reacts with most non-metallic materials and some metals</a:t>
            </a:r>
          </a:p>
          <a:p>
            <a:pPr marL="800100" lvl="1" indent="-342900" algn="l">
              <a:buFont typeface="Arial" panose="020B0604020202020204" pitchFamily="34" charset="0"/>
              <a:buChar char="•"/>
            </a:pPr>
            <a:r>
              <a:rPr lang="en-US" sz="1800" b="0" dirty="0"/>
              <a:t>Any material with carbon, nitrogen, sulfur, and some fluorine bonds, breaking those bonds and eroding the material</a:t>
            </a:r>
          </a:p>
          <a:p>
            <a:pPr marL="800100" lvl="1" indent="-342900" algn="l">
              <a:buFont typeface="Arial" panose="020B0604020202020204" pitchFamily="34" charset="0"/>
              <a:buChar char="•"/>
            </a:pPr>
            <a:r>
              <a:rPr lang="en-US" sz="1800" b="0" dirty="0"/>
              <a:t>Oxidizes many metals, especially destructive to silver and osmium</a:t>
            </a:r>
          </a:p>
          <a:p>
            <a:pPr marL="342900" indent="-342900" algn="l">
              <a:buFont typeface="Arial" panose="020B0604020202020204" pitchFamily="34" charset="0"/>
              <a:buChar char="•"/>
            </a:pPr>
            <a:endParaRPr lang="en-US" sz="1400" dirty="0"/>
          </a:p>
        </p:txBody>
      </p:sp>
      <p:sp>
        <p:nvSpPr>
          <p:cNvPr id="6" name="TextBox 5">
            <a:extLst>
              <a:ext uri="{FF2B5EF4-FFF2-40B4-BE49-F238E27FC236}">
                <a16:creationId xmlns:a16="http://schemas.microsoft.com/office/drawing/2014/main" id="{C3235CB3-ACA8-41C8-952B-6525826184D2}"/>
              </a:ext>
            </a:extLst>
          </p:cNvPr>
          <p:cNvSpPr txBox="1"/>
          <p:nvPr/>
        </p:nvSpPr>
        <p:spPr>
          <a:xfrm>
            <a:off x="5043889" y="6080998"/>
            <a:ext cx="3075246" cy="510909"/>
          </a:xfrm>
          <a:prstGeom prst="rect">
            <a:avLst/>
          </a:prstGeom>
          <a:noFill/>
          <a:ln>
            <a:noFill/>
          </a:ln>
        </p:spPr>
        <p:txBody>
          <a:bodyPr wrap="square" rtlCol="0">
            <a:spAutoFit/>
          </a:bodyPr>
          <a:lstStyle/>
          <a:p>
            <a:r>
              <a:rPr lang="en-US" sz="1600" i="0" dirty="0">
                <a:effectLst/>
                <a:latin typeface="+mn-lt"/>
              </a:rPr>
              <a:t>Unexposed and AO-exposed silver-plated </a:t>
            </a:r>
            <a:r>
              <a:rPr lang="en-US" sz="1600" i="0" dirty="0" err="1">
                <a:effectLst/>
                <a:latin typeface="+mn-lt"/>
              </a:rPr>
              <a:t>nutplate</a:t>
            </a:r>
            <a:endParaRPr lang="en-US" sz="1600" i="0" dirty="0">
              <a:effectLst/>
              <a:latin typeface="+mn-lt"/>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62000" y="3087454"/>
            <a:ext cx="3433265" cy="2926080"/>
          </a:xfrm>
          <a:prstGeom prst="rect">
            <a:avLst/>
          </a:prstGeom>
        </p:spPr>
      </p:pic>
      <p:pic>
        <p:nvPicPr>
          <p:cNvPr id="8" name="Picture 7"/>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849554" y="3097800"/>
            <a:ext cx="3678499" cy="2926080"/>
          </a:xfrm>
          <a:prstGeom prst="rect">
            <a:avLst/>
          </a:prstGeom>
        </p:spPr>
      </p:pic>
      <p:sp>
        <p:nvSpPr>
          <p:cNvPr id="11" name="TextBox 10">
            <a:extLst>
              <a:ext uri="{FF2B5EF4-FFF2-40B4-BE49-F238E27FC236}">
                <a16:creationId xmlns:a16="http://schemas.microsoft.com/office/drawing/2014/main" id="{C3235CB3-ACA8-41C8-952B-6525826184D2}"/>
              </a:ext>
            </a:extLst>
          </p:cNvPr>
          <p:cNvSpPr txBox="1"/>
          <p:nvPr/>
        </p:nvSpPr>
        <p:spPr>
          <a:xfrm>
            <a:off x="941009" y="6080997"/>
            <a:ext cx="3075246" cy="510909"/>
          </a:xfrm>
          <a:prstGeom prst="rect">
            <a:avLst/>
          </a:prstGeom>
          <a:noFill/>
          <a:ln>
            <a:noFill/>
          </a:ln>
        </p:spPr>
        <p:txBody>
          <a:bodyPr wrap="square" rtlCol="0">
            <a:spAutoFit/>
          </a:bodyPr>
          <a:lstStyle/>
          <a:p>
            <a:r>
              <a:rPr lang="en-US" sz="1600" i="0" dirty="0">
                <a:effectLst/>
                <a:latin typeface="+mn-lt"/>
              </a:rPr>
              <a:t>SEM photo of AO-eroded pyrolytic graphite</a:t>
            </a:r>
          </a:p>
        </p:txBody>
      </p:sp>
    </p:spTree>
    <p:extLst>
      <p:ext uri="{BB962C8B-B14F-4D97-AF65-F5344CB8AC3E}">
        <p14:creationId xmlns:p14="http://schemas.microsoft.com/office/powerpoint/2010/main" val="1815456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5B56D-D6CD-48B4-9F0E-ECCC817C2E28}"/>
              </a:ext>
            </a:extLst>
          </p:cNvPr>
          <p:cNvSpPr>
            <a:spLocks noGrp="1"/>
          </p:cNvSpPr>
          <p:nvPr>
            <p:ph type="title"/>
          </p:nvPr>
        </p:nvSpPr>
        <p:spPr/>
        <p:txBody>
          <a:bodyPr/>
          <a:lstStyle/>
          <a:p>
            <a:r>
              <a:rPr lang="en-US" dirty="0"/>
              <a:t>MSFC Space Environmental Effects Capabilities</a:t>
            </a:r>
          </a:p>
        </p:txBody>
      </p:sp>
      <p:sp>
        <p:nvSpPr>
          <p:cNvPr id="3" name="Content Placeholder 2">
            <a:extLst>
              <a:ext uri="{FF2B5EF4-FFF2-40B4-BE49-F238E27FC236}">
                <a16:creationId xmlns:a16="http://schemas.microsoft.com/office/drawing/2014/main" id="{65C2CADA-47F6-4CF6-98F6-B0939B383A9A}"/>
              </a:ext>
            </a:extLst>
          </p:cNvPr>
          <p:cNvSpPr>
            <a:spLocks noGrp="1"/>
          </p:cNvSpPr>
          <p:nvPr>
            <p:ph idx="1"/>
          </p:nvPr>
        </p:nvSpPr>
        <p:spPr>
          <a:xfrm>
            <a:off x="419100" y="1184385"/>
            <a:ext cx="8305800" cy="1015663"/>
          </a:xfrm>
        </p:spPr>
        <p:txBody>
          <a:bodyPr/>
          <a:lstStyle/>
          <a:p>
            <a:pPr marL="0" indent="0">
              <a:buNone/>
            </a:pPr>
            <a:r>
              <a:rPr lang="en-US" sz="2000" dirty="0"/>
              <a:t>MSFC is a world-class leader in space environmental effects and can perform testing of materials and components through Space Act Agreements and Cooperative Agreements.</a:t>
            </a:r>
          </a:p>
        </p:txBody>
      </p:sp>
      <p:pic>
        <p:nvPicPr>
          <p:cNvPr id="4" name="Picture 3">
            <a:extLst>
              <a:ext uri="{FF2B5EF4-FFF2-40B4-BE49-F238E27FC236}">
                <a16:creationId xmlns:a16="http://schemas.microsoft.com/office/drawing/2014/main" id="{65A6E24C-2F68-49CE-A4C4-901D0C6BF87E}"/>
              </a:ext>
            </a:extLst>
          </p:cNvPr>
          <p:cNvPicPr>
            <a:picLocks noChangeAspect="1"/>
          </p:cNvPicPr>
          <p:nvPr/>
        </p:nvPicPr>
        <p:blipFill>
          <a:blip r:embed="rId3"/>
          <a:stretch>
            <a:fillRect/>
          </a:stretch>
        </p:blipFill>
        <p:spPr>
          <a:xfrm>
            <a:off x="400707" y="2367690"/>
            <a:ext cx="2241526" cy="1998602"/>
          </a:xfrm>
          <a:prstGeom prst="rect">
            <a:avLst/>
          </a:prstGeom>
        </p:spPr>
      </p:pic>
      <p:pic>
        <p:nvPicPr>
          <p:cNvPr id="5" name="Picture 4">
            <a:extLst>
              <a:ext uri="{FF2B5EF4-FFF2-40B4-BE49-F238E27FC236}">
                <a16:creationId xmlns:a16="http://schemas.microsoft.com/office/drawing/2014/main" id="{870AD73A-5D5A-4DC3-8F37-707E1954B37F}"/>
              </a:ext>
            </a:extLst>
          </p:cNvPr>
          <p:cNvPicPr>
            <a:picLocks noChangeAspect="1"/>
          </p:cNvPicPr>
          <p:nvPr/>
        </p:nvPicPr>
        <p:blipFill>
          <a:blip r:embed="rId4"/>
          <a:stretch>
            <a:fillRect/>
          </a:stretch>
        </p:blipFill>
        <p:spPr>
          <a:xfrm>
            <a:off x="384941" y="4469046"/>
            <a:ext cx="2636703" cy="1753981"/>
          </a:xfrm>
          <a:prstGeom prst="rect">
            <a:avLst/>
          </a:prstGeom>
        </p:spPr>
      </p:pic>
      <p:sp>
        <p:nvSpPr>
          <p:cNvPr id="6" name="Subtitle 2">
            <a:extLst>
              <a:ext uri="{FF2B5EF4-FFF2-40B4-BE49-F238E27FC236}">
                <a16:creationId xmlns:a16="http://schemas.microsoft.com/office/drawing/2014/main" id="{099E9772-3225-4E37-983A-E81F268BF1C6}"/>
              </a:ext>
            </a:extLst>
          </p:cNvPr>
          <p:cNvSpPr txBox="1">
            <a:spLocks/>
          </p:cNvSpPr>
          <p:nvPr/>
        </p:nvSpPr>
        <p:spPr bwMode="auto">
          <a:xfrm>
            <a:off x="89209" y="6276773"/>
            <a:ext cx="3429000" cy="3077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400" i="0" kern="0" dirty="0">
                <a:effectLst/>
              </a:rPr>
              <a:t>High Intensity Solar Environment Test</a:t>
            </a:r>
          </a:p>
        </p:txBody>
      </p:sp>
      <p:pic>
        <p:nvPicPr>
          <p:cNvPr id="8" name="Picture 7">
            <a:extLst>
              <a:ext uri="{FF2B5EF4-FFF2-40B4-BE49-F238E27FC236}">
                <a16:creationId xmlns:a16="http://schemas.microsoft.com/office/drawing/2014/main" id="{7B9F41EE-60C1-45F3-A966-112A8C966E13}"/>
              </a:ext>
            </a:extLst>
          </p:cNvPr>
          <p:cNvPicPr>
            <a:picLocks noChangeAspect="1"/>
          </p:cNvPicPr>
          <p:nvPr/>
        </p:nvPicPr>
        <p:blipFill>
          <a:blip r:embed="rId5"/>
          <a:stretch>
            <a:fillRect/>
          </a:stretch>
        </p:blipFill>
        <p:spPr>
          <a:xfrm>
            <a:off x="6604697" y="2362200"/>
            <a:ext cx="2317791" cy="1863504"/>
          </a:xfrm>
          <a:prstGeom prst="rect">
            <a:avLst/>
          </a:prstGeom>
        </p:spPr>
      </p:pic>
      <p:pic>
        <p:nvPicPr>
          <p:cNvPr id="9" name="Picture 8">
            <a:extLst>
              <a:ext uri="{FF2B5EF4-FFF2-40B4-BE49-F238E27FC236}">
                <a16:creationId xmlns:a16="http://schemas.microsoft.com/office/drawing/2014/main" id="{2ADA9758-99DA-4A7D-A57F-BAA1C9446D17}"/>
              </a:ext>
            </a:extLst>
          </p:cNvPr>
          <p:cNvPicPr>
            <a:picLocks noChangeAspect="1"/>
          </p:cNvPicPr>
          <p:nvPr/>
        </p:nvPicPr>
        <p:blipFill>
          <a:blip r:embed="rId6"/>
          <a:stretch>
            <a:fillRect/>
          </a:stretch>
        </p:blipFill>
        <p:spPr>
          <a:xfrm>
            <a:off x="6604696" y="4343399"/>
            <a:ext cx="2064073" cy="1922023"/>
          </a:xfrm>
          <a:prstGeom prst="rect">
            <a:avLst/>
          </a:prstGeom>
        </p:spPr>
      </p:pic>
      <p:sp>
        <p:nvSpPr>
          <p:cNvPr id="10" name="Subtitle 2">
            <a:extLst>
              <a:ext uri="{FF2B5EF4-FFF2-40B4-BE49-F238E27FC236}">
                <a16:creationId xmlns:a16="http://schemas.microsoft.com/office/drawing/2014/main" id="{6A1EB20E-3253-44B9-889E-7491EC3D58B8}"/>
              </a:ext>
            </a:extLst>
          </p:cNvPr>
          <p:cNvSpPr txBox="1">
            <a:spLocks/>
          </p:cNvSpPr>
          <p:nvPr/>
        </p:nvSpPr>
        <p:spPr bwMode="auto">
          <a:xfrm>
            <a:off x="6337608" y="6276773"/>
            <a:ext cx="2717183" cy="3077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400" i="0" kern="0" dirty="0">
                <a:effectLst/>
              </a:rPr>
              <a:t>Atomic Oxygen Beam Facility</a:t>
            </a:r>
          </a:p>
        </p:txBody>
      </p:sp>
      <p:pic>
        <p:nvPicPr>
          <p:cNvPr id="11" name="Picture 10">
            <a:extLst>
              <a:ext uri="{FF2B5EF4-FFF2-40B4-BE49-F238E27FC236}">
                <a16:creationId xmlns:a16="http://schemas.microsoft.com/office/drawing/2014/main" id="{DF6B17C9-7250-429B-B031-E8634EA46297}"/>
              </a:ext>
            </a:extLst>
          </p:cNvPr>
          <p:cNvPicPr>
            <a:picLocks noChangeAspect="1"/>
          </p:cNvPicPr>
          <p:nvPr/>
        </p:nvPicPr>
        <p:blipFill>
          <a:blip r:embed="rId7"/>
          <a:stretch>
            <a:fillRect/>
          </a:stretch>
        </p:blipFill>
        <p:spPr>
          <a:xfrm>
            <a:off x="3619460" y="4387291"/>
            <a:ext cx="2130709" cy="1835736"/>
          </a:xfrm>
          <a:prstGeom prst="rect">
            <a:avLst/>
          </a:prstGeom>
        </p:spPr>
      </p:pic>
      <p:sp>
        <p:nvSpPr>
          <p:cNvPr id="12" name="Subtitle 2">
            <a:extLst>
              <a:ext uri="{FF2B5EF4-FFF2-40B4-BE49-F238E27FC236}">
                <a16:creationId xmlns:a16="http://schemas.microsoft.com/office/drawing/2014/main" id="{109F7DC4-9452-4F8A-8AA7-C0DFF53001A2}"/>
              </a:ext>
            </a:extLst>
          </p:cNvPr>
          <p:cNvSpPr txBox="1">
            <a:spLocks/>
          </p:cNvSpPr>
          <p:nvPr/>
        </p:nvSpPr>
        <p:spPr bwMode="auto">
          <a:xfrm>
            <a:off x="3576504" y="6265422"/>
            <a:ext cx="2241525" cy="5232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nSpc>
                <a:spcPct val="100000"/>
              </a:lnSpc>
            </a:pPr>
            <a:r>
              <a:rPr lang="en-US" sz="1400" i="0" kern="0" dirty="0">
                <a:effectLst/>
              </a:rPr>
              <a:t>Lunar Environment Test System</a:t>
            </a:r>
          </a:p>
        </p:txBody>
      </p:sp>
      <p:pic>
        <p:nvPicPr>
          <p:cNvPr id="14" name="Picture 13">
            <a:extLst>
              <a:ext uri="{FF2B5EF4-FFF2-40B4-BE49-F238E27FC236}">
                <a16:creationId xmlns:a16="http://schemas.microsoft.com/office/drawing/2014/main" id="{AB5DF80B-10C3-4519-8464-D7424EE43954}"/>
              </a:ext>
            </a:extLst>
          </p:cNvPr>
          <p:cNvPicPr>
            <a:picLocks noChangeAspect="1"/>
          </p:cNvPicPr>
          <p:nvPr/>
        </p:nvPicPr>
        <p:blipFill>
          <a:blip r:embed="rId8"/>
          <a:stretch>
            <a:fillRect/>
          </a:stretch>
        </p:blipFill>
        <p:spPr>
          <a:xfrm>
            <a:off x="3444057" y="2553085"/>
            <a:ext cx="2311519" cy="1149409"/>
          </a:xfrm>
          <a:prstGeom prst="rect">
            <a:avLst/>
          </a:prstGeom>
        </p:spPr>
      </p:pic>
      <p:sp>
        <p:nvSpPr>
          <p:cNvPr id="15" name="Subtitle 2">
            <a:extLst>
              <a:ext uri="{FF2B5EF4-FFF2-40B4-BE49-F238E27FC236}">
                <a16:creationId xmlns:a16="http://schemas.microsoft.com/office/drawing/2014/main" id="{918EC5F2-C0AD-43D9-9EB8-1DC1265E1D1C}"/>
              </a:ext>
            </a:extLst>
          </p:cNvPr>
          <p:cNvSpPr txBox="1">
            <a:spLocks/>
          </p:cNvSpPr>
          <p:nvPr/>
        </p:nvSpPr>
        <p:spPr bwMode="auto">
          <a:xfrm>
            <a:off x="2812718" y="3760052"/>
            <a:ext cx="3665403" cy="3077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400" i="0" kern="0" dirty="0">
                <a:effectLst/>
              </a:rPr>
              <a:t>Combined Environmental Effects Facility</a:t>
            </a:r>
          </a:p>
        </p:txBody>
      </p:sp>
    </p:spTree>
    <p:extLst>
      <p:ext uri="{BB962C8B-B14F-4D97-AF65-F5344CB8AC3E}">
        <p14:creationId xmlns:p14="http://schemas.microsoft.com/office/powerpoint/2010/main" val="1431178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5CACC-1AB0-4F0A-8650-F0AA2455567C}"/>
              </a:ext>
            </a:extLst>
          </p:cNvPr>
          <p:cNvSpPr>
            <a:spLocks noGrp="1"/>
          </p:cNvSpPr>
          <p:nvPr>
            <p:ph type="title"/>
          </p:nvPr>
        </p:nvSpPr>
        <p:spPr/>
        <p:txBody>
          <a:bodyPr/>
          <a:lstStyle/>
          <a:p>
            <a:r>
              <a:rPr lang="en-US" dirty="0"/>
              <a:t>Contact Info</a:t>
            </a:r>
          </a:p>
        </p:txBody>
      </p:sp>
      <p:sp>
        <p:nvSpPr>
          <p:cNvPr id="3" name="Content Placeholder 2">
            <a:extLst>
              <a:ext uri="{FF2B5EF4-FFF2-40B4-BE49-F238E27FC236}">
                <a16:creationId xmlns:a16="http://schemas.microsoft.com/office/drawing/2014/main" id="{1854D04D-AE27-4701-B157-070DCAA8AD6B}"/>
              </a:ext>
            </a:extLst>
          </p:cNvPr>
          <p:cNvSpPr>
            <a:spLocks noGrp="1"/>
          </p:cNvSpPr>
          <p:nvPr>
            <p:ph idx="1"/>
          </p:nvPr>
        </p:nvSpPr>
        <p:spPr>
          <a:xfrm>
            <a:off x="419100" y="1371600"/>
            <a:ext cx="8305800" cy="2699200"/>
          </a:xfrm>
        </p:spPr>
        <p:txBody>
          <a:bodyPr/>
          <a:lstStyle/>
          <a:p>
            <a:r>
              <a:rPr lang="en-US" dirty="0"/>
              <a:t>SEE Team Lead Mary Nehls  </a:t>
            </a:r>
            <a:r>
              <a:rPr lang="en-US" dirty="0">
                <a:hlinkClick r:id="rId2"/>
              </a:rPr>
              <a:t>mary.nehls@nasa.gov</a:t>
            </a:r>
            <a:endParaRPr lang="en-US" dirty="0"/>
          </a:p>
          <a:p>
            <a:endParaRPr lang="en-US" dirty="0"/>
          </a:p>
          <a:p>
            <a:r>
              <a:rPr lang="en-US" dirty="0"/>
              <a:t>Miria Finckenor  </a:t>
            </a:r>
            <a:r>
              <a:rPr lang="en-US" dirty="0">
                <a:hlinkClick r:id="rId3"/>
              </a:rPr>
              <a:t>miria.finckenor@nasa.gov</a:t>
            </a:r>
            <a:r>
              <a:rPr lang="en-US" dirty="0"/>
              <a:t> </a:t>
            </a:r>
          </a:p>
          <a:p>
            <a:pPr marL="0" indent="0">
              <a:buNone/>
            </a:pPr>
            <a:endParaRPr lang="en-US" dirty="0"/>
          </a:p>
        </p:txBody>
      </p:sp>
    </p:spTree>
    <p:extLst>
      <p:ext uri="{BB962C8B-B14F-4D97-AF65-F5344CB8AC3E}">
        <p14:creationId xmlns:p14="http://schemas.microsoft.com/office/powerpoint/2010/main" val="5684314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5CACC-1AB0-4F0A-8650-F0AA2455567C}"/>
              </a:ext>
            </a:extLst>
          </p:cNvPr>
          <p:cNvSpPr>
            <a:spLocks noGrp="1"/>
          </p:cNvSpPr>
          <p:nvPr>
            <p:ph type="title"/>
          </p:nvPr>
        </p:nvSpPr>
        <p:spPr/>
        <p:txBody>
          <a:bodyPr/>
          <a:lstStyle/>
          <a:p>
            <a:r>
              <a:rPr lang="en-US" dirty="0"/>
              <a:t>Other References</a:t>
            </a:r>
          </a:p>
        </p:txBody>
      </p:sp>
      <p:sp>
        <p:nvSpPr>
          <p:cNvPr id="3" name="Content Placeholder 2">
            <a:extLst>
              <a:ext uri="{FF2B5EF4-FFF2-40B4-BE49-F238E27FC236}">
                <a16:creationId xmlns:a16="http://schemas.microsoft.com/office/drawing/2014/main" id="{1854D04D-AE27-4701-B157-070DCAA8AD6B}"/>
              </a:ext>
            </a:extLst>
          </p:cNvPr>
          <p:cNvSpPr>
            <a:spLocks noGrp="1"/>
          </p:cNvSpPr>
          <p:nvPr>
            <p:ph idx="1"/>
          </p:nvPr>
        </p:nvSpPr>
        <p:spPr>
          <a:xfrm>
            <a:off x="304800" y="1227706"/>
            <a:ext cx="8305800" cy="5510739"/>
          </a:xfrm>
        </p:spPr>
        <p:txBody>
          <a:bodyPr/>
          <a:lstStyle/>
          <a:p>
            <a:r>
              <a:rPr lang="en-US" sz="1400" dirty="0"/>
              <a:t>“RED PLAGUE CONTROL PLAN (RPCP): The Control of Cuprous / Cupric Oxide Corrosion (Red Plague) in Silver-Coated Copper Wire, Cable, and Harness Assemblies”, Robert Wm. Cooke, JSC-CN-19990, 2010.</a:t>
            </a:r>
          </a:p>
          <a:p>
            <a:r>
              <a:rPr lang="en-US" sz="1400" dirty="0"/>
              <a:t>Vaughn, T., “Manufacturing Development Challenges for Exploration”, presentation to the Ares Program Manager Review, July 17, 2009.</a:t>
            </a:r>
          </a:p>
          <a:p>
            <a:r>
              <a:rPr lang="en-US" sz="1400" dirty="0"/>
              <a:t>“Final Report of the X-33 Liquid Hydrogen Tank Test Investigation Team,” NASA Marshall Space Flight Center, Huntsville, AL 35812,  May 2000.</a:t>
            </a:r>
          </a:p>
          <a:p>
            <a:r>
              <a:rPr lang="en-US" sz="1400" dirty="0"/>
              <a:t>Bedingfield, K. L., Leach, R. D., and Alexander, M. B. (eds.), “Spacecraft System Failures and Anomalies Attributed to the Natural Space Environment,” NASA Reference Publication 1390,  August 1996.</a:t>
            </a:r>
          </a:p>
          <a:p>
            <a:r>
              <a:rPr lang="en-US" sz="1400" dirty="0"/>
              <a:t>Finckenor, M. M., and Dooling, D., “Multilayer Insulation Material Guidelines,” NASA TP-1999-209263, April 1999.</a:t>
            </a:r>
          </a:p>
          <a:p>
            <a:r>
              <a:rPr lang="en-US" sz="1400" dirty="0" err="1"/>
              <a:t>Laub</a:t>
            </a:r>
            <a:r>
              <a:rPr lang="en-US" sz="1400" dirty="0"/>
              <a:t>, B., and E. </a:t>
            </a:r>
            <a:r>
              <a:rPr lang="en-US" sz="1400" dirty="0" err="1"/>
              <a:t>Venkatapathy</a:t>
            </a:r>
            <a:r>
              <a:rPr lang="en-US" sz="1400" dirty="0"/>
              <a:t>, E., “Thermal Protection System Technology and Facility Needs for Demanding Future Planetary Missions,” International Workshop on Planetary Probe Atmospheric Entry and Descent Trajectory Analysis and Science, Lisbon, Portugal, 6-9 October 2003.</a:t>
            </a:r>
          </a:p>
          <a:p>
            <a:r>
              <a:rPr lang="en-US" sz="1400" dirty="0"/>
              <a:t>Christiansen, E. L., “Handbook for Designing MMOD Protection,” NASA JSC- 64399, Jan. 2009.</a:t>
            </a:r>
          </a:p>
          <a:p>
            <a:r>
              <a:rPr lang="en-US" sz="1400" dirty="0"/>
              <a:t>Bailey, S., and </a:t>
            </a:r>
            <a:r>
              <a:rPr lang="en-US" sz="1400" dirty="0" err="1"/>
              <a:t>Raffaelle</a:t>
            </a:r>
            <a:r>
              <a:rPr lang="en-US" sz="1400" dirty="0"/>
              <a:t>, R., “Space Solar Cells and Arrays,”, In Handbook of Photovoltaic Science and Engineering, 2nd Edition, edited by A. </a:t>
            </a:r>
            <a:r>
              <a:rPr lang="en-US" sz="1400" dirty="0" err="1"/>
              <a:t>Luque</a:t>
            </a:r>
            <a:r>
              <a:rPr lang="en-US" sz="1400" dirty="0"/>
              <a:t> and S. </a:t>
            </a:r>
            <a:r>
              <a:rPr lang="en-US" sz="1400" dirty="0" err="1"/>
              <a:t>Hegedus</a:t>
            </a:r>
            <a:r>
              <a:rPr lang="en-US" sz="1400" dirty="0"/>
              <a:t>, Sheila Bailey and Ryne </a:t>
            </a:r>
            <a:r>
              <a:rPr lang="en-US" sz="1400" dirty="0" err="1"/>
              <a:t>Raffaelle</a:t>
            </a:r>
            <a:r>
              <a:rPr lang="en-US" sz="1400" dirty="0"/>
              <a:t>, Wiley, New York, 2011.</a:t>
            </a:r>
          </a:p>
          <a:p>
            <a:r>
              <a:rPr lang="en-US" sz="1400" dirty="0" err="1"/>
              <a:t>McMurtrey</a:t>
            </a:r>
            <a:r>
              <a:rPr lang="en-US" sz="1400" dirty="0"/>
              <a:t>, E. L., “Lubrication Handbook for the Space Industry,” NASA TM-86556, Dec. 1985.</a:t>
            </a:r>
          </a:p>
          <a:p>
            <a:r>
              <a:rPr lang="en-US" sz="1400" dirty="0" err="1"/>
              <a:t>Fusaro</a:t>
            </a:r>
            <a:r>
              <a:rPr lang="en-US" sz="1400" dirty="0"/>
              <a:t>, R. L., “NASA Space Mechanisms Handbook,” NASA TP-1999-206988, July 1999, particularly Chapters 15 and 22.</a:t>
            </a:r>
          </a:p>
        </p:txBody>
      </p:sp>
    </p:spTree>
    <p:extLst>
      <p:ext uri="{BB962C8B-B14F-4D97-AF65-F5344CB8AC3E}">
        <p14:creationId xmlns:p14="http://schemas.microsoft.com/office/powerpoint/2010/main" val="2575886456"/>
      </p:ext>
    </p:extLst>
  </p:cSld>
  <p:clrMapOvr>
    <a:masterClrMapping/>
  </p:clrMapOvr>
</p:sld>
</file>

<file path=ppt/theme/theme1.xml><?xml version="1.0" encoding="utf-8"?>
<a:theme xmlns:a="http://schemas.openxmlformats.org/drawingml/2006/main" name="ProgRev99_ISSPlanUtil.B">
  <a:themeElements>
    <a:clrScheme name="ProgRev99_ISSPlanUtil.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ogRev99_ISSPlanUtil.B">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000099"/>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85000"/>
          </a:lnSpc>
          <a:spcBef>
            <a:spcPct val="0"/>
          </a:spcBef>
          <a:spcAft>
            <a:spcPct val="0"/>
          </a:spcAft>
          <a:buClrTx/>
          <a:buSzTx/>
          <a:buFontTx/>
          <a:buNone/>
          <a:tabLst/>
          <a:defRPr kumimoji="0" lang="en-US" sz="2800" b="0" i="1" u="none" strike="noStrike" cap="none" normalizeH="0" baseline="0" smtClean="0">
            <a:ln>
              <a:noFill/>
            </a:ln>
            <a:solidFill>
              <a:srgbClr val="000099"/>
            </a:solidFill>
            <a:effectLst>
              <a:outerShdw blurRad="38100" dist="38100" dir="2700000" algn="tl">
                <a:srgbClr val="000000">
                  <a:alpha val="43137"/>
                </a:srgbClr>
              </a:outerShdw>
            </a:effectLst>
            <a:latin typeface="Arial Black" pitchFamily="34" charset="0"/>
          </a:defRPr>
        </a:defPPr>
      </a:lstStyle>
    </a:spDef>
    <a:lnDef>
      <a:spPr bwMode="auto">
        <a:xfrm>
          <a:off x="0" y="0"/>
          <a:ext cx="1" cy="1"/>
        </a:xfrm>
        <a:custGeom>
          <a:avLst/>
          <a:gdLst/>
          <a:ahLst/>
          <a:cxnLst/>
          <a:rect l="0" t="0" r="0" b="0"/>
          <a:pathLst/>
        </a:custGeom>
        <a:noFill/>
        <a:ln w="9525" cap="flat" cmpd="sng" algn="ctr">
          <a:solidFill>
            <a:srgbClr val="000099"/>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85000"/>
          </a:lnSpc>
          <a:spcBef>
            <a:spcPct val="0"/>
          </a:spcBef>
          <a:spcAft>
            <a:spcPct val="0"/>
          </a:spcAft>
          <a:buClrTx/>
          <a:buSzTx/>
          <a:buFontTx/>
          <a:buNone/>
          <a:tabLst/>
          <a:defRPr kumimoji="0" lang="en-US" sz="2800" b="0" i="1" u="none" strike="noStrike" cap="none" normalizeH="0" baseline="0" smtClean="0">
            <a:ln>
              <a:noFill/>
            </a:ln>
            <a:solidFill>
              <a:srgbClr val="000099"/>
            </a:solidFill>
            <a:effectLst>
              <a:outerShdw blurRad="38100" dist="38100" dir="2700000" algn="tl">
                <a:srgbClr val="000000">
                  <a:alpha val="43137"/>
                </a:srgbClr>
              </a:outerShdw>
            </a:effectLst>
            <a:latin typeface="Arial Black" pitchFamily="34" charset="0"/>
          </a:defRPr>
        </a:defPPr>
      </a:lstStyle>
    </a:lnDef>
  </a:objectDefaults>
  <a:extraClrSchemeLst>
    <a:extraClrScheme>
      <a:clrScheme name="ProgRev99_ISSPlanUtil.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ogRev99_ISSPlanUtil.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ogRev99_ISSPlanUtil.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ogRev99_ISSPlanUtil.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ogRev99_ISSPlanUtil.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ogRev99_ISSPlanUtil.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ogRev99_ISSPlanUtil.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AEE0B679CF0448BBF465020BEF41AF" ma:contentTypeVersion="2" ma:contentTypeDescription="Create a new document." ma:contentTypeScope="" ma:versionID="287862c76185c3bd48f84f8c6533d764">
  <xsd:schema xmlns:xsd="http://www.w3.org/2001/XMLSchema" xmlns:xs="http://www.w3.org/2001/XMLSchema" xmlns:p="http://schemas.microsoft.com/office/2006/metadata/properties" xmlns:ns2="2ff25ef2-d1fa-4e64-bd71-331e9f2b91e1" targetNamespace="http://schemas.microsoft.com/office/2006/metadata/properties" ma:root="true" ma:fieldsID="0ecb73c6879c87f7594e4a82e88b6835" ns2:_="">
    <xsd:import namespace="2ff25ef2-d1fa-4e64-bd71-331e9f2b91e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f25ef2-d1fa-4e64-bd71-331e9f2b91e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30B2C1A-486C-488D-A5A6-C5DC4AE66C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f25ef2-d1fa-4e64-bd71-331e9f2b91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59D687-D691-4B34-B8A2-F0A788505726}">
  <ds:schemaRefs>
    <ds:schemaRef ds:uri="http://schemas.microsoft.com/sharepoint/v3/contenttype/forms"/>
  </ds:schemaRefs>
</ds:datastoreItem>
</file>

<file path=customXml/itemProps3.xml><?xml version="1.0" encoding="utf-8"?>
<ds:datastoreItem xmlns:ds="http://schemas.openxmlformats.org/officeDocument/2006/customXml" ds:itemID="{5EB5ABAF-4D29-49B1-B82C-E1FA2B052699}">
  <ds:schemaRefs>
    <ds:schemaRef ds:uri="http://schemas.microsoft.com/office/2006/metadata/properties"/>
    <ds:schemaRef ds:uri="http://www.w3.org/XML/1998/namespace"/>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2ff25ef2-d1fa-4e64-bd71-331e9f2b91e1"/>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Words>5440</Words>
  <Application>Microsoft Office PowerPoint</Application>
  <PresentationFormat>On-screen Show (4:3)</PresentationFormat>
  <Paragraphs>460</Paragraphs>
  <Slides>49</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Arial Black</vt:lpstr>
      <vt:lpstr>Calibri</vt:lpstr>
      <vt:lpstr>CG Omega</vt:lpstr>
      <vt:lpstr>Times New Roman</vt:lpstr>
      <vt:lpstr>Wingdings</vt:lpstr>
      <vt:lpstr>ProgRev99_ISSPlanUtil.B</vt:lpstr>
      <vt:lpstr>Materials Selection   Commercial Lunar Payload Services (CLPS) Technical Workshop</vt:lpstr>
      <vt:lpstr>Purpose</vt:lpstr>
      <vt:lpstr>Agenda</vt:lpstr>
      <vt:lpstr>Spacecraft Materials 101</vt:lpstr>
      <vt:lpstr>NASA-STD-6016</vt:lpstr>
      <vt:lpstr>Useful NASA/MSFC Standards</vt:lpstr>
      <vt:lpstr>Spacecraft Design and Materials Requirements</vt:lpstr>
      <vt:lpstr>Materials Obsolescence</vt:lpstr>
      <vt:lpstr>Flammability and Outgassing</vt:lpstr>
      <vt:lpstr>Flammability and Outgassing</vt:lpstr>
      <vt:lpstr>Outgassing</vt:lpstr>
      <vt:lpstr>Outgassing – Lesson Learned</vt:lpstr>
      <vt:lpstr>Structural Materials</vt:lpstr>
      <vt:lpstr>Structural Materials – Lesson Learned</vt:lpstr>
      <vt:lpstr>Structural Materials</vt:lpstr>
      <vt:lpstr>Corrosion Protection</vt:lpstr>
      <vt:lpstr>Manufacturability</vt:lpstr>
      <vt:lpstr>Manufacturability</vt:lpstr>
      <vt:lpstr>Will it fit?</vt:lpstr>
      <vt:lpstr>Thermal Control</vt:lpstr>
      <vt:lpstr>Thermal Environment</vt:lpstr>
      <vt:lpstr>Thermal Control</vt:lpstr>
      <vt:lpstr>Thermal Control</vt:lpstr>
      <vt:lpstr>Thermal Protection</vt:lpstr>
      <vt:lpstr>Radiation Shielding</vt:lpstr>
      <vt:lpstr>Meteoroids and Space Debris</vt:lpstr>
      <vt:lpstr>Space Debris</vt:lpstr>
      <vt:lpstr>Optical Materials</vt:lpstr>
      <vt:lpstr>Solar Array Materials</vt:lpstr>
      <vt:lpstr>Arcing in Solar Arrays </vt:lpstr>
      <vt:lpstr>Solar Array Damage Due to  Electro-static Discharge (ESD) </vt:lpstr>
      <vt:lpstr>Designing to Mitigate ESD</vt:lpstr>
      <vt:lpstr>Designing to Mitigate ESD</vt:lpstr>
      <vt:lpstr>Lessons Learned - Wiring</vt:lpstr>
      <vt:lpstr>Lessons Learned - Wiring</vt:lpstr>
      <vt:lpstr>Tribology Recommendations</vt:lpstr>
      <vt:lpstr>Tribology (Mechanisms and Lubricants) Lessons</vt:lpstr>
      <vt:lpstr>Tribology Lesson Learned</vt:lpstr>
      <vt:lpstr>Seals</vt:lpstr>
      <vt:lpstr>Adhesives</vt:lpstr>
      <vt:lpstr>Adhesives</vt:lpstr>
      <vt:lpstr>Particulate Contamination</vt:lpstr>
      <vt:lpstr>Ground Support Equipment</vt:lpstr>
      <vt:lpstr>Ground Support Equipment</vt:lpstr>
      <vt:lpstr>So if you’re going to the Moon…</vt:lpstr>
      <vt:lpstr>Any Dwell Time in Low Earth Orbit?</vt:lpstr>
      <vt:lpstr>MSFC Space Environmental Effects Capabilities</vt:lpstr>
      <vt:lpstr>Contact Info</vt:lpstr>
      <vt:lpstr>Other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 Environmental Effects  SEE 101</dc:title>
  <dc:creator/>
  <cp:lastModifiedBy/>
  <cp:revision>4</cp:revision>
  <dcterms:created xsi:type="dcterms:W3CDTF">2018-11-02T17:11:14Z</dcterms:created>
  <dcterms:modified xsi:type="dcterms:W3CDTF">2023-05-04T21:13:06Z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0x0101001EAEE0B679CF0448BBF465020BEF41AF</vt:lpwstr>
  </property>
</Properties>
</file>