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7"/>
  </p:notesMasterIdLst>
  <p:sldIdLst>
    <p:sldId id="256" r:id="rId2"/>
    <p:sldId id="266" r:id="rId3"/>
    <p:sldId id="288" r:id="rId4"/>
    <p:sldId id="286" r:id="rId5"/>
    <p:sldId id="287" r:id="rId6"/>
    <p:sldId id="290" r:id="rId7"/>
    <p:sldId id="291" r:id="rId8"/>
    <p:sldId id="299" r:id="rId9"/>
    <p:sldId id="292" r:id="rId10"/>
    <p:sldId id="293" r:id="rId11"/>
    <p:sldId id="297" r:id="rId12"/>
    <p:sldId id="294" r:id="rId13"/>
    <p:sldId id="300" r:id="rId14"/>
    <p:sldId id="295" r:id="rId15"/>
    <p:sldId id="29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1AFF"/>
    <a:srgbClr val="BE80FF"/>
    <a:srgbClr val="FF2121"/>
    <a:srgbClr val="FF14FF"/>
    <a:srgbClr val="28FF28"/>
    <a:srgbClr val="FF8080"/>
    <a:srgbClr val="26FF26"/>
    <a:srgbClr val="0000FF"/>
    <a:srgbClr val="FF0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097" autoAdjust="0"/>
  </p:normalViewPr>
  <p:slideViewPr>
    <p:cSldViewPr snapToGrid="0">
      <p:cViewPr varScale="1">
        <p:scale>
          <a:sx n="103" d="100"/>
          <a:sy n="103" d="100"/>
        </p:scale>
        <p:origin x="828" y="114"/>
      </p:cViewPr>
      <p:guideLst/>
    </p:cSldViewPr>
  </p:slideViewPr>
  <p:outlineViewPr>
    <p:cViewPr>
      <p:scale>
        <a:sx n="33" d="100"/>
        <a:sy n="33" d="100"/>
      </p:scale>
      <p:origin x="0" y="-1234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361475-8B35-428F-AFEF-476D7E0097A1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B3AA78-19EC-40F9-9CDA-93FE65472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763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>
            <a:lvl1pPr algn="ctr">
              <a:defRPr sz="300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D616A-D1B6-460C-A53D-4FD89B316398}" type="datetime1">
              <a:rPr lang="en-US" smtClean="0"/>
              <a:t>5/1/2023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212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12192000" cy="6106886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6A4F9-A7C9-4DA0-AFC8-816508524BC2}" type="datetime1">
              <a:rPr lang="en-US" smtClean="0"/>
              <a:t>5/1/2023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540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6B997-EAB0-4238-A3D5-2B951CE958C5}" type="datetime1">
              <a:rPr lang="en-US" smtClean="0"/>
              <a:t>5/1/2023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153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6096000" cy="2909738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6B997-EAB0-4238-A3D5-2B951CE958C5}" type="datetime1">
              <a:rPr lang="en-US" smtClean="0"/>
              <a:t>5/1/2023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096000" y="3486684"/>
            <a:ext cx="6096000" cy="3153602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876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46638"/>
            <a:ext cx="6096000" cy="4193648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6B997-EAB0-4238-A3D5-2B951CE958C5}" type="datetime1">
              <a:rPr lang="en-US" smtClean="0"/>
              <a:t>5/1/2023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0" y="533400"/>
            <a:ext cx="12192000" cy="1913238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451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ctr">
              <a:defRPr sz="2250" b="1" cap="all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 algn="ctr">
              <a:buNone/>
              <a:defRPr sz="1125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83EF1-7C94-4F70-82AF-2B69942FD03B}" type="datetime1">
              <a:rPr lang="en-US" smtClean="0"/>
              <a:t>5/1/2023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920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5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1575">
                <a:latin typeface="+mj-lt"/>
              </a:defRPr>
            </a:lvl1pPr>
            <a:lvl2pPr>
              <a:defRPr sz="1350">
                <a:latin typeface="+mj-lt"/>
              </a:defRPr>
            </a:lvl2pPr>
            <a:lvl3pPr>
              <a:defRPr sz="1125">
                <a:latin typeface="+mj-lt"/>
              </a:defRPr>
            </a:lvl3pPr>
            <a:lvl4pPr>
              <a:defRPr sz="1013">
                <a:latin typeface="+mj-lt"/>
              </a:defRPr>
            </a:lvl4pPr>
            <a:lvl5pPr>
              <a:defRPr sz="1013">
                <a:latin typeface="+mj-lt"/>
              </a:defRPr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1575">
                <a:latin typeface="+mj-lt"/>
              </a:defRPr>
            </a:lvl1pPr>
            <a:lvl2pPr>
              <a:defRPr sz="1350">
                <a:latin typeface="+mj-lt"/>
              </a:defRPr>
            </a:lvl2pPr>
            <a:lvl3pPr>
              <a:defRPr sz="1125">
                <a:latin typeface="+mj-lt"/>
              </a:defRPr>
            </a:lvl3pPr>
            <a:lvl4pPr>
              <a:defRPr sz="1013">
                <a:latin typeface="+mj-lt"/>
              </a:defRPr>
            </a:lvl4pPr>
            <a:lvl5pPr>
              <a:defRPr sz="1013">
                <a:latin typeface="+mj-lt"/>
              </a:defRPr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C2B4A-E1A0-4A93-9852-64D15C19A4FD}" type="datetime1">
              <a:rPr lang="en-US" smtClean="0"/>
              <a:t>5/1/2023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458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350" b="1">
                <a:latin typeface="+mj-lt"/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350">
                <a:latin typeface="+mj-lt"/>
              </a:defRPr>
            </a:lvl1pPr>
            <a:lvl2pPr>
              <a:defRPr sz="1125">
                <a:latin typeface="+mj-lt"/>
              </a:defRPr>
            </a:lvl2pPr>
            <a:lvl3pPr>
              <a:defRPr sz="1013">
                <a:latin typeface="+mj-lt"/>
              </a:defRPr>
            </a:lvl3pPr>
            <a:lvl4pPr>
              <a:defRPr sz="900">
                <a:latin typeface="+mj-lt"/>
              </a:defRPr>
            </a:lvl4pPr>
            <a:lvl5pPr>
              <a:defRPr sz="900">
                <a:latin typeface="+mj-lt"/>
              </a:defRPr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1350" b="1">
                <a:latin typeface="+mj-lt"/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1350">
                <a:latin typeface="+mj-lt"/>
              </a:defRPr>
            </a:lvl1pPr>
            <a:lvl2pPr>
              <a:defRPr sz="1125">
                <a:latin typeface="+mj-lt"/>
              </a:defRPr>
            </a:lvl2pPr>
            <a:lvl3pPr>
              <a:defRPr sz="1013">
                <a:latin typeface="+mj-lt"/>
              </a:defRPr>
            </a:lvl3pPr>
            <a:lvl4pPr>
              <a:defRPr sz="900">
                <a:latin typeface="+mj-lt"/>
              </a:defRPr>
            </a:lvl4pPr>
            <a:lvl5pPr>
              <a:defRPr sz="900">
                <a:latin typeface="+mj-lt"/>
              </a:defRPr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CA395-8980-4027-A6C8-820DE1B30D6B}" type="datetime1">
              <a:rPr lang="en-US" smtClean="0"/>
              <a:t>5/1/2023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97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DB3FC-AADC-4E47-A18E-AA56A36429C1}" type="datetime1">
              <a:rPr lang="en-US" smtClean="0"/>
              <a:t>5/1/2023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480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DA960-A1E5-46D7-AB35-DDB0CFD90B5F}" type="datetime1">
              <a:rPr lang="en-US" smtClean="0"/>
              <a:t>5/1/2023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028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544904"/>
            <a:ext cx="4011084" cy="1162050"/>
          </a:xfrm>
        </p:spPr>
        <p:txBody>
          <a:bodyPr anchor="b"/>
          <a:lstStyle>
            <a:lvl1pPr algn="l">
              <a:defRPr sz="1125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544907"/>
            <a:ext cx="6815667" cy="5581261"/>
          </a:xfrm>
        </p:spPr>
        <p:txBody>
          <a:bodyPr/>
          <a:lstStyle>
            <a:lvl1pPr>
              <a:defRPr sz="1800">
                <a:latin typeface="+mj-lt"/>
              </a:defRPr>
            </a:lvl1pPr>
            <a:lvl2pPr>
              <a:defRPr sz="1575">
                <a:latin typeface="+mj-lt"/>
              </a:defRPr>
            </a:lvl2pPr>
            <a:lvl3pPr>
              <a:defRPr sz="1350">
                <a:latin typeface="+mj-lt"/>
              </a:defRPr>
            </a:lvl3pPr>
            <a:lvl4pPr>
              <a:defRPr sz="1125">
                <a:latin typeface="+mj-lt"/>
              </a:defRPr>
            </a:lvl4pPr>
            <a:lvl5pPr>
              <a:defRPr sz="1125">
                <a:latin typeface="+mj-lt"/>
              </a:defRPr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779373"/>
            <a:ext cx="4011084" cy="4346792"/>
          </a:xfrm>
        </p:spPr>
        <p:txBody>
          <a:bodyPr/>
          <a:lstStyle>
            <a:lvl1pPr marL="0" indent="0">
              <a:buNone/>
              <a:defRPr sz="788">
                <a:latin typeface="+mj-lt"/>
              </a:defRPr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250E4-F8FE-41A2-B4B0-EC728FBCA0FC}" type="datetime1">
              <a:rPr lang="en-US" smtClean="0"/>
              <a:t>5/1/2023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41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125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1800">
                <a:latin typeface="+mj-lt"/>
              </a:defRPr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788">
                <a:latin typeface="+mj-lt"/>
              </a:defRPr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8BE4A-8F5F-41CD-BF92-28855203F6D0}" type="datetime1">
              <a:rPr lang="en-US" smtClean="0"/>
              <a:t>5/1/2023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8899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82F17-6C10-4EC5-AA55-9A686923FE22}" type="datetime1">
              <a:rPr lang="en-US" smtClean="0"/>
              <a:t>5/1/2023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790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43697"/>
            <a:ext cx="2743200" cy="5582468"/>
          </a:xfrm>
        </p:spPr>
        <p:txBody>
          <a:bodyPr vert="eaVert"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543697"/>
            <a:ext cx="8026400" cy="5582468"/>
          </a:xfrm>
        </p:spPr>
        <p:txBody>
          <a:bodyPr vert="eaVert"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4C998-F9BD-4CC1-9528-8828983DE1AE}" type="datetime1">
              <a:rPr lang="en-US" smtClean="0"/>
              <a:t>5/1/2023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702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12776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533400"/>
            <a:ext cx="6096000" cy="6106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683833"/>
            <a:ext cx="2844800" cy="1755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BF3BB-3864-4021-ADC4-EA0E31B85A87}" type="datetime1">
              <a:rPr lang="en-US" smtClean="0"/>
              <a:t>5/1/2023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683833"/>
            <a:ext cx="3860800" cy="1755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74036" y="55048"/>
            <a:ext cx="969555" cy="3444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03755-68D5-4458-A507-EE735F435CB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457200"/>
            <a:ext cx="12192000" cy="1828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pic>
        <p:nvPicPr>
          <p:cNvPr id="8" name="Picture 13" descr="NASA insigniaCMYK"/>
          <p:cNvPicPr preferRelativeResize="0"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1109" y="-1"/>
            <a:ext cx="59436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7632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4" r:id="rId4"/>
    <p:sldLayoutId id="2147483673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p:hf hdr="0" ftr="0" dt="0"/>
  <p:txStyles>
    <p:titleStyle>
      <a:lvl1pPr algn="l" defTabSz="514350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Times New Roman" panose="02020603050405020304" pitchFamily="18" charset="0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Times New Roman" panose="02020603050405020304" pitchFamily="18" charset="0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75" kern="1200">
          <a:solidFill>
            <a:schemeClr val="tx1"/>
          </a:solidFill>
          <a:latin typeface="+mj-lt"/>
          <a:ea typeface="+mn-ea"/>
          <a:cs typeface="Times New Roman" panose="02020603050405020304" pitchFamily="18" charset="0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j-lt"/>
          <a:ea typeface="+mn-ea"/>
          <a:cs typeface="Times New Roman" panose="02020603050405020304" pitchFamily="18" charset="0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125" kern="1200">
          <a:solidFill>
            <a:schemeClr val="tx1"/>
          </a:solidFill>
          <a:latin typeface="+mj-lt"/>
          <a:ea typeface="+mn-ea"/>
          <a:cs typeface="Times New Roman" panose="02020603050405020304" pitchFamily="18" charset="0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»"/>
        <a:defRPr sz="1125" kern="1200">
          <a:solidFill>
            <a:schemeClr val="tx1"/>
          </a:solidFill>
          <a:latin typeface="+mj-lt"/>
          <a:ea typeface="+mn-ea"/>
          <a:cs typeface="Times New Roman" panose="02020603050405020304" pitchFamily="18" charset="0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Absorption Laser Differential Interferometry for Simultaneous Colinear Flow Property and Fluctuation Measurements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2575560"/>
          </a:xfrm>
        </p:spPr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Joshua M. Weisberger, Gregory C. Herring, Brett F. Bathel, and Amanda Chou</a:t>
            </a:r>
          </a:p>
          <a:p>
            <a:endParaRPr lang="en-US" dirty="0">
              <a:latin typeface="+mj-lt"/>
            </a:endParaRPr>
          </a:p>
          <a:p>
            <a:r>
              <a:rPr lang="en-US" dirty="0"/>
              <a:t>NASA Langley Research Center</a:t>
            </a:r>
          </a:p>
          <a:p>
            <a:endParaRPr lang="en-US" dirty="0">
              <a:latin typeface="+mj-lt"/>
            </a:endParaRPr>
          </a:p>
          <a:p>
            <a:r>
              <a:rPr lang="en-US" i="1" dirty="0">
                <a:latin typeface="+mj-lt"/>
              </a:rPr>
              <a:t>AIAA 2023 AVIATION Forum</a:t>
            </a:r>
          </a:p>
        </p:txBody>
      </p:sp>
    </p:spTree>
    <p:extLst>
      <p:ext uri="{BB962C8B-B14F-4D97-AF65-F5344CB8AC3E}">
        <p14:creationId xmlns:p14="http://schemas.microsoft.com/office/powerpoint/2010/main" val="989673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13629-950D-4F9D-ACE5-0016E991A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Motivation for Combined Absorption and LDI Measurements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70972-F5D2-4E84-8350-1D8C4F0D6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3400"/>
            <a:ext cx="12192000" cy="632460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Interferometry measurements are sensitive to small changes in optical path length through a flow of interest</a:t>
            </a:r>
          </a:p>
          <a:p>
            <a:pPr lvl="1"/>
            <a:r>
              <a:rPr lang="en-US" sz="2000" dirty="0"/>
              <a:t>Used extensively in hypersonic test facilities for freestream characterization and boundary layer transition measurements</a:t>
            </a:r>
          </a:p>
          <a:p>
            <a:endParaRPr lang="en-US" sz="2800" dirty="0"/>
          </a:p>
          <a:p>
            <a:r>
              <a:rPr lang="en-US" sz="2800" dirty="0"/>
              <a:t>Ongoing efforts to characterize FLDI systems since their re-introduction as a flow diagnostic in 2013</a:t>
            </a:r>
          </a:p>
          <a:p>
            <a:endParaRPr lang="en-US" sz="2800" dirty="0"/>
          </a:p>
          <a:p>
            <a:r>
              <a:rPr lang="en-US" sz="2800" dirty="0"/>
              <a:t>Two motivations for this work</a:t>
            </a:r>
          </a:p>
          <a:p>
            <a:pPr lvl="1"/>
            <a:r>
              <a:rPr lang="en-US" sz="2000" dirty="0"/>
              <a:t>1) Link the fluctuation measurements from interferometry to mean flow properties</a:t>
            </a:r>
          </a:p>
          <a:p>
            <a:pPr lvl="1"/>
            <a:r>
              <a:rPr lang="en-US" sz="2000" dirty="0"/>
              <a:t>2) Provide a simultaneous measurement of interferometry and wind tunnel freestream conditions for wind tunnel facility operators and simulations</a:t>
            </a:r>
          </a:p>
          <a:p>
            <a:endParaRPr lang="en-US" sz="2800" dirty="0"/>
          </a:p>
          <a:p>
            <a:r>
              <a:rPr lang="en-US" sz="2800" dirty="0"/>
              <a:t>End goal of measurement:</a:t>
            </a:r>
          </a:p>
          <a:p>
            <a:pPr lvl="1"/>
            <a:r>
              <a:rPr lang="en-US" sz="2000" dirty="0"/>
              <a:t>Provide simultaneous, colinear measurements of both flow fluctuations (small optical path length changes) and flow gas properties (temperature, pressure, concentration)</a:t>
            </a:r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E95942-B489-4ACB-B344-563ACBA94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73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13629-950D-4F9D-ACE5-0016E991A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Absorption Laser Differential Interferometer (A-LDI)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70972-F5D2-4E84-8350-1D8C4F0D6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3400"/>
            <a:ext cx="12192000" cy="2476874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Tunable diode laser (760 nm) used for simultaneous, colinear absorption and LDI measurements</a:t>
            </a:r>
          </a:p>
          <a:p>
            <a:pPr lvl="1"/>
            <a:r>
              <a:rPr lang="en-US" sz="1800" dirty="0"/>
              <a:t>Probes O</a:t>
            </a:r>
            <a:r>
              <a:rPr lang="en-US" sz="1800" baseline="-25000" dirty="0"/>
              <a:t>2</a:t>
            </a:r>
            <a:r>
              <a:rPr lang="en-US" sz="1800" dirty="0"/>
              <a:t> absorption transitions using both direct absorption and wavelength modulation spectroscopy (DAS and WMS)</a:t>
            </a:r>
          </a:p>
          <a:p>
            <a:endParaRPr lang="en-US" sz="2400" dirty="0"/>
          </a:p>
          <a:p>
            <a:r>
              <a:rPr lang="en-US" sz="2400" dirty="0"/>
              <a:t>All photodiodes acquire signal simultaneously (adjustable signal using vPBS</a:t>
            </a:r>
            <a:r>
              <a:rPr lang="en-US" sz="2400" baseline="30000" dirty="0"/>
              <a:t>1P</a:t>
            </a:r>
            <a:r>
              <a:rPr lang="en-US" sz="2400" dirty="0"/>
              <a:t> and vPBS</a:t>
            </a:r>
            <a:r>
              <a:rPr lang="en-US" sz="2400" baseline="30000" dirty="0"/>
              <a:t>2P</a:t>
            </a:r>
          </a:p>
          <a:p>
            <a:pPr lvl="1"/>
            <a:r>
              <a:rPr lang="en-US" sz="1800" dirty="0"/>
              <a:t>Photodiodes PD</a:t>
            </a:r>
            <a:r>
              <a:rPr lang="en-US" sz="1800" baseline="30000" dirty="0"/>
              <a:t>1</a:t>
            </a:r>
            <a:r>
              <a:rPr lang="en-US" sz="1800" dirty="0"/>
              <a:t>, PD</a:t>
            </a:r>
            <a:r>
              <a:rPr lang="en-US" sz="1800" baseline="30000" dirty="0"/>
              <a:t>2</a:t>
            </a:r>
            <a:r>
              <a:rPr lang="en-US" sz="1800" dirty="0"/>
              <a:t>, and PD</a:t>
            </a:r>
            <a:r>
              <a:rPr lang="en-US" sz="1800" baseline="30000" dirty="0"/>
              <a:t>3</a:t>
            </a:r>
            <a:r>
              <a:rPr lang="en-US" sz="1800" dirty="0"/>
              <a:t> used for absorption</a:t>
            </a:r>
            <a:endParaRPr lang="en-US" sz="1600" dirty="0"/>
          </a:p>
          <a:p>
            <a:pPr lvl="1"/>
            <a:r>
              <a:rPr lang="en-US" sz="1800" dirty="0"/>
              <a:t>Photodiode PD</a:t>
            </a:r>
            <a:r>
              <a:rPr lang="en-US" sz="1800" baseline="30000" dirty="0"/>
              <a:t>4</a:t>
            </a:r>
            <a:r>
              <a:rPr lang="en-US" sz="1800" dirty="0"/>
              <a:t> used for LDI</a:t>
            </a:r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E95942-B489-4ACB-B344-563ACBA94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3B89CD-E10E-AB80-ACDD-8F4B68D30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3068002"/>
            <a:ext cx="11182350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648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91EB5-4C29-E767-1121-D1756F476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Laser Tuning Waveforms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58F57-9880-E356-B313-8B51D616B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3400"/>
            <a:ext cx="4226560" cy="2713910"/>
          </a:xfrm>
        </p:spPr>
        <p:txBody>
          <a:bodyPr>
            <a:normAutofit/>
          </a:bodyPr>
          <a:lstStyle/>
          <a:p>
            <a:r>
              <a:rPr lang="en-US" sz="2000" dirty="0"/>
              <a:t>Typical LDI/FLDI systems use a constant laser output power</a:t>
            </a:r>
          </a:p>
          <a:p>
            <a:pPr lvl="1"/>
            <a:r>
              <a:rPr lang="en-US" sz="1775" dirty="0"/>
              <a:t>No absorption due to any gas species at these wavelengths (532 nm, 630 nm)</a:t>
            </a:r>
          </a:p>
          <a:p>
            <a:endParaRPr lang="en-US" sz="2000" dirty="0"/>
          </a:p>
          <a:p>
            <a:r>
              <a:rPr lang="en-US" sz="2000" dirty="0"/>
              <a:t>Changing injection current to laser changes output power and thus wavelength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E5D41-1B46-A171-1914-565A93753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2B966A-F99E-E7AA-3B0B-4A5E682D7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6952" y="591128"/>
            <a:ext cx="7715038" cy="2464526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2CC135F-A6E9-D853-3CED-E123B743BF59}"/>
              </a:ext>
            </a:extLst>
          </p:cNvPr>
          <p:cNvSpPr txBox="1">
            <a:spLocks/>
          </p:cNvSpPr>
          <p:nvPr/>
        </p:nvSpPr>
        <p:spPr>
          <a:xfrm>
            <a:off x="0" y="3610690"/>
            <a:ext cx="12192000" cy="31922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92881" indent="-192881" algn="l" defTabSz="51435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  <a:lvl2pPr marL="417910" indent="-160735" algn="l" defTabSz="51435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75" kern="1200">
                <a:solidFill>
                  <a:schemeClr val="tx1"/>
                </a:solidFill>
                <a:latin typeface="+mj-lt"/>
                <a:ea typeface="+mn-ea"/>
                <a:cs typeface="Times New Roman" panose="02020603050405020304" pitchFamily="18" charset="0"/>
              </a:defRPr>
            </a:lvl2pPr>
            <a:lvl3pPr marL="642938" indent="-128588" algn="l" defTabSz="51435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j-lt"/>
                <a:ea typeface="+mn-ea"/>
                <a:cs typeface="Times New Roman" panose="02020603050405020304" pitchFamily="18" charset="0"/>
              </a:defRPr>
            </a:lvl3pPr>
            <a:lvl4pPr marL="900113" indent="-128588" algn="l" defTabSz="51435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25" kern="1200">
                <a:solidFill>
                  <a:schemeClr val="tx1"/>
                </a:solidFill>
                <a:latin typeface="+mj-lt"/>
                <a:ea typeface="+mn-ea"/>
                <a:cs typeface="Times New Roman" panose="02020603050405020304" pitchFamily="18" charset="0"/>
              </a:defRPr>
            </a:lvl4pPr>
            <a:lvl5pPr marL="1157288" indent="-128588" algn="l" defTabSz="51435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25" kern="1200">
                <a:solidFill>
                  <a:schemeClr val="tx1"/>
                </a:solidFill>
                <a:latin typeface="+mj-lt"/>
                <a:ea typeface="+mn-ea"/>
                <a:cs typeface="Times New Roman" panose="02020603050405020304" pitchFamily="18" charset="0"/>
              </a:defRPr>
            </a:lvl5pPr>
            <a:lvl6pPr marL="1414463" indent="-128588" algn="l" defTabSz="51435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Absorption measurements using ramping injection current (red, blue)</a:t>
            </a:r>
          </a:p>
          <a:p>
            <a:pPr lvl="1"/>
            <a:r>
              <a:rPr lang="en-US" sz="1775" dirty="0"/>
              <a:t>Direct absorption spectroscopy (DAS) is easiest method, but suffers from lower SNR for weak absorption</a:t>
            </a:r>
          </a:p>
          <a:p>
            <a:pPr lvl="1"/>
            <a:r>
              <a:rPr lang="en-US" sz="1775" dirty="0"/>
              <a:t>Wavelength modulation spectroscopy (WMS) is more difficult to implement, but results in lower detection limits, ideal for weak absorption of O</a:t>
            </a:r>
            <a:r>
              <a:rPr lang="en-US" sz="1775" baseline="-25000" dirty="0"/>
              <a:t>2</a:t>
            </a:r>
            <a:r>
              <a:rPr lang="en-US" sz="1775" dirty="0"/>
              <a:t> and small changes in flow properties</a:t>
            </a:r>
          </a:p>
          <a:p>
            <a:pPr lvl="1"/>
            <a:endParaRPr lang="en-US" sz="1775" dirty="0"/>
          </a:p>
          <a:p>
            <a:r>
              <a:rPr lang="en-US" sz="2000" dirty="0"/>
              <a:t>Constant injection current absorption measurements can be ideal for simultaneous LDI measurements</a:t>
            </a:r>
          </a:p>
          <a:p>
            <a:pPr lvl="1"/>
            <a:r>
              <a:rPr lang="en-US" sz="1550" dirty="0"/>
              <a:t>Green: On-peak LDI places wavelength at the linecenter of an absorption feature</a:t>
            </a:r>
          </a:p>
          <a:p>
            <a:pPr lvl="1"/>
            <a:r>
              <a:rPr lang="en-US" sz="1550" dirty="0"/>
              <a:t>Blue: Off-peak LDI places wavelength outside any absorption features (most like conventional LDI/FLDI measurements)</a:t>
            </a:r>
          </a:p>
        </p:txBody>
      </p:sp>
    </p:spTree>
    <p:extLst>
      <p:ext uri="{BB962C8B-B14F-4D97-AF65-F5344CB8AC3E}">
        <p14:creationId xmlns:p14="http://schemas.microsoft.com/office/powerpoint/2010/main" val="3252031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13629-950D-4F9D-ACE5-0016E991A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Test Facilities // Test Cell and Probe Calibration Tunnel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70972-F5D2-4E84-8350-1D8C4F0D6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3400"/>
            <a:ext cx="6096000" cy="6240624"/>
          </a:xfrm>
        </p:spPr>
        <p:txBody>
          <a:bodyPr>
            <a:normAutofit/>
          </a:bodyPr>
          <a:lstStyle/>
          <a:p>
            <a:endParaRPr lang="en-US" sz="2400" u="sng" dirty="0"/>
          </a:p>
          <a:p>
            <a:r>
              <a:rPr lang="en-US" sz="2400" u="sng" dirty="0"/>
              <a:t>Sub-atmospheric, pressure-controlled test cell</a:t>
            </a:r>
          </a:p>
          <a:p>
            <a:pPr lvl="1"/>
            <a:r>
              <a:rPr lang="en-US" sz="2000" dirty="0"/>
              <a:t>Control pressure using oil-free vacuum pump between 1 atm and 0.01 atm</a:t>
            </a:r>
          </a:p>
          <a:p>
            <a:pPr lvl="1"/>
            <a:r>
              <a:rPr lang="en-US" sz="2000" dirty="0"/>
              <a:t>Pressure sensor (0 – 15 psia)</a:t>
            </a:r>
          </a:p>
          <a:p>
            <a:pPr lvl="1"/>
            <a:r>
              <a:rPr lang="en-US" sz="2000" dirty="0"/>
              <a:t>Window-to-window path length of 63.5 cm</a:t>
            </a:r>
          </a:p>
          <a:p>
            <a:pPr lvl="1"/>
            <a:r>
              <a:rPr lang="en-US" sz="2000" dirty="0"/>
              <a:t>O</a:t>
            </a:r>
            <a:r>
              <a:rPr lang="en-US" sz="2000" baseline="-25000" dirty="0"/>
              <a:t>2</a:t>
            </a:r>
            <a:r>
              <a:rPr lang="en-US" sz="2000" dirty="0"/>
              <a:t> jet inlet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u="sng" dirty="0"/>
              <a:t>Probe Calibration Tunnel</a:t>
            </a:r>
          </a:p>
          <a:p>
            <a:pPr lvl="1"/>
            <a:r>
              <a:rPr lang="en-US" sz="2000" dirty="0"/>
              <a:t>Free jet nozzle, diameter 76 mm</a:t>
            </a:r>
          </a:p>
          <a:p>
            <a:pPr lvl="1"/>
            <a:r>
              <a:rPr lang="en-US" sz="2000" dirty="0"/>
              <a:t>Test section width (window-to-window) 715 mm</a:t>
            </a:r>
          </a:p>
          <a:p>
            <a:pPr lvl="1"/>
            <a:r>
              <a:rPr lang="en-US" sz="2000" dirty="0"/>
              <a:t>Window diameter 203 mm</a:t>
            </a:r>
          </a:p>
          <a:p>
            <a:pPr lvl="1"/>
            <a:r>
              <a:rPr lang="en-US" sz="2000" dirty="0"/>
              <a:t>Changing stagnation pressure with constant stagnation temperature</a:t>
            </a:r>
          </a:p>
          <a:p>
            <a:pPr lvl="1"/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E95942-B489-4ACB-B344-563ACBA94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5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4561D00-7A47-0071-EB69-CA994D75A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005" y="533400"/>
            <a:ext cx="5730190" cy="26228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2B708D7-C76B-B616-F94C-4E6EBEE54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9396" y="3773261"/>
            <a:ext cx="2957408" cy="255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688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91EB5-4C29-E767-1121-D1756F476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Test Cell // DAS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58F57-9880-E356-B313-8B51D616B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3400"/>
            <a:ext cx="7904162" cy="6106886"/>
          </a:xfrm>
        </p:spPr>
        <p:txBody>
          <a:bodyPr>
            <a:normAutofit/>
          </a:bodyPr>
          <a:lstStyle/>
          <a:p>
            <a:r>
              <a:rPr lang="en-US" sz="2400" dirty="0"/>
              <a:t>Central absorption peak plotted (out of three in scan range)</a:t>
            </a:r>
          </a:p>
          <a:p>
            <a:pPr lvl="1"/>
            <a:r>
              <a:rPr lang="en-US" sz="1800" dirty="0"/>
              <a:t>Dash-dot black: HITRAN line-by-line simulations</a:t>
            </a:r>
          </a:p>
          <a:p>
            <a:pPr lvl="1"/>
            <a:r>
              <a:rPr lang="en-US" sz="1800" dirty="0"/>
              <a:t>Solid blue: experimental measurements</a:t>
            </a:r>
          </a:p>
          <a:p>
            <a:pPr lvl="1"/>
            <a:endParaRPr lang="en-US" sz="1800" dirty="0"/>
          </a:p>
          <a:p>
            <a:r>
              <a:rPr lang="en-US" sz="2400" dirty="0"/>
              <a:t>Top Plot:</a:t>
            </a:r>
          </a:p>
          <a:p>
            <a:pPr lvl="1"/>
            <a:r>
              <a:rPr lang="en-US" sz="1800" dirty="0"/>
              <a:t>Cell-exterior path length not purged</a:t>
            </a:r>
          </a:p>
          <a:p>
            <a:pPr lvl="1"/>
            <a:r>
              <a:rPr lang="en-US" sz="1800" dirty="0"/>
              <a:t>Absorption outside cell (21% O</a:t>
            </a:r>
            <a:r>
              <a:rPr lang="en-US" sz="1800" baseline="-25000" dirty="0"/>
              <a:t>2</a:t>
            </a:r>
            <a:r>
              <a:rPr lang="en-US" sz="1800" dirty="0"/>
              <a:t>) and inside cell (100% O</a:t>
            </a:r>
            <a:r>
              <a:rPr lang="en-US" sz="1800" baseline="-25000" dirty="0"/>
              <a:t>2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Simulations of cell absorption under-predict measured absorption</a:t>
            </a:r>
          </a:p>
          <a:p>
            <a:pPr lvl="1"/>
            <a:endParaRPr lang="en-US" sz="1800" dirty="0"/>
          </a:p>
          <a:p>
            <a:r>
              <a:rPr lang="en-US" sz="2400" dirty="0"/>
              <a:t>Bottom Plot:</a:t>
            </a:r>
          </a:p>
          <a:p>
            <a:pPr lvl="1"/>
            <a:r>
              <a:rPr lang="en-US" sz="1800" dirty="0"/>
              <a:t>Cell-exterior path length purged with non-absorbing N</a:t>
            </a:r>
            <a:r>
              <a:rPr lang="en-US" sz="1800" baseline="-25000" dirty="0"/>
              <a:t>2</a:t>
            </a:r>
            <a:r>
              <a:rPr lang="en-US" sz="1800" dirty="0"/>
              <a:t> gas</a:t>
            </a:r>
          </a:p>
          <a:p>
            <a:pPr lvl="1"/>
            <a:r>
              <a:rPr lang="en-US" sz="1800" dirty="0"/>
              <a:t>Absorption only occurring inside cell (100% O</a:t>
            </a:r>
            <a:r>
              <a:rPr lang="en-US" sz="1800" baseline="-25000" dirty="0"/>
              <a:t>2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Simulations and measured absorption match well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E5D41-1B46-A171-1914-565A93753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DBAA58-9EDB-40C8-56F5-CC2A5059E3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5" r="50200"/>
          <a:stretch/>
        </p:blipFill>
        <p:spPr>
          <a:xfrm>
            <a:off x="7904162" y="544864"/>
            <a:ext cx="4176078" cy="30765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59A89D1-7C1D-FBB8-6BCE-44F7284D1AD6}"/>
              </a:ext>
            </a:extLst>
          </p:cNvPr>
          <p:cNvSpPr/>
          <p:nvPr/>
        </p:nvSpPr>
        <p:spPr>
          <a:xfrm>
            <a:off x="209565" y="5451677"/>
            <a:ext cx="7390116" cy="1185706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8C5D92-F197-B2D4-5FAF-282503EE8E30}"/>
              </a:ext>
            </a:extLst>
          </p:cNvPr>
          <p:cNvSpPr txBox="1"/>
          <p:nvPr/>
        </p:nvSpPr>
        <p:spPr>
          <a:xfrm>
            <a:off x="349731" y="5553276"/>
            <a:ext cx="72499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Critical to purge pitch and catch sides of A-LDI system with non-absorbing gas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DAS measurements validated with simulations of expected absorption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E38AEC-A7A8-BEAB-28F2-B701E8B2BE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876"/>
          <a:stretch/>
        </p:blipFill>
        <p:spPr>
          <a:xfrm>
            <a:off x="7904162" y="3586843"/>
            <a:ext cx="4176078" cy="30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742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91EB5-4C29-E767-1121-D1756F476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Test Cell // WMS Quantitative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58F57-9880-E356-B313-8B51D616B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3400"/>
            <a:ext cx="8016240" cy="4574512"/>
          </a:xfrm>
        </p:spPr>
        <p:txBody>
          <a:bodyPr>
            <a:normAutofit/>
          </a:bodyPr>
          <a:lstStyle/>
          <a:p>
            <a:r>
              <a:rPr lang="en-US" sz="2400" dirty="0"/>
              <a:t>Comparison of WMS simulations and measured data (top plot) show good agreement</a:t>
            </a:r>
          </a:p>
          <a:p>
            <a:pPr lvl="1"/>
            <a:r>
              <a:rPr lang="en-US" sz="1800" dirty="0"/>
              <a:t>T = 295 K, P = 1 atm, PL = 80 cm, X</a:t>
            </a:r>
            <a:r>
              <a:rPr lang="en-US" sz="1800" baseline="-25000" dirty="0"/>
              <a:t>O2</a:t>
            </a:r>
            <a:r>
              <a:rPr lang="en-US" sz="1800" dirty="0"/>
              <a:t> = 21% (air)</a:t>
            </a:r>
          </a:p>
          <a:p>
            <a:endParaRPr lang="en-US" sz="2400" dirty="0"/>
          </a:p>
          <a:p>
            <a:r>
              <a:rPr lang="en-US" sz="2400" dirty="0"/>
              <a:t>Side lobes of WMS signal exhibit slight discrepancies</a:t>
            </a:r>
          </a:p>
          <a:p>
            <a:pPr lvl="1"/>
            <a:r>
              <a:rPr lang="en-US" sz="1800" dirty="0"/>
              <a:t>Likely due to errors in etalon wavelength calibration (from PD</a:t>
            </a:r>
            <a:r>
              <a:rPr lang="en-US" sz="1800" baseline="30000" dirty="0"/>
              <a:t>2</a:t>
            </a:r>
            <a:r>
              <a:rPr lang="en-US" sz="1800" dirty="0"/>
              <a:t>)</a:t>
            </a:r>
          </a:p>
          <a:p>
            <a:endParaRPr lang="en-US" sz="2400" dirty="0"/>
          </a:p>
          <a:p>
            <a:r>
              <a:rPr lang="en-US" sz="2400" dirty="0"/>
              <a:t>Use same simulation from top plot to compare with DAS data in bottom plot</a:t>
            </a:r>
          </a:p>
          <a:p>
            <a:pPr lvl="1"/>
            <a:r>
              <a:rPr lang="en-US" sz="1800" dirty="0"/>
              <a:t>Three absorption peaks in wavelength scan range have good agreement between simulations and experimental measurements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E5D41-1B46-A171-1914-565A93753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F0AF08-430A-29A5-8C75-FADEC37F5D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414"/>
          <a:stretch/>
        </p:blipFill>
        <p:spPr>
          <a:xfrm>
            <a:off x="8175306" y="591128"/>
            <a:ext cx="3886200" cy="30169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A45671-E26E-86E7-3B69-E9AFC65D7D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174"/>
          <a:stretch/>
        </p:blipFill>
        <p:spPr>
          <a:xfrm>
            <a:off x="8305800" y="3756144"/>
            <a:ext cx="3886200" cy="29418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084DC6-5509-6940-5C06-A839467F739A}"/>
              </a:ext>
            </a:extLst>
          </p:cNvPr>
          <p:cNvSpPr txBox="1"/>
          <p:nvPr/>
        </p:nvSpPr>
        <p:spPr>
          <a:xfrm>
            <a:off x="9984489" y="769592"/>
            <a:ext cx="1181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C2D9AC-7F59-E717-755F-2315F671C287}"/>
              </a:ext>
            </a:extLst>
          </p:cNvPr>
          <p:cNvSpPr txBox="1"/>
          <p:nvPr/>
        </p:nvSpPr>
        <p:spPr>
          <a:xfrm>
            <a:off x="9658224" y="5107912"/>
            <a:ext cx="1181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DAS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61DB7-B1C3-A081-8F26-EEDBCEE06BF2}"/>
              </a:ext>
            </a:extLst>
          </p:cNvPr>
          <p:cNvSpPr/>
          <p:nvPr/>
        </p:nvSpPr>
        <p:spPr>
          <a:xfrm>
            <a:off x="209565" y="5451677"/>
            <a:ext cx="7390116" cy="1185706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34FEDE-25F5-FA82-DE98-EB899140162B}"/>
              </a:ext>
            </a:extLst>
          </p:cNvPr>
          <p:cNvSpPr txBox="1"/>
          <p:nvPr/>
        </p:nvSpPr>
        <p:spPr>
          <a:xfrm>
            <a:off x="349731" y="5553276"/>
            <a:ext cx="72499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WMS can be used for quantitative evaluation of gas properties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DAS and WMS measurements compare well with identical simulated gas properties</a:t>
            </a:r>
          </a:p>
        </p:txBody>
      </p:sp>
    </p:spTree>
    <p:extLst>
      <p:ext uri="{BB962C8B-B14F-4D97-AF65-F5344CB8AC3E}">
        <p14:creationId xmlns:p14="http://schemas.microsoft.com/office/powerpoint/2010/main" val="3546586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91EB5-4C29-E767-1121-D1756F476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Test Cell // WMS Qualitative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58F57-9880-E356-B313-8B51D616B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3400"/>
            <a:ext cx="6847840" cy="6106886"/>
          </a:xfrm>
        </p:spPr>
        <p:txBody>
          <a:bodyPr>
            <a:normAutofit/>
          </a:bodyPr>
          <a:lstStyle/>
          <a:p>
            <a:r>
              <a:rPr lang="en-US" sz="2000" dirty="0"/>
              <a:t>Pressure data (red) only used to indicate opening of valve and introduction of O</a:t>
            </a:r>
            <a:r>
              <a:rPr lang="en-US" sz="2000" baseline="-25000" dirty="0"/>
              <a:t>2</a:t>
            </a:r>
            <a:r>
              <a:rPr lang="en-US" sz="2000" dirty="0"/>
              <a:t> into test cell</a:t>
            </a:r>
          </a:p>
          <a:p>
            <a:endParaRPr lang="en-US" sz="2000" dirty="0"/>
          </a:p>
          <a:p>
            <a:r>
              <a:rPr lang="en-US" sz="2000" dirty="0"/>
              <a:t>Top plots:</a:t>
            </a:r>
          </a:p>
          <a:p>
            <a:pPr lvl="1"/>
            <a:r>
              <a:rPr lang="en-US" sz="1600" dirty="0"/>
              <a:t>At low pressure, increase in pressure corresponds to increase in WMS second harmonic signal peak value</a:t>
            </a:r>
          </a:p>
          <a:p>
            <a:pPr lvl="1"/>
            <a:r>
              <a:rPr lang="en-US" sz="1600" dirty="0"/>
              <a:t>WMS R</a:t>
            </a:r>
            <a:r>
              <a:rPr lang="en-US" sz="1600" baseline="-25000" dirty="0"/>
              <a:t>2f</a:t>
            </a:r>
            <a:r>
              <a:rPr lang="en-US" sz="1600" dirty="0"/>
              <a:t> signal plotted in top-right plot for three selected times</a:t>
            </a:r>
          </a:p>
          <a:p>
            <a:endParaRPr lang="en-US" sz="2000" dirty="0"/>
          </a:p>
          <a:p>
            <a:r>
              <a:rPr lang="en-US" sz="2000" dirty="0"/>
              <a:t>Middle plots:</a:t>
            </a:r>
          </a:p>
          <a:p>
            <a:pPr lvl="1"/>
            <a:r>
              <a:rPr lang="en-US" sz="1600" dirty="0"/>
              <a:t>At high pressure, increase in pressure corresponds to decrease in WMS second harmonic signal peak value</a:t>
            </a:r>
          </a:p>
          <a:p>
            <a:endParaRPr lang="en-US" sz="2000" dirty="0"/>
          </a:p>
          <a:p>
            <a:r>
              <a:rPr lang="en-US" sz="2000" dirty="0"/>
              <a:t>Bottom plot:</a:t>
            </a:r>
          </a:p>
          <a:p>
            <a:pPr lvl="1"/>
            <a:r>
              <a:rPr lang="en-US" sz="1600" dirty="0"/>
              <a:t>Shaded regions validate trend of increasing (left) and decreasing (right) R</a:t>
            </a:r>
            <a:r>
              <a:rPr lang="en-US" sz="1600" baseline="-25000" dirty="0"/>
              <a:t>2f</a:t>
            </a:r>
            <a:r>
              <a:rPr lang="en-US" sz="1600" dirty="0"/>
              <a:t> peaks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E5D41-1B46-A171-1914-565A93753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8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C1CBD5-6DBB-CD0D-8620-E94B380CA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591128"/>
            <a:ext cx="4994999" cy="617273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F7006B8-3442-7A9F-6A52-A8978EADF489}"/>
              </a:ext>
            </a:extLst>
          </p:cNvPr>
          <p:cNvSpPr/>
          <p:nvPr/>
        </p:nvSpPr>
        <p:spPr>
          <a:xfrm>
            <a:off x="209565" y="5451677"/>
            <a:ext cx="7390116" cy="1185706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B56163-9346-8050-B277-C0DAECD7C850}"/>
              </a:ext>
            </a:extLst>
          </p:cNvPr>
          <p:cNvSpPr txBox="1"/>
          <p:nvPr/>
        </p:nvSpPr>
        <p:spPr>
          <a:xfrm>
            <a:off x="349731" y="5685356"/>
            <a:ext cx="7249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WMS can be used as reliable transient absorption measurement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Need to perform quantitative simulations to validate testing</a:t>
            </a:r>
          </a:p>
        </p:txBody>
      </p:sp>
    </p:spTree>
    <p:extLst>
      <p:ext uri="{BB962C8B-B14F-4D97-AF65-F5344CB8AC3E}">
        <p14:creationId xmlns:p14="http://schemas.microsoft.com/office/powerpoint/2010/main" val="2302684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91EB5-4C29-E767-1121-D1756F476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Test Cell // LDI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58F57-9880-E356-B313-8B51D616B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3400"/>
            <a:ext cx="6096000" cy="6106886"/>
          </a:xfrm>
        </p:spPr>
        <p:txBody>
          <a:bodyPr>
            <a:normAutofit/>
          </a:bodyPr>
          <a:lstStyle/>
          <a:p>
            <a:r>
              <a:rPr lang="en-US" sz="2400" dirty="0"/>
              <a:t>PSD spectra for various interference measurements from the LDI photodiode (PD</a:t>
            </a:r>
            <a:r>
              <a:rPr lang="en-US" sz="2400" baseline="30000" dirty="0"/>
              <a:t>4</a:t>
            </a:r>
            <a:r>
              <a:rPr lang="en-US" sz="2400" dirty="0"/>
              <a:t>)</a:t>
            </a:r>
          </a:p>
          <a:p>
            <a:endParaRPr lang="en-US" sz="2400" dirty="0"/>
          </a:p>
          <a:p>
            <a:r>
              <a:rPr lang="en-US" sz="2400" dirty="0"/>
              <a:t>Test cell pressure increased over time (decreasing saturation of colors in plot)</a:t>
            </a:r>
          </a:p>
          <a:p>
            <a:endParaRPr lang="en-US" sz="2400" dirty="0"/>
          </a:p>
          <a:p>
            <a:r>
              <a:rPr lang="en-US" sz="2400" dirty="0"/>
              <a:t>High pressure compressed air jet outside test cell (blue) exhibits same shape for all test cell pressures</a:t>
            </a:r>
          </a:p>
          <a:p>
            <a:endParaRPr lang="en-US" sz="2400" dirty="0"/>
          </a:p>
          <a:p>
            <a:r>
              <a:rPr lang="en-US" sz="2400" dirty="0"/>
              <a:t>O</a:t>
            </a:r>
            <a:r>
              <a:rPr lang="en-US" sz="2400" baseline="-25000" dirty="0"/>
              <a:t>2</a:t>
            </a:r>
            <a:r>
              <a:rPr lang="en-US" sz="2400" dirty="0"/>
              <a:t> jet exhausting into test cell exhibits decreasing frequency content as test cell pressure increases</a:t>
            </a:r>
          </a:p>
          <a:p>
            <a:pPr lvl="1"/>
            <a:r>
              <a:rPr lang="en-US" sz="1800" dirty="0"/>
              <a:t>Expected due to smaller jet stagnation pressure ratio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E5D41-1B46-A171-1914-565A93753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376205-483D-6040-4C77-C722CAC06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8560" y="1249891"/>
            <a:ext cx="5819140" cy="435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05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91EB5-4C29-E767-1121-D1756F476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Test Cell // Constant Injection Current DAS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58F57-9880-E356-B313-8B51D616B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3400"/>
            <a:ext cx="8067040" cy="481076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Constant injection current set to two values:</a:t>
            </a:r>
          </a:p>
          <a:p>
            <a:pPr lvl="1"/>
            <a:r>
              <a:rPr lang="en-US" sz="1800" dirty="0"/>
              <a:t>Off-peak (black) : voltage corresponds to wavelength outside any absorption features</a:t>
            </a:r>
          </a:p>
          <a:p>
            <a:pPr lvl="1"/>
            <a:r>
              <a:rPr lang="en-US" sz="1800" dirty="0"/>
              <a:t>On-peak (gray) : voltage corresponds to wavelength at absorption feature linecenter</a:t>
            </a:r>
          </a:p>
          <a:p>
            <a:endParaRPr lang="en-US" sz="2400" dirty="0"/>
          </a:p>
          <a:p>
            <a:r>
              <a:rPr lang="en-US" sz="2400" dirty="0"/>
              <a:t>Top plot:</a:t>
            </a:r>
          </a:p>
          <a:p>
            <a:pPr lvl="1"/>
            <a:r>
              <a:rPr lang="en-US" sz="1800" dirty="0"/>
              <a:t>Transmission from single wavelength measurement</a:t>
            </a:r>
          </a:p>
          <a:p>
            <a:pPr lvl="1"/>
            <a:r>
              <a:rPr lang="en-US" sz="1800" dirty="0"/>
              <a:t>No interference signal on absorption photodiode (PD</a:t>
            </a:r>
            <a:r>
              <a:rPr lang="en-US" sz="1800" baseline="30000" dirty="0"/>
              <a:t>3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Simulated absorption from linecenter (red squares) shows correct trend, but incorrect values</a:t>
            </a:r>
          </a:p>
          <a:p>
            <a:pPr lvl="1"/>
            <a:r>
              <a:rPr lang="en-US" sz="1800" dirty="0"/>
              <a:t>Shifting wavelength by 0.0007 nm results in correct trend and correct transmission values</a:t>
            </a:r>
          </a:p>
          <a:p>
            <a:pPr lvl="1"/>
            <a:endParaRPr lang="en-US" sz="1800" dirty="0"/>
          </a:p>
          <a:p>
            <a:r>
              <a:rPr lang="en-US" sz="2400" dirty="0"/>
              <a:t>Bottom plot:</a:t>
            </a:r>
          </a:p>
          <a:p>
            <a:pPr lvl="1"/>
            <a:r>
              <a:rPr lang="en-US" sz="1800" dirty="0"/>
              <a:t>Dashed lines correspond to colored markers in top plot</a:t>
            </a:r>
          </a:p>
          <a:p>
            <a:pPr lvl="1"/>
            <a:r>
              <a:rPr lang="en-US" sz="1800" dirty="0"/>
              <a:t>Small change in emission wavelength of laser results in large difference in transmission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E5D41-1B46-A171-1914-565A93753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10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CCFE13-09D1-39E7-3933-9E5CE1F0CBA6}"/>
              </a:ext>
            </a:extLst>
          </p:cNvPr>
          <p:cNvSpPr/>
          <p:nvPr/>
        </p:nvSpPr>
        <p:spPr>
          <a:xfrm>
            <a:off x="209565" y="5715835"/>
            <a:ext cx="7390116" cy="92154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0C0A2E-44FE-9FD5-1609-1DA73AD4C1BF}"/>
              </a:ext>
            </a:extLst>
          </p:cNvPr>
          <p:cNvSpPr txBox="1"/>
          <p:nvPr/>
        </p:nvSpPr>
        <p:spPr>
          <a:xfrm>
            <a:off x="349731" y="5817436"/>
            <a:ext cx="7249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Can measure absorption of O</a:t>
            </a:r>
            <a:r>
              <a:rPr lang="en-US" sz="2000" baseline="-25000" dirty="0"/>
              <a:t>2</a:t>
            </a:r>
            <a:r>
              <a:rPr lang="en-US" sz="2000" dirty="0"/>
              <a:t> without scanning wavelength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Absorption measurements at sampling rate of LDI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3AA97E-4F3A-AB27-48C5-8FAA8C359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801" y="533400"/>
            <a:ext cx="3740980" cy="29390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E349C46-7A9C-C619-2E3A-D5E1111BF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1020" y="3743707"/>
            <a:ext cx="3740980" cy="277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547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91EB5-4C29-E767-1121-D1756F476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Test Cell // Constant Injection Current DAS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58F57-9880-E356-B313-8B51D616B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3400"/>
            <a:ext cx="4856480" cy="6106886"/>
          </a:xfrm>
        </p:spPr>
        <p:txBody>
          <a:bodyPr/>
          <a:lstStyle/>
          <a:p>
            <a:r>
              <a:rPr lang="en-US" dirty="0"/>
              <a:t>Two jets exhausting into test cell path length of A-LDI system</a:t>
            </a:r>
          </a:p>
          <a:p>
            <a:pPr lvl="1"/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dirty="0"/>
              <a:t> jet and N</a:t>
            </a:r>
            <a:r>
              <a:rPr lang="en-US" baseline="-25000" dirty="0"/>
              <a:t>2</a:t>
            </a:r>
            <a:r>
              <a:rPr lang="en-US" dirty="0"/>
              <a:t> jet, at same stagnation pressure</a:t>
            </a:r>
          </a:p>
          <a:p>
            <a:endParaRPr lang="en-US" dirty="0"/>
          </a:p>
          <a:p>
            <a:r>
              <a:rPr lang="en-US" dirty="0"/>
              <a:t>Off-peak and on-peak data taken with LDI and absorption photodiodes</a:t>
            </a:r>
          </a:p>
          <a:p>
            <a:endParaRPr lang="en-US" dirty="0"/>
          </a:p>
          <a:p>
            <a:r>
              <a:rPr lang="en-US" dirty="0"/>
              <a:t>All LDI signal (blue) shows sensitivity to flow fluctuations, as expected</a:t>
            </a:r>
          </a:p>
          <a:p>
            <a:endParaRPr lang="en-US" dirty="0"/>
          </a:p>
          <a:p>
            <a:r>
              <a:rPr lang="en-US" dirty="0"/>
              <a:t>Only absorption measurement (red) that exhibits sensitivity to flow is on-peak O</a:t>
            </a:r>
            <a:r>
              <a:rPr lang="en-US" baseline="-25000" dirty="0"/>
              <a:t>2</a:t>
            </a:r>
          </a:p>
          <a:p>
            <a:pPr lvl="1"/>
            <a:r>
              <a:rPr lang="en-US" dirty="0"/>
              <a:t>Demonstrates that absorption measurement is sensitive to a different quantity than the LDI</a:t>
            </a:r>
          </a:p>
          <a:p>
            <a:pPr lvl="1"/>
            <a:r>
              <a:rPr lang="en-US" dirty="0"/>
              <a:t>Sensitive to changes in O</a:t>
            </a:r>
            <a:r>
              <a:rPr lang="en-US" baseline="-25000" dirty="0"/>
              <a:t>2</a:t>
            </a:r>
            <a:r>
              <a:rPr lang="en-US" dirty="0"/>
              <a:t> absorption over the laser path length, not optical path length changes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E5D41-1B46-A171-1914-565A93753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11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0A8F2A-5ABA-AFFF-DEC1-0ED9D6DF7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769" y="622345"/>
            <a:ext cx="7018763" cy="588005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7119E1-9271-3E50-8839-74838E7C1BED}"/>
              </a:ext>
            </a:extLst>
          </p:cNvPr>
          <p:cNvSpPr/>
          <p:nvPr/>
        </p:nvSpPr>
        <p:spPr>
          <a:xfrm>
            <a:off x="209565" y="5522797"/>
            <a:ext cx="4565635" cy="1185706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2A6520-C212-B36A-27E8-DF144BF5D64D}"/>
              </a:ext>
            </a:extLst>
          </p:cNvPr>
          <p:cNvSpPr txBox="1"/>
          <p:nvPr/>
        </p:nvSpPr>
        <p:spPr>
          <a:xfrm>
            <a:off x="349731" y="5624396"/>
            <a:ext cx="4232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LDI : optical path length changes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Absorption: O</a:t>
            </a:r>
            <a:r>
              <a:rPr lang="en-US" sz="2000" baseline="-25000" dirty="0"/>
              <a:t>2</a:t>
            </a:r>
            <a:r>
              <a:rPr lang="en-US" sz="2000" dirty="0"/>
              <a:t> absorption changes over path length</a:t>
            </a:r>
          </a:p>
        </p:txBody>
      </p:sp>
    </p:spTree>
    <p:extLst>
      <p:ext uri="{BB962C8B-B14F-4D97-AF65-F5344CB8AC3E}">
        <p14:creationId xmlns:p14="http://schemas.microsoft.com/office/powerpoint/2010/main" val="1341039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91EB5-4C29-E767-1121-D1756F476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Probe Calibration Tunnel // LDI (Constant Current)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58F57-9880-E356-B313-8B51D616B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3400"/>
            <a:ext cx="7853680" cy="4643655"/>
          </a:xfrm>
        </p:spPr>
        <p:txBody>
          <a:bodyPr>
            <a:normAutofit/>
          </a:bodyPr>
          <a:lstStyle/>
          <a:p>
            <a:r>
              <a:rPr lang="en-US" sz="2400" dirty="0"/>
              <a:t>Using constant injection current, at wavelength outside O</a:t>
            </a:r>
            <a:r>
              <a:rPr lang="en-US" sz="2400" baseline="-25000" dirty="0"/>
              <a:t>2</a:t>
            </a:r>
            <a:r>
              <a:rPr lang="en-US" sz="2400" dirty="0"/>
              <a:t> absorption features (off-peak)</a:t>
            </a:r>
          </a:p>
          <a:p>
            <a:endParaRPr lang="en-US" sz="2400" dirty="0"/>
          </a:p>
          <a:p>
            <a:r>
              <a:rPr lang="en-US" sz="2400" dirty="0"/>
              <a:t>Top plot:</a:t>
            </a:r>
          </a:p>
          <a:p>
            <a:pPr lvl="1"/>
            <a:r>
              <a:rPr lang="en-US" sz="1800" dirty="0"/>
              <a:t>One second data acquisition for vacuum (no-flow) and various tunnel stagnation pressures, with stagnation temperature at 100 </a:t>
            </a:r>
            <a:r>
              <a:rPr lang="en-US" sz="1800" baseline="30000" dirty="0"/>
              <a:t>o</a:t>
            </a:r>
            <a:r>
              <a:rPr lang="en-US" sz="1800" dirty="0"/>
              <a:t>F</a:t>
            </a:r>
          </a:p>
          <a:p>
            <a:pPr lvl="1"/>
            <a:endParaRPr lang="en-US" sz="1800" dirty="0"/>
          </a:p>
          <a:p>
            <a:r>
              <a:rPr lang="en-US" sz="2400" dirty="0"/>
              <a:t>Bottom plot</a:t>
            </a:r>
          </a:p>
          <a:p>
            <a:pPr lvl="1"/>
            <a:r>
              <a:rPr lang="en-US" sz="1800" dirty="0"/>
              <a:t>PSD spectra for measured data, with three no-flow background datasets</a:t>
            </a:r>
          </a:p>
          <a:p>
            <a:pPr lvl="1"/>
            <a:r>
              <a:rPr lang="en-US" sz="1800" dirty="0"/>
              <a:t>Post-run vacuum (dash-dot) higher amplitude due to valve leak</a:t>
            </a:r>
          </a:p>
          <a:p>
            <a:pPr lvl="1"/>
            <a:r>
              <a:rPr lang="en-US" sz="1800" dirty="0"/>
              <a:t>Increased low frequency values for 50/60 psi due to nozzle transition with high-amplitude, low frequency turbulent spots</a:t>
            </a:r>
          </a:p>
          <a:p>
            <a:pPr lvl="1"/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E5D41-1B46-A171-1914-565A93753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17DF75-B56A-080A-C351-209C561786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841"/>
          <a:stretch/>
        </p:blipFill>
        <p:spPr>
          <a:xfrm>
            <a:off x="7924801" y="629331"/>
            <a:ext cx="4267199" cy="295751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6C62295-ED2F-F850-2748-22615B09FBF6}"/>
              </a:ext>
            </a:extLst>
          </p:cNvPr>
          <p:cNvSpPr/>
          <p:nvPr/>
        </p:nvSpPr>
        <p:spPr>
          <a:xfrm>
            <a:off x="209565" y="5451677"/>
            <a:ext cx="7390116" cy="1185706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2C840C-394E-9529-EE81-DB918F845F47}"/>
              </a:ext>
            </a:extLst>
          </p:cNvPr>
          <p:cNvSpPr txBox="1"/>
          <p:nvPr/>
        </p:nvSpPr>
        <p:spPr>
          <a:xfrm>
            <a:off x="349731" y="5553276"/>
            <a:ext cx="72499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Conventional LDI measurement sensitive to flow fluctuations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Tunnel operating characteristics verified by IR imaging, pitot probes, and schlieren imaging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D86953-6996-4780-A934-397A2F093A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503"/>
          <a:stretch/>
        </p:blipFill>
        <p:spPr>
          <a:xfrm>
            <a:off x="8026702" y="3778705"/>
            <a:ext cx="3955733" cy="295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050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91EB5-4C29-E767-1121-D1756F476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Probe Calibration Tunnel // LDI (Modulation)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58F57-9880-E356-B313-8B51D616B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3400"/>
            <a:ext cx="4994121" cy="2562225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Data taken with LDI photodiode (PD4)</a:t>
            </a:r>
          </a:p>
          <a:p>
            <a:endParaRPr lang="en-US" sz="2000" dirty="0"/>
          </a:p>
          <a:p>
            <a:r>
              <a:rPr lang="en-US" sz="2000" dirty="0"/>
              <a:t>DAS and WMS laser injection current ramping used (top plots)</a:t>
            </a:r>
          </a:p>
          <a:p>
            <a:endParaRPr lang="en-US" sz="2000" dirty="0"/>
          </a:p>
          <a:p>
            <a:r>
              <a:rPr lang="en-US" sz="2000" dirty="0"/>
              <a:t>PSD plots at every tunnel stagnation pressure (bottom plots)</a:t>
            </a:r>
          </a:p>
          <a:p>
            <a:pPr lvl="1"/>
            <a:r>
              <a:rPr lang="en-US" sz="1600" dirty="0"/>
              <a:t>Compare LDI (constant current), DAS, and WMS</a:t>
            </a:r>
          </a:p>
          <a:p>
            <a:pPr lvl="1"/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E5D41-1B46-A171-1914-565A93753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13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F62375-939F-6890-92D8-7EED2FB86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979" y="3211080"/>
            <a:ext cx="8728802" cy="34869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DBEDA2D-93A7-DBC0-7CEB-5C1BD9D04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4121" y="591128"/>
            <a:ext cx="7067550" cy="2562225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919DF8-E02A-BB01-6BBE-38DF53C101E2}"/>
              </a:ext>
            </a:extLst>
          </p:cNvPr>
          <p:cNvSpPr txBox="1">
            <a:spLocks/>
          </p:cNvSpPr>
          <p:nvPr/>
        </p:nvSpPr>
        <p:spPr>
          <a:xfrm>
            <a:off x="1" y="3762375"/>
            <a:ext cx="3271520" cy="2935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92881" indent="-192881" algn="l" defTabSz="51435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  <a:lvl2pPr marL="417910" indent="-160735" algn="l" defTabSz="51435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75" kern="1200">
                <a:solidFill>
                  <a:schemeClr val="tx1"/>
                </a:solidFill>
                <a:latin typeface="+mj-lt"/>
                <a:ea typeface="+mn-ea"/>
                <a:cs typeface="Times New Roman" panose="02020603050405020304" pitchFamily="18" charset="0"/>
              </a:defRPr>
            </a:lvl2pPr>
            <a:lvl3pPr marL="642938" indent="-128588" algn="l" defTabSz="51435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j-lt"/>
                <a:ea typeface="+mn-ea"/>
                <a:cs typeface="Times New Roman" panose="02020603050405020304" pitchFamily="18" charset="0"/>
              </a:defRPr>
            </a:lvl3pPr>
            <a:lvl4pPr marL="900113" indent="-128588" algn="l" defTabSz="51435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25" kern="1200">
                <a:solidFill>
                  <a:schemeClr val="tx1"/>
                </a:solidFill>
                <a:latin typeface="+mj-lt"/>
                <a:ea typeface="+mn-ea"/>
                <a:cs typeface="Times New Roman" panose="02020603050405020304" pitchFamily="18" charset="0"/>
              </a:defRPr>
            </a:lvl4pPr>
            <a:lvl5pPr marL="1157288" indent="-128588" algn="l" defTabSz="51435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25" kern="1200">
                <a:solidFill>
                  <a:schemeClr val="tx1"/>
                </a:solidFill>
                <a:latin typeface="+mj-lt"/>
                <a:ea typeface="+mn-ea"/>
                <a:cs typeface="Times New Roman" panose="02020603050405020304" pitchFamily="18" charset="0"/>
              </a:defRPr>
            </a:lvl5pPr>
            <a:lvl6pPr marL="1414463" indent="-128588" algn="l" defTabSz="51435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Large differences at vacuum and low pressure</a:t>
            </a:r>
          </a:p>
          <a:p>
            <a:endParaRPr lang="en-US" sz="2000" dirty="0"/>
          </a:p>
          <a:p>
            <a:r>
              <a:rPr lang="en-US" sz="2000" dirty="0"/>
              <a:t>At higher pressure, all three PSD estimates similar</a:t>
            </a:r>
          </a:p>
          <a:p>
            <a:pPr lvl="1"/>
            <a:r>
              <a:rPr lang="en-US" sz="1600" dirty="0"/>
              <a:t>Only difference is peak at WMS modulation frequency</a:t>
            </a:r>
          </a:p>
        </p:txBody>
      </p:sp>
    </p:spTree>
    <p:extLst>
      <p:ext uri="{BB962C8B-B14F-4D97-AF65-F5344CB8AC3E}">
        <p14:creationId xmlns:p14="http://schemas.microsoft.com/office/powerpoint/2010/main" val="4031751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91EB5-4C29-E767-1121-D1756F476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Probe Calibration Tunnel // WMS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58F57-9880-E356-B313-8B51D616B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3400"/>
            <a:ext cx="4480560" cy="6106886"/>
          </a:xfrm>
        </p:spPr>
        <p:txBody>
          <a:bodyPr/>
          <a:lstStyle/>
          <a:p>
            <a:r>
              <a:rPr lang="en-US" dirty="0"/>
              <a:t>WMS data acquired at various tunnel stagnation pressures</a:t>
            </a:r>
          </a:p>
          <a:p>
            <a:endParaRPr lang="en-US" dirty="0"/>
          </a:p>
          <a:p>
            <a:r>
              <a:rPr lang="en-US" dirty="0"/>
              <a:t>Two absorption peaks visible in laser scan range</a:t>
            </a:r>
          </a:p>
          <a:p>
            <a:pPr lvl="1"/>
            <a:r>
              <a:rPr lang="en-US" dirty="0"/>
              <a:t>5 ms and 7.8 ms</a:t>
            </a:r>
          </a:p>
          <a:p>
            <a:pPr lvl="1"/>
            <a:endParaRPr lang="en-US" dirty="0"/>
          </a:p>
          <a:p>
            <a:r>
              <a:rPr lang="en-US" dirty="0"/>
              <a:t>WMS signal is first harmonic-normalized second harmonic signal (S</a:t>
            </a:r>
            <a:r>
              <a:rPr lang="en-US" baseline="-25000" dirty="0"/>
              <a:t>2f/1f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WMS peak signal increases with increasing pressure</a:t>
            </a:r>
          </a:p>
          <a:p>
            <a:pPr lvl="1"/>
            <a:r>
              <a:rPr lang="en-US" dirty="0"/>
              <a:t>Sensitive to wind tunnel flow</a:t>
            </a:r>
          </a:p>
          <a:p>
            <a:pPr lvl="1"/>
            <a:r>
              <a:rPr lang="en-US" dirty="0"/>
              <a:t>Background noise decreases SNR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E5D41-1B46-A171-1914-565A93753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C7369A-3192-40E8-27B1-B572B686F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694" y="620684"/>
            <a:ext cx="7430164" cy="482415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9462DF7-C831-2170-C9F3-E34D7D25D18F}"/>
              </a:ext>
            </a:extLst>
          </p:cNvPr>
          <p:cNvSpPr/>
          <p:nvPr/>
        </p:nvSpPr>
        <p:spPr>
          <a:xfrm>
            <a:off x="209564" y="5747656"/>
            <a:ext cx="11858294" cy="99132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14F722-E56A-6275-F23A-30C81993B37F}"/>
              </a:ext>
            </a:extLst>
          </p:cNvPr>
          <p:cNvSpPr txBox="1"/>
          <p:nvPr/>
        </p:nvSpPr>
        <p:spPr>
          <a:xfrm>
            <a:off x="339571" y="5883373"/>
            <a:ext cx="116428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WMS absorption measurement sensitive to changing freestream flow properties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Improvements to WMS measurement have been made, and wind tunnel data will be taken again</a:t>
            </a:r>
          </a:p>
        </p:txBody>
      </p:sp>
    </p:spTree>
    <p:extLst>
      <p:ext uri="{BB962C8B-B14F-4D97-AF65-F5344CB8AC3E}">
        <p14:creationId xmlns:p14="http://schemas.microsoft.com/office/powerpoint/2010/main" val="1222926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91EB5-4C29-E767-1121-D1756F476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58F57-9880-E356-B313-8B51D616B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/>
              <a:t>Absorption laser differential interferometer successfully constructed and demonstrated using:</a:t>
            </a:r>
          </a:p>
          <a:p>
            <a:pPr lvl="1"/>
            <a:r>
              <a:rPr lang="en-US" sz="1800" dirty="0"/>
              <a:t>Sub-atmospheric pressure-controlled test cell</a:t>
            </a:r>
          </a:p>
          <a:p>
            <a:pPr lvl="1"/>
            <a:r>
              <a:rPr lang="en-US" sz="1800" dirty="0"/>
              <a:t>Probe Calibration Tunnel free jet Mach 3.5 flow</a:t>
            </a:r>
          </a:p>
          <a:p>
            <a:endParaRPr lang="en-US" sz="2400" dirty="0"/>
          </a:p>
          <a:p>
            <a:r>
              <a:rPr lang="en-US" sz="2400" dirty="0"/>
              <a:t>Independent absorption (DAS and WMS) measurements validated using known O</a:t>
            </a:r>
            <a:r>
              <a:rPr lang="en-US" sz="2400" baseline="-25000" dirty="0"/>
              <a:t>2</a:t>
            </a:r>
            <a:r>
              <a:rPr lang="en-US" sz="2400" dirty="0"/>
              <a:t> test gas concentration and pressure-controlled test section</a:t>
            </a:r>
          </a:p>
          <a:p>
            <a:endParaRPr lang="en-US" sz="2400" dirty="0"/>
          </a:p>
          <a:p>
            <a:r>
              <a:rPr lang="en-US" sz="2400" dirty="0"/>
              <a:t>LDI measurements are sensitive to flow fluctuations and optical path length changes</a:t>
            </a:r>
          </a:p>
          <a:p>
            <a:endParaRPr lang="en-US" sz="2400" dirty="0"/>
          </a:p>
          <a:p>
            <a:r>
              <a:rPr lang="en-US" sz="2400" dirty="0"/>
              <a:t>Simultaneous, colinear absorption and LDI measurements are feasible, and provide measurements of different physical quantities</a:t>
            </a:r>
          </a:p>
          <a:p>
            <a:pPr lvl="1"/>
            <a:r>
              <a:rPr lang="en-US" sz="1800" dirty="0"/>
              <a:t>LDI : Optical path length changes resulting in a measure of flow fluctuations</a:t>
            </a:r>
          </a:p>
          <a:p>
            <a:pPr lvl="1"/>
            <a:r>
              <a:rPr lang="en-US" sz="1800" dirty="0"/>
              <a:t>Absorption: Changes in O</a:t>
            </a:r>
            <a:r>
              <a:rPr lang="en-US" sz="1800" baseline="-25000" dirty="0"/>
              <a:t>2</a:t>
            </a:r>
            <a:r>
              <a:rPr lang="en-US" sz="1800" dirty="0"/>
              <a:t> absorption, and insensitive to optical path length changes due to index of refraction</a:t>
            </a:r>
          </a:p>
          <a:p>
            <a:endParaRPr lang="en-US" sz="2400" dirty="0"/>
          </a:p>
          <a:p>
            <a:r>
              <a:rPr lang="en-US" sz="2400" dirty="0"/>
              <a:t>Probe Calibration Tunnel measurements demonstrated LDI and absorption measurements independently</a:t>
            </a:r>
          </a:p>
          <a:p>
            <a:pPr lvl="1"/>
            <a:r>
              <a:rPr lang="en-US" sz="1800" dirty="0"/>
              <a:t>Future measurements will use most up-to-date system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E5D41-1B46-A171-1914-565A93753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3755-68D5-4458-A507-EE735F435CB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215870"/>
      </p:ext>
    </p:extLst>
  </p:cSld>
  <p:clrMapOvr>
    <a:masterClrMapping/>
  </p:clrMapOvr>
</p:sld>
</file>

<file path=ppt/theme/theme1.xml><?xml version="1.0" encoding="utf-8"?>
<a:theme xmlns:a="http://schemas.openxmlformats.org/drawingml/2006/main" name="Bathel_ASOMB_PowerPointAnalysis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198A9025-82D7-49B1-B2A0-D6B6775D347B}" vid="{9DFFFE9B-ABC4-4CF0-A339-C689D10967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NASA_Template_Calibri_Wide</Template>
  <TotalTime>4014</TotalTime>
  <Words>1480</Words>
  <Application>Microsoft Office PowerPoint</Application>
  <PresentationFormat>Widescreen</PresentationFormat>
  <Paragraphs>196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Bathel_ASOMB_PowerPointAnalysisTemplate</vt:lpstr>
      <vt:lpstr>Absorption Laser Differential Interferometry for Simultaneous Colinear Flow Property and Fluctuation Measurements</vt:lpstr>
      <vt:lpstr>Motivation for Combined Absorption and LDI Measurements</vt:lpstr>
      <vt:lpstr>Absorption Laser Differential Interferometer (A-LDI)</vt:lpstr>
      <vt:lpstr>Laser Tuning Waveforms</vt:lpstr>
      <vt:lpstr>Test Facilities // Test Cell and Probe Calibration Tunnel</vt:lpstr>
      <vt:lpstr>Test Cell // DAS</vt:lpstr>
      <vt:lpstr>Test Cell // WMS Quantitative</vt:lpstr>
      <vt:lpstr>Test Cell // WMS Qualitative</vt:lpstr>
      <vt:lpstr>Test Cell // LDI</vt:lpstr>
      <vt:lpstr>Test Cell // Constant Injection Current DAS</vt:lpstr>
      <vt:lpstr>Test Cell // Constant Injection Current DAS</vt:lpstr>
      <vt:lpstr>Probe Calibration Tunnel // LDI (Constant Current)</vt:lpstr>
      <vt:lpstr>Probe Calibration Tunnel // LDI (Modulation)</vt:lpstr>
      <vt:lpstr>Probe Calibration Tunnel // WMS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Title</dc:title>
  <dc:creator>Weisberger, Joshua M. (LARC-D304)</dc:creator>
  <cp:lastModifiedBy>Weisberger, Joshua M. (LARC-D304)</cp:lastModifiedBy>
  <cp:revision>390</cp:revision>
  <dcterms:created xsi:type="dcterms:W3CDTF">2021-11-22T21:20:25Z</dcterms:created>
  <dcterms:modified xsi:type="dcterms:W3CDTF">2023-05-01T14:10:56Z</dcterms:modified>
</cp:coreProperties>
</file>