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3" r:id="rId1"/>
    <p:sldMasterId id="2147483660" r:id="rId2"/>
  </p:sldMasterIdLst>
  <p:notesMasterIdLst>
    <p:notesMasterId r:id="rId19"/>
  </p:notesMasterIdLst>
  <p:sldIdLst>
    <p:sldId id="271" r:id="rId3"/>
    <p:sldId id="279" r:id="rId4"/>
    <p:sldId id="377" r:id="rId5"/>
    <p:sldId id="364" r:id="rId6"/>
    <p:sldId id="374" r:id="rId7"/>
    <p:sldId id="448" r:id="rId8"/>
    <p:sldId id="268" r:id="rId9"/>
    <p:sldId id="363" r:id="rId10"/>
    <p:sldId id="317" r:id="rId11"/>
    <p:sldId id="355" r:id="rId12"/>
    <p:sldId id="335" r:id="rId13"/>
    <p:sldId id="338" r:id="rId14"/>
    <p:sldId id="340" r:id="rId15"/>
    <p:sldId id="329" r:id="rId16"/>
    <p:sldId id="456" r:id="rId17"/>
    <p:sldId id="325" r:id="rId18"/>
  </p:sldIdLst>
  <p:sldSz cx="9144000" cy="5143500" type="screen16x9"/>
  <p:notesSz cx="68580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3429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685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0287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17145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0574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24003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2743200" algn="l" defTabSz="6858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0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FFCC00"/>
    <a:srgbClr val="2E1FEF"/>
    <a:srgbClr val="66FFFF"/>
    <a:srgbClr val="0000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775" autoAdjust="0"/>
  </p:normalViewPr>
  <p:slideViewPr>
    <p:cSldViewPr>
      <p:cViewPr varScale="1">
        <p:scale>
          <a:sx n="116" d="100"/>
          <a:sy n="116" d="100"/>
        </p:scale>
        <p:origin x="786" y="96"/>
      </p:cViewPr>
      <p:guideLst>
        <p:guide orient="horz" pos="1602"/>
        <p:guide pos="2880"/>
      </p:guideLst>
    </p:cSldViewPr>
  </p:slideViewPr>
  <p:notesTextViewPr>
    <p:cViewPr>
      <p:scale>
        <a:sx n="3" d="2"/>
        <a:sy n="3" d="2"/>
      </p:scale>
      <p:origin x="0" y="0"/>
    </p:cViewPr>
  </p:notesTextViewPr>
  <p:sorterViewPr>
    <p:cViewPr>
      <p:scale>
        <a:sx n="100" d="100"/>
        <a:sy n="100" d="100"/>
      </p:scale>
      <p:origin x="0" y="0"/>
    </p:cViewPr>
  </p:sorter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68A16927-1B24-497E-9013-581C8950A2BC}" type="datetimeFigureOut">
              <a:rPr lang="en-US" altLang="en-US"/>
              <a:pPr>
                <a:defRPr/>
              </a:pPr>
              <a:t>4/27/2023</a:t>
            </a:fld>
            <a:endParaRPr lang="en-US" alt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cs typeface="Arial" panose="020B0604020202020204" pitchFamily="34" charset="0"/>
              </a:defRPr>
            </a:lvl1pPr>
          </a:lstStyle>
          <a:p>
            <a:pPr>
              <a:defRPr/>
            </a:pPr>
            <a:fld id="{A46B2214-7FD8-4099-9996-1A61215EB73B}"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ＭＳ Ｐゴシック" charset="0"/>
      </a:defRPr>
    </a:lvl1pPr>
    <a:lvl2pPr marL="3429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2pPr>
    <a:lvl3pPr marL="6858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3pPr>
    <a:lvl4pPr marL="10287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4pPr>
    <a:lvl5pPr marL="1371600" algn="l" rtl="0" eaLnBrk="0" fontAlgn="base" hangingPunct="0">
      <a:spcBef>
        <a:spcPct val="30000"/>
      </a:spcBef>
      <a:spcAft>
        <a:spcPct val="0"/>
      </a:spcAft>
      <a:defRPr sz="900" kern="1200">
        <a:solidFill>
          <a:schemeClr val="tx1"/>
        </a:solidFill>
        <a:latin typeface="+mn-lt"/>
        <a:ea typeface="MS PGothic" panose="020B0600070205080204" pitchFamily="34" charset="-128"/>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1</a:t>
            </a:fld>
            <a:endParaRPr lang="en-US" altLang="en-US"/>
          </a:p>
        </p:txBody>
      </p:sp>
    </p:spTree>
    <p:extLst>
      <p:ext uri="{BB962C8B-B14F-4D97-AF65-F5344CB8AC3E}">
        <p14:creationId xmlns:p14="http://schemas.microsoft.com/office/powerpoint/2010/main" val="3223660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Inherent: existing in someone or something as a </a:t>
            </a:r>
            <a:r>
              <a:rPr lang="en-US" u="sng" dirty="0"/>
              <a:t>permanent and inseparable</a:t>
            </a:r>
            <a:r>
              <a:rPr lang="en-US" u="none" dirty="0"/>
              <a:t> </a:t>
            </a:r>
            <a:r>
              <a:rPr lang="en-US" dirty="0"/>
              <a:t>element, quality, or attribute.</a:t>
            </a:r>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3</a:t>
            </a:fld>
            <a:endParaRPr lang="en-US" altLang="en-US"/>
          </a:p>
        </p:txBody>
      </p:sp>
    </p:spTree>
    <p:extLst>
      <p:ext uri="{BB962C8B-B14F-4D97-AF65-F5344CB8AC3E}">
        <p14:creationId xmlns:p14="http://schemas.microsoft.com/office/powerpoint/2010/main" val="2595342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6</a:t>
            </a:fld>
            <a:endParaRPr lang="en-US" altLang="en-US"/>
          </a:p>
        </p:txBody>
      </p:sp>
    </p:spTree>
    <p:extLst>
      <p:ext uri="{BB962C8B-B14F-4D97-AF65-F5344CB8AC3E}">
        <p14:creationId xmlns:p14="http://schemas.microsoft.com/office/powerpoint/2010/main" val="6356140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BB7842-4134-40B5-AEC0-DEDE27CE578D}" type="slidenum">
              <a:rPr lang="en-US" smtClean="0"/>
              <a:t>7</a:t>
            </a:fld>
            <a:endParaRPr lang="en-US"/>
          </a:p>
        </p:txBody>
      </p:sp>
    </p:spTree>
    <p:extLst>
      <p:ext uri="{BB962C8B-B14F-4D97-AF65-F5344CB8AC3E}">
        <p14:creationId xmlns:p14="http://schemas.microsoft.com/office/powerpoint/2010/main" val="1788896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10</a:t>
            </a:fld>
            <a:endParaRPr lang="en-US" altLang="en-US"/>
          </a:p>
        </p:txBody>
      </p:sp>
    </p:spTree>
    <p:extLst>
      <p:ext uri="{BB962C8B-B14F-4D97-AF65-F5344CB8AC3E}">
        <p14:creationId xmlns:p14="http://schemas.microsoft.com/office/powerpoint/2010/main" val="2893526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A46B2214-7FD8-4099-9996-1A61215EB73B}" type="slidenum">
              <a:rPr lang="en-US" altLang="en-US" smtClean="0"/>
              <a:pPr>
                <a:defRPr/>
              </a:pPr>
              <a:t>14</a:t>
            </a:fld>
            <a:endParaRPr lang="en-US" altLang="en-US"/>
          </a:p>
        </p:txBody>
      </p:sp>
    </p:spTree>
    <p:extLst>
      <p:ext uri="{BB962C8B-B14F-4D97-AF65-F5344CB8AC3E}">
        <p14:creationId xmlns:p14="http://schemas.microsoft.com/office/powerpoint/2010/main" val="1882946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24261" y="1189170"/>
            <a:ext cx="8295480" cy="1728225"/>
          </a:xfrm>
          <a:prstGeom prst="rect">
            <a:avLst/>
          </a:prstGeom>
        </p:spPr>
        <p:txBody>
          <a:bodyPr anchor="b">
            <a:normAutofit/>
          </a:bodyPr>
          <a:lstStyle>
            <a:lvl1pPr algn="ctr">
              <a:defRPr sz="3000">
                <a:solidFill>
                  <a:srgbClr val="000090"/>
                </a:solidFill>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143000" y="2917395"/>
            <a:ext cx="6858000" cy="1728225"/>
          </a:xfrm>
          <a:prstGeom prst="rect">
            <a:avLst/>
          </a:prstGeom>
        </p:spPr>
        <p:txBody>
          <a:bodyPr/>
          <a:lstStyle>
            <a:lvl1pPr marL="0" indent="0" algn="ctr">
              <a:buNone/>
              <a:defRPr sz="180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3475742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4"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0950424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3" name="Content Placeholder 2"/>
          <p:cNvSpPr>
            <a:spLocks noGrp="1"/>
          </p:cNvSpPr>
          <p:nvPr>
            <p:ph idx="1"/>
          </p:nvPr>
        </p:nvSpPr>
        <p:spPr>
          <a:xfrm>
            <a:off x="228601" y="785918"/>
            <a:ext cx="8145494" cy="4061329"/>
          </a:xfrm>
          <a:prstGeom prst="rect">
            <a:avLst/>
          </a:prstGeom>
        </p:spPr>
        <p:txBody>
          <a:bodyPr/>
          <a:lstStyle>
            <a:lvl1pPr>
              <a:buClr>
                <a:schemeClr val="accent5">
                  <a:lumMod val="50000"/>
                </a:schemeClr>
              </a:buClr>
              <a:defRPr sz="1800" b="0">
                <a:latin typeface="Helvetica" panose="020B0604020202020204" pitchFamily="34" charset="0"/>
                <a:cs typeface="Helvetica" panose="020B0604020202020204" pitchFamily="34" charset="0"/>
              </a:defRPr>
            </a:lvl1pPr>
            <a:lvl2pPr>
              <a:buClr>
                <a:schemeClr val="accent1"/>
              </a:buClr>
              <a:defRPr sz="1500">
                <a:latin typeface="Helvetica" panose="020B0604020202020204" pitchFamily="34" charset="0"/>
                <a:cs typeface="Helvetica" panose="020B0604020202020204" pitchFamily="34" charset="0"/>
              </a:defRPr>
            </a:lvl2pPr>
            <a:lvl3pPr>
              <a:defRPr sz="1350">
                <a:latin typeface="Helvetica" panose="020B0604020202020204" pitchFamily="34" charset="0"/>
                <a:cs typeface="Helvetica" panose="020B0604020202020204" pitchFamily="34" charset="0"/>
              </a:defRPr>
            </a:lvl3pPr>
            <a:lvl4pPr>
              <a:defRPr sz="1200">
                <a:latin typeface="Helvetica" panose="020B0604020202020204" pitchFamily="34" charset="0"/>
                <a:cs typeface="Helvetica" panose="020B0604020202020204" pitchFamily="34" charset="0"/>
              </a:defRPr>
            </a:lvl4pPr>
            <a:lvl5pPr>
              <a:defRPr sz="1200">
                <a:latin typeface="Helvetica" panose="020B0604020202020204" pitchFamily="34" charset="0"/>
                <a:cs typeface="Helvetica"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Placeholder 8"/>
          <p:cNvSpPr>
            <a:spLocks noGrp="1"/>
          </p:cNvSpPr>
          <p:nvPr>
            <p:ph type="title"/>
          </p:nvPr>
        </p:nvSpPr>
        <p:spPr bwMode="auto">
          <a:xfrm>
            <a:off x="228601" y="122329"/>
            <a:ext cx="7659704" cy="461963"/>
          </a:xfrm>
          <a:prstGeom prst="rect">
            <a:avLst/>
          </a:prstGeom>
          <a:noFill/>
          <a:ln w="9525">
            <a:noFill/>
            <a:miter lim="800000"/>
            <a:headEnd/>
            <a:tailEnd/>
          </a:ln>
        </p:spPr>
        <p:txBody>
          <a:bodyPr/>
          <a:lstStyle>
            <a:lvl1pPr>
              <a:defRPr sz="2700">
                <a:solidFill>
                  <a:schemeClr val="tx1"/>
                </a:solidFill>
                <a:latin typeface="Helvetica" panose="020B0604020202020204" pitchFamily="34" charset="0"/>
                <a:cs typeface="Helvetica" panose="020B0604020202020204" pitchFamily="34" charset="0"/>
              </a:defRPr>
            </a:lvl1pPr>
          </a:lstStyle>
          <a:p>
            <a:pPr lvl="0"/>
            <a:r>
              <a:rPr lang="en-US" dirty="0"/>
              <a:t>Click to edit Master title style</a:t>
            </a:r>
          </a:p>
        </p:txBody>
      </p:sp>
      <p:sp>
        <p:nvSpPr>
          <p:cNvPr id="6" name="Rectangle 6"/>
          <p:cNvSpPr>
            <a:spLocks noGrp="1" noChangeArrowheads="1"/>
          </p:cNvSpPr>
          <p:nvPr>
            <p:ph type="sldNum" sz="quarter" idx="4"/>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174255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232236" y="526684"/>
            <a:ext cx="76810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4F469937-DA24-445A-AEAE-5B92C511980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232236" y="123431"/>
            <a:ext cx="7681000" cy="479822"/>
          </a:xfrm>
          <a:prstGeom prst="rect">
            <a:avLst/>
          </a:prstGeom>
        </p:spPr>
        <p:txBody>
          <a:bodyPr/>
          <a:lstStyle>
            <a:lvl1pPr>
              <a:defRPr sz="2700">
                <a:solidFill>
                  <a:srgbClr val="000090"/>
                </a:solidFill>
              </a:defRPr>
            </a:lvl1pPr>
          </a:lstStyle>
          <a:p>
            <a:r>
              <a:rPr lang="en-US" dirty="0"/>
              <a:t>Click to edit Master title style</a:t>
            </a:r>
          </a:p>
        </p:txBody>
      </p:sp>
      <p:sp>
        <p:nvSpPr>
          <p:cNvPr id="3" name="Content Placeholder 2"/>
          <p:cNvSpPr>
            <a:spLocks noGrp="1"/>
          </p:cNvSpPr>
          <p:nvPr>
            <p:ph sz="half" idx="1"/>
          </p:nvPr>
        </p:nvSpPr>
        <p:spPr>
          <a:xfrm>
            <a:off x="78616" y="785919"/>
            <a:ext cx="4417185"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199" y="785919"/>
            <a:ext cx="4418013" cy="3808705"/>
          </a:xfrm>
          <a:prstGeom prst="rect">
            <a:avLst/>
          </a:prstGeom>
        </p:spPr>
        <p:txBody>
          <a:bodyPr/>
          <a:lstStyle>
            <a:lvl1pPr>
              <a:buClr>
                <a:schemeClr val="accent2">
                  <a:lumMod val="75000"/>
                </a:schemeClr>
              </a:buClr>
              <a:defRPr sz="1800" b="0"/>
            </a:lvl1pPr>
            <a:lvl2pPr>
              <a:defRPr sz="1500"/>
            </a:lvl2pPr>
            <a:lvl3pPr>
              <a:defRPr sz="1350"/>
            </a:lvl3pPr>
            <a:lvl4pPr>
              <a:defRPr sz="1200"/>
            </a:lvl4pPr>
            <a:lvl5pPr>
              <a:defRPr sz="120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177238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Slide Number Placeholder 5"/>
          <p:cNvSpPr txBox="1">
            <a:spLocks/>
          </p:cNvSpPr>
          <p:nvPr userDrawn="1"/>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51249827-F3E5-4D2E-B12E-91CD33FED76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dirty="0">
              <a:solidFill>
                <a:schemeClr val="bg1">
                  <a:lumMod val="50000"/>
                </a:schemeClr>
              </a:solidFill>
              <a:latin typeface="Calibri" panose="020F0502020204030204" pitchFamily="34" charset="0"/>
              <a:cs typeface="Arial" panose="020B0604020202020204" pitchFamily="34" charset="0"/>
            </a:endParaRPr>
          </a:p>
        </p:txBody>
      </p:sp>
      <p:cxnSp>
        <p:nvCxnSpPr>
          <p:cNvPr id="5" name="Straight Connector 4"/>
          <p:cNvCxnSpPr>
            <a:cxnSpLocks noChangeShapeType="1"/>
          </p:cNvCxnSpPr>
          <p:nvPr/>
        </p:nvCxnSpPr>
        <p:spPr bwMode="auto">
          <a:xfrm>
            <a:off x="152400" y="497681"/>
            <a:ext cx="77358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7" name="Title Placeholder 8"/>
          <p:cNvSpPr>
            <a:spLocks noGrp="1"/>
          </p:cNvSpPr>
          <p:nvPr>
            <p:ph type="title"/>
          </p:nvPr>
        </p:nvSpPr>
        <p:spPr bwMode="auto">
          <a:xfrm>
            <a:off x="152401" y="125631"/>
            <a:ext cx="7735904" cy="461963"/>
          </a:xfrm>
          <a:prstGeom prst="rect">
            <a:avLst/>
          </a:prstGeom>
          <a:noFill/>
          <a:ln w="9525">
            <a:noFill/>
            <a:miter lim="800000"/>
            <a:headEnd/>
            <a:tailEnd/>
          </a:ln>
        </p:spPr>
        <p:txBody>
          <a:bodyPr/>
          <a:lstStyle>
            <a:lvl1pPr>
              <a:defRPr sz="1800">
                <a:solidFill>
                  <a:srgbClr val="000090"/>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3762008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DEF3B7A3-EF04-45B7-A3FD-15CB0DCC1290}"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722313" y="3305176"/>
            <a:ext cx="7772400" cy="1021556"/>
          </a:xfrm>
          <a:prstGeom prst="rect">
            <a:avLst/>
          </a:prstGeom>
        </p:spPr>
        <p:txBody>
          <a:bodyPr anchor="t"/>
          <a:lstStyle>
            <a:lvl1pPr algn="l">
              <a:defRPr sz="3000" b="1" cap="all">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a:prstGeom prst="rect">
            <a:avLst/>
          </a:prstGeo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802376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05978"/>
            <a:ext cx="6705600" cy="479822"/>
          </a:xfrm>
          <a:prstGeom prst="rect">
            <a:avLst/>
          </a:prstGeom>
        </p:spPr>
        <p:txBody>
          <a:bodyPr/>
          <a:lstStyle>
            <a:lvl1pPr>
              <a:defRPr>
                <a:solidFill>
                  <a:srgbClr val="000090"/>
                </a:solidFill>
              </a:defRPr>
            </a:lvl1pPr>
          </a:lstStyle>
          <a:p>
            <a:r>
              <a:rPr lang="en-US"/>
              <a:t>Click to edit Master title style</a:t>
            </a:r>
            <a:endParaRPr lang="en-US" dirty="0"/>
          </a:p>
        </p:txBody>
      </p:sp>
      <p:sp>
        <p:nvSpPr>
          <p:cNvPr id="3" name="Text Placeholder 2"/>
          <p:cNvSpPr>
            <a:spLocks noGrp="1"/>
          </p:cNvSpPr>
          <p:nvPr>
            <p:ph type="body" idx="1"/>
          </p:nvPr>
        </p:nvSpPr>
        <p:spPr>
          <a:xfrm>
            <a:off x="457200" y="1151335"/>
            <a:ext cx="4040188"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151335"/>
            <a:ext cx="4041775" cy="47982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a:prstGeom prst="rect">
            <a:avLst/>
          </a:prstGeom>
        </p:spPr>
        <p:txBody>
          <a:bodyPr/>
          <a:lstStyle>
            <a:lvl1pPr>
              <a:buClr>
                <a:srgbClr val="000090"/>
              </a:buCl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p:cNvCxnSpPr>
            <a:cxnSpLocks noChangeShapeType="1"/>
          </p:cNvCxnSpPr>
          <p:nvPr userDrawn="1"/>
        </p:nvCxnSpPr>
        <p:spPr bwMode="auto">
          <a:xfrm>
            <a:off x="228600" y="651500"/>
            <a:ext cx="7659688" cy="0"/>
          </a:xfrm>
          <a:prstGeom prst="line">
            <a:avLst/>
          </a:prstGeom>
          <a:noFill/>
          <a:ln w="25400">
            <a:solidFill>
              <a:schemeClr val="accent1"/>
            </a:solidFill>
            <a:round/>
            <a:headEnd/>
            <a:tailEnd/>
          </a:ln>
          <a:effectLst>
            <a:outerShdw blurRad="63500" dist="20000" dir="5400000" rotWithShape="0">
              <a:srgbClr val="000000">
                <a:alpha val="37999"/>
              </a:srgbClr>
            </a:outerShdw>
          </a:effectLst>
          <a:extLst>
            <a:ext uri="{909E8E84-426E-40dd-AFC4-6F175D3DCCD1}"/>
          </a:extLst>
        </p:spPr>
      </p:cxnSp>
      <p:sp>
        <p:nvSpPr>
          <p:cNvPr id="12" name="Rectangle 6"/>
          <p:cNvSpPr>
            <a:spLocks noGrp="1" noChangeArrowheads="1"/>
          </p:cNvSpPr>
          <p:nvPr>
            <p:ph type="sldNum" sz="quarter" idx="12"/>
          </p:nvPr>
        </p:nvSpPr>
        <p:spPr>
          <a:xfrm>
            <a:off x="170516" y="4847246"/>
            <a:ext cx="685800" cy="128588"/>
          </a:xfrm>
          <a:prstGeom prst="rect">
            <a:avLst/>
          </a:prstGeom>
          <a:ln/>
        </p:spPr>
        <p:txBody>
          <a:bodyPr/>
          <a:lstStyle>
            <a:lvl1pPr>
              <a:defRPr sz="788"/>
            </a:lvl1pPr>
          </a:lstStyle>
          <a:p>
            <a:pPr>
              <a:defRPr/>
            </a:pPr>
            <a:fld id="{B586D440-F702-449A-AAC2-9ACFF17038B8}" type="slidenum">
              <a:rPr lang="en-US" smtClean="0"/>
              <a:pPr>
                <a:defRPr/>
              </a:pPr>
              <a:t>‹#›</a:t>
            </a:fld>
            <a:endParaRPr lang="en-US"/>
          </a:p>
        </p:txBody>
      </p:sp>
    </p:spTree>
    <p:extLst>
      <p:ext uri="{BB962C8B-B14F-4D97-AF65-F5344CB8AC3E}">
        <p14:creationId xmlns:p14="http://schemas.microsoft.com/office/powerpoint/2010/main" val="3782556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a:cxnSpLocks noChangeShapeType="1"/>
          </p:cNvCxnSpPr>
          <p:nvPr/>
        </p:nvCxnSpPr>
        <p:spPr bwMode="auto">
          <a:xfrm>
            <a:off x="381000" y="914400"/>
            <a:ext cx="3124200" cy="0"/>
          </a:xfrm>
          <a:prstGeom prst="line">
            <a:avLst/>
          </a:prstGeom>
          <a:noFill/>
          <a:ln w="25400">
            <a:solidFill>
              <a:srgbClr val="993300"/>
            </a:solidFill>
            <a:round/>
            <a:headEnd/>
            <a:tailEnd/>
          </a:ln>
          <a:effectLst>
            <a:outerShdw blurRad="63500" dist="20000" dir="5400000" rotWithShape="0">
              <a:srgbClr val="000000">
                <a:alpha val="37999"/>
              </a:srgbClr>
            </a:outerShdw>
          </a:effectLst>
          <a:extLst>
            <a:ext uri="{909E8E84-426E-40dd-AFC4-6F175D3DCCD1}"/>
          </a:extLst>
        </p:spPr>
      </p:cxnSp>
      <p:sp>
        <p:nvSpPr>
          <p:cNvPr id="6"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BCD15039-814E-49A4-9A11-5B93AD382A16}"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143001" y="204787"/>
            <a:ext cx="2322513" cy="595313"/>
          </a:xfrm>
          <a:prstGeom prst="rect">
            <a:avLst/>
          </a:prstGeom>
        </p:spPr>
        <p:txBody>
          <a:bodyPr anchor="b"/>
          <a:lstStyle>
            <a:lvl1pPr algn="l">
              <a:defRPr sz="1500" b="1">
                <a:solidFill>
                  <a:srgbClr val="000090"/>
                </a:solidFill>
              </a:defRPr>
            </a:lvl1pPr>
          </a:lstStyle>
          <a:p>
            <a:r>
              <a:rPr lang="en-US"/>
              <a:t>Click to edit Master title style</a:t>
            </a:r>
            <a:endParaRPr lang="en-US" dirty="0"/>
          </a:p>
        </p:txBody>
      </p:sp>
      <p:sp>
        <p:nvSpPr>
          <p:cNvPr id="3" name="Content Placeholder 2"/>
          <p:cNvSpPr>
            <a:spLocks noGrp="1"/>
          </p:cNvSpPr>
          <p:nvPr>
            <p:ph idx="1"/>
          </p:nvPr>
        </p:nvSpPr>
        <p:spPr>
          <a:xfrm>
            <a:off x="3575050" y="914401"/>
            <a:ext cx="5111750" cy="3680222"/>
          </a:xfrm>
          <a:prstGeom prst="rect">
            <a:avLst/>
          </a:prstGeom>
        </p:spPr>
        <p:txBody>
          <a:bodyPr/>
          <a:lstStyle>
            <a:lvl1pPr>
              <a:buClr>
                <a:schemeClr val="accent2">
                  <a:lumMod val="75000"/>
                </a:schemeClr>
              </a:buCl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1028701"/>
            <a:ext cx="3008313" cy="356592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3248229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lide Number Placeholder 5"/>
          <p:cNvSpPr txBox="1">
            <a:spLocks/>
          </p:cNvSpPr>
          <p:nvPr/>
        </p:nvSpPr>
        <p:spPr bwMode="auto">
          <a:xfrm>
            <a:off x="6098599" y="4970860"/>
            <a:ext cx="2133600" cy="171450"/>
          </a:xfrm>
          <a:prstGeom prst="rect">
            <a:avLst/>
          </a:prstGeom>
          <a:noFill/>
          <a:ln>
            <a:noFill/>
          </a:ln>
          <a:extLst>
            <a:ext uri="{909E8E84-426E-40dd-AFC4-6F175D3DCCD1}"/>
            <a:ext uri="{91240B29-F687-4f45-9708-019B960494DF}"/>
          </a:extLst>
        </p:spPr>
        <p:txBody>
          <a:bodyPr anchor="ct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defRPr/>
            </a:pPr>
            <a:fld id="{1CD547F3-9DAC-4FD2-9013-A03D8EDC6234}" type="slidenum">
              <a:rPr lang="en-US" altLang="en-US" sz="750" smtClean="0">
                <a:solidFill>
                  <a:schemeClr val="bg1">
                    <a:lumMod val="50000"/>
                  </a:schemeClr>
                </a:solidFill>
                <a:latin typeface="Calibri" panose="020F0502020204030204" pitchFamily="34" charset="0"/>
                <a:cs typeface="Arial" panose="020B0604020202020204" pitchFamily="34" charset="0"/>
              </a:rPr>
              <a:pPr algn="r" eaLnBrk="1" hangingPunct="1">
                <a:defRPr/>
              </a:pPr>
              <a:t>‹#›</a:t>
            </a:fld>
            <a:endParaRPr lang="en-US" altLang="en-US" sz="750">
              <a:solidFill>
                <a:schemeClr val="bg1">
                  <a:lumMod val="50000"/>
                </a:schemeClr>
              </a:solidFill>
              <a:latin typeface="Calibri" panose="020F0502020204030204" pitchFamily="34" charset="0"/>
              <a:cs typeface="Arial" panose="020B0604020202020204" pitchFamily="34" charset="0"/>
            </a:endParaRPr>
          </a:p>
        </p:txBody>
      </p:sp>
      <p:sp>
        <p:nvSpPr>
          <p:cNvPr id="2" name="Title 1"/>
          <p:cNvSpPr>
            <a:spLocks noGrp="1"/>
          </p:cNvSpPr>
          <p:nvPr>
            <p:ph type="title"/>
          </p:nvPr>
        </p:nvSpPr>
        <p:spPr>
          <a:xfrm>
            <a:off x="1792288" y="3600450"/>
            <a:ext cx="5486400" cy="425054"/>
          </a:xfrm>
          <a:prstGeom prst="rect">
            <a:avLst/>
          </a:prstGeom>
        </p:spPr>
        <p:txBody>
          <a:bodyPr anchor="b"/>
          <a:lstStyle>
            <a:lvl1pPr algn="l">
              <a:defRPr sz="1500" b="1">
                <a:solidFill>
                  <a:srgbClr val="000090"/>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459581"/>
            <a:ext cx="5486400" cy="30861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03"/>
            <a:ext cx="5486400" cy="603647"/>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8" name="Footer Placeholder 5"/>
          <p:cNvSpPr>
            <a:spLocks noGrp="1"/>
          </p:cNvSpPr>
          <p:nvPr>
            <p:ph type="ftr" sz="quarter" idx="11"/>
          </p:nvPr>
        </p:nvSpPr>
        <p:spPr>
          <a:xfrm>
            <a:off x="3124200" y="4972050"/>
            <a:ext cx="2895600" cy="171450"/>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594187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3" y="1097282"/>
            <a:ext cx="4230511" cy="3395003"/>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9" name="Date Placeholder 3"/>
          <p:cNvSpPr txBox="1">
            <a:spLocks/>
          </p:cNvSpPr>
          <p:nvPr/>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a:solidFill>
                  <a:schemeClr val="bg1">
                    <a:lumMod val="50000"/>
                  </a:schemeClr>
                </a:solidFill>
              </a:rPr>
              <a:t>www.nasa.gov</a:t>
            </a:r>
          </a:p>
        </p:txBody>
      </p:sp>
      <p:sp>
        <p:nvSpPr>
          <p:cNvPr id="10" name="Content Placeholder 36"/>
          <p:cNvSpPr>
            <a:spLocks noGrp="1"/>
          </p:cNvSpPr>
          <p:nvPr>
            <p:ph sz="quarter" idx="31" hasCustomPrompt="1"/>
          </p:nvPr>
        </p:nvSpPr>
        <p:spPr>
          <a:xfrm>
            <a:off x="4699003" y="3677152"/>
            <a:ext cx="4217987" cy="207749"/>
          </a:xfrm>
        </p:spPr>
        <p:txBody>
          <a:bodyPr/>
          <a:lstStyle>
            <a:lvl1pPr marL="0" indent="0" algn="ctr">
              <a:buFontTx/>
              <a:buNone/>
              <a:defRPr sz="675" b="0" i="0">
                <a:latin typeface="Helvetica Light"/>
                <a:cs typeface="Helvetica Light"/>
              </a:defRPr>
            </a:lvl1pPr>
            <a:lvl2pPr marL="257175" indent="0">
              <a:buFontTx/>
              <a:buNone/>
              <a:defRPr sz="788"/>
            </a:lvl2pPr>
            <a:lvl3pPr marL="514350" indent="0">
              <a:buFontTx/>
              <a:buNone/>
              <a:defRPr sz="788"/>
            </a:lvl3pPr>
            <a:lvl4pPr marL="771525" indent="0">
              <a:buFontTx/>
              <a:buNone/>
              <a:defRPr sz="788"/>
            </a:lvl4pPr>
            <a:lvl5pPr marL="1028700" indent="0">
              <a:buFontTx/>
              <a:buNone/>
              <a:defRPr sz="788"/>
            </a:lvl5pPr>
          </a:lstStyle>
          <a:p>
            <a:pPr lvl="0"/>
            <a:r>
              <a:rPr lang="en-US" dirty="0"/>
              <a:t>Caption</a:t>
            </a:r>
          </a:p>
        </p:txBody>
      </p:sp>
      <p:sp>
        <p:nvSpPr>
          <p:cNvPr id="11" name="Picture Placeholder 21"/>
          <p:cNvSpPr>
            <a:spLocks noGrp="1"/>
          </p:cNvSpPr>
          <p:nvPr>
            <p:ph type="pic" sz="quarter" idx="23" hasCustomPrompt="1"/>
          </p:nvPr>
        </p:nvSpPr>
        <p:spPr>
          <a:xfrm>
            <a:off x="4699001" y="1097282"/>
            <a:ext cx="4217988" cy="2408765"/>
          </a:xfrm>
          <a:prstGeom prst="rect">
            <a:avLst/>
          </a:prstGeom>
          <a:ln w="12700" cmpd="sng">
            <a:solidFill>
              <a:schemeClr val="bg1">
                <a:lumMod val="85000"/>
              </a:schemeClr>
            </a:solidFill>
          </a:ln>
          <a:effectLst/>
        </p:spPr>
        <p:txBody>
          <a:bodyPr anchor="ctr">
            <a:normAutofit/>
          </a:bodyPr>
          <a:lstStyle>
            <a:lvl1pPr marL="0" indent="0" algn="ctr">
              <a:buNone/>
              <a:defRPr sz="1125">
                <a:effectLst/>
                <a:latin typeface="Helvetica"/>
                <a:cs typeface="Helvetica"/>
              </a:defRPr>
            </a:lvl1pPr>
          </a:lstStyle>
          <a:p>
            <a:r>
              <a:rPr lang="en-US" dirty="0"/>
              <a:t>Picture</a:t>
            </a:r>
          </a:p>
        </p:txBody>
      </p:sp>
      <p:sp>
        <p:nvSpPr>
          <p:cNvPr id="13"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
        <p:nvSpPr>
          <p:cNvPr id="14" name="Title 1"/>
          <p:cNvSpPr>
            <a:spLocks noGrp="1"/>
          </p:cNvSpPr>
          <p:nvPr>
            <p:ph type="title"/>
          </p:nvPr>
        </p:nvSpPr>
        <p:spPr>
          <a:xfrm>
            <a:off x="228600" y="171451"/>
            <a:ext cx="8686800" cy="361155"/>
          </a:xfrm>
        </p:spPr>
        <p:txBody>
          <a:bodyPr wrap="square">
            <a:noAutofit/>
          </a:bodyPr>
          <a:lstStyle>
            <a:lvl1pPr>
              <a:defRPr sz="1800">
                <a:solidFill>
                  <a:schemeClr val="accent1"/>
                </a:solidFill>
              </a:defRPr>
            </a:lvl1pPr>
          </a:lstStyle>
          <a:p>
            <a:r>
              <a:rPr lang="en-US" dirty="0"/>
              <a:t>Click to edit Master title style</a:t>
            </a:r>
          </a:p>
        </p:txBody>
      </p:sp>
      <p:cxnSp>
        <p:nvCxnSpPr>
          <p:cNvPr id="15" name="Straight Connector 14"/>
          <p:cNvCxnSpPr/>
          <p:nvPr userDrawn="1"/>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16" name="Content Placeholder 10"/>
          <p:cNvSpPr>
            <a:spLocks noGrp="1"/>
          </p:cNvSpPr>
          <p:nvPr>
            <p:ph sz="quarter" idx="33"/>
          </p:nvPr>
        </p:nvSpPr>
        <p:spPr>
          <a:xfrm>
            <a:off x="228602" y="648785"/>
            <a:ext cx="8688388" cy="356396"/>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Tree>
    <p:extLst>
      <p:ext uri="{BB962C8B-B14F-4D97-AF65-F5344CB8AC3E}">
        <p14:creationId xmlns:p14="http://schemas.microsoft.com/office/powerpoint/2010/main" val="38333084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cxnSp>
        <p:nvCxnSpPr>
          <p:cNvPr id="7" name="Straight Connector 6"/>
          <p:cNvCxnSpPr/>
          <p:nvPr/>
        </p:nvCxnSpPr>
        <p:spPr>
          <a:xfrm flipV="1">
            <a:off x="0" y="610758"/>
            <a:ext cx="9144000" cy="20700"/>
          </a:xfrm>
          <a:prstGeom prst="line">
            <a:avLst/>
          </a:prstGeom>
          <a:ln w="3175">
            <a:gradFill flip="none" rotWithShape="1">
              <a:gsLst>
                <a:gs pos="0">
                  <a:schemeClr val="tx1"/>
                </a:gs>
                <a:gs pos="100000">
                  <a:srgbClr val="FFFFFF">
                    <a:alpha val="0"/>
                  </a:srgbClr>
                </a:gs>
              </a:gsLst>
              <a:lin ang="0" scaled="1"/>
              <a:tileRect/>
            </a:gra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228600" y="171450"/>
            <a:ext cx="8686800" cy="514350"/>
          </a:xfrm>
        </p:spPr>
        <p:txBody>
          <a:bodyPr wrap="square">
            <a:noAutofit/>
          </a:bodyPr>
          <a:lstStyle>
            <a:lvl1pPr>
              <a:defRPr sz="1800">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228600" y="1097281"/>
            <a:ext cx="8686800" cy="3479690"/>
          </a:xfrm>
        </p:spPr>
        <p:txBody>
          <a:bodyPr/>
          <a:lstStyle>
            <a:lvl1pPr marL="162521" marR="0" indent="-162521" algn="l" defTabSz="257175" rtl="0" eaLnBrk="1" fontAlgn="auto" latinLnBrk="0" hangingPunct="1">
              <a:lnSpc>
                <a:spcPct val="100000"/>
              </a:lnSpc>
              <a:spcBef>
                <a:spcPts val="0"/>
              </a:spcBef>
              <a:spcAft>
                <a:spcPts val="338"/>
              </a:spcAft>
              <a:buClrTx/>
              <a:buSzTx/>
              <a:buFont typeface="Wingdings" charset="2"/>
              <a:buChar char="§"/>
              <a:tabLst/>
              <a:defRPr/>
            </a:lvl1pPr>
            <a:lvl2pPr marL="292001" marR="0" indent="-129481" algn="l" defTabSz="257175" rtl="0" eaLnBrk="1" fontAlgn="auto" latinLnBrk="0" hangingPunct="1">
              <a:lnSpc>
                <a:spcPct val="100000"/>
              </a:lnSpc>
              <a:spcBef>
                <a:spcPts val="0"/>
              </a:spcBef>
              <a:spcAft>
                <a:spcPts val="338"/>
              </a:spcAft>
              <a:buClrTx/>
              <a:buSzTx/>
              <a:buFont typeface="Lucida Grande"/>
              <a:buChar char="›"/>
              <a:tabLst/>
              <a:defRPr/>
            </a:lvl2pPr>
            <a:lvl3pPr marL="415231" marR="0" indent="-123230" algn="l" defTabSz="257175" rtl="0" eaLnBrk="1" fontAlgn="auto" latinLnBrk="0" hangingPunct="1">
              <a:lnSpc>
                <a:spcPct val="100000"/>
              </a:lnSpc>
              <a:spcBef>
                <a:spcPts val="0"/>
              </a:spcBef>
              <a:spcAft>
                <a:spcPts val="338"/>
              </a:spcAft>
              <a:buClrTx/>
              <a:buSzTx/>
              <a:buFont typeface="Wingdings" charset="2"/>
              <a:buChar char="§"/>
              <a:tabLst/>
              <a:defRPr/>
            </a:lvl3pPr>
            <a:lvl4pPr marL="545604" marR="0" indent="-130373" algn="l" defTabSz="257175" rtl="0" eaLnBrk="1" fontAlgn="auto" latinLnBrk="0" hangingPunct="1">
              <a:lnSpc>
                <a:spcPct val="100000"/>
              </a:lnSpc>
              <a:spcBef>
                <a:spcPts val="0"/>
              </a:spcBef>
              <a:spcAft>
                <a:spcPts val="338"/>
              </a:spcAft>
              <a:buClrTx/>
              <a:buSzTx/>
              <a:buFont typeface="Lucida Grande"/>
              <a:buChar char="»"/>
              <a:tabLst/>
              <a:defRPr/>
            </a:lvl4pPr>
          </a:lstStyle>
          <a:p>
            <a:pPr marL="162521" marR="0" lvl="0" indent="-162521"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1125" b="0" i="0" u="none" strike="noStrike" kern="1200" cap="none" spc="0" normalizeH="0" baseline="0" noProof="0" dirty="0">
                <a:ln>
                  <a:noFill/>
                </a:ln>
                <a:solidFill>
                  <a:prstClr val="black"/>
                </a:solidFill>
                <a:effectLst/>
                <a:uLnTx/>
                <a:uFillTx/>
                <a:latin typeface="Helvetica"/>
                <a:ea typeface="+mn-ea"/>
                <a:cs typeface="Helvetica"/>
              </a:rPr>
              <a:t>Click to edit Master text styles</a:t>
            </a:r>
          </a:p>
          <a:p>
            <a:pPr marL="292001" marR="0" lvl="1" indent="-129481" algn="l" defTabSz="257175" rtl="0" eaLnBrk="1" fontAlgn="auto" latinLnBrk="0" hangingPunct="1">
              <a:lnSpc>
                <a:spcPct val="100000"/>
              </a:lnSpc>
              <a:spcBef>
                <a:spcPts val="0"/>
              </a:spcBef>
              <a:spcAft>
                <a:spcPts val="338"/>
              </a:spcAft>
              <a:buClrTx/>
              <a:buSzTx/>
              <a:buFont typeface="Lucida Grande"/>
              <a:buChar char="›"/>
              <a:tabLst/>
              <a:defRPr/>
            </a:pPr>
            <a:r>
              <a:rPr kumimoji="0" lang="en-US" sz="1013" b="0" i="0" u="none" strike="noStrike" kern="1200" cap="none" spc="0" normalizeH="0" baseline="0" noProof="0" dirty="0">
                <a:ln>
                  <a:noFill/>
                </a:ln>
                <a:solidFill>
                  <a:prstClr val="black"/>
                </a:solidFill>
                <a:effectLst/>
                <a:uLnTx/>
                <a:uFillTx/>
                <a:latin typeface="Helvetica"/>
                <a:ea typeface="+mn-ea"/>
                <a:cs typeface="Helvetica"/>
              </a:rPr>
              <a:t>Second level</a:t>
            </a:r>
          </a:p>
          <a:p>
            <a:pPr marL="415231" marR="0" lvl="2" indent="-123230" algn="l" defTabSz="257175" rtl="0" eaLnBrk="1" fontAlgn="auto" latinLnBrk="0" hangingPunct="1">
              <a:lnSpc>
                <a:spcPct val="100000"/>
              </a:lnSpc>
              <a:spcBef>
                <a:spcPts val="0"/>
              </a:spcBef>
              <a:spcAft>
                <a:spcPts val="338"/>
              </a:spcAft>
              <a:buClrTx/>
              <a:buSzTx/>
              <a:buFont typeface="Wingdings" charset="2"/>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Third level</a:t>
            </a:r>
          </a:p>
          <a:p>
            <a:pPr marL="545604" marR="0" lvl="3" indent="-130373" algn="l" defTabSz="257175" rtl="0" eaLnBrk="1" fontAlgn="auto" latinLnBrk="0" hangingPunct="1">
              <a:lnSpc>
                <a:spcPct val="100000"/>
              </a:lnSpc>
              <a:spcBef>
                <a:spcPts val="0"/>
              </a:spcBef>
              <a:spcAft>
                <a:spcPts val="338"/>
              </a:spcAft>
              <a:buClrTx/>
              <a:buSzTx/>
              <a:buFont typeface="Lucida Grande"/>
              <a:buChar char="»"/>
              <a:tabLst/>
              <a:defRPr/>
            </a:pPr>
            <a:r>
              <a:rPr kumimoji="0" lang="en-US" sz="900" b="0" i="0" u="none" strike="noStrike" kern="1200" cap="none" spc="0" normalizeH="0" baseline="0" noProof="0" dirty="0">
                <a:ln>
                  <a:noFill/>
                </a:ln>
                <a:solidFill>
                  <a:prstClr val="black"/>
                </a:solidFill>
                <a:effectLst/>
                <a:uLnTx/>
                <a:uFillTx/>
                <a:latin typeface="Helvetica"/>
                <a:ea typeface="+mn-ea"/>
                <a:cs typeface="Helvetica"/>
              </a:rPr>
              <a:t>Fourth level</a:t>
            </a:r>
          </a:p>
        </p:txBody>
      </p:sp>
      <p:sp>
        <p:nvSpPr>
          <p:cNvPr id="8" name="Content Placeholder 10"/>
          <p:cNvSpPr>
            <a:spLocks noGrp="1"/>
          </p:cNvSpPr>
          <p:nvPr>
            <p:ph sz="quarter" idx="33"/>
          </p:nvPr>
        </p:nvSpPr>
        <p:spPr>
          <a:xfrm>
            <a:off x="228602" y="648785"/>
            <a:ext cx="8688388" cy="421982"/>
          </a:xfrm>
        </p:spPr>
        <p:txBody>
          <a:bodyPr>
            <a:noAutofit/>
          </a:bodyPr>
          <a:lstStyle>
            <a:lvl1pPr marL="0" indent="0">
              <a:buNone/>
              <a:defRPr sz="1350" i="1">
                <a:solidFill>
                  <a:schemeClr val="tx1">
                    <a:lumMod val="50000"/>
                    <a:lumOff val="50000"/>
                  </a:schemeClr>
                </a:solidFill>
                <a:latin typeface="+mn-lt"/>
                <a:ea typeface="Arial" charset="0"/>
                <a:cs typeface="Arial" charset="0"/>
              </a:defRPr>
            </a:lvl1pPr>
          </a:lstStyle>
          <a:p>
            <a:pPr lvl="0"/>
            <a:r>
              <a:rPr lang="en-US" dirty="0"/>
              <a:t>Click to edit Master text styles</a:t>
            </a:r>
          </a:p>
        </p:txBody>
      </p:sp>
      <p:sp>
        <p:nvSpPr>
          <p:cNvPr id="10" name="Date Placeholder 3"/>
          <p:cNvSpPr txBox="1">
            <a:spLocks/>
          </p:cNvSpPr>
          <p:nvPr userDrawn="1"/>
        </p:nvSpPr>
        <p:spPr>
          <a:xfrm>
            <a:off x="228601" y="4767264"/>
            <a:ext cx="2661356" cy="273844"/>
          </a:xfrm>
          <a:prstGeom prst="rect">
            <a:avLst/>
          </a:prstGeom>
        </p:spPr>
        <p:txBody>
          <a:bodyPr vert="horz" lIns="51435" tIns="25718" rIns="51435" bIns="25718" rtlCol="0" anchor="ctr"/>
          <a:lstStyle>
            <a:defPPr>
              <a:defRPr lang="en-US"/>
            </a:defPPr>
            <a:lvl1pPr marL="0" algn="l" defTabSz="914400" rtl="0" eaLnBrk="1" latinLnBrk="0" hangingPunct="1">
              <a:defRPr sz="120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75" dirty="0">
                <a:solidFill>
                  <a:schemeClr val="bg1">
                    <a:lumMod val="50000"/>
                  </a:schemeClr>
                </a:solidFill>
              </a:rPr>
              <a:t>www.nasa.gov</a:t>
            </a:r>
          </a:p>
        </p:txBody>
      </p:sp>
      <p:sp>
        <p:nvSpPr>
          <p:cNvPr id="12" name="Slide Number Placeholder 5"/>
          <p:cNvSpPr>
            <a:spLocks noGrp="1"/>
          </p:cNvSpPr>
          <p:nvPr>
            <p:ph type="sldNum" sz="quarter" idx="12"/>
          </p:nvPr>
        </p:nvSpPr>
        <p:spPr>
          <a:xfrm>
            <a:off x="7337160" y="4767265"/>
            <a:ext cx="911578" cy="273844"/>
          </a:xfrm>
          <a:prstGeom prst="rect">
            <a:avLst/>
          </a:prstGeom>
        </p:spPr>
        <p:txBody>
          <a:bodyPr/>
          <a:lstStyle>
            <a:lvl1pPr>
              <a:defRPr>
                <a:solidFill>
                  <a:schemeClr val="bg1">
                    <a:lumMod val="50000"/>
                  </a:schemeClr>
                </a:solidFill>
              </a:defRPr>
            </a:lvl1pPr>
          </a:lstStyle>
          <a:p>
            <a:fld id="{1ECC9E0A-02BD-614F-AABB-8EE60370632B}" type="slidenum">
              <a:rPr lang="en-US" smtClean="0"/>
              <a:pPr/>
              <a:t>‹#›</a:t>
            </a:fld>
            <a:endParaRPr lang="en-US" dirty="0"/>
          </a:p>
        </p:txBody>
      </p:sp>
    </p:spTree>
    <p:extLst>
      <p:ext uri="{BB962C8B-B14F-4D97-AF65-F5344CB8AC3E}">
        <p14:creationId xmlns:p14="http://schemas.microsoft.com/office/powerpoint/2010/main" val="42166882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1.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theme" Target="../theme/theme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82844"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userDrawn="1"/>
        </p:nvSpPr>
        <p:spPr>
          <a:xfrm>
            <a:off x="6847496" y="353861"/>
            <a:ext cx="1296168" cy="300082"/>
          </a:xfrm>
          <a:prstGeom prst="rect">
            <a:avLst/>
          </a:prstGeom>
          <a:noFill/>
        </p:spPr>
        <p:txBody>
          <a:bodyPr wrap="square" rtlCol="0">
            <a:spAutoFit/>
          </a:bodyPr>
          <a:lstStyle/>
          <a:p>
            <a:pPr algn="r"/>
            <a:r>
              <a:rPr lang="en-US" sz="675" b="0" dirty="0">
                <a:solidFill>
                  <a:schemeClr val="tx1"/>
                </a:solidFill>
                <a:latin typeface="Helvetica" panose="020B0604020202020204" pitchFamily="34" charset="0"/>
                <a:cs typeface="Helvetica" panose="020B0604020202020204" pitchFamily="34" charset="0"/>
              </a:rPr>
              <a:t>National</a:t>
            </a:r>
            <a:r>
              <a:rPr lang="en-US" sz="675" b="0" baseline="0" dirty="0">
                <a:solidFill>
                  <a:schemeClr val="tx1"/>
                </a:solidFill>
                <a:latin typeface="Helvetica" panose="020B0604020202020204" pitchFamily="34" charset="0"/>
                <a:cs typeface="Helvetica" panose="020B0604020202020204" pitchFamily="34" charset="0"/>
              </a:rPr>
              <a:t> Aeronautics and Space Administration</a:t>
            </a:r>
            <a:endParaRPr lang="en-US" sz="675" b="0" dirty="0">
              <a:solidFill>
                <a:schemeClr val="tx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947014565"/>
      </p:ext>
    </p:extLst>
  </p:cSld>
  <p:clrMap bg1="lt1" tx1="dk1" bg2="lt2" tx2="dk2" accent1="accent1" accent2="accent2" accent3="accent3" accent4="accent4" accent5="accent5" accent6="accent6" hlink="hlink" folHlink="folHlink"/>
  <p:sldLayoutIdLst>
    <p:sldLayoutId id="2147484324" r:id="rId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3"/>
          <p:cNvPicPr>
            <a:picLocks noChangeAspect="1" noChangeArrowheads="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7181850" y="0"/>
            <a:ext cx="196215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6"/>
          <p:cNvSpPr>
            <a:spLocks noGrp="1" noChangeArrowheads="1"/>
          </p:cNvSpPr>
          <p:nvPr>
            <p:ph type="sldNum" sz="quarter" idx="4"/>
          </p:nvPr>
        </p:nvSpPr>
        <p:spPr>
          <a:xfrm>
            <a:off x="155425" y="4737861"/>
            <a:ext cx="1329084" cy="253404"/>
          </a:xfrm>
          <a:prstGeom prst="rect">
            <a:avLst/>
          </a:prstGeom>
          <a:ln/>
        </p:spPr>
        <p:txBody>
          <a:bodyPr/>
          <a:lstStyle>
            <a:lvl1pPr>
              <a:defRPr sz="1200"/>
            </a:lvl1pPr>
          </a:lstStyle>
          <a:p>
            <a:pPr>
              <a:defRPr/>
            </a:pPr>
            <a:fld id="{B586D440-F702-449A-AAC2-9ACFF17038B8}"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4314" r:id="rId1"/>
    <p:sldLayoutId id="2147484315" r:id="rId2"/>
    <p:sldLayoutId id="2147484319" r:id="rId3"/>
    <p:sldLayoutId id="2147484316" r:id="rId4"/>
    <p:sldLayoutId id="2147484318" r:id="rId5"/>
    <p:sldLayoutId id="2147484320" r:id="rId6"/>
    <p:sldLayoutId id="2147484321" r:id="rId7"/>
    <p:sldLayoutId id="2147484322" r:id="rId8"/>
    <p:sldLayoutId id="2147484326" r:id="rId9"/>
    <p:sldLayoutId id="2147484327" r:id="rId10"/>
  </p:sldLayoutIdLst>
  <p:hf hdr="0" ftr="0" dt="0"/>
  <p:txStyles>
    <p:titleStyle>
      <a:lvl1pPr algn="ctr" rtl="0" eaLnBrk="0" fontAlgn="base" hangingPunct="0">
        <a:spcBef>
          <a:spcPct val="0"/>
        </a:spcBef>
        <a:spcAft>
          <a:spcPct val="0"/>
        </a:spcAft>
        <a:defRPr sz="2100" b="1" kern="1200">
          <a:solidFill>
            <a:srgbClr val="0000FF"/>
          </a:solidFill>
          <a:latin typeface="+mj-lt"/>
          <a:ea typeface="ヒラギノ角ゴ Pro W3" pitchFamily="-109" charset="-128"/>
          <a:cs typeface="ヒラギノ角ゴ Pro W3" pitchFamily="-109" charset="-128"/>
        </a:defRPr>
      </a:lvl1pPr>
      <a:lvl2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FF"/>
          </a:solidFill>
          <a:latin typeface="Calibri" pitchFamily="34" charset="0"/>
          <a:ea typeface="ヒラギノ角ゴ Pro W3" pitchFamily="-109" charset="-128"/>
          <a:cs typeface="ヒラギノ角ゴ Pro W3" pitchFamily="-109" charset="-128"/>
        </a:defRPr>
      </a:lvl5pPr>
      <a:lvl6pPr marL="342900" algn="ctr" rtl="0" eaLnBrk="1" fontAlgn="base" hangingPunct="1">
        <a:spcBef>
          <a:spcPct val="0"/>
        </a:spcBef>
        <a:spcAft>
          <a:spcPct val="0"/>
        </a:spcAft>
        <a:defRPr sz="2700" b="1">
          <a:solidFill>
            <a:schemeClr val="bg1"/>
          </a:solidFill>
          <a:latin typeface="Calibri" pitchFamily="34" charset="0"/>
        </a:defRPr>
      </a:lvl6pPr>
      <a:lvl7pPr marL="685800" algn="ctr" rtl="0" eaLnBrk="1" fontAlgn="base" hangingPunct="1">
        <a:spcBef>
          <a:spcPct val="0"/>
        </a:spcBef>
        <a:spcAft>
          <a:spcPct val="0"/>
        </a:spcAft>
        <a:defRPr sz="2700" b="1">
          <a:solidFill>
            <a:schemeClr val="bg1"/>
          </a:solidFill>
          <a:latin typeface="Calibri" pitchFamily="34" charset="0"/>
        </a:defRPr>
      </a:lvl7pPr>
      <a:lvl8pPr marL="1028700" algn="ctr" rtl="0" eaLnBrk="1" fontAlgn="base" hangingPunct="1">
        <a:spcBef>
          <a:spcPct val="0"/>
        </a:spcBef>
        <a:spcAft>
          <a:spcPct val="0"/>
        </a:spcAft>
        <a:defRPr sz="2700" b="1">
          <a:solidFill>
            <a:schemeClr val="bg1"/>
          </a:solidFill>
          <a:latin typeface="Calibri" pitchFamily="34" charset="0"/>
        </a:defRPr>
      </a:lvl8pPr>
      <a:lvl9pPr marL="1371600" algn="ctr" rtl="0" eaLnBrk="1" fontAlgn="base" hangingPunct="1">
        <a:spcBef>
          <a:spcPct val="0"/>
        </a:spcBef>
        <a:spcAft>
          <a:spcPct val="0"/>
        </a:spcAft>
        <a:defRPr sz="2700" b="1">
          <a:solidFill>
            <a:schemeClr val="bg1"/>
          </a:solidFill>
          <a:latin typeface="Calibri" pitchFamily="34" charset="0"/>
        </a:defRPr>
      </a:lvl9pPr>
    </p:titleStyle>
    <p:bodyStyle>
      <a:lvl1pPr marL="257175" indent="-257175" algn="l" rtl="0" eaLnBrk="0" fontAlgn="base" hangingPunct="0">
        <a:spcBef>
          <a:spcPct val="20000"/>
        </a:spcBef>
        <a:spcAft>
          <a:spcPct val="0"/>
        </a:spcAft>
        <a:buClr>
          <a:srgbClr val="C00000"/>
        </a:buClr>
        <a:buFont typeface="Wingdings" panose="05000000000000000000" pitchFamily="2" charset="2"/>
        <a:buChar char="Ø"/>
        <a:defRPr sz="2100" b="1" kern="1200">
          <a:solidFill>
            <a:schemeClr val="tx1"/>
          </a:solidFill>
          <a:latin typeface="+mn-lt"/>
          <a:ea typeface="ヒラギノ角ゴ Pro W3" pitchFamily="-109" charset="-128"/>
          <a:cs typeface="ヒラギノ角ゴ Pro W3" pitchFamily="-109" charset="-128"/>
        </a:defRPr>
      </a:lvl1pPr>
      <a:lvl2pPr marL="557213" indent="-214313" algn="l" rtl="0" eaLnBrk="0" fontAlgn="base" hangingPunct="0">
        <a:spcBef>
          <a:spcPct val="20000"/>
        </a:spcBef>
        <a:spcAft>
          <a:spcPct val="0"/>
        </a:spcAft>
        <a:buClr>
          <a:srgbClr val="0000CC"/>
        </a:buClr>
        <a:buFont typeface="Arial" panose="020B0604020202020204" pitchFamily="34" charset="0"/>
        <a:buChar char="•"/>
        <a:defRPr sz="1800" kern="1200">
          <a:solidFill>
            <a:schemeClr val="tx1"/>
          </a:solidFill>
          <a:latin typeface="+mn-lt"/>
          <a:ea typeface="ヒラギノ角ゴ Pro W3" pitchFamily="-109" charset="-128"/>
          <a:cs typeface="ヒラギノ角ゴ Pro W3"/>
        </a:defRPr>
      </a:lvl2pPr>
      <a:lvl3pPr marL="857250" indent="-171450" algn="l" rtl="0" eaLnBrk="0" fontAlgn="base" hangingPunct="0">
        <a:spcBef>
          <a:spcPct val="20000"/>
        </a:spcBef>
        <a:spcAft>
          <a:spcPct val="0"/>
        </a:spcAft>
        <a:buFont typeface="Wingdings" panose="05000000000000000000" pitchFamily="2" charset="2"/>
        <a:buChar char="§"/>
        <a:defRPr sz="1500" kern="1200">
          <a:solidFill>
            <a:schemeClr val="tx1"/>
          </a:solidFill>
          <a:latin typeface="+mn-lt"/>
          <a:ea typeface="MS PGothic" panose="020B0600070205080204" pitchFamily="34" charset="-128"/>
          <a:cs typeface="ヒラギノ角ゴ Pro W3"/>
        </a:defRPr>
      </a:lvl3pPr>
      <a:lvl4pPr marL="1200150" indent="-171450" algn="l" rtl="0" eaLnBrk="0" fontAlgn="base" hangingPunct="0">
        <a:spcBef>
          <a:spcPct val="20000"/>
        </a:spcBef>
        <a:spcAft>
          <a:spcPct val="0"/>
        </a:spcAft>
        <a:buFont typeface="Courier New" panose="02070309020205020404" pitchFamily="49" charset="0"/>
        <a:buChar char="o"/>
        <a:defRPr kern="1200">
          <a:solidFill>
            <a:schemeClr val="tx1"/>
          </a:solidFill>
          <a:latin typeface="+mn-lt"/>
          <a:ea typeface="MS PGothic" panose="020B0600070205080204" pitchFamily="34" charset="-128"/>
          <a:cs typeface="ヒラギノ角ゴ Pro W3"/>
        </a:defRPr>
      </a:lvl4pPr>
      <a:lvl5pPr marL="1543050" indent="-171450" algn="l" rtl="0" eaLnBrk="0" fontAlgn="base" hangingPunct="0">
        <a:spcBef>
          <a:spcPct val="20000"/>
        </a:spcBef>
        <a:spcAft>
          <a:spcPct val="0"/>
        </a:spcAft>
        <a:buFont typeface="Arial" panose="020B0604020202020204" pitchFamily="34" charset="0"/>
        <a:buChar char="•"/>
        <a:defRPr kern="1200">
          <a:solidFill>
            <a:schemeClr val="tx1"/>
          </a:solidFill>
          <a:latin typeface="+mn-lt"/>
          <a:ea typeface="ヒラギノ角ゴ Pro W3" charset="-128"/>
          <a:cs typeface="ヒラギノ角ゴ Pro W3" charset="-128"/>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aviation-psychology.org/wp-content/uploads/2021/05/ISAP_2021_Proceedings_FINAL.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hyperlink" Target="mailto:jon.holbrook@nasa.gov" TargetMode="External"/><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4261" y="766715"/>
            <a:ext cx="8295480" cy="1728225"/>
          </a:xfrm>
        </p:spPr>
        <p:txBody>
          <a:bodyPr>
            <a:noAutofit/>
          </a:bodyPr>
          <a:lstStyle/>
          <a:p>
            <a:br>
              <a:rPr lang="en-US" sz="3200" dirty="0"/>
            </a:br>
            <a:r>
              <a:rPr lang="en-US" sz="3200" b="1" dirty="0"/>
              <a:t>Designing with Human</a:t>
            </a:r>
            <a:br>
              <a:rPr lang="en-US" sz="3200" b="1" dirty="0"/>
            </a:br>
            <a:r>
              <a:rPr lang="en-US" sz="3200" b="1" dirty="0"/>
              <a:t>Resilience in Mind</a:t>
            </a:r>
            <a:endParaRPr lang="en-US" sz="3200" dirty="0"/>
          </a:p>
        </p:txBody>
      </p:sp>
      <p:sp>
        <p:nvSpPr>
          <p:cNvPr id="3" name="Subtitle 2"/>
          <p:cNvSpPr>
            <a:spLocks noGrp="1"/>
          </p:cNvSpPr>
          <p:nvPr>
            <p:ph type="subTitle" idx="1"/>
          </p:nvPr>
        </p:nvSpPr>
        <p:spPr>
          <a:xfrm>
            <a:off x="923525" y="2802180"/>
            <a:ext cx="7296949" cy="1420985"/>
          </a:xfrm>
        </p:spPr>
        <p:txBody>
          <a:bodyPr/>
          <a:lstStyle/>
          <a:p>
            <a:r>
              <a:rPr lang="en-US" sz="2800" dirty="0">
                <a:solidFill>
                  <a:schemeClr val="tx1"/>
                </a:solidFill>
              </a:rPr>
              <a:t>Jon Holbrook, PhD</a:t>
            </a:r>
          </a:p>
          <a:p>
            <a:r>
              <a:rPr lang="en-US" sz="2800" dirty="0">
                <a:solidFill>
                  <a:schemeClr val="tx1"/>
                </a:solidFill>
              </a:rPr>
              <a:t>National Aeronautics and Space Administration</a:t>
            </a:r>
          </a:p>
        </p:txBody>
      </p:sp>
    </p:spTree>
    <p:extLst>
      <p:ext uri="{BB962C8B-B14F-4D97-AF65-F5344CB8AC3E}">
        <p14:creationId xmlns:p14="http://schemas.microsoft.com/office/powerpoint/2010/main" val="2113467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151132"/>
            <a:ext cx="7659704" cy="461963"/>
          </a:xfrm>
        </p:spPr>
        <p:txBody>
          <a:bodyPr/>
          <a:lstStyle/>
          <a:p>
            <a:r>
              <a:rPr lang="en-US" sz="2400" b="0" dirty="0"/>
              <a:t>The importance of thinking about safety thinking</a:t>
            </a:r>
          </a:p>
        </p:txBody>
      </p:sp>
      <p:sp>
        <p:nvSpPr>
          <p:cNvPr id="4" name="Rounded Rectangle 3"/>
          <p:cNvSpPr/>
          <p:nvPr/>
        </p:nvSpPr>
        <p:spPr>
          <a:xfrm>
            <a:off x="1345980" y="1227536"/>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Safety Thinking</a:t>
            </a:r>
          </a:p>
        </p:txBody>
      </p:sp>
      <p:sp>
        <p:nvSpPr>
          <p:cNvPr id="5" name="Rounded Rectangle 4"/>
          <p:cNvSpPr/>
          <p:nvPr/>
        </p:nvSpPr>
        <p:spPr>
          <a:xfrm>
            <a:off x="1345980" y="3147233"/>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Data Collection &amp; Analysis</a:t>
            </a:r>
          </a:p>
        </p:txBody>
      </p:sp>
      <p:sp>
        <p:nvSpPr>
          <p:cNvPr id="6" name="Rounded Rectangle 5"/>
          <p:cNvSpPr/>
          <p:nvPr/>
        </p:nvSpPr>
        <p:spPr>
          <a:xfrm>
            <a:off x="4658698" y="3147233"/>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Learning</a:t>
            </a:r>
          </a:p>
        </p:txBody>
      </p:sp>
      <p:sp>
        <p:nvSpPr>
          <p:cNvPr id="7" name="Rounded Rectangle 6"/>
          <p:cNvSpPr/>
          <p:nvPr/>
        </p:nvSpPr>
        <p:spPr>
          <a:xfrm>
            <a:off x="4658036" y="1227536"/>
            <a:ext cx="2381110" cy="1037527"/>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Design Decisions &amp; Safety Policies</a:t>
            </a:r>
          </a:p>
        </p:txBody>
      </p:sp>
      <p:sp>
        <p:nvSpPr>
          <p:cNvPr id="8" name="Right Arrow 7"/>
          <p:cNvSpPr/>
          <p:nvPr/>
        </p:nvSpPr>
        <p:spPr>
          <a:xfrm rot="5400000">
            <a:off x="2103408" y="2464477"/>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Affects</a:t>
            </a:r>
          </a:p>
        </p:txBody>
      </p:sp>
      <p:sp>
        <p:nvSpPr>
          <p:cNvPr id="10" name="Right Arrow 9"/>
          <p:cNvSpPr/>
          <p:nvPr/>
        </p:nvSpPr>
        <p:spPr>
          <a:xfrm rot="16200000">
            <a:off x="5441377" y="2464477"/>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Affects</a:t>
            </a:r>
          </a:p>
        </p:txBody>
      </p:sp>
      <p:sp>
        <p:nvSpPr>
          <p:cNvPr id="11" name="Right Arrow 10"/>
          <p:cNvSpPr/>
          <p:nvPr/>
        </p:nvSpPr>
        <p:spPr>
          <a:xfrm>
            <a:off x="3759770" y="3421428"/>
            <a:ext cx="866247" cy="4992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Affects</a:t>
            </a:r>
          </a:p>
        </p:txBody>
      </p:sp>
      <p:sp>
        <p:nvSpPr>
          <p:cNvPr id="12" name="Left Arrow 11"/>
          <p:cNvSpPr/>
          <p:nvPr/>
        </p:nvSpPr>
        <p:spPr>
          <a:xfrm>
            <a:off x="3759770" y="1500927"/>
            <a:ext cx="876811" cy="49074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Affects</a:t>
            </a:r>
          </a:p>
        </p:txBody>
      </p:sp>
    </p:spTree>
    <p:extLst>
      <p:ext uri="{BB962C8B-B14F-4D97-AF65-F5344CB8AC3E}">
        <p14:creationId xmlns:p14="http://schemas.microsoft.com/office/powerpoint/2010/main" val="2173371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D10F85-243F-4E7A-BC19-98442FB030B7}"/>
              </a:ext>
            </a:extLst>
          </p:cNvPr>
          <p:cNvSpPr>
            <a:spLocks noGrp="1"/>
          </p:cNvSpPr>
          <p:nvPr>
            <p:ph idx="1"/>
          </p:nvPr>
        </p:nvSpPr>
        <p:spPr>
          <a:xfrm>
            <a:off x="228601" y="785918"/>
            <a:ext cx="7761444" cy="4061329"/>
          </a:xfrm>
        </p:spPr>
        <p:txBody>
          <a:bodyPr/>
          <a:lstStyle/>
          <a:p>
            <a:r>
              <a:rPr lang="en-US" dirty="0" err="1"/>
              <a:t>Claybrook</a:t>
            </a:r>
            <a:r>
              <a:rPr lang="en-US" dirty="0"/>
              <a:t> &amp; Kildare (</a:t>
            </a:r>
            <a:r>
              <a:rPr lang="en-US" i="1" dirty="0"/>
              <a:t>Science</a:t>
            </a:r>
            <a:r>
              <a:rPr lang="en-US" dirty="0"/>
              <a:t>, 2018)</a:t>
            </a:r>
          </a:p>
          <a:p>
            <a:pPr lvl="1">
              <a:spcBef>
                <a:spcPts val="600"/>
              </a:spcBef>
            </a:pPr>
            <a:r>
              <a:rPr lang="en-US" sz="1600" dirty="0"/>
              <a:t>“… </a:t>
            </a:r>
            <a:r>
              <a:rPr lang="en-US" sz="1600" dirty="0">
                <a:highlight>
                  <a:srgbClr val="FFFF00"/>
                </a:highlight>
              </a:rPr>
              <a:t>humans are inherently bad at monitoring </a:t>
            </a:r>
            <a:r>
              <a:rPr lang="en-US" sz="1600" dirty="0"/>
              <a:t>semi-autonomous systems and are </a:t>
            </a:r>
            <a:r>
              <a:rPr lang="en-US" sz="1600" dirty="0">
                <a:highlight>
                  <a:srgbClr val="FFFF00"/>
                </a:highlight>
              </a:rPr>
              <a:t>readily distracted</a:t>
            </a:r>
            <a:r>
              <a:rPr lang="en-US" sz="1600" dirty="0"/>
              <a:t>.”</a:t>
            </a:r>
          </a:p>
          <a:p>
            <a:pPr lvl="1">
              <a:spcBef>
                <a:spcPts val="600"/>
              </a:spcBef>
            </a:pPr>
            <a:r>
              <a:rPr lang="en-US" sz="1600" i="1" dirty="0"/>
              <a:t>Note</a:t>
            </a:r>
            <a:r>
              <a:rPr lang="en-US" sz="1600" dirty="0"/>
              <a:t>: The cited reference (Cunningham &amp; Regan, 2015) doesn’t actually speak to this being “</a:t>
            </a:r>
            <a:r>
              <a:rPr lang="en-US" sz="1600" i="1" dirty="0"/>
              <a:t>inherent</a:t>
            </a:r>
            <a:r>
              <a:rPr lang="en-US" sz="1600" dirty="0"/>
              <a:t>”…</a:t>
            </a:r>
          </a:p>
          <a:p>
            <a:pPr>
              <a:spcBef>
                <a:spcPts val="1800"/>
              </a:spcBef>
            </a:pPr>
            <a:r>
              <a:rPr lang="en-US" dirty="0"/>
              <a:t>“To fast forward to the </a:t>
            </a:r>
            <a:r>
              <a:rPr lang="en-US" dirty="0">
                <a:highlight>
                  <a:srgbClr val="FFFF00"/>
                </a:highlight>
              </a:rPr>
              <a:t>safest possible operational state </a:t>
            </a:r>
            <a:r>
              <a:rPr lang="en-US" dirty="0"/>
              <a:t>… network operators will be interested in the path that realizes </a:t>
            </a:r>
            <a:r>
              <a:rPr lang="en-US" dirty="0">
                <a:highlight>
                  <a:srgbClr val="FFFF00"/>
                </a:highlight>
              </a:rPr>
              <a:t>full machine autonomy </a:t>
            </a:r>
            <a:r>
              <a:rPr lang="en-US" dirty="0"/>
              <a:t>as quickly as possible.” (Uber, 2016)</a:t>
            </a:r>
          </a:p>
          <a:p>
            <a:pPr lvl="1">
              <a:spcBef>
                <a:spcPts val="600"/>
              </a:spcBef>
            </a:pPr>
            <a:r>
              <a:rPr lang="en-US" sz="1600" i="1" dirty="0"/>
              <a:t>Note</a:t>
            </a:r>
            <a:r>
              <a:rPr lang="en-US" sz="1600" dirty="0"/>
              <a:t>: Accordingly, it’s a safety imperative to get those error-prone humans out of the safety loop!</a:t>
            </a:r>
          </a:p>
        </p:txBody>
      </p:sp>
      <p:sp>
        <p:nvSpPr>
          <p:cNvPr id="3" name="Title 2">
            <a:extLst>
              <a:ext uri="{FF2B5EF4-FFF2-40B4-BE49-F238E27FC236}">
                <a16:creationId xmlns:a16="http://schemas.microsoft.com/office/drawing/2014/main" id="{273548E8-8F87-40D2-9AB3-FEBB7F8B4A89}"/>
              </a:ext>
            </a:extLst>
          </p:cNvPr>
          <p:cNvSpPr>
            <a:spLocks noGrp="1"/>
          </p:cNvSpPr>
          <p:nvPr>
            <p:ph type="title"/>
          </p:nvPr>
        </p:nvSpPr>
        <p:spPr>
          <a:xfrm>
            <a:off x="228601" y="151132"/>
            <a:ext cx="7659704" cy="461963"/>
          </a:xfrm>
        </p:spPr>
        <p:txBody>
          <a:bodyPr/>
          <a:lstStyle/>
          <a:p>
            <a:r>
              <a:rPr lang="en-US" sz="2400" b="0" dirty="0"/>
              <a:t>To Err is Human…</a:t>
            </a:r>
          </a:p>
        </p:txBody>
      </p:sp>
    </p:spTree>
    <p:extLst>
      <p:ext uri="{BB962C8B-B14F-4D97-AF65-F5344CB8AC3E}">
        <p14:creationId xmlns:p14="http://schemas.microsoft.com/office/powerpoint/2010/main" val="6413201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32235" y="151132"/>
            <a:ext cx="7691052" cy="461963"/>
          </a:xfrm>
        </p:spPr>
        <p:txBody>
          <a:bodyPr/>
          <a:lstStyle/>
          <a:p>
            <a:r>
              <a:rPr lang="en-US" sz="2400" b="0" dirty="0"/>
              <a:t>Did millions of years of natural selection go wrong?</a:t>
            </a:r>
          </a:p>
        </p:txBody>
      </p:sp>
      <p:pic>
        <p:nvPicPr>
          <p:cNvPr id="1026" name="Picture 2" descr="undefined">
            <a:extLst>
              <a:ext uri="{FF2B5EF4-FFF2-40B4-BE49-F238E27FC236}">
                <a16:creationId xmlns:a16="http://schemas.microsoft.com/office/drawing/2014/main" id="{80CA18F3-9909-4D31-859C-5736BB7E4B0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9966" y="1061318"/>
            <a:ext cx="5725980" cy="2039880"/>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3DB23AAE-73A4-44D1-ABCC-7DB9542F8BF4}"/>
              </a:ext>
            </a:extLst>
          </p:cNvPr>
          <p:cNvGrpSpPr/>
          <p:nvPr/>
        </p:nvGrpSpPr>
        <p:grpSpPr>
          <a:xfrm>
            <a:off x="6530655" y="1299875"/>
            <a:ext cx="2438073" cy="1744173"/>
            <a:chOff x="5939656" y="1248985"/>
            <a:chExt cx="2438073" cy="1744173"/>
          </a:xfrm>
        </p:grpSpPr>
        <p:grpSp>
          <p:nvGrpSpPr>
            <p:cNvPr id="11" name="Group 10">
              <a:extLst>
                <a:ext uri="{FF2B5EF4-FFF2-40B4-BE49-F238E27FC236}">
                  <a16:creationId xmlns:a16="http://schemas.microsoft.com/office/drawing/2014/main" id="{0D8381B5-82F8-4A7E-84C2-3D4DBA2CBED1}"/>
                </a:ext>
              </a:extLst>
            </p:cNvPr>
            <p:cNvGrpSpPr/>
            <p:nvPr/>
          </p:nvGrpSpPr>
          <p:grpSpPr>
            <a:xfrm>
              <a:off x="5939656" y="1248985"/>
              <a:ext cx="2438073" cy="1503770"/>
              <a:chOff x="6059744" y="1717888"/>
              <a:chExt cx="2438073" cy="1503770"/>
            </a:xfrm>
          </p:grpSpPr>
          <p:pic>
            <p:nvPicPr>
              <p:cNvPr id="6" name="Picture 2" descr="undefined">
                <a:extLst>
                  <a:ext uri="{FF2B5EF4-FFF2-40B4-BE49-F238E27FC236}">
                    <a16:creationId xmlns:a16="http://schemas.microsoft.com/office/drawing/2014/main" id="{8E94F813-8639-4D81-9610-1AAFBC72E6E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0486"/>
              <a:stretch/>
            </p:blipFill>
            <p:spPr bwMode="auto">
              <a:xfrm rot="2798004">
                <a:off x="6520994" y="1465240"/>
                <a:ext cx="1117380" cy="203988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1743AA9B-68EC-47A8-A531-258AB96EC595}"/>
                  </a:ext>
                </a:extLst>
              </p:cNvPr>
              <p:cNvSpPr/>
              <p:nvPr/>
            </p:nvSpPr>
            <p:spPr>
              <a:xfrm rot="20291673">
                <a:off x="7399981" y="2229111"/>
                <a:ext cx="1097836" cy="2478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702C074-AC0C-4796-8303-BA7FF944DE44}"/>
                  </a:ext>
                </a:extLst>
              </p:cNvPr>
              <p:cNvSpPr/>
              <p:nvPr/>
            </p:nvSpPr>
            <p:spPr>
              <a:xfrm rot="19718201">
                <a:off x="6948973" y="2696520"/>
                <a:ext cx="511266" cy="1133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7CC256F-E27F-445A-9A4D-0E875AE119D5}"/>
                  </a:ext>
                </a:extLst>
              </p:cNvPr>
              <p:cNvSpPr/>
              <p:nvPr/>
            </p:nvSpPr>
            <p:spPr>
              <a:xfrm rot="19718201">
                <a:off x="6215550" y="3108345"/>
                <a:ext cx="511266" cy="1133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CCA808F0-B557-4B52-BB76-2A7DFFE0B569}"/>
                  </a:ext>
                </a:extLst>
              </p:cNvPr>
              <p:cNvSpPr/>
              <p:nvPr/>
            </p:nvSpPr>
            <p:spPr>
              <a:xfrm rot="5895322">
                <a:off x="6751652" y="1587246"/>
                <a:ext cx="223666" cy="484949"/>
              </a:xfrm>
              <a:custGeom>
                <a:avLst/>
                <a:gdLst>
                  <a:gd name="connsiteX0" fmla="*/ 101966 w 223666"/>
                  <a:gd name="connsiteY0" fmla="*/ 0 h 381548"/>
                  <a:gd name="connsiteX1" fmla="*/ 157882 w 223666"/>
                  <a:gd name="connsiteY1" fmla="*/ 289450 h 381548"/>
                  <a:gd name="connsiteX2" fmla="*/ 223666 w 223666"/>
                  <a:gd name="connsiteY2" fmla="*/ 328921 h 381548"/>
                  <a:gd name="connsiteX3" fmla="*/ 148015 w 223666"/>
                  <a:gd name="connsiteY3" fmla="*/ 381548 h 381548"/>
                  <a:gd name="connsiteX4" fmla="*/ 95387 w 223666"/>
                  <a:gd name="connsiteY4" fmla="*/ 305896 h 381548"/>
                  <a:gd name="connsiteX5" fmla="*/ 108544 w 223666"/>
                  <a:gd name="connsiteY5" fmla="*/ 279583 h 381548"/>
                  <a:gd name="connsiteX6" fmla="*/ 0 w 223666"/>
                  <a:gd name="connsiteY6" fmla="*/ 75652 h 381548"/>
                  <a:gd name="connsiteX7" fmla="*/ 101966 w 223666"/>
                  <a:gd name="connsiteY7" fmla="*/ 0 h 38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666" h="381548">
                    <a:moveTo>
                      <a:pt x="101966" y="0"/>
                    </a:moveTo>
                    <a:lnTo>
                      <a:pt x="157882" y="289450"/>
                    </a:lnTo>
                    <a:lnTo>
                      <a:pt x="223666" y="328921"/>
                    </a:lnTo>
                    <a:lnTo>
                      <a:pt x="148015" y="381548"/>
                    </a:lnTo>
                    <a:lnTo>
                      <a:pt x="95387" y="305896"/>
                    </a:lnTo>
                    <a:lnTo>
                      <a:pt x="108544" y="279583"/>
                    </a:lnTo>
                    <a:lnTo>
                      <a:pt x="0" y="75652"/>
                    </a:lnTo>
                    <a:lnTo>
                      <a:pt x="101966"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6F1ADA6A-7FEA-427E-9CB9-F9AFB09EBC72}"/>
                  </a:ext>
                </a:extLst>
              </p:cNvPr>
              <p:cNvSpPr/>
              <p:nvPr/>
            </p:nvSpPr>
            <p:spPr>
              <a:xfrm>
                <a:off x="7012593" y="1742408"/>
                <a:ext cx="371681" cy="223666"/>
              </a:xfrm>
              <a:custGeom>
                <a:avLst/>
                <a:gdLst>
                  <a:gd name="connsiteX0" fmla="*/ 0 w 371681"/>
                  <a:gd name="connsiteY0" fmla="*/ 0 h 223666"/>
                  <a:gd name="connsiteX1" fmla="*/ 0 w 371681"/>
                  <a:gd name="connsiteY1" fmla="*/ 0 h 223666"/>
                  <a:gd name="connsiteX2" fmla="*/ 59206 w 371681"/>
                  <a:gd name="connsiteY2" fmla="*/ 9868 h 223666"/>
                  <a:gd name="connsiteX3" fmla="*/ 92098 w 371681"/>
                  <a:gd name="connsiteY3" fmla="*/ 16446 h 223666"/>
                  <a:gd name="connsiteX4" fmla="*/ 371681 w 371681"/>
                  <a:gd name="connsiteY4" fmla="*/ 121701 h 223666"/>
                  <a:gd name="connsiteX5" fmla="*/ 296029 w 371681"/>
                  <a:gd name="connsiteY5" fmla="*/ 223666 h 223666"/>
                  <a:gd name="connsiteX6" fmla="*/ 65784 w 371681"/>
                  <a:gd name="connsiteY6" fmla="*/ 108544 h 223666"/>
                  <a:gd name="connsiteX7" fmla="*/ 0 w 371681"/>
                  <a:gd name="connsiteY7" fmla="*/ 0 h 223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681" h="223666">
                    <a:moveTo>
                      <a:pt x="0" y="0"/>
                    </a:moveTo>
                    <a:lnTo>
                      <a:pt x="0" y="0"/>
                    </a:lnTo>
                    <a:lnTo>
                      <a:pt x="59206" y="9868"/>
                    </a:lnTo>
                    <a:cubicBezTo>
                      <a:pt x="96012" y="16684"/>
                      <a:pt x="78036" y="16446"/>
                      <a:pt x="92098" y="16446"/>
                    </a:cubicBezTo>
                    <a:lnTo>
                      <a:pt x="371681" y="121701"/>
                    </a:lnTo>
                    <a:lnTo>
                      <a:pt x="296029" y="223666"/>
                    </a:lnTo>
                    <a:lnTo>
                      <a:pt x="65784" y="108544"/>
                    </a:ln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Rounded Corners 12">
              <a:extLst>
                <a:ext uri="{FF2B5EF4-FFF2-40B4-BE49-F238E27FC236}">
                  <a16:creationId xmlns:a16="http://schemas.microsoft.com/office/drawing/2014/main" id="{3A427645-F61D-4AFA-8EA9-B40B4A3B4D2D}"/>
                </a:ext>
              </a:extLst>
            </p:cNvPr>
            <p:cNvSpPr/>
            <p:nvPr/>
          </p:nvSpPr>
          <p:spPr>
            <a:xfrm>
              <a:off x="6759939" y="2801133"/>
              <a:ext cx="312020" cy="192025"/>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2198A8CC-B540-4B43-AC06-33DC964F014E}"/>
                </a:ext>
              </a:extLst>
            </p:cNvPr>
            <p:cNvSpPr/>
            <p:nvPr/>
          </p:nvSpPr>
          <p:spPr>
            <a:xfrm rot="7443108">
              <a:off x="6328007" y="2586625"/>
              <a:ext cx="46175" cy="21894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4E5C07AB-6CCB-44A1-856B-3FD1C228851A}"/>
                </a:ext>
              </a:extLst>
            </p:cNvPr>
            <p:cNvSpPr/>
            <p:nvPr/>
          </p:nvSpPr>
          <p:spPr>
            <a:xfrm rot="5400000">
              <a:off x="6259705" y="2738124"/>
              <a:ext cx="46175" cy="21894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D70BB54F-1E59-42C6-B006-975F92FB8392}"/>
                </a:ext>
              </a:extLst>
            </p:cNvPr>
            <p:cNvSpPr/>
            <p:nvPr/>
          </p:nvSpPr>
          <p:spPr>
            <a:xfrm rot="6717821">
              <a:off x="6272314" y="2622546"/>
              <a:ext cx="45719" cy="275766"/>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Arrow: Right 18">
            <a:extLst>
              <a:ext uri="{FF2B5EF4-FFF2-40B4-BE49-F238E27FC236}">
                <a16:creationId xmlns:a16="http://schemas.microsoft.com/office/drawing/2014/main" id="{27FCC03D-3846-4747-8020-67BC443E248B}"/>
              </a:ext>
            </a:extLst>
          </p:cNvPr>
          <p:cNvSpPr/>
          <p:nvPr/>
        </p:nvSpPr>
        <p:spPr>
          <a:xfrm>
            <a:off x="5825946" y="1907676"/>
            <a:ext cx="666304" cy="31898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7B03807-8FE6-4CCE-A8D8-3B3368521981}"/>
              </a:ext>
            </a:extLst>
          </p:cNvPr>
          <p:cNvSpPr txBox="1"/>
          <p:nvPr/>
        </p:nvSpPr>
        <p:spPr>
          <a:xfrm>
            <a:off x="5925645" y="1411608"/>
            <a:ext cx="466794" cy="646331"/>
          </a:xfrm>
          <a:prstGeom prst="rect">
            <a:avLst/>
          </a:prstGeom>
          <a:noFill/>
        </p:spPr>
        <p:txBody>
          <a:bodyPr wrap="none" rtlCol="0">
            <a:spAutoFit/>
          </a:bodyPr>
          <a:lstStyle/>
          <a:p>
            <a:r>
              <a:rPr lang="en-US" sz="3600" b="1" dirty="0">
                <a:latin typeface="Arial Black" panose="020B0A04020102020204" pitchFamily="34" charset="0"/>
              </a:rPr>
              <a:t>?</a:t>
            </a:r>
          </a:p>
        </p:txBody>
      </p:sp>
      <p:sp>
        <p:nvSpPr>
          <p:cNvPr id="21" name="TextBox 20">
            <a:extLst>
              <a:ext uri="{FF2B5EF4-FFF2-40B4-BE49-F238E27FC236}">
                <a16:creationId xmlns:a16="http://schemas.microsoft.com/office/drawing/2014/main" id="{054BB4CD-0C24-44C9-B060-21405731989E}"/>
              </a:ext>
            </a:extLst>
          </p:cNvPr>
          <p:cNvSpPr txBox="1"/>
          <p:nvPr/>
        </p:nvSpPr>
        <p:spPr>
          <a:xfrm>
            <a:off x="4353839" y="4875648"/>
            <a:ext cx="4711546" cy="230832"/>
          </a:xfrm>
          <a:prstGeom prst="rect">
            <a:avLst/>
          </a:prstGeom>
          <a:noFill/>
        </p:spPr>
        <p:txBody>
          <a:bodyPr wrap="none" rtlCol="0">
            <a:spAutoFit/>
          </a:bodyPr>
          <a:lstStyle/>
          <a:p>
            <a:r>
              <a:rPr lang="en-US" sz="900" dirty="0"/>
              <a:t>Image credit (left image): Creative Commons Attribution-Share Alike 3.0 </a:t>
            </a:r>
            <a:r>
              <a:rPr lang="en-US" sz="900" dirty="0" err="1"/>
              <a:t>Unported</a:t>
            </a:r>
            <a:r>
              <a:rPr lang="en-US" sz="900" dirty="0"/>
              <a:t> license</a:t>
            </a:r>
          </a:p>
        </p:txBody>
      </p:sp>
      <p:sp>
        <p:nvSpPr>
          <p:cNvPr id="2" name="TextBox 1">
            <a:extLst>
              <a:ext uri="{FF2B5EF4-FFF2-40B4-BE49-F238E27FC236}">
                <a16:creationId xmlns:a16="http://schemas.microsoft.com/office/drawing/2014/main" id="{C38B53B7-9E42-4B86-9AD8-106C767B0E14}"/>
              </a:ext>
            </a:extLst>
          </p:cNvPr>
          <p:cNvSpPr txBox="1"/>
          <p:nvPr/>
        </p:nvSpPr>
        <p:spPr>
          <a:xfrm>
            <a:off x="6594750" y="3101518"/>
            <a:ext cx="1911690" cy="307777"/>
          </a:xfrm>
          <a:prstGeom prst="rect">
            <a:avLst/>
          </a:prstGeom>
          <a:noFill/>
        </p:spPr>
        <p:txBody>
          <a:bodyPr wrap="square" rtlCol="0">
            <a:spAutoFit/>
          </a:bodyPr>
          <a:lstStyle/>
          <a:p>
            <a:r>
              <a:rPr lang="en-US" sz="1400" dirty="0"/>
              <a:t>H. sapiens </a:t>
            </a:r>
            <a:r>
              <a:rPr lang="en-US" sz="1400" dirty="0" err="1"/>
              <a:t>errorum</a:t>
            </a:r>
            <a:r>
              <a:rPr lang="en-US" sz="1400" dirty="0"/>
              <a:t>?</a:t>
            </a:r>
          </a:p>
        </p:txBody>
      </p:sp>
      <p:sp>
        <p:nvSpPr>
          <p:cNvPr id="22" name="TextBox 21">
            <a:extLst>
              <a:ext uri="{FF2B5EF4-FFF2-40B4-BE49-F238E27FC236}">
                <a16:creationId xmlns:a16="http://schemas.microsoft.com/office/drawing/2014/main" id="{EC6F9447-5946-4633-9F15-C84E26A0A237}"/>
              </a:ext>
            </a:extLst>
          </p:cNvPr>
          <p:cNvSpPr txBox="1"/>
          <p:nvPr/>
        </p:nvSpPr>
        <p:spPr>
          <a:xfrm>
            <a:off x="947958" y="3092520"/>
            <a:ext cx="988867" cy="307777"/>
          </a:xfrm>
          <a:prstGeom prst="rect">
            <a:avLst/>
          </a:prstGeom>
          <a:noFill/>
        </p:spPr>
        <p:txBody>
          <a:bodyPr wrap="square" rtlCol="0">
            <a:spAutoFit/>
          </a:bodyPr>
          <a:lstStyle/>
          <a:p>
            <a:r>
              <a:rPr lang="en-US" sz="1400" dirty="0"/>
              <a:t>H. habilis</a:t>
            </a:r>
          </a:p>
        </p:txBody>
      </p:sp>
      <p:sp>
        <p:nvSpPr>
          <p:cNvPr id="24" name="TextBox 23">
            <a:extLst>
              <a:ext uri="{FF2B5EF4-FFF2-40B4-BE49-F238E27FC236}">
                <a16:creationId xmlns:a16="http://schemas.microsoft.com/office/drawing/2014/main" id="{3ADA8018-8386-42EF-9AB1-B5CAB62AA826}"/>
              </a:ext>
            </a:extLst>
          </p:cNvPr>
          <p:cNvSpPr txBox="1"/>
          <p:nvPr/>
        </p:nvSpPr>
        <p:spPr>
          <a:xfrm>
            <a:off x="1845245" y="3280051"/>
            <a:ext cx="1113807" cy="307777"/>
          </a:xfrm>
          <a:prstGeom prst="rect">
            <a:avLst/>
          </a:prstGeom>
          <a:noFill/>
        </p:spPr>
        <p:txBody>
          <a:bodyPr wrap="square" rtlCol="0">
            <a:spAutoFit/>
          </a:bodyPr>
          <a:lstStyle/>
          <a:p>
            <a:r>
              <a:rPr lang="en-US" sz="1400" dirty="0"/>
              <a:t>H. erectus</a:t>
            </a:r>
          </a:p>
        </p:txBody>
      </p:sp>
      <p:sp>
        <p:nvSpPr>
          <p:cNvPr id="25" name="TextBox 24">
            <a:extLst>
              <a:ext uri="{FF2B5EF4-FFF2-40B4-BE49-F238E27FC236}">
                <a16:creationId xmlns:a16="http://schemas.microsoft.com/office/drawing/2014/main" id="{8A9AC0F6-1579-48A1-BE61-9470A659C3B2}"/>
              </a:ext>
            </a:extLst>
          </p:cNvPr>
          <p:cNvSpPr txBox="1"/>
          <p:nvPr/>
        </p:nvSpPr>
        <p:spPr>
          <a:xfrm>
            <a:off x="2549251" y="3092520"/>
            <a:ext cx="1805035" cy="307777"/>
          </a:xfrm>
          <a:prstGeom prst="rect">
            <a:avLst/>
          </a:prstGeom>
          <a:noFill/>
        </p:spPr>
        <p:txBody>
          <a:bodyPr wrap="square" rtlCol="0">
            <a:spAutoFit/>
          </a:bodyPr>
          <a:lstStyle/>
          <a:p>
            <a:r>
              <a:rPr lang="en-US" sz="1400" dirty="0"/>
              <a:t>H. heidelbergensis</a:t>
            </a:r>
          </a:p>
        </p:txBody>
      </p:sp>
      <p:sp>
        <p:nvSpPr>
          <p:cNvPr id="26" name="TextBox 25">
            <a:extLst>
              <a:ext uri="{FF2B5EF4-FFF2-40B4-BE49-F238E27FC236}">
                <a16:creationId xmlns:a16="http://schemas.microsoft.com/office/drawing/2014/main" id="{AFBAEB18-20AA-4ECD-8E38-A3E37CDB45A1}"/>
              </a:ext>
            </a:extLst>
          </p:cNvPr>
          <p:cNvSpPr txBox="1"/>
          <p:nvPr/>
        </p:nvSpPr>
        <p:spPr>
          <a:xfrm>
            <a:off x="3768611" y="3305062"/>
            <a:ext cx="1072224" cy="307777"/>
          </a:xfrm>
          <a:prstGeom prst="rect">
            <a:avLst/>
          </a:prstGeom>
          <a:noFill/>
        </p:spPr>
        <p:txBody>
          <a:bodyPr wrap="square" rtlCol="0">
            <a:spAutoFit/>
          </a:bodyPr>
          <a:lstStyle/>
          <a:p>
            <a:r>
              <a:rPr lang="en-US" sz="1400" dirty="0"/>
              <a:t>H. sapiens</a:t>
            </a:r>
          </a:p>
        </p:txBody>
      </p:sp>
      <p:sp>
        <p:nvSpPr>
          <p:cNvPr id="27" name="TextBox 26">
            <a:extLst>
              <a:ext uri="{FF2B5EF4-FFF2-40B4-BE49-F238E27FC236}">
                <a16:creationId xmlns:a16="http://schemas.microsoft.com/office/drawing/2014/main" id="{620C71A9-2FBB-42F4-A421-BA612F65B5F0}"/>
              </a:ext>
            </a:extLst>
          </p:cNvPr>
          <p:cNvSpPr txBox="1"/>
          <p:nvPr/>
        </p:nvSpPr>
        <p:spPr>
          <a:xfrm>
            <a:off x="4515696" y="3101198"/>
            <a:ext cx="1740535" cy="307777"/>
          </a:xfrm>
          <a:prstGeom prst="rect">
            <a:avLst/>
          </a:prstGeom>
          <a:noFill/>
        </p:spPr>
        <p:txBody>
          <a:bodyPr wrap="square" rtlCol="0">
            <a:spAutoFit/>
          </a:bodyPr>
          <a:lstStyle/>
          <a:p>
            <a:r>
              <a:rPr lang="en-US" sz="1400" dirty="0"/>
              <a:t>H. sapiens </a:t>
            </a:r>
            <a:r>
              <a:rPr lang="en-US" sz="1400" dirty="0" err="1"/>
              <a:t>sapiens</a:t>
            </a:r>
            <a:endParaRPr lang="en-US" sz="1400" dirty="0"/>
          </a:p>
        </p:txBody>
      </p:sp>
      <p:cxnSp>
        <p:nvCxnSpPr>
          <p:cNvPr id="15" name="Straight Arrow Connector 14">
            <a:extLst>
              <a:ext uri="{FF2B5EF4-FFF2-40B4-BE49-F238E27FC236}">
                <a16:creationId xmlns:a16="http://schemas.microsoft.com/office/drawing/2014/main" id="{62261C46-50F3-4021-9951-0A294A81821E}"/>
              </a:ext>
            </a:extLst>
          </p:cNvPr>
          <p:cNvCxnSpPr>
            <a:cxnSpLocks/>
          </p:cNvCxnSpPr>
          <p:nvPr/>
        </p:nvCxnSpPr>
        <p:spPr>
          <a:xfrm>
            <a:off x="947958" y="3735338"/>
            <a:ext cx="7297502"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767C403-7049-40AC-ABED-57A1312CD070}"/>
              </a:ext>
            </a:extLst>
          </p:cNvPr>
          <p:cNvSpPr txBox="1"/>
          <p:nvPr/>
        </p:nvSpPr>
        <p:spPr>
          <a:xfrm>
            <a:off x="885120" y="3753605"/>
            <a:ext cx="1276405" cy="584775"/>
          </a:xfrm>
          <a:prstGeom prst="rect">
            <a:avLst/>
          </a:prstGeom>
          <a:noFill/>
        </p:spPr>
        <p:txBody>
          <a:bodyPr wrap="square" rtlCol="0">
            <a:spAutoFit/>
          </a:bodyPr>
          <a:lstStyle/>
          <a:p>
            <a:r>
              <a:rPr lang="en-US" sz="1600" dirty="0"/>
              <a:t>2.5 million years ago</a:t>
            </a:r>
          </a:p>
        </p:txBody>
      </p:sp>
      <p:sp>
        <p:nvSpPr>
          <p:cNvPr id="29" name="TextBox 28">
            <a:extLst>
              <a:ext uri="{FF2B5EF4-FFF2-40B4-BE49-F238E27FC236}">
                <a16:creationId xmlns:a16="http://schemas.microsoft.com/office/drawing/2014/main" id="{80674FFC-BBCE-4132-A23F-1BCCBD4A5730}"/>
              </a:ext>
            </a:extLst>
          </p:cNvPr>
          <p:cNvSpPr txBox="1"/>
          <p:nvPr/>
        </p:nvSpPr>
        <p:spPr>
          <a:xfrm>
            <a:off x="7097690" y="3749441"/>
            <a:ext cx="1276405" cy="338554"/>
          </a:xfrm>
          <a:prstGeom prst="rect">
            <a:avLst/>
          </a:prstGeom>
          <a:noFill/>
        </p:spPr>
        <p:txBody>
          <a:bodyPr wrap="square" rtlCol="0">
            <a:spAutoFit/>
          </a:bodyPr>
          <a:lstStyle/>
          <a:p>
            <a:r>
              <a:rPr lang="en-US" sz="1600" dirty="0"/>
              <a:t>Today</a:t>
            </a:r>
          </a:p>
        </p:txBody>
      </p:sp>
    </p:spTree>
    <p:extLst>
      <p:ext uri="{BB962C8B-B14F-4D97-AF65-F5344CB8AC3E}">
        <p14:creationId xmlns:p14="http://schemas.microsoft.com/office/powerpoint/2010/main" val="1988901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The mind is a successful adaptive system</a:t>
            </a:r>
          </a:p>
        </p:txBody>
      </p:sp>
      <p:sp>
        <p:nvSpPr>
          <p:cNvPr id="23" name="Content Placeholder 1">
            <a:extLst>
              <a:ext uri="{FF2B5EF4-FFF2-40B4-BE49-F238E27FC236}">
                <a16:creationId xmlns:a16="http://schemas.microsoft.com/office/drawing/2014/main" id="{797C5435-0B48-40C9-A5F7-6DA9407C36F6}"/>
              </a:ext>
            </a:extLst>
          </p:cNvPr>
          <p:cNvSpPr txBox="1">
            <a:spLocks/>
          </p:cNvSpPr>
          <p:nvPr/>
        </p:nvSpPr>
        <p:spPr>
          <a:xfrm>
            <a:off x="99966" y="805120"/>
            <a:ext cx="8145494" cy="4015987"/>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342900" indent="-342900" algn="l"/>
            <a:r>
              <a:rPr lang="en-US" dirty="0"/>
              <a:t>N</a:t>
            </a:r>
            <a:r>
              <a:rPr lang="en-US" b="0" i="0" u="none" strike="noStrike" baseline="0" dirty="0"/>
              <a:t>atural selection produces computational systems that solve adaptive problems reliably, quickly, and efficiently, but those systems are functionally specialized (Cosmides &amp; </a:t>
            </a:r>
            <a:r>
              <a:rPr lang="en-US" b="0" i="0" u="none" strike="noStrike" baseline="0" dirty="0" err="1"/>
              <a:t>Tooby</a:t>
            </a:r>
            <a:r>
              <a:rPr lang="en-US" b="0" i="0" u="none" strike="noStrike" baseline="0" dirty="0"/>
              <a:t>, 2013)</a:t>
            </a:r>
          </a:p>
          <a:p>
            <a:pPr marL="342900" indent="-342900" algn="l">
              <a:spcBef>
                <a:spcPts val="1800"/>
              </a:spcBef>
            </a:pPr>
            <a:r>
              <a:rPr lang="en-US" b="0" i="0" u="none" strike="noStrike" baseline="0" dirty="0"/>
              <a:t>Often-cited examples of what humans are “ba</a:t>
            </a:r>
            <a:r>
              <a:rPr lang="en-US" dirty="0"/>
              <a:t>d at” may actually reflect highly adaptive, evolutionarily successful cognitive processes</a:t>
            </a:r>
          </a:p>
          <a:p>
            <a:pPr marL="342900" indent="-342900" algn="l">
              <a:spcBef>
                <a:spcPts val="1800"/>
              </a:spcBef>
            </a:pPr>
            <a:r>
              <a:rPr lang="en-US" b="0" i="0" u="none" strike="noStrike" baseline="0" dirty="0"/>
              <a:t>Fitts (1951): “H</a:t>
            </a:r>
            <a:r>
              <a:rPr lang="en-US" dirty="0"/>
              <a:t>uman operators are poor monitors </a:t>
            </a:r>
            <a:r>
              <a:rPr lang="en-US" i="1" dirty="0"/>
              <a:t>when all they have to do is watch the performance of automatic equipment</a:t>
            </a:r>
            <a:r>
              <a:rPr lang="en-US" dirty="0"/>
              <a:t>.”</a:t>
            </a:r>
          </a:p>
          <a:p>
            <a:pPr marL="568325" lvl="1" indent="-222250"/>
            <a:r>
              <a:rPr lang="en-US" sz="1600" dirty="0"/>
              <a:t>Evolutionary psychology studies suggest a monitoring system better tuned to ancestral than modern priorities (New et al., 2007; Cosmides &amp; </a:t>
            </a:r>
            <a:r>
              <a:rPr lang="en-US" sz="1600" dirty="0" err="1"/>
              <a:t>Tooby</a:t>
            </a:r>
            <a:r>
              <a:rPr lang="en-US" sz="1600" dirty="0"/>
              <a:t>, 1996)</a:t>
            </a:r>
          </a:p>
          <a:p>
            <a:pPr marL="568325" lvl="1" indent="-222250"/>
            <a:r>
              <a:rPr lang="en-US" sz="1600" b="0" i="0" u="none" strike="noStrike" baseline="0" dirty="0"/>
              <a:t>Automatic equipment monitoring is poorly aligned with what our mental computational system evolved to do</a:t>
            </a:r>
          </a:p>
        </p:txBody>
      </p:sp>
    </p:spTree>
    <p:extLst>
      <p:ext uri="{BB962C8B-B14F-4D97-AF65-F5344CB8AC3E}">
        <p14:creationId xmlns:p14="http://schemas.microsoft.com/office/powerpoint/2010/main" val="1198102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7020" y="933077"/>
            <a:ext cx="3648475" cy="3059657"/>
          </a:xfrm>
        </p:spPr>
        <p:txBody>
          <a:bodyPr/>
          <a:lstStyle/>
          <a:p>
            <a:r>
              <a:rPr lang="en-US" sz="1600" dirty="0"/>
              <a:t>Human error has been implicated in up to 80% of accidents in civil and military aviation</a:t>
            </a:r>
            <a:r>
              <a:rPr lang="en-US" sz="1600" baseline="30000" dirty="0"/>
              <a:t>1</a:t>
            </a:r>
            <a:endParaRPr lang="en-US" sz="1600" dirty="0"/>
          </a:p>
          <a:p>
            <a:pPr>
              <a:spcBef>
                <a:spcPts val="1800"/>
              </a:spcBef>
            </a:pPr>
            <a:r>
              <a:rPr lang="en-US" sz="1600" dirty="0"/>
              <a:t>Pilots intervene to manage aircraft malfunctions on 20% of normal flights</a:t>
            </a:r>
            <a:r>
              <a:rPr lang="en-US" sz="1600" baseline="30000" dirty="0"/>
              <a:t>2</a:t>
            </a:r>
            <a:endParaRPr lang="en-US" sz="1600" dirty="0"/>
          </a:p>
          <a:p>
            <a:pPr>
              <a:spcBef>
                <a:spcPts val="1800"/>
              </a:spcBef>
            </a:pPr>
            <a:r>
              <a:rPr lang="en-US" sz="1600" dirty="0"/>
              <a:t>World-wide jet data from 2007-2016</a:t>
            </a:r>
            <a:r>
              <a:rPr lang="en-US" sz="1600" baseline="30000" dirty="0"/>
              <a:t>3</a:t>
            </a:r>
            <a:endParaRPr lang="en-US" sz="1600" dirty="0"/>
          </a:p>
          <a:p>
            <a:pPr marL="457200" lvl="1"/>
            <a:r>
              <a:rPr lang="en-US" sz="1400" dirty="0"/>
              <a:t>244 million departures</a:t>
            </a:r>
          </a:p>
          <a:p>
            <a:pPr marL="457200" lvl="1"/>
            <a:r>
              <a:rPr lang="en-US" sz="1400" dirty="0"/>
              <a:t>388 accidents</a:t>
            </a:r>
          </a:p>
        </p:txBody>
      </p:sp>
      <p:sp>
        <p:nvSpPr>
          <p:cNvPr id="3" name="Title 2"/>
          <p:cNvSpPr>
            <a:spLocks noGrp="1"/>
          </p:cNvSpPr>
          <p:nvPr>
            <p:ph type="title"/>
          </p:nvPr>
        </p:nvSpPr>
        <p:spPr>
          <a:xfrm>
            <a:off x="232235" y="181038"/>
            <a:ext cx="7642596" cy="432057"/>
          </a:xfrm>
        </p:spPr>
        <p:txBody>
          <a:bodyPr/>
          <a:lstStyle/>
          <a:p>
            <a:r>
              <a:rPr lang="en-GB" sz="2200" b="0" dirty="0"/>
              <a:t>Humans </a:t>
            </a:r>
            <a:r>
              <a:rPr lang="en-GB" sz="2200" b="0" i="1" dirty="0"/>
              <a:t>produce</a:t>
            </a:r>
            <a:r>
              <a:rPr lang="en-GB" sz="2200" b="0" dirty="0"/>
              <a:t> safety far more often than they </a:t>
            </a:r>
            <a:r>
              <a:rPr lang="en-GB" sz="2200" b="0" i="1" dirty="0"/>
              <a:t>reduce</a:t>
            </a:r>
            <a:r>
              <a:rPr lang="en-GB" sz="2200" b="0" dirty="0"/>
              <a:t> it</a:t>
            </a:r>
            <a:endParaRPr lang="en-US" sz="2200" b="0" dirty="0"/>
          </a:p>
        </p:txBody>
      </p:sp>
      <p:sp>
        <p:nvSpPr>
          <p:cNvPr id="59" name="TextBox 58">
            <a:extLst>
              <a:ext uri="{FF2B5EF4-FFF2-40B4-BE49-F238E27FC236}">
                <a16:creationId xmlns:a16="http://schemas.microsoft.com/office/drawing/2014/main" id="{C19B03BE-F8F9-4C2F-A10F-787FE47C46CF}"/>
              </a:ext>
            </a:extLst>
          </p:cNvPr>
          <p:cNvSpPr txBox="1"/>
          <p:nvPr/>
        </p:nvSpPr>
        <p:spPr>
          <a:xfrm>
            <a:off x="184394" y="4376785"/>
            <a:ext cx="8688966" cy="430887"/>
          </a:xfrm>
          <a:prstGeom prst="rect">
            <a:avLst/>
          </a:prstGeom>
          <a:noFill/>
          <a:ln>
            <a:solidFill>
              <a:srgbClr val="00206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n-lt"/>
                <a:ea typeface="+mn-ea"/>
                <a:cs typeface="+mn-cs"/>
              </a:rPr>
              <a:t>Learn more</a:t>
            </a:r>
            <a:r>
              <a:rPr kumimoji="0" lang="en-US" sz="1100" b="0" i="0" u="none" strike="noStrike" kern="1200" cap="none" spc="0" normalizeH="0" baseline="0" noProof="0" dirty="0">
                <a:ln>
                  <a:noFill/>
                </a:ln>
                <a:solidFill>
                  <a:prstClr val="black"/>
                </a:solidFill>
                <a:effectLst/>
                <a:uLnTx/>
                <a:uFillTx/>
                <a:latin typeface="+mn-lt"/>
                <a:ea typeface="+mn-ea"/>
                <a:cs typeface="+mn-cs"/>
              </a:rPr>
              <a:t>: Holbrook, J. (2021). Exploring methods to collect and analyze data on human contributions to aviation safety. In </a:t>
            </a:r>
            <a:r>
              <a:rPr kumimoji="0" lang="en-US" sz="1100" b="0" i="1" u="none" strike="noStrike" kern="1200" cap="none" spc="0" normalizeH="0" baseline="0" noProof="0" dirty="0">
                <a:ln>
                  <a:noFill/>
                </a:ln>
                <a:solidFill>
                  <a:prstClr val="black"/>
                </a:solidFill>
                <a:effectLst/>
                <a:uLnTx/>
                <a:uFillTx/>
                <a:latin typeface="+mn-lt"/>
                <a:ea typeface="+mn-ea"/>
                <a:cs typeface="+mn-cs"/>
              </a:rPr>
              <a:t>Proceedings of the 2021 International Symposium on Aviation Psychology. </a:t>
            </a:r>
            <a:r>
              <a:rPr kumimoji="0" lang="en-US" sz="1100" b="0" i="1" u="none" strike="noStrike" kern="1200" cap="none" spc="0" normalizeH="0" baseline="0" noProof="0" dirty="0">
                <a:ln>
                  <a:noFill/>
                </a:ln>
                <a:solidFill>
                  <a:prstClr val="black"/>
                </a:solidFill>
                <a:effectLst/>
                <a:uLnTx/>
                <a:uFillTx/>
                <a:latin typeface="+mn-lt"/>
                <a:ea typeface="+mn-ea"/>
                <a:cs typeface="+mn-cs"/>
                <a:hlinkClick r:id="rId3"/>
              </a:rPr>
              <a:t>https://aviation-psychology.org/wp-content/uploads/2021/05/ISAP_2021_Proceedings_FINAL.pdf</a:t>
            </a:r>
            <a:endParaRPr kumimoji="0" lang="en-US" sz="1100" b="0" i="0" u="none" strike="noStrike" kern="1200" cap="none" spc="0" normalizeH="0" baseline="0" noProof="0" dirty="0">
              <a:ln>
                <a:noFill/>
              </a:ln>
              <a:solidFill>
                <a:prstClr val="black"/>
              </a:solidFill>
              <a:effectLst/>
              <a:uLnTx/>
              <a:uFillTx/>
              <a:latin typeface="+mn-lt"/>
              <a:ea typeface="+mn-ea"/>
              <a:cs typeface="+mn-cs"/>
            </a:endParaRPr>
          </a:p>
        </p:txBody>
      </p:sp>
      <p:sp>
        <p:nvSpPr>
          <p:cNvPr id="60" name="TextBox 59">
            <a:extLst>
              <a:ext uri="{FF2B5EF4-FFF2-40B4-BE49-F238E27FC236}">
                <a16:creationId xmlns:a16="http://schemas.microsoft.com/office/drawing/2014/main" id="{A6D4EA76-01FC-4B96-AFA3-F374E7F68821}"/>
              </a:ext>
            </a:extLst>
          </p:cNvPr>
          <p:cNvSpPr txBox="1"/>
          <p:nvPr/>
        </p:nvSpPr>
        <p:spPr>
          <a:xfrm>
            <a:off x="78615" y="4821854"/>
            <a:ext cx="5797958" cy="246221"/>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mn-lt"/>
                <a:ea typeface="+mn-ea"/>
                <a:cs typeface="+mn-cs"/>
              </a:rPr>
              <a:t>(1) </a:t>
            </a:r>
            <a:r>
              <a:rPr kumimoji="0" lang="en-US" sz="1000" b="0" i="1" u="none" strike="noStrike" kern="1200" cap="none" spc="0" normalizeH="0" baseline="0" noProof="0" dirty="0" err="1">
                <a:ln>
                  <a:noFill/>
                </a:ln>
                <a:solidFill>
                  <a:prstClr val="black"/>
                </a:solidFill>
                <a:effectLst/>
                <a:uLnTx/>
                <a:uFillTx/>
                <a:latin typeface="+mn-lt"/>
                <a:ea typeface="+mn-ea"/>
                <a:cs typeface="+mn-cs"/>
              </a:rPr>
              <a:t>Weigmann</a:t>
            </a:r>
            <a:r>
              <a:rPr kumimoji="0" lang="en-US" sz="1000" b="0" i="1" u="none" strike="noStrike" kern="1200" cap="none" spc="0" normalizeH="0" baseline="0" noProof="0" dirty="0">
                <a:ln>
                  <a:noFill/>
                </a:ln>
                <a:solidFill>
                  <a:prstClr val="black"/>
                </a:solidFill>
                <a:effectLst/>
                <a:uLnTx/>
                <a:uFillTx/>
                <a:latin typeface="+mn-lt"/>
                <a:ea typeface="+mn-ea"/>
                <a:cs typeface="+mn-cs"/>
              </a:rPr>
              <a:t> &amp; </a:t>
            </a:r>
            <a:r>
              <a:rPr kumimoji="0" lang="en-US" sz="1000" b="0" i="1" u="none" strike="noStrike" kern="1200" cap="none" spc="0" normalizeH="0" baseline="0" noProof="0" dirty="0" err="1">
                <a:ln>
                  <a:noFill/>
                </a:ln>
                <a:solidFill>
                  <a:prstClr val="black"/>
                </a:solidFill>
                <a:effectLst/>
                <a:uLnTx/>
                <a:uFillTx/>
                <a:latin typeface="+mn-lt"/>
                <a:ea typeface="+mn-ea"/>
                <a:cs typeface="+mn-cs"/>
              </a:rPr>
              <a:t>Shappell</a:t>
            </a:r>
            <a:r>
              <a:rPr kumimoji="0" lang="en-US" sz="1000" b="0" i="1" u="none" strike="noStrike" kern="1200" cap="none" spc="0" normalizeH="0" baseline="0" noProof="0" dirty="0">
                <a:ln>
                  <a:noFill/>
                </a:ln>
                <a:solidFill>
                  <a:prstClr val="black"/>
                </a:solidFill>
                <a:effectLst/>
                <a:uLnTx/>
                <a:uFillTx/>
                <a:latin typeface="+mn-lt"/>
                <a:ea typeface="+mn-ea"/>
                <a:cs typeface="+mn-cs"/>
              </a:rPr>
              <a:t>, 2003; (2) PARC/CAST, 2013; (3) Boeing, 2017</a:t>
            </a:r>
          </a:p>
        </p:txBody>
      </p:sp>
      <p:pic>
        <p:nvPicPr>
          <p:cNvPr id="5" name="Picture 4">
            <a:extLst>
              <a:ext uri="{FF2B5EF4-FFF2-40B4-BE49-F238E27FC236}">
                <a16:creationId xmlns:a16="http://schemas.microsoft.com/office/drawing/2014/main" id="{7267C34B-6F85-4BCF-BB7C-056B5BE44223}"/>
              </a:ext>
            </a:extLst>
          </p:cNvPr>
          <p:cNvPicPr>
            <a:picLocks noChangeAspect="1"/>
          </p:cNvPicPr>
          <p:nvPr/>
        </p:nvPicPr>
        <p:blipFill>
          <a:blip r:embed="rId4"/>
          <a:stretch>
            <a:fillRect/>
          </a:stretch>
        </p:blipFill>
        <p:spPr>
          <a:xfrm>
            <a:off x="3611875" y="830454"/>
            <a:ext cx="4807091" cy="3162281"/>
          </a:xfrm>
          <a:prstGeom prst="rect">
            <a:avLst/>
          </a:prstGeom>
        </p:spPr>
      </p:pic>
    </p:spTree>
    <p:extLst>
      <p:ext uri="{BB962C8B-B14F-4D97-AF65-F5344CB8AC3E}">
        <p14:creationId xmlns:p14="http://schemas.microsoft.com/office/powerpoint/2010/main" val="4063243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6D10C-A302-46ED-9322-4D778C94650E}"/>
              </a:ext>
            </a:extLst>
          </p:cNvPr>
          <p:cNvSpPr>
            <a:spLocks noGrp="1"/>
          </p:cNvSpPr>
          <p:nvPr>
            <p:ph type="title"/>
          </p:nvPr>
        </p:nvSpPr>
        <p:spPr>
          <a:xfrm>
            <a:off x="228601" y="151132"/>
            <a:ext cx="7659704" cy="461963"/>
          </a:xfrm>
        </p:spPr>
        <p:txBody>
          <a:bodyPr>
            <a:noAutofit/>
          </a:bodyPr>
          <a:lstStyle/>
          <a:p>
            <a:pPr algn="ctr"/>
            <a:r>
              <a:rPr lang="en-US" sz="2400" b="0" dirty="0"/>
              <a:t>Absence of evidence       evidence of absence</a:t>
            </a:r>
          </a:p>
        </p:txBody>
      </p:sp>
      <p:sp>
        <p:nvSpPr>
          <p:cNvPr id="3" name="Content Placeholder 2">
            <a:extLst>
              <a:ext uri="{FF2B5EF4-FFF2-40B4-BE49-F238E27FC236}">
                <a16:creationId xmlns:a16="http://schemas.microsoft.com/office/drawing/2014/main" id="{F0FD874F-D620-46B5-B57A-BAFFCF7546E9}"/>
              </a:ext>
            </a:extLst>
          </p:cNvPr>
          <p:cNvSpPr>
            <a:spLocks noGrp="1"/>
          </p:cNvSpPr>
          <p:nvPr>
            <p:ph idx="1"/>
          </p:nvPr>
        </p:nvSpPr>
        <p:spPr>
          <a:xfrm>
            <a:off x="228601" y="901278"/>
            <a:ext cx="7757810" cy="4029228"/>
          </a:xfrm>
        </p:spPr>
        <p:txBody>
          <a:bodyPr/>
          <a:lstStyle/>
          <a:p>
            <a:pPr marL="255985" indent="-255985">
              <a:spcBef>
                <a:spcPts val="1200"/>
              </a:spcBef>
            </a:pPr>
            <a:r>
              <a:rPr lang="en-US" dirty="0"/>
              <a:t>When we characterize safety only in terms of errors and failures, we ignore the vast majority of human impacts on the system</a:t>
            </a:r>
          </a:p>
          <a:p>
            <a:pPr marL="255985" indent="-255985">
              <a:spcBef>
                <a:spcPts val="1200"/>
              </a:spcBef>
            </a:pPr>
            <a:r>
              <a:rPr lang="en-US" dirty="0"/>
              <a:t>When design or policy decisions are based only on failure data, they are based on a very small sample of systematically non-representative data</a:t>
            </a:r>
          </a:p>
          <a:p>
            <a:pPr marL="255985" indent="-255985">
              <a:spcBef>
                <a:spcPts val="1200"/>
              </a:spcBef>
            </a:pPr>
            <a:r>
              <a:rPr lang="en-US" dirty="0"/>
              <a:t>Sampling bias: Results based on non-random samples can be erroneously attributed to the phenomenon under study rather than to the method of sampling</a:t>
            </a:r>
          </a:p>
          <a:p>
            <a:pPr marL="255985" indent="-255985">
              <a:spcBef>
                <a:spcPts val="1200"/>
              </a:spcBef>
            </a:pPr>
            <a:r>
              <a:rPr lang="en-US" dirty="0"/>
              <a:t>Removing or restricting the only demonstrated reliable source of safety-producing behavior without first understanding the capability being removed or restricted introduces unknown risks</a:t>
            </a:r>
          </a:p>
        </p:txBody>
      </p:sp>
      <p:sp>
        <p:nvSpPr>
          <p:cNvPr id="5" name="Not Equal 4">
            <a:extLst>
              <a:ext uri="{FF2B5EF4-FFF2-40B4-BE49-F238E27FC236}">
                <a16:creationId xmlns:a16="http://schemas.microsoft.com/office/drawing/2014/main" id="{0BBB91EF-C7F8-45D7-948E-B2D0F3C0EA27}"/>
              </a:ext>
            </a:extLst>
          </p:cNvPr>
          <p:cNvSpPr/>
          <p:nvPr/>
        </p:nvSpPr>
        <p:spPr>
          <a:xfrm>
            <a:off x="3878433" y="229045"/>
            <a:ext cx="411480" cy="312182"/>
          </a:xfrm>
          <a:prstGeom prst="mathNotEqual">
            <a:avLst>
              <a:gd name="adj1" fmla="val 9790"/>
              <a:gd name="adj2" fmla="val 6600000"/>
              <a:gd name="adj3" fmla="val 17252"/>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defRPr/>
            </a:pPr>
            <a:endParaRPr lang="en-US" sz="1350">
              <a:solidFill>
                <a:prstClr val="black"/>
              </a:solidFill>
              <a:latin typeface="Calibri" panose="020F0502020204030204"/>
            </a:endParaRPr>
          </a:p>
        </p:txBody>
      </p:sp>
    </p:spTree>
    <p:extLst>
      <p:ext uri="{BB962C8B-B14F-4D97-AF65-F5344CB8AC3E}">
        <p14:creationId xmlns:p14="http://schemas.microsoft.com/office/powerpoint/2010/main" val="2189763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780691-0295-4F03-983C-DC8190394AFC}"/>
              </a:ext>
            </a:extLst>
          </p:cNvPr>
          <p:cNvSpPr>
            <a:spLocks noGrp="1"/>
          </p:cNvSpPr>
          <p:nvPr>
            <p:ph type="title"/>
          </p:nvPr>
        </p:nvSpPr>
        <p:spPr>
          <a:xfrm>
            <a:off x="228601" y="151132"/>
            <a:ext cx="7659704" cy="461963"/>
          </a:xfrm>
        </p:spPr>
        <p:txBody>
          <a:bodyPr/>
          <a:lstStyle/>
          <a:p>
            <a:r>
              <a:rPr lang="en-US" sz="2400" b="0" dirty="0"/>
              <a:t>Consequences of focusing on human error</a:t>
            </a:r>
          </a:p>
        </p:txBody>
      </p:sp>
      <p:grpSp>
        <p:nvGrpSpPr>
          <p:cNvPr id="22" name="Group 21">
            <a:extLst>
              <a:ext uri="{FF2B5EF4-FFF2-40B4-BE49-F238E27FC236}">
                <a16:creationId xmlns:a16="http://schemas.microsoft.com/office/drawing/2014/main" id="{5B604845-54E3-4055-AB43-A98E1D8B1FB1}"/>
              </a:ext>
            </a:extLst>
          </p:cNvPr>
          <p:cNvGrpSpPr/>
          <p:nvPr/>
        </p:nvGrpSpPr>
        <p:grpSpPr>
          <a:xfrm>
            <a:off x="6223415" y="747830"/>
            <a:ext cx="2468489" cy="1862325"/>
            <a:chOff x="4925961" y="1419600"/>
            <a:chExt cx="2468489" cy="1862325"/>
          </a:xfrm>
        </p:grpSpPr>
        <p:pic>
          <p:nvPicPr>
            <p:cNvPr id="12" name="Picture 11">
              <a:extLst>
                <a:ext uri="{FF2B5EF4-FFF2-40B4-BE49-F238E27FC236}">
                  <a16:creationId xmlns:a16="http://schemas.microsoft.com/office/drawing/2014/main" id="{36806FAC-FF2C-4F42-8FB8-CA4653BD4F8F}"/>
                </a:ext>
              </a:extLst>
            </p:cNvPr>
            <p:cNvPicPr>
              <a:picLocks noChangeAspect="1"/>
            </p:cNvPicPr>
            <p:nvPr/>
          </p:nvPicPr>
          <p:blipFill>
            <a:blip r:embed="rId2"/>
            <a:stretch>
              <a:fillRect/>
            </a:stretch>
          </p:blipFill>
          <p:spPr>
            <a:xfrm>
              <a:off x="5532125" y="1419600"/>
              <a:ext cx="1862325" cy="1862325"/>
            </a:xfrm>
            <a:prstGeom prst="rect">
              <a:avLst/>
            </a:prstGeom>
          </p:spPr>
        </p:pic>
        <p:sp>
          <p:nvSpPr>
            <p:cNvPr id="15" name="TextBox 14">
              <a:extLst>
                <a:ext uri="{FF2B5EF4-FFF2-40B4-BE49-F238E27FC236}">
                  <a16:creationId xmlns:a16="http://schemas.microsoft.com/office/drawing/2014/main" id="{B7EDE943-FB17-453A-96D1-9A21D219ADAB}"/>
                </a:ext>
              </a:extLst>
            </p:cNvPr>
            <p:cNvSpPr txBox="1"/>
            <p:nvPr/>
          </p:nvSpPr>
          <p:spPr>
            <a:xfrm>
              <a:off x="5577514" y="1557992"/>
              <a:ext cx="1223412" cy="923330"/>
            </a:xfrm>
            <a:prstGeom prst="rect">
              <a:avLst/>
            </a:prstGeom>
            <a:noFill/>
          </p:spPr>
          <p:txBody>
            <a:bodyPr wrap="none" rtlCol="0">
              <a:spAutoFit/>
            </a:bodyPr>
            <a:lstStyle/>
            <a:p>
              <a:r>
                <a:rPr lang="en-US" sz="5400" dirty="0"/>
                <a:t>RO</a:t>
              </a:r>
            </a:p>
          </p:txBody>
        </p:sp>
        <p:sp>
          <p:nvSpPr>
            <p:cNvPr id="24" name="TextBox 23">
              <a:extLst>
                <a:ext uri="{FF2B5EF4-FFF2-40B4-BE49-F238E27FC236}">
                  <a16:creationId xmlns:a16="http://schemas.microsoft.com/office/drawing/2014/main" id="{228FC334-F7F8-4B7F-9451-942BDECFD47D}"/>
                </a:ext>
              </a:extLst>
            </p:cNvPr>
            <p:cNvSpPr txBox="1"/>
            <p:nvPr/>
          </p:nvSpPr>
          <p:spPr>
            <a:xfrm>
              <a:off x="4925961" y="1727269"/>
              <a:ext cx="755335" cy="584775"/>
            </a:xfrm>
            <a:prstGeom prst="rect">
              <a:avLst/>
            </a:prstGeom>
            <a:noFill/>
          </p:spPr>
          <p:txBody>
            <a:bodyPr wrap="none" rtlCol="0">
              <a:spAutoFit/>
            </a:bodyPr>
            <a:lstStyle/>
            <a:p>
              <a:r>
                <a:rPr lang="en-US" sz="3200" dirty="0"/>
                <a:t>ER</a:t>
              </a:r>
              <a:endParaRPr lang="en-US" sz="4400" dirty="0"/>
            </a:p>
          </p:txBody>
        </p:sp>
        <p:sp>
          <p:nvSpPr>
            <p:cNvPr id="25" name="TextBox 24">
              <a:extLst>
                <a:ext uri="{FF2B5EF4-FFF2-40B4-BE49-F238E27FC236}">
                  <a16:creationId xmlns:a16="http://schemas.microsoft.com/office/drawing/2014/main" id="{0B6FFF16-7092-4150-9319-A0CD20023662}"/>
                </a:ext>
              </a:extLst>
            </p:cNvPr>
            <p:cNvSpPr txBox="1"/>
            <p:nvPr/>
          </p:nvSpPr>
          <p:spPr>
            <a:xfrm>
              <a:off x="6646821" y="1727269"/>
              <a:ext cx="481222" cy="584775"/>
            </a:xfrm>
            <a:prstGeom prst="rect">
              <a:avLst/>
            </a:prstGeom>
            <a:noFill/>
          </p:spPr>
          <p:txBody>
            <a:bodyPr wrap="none" rtlCol="0">
              <a:spAutoFit/>
            </a:bodyPr>
            <a:lstStyle/>
            <a:p>
              <a:r>
                <a:rPr lang="en-US" sz="3200" dirty="0"/>
                <a:t>R</a:t>
              </a:r>
              <a:endParaRPr lang="en-US" sz="4400" dirty="0"/>
            </a:p>
          </p:txBody>
        </p:sp>
      </p:grpSp>
      <p:sp>
        <p:nvSpPr>
          <p:cNvPr id="27" name="Content Placeholder 1">
            <a:extLst>
              <a:ext uri="{FF2B5EF4-FFF2-40B4-BE49-F238E27FC236}">
                <a16:creationId xmlns:a16="http://schemas.microsoft.com/office/drawing/2014/main" id="{F599397B-3EAB-4CF7-8307-D7DFBA9AE371}"/>
              </a:ext>
            </a:extLst>
          </p:cNvPr>
          <p:cNvSpPr txBox="1">
            <a:spLocks/>
          </p:cNvSpPr>
          <p:nvPr/>
        </p:nvSpPr>
        <p:spPr>
          <a:xfrm>
            <a:off x="452096" y="1926694"/>
            <a:ext cx="7192304" cy="1536200"/>
          </a:xfrm>
          <a:prstGeom prst="rect">
            <a:avLst/>
          </a:prstGeom>
        </p:spPr>
        <p:txBody>
          <a:bodyPr/>
          <a:lstStyle>
            <a:lvl1pPr marL="257175" indent="-257175" algn="l" rtl="0" eaLnBrk="0" fontAlgn="base" hangingPunct="0">
              <a:spcBef>
                <a:spcPct val="20000"/>
              </a:spcBef>
              <a:spcAft>
                <a:spcPct val="0"/>
              </a:spcAft>
              <a:buClr>
                <a:schemeClr val="accent5">
                  <a:lumMod val="50000"/>
                </a:schemeClr>
              </a:buClr>
              <a:buFont typeface="Wingdings" panose="05000000000000000000" pitchFamily="2" charset="2"/>
              <a:buChar char="Ø"/>
              <a:defRPr sz="1800" b="0" kern="1200">
                <a:solidFill>
                  <a:schemeClr val="tx1"/>
                </a:solidFill>
                <a:latin typeface="Helvetica" panose="020B0604020202020204" pitchFamily="34" charset="0"/>
                <a:ea typeface="ヒラギノ角ゴ Pro W3" pitchFamily="-109" charset="-128"/>
                <a:cs typeface="Helvetica" panose="020B0604020202020204" pitchFamily="34" charset="0"/>
              </a:defRPr>
            </a:lvl1pPr>
            <a:lvl2pPr marL="557213" indent="-214313" algn="l" rtl="0" eaLnBrk="0" fontAlgn="base" hangingPunct="0">
              <a:spcBef>
                <a:spcPct val="20000"/>
              </a:spcBef>
              <a:spcAft>
                <a:spcPct val="0"/>
              </a:spcAft>
              <a:buClr>
                <a:schemeClr val="accent1"/>
              </a:buClr>
              <a:buFont typeface="Arial" panose="020B0604020202020204" pitchFamily="34" charset="0"/>
              <a:buChar char="•"/>
              <a:defRPr sz="1500" kern="1200">
                <a:solidFill>
                  <a:schemeClr val="tx1"/>
                </a:solidFill>
                <a:latin typeface="Helvetica" panose="020B0604020202020204" pitchFamily="34" charset="0"/>
                <a:ea typeface="ヒラギノ角ゴ Pro W3" pitchFamily="-109" charset="-128"/>
                <a:cs typeface="Helvetica" panose="020B0604020202020204" pitchFamily="34" charset="0"/>
              </a:defRPr>
            </a:lvl2pPr>
            <a:lvl3pPr marL="857250" indent="-171450" algn="l" rtl="0" eaLnBrk="0" fontAlgn="base" hangingPunct="0">
              <a:spcBef>
                <a:spcPct val="20000"/>
              </a:spcBef>
              <a:spcAft>
                <a:spcPct val="0"/>
              </a:spcAft>
              <a:buFont typeface="Wingdings" panose="05000000000000000000" pitchFamily="2" charset="2"/>
              <a:buChar char="§"/>
              <a:defRPr sz="135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3pPr>
            <a:lvl4pPr marL="1200150" indent="-171450" algn="l" rtl="0" eaLnBrk="0" fontAlgn="base" hangingPunct="0">
              <a:spcBef>
                <a:spcPct val="20000"/>
              </a:spcBef>
              <a:spcAft>
                <a:spcPct val="0"/>
              </a:spcAft>
              <a:buFont typeface="Courier New" panose="02070309020205020404" pitchFamily="49" charset="0"/>
              <a:buChar char="o"/>
              <a:defRPr sz="1200" kern="1200">
                <a:solidFill>
                  <a:schemeClr val="tx1"/>
                </a:solidFill>
                <a:latin typeface="Helvetica" panose="020B0604020202020204" pitchFamily="34" charset="0"/>
                <a:ea typeface="MS PGothic" panose="020B0600070205080204" pitchFamily="34" charset="-128"/>
                <a:cs typeface="Helvetica" panose="020B0604020202020204" pitchFamily="34" charset="0"/>
              </a:defRPr>
            </a:lvl4pPr>
            <a:lvl5pPr marL="1543050" indent="-171450" algn="l" rtl="0" eaLnBrk="0" fontAlgn="base" hangingPunct="0">
              <a:spcBef>
                <a:spcPct val="20000"/>
              </a:spcBef>
              <a:spcAft>
                <a:spcPct val="0"/>
              </a:spcAft>
              <a:buFont typeface="Arial" panose="020B0604020202020204" pitchFamily="34" charset="0"/>
              <a:buChar char="•"/>
              <a:defRPr sz="1200" kern="1200">
                <a:solidFill>
                  <a:schemeClr val="tx1"/>
                </a:solidFill>
                <a:latin typeface="Helvetica" panose="020B0604020202020204" pitchFamily="34" charset="0"/>
                <a:ea typeface="ヒラギノ角ゴ Pro W3" charset="-128"/>
                <a:cs typeface="Helvetica" panose="020B0604020202020204" pitchFamily="34"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2800" dirty="0"/>
              <a:t>Designs intended to “protect” the system from “error-prone” humans can design </a:t>
            </a:r>
            <a:r>
              <a:rPr lang="en-US" sz="2800" i="1" dirty="0"/>
              <a:t>out</a:t>
            </a:r>
            <a:r>
              <a:rPr lang="en-US" sz="2800" dirty="0"/>
              <a:t> the capability for humans to effectively intervene/adapt, which is a far more common behavior.</a:t>
            </a:r>
          </a:p>
        </p:txBody>
      </p:sp>
    </p:spTree>
    <p:extLst>
      <p:ext uri="{BB962C8B-B14F-4D97-AF65-F5344CB8AC3E}">
        <p14:creationId xmlns:p14="http://schemas.microsoft.com/office/powerpoint/2010/main" val="4118294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5855" y="805120"/>
            <a:ext cx="7719405" cy="3917310"/>
          </a:xfrm>
        </p:spPr>
        <p:txBody>
          <a:bodyPr/>
          <a:lstStyle/>
          <a:p>
            <a:pPr marL="341313" indent="-341313">
              <a:spcBef>
                <a:spcPts val="600"/>
              </a:spcBef>
            </a:pPr>
            <a:r>
              <a:rPr lang="en-US" sz="2000" dirty="0"/>
              <a:t>What data about safety-producing behaviors can we collect and analyze?</a:t>
            </a:r>
          </a:p>
          <a:p>
            <a:pPr marL="573088" lvl="1" indent="-230188">
              <a:spcBef>
                <a:spcPts val="600"/>
              </a:spcBef>
            </a:pPr>
            <a:r>
              <a:rPr lang="en-US" sz="1800" dirty="0"/>
              <a:t>What data do we already collect, but could analyze differently?</a:t>
            </a:r>
          </a:p>
          <a:p>
            <a:pPr marL="573088" lvl="1" indent="-230188">
              <a:spcBef>
                <a:spcPts val="600"/>
              </a:spcBef>
            </a:pPr>
            <a:r>
              <a:rPr lang="en-US" sz="1800" dirty="0"/>
              <a:t>What data </a:t>
            </a:r>
            <a:r>
              <a:rPr lang="en-US" sz="1800" i="1" dirty="0"/>
              <a:t>could</a:t>
            </a:r>
            <a:r>
              <a:rPr lang="en-US" sz="1800" dirty="0"/>
              <a:t> we collect and analyze, but do not?</a:t>
            </a:r>
          </a:p>
          <a:p>
            <a:pPr marL="573088" lvl="1" indent="-230188">
              <a:spcBef>
                <a:spcPts val="600"/>
              </a:spcBef>
            </a:pPr>
            <a:r>
              <a:rPr lang="en-US" sz="1800" dirty="0"/>
              <a:t>Observer-, operator-, &amp; system-generated data</a:t>
            </a:r>
          </a:p>
          <a:p>
            <a:pPr marL="342900" indent="-342900">
              <a:spcBef>
                <a:spcPts val="600"/>
              </a:spcBef>
            </a:pPr>
            <a:r>
              <a:rPr lang="en-US" sz="2000" dirty="0"/>
              <a:t>How can we measure the “productive safety” capability of a system?</a:t>
            </a:r>
          </a:p>
          <a:p>
            <a:pPr marL="571500" lvl="1" indent="-230188">
              <a:spcBef>
                <a:spcPts val="600"/>
              </a:spcBef>
            </a:pPr>
            <a:r>
              <a:rPr lang="en-US" sz="1800" dirty="0"/>
              <a:t>How do operators prevent, prepare for, and recover from failure?</a:t>
            </a:r>
          </a:p>
          <a:p>
            <a:pPr marL="571500" lvl="1" indent="-230188">
              <a:spcBef>
                <a:spcPts val="600"/>
              </a:spcBef>
            </a:pPr>
            <a:r>
              <a:rPr lang="en-US" sz="1800" dirty="0"/>
              <a:t>How do operators create and leverage safety-building opportunities?</a:t>
            </a:r>
          </a:p>
          <a:p>
            <a:pPr marL="571500" lvl="1" indent="-230188">
              <a:spcBef>
                <a:spcPts val="600"/>
              </a:spcBef>
            </a:pPr>
            <a:r>
              <a:rPr lang="en-US" sz="1800" dirty="0"/>
              <a:t>How does the design of the system (hardware, software, training, procedures, policies, etc.) support or hinder exercising these capabilities?</a:t>
            </a:r>
          </a:p>
        </p:txBody>
      </p:sp>
      <p:sp>
        <p:nvSpPr>
          <p:cNvPr id="3" name="Title 2"/>
          <p:cNvSpPr>
            <a:spLocks noGrp="1"/>
          </p:cNvSpPr>
          <p:nvPr>
            <p:ph type="title"/>
          </p:nvPr>
        </p:nvSpPr>
        <p:spPr>
          <a:xfrm>
            <a:off x="228601" y="151132"/>
            <a:ext cx="7659704" cy="461963"/>
          </a:xfrm>
        </p:spPr>
        <p:txBody>
          <a:bodyPr/>
          <a:lstStyle/>
          <a:p>
            <a:r>
              <a:rPr lang="en-US" sz="2400" b="0" dirty="0"/>
              <a:t>Identifying “useful” sources of data</a:t>
            </a:r>
          </a:p>
        </p:txBody>
      </p:sp>
    </p:spTree>
    <p:extLst>
      <p:ext uri="{BB962C8B-B14F-4D97-AF65-F5344CB8AC3E}">
        <p14:creationId xmlns:p14="http://schemas.microsoft.com/office/powerpoint/2010/main" val="4358056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90A7B00-7D67-4D12-94BA-2CE6827EC4A3}"/>
              </a:ext>
            </a:extLst>
          </p:cNvPr>
          <p:cNvSpPr>
            <a:spLocks noGrp="1"/>
          </p:cNvSpPr>
          <p:nvPr>
            <p:ph type="title"/>
          </p:nvPr>
        </p:nvSpPr>
        <p:spPr>
          <a:xfrm>
            <a:off x="155425" y="152235"/>
            <a:ext cx="7684634" cy="461963"/>
          </a:xfrm>
        </p:spPr>
        <p:txBody>
          <a:bodyPr/>
          <a:lstStyle/>
          <a:p>
            <a:r>
              <a:rPr lang="en-US" sz="2400" b="0" dirty="0"/>
              <a:t>Building a knowledge framework: What to look for</a:t>
            </a:r>
          </a:p>
        </p:txBody>
      </p:sp>
      <p:sp>
        <p:nvSpPr>
          <p:cNvPr id="6" name="TextBox 5">
            <a:extLst>
              <a:ext uri="{FF2B5EF4-FFF2-40B4-BE49-F238E27FC236}">
                <a16:creationId xmlns:a16="http://schemas.microsoft.com/office/drawing/2014/main" id="{C81C3C53-A704-4598-BD5B-710C9DB95845}"/>
              </a:ext>
            </a:extLst>
          </p:cNvPr>
          <p:cNvSpPr txBox="1"/>
          <p:nvPr/>
        </p:nvSpPr>
        <p:spPr>
          <a:xfrm>
            <a:off x="1267351" y="4876050"/>
            <a:ext cx="5722345" cy="215444"/>
          </a:xfrm>
          <a:prstGeom prst="rect">
            <a:avLst/>
          </a:prstGeom>
          <a:solidFill>
            <a:schemeClr val="bg1"/>
          </a:solidFill>
          <a:ln>
            <a:solidFill>
              <a:srgbClr val="00206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mn-lt"/>
                <a:ea typeface="+mn-ea"/>
              </a:rPr>
              <a:t>Compiled from: </a:t>
            </a:r>
            <a:r>
              <a:rPr lang="en-US" sz="800" dirty="0">
                <a:latin typeface="+mn-lt"/>
              </a:rPr>
              <a:t>American Airlines Department of Flight Safety, 2021; </a:t>
            </a:r>
            <a:r>
              <a:rPr kumimoji="0" lang="en-US" sz="800" i="0" u="none" strike="noStrike" kern="1200" cap="none" spc="0" normalizeH="0" baseline="0" noProof="0" dirty="0">
                <a:ln>
                  <a:noFill/>
                </a:ln>
                <a:solidFill>
                  <a:prstClr val="black"/>
                </a:solidFill>
                <a:effectLst/>
                <a:uLnTx/>
                <a:uFillTx/>
                <a:latin typeface="+mn-lt"/>
                <a:ea typeface="+mn-ea"/>
                <a:cs typeface="+mn-cs"/>
              </a:rPr>
              <a:t>Holbrook, et al., 2019; </a:t>
            </a:r>
            <a:r>
              <a:rPr lang="en-US" sz="800" dirty="0">
                <a:solidFill>
                  <a:prstClr val="black"/>
                </a:solidFill>
                <a:latin typeface="+mn-lt"/>
                <a:ea typeface="+mn-ea"/>
              </a:rPr>
              <a:t>Hollnagel, 2011; </a:t>
            </a:r>
            <a:r>
              <a:rPr kumimoji="0" lang="en-US" sz="800" i="0" u="none" strike="noStrike" kern="1200" cap="none" spc="0" normalizeH="0" baseline="0" noProof="0" dirty="0">
                <a:ln>
                  <a:noFill/>
                </a:ln>
                <a:solidFill>
                  <a:prstClr val="black"/>
                </a:solidFill>
                <a:effectLst/>
                <a:uLnTx/>
                <a:uFillTx/>
                <a:latin typeface="+mn-lt"/>
                <a:ea typeface="+mn-ea"/>
                <a:cs typeface="+mn-cs"/>
              </a:rPr>
              <a:t>Kiernan, et al., 2020</a:t>
            </a:r>
          </a:p>
        </p:txBody>
      </p:sp>
      <p:grpSp>
        <p:nvGrpSpPr>
          <p:cNvPr id="9" name="Group 8">
            <a:extLst>
              <a:ext uri="{FF2B5EF4-FFF2-40B4-BE49-F238E27FC236}">
                <a16:creationId xmlns:a16="http://schemas.microsoft.com/office/drawing/2014/main" id="{C23148B6-92E5-4BE2-814B-1172F8015782}"/>
              </a:ext>
            </a:extLst>
          </p:cNvPr>
          <p:cNvGrpSpPr/>
          <p:nvPr/>
        </p:nvGrpSpPr>
        <p:grpSpPr>
          <a:xfrm>
            <a:off x="462665" y="621709"/>
            <a:ext cx="7285714" cy="4216923"/>
            <a:chOff x="257664" y="651500"/>
            <a:chExt cx="7285714" cy="4216923"/>
          </a:xfrm>
        </p:grpSpPr>
        <p:pic>
          <p:nvPicPr>
            <p:cNvPr id="5" name="Picture 4">
              <a:extLst>
                <a:ext uri="{FF2B5EF4-FFF2-40B4-BE49-F238E27FC236}">
                  <a16:creationId xmlns:a16="http://schemas.microsoft.com/office/drawing/2014/main" id="{D159B3CC-9F3C-4E9B-8812-221CBDB77B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664" y="651500"/>
              <a:ext cx="7285714" cy="4216923"/>
            </a:xfrm>
            <a:prstGeom prst="rect">
              <a:avLst/>
            </a:prstGeom>
          </p:spPr>
        </p:pic>
        <p:sp>
          <p:nvSpPr>
            <p:cNvPr id="8" name="Rectangle 7">
              <a:extLst>
                <a:ext uri="{FF2B5EF4-FFF2-40B4-BE49-F238E27FC236}">
                  <a16:creationId xmlns:a16="http://schemas.microsoft.com/office/drawing/2014/main" id="{6F5689F3-67EF-4E9F-BAD7-2100A80119D4}"/>
                </a:ext>
              </a:extLst>
            </p:cNvPr>
            <p:cNvSpPr/>
            <p:nvPr/>
          </p:nvSpPr>
          <p:spPr>
            <a:xfrm>
              <a:off x="2037270" y="720072"/>
              <a:ext cx="3610070" cy="6528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48669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45E87-3425-452E-8D90-20108D489C54}"/>
              </a:ext>
            </a:extLst>
          </p:cNvPr>
          <p:cNvSpPr>
            <a:spLocks noGrp="1"/>
          </p:cNvSpPr>
          <p:nvPr>
            <p:ph type="title"/>
          </p:nvPr>
        </p:nvSpPr>
        <p:spPr>
          <a:xfrm>
            <a:off x="133496" y="152235"/>
            <a:ext cx="7834620" cy="461963"/>
          </a:xfrm>
        </p:spPr>
        <p:txBody>
          <a:bodyPr>
            <a:noAutofit/>
          </a:bodyPr>
          <a:lstStyle/>
          <a:p>
            <a:pPr algn="ctr"/>
            <a:r>
              <a:rPr lang="en-US" sz="2400" b="0" dirty="0"/>
              <a:t>Observer-generated data</a:t>
            </a:r>
          </a:p>
        </p:txBody>
      </p:sp>
      <p:sp>
        <p:nvSpPr>
          <p:cNvPr id="3" name="Content Placeholder 2">
            <a:extLst>
              <a:ext uri="{FF2B5EF4-FFF2-40B4-BE49-F238E27FC236}">
                <a16:creationId xmlns:a16="http://schemas.microsoft.com/office/drawing/2014/main" id="{5C383240-B5AF-4626-AE94-461586FDB52E}"/>
              </a:ext>
            </a:extLst>
          </p:cNvPr>
          <p:cNvSpPr>
            <a:spLocks noGrp="1"/>
          </p:cNvSpPr>
          <p:nvPr>
            <p:ph idx="1"/>
          </p:nvPr>
        </p:nvSpPr>
        <p:spPr>
          <a:xfrm>
            <a:off x="309045" y="1342790"/>
            <a:ext cx="3576789" cy="2668689"/>
          </a:xfrm>
          <a:ln>
            <a:solidFill>
              <a:schemeClr val="tx1"/>
            </a:solidFill>
          </a:ln>
        </p:spPr>
        <p:txBody>
          <a:bodyPr/>
          <a:lstStyle/>
          <a:p>
            <a:pPr marL="0" indent="0" algn="ctr">
              <a:buNone/>
            </a:pPr>
            <a:r>
              <a:rPr lang="en-US" u="sng" dirty="0"/>
              <a:t>Line Operations Safety Audit</a:t>
            </a:r>
          </a:p>
          <a:p>
            <a:pPr>
              <a:spcBef>
                <a:spcPts val="600"/>
              </a:spcBef>
            </a:pPr>
            <a:r>
              <a:rPr lang="en-US" dirty="0"/>
              <a:t>Observation of everyday work</a:t>
            </a:r>
          </a:p>
          <a:p>
            <a:pPr>
              <a:spcBef>
                <a:spcPts val="600"/>
              </a:spcBef>
            </a:pPr>
            <a:r>
              <a:rPr lang="en-US" dirty="0"/>
              <a:t>Conducted by trained observer who is also a domain expert</a:t>
            </a:r>
          </a:p>
          <a:p>
            <a:pPr>
              <a:spcBef>
                <a:spcPts val="600"/>
              </a:spcBef>
            </a:pPr>
            <a:r>
              <a:rPr lang="en-US" dirty="0">
                <a:solidFill>
                  <a:srgbClr val="0070C0"/>
                </a:solidFill>
              </a:rPr>
              <a:t>Focus on threats and errors</a:t>
            </a:r>
          </a:p>
          <a:p>
            <a:pPr marL="461963" lvl="1">
              <a:spcBef>
                <a:spcPts val="600"/>
              </a:spcBef>
            </a:pPr>
            <a:r>
              <a:rPr lang="en-US" dirty="0">
                <a:solidFill>
                  <a:srgbClr val="0070C0"/>
                </a:solidFill>
              </a:rPr>
              <a:t>How are they managed?</a:t>
            </a:r>
          </a:p>
          <a:p>
            <a:pPr marL="461963" lvl="1">
              <a:spcBef>
                <a:spcPts val="600"/>
              </a:spcBef>
            </a:pPr>
            <a:r>
              <a:rPr lang="en-US" dirty="0">
                <a:solidFill>
                  <a:srgbClr val="0070C0"/>
                </a:solidFill>
              </a:rPr>
              <a:t>How are they linked to undesired states?</a:t>
            </a:r>
          </a:p>
        </p:txBody>
      </p:sp>
      <p:sp>
        <p:nvSpPr>
          <p:cNvPr id="4" name="Content Placeholder 2">
            <a:extLst>
              <a:ext uri="{FF2B5EF4-FFF2-40B4-BE49-F238E27FC236}">
                <a16:creationId xmlns:a16="http://schemas.microsoft.com/office/drawing/2014/main" id="{DD4A664E-65A3-44B2-B671-D6D85F7FFF87}"/>
              </a:ext>
            </a:extLst>
          </p:cNvPr>
          <p:cNvSpPr txBox="1">
            <a:spLocks/>
          </p:cNvSpPr>
          <p:nvPr/>
        </p:nvSpPr>
        <p:spPr>
          <a:xfrm>
            <a:off x="4047485" y="1342790"/>
            <a:ext cx="3678849" cy="2668690"/>
          </a:xfrm>
          <a:prstGeom prst="rect">
            <a:avLst/>
          </a:prstGeom>
          <a:ln>
            <a:solidFill>
              <a:schemeClr val="tx1"/>
            </a:solidFill>
          </a:ln>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u="sng" dirty="0"/>
              <a:t>Learning &amp; Improvement Teams</a:t>
            </a:r>
          </a:p>
          <a:p>
            <a:pPr marL="257175" indent="-257175" eaLnBrk="0" hangingPunct="0">
              <a:lnSpc>
                <a:spcPct val="100000"/>
              </a:lnSpc>
              <a:spcBef>
                <a:spcPts val="600"/>
              </a:spcBef>
              <a:buClr>
                <a:schemeClr val="accent5">
                  <a:lumMod val="50000"/>
                </a:schemeClr>
              </a:buClr>
              <a:buFont typeface="Wingdings" panose="05000000000000000000" pitchFamily="2" charset="2"/>
              <a:buChar char="Ø"/>
            </a:pPr>
            <a:r>
              <a:rPr lang="en-US" sz="1800" dirty="0">
                <a:latin typeface="Helvetica" panose="020B0604020202020204" pitchFamily="34" charset="0"/>
                <a:ea typeface="ヒラギノ角ゴ Pro W3" pitchFamily="-109" charset="-128"/>
                <a:cs typeface="Helvetica" panose="020B0604020202020204" pitchFamily="34" charset="0"/>
              </a:rPr>
              <a:t>Observation of everyday work</a:t>
            </a:r>
          </a:p>
          <a:p>
            <a:pPr marL="257175" indent="-257175" eaLnBrk="0" hangingPunct="0">
              <a:lnSpc>
                <a:spcPct val="100000"/>
              </a:lnSpc>
              <a:spcBef>
                <a:spcPts val="600"/>
              </a:spcBef>
              <a:buClr>
                <a:schemeClr val="accent5">
                  <a:lumMod val="50000"/>
                </a:schemeClr>
              </a:buClr>
              <a:buFont typeface="Wingdings" panose="05000000000000000000" pitchFamily="2" charset="2"/>
              <a:buChar char="Ø"/>
            </a:pPr>
            <a:r>
              <a:rPr lang="en-US" sz="1800" dirty="0">
                <a:latin typeface="Helvetica" panose="020B0604020202020204" pitchFamily="34" charset="0"/>
                <a:ea typeface="ヒラギノ角ゴ Pro W3" pitchFamily="-109" charset="-128"/>
                <a:cs typeface="Helvetica" panose="020B0604020202020204" pitchFamily="34" charset="0"/>
              </a:rPr>
              <a:t>Conducted by trained observer who is also a domain expert</a:t>
            </a:r>
          </a:p>
          <a:p>
            <a:pPr marL="257175" indent="-257175" eaLnBrk="0" hangingPunct="0">
              <a:lnSpc>
                <a:spcPct val="100000"/>
              </a:lnSpc>
              <a:spcBef>
                <a:spcPts val="600"/>
              </a:spcBef>
              <a:buClr>
                <a:schemeClr val="accent5">
                  <a:lumMod val="50000"/>
                </a:schemeClr>
              </a:buClr>
              <a:buFont typeface="Wingdings" panose="05000000000000000000" pitchFamily="2" charset="2"/>
              <a:buChar char="Ø"/>
            </a:pPr>
            <a:r>
              <a:rPr lang="en-US" sz="1800" dirty="0">
                <a:solidFill>
                  <a:srgbClr val="0070C0"/>
                </a:solidFill>
                <a:latin typeface="Helvetica" panose="020B0604020202020204" pitchFamily="34" charset="0"/>
                <a:ea typeface="ヒラギノ角ゴ Pro W3" pitchFamily="-109" charset="-128"/>
                <a:cs typeface="Helvetica" panose="020B0604020202020204" pitchFamily="34" charset="0"/>
              </a:rPr>
              <a:t>Focus on resilient performance</a:t>
            </a:r>
          </a:p>
          <a:p>
            <a:pPr marL="461963" lvl="1" indent="-214313" eaLnBrk="0" hangingPunct="0">
              <a:lnSpc>
                <a:spcPct val="100000"/>
              </a:lnSpc>
              <a:spcBef>
                <a:spcPts val="600"/>
              </a:spcBef>
              <a:buClr>
                <a:schemeClr val="accent1"/>
              </a:buClr>
            </a:pPr>
            <a:r>
              <a:rPr lang="en-US" sz="1500" dirty="0">
                <a:solidFill>
                  <a:srgbClr val="0070C0"/>
                </a:solidFill>
                <a:latin typeface="Helvetica" panose="020B0604020202020204" pitchFamily="34" charset="0"/>
                <a:ea typeface="ヒラギノ角ゴ Pro W3" pitchFamily="-109" charset="-128"/>
                <a:cs typeface="Helvetica" panose="020B0604020202020204" pitchFamily="34" charset="0"/>
              </a:rPr>
              <a:t>How is (expected and unexpected) variability successfully managed?</a:t>
            </a:r>
          </a:p>
        </p:txBody>
      </p:sp>
      <p:sp>
        <p:nvSpPr>
          <p:cNvPr id="6" name="TextBox 5">
            <a:extLst>
              <a:ext uri="{FF2B5EF4-FFF2-40B4-BE49-F238E27FC236}">
                <a16:creationId xmlns:a16="http://schemas.microsoft.com/office/drawing/2014/main" id="{CD931C99-62A0-4E80-9330-42212CCF47B9}"/>
              </a:ext>
            </a:extLst>
          </p:cNvPr>
          <p:cNvSpPr txBox="1"/>
          <p:nvPr/>
        </p:nvSpPr>
        <p:spPr>
          <a:xfrm>
            <a:off x="309045" y="4164182"/>
            <a:ext cx="7417289" cy="854080"/>
          </a:xfrm>
          <a:prstGeom prst="rect">
            <a:avLst/>
          </a:prstGeom>
          <a:noFill/>
          <a:ln>
            <a:solidFill>
              <a:srgbClr val="002060"/>
            </a:solidFill>
          </a:ln>
        </p:spPr>
        <p:txBody>
          <a:bodyPr wrap="square" rtlCol="0">
            <a:spAutoFit/>
          </a:bodyPr>
          <a:lstStyle/>
          <a:p>
            <a:r>
              <a:rPr lang="en-US" b="1" dirty="0"/>
              <a:t>Learn more:</a:t>
            </a:r>
          </a:p>
          <a:p>
            <a:r>
              <a:rPr lang="en-US" sz="1050" dirty="0"/>
              <a:t>International Civil Aviation Organization (2002). Line operations safety audit (LOSA), Doc 9803, AN/761, Montreal: ICAO.</a:t>
            </a:r>
          </a:p>
          <a:p>
            <a:r>
              <a:rPr lang="en-US" sz="1050" dirty="0"/>
              <a:t>American Airlines Department of Flight Safety (2021). </a:t>
            </a:r>
            <a:r>
              <a:rPr lang="en-US" sz="1050" i="1" dirty="0"/>
              <a:t>Charting a New Approach: What Goes Well and Why at American Airlines</a:t>
            </a:r>
            <a:r>
              <a:rPr lang="en-US" sz="1050" dirty="0"/>
              <a:t>, A white paper outlining the second phase of AA’s Learning and Improvement Team (LIT).</a:t>
            </a:r>
          </a:p>
        </p:txBody>
      </p:sp>
      <p:sp>
        <p:nvSpPr>
          <p:cNvPr id="7" name="TextBox 6">
            <a:extLst>
              <a:ext uri="{FF2B5EF4-FFF2-40B4-BE49-F238E27FC236}">
                <a16:creationId xmlns:a16="http://schemas.microsoft.com/office/drawing/2014/main" id="{6D9EA895-C427-4329-8392-B9DD39D964A5}"/>
              </a:ext>
            </a:extLst>
          </p:cNvPr>
          <p:cNvSpPr txBox="1"/>
          <p:nvPr/>
        </p:nvSpPr>
        <p:spPr>
          <a:xfrm>
            <a:off x="455604" y="750655"/>
            <a:ext cx="7183761" cy="400110"/>
          </a:xfrm>
          <a:prstGeom prst="rect">
            <a:avLst/>
          </a:prstGeom>
          <a:noFill/>
        </p:spPr>
        <p:txBody>
          <a:bodyPr wrap="none" rtlCol="0">
            <a:spAutoFit/>
          </a:bodyPr>
          <a:lstStyle/>
          <a:p>
            <a:r>
              <a:rPr lang="en-US" sz="2000" b="0" i="1" dirty="0"/>
              <a:t>Do different knowledge frameworks provide different insights?</a:t>
            </a:r>
            <a:endParaRPr lang="en-US" sz="2000" i="1" dirty="0"/>
          </a:p>
        </p:txBody>
      </p:sp>
    </p:spTree>
    <p:extLst>
      <p:ext uri="{BB962C8B-B14F-4D97-AF65-F5344CB8AC3E}">
        <p14:creationId xmlns:p14="http://schemas.microsoft.com/office/powerpoint/2010/main" val="2594206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151132"/>
            <a:ext cx="7659704" cy="461963"/>
          </a:xfrm>
        </p:spPr>
        <p:txBody>
          <a:bodyPr/>
          <a:lstStyle/>
          <a:p>
            <a:r>
              <a:rPr lang="en-US" sz="2400" b="0" dirty="0"/>
              <a:t>Operator-generated data</a:t>
            </a:r>
          </a:p>
        </p:txBody>
      </p:sp>
      <p:grpSp>
        <p:nvGrpSpPr>
          <p:cNvPr id="20" name="Group 19"/>
          <p:cNvGrpSpPr/>
          <p:nvPr/>
        </p:nvGrpSpPr>
        <p:grpSpPr>
          <a:xfrm>
            <a:off x="273889" y="728310"/>
            <a:ext cx="8292231" cy="4058274"/>
            <a:chOff x="320924" y="728310"/>
            <a:chExt cx="8292231" cy="4058274"/>
          </a:xfrm>
        </p:grpSpPr>
        <p:sp>
          <p:nvSpPr>
            <p:cNvPr id="5" name="Content Placeholder 1"/>
            <p:cNvSpPr txBox="1">
              <a:spLocks/>
            </p:cNvSpPr>
            <p:nvPr/>
          </p:nvSpPr>
          <p:spPr bwMode="auto">
            <a:xfrm>
              <a:off x="2260373" y="728310"/>
              <a:ext cx="3837950" cy="405827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171450" indent="-171450" algn="l" defTabSz="342900" rtl="0" eaLnBrk="0" fontAlgn="base" hangingPunct="0">
                <a:spcBef>
                  <a:spcPct val="20000"/>
                </a:spcBef>
                <a:spcAft>
                  <a:spcPct val="0"/>
                </a:spcAft>
                <a:buFont typeface="Arial" pitchFamily="34" charset="0"/>
                <a:buChar char="•"/>
                <a:defRPr sz="1800" kern="1200">
                  <a:solidFill>
                    <a:schemeClr val="tx1"/>
                  </a:solidFill>
                  <a:latin typeface="+mn-lt"/>
                  <a:ea typeface="MS PGothic" pitchFamily="34" charset="-128"/>
                  <a:cs typeface="ＭＳ Ｐゴシック" pitchFamily="29" charset="-128"/>
                </a:defRPr>
              </a:lvl1pPr>
              <a:lvl2pPr marL="342900" indent="-171450" algn="l" defTabSz="342900" rtl="0" eaLnBrk="0" fontAlgn="base" hangingPunct="0">
                <a:spcBef>
                  <a:spcPct val="20000"/>
                </a:spcBef>
                <a:spcAft>
                  <a:spcPct val="0"/>
                </a:spcAft>
                <a:buFont typeface="Arial" pitchFamily="34" charset="0"/>
                <a:buChar char="–"/>
                <a:defRPr sz="1500" kern="1200">
                  <a:solidFill>
                    <a:schemeClr val="tx1"/>
                  </a:solidFill>
                  <a:latin typeface="+mn-lt"/>
                  <a:ea typeface="MS PGothic" pitchFamily="34" charset="-128"/>
                  <a:cs typeface="+mn-cs"/>
                </a:defRPr>
              </a:lvl2pPr>
              <a:lvl3pPr marL="514350" indent="-127397" algn="l" defTabSz="342900" rtl="0" eaLnBrk="0" fontAlgn="base" hangingPunct="0">
                <a:spcBef>
                  <a:spcPct val="20000"/>
                </a:spcBef>
                <a:spcAft>
                  <a:spcPct val="0"/>
                </a:spcAft>
                <a:buFont typeface="Arial" pitchFamily="34" charset="0"/>
                <a:buChar char="•"/>
                <a:defRPr sz="1200" kern="1200">
                  <a:solidFill>
                    <a:schemeClr val="tx1"/>
                  </a:solidFill>
                  <a:latin typeface="+mn-lt"/>
                  <a:ea typeface="ヒラギノ角ゴ Pro W3" charset="-128"/>
                  <a:cs typeface="ヒラギノ角ゴ Pro W3" charset="-128"/>
                </a:defRPr>
              </a:lvl3pPr>
              <a:lvl4pPr marL="729854" indent="-171450" algn="l" defTabSz="342900" rtl="0" eaLnBrk="0" fontAlgn="base" hangingPunct="0">
                <a:spcBef>
                  <a:spcPct val="20000"/>
                </a:spcBef>
                <a:spcAft>
                  <a:spcPct val="0"/>
                </a:spcAft>
                <a:buFont typeface="Arial" pitchFamily="34" charset="0"/>
                <a:buChar char="–"/>
                <a:tabLst>
                  <a:tab pos="685800" algn="l"/>
                  <a:tab pos="773906" algn="l"/>
                </a:tabLst>
                <a:defRPr sz="1050" kern="1200">
                  <a:solidFill>
                    <a:schemeClr val="tx1"/>
                  </a:solidFill>
                  <a:latin typeface="+mn-lt"/>
                  <a:ea typeface="ヒラギノ角ゴ Pro W3" charset="-128"/>
                  <a:cs typeface="ヒラギノ角ゴ Pro W3" charset="0"/>
                </a:defRPr>
              </a:lvl4pPr>
              <a:lvl5pPr marL="1543050" indent="-171450" algn="l" defTabSz="342900" rtl="0" eaLnBrk="0" fontAlgn="base" hangingPunct="0">
                <a:spcBef>
                  <a:spcPct val="20000"/>
                </a:spcBef>
                <a:spcAft>
                  <a:spcPct val="0"/>
                </a:spcAft>
                <a:buFont typeface="Arial" pitchFamily="34" charset="0"/>
                <a:buChar char="»"/>
                <a:defRPr sz="1500" kern="1200">
                  <a:solidFill>
                    <a:schemeClr val="tx1"/>
                  </a:solidFill>
                  <a:latin typeface="+mn-lt"/>
                  <a:ea typeface="ヒラギノ角ゴ Pro W3" charset="-128"/>
                  <a:cs typeface="ヒラギノ角ゴ Pro W3"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lvl="0" indent="0" algn="ctr">
                <a:buNone/>
              </a:pPr>
              <a:r>
                <a:rPr lang="en-US" sz="1600" b="1" u="sng" dirty="0">
                  <a:solidFill>
                    <a:sysClr val="windowText" lastClr="000000"/>
                  </a:solidFill>
                </a:rPr>
                <a:t>ASRS Report #1433006</a:t>
              </a:r>
            </a:p>
            <a:p>
              <a:pPr marL="0" marR="0" lvl="0" indent="0" algn="l" defTabSz="342900" rtl="0" eaLnBrk="0" fontAlgn="base" latinLnBrk="0" hangingPunct="0">
                <a:lnSpc>
                  <a:spcPct val="100000"/>
                </a:lnSpc>
                <a:spcBef>
                  <a:spcPct val="20000"/>
                </a:spcBef>
                <a:spcAft>
                  <a:spcPct val="0"/>
                </a:spcAft>
                <a:buClrTx/>
                <a:buSzTx/>
                <a:buFont typeface="Arial"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We had 9000 </a:t>
              </a:r>
              <a:r>
                <a:rPr kumimoji="0" lang="en-US" sz="1100" b="0" i="0" u="none" strike="noStrike" kern="1200" cap="none" spc="0" normalizeH="0" baseline="0" noProof="0" dirty="0" err="1">
                  <a:ln>
                    <a:noFill/>
                  </a:ln>
                  <a:solidFill>
                    <a:sysClr val="windowText" lastClr="000000"/>
                  </a:solidFill>
                  <a:effectLst/>
                  <a:uLnTx/>
                  <a:uFillTx/>
                  <a:latin typeface="Calibri"/>
                  <a:ea typeface="MS PGothic" pitchFamily="34" charset="-128"/>
                </a:rPr>
                <a:t>ft</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selected on the MCP as the bottom altitude for the arrival. At some point before BURRZ the </a:t>
              </a:r>
              <a:r>
                <a:rPr kumimoji="0" lang="en-US" sz="1100" b="0" i="0" u="none" strike="noStrike" kern="1200" cap="none" spc="0" normalizeH="0" baseline="0" noProof="0" dirty="0">
                  <a:ln>
                    <a:noFill/>
                  </a:ln>
                  <a:solidFill>
                    <a:sysClr val="windowText" lastClr="000000"/>
                  </a:solidFill>
                  <a:effectLst>
                    <a:glow rad="127000">
                      <a:srgbClr val="66FFFF"/>
                    </a:glow>
                  </a:effectLst>
                  <a:uLnTx/>
                  <a:uFillTx/>
                  <a:latin typeface="Calibri"/>
                  <a:ea typeface="MS PGothic" pitchFamily="34" charset="-128"/>
                </a:rPr>
                <a:t>airplane began descending below FL240</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We were briefing a possible runway change </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and </a:t>
              </a:r>
              <a:r>
                <a:rPr kumimoji="0" lang="en-US" sz="1100" b="0" i="0" u="none" strike="noStrike" kern="1200" cap="none" spc="0" normalizeH="0" baseline="0" noProof="0" dirty="0">
                  <a:ln>
                    <a:noFill/>
                  </a:ln>
                  <a:solidFill>
                    <a:sysClr val="windowText" lastClr="000000"/>
                  </a:solidFill>
                  <a:effectLst>
                    <a:glow rad="127000">
                      <a:srgbClr val="66FFFF"/>
                    </a:glow>
                  </a:effectLst>
                  <a:uLnTx/>
                  <a:uFillTx/>
                  <a:latin typeface="Calibri"/>
                  <a:ea typeface="MS PGothic" pitchFamily="34" charset="-128"/>
                </a:rPr>
                <a:t>did not stop the descent </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until FL236. At the same time </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ATC called and asked about our altitude</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I replied that </a:t>
              </a:r>
              <a:r>
                <a:rPr kumimoji="0" lang="en-US" sz="1100" b="0" i="0" u="none" strike="noStrike" kern="1200" cap="none" spc="0" normalizeH="0" baseline="0" noProof="0" dirty="0">
                  <a:ln>
                    <a:noFill/>
                  </a:ln>
                  <a:solidFill>
                    <a:sysClr val="windowText" lastClr="000000"/>
                  </a:solidFill>
                  <a:effectLst>
                    <a:glow rad="127000">
                      <a:srgbClr val="66FFFF"/>
                    </a:glow>
                  </a:effectLst>
                  <a:uLnTx/>
                  <a:uFillTx/>
                  <a:latin typeface="Calibri"/>
                  <a:ea typeface="MS PGothic" pitchFamily="34" charset="-128"/>
                </a:rPr>
                <a:t>we were trying to control altitude </a:t>
              </a:r>
              <a:r>
                <a:rPr kumimoji="0" lang="en-US" sz="1100" b="0" i="0" u="none" strike="noStrike" kern="1200" cap="none" spc="0" normalizeH="0" baseline="0" noProof="0" dirty="0">
                  <a:ln>
                    <a:noFill/>
                  </a:ln>
                  <a:solidFill>
                    <a:sysClr val="windowText" lastClr="000000"/>
                  </a:solidFill>
                  <a:effectLst>
                    <a:glow rad="127000">
                      <a:schemeClr val="bg1"/>
                    </a:glow>
                  </a:effectLst>
                  <a:uLnTx/>
                  <a:uFillTx/>
                  <a:latin typeface="Calibri"/>
                  <a:ea typeface="MS PGothic" pitchFamily="34" charset="-128"/>
                </a:rPr>
                <a:t>and would call him back. </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The airplane was not responsive through the MCP panel at all. The controller cleared us to descend to FL230. At that time he instructed us to call Washington Center and gave us a phone number. </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I replied that we were busy </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trying to control the altitude of the aircraft </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and would call him back</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We then received the phone number and switched to Atlanta Center and had an uneventful approach and landing. </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We wrote up the MCP and altitude hold in the logbook and contacted maintenance</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I do not know the outcome as we had to swap airplanes for our next leg. The CHSLY arrival is all but unusable in the A320 series. There needs to be a software change </a:t>
              </a:r>
              <a:r>
                <a:rPr kumimoji="0" lang="en-US" sz="1100" b="0" i="0" u="none" strike="noStrike" kern="1200" cap="none" spc="0" normalizeH="0" baseline="0" noProof="0" dirty="0">
                  <a:ln>
                    <a:noFill/>
                  </a:ln>
                  <a:solidFill>
                    <a:sysClr val="windowText" lastClr="000000"/>
                  </a:solidFill>
                  <a:effectLst>
                    <a:glow rad="127000">
                      <a:schemeClr val="bg1"/>
                    </a:glow>
                  </a:effectLst>
                  <a:uLnTx/>
                  <a:uFillTx/>
                  <a:latin typeface="Calibri"/>
                  <a:ea typeface="MS PGothic" pitchFamily="34" charset="-128"/>
                </a:rPr>
                <a:t>and the controllers need to stick with their procedures and stop issuing so many </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speed and altitude restrictions in conjunction with the arrival.</a:t>
              </a:r>
            </a:p>
            <a:p>
              <a:pPr marL="0" marR="0" lvl="0" indent="0" algn="l" defTabSz="342900" rtl="0" eaLnBrk="0" fontAlgn="base" latinLnBrk="0" hangingPunct="0">
                <a:lnSpc>
                  <a:spcPct val="100000"/>
                </a:lnSpc>
                <a:spcBef>
                  <a:spcPct val="20000"/>
                </a:spcBef>
                <a:spcAft>
                  <a:spcPct val="0"/>
                </a:spcAft>
                <a:buClrTx/>
                <a:buSzTx/>
                <a:buFont typeface="Arial" pitchFamily="34" charset="0"/>
                <a:buNone/>
                <a:tabLst/>
                <a:defRPr/>
              </a:pP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a:t>
              </a:r>
              <a:r>
                <a:rPr kumimoji="0" lang="en-US" sz="1100" b="0" i="0" u="none" strike="noStrike" kern="1200" cap="none" spc="0" normalizeH="0" baseline="0" noProof="0" dirty="0">
                  <a:ln>
                    <a:noFill/>
                  </a:ln>
                  <a:solidFill>
                    <a:sysClr val="windowText" lastClr="000000"/>
                  </a:solidFill>
                  <a:effectLst>
                    <a:glow rad="127000">
                      <a:srgbClr val="FFFF00"/>
                    </a:glow>
                  </a:effectLst>
                  <a:uLnTx/>
                  <a:uFillTx/>
                  <a:latin typeface="Calibri"/>
                  <a:ea typeface="MS PGothic" pitchFamily="34" charset="-128"/>
                </a:rPr>
                <a:t>What happened …is a daily occurrence now covered in Company communications about crew actions to mitigate the deviation</a:t>
              </a:r>
              <a:r>
                <a:rPr kumimoji="0" lang="en-US" sz="1100" b="0" i="0" u="none" strike="noStrike" kern="1200" cap="none" spc="0" normalizeH="0" baseline="0" noProof="0" dirty="0">
                  <a:ln>
                    <a:noFill/>
                  </a:ln>
                  <a:solidFill>
                    <a:sysClr val="windowText" lastClr="000000"/>
                  </a:solidFill>
                  <a:effectLst/>
                  <a:uLnTx/>
                  <a:uFillTx/>
                  <a:latin typeface="Calibri"/>
                  <a:ea typeface="MS PGothic" pitchFamily="34" charset="-128"/>
                </a:rPr>
                <a:t>. In this particular case, </a:t>
              </a:r>
              <a:r>
                <a:rPr kumimoji="0" lang="en-US" sz="1100" b="0" i="0" u="none" strike="noStrike" kern="1200" cap="none" spc="0" normalizeH="0" baseline="0" noProof="0" dirty="0">
                  <a:ln>
                    <a:noFill/>
                  </a:ln>
                  <a:solidFill>
                    <a:sysClr val="windowText" lastClr="000000"/>
                  </a:solidFill>
                  <a:effectLst>
                    <a:glow rad="127000">
                      <a:schemeClr val="bg1"/>
                    </a:glow>
                  </a:effectLst>
                  <a:uLnTx/>
                  <a:uFillTx/>
                  <a:latin typeface="Calibri"/>
                  <a:ea typeface="MS PGothic" pitchFamily="34" charset="-128"/>
                </a:rPr>
                <a:t>the aircraft's descent could not be controlled.</a:t>
              </a:r>
            </a:p>
          </p:txBody>
        </p:sp>
        <p:sp>
          <p:nvSpPr>
            <p:cNvPr id="6" name="Rounded Rectangular Callout 5"/>
            <p:cNvSpPr/>
            <p:nvPr/>
          </p:nvSpPr>
          <p:spPr>
            <a:xfrm>
              <a:off x="6031390" y="1473247"/>
              <a:ext cx="2330016" cy="419645"/>
            </a:xfrm>
            <a:prstGeom prst="wedgeRoundRectCallout">
              <a:avLst>
                <a:gd name="adj1" fmla="val -57673"/>
                <a:gd name="adj2" fmla="val -44398"/>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Anticipate – Conduct pre-event briefing to discuss what to expect</a:t>
              </a:r>
            </a:p>
          </p:txBody>
        </p:sp>
        <p:sp>
          <p:nvSpPr>
            <p:cNvPr id="7" name="Rounded Rectangular Callout 6"/>
            <p:cNvSpPr/>
            <p:nvPr/>
          </p:nvSpPr>
          <p:spPr>
            <a:xfrm>
              <a:off x="6075406" y="1968002"/>
              <a:ext cx="2230509" cy="419645"/>
            </a:xfrm>
            <a:prstGeom prst="wedgeRoundRectCallout">
              <a:avLst>
                <a:gd name="adj1" fmla="val -82942"/>
                <a:gd name="adj2" fmla="val -82815"/>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Monitor – Environment</a:t>
              </a:r>
              <a:r>
                <a:rPr kumimoji="0" lang="en-US" sz="1200" b="0" i="0" u="none" strike="noStrike" kern="0" cap="none" spc="0" normalizeH="0" noProof="0" dirty="0">
                  <a:ln>
                    <a:noFill/>
                  </a:ln>
                  <a:solidFill>
                    <a:prstClr val="black"/>
                  </a:solidFill>
                  <a:effectLst/>
                  <a:uLnTx/>
                  <a:uFillTx/>
                  <a:latin typeface="Calibri"/>
                  <a:ea typeface="+mn-ea"/>
                  <a:cs typeface="+mn-cs"/>
                </a:rPr>
                <a:t> f</a:t>
              </a:r>
              <a:r>
                <a:rPr kumimoji="0" lang="en-US" sz="1200" b="0" i="0" u="none" strike="noStrike" kern="0" cap="none" spc="0" normalizeH="0" baseline="0" noProof="0" dirty="0">
                  <a:ln>
                    <a:noFill/>
                  </a:ln>
                  <a:solidFill>
                    <a:prstClr val="black"/>
                  </a:solidFill>
                  <a:effectLst/>
                  <a:uLnTx/>
                  <a:uFillTx/>
                  <a:latin typeface="Calibri"/>
                  <a:ea typeface="+mn-ea"/>
                  <a:cs typeface="+mn-cs"/>
                </a:rPr>
                <a:t>or cues signaling change from normal</a:t>
              </a:r>
            </a:p>
          </p:txBody>
        </p:sp>
        <p:sp>
          <p:nvSpPr>
            <p:cNvPr id="8" name="Rounded Rectangular Callout 7"/>
            <p:cNvSpPr/>
            <p:nvPr/>
          </p:nvSpPr>
          <p:spPr>
            <a:xfrm>
              <a:off x="6075406" y="2462757"/>
              <a:ext cx="2286000" cy="267696"/>
            </a:xfrm>
            <a:prstGeom prst="wedgeRoundRectCallout">
              <a:avLst>
                <a:gd name="adj1" fmla="val -69217"/>
                <a:gd name="adj2" fmla="val 19836"/>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Monitor – </a:t>
              </a:r>
              <a:r>
                <a:rPr lang="en-US" sz="1200" kern="0" dirty="0">
                  <a:solidFill>
                    <a:prstClr val="black"/>
                  </a:solidFill>
                  <a:latin typeface="Calibri"/>
                  <a:ea typeface="+mn-ea"/>
                </a:rPr>
                <a:t>O</a:t>
              </a:r>
              <a:r>
                <a:rPr kumimoji="0" lang="en-US" sz="1200" b="0" i="0" u="none" strike="noStrike" kern="0" cap="none" spc="0" normalizeH="0" baseline="0" noProof="0" dirty="0" err="1">
                  <a:ln>
                    <a:noFill/>
                  </a:ln>
                  <a:solidFill>
                    <a:prstClr val="black"/>
                  </a:solidFill>
                  <a:effectLst/>
                  <a:uLnTx/>
                  <a:uFillTx/>
                  <a:latin typeface="Calibri"/>
                  <a:ea typeface="+mn-ea"/>
                  <a:cs typeface="+mn-cs"/>
                </a:rPr>
                <a:t>wn</a:t>
              </a:r>
              <a:r>
                <a:rPr kumimoji="0" lang="en-US" sz="1200" b="0" i="0" u="none" strike="noStrike" kern="0" cap="none" spc="0" normalizeH="0" baseline="0" noProof="0" dirty="0">
                  <a:ln>
                    <a:noFill/>
                  </a:ln>
                  <a:solidFill>
                    <a:prstClr val="black"/>
                  </a:solidFill>
                  <a:effectLst/>
                  <a:uLnTx/>
                  <a:uFillTx/>
                  <a:latin typeface="Calibri"/>
                  <a:ea typeface="+mn-ea"/>
                  <a:cs typeface="+mn-cs"/>
                </a:rPr>
                <a:t> internal state</a:t>
              </a:r>
            </a:p>
          </p:txBody>
        </p:sp>
        <p:sp>
          <p:nvSpPr>
            <p:cNvPr id="9" name="Rounded Rectangular Callout 8"/>
            <p:cNvSpPr/>
            <p:nvPr/>
          </p:nvSpPr>
          <p:spPr>
            <a:xfrm>
              <a:off x="6097170" y="2822100"/>
              <a:ext cx="2515985" cy="541780"/>
            </a:xfrm>
            <a:prstGeom prst="wedgeRoundRectCallout">
              <a:avLst>
                <a:gd name="adj1" fmla="val -68813"/>
                <a:gd name="adj2" fmla="val -53819"/>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Respond </a:t>
              </a:r>
              <a:r>
                <a:rPr lang="en-US" sz="1200" kern="0" dirty="0">
                  <a:solidFill>
                    <a:prstClr val="black"/>
                  </a:solidFill>
                  <a:latin typeface="Calibri"/>
                  <a:ea typeface="+mn-ea"/>
                </a:rPr>
                <a:t>– Reprioritize tasks to compensate for resource constraints</a:t>
              </a:r>
              <a:endParaRPr kumimoji="0" lang="en-US" sz="1200" b="0" i="0" u="none" strike="noStrike" kern="0" cap="none" spc="0" normalizeH="0" baseline="0" noProof="0" dirty="0">
                <a:ln>
                  <a:noFill/>
                </a:ln>
                <a:solidFill>
                  <a:prstClr val="black"/>
                </a:solidFill>
                <a:effectLst/>
                <a:uLnTx/>
                <a:uFillTx/>
                <a:latin typeface="Calibri"/>
                <a:ea typeface="+mn-ea"/>
                <a:cs typeface="+mn-cs"/>
              </a:endParaRPr>
            </a:p>
          </p:txBody>
        </p:sp>
        <p:sp>
          <p:nvSpPr>
            <p:cNvPr id="10" name="Rounded Rectangular Callout 9"/>
            <p:cNvSpPr/>
            <p:nvPr/>
          </p:nvSpPr>
          <p:spPr>
            <a:xfrm>
              <a:off x="6155131" y="3543143"/>
              <a:ext cx="1959130" cy="478450"/>
            </a:xfrm>
            <a:prstGeom prst="wedgeRoundRectCallout">
              <a:avLst>
                <a:gd name="adj1" fmla="val -68533"/>
                <a:gd name="adj2" fmla="val -78398"/>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Learn – Share</a:t>
              </a:r>
              <a:r>
                <a:rPr kumimoji="0" lang="en-US" sz="1200" b="0" i="0" u="none" strike="noStrike" kern="0" cap="none" spc="0" normalizeH="0" noProof="0" dirty="0">
                  <a:ln>
                    <a:noFill/>
                  </a:ln>
                  <a:solidFill>
                    <a:prstClr val="black"/>
                  </a:solidFill>
                  <a:effectLst/>
                  <a:uLnTx/>
                  <a:uFillTx/>
                  <a:latin typeface="Calibri"/>
                  <a:ea typeface="+mn-ea"/>
                  <a:cs typeface="+mn-cs"/>
                </a:rPr>
                <a:t> information to f</a:t>
              </a:r>
              <a:r>
                <a:rPr kumimoji="0" lang="en-US" sz="1200" b="0" i="0" u="none" strike="noStrike" kern="0" cap="none" spc="0" normalizeH="0" baseline="0" noProof="0" dirty="0">
                  <a:ln>
                    <a:noFill/>
                  </a:ln>
                  <a:solidFill>
                    <a:prstClr val="black"/>
                  </a:solidFill>
                  <a:effectLst/>
                  <a:uLnTx/>
                  <a:uFillTx/>
                  <a:latin typeface="Calibri"/>
                  <a:ea typeface="+mn-ea"/>
                  <a:cs typeface="+mn-cs"/>
                </a:rPr>
                <a:t>acilitate others’ learning</a:t>
              </a:r>
            </a:p>
          </p:txBody>
        </p:sp>
        <p:sp>
          <p:nvSpPr>
            <p:cNvPr id="11" name="Rounded Rectangular Callout 10"/>
            <p:cNvSpPr/>
            <p:nvPr/>
          </p:nvSpPr>
          <p:spPr>
            <a:xfrm>
              <a:off x="5986491" y="4177604"/>
              <a:ext cx="1533455" cy="395716"/>
            </a:xfrm>
            <a:prstGeom prst="wedgeRoundRectCallout">
              <a:avLst>
                <a:gd name="adj1" fmla="val -64619"/>
                <a:gd name="adj2" fmla="val -2511"/>
                <a:gd name="adj3" fmla="val 16667"/>
              </a:avLst>
            </a:prstGeom>
            <a:solidFill>
              <a:srgbClr val="FFFF00"/>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Learn – Understand formal expectations</a:t>
              </a:r>
            </a:p>
          </p:txBody>
        </p:sp>
        <p:sp>
          <p:nvSpPr>
            <p:cNvPr id="13" name="TextBox 12"/>
            <p:cNvSpPr txBox="1"/>
            <p:nvPr/>
          </p:nvSpPr>
          <p:spPr>
            <a:xfrm>
              <a:off x="6227520" y="805120"/>
              <a:ext cx="1689820" cy="430887"/>
            </a:xfrm>
            <a:prstGeom prst="rect">
              <a:avLst/>
            </a:prstGeom>
            <a:solidFill>
              <a:srgbClr val="FFFF00"/>
            </a:solidFill>
            <a:ln w="25400">
              <a:solidFill>
                <a:sysClr val="windowText" lastClr="000000"/>
              </a:solidFill>
            </a:ln>
          </p:spPr>
          <p:txBody>
            <a:bodyPr wrap="square" tIns="0" bIns="0"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rPr>
                <a:t>Coding DESIRED</a:t>
              </a:r>
              <a:endParaRPr lang="en-US" sz="1400" b="1" kern="0" dirty="0">
                <a:solidFill>
                  <a:prstClr val="black"/>
                </a:solidFill>
                <a:latin typeface="Calibri"/>
                <a:ea typeface="+mn-ea"/>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noProof="0" dirty="0">
                  <a:ln>
                    <a:noFill/>
                  </a:ln>
                  <a:solidFill>
                    <a:prstClr val="black"/>
                  </a:solidFill>
                  <a:effectLst/>
                  <a:uLnTx/>
                  <a:uFillTx/>
                  <a:latin typeface="Calibri"/>
                  <a:ea typeface="+mn-ea"/>
                </a:rPr>
                <a:t>Behaviors/States</a:t>
              </a:r>
              <a:endParaRPr kumimoji="0" lang="en-US" sz="1400" b="1" i="0" u="none" strike="noStrike" kern="0" cap="none" spc="0" normalizeH="0" baseline="0" noProof="0" dirty="0">
                <a:ln>
                  <a:noFill/>
                </a:ln>
                <a:solidFill>
                  <a:prstClr val="black"/>
                </a:solidFill>
                <a:effectLst/>
                <a:uLnTx/>
                <a:uFillTx/>
                <a:latin typeface="Calibri"/>
                <a:ea typeface="+mn-ea"/>
              </a:endParaRPr>
            </a:p>
          </p:txBody>
        </p:sp>
        <p:sp>
          <p:nvSpPr>
            <p:cNvPr id="14" name="Rounded Rectangular Callout 13"/>
            <p:cNvSpPr/>
            <p:nvPr/>
          </p:nvSpPr>
          <p:spPr>
            <a:xfrm>
              <a:off x="1092478" y="1899528"/>
              <a:ext cx="912382" cy="248657"/>
            </a:xfrm>
            <a:prstGeom prst="wedgeRoundRectCallout">
              <a:avLst>
                <a:gd name="adj1" fmla="val 96039"/>
                <a:gd name="adj2" fmla="val -121344"/>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Distraction</a:t>
              </a:r>
            </a:p>
          </p:txBody>
        </p:sp>
        <p:sp>
          <p:nvSpPr>
            <p:cNvPr id="15" name="Rounded Rectangular Callout 14"/>
            <p:cNvSpPr/>
            <p:nvPr/>
          </p:nvSpPr>
          <p:spPr>
            <a:xfrm>
              <a:off x="823643" y="2291495"/>
              <a:ext cx="1181217" cy="285750"/>
            </a:xfrm>
            <a:prstGeom prst="wedgeRoundRectCallout">
              <a:avLst>
                <a:gd name="adj1" fmla="val 75100"/>
                <a:gd name="adj2" fmla="val -120583"/>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High workload</a:t>
              </a:r>
            </a:p>
          </p:txBody>
        </p:sp>
        <p:sp>
          <p:nvSpPr>
            <p:cNvPr id="16" name="Rounded Rectangular Callout 15"/>
            <p:cNvSpPr/>
            <p:nvPr/>
          </p:nvSpPr>
          <p:spPr>
            <a:xfrm>
              <a:off x="612139" y="1456895"/>
              <a:ext cx="1392721" cy="342900"/>
            </a:xfrm>
            <a:prstGeom prst="wedgeRoundRectCallout">
              <a:avLst>
                <a:gd name="adj1" fmla="val 72179"/>
                <a:gd name="adj2" fmla="val -54168"/>
                <a:gd name="adj3" fmla="val 16667"/>
              </a:avLst>
            </a:prstGeom>
            <a:solidFill>
              <a:srgbClr val="66FFFF"/>
            </a:solidFill>
            <a:ln w="9525" cap="flat" cmpd="sng" algn="ctr">
              <a:solidFill>
                <a:sysClr val="windowText" lastClr="000000"/>
              </a:solidFill>
              <a:prstDash val="solid"/>
            </a:ln>
            <a:effectLst>
              <a:outerShdw blurRad="40000" dist="23000" dir="5400000" rotWithShape="0">
                <a:srgbClr val="000000">
                  <a:alpha val="35000"/>
                </a:srgbClr>
              </a:outerShdw>
            </a:effectLst>
          </p:spPr>
          <p:txBody>
            <a:bodyPr rtlCol="0" anchor="ct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a:ea typeface="+mn-ea"/>
                  <a:cs typeface="+mn-cs"/>
                </a:rPr>
                <a:t>Loss of situation awareness</a:t>
              </a:r>
            </a:p>
          </p:txBody>
        </p:sp>
        <p:sp>
          <p:nvSpPr>
            <p:cNvPr id="19" name="TextBox 18"/>
            <p:cNvSpPr txBox="1"/>
            <p:nvPr/>
          </p:nvSpPr>
          <p:spPr>
            <a:xfrm>
              <a:off x="320924" y="805120"/>
              <a:ext cx="1689820" cy="430887"/>
            </a:xfrm>
            <a:prstGeom prst="rect">
              <a:avLst/>
            </a:prstGeom>
            <a:solidFill>
              <a:srgbClr val="66FFFF"/>
            </a:solidFill>
            <a:ln w="25400">
              <a:solidFill>
                <a:sysClr val="windowText" lastClr="000000"/>
              </a:solidFill>
            </a:ln>
          </p:spPr>
          <p:txBody>
            <a:bodyPr wrap="square" tIns="0" bIns="0"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a:ea typeface="+mn-ea"/>
                </a:rPr>
                <a:t>Coding </a:t>
              </a:r>
              <a:r>
                <a:rPr kumimoji="0" lang="en-US" sz="1400" b="1" i="0" u="sng" strike="noStrike" kern="0" cap="none" spc="0" normalizeH="0" baseline="0" noProof="0" dirty="0">
                  <a:ln>
                    <a:noFill/>
                  </a:ln>
                  <a:solidFill>
                    <a:prstClr val="black"/>
                  </a:solidFill>
                  <a:effectLst/>
                  <a:uLnTx/>
                  <a:uFillTx/>
                  <a:latin typeface="Calibri"/>
                  <a:ea typeface="+mn-ea"/>
                </a:rPr>
                <a:t>UN</a:t>
              </a:r>
              <a:r>
                <a:rPr kumimoji="0" lang="en-US" sz="1400" b="1" i="0" u="none" strike="noStrike" kern="0" cap="none" spc="0" normalizeH="0" baseline="0" noProof="0" dirty="0">
                  <a:ln>
                    <a:noFill/>
                  </a:ln>
                  <a:solidFill>
                    <a:prstClr val="black"/>
                  </a:solidFill>
                  <a:effectLst/>
                  <a:uLnTx/>
                  <a:uFillTx/>
                  <a:latin typeface="Calibri"/>
                  <a:ea typeface="+mn-ea"/>
                </a:rPr>
                <a:t>DESIRED</a:t>
              </a:r>
              <a:endParaRPr lang="en-US" sz="1400" b="1" kern="0" dirty="0">
                <a:solidFill>
                  <a:prstClr val="black"/>
                </a:solidFill>
                <a:latin typeface="Calibri"/>
                <a:ea typeface="+mn-ea"/>
              </a:endParaRPr>
            </a:p>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noProof="0" dirty="0">
                  <a:ln>
                    <a:noFill/>
                  </a:ln>
                  <a:solidFill>
                    <a:prstClr val="black"/>
                  </a:solidFill>
                  <a:effectLst/>
                  <a:uLnTx/>
                  <a:uFillTx/>
                  <a:latin typeface="Calibri"/>
                  <a:ea typeface="+mn-ea"/>
                </a:rPr>
                <a:t>Behaviors/States</a:t>
              </a:r>
              <a:endParaRPr kumimoji="0" lang="en-US" sz="1400" b="1" i="0" u="none" strike="noStrike" kern="0" cap="none" spc="0" normalizeH="0" baseline="0" noProof="0" dirty="0">
                <a:ln>
                  <a:noFill/>
                </a:ln>
                <a:solidFill>
                  <a:prstClr val="black"/>
                </a:solidFill>
                <a:effectLst/>
                <a:uLnTx/>
                <a:uFillTx/>
                <a:latin typeface="Calibri"/>
                <a:ea typeface="+mn-ea"/>
              </a:endParaRPr>
            </a:p>
          </p:txBody>
        </p:sp>
      </p:grpSp>
      <p:pic>
        <p:nvPicPr>
          <p:cNvPr id="17" name="Picture 2" descr="40 Years of Safer Aviation Through Reporting | NASA"/>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3808" y="2725370"/>
            <a:ext cx="1958677" cy="2107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6735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151132"/>
            <a:ext cx="7659704" cy="461963"/>
          </a:xfrm>
        </p:spPr>
        <p:txBody>
          <a:bodyPr/>
          <a:lstStyle/>
          <a:p>
            <a:r>
              <a:rPr lang="en-US" sz="2400" b="0" dirty="0"/>
              <a:t>System-generated data</a:t>
            </a:r>
          </a:p>
        </p:txBody>
      </p:sp>
      <p:pic>
        <p:nvPicPr>
          <p:cNvPr id="5" name="Picture 4" descr="C:\Users\jbholbro\Documents\2_NESC\Human contribution to safety\DTMILfigure6.jpg"/>
          <p:cNvPicPr/>
          <p:nvPr/>
        </p:nvPicPr>
        <p:blipFill rotWithShape="1">
          <a:blip r:embed="rId2" cstate="print">
            <a:extLst>
              <a:ext uri="{28A0092B-C50C-407E-A947-70E740481C1C}">
                <a14:useLocalDpi xmlns:a14="http://schemas.microsoft.com/office/drawing/2010/main"/>
              </a:ext>
            </a:extLst>
          </a:blip>
          <a:srcRect/>
          <a:stretch/>
        </p:blipFill>
        <p:spPr bwMode="auto">
          <a:xfrm>
            <a:off x="168955" y="2725370"/>
            <a:ext cx="7618170" cy="2341320"/>
          </a:xfrm>
          <a:prstGeom prst="rect">
            <a:avLst/>
          </a:prstGeom>
          <a:noFill/>
          <a:ln>
            <a:noFill/>
          </a:ln>
        </p:spPr>
      </p:pic>
      <p:sp>
        <p:nvSpPr>
          <p:cNvPr id="6" name="Content Placeholder 1"/>
          <p:cNvSpPr>
            <a:spLocks noGrp="1"/>
          </p:cNvSpPr>
          <p:nvPr>
            <p:ph idx="1"/>
          </p:nvPr>
        </p:nvSpPr>
        <p:spPr>
          <a:xfrm>
            <a:off x="151791" y="689904"/>
            <a:ext cx="8183899" cy="2381111"/>
          </a:xfrm>
        </p:spPr>
        <p:txBody>
          <a:bodyPr/>
          <a:lstStyle/>
          <a:p>
            <a:pPr marL="0" indent="0" algn="ctr">
              <a:spcBef>
                <a:spcPts val="600"/>
              </a:spcBef>
              <a:buNone/>
            </a:pPr>
            <a:r>
              <a:rPr lang="en-US" sz="2000" u="sng" dirty="0"/>
              <a:t>High-speed exceedance at 1000 </a:t>
            </a:r>
            <a:r>
              <a:rPr lang="en-US" sz="2000" u="sng" dirty="0" err="1"/>
              <a:t>ft</a:t>
            </a:r>
            <a:endParaRPr lang="en-US" sz="2000" u="sng" dirty="0"/>
          </a:p>
          <a:p>
            <a:pPr marL="341313" indent="-341313">
              <a:spcBef>
                <a:spcPts val="600"/>
              </a:spcBef>
            </a:pPr>
            <a:r>
              <a:rPr lang="en-US" dirty="0"/>
              <a:t>Used sample of 1000 flights, half with adverse event and half without</a:t>
            </a:r>
          </a:p>
          <a:p>
            <a:pPr marL="341313" indent="-341313">
              <a:spcBef>
                <a:spcPts val="600"/>
              </a:spcBef>
            </a:pPr>
            <a:r>
              <a:rPr lang="en-US" dirty="0"/>
              <a:t>Algorithm detects high-probability predictors of a pre-defined adverse event </a:t>
            </a:r>
          </a:p>
          <a:p>
            <a:pPr marL="341313" indent="-341313">
              <a:spcBef>
                <a:spcPts val="600"/>
              </a:spcBef>
            </a:pPr>
            <a:r>
              <a:rPr lang="en-US" i="1" u="sng" dirty="0"/>
              <a:t>Non-event flights </a:t>
            </a:r>
            <a:r>
              <a:rPr lang="en-US" dirty="0"/>
              <a:t>examined for high precursor probabilities</a:t>
            </a:r>
          </a:p>
          <a:p>
            <a:pPr marL="341313" indent="-341313">
              <a:spcBef>
                <a:spcPts val="600"/>
              </a:spcBef>
            </a:pPr>
            <a:r>
              <a:rPr lang="en-US" dirty="0"/>
              <a:t>Pilot transferred aircraft energy from altitude to speed, preserving capability to reduce energy further by introducing drag</a:t>
            </a:r>
          </a:p>
        </p:txBody>
      </p:sp>
    </p:spTree>
    <p:extLst>
      <p:ext uri="{BB962C8B-B14F-4D97-AF65-F5344CB8AC3E}">
        <p14:creationId xmlns:p14="http://schemas.microsoft.com/office/powerpoint/2010/main" val="2903715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1" y="152235"/>
            <a:ext cx="7659704" cy="461963"/>
          </a:xfrm>
        </p:spPr>
        <p:txBody>
          <a:bodyPr/>
          <a:lstStyle/>
          <a:p>
            <a:r>
              <a:rPr lang="en-US" sz="2400" b="0" dirty="0">
                <a:ln w="3175">
                  <a:noFill/>
                </a:ln>
              </a:rPr>
              <a:t>Simulations to systematically explore insights</a:t>
            </a:r>
            <a:endParaRPr lang="en-US" sz="1800" b="0" dirty="0">
              <a:ln w="3175">
                <a:noFill/>
              </a:ln>
            </a:endParaRPr>
          </a:p>
        </p:txBody>
      </p:sp>
      <p:cxnSp>
        <p:nvCxnSpPr>
          <p:cNvPr id="6" name="Straight Connector 5">
            <a:extLst>
              <a:ext uri="{FF2B5EF4-FFF2-40B4-BE49-F238E27FC236}">
                <a16:creationId xmlns:a16="http://schemas.microsoft.com/office/drawing/2014/main" id="{6C96A06E-974F-47F9-87DA-10B831185CCA}"/>
              </a:ext>
            </a:extLst>
          </p:cNvPr>
          <p:cNvCxnSpPr>
            <a:cxnSpLocks/>
          </p:cNvCxnSpPr>
          <p:nvPr/>
        </p:nvCxnSpPr>
        <p:spPr>
          <a:xfrm>
            <a:off x="4514850" y="680494"/>
            <a:ext cx="0" cy="445770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8EE0785-05E0-48C6-9C41-3961F09BAB4B}"/>
              </a:ext>
            </a:extLst>
          </p:cNvPr>
          <p:cNvCxnSpPr>
            <a:cxnSpLocks/>
          </p:cNvCxnSpPr>
          <p:nvPr/>
        </p:nvCxnSpPr>
        <p:spPr>
          <a:xfrm>
            <a:off x="150318" y="1995675"/>
            <a:ext cx="436453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5C58CDAB-1C93-4EBB-977E-76209C121537}"/>
              </a:ext>
            </a:extLst>
          </p:cNvPr>
          <p:cNvSpPr txBox="1"/>
          <p:nvPr/>
        </p:nvSpPr>
        <p:spPr>
          <a:xfrm>
            <a:off x="4533595" y="627813"/>
            <a:ext cx="2292468" cy="338554"/>
          </a:xfrm>
          <a:prstGeom prst="rect">
            <a:avLst/>
          </a:prstGeom>
          <a:noFill/>
        </p:spPr>
        <p:txBody>
          <a:bodyPr wrap="square" rtlCol="0">
            <a:spAutoFit/>
          </a:bodyPr>
          <a:lstStyle/>
          <a:p>
            <a:pPr defTabSz="342900"/>
            <a:r>
              <a:rPr lang="en-US" sz="1600" b="1" dirty="0">
                <a:solidFill>
                  <a:prstClr val="black"/>
                </a:solidFill>
                <a:latin typeface="Helvetica" panose="020B0604020202020204" pitchFamily="34" charset="0"/>
                <a:cs typeface="Helvetica" panose="020B0604020202020204" pitchFamily="34" charset="0"/>
              </a:rPr>
              <a:t>Outcome</a:t>
            </a:r>
          </a:p>
        </p:txBody>
      </p:sp>
      <p:sp>
        <p:nvSpPr>
          <p:cNvPr id="9" name="TextBox 8">
            <a:extLst>
              <a:ext uri="{FF2B5EF4-FFF2-40B4-BE49-F238E27FC236}">
                <a16:creationId xmlns:a16="http://schemas.microsoft.com/office/drawing/2014/main" id="{969C13C6-5BC1-473E-AE86-18810AA64570}"/>
              </a:ext>
            </a:extLst>
          </p:cNvPr>
          <p:cNvSpPr txBox="1"/>
          <p:nvPr/>
        </p:nvSpPr>
        <p:spPr>
          <a:xfrm>
            <a:off x="138937" y="1995675"/>
            <a:ext cx="1091828" cy="315471"/>
          </a:xfrm>
          <a:prstGeom prst="rect">
            <a:avLst/>
          </a:prstGeom>
          <a:noFill/>
        </p:spPr>
        <p:txBody>
          <a:bodyPr wrap="square" lIns="68580" tIns="34290" rIns="68580" bIns="34290" rtlCol="0" anchor="t">
            <a:spAutoFit/>
          </a:bodyPr>
          <a:lstStyle/>
          <a:p>
            <a:pPr algn="ctr" defTabSz="342900"/>
            <a:r>
              <a:rPr lang="en-US" sz="1600" b="1" dirty="0">
                <a:solidFill>
                  <a:prstClr val="black"/>
                </a:solidFill>
                <a:latin typeface="Helvetica" panose="020B0604020202020204" pitchFamily="34" charset="0"/>
                <a:cs typeface="Helvetica" panose="020B0604020202020204" pitchFamily="34" charset="0"/>
              </a:rPr>
              <a:t>Approach</a:t>
            </a:r>
          </a:p>
        </p:txBody>
      </p:sp>
      <p:sp>
        <p:nvSpPr>
          <p:cNvPr id="10" name="TextBox 9">
            <a:extLst>
              <a:ext uri="{FF2B5EF4-FFF2-40B4-BE49-F238E27FC236}">
                <a16:creationId xmlns:a16="http://schemas.microsoft.com/office/drawing/2014/main" id="{1683358C-E071-4575-B03C-81C3E84F4694}"/>
              </a:ext>
            </a:extLst>
          </p:cNvPr>
          <p:cNvSpPr txBox="1"/>
          <p:nvPr/>
        </p:nvSpPr>
        <p:spPr>
          <a:xfrm>
            <a:off x="4547867" y="2955800"/>
            <a:ext cx="977730" cy="315471"/>
          </a:xfrm>
          <a:prstGeom prst="rect">
            <a:avLst/>
          </a:prstGeom>
          <a:noFill/>
        </p:spPr>
        <p:txBody>
          <a:bodyPr wrap="square" lIns="68580" tIns="34290" rIns="68580" bIns="34290" rtlCol="0" anchor="t">
            <a:spAutoFit/>
          </a:bodyPr>
          <a:lstStyle/>
          <a:p>
            <a:pPr defTabSz="342900"/>
            <a:r>
              <a:rPr lang="en-US" sz="1600" b="1" dirty="0">
                <a:solidFill>
                  <a:prstClr val="black"/>
                </a:solidFill>
                <a:latin typeface="Helvetica" panose="020B0604020202020204" pitchFamily="34" charset="0"/>
                <a:cs typeface="Helvetica" panose="020B0604020202020204" pitchFamily="34" charset="0"/>
              </a:rPr>
              <a:t>Impact</a:t>
            </a:r>
          </a:p>
        </p:txBody>
      </p:sp>
      <p:sp>
        <p:nvSpPr>
          <p:cNvPr id="11" name="TextBox 10">
            <a:extLst>
              <a:ext uri="{FF2B5EF4-FFF2-40B4-BE49-F238E27FC236}">
                <a16:creationId xmlns:a16="http://schemas.microsoft.com/office/drawing/2014/main" id="{694C3065-56A7-4014-A4F4-ECCB77F1A6C5}"/>
              </a:ext>
            </a:extLst>
          </p:cNvPr>
          <p:cNvSpPr txBox="1"/>
          <p:nvPr/>
        </p:nvSpPr>
        <p:spPr>
          <a:xfrm>
            <a:off x="40809" y="658591"/>
            <a:ext cx="2857103" cy="338554"/>
          </a:xfrm>
          <a:prstGeom prst="rect">
            <a:avLst/>
          </a:prstGeom>
          <a:noFill/>
        </p:spPr>
        <p:txBody>
          <a:bodyPr wrap="square" rtlCol="0">
            <a:spAutoFit/>
          </a:bodyPr>
          <a:lstStyle/>
          <a:p>
            <a:pPr algn="ctr" defTabSz="342900"/>
            <a:r>
              <a:rPr lang="en-US" sz="1600" b="1" dirty="0">
                <a:solidFill>
                  <a:prstClr val="black"/>
                </a:solidFill>
                <a:latin typeface="Helvetica" panose="020B0604020202020204" pitchFamily="34" charset="0"/>
                <a:cs typeface="Helvetica" panose="020B0604020202020204" pitchFamily="34" charset="0"/>
              </a:rPr>
              <a:t>Motivation and Objectives </a:t>
            </a:r>
          </a:p>
        </p:txBody>
      </p:sp>
      <p:sp>
        <p:nvSpPr>
          <p:cNvPr id="12" name="Content Placeholder 3">
            <a:extLst>
              <a:ext uri="{FF2B5EF4-FFF2-40B4-BE49-F238E27FC236}">
                <a16:creationId xmlns:a16="http://schemas.microsoft.com/office/drawing/2014/main" id="{EF386E67-22FC-487F-84E7-90DBB3B414C4}"/>
              </a:ext>
            </a:extLst>
          </p:cNvPr>
          <p:cNvSpPr txBox="1">
            <a:spLocks/>
          </p:cNvSpPr>
          <p:nvPr/>
        </p:nvSpPr>
        <p:spPr>
          <a:xfrm>
            <a:off x="131525" y="938751"/>
            <a:ext cx="4350309" cy="109532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3350" indent="-133350">
              <a:lnSpc>
                <a:spcPct val="100000"/>
              </a:lnSpc>
              <a:spcBef>
                <a:spcPts val="450"/>
              </a:spcBef>
            </a:pPr>
            <a:r>
              <a:rPr lang="en-US" sz="1400" dirty="0">
                <a:solidFill>
                  <a:prstClr val="black"/>
                </a:solidFill>
                <a:latin typeface="Helvetica" panose="020B0604020202020204" pitchFamily="34" charset="0"/>
                <a:cs typeface="Helvetica" panose="020B0604020202020204" pitchFamily="34" charset="0"/>
              </a:rPr>
              <a:t>Test concept assumptions</a:t>
            </a:r>
          </a:p>
          <a:p>
            <a:pPr marL="133350" indent="-133350">
              <a:lnSpc>
                <a:spcPct val="100000"/>
              </a:lnSpc>
              <a:spcBef>
                <a:spcPts val="450"/>
              </a:spcBef>
            </a:pPr>
            <a:r>
              <a:rPr lang="en-US" sz="1400" dirty="0">
                <a:solidFill>
                  <a:prstClr val="black"/>
                </a:solidFill>
                <a:latin typeface="Helvetica" panose="020B0604020202020204" pitchFamily="34" charset="0"/>
                <a:cs typeface="Helvetica" panose="020B0604020202020204" pitchFamily="34" charset="0"/>
              </a:rPr>
              <a:t>Validate insights from behavioral field observation</a:t>
            </a:r>
          </a:p>
          <a:p>
            <a:pPr marL="133350" indent="-133350">
              <a:lnSpc>
                <a:spcPct val="100000"/>
              </a:lnSpc>
              <a:spcBef>
                <a:spcPts val="450"/>
              </a:spcBef>
            </a:pPr>
            <a:r>
              <a:rPr lang="en-US" sz="1400" dirty="0">
                <a:solidFill>
                  <a:prstClr val="black"/>
                </a:solidFill>
                <a:latin typeface="Helvetica" panose="020B0604020202020204" pitchFamily="34" charset="0"/>
                <a:cs typeface="Helvetica" panose="020B0604020202020204" pitchFamily="34" charset="0"/>
              </a:rPr>
              <a:t>Identify systematic, repeatable measures generalizable to many safety-critical domains</a:t>
            </a:r>
          </a:p>
        </p:txBody>
      </p:sp>
      <p:sp>
        <p:nvSpPr>
          <p:cNvPr id="13" name="Content Placeholder 3">
            <a:extLst>
              <a:ext uri="{FF2B5EF4-FFF2-40B4-BE49-F238E27FC236}">
                <a16:creationId xmlns:a16="http://schemas.microsoft.com/office/drawing/2014/main" id="{659BBB1B-4F30-4DAB-A001-A691452CB601}"/>
              </a:ext>
            </a:extLst>
          </p:cNvPr>
          <p:cNvSpPr txBox="1">
            <a:spLocks/>
          </p:cNvSpPr>
          <p:nvPr/>
        </p:nvSpPr>
        <p:spPr>
          <a:xfrm>
            <a:off x="4629153" y="953208"/>
            <a:ext cx="4259339" cy="827175"/>
          </a:xfrm>
          <a:prstGeom prst="rect">
            <a:avLst/>
          </a:prstGeom>
        </p:spPr>
        <p:txBody>
          <a:bodyPr vert="horz" lIns="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3350" indent="-133350"/>
            <a:r>
              <a:rPr lang="en-US" sz="1400" b="0" u="none" dirty="0">
                <a:solidFill>
                  <a:prstClr val="black"/>
                </a:solidFill>
                <a:latin typeface="Helvetica" panose="020B0604020202020204" pitchFamily="34" charset="0"/>
                <a:cs typeface="Helvetica" panose="020B0604020202020204" pitchFamily="34" charset="0"/>
              </a:rPr>
              <a:t>Data testbed for identifying approaches for measuring the actions and strategies that operators use to successfully anticipate, monitor for, respond to, and learn from events in their environment</a:t>
            </a:r>
          </a:p>
        </p:txBody>
      </p:sp>
      <p:sp>
        <p:nvSpPr>
          <p:cNvPr id="14" name="Content Placeholder 3">
            <a:extLst>
              <a:ext uri="{FF2B5EF4-FFF2-40B4-BE49-F238E27FC236}">
                <a16:creationId xmlns:a16="http://schemas.microsoft.com/office/drawing/2014/main" id="{ED6A86A2-E0F4-48D7-B9AA-B7FCA2E1D938}"/>
              </a:ext>
            </a:extLst>
          </p:cNvPr>
          <p:cNvSpPr txBox="1">
            <a:spLocks/>
          </p:cNvSpPr>
          <p:nvPr/>
        </p:nvSpPr>
        <p:spPr>
          <a:xfrm>
            <a:off x="4722395" y="3132580"/>
            <a:ext cx="4214061" cy="1924995"/>
          </a:xfrm>
          <a:prstGeom prst="rect">
            <a:avLst/>
          </a:prstGeom>
        </p:spPr>
        <p:txBody>
          <a:bodyPr vert="horz" lIns="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900" b="0" u="none">
                <a:solidFill>
                  <a:prstClr val="black"/>
                </a:solidFill>
                <a:latin typeface="Calibri" panose="020F0502020204030204"/>
              </a:rPr>
              <a:t> </a:t>
            </a:r>
          </a:p>
        </p:txBody>
      </p:sp>
      <p:sp>
        <p:nvSpPr>
          <p:cNvPr id="15" name="Content Placeholder 3">
            <a:extLst>
              <a:ext uri="{FF2B5EF4-FFF2-40B4-BE49-F238E27FC236}">
                <a16:creationId xmlns:a16="http://schemas.microsoft.com/office/drawing/2014/main" id="{8B722DAB-E479-4DE6-B1EA-DC3EA4393317}"/>
              </a:ext>
            </a:extLst>
          </p:cNvPr>
          <p:cNvSpPr txBox="1">
            <a:spLocks/>
          </p:cNvSpPr>
          <p:nvPr/>
        </p:nvSpPr>
        <p:spPr>
          <a:xfrm>
            <a:off x="211401" y="2307230"/>
            <a:ext cx="2571495" cy="2645629"/>
          </a:xfrm>
          <a:prstGeom prst="rect">
            <a:avLst/>
          </a:prstGeom>
        </p:spPr>
        <p:txBody>
          <a:bodyPr vert="horz" lIns="0" tIns="34290" rIns="68580" bIns="3429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1" u="sng" kern="1200">
                <a:solidFill>
                  <a:schemeClr val="tx1"/>
                </a:solidFill>
                <a:latin typeface="Arial" panose="020B0604020202020204" pitchFamily="34" charset="0"/>
                <a:ea typeface="+mn-ea"/>
                <a:cs typeface="Arial" panose="020B0604020202020204" pitchFamily="34" charset="0"/>
              </a:defRPr>
            </a:lvl1pPr>
            <a:lvl2pPr marL="685800" indent="-339725" algn="l" defTabSz="914400" rtl="0" eaLnBrk="1" latinLnBrk="0" hangingPunct="1">
              <a:lnSpc>
                <a:spcPct val="90000"/>
              </a:lnSpc>
              <a:spcBef>
                <a:spcPts val="500"/>
              </a:spcBef>
              <a:buFont typeface="Wingdings" pitchFamily="2" charset="2"/>
              <a:buChar char="Ø"/>
              <a:tabLst/>
              <a:defRPr sz="16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System Font Regular"/>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33350" indent="-133350"/>
            <a:r>
              <a:rPr lang="en-US" sz="1400" b="0" u="none" dirty="0">
                <a:solidFill>
                  <a:prstClr val="black"/>
                </a:solidFill>
                <a:latin typeface="Helvetica" panose="020B0604020202020204" pitchFamily="34" charset="0"/>
                <a:cs typeface="Helvetica" panose="020B0604020202020204" pitchFamily="34" charset="0"/>
              </a:rPr>
              <a:t>12 B737 flight crews took part in a 1.5-day study, using a high-fidelity B737 motion-base simulator</a:t>
            </a:r>
          </a:p>
          <a:p>
            <a:pPr marL="133350" indent="-133350"/>
            <a:r>
              <a:rPr lang="en-US" sz="1400" b="0" u="none" dirty="0">
                <a:solidFill>
                  <a:prstClr val="black"/>
                </a:solidFill>
                <a:latin typeface="Helvetica" panose="020B0604020202020204" pitchFamily="34" charset="0"/>
                <a:cs typeface="Helvetica" panose="020B0604020202020204" pitchFamily="34" charset="0"/>
              </a:rPr>
              <a:t>Participating flight crews flew a series of eight 20-minute scenarios based on arrivals into Charlotte Airport.</a:t>
            </a:r>
          </a:p>
          <a:p>
            <a:pPr marL="133350" indent="-133350"/>
            <a:r>
              <a:rPr lang="en-US" sz="1400" b="0" u="none" dirty="0">
                <a:solidFill>
                  <a:prstClr val="black"/>
                </a:solidFill>
                <a:latin typeface="Helvetica" panose="020B0604020202020204" pitchFamily="34" charset="0"/>
                <a:cs typeface="Helvetica" panose="020B0604020202020204" pitchFamily="34" charset="0"/>
              </a:rPr>
              <a:t>Each scenario was designed to contain at least 2 manageable “pressures”</a:t>
            </a:r>
          </a:p>
        </p:txBody>
      </p:sp>
      <p:sp>
        <p:nvSpPr>
          <p:cNvPr id="16" name="TextBox 15">
            <a:extLst>
              <a:ext uri="{FF2B5EF4-FFF2-40B4-BE49-F238E27FC236}">
                <a16:creationId xmlns:a16="http://schemas.microsoft.com/office/drawing/2014/main" id="{33B427AD-4CEB-47A3-8F9E-2AA041328D57}"/>
              </a:ext>
            </a:extLst>
          </p:cNvPr>
          <p:cNvSpPr txBox="1"/>
          <p:nvPr/>
        </p:nvSpPr>
        <p:spPr>
          <a:xfrm>
            <a:off x="4571999" y="3263040"/>
            <a:ext cx="4042160" cy="1450141"/>
          </a:xfrm>
          <a:prstGeom prst="rect">
            <a:avLst/>
          </a:prstGeom>
          <a:noFill/>
        </p:spPr>
        <p:txBody>
          <a:bodyPr wrap="square" lIns="68580" tIns="34290" rIns="68580" bIns="34290" rtlCol="0" anchor="t">
            <a:spAutoFit/>
          </a:bodyPr>
          <a:lstStyle/>
          <a:p>
            <a:pPr marL="128588" indent="-128588" defTabSz="342900">
              <a:lnSpc>
                <a:spcPct val="90000"/>
              </a:lnSpc>
              <a:spcBef>
                <a:spcPts val="375"/>
              </a:spcBef>
              <a:buFont typeface="Arial" panose="020B0604020202020204" pitchFamily="34" charset="0"/>
              <a:buChar char="•"/>
            </a:pPr>
            <a:r>
              <a:rPr lang="en-US" sz="1400" dirty="0">
                <a:solidFill>
                  <a:prstClr val="black"/>
                </a:solidFill>
                <a:latin typeface="Helvetica" panose="020B0604020202020204" pitchFamily="34" charset="0"/>
                <a:cs typeface="Helvetica" panose="020B0604020202020204" pitchFamily="34" charset="0"/>
              </a:rPr>
              <a:t>Assess methods for learning from what </a:t>
            </a:r>
            <a:r>
              <a:rPr lang="en-US" sz="1400" i="1" dirty="0">
                <a:solidFill>
                  <a:prstClr val="black"/>
                </a:solidFill>
                <a:latin typeface="Helvetica" panose="020B0604020202020204" pitchFamily="34" charset="0"/>
                <a:cs typeface="Helvetica" panose="020B0604020202020204" pitchFamily="34" charset="0"/>
              </a:rPr>
              <a:t>happens</a:t>
            </a:r>
            <a:r>
              <a:rPr lang="en-US" sz="1400" dirty="0">
                <a:solidFill>
                  <a:prstClr val="black"/>
                </a:solidFill>
                <a:latin typeface="Helvetica" panose="020B0604020202020204" pitchFamily="34" charset="0"/>
                <a:cs typeface="Helvetica" panose="020B0604020202020204" pitchFamily="34" charset="0"/>
              </a:rPr>
              <a:t>, not just from what </a:t>
            </a:r>
            <a:r>
              <a:rPr lang="en-US" sz="1400" i="1" dirty="0">
                <a:solidFill>
                  <a:prstClr val="black"/>
                </a:solidFill>
                <a:latin typeface="Helvetica" panose="020B0604020202020204" pitchFamily="34" charset="0"/>
                <a:cs typeface="Helvetica" panose="020B0604020202020204" pitchFamily="34" charset="0"/>
              </a:rPr>
              <a:t>fails</a:t>
            </a:r>
          </a:p>
          <a:p>
            <a:pPr marL="128588" indent="-128588" defTabSz="342900">
              <a:lnSpc>
                <a:spcPct val="90000"/>
              </a:lnSpc>
              <a:spcBef>
                <a:spcPts val="375"/>
              </a:spcBef>
              <a:buFont typeface="Arial" panose="020B0604020202020204" pitchFamily="34" charset="0"/>
              <a:buChar char="•"/>
            </a:pPr>
            <a:r>
              <a:rPr lang="en-US" sz="1400" dirty="0">
                <a:solidFill>
                  <a:prstClr val="black"/>
                </a:solidFill>
                <a:latin typeface="Helvetica" panose="020B0604020202020204" pitchFamily="34" charset="0"/>
                <a:cs typeface="Helvetica" panose="020B0604020202020204" pitchFamily="34" charset="0"/>
              </a:rPr>
              <a:t>Potential to massively expand the pool of safety-relevant data, which can</a:t>
            </a:r>
          </a:p>
          <a:p>
            <a:pPr marL="288925" lvl="1" indent="-128588" defTabSz="342900">
              <a:spcBef>
                <a:spcPts val="0"/>
              </a:spcBef>
              <a:buFont typeface="Arial" panose="020B0604020202020204" pitchFamily="34" charset="0"/>
              <a:buChar char="•"/>
            </a:pPr>
            <a:r>
              <a:rPr lang="en-US" sz="1200" dirty="0">
                <a:solidFill>
                  <a:prstClr val="black"/>
                </a:solidFill>
                <a:latin typeface="Helvetica" panose="020B0604020202020204" pitchFamily="34" charset="0"/>
                <a:cs typeface="Helvetica" panose="020B0604020202020204" pitchFamily="34" charset="0"/>
              </a:rPr>
              <a:t>Enhance timeliness of safety learning</a:t>
            </a:r>
          </a:p>
          <a:p>
            <a:pPr marL="288925" lvl="1" indent="-128588" defTabSz="342900">
              <a:spcBef>
                <a:spcPts val="0"/>
              </a:spcBef>
              <a:buFont typeface="Arial" panose="020B0604020202020204" pitchFamily="34" charset="0"/>
              <a:buChar char="•"/>
            </a:pPr>
            <a:r>
              <a:rPr lang="en-US" sz="1200" dirty="0">
                <a:solidFill>
                  <a:prstClr val="black"/>
                </a:solidFill>
                <a:latin typeface="Helvetica" panose="020B0604020202020204" pitchFamily="34" charset="0"/>
                <a:cs typeface="Helvetica" panose="020B0604020202020204" pitchFamily="34" charset="0"/>
              </a:rPr>
              <a:t>Reduce risk of sampling bias</a:t>
            </a:r>
          </a:p>
          <a:p>
            <a:pPr marL="288925" lvl="1" indent="-128588" defTabSz="342900">
              <a:spcBef>
                <a:spcPts val="0"/>
              </a:spcBef>
              <a:buFont typeface="Arial" panose="020B0604020202020204" pitchFamily="34" charset="0"/>
              <a:buChar char="•"/>
            </a:pPr>
            <a:r>
              <a:rPr lang="en-US" sz="1200" dirty="0">
                <a:solidFill>
                  <a:prstClr val="black"/>
                </a:solidFill>
                <a:latin typeface="Helvetica" panose="020B0604020202020204" pitchFamily="34" charset="0"/>
                <a:cs typeface="Helvetica" panose="020B0604020202020204" pitchFamily="34" charset="0"/>
              </a:rPr>
              <a:t>Inform system design</a:t>
            </a:r>
          </a:p>
        </p:txBody>
      </p:sp>
      <p:pic>
        <p:nvPicPr>
          <p:cNvPr id="17" name="Picture 16" descr="A screenshot of a video game&#10;&#10;Description automatically generated with medium confidence">
            <a:extLst>
              <a:ext uri="{FF2B5EF4-FFF2-40B4-BE49-F238E27FC236}">
                <a16:creationId xmlns:a16="http://schemas.microsoft.com/office/drawing/2014/main" id="{C2159815-6DB8-465D-8C84-66D0A94C6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5411" y="2994205"/>
            <a:ext cx="1645920" cy="927901"/>
          </a:xfrm>
          <a:prstGeom prst="rect">
            <a:avLst/>
          </a:prstGeom>
        </p:spPr>
      </p:pic>
      <p:pic>
        <p:nvPicPr>
          <p:cNvPr id="18" name="Picture 17">
            <a:extLst>
              <a:ext uri="{FF2B5EF4-FFF2-40B4-BE49-F238E27FC236}">
                <a16:creationId xmlns:a16="http://schemas.microsoft.com/office/drawing/2014/main" id="{A45E29E9-AD78-4724-873B-46E12F812892}"/>
              </a:ext>
            </a:extLst>
          </p:cNvPr>
          <p:cNvPicPr>
            <a:picLocks noChangeAspect="1"/>
          </p:cNvPicPr>
          <p:nvPr/>
        </p:nvPicPr>
        <p:blipFill>
          <a:blip r:embed="rId4"/>
          <a:stretch>
            <a:fillRect/>
          </a:stretch>
        </p:blipFill>
        <p:spPr>
          <a:xfrm>
            <a:off x="2805347" y="2034080"/>
            <a:ext cx="1645920" cy="925725"/>
          </a:xfrm>
          <a:prstGeom prst="rect">
            <a:avLst/>
          </a:prstGeom>
        </p:spPr>
      </p:pic>
      <p:pic>
        <p:nvPicPr>
          <p:cNvPr id="20" name="Picture 19">
            <a:extLst>
              <a:ext uri="{FF2B5EF4-FFF2-40B4-BE49-F238E27FC236}">
                <a16:creationId xmlns:a16="http://schemas.microsoft.com/office/drawing/2014/main" id="{6D551E4B-B28F-471C-9927-B51C029DD7D3}"/>
              </a:ext>
            </a:extLst>
          </p:cNvPr>
          <p:cNvPicPr>
            <a:picLocks noChangeAspect="1"/>
          </p:cNvPicPr>
          <p:nvPr/>
        </p:nvPicPr>
        <p:blipFill rotWithShape="1">
          <a:blip r:embed="rId5"/>
          <a:srcRect l="5068" t="7268" r="4991"/>
          <a:stretch/>
        </p:blipFill>
        <p:spPr>
          <a:xfrm>
            <a:off x="5440725" y="1811161"/>
            <a:ext cx="840876" cy="1097280"/>
          </a:xfrm>
          <a:prstGeom prst="rect">
            <a:avLst/>
          </a:prstGeom>
          <a:ln>
            <a:solidFill>
              <a:schemeClr val="tx1"/>
            </a:solidFill>
          </a:ln>
        </p:spPr>
      </p:pic>
      <p:pic>
        <p:nvPicPr>
          <p:cNvPr id="21" name="Picture 20">
            <a:extLst>
              <a:ext uri="{FF2B5EF4-FFF2-40B4-BE49-F238E27FC236}">
                <a16:creationId xmlns:a16="http://schemas.microsoft.com/office/drawing/2014/main" id="{0D080371-F72D-4E4B-AF3F-A886DA99013A}"/>
              </a:ext>
            </a:extLst>
          </p:cNvPr>
          <p:cNvPicPr>
            <a:picLocks noChangeAspect="1"/>
          </p:cNvPicPr>
          <p:nvPr/>
        </p:nvPicPr>
        <p:blipFill rotWithShape="1">
          <a:blip r:embed="rId6"/>
          <a:srcRect l="2935" t="4359" b="11468"/>
          <a:stretch/>
        </p:blipFill>
        <p:spPr>
          <a:xfrm>
            <a:off x="4572000" y="1808163"/>
            <a:ext cx="807541" cy="1097280"/>
          </a:xfrm>
          <a:prstGeom prst="rect">
            <a:avLst/>
          </a:prstGeom>
          <a:ln>
            <a:solidFill>
              <a:schemeClr val="tx1"/>
            </a:solidFill>
          </a:ln>
        </p:spPr>
      </p:pic>
      <p:pic>
        <p:nvPicPr>
          <p:cNvPr id="29" name="Picture 28">
            <a:extLst>
              <a:ext uri="{FF2B5EF4-FFF2-40B4-BE49-F238E27FC236}">
                <a16:creationId xmlns:a16="http://schemas.microsoft.com/office/drawing/2014/main" id="{C91EE3B4-32F6-4CB6-B7EA-60313632AAC6}"/>
              </a:ext>
            </a:extLst>
          </p:cNvPr>
          <p:cNvPicPr>
            <a:picLocks noChangeAspect="1"/>
          </p:cNvPicPr>
          <p:nvPr/>
        </p:nvPicPr>
        <p:blipFill>
          <a:blip r:embed="rId7"/>
          <a:stretch>
            <a:fillRect/>
          </a:stretch>
        </p:blipFill>
        <p:spPr>
          <a:xfrm>
            <a:off x="2800035" y="3954330"/>
            <a:ext cx="1645920" cy="929122"/>
          </a:xfrm>
          <a:prstGeom prst="rect">
            <a:avLst/>
          </a:prstGeom>
          <a:ln>
            <a:solidFill>
              <a:schemeClr val="tx1"/>
            </a:solidFill>
          </a:ln>
        </p:spPr>
      </p:pic>
      <p:sp>
        <p:nvSpPr>
          <p:cNvPr id="30" name="TextBox 29">
            <a:extLst>
              <a:ext uri="{FF2B5EF4-FFF2-40B4-BE49-F238E27FC236}">
                <a16:creationId xmlns:a16="http://schemas.microsoft.com/office/drawing/2014/main" id="{C0F654EB-FF3F-48B1-958A-190C977B1D9E}"/>
              </a:ext>
            </a:extLst>
          </p:cNvPr>
          <p:cNvSpPr txBox="1"/>
          <p:nvPr/>
        </p:nvSpPr>
        <p:spPr>
          <a:xfrm>
            <a:off x="6574287" y="4629560"/>
            <a:ext cx="2478321" cy="400110"/>
          </a:xfrm>
          <a:prstGeom prst="rect">
            <a:avLst/>
          </a:prstGeom>
          <a:solidFill>
            <a:schemeClr val="accent5">
              <a:lumMod val="20000"/>
              <a:lumOff val="80000"/>
            </a:schemeClr>
          </a:solidFill>
        </p:spPr>
        <p:txBody>
          <a:bodyPr wrap="square" rtlCol="0">
            <a:spAutoFit/>
          </a:bodyPr>
          <a:lstStyle/>
          <a:p>
            <a:pPr defTabSz="342900">
              <a:lnSpc>
                <a:spcPts val="1200"/>
              </a:lnSpc>
            </a:pPr>
            <a:r>
              <a:rPr lang="en-US" sz="1050" b="1" dirty="0">
                <a:solidFill>
                  <a:prstClr val="black"/>
                </a:solidFill>
                <a:latin typeface="Calibri" panose="020F0502020204030204"/>
              </a:rPr>
              <a:t>For more information: </a:t>
            </a:r>
            <a:r>
              <a:rPr lang="en-US" sz="1050" dirty="0">
                <a:solidFill>
                  <a:prstClr val="black"/>
                </a:solidFill>
                <a:latin typeface="Calibri" panose="020F0502020204030204"/>
              </a:rPr>
              <a:t>Jon Holbrook, PhD</a:t>
            </a:r>
          </a:p>
          <a:p>
            <a:pPr defTabSz="342900">
              <a:lnSpc>
                <a:spcPts val="1200"/>
              </a:lnSpc>
            </a:pPr>
            <a:r>
              <a:rPr lang="en-US" sz="1050" dirty="0">
                <a:solidFill>
                  <a:prstClr val="black"/>
                </a:solidFill>
                <a:latin typeface="Calibri" panose="020F0502020204030204"/>
                <a:hlinkClick r:id="rId8"/>
              </a:rPr>
              <a:t>jon.holbrook@nasa.gov</a:t>
            </a:r>
            <a:r>
              <a:rPr lang="en-US" sz="1050" dirty="0">
                <a:solidFill>
                  <a:prstClr val="black"/>
                </a:solidFill>
                <a:latin typeface="Calibri" panose="020F0502020204030204"/>
              </a:rPr>
              <a:t>   |  757-864-9275</a:t>
            </a:r>
          </a:p>
        </p:txBody>
      </p:sp>
      <p:pic>
        <p:nvPicPr>
          <p:cNvPr id="31" name="Picture 30">
            <a:extLst>
              <a:ext uri="{FF2B5EF4-FFF2-40B4-BE49-F238E27FC236}">
                <a16:creationId xmlns:a16="http://schemas.microsoft.com/office/drawing/2014/main" id="{777F98DF-5EA5-443B-8FE7-B8A65F0A335D}"/>
              </a:ext>
            </a:extLst>
          </p:cNvPr>
          <p:cNvPicPr>
            <a:picLocks noChangeAspect="1"/>
          </p:cNvPicPr>
          <p:nvPr/>
        </p:nvPicPr>
        <p:blipFill>
          <a:blip r:embed="rId9"/>
          <a:stretch>
            <a:fillRect/>
          </a:stretch>
        </p:blipFill>
        <p:spPr>
          <a:xfrm>
            <a:off x="6338630" y="1760210"/>
            <a:ext cx="996563" cy="1157185"/>
          </a:xfrm>
          <a:prstGeom prst="rect">
            <a:avLst/>
          </a:prstGeom>
        </p:spPr>
      </p:pic>
      <p:cxnSp>
        <p:nvCxnSpPr>
          <p:cNvPr id="33" name="Straight Connector 32">
            <a:extLst>
              <a:ext uri="{FF2B5EF4-FFF2-40B4-BE49-F238E27FC236}">
                <a16:creationId xmlns:a16="http://schemas.microsoft.com/office/drawing/2014/main" id="{98C8B1D9-B9DF-4604-9189-3FDC1A5379B9}"/>
              </a:ext>
            </a:extLst>
          </p:cNvPr>
          <p:cNvCxnSpPr>
            <a:cxnSpLocks/>
          </p:cNvCxnSpPr>
          <p:nvPr/>
        </p:nvCxnSpPr>
        <p:spPr>
          <a:xfrm>
            <a:off x="4523960" y="2994205"/>
            <a:ext cx="4042160" cy="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36" name="Picture 35">
            <a:extLst>
              <a:ext uri="{FF2B5EF4-FFF2-40B4-BE49-F238E27FC236}">
                <a16:creationId xmlns:a16="http://schemas.microsoft.com/office/drawing/2014/main" id="{8F17CD62-F4ED-4A77-A85F-7C7ED9F60666}"/>
              </a:ext>
            </a:extLst>
          </p:cNvPr>
          <p:cNvPicPr>
            <a:picLocks noChangeAspect="1"/>
          </p:cNvPicPr>
          <p:nvPr/>
        </p:nvPicPr>
        <p:blipFill rotWithShape="1">
          <a:blip r:embed="rId10"/>
          <a:srcRect r="37672"/>
          <a:stretch/>
        </p:blipFill>
        <p:spPr>
          <a:xfrm>
            <a:off x="7385677" y="1811251"/>
            <a:ext cx="1271542" cy="1097280"/>
          </a:xfrm>
          <a:prstGeom prst="rect">
            <a:avLst/>
          </a:prstGeom>
          <a:ln>
            <a:solidFill>
              <a:schemeClr val="tx1"/>
            </a:solidFill>
          </a:ln>
        </p:spPr>
      </p:pic>
      <p:sp>
        <p:nvSpPr>
          <p:cNvPr id="37" name="TextBox 36">
            <a:extLst>
              <a:ext uri="{FF2B5EF4-FFF2-40B4-BE49-F238E27FC236}">
                <a16:creationId xmlns:a16="http://schemas.microsoft.com/office/drawing/2014/main" id="{73ABA171-05A8-44A2-9769-B711C0422B49}"/>
              </a:ext>
            </a:extLst>
          </p:cNvPr>
          <p:cNvSpPr txBox="1"/>
          <p:nvPr/>
        </p:nvSpPr>
        <p:spPr>
          <a:xfrm>
            <a:off x="3227825" y="4852631"/>
            <a:ext cx="1306768" cy="215444"/>
          </a:xfrm>
          <a:prstGeom prst="rect">
            <a:avLst/>
          </a:prstGeom>
          <a:noFill/>
        </p:spPr>
        <p:txBody>
          <a:bodyPr wrap="none" rtlCol="0">
            <a:spAutoFit/>
          </a:bodyPr>
          <a:lstStyle/>
          <a:p>
            <a:r>
              <a:rPr lang="en-US" sz="800" dirty="0">
                <a:latin typeface="Helvetica" panose="020B0604020202020204" pitchFamily="34" charset="0"/>
                <a:cs typeface="Helvetica" panose="020B0604020202020204" pitchFamily="34" charset="0"/>
              </a:rPr>
              <a:t>All images, credit: NASA</a:t>
            </a:r>
          </a:p>
        </p:txBody>
      </p:sp>
    </p:spTree>
    <p:extLst>
      <p:ext uri="{BB962C8B-B14F-4D97-AF65-F5344CB8AC3E}">
        <p14:creationId xmlns:p14="http://schemas.microsoft.com/office/powerpoint/2010/main" val="2708958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1" y="805120"/>
            <a:ext cx="7991874" cy="3917310"/>
          </a:xfrm>
        </p:spPr>
        <p:txBody>
          <a:bodyPr/>
          <a:lstStyle/>
          <a:p>
            <a:pPr marL="341313" indent="-341313">
              <a:spcBef>
                <a:spcPts val="600"/>
              </a:spcBef>
            </a:pPr>
            <a:r>
              <a:rPr lang="en-US" dirty="0"/>
              <a:t>When we characterize safety only in terms of errors and failures</a:t>
            </a:r>
          </a:p>
          <a:p>
            <a:pPr marL="568325" lvl="1" indent="-222250">
              <a:spcBef>
                <a:spcPts val="0"/>
              </a:spcBef>
            </a:pPr>
            <a:r>
              <a:rPr lang="en-US" sz="1600" dirty="0"/>
              <a:t>We ignore the vast majority of human impacts on the system</a:t>
            </a:r>
          </a:p>
          <a:p>
            <a:pPr marL="568325" lvl="1" indent="-222250">
              <a:spcBef>
                <a:spcPts val="0"/>
              </a:spcBef>
            </a:pPr>
            <a:r>
              <a:rPr lang="en-US" sz="1600" dirty="0"/>
              <a:t>We restrict opportunities to learn</a:t>
            </a:r>
          </a:p>
          <a:p>
            <a:pPr marL="568325" lvl="1" indent="-222250">
              <a:spcBef>
                <a:spcPts val="0"/>
              </a:spcBef>
            </a:pPr>
            <a:r>
              <a:rPr lang="en-US" sz="1600" dirty="0"/>
              <a:t>Our design decisions and safety policies can be affected</a:t>
            </a:r>
          </a:p>
          <a:p>
            <a:pPr marL="341313" indent="-341313">
              <a:spcBef>
                <a:spcPts val="1200"/>
              </a:spcBef>
            </a:pPr>
            <a:r>
              <a:rPr lang="en-US" dirty="0"/>
              <a:t>When we </a:t>
            </a:r>
            <a:r>
              <a:rPr lang="en-US" i="1" dirty="0"/>
              <a:t>systematically</a:t>
            </a:r>
            <a:r>
              <a:rPr lang="en-US" dirty="0"/>
              <a:t> restrict opportunities to learn, not only do we learn less and less often, but we can draw misleading conclusions</a:t>
            </a:r>
          </a:p>
          <a:p>
            <a:pPr marL="341313" indent="-341313">
              <a:spcBef>
                <a:spcPts val="1200"/>
              </a:spcBef>
            </a:pPr>
            <a:r>
              <a:rPr lang="en-US" dirty="0"/>
              <a:t>Many opportunities exist to collect and analyze largely unexploited data on desired behaviors</a:t>
            </a:r>
          </a:p>
          <a:p>
            <a:pPr marL="341313" indent="-341313" eaLnBrk="1" fontAlgn="auto" hangingPunct="1">
              <a:spcBef>
                <a:spcPts val="1200"/>
              </a:spcBef>
            </a:pPr>
            <a:r>
              <a:rPr lang="en-US" dirty="0"/>
              <a:t>Understanding everyday performance is critical to the design of systems that effectively preserve the capability for humans to intervene/adapt to sustain safe operations.</a:t>
            </a:r>
          </a:p>
        </p:txBody>
      </p:sp>
      <p:sp>
        <p:nvSpPr>
          <p:cNvPr id="3" name="Title 2"/>
          <p:cNvSpPr>
            <a:spLocks noGrp="1"/>
          </p:cNvSpPr>
          <p:nvPr>
            <p:ph type="title"/>
          </p:nvPr>
        </p:nvSpPr>
        <p:spPr>
          <a:xfrm>
            <a:off x="228601" y="151132"/>
            <a:ext cx="7659704" cy="461963"/>
          </a:xfrm>
        </p:spPr>
        <p:txBody>
          <a:bodyPr/>
          <a:lstStyle/>
          <a:p>
            <a:r>
              <a:rPr lang="en-US" sz="2400" b="0" dirty="0">
                <a:ln w="3175">
                  <a:noFill/>
                </a:ln>
              </a:rPr>
              <a:t>Key Take-</a:t>
            </a:r>
            <a:r>
              <a:rPr lang="en-US" sz="2400" b="0" dirty="0" err="1">
                <a:ln w="3175">
                  <a:noFill/>
                </a:ln>
              </a:rPr>
              <a:t>Aways</a:t>
            </a:r>
            <a:endParaRPr lang="en-US" sz="1800" b="0" dirty="0">
              <a:ln w="3175">
                <a:noFill/>
              </a:ln>
            </a:endParaRPr>
          </a:p>
        </p:txBody>
      </p:sp>
    </p:spTree>
    <p:extLst>
      <p:ext uri="{BB962C8B-B14F-4D97-AF65-F5344CB8AC3E}">
        <p14:creationId xmlns:p14="http://schemas.microsoft.com/office/powerpoint/2010/main" val="3903490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81886" y="459474"/>
            <a:ext cx="7934744" cy="32644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dirty="0">
              <a:solidFill>
                <a:schemeClr val="tx1"/>
              </a:solidFill>
              <a:latin typeface="Helvetica" panose="020B0604020202020204" pitchFamily="34" charset="0"/>
              <a:cs typeface="Helvetica" panose="020B0604020202020204" pitchFamily="34" charset="0"/>
            </a:endParaRPr>
          </a:p>
          <a:p>
            <a:pPr algn="ctr"/>
            <a:r>
              <a:rPr lang="en-US" sz="3600" b="1" dirty="0">
                <a:solidFill>
                  <a:schemeClr val="tx1"/>
                </a:solidFill>
                <a:latin typeface="Helvetica" panose="020B0604020202020204" pitchFamily="34" charset="0"/>
                <a:cs typeface="Helvetica" panose="020B0604020202020204" pitchFamily="34" charset="0"/>
              </a:rPr>
              <a:t>Thank you!</a:t>
            </a:r>
          </a:p>
        </p:txBody>
      </p:sp>
    </p:spTree>
    <p:extLst>
      <p:ext uri="{BB962C8B-B14F-4D97-AF65-F5344CB8AC3E}">
        <p14:creationId xmlns:p14="http://schemas.microsoft.com/office/powerpoint/2010/main" val="252711434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D PPT Template 7 12 11">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69644</TotalTime>
  <Words>1561</Words>
  <Application>Microsoft Office PowerPoint</Application>
  <PresentationFormat>On-screen Show (16:9)</PresentationFormat>
  <Paragraphs>141</Paragraphs>
  <Slides>16</Slides>
  <Notes>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Arial</vt:lpstr>
      <vt:lpstr>Arial Black</vt:lpstr>
      <vt:lpstr>Calibri</vt:lpstr>
      <vt:lpstr>Courier New</vt:lpstr>
      <vt:lpstr>Helvetica</vt:lpstr>
      <vt:lpstr>Helvetica Light</vt:lpstr>
      <vt:lpstr>Lucida Grande</vt:lpstr>
      <vt:lpstr>Wingdings</vt:lpstr>
      <vt:lpstr>Custom Design</vt:lpstr>
      <vt:lpstr>ED PPT Template 7 12 11</vt:lpstr>
      <vt:lpstr> Designing with Human Resilience in Mind</vt:lpstr>
      <vt:lpstr>The importance of thinking about safety thinking</vt:lpstr>
      <vt:lpstr>To Err is Human…</vt:lpstr>
      <vt:lpstr>Did millions of years of natural selection go wrong?</vt:lpstr>
      <vt:lpstr>The mind is a successful adaptive system</vt:lpstr>
      <vt:lpstr>Humans produce safety far more often than they reduce it</vt:lpstr>
      <vt:lpstr>Absence of evidence       evidence of absence</vt:lpstr>
      <vt:lpstr>Consequences of focusing on human error</vt:lpstr>
      <vt:lpstr>Identifying “useful” sources of data</vt:lpstr>
      <vt:lpstr>Building a knowledge framework: What to look for</vt:lpstr>
      <vt:lpstr>Observer-generated data</vt:lpstr>
      <vt:lpstr>Operator-generated data</vt:lpstr>
      <vt:lpstr>System-generated data</vt:lpstr>
      <vt:lpstr>Simulations to systematically explore insights</vt:lpstr>
      <vt:lpstr>Key Take-Aways</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 Lines</dc:title>
  <dc:creator>Jon Holbrook</dc:creator>
  <cp:lastModifiedBy>Jon Holbrook</cp:lastModifiedBy>
  <cp:revision>627</cp:revision>
  <dcterms:created xsi:type="dcterms:W3CDTF">2012-09-25T21:07:10Z</dcterms:created>
  <dcterms:modified xsi:type="dcterms:W3CDTF">2023-05-02T14:04:28Z</dcterms:modified>
</cp:coreProperties>
</file>