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6" r:id="rId1"/>
  </p:sldMasterIdLst>
  <p:notesMasterIdLst>
    <p:notesMasterId r:id="rId13"/>
  </p:notesMasterIdLst>
  <p:sldIdLst>
    <p:sldId id="256" r:id="rId2"/>
    <p:sldId id="2504" r:id="rId3"/>
    <p:sldId id="2509" r:id="rId4"/>
    <p:sldId id="2511" r:id="rId5"/>
    <p:sldId id="2514" r:id="rId6"/>
    <p:sldId id="2508" r:id="rId7"/>
    <p:sldId id="2505" r:id="rId8"/>
    <p:sldId id="2507" r:id="rId9"/>
    <p:sldId id="2513" r:id="rId10"/>
    <p:sldId id="2495" r:id="rId11"/>
    <p:sldId id="2506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Fahrner, Elizabeth CTR PEO" initials="FECP" lastIdx="4" clrIdx="0">
    <p:extLst>
      <p:ext uri="{19B8F6BF-5375-455C-9EA6-DF929625EA0E}">
        <p15:presenceInfo xmlns:p15="http://schemas.microsoft.com/office/powerpoint/2012/main" userId="Fahrner, Elizabeth CTR PEO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4DEA"/>
    <a:srgbClr val="0051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2077"/>
    <p:restoredTop sz="94694"/>
  </p:normalViewPr>
  <p:slideViewPr>
    <p:cSldViewPr snapToGrid="0" snapToObjects="1">
      <p:cViewPr varScale="1">
        <p:scale>
          <a:sx n="132" d="100"/>
          <a:sy n="132" d="100"/>
        </p:scale>
        <p:origin x="192" y="53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F76A72-E036-A340-9845-B8DC54C719A4}" type="datetimeFigureOut">
              <a:rPr lang="en-US" smtClean="0"/>
              <a:t>5/1/23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AEC2D5-3FBB-3C4B-B798-0FEB2DE0F2E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510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38053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To give you some background materials,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NASA is building the X-59 aircraft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62859A3-BED4-E648-B3D2-75D7BBAD1226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943071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6052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282991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383296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25436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6323734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1274082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62206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5C8AC1-844F-6C41-B464-229773861BC1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154678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34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14"/>
          <p:cNvSpPr>
            <a:spLocks noGrp="1" noChangeArrowheads="1"/>
          </p:cNvSpPr>
          <p:nvPr>
            <p:ph type="ftr" sz="quarter" idx="10"/>
          </p:nvPr>
        </p:nvSpPr>
        <p:spPr>
          <a:xfrm>
            <a:off x="5486400" y="6378584"/>
            <a:ext cx="5700184" cy="403225"/>
          </a:xfrm>
          <a:prstGeom prst="rect">
            <a:avLst/>
          </a:prstGeom>
        </p:spPr>
        <p:txBody>
          <a:bodyPr rtlCol="0"/>
          <a:lstStyle>
            <a:lvl1pPr eaLnBrk="0" hangingPunct="0">
              <a:defRPr i="1">
                <a:solidFill>
                  <a:schemeClr val="tx1">
                    <a:tint val="75000"/>
                  </a:schemeClr>
                </a:solidFill>
                <a:latin typeface="Arial Narrow" charset="0"/>
                <a:ea typeface="+mn-ea"/>
              </a:defRPr>
            </a:lvl1pPr>
          </a:lstStyle>
          <a:p>
            <a:pPr defTabSz="45720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15"/>
          <p:cNvSpPr>
            <a:spLocks noGrp="1" noChangeArrowheads="1"/>
          </p:cNvSpPr>
          <p:nvPr>
            <p:ph type="sldNum" sz="quarter" idx="11"/>
          </p:nvPr>
        </p:nvSpPr>
        <p:spPr>
          <a:xfrm>
            <a:off x="11277600" y="6392872"/>
            <a:ext cx="550333" cy="388937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 defTabSz="457200"/>
            <a:fld id="{75CAB4D5-45F2-7944-A8CA-D58C69983ECA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33214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458332893"/>
      </p:ext>
    </p:extLst>
  </p:cSld>
  <p:clrMapOvr>
    <a:masterClrMapping/>
  </p:clrMapOvr>
  <p:transition spd="slow"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66777282"/>
      </p:ext>
    </p:extLst>
  </p:cSld>
  <p:clrMapOvr>
    <a:masterClrMapping/>
  </p:clrMapOvr>
  <p:transition spd="slow"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22400" y="76200"/>
            <a:ext cx="10363200" cy="762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08000" y="990600"/>
            <a:ext cx="54864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990600"/>
            <a:ext cx="54864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406400" y="6324600"/>
            <a:ext cx="3860800" cy="4572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457200"/>
            <a:endParaRPr lang="en-US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>
          <a:xfrm>
            <a:off x="9347200" y="6477000"/>
            <a:ext cx="2540000" cy="304800"/>
          </a:xfrm>
          <a:prstGeom prst="rect">
            <a:avLst/>
          </a:prstGeom>
        </p:spPr>
        <p:txBody>
          <a:bodyPr/>
          <a:lstStyle>
            <a:lvl1pPr>
              <a:defRPr smtClean="0"/>
            </a:lvl1pPr>
          </a:lstStyle>
          <a:p>
            <a:pPr defTabSz="457200"/>
            <a:fld id="{75CAB4D5-45F2-7944-A8CA-D58C69983ECA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02336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6917" y="266700"/>
            <a:ext cx="11580283" cy="6223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304806" y="4114800"/>
            <a:ext cx="11571817" cy="2147888"/>
          </a:xfrm>
        </p:spPr>
        <p:txBody>
          <a:bodyPr/>
          <a:lstStyle/>
          <a:p>
            <a:pPr lvl="0"/>
            <a:r>
              <a:rPr lang="en-US" noProof="0"/>
              <a:t>Click icon to add table</a:t>
            </a:r>
            <a:endParaRPr lang="en-US" noProof="0" dirty="0"/>
          </a:p>
        </p:txBody>
      </p:sp>
      <p:sp>
        <p:nvSpPr>
          <p:cNvPr id="4" name="Slide Number Placeholder 7"/>
          <p:cNvSpPr>
            <a:spLocks noGrp="1"/>
          </p:cNvSpPr>
          <p:nvPr>
            <p:ph type="sldNum" sz="quarter" idx="10"/>
          </p:nvPr>
        </p:nvSpPr>
        <p:spPr>
          <a:xfrm>
            <a:off x="7711017" y="6492884"/>
            <a:ext cx="4165600" cy="365125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pPr defTabSz="457200"/>
            <a:fld id="{75CAB4D5-45F2-7944-A8CA-D58C69983ECA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89801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11597442" y="6468015"/>
            <a:ext cx="5766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pPr defTabSz="457200"/>
            <a:fld id="{C9AB060F-D907-954F-BBA9-2223AB22EB93}" type="slidenum">
              <a:rPr lang="en-US" smtClean="0">
                <a:solidFill>
                  <a:prstClr val="black"/>
                </a:solidFill>
              </a:rPr>
              <a:pPr defTabSz="457200"/>
              <a:t>‹#›</a:t>
            </a:fld>
            <a:endParaRPr lang="en-US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47752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0400" y="0"/>
            <a:ext cx="10261600" cy="1066800"/>
          </a:xfrm>
          <a:prstGeom prst="rect">
            <a:avLst/>
          </a:prstGeom>
        </p:spPr>
        <p:txBody>
          <a:bodyPr anchor="ctr">
            <a:normAutofit/>
          </a:bodyPr>
          <a:lstStyle>
            <a:lvl1pPr>
              <a:defRPr sz="3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>
          <a:xfrm>
            <a:off x="11679633" y="6587242"/>
            <a:ext cx="512367" cy="270759"/>
          </a:xfrm>
          <a:prstGeom prst="rect">
            <a:avLst/>
          </a:prstGeom>
        </p:spPr>
        <p:txBody>
          <a:bodyPr/>
          <a:lstStyle/>
          <a:p>
            <a:fld id="{BA160F9F-5A53-4DFD-BA55-8E3063BB41B2}" type="slidenum">
              <a:rPr lang="en-US" smtClean="0">
                <a:solidFill>
                  <a:srgbClr val="464653"/>
                </a:solidFill>
                <a:latin typeface="Gill Sans MT"/>
              </a:rPr>
              <a:pPr/>
              <a:t>‹#›</a:t>
            </a:fld>
            <a:endParaRPr lang="en-US" dirty="0">
              <a:solidFill>
                <a:srgbClr val="464653"/>
              </a:solidFill>
              <a:latin typeface="Gill Sans MT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609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r>
              <a:rPr lang="en-US">
                <a:solidFill>
                  <a:prstClr val="black">
                    <a:tint val="75000"/>
                  </a:prstClr>
                </a:solidFill>
                <a:latin typeface="Gill Sans MT"/>
              </a:rPr>
              <a:t>www.nasa.gov</a:t>
            </a:r>
            <a:endParaRPr lang="en-US" dirty="0">
              <a:solidFill>
                <a:prstClr val="black">
                  <a:tint val="75000"/>
                </a:prstClr>
              </a:solidFill>
              <a:latin typeface="Gill Sans MT"/>
            </a:endParaRPr>
          </a:p>
        </p:txBody>
      </p:sp>
    </p:spTree>
    <p:extLst>
      <p:ext uri="{BB962C8B-B14F-4D97-AF65-F5344CB8AC3E}">
        <p14:creationId xmlns:p14="http://schemas.microsoft.com/office/powerpoint/2010/main" val="249849615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9639" y="274647"/>
            <a:ext cx="10972800" cy="516391"/>
          </a:xfrm>
          <a:prstGeom prst="rect">
            <a:avLst/>
          </a:prstGeom>
        </p:spPr>
        <p:txBody>
          <a:bodyPr/>
          <a:lstStyle>
            <a:lvl1pPr algn="l">
              <a:defRPr sz="2800" b="1">
                <a:latin typeface="Helvetica"/>
                <a:cs typeface="Helvetica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09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fld id="{4F1EEE03-85FB-A04F-BEDF-E72A79BAF3B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5/1/23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165600" y="6356359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737600" y="6356359"/>
            <a:ext cx="2844800" cy="365125"/>
          </a:xfrm>
          <a:prstGeom prst="rect">
            <a:avLst/>
          </a:prstGeom>
        </p:spPr>
        <p:txBody>
          <a:bodyPr/>
          <a:lstStyle/>
          <a:p>
            <a:fld id="{71A3072E-5F03-2A40-BBE9-062CA6D72A14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060670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62626048"/>
      </p:ext>
    </p:extLst>
  </p:cSld>
  <p:clrMapOvr>
    <a:masterClrMapping/>
  </p:clrMapOvr>
  <p:transition spd="med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518160" y="870376"/>
            <a:ext cx="10972800" cy="5851663"/>
          </a:xfrm>
          <a:prstGeom prst="rect">
            <a:avLst/>
          </a:prstGeom>
        </p:spPr>
        <p:txBody>
          <a:bodyPr lIns="89850" tIns="44926" rIns="89850" bIns="44926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3" name="Rectangle 18"/>
          <p:cNvSpPr>
            <a:spLocks noGrp="1" noChangeArrowheads="1"/>
          </p:cNvSpPr>
          <p:nvPr>
            <p:ph type="sldNum" sz="quarter" idx="10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>
            <a:lvl1pPr eaLnBrk="0" hangingPunct="0">
              <a:defRPr/>
            </a:lvl1pPr>
          </a:lstStyle>
          <a:p>
            <a:pPr>
              <a:defRPr/>
            </a:pPr>
            <a:fld id="{EA99E5B6-97B7-4CA8-82F3-5A91A10E0D1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4550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emf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04800" y="41871"/>
            <a:ext cx="1097280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46780" y="1066800"/>
            <a:ext cx="10972800" cy="528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cxnSp>
        <p:nvCxnSpPr>
          <p:cNvPr id="20" name="Straight Connector 19"/>
          <p:cNvCxnSpPr/>
          <p:nvPr/>
        </p:nvCxnSpPr>
        <p:spPr bwMode="auto">
          <a:xfrm>
            <a:off x="304800" y="803871"/>
            <a:ext cx="10363200" cy="1588"/>
          </a:xfrm>
          <a:prstGeom prst="line">
            <a:avLst/>
          </a:prstGeom>
          <a:solidFill>
            <a:schemeClr val="accent1"/>
          </a:solidFill>
          <a:ln w="38100" cap="flat" cmpd="sng" algn="ctr">
            <a:gradFill flip="none" rotWithShape="1">
              <a:gsLst>
                <a:gs pos="0">
                  <a:srgbClr val="800000"/>
                </a:gs>
                <a:gs pos="100000">
                  <a:prstClr val="white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9" name="Rectangle 15"/>
          <p:cNvSpPr txBox="1">
            <a:spLocks noChangeArrowheads="1"/>
          </p:cNvSpPr>
          <p:nvPr/>
        </p:nvSpPr>
        <p:spPr bwMode="auto">
          <a:xfrm>
            <a:off x="11502812" y="6477000"/>
            <a:ext cx="689189" cy="388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lIns="101882" tIns="50941" rIns="101882" bIns="50941" anchor="b"/>
          <a:lstStyle/>
          <a:p>
            <a:pPr algn="r" defTabSz="457200"/>
            <a:fld id="{635DF09A-A84C-48C6-B725-392B7188245F}" type="slidenum">
              <a:rPr lang="en-US" sz="1000" smtClean="0">
                <a:solidFill>
                  <a:srgbClr val="800000"/>
                </a:solidFill>
                <a:latin typeface="75 Helvetica Bold" charset="0"/>
              </a:rPr>
              <a:pPr algn="r" defTabSz="457200"/>
              <a:t>‹#›</a:t>
            </a:fld>
            <a:endParaRPr lang="en-US" sz="1000" dirty="0">
              <a:solidFill>
                <a:srgbClr val="800000"/>
              </a:solidFill>
              <a:latin typeface="75 Helvetica Bold" charset="0"/>
            </a:endParaRPr>
          </a:p>
        </p:txBody>
      </p:sp>
      <p:pic>
        <p:nvPicPr>
          <p:cNvPr id="7" name="Picture 13" descr="NASA insigniaCMYK">
            <a:extLst>
              <a:ext uri="{FF2B5EF4-FFF2-40B4-BE49-F238E27FC236}">
                <a16:creationId xmlns:a16="http://schemas.microsoft.com/office/drawing/2014/main" id="{209099BC-2992-BE4F-A963-04D3A8711718}"/>
              </a:ext>
            </a:extLst>
          </p:cNvPr>
          <p:cNvPicPr preferRelativeResize="0">
            <a:picLocks noChangeAspect="1" noChangeArrowheads="1"/>
          </p:cNvPicPr>
          <p:nvPr userDrawn="1"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004972" y="138792"/>
            <a:ext cx="995680" cy="7965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005216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  <p:sldLayoutId id="2147483669" r:id="rId3"/>
    <p:sldLayoutId id="2147483670" r:id="rId4"/>
    <p:sldLayoutId id="2147483671" r:id="rId5"/>
    <p:sldLayoutId id="2147483672" r:id="rId6"/>
    <p:sldLayoutId id="2147483673" r:id="rId7"/>
    <p:sldLayoutId id="2147483674" r:id="rId8"/>
    <p:sldLayoutId id="2147483675" r:id="rId9"/>
    <p:sldLayoutId id="2147483676" r:id="rId10"/>
  </p:sldLayoutIdLst>
  <p:txStyles>
    <p:titleStyle>
      <a:lvl1pPr algn="l" defTabSz="457200" rtl="0" eaLnBrk="1" fontAlgn="base" hangingPunct="1">
        <a:spcBef>
          <a:spcPct val="0"/>
        </a:spcBef>
        <a:spcAft>
          <a:spcPct val="0"/>
        </a:spcAft>
        <a:defRPr lang="en-US" sz="2800" b="1" kern="1200" dirty="0">
          <a:solidFill>
            <a:schemeClr val="tx1"/>
          </a:solidFill>
          <a:latin typeface="+mj-lt"/>
          <a:ea typeface="ＭＳ Ｐゴシック" charset="-128"/>
          <a:cs typeface="Helvetica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2800" b="1">
          <a:solidFill>
            <a:schemeClr val="tx1"/>
          </a:solidFill>
          <a:latin typeface="Helvetica" charset="0"/>
          <a:ea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pitchFamily="34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Helvetica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jp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85BA5131-C85C-FF4D-88AA-2B32491A82E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/>
          <a:stretch/>
        </p:blipFill>
        <p:spPr>
          <a:xfrm>
            <a:off x="2" y="0"/>
            <a:ext cx="12191998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2F651D4F-1FB7-5D42-9CED-987E3FA7CB49}"/>
              </a:ext>
            </a:extLst>
          </p:cNvPr>
          <p:cNvSpPr txBox="1"/>
          <p:nvPr/>
        </p:nvSpPr>
        <p:spPr>
          <a:xfrm>
            <a:off x="0" y="-59564"/>
            <a:ext cx="10956255" cy="58477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effectLst/>
                <a:latin typeface="Calibri" panose="020F0502020204030204" pitchFamily="34" charset="0"/>
                <a:ea typeface="Times New Roman" panose="02020603050405020304" pitchFamily="18" charset="0"/>
              </a:rPr>
              <a:t>Nonlinear Acoustic Propagation in Low-Density Media</a:t>
            </a:r>
            <a:endParaRPr lang="en-US" sz="3200" b="1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F6F6682-58DE-3A4A-AEFB-2B5F8F4BF55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56256" y="-59563"/>
            <a:ext cx="1235743" cy="1077218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343CC148-E0FD-3B41-925D-4900E05EF509}"/>
              </a:ext>
            </a:extLst>
          </p:cNvPr>
          <p:cNvSpPr txBox="1"/>
          <p:nvPr/>
        </p:nvSpPr>
        <p:spPr>
          <a:xfrm>
            <a:off x="3786692" y="3470090"/>
            <a:ext cx="8304392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b="1" dirty="0">
                <a:solidFill>
                  <a:schemeClr val="bg1"/>
                </a:solidFill>
              </a:rPr>
              <a:t>Joel B. Lonzaga 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NASA Langley Research Center</a:t>
            </a:r>
          </a:p>
          <a:p>
            <a:pPr algn="r"/>
            <a:r>
              <a:rPr lang="en-US" sz="2400" dirty="0">
                <a:solidFill>
                  <a:schemeClr val="bg1"/>
                </a:solidFill>
              </a:rPr>
              <a:t>Hampton, Virginia</a:t>
            </a:r>
          </a:p>
          <a:p>
            <a:pPr algn="r"/>
            <a:endParaRPr lang="en-US" sz="2400" b="1" dirty="0">
              <a:solidFill>
                <a:schemeClr val="bg1"/>
              </a:solidFill>
            </a:endParaRPr>
          </a:p>
          <a:p>
            <a:pPr algn="r"/>
            <a:r>
              <a:rPr lang="en-US" sz="2000" b="1" dirty="0">
                <a:solidFill>
                  <a:schemeClr val="bg1"/>
                </a:solidFill>
              </a:rPr>
              <a:t>184</a:t>
            </a:r>
            <a:r>
              <a:rPr lang="en-US" sz="2000" b="1" baseline="30000" dirty="0">
                <a:solidFill>
                  <a:schemeClr val="bg1"/>
                </a:solidFill>
              </a:rPr>
              <a:t>th</a:t>
            </a:r>
            <a:r>
              <a:rPr lang="en-US" sz="2000" b="1" dirty="0">
                <a:solidFill>
                  <a:schemeClr val="bg1"/>
                </a:solidFill>
              </a:rPr>
              <a:t>  Meeting of the Acoustical Soc. of America </a:t>
            </a:r>
          </a:p>
          <a:p>
            <a:pPr algn="r"/>
            <a:r>
              <a:rPr lang="en-US" sz="2400" b="1" dirty="0">
                <a:solidFill>
                  <a:schemeClr val="bg1"/>
                </a:solidFill>
              </a:rPr>
              <a:t> </a:t>
            </a:r>
          </a:p>
          <a:p>
            <a:pPr algn="r"/>
            <a:r>
              <a:rPr lang="en-US" sz="2000" b="1" dirty="0">
                <a:solidFill>
                  <a:schemeClr val="bg1"/>
                </a:solidFill>
              </a:rPr>
              <a:t>Chicago, IL</a:t>
            </a:r>
          </a:p>
          <a:p>
            <a:pPr algn="r"/>
            <a:endParaRPr lang="en-US" sz="2000" b="1" dirty="0">
              <a:solidFill>
                <a:schemeClr val="bg1"/>
              </a:solidFill>
            </a:endParaRPr>
          </a:p>
          <a:p>
            <a:pPr algn="r"/>
            <a:r>
              <a:rPr lang="en-US" sz="2000" b="1" dirty="0">
                <a:solidFill>
                  <a:schemeClr val="bg1"/>
                </a:solidFill>
              </a:rPr>
              <a:t>May 8-12, 2023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F4CF893-9237-E14A-BE17-C2D08D44FE01}"/>
              </a:ext>
            </a:extLst>
          </p:cNvPr>
          <p:cNvSpPr txBox="1"/>
          <p:nvPr/>
        </p:nvSpPr>
        <p:spPr>
          <a:xfrm>
            <a:off x="4611757" y="6396106"/>
            <a:ext cx="258570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2"/>
                </a:solidFill>
              </a:rPr>
              <a:t>joel.b.lonzaga@nasa.gov</a:t>
            </a:r>
          </a:p>
        </p:txBody>
      </p:sp>
    </p:spTree>
    <p:extLst>
      <p:ext uri="{BB962C8B-B14F-4D97-AF65-F5344CB8AC3E}">
        <p14:creationId xmlns:p14="http://schemas.microsoft.com/office/powerpoint/2010/main" val="5475308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94844816-F5AB-654F-8349-01FE9FEF32ED}"/>
              </a:ext>
            </a:extLst>
          </p:cNvPr>
          <p:cNvSpPr txBox="1"/>
          <p:nvPr/>
        </p:nvSpPr>
        <p:spPr>
          <a:xfrm>
            <a:off x="690495" y="904253"/>
            <a:ext cx="7813034" cy="46474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1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Motivation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Burgers equation is inadequate for secondary booms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Nonlinearity increases with altitude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Modeling of secondary booms accounting for interaction of the field with itself at two different field points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Derivation of the finite amplitude speed of sound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Green’s function of the full, nonlinear wave equation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Self-energy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Effects on the acoustic field of the correction to the sound speed</a:t>
            </a:r>
          </a:p>
          <a:p>
            <a:endParaRPr lang="en-US" dirty="0"/>
          </a:p>
          <a:p>
            <a:pPr marL="285750" indent="-285750">
              <a:buFont typeface="Wingdings" pitchFamily="2" charset="2"/>
              <a:buChar char="Ø"/>
            </a:pPr>
            <a:r>
              <a:rPr lang="en-US" sz="2000" dirty="0"/>
              <a:t>Conclusion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713AC59-D388-044A-ADB2-652392D782EC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Outline							</a:t>
            </a:r>
          </a:p>
        </p:txBody>
      </p:sp>
    </p:spTree>
    <p:extLst>
      <p:ext uri="{BB962C8B-B14F-4D97-AF65-F5344CB8AC3E}">
        <p14:creationId xmlns:p14="http://schemas.microsoft.com/office/powerpoint/2010/main" val="784132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hart, line chart&#10;&#10;Description automatically generated">
            <a:extLst>
              <a:ext uri="{FF2B5EF4-FFF2-40B4-BE49-F238E27FC236}">
                <a16:creationId xmlns:a16="http://schemas.microsoft.com/office/drawing/2014/main" id="{90D31EB8-515F-4B4C-42FF-B73C55E660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1673" y="1982643"/>
            <a:ext cx="7131130" cy="4456957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Existing Nonlinear Wave Equation for Sonic Booms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1080B3-6579-C285-EB77-51252A8CA937}"/>
                  </a:ext>
                </a:extLst>
              </p:cNvPr>
              <p:cNvSpPr txBox="1"/>
              <p:nvPr/>
            </p:nvSpPr>
            <p:spPr>
              <a:xfrm>
                <a:off x="268357" y="1079129"/>
                <a:ext cx="4603316" cy="414222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Augmented Burgers Equation</a:t>
                </a:r>
              </a:p>
              <a:p>
                <a:pPr algn="ctr"/>
                <a14:m>
                  <m:oMath xmlns:m="http://schemas.openxmlformats.org/officeDocument/2006/math"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en-US" i="1">
                        <a:latin typeface="Cambria Math" panose="02040503050406030204" pitchFamily="18" charset="0"/>
                      </a:rPr>
                      <m:t>𝑢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𝑢</m:t>
                            </m:r>
                          </m:e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𝜕𝜏</m:t>
                        </m:r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𝑎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num>
                      <m:den>
                        <m:r>
                          <a:rPr lang="en-US" i="1">
                            <a:latin typeface="Cambria Math" panose="02040503050406030204" pitchFamily="18" charset="0"/>
                          </a:rPr>
                          <m:t>𝜕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𝜏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/>
                  <a:t>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𝑎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</m:t>
                            </m:r>
                          </m:num>
                          <m:den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𝜕𝜏</m:t>
                            </m:r>
                          </m:den>
                        </m:f>
                      </m:e>
                    </m:d>
                  </m:oMath>
                </a14:m>
                <a:endParaRPr lang="en-US" dirty="0"/>
              </a:p>
              <a:p>
                <a:pPr algn="ctr"/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One-way, lossy, 2nd order nonlinear transport equation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Does not account for  the interaction of sound itself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Does well for primary booms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Solutions tend to become N-waves with enough propagation distance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1080B3-6579-C285-EB77-51252A8CA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68357" y="1079129"/>
                <a:ext cx="4603316" cy="4142227"/>
              </a:xfrm>
              <a:prstGeom prst="rect">
                <a:avLst/>
              </a:prstGeom>
              <a:blipFill>
                <a:blip r:embed="rId4"/>
                <a:stretch>
                  <a:fillRect l="-549" t="-305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153DDBF8-B88B-2DBA-9C1A-2CA799E7D790}"/>
              </a:ext>
            </a:extLst>
          </p:cNvPr>
          <p:cNvSpPr txBox="1"/>
          <p:nvPr/>
        </p:nvSpPr>
        <p:spPr>
          <a:xfrm>
            <a:off x="6790095" y="1692713"/>
            <a:ext cx="3981255" cy="3751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Lossy and Lossless Solutions</a:t>
            </a:r>
          </a:p>
        </p:txBody>
      </p:sp>
    </p:spTree>
    <p:extLst>
      <p:ext uri="{BB962C8B-B14F-4D97-AF65-F5344CB8AC3E}">
        <p14:creationId xmlns:p14="http://schemas.microsoft.com/office/powerpoint/2010/main" val="32077419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Characteristics of Secondary Booms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5C1C689-3E29-B742-04A0-D238646F397C}"/>
              </a:ext>
            </a:extLst>
          </p:cNvPr>
          <p:cNvSpPr txBox="1"/>
          <p:nvPr/>
        </p:nvSpPr>
        <p:spPr>
          <a:xfrm>
            <a:off x="6590371" y="1360449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  <p:pic>
        <p:nvPicPr>
          <p:cNvPr id="4" name="Picture 3" descr="Diagram&#10;&#10;Description automatically generated">
            <a:extLst>
              <a:ext uri="{FF2B5EF4-FFF2-40B4-BE49-F238E27FC236}">
                <a16:creationId xmlns:a16="http://schemas.microsoft.com/office/drawing/2014/main" id="{BCADEED6-A3CF-3D50-0CB5-B0CF2B5F051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7129" y="1967109"/>
            <a:ext cx="10675241" cy="445831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56A8CB5-CECC-32DC-B757-8D957A088B06}"/>
              </a:ext>
            </a:extLst>
          </p:cNvPr>
          <p:cNvSpPr txBox="1"/>
          <p:nvPr/>
        </p:nvSpPr>
        <p:spPr>
          <a:xfrm>
            <a:off x="747129" y="898784"/>
            <a:ext cx="7898381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Typical of recorded secondary booms from a supersonic Concorde plane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Different arrivals from the same event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Do not resemble an N-wave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DC95097-6D71-9EE8-2D5A-5C528D5EF21F}"/>
              </a:ext>
            </a:extLst>
          </p:cNvPr>
          <p:cNvSpPr txBox="1"/>
          <p:nvPr/>
        </p:nvSpPr>
        <p:spPr>
          <a:xfrm>
            <a:off x="1078173" y="6496332"/>
            <a:ext cx="543058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Source: </a:t>
            </a:r>
            <a:r>
              <a:rPr lang="en-US" sz="1200" i="1" dirty="0" err="1"/>
              <a:t>Maglieri</a:t>
            </a:r>
            <a:r>
              <a:rPr lang="en-US" sz="1200" i="1" dirty="0"/>
              <a:t> et al., “</a:t>
            </a:r>
            <a:r>
              <a:rPr lang="en-US" sz="1200" i="1" dirty="0">
                <a:latin typeface="Calibri" panose="020F0502020204030204" pitchFamily="34" charset="0"/>
              </a:rPr>
              <a:t>Sonic Boom: Six Decades of Research," NASA SP-2014-622</a:t>
            </a:r>
          </a:p>
        </p:txBody>
      </p:sp>
    </p:spTree>
    <p:extLst>
      <p:ext uri="{BB962C8B-B14F-4D97-AF65-F5344CB8AC3E}">
        <p14:creationId xmlns:p14="http://schemas.microsoft.com/office/powerpoint/2010/main" val="6207402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852E1-2FDD-6CFC-94C3-F0C5BBA9F8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/>
              <a:t>Effective Coefficient of Nonlinearity in the Stratified Atmosphere</a:t>
            </a:r>
          </a:p>
        </p:txBody>
      </p:sp>
      <p:pic>
        <p:nvPicPr>
          <p:cNvPr id="5" name="Picture 4" descr="Chart, line chart&#10;&#10;Description automatically generated">
            <a:extLst>
              <a:ext uri="{FF2B5EF4-FFF2-40B4-BE49-F238E27FC236}">
                <a16:creationId xmlns:a16="http://schemas.microsoft.com/office/drawing/2014/main" id="{A57AB0F9-7EB8-A86B-5DEB-DA98ED1694C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7471" y="836718"/>
            <a:ext cx="6846158" cy="5418309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88FA85-CF97-6B64-75A2-2FDB8D51B99F}"/>
                  </a:ext>
                </a:extLst>
              </p:cNvPr>
              <p:cNvSpPr txBox="1"/>
              <p:nvPr/>
            </p:nvSpPr>
            <p:spPr>
              <a:xfrm>
                <a:off x="377459" y="1088506"/>
                <a:ext cx="4393324" cy="4433201"/>
              </a:xfrm>
              <a:prstGeom prst="rect">
                <a:avLst/>
              </a:prstGeom>
              <a:noFill/>
              <a:ln w="25400"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Effective coefficient of </a:t>
                </a:r>
                <a:r>
                  <a:rPr lang="en-US" dirty="0" err="1"/>
                  <a:t>nonlinea</a:t>
                </a:r>
                <a:r>
                  <a:rPr lang="en-US" dirty="0"/>
                  <a:t>rity: </a:t>
                </a: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  <m:r>
                      <a:rPr lang="en-US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𝑝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</m:sSub>
                        <m:sSubSup>
                          <m:sSub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𝑟</m:t>
                            </m:r>
                          </m:sub>
                          <m:sup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3</m:t>
                            </m:r>
                          </m:sup>
                        </m:sSubSup>
                      </m:den>
                    </m:f>
                    <m:r>
                      <a:rPr lang="en-US" i="1">
                        <a:latin typeface="Cambria Math" panose="02040503050406030204" pitchFamily="18" charset="0"/>
                      </a:rPr>
                      <m:t> </m:t>
                    </m:r>
                    <m:rad>
                      <m:radPr>
                        <m:degHide m:val="on"/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radPr>
                      <m:deg/>
                      <m:e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𝐽</m:t>
                            </m:r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,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𝑟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bSup>
                          </m:num>
                          <m:den>
                            <m:sSub>
                              <m:sSub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𝐽</m:t>
                                    </m:r>
                                  </m:e>
                                  <m: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𝜌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</m:sSub>
                            <m:sSubSup>
                              <m:sSubSupPr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sSubSupPr>
                              <m:e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𝑐</m:t>
                                </m:r>
                              </m:e>
                              <m:sub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𝑜</m:t>
                                </m:r>
                              </m:sub>
                              <m:sup>
                                <m:r>
                                  <a:rPr lang="en-US" i="1">
                                    <a:latin typeface="Cambria Math" panose="02040503050406030204" pitchFamily="18" charset="0"/>
                                  </a:rPr>
                                  <m:t>5</m:t>
                                </m:r>
                              </m:sup>
                            </m:sSubSup>
                          </m:den>
                        </m:f>
                      </m:e>
                    </m:rad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From cruising altitude of 17 km to a stratospheric altitude of 50 km,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𝑜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,</m:t>
                            </m:r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𝑖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𝜌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Cambria Math" panose="02040503050406030204" pitchFamily="18" charset="0"/>
                      </a:rPr>
                      <m:t>~</m:t>
                    </m:r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to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10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3</m:t>
                        </m:r>
                      </m:sup>
                    </m:sSup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acc>
                      <m:accPr>
                        <m:chr m:val="̃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</m:acc>
                  </m:oMath>
                </a14:m>
                <a:r>
                  <a:rPr lang="en-US" dirty="0"/>
                  <a:t> may be large enough such that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0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may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not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be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negligible</m:t>
                    </m:r>
                  </m:oMath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Effect with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acc>
                          <m:accPr>
                            <m:chr m:val="̃"/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𝛽</m:t>
                            </m:r>
                          </m:e>
                        </m:acc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en-US" dirty="0"/>
                  <a:t> is cumulative with propagation distance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0188FA85-CF97-6B64-75A2-2FDB8D51B99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77459" y="1088506"/>
                <a:ext cx="4393324" cy="4433201"/>
              </a:xfrm>
              <a:prstGeom prst="rect">
                <a:avLst/>
              </a:prstGeom>
              <a:blipFill>
                <a:blip r:embed="rId3"/>
                <a:stretch>
                  <a:fillRect l="-573" t="-284"/>
                </a:stretch>
              </a:blipFill>
              <a:ln w="25400"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1CAD824F-F11F-D1AA-84B0-F18758C66795}"/>
              </a:ext>
            </a:extLst>
          </p:cNvPr>
          <p:cNvSpPr txBox="1"/>
          <p:nvPr/>
        </p:nvSpPr>
        <p:spPr>
          <a:xfrm>
            <a:off x="651641" y="6348248"/>
            <a:ext cx="582082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Lonzaga et al., </a:t>
            </a:r>
            <a:r>
              <a:rPr lang="en-US" sz="1200" i="1" dirty="0">
                <a:effectLst/>
                <a:latin typeface="Times"/>
              </a:rPr>
              <a:t>Modelling waveforms of infrasound arrivals from impulsive sources</a:t>
            </a:r>
          </a:p>
          <a:p>
            <a:r>
              <a:rPr lang="en-US" sz="1200" i="1" dirty="0">
                <a:effectLst/>
                <a:latin typeface="Times"/>
              </a:rPr>
              <a:t>using weakly non-linear ray theory, </a:t>
            </a:r>
            <a:r>
              <a:rPr lang="en-US" sz="1200" i="1" dirty="0" err="1">
                <a:effectLst/>
                <a:latin typeface="Times"/>
              </a:rPr>
              <a:t>Geophys</a:t>
            </a:r>
            <a:r>
              <a:rPr lang="en-US" sz="1200" i="1" dirty="0">
                <a:effectLst/>
                <a:latin typeface="Times"/>
              </a:rPr>
              <a:t>. J. Int. (2015) 200, 1347–1361</a:t>
            </a:r>
            <a:r>
              <a:rPr lang="en-US" sz="1200" i="1" dirty="0">
                <a:latin typeface="Times"/>
              </a:rPr>
              <a:t>.</a:t>
            </a:r>
            <a:endParaRPr lang="en-US" sz="1200" i="1" dirty="0">
              <a:effectLst/>
              <a:latin typeface="Times"/>
            </a:endParaRPr>
          </a:p>
        </p:txBody>
      </p:sp>
    </p:spTree>
    <p:extLst>
      <p:ext uri="{BB962C8B-B14F-4D97-AF65-F5344CB8AC3E}">
        <p14:creationId xmlns:p14="http://schemas.microsoft.com/office/powerpoint/2010/main" val="231663183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89378" y="244081"/>
            <a:ext cx="1084359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/>
              <a:t>Green’s Function For Finite-Amplitude Speed of Sound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AA0037-45FE-A586-CC4F-7116E636B262}"/>
                  </a:ext>
                </a:extLst>
              </p:cNvPr>
              <p:cNvSpPr txBox="1"/>
              <p:nvPr/>
            </p:nvSpPr>
            <p:spPr>
              <a:xfrm>
                <a:off x="669072" y="890756"/>
                <a:ext cx="10983952" cy="5218608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The “Augmented” Westervelt Equation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Second-order, nonlinear wave equation 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Green’s function equation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m:rPr>
                              <m:nor/>
                            </m:rPr>
                            <a:rPr lang="en-US" dirty="0"/>
                            <m:t> 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num>
                        <m:den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𝜌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4</m:t>
                              </m:r>
                            </m:sup>
                          </m:sSubSup>
                        </m:den>
                      </m:f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num>
                        <m:den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𝜕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</m:den>
                      </m:f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 −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𝑔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/>
              </a:p>
              <a:p>
                <a:pPr/>
                <a:r>
                  <a:rPr lang="en-US" dirty="0"/>
                  <a:t>where: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𝜕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num>
                            <m:den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𝜕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d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den>
                          </m:f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𝑝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d>
                                <m:d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𝑡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p>
                                  </m:sSubSup>
                                  <m:f>
                                    <m:f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</m:num>
                                    <m:den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𝜕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𝑥</m:t>
                                      </m:r>
                                    </m:den>
                                  </m:f>
                                </m:e>
                              </m:d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 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𝑝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𝑝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𝑠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𝑡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</m:nary>
                    </m:oMath>
                  </m:oMathPara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: the spatial and temporal coordinates of the source</a:t>
                </a:r>
              </a:p>
              <a:p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dirty="0"/>
                  <a:t>     : the observation coordinates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r>
                  <a:rPr lang="en-US" dirty="0"/>
                  <a:t>           :</a:t>
                </a:r>
                <a14:m>
                  <m:oMath xmlns:m="http://schemas.openxmlformats.org/officeDocument/2006/math">
                    <m:r>
                      <a:rPr lang="en-US" dirty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small</m:t>
                    </m:r>
                    <m:r>
                      <a:rPr lang="en-US">
                        <a:latin typeface="Cambria Math" panose="02040503050406030204" pitchFamily="18" charset="0"/>
                      </a:rPr>
                      <m:t>−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amplitude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speed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of</m:t>
                    </m:r>
                    <m:r>
                      <a:rPr lang="en-US">
                        <a:latin typeface="Cambria Math" panose="02040503050406030204" pitchFamily="18" charset="0"/>
                      </a:rPr>
                      <m:t> 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sound</m:t>
                    </m:r>
                  </m:oMath>
                </a14:m>
                <a:endParaRPr lang="en-US" dirty="0"/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𝑔</m:t>
                    </m:r>
                  </m:oMath>
                </a14:m>
                <a:r>
                  <a:rPr lang="en-US" dirty="0"/>
                  <a:t>	: Green’s function</a:t>
                </a: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</m:oMath>
                </a14:m>
                <a:r>
                  <a:rPr lang="en-US" dirty="0"/>
                  <a:t>	: Acoustic pressure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AA0037-45FE-A586-CC4F-7116E636B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69072" y="890756"/>
                <a:ext cx="10983952" cy="5218608"/>
              </a:xfrm>
              <a:prstGeom prst="rect">
                <a:avLst/>
              </a:prstGeom>
              <a:blipFill>
                <a:blip r:embed="rId3"/>
                <a:stretch>
                  <a:fillRect l="-461" t="-242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913515-523A-66D5-AA74-19A443ACE7D8}"/>
                  </a:ext>
                </a:extLst>
              </p:cNvPr>
              <p:cNvSpPr txBox="1"/>
              <p:nvPr/>
            </p:nvSpPr>
            <p:spPr>
              <a:xfrm>
                <a:off x="4436678" y="5297782"/>
                <a:ext cx="7428380" cy="1073884"/>
              </a:xfrm>
              <a:prstGeom prst="rect">
                <a:avLst/>
              </a:prstGeom>
              <a:gradFill flip="none" rotWithShape="1">
                <a:gsLst>
                  <a:gs pos="0">
                    <a:schemeClr val="accent4">
                      <a:lumMod val="5000"/>
                      <a:lumOff val="95000"/>
                    </a:schemeClr>
                  </a:gs>
                  <a:gs pos="74000">
                    <a:schemeClr val="accent4">
                      <a:lumMod val="45000"/>
                      <a:lumOff val="55000"/>
                    </a:schemeClr>
                  </a:gs>
                  <a:gs pos="83000">
                    <a:schemeClr val="accent4">
                      <a:lumMod val="45000"/>
                      <a:lumOff val="55000"/>
                    </a:schemeClr>
                  </a:gs>
                  <a:gs pos="100000">
                    <a:schemeClr val="accent4">
                      <a:lumMod val="30000"/>
                      <a:lumOff val="70000"/>
                    </a:schemeClr>
                  </a:gs>
                </a:gsLst>
                <a:lin ang="5400000" scaled="1"/>
                <a:tileRect/>
              </a:gradFill>
            </p:spPr>
            <p:txBody>
              <a:bodyPr wrap="none" rtlCol="0">
                <a:spAutoFit/>
              </a:bodyPr>
              <a:lstStyle/>
              <a:p>
                <a:r>
                  <a:rPr lang="en-US" dirty="0"/>
                  <a:t>Fourier Transform Convention: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 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f>
                          <m:f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𝑑𝑘𝑑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</m:num>
                          <m:den>
                            <m:sSup>
                              <m:sSup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sSupPr>
                              <m:e>
                                <m:d>
                                  <m:dPr>
                                    <m:ctrl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𝜋</m:t>
                                    </m:r>
                                  </m:e>
                                </m:d>
                              </m:e>
                              <m:sup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2</m:t>
                                </m:r>
                              </m:sup>
                            </m:sSup>
                          </m:den>
                        </m:f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(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𝑘𝑥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)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𝑃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,  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𝑃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nary>
                      <m:naryPr>
                        <m:limLoc m:val="undOvr"/>
                        <m:subHide m:val="on"/>
                        <m:supHide m:val="on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naryPr>
                      <m:sub/>
                      <m:sup/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𝑑𝑥𝑑𝑡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d>
                              <m:dPr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𝜔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𝑡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−</m:t>
                                </m:r>
                                <m: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  <m:t>𝑘𝑥</m:t>
                                </m:r>
                              </m:e>
                            </m:d>
                          </m:sup>
                        </m:sSup>
                      </m:e>
                    </m:nary>
                    <m:r>
                      <a:rPr lang="en-US" b="0" i="1" smtClean="0">
                        <a:latin typeface="Cambria Math" panose="02040503050406030204" pitchFamily="18" charset="0"/>
                      </a:rPr>
                      <m:t>𝑝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𝑡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b="0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𝜅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/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</m:oMath>
                </a14:m>
                <a:endParaRPr lang="en-US" b="0" dirty="0"/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88913515-523A-66D5-AA74-19A443ACE7D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36678" y="5297782"/>
                <a:ext cx="7428380" cy="1073884"/>
              </a:xfrm>
              <a:prstGeom prst="rect">
                <a:avLst/>
              </a:prstGeom>
              <a:blipFill>
                <a:blip r:embed="rId4"/>
                <a:stretch>
                  <a:fillRect l="-683" t="-17647" b="-40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>
            <a:extLst>
              <a:ext uri="{FF2B5EF4-FFF2-40B4-BE49-F238E27FC236}">
                <a16:creationId xmlns:a16="http://schemas.microsoft.com/office/drawing/2014/main" id="{AF550D50-CA50-4B04-1C67-45031A42B383}"/>
              </a:ext>
            </a:extLst>
          </p:cNvPr>
          <p:cNvSpPr txBox="1"/>
          <p:nvPr/>
        </p:nvSpPr>
        <p:spPr>
          <a:xfrm>
            <a:off x="375409" y="6504186"/>
            <a:ext cx="9251956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i="1" dirty="0"/>
              <a:t>Ref: </a:t>
            </a:r>
            <a:r>
              <a:rPr lang="en-US" sz="1200" i="1" dirty="0" err="1"/>
              <a:t>Aanonsen</a:t>
            </a:r>
            <a:r>
              <a:rPr lang="en-US" sz="1200" i="1" dirty="0"/>
              <a:t> et al., Distortion and harmonic generation in the near-field of a finite amplitude sound beam, JASA 75, 749-768 (1984).</a:t>
            </a:r>
          </a:p>
        </p:txBody>
      </p:sp>
    </p:spTree>
    <p:extLst>
      <p:ext uri="{BB962C8B-B14F-4D97-AF65-F5344CB8AC3E}">
        <p14:creationId xmlns:p14="http://schemas.microsoft.com/office/powerpoint/2010/main" val="16317271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AA0037-45FE-A586-CC4F-7116E636B262}"/>
                  </a:ext>
                </a:extLst>
              </p:cNvPr>
              <p:cNvSpPr txBox="1"/>
              <p:nvPr/>
            </p:nvSpPr>
            <p:spPr>
              <a:xfrm>
                <a:off x="185530" y="963965"/>
                <a:ext cx="11529392" cy="2724207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From the Nonlinear Wave Equation (Westervelt’s Equation)</a:t>
                </a:r>
              </a:p>
              <a:p>
                <a:endParaRPr lang="en-US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:endParaRPr lang="en-US" dirty="0"/>
              </a:p>
              <a:p>
                <a:pPr/>
                <a14:m>
                  <m:oMath xmlns:m="http://schemas.openxmlformats.org/officeDocument/2006/math">
                    <m:sSub>
                      <m:sSubPr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b="0" dirty="0"/>
                  <a:t> is called free-space or bare Green’s function</a:t>
                </a:r>
              </a:p>
            </p:txBody>
          </p:sp>
        </mc:Choice>
        <mc:Fallback>
          <p:sp>
            <p:nvSpPr>
              <p:cNvPr id="4" name="TextBox 3">
                <a:extLst>
                  <a:ext uri="{FF2B5EF4-FFF2-40B4-BE49-F238E27FC236}">
                    <a16:creationId xmlns:a16="http://schemas.microsoft.com/office/drawing/2014/main" id="{04AA0037-45FE-A586-CC4F-7116E636B26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30" y="963965"/>
                <a:ext cx="11529392" cy="2724207"/>
              </a:xfrm>
              <a:prstGeom prst="rect">
                <a:avLst/>
              </a:prstGeom>
              <a:blipFill>
                <a:blip r:embed="rId3"/>
                <a:stretch>
                  <a:fillRect l="-329" t="-19444" b="-7407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ADDDA5A-5CAC-1E2F-0292-82BFEC1FC4DD}"/>
                  </a:ext>
                </a:extLst>
              </p:cNvPr>
              <p:cNvSpPr txBox="1"/>
              <p:nvPr/>
            </p:nvSpPr>
            <p:spPr>
              <a:xfrm>
                <a:off x="185530" y="4169144"/>
                <a:ext cx="11529392" cy="249638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Use perturbative iteration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 smtClean="0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</m:e>
                      </m:nary>
                      <m:r>
                        <a:rPr lang="en-US" i="1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𝑘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𝑒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𝑥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d>
                            <m:d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p>
                                <m:sSup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e>
                          </m:d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𝑠</m:t>
                              </m:r>
                            </m:sub>
                          </m:sSub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𝑂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𝛽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where: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Σ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(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)−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/>
                <a:endParaRPr lang="en-US" dirty="0"/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,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</m:oMath>
                </a14:m>
                <a:r>
                  <a:rPr lang="en-US" dirty="0"/>
                  <a:t> is called the dressed Green’s function</a:t>
                </a:r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3ADDDA5A-5CAC-1E2F-0292-82BFEC1FC4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5530" y="4169144"/>
                <a:ext cx="11529392" cy="2496389"/>
              </a:xfrm>
              <a:prstGeom prst="rect">
                <a:avLst/>
              </a:prstGeom>
              <a:blipFill>
                <a:blip r:embed="rId4"/>
                <a:stretch>
                  <a:fillRect l="-329" t="-32161" b="-603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3812241C-A2CE-DCA9-F399-9B696314266C}"/>
              </a:ext>
            </a:extLst>
          </p:cNvPr>
          <p:cNvSpPr txBox="1"/>
          <p:nvPr/>
        </p:nvSpPr>
        <p:spPr>
          <a:xfrm>
            <a:off x="289378" y="244081"/>
            <a:ext cx="108435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Green’s Function in Fourier Space</a:t>
            </a:r>
          </a:p>
        </p:txBody>
      </p:sp>
    </p:spTree>
    <p:extLst>
      <p:ext uri="{BB962C8B-B14F-4D97-AF65-F5344CB8AC3E}">
        <p14:creationId xmlns:p14="http://schemas.microsoft.com/office/powerpoint/2010/main" val="33529513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Finite-Amplitude Speed of Sound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568883A-5464-C496-6CFC-F62E631CB45B}"/>
                  </a:ext>
                </a:extLst>
              </p:cNvPr>
              <p:cNvSpPr txBox="1"/>
              <p:nvPr/>
            </p:nvSpPr>
            <p:spPr>
              <a:xfrm>
                <a:off x="899534" y="1123327"/>
                <a:ext cx="5196466" cy="4904869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Dressed Green’s function: 	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Sup>
                        <m:sSub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𝑑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bSup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sSubSup>
                            <m:sSub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𝜅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𝑒𝑓</m:t>
                              </m:r>
                            </m:sub>
                            <m:sup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𝜖</m:t>
                          </m:r>
                        </m:den>
                      </m:f>
                    </m:oMath>
                  </m:oMathPara>
                </a14:m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Effective wavenumber</a:t>
                </a: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r>
                  <a:rPr lang="en-US" b="0" dirty="0"/>
                  <a:t>	</a:t>
                </a:r>
                <a:r>
                  <a:rPr lang="en-US" dirty="0"/>
                  <a:t>      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p>
                        <m:r>
                          <a:rPr lang="en-US" i="1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m:rPr>
                        <m:sty m:val="p"/>
                      </m:rPr>
                      <a:rPr lang="en-US">
                        <a:latin typeface="Cambria Math" panose="02040503050406030204" pitchFamily="18" charset="0"/>
                      </a:rPr>
                      <m:t>Σ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𝜔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dirty="0"/>
              </a:p>
              <a:p>
                <a:endParaRPr lang="en-US" dirty="0"/>
              </a:p>
              <a:p>
                <a:r>
                  <a:rPr lang="en-US" dirty="0"/>
                  <a:t>	    </a:t>
                </a:r>
                <a14:m>
                  <m:oMath xmlns:m="http://schemas.openxmlformats.org/officeDocument/2006/math">
                    <m:r>
                      <a:rPr lang="en-US" b="0" i="0" smtClean="0">
                        <a:latin typeface="Cambria Math" panose="02040503050406030204" pitchFamily="18" charset="0"/>
                      </a:rPr>
                      <m:t>     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𝜅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𝑒𝑓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</m:num>
                      <m:den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</m:t>
                        </m:r>
                        <m:sSub>
                          <m:sSub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𝑐</m:t>
                            </m:r>
                          </m:e>
                          <m:sub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𝑜</m:t>
                            </m:r>
                          </m:sub>
                        </m:sSub>
                      </m:den>
                    </m:f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1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1</m:t>
                            </m:r>
                          </m:num>
                          <m:den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8</m:t>
                            </m:r>
                          </m:den>
                        </m:f>
                        <m:sSup>
                          <m:sSup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latin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f>
                                  <m:fPr>
                                    <m:ctrlP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</m:ctrlPr>
                                  </m:fPr>
                                  <m:num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2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𝛽</m:t>
                                    </m:r>
                                    <m:r>
                                      <a:rPr lang="en-US" i="1">
                                        <a:latin typeface="Cambria Math" panose="02040503050406030204" pitchFamily="18" charset="0"/>
                                      </a:rPr>
                                      <m:t>−</m:t>
                                    </m:r>
                                    <m:sSup>
                                      <m:s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𝛽</m:t>
                                        </m:r>
                                      </m:e>
                                      <m:sup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p>
                                  </m:num>
                                  <m:den>
                                    <m:sSubSup>
                                      <m:sSub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𝜌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2</m:t>
                                        </m:r>
                                      </m:sup>
                                    </m:sSubSup>
                                    <m:sSubSup>
                                      <m:sSubSupPr>
                                        <m:ctrlP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SupPr>
                                      <m:e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𝑐</m:t>
                                        </m:r>
                                      </m:e>
                                      <m:sub>
                                        <m:r>
                                          <a:rPr lang="en-US" i="1">
                                            <a:latin typeface="Cambria Math" panose="02040503050406030204" pitchFamily="18" charset="0"/>
                                          </a:rPr>
                                          <m:t>𝑜</m:t>
                                        </m:r>
                                      </m:sub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4</m:t>
                                        </m:r>
                                      </m:sup>
                                    </m:sSubSup>
                                  </m:den>
                                </m:f>
                              </m:e>
                            </m:d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</m:t>
                            </m:r>
                          </m:sup>
                        </m:sSup>
                        <m:r>
                          <m:rPr>
                            <m:sty m:val="p"/>
                          </m:rPr>
                          <a:rPr lang="en-US">
                            <a:latin typeface="Cambria Math" panose="02040503050406030204" pitchFamily="18" charset="0"/>
                          </a:rPr>
                          <m:t>Φ</m:t>
                        </m:r>
                        <m:d>
                          <m:dPr>
                            <m:ctrlPr>
                              <a:rPr lang="en-US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i="1"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</m:d>
                        <m:r>
                          <a:rPr lang="en-US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⋯</m:t>
                        </m:r>
                      </m:e>
                    </m:d>
                  </m:oMath>
                </a14:m>
                <a:endParaRPr lang="en-US" dirty="0"/>
              </a:p>
              <a:p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Finite-amplitude speed of sound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𝑐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𝑐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f>
                        <m:f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𝑐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𝑜</m:t>
                              </m:r>
                            </m:sub>
                          </m:sSub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8</m:t>
                          </m:r>
                        </m:den>
                      </m:f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>
                          <a:latin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  <a:p>
                <a:pPr/>
                <a:endParaRPr lang="en-US" dirty="0"/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If the acoustic signal is impulsive, then the sound speed correction is dispersive</a:t>
                </a:r>
              </a:p>
            </p:txBody>
          </p:sp>
        </mc:Choice>
        <mc:Fallback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2568883A-5464-C496-6CFC-F62E631CB45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34" y="1123327"/>
                <a:ext cx="5196466" cy="4904869"/>
              </a:xfrm>
              <a:prstGeom prst="rect">
                <a:avLst/>
              </a:prstGeom>
              <a:blipFill>
                <a:blip r:embed="rId3"/>
                <a:stretch>
                  <a:fillRect l="-730" t="-257" b="-771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725851-AF71-A2E9-498B-B20B259E904F}"/>
                  </a:ext>
                </a:extLst>
              </p:cNvPr>
              <p:cNvSpPr txBox="1"/>
              <p:nvPr/>
            </p:nvSpPr>
            <p:spPr>
              <a:xfrm>
                <a:off x="6571343" y="1818768"/>
                <a:ext cx="5196467" cy="286232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4DEA"/>
                    </a:solidFill>
                  </a:rPr>
                  <a:t>Sound speed correction is significant if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0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𝑚𝑎𝑥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solidFill>
                                <a:srgbClr val="004DEA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m:rPr>
                              <m:sty m:val="p"/>
                            </m:rPr>
                            <a:rPr lang="en-US">
                              <a:solidFill>
                                <a:srgbClr val="004DEA"/>
                              </a:solidFill>
                              <a:latin typeface="Cambria Math" panose="02040503050406030204" pitchFamily="18" charset="0"/>
                            </a:rPr>
                            <m:t>Φ</m:t>
                          </m:r>
                          <m:d>
                            <m:dPr>
                              <m:ctrlPr>
                                <a:rPr lang="en-US" i="1">
                                  <a:solidFill>
                                    <a:srgbClr val="004DE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i="1">
                                  <a:solidFill>
                                    <a:srgbClr val="004DEA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</m:d>
                        </m:e>
                      </m:d>
                      <m:r>
                        <a:rPr lang="en-US" i="1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≈</m:t>
                      </m:r>
                      <m:sSup>
                        <m:sSupPr>
                          <m:ctrlPr>
                            <a:rPr lang="en-US" i="1">
                              <a:solidFill>
                                <a:srgbClr val="004DEA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i="1">
                                  <a:solidFill>
                                    <a:srgbClr val="004DEA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  <m:t>𝜌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</m:sup>
                              </m:sSubSup>
                              <m:sSubSup>
                                <m:sSubSupPr>
                                  <m:ctrlP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  <m:sup>
                                  <m:r>
                                    <a:rPr lang="en-US" i="1">
                                      <a:solidFill>
                                        <a:srgbClr val="004DEA"/>
                                      </a:solidFill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d>
                        </m:e>
                        <m:sup>
                          <m:r>
                            <a:rPr lang="en-US" i="1">
                              <a:solidFill>
                                <a:srgbClr val="004DEA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>
                  <a:solidFill>
                    <a:srgbClr val="004DEA"/>
                  </a:solidFill>
                </a:endParaRPr>
              </a:p>
              <a:p>
                <a:pPr/>
                <a:endParaRPr lang="en-US" dirty="0">
                  <a:solidFill>
                    <a:srgbClr val="004DEA"/>
                  </a:solidFill>
                </a:endParaRPr>
              </a:p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4DEA"/>
                    </a:solidFill>
                  </a:rPr>
                  <a:t>The sound speed correction is increased either by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004DEA"/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4DEA"/>
                    </a:solidFill>
                  </a:rPr>
                  <a:t>increasing the amplitude of the signal, or</a:t>
                </a: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endParaRPr lang="en-US" dirty="0">
                  <a:solidFill>
                    <a:srgbClr val="004DEA"/>
                  </a:solidFill>
                </a:endParaRPr>
              </a:p>
              <a:p>
                <a:pPr marL="742950" lvl="1" indent="-285750">
                  <a:buFont typeface="Arial" panose="020B0604020202020204" pitchFamily="34" charset="0"/>
                  <a:buChar char="•"/>
                </a:pPr>
                <a:r>
                  <a:rPr lang="en-US" dirty="0">
                    <a:solidFill>
                      <a:srgbClr val="004DEA"/>
                    </a:solidFill>
                  </a:rPr>
                  <a:t>decreasing the density of the medium</a:t>
                </a:r>
              </a:p>
              <a:p>
                <a:endParaRPr lang="en-US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10725851-AF71-A2E9-498B-B20B259E904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571343" y="1818768"/>
                <a:ext cx="5196467" cy="2862322"/>
              </a:xfrm>
              <a:prstGeom prst="rect">
                <a:avLst/>
              </a:prstGeom>
              <a:blipFill>
                <a:blip r:embed="rId4"/>
                <a:stretch>
                  <a:fillRect l="-487" t="-43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73257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hart, line chart&#10;&#10;Description automatically generated">
            <a:extLst>
              <a:ext uri="{FF2B5EF4-FFF2-40B4-BE49-F238E27FC236}">
                <a16:creationId xmlns:a16="http://schemas.microsoft.com/office/drawing/2014/main" id="{003FB0B6-5910-4D13-9345-BEAAD6C7DC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4261" y="1020721"/>
            <a:ext cx="5111009" cy="3194381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Nonlinear Medium and Propagation Distance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5B3C37-75D7-4D29-8AEB-70F12D509ACD}"/>
                  </a:ext>
                </a:extLst>
              </p:cNvPr>
              <p:cNvSpPr txBox="1"/>
              <p:nvPr/>
            </p:nvSpPr>
            <p:spPr>
              <a:xfrm>
                <a:off x="3928716" y="2598639"/>
                <a:ext cx="151958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=1.2</m:t>
                      </m:r>
                    </m:oMath>
                  </m:oMathPara>
                </a14:m>
                <a:endParaRPr lang="en-US" b="0" i="0" dirty="0">
                  <a:solidFill>
                    <a:srgbClr val="004DEA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5</m:t>
                      </m:r>
                      <m: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</m:oMath>
                  </m:oMathPara>
                </a14:m>
                <a:endParaRPr lang="en-US" b="0" dirty="0">
                  <a:solidFill>
                    <a:srgbClr val="004DEA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4DE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4DEA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4DEA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solidFill>
                          <a:srgbClr val="004DEA"/>
                        </a:solidFill>
                        <a:latin typeface="Cambria Math" panose="02040503050406030204" pitchFamily="18" charset="0"/>
                      </a:rPr>
                      <m:t>=340</m:t>
                    </m:r>
                  </m:oMath>
                </a14:m>
                <a:r>
                  <a:rPr lang="en-US" dirty="0">
                    <a:solidFill>
                      <a:srgbClr val="004DEA"/>
                    </a:solidFill>
                  </a:rPr>
                  <a:t> m/s</a:t>
                </a:r>
              </a:p>
              <a:p>
                <a:r>
                  <a:rPr lang="en-US" dirty="0">
                    <a:solidFill>
                      <a:srgbClr val="004DEA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A5B3C37-75D7-4D29-8AEB-70F12D509AC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28716" y="2598639"/>
                <a:ext cx="1519583" cy="1200329"/>
              </a:xfrm>
              <a:prstGeom prst="rect">
                <a:avLst/>
              </a:prstGeom>
              <a:blipFill>
                <a:blip r:embed="rId4"/>
                <a:stretch>
                  <a:fillRect l="-1653" r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 descr="A picture containing hanger, lawn mower&#10;&#10;Description automatically generated">
            <a:extLst>
              <a:ext uri="{FF2B5EF4-FFF2-40B4-BE49-F238E27FC236}">
                <a16:creationId xmlns:a16="http://schemas.microsoft.com/office/drawing/2014/main" id="{7DD64613-15BF-8A4A-5B20-95FEAAABD77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129552" y="4932839"/>
            <a:ext cx="4631665" cy="1188794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13" name="Picture 12" descr="Chart, line chart&#10;&#10;Description automatically generated">
            <a:extLst>
              <a:ext uri="{FF2B5EF4-FFF2-40B4-BE49-F238E27FC236}">
                <a16:creationId xmlns:a16="http://schemas.microsoft.com/office/drawing/2014/main" id="{47E770AF-3B10-821B-2411-871DE348D22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55008" y="1052638"/>
            <a:ext cx="5111008" cy="3194380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6134A27-4AC3-B1F1-8688-8ACC7A101C93}"/>
              </a:ext>
            </a:extLst>
          </p:cNvPr>
          <p:cNvSpPr txBox="1"/>
          <p:nvPr/>
        </p:nvSpPr>
        <p:spPr>
          <a:xfrm>
            <a:off x="3353618" y="1156996"/>
            <a:ext cx="25175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Red: no correction</a:t>
            </a:r>
          </a:p>
          <a:p>
            <a:r>
              <a:rPr lang="en-US" sz="1200" dirty="0">
                <a:solidFill>
                  <a:srgbClr val="004DEA"/>
                </a:solidFill>
              </a:rPr>
              <a:t>Blue: with correction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B91205C-83CD-8B2F-76E2-E69F1E1EA6B5}"/>
              </a:ext>
            </a:extLst>
          </p:cNvPr>
          <p:cNvSpPr txBox="1"/>
          <p:nvPr/>
        </p:nvSpPr>
        <p:spPr>
          <a:xfrm>
            <a:off x="8924364" y="1224916"/>
            <a:ext cx="2517588" cy="46166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n-US" sz="1200" dirty="0">
                <a:solidFill>
                  <a:srgbClr val="FF0000"/>
                </a:solidFill>
              </a:rPr>
              <a:t>Red: no correction</a:t>
            </a:r>
          </a:p>
          <a:p>
            <a:r>
              <a:rPr lang="en-US" sz="1200" dirty="0">
                <a:solidFill>
                  <a:srgbClr val="004DEA"/>
                </a:solidFill>
              </a:rPr>
              <a:t>Blue: with correction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0976687-7991-4CDC-50FB-B2B937B3C676}"/>
              </a:ext>
            </a:extLst>
          </p:cNvPr>
          <p:cNvSpPr txBox="1"/>
          <p:nvPr/>
        </p:nvSpPr>
        <p:spPr>
          <a:xfrm>
            <a:off x="8178963" y="4523153"/>
            <a:ext cx="2383986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Recorded Secondary Boom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F1E6DD98-3247-1097-CF98-4112995900E6}"/>
              </a:ext>
            </a:extLst>
          </p:cNvPr>
          <p:cNvSpPr txBox="1"/>
          <p:nvPr/>
        </p:nvSpPr>
        <p:spPr>
          <a:xfrm>
            <a:off x="350874" y="4483642"/>
            <a:ext cx="6420513" cy="2308324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Effects with and without the sound speed correction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Figure on the left: propagation distance = 5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Figure on the right: propagation distance =10 km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Signal duration tends to double itself  with doubling of the propagation distance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20E99C-12E4-3CCA-A657-32291D033669}"/>
                  </a:ext>
                </a:extLst>
              </p:cNvPr>
              <p:cNvSpPr txBox="1"/>
              <p:nvPr/>
            </p:nvSpPr>
            <p:spPr>
              <a:xfrm>
                <a:off x="9657892" y="2649828"/>
                <a:ext cx="1519583" cy="1200329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𝛽</m:t>
                      </m:r>
                      <m:r>
                        <a:rPr lang="en-US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=1.2</m:t>
                      </m:r>
                    </m:oMath>
                  </m:oMathPara>
                </a14:m>
                <a:endParaRPr lang="en-US" b="0" i="0" dirty="0">
                  <a:solidFill>
                    <a:srgbClr val="004DEA"/>
                  </a:solidFill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  <m:r>
                        <a:rPr lang="en-US" b="0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b="0" i="1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10</m:t>
                      </m:r>
                      <m: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m:rPr>
                          <m:sty m:val="p"/>
                        </m:rPr>
                        <a:rPr lang="en-US" b="0" i="0" smtClean="0">
                          <a:solidFill>
                            <a:srgbClr val="004DEA"/>
                          </a:solidFill>
                          <a:latin typeface="Cambria Math" panose="02040503050406030204" pitchFamily="18" charset="0"/>
                        </a:rPr>
                        <m:t>km</m:t>
                      </m:r>
                    </m:oMath>
                  </m:oMathPara>
                </a14:m>
                <a:endParaRPr lang="en-US" b="0" dirty="0">
                  <a:solidFill>
                    <a:srgbClr val="004DEA"/>
                  </a:solidFill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solidFill>
                              <a:srgbClr val="004DEA"/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solidFill>
                              <a:srgbClr val="004DEA"/>
                            </a:solidFill>
                            <a:latin typeface="Cambria Math" panose="02040503050406030204" pitchFamily="18" charset="0"/>
                          </a:rPr>
                          <m:t>𝑐</m:t>
                        </m:r>
                      </m:e>
                      <m:sub>
                        <m:r>
                          <a:rPr lang="en-US" b="0" i="1" smtClean="0">
                            <a:solidFill>
                              <a:srgbClr val="004DEA"/>
                            </a:solidFill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b="0" i="1" smtClean="0">
                        <a:solidFill>
                          <a:srgbClr val="004DEA"/>
                        </a:solidFill>
                        <a:latin typeface="Cambria Math" panose="02040503050406030204" pitchFamily="18" charset="0"/>
                      </a:rPr>
                      <m:t>=340</m:t>
                    </m:r>
                  </m:oMath>
                </a14:m>
                <a:r>
                  <a:rPr lang="en-US" dirty="0">
                    <a:solidFill>
                      <a:srgbClr val="004DEA"/>
                    </a:solidFill>
                  </a:rPr>
                  <a:t> m/s</a:t>
                </a:r>
              </a:p>
              <a:p>
                <a:r>
                  <a:rPr lang="en-US" dirty="0">
                    <a:solidFill>
                      <a:srgbClr val="004DEA"/>
                    </a:solidFill>
                  </a:rPr>
                  <a:t> </a:t>
                </a:r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5F20E99C-12E4-3CCA-A657-32291D03366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657892" y="2649828"/>
                <a:ext cx="1519583" cy="1200329"/>
              </a:xfrm>
              <a:prstGeom prst="rect">
                <a:avLst/>
              </a:prstGeom>
              <a:blipFill>
                <a:blip r:embed="rId7"/>
                <a:stretch>
                  <a:fillRect l="-1653" r="-247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608310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/>
              <a:t>Conclusion 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1B4A14-0C47-3943-A5EE-5AA104BEF976}"/>
              </a:ext>
            </a:extLst>
          </p:cNvPr>
          <p:cNvSpPr txBox="1"/>
          <p:nvPr/>
        </p:nvSpPr>
        <p:spPr>
          <a:xfrm>
            <a:off x="469557" y="1013413"/>
            <a:ext cx="1046021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Measured secondary booms from the Concorde typically do not resemble N-waves, which can be modeled using a Burgers equation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To model secondary booms, the augmented Westervelt equation is used</a:t>
            </a:r>
          </a:p>
          <a:p>
            <a:pPr marL="342900" indent="-342900">
              <a:buFont typeface="Wingdings" pitchFamily="2" charset="2"/>
              <a:buChar char="Ø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Obtained the acoustic analog of the self-energy from the dressed Green’s function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Derived the finite-amplitude speed of sound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Frequency-dependent for impulsive signals</a:t>
            </a:r>
          </a:p>
          <a:p>
            <a:pPr lvl="1"/>
            <a:endParaRPr lang="en-US" sz="2000" dirty="0"/>
          </a:p>
          <a:p>
            <a:pPr marL="342900" indent="-342900">
              <a:buFont typeface="Wingdings" pitchFamily="2" charset="2"/>
              <a:buChar char="Ø"/>
            </a:pPr>
            <a:r>
              <a:rPr lang="en-US" sz="2000" dirty="0"/>
              <a:t>Future work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account for geometrical spreading and atmospheric absorption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validate theory with measured data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62634441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D5C6C45-E5A9-1249-9551-0CFA4B9BD7AE}"/>
              </a:ext>
            </a:extLst>
          </p:cNvPr>
          <p:cNvSpPr txBox="1"/>
          <p:nvPr/>
        </p:nvSpPr>
        <p:spPr>
          <a:xfrm>
            <a:off x="268356" y="99394"/>
            <a:ext cx="1084359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/>
              <a:t>Self-Energy: Effect of the interaction of sound with itself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1080B3-6579-C285-EB77-51252A8CA937}"/>
                  </a:ext>
                </a:extLst>
              </p:cNvPr>
              <p:cNvSpPr txBox="1"/>
              <p:nvPr/>
            </p:nvSpPr>
            <p:spPr>
              <a:xfrm>
                <a:off x="702527" y="924209"/>
                <a:ext cx="8921738" cy="2258632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non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Self-energy: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</m:num>
                                <m:den>
                                  <m:sSub>
                                    <m:sSub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</m:sSub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nary>
                        <m:naryPr>
                          <m:limLoc m:val="undOvr"/>
                          <m:subHide m:val="on"/>
                          <m:supHide m:val="on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/>
                        <m:sup/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𝜔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𝑑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′</m:t>
                                  </m:r>
                                </m:sup>
                              </m:sSup>
                            </m:num>
                            <m:den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d>
                                    <m:d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𝜋</m:t>
                                      </m:r>
                                    </m:e>
                                  </m:d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den>
                          </m:f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e>
                      </m:nary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𝑁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𝜅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𝐺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(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,</m:t>
                      </m:r>
                      <m:sSup>
                        <m:sSup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′</m:t>
                          </m:r>
                        </m:sup>
                      </m:sSup>
                      <m:r>
                        <a:rPr lang="en-US" i="1">
                          <a:latin typeface="Cambria Math" panose="02040503050406030204" pitchFamily="18" charset="0"/>
                        </a:rPr>
                        <m:t>)</m:t>
                      </m:r>
                      <m:func>
                        <m:func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uncPr>
                        <m:fName>
                          <m:limLow>
                            <m:limLow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limLowPr>
                            <m:e>
                              <m:r>
                                <m:rPr>
                                  <m:sty m:val="p"/>
                                </m:rPr>
                                <a:rPr lang="en-US" b="0" i="0" smtClean="0">
                                  <a:latin typeface="Cambria Math" panose="02040503050406030204" pitchFamily="18" charset="0"/>
                                </a:rPr>
                                <m:t>lim</m:t>
                              </m:r>
                            </m:e>
                            <m:lim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</m:s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→∞</m:t>
                              </m:r>
                            </m:lim>
                          </m:limLow>
                        </m:fName>
                        <m:e>
                          <m:f>
                            <m:f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sSubSup>
                                <m:sSub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𝜏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𝑐</m:t>
                                  </m:r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𝑜</m:t>
                                  </m:r>
                                </m:sub>
                              </m:sSub>
                            </m:den>
                          </m:f>
                        </m:e>
                      </m:func>
                      <m:r>
                        <m:rPr>
                          <m:lit/>
                        </m:rPr>
                        <a:rPr lang="en-US" b="0" i="1" smtClean="0">
                          <a:latin typeface="Cambria Math" panose="02040503050406030204" pitchFamily="18" charset="0"/>
                        </a:rPr>
                        <m:t>|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e>
                      </m:d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m:rPr>
                              <m:lit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|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 where: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𝑃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𝑜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=2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𝜋𝛿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dirty="0"/>
              </a:p>
              <a:p>
                <a:r>
                  <a:rPr lang="en-US" dirty="0"/>
                  <a:t>			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=∫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𝑑𝑡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𝑒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𝑖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𝜔</m:t>
                            </m:r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𝑡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=0,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</m:oMath>
                </a14:m>
                <a:endParaRPr lang="en-US" dirty="0"/>
              </a:p>
              <a:p>
                <a:r>
                  <a:rPr lang="en-US" dirty="0"/>
                  <a:t>			           : is the spectral amplitude of the initial signal	</a:t>
                </a:r>
              </a:p>
            </p:txBody>
          </p:sp>
        </mc:Choice>
        <mc:Fallback>
          <p:sp>
            <p:nvSpPr>
              <p:cNvPr id="5" name="TextBox 4">
                <a:extLst>
                  <a:ext uri="{FF2B5EF4-FFF2-40B4-BE49-F238E27FC236}">
                    <a16:creationId xmlns:a16="http://schemas.microsoft.com/office/drawing/2014/main" id="{2A1080B3-6579-C285-EB77-51252A8CA93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2527" y="924209"/>
                <a:ext cx="8921738" cy="2258632"/>
              </a:xfrm>
              <a:prstGeom prst="rect">
                <a:avLst/>
              </a:prstGeom>
              <a:blipFill>
                <a:blip r:embed="rId3"/>
                <a:stretch>
                  <a:fillRect l="-284" t="-33333" b="-18889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207F45-EDDE-14A4-D430-FF89FF912C56}"/>
                  </a:ext>
                </a:extLst>
              </p:cNvPr>
              <p:cNvSpPr txBox="1"/>
              <p:nvPr/>
            </p:nvSpPr>
            <p:spPr>
              <a:xfrm>
                <a:off x="791736" y="3675160"/>
                <a:ext cx="8129240" cy="1828321"/>
              </a:xfrm>
              <a:prstGeom prst="rect">
                <a:avLst/>
              </a:prstGeom>
              <a:noFill/>
              <a:ln>
                <a:solidFill>
                  <a:schemeClr val="accent1"/>
                </a:solidFill>
              </a:ln>
            </p:spPr>
            <p:txBody>
              <a:bodyPr wrap="square" rtlCol="0">
                <a:spAutoFit/>
              </a:bodyPr>
              <a:lstStyle/>
              <a:p>
                <a:pPr marL="285750" indent="-285750">
                  <a:buFont typeface="Arial" panose="020B0604020202020204" pitchFamily="34" charset="0"/>
                  <a:buChar char="•"/>
                </a:pPr>
                <a:r>
                  <a:rPr lang="en-US" dirty="0"/>
                  <a:t>Performing the integration yields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Σ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=−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4 </m:t>
                          </m:r>
                        </m:den>
                      </m:f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lang="en-US" i="1">
                                      <a:latin typeface="Cambria Math" panose="02040503050406030204" pitchFamily="18" charset="0"/>
                                    </a:rPr>
                                  </m:ctrlPr>
                                </m:fPr>
                                <m:num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  <m:r>
                                    <a:rPr lang="en-US" i="1">
                                      <a:latin typeface="Cambria Math" panose="02040503050406030204" pitchFamily="18" charset="0"/>
                                    </a:rPr>
                                    <m:t>𝛽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p>
                                    <m:s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p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p>
                                </m:num>
                                <m:den>
                                  <m:sSubSup>
                                    <m:sSubSup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𝜌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p>
                                  </m:sSubSup>
                                  <m:sSubSup>
                                    <m:sSubSupPr>
                                      <m:ctrlP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SupPr>
                                    <m:e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𝑐</m:t>
                                      </m:r>
                                    </m:e>
                                    <m:sub>
                                      <m:r>
                                        <a:rPr lang="en-US" i="1">
                                          <a:latin typeface="Cambria Math" panose="02040503050406030204" pitchFamily="18" charset="0"/>
                                        </a:rPr>
                                        <m:t>𝑜</m:t>
                                      </m:r>
                                    </m:sub>
                                    <m:sup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4</m:t>
                                      </m:r>
                                    </m:sup>
                                  </m:sSubSup>
                                </m:den>
                              </m:f>
                            </m:e>
                          </m:d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</m:sup>
                      </m:sSup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𝜅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Φ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𝜔</m:t>
                          </m:r>
                        </m:e>
                      </m:d>
                    </m:oMath>
                  </m:oMathPara>
                </a14:m>
                <a:endParaRPr lang="en-US" b="0" dirty="0"/>
              </a:p>
              <a:p>
                <a:r>
                  <a:rPr lang="en-US" dirty="0"/>
                  <a:t> where: </a:t>
                </a:r>
              </a:p>
              <a:p>
                <a:r>
                  <a:rPr lang="en-US" b="0" dirty="0"/>
                  <a:t>	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b="0" i="0" smtClean="0">
                        <a:latin typeface="Cambria Math" panose="02040503050406030204" pitchFamily="18" charset="0"/>
                      </a:rPr>
                      <m:t>Φ</m:t>
                    </m:r>
                    <m:d>
                      <m:d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𝜔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b="0" i="0" smtClean="0">
                        <a:latin typeface="Cambria Math" panose="02040503050406030204" pitchFamily="18" charset="0"/>
                      </a:rPr>
                      <m:t>: </m:t>
                    </m:r>
                  </m:oMath>
                </a14:m>
                <a:r>
                  <a:rPr lang="en-US" dirty="0"/>
                  <a:t>energy spectrum of the initial signal</a:t>
                </a:r>
              </a:p>
              <a:p>
                <a:r>
                  <a:rPr lang="en-US" dirty="0"/>
                  <a:t>	          : dimension is square of pressure</a:t>
                </a: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F1207F45-EDDE-14A4-D430-FF89FF912C5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91736" y="3675160"/>
                <a:ext cx="8129240" cy="1828321"/>
              </a:xfrm>
              <a:prstGeom prst="rect">
                <a:avLst/>
              </a:prstGeom>
              <a:blipFill>
                <a:blip r:embed="rId4"/>
                <a:stretch>
                  <a:fillRect l="-312" t="-685" b="-4110"/>
                </a:stretch>
              </a:blipFill>
              <a:ln>
                <a:solidFill>
                  <a:schemeClr val="accent1"/>
                </a:solidFill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76200286"/>
      </p:ext>
    </p:extLst>
  </p:cSld>
  <p:clrMapOvr>
    <a:masterClrMapping/>
  </p:clrMapOvr>
</p:sld>
</file>

<file path=ppt/theme/theme1.xml><?xml version="1.0" encoding="utf-8"?>
<a:theme xmlns:a="http://schemas.openxmlformats.org/drawingml/2006/main" name="1_Default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12301</TotalTime>
  <Words>925</Words>
  <Application>Microsoft Macintosh PowerPoint</Application>
  <PresentationFormat>Widescreen</PresentationFormat>
  <Paragraphs>168</Paragraphs>
  <Slides>11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1" baseType="lpstr">
      <vt:lpstr>75 Helvetica Bold</vt:lpstr>
      <vt:lpstr>Arial</vt:lpstr>
      <vt:lpstr>Arial Narrow</vt:lpstr>
      <vt:lpstr>Calibri</vt:lpstr>
      <vt:lpstr>Cambria Math</vt:lpstr>
      <vt:lpstr>Gill Sans MT</vt:lpstr>
      <vt:lpstr>Helvetica</vt:lpstr>
      <vt:lpstr>Times</vt:lpstr>
      <vt:lpstr>Wingdings</vt:lpstr>
      <vt:lpstr>1_Default Theme</vt:lpstr>
      <vt:lpstr>PowerPoint Presentation</vt:lpstr>
      <vt:lpstr>PowerPoint Presentation</vt:lpstr>
      <vt:lpstr>PowerPoint Presentation</vt:lpstr>
      <vt:lpstr>PowerPoint Presentation</vt:lpstr>
      <vt:lpstr>Effective Coefficient of Nonlinearity in the Stratified Atmosphere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Commercial Supersonic Technology – LBFD Prediction Validation Tools (ProViT)</dc:title>
  <dc:creator>Carter, Melissa B. (LARC-D301)</dc:creator>
  <cp:lastModifiedBy>Lonzaga, Joel B. (LARC-D321)</cp:lastModifiedBy>
  <cp:revision>703</cp:revision>
  <dcterms:created xsi:type="dcterms:W3CDTF">2020-06-29T13:38:54Z</dcterms:created>
  <dcterms:modified xsi:type="dcterms:W3CDTF">2023-05-02T16:39:42Z</dcterms:modified>
</cp:coreProperties>
</file>