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579" r:id="rId3"/>
    <p:sldId id="580" r:id="rId4"/>
    <p:sldId id="257" r:id="rId5"/>
    <p:sldId id="592" r:id="rId6"/>
    <p:sldId id="593" r:id="rId7"/>
    <p:sldId id="594" r:id="rId8"/>
    <p:sldId id="595" r:id="rId9"/>
    <p:sldId id="585" r:id="rId10"/>
    <p:sldId id="586" r:id="rId11"/>
    <p:sldId id="596" r:id="rId12"/>
    <p:sldId id="591" r:id="rId13"/>
    <p:sldId id="597" r:id="rId14"/>
    <p:sldId id="599" r:id="rId15"/>
    <p:sldId id="600" r:id="rId16"/>
    <p:sldId id="602" r:id="rId17"/>
    <p:sldId id="603" r:id="rId18"/>
    <p:sldId id="605" r:id="rId19"/>
    <p:sldId id="606" r:id="rId20"/>
    <p:sldId id="60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7" autoAdjust="0"/>
    <p:restoredTop sz="94660"/>
  </p:normalViewPr>
  <p:slideViewPr>
    <p:cSldViewPr snapToGrid="0">
      <p:cViewPr>
        <p:scale>
          <a:sx n="150" d="100"/>
          <a:sy n="150" d="100"/>
        </p:scale>
        <p:origin x="3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F7E02-95FC-42D5-9844-41CF55A5723A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FFDCA-FA83-4BEF-986F-200FFE38A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4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93207-DC5F-4B66-ADD3-DD9CD9FA2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3905A-2E38-447B-A2DC-5983FB195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5C9DF-3C4B-4407-915F-F044216C5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ADAAC-030C-402F-9703-B11E0CB92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9B800-FDE2-409A-A389-24B386916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B1B1A1C-34F2-413E-BE8B-4EF6322B0D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54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1F02-F1E4-4663-B27C-04476A300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AB666-12D4-45CA-9580-5277F202F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190EC-E5FD-4011-B73D-677E259D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D5F04-DE37-4419-ADB6-0BC9DBF44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Acoustics III, Vertical Flight Society 79</a:t>
            </a:r>
            <a:r>
              <a:rPr lang="en-US" baseline="30000" dirty="0"/>
              <a:t>th</a:t>
            </a:r>
            <a:r>
              <a:rPr lang="en-US" dirty="0"/>
              <a:t> Annual Forum, West Palm Beach, Florida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BBE0D-0715-4980-A300-8EABE8FBB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5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58FB6C-2BF5-4154-A28F-AF3D6E8F9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5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BCA80-183E-47B3-BC49-0CFD28149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87425"/>
            <a:ext cx="10515600" cy="518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A4D3F-E2FD-4589-B99C-5E4D72519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661323"/>
            <a:ext cx="7980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5/18/2023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6425F-DB94-43C5-88FD-4CD20D77B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661323"/>
            <a:ext cx="539977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F536C-F6ED-4FB7-A186-8DF623C1E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3726" y="6661323"/>
            <a:ext cx="79007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1B1B1A1C-34F2-413E-BE8B-4EF6322B0D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3" descr="NASA insigniaCMYK">
            <a:extLst>
              <a:ext uri="{FF2B5EF4-FFF2-40B4-BE49-F238E27FC236}">
                <a16:creationId xmlns:a16="http://schemas.microsoft.com/office/drawing/2014/main" id="{5A20A6E6-271D-48E8-AC6B-B61996AC7384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1067691" y="88900"/>
            <a:ext cx="836914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0608B7-1733-438B-B1D5-8168D9AE15A6}"/>
              </a:ext>
            </a:extLst>
          </p:cNvPr>
          <p:cNvCxnSpPr/>
          <p:nvPr userDrawn="1"/>
        </p:nvCxnSpPr>
        <p:spPr bwMode="auto">
          <a:xfrm>
            <a:off x="320040" y="812800"/>
            <a:ext cx="10881360" cy="1694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0">
                  <a:srgbClr val="800000"/>
                </a:gs>
                <a:gs pos="100000">
                  <a:prstClr val="white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0DFD16-4E24-4279-BEF8-BBE065EFFED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57655" y="6683255"/>
            <a:ext cx="10681796" cy="0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0">
                  <a:srgbClr val="800000"/>
                </a:gs>
                <a:gs pos="100000">
                  <a:prstClr val="white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1877B6D-4D22-4A34-BB9E-A72AC786D531}"/>
              </a:ext>
            </a:extLst>
          </p:cNvPr>
          <p:cNvSpPr txBox="1">
            <a:spLocks/>
          </p:cNvSpPr>
          <p:nvPr userDrawn="1"/>
        </p:nvSpPr>
        <p:spPr>
          <a:xfrm>
            <a:off x="7387389" y="6661323"/>
            <a:ext cx="301752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solidFill>
                  <a:schemeClr val="tx1"/>
                </a:solidFill>
              </a:rPr>
              <a:t>Leonard V. Lopes, NASA Langley Research Center</a:t>
            </a:r>
          </a:p>
        </p:txBody>
      </p:sp>
    </p:spTree>
    <p:extLst>
      <p:ext uri="{BB962C8B-B14F-4D97-AF65-F5344CB8AC3E}">
        <p14:creationId xmlns:p14="http://schemas.microsoft.com/office/powerpoint/2010/main" val="1066875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0.png"/><Relationship Id="rId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12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0.png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51.pn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63277-F7B1-46EA-AD5A-BA5602588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5314532"/>
          </a:xfrm>
        </p:spPr>
        <p:txBody>
          <a:bodyPr anchor="ctr">
            <a:normAutofit/>
          </a:bodyPr>
          <a:lstStyle/>
          <a:p>
            <a:r>
              <a:rPr lang="en-US" sz="3200" b="0" i="0" u="none" strike="noStrike" baseline="0" dirty="0">
                <a:latin typeface="NimbusRomNo9L-Medi"/>
              </a:rPr>
              <a:t>Influence of the Perception, Observer Position, and Broadband Self-Noise on Low-Fidelity UAM Vehicle Perception-Influenced-Design (PID) Optimization</a:t>
            </a:r>
            <a:br>
              <a:rPr lang="en-US" sz="3200" b="0" i="0" u="none" strike="noStrike" baseline="0" dirty="0">
                <a:latin typeface="NimbusRomNo9L-Medi"/>
              </a:rPr>
            </a:br>
            <a:br>
              <a:rPr lang="en-US" sz="3200" b="0" i="0" u="none" strike="noStrike" baseline="0" dirty="0">
                <a:latin typeface="NimbusRomNo9L-Medi"/>
              </a:rPr>
            </a:br>
            <a:br>
              <a:rPr lang="en-US" sz="3200" b="0" i="0" u="none" strike="noStrike" baseline="0" dirty="0">
                <a:latin typeface="NimbusRomNo9L-Medi"/>
              </a:rPr>
            </a:br>
            <a:br>
              <a:rPr lang="en-US" sz="3200" b="0" i="0" u="none" strike="noStrike" baseline="0" dirty="0">
                <a:latin typeface="NimbusRomNo9L-Medi"/>
              </a:rPr>
            </a:br>
            <a:br>
              <a:rPr lang="en-US" sz="3200" b="0" i="0" u="none" strike="noStrike" baseline="0" dirty="0">
                <a:latin typeface="NimbusRomNo9L-Medi"/>
              </a:rPr>
            </a:br>
            <a:br>
              <a:rPr lang="en-US" sz="8800" dirty="0">
                <a:latin typeface="+mn-lt"/>
              </a:rPr>
            </a:br>
            <a:r>
              <a:rPr lang="en-US" sz="2000" dirty="0">
                <a:latin typeface="+mn-lt"/>
              </a:rPr>
              <a:t>Acknowledgments: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Transformational Tools and Technologies (TTT) project</a:t>
            </a:r>
            <a:endParaRPr lang="en-US" sz="8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257FE1-907F-48BE-B2CF-B2AB81C30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4572000" cy="4526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Leonard V. Lopes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71DE1-0FC4-4EA0-9AF7-B71F9618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1A3D1-45D0-4B99-AB61-B5F3F4CC1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C7EC1-F4EF-44A8-803F-2B57F4CD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84A145-BF3C-459D-BC0D-B2F3F9313D8C}"/>
              </a:ext>
            </a:extLst>
          </p:cNvPr>
          <p:cNvSpPr txBox="1"/>
          <p:nvPr/>
        </p:nvSpPr>
        <p:spPr>
          <a:xfrm>
            <a:off x="2064140" y="3964405"/>
            <a:ext cx="3491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NASA Langley Research Center, Aeroacoustics Branch</a:t>
            </a:r>
          </a:p>
          <a:p>
            <a:pPr algn="ctr"/>
            <a:r>
              <a:rPr lang="en-US" sz="1200" dirty="0"/>
              <a:t>Hampton, VA 23681</a:t>
            </a:r>
          </a:p>
          <a:p>
            <a:pPr algn="ctr"/>
            <a:r>
              <a:rPr lang="en-US" sz="1200" dirty="0"/>
              <a:t>leonard.v.lopes@nasa.gov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3BE76E2-89C5-4686-8320-C02602BD3E07}"/>
              </a:ext>
            </a:extLst>
          </p:cNvPr>
          <p:cNvSpPr txBox="1">
            <a:spLocks/>
          </p:cNvSpPr>
          <p:nvPr/>
        </p:nvSpPr>
        <p:spPr>
          <a:xfrm>
            <a:off x="6096000" y="3602038"/>
            <a:ext cx="4572000" cy="452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/>
              <a:t>Daniel J. Ingraham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7512E5-2D16-4ADD-919F-28A87DA3DA1B}"/>
              </a:ext>
            </a:extLst>
          </p:cNvPr>
          <p:cNvSpPr txBox="1"/>
          <p:nvPr/>
        </p:nvSpPr>
        <p:spPr>
          <a:xfrm>
            <a:off x="6827568" y="3964405"/>
            <a:ext cx="3108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NASA Glenn Research Center, Acoustics Branch</a:t>
            </a:r>
          </a:p>
          <a:p>
            <a:pPr algn="ctr"/>
            <a:r>
              <a:rPr lang="en-US" sz="1200" dirty="0"/>
              <a:t>Cleveland, OH 44135</a:t>
            </a:r>
          </a:p>
          <a:p>
            <a:pPr algn="ctr"/>
            <a:r>
              <a:rPr lang="en-US" sz="1200" dirty="0"/>
              <a:t>daniel.j.ingraham@nasa.gov</a:t>
            </a:r>
          </a:p>
        </p:txBody>
      </p:sp>
    </p:spTree>
    <p:extLst>
      <p:ext uri="{BB962C8B-B14F-4D97-AF65-F5344CB8AC3E}">
        <p14:creationId xmlns:p14="http://schemas.microsoft.com/office/powerpoint/2010/main" val="1114116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A23F9-F550-4D07-9775-CF61F1C57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Augmenting Problem (Adding Fidelity)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65392-F7C3-4111-BFED-ADD44214D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Source Noise</a:t>
            </a:r>
          </a:p>
          <a:p>
            <a:pPr lvl="1"/>
            <a:r>
              <a:rPr lang="en-US" sz="2000" u="sng" dirty="0"/>
              <a:t>Previous Work</a:t>
            </a:r>
            <a:r>
              <a:rPr lang="en-US" sz="2000" dirty="0"/>
              <a:t>: Included tonal noise only</a:t>
            </a:r>
          </a:p>
          <a:p>
            <a:pPr lvl="1"/>
            <a:r>
              <a:rPr lang="en-US" sz="2000" u="sng" dirty="0"/>
              <a:t>Challenge</a:t>
            </a:r>
            <a:r>
              <a:rPr lang="en-US" sz="2000" dirty="0"/>
              <a:t>: AAM proprotors emit significant broadband noise</a:t>
            </a:r>
          </a:p>
          <a:p>
            <a:r>
              <a:rPr lang="en-US" sz="2400" dirty="0"/>
              <a:t>Human Perception</a:t>
            </a:r>
          </a:p>
          <a:p>
            <a:pPr lvl="1"/>
            <a:r>
              <a:rPr lang="en-US" sz="2000" u="sng" dirty="0"/>
              <a:t>Previous Work</a:t>
            </a:r>
            <a:r>
              <a:rPr lang="en-US" sz="2000" dirty="0"/>
              <a:t>: Unweighted objective function emphasized low frequency noise</a:t>
            </a:r>
          </a:p>
          <a:p>
            <a:pPr lvl="1"/>
            <a:r>
              <a:rPr lang="en-US" sz="2000" u="sng" dirty="0"/>
              <a:t>Challenge</a:t>
            </a:r>
            <a:r>
              <a:rPr lang="en-US" sz="2000" dirty="0"/>
              <a:t>: The human ear attenuates low-frequency and emphasizes mid-frequency</a:t>
            </a:r>
          </a:p>
          <a:p>
            <a:r>
              <a:rPr lang="en-US" sz="2400" dirty="0"/>
              <a:t>Observer Position</a:t>
            </a:r>
          </a:p>
          <a:p>
            <a:pPr lvl="1"/>
            <a:r>
              <a:rPr lang="en-US" sz="2000" u="sng" dirty="0"/>
              <a:t>Previous Work</a:t>
            </a:r>
            <a:r>
              <a:rPr lang="en-US" sz="2000" dirty="0"/>
              <a:t>: In-plane observer position was primarily studied</a:t>
            </a:r>
          </a:p>
          <a:p>
            <a:pPr lvl="1"/>
            <a:r>
              <a:rPr lang="en-US" sz="2000" u="sng" dirty="0"/>
              <a:t>Challenge</a:t>
            </a:r>
            <a:r>
              <a:rPr lang="en-US" sz="2000" dirty="0"/>
              <a:t>: AAM vehicles emit noise received by observers at a range of observer positions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76BE9-A0FD-4320-9390-57B51F43D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8B811-E288-47E4-BEF8-2FBBD6DBC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04428-645D-459E-A486-6C85B7C2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61D829-6142-415D-B7DC-B1C0EAD46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476" y="4478615"/>
            <a:ext cx="4777626" cy="2014260"/>
          </a:xfrm>
          <a:prstGeom prst="rect">
            <a:avLst/>
          </a:prstGeom>
        </p:spPr>
      </p:pic>
      <p:grpSp>
        <p:nvGrpSpPr>
          <p:cNvPr id="10" name="Group 71">
            <a:extLst>
              <a:ext uri="{FF2B5EF4-FFF2-40B4-BE49-F238E27FC236}">
                <a16:creationId xmlns:a16="http://schemas.microsoft.com/office/drawing/2014/main" id="{68DDC63A-F522-4CA8-B1C1-BB98EAD4B62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20087" y="4650913"/>
            <a:ext cx="4043723" cy="1684006"/>
            <a:chOff x="1530779" y="2150883"/>
            <a:chExt cx="5308294" cy="221149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B142E6F-09DB-4E50-8217-299121F1095A}"/>
                </a:ext>
              </a:extLst>
            </p:cNvPr>
            <p:cNvCxnSpPr/>
            <p:nvPr/>
          </p:nvCxnSpPr>
          <p:spPr>
            <a:xfrm>
              <a:off x="1530779" y="4211503"/>
              <a:ext cx="5308294" cy="140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389E0E5-01C9-45F9-9471-5149C6B43BD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89817" y="2150883"/>
              <a:ext cx="4790216" cy="0"/>
            </a:xfrm>
            <a:prstGeom prst="straightConnector1">
              <a:avLst/>
            </a:prstGeom>
            <a:noFill/>
            <a:ln w="38100">
              <a:solidFill>
                <a:srgbClr val="7F7F7F"/>
              </a:solidFill>
              <a:round/>
              <a:headEnd/>
              <a:tailEnd type="triangle" w="lg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6" name="Picture 67">
              <a:extLst>
                <a:ext uri="{FF2B5EF4-FFF2-40B4-BE49-F238E27FC236}">
                  <a16:creationId xmlns:a16="http://schemas.microsoft.com/office/drawing/2014/main" id="{9351AB73-503B-4A2B-BD9F-C50852360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-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660" y="4037543"/>
              <a:ext cx="146525" cy="16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7815FB-4547-4237-9929-3FF1441501E6}"/>
                </a:ext>
              </a:extLst>
            </p:cNvPr>
            <p:cNvSpPr/>
            <p:nvPr/>
          </p:nvSpPr>
          <p:spPr>
            <a:xfrm>
              <a:off x="1530779" y="4224154"/>
              <a:ext cx="5308294" cy="138227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0FFB65-5CC0-43D7-8FE0-4FE6C5E445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96" b="1"/>
          <a:stretch/>
        </p:blipFill>
        <p:spPr>
          <a:xfrm flipH="1">
            <a:off x="1581266" y="4383266"/>
            <a:ext cx="753234" cy="56227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55D4DF3-C4D6-4000-9DC0-EE98EA663C9B}"/>
              </a:ext>
            </a:extLst>
          </p:cNvPr>
          <p:cNvCxnSpPr>
            <a:cxnSpLocks/>
          </p:cNvCxnSpPr>
          <p:nvPr/>
        </p:nvCxnSpPr>
        <p:spPr>
          <a:xfrm>
            <a:off x="1901479" y="4603620"/>
            <a:ext cx="968673" cy="140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2269269-EBEA-4767-AB69-B7F02AB20F48}"/>
              </a:ext>
            </a:extLst>
          </p:cNvPr>
          <p:cNvCxnSpPr>
            <a:cxnSpLocks/>
          </p:cNvCxnSpPr>
          <p:nvPr/>
        </p:nvCxnSpPr>
        <p:spPr>
          <a:xfrm>
            <a:off x="2937184" y="4650913"/>
            <a:ext cx="0" cy="1361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F11486-5CB4-41C6-ABC5-C8734B39204B}"/>
              </a:ext>
            </a:extLst>
          </p:cNvPr>
          <p:cNvCxnSpPr>
            <a:cxnSpLocks/>
          </p:cNvCxnSpPr>
          <p:nvPr/>
        </p:nvCxnSpPr>
        <p:spPr>
          <a:xfrm flipH="1">
            <a:off x="2997755" y="4650912"/>
            <a:ext cx="928253" cy="1361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58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7E108-7115-4C6A-A522-B7EA1640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Augmenting Problem (Adding Fidelity)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7137E-3EB7-4B13-B894-492F0148D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8" y="987424"/>
            <a:ext cx="6027819" cy="3283787"/>
          </a:xfrm>
        </p:spPr>
        <p:txBody>
          <a:bodyPr>
            <a:normAutofit/>
          </a:bodyPr>
          <a:lstStyle/>
          <a:p>
            <a:r>
              <a:rPr lang="en-US" sz="2000" dirty="0"/>
              <a:t>Source Noise</a:t>
            </a:r>
          </a:p>
          <a:p>
            <a:pPr lvl="1"/>
            <a:r>
              <a:rPr lang="en-US" sz="1800" dirty="0"/>
              <a:t>Tonal only, broadband only, total (tonal + broadband)</a:t>
            </a:r>
          </a:p>
          <a:p>
            <a:r>
              <a:rPr lang="en-US" sz="2000" dirty="0"/>
              <a:t>Human Perception</a:t>
            </a:r>
          </a:p>
          <a:p>
            <a:pPr lvl="1"/>
            <a:r>
              <a:rPr lang="en-US" sz="1800" dirty="0"/>
              <a:t>Unweighted and A-weighted (shifted to full scale)</a:t>
            </a:r>
          </a:p>
          <a:p>
            <a:r>
              <a:rPr lang="en-US" sz="2000" dirty="0"/>
              <a:t>Observer Position</a:t>
            </a:r>
          </a:p>
          <a:p>
            <a:pPr lvl="1"/>
            <a:r>
              <a:rPr lang="en-US" sz="1800" dirty="0"/>
              <a:t>In-plane and out-of-plane (45°) observer position</a:t>
            </a:r>
          </a:p>
          <a:p>
            <a:r>
              <a:rPr lang="en-US" sz="2000" dirty="0"/>
              <a:t>Does tonal noise still dominate proprotor design?</a:t>
            </a:r>
          </a:p>
          <a:p>
            <a:r>
              <a:rPr lang="en-US" sz="2000" dirty="0"/>
              <a:t>Are there any local minima in design space?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C2A0D-DF8D-4297-B027-7100D1D7E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173FF-F4A3-46D4-B776-1D1209C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ADA92-14F2-408F-ADE1-C24AC316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11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01F017-F12A-46BE-A962-B21287073A42}"/>
              </a:ext>
            </a:extLst>
          </p:cNvPr>
          <p:cNvSpPr txBox="1">
            <a:spLocks/>
          </p:cNvSpPr>
          <p:nvPr/>
        </p:nvSpPr>
        <p:spPr>
          <a:xfrm>
            <a:off x="990600" y="4223084"/>
            <a:ext cx="10261060" cy="238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Parameter sweeps will reveal behavior of predicted noise.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Pick configuration (i.e., unweighted, in-plane observer)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Modify baseline (C24ND) design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1600" dirty="0"/>
              <a:t>Hold pitch angle constant and vary RPM and chord length (uniformly)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1600" dirty="0"/>
              <a:t>Hold chord length constant and vary RPM and pitch angle (uniformly via collective)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1600" dirty="0"/>
              <a:t>Hold RPM constant and vary pitch angle uniformly (uniformly via collective) and chord length (uniformly)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Study efficiency and noise looking for local minima or failed thrust constraint</a:t>
            </a:r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D57E70-258F-408C-8ECE-ED10B72C67BA}"/>
              </a:ext>
            </a:extLst>
          </p:cNvPr>
          <p:cNvSpPr txBox="1">
            <a:spLocks/>
          </p:cNvSpPr>
          <p:nvPr/>
        </p:nvSpPr>
        <p:spPr>
          <a:xfrm>
            <a:off x="7291137" y="982266"/>
            <a:ext cx="4453688" cy="5621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Objective</a:t>
            </a:r>
          </a:p>
          <a:p>
            <a:pPr lvl="1"/>
            <a:r>
              <a:rPr lang="en-US" sz="1800" dirty="0"/>
              <a:t>Efficiency</a:t>
            </a:r>
          </a:p>
          <a:p>
            <a:r>
              <a:rPr lang="en-US" sz="2000" dirty="0"/>
              <a:t>Constraints</a:t>
            </a:r>
          </a:p>
          <a:p>
            <a:pPr lvl="1"/>
            <a:r>
              <a:rPr lang="en-US" sz="1800" dirty="0"/>
              <a:t>Thrust</a:t>
            </a:r>
          </a:p>
          <a:p>
            <a:pPr lvl="1"/>
            <a:r>
              <a:rPr lang="en-US" sz="1800" dirty="0"/>
              <a:t>Acoustic</a:t>
            </a:r>
          </a:p>
          <a:p>
            <a:r>
              <a:rPr lang="en-US" sz="2000" dirty="0"/>
              <a:t>Design Parameters</a:t>
            </a:r>
          </a:p>
          <a:p>
            <a:pPr lvl="1"/>
            <a:r>
              <a:rPr lang="en-US" sz="1800" dirty="0"/>
              <a:t>RPM</a:t>
            </a:r>
          </a:p>
          <a:p>
            <a:pPr lvl="1"/>
            <a:r>
              <a:rPr lang="en-US" sz="1800" dirty="0"/>
              <a:t>Chord length (6 radial stations)</a:t>
            </a:r>
          </a:p>
          <a:p>
            <a:pPr lvl="1"/>
            <a:r>
              <a:rPr lang="en-US" sz="1800" dirty="0"/>
              <a:t>Pitch angle (6 radial stations)</a:t>
            </a:r>
          </a:p>
        </p:txBody>
      </p:sp>
    </p:spTree>
    <p:extLst>
      <p:ext uri="{BB962C8B-B14F-4D97-AF65-F5344CB8AC3E}">
        <p14:creationId xmlns:p14="http://schemas.microsoft.com/office/powerpoint/2010/main" val="315569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0EF49-8BA2-4EFB-9316-0FA121E49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Parameter Sweeps (in-plane, unweighted)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22003-4E70-4FAD-900F-BA05A159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D84EC-60E0-4276-A549-60539CA83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02F6A-0838-48BA-AF98-AB885A51A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12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BD1B7C-FB71-432A-8EAB-A341ADFE1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43" y="984664"/>
            <a:ext cx="3451988" cy="52993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54EDC1-FBA6-4344-94ED-25F29E5EC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788" y="984664"/>
            <a:ext cx="3380424" cy="52993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DFB47C-1B6F-421F-8C21-7812B7AC4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469" y="984664"/>
            <a:ext cx="3380424" cy="52993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E75D7B-6DFE-43FA-8BFD-AC90B7569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982" y="984664"/>
            <a:ext cx="3380424" cy="1455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06A308-B3B7-4742-8943-E78D80905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9401" y="4607836"/>
            <a:ext cx="3343726" cy="14329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635040-B14F-442A-BCE8-1118566EA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9544" y="2833792"/>
            <a:ext cx="3409835" cy="14329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B24C4F-C8E5-471F-9109-5FEF46F0508E}"/>
              </a:ext>
            </a:extLst>
          </p:cNvPr>
          <p:cNvSpPr txBox="1"/>
          <p:nvPr/>
        </p:nvSpPr>
        <p:spPr>
          <a:xfrm>
            <a:off x="1988127" y="808770"/>
            <a:ext cx="107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Efficiency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F52B80-6A2E-4FD3-9118-FA83CF0B4FD1}"/>
              </a:ext>
            </a:extLst>
          </p:cNvPr>
          <p:cNvSpPr txBox="1"/>
          <p:nvPr/>
        </p:nvSpPr>
        <p:spPr>
          <a:xfrm>
            <a:off x="5618017" y="808770"/>
            <a:ext cx="126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Tonal Noise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FF3C52-9721-4FD1-8466-787624EB83DB}"/>
              </a:ext>
            </a:extLst>
          </p:cNvPr>
          <p:cNvSpPr txBox="1"/>
          <p:nvPr/>
        </p:nvSpPr>
        <p:spPr>
          <a:xfrm>
            <a:off x="9013206" y="799998"/>
            <a:ext cx="179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Broadband Noise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9BAF4A-5927-4914-8E34-EBA7E2FE49FA}"/>
              </a:ext>
            </a:extLst>
          </p:cNvPr>
          <p:cNvSpPr/>
          <p:nvPr/>
        </p:nvSpPr>
        <p:spPr>
          <a:xfrm>
            <a:off x="271157" y="2762663"/>
            <a:ext cx="3994825" cy="1802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809D84-6FC1-43A0-BE16-0EA523732D6C}"/>
              </a:ext>
            </a:extLst>
          </p:cNvPr>
          <p:cNvSpPr/>
          <p:nvPr/>
        </p:nvSpPr>
        <p:spPr>
          <a:xfrm>
            <a:off x="387675" y="4480965"/>
            <a:ext cx="3994825" cy="1802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68E0AC-4CC9-4FE7-9073-7B87937B4384}"/>
              </a:ext>
            </a:extLst>
          </p:cNvPr>
          <p:cNvSpPr/>
          <p:nvPr/>
        </p:nvSpPr>
        <p:spPr>
          <a:xfrm>
            <a:off x="3939119" y="875374"/>
            <a:ext cx="3994825" cy="5517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4A056AA-C380-4A40-A895-95E1EC8619CA}"/>
              </a:ext>
            </a:extLst>
          </p:cNvPr>
          <p:cNvSpPr/>
          <p:nvPr/>
        </p:nvSpPr>
        <p:spPr>
          <a:xfrm>
            <a:off x="7604929" y="910834"/>
            <a:ext cx="3994825" cy="5517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18D07D-978C-4DB7-9F02-DE6F34B61CC8}"/>
              </a:ext>
            </a:extLst>
          </p:cNvPr>
          <p:cNvSpPr/>
          <p:nvPr/>
        </p:nvSpPr>
        <p:spPr>
          <a:xfrm>
            <a:off x="407988" y="6108465"/>
            <a:ext cx="11637962" cy="273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89EDC1-1D70-4408-930D-C6C3F430A6B8}"/>
              </a:ext>
            </a:extLst>
          </p:cNvPr>
          <p:cNvSpPr/>
          <p:nvPr/>
        </p:nvSpPr>
        <p:spPr>
          <a:xfrm>
            <a:off x="638338" y="4224180"/>
            <a:ext cx="11337762" cy="273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419B2ED-4609-48F4-9582-5A582643E4A1}"/>
              </a:ext>
            </a:extLst>
          </p:cNvPr>
          <p:cNvSpPr/>
          <p:nvPr/>
        </p:nvSpPr>
        <p:spPr>
          <a:xfrm>
            <a:off x="526430" y="2497091"/>
            <a:ext cx="11290920" cy="273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98810B-B240-4F6E-9062-751762F473FA}"/>
              </a:ext>
            </a:extLst>
          </p:cNvPr>
          <p:cNvSpPr/>
          <p:nvPr/>
        </p:nvSpPr>
        <p:spPr>
          <a:xfrm>
            <a:off x="4193103" y="6087418"/>
            <a:ext cx="393970" cy="273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244F164-B1A6-4A87-9594-6E3176EBDDD6}"/>
              </a:ext>
            </a:extLst>
          </p:cNvPr>
          <p:cNvSpPr/>
          <p:nvPr/>
        </p:nvSpPr>
        <p:spPr>
          <a:xfrm>
            <a:off x="4423453" y="4203133"/>
            <a:ext cx="393970" cy="273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F7DBBAE-5AC6-4AE0-92AE-592A0E27003F}"/>
              </a:ext>
            </a:extLst>
          </p:cNvPr>
          <p:cNvSpPr/>
          <p:nvPr/>
        </p:nvSpPr>
        <p:spPr>
          <a:xfrm>
            <a:off x="4311545" y="2476044"/>
            <a:ext cx="393970" cy="273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F7366C9-5232-4048-9545-FF5E021B2761}"/>
              </a:ext>
            </a:extLst>
          </p:cNvPr>
          <p:cNvSpPr/>
          <p:nvPr/>
        </p:nvSpPr>
        <p:spPr>
          <a:xfrm>
            <a:off x="7930674" y="6087418"/>
            <a:ext cx="393970" cy="273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5254651-83BA-426D-AD22-26C51A0116C4}"/>
              </a:ext>
            </a:extLst>
          </p:cNvPr>
          <p:cNvSpPr/>
          <p:nvPr/>
        </p:nvSpPr>
        <p:spPr>
          <a:xfrm>
            <a:off x="8127659" y="4203133"/>
            <a:ext cx="393970" cy="273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6204514-0055-4FED-8966-64C109899AA6}"/>
              </a:ext>
            </a:extLst>
          </p:cNvPr>
          <p:cNvSpPr/>
          <p:nvPr/>
        </p:nvSpPr>
        <p:spPr>
          <a:xfrm>
            <a:off x="8049116" y="2476044"/>
            <a:ext cx="393970" cy="273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8070D0B-5E25-42B9-9E22-4BC83E1B672E}"/>
              </a:ext>
            </a:extLst>
          </p:cNvPr>
          <p:cNvSpPr/>
          <p:nvPr/>
        </p:nvSpPr>
        <p:spPr>
          <a:xfrm rot="17457626">
            <a:off x="-189097" y="1473356"/>
            <a:ext cx="1120237" cy="283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Collective Constant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631EDE5-AA56-4B9C-9F44-71BE1422F562}"/>
              </a:ext>
            </a:extLst>
          </p:cNvPr>
          <p:cNvSpPr/>
          <p:nvPr/>
        </p:nvSpPr>
        <p:spPr>
          <a:xfrm rot="17457626">
            <a:off x="-328634" y="3404756"/>
            <a:ext cx="1389994" cy="283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Chord Length Constant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DFCFD6B-0D1B-40C3-A2C3-A3D210E646A4}"/>
              </a:ext>
            </a:extLst>
          </p:cNvPr>
          <p:cNvSpPr/>
          <p:nvPr/>
        </p:nvSpPr>
        <p:spPr>
          <a:xfrm rot="17457626">
            <a:off x="-171443" y="5126994"/>
            <a:ext cx="1065262" cy="283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RPM Constant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294966-3CDF-4F34-87BF-706AB549ACE6}"/>
              </a:ext>
            </a:extLst>
          </p:cNvPr>
          <p:cNvSpPr txBox="1"/>
          <p:nvPr/>
        </p:nvSpPr>
        <p:spPr>
          <a:xfrm>
            <a:off x="585319" y="6203616"/>
            <a:ext cx="4638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Answer</a:t>
            </a:r>
            <a:r>
              <a:rPr lang="en-US" dirty="0">
                <a:solidFill>
                  <a:srgbClr val="FF0000"/>
                </a:solidFill>
              </a:rPr>
              <a:t>: Efficiency and noise are smooth curves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638E71-8EE7-4D6A-9266-E1ECB0498B03}"/>
              </a:ext>
            </a:extLst>
          </p:cNvPr>
          <p:cNvSpPr txBox="1"/>
          <p:nvPr/>
        </p:nvSpPr>
        <p:spPr>
          <a:xfrm>
            <a:off x="6883428" y="6203616"/>
            <a:ext cx="4404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Answer</a:t>
            </a:r>
            <a:r>
              <a:rPr lang="en-US" dirty="0">
                <a:solidFill>
                  <a:srgbClr val="FF0000"/>
                </a:solidFill>
              </a:rPr>
              <a:t>: Tonal noise dominates (as expected)</a:t>
            </a:r>
          </a:p>
        </p:txBody>
      </p:sp>
    </p:spTree>
    <p:extLst>
      <p:ext uri="{BB962C8B-B14F-4D97-AF65-F5344CB8AC3E}">
        <p14:creationId xmlns:p14="http://schemas.microsoft.com/office/powerpoint/2010/main" val="273018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45" grpId="0" animBg="1"/>
      <p:bldP spid="46" grpId="0" animBg="1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328D-9239-4AAE-800A-F5B85F445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Parameter Sweeps (out-of-plane, A-weighting)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5C15D-2CE8-4B96-9517-C412DE89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13776-5F62-4063-8A74-40D045845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39762-72BE-4BA7-AA53-88597DE29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E4674-4E27-4325-AD89-2DC4D0176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58" y="1011382"/>
            <a:ext cx="3364658" cy="5361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B90146-11F1-4108-8B8B-FD0B83445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199" y="1011382"/>
            <a:ext cx="3452918" cy="53617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34181B-506A-4DA7-8184-E2075DB57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500" y="1011382"/>
            <a:ext cx="3378220" cy="53617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367EC8-628E-432C-9632-B2594AE35E98}"/>
              </a:ext>
            </a:extLst>
          </p:cNvPr>
          <p:cNvSpPr txBox="1"/>
          <p:nvPr/>
        </p:nvSpPr>
        <p:spPr>
          <a:xfrm>
            <a:off x="1667781" y="808770"/>
            <a:ext cx="126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Tonal Noise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E321AB-A324-4371-882D-EBD464DAC4B8}"/>
              </a:ext>
            </a:extLst>
          </p:cNvPr>
          <p:cNvSpPr txBox="1"/>
          <p:nvPr/>
        </p:nvSpPr>
        <p:spPr>
          <a:xfrm>
            <a:off x="5196811" y="799785"/>
            <a:ext cx="179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Broadband Noise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12166E-FF22-41B4-B2E0-487B502BD493}"/>
              </a:ext>
            </a:extLst>
          </p:cNvPr>
          <p:cNvSpPr txBox="1"/>
          <p:nvPr/>
        </p:nvSpPr>
        <p:spPr>
          <a:xfrm>
            <a:off x="9248757" y="799785"/>
            <a:ext cx="1217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Noise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D2D12C-5F26-41AB-B8E3-D14EDA1EAE83}"/>
              </a:ext>
            </a:extLst>
          </p:cNvPr>
          <p:cNvSpPr/>
          <p:nvPr/>
        </p:nvSpPr>
        <p:spPr>
          <a:xfrm>
            <a:off x="4138644" y="842284"/>
            <a:ext cx="3994825" cy="5517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1EA0F1-7EC3-406B-A7EE-590B7925724A}"/>
              </a:ext>
            </a:extLst>
          </p:cNvPr>
          <p:cNvSpPr/>
          <p:nvPr/>
        </p:nvSpPr>
        <p:spPr>
          <a:xfrm>
            <a:off x="7691969" y="910834"/>
            <a:ext cx="3994825" cy="5517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569296-E632-4419-B256-6655A5379D0C}"/>
              </a:ext>
            </a:extLst>
          </p:cNvPr>
          <p:cNvSpPr/>
          <p:nvPr/>
        </p:nvSpPr>
        <p:spPr>
          <a:xfrm>
            <a:off x="3442705" y="2874015"/>
            <a:ext cx="5265906" cy="1141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we perform a design optimization, which will win?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0BF805-D30F-4C35-833C-DDC1077AE5B7}"/>
              </a:ext>
            </a:extLst>
          </p:cNvPr>
          <p:cNvSpPr/>
          <p:nvPr/>
        </p:nvSpPr>
        <p:spPr>
          <a:xfrm>
            <a:off x="371022" y="5973216"/>
            <a:ext cx="393970" cy="273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899CF7-3D56-4688-9DAB-C8C8EE3B0FD4}"/>
              </a:ext>
            </a:extLst>
          </p:cNvPr>
          <p:cNvSpPr/>
          <p:nvPr/>
        </p:nvSpPr>
        <p:spPr>
          <a:xfrm>
            <a:off x="505206" y="4240220"/>
            <a:ext cx="393970" cy="273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17F4AD-08E2-4675-BC7C-53BB275A28B2}"/>
              </a:ext>
            </a:extLst>
          </p:cNvPr>
          <p:cNvSpPr/>
          <p:nvPr/>
        </p:nvSpPr>
        <p:spPr>
          <a:xfrm>
            <a:off x="555547" y="2444123"/>
            <a:ext cx="110182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6A9E84-B944-424C-9D27-99D897B999EB}"/>
              </a:ext>
            </a:extLst>
          </p:cNvPr>
          <p:cNvSpPr/>
          <p:nvPr/>
        </p:nvSpPr>
        <p:spPr>
          <a:xfrm>
            <a:off x="508937" y="4316490"/>
            <a:ext cx="11546876" cy="283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F2FEBB-478C-45A4-94B2-376014FD912E}"/>
              </a:ext>
            </a:extLst>
          </p:cNvPr>
          <p:cNvSpPr/>
          <p:nvPr/>
        </p:nvSpPr>
        <p:spPr>
          <a:xfrm>
            <a:off x="397083" y="6057949"/>
            <a:ext cx="11658730" cy="283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0E7873-640F-48DE-AD5F-E999CF79100D}"/>
              </a:ext>
            </a:extLst>
          </p:cNvPr>
          <p:cNvSpPr/>
          <p:nvPr/>
        </p:nvSpPr>
        <p:spPr>
          <a:xfrm rot="17457626">
            <a:off x="-189097" y="1473356"/>
            <a:ext cx="1120237" cy="283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Collective Constant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454ED9-F242-4E22-9837-3139D954BBC1}"/>
              </a:ext>
            </a:extLst>
          </p:cNvPr>
          <p:cNvSpPr/>
          <p:nvPr/>
        </p:nvSpPr>
        <p:spPr>
          <a:xfrm rot="17457626">
            <a:off x="-328634" y="3404756"/>
            <a:ext cx="1389994" cy="283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Chord Length Constant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E464B8-B84A-4ACA-A266-2CA7ED5AA43A}"/>
              </a:ext>
            </a:extLst>
          </p:cNvPr>
          <p:cNvSpPr/>
          <p:nvPr/>
        </p:nvSpPr>
        <p:spPr>
          <a:xfrm rot="17457626">
            <a:off x="-171443" y="5126994"/>
            <a:ext cx="1065262" cy="283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RPM Constant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1CD321-9EFC-4DEF-B520-962D68A31299}"/>
              </a:ext>
            </a:extLst>
          </p:cNvPr>
          <p:cNvSpPr txBox="1"/>
          <p:nvPr/>
        </p:nvSpPr>
        <p:spPr>
          <a:xfrm>
            <a:off x="585319" y="6133185"/>
            <a:ext cx="358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Answer</a:t>
            </a:r>
            <a:r>
              <a:rPr lang="en-US" dirty="0">
                <a:solidFill>
                  <a:srgbClr val="FF0000"/>
                </a:solidFill>
              </a:rPr>
              <a:t>: All noise are smooth curves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2EBCAA-CFD4-4A55-99B6-8653C298FB65}"/>
              </a:ext>
            </a:extLst>
          </p:cNvPr>
          <p:cNvSpPr txBox="1"/>
          <p:nvPr/>
        </p:nvSpPr>
        <p:spPr>
          <a:xfrm>
            <a:off x="4734128" y="6133185"/>
            <a:ext cx="732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Answer</a:t>
            </a:r>
            <a:r>
              <a:rPr lang="en-US" dirty="0">
                <a:solidFill>
                  <a:srgbClr val="FF0000"/>
                </a:solidFill>
              </a:rPr>
              <a:t>: Both tonal and broadband noise important, depends on design</a:t>
            </a:r>
          </a:p>
        </p:txBody>
      </p:sp>
    </p:spTree>
    <p:extLst>
      <p:ext uri="{BB962C8B-B14F-4D97-AF65-F5344CB8AC3E}">
        <p14:creationId xmlns:p14="http://schemas.microsoft.com/office/powerpoint/2010/main" val="32713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8761EE1-8DFD-492B-A27B-3F9571895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3" t="87103" r="88318" b="6057"/>
          <a:stretch/>
        </p:blipFill>
        <p:spPr>
          <a:xfrm>
            <a:off x="2816401" y="3833294"/>
            <a:ext cx="580625" cy="3823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7E62E5B-3B51-43C5-96B1-DA2A6A9CF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3" t="87103" r="88318" b="6057"/>
          <a:stretch/>
        </p:blipFill>
        <p:spPr>
          <a:xfrm>
            <a:off x="1843994" y="3811637"/>
            <a:ext cx="580625" cy="3823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22ADC8-E38A-4107-A72D-BDA8A442E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3" t="87103" r="88318" b="6057"/>
          <a:stretch/>
        </p:blipFill>
        <p:spPr>
          <a:xfrm>
            <a:off x="1231081" y="3839138"/>
            <a:ext cx="580625" cy="3823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10B55D-FEB5-4EA3-B369-A1AB7579C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a Pareto Front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AA58D-BAB8-4B68-9A7E-54AA5350B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8A15D-1BEE-4F7B-838D-F62D067C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65C0A-1260-4A04-8ADB-B928C80B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14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8E7FFF-E88A-4C60-B6A0-78CBD090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359" y="987424"/>
            <a:ext cx="5534563" cy="53983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7B4ABC-FB37-4213-BECA-5697026FE1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9"/>
          <a:stretch/>
        </p:blipFill>
        <p:spPr>
          <a:xfrm>
            <a:off x="6068359" y="987424"/>
            <a:ext cx="5534563" cy="54474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ADF4ED2-029B-48BA-9C16-0DCA4A24E4AA}"/>
              </a:ext>
            </a:extLst>
          </p:cNvPr>
          <p:cNvSpPr/>
          <p:nvPr/>
        </p:nvSpPr>
        <p:spPr>
          <a:xfrm>
            <a:off x="994266" y="1095988"/>
            <a:ext cx="2971800" cy="7911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Perform Baseline Analysis (C24ND)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103490-2A67-47A7-B599-B0C930729E95}"/>
              </a:ext>
            </a:extLst>
          </p:cNvPr>
          <p:cNvSpPr/>
          <p:nvPr/>
        </p:nvSpPr>
        <p:spPr>
          <a:xfrm>
            <a:off x="994266" y="2228073"/>
            <a:ext cx="2971800" cy="7911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Optimize Efficiency without Acoustic Constraint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9459AC-EB0D-415F-BD18-9880D3D9D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3" t="87103" r="88318" b="6057"/>
          <a:stretch/>
        </p:blipFill>
        <p:spPr>
          <a:xfrm>
            <a:off x="4185730" y="2488411"/>
            <a:ext cx="580625" cy="382342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CC5C7DBA-B2E0-43BC-A7D0-A1292363CABE}"/>
              </a:ext>
            </a:extLst>
          </p:cNvPr>
          <p:cNvSpPr/>
          <p:nvPr/>
        </p:nvSpPr>
        <p:spPr>
          <a:xfrm>
            <a:off x="3727656" y="2583255"/>
            <a:ext cx="771728" cy="2286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E3ECE6-5B1D-4740-A19D-ED20200096A7}"/>
              </a:ext>
            </a:extLst>
          </p:cNvPr>
          <p:cNvSpPr txBox="1"/>
          <p:nvPr/>
        </p:nvSpPr>
        <p:spPr>
          <a:xfrm>
            <a:off x="4011389" y="1841637"/>
            <a:ext cx="145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Acoustic constraint (OASPL or OASPLA)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E271CF-578F-4038-9CD9-98D28AAEBC71}"/>
              </a:ext>
            </a:extLst>
          </p:cNvPr>
          <p:cNvSpPr/>
          <p:nvPr/>
        </p:nvSpPr>
        <p:spPr>
          <a:xfrm>
            <a:off x="994266" y="3399399"/>
            <a:ext cx="2971800" cy="7911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Optimize Efficiency with New Acoustic Constraint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33EECE8-015B-47FF-97E3-6781ED8663A3}"/>
              </a:ext>
            </a:extLst>
          </p:cNvPr>
          <p:cNvSpPr/>
          <p:nvPr/>
        </p:nvSpPr>
        <p:spPr>
          <a:xfrm rot="5400000">
            <a:off x="2154776" y="1981535"/>
            <a:ext cx="593342" cy="2286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3BFCB1D-C7CE-41D4-AD7F-A9BFB4B0DD73}"/>
              </a:ext>
            </a:extLst>
          </p:cNvPr>
          <p:cNvSpPr/>
          <p:nvPr/>
        </p:nvSpPr>
        <p:spPr>
          <a:xfrm rot="5400000">
            <a:off x="2127351" y="3033632"/>
            <a:ext cx="646331" cy="2286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DE131ED-D88B-4987-A6A0-79E1B83EFC61}"/>
                  </a:ext>
                </a:extLst>
              </p:cNvPr>
              <p:cNvSpPr txBox="1"/>
              <p:nvPr/>
            </p:nvSpPr>
            <p:spPr>
              <a:xfrm>
                <a:off x="2564817" y="3083159"/>
                <a:ext cx="619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DE131ED-D88B-4987-A6A0-79E1B83EF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817" y="3083159"/>
                <a:ext cx="619529" cy="276999"/>
              </a:xfrm>
              <a:prstGeom prst="rect">
                <a:avLst/>
              </a:prstGeom>
              <a:blipFill>
                <a:blip r:embed="rId5"/>
                <a:stretch>
                  <a:fillRect l="-4950" r="-891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2339602-59AD-4591-8CD8-0382B241803E}"/>
                  </a:ext>
                </a:extLst>
              </p:cNvPr>
              <p:cNvSpPr txBox="1"/>
              <p:nvPr/>
            </p:nvSpPr>
            <p:spPr>
              <a:xfrm>
                <a:off x="4508096" y="2568303"/>
                <a:ext cx="3718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/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2339602-59AD-4591-8CD8-0382B2418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096" y="2568303"/>
                <a:ext cx="371833" cy="276999"/>
              </a:xfrm>
              <a:prstGeom prst="rect">
                <a:avLst/>
              </a:prstGeom>
              <a:blipFill>
                <a:blip r:embed="rId6"/>
                <a:stretch>
                  <a:fillRect r="-6557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742A54C-D201-4AF5-80C8-2AA052E522B3}"/>
                  </a:ext>
                </a:extLst>
              </p:cNvPr>
              <p:cNvSpPr txBox="1"/>
              <p:nvPr/>
            </p:nvSpPr>
            <p:spPr>
              <a:xfrm>
                <a:off x="1548937" y="3885966"/>
                <a:ext cx="16535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/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/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742A54C-D201-4AF5-80C8-2AA052E52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937" y="3885966"/>
                <a:ext cx="1653530" cy="276999"/>
              </a:xfrm>
              <a:prstGeom prst="rect">
                <a:avLst/>
              </a:prstGeom>
              <a:blipFill>
                <a:blip r:embed="rId7"/>
                <a:stretch>
                  <a:fillRect r="-332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7D491B2-4EF4-4BE6-8C70-97D3A04C8728}"/>
                  </a:ext>
                </a:extLst>
              </p:cNvPr>
              <p:cNvSpPr/>
              <p:nvPr/>
            </p:nvSpPr>
            <p:spPr>
              <a:xfrm>
                <a:off x="994266" y="4524525"/>
                <a:ext cx="2971800" cy="7911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Efficiency Greater than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0.81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7D491B2-4EF4-4BE6-8C70-97D3A04C87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66" y="4524525"/>
                <a:ext cx="2971800" cy="7911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Arrow: Curved Left 35">
            <a:extLst>
              <a:ext uri="{FF2B5EF4-FFF2-40B4-BE49-F238E27FC236}">
                <a16:creationId xmlns:a16="http://schemas.microsoft.com/office/drawing/2014/main" id="{4B259128-AE88-4C8B-A15D-75441E66F2E3}"/>
              </a:ext>
            </a:extLst>
          </p:cNvPr>
          <p:cNvSpPr/>
          <p:nvPr/>
        </p:nvSpPr>
        <p:spPr>
          <a:xfrm flipV="1">
            <a:off x="3841660" y="3765989"/>
            <a:ext cx="694215" cy="1186413"/>
          </a:xfrm>
          <a:prstGeom prst="curved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ABEB15-6706-4622-8D9E-AE4E86188954}"/>
              </a:ext>
            </a:extLst>
          </p:cNvPr>
          <p:cNvSpPr txBox="1"/>
          <p:nvPr/>
        </p:nvSpPr>
        <p:spPr>
          <a:xfrm>
            <a:off x="4534305" y="4239203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E77A210-25C8-496F-B151-89A07000BEAA}"/>
              </a:ext>
            </a:extLst>
          </p:cNvPr>
          <p:cNvSpPr txBox="1"/>
          <p:nvPr/>
        </p:nvSpPr>
        <p:spPr>
          <a:xfrm>
            <a:off x="2527743" y="5281653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551D0E7-3C63-4CC0-9AC1-C8756D3336BA}"/>
                  </a:ext>
                </a:extLst>
              </p:cNvPr>
              <p:cNvSpPr/>
              <p:nvPr/>
            </p:nvSpPr>
            <p:spPr>
              <a:xfrm>
                <a:off x="994266" y="5618361"/>
                <a:ext cx="2971800" cy="7911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Optimize Efficiency with Acoustic Constraint so that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Efficiency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=0.8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551D0E7-3C63-4CC0-9AC1-C8756D3336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66" y="5618361"/>
                <a:ext cx="2971800" cy="791182"/>
              </a:xfrm>
              <a:prstGeom prst="rect">
                <a:avLst/>
              </a:prstGeom>
              <a:blipFill>
                <a:blip r:embed="rId9"/>
                <a:stretch>
                  <a:fillRect t="-11450" b="-19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5E2809AD-4965-4ABE-9F6B-7549568BF8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1969" y="987424"/>
            <a:ext cx="5562365" cy="544749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03F5B3-5ADC-4551-8EDB-2EBC5AD06C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6327" y="987424"/>
            <a:ext cx="5598915" cy="5505451"/>
          </a:xfrm>
          <a:prstGeom prst="rect">
            <a:avLst/>
          </a:prstGeom>
        </p:spPr>
      </p:pic>
      <p:sp>
        <p:nvSpPr>
          <p:cNvPr id="34" name="Arrow: Right 33">
            <a:extLst>
              <a:ext uri="{FF2B5EF4-FFF2-40B4-BE49-F238E27FC236}">
                <a16:creationId xmlns:a16="http://schemas.microsoft.com/office/drawing/2014/main" id="{90FBA164-5D59-4462-A944-5FC5845AA139}"/>
              </a:ext>
            </a:extLst>
          </p:cNvPr>
          <p:cNvSpPr/>
          <p:nvPr/>
        </p:nvSpPr>
        <p:spPr>
          <a:xfrm rot="5400000">
            <a:off x="2133741" y="4361449"/>
            <a:ext cx="646331" cy="2286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E195DD43-7207-47DA-93C5-BCC53D947F83}"/>
              </a:ext>
            </a:extLst>
          </p:cNvPr>
          <p:cNvSpPr/>
          <p:nvPr/>
        </p:nvSpPr>
        <p:spPr>
          <a:xfrm rot="5400000">
            <a:off x="2133741" y="5258139"/>
            <a:ext cx="646331" cy="2286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AF9583-4082-4138-BE9E-2FEC1BB82549}"/>
              </a:ext>
            </a:extLst>
          </p:cNvPr>
          <p:cNvSpPr/>
          <p:nvPr/>
        </p:nvSpPr>
        <p:spPr>
          <a:xfrm>
            <a:off x="8080441" y="3566539"/>
            <a:ext cx="1095983" cy="116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9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/>
      <p:bldP spid="24" grpId="0" animBg="1"/>
      <p:bldP spid="26" grpId="0" animBg="1"/>
      <p:bldP spid="27" grpId="0" animBg="1"/>
      <p:bldP spid="28" grpId="0"/>
      <p:bldP spid="30" grpId="0"/>
      <p:bldP spid="31" grpId="0"/>
      <p:bldP spid="35" grpId="0" animBg="1"/>
      <p:bldP spid="36" grpId="0" animBg="1"/>
      <p:bldP spid="37" grpId="0"/>
      <p:bldP spid="39" grpId="0"/>
      <p:bldP spid="40" grpId="0" animBg="1"/>
      <p:bldP spid="34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8761EE1-8DFD-492B-A27B-3F9571895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3" t="87103" r="88318" b="6057"/>
          <a:stretch/>
        </p:blipFill>
        <p:spPr>
          <a:xfrm>
            <a:off x="2816401" y="3833294"/>
            <a:ext cx="580625" cy="3823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7E62E5B-3B51-43C5-96B1-DA2A6A9CF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3" t="87103" r="88318" b="6057"/>
          <a:stretch/>
        </p:blipFill>
        <p:spPr>
          <a:xfrm>
            <a:off x="1843994" y="3811637"/>
            <a:ext cx="580625" cy="3823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22ADC8-E38A-4107-A72D-BDA8A442E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3" t="87103" r="88318" b="6057"/>
          <a:stretch/>
        </p:blipFill>
        <p:spPr>
          <a:xfrm>
            <a:off x="1231081" y="3839138"/>
            <a:ext cx="580625" cy="3823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10B55D-FEB5-4EA3-B369-A1AB7579C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a Pareto Front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AA58D-BAB8-4B68-9A7E-54AA5350B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8A15D-1BEE-4F7B-838D-F62D067C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65C0A-1260-4A04-8ADB-B928C80B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15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8E7FFF-E88A-4C60-B6A0-78CBD090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359" y="987424"/>
            <a:ext cx="5534563" cy="53983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7B4ABC-FB37-4213-BECA-5697026FE1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9"/>
          <a:stretch/>
        </p:blipFill>
        <p:spPr>
          <a:xfrm>
            <a:off x="6068359" y="987424"/>
            <a:ext cx="5534563" cy="54474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ADF4ED2-029B-48BA-9C16-0DCA4A24E4AA}"/>
              </a:ext>
            </a:extLst>
          </p:cNvPr>
          <p:cNvSpPr/>
          <p:nvPr/>
        </p:nvSpPr>
        <p:spPr>
          <a:xfrm>
            <a:off x="994266" y="1095988"/>
            <a:ext cx="2971800" cy="7911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Perform Baseline Analysis (C24ND)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103490-2A67-47A7-B599-B0C930729E95}"/>
              </a:ext>
            </a:extLst>
          </p:cNvPr>
          <p:cNvSpPr/>
          <p:nvPr/>
        </p:nvSpPr>
        <p:spPr>
          <a:xfrm>
            <a:off x="994266" y="2228073"/>
            <a:ext cx="2971800" cy="7911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Optimize Efficiency without Acoustic Constraint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9459AC-EB0D-415F-BD18-9880D3D9D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3" t="87103" r="88318" b="6057"/>
          <a:stretch/>
        </p:blipFill>
        <p:spPr>
          <a:xfrm>
            <a:off x="4185730" y="2488411"/>
            <a:ext cx="580625" cy="382342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CC5C7DBA-B2E0-43BC-A7D0-A1292363CABE}"/>
              </a:ext>
            </a:extLst>
          </p:cNvPr>
          <p:cNvSpPr/>
          <p:nvPr/>
        </p:nvSpPr>
        <p:spPr>
          <a:xfrm>
            <a:off x="3727656" y="2583255"/>
            <a:ext cx="771728" cy="2286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E3ECE6-5B1D-4740-A19D-ED20200096A7}"/>
              </a:ext>
            </a:extLst>
          </p:cNvPr>
          <p:cNvSpPr txBox="1"/>
          <p:nvPr/>
        </p:nvSpPr>
        <p:spPr>
          <a:xfrm>
            <a:off x="4011389" y="1841637"/>
            <a:ext cx="145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Acoustic constraint (OASPL or OASPLA)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E271CF-578F-4038-9CD9-98D28AAEBC71}"/>
              </a:ext>
            </a:extLst>
          </p:cNvPr>
          <p:cNvSpPr/>
          <p:nvPr/>
        </p:nvSpPr>
        <p:spPr>
          <a:xfrm>
            <a:off x="994266" y="3399399"/>
            <a:ext cx="2971800" cy="7911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Optimize Efficiency with New Acoustic Constraint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33EECE8-015B-47FF-97E3-6781ED8663A3}"/>
              </a:ext>
            </a:extLst>
          </p:cNvPr>
          <p:cNvSpPr/>
          <p:nvPr/>
        </p:nvSpPr>
        <p:spPr>
          <a:xfrm rot="5400000">
            <a:off x="2154776" y="1975050"/>
            <a:ext cx="593342" cy="2286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3BFCB1D-C7CE-41D4-AD7F-A9BFB4B0DD73}"/>
              </a:ext>
            </a:extLst>
          </p:cNvPr>
          <p:cNvSpPr/>
          <p:nvPr/>
        </p:nvSpPr>
        <p:spPr>
          <a:xfrm rot="5400000">
            <a:off x="2134377" y="3047144"/>
            <a:ext cx="632279" cy="2286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DE131ED-D88B-4987-A6A0-79E1B83EFC61}"/>
                  </a:ext>
                </a:extLst>
              </p:cNvPr>
              <p:cNvSpPr txBox="1"/>
              <p:nvPr/>
            </p:nvSpPr>
            <p:spPr>
              <a:xfrm>
                <a:off x="2564817" y="3083159"/>
                <a:ext cx="619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DE131ED-D88B-4987-A6A0-79E1B83EF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817" y="3083159"/>
                <a:ext cx="619529" cy="276999"/>
              </a:xfrm>
              <a:prstGeom prst="rect">
                <a:avLst/>
              </a:prstGeom>
              <a:blipFill>
                <a:blip r:embed="rId5"/>
                <a:stretch>
                  <a:fillRect l="-4950" r="-891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2339602-59AD-4591-8CD8-0382B241803E}"/>
                  </a:ext>
                </a:extLst>
              </p:cNvPr>
              <p:cNvSpPr txBox="1"/>
              <p:nvPr/>
            </p:nvSpPr>
            <p:spPr>
              <a:xfrm>
                <a:off x="4508096" y="2568303"/>
                <a:ext cx="3718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/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2339602-59AD-4591-8CD8-0382B2418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096" y="2568303"/>
                <a:ext cx="371833" cy="276999"/>
              </a:xfrm>
              <a:prstGeom prst="rect">
                <a:avLst/>
              </a:prstGeom>
              <a:blipFill>
                <a:blip r:embed="rId6"/>
                <a:stretch>
                  <a:fillRect r="-6557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742A54C-D201-4AF5-80C8-2AA052E522B3}"/>
                  </a:ext>
                </a:extLst>
              </p:cNvPr>
              <p:cNvSpPr txBox="1"/>
              <p:nvPr/>
            </p:nvSpPr>
            <p:spPr>
              <a:xfrm>
                <a:off x="1548937" y="3885966"/>
                <a:ext cx="16535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/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/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742A54C-D201-4AF5-80C8-2AA052E52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937" y="3885966"/>
                <a:ext cx="1653530" cy="276999"/>
              </a:xfrm>
              <a:prstGeom prst="rect">
                <a:avLst/>
              </a:prstGeom>
              <a:blipFill>
                <a:blip r:embed="rId7"/>
                <a:stretch>
                  <a:fillRect r="-3321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7D491B2-4EF4-4BE6-8C70-97D3A04C8728}"/>
                  </a:ext>
                </a:extLst>
              </p:cNvPr>
              <p:cNvSpPr/>
              <p:nvPr/>
            </p:nvSpPr>
            <p:spPr>
              <a:xfrm>
                <a:off x="994266" y="4524525"/>
                <a:ext cx="2971800" cy="7911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Efficiency Greater Than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.81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7D491B2-4EF4-4BE6-8C70-97D3A04C87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66" y="4524525"/>
                <a:ext cx="2971800" cy="791182"/>
              </a:xfrm>
              <a:prstGeom prst="rect">
                <a:avLst/>
              </a:prstGeom>
              <a:blipFill>
                <a:blip r:embed="rId8"/>
                <a:stretch>
                  <a:fillRect l="-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Arrow: Curved Left 35">
            <a:extLst>
              <a:ext uri="{FF2B5EF4-FFF2-40B4-BE49-F238E27FC236}">
                <a16:creationId xmlns:a16="http://schemas.microsoft.com/office/drawing/2014/main" id="{4B259128-AE88-4C8B-A15D-75441E66F2E3}"/>
              </a:ext>
            </a:extLst>
          </p:cNvPr>
          <p:cNvSpPr/>
          <p:nvPr/>
        </p:nvSpPr>
        <p:spPr>
          <a:xfrm flipV="1">
            <a:off x="3874085" y="3765989"/>
            <a:ext cx="694215" cy="1186413"/>
          </a:xfrm>
          <a:prstGeom prst="curved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ABEB15-6706-4622-8D9E-AE4E86188954}"/>
              </a:ext>
            </a:extLst>
          </p:cNvPr>
          <p:cNvSpPr txBox="1"/>
          <p:nvPr/>
        </p:nvSpPr>
        <p:spPr>
          <a:xfrm>
            <a:off x="4534305" y="4239203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E77A210-25C8-496F-B151-89A07000BEAA}"/>
              </a:ext>
            </a:extLst>
          </p:cNvPr>
          <p:cNvSpPr txBox="1"/>
          <p:nvPr/>
        </p:nvSpPr>
        <p:spPr>
          <a:xfrm>
            <a:off x="2527743" y="5294623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551D0E7-3C63-4CC0-9AC1-C8756D3336BA}"/>
                  </a:ext>
                </a:extLst>
              </p:cNvPr>
              <p:cNvSpPr/>
              <p:nvPr/>
            </p:nvSpPr>
            <p:spPr>
              <a:xfrm>
                <a:off x="994266" y="5618361"/>
                <a:ext cx="2971800" cy="7911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Optimize Efficiency with Acoustic Constraint so that Efficiency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0.8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551D0E7-3C63-4CC0-9AC1-C8756D3336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66" y="5618361"/>
                <a:ext cx="2971800" cy="791182"/>
              </a:xfrm>
              <a:prstGeom prst="rect">
                <a:avLst/>
              </a:prstGeom>
              <a:blipFill>
                <a:blip r:embed="rId9"/>
                <a:stretch>
                  <a:fillRect t="-11450" b="-19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5E2809AD-4965-4ABE-9F6B-7549568BF8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1969" y="987424"/>
            <a:ext cx="5562365" cy="544749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03F5B3-5ADC-4551-8EDB-2EBC5AD06C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8359" y="1006879"/>
            <a:ext cx="5598915" cy="5505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68B77F-962E-4307-A459-21772AE324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7814" y="987424"/>
            <a:ext cx="5481615" cy="5494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95DB94-D7A0-453C-B1CA-2C797058DF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68112" y="987424"/>
            <a:ext cx="5501317" cy="548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88EA2-C91D-4101-BA85-6AEBF5F02B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83029" y="1003957"/>
            <a:ext cx="5473429" cy="54512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F98CAF-5949-4D81-9BF5-FE16AFDA06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17446" y="987444"/>
            <a:ext cx="5426042" cy="5452511"/>
          </a:xfrm>
          <a:prstGeom prst="rect">
            <a:avLst/>
          </a:prstGeom>
        </p:spPr>
      </p:pic>
      <p:sp>
        <p:nvSpPr>
          <p:cNvPr id="38" name="Arrow: Right 37">
            <a:extLst>
              <a:ext uri="{FF2B5EF4-FFF2-40B4-BE49-F238E27FC236}">
                <a16:creationId xmlns:a16="http://schemas.microsoft.com/office/drawing/2014/main" id="{E195DD43-7207-47DA-93C5-BCC53D947F83}"/>
              </a:ext>
            </a:extLst>
          </p:cNvPr>
          <p:cNvSpPr/>
          <p:nvPr/>
        </p:nvSpPr>
        <p:spPr>
          <a:xfrm rot="5400000">
            <a:off x="2133741" y="5238684"/>
            <a:ext cx="646331" cy="2286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90FBA164-5D59-4462-A944-5FC5845AA139}"/>
              </a:ext>
            </a:extLst>
          </p:cNvPr>
          <p:cNvSpPr/>
          <p:nvPr/>
        </p:nvSpPr>
        <p:spPr>
          <a:xfrm rot="5400000">
            <a:off x="2182346" y="4325815"/>
            <a:ext cx="549121" cy="2286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2BD037-A537-4D54-811D-74214AA67115}"/>
              </a:ext>
            </a:extLst>
          </p:cNvPr>
          <p:cNvSpPr/>
          <p:nvPr/>
        </p:nvSpPr>
        <p:spPr>
          <a:xfrm>
            <a:off x="5940357" y="6437699"/>
            <a:ext cx="5810656" cy="165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1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/>
      <p:bldP spid="24" grpId="0" animBg="1"/>
      <p:bldP spid="26" grpId="0" animBg="1"/>
      <p:bldP spid="27" grpId="0" animBg="1"/>
      <p:bldP spid="28" grpId="0"/>
      <p:bldP spid="30" grpId="0"/>
      <p:bldP spid="31" grpId="0"/>
      <p:bldP spid="35" grpId="0" animBg="1"/>
      <p:bldP spid="36" grpId="0" animBg="1"/>
      <p:bldP spid="37" grpId="0"/>
      <p:bldP spid="39" grpId="0"/>
      <p:bldP spid="40" grpId="0" animBg="1"/>
      <p:bldP spid="38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F94E90-2BF9-477B-B7EB-B14F90481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72" y="857292"/>
            <a:ext cx="5684801" cy="53933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25C7D7-FE6A-49BA-BD95-2B6CD70F4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In-Plane, Unweighted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606D9-DDC3-4D07-BE33-A94CDCEEC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7978E-F510-4F28-81FA-25C84E873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EE229-5E0E-4049-9AAA-603025EC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5D99F2-2970-4E3B-A0F6-8ECD594F4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933" y="870596"/>
            <a:ext cx="5596844" cy="538008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452ED4F-D700-4E13-8648-05F037A23AD8}"/>
              </a:ext>
            </a:extLst>
          </p:cNvPr>
          <p:cNvSpPr/>
          <p:nvPr/>
        </p:nvSpPr>
        <p:spPr>
          <a:xfrm>
            <a:off x="2995684" y="1084271"/>
            <a:ext cx="2149522" cy="1405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B2E860-1793-478E-BB7C-5FA3099AD94D}"/>
              </a:ext>
            </a:extLst>
          </p:cNvPr>
          <p:cNvSpPr/>
          <p:nvPr/>
        </p:nvSpPr>
        <p:spPr>
          <a:xfrm>
            <a:off x="9901577" y="1395522"/>
            <a:ext cx="1538151" cy="439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5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94501-A03F-4DEE-84AF-43A9C9E3C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Out-Of-Plane, Unweighted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490C1-1405-467B-8696-3E15FCF69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C0D41-2323-4909-94C4-C7BD2F51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50664-2D10-4530-B48C-785D9A7BA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17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B99193-42EE-47B0-B0D1-7B12414C4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388" y="897098"/>
            <a:ext cx="5721162" cy="5499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3F46BC-9756-4FF2-86FC-4EF3F0A67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57" y="897098"/>
            <a:ext cx="5784532" cy="549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2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CC172-E7AB-486E-A4E0-07C1DADAC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Out-Of-Plane, A-Weighted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EB337-84F7-4F7E-91B1-AC0FF6287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EF255-83EB-4614-91FA-44CFDBE77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EF772-DE12-4A6D-AA88-F795AE31F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9C694B-5767-4769-92EB-E397B1AD2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15" y="870595"/>
            <a:ext cx="5744100" cy="5461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D0AA9F-FBB4-4ED0-B27D-1B3BFF26E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630" y="870596"/>
            <a:ext cx="5783071" cy="55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85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E303B-D4E0-4259-839D-2ED23582A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A6001-39AC-4FA2-8B01-5059E19DD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Conclusions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Demonstration of gradient-based, acoustic-influenced AAM proprotor design optimization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In-plane, tonal only, unweighted optimization shows significant decrease in tonal noise without loss of performance</a:t>
            </a:r>
          </a:p>
          <a:p>
            <a:pPr lvl="1"/>
            <a:r>
              <a:rPr lang="en-US" sz="1800" dirty="0"/>
              <a:t>Verified by tunnel measurements in LSAWT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Broadband noise trends are smooth in regions of design space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Broadband noise influences acoustic objective function only when frequency weighting and out-of-plane observer positions included</a:t>
            </a:r>
          </a:p>
          <a:p>
            <a:pPr marL="0" indent="0">
              <a:buNone/>
            </a:pPr>
            <a:r>
              <a:rPr lang="en-US" sz="2000" dirty="0"/>
              <a:t>Future Work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Verify broadband-influenced isolated proprotor design with LSAWT experiment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Include installation of single proprotor (in front of wing) in design cycle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40270-2E04-4942-B9FE-31E1E1A7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DA1D1-AAA1-4170-91B1-B86851D4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C764D-9319-483A-9BC1-98ADF2928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0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9F5DD-5878-451A-8B99-5B762091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Advanced Air Mobility (AAM) Challenge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B921D-F897-4B1C-8A09-97F02D3C7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8EAB6-198E-4C48-9DF8-4135B492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6B9CC-AF7A-4387-8DFC-7FBA764E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CFBB64-B0FD-482D-A020-0646B17A3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40" y="1086295"/>
            <a:ext cx="5526635" cy="5129073"/>
          </a:xfrm>
        </p:spPr>
        <p:txBody>
          <a:bodyPr>
            <a:normAutofit/>
          </a:bodyPr>
          <a:lstStyle/>
          <a:p>
            <a:r>
              <a:rPr lang="en-US" sz="2400" dirty="0"/>
              <a:t>Opportunities of AAM vehicles are numerous </a:t>
            </a:r>
          </a:p>
          <a:p>
            <a:pPr lvl="1"/>
            <a:r>
              <a:rPr lang="en-US" sz="2000" dirty="0"/>
              <a:t>Large-sized vehicles for intraregional transportation</a:t>
            </a:r>
          </a:p>
          <a:p>
            <a:pPr lvl="1"/>
            <a:r>
              <a:rPr lang="en-US" sz="2000" dirty="0"/>
              <a:t>Medium-sized vehicles for urban and rural applications (UAM)</a:t>
            </a:r>
          </a:p>
          <a:p>
            <a:pPr lvl="1"/>
            <a:r>
              <a:rPr lang="en-US" sz="2000" dirty="0"/>
              <a:t>Small-sized vehicles for package deliveries and surveillance (sUAS) </a:t>
            </a:r>
          </a:p>
          <a:p>
            <a:r>
              <a:rPr lang="en-US" sz="2400" dirty="0"/>
              <a:t>AAM challenges aeronautics community with unique challenges in performance and community impact</a:t>
            </a:r>
          </a:p>
          <a:p>
            <a:pPr lvl="1"/>
            <a:r>
              <a:rPr lang="en-US" sz="2000" dirty="0"/>
              <a:t>Safety</a:t>
            </a:r>
          </a:p>
          <a:p>
            <a:pPr lvl="1"/>
            <a:r>
              <a:rPr lang="en-US" sz="2000" dirty="0"/>
              <a:t>Reliability</a:t>
            </a:r>
          </a:p>
          <a:p>
            <a:pPr lvl="1"/>
            <a:r>
              <a:rPr lang="en-US" sz="2000" dirty="0"/>
              <a:t>Automation</a:t>
            </a:r>
          </a:p>
          <a:p>
            <a:pPr lvl="1"/>
            <a:r>
              <a:rPr lang="en-US" sz="2000" dirty="0"/>
              <a:t>Community impact (noise)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AEA1E18C-BE08-4A29-ABBB-9C896D8ED3AB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151"/>
          <a:stretch/>
        </p:blipFill>
        <p:spPr>
          <a:xfrm>
            <a:off x="5828098" y="1099382"/>
            <a:ext cx="5596235" cy="511598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7315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52B2B-B556-4F51-B948-D08B88DC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65A6C-C7D1-498A-AB39-A8770808F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71247-B014-4814-A9DA-0A89447D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13" descr="NASA insigniaCMYK">
            <a:extLst>
              <a:ext uri="{FF2B5EF4-FFF2-40B4-BE49-F238E27FC236}">
                <a16:creationId xmlns:a16="http://schemas.microsoft.com/office/drawing/2014/main" id="{9A55465F-5F2B-4080-936F-9FA15A63AD8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7698" y="1777585"/>
            <a:ext cx="4656604" cy="372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831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FB348-880F-434F-AF47-D64E08B01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AAM Challenge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A31BA-FBE4-49F0-B28F-EDEE8E51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B09E5-B5D5-4327-9424-E9B5CFC40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35C4A-BE18-4AC3-A328-F1FEDE7E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3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50634E-8AAE-48D1-B46E-4B99E94EA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0115" y="428801"/>
            <a:ext cx="5257800" cy="3417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FEE184-966B-4EF6-9188-86CF330541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3" r="75881" b="40798"/>
          <a:stretch/>
        </p:blipFill>
        <p:spPr>
          <a:xfrm>
            <a:off x="6637355" y="3313785"/>
            <a:ext cx="5296205" cy="282147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16D705-14FD-44BF-8329-58FDEF1497A7}"/>
              </a:ext>
            </a:extLst>
          </p:cNvPr>
          <p:cNvSpPr txBox="1">
            <a:spLocks/>
          </p:cNvSpPr>
          <p:nvPr/>
        </p:nvSpPr>
        <p:spPr>
          <a:xfrm>
            <a:off x="527274" y="1086295"/>
            <a:ext cx="6490446" cy="5412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Traditional large transport vehicles limit design opportunities</a:t>
            </a:r>
          </a:p>
          <a:p>
            <a:pPr lvl="1"/>
            <a:r>
              <a:rPr lang="en-US" sz="1800" dirty="0"/>
              <a:t>Tube and wing</a:t>
            </a:r>
          </a:p>
          <a:p>
            <a:pPr lvl="1"/>
            <a:r>
              <a:rPr lang="en-US" sz="1800" dirty="0"/>
              <a:t>Not the case with hybrid wing or TTBW designs</a:t>
            </a:r>
          </a:p>
          <a:p>
            <a:r>
              <a:rPr lang="en-US" sz="2000" dirty="0"/>
              <a:t>Large helicopters and multirotor vehicles do have design opportunities but are limited also</a:t>
            </a:r>
          </a:p>
          <a:p>
            <a:pPr lvl="1"/>
            <a:r>
              <a:rPr lang="en-US" sz="1800" dirty="0"/>
              <a:t>Traditional main/tail configurations</a:t>
            </a:r>
          </a:p>
          <a:p>
            <a:pPr lvl="1"/>
            <a:r>
              <a:rPr lang="en-US" sz="1800" dirty="0"/>
              <a:t>X-rotors, tandem, etc.</a:t>
            </a:r>
          </a:p>
          <a:p>
            <a:r>
              <a:rPr lang="en-US" sz="2000" dirty="0"/>
              <a:t>AAM vehicles offer significantly more design opportunities</a:t>
            </a:r>
          </a:p>
          <a:p>
            <a:pPr lvl="1"/>
            <a:r>
              <a:rPr lang="en-US" sz="1800" dirty="0"/>
              <a:t>Rotor count, placement, blade count, rotation direction</a:t>
            </a:r>
          </a:p>
          <a:p>
            <a:pPr lvl="1"/>
            <a:r>
              <a:rPr lang="en-US" sz="1800" dirty="0"/>
              <a:t>Wing design and placement, installation effects</a:t>
            </a:r>
          </a:p>
          <a:p>
            <a:pPr lvl="1"/>
            <a:r>
              <a:rPr lang="en-US" sz="1800" dirty="0"/>
              <a:t>Blade shape and rotor sizing</a:t>
            </a:r>
          </a:p>
          <a:p>
            <a:r>
              <a:rPr lang="en-US" sz="2200" dirty="0"/>
              <a:t>AAM vehicles also have significantly different flight mission requirements</a:t>
            </a:r>
          </a:p>
          <a:p>
            <a:r>
              <a:rPr lang="en-US" sz="2200" dirty="0"/>
              <a:t>Offers opportunity to design from the ground up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b="1" dirty="0"/>
              <a:t>What can our design tools predict?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b="1" dirty="0"/>
              <a:t>What do our design tools miss? </a:t>
            </a:r>
          </a:p>
          <a:p>
            <a:pPr lvl="1"/>
            <a:r>
              <a:rPr lang="en-US" sz="1800" dirty="0"/>
              <a:t>Does validation data exist?  </a:t>
            </a:r>
          </a:p>
          <a:p>
            <a:pPr lvl="1"/>
            <a:r>
              <a:rPr lang="en-US" sz="1800" dirty="0"/>
              <a:t>What about scale? Full vehicle vs component?</a:t>
            </a:r>
          </a:p>
          <a:p>
            <a:pPr lvl="1"/>
            <a:r>
              <a:rPr lang="en-US" sz="1800" dirty="0"/>
              <a:t>Let’s start with an isolated proprotor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276757-FDB9-4C16-ADB8-F7B0B64807C4}"/>
              </a:ext>
            </a:extLst>
          </p:cNvPr>
          <p:cNvSpPr/>
          <p:nvPr/>
        </p:nvSpPr>
        <p:spPr>
          <a:xfrm>
            <a:off x="6637355" y="6040382"/>
            <a:ext cx="545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Silva, C. and Johnson, W., "Practical Conceptual Design of Quieter Urban VTOL Aircraft," Vertical Flight Society’s 77th Annual Forum &amp; Technology Display, Vertical Flight Society, Fairfax, VA, USA, 2021</a:t>
            </a:r>
          </a:p>
        </p:txBody>
      </p:sp>
    </p:spTree>
    <p:extLst>
      <p:ext uri="{BB962C8B-B14F-4D97-AF65-F5344CB8AC3E}">
        <p14:creationId xmlns:p14="http://schemas.microsoft.com/office/powerpoint/2010/main" val="254189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83A4-9E08-4335-9BB6-02FED4961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DA4CE-C147-491A-8C59-9B159E1B3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Motivation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Gradient-Based, Acoustically-Constrained Multidisciplinary Design Optimization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Previous Work and Current Fidelity Augmentations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Design Parameter Sweeps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Proprotor Design Optimization with Human Perception and Broadband Self-Noise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712F9-1399-4346-B3E3-7370CC74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DD5E5-6A26-4DB7-A62F-1854E45B4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58BCC-DDE6-4A8A-9A58-A38C8646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5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2D85A-986C-42F9-BC5B-570DE42E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Multidisciplinary Design Optimization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E8CA3-C5BC-42E7-842F-6007D29A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1CA13-F62F-451A-879C-553090403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B3B0C-F75E-47FD-9F6D-FFE1CCBB4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5</a:t>
            </a:fld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557828D9-CB0E-4709-AD0C-B62CFCE855E4}"/>
              </a:ext>
            </a:extLst>
          </p:cNvPr>
          <p:cNvSpPr/>
          <p:nvPr/>
        </p:nvSpPr>
        <p:spPr>
          <a:xfrm>
            <a:off x="618533" y="2412709"/>
            <a:ext cx="1922093" cy="644360"/>
          </a:xfrm>
          <a:prstGeom prst="parallelogram">
            <a:avLst>
              <a:gd name="adj" fmla="val 4527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0E71BC25-4981-44BB-AAD8-BB84D2B25C96}"/>
              </a:ext>
            </a:extLst>
          </p:cNvPr>
          <p:cNvSpPr/>
          <p:nvPr/>
        </p:nvSpPr>
        <p:spPr>
          <a:xfrm>
            <a:off x="7287863" y="3547702"/>
            <a:ext cx="1922093" cy="644360"/>
          </a:xfrm>
          <a:prstGeom prst="parallelogram">
            <a:avLst>
              <a:gd name="adj" fmla="val 45273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66CFBA-F9BE-4BB8-A500-1511401FC9D0}"/>
              </a:ext>
            </a:extLst>
          </p:cNvPr>
          <p:cNvSpPr txBox="1"/>
          <p:nvPr/>
        </p:nvSpPr>
        <p:spPr>
          <a:xfrm>
            <a:off x="515459" y="1056833"/>
            <a:ext cx="2573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Proprotor </a:t>
            </a:r>
          </a:p>
          <a:p>
            <a:pPr algn="ctr"/>
            <a:r>
              <a:rPr lang="en-US" dirty="0"/>
              <a:t>Extended Design Structure Matrix </a:t>
            </a:r>
          </a:p>
          <a:p>
            <a:pPr algn="ctr"/>
            <a:r>
              <a:rPr lang="en-US" dirty="0"/>
              <a:t>(XDSM)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61050B48-77B0-4CF6-8076-596E8A260C71}"/>
              </a:ext>
            </a:extLst>
          </p:cNvPr>
          <p:cNvSpPr/>
          <p:nvPr/>
        </p:nvSpPr>
        <p:spPr>
          <a:xfrm>
            <a:off x="5057222" y="1296699"/>
            <a:ext cx="1922093" cy="644360"/>
          </a:xfrm>
          <a:prstGeom prst="parallelogram">
            <a:avLst>
              <a:gd name="adj" fmla="val 4527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09717F-E371-4ECB-90E8-B8F23F9AC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66" t="6040" r="42888" b="87090"/>
          <a:stretch/>
        </p:blipFill>
        <p:spPr>
          <a:xfrm>
            <a:off x="5396633" y="1426144"/>
            <a:ext cx="1243270" cy="384050"/>
          </a:xfrm>
          <a:prstGeom prst="rect">
            <a:avLst/>
          </a:prstGeom>
        </p:spPr>
      </p:pic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BF36EB8-BFB0-4728-9ADC-775F2A20F50E}"/>
              </a:ext>
            </a:extLst>
          </p:cNvPr>
          <p:cNvSpPr/>
          <p:nvPr/>
        </p:nvSpPr>
        <p:spPr>
          <a:xfrm>
            <a:off x="7287863" y="1296699"/>
            <a:ext cx="1922093" cy="644360"/>
          </a:xfrm>
          <a:prstGeom prst="parallelogram">
            <a:avLst>
              <a:gd name="adj" fmla="val 4527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7F39B0F6-7D54-44D6-BAFC-86727294C0BF}"/>
              </a:ext>
            </a:extLst>
          </p:cNvPr>
          <p:cNvSpPr/>
          <p:nvPr/>
        </p:nvSpPr>
        <p:spPr>
          <a:xfrm>
            <a:off x="9469709" y="1278320"/>
            <a:ext cx="1922093" cy="644360"/>
          </a:xfrm>
          <a:prstGeom prst="parallelogram">
            <a:avLst>
              <a:gd name="adj" fmla="val 4527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3BC619-473F-4F40-AD42-07B32F044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81" t="6040" r="24031" b="87090"/>
          <a:stretch/>
        </p:blipFill>
        <p:spPr>
          <a:xfrm>
            <a:off x="7768846" y="1445227"/>
            <a:ext cx="960125" cy="384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B452AA-E391-44AE-BD25-C5F8E6A197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83" t="6040" r="5829" b="87090"/>
          <a:stretch/>
        </p:blipFill>
        <p:spPr>
          <a:xfrm>
            <a:off x="10104312" y="1452463"/>
            <a:ext cx="652885" cy="384050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621DBAD-274D-4DC5-B565-7F54A8DCAACB}"/>
              </a:ext>
            </a:extLst>
          </p:cNvPr>
          <p:cNvSpPr/>
          <p:nvPr/>
        </p:nvSpPr>
        <p:spPr>
          <a:xfrm>
            <a:off x="5057222" y="2412709"/>
            <a:ext cx="1922093" cy="644360"/>
          </a:xfrm>
          <a:prstGeom prst="parallelogram">
            <a:avLst>
              <a:gd name="adj" fmla="val 45273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ECB075-833F-4B70-96F8-8624E2FF6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33" t="27151" r="47234" b="67353"/>
          <a:stretch/>
        </p:blipFill>
        <p:spPr>
          <a:xfrm>
            <a:off x="5649975" y="2573286"/>
            <a:ext cx="736586" cy="307240"/>
          </a:xfrm>
          <a:prstGeom prst="rect">
            <a:avLst/>
          </a:prstGeom>
        </p:spPr>
      </p:pic>
      <p:sp>
        <p:nvSpPr>
          <p:cNvPr id="18" name="Parallelogram 17">
            <a:extLst>
              <a:ext uri="{FF2B5EF4-FFF2-40B4-BE49-F238E27FC236}">
                <a16:creationId xmlns:a16="http://schemas.microsoft.com/office/drawing/2014/main" id="{E2ED6E36-9D60-4751-9846-2AB2B6834E5F}"/>
              </a:ext>
            </a:extLst>
          </p:cNvPr>
          <p:cNvSpPr/>
          <p:nvPr/>
        </p:nvSpPr>
        <p:spPr>
          <a:xfrm>
            <a:off x="7287863" y="2404726"/>
            <a:ext cx="1922093" cy="644360"/>
          </a:xfrm>
          <a:prstGeom prst="parallelogram">
            <a:avLst>
              <a:gd name="adj" fmla="val 45273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0D064C-9792-4720-9BB2-C38F755F0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33" t="27151" r="47019" b="67353"/>
          <a:stretch/>
        </p:blipFill>
        <p:spPr>
          <a:xfrm>
            <a:off x="7815224" y="2566895"/>
            <a:ext cx="757871" cy="307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AB43BE-3F1D-488C-B38E-FD03173E8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71" t="46621" r="23015" b="46508"/>
          <a:stretch/>
        </p:blipFill>
        <p:spPr>
          <a:xfrm>
            <a:off x="7598883" y="3634581"/>
            <a:ext cx="1190554" cy="384051"/>
          </a:xfrm>
          <a:prstGeom prst="rect">
            <a:avLst/>
          </a:prstGeom>
        </p:spPr>
      </p:pic>
      <p:sp>
        <p:nvSpPr>
          <p:cNvPr id="21" name="Parallelogram 20">
            <a:extLst>
              <a:ext uri="{FF2B5EF4-FFF2-40B4-BE49-F238E27FC236}">
                <a16:creationId xmlns:a16="http://schemas.microsoft.com/office/drawing/2014/main" id="{D2FBE300-0924-4AFA-A85A-C8C5D1C321B0}"/>
              </a:ext>
            </a:extLst>
          </p:cNvPr>
          <p:cNvSpPr/>
          <p:nvPr/>
        </p:nvSpPr>
        <p:spPr>
          <a:xfrm>
            <a:off x="2763181" y="5818635"/>
            <a:ext cx="1922093" cy="644360"/>
          </a:xfrm>
          <a:prstGeom prst="parallelogram">
            <a:avLst>
              <a:gd name="adj" fmla="val 45273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275F7B9-F1A4-4999-803B-121E9A68B89F}"/>
              </a:ext>
            </a:extLst>
          </p:cNvPr>
          <p:cNvSpPr/>
          <p:nvPr/>
        </p:nvSpPr>
        <p:spPr>
          <a:xfrm>
            <a:off x="2780631" y="3534313"/>
            <a:ext cx="1922093" cy="644360"/>
          </a:xfrm>
          <a:prstGeom prst="parallelogram">
            <a:avLst>
              <a:gd name="adj" fmla="val 45273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7351F05B-F579-419A-A449-E6C6EDDBFB2C}"/>
              </a:ext>
            </a:extLst>
          </p:cNvPr>
          <p:cNvSpPr/>
          <p:nvPr/>
        </p:nvSpPr>
        <p:spPr>
          <a:xfrm>
            <a:off x="9497946" y="4650327"/>
            <a:ext cx="1922093" cy="644360"/>
          </a:xfrm>
          <a:prstGeom prst="parallelogram">
            <a:avLst>
              <a:gd name="adj" fmla="val 45273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45FF15-8D80-45BB-931A-419713AD1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74" t="66809" r="3425" b="27738"/>
          <a:stretch/>
        </p:blipFill>
        <p:spPr>
          <a:xfrm>
            <a:off x="9859690" y="4773175"/>
            <a:ext cx="1228960" cy="304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9B1A7D-8FD9-410F-BBF6-0623F6CAC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65" t="46362" r="66028" b="47348"/>
          <a:stretch/>
        </p:blipFill>
        <p:spPr>
          <a:xfrm>
            <a:off x="3353936" y="3673450"/>
            <a:ext cx="704326" cy="3516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39CB6E-59BF-419E-9713-EBB58744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65" t="87343" r="66028" b="5202"/>
          <a:stretch/>
        </p:blipFill>
        <p:spPr>
          <a:xfrm>
            <a:off x="3288029" y="5903702"/>
            <a:ext cx="704326" cy="4167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02EC15-3E6B-46FB-BD69-07BAC5258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0" t="26959" r="86512" b="66148"/>
          <a:stretch/>
        </p:blipFill>
        <p:spPr>
          <a:xfrm>
            <a:off x="1159527" y="2540241"/>
            <a:ext cx="888784" cy="385273"/>
          </a:xfrm>
          <a:prstGeom prst="rect">
            <a:avLst/>
          </a:prstGeom>
        </p:spPr>
      </p:pic>
      <p:sp>
        <p:nvSpPr>
          <p:cNvPr id="28" name="Parallelogram 27">
            <a:extLst>
              <a:ext uri="{FF2B5EF4-FFF2-40B4-BE49-F238E27FC236}">
                <a16:creationId xmlns:a16="http://schemas.microsoft.com/office/drawing/2014/main" id="{10CE03F5-F86C-46F7-9BFC-ABBF6210861B}"/>
              </a:ext>
            </a:extLst>
          </p:cNvPr>
          <p:cNvSpPr/>
          <p:nvPr/>
        </p:nvSpPr>
        <p:spPr>
          <a:xfrm>
            <a:off x="618533" y="3547777"/>
            <a:ext cx="1922093" cy="644360"/>
          </a:xfrm>
          <a:prstGeom prst="parallelogram">
            <a:avLst>
              <a:gd name="adj" fmla="val 4527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77647288-48B7-4F49-860D-0430ECE9F940}"/>
              </a:ext>
            </a:extLst>
          </p:cNvPr>
          <p:cNvSpPr/>
          <p:nvPr/>
        </p:nvSpPr>
        <p:spPr>
          <a:xfrm>
            <a:off x="624203" y="5815036"/>
            <a:ext cx="1922093" cy="644360"/>
          </a:xfrm>
          <a:prstGeom prst="parallelogram">
            <a:avLst>
              <a:gd name="adj" fmla="val 4527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BBA8C21-8EC8-4447-97FE-EA845B5AA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3" t="87103" r="86177" b="6057"/>
          <a:stretch/>
        </p:blipFill>
        <p:spPr>
          <a:xfrm>
            <a:off x="1181297" y="5916846"/>
            <a:ext cx="792819" cy="3823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E02BE4-500A-4C9B-9EB5-2E38C6858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2" t="46910" r="85779" b="46223"/>
          <a:stretch/>
        </p:blipFill>
        <p:spPr>
          <a:xfrm>
            <a:off x="1067348" y="3675678"/>
            <a:ext cx="806505" cy="38384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D0548582-1D8F-498C-B982-DFB361EE0EE6}"/>
              </a:ext>
            </a:extLst>
          </p:cNvPr>
          <p:cNvSpPr/>
          <p:nvPr/>
        </p:nvSpPr>
        <p:spPr>
          <a:xfrm>
            <a:off x="2789851" y="2299342"/>
            <a:ext cx="2018146" cy="855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Optimizer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(SNOPT)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773BCE6-0560-4BCB-B949-6FF6D09109A8}"/>
              </a:ext>
            </a:extLst>
          </p:cNvPr>
          <p:cNvSpPr/>
          <p:nvPr/>
        </p:nvSpPr>
        <p:spPr>
          <a:xfrm>
            <a:off x="5057223" y="3528719"/>
            <a:ext cx="1922092" cy="6443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Aerodynamics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C1B9407-1B3B-41F4-BE05-BE9588281D3B}"/>
              </a:ext>
            </a:extLst>
          </p:cNvPr>
          <p:cNvSpPr/>
          <p:nvPr/>
        </p:nvSpPr>
        <p:spPr>
          <a:xfrm>
            <a:off x="7287864" y="4661764"/>
            <a:ext cx="1922092" cy="6443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Source Noise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8942F91-4BD2-4AA4-9FAF-C83336A17C43}"/>
              </a:ext>
            </a:extLst>
          </p:cNvPr>
          <p:cNvSpPr/>
          <p:nvPr/>
        </p:nvSpPr>
        <p:spPr>
          <a:xfrm>
            <a:off x="9497947" y="5810420"/>
            <a:ext cx="1922092" cy="6443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Acoustic Perception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4193D5-D24B-482C-80D5-DA4FF4ECB6E3}"/>
              </a:ext>
            </a:extLst>
          </p:cNvPr>
          <p:cNvCxnSpPr>
            <a:stCxn id="10" idx="4"/>
            <a:endCxn id="16" idx="0"/>
          </p:cNvCxnSpPr>
          <p:nvPr/>
        </p:nvCxnSpPr>
        <p:spPr>
          <a:xfrm>
            <a:off x="6018269" y="1941059"/>
            <a:ext cx="0" cy="471650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3B6C361-B5EA-44E4-85A8-6B691105099D}"/>
              </a:ext>
            </a:extLst>
          </p:cNvPr>
          <p:cNvCxnSpPr>
            <a:cxnSpLocks/>
            <a:stCxn id="34" idx="6"/>
            <a:endCxn id="16" idx="5"/>
          </p:cNvCxnSpPr>
          <p:nvPr/>
        </p:nvCxnSpPr>
        <p:spPr>
          <a:xfrm>
            <a:off x="4807997" y="2726906"/>
            <a:ext cx="395086" cy="7983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428B9C4-020B-4F08-8C36-3E65407BD715}"/>
              </a:ext>
            </a:extLst>
          </p:cNvPr>
          <p:cNvCxnSpPr>
            <a:cxnSpLocks/>
            <a:stCxn id="16" idx="4"/>
            <a:endCxn id="35" idx="0"/>
          </p:cNvCxnSpPr>
          <p:nvPr/>
        </p:nvCxnSpPr>
        <p:spPr>
          <a:xfrm>
            <a:off x="6018269" y="3057069"/>
            <a:ext cx="0" cy="471650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02E01FB-2256-41CC-935D-669FACCEC357}"/>
              </a:ext>
            </a:extLst>
          </p:cNvPr>
          <p:cNvCxnSpPr>
            <a:cxnSpLocks/>
            <a:stCxn id="35" idx="1"/>
            <a:endCxn id="22" idx="2"/>
          </p:cNvCxnSpPr>
          <p:nvPr/>
        </p:nvCxnSpPr>
        <p:spPr>
          <a:xfrm flipH="1">
            <a:off x="4556863" y="3850899"/>
            <a:ext cx="500360" cy="5594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6E2C014-CE97-4C74-949E-78A29499E9F0}"/>
              </a:ext>
            </a:extLst>
          </p:cNvPr>
          <p:cNvCxnSpPr>
            <a:cxnSpLocks/>
          </p:cNvCxnSpPr>
          <p:nvPr/>
        </p:nvCxnSpPr>
        <p:spPr>
          <a:xfrm flipV="1">
            <a:off x="3753295" y="3154470"/>
            <a:ext cx="0" cy="370592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30DD48D-1D41-4583-BC1F-3921679E34C6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6979315" y="3850899"/>
            <a:ext cx="464058" cy="556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C299FD7-2DCF-4CFC-B8A2-BC18E950ECC2}"/>
              </a:ext>
            </a:extLst>
          </p:cNvPr>
          <p:cNvCxnSpPr>
            <a:cxnSpLocks/>
            <a:stCxn id="12" idx="4"/>
            <a:endCxn id="18" idx="0"/>
          </p:cNvCxnSpPr>
          <p:nvPr/>
        </p:nvCxnSpPr>
        <p:spPr>
          <a:xfrm>
            <a:off x="8248910" y="1941059"/>
            <a:ext cx="0" cy="463667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BBE534A-40AD-4687-82FA-F9F46ED9C480}"/>
              </a:ext>
            </a:extLst>
          </p:cNvPr>
          <p:cNvCxnSpPr>
            <a:cxnSpLocks/>
            <a:stCxn id="18" idx="4"/>
            <a:endCxn id="8" idx="0"/>
          </p:cNvCxnSpPr>
          <p:nvPr/>
        </p:nvCxnSpPr>
        <p:spPr>
          <a:xfrm>
            <a:off x="8248910" y="3049086"/>
            <a:ext cx="0" cy="498616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98B81E5-3246-450A-A28D-DA9F2EA0ADB6}"/>
              </a:ext>
            </a:extLst>
          </p:cNvPr>
          <p:cNvCxnSpPr>
            <a:cxnSpLocks/>
          </p:cNvCxnSpPr>
          <p:nvPr/>
        </p:nvCxnSpPr>
        <p:spPr>
          <a:xfrm>
            <a:off x="8243948" y="4203196"/>
            <a:ext cx="0" cy="498616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C0135A2-27E0-4C34-8029-C521D545D2C4}"/>
              </a:ext>
            </a:extLst>
          </p:cNvPr>
          <p:cNvCxnSpPr>
            <a:cxnSpLocks/>
          </p:cNvCxnSpPr>
          <p:nvPr/>
        </p:nvCxnSpPr>
        <p:spPr>
          <a:xfrm>
            <a:off x="9227512" y="4983388"/>
            <a:ext cx="464058" cy="556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AFE5811-F163-4637-810C-2174C5D95170}"/>
              </a:ext>
            </a:extLst>
          </p:cNvPr>
          <p:cNvCxnSpPr>
            <a:cxnSpLocks/>
            <a:stCxn id="13" idx="4"/>
            <a:endCxn id="23" idx="0"/>
          </p:cNvCxnSpPr>
          <p:nvPr/>
        </p:nvCxnSpPr>
        <p:spPr>
          <a:xfrm>
            <a:off x="10430756" y="1922680"/>
            <a:ext cx="28237" cy="2727647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2581246-BD99-445E-974D-FCDCACAC4DFE}"/>
              </a:ext>
            </a:extLst>
          </p:cNvPr>
          <p:cNvCxnSpPr>
            <a:cxnSpLocks/>
          </p:cNvCxnSpPr>
          <p:nvPr/>
        </p:nvCxnSpPr>
        <p:spPr>
          <a:xfrm>
            <a:off x="10483500" y="5320019"/>
            <a:ext cx="0" cy="498616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E156158-5788-4032-95CA-8D49AC0F3E70}"/>
              </a:ext>
            </a:extLst>
          </p:cNvPr>
          <p:cNvCxnSpPr>
            <a:cxnSpLocks/>
            <a:stCxn id="37" idx="1"/>
            <a:endCxn id="21" idx="2"/>
          </p:cNvCxnSpPr>
          <p:nvPr/>
        </p:nvCxnSpPr>
        <p:spPr>
          <a:xfrm flipH="1">
            <a:off x="4539413" y="6132600"/>
            <a:ext cx="4958534" cy="8215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DF6FDC9-D60D-4130-AEC3-BBF72AC167B7}"/>
              </a:ext>
            </a:extLst>
          </p:cNvPr>
          <p:cNvCxnSpPr>
            <a:cxnSpLocks/>
            <a:stCxn id="21" idx="0"/>
            <a:endCxn id="22" idx="4"/>
          </p:cNvCxnSpPr>
          <p:nvPr/>
        </p:nvCxnSpPr>
        <p:spPr>
          <a:xfrm flipV="1">
            <a:off x="3724228" y="4178673"/>
            <a:ext cx="17450" cy="1639962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90379E1-D89C-4EFC-A1A8-64E712ED04A2}"/>
              </a:ext>
            </a:extLst>
          </p:cNvPr>
          <p:cNvCxnSpPr>
            <a:cxnSpLocks/>
          </p:cNvCxnSpPr>
          <p:nvPr/>
        </p:nvCxnSpPr>
        <p:spPr>
          <a:xfrm flipH="1">
            <a:off x="2348814" y="2739209"/>
            <a:ext cx="500360" cy="5594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6E7BC9E-C379-4577-9EF0-9CB04D535643}"/>
              </a:ext>
            </a:extLst>
          </p:cNvPr>
          <p:cNvCxnSpPr>
            <a:cxnSpLocks/>
            <a:stCxn id="22" idx="5"/>
          </p:cNvCxnSpPr>
          <p:nvPr/>
        </p:nvCxnSpPr>
        <p:spPr>
          <a:xfrm flipH="1" flipV="1">
            <a:off x="2360112" y="3852049"/>
            <a:ext cx="566380" cy="4444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E480524-6A0E-472E-B672-37D1CFF14A22}"/>
              </a:ext>
            </a:extLst>
          </p:cNvPr>
          <p:cNvCxnSpPr>
            <a:cxnSpLocks/>
          </p:cNvCxnSpPr>
          <p:nvPr/>
        </p:nvCxnSpPr>
        <p:spPr>
          <a:xfrm flipH="1" flipV="1">
            <a:off x="2348814" y="6108017"/>
            <a:ext cx="566380" cy="4444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Graphic 55" descr="Arrow circle with solid fill">
            <a:extLst>
              <a:ext uri="{FF2B5EF4-FFF2-40B4-BE49-F238E27FC236}">
                <a16:creationId xmlns:a16="http://schemas.microsoft.com/office/drawing/2014/main" id="{2F7092DB-991C-4494-933B-B63DA13EF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1747" y="2978678"/>
            <a:ext cx="686070" cy="68607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470E905-7180-481F-81F0-1F863A665869}"/>
              </a:ext>
            </a:extLst>
          </p:cNvPr>
          <p:cNvCxnSpPr>
            <a:cxnSpLocks/>
            <a:endCxn id="18" idx="5"/>
          </p:cNvCxnSpPr>
          <p:nvPr/>
        </p:nvCxnSpPr>
        <p:spPr>
          <a:xfrm>
            <a:off x="6826143" y="2714124"/>
            <a:ext cx="607581" cy="12782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Graphic 57" descr="Arrow circle with solid fill">
            <a:extLst>
              <a:ext uri="{FF2B5EF4-FFF2-40B4-BE49-F238E27FC236}">
                <a16:creationId xmlns:a16="http://schemas.microsoft.com/office/drawing/2014/main" id="{84F90378-6991-41A6-AA5C-E092254D1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0489" y="971418"/>
            <a:ext cx="5543984" cy="55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7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6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26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12" grpId="0" animBg="1"/>
      <p:bldP spid="13" grpId="0" animBg="1"/>
      <p:bldP spid="18" grpId="0" animBg="1"/>
      <p:bldP spid="21" grpId="0" animBg="1"/>
      <p:bldP spid="23" grpId="0" animBg="1"/>
      <p:bldP spid="28" grpId="0" animBg="1"/>
      <p:bldP spid="28" grpId="1" animBg="1"/>
      <p:bldP spid="28" grpId="2" animBg="1"/>
      <p:bldP spid="30" grpId="0" animBg="1"/>
      <p:bldP spid="34" grpId="0" animBg="1"/>
      <p:bldP spid="35" grpId="0" animBg="1"/>
      <p:bldP spid="36" grpId="0" animBg="1"/>
      <p:bldP spid="36" grpId="1" animBg="1"/>
      <p:bldP spid="37" grpId="0" animBg="1"/>
      <p:bldP spid="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604D6-725A-46E9-8D08-32CC2326A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Aerodynamics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909C5-B27B-43EB-B88B-F1A08FBA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CCF5B-BC5F-406E-9BDD-D8A987A90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19361-9066-40C7-810D-9E004D44D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DD6C86-1D22-4AB4-95CB-676DFD755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496" y="1013021"/>
            <a:ext cx="6345939" cy="568049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/>
              <a:t>Blade element momentum theory (BEMT)</a:t>
            </a:r>
          </a:p>
          <a:p>
            <a:pPr lvl="1">
              <a:lnSpc>
                <a:spcPct val="70000"/>
              </a:lnSpc>
            </a:pPr>
            <a:r>
              <a:rPr lang="en-US" sz="1800" dirty="0"/>
              <a:t>Implementation: </a:t>
            </a:r>
          </a:p>
          <a:p>
            <a:pPr lvl="2">
              <a:lnSpc>
                <a:spcPct val="70000"/>
              </a:lnSpc>
            </a:pPr>
            <a:r>
              <a:rPr lang="en-US" sz="1600" dirty="0" err="1">
                <a:solidFill>
                  <a:srgbClr val="FF0000"/>
                </a:solidFill>
              </a:rPr>
              <a:t>CCBlade.jl</a:t>
            </a:r>
            <a:r>
              <a:rPr lang="en-US" sz="1600" dirty="0"/>
              <a:t> from A. Ning, BYU</a:t>
            </a:r>
          </a:p>
          <a:p>
            <a:pPr lvl="1">
              <a:lnSpc>
                <a:spcPct val="70000"/>
              </a:lnSpc>
            </a:pPr>
            <a:r>
              <a:rPr lang="en-US" sz="1800" dirty="0"/>
              <a:t>Advantages:</a:t>
            </a:r>
            <a:endParaRPr lang="en-US" sz="1600" dirty="0"/>
          </a:p>
          <a:p>
            <a:pPr lvl="2">
              <a:lnSpc>
                <a:spcPct val="70000"/>
              </a:lnSpc>
            </a:pPr>
            <a:r>
              <a:rPr lang="en-US" sz="1600" dirty="0"/>
              <a:t>Robust (important for multidisciplinary optimization)</a:t>
            </a:r>
          </a:p>
          <a:p>
            <a:pPr lvl="2">
              <a:lnSpc>
                <a:spcPct val="70000"/>
              </a:lnSpc>
            </a:pPr>
            <a:r>
              <a:rPr lang="en-US" sz="1600" dirty="0"/>
              <a:t>Accurate (for simple configuration: single rotor, on-axis flow)</a:t>
            </a:r>
          </a:p>
          <a:p>
            <a:pPr lvl="2">
              <a:lnSpc>
                <a:spcPct val="70000"/>
              </a:lnSpc>
            </a:pPr>
            <a:r>
              <a:rPr lang="en-US" sz="1600" dirty="0"/>
              <a:t>Derivatives available via automatic differentiation (AD)</a:t>
            </a:r>
          </a:p>
          <a:p>
            <a:pPr lvl="2">
              <a:lnSpc>
                <a:spcPct val="70000"/>
              </a:lnSpc>
            </a:pPr>
            <a:r>
              <a:rPr lang="en-US" sz="1600" dirty="0"/>
              <a:t>Very easy to use</a:t>
            </a:r>
          </a:p>
          <a:p>
            <a:pPr lvl="1">
              <a:lnSpc>
                <a:spcPct val="70000"/>
              </a:lnSpc>
            </a:pPr>
            <a:r>
              <a:rPr lang="en-US" sz="1800" dirty="0"/>
              <a:t>Disadvantages:</a:t>
            </a:r>
          </a:p>
          <a:p>
            <a:pPr lvl="2">
              <a:lnSpc>
                <a:spcPct val="70000"/>
              </a:lnSpc>
            </a:pPr>
            <a:r>
              <a:rPr lang="en-US" sz="1600" dirty="0"/>
              <a:t>Can’t do multiple rotors, installation effects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4B0D7-16F3-460C-A1D6-7FA7820BB0F9}"/>
              </a:ext>
            </a:extLst>
          </p:cNvPr>
          <p:cNvSpPr txBox="1"/>
          <p:nvPr/>
        </p:nvSpPr>
        <p:spPr>
          <a:xfrm>
            <a:off x="7558594" y="505999"/>
            <a:ext cx="3795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Publicly Available codes highlighted in </a:t>
            </a:r>
            <a:r>
              <a:rPr lang="en-US" sz="1600" dirty="0">
                <a:solidFill>
                  <a:srgbClr val="FF0000"/>
                </a:solidFill>
              </a:rPr>
              <a:t>red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20C546-C3CA-4448-A0DA-2550F0AEF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3853267"/>
            <a:ext cx="3451312" cy="2441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66ACA9-C506-4D35-BE5F-78339723F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773" y="3966855"/>
            <a:ext cx="3442648" cy="22141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0001A7-2F91-493C-88FA-49A249B1C6E9}"/>
              </a:ext>
            </a:extLst>
          </p:cNvPr>
          <p:cNvSpPr/>
          <p:nvPr/>
        </p:nvSpPr>
        <p:spPr>
          <a:xfrm>
            <a:off x="6217920" y="5996940"/>
            <a:ext cx="2948940" cy="39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E5F208-B346-435D-9051-EBC78D729F7E}"/>
              </a:ext>
            </a:extLst>
          </p:cNvPr>
          <p:cNvSpPr/>
          <p:nvPr/>
        </p:nvSpPr>
        <p:spPr>
          <a:xfrm>
            <a:off x="5608319" y="4875833"/>
            <a:ext cx="917935" cy="39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A16FD7-2330-495E-AA3E-DC89057872D5}"/>
              </a:ext>
            </a:extLst>
          </p:cNvPr>
          <p:cNvSpPr/>
          <p:nvPr/>
        </p:nvSpPr>
        <p:spPr>
          <a:xfrm rot="18154661">
            <a:off x="9329307" y="5422636"/>
            <a:ext cx="917935" cy="13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29175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F3D4-E8DE-4155-BB76-820D0D5B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Source Noise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78BAE-907B-4B04-B2C0-284A82627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1D09C-4173-45B8-8417-04D3533AB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6C2D8-7E05-46E5-B3FA-3F9520DB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01D097-CD92-4AFF-A3C1-6C8382F8F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12" y="4234318"/>
            <a:ext cx="4266741" cy="13514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EC91AAD-4DC5-4D67-9CC3-1F0985A3E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6" y="1944296"/>
            <a:ext cx="5216444" cy="197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2D24DAF-9016-428B-B315-031D2670E3C9}"/>
              </a:ext>
            </a:extLst>
          </p:cNvPr>
          <p:cNvSpPr txBox="1">
            <a:spLocks/>
          </p:cNvSpPr>
          <p:nvPr/>
        </p:nvSpPr>
        <p:spPr>
          <a:xfrm>
            <a:off x="434449" y="1452475"/>
            <a:ext cx="6015771" cy="458856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kern="0" dirty="0">
                <a:solidFill>
                  <a:srgbClr val="FF0000"/>
                </a:solidFill>
                <a:cs typeface="Arial" panose="020B0604020202020204" pitchFamily="34" charset="0"/>
              </a:rPr>
              <a:t>ANOPP2</a:t>
            </a:r>
            <a:r>
              <a:rPr lang="en-US" sz="2400" kern="0" dirty="0">
                <a:solidFill>
                  <a:srgbClr val="000000"/>
                </a:solidFill>
                <a:cs typeface="Arial" panose="020B0604020202020204" pitchFamily="34" charset="0"/>
              </a:rPr>
              <a:t> Formulation 1A IFM (</a:t>
            </a:r>
            <a:r>
              <a:rPr lang="en-US" sz="2400" kern="0" dirty="0">
                <a:cs typeface="Arial" panose="020B0604020202020204" pitchFamily="34" charset="0"/>
              </a:rPr>
              <a:t>AF1AIFM</a:t>
            </a:r>
            <a:r>
              <a:rPr lang="en-US" sz="2400" kern="0" dirty="0">
                <a:solidFill>
                  <a:srgbClr val="000000"/>
                </a:solidFill>
                <a:cs typeface="Arial" panose="020B0604020202020204" pitchFamily="34" charset="0"/>
              </a:rPr>
              <a:t>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C9046-9ACA-4B18-B284-9DA22AFE1387}"/>
              </a:ext>
            </a:extLst>
          </p:cNvPr>
          <p:cNvSpPr txBox="1"/>
          <p:nvPr/>
        </p:nvSpPr>
        <p:spPr>
          <a:xfrm>
            <a:off x="357943" y="3995230"/>
            <a:ext cx="5736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Farassat’s Formulation 1A (F1A): Compact and Nondeforming Blade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5DEC9D-44CB-4F07-8B3D-B45DDD18BB64}"/>
              </a:ext>
            </a:extLst>
          </p:cNvPr>
          <p:cNvSpPr txBox="1"/>
          <p:nvPr/>
        </p:nvSpPr>
        <p:spPr>
          <a:xfrm>
            <a:off x="767151" y="5482649"/>
            <a:ext cx="494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Where        ,       , and       are functions of      and         and their source time derivatives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C360FB-6223-4A3D-90D6-C85F7D0E98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27" t="24480" r="18572" b="21430"/>
          <a:stretch/>
        </p:blipFill>
        <p:spPr>
          <a:xfrm>
            <a:off x="4217535" y="5552924"/>
            <a:ext cx="203768" cy="2438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EF6AC3-A8CF-4AF7-B72C-AB69C1028B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37" t="31672" r="28123" b="17927"/>
          <a:stretch/>
        </p:blipFill>
        <p:spPr>
          <a:xfrm>
            <a:off x="4766736" y="5508754"/>
            <a:ext cx="345646" cy="2664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1DD53F-BC0F-4D94-AE4C-C5B9480B8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73" t="8955" r="31256" b="67158"/>
          <a:stretch/>
        </p:blipFill>
        <p:spPr>
          <a:xfrm>
            <a:off x="1466950" y="5431030"/>
            <a:ext cx="327690" cy="3506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395F08-6257-45F0-94B6-44DF1DEB6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13" t="61900" r="50757" b="23260"/>
          <a:stretch/>
        </p:blipFill>
        <p:spPr>
          <a:xfrm>
            <a:off x="1871450" y="5507840"/>
            <a:ext cx="307240" cy="2178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C35BBB-EE2A-43EF-B359-371E49A68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05" t="61264" r="14294" b="23261"/>
          <a:stretch/>
        </p:blipFill>
        <p:spPr>
          <a:xfrm>
            <a:off x="2601145" y="5507840"/>
            <a:ext cx="268835" cy="227164"/>
          </a:xfrm>
          <a:prstGeom prst="rect">
            <a:avLst/>
          </a:prstGeom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E173C3D5-11A8-4B3F-A342-F303ED8C3B99}"/>
              </a:ext>
            </a:extLst>
          </p:cNvPr>
          <p:cNvSpPr txBox="1">
            <a:spLocks/>
          </p:cNvSpPr>
          <p:nvPr/>
        </p:nvSpPr>
        <p:spPr>
          <a:xfrm>
            <a:off x="6576463" y="1452475"/>
            <a:ext cx="5216444" cy="458856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kern="0" dirty="0">
                <a:solidFill>
                  <a:srgbClr val="FF0000"/>
                </a:solidFill>
                <a:cs typeface="Arial" panose="020B0604020202020204" pitchFamily="34" charset="0"/>
              </a:rPr>
              <a:t>ANOPP2 </a:t>
            </a:r>
            <a:r>
              <a:rPr lang="en-US" sz="2400" kern="0" dirty="0">
                <a:solidFill>
                  <a:srgbClr val="000000"/>
                </a:solidFill>
                <a:cs typeface="Arial" panose="020B0604020202020204" pitchFamily="34" charset="0"/>
              </a:rPr>
              <a:t>Self-Noise IFM (</a:t>
            </a:r>
            <a:r>
              <a:rPr lang="en-US" sz="2400" kern="0" dirty="0">
                <a:cs typeface="Arial" panose="020B0604020202020204" pitchFamily="34" charset="0"/>
              </a:rPr>
              <a:t>ASNIFM</a:t>
            </a:r>
            <a:r>
              <a:rPr lang="en-US" sz="2400" kern="0" dirty="0">
                <a:solidFill>
                  <a:srgbClr val="000000"/>
                </a:solidFill>
                <a:cs typeface="Arial" panose="020B0604020202020204" pitchFamily="34" charset="0"/>
              </a:rPr>
              <a:t>):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01F3FD5-17F9-48B6-90CC-45AEBC1586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724"/>
          <a:stretch/>
        </p:blipFill>
        <p:spPr>
          <a:xfrm>
            <a:off x="7672323" y="1988349"/>
            <a:ext cx="2793325" cy="39678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AC9D4C0-F7DE-4712-8E38-5EF1BF8D310E}"/>
              </a:ext>
            </a:extLst>
          </p:cNvPr>
          <p:cNvSpPr txBox="1"/>
          <p:nvPr/>
        </p:nvSpPr>
        <p:spPr>
          <a:xfrm>
            <a:off x="2182498" y="888417"/>
            <a:ext cx="2105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Tonal Noise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9F7EC3-D032-495A-B004-9221123D89AA}"/>
              </a:ext>
            </a:extLst>
          </p:cNvPr>
          <p:cNvSpPr txBox="1"/>
          <p:nvPr/>
        </p:nvSpPr>
        <p:spPr>
          <a:xfrm>
            <a:off x="7305901" y="889652"/>
            <a:ext cx="3757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Broadband Self Noise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1C915E-4EA2-4ABB-8BDA-36A3B096B4B1}"/>
              </a:ext>
            </a:extLst>
          </p:cNvPr>
          <p:cNvSpPr txBox="1"/>
          <p:nvPr/>
        </p:nvSpPr>
        <p:spPr>
          <a:xfrm>
            <a:off x="6314133" y="5934219"/>
            <a:ext cx="53399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900" b="0" i="0" u="none" strike="noStrike" baseline="0" dirty="0">
                <a:latin typeface="NimbusRomNo9L-Regu"/>
              </a:rPr>
              <a:t>Brooks, T. F., Pope, D. S., and Marcolini, M. A., “Airfoil Self-Noise and Prediction,” NASA RP 1218, National Aeronautics and Space Administration, July 1989.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 u="none" strike="noStrike" baseline="0" dirty="0">
                <a:latin typeface="NimbusRomNo9L-Regu"/>
              </a:rPr>
              <a:t>Pettingill, N. A., Zawodny, N. S., Thurman, C. S., and Lopes, L. V., “Acoustic and Performance Characteristics of an Ideally Twisted Rotor in Hover,” January 11–12 &amp; 19–21 2021, AIAA Paper No. 2021-1928, presented at AIAA </a:t>
            </a:r>
            <a:r>
              <a:rPr lang="en-US" sz="900" b="0" i="0" u="none" strike="noStrike" baseline="0" dirty="0" err="1">
                <a:latin typeface="NimbusRomNo9L-Regu"/>
              </a:rPr>
              <a:t>Scitech</a:t>
            </a:r>
            <a:r>
              <a:rPr lang="en-US" sz="900" b="0" i="0" u="none" strike="noStrike" baseline="0" dirty="0">
                <a:latin typeface="NimbusRomNo9L-Regu"/>
              </a:rPr>
              <a:t> 2021 Forum. doi:10.2514/6.2021-1928.</a:t>
            </a:r>
            <a:endParaRPr lang="en-US" sz="9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C2FFD6-769E-4EC3-B45F-18A6984CEC33}"/>
              </a:ext>
            </a:extLst>
          </p:cNvPr>
          <p:cNvSpPr txBox="1"/>
          <p:nvPr/>
        </p:nvSpPr>
        <p:spPr>
          <a:xfrm>
            <a:off x="434448" y="6072718"/>
            <a:ext cx="5738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900" b="0" i="0" u="none" strike="noStrike" baseline="0" dirty="0">
                <a:latin typeface="NimbusRomNo9L-Regu"/>
              </a:rPr>
              <a:t>Lopes, L. V</a:t>
            </a:r>
            <a:r>
              <a:rPr lang="sv-SE" sz="900" dirty="0">
                <a:latin typeface="NimbusRomNo9L-Regu"/>
              </a:rPr>
              <a:t>., “ANOPP2 Farassat Formulations Internal </a:t>
            </a:r>
            <a:r>
              <a:rPr lang="en-US" sz="900" dirty="0">
                <a:latin typeface="NimbusRomNo9L-Regu"/>
              </a:rPr>
              <a:t>Functional Modules (AFFIFMs) Reference Manual,” NASA TM 2021-0021111, National Aeronautics and Space Administration, December 2021.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900" dirty="0">
                <a:latin typeface="NimbusRomNo9L-Regu"/>
              </a:rPr>
              <a:t>Lopes, L. V., “Compact Assumption Applied to the Monopole Term of Farassat’s Formulations,” Journal of Aircraft, Vol. 54, No. 5, September 2017, pp. 1649–1663, doi:10.2514/1.C034048.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E0B0F4-4291-41AE-98E8-0714D857B0E9}"/>
              </a:ext>
            </a:extLst>
          </p:cNvPr>
          <p:cNvSpPr txBox="1"/>
          <p:nvPr/>
        </p:nvSpPr>
        <p:spPr>
          <a:xfrm>
            <a:off x="7545490" y="532042"/>
            <a:ext cx="3652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Publicly Available codes highlighted in </a:t>
            </a:r>
            <a:r>
              <a:rPr lang="en-US" sz="1600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20967-4E61-4542-B667-C881E6507714}"/>
              </a:ext>
            </a:extLst>
          </p:cNvPr>
          <p:cNvSpPr/>
          <p:nvPr/>
        </p:nvSpPr>
        <p:spPr>
          <a:xfrm>
            <a:off x="10287000" y="4164507"/>
            <a:ext cx="304891" cy="407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6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D1706-7C9D-4893-93FA-90989F06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Acoustic Perception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AE171-E099-44BE-AF89-37A6E01F3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7CA04-FDEC-45C2-BFE7-1E7AEA7E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8DC67-0CE8-4D89-A6A2-DF3DB386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6A9B405-D456-4A59-9A16-46F2A5D7F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t="10933" r="11643" b="16210"/>
          <a:stretch/>
        </p:blipFill>
        <p:spPr bwMode="auto">
          <a:xfrm>
            <a:off x="2147508" y="3242896"/>
            <a:ext cx="7666293" cy="308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65C30F-28DB-482E-90E6-3BEBDF77A5FB}"/>
              </a:ext>
            </a:extLst>
          </p:cNvPr>
          <p:cNvSpPr txBox="1">
            <a:spLocks/>
          </p:cNvSpPr>
          <p:nvPr/>
        </p:nvSpPr>
        <p:spPr>
          <a:xfrm>
            <a:off x="565680" y="1047890"/>
            <a:ext cx="7391546" cy="5568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Different acoustic constraints that can be utilized</a:t>
            </a:r>
          </a:p>
          <a:p>
            <a:r>
              <a:rPr lang="en-US" sz="1800" dirty="0">
                <a:solidFill>
                  <a:srgbClr val="FF0000"/>
                </a:solidFill>
              </a:rPr>
              <a:t>ANOPP2</a:t>
            </a:r>
            <a:r>
              <a:rPr lang="en-US" sz="1800" dirty="0"/>
              <a:t> Acoustic Analysis Utility (AAAU)</a:t>
            </a:r>
          </a:p>
          <a:p>
            <a:pPr lvl="1"/>
            <a:r>
              <a:rPr lang="en-US" sz="1400" dirty="0"/>
              <a:t>Handle calculation of several derived metrics (OASPL)</a:t>
            </a:r>
          </a:p>
          <a:p>
            <a:pPr lvl="1"/>
            <a:r>
              <a:rPr lang="en-US" sz="1400" dirty="0"/>
              <a:t>Combine metrics from different sources</a:t>
            </a:r>
          </a:p>
          <a:p>
            <a:pPr lvl="1"/>
            <a:r>
              <a:rPr lang="en-US" sz="1400" dirty="0"/>
              <a:t>Frequency weighting</a:t>
            </a:r>
          </a:p>
          <a:p>
            <a:pPr lvl="1"/>
            <a:r>
              <a:rPr lang="en-US" sz="1400" dirty="0"/>
              <a:t>Multiple observer positions</a:t>
            </a:r>
          </a:p>
          <a:p>
            <a:pPr lvl="1"/>
            <a:r>
              <a:rPr lang="en-US" sz="1400" dirty="0"/>
              <a:t>Fully backwards differentiated</a:t>
            </a:r>
          </a:p>
          <a:p>
            <a:pPr lvl="1"/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0A6A-034E-443C-AD2E-E24B109B7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578" y="958310"/>
            <a:ext cx="4039248" cy="19099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79A08B-A1CB-4A04-9A5A-947079930E53}"/>
              </a:ext>
            </a:extLst>
          </p:cNvPr>
          <p:cNvSpPr txBox="1"/>
          <p:nvPr/>
        </p:nvSpPr>
        <p:spPr>
          <a:xfrm>
            <a:off x="2270663" y="6273670"/>
            <a:ext cx="71708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v-SE" sz="1000" b="0" i="0" u="none" strike="noStrike" baseline="0" dirty="0">
                <a:latin typeface="NimbusRomNo9L-Regu"/>
              </a:rPr>
              <a:t>Lither</a:t>
            </a:r>
            <a:r>
              <a:rPr lang="sv-SE" sz="1000" dirty="0">
                <a:latin typeface="NimbusRomNo9L-Regu"/>
              </a:rPr>
              <a:t>land, B. L., Borer, N. K., and Zawodny, N. S., “</a:t>
            </a:r>
            <a:r>
              <a:rPr lang="en-US" sz="1000" dirty="0">
                <a:latin typeface="NimbusRomNo9L-Regu"/>
              </a:rPr>
              <a:t>X-57 ‘Maxwell’ High-Lift Propeller Testing and Model Development,” August 2-6, 2021, AIAA Paper No. 2021-3193, presented at AIAA AVIATION 2021 Forum.  doi:10.2514/6.2021-3193</a:t>
            </a:r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877DA-31C1-4FFA-A3F4-EAF52B0B5CC7}"/>
              </a:ext>
            </a:extLst>
          </p:cNvPr>
          <p:cNvSpPr txBox="1"/>
          <p:nvPr/>
        </p:nvSpPr>
        <p:spPr>
          <a:xfrm>
            <a:off x="6866251" y="2880936"/>
            <a:ext cx="477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900" b="0" i="0" u="none" strike="noStrike" baseline="0" dirty="0">
                <a:latin typeface="NimbusRomNo9L-Regu"/>
              </a:rPr>
              <a:t>Lopes, L. V. and Burley, C. L., “ANOPP2’s User’s Manual,” NASA TM 2016-219342, National Aeronautics and Space Administration, October 2016.</a:t>
            </a:r>
            <a:endParaRPr lang="en-US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65C5AA-6693-45CC-A110-4C16D63007E2}"/>
              </a:ext>
            </a:extLst>
          </p:cNvPr>
          <p:cNvSpPr txBox="1"/>
          <p:nvPr/>
        </p:nvSpPr>
        <p:spPr>
          <a:xfrm>
            <a:off x="7615159" y="516683"/>
            <a:ext cx="3652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Publicly available codes highlighted in </a:t>
            </a:r>
            <a:r>
              <a:rPr lang="en-US" sz="1600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1A6C32-549D-42F4-A73B-A7FFDC9C89AB}"/>
              </a:ext>
            </a:extLst>
          </p:cNvPr>
          <p:cNvSpPr/>
          <p:nvPr/>
        </p:nvSpPr>
        <p:spPr>
          <a:xfrm>
            <a:off x="4261453" y="6212732"/>
            <a:ext cx="109509" cy="60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0ADFA6-CB47-4AD0-A84E-F5E17072DC51}"/>
              </a:ext>
            </a:extLst>
          </p:cNvPr>
          <p:cNvSpPr/>
          <p:nvPr/>
        </p:nvSpPr>
        <p:spPr>
          <a:xfrm>
            <a:off x="7711531" y="6182869"/>
            <a:ext cx="109509" cy="60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9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28CD8-21BF-4C04-9E9E-D682B8AA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Design Validation Campaign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62A85-9A4D-4523-9578-383AA730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43AF6-C5D1-415F-9136-1C55C152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Acoustics III, Vertical Flight Society 79</a:t>
            </a:r>
            <a:r>
              <a:rPr lang="en-US" baseline="30000"/>
              <a:t>th</a:t>
            </a:r>
            <a:r>
              <a:rPr lang="en-US"/>
              <a:t> Annual Forum, West Palm Beach,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45684-4462-4684-9317-4B47C4EF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1A1C-34F2-413E-BE8B-4EF6322B0D26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6DA3D722-32FE-43DB-BE93-756ECCA00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36" y="4087110"/>
            <a:ext cx="3063426" cy="1914641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A58FF04-5F26-4AC5-AE2E-457F16B33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70" y="4071599"/>
            <a:ext cx="2421568" cy="215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8A4218E-018E-44A2-986B-F9F93CC11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135" y="1604947"/>
            <a:ext cx="2421568" cy="215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4738299-95B8-4D67-828A-4554E6EC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50" y="1586403"/>
            <a:ext cx="2421568" cy="215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167279-25AE-4446-95B9-F68F5B410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78" y="2397563"/>
            <a:ext cx="2568499" cy="1075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8DC25D-0314-4CCF-A2A6-D20534016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092" y="4213956"/>
            <a:ext cx="3467076" cy="17735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462594-7029-4494-A330-F2D9D61D47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0331" y="4194939"/>
            <a:ext cx="2128319" cy="1773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7D3CE4-243E-4F57-A0E5-D6345E59BD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4826" y="1686195"/>
            <a:ext cx="2112275" cy="17487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481BEB-410D-49EC-9D44-B891622C99DF}"/>
              </a:ext>
            </a:extLst>
          </p:cNvPr>
          <p:cNvSpPr txBox="1"/>
          <p:nvPr/>
        </p:nvSpPr>
        <p:spPr>
          <a:xfrm>
            <a:off x="605609" y="1316863"/>
            <a:ext cx="1965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 Geometry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A78C7EA-210F-4659-95F4-3D02EFFA6955}"/>
              </a:ext>
            </a:extLst>
          </p:cNvPr>
          <p:cNvSpPr/>
          <p:nvPr/>
        </p:nvSpPr>
        <p:spPr>
          <a:xfrm>
            <a:off x="2485930" y="2262270"/>
            <a:ext cx="998530" cy="30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99A3D3-AB76-4E06-8B7F-3F756EF12B6F}"/>
              </a:ext>
            </a:extLst>
          </p:cNvPr>
          <p:cNvSpPr txBox="1"/>
          <p:nvPr/>
        </p:nvSpPr>
        <p:spPr>
          <a:xfrm>
            <a:off x="3184955" y="1316863"/>
            <a:ext cx="220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 Tunnel Entry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5697EA-F49E-41AA-8128-8C21B54553B6}"/>
              </a:ext>
            </a:extLst>
          </p:cNvPr>
          <p:cNvSpPr txBox="1"/>
          <p:nvPr/>
        </p:nvSpPr>
        <p:spPr>
          <a:xfrm>
            <a:off x="6380603" y="1324623"/>
            <a:ext cx="145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FF"/>
                </a:highlight>
              </a:rPr>
              <a:t>Baseline Data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C991AE9-6585-4CEA-9431-64801C2DB44D}"/>
              </a:ext>
            </a:extLst>
          </p:cNvPr>
          <p:cNvSpPr/>
          <p:nvPr/>
        </p:nvSpPr>
        <p:spPr>
          <a:xfrm>
            <a:off x="5257249" y="2257479"/>
            <a:ext cx="998530" cy="30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483C12-E9E8-482C-BA4E-601E55C32B37}"/>
              </a:ext>
            </a:extLst>
          </p:cNvPr>
          <p:cNvSpPr txBox="1"/>
          <p:nvPr/>
        </p:nvSpPr>
        <p:spPr>
          <a:xfrm>
            <a:off x="8897150" y="1060619"/>
            <a:ext cx="1965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FF"/>
                </a:highlight>
              </a:rPr>
              <a:t>Analysis Using Optimization Tools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B5D3DE7-146E-4E67-9B9D-CCB9B2451C7A}"/>
              </a:ext>
            </a:extLst>
          </p:cNvPr>
          <p:cNvSpPr/>
          <p:nvPr/>
        </p:nvSpPr>
        <p:spPr>
          <a:xfrm>
            <a:off x="7759490" y="2226326"/>
            <a:ext cx="1058807" cy="30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DFB35E-D73F-4F7D-BA77-6060941F4124}"/>
              </a:ext>
            </a:extLst>
          </p:cNvPr>
          <p:cNvSpPr txBox="1"/>
          <p:nvPr/>
        </p:nvSpPr>
        <p:spPr>
          <a:xfrm>
            <a:off x="9102025" y="3802027"/>
            <a:ext cx="2315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Design Optimization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D1B7393-9392-40A4-8DE7-B774C401B5F7}"/>
              </a:ext>
            </a:extLst>
          </p:cNvPr>
          <p:cNvSpPr/>
          <p:nvPr/>
        </p:nvSpPr>
        <p:spPr>
          <a:xfrm rot="10800000">
            <a:off x="7759491" y="5041210"/>
            <a:ext cx="998530" cy="30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3391897C-D409-485E-8F54-CB9817593FF3}"/>
              </a:ext>
            </a:extLst>
          </p:cNvPr>
          <p:cNvSpPr/>
          <p:nvPr/>
        </p:nvSpPr>
        <p:spPr>
          <a:xfrm rot="10800000">
            <a:off x="5259352" y="5041250"/>
            <a:ext cx="998530" cy="30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39A518-0621-48E1-B196-84EB0C7C2F25}"/>
              </a:ext>
            </a:extLst>
          </p:cNvPr>
          <p:cNvSpPr txBox="1"/>
          <p:nvPr/>
        </p:nvSpPr>
        <p:spPr>
          <a:xfrm>
            <a:off x="6036630" y="3802027"/>
            <a:ext cx="214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Optimized Geometry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1DFC96-9B93-43D4-8598-E44E9F9ED161}"/>
              </a:ext>
            </a:extLst>
          </p:cNvPr>
          <p:cNvSpPr txBox="1"/>
          <p:nvPr/>
        </p:nvSpPr>
        <p:spPr>
          <a:xfrm>
            <a:off x="3025356" y="3803490"/>
            <a:ext cx="262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 Tunnel Entry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1F3F54-90FA-48D3-B6D0-7810824EE539}"/>
              </a:ext>
            </a:extLst>
          </p:cNvPr>
          <p:cNvSpPr txBox="1"/>
          <p:nvPr/>
        </p:nvSpPr>
        <p:spPr>
          <a:xfrm>
            <a:off x="790910" y="3840548"/>
            <a:ext cx="161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FF"/>
                </a:highlight>
              </a:rPr>
              <a:t>Validation Data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D7FF379-3FD7-447D-88BD-F381DF9A173F}"/>
              </a:ext>
            </a:extLst>
          </p:cNvPr>
          <p:cNvSpPr/>
          <p:nvPr/>
        </p:nvSpPr>
        <p:spPr>
          <a:xfrm rot="10800000">
            <a:off x="2483913" y="5072070"/>
            <a:ext cx="998530" cy="30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CA6591E-50D7-4FCA-BF94-02F3F1E32CD2}"/>
              </a:ext>
            </a:extLst>
          </p:cNvPr>
          <p:cNvSpPr/>
          <p:nvPr/>
        </p:nvSpPr>
        <p:spPr>
          <a:xfrm>
            <a:off x="10512575" y="5118819"/>
            <a:ext cx="639483" cy="307241"/>
          </a:xfrm>
          <a:prstGeom prst="roundRect">
            <a:avLst>
              <a:gd name="adj" fmla="val 42846"/>
            </a:avLst>
          </a:prstGeom>
          <a:solidFill>
            <a:srgbClr val="F6E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Aero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066B795-5485-4807-974D-A37BE95B6101}"/>
              </a:ext>
            </a:extLst>
          </p:cNvPr>
          <p:cNvSpPr/>
          <p:nvPr/>
        </p:nvSpPr>
        <p:spPr>
          <a:xfrm>
            <a:off x="11357485" y="5579680"/>
            <a:ext cx="537670" cy="307241"/>
          </a:xfrm>
          <a:prstGeom prst="roundRect">
            <a:avLst>
              <a:gd name="adj" fmla="val 42846"/>
            </a:avLst>
          </a:prstGeom>
          <a:solidFill>
            <a:srgbClr val="F6E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Acoustics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BC4A67D-3CCC-4CAC-991C-7E9A79C165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50034" y="913193"/>
            <a:ext cx="1043134" cy="6080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117163D-C359-4357-8560-0939F8CBBE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515" y="1697713"/>
            <a:ext cx="1965539" cy="5943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3B6E99F-9B4B-41DF-8AA1-FA1A9214B262}"/>
              </a:ext>
            </a:extLst>
          </p:cNvPr>
          <p:cNvSpPr txBox="1"/>
          <p:nvPr/>
        </p:nvSpPr>
        <p:spPr>
          <a:xfrm>
            <a:off x="4993105" y="6042939"/>
            <a:ext cx="7146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900" b="0" i="0" u="none" strike="noStrike" baseline="0" dirty="0">
                <a:latin typeface="NimbusRomNo9L-Regu"/>
              </a:rPr>
              <a:t>Zawodny, N. S., Pettingill, N. A., Lopes, L. V., and Ingraham, D. J., “Experimental Validation of an Acoustically and Aerodynamically Optimized UAM Proprotor. Part 1: Test Setup and Results,” NASA TM 2022-0015637, National Aeronautics and Space Administration, February 2023.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900" b="0" i="0" u="none" strike="noStrike" baseline="0" dirty="0">
                <a:latin typeface="NimbusRomNo9L-Regu"/>
              </a:rPr>
              <a:t>Blake, J. D., Thurman, C. S., Zawodny, N. S., and Lopes, L. V., “</a:t>
            </a:r>
            <a:r>
              <a:rPr lang="en-US" sz="900" dirty="0">
                <a:latin typeface="NimbusRomNo9L-Regu"/>
              </a:rPr>
              <a:t>Broadband</a:t>
            </a:r>
            <a:r>
              <a:rPr lang="en-US" sz="900" b="0" i="0" u="none" strike="noStrike" baseline="0" dirty="0">
                <a:latin typeface="NimbusRomNo9L-Regu"/>
              </a:rPr>
              <a:t> Predictions of an Optimized Proprotor in Hover and Forward Flight,” June 12–16 2023, accepted for publication at the 2023 AIAA Aviation Forum and Exposition.</a:t>
            </a:r>
            <a:endParaRPr lang="en-US" sz="9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E01F7-663B-4FF1-A8C6-D1AC70D6833E}"/>
              </a:ext>
            </a:extLst>
          </p:cNvPr>
          <p:cNvSpPr txBox="1"/>
          <p:nvPr/>
        </p:nvSpPr>
        <p:spPr>
          <a:xfrm>
            <a:off x="3135827" y="3388922"/>
            <a:ext cx="10518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[Source: NASA]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63F2D2-C34A-4723-9449-C3EF0C087551}"/>
              </a:ext>
            </a:extLst>
          </p:cNvPr>
          <p:cNvSpPr txBox="1"/>
          <p:nvPr/>
        </p:nvSpPr>
        <p:spPr>
          <a:xfrm>
            <a:off x="3106147" y="5918050"/>
            <a:ext cx="10518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[Source: NASA]</a:t>
            </a:r>
          </a:p>
        </p:txBody>
      </p:sp>
    </p:spTree>
    <p:extLst>
      <p:ext uri="{BB962C8B-B14F-4D97-AF65-F5344CB8AC3E}">
        <p14:creationId xmlns:p14="http://schemas.microsoft.com/office/powerpoint/2010/main" val="356302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 animBg="1"/>
      <p:bldP spid="30" grpId="0" animBg="1"/>
      <p:bldP spid="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1876</TotalTime>
  <Words>1786</Words>
  <Application>Microsoft Office PowerPoint</Application>
  <PresentationFormat>Widescreen</PresentationFormat>
  <Paragraphs>258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NimbusRomNo9L-Medi</vt:lpstr>
      <vt:lpstr>NimbusRomNo9L-Regu</vt:lpstr>
      <vt:lpstr>Wingdings</vt:lpstr>
      <vt:lpstr>Office Theme</vt:lpstr>
      <vt:lpstr>Influence of the Perception, Observer Position, and Broadband Self-Noise on Low-Fidelity UAM Vehicle Perception-Influenced-Design (PID) Optimization      Acknowledgments: Transformational Tools and Technologies (TTT) project</vt:lpstr>
      <vt:lpstr>Advanced Air Mobility (AAM) Challenge</vt:lpstr>
      <vt:lpstr>AAM Challenge</vt:lpstr>
      <vt:lpstr>Outline</vt:lpstr>
      <vt:lpstr>Multidisciplinary Design Optimization</vt:lpstr>
      <vt:lpstr>Aerodynamics</vt:lpstr>
      <vt:lpstr>Source Noise</vt:lpstr>
      <vt:lpstr>Acoustic Perception</vt:lpstr>
      <vt:lpstr>Experimental Design Validation Campaign</vt:lpstr>
      <vt:lpstr>Augmenting Problem (Adding Fidelity)</vt:lpstr>
      <vt:lpstr>Augmenting Problem (Adding Fidelity)</vt:lpstr>
      <vt:lpstr>Parameter Sweeps (in-plane, unweighted)</vt:lpstr>
      <vt:lpstr>Parameter Sweeps (out-of-plane, A-weighting)</vt:lpstr>
      <vt:lpstr>Defining a Pareto Front</vt:lpstr>
      <vt:lpstr>Defining a Pareto Front</vt:lpstr>
      <vt:lpstr>In-Plane, Unweighted</vt:lpstr>
      <vt:lpstr>Out-Of-Plane, Unweighted</vt:lpstr>
      <vt:lpstr>Out-Of-Plane, A-Weighted</vt:lpstr>
      <vt:lpstr>Conclusion and Future Work</vt:lpstr>
      <vt:lpstr>PowerPoint Presentation</vt:lpstr>
    </vt:vector>
  </TitlesOfParts>
  <Company>NASA OCIO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Lopes, Leonard V. (LARC-D314)</dc:creator>
  <cp:lastModifiedBy>Lopes, Leonard V. (LARC-D314)</cp:lastModifiedBy>
  <cp:revision>22</cp:revision>
  <dcterms:created xsi:type="dcterms:W3CDTF">2023-04-28T14:14:57Z</dcterms:created>
  <dcterms:modified xsi:type="dcterms:W3CDTF">2023-05-08T20:42:14Z</dcterms:modified>
</cp:coreProperties>
</file>