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1" r:id="rId3"/>
    <p:sldId id="258" r:id="rId4"/>
    <p:sldId id="259" r:id="rId5"/>
    <p:sldId id="271" r:id="rId6"/>
    <p:sldId id="262" r:id="rId7"/>
    <p:sldId id="263" r:id="rId8"/>
    <p:sldId id="264" r:id="rId9"/>
    <p:sldId id="265" r:id="rId10"/>
    <p:sldId id="266" r:id="rId11"/>
    <p:sldId id="267"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EDF7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D8115-98E1-5D46-AA2F-1FD03C770482}" v="4" dt="2023-05-03T19:05:31.4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63"/>
    <p:restoredTop sz="94694"/>
  </p:normalViewPr>
  <p:slideViewPr>
    <p:cSldViewPr snapToGrid="0">
      <p:cViewPr varScale="1">
        <p:scale>
          <a:sx n="108" d="100"/>
          <a:sy n="108" d="100"/>
        </p:scale>
        <p:origin x="216"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ppink, Jenna Leeann. (LARC-D303)" userId="099b5d51-2fc0-41d1-b5e0-97ff3dd67c09" providerId="ADAL" clId="{E9D075AC-ACD4-FF4E-9D49-24E8DA479757}"/>
    <pc:docChg chg="addSld delSld modSld">
      <pc:chgData name="Eppink, Jenna Leeann. (LARC-D303)" userId="099b5d51-2fc0-41d1-b5e0-97ff3dd67c09" providerId="ADAL" clId="{E9D075AC-ACD4-FF4E-9D49-24E8DA479757}" dt="2023-04-21T14:43:46.958" v="43" actId="2696"/>
      <pc:docMkLst>
        <pc:docMk/>
      </pc:docMkLst>
      <pc:sldChg chg="modSp mod">
        <pc:chgData name="Eppink, Jenna Leeann. (LARC-D303)" userId="099b5d51-2fc0-41d1-b5e0-97ff3dd67c09" providerId="ADAL" clId="{E9D075AC-ACD4-FF4E-9D49-24E8DA479757}" dt="2023-04-21T14:27:06.402" v="41" actId="20577"/>
        <pc:sldMkLst>
          <pc:docMk/>
          <pc:sldMk cId="283971697" sldId="258"/>
        </pc:sldMkLst>
        <pc:spChg chg="mod">
          <ac:chgData name="Eppink, Jenna Leeann. (LARC-D303)" userId="099b5d51-2fc0-41d1-b5e0-97ff3dd67c09" providerId="ADAL" clId="{E9D075AC-ACD4-FF4E-9D49-24E8DA479757}" dt="2023-04-21T14:27:06.402" v="41" actId="20577"/>
          <ac:spMkLst>
            <pc:docMk/>
            <pc:sldMk cId="283971697" sldId="258"/>
            <ac:spMk id="10" creationId="{F8A6E3B6-6517-F946-B759-6D44C1A64A44}"/>
          </ac:spMkLst>
        </pc:spChg>
      </pc:sldChg>
      <pc:sldChg chg="del">
        <pc:chgData name="Eppink, Jenna Leeann. (LARC-D303)" userId="099b5d51-2fc0-41d1-b5e0-97ff3dd67c09" providerId="ADAL" clId="{E9D075AC-ACD4-FF4E-9D49-24E8DA479757}" dt="2023-04-21T14:43:46.958" v="43" actId="2696"/>
        <pc:sldMkLst>
          <pc:docMk/>
          <pc:sldMk cId="3702977367" sldId="260"/>
        </pc:sldMkLst>
      </pc:sldChg>
      <pc:sldChg chg="add">
        <pc:chgData name="Eppink, Jenna Leeann. (LARC-D303)" userId="099b5d51-2fc0-41d1-b5e0-97ff3dd67c09" providerId="ADAL" clId="{E9D075AC-ACD4-FF4E-9D49-24E8DA479757}" dt="2023-04-21T14:43:38.795" v="42"/>
        <pc:sldMkLst>
          <pc:docMk/>
          <pc:sldMk cId="612288582" sldId="271"/>
        </pc:sldMkLst>
      </pc:sldChg>
    </pc:docChg>
  </pc:docChgLst>
  <pc:docChgLst>
    <pc:chgData name="Eppink, Jenna Leeann. (LARC-D303)" userId="099b5d51-2fc0-41d1-b5e0-97ff3dd67c09" providerId="ADAL" clId="{2D5D8115-98E1-5D46-AA2F-1FD03C770482}"/>
    <pc:docChg chg="undo custSel modSld">
      <pc:chgData name="Eppink, Jenna Leeann. (LARC-D303)" userId="099b5d51-2fc0-41d1-b5e0-97ff3dd67c09" providerId="ADAL" clId="{2D5D8115-98E1-5D46-AA2F-1FD03C770482}" dt="2023-05-03T19:09:01.769" v="21" actId="20577"/>
      <pc:docMkLst>
        <pc:docMk/>
      </pc:docMkLst>
      <pc:sldChg chg="addSp modSp mod modAnim">
        <pc:chgData name="Eppink, Jenna Leeann. (LARC-D303)" userId="099b5d51-2fc0-41d1-b5e0-97ff3dd67c09" providerId="ADAL" clId="{2D5D8115-98E1-5D46-AA2F-1FD03C770482}" dt="2023-05-03T19:05:31.461" v="20"/>
        <pc:sldMkLst>
          <pc:docMk/>
          <pc:sldMk cId="1667161543" sldId="259"/>
        </pc:sldMkLst>
        <pc:spChg chg="add mod">
          <ac:chgData name="Eppink, Jenna Leeann. (LARC-D303)" userId="099b5d51-2fc0-41d1-b5e0-97ff3dd67c09" providerId="ADAL" clId="{2D5D8115-98E1-5D46-AA2F-1FD03C770482}" dt="2023-05-03T18:56:49.465" v="11" actId="207"/>
          <ac:spMkLst>
            <pc:docMk/>
            <pc:sldMk cId="1667161543" sldId="259"/>
            <ac:spMk id="8" creationId="{22733F0C-36CB-11FC-F7F6-93E112A822D0}"/>
          </ac:spMkLst>
        </pc:spChg>
        <pc:picChg chg="add mod">
          <ac:chgData name="Eppink, Jenna Leeann. (LARC-D303)" userId="099b5d51-2fc0-41d1-b5e0-97ff3dd67c09" providerId="ADAL" clId="{2D5D8115-98E1-5D46-AA2F-1FD03C770482}" dt="2023-05-03T18:56:59.894" v="13" actId="1076"/>
          <ac:picMkLst>
            <pc:docMk/>
            <pc:sldMk cId="1667161543" sldId="259"/>
            <ac:picMk id="5" creationId="{3B4EC4CD-B31C-4010-9832-C5936F212A8B}"/>
          </ac:picMkLst>
        </pc:picChg>
        <pc:picChg chg="add mod">
          <ac:chgData name="Eppink, Jenna Leeann. (LARC-D303)" userId="099b5d51-2fc0-41d1-b5e0-97ff3dd67c09" providerId="ADAL" clId="{2D5D8115-98E1-5D46-AA2F-1FD03C770482}" dt="2023-05-03T19:05:23.740" v="19" actId="14100"/>
          <ac:picMkLst>
            <pc:docMk/>
            <pc:sldMk cId="1667161543" sldId="259"/>
            <ac:picMk id="10" creationId="{7A55A026-8C85-A806-A5F2-EF6DD1CC9BD2}"/>
          </ac:picMkLst>
        </pc:picChg>
        <pc:picChg chg="mod">
          <ac:chgData name="Eppink, Jenna Leeann. (LARC-D303)" userId="099b5d51-2fc0-41d1-b5e0-97ff3dd67c09" providerId="ADAL" clId="{2D5D8115-98E1-5D46-AA2F-1FD03C770482}" dt="2023-05-03T18:55:31.245" v="9" actId="1076"/>
          <ac:picMkLst>
            <pc:docMk/>
            <pc:sldMk cId="1667161543" sldId="259"/>
            <ac:picMk id="13" creationId="{66A7F2E3-7271-654F-1228-FF1CD3F636E5}"/>
          </ac:picMkLst>
        </pc:picChg>
      </pc:sldChg>
      <pc:sldChg chg="modSp mod">
        <pc:chgData name="Eppink, Jenna Leeann. (LARC-D303)" userId="099b5d51-2fc0-41d1-b5e0-97ff3dd67c09" providerId="ADAL" clId="{2D5D8115-98E1-5D46-AA2F-1FD03C770482}" dt="2023-05-03T19:09:01.769" v="21" actId="20577"/>
        <pc:sldMkLst>
          <pc:docMk/>
          <pc:sldMk cId="3887148764" sldId="261"/>
        </pc:sldMkLst>
        <pc:spChg chg="mod">
          <ac:chgData name="Eppink, Jenna Leeann. (LARC-D303)" userId="099b5d51-2fc0-41d1-b5e0-97ff3dd67c09" providerId="ADAL" clId="{2D5D8115-98E1-5D46-AA2F-1FD03C770482}" dt="2023-05-03T19:09:01.769" v="21" actId="20577"/>
          <ac:spMkLst>
            <pc:docMk/>
            <pc:sldMk cId="3887148764" sldId="261"/>
            <ac:spMk id="3" creationId="{1AC0F73B-A0E3-0461-BB61-FB5902F97D9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891" indent="0" algn="ctr">
              <a:buNone/>
              <a:defRPr/>
            </a:lvl2pPr>
            <a:lvl3pPr marL="685783" indent="0" algn="ctr">
              <a:buNone/>
              <a:defRPr/>
            </a:lvl3pPr>
            <a:lvl4pPr marL="1028674" indent="0" algn="ctr">
              <a:buNone/>
              <a:defRPr/>
            </a:lvl4pPr>
            <a:lvl5pPr marL="1371566" indent="0" algn="ctr">
              <a:buNone/>
              <a:defRPr/>
            </a:lvl5pPr>
            <a:lvl6pPr marL="1714457" indent="0" algn="ctr">
              <a:buNone/>
              <a:defRPr/>
            </a:lvl6pPr>
            <a:lvl7pPr marL="2057349" indent="0" algn="ctr">
              <a:buNone/>
              <a:defRPr/>
            </a:lvl7pPr>
            <a:lvl8pPr marL="2400240" indent="0" algn="ctr">
              <a:buNone/>
              <a:defRPr/>
            </a:lvl8pPr>
            <a:lvl9pPr marL="2743131" indent="0" algn="ctr">
              <a:buNone/>
              <a:defRPr/>
            </a:lvl9pPr>
          </a:lstStyle>
          <a:p>
            <a:r>
              <a:rPr lang="en-US"/>
              <a:t>Click to edit Master subtitle style</a:t>
            </a:r>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fld id="{C0E9261D-640C-45FD-B8EF-420D1AC11330}"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667879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a:defRPr sz="1600"/>
            </a:lvl2pPr>
            <a:lvl3pPr>
              <a:defRPr sz="14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p:cNvSpPr>
            <a:spLocks noGrp="1"/>
          </p:cNvSpPr>
          <p:nvPr>
            <p:ph type="ftr" sz="quarter" idx="10"/>
          </p:nvPr>
        </p:nvSpPr>
        <p:spPr/>
        <p:txBody>
          <a:bodyPr/>
          <a:lstStyle>
            <a:lvl1pPr>
              <a:defRPr/>
            </a:lvl1pPr>
          </a:lstStyle>
          <a:p>
            <a:endParaRPr lang="en-US" dirty="0"/>
          </a:p>
        </p:txBody>
      </p:sp>
      <p:sp>
        <p:nvSpPr>
          <p:cNvPr id="5" name="Slide Number Placeholder 4"/>
          <p:cNvSpPr>
            <a:spLocks noGrp="1"/>
          </p:cNvSpPr>
          <p:nvPr>
            <p:ph type="sldNum" sz="quarter" idx="11"/>
          </p:nvPr>
        </p:nvSpPr>
        <p:spPr/>
        <p:txBody>
          <a:bodyPr/>
          <a:lstStyle>
            <a:lvl1pPr>
              <a:defRPr/>
            </a:lvl1pPr>
          </a:lstStyle>
          <a:p>
            <a:fld id="{D9A562F7-0190-47F2-B311-FC22AB6C833B}"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802696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891" indent="0">
              <a:buNone/>
              <a:defRPr sz="1351"/>
            </a:lvl2pPr>
            <a:lvl3pPr marL="685783" indent="0">
              <a:buNone/>
              <a:defRPr sz="1200"/>
            </a:lvl3pPr>
            <a:lvl4pPr marL="1028674" indent="0">
              <a:buNone/>
              <a:defRPr sz="1051"/>
            </a:lvl4pPr>
            <a:lvl5pPr marL="1371566" indent="0">
              <a:buNone/>
              <a:defRPr sz="1051"/>
            </a:lvl5pPr>
            <a:lvl6pPr marL="1714457" indent="0">
              <a:buNone/>
              <a:defRPr sz="1051"/>
            </a:lvl6pPr>
            <a:lvl7pPr marL="2057349" indent="0">
              <a:buNone/>
              <a:defRPr sz="1051"/>
            </a:lvl7pPr>
            <a:lvl8pPr marL="2400240" indent="0">
              <a:buNone/>
              <a:defRPr sz="1051"/>
            </a:lvl8pPr>
            <a:lvl9pPr marL="2743131" indent="0">
              <a:buNone/>
              <a:defRPr sz="1051"/>
            </a:lvl9pPr>
          </a:lstStyle>
          <a:p>
            <a:pPr lvl="0"/>
            <a:r>
              <a:rPr lang="en-US"/>
              <a:t>Click to edit Master text styles</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5FBC13C4-CCD3-443E-8BBD-F7CC1AE0C669}"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261074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953000"/>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953000"/>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42873FB5-87C1-4C40-8CFA-585C6183BB73}" type="slidenum">
              <a:rPr lang="en-US"/>
              <a:pPr/>
              <a:t>‹#›</a:t>
            </a:fld>
            <a:endParaRPr lang="en-US" sz="751">
              <a:latin typeface="Times New Roman" pitchFamily="18" charset="0"/>
            </a:endParaRPr>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247079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4" y="1535113"/>
            <a:ext cx="5389033" cy="639763"/>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lvl1pPr>
              <a:defRPr/>
            </a:lvl1pPr>
          </a:lstStyle>
          <a:p>
            <a:endParaRPr lang="en-US"/>
          </a:p>
        </p:txBody>
      </p:sp>
      <p:sp>
        <p:nvSpPr>
          <p:cNvPr id="8" name="Slide Number Placeholder 7"/>
          <p:cNvSpPr>
            <a:spLocks noGrp="1"/>
          </p:cNvSpPr>
          <p:nvPr>
            <p:ph type="sldNum" sz="quarter" idx="11"/>
          </p:nvPr>
        </p:nvSpPr>
        <p:spPr/>
        <p:txBody>
          <a:bodyPr/>
          <a:lstStyle>
            <a:lvl1pPr>
              <a:defRPr/>
            </a:lvl1pPr>
          </a:lstStyle>
          <a:p>
            <a:fld id="{04BC4CE4-B776-4E5B-9036-19C5AE6AA926}" type="slidenum">
              <a:rPr lang="en-US"/>
              <a:pPr/>
              <a:t>‹#›</a:t>
            </a:fld>
            <a:endParaRPr lang="en-US" sz="751">
              <a:latin typeface="Times New Roman" pitchFamily="18" charset="0"/>
            </a:endParaRPr>
          </a:p>
        </p:txBody>
      </p:sp>
      <p:sp>
        <p:nvSpPr>
          <p:cNvPr id="9" name="Date Placeholder 8"/>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112617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lvl1pPr>
              <a:defRPr/>
            </a:lvl1pPr>
          </a:lstStyle>
          <a:p>
            <a:endParaRPr lang="en-US" dirty="0"/>
          </a:p>
        </p:txBody>
      </p:sp>
      <p:sp>
        <p:nvSpPr>
          <p:cNvPr id="4" name="Slide Number Placeholder 3"/>
          <p:cNvSpPr>
            <a:spLocks noGrp="1"/>
          </p:cNvSpPr>
          <p:nvPr>
            <p:ph type="sldNum" sz="quarter" idx="11"/>
          </p:nvPr>
        </p:nvSpPr>
        <p:spPr/>
        <p:txBody>
          <a:bodyPr/>
          <a:lstStyle>
            <a:lvl1pPr>
              <a:defRPr/>
            </a:lvl1pPr>
          </a:lstStyle>
          <a:p>
            <a:fld id="{A4EA234E-74A9-47CE-8470-D8161206F228}" type="slidenum">
              <a:rPr lang="en-US"/>
              <a:pPr/>
              <a:t>‹#›</a:t>
            </a:fld>
            <a:endParaRPr lang="en-US" sz="751">
              <a:latin typeface="Times New Roman" pitchFamily="18" charset="0"/>
            </a:endParaRPr>
          </a:p>
        </p:txBody>
      </p:sp>
      <p:sp>
        <p:nvSpPr>
          <p:cNvPr id="5" name="Date Placeholder 4"/>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434214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US"/>
          </a:p>
        </p:txBody>
      </p:sp>
      <p:sp>
        <p:nvSpPr>
          <p:cNvPr id="3" name="Slide Number Placeholder 2"/>
          <p:cNvSpPr>
            <a:spLocks noGrp="1"/>
          </p:cNvSpPr>
          <p:nvPr>
            <p:ph type="sldNum" sz="quarter" idx="11"/>
          </p:nvPr>
        </p:nvSpPr>
        <p:spPr/>
        <p:txBody>
          <a:bodyPr/>
          <a:lstStyle>
            <a:lvl1pPr>
              <a:defRPr/>
            </a:lvl1pPr>
          </a:lstStyle>
          <a:p>
            <a:fld id="{F10B5D8F-DAF6-43BE-9BE1-C8E4D3B603F4}" type="slidenum">
              <a:rPr lang="en-US"/>
              <a:pPr/>
              <a:t>‹#›</a:t>
            </a:fld>
            <a:endParaRPr lang="en-US" sz="751">
              <a:latin typeface="Times New Roman" pitchFamily="18" charset="0"/>
            </a:endParaRPr>
          </a:p>
        </p:txBody>
      </p:sp>
      <p:sp>
        <p:nvSpPr>
          <p:cNvPr id="4" name="Date Placeholder 3"/>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4058790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7" y="273049"/>
            <a:ext cx="4011084"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7"/>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7" y="1435104"/>
            <a:ext cx="4011084" cy="4691063"/>
          </a:xfrm>
        </p:spPr>
        <p:txBody>
          <a:bodyPr/>
          <a:lstStyle>
            <a:lvl1pPr marL="0" indent="0">
              <a:buNone/>
              <a:defRPr sz="1051"/>
            </a:lvl1pPr>
            <a:lvl2pPr marL="342891" indent="0">
              <a:buNone/>
              <a:defRPr sz="900"/>
            </a:lvl2pPr>
            <a:lvl3pPr marL="685783" indent="0">
              <a:buNone/>
              <a:defRPr sz="751"/>
            </a:lvl3pPr>
            <a:lvl4pPr marL="1028674"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1" indent="0">
              <a:buNone/>
              <a:defRPr sz="675"/>
            </a:lvl9pPr>
          </a:lstStyle>
          <a:p>
            <a:pPr lvl="0"/>
            <a:r>
              <a:rPr lang="en-US"/>
              <a:t>Click to edit Master text styles</a:t>
            </a:r>
          </a:p>
        </p:txBody>
      </p:sp>
    </p:spTree>
    <p:extLst>
      <p:ext uri="{BB962C8B-B14F-4D97-AF65-F5344CB8AC3E}">
        <p14:creationId xmlns:p14="http://schemas.microsoft.com/office/powerpoint/2010/main" val="2077522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891"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r>
              <a:rPr lang="en-US"/>
              <a:t>Drag picture to placeholder or click icon to add</a:t>
            </a:r>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051"/>
            </a:lvl1pPr>
            <a:lvl2pPr marL="342891" indent="0">
              <a:buNone/>
              <a:defRPr sz="900"/>
            </a:lvl2pPr>
            <a:lvl3pPr marL="685783" indent="0">
              <a:buNone/>
              <a:defRPr sz="751"/>
            </a:lvl3pPr>
            <a:lvl4pPr marL="1028674"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1"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endParaRPr lang="en-US"/>
          </a:p>
        </p:txBody>
      </p:sp>
      <p:sp>
        <p:nvSpPr>
          <p:cNvPr id="6" name="Slide Number Placeholder 5"/>
          <p:cNvSpPr>
            <a:spLocks noGrp="1"/>
          </p:cNvSpPr>
          <p:nvPr>
            <p:ph type="sldNum" sz="quarter" idx="11"/>
          </p:nvPr>
        </p:nvSpPr>
        <p:spPr/>
        <p:txBody>
          <a:bodyPr/>
          <a:lstStyle>
            <a:lvl1pPr>
              <a:defRPr/>
            </a:lvl1pPr>
          </a:lstStyle>
          <a:p>
            <a:fld id="{DD4B55B6-F052-43FE-A15F-6B223B84D9BB}" type="slidenum">
              <a:rPr lang="en-US"/>
              <a:pPr/>
              <a:t>‹#›</a:t>
            </a:fld>
            <a:endParaRPr lang="en-US" sz="751">
              <a:latin typeface="Times New Roman" pitchFamily="18" charset="0"/>
            </a:endParaRPr>
          </a:p>
        </p:txBody>
      </p:sp>
      <p:sp>
        <p:nvSpPr>
          <p:cNvPr id="7" name="Date Placeholder 6"/>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38530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3E12ABBD-4103-445E-936D-D026E8BFA00D}"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320199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393702"/>
            <a:ext cx="2590800" cy="57785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393702"/>
            <a:ext cx="7569200" cy="57785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lvl1pPr>
              <a:defRPr/>
            </a:lvl1pPr>
          </a:lstStyle>
          <a:p>
            <a:endParaRPr lang="en-US"/>
          </a:p>
        </p:txBody>
      </p:sp>
      <p:sp>
        <p:nvSpPr>
          <p:cNvPr id="5" name="Slide Number Placeholder 4"/>
          <p:cNvSpPr>
            <a:spLocks noGrp="1"/>
          </p:cNvSpPr>
          <p:nvPr>
            <p:ph type="sldNum" sz="quarter" idx="11"/>
          </p:nvPr>
        </p:nvSpPr>
        <p:spPr/>
        <p:txBody>
          <a:bodyPr/>
          <a:lstStyle>
            <a:lvl1pPr>
              <a:defRPr/>
            </a:lvl1pPr>
          </a:lstStyle>
          <a:p>
            <a:fld id="{0E4CD0BD-3C04-4E61-B704-4A83B913A7E4}" type="slidenum">
              <a:rPr lang="en-US"/>
              <a:pPr/>
              <a:t>‹#›</a:t>
            </a:fld>
            <a:endParaRPr lang="en-US" sz="751">
              <a:latin typeface="Times New Roman" pitchFamily="18" charset="0"/>
            </a:endParaRPr>
          </a:p>
        </p:txBody>
      </p:sp>
      <p:sp>
        <p:nvSpPr>
          <p:cNvPr id="6" name="Date Placeholder 5"/>
          <p:cNvSpPr>
            <a:spLocks noGrp="1"/>
          </p:cNvSpPr>
          <p:nvPr>
            <p:ph type="dt" sz="half" idx="12"/>
          </p:nvPr>
        </p:nvSpPr>
        <p:spPr/>
        <p:txBody>
          <a:bodyPr/>
          <a:lstStyle>
            <a:lvl1pPr>
              <a:defRPr/>
            </a:lvl1pPr>
          </a:lstStyle>
          <a:p>
            <a:endParaRPr lang="en-US"/>
          </a:p>
        </p:txBody>
      </p:sp>
    </p:spTree>
    <p:extLst>
      <p:ext uri="{BB962C8B-B14F-4D97-AF65-F5344CB8AC3E}">
        <p14:creationId xmlns:p14="http://schemas.microsoft.com/office/powerpoint/2010/main" val="2566146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ftr" sz="quarter" idx="3"/>
          </p:nvPr>
        </p:nvSpPr>
        <p:spPr bwMode="auto">
          <a:xfrm>
            <a:off x="228600" y="6523037"/>
            <a:ext cx="6527800" cy="258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solidFill>
                  <a:srgbClr val="3D86AB"/>
                </a:solidFill>
                <a:latin typeface="+mn-lt"/>
              </a:defRPr>
            </a:lvl1pPr>
          </a:lstStyle>
          <a:p>
            <a:endParaRPr lang="en-US" dirty="0"/>
          </a:p>
        </p:txBody>
      </p:sp>
      <p:sp>
        <p:nvSpPr>
          <p:cNvPr id="26627" name="Rectangle 3"/>
          <p:cNvSpPr>
            <a:spLocks noGrp="1" noChangeArrowheads="1"/>
          </p:cNvSpPr>
          <p:nvPr>
            <p:ph type="sldNum" sz="quarter" idx="4"/>
          </p:nvPr>
        </p:nvSpPr>
        <p:spPr bwMode="auto">
          <a:xfrm>
            <a:off x="11694584" y="6532570"/>
            <a:ext cx="497416" cy="1349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751">
                <a:latin typeface="+mn-lt"/>
              </a:defRPr>
            </a:lvl1pPr>
          </a:lstStyle>
          <a:p>
            <a:fld id="{A14427EB-3AE7-4EF9-BE28-078FBAB2ADAE}" type="slidenum">
              <a:rPr lang="en-US" smtClean="0"/>
              <a:pPr/>
              <a:t>‹#›</a:t>
            </a:fld>
            <a:endParaRPr lang="en-US" sz="788" dirty="0">
              <a:latin typeface="Times New Roman" pitchFamily="18" charset="0"/>
            </a:endParaRPr>
          </a:p>
        </p:txBody>
      </p:sp>
      <p:sp>
        <p:nvSpPr>
          <p:cNvPr id="26628" name="Rectangle 4"/>
          <p:cNvSpPr>
            <a:spLocks noGrp="1" noChangeArrowheads="1"/>
          </p:cNvSpPr>
          <p:nvPr>
            <p:ph type="dt" sz="half" idx="2"/>
          </p:nvPr>
        </p:nvSpPr>
        <p:spPr bwMode="auto">
          <a:xfrm>
            <a:off x="9084733" y="6597651"/>
            <a:ext cx="1016000" cy="1905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451">
                <a:latin typeface="Times New Roman" pitchFamily="18" charset="0"/>
              </a:defRPr>
            </a:lvl1pPr>
          </a:lstStyle>
          <a:p>
            <a:endParaRPr lang="en-US"/>
          </a:p>
        </p:txBody>
      </p:sp>
      <p:sp>
        <p:nvSpPr>
          <p:cNvPr id="26629" name="Line 5"/>
          <p:cNvSpPr>
            <a:spLocks noChangeShapeType="1"/>
          </p:cNvSpPr>
          <p:nvPr/>
        </p:nvSpPr>
        <p:spPr bwMode="auto">
          <a:xfrm>
            <a:off x="353491" y="6537325"/>
            <a:ext cx="11406716" cy="0"/>
          </a:xfrm>
          <a:prstGeom prst="line">
            <a:avLst/>
          </a:prstGeom>
          <a:noFill/>
          <a:ln w="28575">
            <a:solidFill>
              <a:schemeClr val="tx2"/>
            </a:solidFill>
            <a:round/>
            <a:headEnd/>
            <a:tailEnd/>
          </a:ln>
          <a:effectLst/>
        </p:spPr>
        <p:txBody>
          <a:bodyPr wrap="none" anchor="ctr"/>
          <a:lstStyle/>
          <a:p>
            <a:endParaRPr lang="en-US" sz="1351"/>
          </a:p>
        </p:txBody>
      </p:sp>
      <p:sp>
        <p:nvSpPr>
          <p:cNvPr id="26630" name="Text Box 6"/>
          <p:cNvSpPr txBox="1">
            <a:spLocks noChangeArrowheads="1"/>
          </p:cNvSpPr>
          <p:nvPr/>
        </p:nvSpPr>
        <p:spPr bwMode="auto">
          <a:xfrm>
            <a:off x="245538" y="84144"/>
            <a:ext cx="2183611" cy="207877"/>
          </a:xfrm>
          <a:prstGeom prst="rect">
            <a:avLst/>
          </a:prstGeom>
          <a:noFill/>
          <a:ln w="9525">
            <a:noFill/>
            <a:miter lim="800000"/>
            <a:headEnd/>
            <a:tailEnd/>
          </a:ln>
          <a:effectLst/>
        </p:spPr>
        <p:txBody>
          <a:bodyPr wrap="none">
            <a:spAutoFit/>
          </a:bodyPr>
          <a:lstStyle/>
          <a:p>
            <a:r>
              <a:rPr lang="en-US" sz="751">
                <a:latin typeface="Helvetica" pitchFamily="-65" charset="0"/>
              </a:rPr>
              <a:t>National Aeronautics and Space Administration</a:t>
            </a:r>
          </a:p>
        </p:txBody>
      </p:sp>
      <p:sp>
        <p:nvSpPr>
          <p:cNvPr id="26632" name="Rectangle 8"/>
          <p:cNvSpPr>
            <a:spLocks noGrp="1" noChangeArrowheads="1"/>
          </p:cNvSpPr>
          <p:nvPr>
            <p:ph type="title"/>
          </p:nvPr>
        </p:nvSpPr>
        <p:spPr bwMode="auto">
          <a:xfrm>
            <a:off x="1270000" y="393702"/>
            <a:ext cx="9652000" cy="749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33" name="Rectangle 9"/>
          <p:cNvSpPr>
            <a:spLocks noGrp="1" noChangeArrowheads="1"/>
          </p:cNvSpPr>
          <p:nvPr>
            <p:ph type="body" idx="1"/>
          </p:nvPr>
        </p:nvSpPr>
        <p:spPr bwMode="auto">
          <a:xfrm>
            <a:off x="914400" y="1219200"/>
            <a:ext cx="10363200" cy="495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26634" name="Group 10"/>
          <p:cNvGrpSpPr>
            <a:grpSpLocks/>
          </p:cNvGrpSpPr>
          <p:nvPr/>
        </p:nvGrpSpPr>
        <p:grpSpPr bwMode="auto">
          <a:xfrm>
            <a:off x="11082985" y="60332"/>
            <a:ext cx="1034804" cy="1028689"/>
            <a:chOff x="4128" y="1248"/>
            <a:chExt cx="646" cy="639"/>
          </a:xfrm>
        </p:grpSpPr>
        <p:sp>
          <p:nvSpPr>
            <p:cNvPr id="26635" name="Oval 11"/>
            <p:cNvSpPr>
              <a:spLocks noChangeArrowheads="1"/>
            </p:cNvSpPr>
            <p:nvPr userDrawn="1"/>
          </p:nvSpPr>
          <p:spPr bwMode="auto">
            <a:xfrm>
              <a:off x="4184" y="1342"/>
              <a:ext cx="484" cy="484"/>
            </a:xfrm>
            <a:prstGeom prst="ellipse">
              <a:avLst/>
            </a:prstGeom>
            <a:solidFill>
              <a:srgbClr val="FFFFFF"/>
            </a:solidFill>
            <a:ln w="9525">
              <a:noFill/>
              <a:round/>
              <a:headEnd/>
              <a:tailEnd/>
            </a:ln>
            <a:effectLst/>
          </p:spPr>
          <p:txBody>
            <a:bodyPr wrap="none" anchor="ctr"/>
            <a:lstStyle/>
            <a:p>
              <a:pPr algn="ctr"/>
              <a:endParaRPr lang="en-US" sz="1351"/>
            </a:p>
          </p:txBody>
        </p:sp>
        <p:pic>
          <p:nvPicPr>
            <p:cNvPr id="26636" name="Picture 12"/>
            <p:cNvPicPr>
              <a:picLocks noChangeAspect="1" noChangeArrowheads="1"/>
            </p:cNvPicPr>
            <p:nvPr userDrawn="1"/>
          </p:nvPicPr>
          <p:blipFill>
            <a:blip r:embed="rId13" cstate="print">
              <a:clrChange>
                <a:clrFrom>
                  <a:srgbClr val="FFFFFF"/>
                </a:clrFrom>
                <a:clrTo>
                  <a:srgbClr val="FFFFFF">
                    <a:alpha val="0"/>
                  </a:srgbClr>
                </a:clrTo>
              </a:clrChange>
            </a:blip>
            <a:srcRect/>
            <a:stretch>
              <a:fillRect/>
            </a:stretch>
          </p:blipFill>
          <p:spPr bwMode="auto">
            <a:xfrm>
              <a:off x="4128" y="1248"/>
              <a:ext cx="646" cy="639"/>
            </a:xfrm>
            <a:prstGeom prst="rect">
              <a:avLst/>
            </a:prstGeom>
            <a:noFill/>
          </p:spPr>
        </p:pic>
      </p:grpSp>
      <p:sp>
        <p:nvSpPr>
          <p:cNvPr id="26637" name="Text Box 13"/>
          <p:cNvSpPr txBox="1">
            <a:spLocks noChangeArrowheads="1"/>
          </p:cNvSpPr>
          <p:nvPr userDrawn="1"/>
        </p:nvSpPr>
        <p:spPr bwMode="auto">
          <a:xfrm>
            <a:off x="294220" y="6521455"/>
            <a:ext cx="6850861" cy="219291"/>
          </a:xfrm>
          <a:prstGeom prst="rect">
            <a:avLst/>
          </a:prstGeom>
          <a:noFill/>
          <a:ln w="9525">
            <a:noFill/>
            <a:miter lim="800000"/>
            <a:headEnd/>
            <a:tailEnd/>
          </a:ln>
          <a:effectLst/>
        </p:spPr>
        <p:txBody>
          <a:bodyPr wrap="square">
            <a:spAutoFit/>
          </a:bodyPr>
          <a:lstStyle/>
          <a:p>
            <a:r>
              <a:rPr lang="en-US" sz="825" dirty="0">
                <a:solidFill>
                  <a:schemeClr val="tx2"/>
                </a:solidFill>
                <a:latin typeface="Arial" charset="0"/>
              </a:rPr>
              <a:t>AIAA Aviation, June 12-16</a:t>
            </a:r>
            <a:r>
              <a:rPr lang="en-US" sz="825" baseline="0" dirty="0">
                <a:solidFill>
                  <a:schemeClr val="tx2"/>
                </a:solidFill>
                <a:latin typeface="Arial" charset="0"/>
              </a:rPr>
              <a:t>, 2023</a:t>
            </a:r>
            <a:r>
              <a:rPr lang="en-US" sz="825" dirty="0">
                <a:solidFill>
                  <a:schemeClr val="tx2"/>
                </a:solidFill>
                <a:latin typeface="Arial" charset="0"/>
              </a:rPr>
              <a:t>, San Diego, CA</a:t>
            </a:r>
            <a:endParaRPr lang="en-US" sz="825" dirty="0">
              <a:latin typeface="Arial" charset="0"/>
            </a:endParaRPr>
          </a:p>
        </p:txBody>
      </p:sp>
    </p:spTree>
    <p:extLst>
      <p:ext uri="{BB962C8B-B14F-4D97-AF65-F5344CB8AC3E}">
        <p14:creationId xmlns:p14="http://schemas.microsoft.com/office/powerpoint/2010/main" val="3998103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1" fontAlgn="base" hangingPunct="1">
        <a:spcBef>
          <a:spcPct val="0"/>
        </a:spcBef>
        <a:spcAft>
          <a:spcPct val="0"/>
        </a:spcAft>
        <a:defRPr sz="2400">
          <a:solidFill>
            <a:schemeClr val="tx2"/>
          </a:solidFill>
          <a:latin typeface="+mj-lt"/>
          <a:ea typeface="+mj-ea"/>
          <a:cs typeface="+mj-cs"/>
        </a:defRPr>
      </a:lvl1pPr>
      <a:lvl2pPr algn="ctr" rtl="0" eaLnBrk="1" fontAlgn="base" hangingPunct="1">
        <a:spcBef>
          <a:spcPct val="0"/>
        </a:spcBef>
        <a:spcAft>
          <a:spcPct val="0"/>
        </a:spcAft>
        <a:defRPr sz="2100">
          <a:solidFill>
            <a:schemeClr val="tx2"/>
          </a:solidFill>
          <a:latin typeface="Arial" charset="0"/>
        </a:defRPr>
      </a:lvl2pPr>
      <a:lvl3pPr algn="ctr" rtl="0" eaLnBrk="1" fontAlgn="base" hangingPunct="1">
        <a:spcBef>
          <a:spcPct val="0"/>
        </a:spcBef>
        <a:spcAft>
          <a:spcPct val="0"/>
        </a:spcAft>
        <a:defRPr sz="2100">
          <a:solidFill>
            <a:schemeClr val="tx2"/>
          </a:solidFill>
          <a:latin typeface="Arial" charset="0"/>
        </a:defRPr>
      </a:lvl3pPr>
      <a:lvl4pPr algn="ctr" rtl="0" eaLnBrk="1" fontAlgn="base" hangingPunct="1">
        <a:spcBef>
          <a:spcPct val="0"/>
        </a:spcBef>
        <a:spcAft>
          <a:spcPct val="0"/>
        </a:spcAft>
        <a:defRPr sz="2100">
          <a:solidFill>
            <a:schemeClr val="tx2"/>
          </a:solidFill>
          <a:latin typeface="Arial" charset="0"/>
        </a:defRPr>
      </a:lvl4pPr>
      <a:lvl5pPr algn="ctr" rtl="0" eaLnBrk="1" fontAlgn="base" hangingPunct="1">
        <a:spcBef>
          <a:spcPct val="0"/>
        </a:spcBef>
        <a:spcAft>
          <a:spcPct val="0"/>
        </a:spcAft>
        <a:defRPr sz="2100">
          <a:solidFill>
            <a:schemeClr val="tx2"/>
          </a:solidFill>
          <a:latin typeface="Arial" charset="0"/>
        </a:defRPr>
      </a:lvl5pPr>
      <a:lvl6pPr marL="342891" algn="ctr" rtl="0" eaLnBrk="1" fontAlgn="base" hangingPunct="1">
        <a:spcBef>
          <a:spcPct val="0"/>
        </a:spcBef>
        <a:spcAft>
          <a:spcPct val="0"/>
        </a:spcAft>
        <a:defRPr sz="2100">
          <a:solidFill>
            <a:schemeClr val="tx2"/>
          </a:solidFill>
          <a:latin typeface="Arial" charset="0"/>
        </a:defRPr>
      </a:lvl6pPr>
      <a:lvl7pPr marL="685783" algn="ctr" rtl="0" eaLnBrk="1" fontAlgn="base" hangingPunct="1">
        <a:spcBef>
          <a:spcPct val="0"/>
        </a:spcBef>
        <a:spcAft>
          <a:spcPct val="0"/>
        </a:spcAft>
        <a:defRPr sz="2100">
          <a:solidFill>
            <a:schemeClr val="tx2"/>
          </a:solidFill>
          <a:latin typeface="Arial" charset="0"/>
        </a:defRPr>
      </a:lvl7pPr>
      <a:lvl8pPr marL="1028674" algn="ctr" rtl="0" eaLnBrk="1" fontAlgn="base" hangingPunct="1">
        <a:spcBef>
          <a:spcPct val="0"/>
        </a:spcBef>
        <a:spcAft>
          <a:spcPct val="0"/>
        </a:spcAft>
        <a:defRPr sz="2100">
          <a:solidFill>
            <a:schemeClr val="tx2"/>
          </a:solidFill>
          <a:latin typeface="Arial" charset="0"/>
        </a:defRPr>
      </a:lvl8pPr>
      <a:lvl9pPr marL="1371566" algn="ctr" rtl="0" eaLnBrk="1" fontAlgn="base" hangingPunct="1">
        <a:spcBef>
          <a:spcPct val="0"/>
        </a:spcBef>
        <a:spcAft>
          <a:spcPct val="0"/>
        </a:spcAft>
        <a:defRPr sz="2100">
          <a:solidFill>
            <a:schemeClr val="tx2"/>
          </a:solidFill>
          <a:latin typeface="Arial" charset="0"/>
        </a:defRPr>
      </a:lvl9pPr>
    </p:titleStyle>
    <p:bodyStyle>
      <a:lvl1pPr marL="257168" indent="-257168" algn="l" rtl="0" eaLnBrk="1" fontAlgn="base" hangingPunct="1">
        <a:spcBef>
          <a:spcPct val="20000"/>
        </a:spcBef>
        <a:spcAft>
          <a:spcPct val="0"/>
        </a:spcAft>
        <a:buChar char="•"/>
        <a:defRPr sz="1800">
          <a:solidFill>
            <a:schemeClr val="tx1"/>
          </a:solidFill>
          <a:latin typeface="+mn-lt"/>
          <a:ea typeface="+mn-ea"/>
          <a:cs typeface="+mn-cs"/>
        </a:defRPr>
      </a:lvl1pPr>
      <a:lvl2pPr marL="557199" indent="-214308" algn="l" rtl="0" eaLnBrk="1" fontAlgn="base" hangingPunct="1">
        <a:spcBef>
          <a:spcPct val="20000"/>
        </a:spcBef>
        <a:spcAft>
          <a:spcPct val="0"/>
        </a:spcAft>
        <a:buChar char="–"/>
        <a:defRPr sz="1500">
          <a:solidFill>
            <a:schemeClr val="tx1"/>
          </a:solidFill>
          <a:latin typeface="+mn-lt"/>
        </a:defRPr>
      </a:lvl2pPr>
      <a:lvl3pPr marL="814368" indent="-171446" algn="l" rtl="0" eaLnBrk="1" fontAlgn="base" hangingPunct="1">
        <a:spcBef>
          <a:spcPct val="20000"/>
        </a:spcBef>
        <a:spcAft>
          <a:spcPct val="0"/>
        </a:spcAft>
        <a:buChar char="•"/>
        <a:defRPr>
          <a:solidFill>
            <a:schemeClr val="tx1"/>
          </a:solidFill>
          <a:latin typeface="+mn-lt"/>
        </a:defRPr>
      </a:lvl3pPr>
      <a:lvl4pPr marL="1071536" indent="-171446" algn="l" rtl="0" eaLnBrk="1" fontAlgn="base" hangingPunct="1">
        <a:spcBef>
          <a:spcPct val="20000"/>
        </a:spcBef>
        <a:spcAft>
          <a:spcPct val="0"/>
        </a:spcAft>
        <a:buChar char="–"/>
        <a:defRPr sz="1200">
          <a:solidFill>
            <a:schemeClr val="tx1"/>
          </a:solidFill>
          <a:latin typeface="+mn-lt"/>
        </a:defRPr>
      </a:lvl4pPr>
      <a:lvl5pPr marL="1328705" indent="-171446" algn="l" rtl="0" eaLnBrk="1" fontAlgn="base" hangingPunct="1">
        <a:spcBef>
          <a:spcPct val="20000"/>
        </a:spcBef>
        <a:spcAft>
          <a:spcPct val="0"/>
        </a:spcAft>
        <a:buChar char="»"/>
        <a:defRPr sz="1051">
          <a:solidFill>
            <a:schemeClr val="tx1"/>
          </a:solidFill>
          <a:latin typeface="+mn-lt"/>
        </a:defRPr>
      </a:lvl5pPr>
      <a:lvl6pPr marL="1671597" indent="-171446" algn="l" rtl="0" eaLnBrk="1" fontAlgn="base" hangingPunct="1">
        <a:spcBef>
          <a:spcPct val="20000"/>
        </a:spcBef>
        <a:spcAft>
          <a:spcPct val="0"/>
        </a:spcAft>
        <a:buChar char="»"/>
        <a:defRPr sz="1051">
          <a:solidFill>
            <a:schemeClr val="tx1"/>
          </a:solidFill>
          <a:latin typeface="+mn-lt"/>
        </a:defRPr>
      </a:lvl6pPr>
      <a:lvl7pPr marL="2014488" indent="-171446" algn="l" rtl="0" eaLnBrk="1" fontAlgn="base" hangingPunct="1">
        <a:spcBef>
          <a:spcPct val="20000"/>
        </a:spcBef>
        <a:spcAft>
          <a:spcPct val="0"/>
        </a:spcAft>
        <a:buChar char="»"/>
        <a:defRPr sz="1051">
          <a:solidFill>
            <a:schemeClr val="tx1"/>
          </a:solidFill>
          <a:latin typeface="+mn-lt"/>
        </a:defRPr>
      </a:lvl7pPr>
      <a:lvl8pPr marL="2357380" indent="-171446" algn="l" rtl="0" eaLnBrk="1" fontAlgn="base" hangingPunct="1">
        <a:spcBef>
          <a:spcPct val="20000"/>
        </a:spcBef>
        <a:spcAft>
          <a:spcPct val="0"/>
        </a:spcAft>
        <a:buChar char="»"/>
        <a:defRPr sz="1051">
          <a:solidFill>
            <a:schemeClr val="tx1"/>
          </a:solidFill>
          <a:latin typeface="+mn-lt"/>
        </a:defRPr>
      </a:lvl8pPr>
      <a:lvl9pPr marL="2700271" indent="-171446" algn="l" rtl="0" eaLnBrk="1" fontAlgn="base" hangingPunct="1">
        <a:spcBef>
          <a:spcPct val="20000"/>
        </a:spcBef>
        <a:spcAft>
          <a:spcPct val="0"/>
        </a:spcAft>
        <a:buChar char="»"/>
        <a:defRPr sz="1051">
          <a:solidFill>
            <a:schemeClr val="tx1"/>
          </a:solidFill>
          <a:latin typeface="+mn-lt"/>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5" Type="http://schemas.openxmlformats.org/officeDocument/2006/relationships/image" Target="../media/image21.emf"/><Relationship Id="rId4" Type="http://schemas.openxmlformats.org/officeDocument/2006/relationships/image" Target="../media/image20.emf"/></Relationships>
</file>

<file path=ppt/slides/_rels/slide10.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27.emf"/></Relationships>
</file>

<file path=ppt/slides/_rels/slide1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 Id="rId4" Type="http://schemas.openxmlformats.org/officeDocument/2006/relationships/image" Target="../media/image3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E7DC0-31C5-C412-318E-7D4EFC44D079}"/>
              </a:ext>
            </a:extLst>
          </p:cNvPr>
          <p:cNvSpPr>
            <a:spLocks noGrp="1"/>
          </p:cNvSpPr>
          <p:nvPr>
            <p:ph type="ctrTitle"/>
          </p:nvPr>
        </p:nvSpPr>
        <p:spPr/>
        <p:txBody>
          <a:bodyPr/>
          <a:lstStyle/>
          <a:p>
            <a:r>
              <a:rPr lang="en-US" sz="3600" dirty="0"/>
              <a:t>Effects of Random Micron-Sized Roughness on Swept-Wing Transition</a:t>
            </a:r>
          </a:p>
        </p:txBody>
      </p:sp>
      <p:sp>
        <p:nvSpPr>
          <p:cNvPr id="3" name="Subtitle 2">
            <a:extLst>
              <a:ext uri="{FF2B5EF4-FFF2-40B4-BE49-F238E27FC236}">
                <a16:creationId xmlns:a16="http://schemas.microsoft.com/office/drawing/2014/main" id="{903D5927-11EC-D67B-9245-947110F4D960}"/>
              </a:ext>
            </a:extLst>
          </p:cNvPr>
          <p:cNvSpPr>
            <a:spLocks noGrp="1"/>
          </p:cNvSpPr>
          <p:nvPr>
            <p:ph type="subTitle" idx="1"/>
          </p:nvPr>
        </p:nvSpPr>
        <p:spPr/>
        <p:txBody>
          <a:bodyPr/>
          <a:lstStyle/>
          <a:p>
            <a:r>
              <a:rPr lang="en-US" dirty="0"/>
              <a:t>Jenna </a:t>
            </a:r>
            <a:r>
              <a:rPr lang="en-US" dirty="0" err="1"/>
              <a:t>Eppink</a:t>
            </a:r>
            <a:endParaRPr lang="en-US" dirty="0"/>
          </a:p>
          <a:p>
            <a:r>
              <a:rPr lang="en-US" dirty="0"/>
              <a:t>NASA Langley Research Center</a:t>
            </a:r>
          </a:p>
        </p:txBody>
      </p:sp>
      <p:sp>
        <p:nvSpPr>
          <p:cNvPr id="4" name="TextBox 3">
            <a:extLst>
              <a:ext uri="{FF2B5EF4-FFF2-40B4-BE49-F238E27FC236}">
                <a16:creationId xmlns:a16="http://schemas.microsoft.com/office/drawing/2014/main" id="{205B57AE-BC77-5D93-82C1-D81A0D72F0A0}"/>
              </a:ext>
            </a:extLst>
          </p:cNvPr>
          <p:cNvSpPr txBox="1"/>
          <p:nvPr/>
        </p:nvSpPr>
        <p:spPr>
          <a:xfrm>
            <a:off x="409608" y="4971155"/>
            <a:ext cx="11022483" cy="307777"/>
          </a:xfrm>
          <a:prstGeom prst="rect">
            <a:avLst/>
          </a:prstGeom>
          <a:noFill/>
        </p:spPr>
        <p:txBody>
          <a:bodyPr wrap="square" rtlCol="0">
            <a:spAutoFit/>
          </a:bodyPr>
          <a:lstStyle/>
          <a:p>
            <a:pPr algn="ctr"/>
            <a:r>
              <a:rPr lang="en-US" sz="1400" dirty="0"/>
              <a:t>Supported by the Revolutionary Computational </a:t>
            </a:r>
            <a:r>
              <a:rPr lang="en-US" sz="1400" dirty="0" err="1"/>
              <a:t>Aerosciences</a:t>
            </a:r>
            <a:r>
              <a:rPr lang="en-US" sz="1400" dirty="0"/>
              <a:t> Discipline under NASA’s Transformational Tools and Technologies Project</a:t>
            </a:r>
          </a:p>
        </p:txBody>
      </p:sp>
      <p:sp>
        <p:nvSpPr>
          <p:cNvPr id="5" name="TextBox 4">
            <a:extLst>
              <a:ext uri="{FF2B5EF4-FFF2-40B4-BE49-F238E27FC236}">
                <a16:creationId xmlns:a16="http://schemas.microsoft.com/office/drawing/2014/main" id="{7F6E3B7A-5463-363F-FBDC-A82CA3D76019}"/>
              </a:ext>
            </a:extLst>
          </p:cNvPr>
          <p:cNvSpPr txBox="1"/>
          <p:nvPr/>
        </p:nvSpPr>
        <p:spPr>
          <a:xfrm>
            <a:off x="493692" y="5781764"/>
            <a:ext cx="11022483" cy="738664"/>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Copyright 2023 United States Government as represented by the Administrator of the National Aeronautics and Space Administration. No copyright is claimed in the United States under Title 17, U.S. Code. All Other Rights Reserved.  Published by the American Institute of Aeronautics and Astronautics, Inc. with permission.</a:t>
            </a:r>
          </a:p>
        </p:txBody>
      </p:sp>
    </p:spTree>
    <p:extLst>
      <p:ext uri="{BB962C8B-B14F-4D97-AF65-F5344CB8AC3E}">
        <p14:creationId xmlns:p14="http://schemas.microsoft.com/office/powerpoint/2010/main" val="52666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EF4DF-9BAF-DAEB-54AE-C7BD8A4097AC}"/>
              </a:ext>
            </a:extLst>
          </p:cNvPr>
          <p:cNvSpPr>
            <a:spLocks noGrp="1"/>
          </p:cNvSpPr>
          <p:nvPr>
            <p:ph type="title"/>
          </p:nvPr>
        </p:nvSpPr>
        <p:spPr/>
        <p:txBody>
          <a:bodyPr/>
          <a:lstStyle/>
          <a:p>
            <a:r>
              <a:rPr lang="en-US" sz="3200" dirty="0"/>
              <a:t>Motivation and Objectives</a:t>
            </a:r>
          </a:p>
        </p:txBody>
      </p:sp>
      <p:sp>
        <p:nvSpPr>
          <p:cNvPr id="3" name="Content Placeholder 2">
            <a:extLst>
              <a:ext uri="{FF2B5EF4-FFF2-40B4-BE49-F238E27FC236}">
                <a16:creationId xmlns:a16="http://schemas.microsoft.com/office/drawing/2014/main" id="{1AC0F73B-A0E3-0461-BB61-FB5902F97D95}"/>
              </a:ext>
            </a:extLst>
          </p:cNvPr>
          <p:cNvSpPr>
            <a:spLocks noGrp="1"/>
          </p:cNvSpPr>
          <p:nvPr>
            <p:ph idx="1"/>
          </p:nvPr>
        </p:nvSpPr>
        <p:spPr>
          <a:xfrm>
            <a:off x="914400" y="1020033"/>
            <a:ext cx="10363200" cy="4953000"/>
          </a:xfrm>
        </p:spPr>
        <p:txBody>
          <a:bodyPr/>
          <a:lstStyle/>
          <a:p>
            <a:pPr marL="0" indent="0">
              <a:buNone/>
            </a:pPr>
            <a:r>
              <a:rPr lang="en-US" sz="2400" dirty="0"/>
              <a:t>Background &amp; Motivation:</a:t>
            </a:r>
          </a:p>
          <a:p>
            <a:r>
              <a:rPr lang="en-US" dirty="0"/>
              <a:t>Improving transition models for swept wing flows requires more data on the impact of surface roughness.  </a:t>
            </a:r>
          </a:p>
          <a:p>
            <a:r>
              <a:rPr lang="en-US" dirty="0"/>
              <a:t>Stationary crossflow instabilities are known to be highly sensitive to micron-sized distributed roughness.</a:t>
            </a:r>
          </a:p>
          <a:p>
            <a:pPr lvl="1"/>
            <a:r>
              <a:rPr lang="en-US" dirty="0" err="1"/>
              <a:t>Radeztsky</a:t>
            </a:r>
            <a:r>
              <a:rPr lang="en-US" dirty="0"/>
              <a:t> et al.</a:t>
            </a:r>
            <a:r>
              <a:rPr lang="en-US" baseline="30000" dirty="0"/>
              <a:t>1</a:t>
            </a:r>
            <a:r>
              <a:rPr lang="en-US" dirty="0"/>
              <a:t> achieved significant delays in transition by polishing the model surface from 3.3 </a:t>
            </a:r>
            <a:r>
              <a:rPr lang="en-US" dirty="0" err="1"/>
              <a:t>μm</a:t>
            </a:r>
            <a:r>
              <a:rPr lang="en-US" dirty="0"/>
              <a:t> RMS down to 0.25 </a:t>
            </a:r>
            <a:r>
              <a:rPr lang="en-US" dirty="0" err="1"/>
              <a:t>μm</a:t>
            </a:r>
            <a:r>
              <a:rPr lang="en-US" dirty="0"/>
              <a:t> RMS.</a:t>
            </a:r>
          </a:p>
          <a:p>
            <a:r>
              <a:rPr lang="en-US" dirty="0"/>
              <a:t>It is not clear how best to quantify or characterize the roughness in a way that can be used to successfully predict transition.  Usually a single number, root-mean-square (RMS) is used.</a:t>
            </a:r>
          </a:p>
          <a:p>
            <a:pPr marL="0" indent="0">
              <a:buNone/>
            </a:pPr>
            <a:r>
              <a:rPr lang="en-US" sz="2400" dirty="0"/>
              <a:t>Objectives:</a:t>
            </a:r>
          </a:p>
          <a:p>
            <a:r>
              <a:rPr lang="en-US" dirty="0"/>
              <a:t>Study the impact of micron-sized roughness on stationary-crossflow dominated transition.</a:t>
            </a:r>
          </a:p>
          <a:p>
            <a:r>
              <a:rPr lang="en-US" dirty="0"/>
              <a:t>Create roughness distributions with some control over the parameters (RMS, peak-to-peak, correlation length), to study the impact of different parameters.</a:t>
            </a:r>
          </a:p>
          <a:p>
            <a:pPr lvl="1"/>
            <a:r>
              <a:rPr lang="en-US" dirty="0"/>
              <a:t>Roughness panels are reusable and detailed (3D) characterizations are planned.</a:t>
            </a:r>
          </a:p>
          <a:p>
            <a:r>
              <a:rPr lang="en-US" dirty="0"/>
              <a:t>RANS simulations are being performed on this same geometry (see Marie Denison’s talk, Mon. morning, CFD-02), and DNS computations are planned for the future.</a:t>
            </a:r>
          </a:p>
        </p:txBody>
      </p:sp>
      <p:sp>
        <p:nvSpPr>
          <p:cNvPr id="4" name="Slide Number Placeholder 3">
            <a:extLst>
              <a:ext uri="{FF2B5EF4-FFF2-40B4-BE49-F238E27FC236}">
                <a16:creationId xmlns:a16="http://schemas.microsoft.com/office/drawing/2014/main" id="{D9503E91-A412-BCF9-4C2A-9F3146D38ABB}"/>
              </a:ext>
            </a:extLst>
          </p:cNvPr>
          <p:cNvSpPr>
            <a:spLocks noGrp="1"/>
          </p:cNvSpPr>
          <p:nvPr>
            <p:ph type="sldNum" sz="quarter" idx="11"/>
          </p:nvPr>
        </p:nvSpPr>
        <p:spPr/>
        <p:txBody>
          <a:bodyPr/>
          <a:lstStyle/>
          <a:p>
            <a:fld id="{D9A562F7-0190-47F2-B311-FC22AB6C833B}" type="slidenum">
              <a:rPr lang="en-US" smtClean="0"/>
              <a:pPr/>
              <a:t>2</a:t>
            </a:fld>
            <a:endParaRPr lang="en-US" sz="751">
              <a:latin typeface="Times New Roman" pitchFamily="18" charset="0"/>
            </a:endParaRPr>
          </a:p>
        </p:txBody>
      </p:sp>
      <p:sp>
        <p:nvSpPr>
          <p:cNvPr id="6" name="TextBox 5">
            <a:extLst>
              <a:ext uri="{FF2B5EF4-FFF2-40B4-BE49-F238E27FC236}">
                <a16:creationId xmlns:a16="http://schemas.microsoft.com/office/drawing/2014/main" id="{BB6A0F09-9447-6821-A5C7-761ED0271F3B}"/>
              </a:ext>
            </a:extLst>
          </p:cNvPr>
          <p:cNvSpPr txBox="1"/>
          <p:nvPr/>
        </p:nvSpPr>
        <p:spPr>
          <a:xfrm>
            <a:off x="914400" y="6141132"/>
            <a:ext cx="10556341" cy="646331"/>
          </a:xfrm>
          <a:prstGeom prst="rect">
            <a:avLst/>
          </a:prstGeom>
          <a:noFill/>
        </p:spPr>
        <p:txBody>
          <a:bodyPr wrap="square" rtlCol="0">
            <a:spAutoFit/>
          </a:bodyPr>
          <a:lstStyle/>
          <a:p>
            <a:r>
              <a:rPr lang="en-US" sz="1200" baseline="30000" dirty="0">
                <a:effectLst/>
                <a:latin typeface="Helvetica" pitchFamily="2" charset="0"/>
              </a:rPr>
              <a:t>1</a:t>
            </a:r>
            <a:r>
              <a:rPr lang="en-US" sz="1200" dirty="0">
                <a:effectLst/>
                <a:latin typeface="Helvetica" pitchFamily="2" charset="0"/>
              </a:rPr>
              <a:t>Radeztsky, R., </a:t>
            </a:r>
            <a:r>
              <a:rPr lang="en-US" sz="1200" dirty="0" err="1">
                <a:effectLst/>
                <a:latin typeface="Helvetica" pitchFamily="2" charset="0"/>
              </a:rPr>
              <a:t>Reibert</a:t>
            </a:r>
            <a:r>
              <a:rPr lang="en-US" sz="1200" dirty="0">
                <a:effectLst/>
                <a:latin typeface="Helvetica" pitchFamily="2" charset="0"/>
              </a:rPr>
              <a:t>, M., and Saric, W., “Effect of Isolated Micron-Sized Roughness on Transition in Swept-Wing Flows,” AIAA Journal, Vol. 37, No. 11, 1999, pp. 1370–1377.</a:t>
            </a:r>
          </a:p>
          <a:p>
            <a:endParaRPr lang="en-US" sz="1200" dirty="0"/>
          </a:p>
        </p:txBody>
      </p:sp>
    </p:spTree>
    <p:extLst>
      <p:ext uri="{BB962C8B-B14F-4D97-AF65-F5344CB8AC3E}">
        <p14:creationId xmlns:p14="http://schemas.microsoft.com/office/powerpoint/2010/main" val="3887148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743F-9FE0-4F40-82FD-C9C8A7B49B6F}"/>
              </a:ext>
            </a:extLst>
          </p:cNvPr>
          <p:cNvSpPr>
            <a:spLocks noGrp="1"/>
          </p:cNvSpPr>
          <p:nvPr>
            <p:ph type="title"/>
          </p:nvPr>
        </p:nvSpPr>
        <p:spPr/>
        <p:txBody>
          <a:bodyPr/>
          <a:lstStyle/>
          <a:p>
            <a:r>
              <a:rPr lang="en-US" sz="3200" dirty="0"/>
              <a:t>Experiment Setup</a:t>
            </a:r>
          </a:p>
        </p:txBody>
      </p:sp>
      <p:sp>
        <p:nvSpPr>
          <p:cNvPr id="4" name="Slide Number Placeholder 3">
            <a:extLst>
              <a:ext uri="{FF2B5EF4-FFF2-40B4-BE49-F238E27FC236}">
                <a16:creationId xmlns:a16="http://schemas.microsoft.com/office/drawing/2014/main" id="{C84257BA-26F9-B040-A642-54554359CA8A}"/>
              </a:ext>
            </a:extLst>
          </p:cNvPr>
          <p:cNvSpPr>
            <a:spLocks noGrp="1"/>
          </p:cNvSpPr>
          <p:nvPr>
            <p:ph type="sldNum" sz="quarter" idx="11"/>
          </p:nvPr>
        </p:nvSpPr>
        <p:spPr/>
        <p:txBody>
          <a:bodyPr/>
          <a:lstStyle/>
          <a:p>
            <a:fld id="{D9A562F7-0190-47F2-B311-FC22AB6C833B}" type="slidenum">
              <a:rPr lang="en-US" smtClean="0"/>
              <a:pPr/>
              <a:t>3</a:t>
            </a:fld>
            <a:endParaRPr lang="en-US" sz="751">
              <a:latin typeface="Times New Roman" pitchFamily="18" charset="0"/>
            </a:endParaRPr>
          </a:p>
        </p:txBody>
      </p:sp>
      <p:sp>
        <p:nvSpPr>
          <p:cNvPr id="9" name="Content Placeholder 2">
            <a:extLst>
              <a:ext uri="{FF2B5EF4-FFF2-40B4-BE49-F238E27FC236}">
                <a16:creationId xmlns:a16="http://schemas.microsoft.com/office/drawing/2014/main" id="{149C497C-9A05-0147-9D0F-BB767449771F}"/>
              </a:ext>
            </a:extLst>
          </p:cNvPr>
          <p:cNvSpPr txBox="1">
            <a:spLocks/>
          </p:cNvSpPr>
          <p:nvPr/>
        </p:nvSpPr>
        <p:spPr bwMode="auto">
          <a:xfrm>
            <a:off x="515389" y="1251831"/>
            <a:ext cx="5000421" cy="513234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257168" indent="-257168" algn="l" rtl="0" eaLnBrk="1" fontAlgn="base" hangingPunct="1">
              <a:spcBef>
                <a:spcPct val="20000"/>
              </a:spcBef>
              <a:spcAft>
                <a:spcPct val="0"/>
              </a:spcAft>
              <a:buChar char="•"/>
              <a:defRPr sz="1800">
                <a:solidFill>
                  <a:schemeClr val="tx1"/>
                </a:solidFill>
                <a:latin typeface="+mn-lt"/>
                <a:ea typeface="+mn-ea"/>
                <a:cs typeface="+mn-cs"/>
              </a:defRPr>
            </a:lvl1pPr>
            <a:lvl2pPr marL="557199" indent="-214308" algn="l" rtl="0" eaLnBrk="1" fontAlgn="base" hangingPunct="1">
              <a:spcBef>
                <a:spcPct val="20000"/>
              </a:spcBef>
              <a:spcAft>
                <a:spcPct val="0"/>
              </a:spcAft>
              <a:buChar char="–"/>
              <a:defRPr sz="1600">
                <a:solidFill>
                  <a:schemeClr val="tx1"/>
                </a:solidFill>
                <a:latin typeface="+mn-lt"/>
              </a:defRPr>
            </a:lvl2pPr>
            <a:lvl3pPr marL="814368" indent="-171446" algn="l" rtl="0" eaLnBrk="1" fontAlgn="base" hangingPunct="1">
              <a:spcBef>
                <a:spcPct val="20000"/>
              </a:spcBef>
              <a:spcAft>
                <a:spcPct val="0"/>
              </a:spcAft>
              <a:buChar char="•"/>
              <a:defRPr sz="1400">
                <a:solidFill>
                  <a:schemeClr val="tx1"/>
                </a:solidFill>
                <a:latin typeface="+mn-lt"/>
              </a:defRPr>
            </a:lvl3pPr>
            <a:lvl4pPr marL="1071536" indent="-171446" algn="l" rtl="0" eaLnBrk="1" fontAlgn="base" hangingPunct="1">
              <a:spcBef>
                <a:spcPct val="20000"/>
              </a:spcBef>
              <a:spcAft>
                <a:spcPct val="0"/>
              </a:spcAft>
              <a:buChar char="–"/>
              <a:defRPr sz="1200">
                <a:solidFill>
                  <a:schemeClr val="tx1"/>
                </a:solidFill>
                <a:latin typeface="+mn-lt"/>
              </a:defRPr>
            </a:lvl4pPr>
            <a:lvl5pPr marL="1328705" indent="-171446" algn="l" rtl="0" eaLnBrk="1" fontAlgn="base" hangingPunct="1">
              <a:spcBef>
                <a:spcPct val="20000"/>
              </a:spcBef>
              <a:spcAft>
                <a:spcPct val="0"/>
              </a:spcAft>
              <a:buChar char="»"/>
              <a:defRPr sz="1051">
                <a:solidFill>
                  <a:schemeClr val="tx1"/>
                </a:solidFill>
                <a:latin typeface="+mn-lt"/>
              </a:defRPr>
            </a:lvl5pPr>
            <a:lvl6pPr marL="1671597" indent="-171446" algn="l" rtl="0" eaLnBrk="1" fontAlgn="base" hangingPunct="1">
              <a:spcBef>
                <a:spcPct val="20000"/>
              </a:spcBef>
              <a:spcAft>
                <a:spcPct val="0"/>
              </a:spcAft>
              <a:buChar char="»"/>
              <a:defRPr sz="1051">
                <a:solidFill>
                  <a:schemeClr val="tx1"/>
                </a:solidFill>
                <a:latin typeface="+mn-lt"/>
              </a:defRPr>
            </a:lvl6pPr>
            <a:lvl7pPr marL="2014488" indent="-171446" algn="l" rtl="0" eaLnBrk="1" fontAlgn="base" hangingPunct="1">
              <a:spcBef>
                <a:spcPct val="20000"/>
              </a:spcBef>
              <a:spcAft>
                <a:spcPct val="0"/>
              </a:spcAft>
              <a:buChar char="»"/>
              <a:defRPr sz="1051">
                <a:solidFill>
                  <a:schemeClr val="tx1"/>
                </a:solidFill>
                <a:latin typeface="+mn-lt"/>
              </a:defRPr>
            </a:lvl7pPr>
            <a:lvl8pPr marL="2357380" indent="-171446" algn="l" rtl="0" eaLnBrk="1" fontAlgn="base" hangingPunct="1">
              <a:spcBef>
                <a:spcPct val="20000"/>
              </a:spcBef>
              <a:spcAft>
                <a:spcPct val="0"/>
              </a:spcAft>
              <a:buChar char="»"/>
              <a:defRPr sz="1051">
                <a:solidFill>
                  <a:schemeClr val="tx1"/>
                </a:solidFill>
                <a:latin typeface="+mn-lt"/>
              </a:defRPr>
            </a:lvl8pPr>
            <a:lvl9pPr marL="2700271" indent="-171446" algn="l" rtl="0" eaLnBrk="1" fontAlgn="base" hangingPunct="1">
              <a:spcBef>
                <a:spcPct val="20000"/>
              </a:spcBef>
              <a:spcAft>
                <a:spcPct val="0"/>
              </a:spcAft>
              <a:buChar char="»"/>
              <a:defRPr sz="1051">
                <a:solidFill>
                  <a:schemeClr val="tx1"/>
                </a:solidFill>
                <a:latin typeface="+mn-lt"/>
              </a:defRPr>
            </a:lvl9pPr>
          </a:lstStyle>
          <a:p>
            <a:r>
              <a:rPr lang="en-US" kern="0" dirty="0"/>
              <a:t>High-speed double-pulsed </a:t>
            </a:r>
            <a:r>
              <a:rPr lang="en-US" kern="0" dirty="0" err="1"/>
              <a:t>Nd:YLF</a:t>
            </a:r>
            <a:r>
              <a:rPr lang="en-US" kern="0" dirty="0"/>
              <a:t> laser.</a:t>
            </a:r>
          </a:p>
          <a:p>
            <a:r>
              <a:rPr lang="en-US" kern="0" dirty="0">
                <a:cs typeface="Arial"/>
              </a:rPr>
              <a:t>2D PIV setup: Two high-speed 4-megapixel cameras with 300 mm lenses.</a:t>
            </a:r>
          </a:p>
          <a:p>
            <a:r>
              <a:rPr lang="en-US" kern="0" dirty="0">
                <a:cs typeface="Arial"/>
              </a:rPr>
              <a:t>Flow seeded downstream of the test section using an oil-based fog machine.</a:t>
            </a:r>
          </a:p>
          <a:p>
            <a:r>
              <a:rPr lang="en-US" kern="0" dirty="0">
                <a:cs typeface="Arial"/>
              </a:rPr>
              <a:t>500 image pairs acquired at 0.5 kHz </a:t>
            </a:r>
          </a:p>
          <a:p>
            <a:r>
              <a:rPr lang="en-US" kern="0" dirty="0">
                <a:cs typeface="Arial"/>
              </a:rPr>
              <a:t>Data processed using 16x16 pixel interrogation regions with 50% overlap.</a:t>
            </a:r>
          </a:p>
          <a:p>
            <a:pPr marL="285744" indent="-285744">
              <a:buFont typeface="Arial" panose="020B0604020202020204" pitchFamily="34" charset="0"/>
              <a:buChar char="•"/>
            </a:pPr>
            <a:r>
              <a:rPr lang="en-US" dirty="0">
                <a:cs typeface="Arial"/>
              </a:rPr>
              <a:t>Three-plane polynomial calibration.</a:t>
            </a:r>
          </a:p>
          <a:p>
            <a:pPr marL="285744" indent="-285744">
              <a:buFont typeface="Arial" panose="020B0604020202020204" pitchFamily="34" charset="0"/>
              <a:buChar char="•"/>
            </a:pPr>
            <a:r>
              <a:rPr lang="en-US" dirty="0">
                <a:cs typeface="Arial"/>
              </a:rPr>
              <a:t>All PIV hardware is mounted on a translation system that allows motion in all three directions.</a:t>
            </a:r>
          </a:p>
          <a:p>
            <a:r>
              <a:rPr lang="en-US" kern="0" dirty="0"/>
              <a:t>Multiple (120) streamwise planes of data acquired at 8-9 measurement regions for each insert, separated by 0.866 mm in z.</a:t>
            </a:r>
            <a:br>
              <a:rPr lang="en-US" kern="0" dirty="0"/>
            </a:br>
            <a:endParaRPr lang="en-US" kern="0" dirty="0"/>
          </a:p>
        </p:txBody>
      </p:sp>
      <p:sp>
        <p:nvSpPr>
          <p:cNvPr id="10" name="Content Placeholder 2">
            <a:extLst>
              <a:ext uri="{FF2B5EF4-FFF2-40B4-BE49-F238E27FC236}">
                <a16:creationId xmlns:a16="http://schemas.microsoft.com/office/drawing/2014/main" id="{F8A6E3B6-6517-F946-B759-6D44C1A64A44}"/>
              </a:ext>
            </a:extLst>
          </p:cNvPr>
          <p:cNvSpPr txBox="1">
            <a:spLocks/>
          </p:cNvSpPr>
          <p:nvPr/>
        </p:nvSpPr>
        <p:spPr bwMode="auto">
          <a:xfrm>
            <a:off x="5967698" y="4715942"/>
            <a:ext cx="5409488" cy="90709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257168" indent="-257168" algn="l" rtl="0" eaLnBrk="1" fontAlgn="base" hangingPunct="1">
              <a:spcBef>
                <a:spcPct val="20000"/>
              </a:spcBef>
              <a:spcAft>
                <a:spcPct val="0"/>
              </a:spcAft>
              <a:buChar char="•"/>
              <a:defRPr sz="1800">
                <a:solidFill>
                  <a:schemeClr val="tx1"/>
                </a:solidFill>
                <a:latin typeface="+mn-lt"/>
                <a:ea typeface="+mn-ea"/>
                <a:cs typeface="+mn-cs"/>
              </a:defRPr>
            </a:lvl1pPr>
            <a:lvl2pPr marL="557199" indent="-214308" algn="l" rtl="0" eaLnBrk="1" fontAlgn="base" hangingPunct="1">
              <a:spcBef>
                <a:spcPct val="20000"/>
              </a:spcBef>
              <a:spcAft>
                <a:spcPct val="0"/>
              </a:spcAft>
              <a:buChar char="–"/>
              <a:defRPr sz="1600">
                <a:solidFill>
                  <a:schemeClr val="tx1"/>
                </a:solidFill>
                <a:latin typeface="+mn-lt"/>
              </a:defRPr>
            </a:lvl2pPr>
            <a:lvl3pPr marL="814368" indent="-171446" algn="l" rtl="0" eaLnBrk="1" fontAlgn="base" hangingPunct="1">
              <a:spcBef>
                <a:spcPct val="20000"/>
              </a:spcBef>
              <a:spcAft>
                <a:spcPct val="0"/>
              </a:spcAft>
              <a:buChar char="•"/>
              <a:defRPr sz="1400">
                <a:solidFill>
                  <a:schemeClr val="tx1"/>
                </a:solidFill>
                <a:latin typeface="+mn-lt"/>
              </a:defRPr>
            </a:lvl3pPr>
            <a:lvl4pPr marL="1071536" indent="-171446" algn="l" rtl="0" eaLnBrk="1" fontAlgn="base" hangingPunct="1">
              <a:spcBef>
                <a:spcPct val="20000"/>
              </a:spcBef>
              <a:spcAft>
                <a:spcPct val="0"/>
              </a:spcAft>
              <a:buChar char="–"/>
              <a:defRPr sz="1200">
                <a:solidFill>
                  <a:schemeClr val="tx1"/>
                </a:solidFill>
                <a:latin typeface="+mn-lt"/>
              </a:defRPr>
            </a:lvl4pPr>
            <a:lvl5pPr marL="1328705" indent="-171446" algn="l" rtl="0" eaLnBrk="1" fontAlgn="base" hangingPunct="1">
              <a:spcBef>
                <a:spcPct val="20000"/>
              </a:spcBef>
              <a:spcAft>
                <a:spcPct val="0"/>
              </a:spcAft>
              <a:buChar char="»"/>
              <a:defRPr sz="1051">
                <a:solidFill>
                  <a:schemeClr val="tx1"/>
                </a:solidFill>
                <a:latin typeface="+mn-lt"/>
              </a:defRPr>
            </a:lvl5pPr>
            <a:lvl6pPr marL="1671597" indent="-171446" algn="l" rtl="0" eaLnBrk="1" fontAlgn="base" hangingPunct="1">
              <a:spcBef>
                <a:spcPct val="20000"/>
              </a:spcBef>
              <a:spcAft>
                <a:spcPct val="0"/>
              </a:spcAft>
              <a:buChar char="»"/>
              <a:defRPr sz="1051">
                <a:solidFill>
                  <a:schemeClr val="tx1"/>
                </a:solidFill>
                <a:latin typeface="+mn-lt"/>
              </a:defRPr>
            </a:lvl6pPr>
            <a:lvl7pPr marL="2014488" indent="-171446" algn="l" rtl="0" eaLnBrk="1" fontAlgn="base" hangingPunct="1">
              <a:spcBef>
                <a:spcPct val="20000"/>
              </a:spcBef>
              <a:spcAft>
                <a:spcPct val="0"/>
              </a:spcAft>
              <a:buChar char="»"/>
              <a:defRPr sz="1051">
                <a:solidFill>
                  <a:schemeClr val="tx1"/>
                </a:solidFill>
                <a:latin typeface="+mn-lt"/>
              </a:defRPr>
            </a:lvl7pPr>
            <a:lvl8pPr marL="2357380" indent="-171446" algn="l" rtl="0" eaLnBrk="1" fontAlgn="base" hangingPunct="1">
              <a:spcBef>
                <a:spcPct val="20000"/>
              </a:spcBef>
              <a:spcAft>
                <a:spcPct val="0"/>
              </a:spcAft>
              <a:buChar char="»"/>
              <a:defRPr sz="1051">
                <a:solidFill>
                  <a:schemeClr val="tx1"/>
                </a:solidFill>
                <a:latin typeface="+mn-lt"/>
              </a:defRPr>
            </a:lvl8pPr>
            <a:lvl9pPr marL="2700271" indent="-171446" algn="l" rtl="0" eaLnBrk="1" fontAlgn="base" hangingPunct="1">
              <a:spcBef>
                <a:spcPct val="20000"/>
              </a:spcBef>
              <a:spcAft>
                <a:spcPct val="0"/>
              </a:spcAft>
              <a:buChar char="»"/>
              <a:defRPr sz="1051">
                <a:solidFill>
                  <a:schemeClr val="tx1"/>
                </a:solidFill>
                <a:latin typeface="+mn-lt"/>
              </a:defRPr>
            </a:lvl9pPr>
          </a:lstStyle>
          <a:p>
            <a:r>
              <a:rPr lang="en-US" kern="0" dirty="0"/>
              <a:t>Swept flat plate model </a:t>
            </a:r>
            <a:r>
              <a:rPr lang="en-US" kern="0"/>
              <a:t>with ceiling liner</a:t>
            </a:r>
          </a:p>
          <a:p>
            <a:r>
              <a:rPr lang="en-US" kern="0" dirty="0"/>
              <a:t>2x3 ft tunnel at NASA Langley, U</a:t>
            </a:r>
            <a:r>
              <a:rPr lang="en-US" kern="0" baseline="-25000" dirty="0"/>
              <a:t>∞</a:t>
            </a:r>
            <a:r>
              <a:rPr lang="en-US" kern="0" dirty="0"/>
              <a:t>=26 m/s</a:t>
            </a:r>
          </a:p>
          <a:p>
            <a:r>
              <a:rPr lang="en-US" kern="0" dirty="0"/>
              <a:t>Roughness insert extends from x/c=0.0175 to 0.15, spanning 457 mm (middle half of model)</a:t>
            </a:r>
          </a:p>
        </p:txBody>
      </p:sp>
      <p:pic>
        <p:nvPicPr>
          <p:cNvPr id="6" name="Picture 5">
            <a:extLst>
              <a:ext uri="{FF2B5EF4-FFF2-40B4-BE49-F238E27FC236}">
                <a16:creationId xmlns:a16="http://schemas.microsoft.com/office/drawing/2014/main" id="{AA6E86F9-0B0D-5C8A-B1BE-2D058BCC944F}"/>
              </a:ext>
            </a:extLst>
          </p:cNvPr>
          <p:cNvPicPr>
            <a:picLocks noChangeAspect="1"/>
          </p:cNvPicPr>
          <p:nvPr/>
        </p:nvPicPr>
        <p:blipFill>
          <a:blip r:embed="rId2"/>
          <a:stretch>
            <a:fillRect/>
          </a:stretch>
        </p:blipFill>
        <p:spPr>
          <a:xfrm>
            <a:off x="6096000" y="1041822"/>
            <a:ext cx="5173717" cy="3375932"/>
          </a:xfrm>
          <a:prstGeom prst="rect">
            <a:avLst/>
          </a:prstGeom>
        </p:spPr>
      </p:pic>
    </p:spTree>
    <p:extLst>
      <p:ext uri="{BB962C8B-B14F-4D97-AF65-F5344CB8AC3E}">
        <p14:creationId xmlns:p14="http://schemas.microsoft.com/office/powerpoint/2010/main" val="283971697"/>
      </p:ext>
    </p:extLst>
  </p:cSld>
  <p:clrMapOvr>
    <a:masterClrMapping/>
  </p:clrMapOvr>
  <mc:AlternateContent xmlns:mc="http://schemas.openxmlformats.org/markup-compatibility/2006" xmlns:p14="http://schemas.microsoft.com/office/powerpoint/2010/main">
    <mc:Choice Requires="p14">
      <p:transition spd="slow" p14:dur="2000" advTm="44085"/>
    </mc:Choice>
    <mc:Fallback xmlns="">
      <p:transition spd="slow" advTm="44085"/>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17728-8A4C-F507-9563-198159FE8EA1}"/>
              </a:ext>
            </a:extLst>
          </p:cNvPr>
          <p:cNvSpPr>
            <a:spLocks noGrp="1"/>
          </p:cNvSpPr>
          <p:nvPr>
            <p:ph type="title"/>
          </p:nvPr>
        </p:nvSpPr>
        <p:spPr/>
        <p:txBody>
          <a:bodyPr/>
          <a:lstStyle/>
          <a:p>
            <a:r>
              <a:rPr lang="en-US" sz="3200" dirty="0"/>
              <a:t>Surface Roughness Panels</a:t>
            </a:r>
          </a:p>
        </p:txBody>
      </p:sp>
      <p:sp>
        <p:nvSpPr>
          <p:cNvPr id="3" name="Content Placeholder 2">
            <a:extLst>
              <a:ext uri="{FF2B5EF4-FFF2-40B4-BE49-F238E27FC236}">
                <a16:creationId xmlns:a16="http://schemas.microsoft.com/office/drawing/2014/main" id="{F4740F1A-80CC-31D8-EF7E-814B10F77E1B}"/>
              </a:ext>
            </a:extLst>
          </p:cNvPr>
          <p:cNvSpPr>
            <a:spLocks noGrp="1"/>
          </p:cNvSpPr>
          <p:nvPr>
            <p:ph idx="1"/>
          </p:nvPr>
        </p:nvSpPr>
        <p:spPr>
          <a:xfrm>
            <a:off x="914400" y="1219200"/>
            <a:ext cx="6232634" cy="2758352"/>
          </a:xfrm>
        </p:spPr>
        <p:txBody>
          <a:bodyPr/>
          <a:lstStyle/>
          <a:p>
            <a:r>
              <a:rPr lang="en-US" dirty="0"/>
              <a:t>Surface roughness panels were fabricated out of 0.4-mm thick aluminum sheet metal, wire EDM cut to the shape of the insert.</a:t>
            </a:r>
          </a:p>
          <a:p>
            <a:r>
              <a:rPr lang="en-US" dirty="0"/>
              <a:t>Panel surfaces were sprayed with nanoparticle coatings of varying formulations</a:t>
            </a:r>
          </a:p>
          <a:p>
            <a:pPr lvl="1"/>
            <a:r>
              <a:rPr lang="en-US" dirty="0"/>
              <a:t>Test Panel 1 (TP1): 5 weight percent fumed silica particles</a:t>
            </a:r>
          </a:p>
          <a:p>
            <a:pPr lvl="1"/>
            <a:r>
              <a:rPr lang="en-US" dirty="0"/>
              <a:t>Test Panel 2 (TP2): 7.5 weight percent 70 micron diameter glass spheres</a:t>
            </a:r>
          </a:p>
          <a:p>
            <a:pPr lvl="1"/>
            <a:r>
              <a:rPr lang="en-US" dirty="0"/>
              <a:t>Baseline: no roughness coating applied</a:t>
            </a:r>
          </a:p>
        </p:txBody>
      </p:sp>
      <p:sp>
        <p:nvSpPr>
          <p:cNvPr id="4" name="Slide Number Placeholder 3">
            <a:extLst>
              <a:ext uri="{FF2B5EF4-FFF2-40B4-BE49-F238E27FC236}">
                <a16:creationId xmlns:a16="http://schemas.microsoft.com/office/drawing/2014/main" id="{D849169A-EB46-4C9F-5719-2486C7556A85}"/>
              </a:ext>
            </a:extLst>
          </p:cNvPr>
          <p:cNvSpPr>
            <a:spLocks noGrp="1"/>
          </p:cNvSpPr>
          <p:nvPr>
            <p:ph type="sldNum" sz="quarter" idx="11"/>
          </p:nvPr>
        </p:nvSpPr>
        <p:spPr/>
        <p:txBody>
          <a:bodyPr/>
          <a:lstStyle/>
          <a:p>
            <a:fld id="{D9A562F7-0190-47F2-B311-FC22AB6C833B}" type="slidenum">
              <a:rPr lang="en-US" smtClean="0"/>
              <a:pPr/>
              <a:t>4</a:t>
            </a:fld>
            <a:endParaRPr lang="en-US" sz="751">
              <a:latin typeface="Times New Roman" pitchFamily="18" charset="0"/>
            </a:endParaRPr>
          </a:p>
        </p:txBody>
      </p:sp>
      <p:pic>
        <p:nvPicPr>
          <p:cNvPr id="6" name="Picture 5">
            <a:extLst>
              <a:ext uri="{FF2B5EF4-FFF2-40B4-BE49-F238E27FC236}">
                <a16:creationId xmlns:a16="http://schemas.microsoft.com/office/drawing/2014/main" id="{6817C8F5-F411-B684-50FA-D61965373A27}"/>
              </a:ext>
            </a:extLst>
          </p:cNvPr>
          <p:cNvPicPr>
            <a:picLocks noChangeAspect="1"/>
          </p:cNvPicPr>
          <p:nvPr/>
        </p:nvPicPr>
        <p:blipFill>
          <a:blip r:embed="rId2"/>
          <a:stretch>
            <a:fillRect/>
          </a:stretch>
        </p:blipFill>
        <p:spPr>
          <a:xfrm>
            <a:off x="-549243" y="4162219"/>
            <a:ext cx="8751683" cy="2370352"/>
          </a:xfrm>
          <a:prstGeom prst="rect">
            <a:avLst/>
          </a:prstGeom>
        </p:spPr>
      </p:pic>
      <p:sp>
        <p:nvSpPr>
          <p:cNvPr id="7" name="TextBox 6">
            <a:extLst>
              <a:ext uri="{FF2B5EF4-FFF2-40B4-BE49-F238E27FC236}">
                <a16:creationId xmlns:a16="http://schemas.microsoft.com/office/drawing/2014/main" id="{CA44635D-7C4C-2EC4-DAAD-734108563CD9}"/>
              </a:ext>
            </a:extLst>
          </p:cNvPr>
          <p:cNvSpPr txBox="1"/>
          <p:nvPr/>
        </p:nvSpPr>
        <p:spPr>
          <a:xfrm>
            <a:off x="2396358" y="3977552"/>
            <a:ext cx="2749471" cy="369332"/>
          </a:xfrm>
          <a:prstGeom prst="rect">
            <a:avLst/>
          </a:prstGeom>
          <a:noFill/>
        </p:spPr>
        <p:txBody>
          <a:bodyPr wrap="none" rtlCol="0">
            <a:spAutoFit/>
          </a:bodyPr>
          <a:lstStyle/>
          <a:p>
            <a:r>
              <a:rPr lang="en-US" dirty="0"/>
              <a:t>Sample roughness trace:</a:t>
            </a:r>
          </a:p>
        </p:txBody>
      </p:sp>
      <p:pic>
        <p:nvPicPr>
          <p:cNvPr id="13" name="Picture 12">
            <a:extLst>
              <a:ext uri="{FF2B5EF4-FFF2-40B4-BE49-F238E27FC236}">
                <a16:creationId xmlns:a16="http://schemas.microsoft.com/office/drawing/2014/main" id="{66A7F2E3-7271-654F-1228-FF1CD3F636E5}"/>
              </a:ext>
            </a:extLst>
          </p:cNvPr>
          <p:cNvPicPr>
            <a:picLocks noChangeAspect="1"/>
          </p:cNvPicPr>
          <p:nvPr/>
        </p:nvPicPr>
        <p:blipFill>
          <a:blip r:embed="rId3"/>
          <a:stretch>
            <a:fillRect/>
          </a:stretch>
        </p:blipFill>
        <p:spPr>
          <a:xfrm>
            <a:off x="7741132" y="3265275"/>
            <a:ext cx="3994307" cy="3174962"/>
          </a:xfrm>
          <a:prstGeom prst="rect">
            <a:avLst/>
          </a:prstGeom>
        </p:spPr>
      </p:pic>
      <p:sp>
        <p:nvSpPr>
          <p:cNvPr id="14" name="TextBox 13">
            <a:extLst>
              <a:ext uri="{FF2B5EF4-FFF2-40B4-BE49-F238E27FC236}">
                <a16:creationId xmlns:a16="http://schemas.microsoft.com/office/drawing/2014/main" id="{D934E3AA-1DC4-DE7C-6034-0B05B794304F}"/>
              </a:ext>
            </a:extLst>
          </p:cNvPr>
          <p:cNvSpPr txBox="1"/>
          <p:nvPr/>
        </p:nvSpPr>
        <p:spPr>
          <a:xfrm>
            <a:off x="8682272" y="2988275"/>
            <a:ext cx="2368982" cy="369332"/>
          </a:xfrm>
          <a:prstGeom prst="rect">
            <a:avLst/>
          </a:prstGeom>
          <a:noFill/>
        </p:spPr>
        <p:txBody>
          <a:bodyPr wrap="none" rtlCol="0">
            <a:spAutoFit/>
          </a:bodyPr>
          <a:lstStyle/>
          <a:p>
            <a:r>
              <a:rPr lang="en-US" dirty="0"/>
              <a:t>Wavenumber spectra</a:t>
            </a:r>
          </a:p>
        </p:txBody>
      </p:sp>
      <p:graphicFrame>
        <p:nvGraphicFramePr>
          <p:cNvPr id="19" name="Table 19">
            <a:extLst>
              <a:ext uri="{FF2B5EF4-FFF2-40B4-BE49-F238E27FC236}">
                <a16:creationId xmlns:a16="http://schemas.microsoft.com/office/drawing/2014/main" id="{DC987264-DC32-8C4A-F868-DC77590D9A1B}"/>
              </a:ext>
            </a:extLst>
          </p:cNvPr>
          <p:cNvGraphicFramePr>
            <a:graphicFrameLocks noGrp="1"/>
          </p:cNvGraphicFramePr>
          <p:nvPr>
            <p:extLst>
              <p:ext uri="{D42A27DB-BD31-4B8C-83A1-F6EECF244321}">
                <p14:modId xmlns:p14="http://schemas.microsoft.com/office/powerpoint/2010/main" val="3221812454"/>
              </p:ext>
            </p:extLst>
          </p:nvPr>
        </p:nvGraphicFramePr>
        <p:xfrm>
          <a:off x="7605323" y="1344308"/>
          <a:ext cx="4265924" cy="1442660"/>
        </p:xfrm>
        <a:graphic>
          <a:graphicData uri="http://schemas.openxmlformats.org/drawingml/2006/table">
            <a:tbl>
              <a:tblPr firstRow="1" bandRow="1">
                <a:tableStyleId>{073A0DAA-6AF3-43AB-8588-CEC1D06C72B9}</a:tableStyleId>
              </a:tblPr>
              <a:tblGrid>
                <a:gridCol w="850867">
                  <a:extLst>
                    <a:ext uri="{9D8B030D-6E8A-4147-A177-3AD203B41FA5}">
                      <a16:colId xmlns:a16="http://schemas.microsoft.com/office/drawing/2014/main" val="1623868245"/>
                    </a:ext>
                  </a:extLst>
                </a:gridCol>
                <a:gridCol w="1131286">
                  <a:extLst>
                    <a:ext uri="{9D8B030D-6E8A-4147-A177-3AD203B41FA5}">
                      <a16:colId xmlns:a16="http://schemas.microsoft.com/office/drawing/2014/main" val="2740829294"/>
                    </a:ext>
                  </a:extLst>
                </a:gridCol>
                <a:gridCol w="1159399">
                  <a:extLst>
                    <a:ext uri="{9D8B030D-6E8A-4147-A177-3AD203B41FA5}">
                      <a16:colId xmlns:a16="http://schemas.microsoft.com/office/drawing/2014/main" val="720879227"/>
                    </a:ext>
                  </a:extLst>
                </a:gridCol>
                <a:gridCol w="1124372">
                  <a:extLst>
                    <a:ext uri="{9D8B030D-6E8A-4147-A177-3AD203B41FA5}">
                      <a16:colId xmlns:a16="http://schemas.microsoft.com/office/drawing/2014/main" val="3772997389"/>
                    </a:ext>
                  </a:extLst>
                </a:gridCol>
              </a:tblGrid>
              <a:tr h="313162">
                <a:tc>
                  <a:txBody>
                    <a:bodyPr/>
                    <a:lstStyle/>
                    <a:p>
                      <a:r>
                        <a:rPr lang="en-US" dirty="0"/>
                        <a:t>Panel</a:t>
                      </a:r>
                    </a:p>
                  </a:txBody>
                  <a:tcPr/>
                </a:tc>
                <a:tc>
                  <a:txBody>
                    <a:bodyPr/>
                    <a:lstStyle/>
                    <a:p>
                      <a:r>
                        <a:rPr lang="en-US" dirty="0"/>
                        <a:t>RMS (</a:t>
                      </a:r>
                      <a:r>
                        <a:rPr lang="en-US" dirty="0" err="1"/>
                        <a:t>μm</a:t>
                      </a:r>
                      <a:r>
                        <a:rPr lang="en-US" dirty="0"/>
                        <a:t>)</a:t>
                      </a:r>
                    </a:p>
                  </a:txBody>
                  <a:tcPr/>
                </a:tc>
                <a:tc>
                  <a:txBody>
                    <a:bodyPr/>
                    <a:lstStyle/>
                    <a:p>
                      <a:r>
                        <a:rPr lang="en-US" dirty="0"/>
                        <a:t>Peak-to-peak (</a:t>
                      </a:r>
                      <a:r>
                        <a:rPr lang="en-US" dirty="0" err="1"/>
                        <a:t>μm</a:t>
                      </a:r>
                      <a:r>
                        <a:rPr lang="en-US" dirty="0"/>
                        <a:t>)</a:t>
                      </a:r>
                    </a:p>
                  </a:txBody>
                  <a:tcPr/>
                </a:tc>
                <a:tc>
                  <a:txBody>
                    <a:bodyPr/>
                    <a:lstStyle/>
                    <a:p>
                      <a:r>
                        <a:rPr lang="en-US" dirty="0"/>
                        <a:t>Correlation length (</a:t>
                      </a:r>
                      <a:r>
                        <a:rPr lang="en-US" dirty="0" err="1"/>
                        <a:t>μm</a:t>
                      </a:r>
                      <a:r>
                        <a:rPr lang="en-US" dirty="0"/>
                        <a:t>)</a:t>
                      </a:r>
                    </a:p>
                  </a:txBody>
                  <a:tcPr/>
                </a:tc>
                <a:extLst>
                  <a:ext uri="{0D108BD9-81ED-4DB2-BD59-A6C34878D82A}">
                    <a16:rowId xmlns:a16="http://schemas.microsoft.com/office/drawing/2014/main" val="186533256"/>
                  </a:ext>
                </a:extLst>
              </a:tr>
              <a:tr h="313162">
                <a:tc>
                  <a:txBody>
                    <a:bodyPr/>
                    <a:lstStyle/>
                    <a:p>
                      <a:r>
                        <a:rPr lang="en-US" dirty="0"/>
                        <a:t>Baseline</a:t>
                      </a:r>
                    </a:p>
                  </a:txBody>
                  <a:tcPr/>
                </a:tc>
                <a:tc>
                  <a:txBody>
                    <a:bodyPr/>
                    <a:lstStyle/>
                    <a:p>
                      <a:pPr algn="ctr"/>
                      <a:r>
                        <a:rPr lang="en-US" dirty="0"/>
                        <a:t>0.42</a:t>
                      </a:r>
                    </a:p>
                  </a:txBody>
                  <a:tcPr/>
                </a:tc>
                <a:tc>
                  <a:txBody>
                    <a:bodyPr/>
                    <a:lstStyle/>
                    <a:p>
                      <a:pPr algn="ctr"/>
                      <a:r>
                        <a:rPr lang="en-US" dirty="0"/>
                        <a:t>1.79</a:t>
                      </a:r>
                    </a:p>
                  </a:txBody>
                  <a:tcPr/>
                </a:tc>
                <a:tc>
                  <a:txBody>
                    <a:bodyPr/>
                    <a:lstStyle/>
                    <a:p>
                      <a:pPr algn="ctr"/>
                      <a:r>
                        <a:rPr lang="en-US" dirty="0"/>
                        <a:t>153</a:t>
                      </a:r>
                    </a:p>
                  </a:txBody>
                  <a:tcPr/>
                </a:tc>
                <a:extLst>
                  <a:ext uri="{0D108BD9-81ED-4DB2-BD59-A6C34878D82A}">
                    <a16:rowId xmlns:a16="http://schemas.microsoft.com/office/drawing/2014/main" val="3828483513"/>
                  </a:ext>
                </a:extLst>
              </a:tr>
              <a:tr h="313162">
                <a:tc>
                  <a:txBody>
                    <a:bodyPr/>
                    <a:lstStyle/>
                    <a:p>
                      <a:r>
                        <a:rPr lang="en-US" dirty="0"/>
                        <a:t>TP1</a:t>
                      </a:r>
                    </a:p>
                  </a:txBody>
                  <a:tcPr/>
                </a:tc>
                <a:tc>
                  <a:txBody>
                    <a:bodyPr/>
                    <a:lstStyle/>
                    <a:p>
                      <a:pPr algn="ctr"/>
                      <a:r>
                        <a:rPr lang="en-US" dirty="0"/>
                        <a:t>8.64</a:t>
                      </a:r>
                    </a:p>
                  </a:txBody>
                  <a:tcPr/>
                </a:tc>
                <a:tc>
                  <a:txBody>
                    <a:bodyPr/>
                    <a:lstStyle/>
                    <a:p>
                      <a:pPr algn="ctr"/>
                      <a:r>
                        <a:rPr lang="en-US" dirty="0"/>
                        <a:t>39.36</a:t>
                      </a:r>
                    </a:p>
                  </a:txBody>
                  <a:tcPr/>
                </a:tc>
                <a:tc>
                  <a:txBody>
                    <a:bodyPr/>
                    <a:lstStyle/>
                    <a:p>
                      <a:pPr algn="ctr"/>
                      <a:r>
                        <a:rPr lang="en-US" dirty="0"/>
                        <a:t>385</a:t>
                      </a:r>
                    </a:p>
                  </a:txBody>
                  <a:tcPr/>
                </a:tc>
                <a:extLst>
                  <a:ext uri="{0D108BD9-81ED-4DB2-BD59-A6C34878D82A}">
                    <a16:rowId xmlns:a16="http://schemas.microsoft.com/office/drawing/2014/main" val="2456943500"/>
                  </a:ext>
                </a:extLst>
              </a:tr>
              <a:tr h="313162">
                <a:tc>
                  <a:txBody>
                    <a:bodyPr/>
                    <a:lstStyle/>
                    <a:p>
                      <a:r>
                        <a:rPr lang="en-US" dirty="0"/>
                        <a:t>TP2</a:t>
                      </a:r>
                    </a:p>
                  </a:txBody>
                  <a:tcPr/>
                </a:tc>
                <a:tc>
                  <a:txBody>
                    <a:bodyPr/>
                    <a:lstStyle/>
                    <a:p>
                      <a:pPr algn="ctr"/>
                      <a:r>
                        <a:rPr lang="en-US" dirty="0"/>
                        <a:t>4.78</a:t>
                      </a:r>
                    </a:p>
                  </a:txBody>
                  <a:tcPr/>
                </a:tc>
                <a:tc>
                  <a:txBody>
                    <a:bodyPr/>
                    <a:lstStyle/>
                    <a:p>
                      <a:pPr algn="ctr"/>
                      <a:r>
                        <a:rPr lang="en-US" dirty="0"/>
                        <a:t>20.68</a:t>
                      </a:r>
                    </a:p>
                  </a:txBody>
                  <a:tcPr/>
                </a:tc>
                <a:tc>
                  <a:txBody>
                    <a:bodyPr/>
                    <a:lstStyle/>
                    <a:p>
                      <a:pPr algn="ctr"/>
                      <a:r>
                        <a:rPr lang="en-US" dirty="0"/>
                        <a:t>1029</a:t>
                      </a:r>
                    </a:p>
                  </a:txBody>
                  <a:tcPr/>
                </a:tc>
                <a:extLst>
                  <a:ext uri="{0D108BD9-81ED-4DB2-BD59-A6C34878D82A}">
                    <a16:rowId xmlns:a16="http://schemas.microsoft.com/office/drawing/2014/main" val="3212736939"/>
                  </a:ext>
                </a:extLst>
              </a:tr>
            </a:tbl>
          </a:graphicData>
        </a:graphic>
      </p:graphicFrame>
      <p:sp>
        <p:nvSpPr>
          <p:cNvPr id="8" name="Rectangle 7">
            <a:extLst>
              <a:ext uri="{FF2B5EF4-FFF2-40B4-BE49-F238E27FC236}">
                <a16:creationId xmlns:a16="http://schemas.microsoft.com/office/drawing/2014/main" id="{22733F0C-36CB-11FC-F7F6-93E112A822D0}"/>
              </a:ext>
            </a:extLst>
          </p:cNvPr>
          <p:cNvSpPr/>
          <p:nvPr/>
        </p:nvSpPr>
        <p:spPr bwMode="auto">
          <a:xfrm>
            <a:off x="9553903" y="6211614"/>
            <a:ext cx="233205" cy="228623"/>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65" charset="0"/>
            </a:endParaRPr>
          </a:p>
        </p:txBody>
      </p:sp>
      <p:pic>
        <p:nvPicPr>
          <p:cNvPr id="5" name="Picture 4">
            <a:extLst>
              <a:ext uri="{FF2B5EF4-FFF2-40B4-BE49-F238E27FC236}">
                <a16:creationId xmlns:a16="http://schemas.microsoft.com/office/drawing/2014/main" id="{3B4EC4CD-B31C-4010-9832-C5936F212A8B}"/>
              </a:ext>
            </a:extLst>
          </p:cNvPr>
          <p:cNvPicPr>
            <a:picLocks noChangeAspect="1"/>
          </p:cNvPicPr>
          <p:nvPr/>
        </p:nvPicPr>
        <p:blipFill>
          <a:blip r:embed="rId4"/>
          <a:stretch>
            <a:fillRect/>
          </a:stretch>
        </p:blipFill>
        <p:spPr>
          <a:xfrm>
            <a:off x="9403019" y="6177939"/>
            <a:ext cx="363662" cy="222238"/>
          </a:xfrm>
          <a:prstGeom prst="rect">
            <a:avLst/>
          </a:prstGeom>
        </p:spPr>
      </p:pic>
      <p:pic>
        <p:nvPicPr>
          <p:cNvPr id="10" name="Picture 9">
            <a:extLst>
              <a:ext uri="{FF2B5EF4-FFF2-40B4-BE49-F238E27FC236}">
                <a16:creationId xmlns:a16="http://schemas.microsoft.com/office/drawing/2014/main" id="{7A55A026-8C85-A806-A5F2-EF6DD1CC9BD2}"/>
              </a:ext>
            </a:extLst>
          </p:cNvPr>
          <p:cNvPicPr>
            <a:picLocks noChangeAspect="1"/>
          </p:cNvPicPr>
          <p:nvPr/>
        </p:nvPicPr>
        <p:blipFill>
          <a:blip r:embed="rId5"/>
          <a:stretch>
            <a:fillRect/>
          </a:stretch>
        </p:blipFill>
        <p:spPr>
          <a:xfrm>
            <a:off x="7741132" y="3052894"/>
            <a:ext cx="3994307" cy="3405355"/>
          </a:xfrm>
          <a:prstGeom prst="rect">
            <a:avLst/>
          </a:prstGeom>
        </p:spPr>
      </p:pic>
    </p:spTree>
    <p:extLst>
      <p:ext uri="{BB962C8B-B14F-4D97-AF65-F5344CB8AC3E}">
        <p14:creationId xmlns:p14="http://schemas.microsoft.com/office/powerpoint/2010/main" val="166716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B7104-ECFD-309E-13EC-4EC9D9738E0F}"/>
              </a:ext>
            </a:extLst>
          </p:cNvPr>
          <p:cNvSpPr>
            <a:spLocks noGrp="1"/>
          </p:cNvSpPr>
          <p:nvPr>
            <p:ph type="title"/>
          </p:nvPr>
        </p:nvSpPr>
        <p:spPr/>
        <p:txBody>
          <a:bodyPr/>
          <a:lstStyle/>
          <a:p>
            <a:r>
              <a:rPr lang="en-US" sz="3200"/>
              <a:t>Transition Location Results</a:t>
            </a:r>
          </a:p>
        </p:txBody>
      </p:sp>
      <p:sp>
        <p:nvSpPr>
          <p:cNvPr id="4" name="Slide Number Placeholder 3">
            <a:extLst>
              <a:ext uri="{FF2B5EF4-FFF2-40B4-BE49-F238E27FC236}">
                <a16:creationId xmlns:a16="http://schemas.microsoft.com/office/drawing/2014/main" id="{433731D2-4639-2FC7-EC41-5601F2E675A1}"/>
              </a:ext>
            </a:extLst>
          </p:cNvPr>
          <p:cNvSpPr>
            <a:spLocks noGrp="1"/>
          </p:cNvSpPr>
          <p:nvPr>
            <p:ph type="sldNum" sz="quarter" idx="11"/>
          </p:nvPr>
        </p:nvSpPr>
        <p:spPr/>
        <p:txBody>
          <a:bodyPr/>
          <a:lstStyle/>
          <a:p>
            <a:fld id="{D9A562F7-0190-47F2-B311-FC22AB6C833B}" type="slidenum">
              <a:rPr lang="en-US" smtClean="0"/>
              <a:pPr/>
              <a:t>5</a:t>
            </a:fld>
            <a:endParaRPr lang="en-US" sz="751">
              <a:latin typeface="Times New Roman" pitchFamily="18" charset="0"/>
            </a:endParaRPr>
          </a:p>
        </p:txBody>
      </p:sp>
      <p:pic>
        <p:nvPicPr>
          <p:cNvPr id="6" name="Picture 5">
            <a:extLst>
              <a:ext uri="{FF2B5EF4-FFF2-40B4-BE49-F238E27FC236}">
                <a16:creationId xmlns:a16="http://schemas.microsoft.com/office/drawing/2014/main" id="{13CC4919-653F-6B62-1AF0-5A784CA859D1}"/>
              </a:ext>
            </a:extLst>
          </p:cNvPr>
          <p:cNvPicPr>
            <a:picLocks noChangeAspect="1"/>
          </p:cNvPicPr>
          <p:nvPr/>
        </p:nvPicPr>
        <p:blipFill>
          <a:blip r:embed="rId2"/>
          <a:stretch>
            <a:fillRect/>
          </a:stretch>
        </p:blipFill>
        <p:spPr>
          <a:xfrm>
            <a:off x="1761062" y="1429935"/>
            <a:ext cx="2997200" cy="4381500"/>
          </a:xfrm>
          <a:prstGeom prst="rect">
            <a:avLst/>
          </a:prstGeom>
        </p:spPr>
      </p:pic>
      <p:pic>
        <p:nvPicPr>
          <p:cNvPr id="8" name="Picture 7">
            <a:extLst>
              <a:ext uri="{FF2B5EF4-FFF2-40B4-BE49-F238E27FC236}">
                <a16:creationId xmlns:a16="http://schemas.microsoft.com/office/drawing/2014/main" id="{99DA6DDC-C447-8A6A-63DD-3F55A5A13CC6}"/>
              </a:ext>
            </a:extLst>
          </p:cNvPr>
          <p:cNvPicPr>
            <a:picLocks noChangeAspect="1"/>
          </p:cNvPicPr>
          <p:nvPr/>
        </p:nvPicPr>
        <p:blipFill>
          <a:blip r:embed="rId3"/>
          <a:stretch>
            <a:fillRect/>
          </a:stretch>
        </p:blipFill>
        <p:spPr>
          <a:xfrm>
            <a:off x="5420105" y="1429935"/>
            <a:ext cx="2489200" cy="4381500"/>
          </a:xfrm>
          <a:prstGeom prst="rect">
            <a:avLst/>
          </a:prstGeom>
        </p:spPr>
      </p:pic>
      <p:pic>
        <p:nvPicPr>
          <p:cNvPr id="10" name="Picture 9">
            <a:extLst>
              <a:ext uri="{FF2B5EF4-FFF2-40B4-BE49-F238E27FC236}">
                <a16:creationId xmlns:a16="http://schemas.microsoft.com/office/drawing/2014/main" id="{08E8A8FF-6D85-64D2-522A-E919845DD0F3}"/>
              </a:ext>
            </a:extLst>
          </p:cNvPr>
          <p:cNvPicPr>
            <a:picLocks noChangeAspect="1"/>
          </p:cNvPicPr>
          <p:nvPr/>
        </p:nvPicPr>
        <p:blipFill>
          <a:blip r:embed="rId4"/>
          <a:stretch>
            <a:fillRect/>
          </a:stretch>
        </p:blipFill>
        <p:spPr>
          <a:xfrm>
            <a:off x="8600961" y="1417235"/>
            <a:ext cx="2489200" cy="4394200"/>
          </a:xfrm>
          <a:prstGeom prst="rect">
            <a:avLst/>
          </a:prstGeom>
        </p:spPr>
      </p:pic>
      <p:sp>
        <p:nvSpPr>
          <p:cNvPr id="11" name="TextBox 10">
            <a:extLst>
              <a:ext uri="{FF2B5EF4-FFF2-40B4-BE49-F238E27FC236}">
                <a16:creationId xmlns:a16="http://schemas.microsoft.com/office/drawing/2014/main" id="{B5F54090-273D-9C41-B2E5-021CFEA43C19}"/>
              </a:ext>
            </a:extLst>
          </p:cNvPr>
          <p:cNvSpPr txBox="1"/>
          <p:nvPr/>
        </p:nvSpPr>
        <p:spPr>
          <a:xfrm>
            <a:off x="3030307" y="965984"/>
            <a:ext cx="1069524" cy="369332"/>
          </a:xfrm>
          <a:prstGeom prst="rect">
            <a:avLst/>
          </a:prstGeom>
          <a:noFill/>
        </p:spPr>
        <p:txBody>
          <a:bodyPr wrap="none" rtlCol="0">
            <a:spAutoFit/>
          </a:bodyPr>
          <a:lstStyle/>
          <a:p>
            <a:r>
              <a:rPr lang="en-US"/>
              <a:t>Baseline</a:t>
            </a:r>
          </a:p>
        </p:txBody>
      </p:sp>
      <p:sp>
        <p:nvSpPr>
          <p:cNvPr id="12" name="TextBox 11">
            <a:extLst>
              <a:ext uri="{FF2B5EF4-FFF2-40B4-BE49-F238E27FC236}">
                <a16:creationId xmlns:a16="http://schemas.microsoft.com/office/drawing/2014/main" id="{A22FA67C-F1B9-DF07-291E-40DFAAD755A6}"/>
              </a:ext>
            </a:extLst>
          </p:cNvPr>
          <p:cNvSpPr txBox="1"/>
          <p:nvPr/>
        </p:nvSpPr>
        <p:spPr>
          <a:xfrm>
            <a:off x="6420365" y="969713"/>
            <a:ext cx="607859" cy="369332"/>
          </a:xfrm>
          <a:prstGeom prst="rect">
            <a:avLst/>
          </a:prstGeom>
          <a:noFill/>
        </p:spPr>
        <p:txBody>
          <a:bodyPr wrap="none" rtlCol="0">
            <a:spAutoFit/>
          </a:bodyPr>
          <a:lstStyle/>
          <a:p>
            <a:r>
              <a:rPr lang="en-US"/>
              <a:t>TP1</a:t>
            </a:r>
          </a:p>
        </p:txBody>
      </p:sp>
      <p:sp>
        <p:nvSpPr>
          <p:cNvPr id="13" name="TextBox 12">
            <a:extLst>
              <a:ext uri="{FF2B5EF4-FFF2-40B4-BE49-F238E27FC236}">
                <a16:creationId xmlns:a16="http://schemas.microsoft.com/office/drawing/2014/main" id="{4514C01A-DF81-5F34-B2EE-C016B61FCB50}"/>
              </a:ext>
            </a:extLst>
          </p:cNvPr>
          <p:cNvSpPr txBox="1"/>
          <p:nvPr/>
        </p:nvSpPr>
        <p:spPr>
          <a:xfrm>
            <a:off x="9645429" y="965984"/>
            <a:ext cx="607859" cy="369332"/>
          </a:xfrm>
          <a:prstGeom prst="rect">
            <a:avLst/>
          </a:prstGeom>
          <a:noFill/>
        </p:spPr>
        <p:txBody>
          <a:bodyPr wrap="none" rtlCol="0">
            <a:spAutoFit/>
          </a:bodyPr>
          <a:lstStyle/>
          <a:p>
            <a:r>
              <a:rPr lang="en-US"/>
              <a:t>TP2</a:t>
            </a:r>
          </a:p>
        </p:txBody>
      </p:sp>
      <p:sp>
        <p:nvSpPr>
          <p:cNvPr id="16" name="TextBox 15">
            <a:extLst>
              <a:ext uri="{FF2B5EF4-FFF2-40B4-BE49-F238E27FC236}">
                <a16:creationId xmlns:a16="http://schemas.microsoft.com/office/drawing/2014/main" id="{1E5F4C04-D601-0AF7-7BD6-C95C8BA1D35F}"/>
              </a:ext>
            </a:extLst>
          </p:cNvPr>
          <p:cNvSpPr txBox="1"/>
          <p:nvPr/>
        </p:nvSpPr>
        <p:spPr>
          <a:xfrm>
            <a:off x="85059" y="5533121"/>
            <a:ext cx="2637120" cy="923330"/>
          </a:xfrm>
          <a:prstGeom prst="rect">
            <a:avLst/>
          </a:prstGeom>
          <a:noFill/>
        </p:spPr>
        <p:txBody>
          <a:bodyPr wrap="square" rtlCol="0">
            <a:spAutoFit/>
          </a:bodyPr>
          <a:lstStyle/>
          <a:p>
            <a:r>
              <a:rPr lang="en-US" dirty="0"/>
              <a:t>Average transition </a:t>
            </a:r>
          </a:p>
          <a:p>
            <a:r>
              <a:rPr lang="en-US" dirty="0"/>
              <a:t>locations:</a:t>
            </a:r>
          </a:p>
          <a:p>
            <a:r>
              <a:rPr lang="en-US" dirty="0"/>
              <a:t>(meas. region/PIV only)</a:t>
            </a:r>
          </a:p>
        </p:txBody>
      </p:sp>
      <p:sp>
        <p:nvSpPr>
          <p:cNvPr id="17" name="TextBox 16">
            <a:extLst>
              <a:ext uri="{FF2B5EF4-FFF2-40B4-BE49-F238E27FC236}">
                <a16:creationId xmlns:a16="http://schemas.microsoft.com/office/drawing/2014/main" id="{B644E0B2-0D0A-617C-7E52-14EF30EF7028}"/>
              </a:ext>
            </a:extLst>
          </p:cNvPr>
          <p:cNvSpPr txBox="1"/>
          <p:nvPr/>
        </p:nvSpPr>
        <p:spPr>
          <a:xfrm>
            <a:off x="3030307" y="6152000"/>
            <a:ext cx="889987" cy="369332"/>
          </a:xfrm>
          <a:prstGeom prst="rect">
            <a:avLst/>
          </a:prstGeom>
          <a:noFill/>
        </p:spPr>
        <p:txBody>
          <a:bodyPr wrap="none" rtlCol="0">
            <a:spAutoFit/>
          </a:bodyPr>
          <a:lstStyle/>
          <a:p>
            <a:r>
              <a:rPr lang="en-US" dirty="0"/>
              <a:t>0.5/0.5</a:t>
            </a:r>
          </a:p>
        </p:txBody>
      </p:sp>
      <p:sp>
        <p:nvSpPr>
          <p:cNvPr id="18" name="TextBox 17">
            <a:extLst>
              <a:ext uri="{FF2B5EF4-FFF2-40B4-BE49-F238E27FC236}">
                <a16:creationId xmlns:a16="http://schemas.microsoft.com/office/drawing/2014/main" id="{EF3A4DAC-8F17-D3B3-5C11-347D1A41943F}"/>
              </a:ext>
            </a:extLst>
          </p:cNvPr>
          <p:cNvSpPr txBox="1"/>
          <p:nvPr/>
        </p:nvSpPr>
        <p:spPr>
          <a:xfrm>
            <a:off x="5760068" y="6160786"/>
            <a:ext cx="1402948" cy="369332"/>
          </a:xfrm>
          <a:prstGeom prst="rect">
            <a:avLst/>
          </a:prstGeom>
          <a:noFill/>
        </p:spPr>
        <p:txBody>
          <a:bodyPr wrap="none" rtlCol="0">
            <a:spAutoFit/>
          </a:bodyPr>
          <a:lstStyle/>
          <a:p>
            <a:r>
              <a:rPr lang="en-US"/>
              <a:t>0.498/0.474</a:t>
            </a:r>
          </a:p>
        </p:txBody>
      </p:sp>
      <p:sp>
        <p:nvSpPr>
          <p:cNvPr id="19" name="TextBox 18">
            <a:extLst>
              <a:ext uri="{FF2B5EF4-FFF2-40B4-BE49-F238E27FC236}">
                <a16:creationId xmlns:a16="http://schemas.microsoft.com/office/drawing/2014/main" id="{169C44AF-B081-2662-7D08-350BA2CAACC8}"/>
              </a:ext>
            </a:extLst>
          </p:cNvPr>
          <p:cNvSpPr txBox="1"/>
          <p:nvPr/>
        </p:nvSpPr>
        <p:spPr>
          <a:xfrm>
            <a:off x="9154354" y="6160786"/>
            <a:ext cx="1274708" cy="369332"/>
          </a:xfrm>
          <a:prstGeom prst="rect">
            <a:avLst/>
          </a:prstGeom>
          <a:noFill/>
        </p:spPr>
        <p:txBody>
          <a:bodyPr wrap="none" rtlCol="0">
            <a:spAutoFit/>
          </a:bodyPr>
          <a:lstStyle/>
          <a:p>
            <a:r>
              <a:rPr lang="en-US"/>
              <a:t>0.48/0.471</a:t>
            </a:r>
          </a:p>
        </p:txBody>
      </p:sp>
      <p:sp>
        <p:nvSpPr>
          <p:cNvPr id="14" name="Right Arrow 13">
            <a:extLst>
              <a:ext uri="{FF2B5EF4-FFF2-40B4-BE49-F238E27FC236}">
                <a16:creationId xmlns:a16="http://schemas.microsoft.com/office/drawing/2014/main" id="{BEA9547F-F258-CA96-59E7-99FE254FCC3D}"/>
              </a:ext>
            </a:extLst>
          </p:cNvPr>
          <p:cNvSpPr/>
          <p:nvPr/>
        </p:nvSpPr>
        <p:spPr bwMode="auto">
          <a:xfrm rot="16200000">
            <a:off x="264929" y="3367884"/>
            <a:ext cx="2010142" cy="950778"/>
          </a:xfrm>
          <a:prstGeom prst="rightArrow">
            <a:avLst>
              <a:gd name="adj1" fmla="val 46000"/>
              <a:gd name="adj2" fmla="val 51151"/>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en-US" sz="2400" dirty="0">
                <a:latin typeface="Times" pitchFamily="-65" charset="0"/>
              </a:rPr>
              <a:t>   FLOW</a:t>
            </a:r>
            <a:endParaRPr kumimoji="0" lang="en-US" sz="2400" b="0" i="0" u="none" strike="noStrike" cap="none" normalizeH="0" baseline="0" dirty="0">
              <a:ln>
                <a:noFill/>
              </a:ln>
              <a:solidFill>
                <a:schemeClr val="tx1"/>
              </a:solidFill>
              <a:effectLst/>
              <a:latin typeface="Times" pitchFamily="-65" charset="0"/>
            </a:endParaRPr>
          </a:p>
        </p:txBody>
      </p:sp>
    </p:spTree>
    <p:extLst>
      <p:ext uri="{BB962C8B-B14F-4D97-AF65-F5344CB8AC3E}">
        <p14:creationId xmlns:p14="http://schemas.microsoft.com/office/powerpoint/2010/main" val="612288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B9B09-307D-DFF8-557C-8296220BCB17}"/>
              </a:ext>
            </a:extLst>
          </p:cNvPr>
          <p:cNvSpPr>
            <a:spLocks noGrp="1"/>
          </p:cNvSpPr>
          <p:nvPr>
            <p:ph type="title"/>
          </p:nvPr>
        </p:nvSpPr>
        <p:spPr/>
        <p:txBody>
          <a:bodyPr/>
          <a:lstStyle/>
          <a:p>
            <a:r>
              <a:rPr lang="en-US" dirty="0"/>
              <a:t>Boundary-Layer Measurements</a:t>
            </a:r>
          </a:p>
        </p:txBody>
      </p:sp>
      <p:sp>
        <p:nvSpPr>
          <p:cNvPr id="4" name="Slide Number Placeholder 3">
            <a:extLst>
              <a:ext uri="{FF2B5EF4-FFF2-40B4-BE49-F238E27FC236}">
                <a16:creationId xmlns:a16="http://schemas.microsoft.com/office/drawing/2014/main" id="{FD46EC53-B2A2-F4A8-601F-A3F7F0CC9512}"/>
              </a:ext>
            </a:extLst>
          </p:cNvPr>
          <p:cNvSpPr>
            <a:spLocks noGrp="1"/>
          </p:cNvSpPr>
          <p:nvPr>
            <p:ph type="sldNum" sz="quarter" idx="11"/>
          </p:nvPr>
        </p:nvSpPr>
        <p:spPr/>
        <p:txBody>
          <a:bodyPr/>
          <a:lstStyle/>
          <a:p>
            <a:fld id="{D9A562F7-0190-47F2-B311-FC22AB6C833B}" type="slidenum">
              <a:rPr lang="en-US" smtClean="0"/>
              <a:pPr/>
              <a:t>6</a:t>
            </a:fld>
            <a:endParaRPr lang="en-US" sz="751">
              <a:latin typeface="Times New Roman" pitchFamily="18" charset="0"/>
            </a:endParaRPr>
          </a:p>
        </p:txBody>
      </p:sp>
      <p:pic>
        <p:nvPicPr>
          <p:cNvPr id="6" name="Picture 5" descr="Graphical user interface, application, PowerPoint&#10;&#10;Description automatically generated">
            <a:extLst>
              <a:ext uri="{FF2B5EF4-FFF2-40B4-BE49-F238E27FC236}">
                <a16:creationId xmlns:a16="http://schemas.microsoft.com/office/drawing/2014/main" id="{10A1BF8D-9AD2-0480-2FDB-8EE20A4A403B}"/>
              </a:ext>
            </a:extLst>
          </p:cNvPr>
          <p:cNvPicPr>
            <a:picLocks noChangeAspect="1"/>
          </p:cNvPicPr>
          <p:nvPr/>
        </p:nvPicPr>
        <p:blipFill>
          <a:blip r:embed="rId2"/>
          <a:stretch>
            <a:fillRect/>
          </a:stretch>
        </p:blipFill>
        <p:spPr>
          <a:xfrm>
            <a:off x="2369867" y="1143002"/>
            <a:ext cx="8439969" cy="4982528"/>
          </a:xfrm>
          <a:prstGeom prst="rect">
            <a:avLst/>
          </a:prstGeom>
        </p:spPr>
      </p:pic>
      <p:sp>
        <p:nvSpPr>
          <p:cNvPr id="7" name="TextBox 6">
            <a:extLst>
              <a:ext uri="{FF2B5EF4-FFF2-40B4-BE49-F238E27FC236}">
                <a16:creationId xmlns:a16="http://schemas.microsoft.com/office/drawing/2014/main" id="{166A5326-777C-ADD1-D169-82C74F5F88FB}"/>
              </a:ext>
            </a:extLst>
          </p:cNvPr>
          <p:cNvSpPr txBox="1"/>
          <p:nvPr/>
        </p:nvSpPr>
        <p:spPr>
          <a:xfrm>
            <a:off x="1013988" y="1702052"/>
            <a:ext cx="1133644" cy="369332"/>
          </a:xfrm>
          <a:prstGeom prst="rect">
            <a:avLst/>
          </a:prstGeom>
          <a:noFill/>
        </p:spPr>
        <p:txBody>
          <a:bodyPr wrap="none" rtlCol="0">
            <a:spAutoFit/>
          </a:bodyPr>
          <a:lstStyle/>
          <a:p>
            <a:r>
              <a:rPr lang="en-US" dirty="0"/>
              <a:t>Baseline:</a:t>
            </a:r>
          </a:p>
        </p:txBody>
      </p:sp>
      <p:sp>
        <p:nvSpPr>
          <p:cNvPr id="8" name="TextBox 7">
            <a:extLst>
              <a:ext uri="{FF2B5EF4-FFF2-40B4-BE49-F238E27FC236}">
                <a16:creationId xmlns:a16="http://schemas.microsoft.com/office/drawing/2014/main" id="{07E8F706-B65A-0CC1-ADA4-6FC0A326DC2B}"/>
              </a:ext>
            </a:extLst>
          </p:cNvPr>
          <p:cNvSpPr txBox="1"/>
          <p:nvPr/>
        </p:nvSpPr>
        <p:spPr>
          <a:xfrm>
            <a:off x="3657600" y="1041149"/>
            <a:ext cx="1063112" cy="369332"/>
          </a:xfrm>
          <a:prstGeom prst="rect">
            <a:avLst/>
          </a:prstGeom>
          <a:noFill/>
        </p:spPr>
        <p:txBody>
          <a:bodyPr wrap="none" rtlCol="0">
            <a:spAutoFit/>
          </a:bodyPr>
          <a:lstStyle/>
          <a:p>
            <a:r>
              <a:rPr lang="en-US" dirty="0"/>
              <a:t>x/c=0.23</a:t>
            </a:r>
          </a:p>
        </p:txBody>
      </p:sp>
      <p:sp>
        <p:nvSpPr>
          <p:cNvPr id="9" name="TextBox 8">
            <a:extLst>
              <a:ext uri="{FF2B5EF4-FFF2-40B4-BE49-F238E27FC236}">
                <a16:creationId xmlns:a16="http://schemas.microsoft.com/office/drawing/2014/main" id="{C3E0A2C4-C7FA-2CF2-73B8-C1564724E825}"/>
              </a:ext>
            </a:extLst>
          </p:cNvPr>
          <p:cNvSpPr txBox="1"/>
          <p:nvPr/>
        </p:nvSpPr>
        <p:spPr>
          <a:xfrm>
            <a:off x="6008445" y="1041149"/>
            <a:ext cx="1063112" cy="369332"/>
          </a:xfrm>
          <a:prstGeom prst="rect">
            <a:avLst/>
          </a:prstGeom>
          <a:noFill/>
        </p:spPr>
        <p:txBody>
          <a:bodyPr wrap="none" rtlCol="0">
            <a:spAutoFit/>
          </a:bodyPr>
          <a:lstStyle/>
          <a:p>
            <a:r>
              <a:rPr lang="en-US" dirty="0"/>
              <a:t>x/c=0.37</a:t>
            </a:r>
          </a:p>
        </p:txBody>
      </p:sp>
      <p:sp>
        <p:nvSpPr>
          <p:cNvPr id="10" name="TextBox 9">
            <a:extLst>
              <a:ext uri="{FF2B5EF4-FFF2-40B4-BE49-F238E27FC236}">
                <a16:creationId xmlns:a16="http://schemas.microsoft.com/office/drawing/2014/main" id="{0B1562DC-22BF-7370-6918-7F7A0BFC7390}"/>
              </a:ext>
            </a:extLst>
          </p:cNvPr>
          <p:cNvSpPr txBox="1"/>
          <p:nvPr/>
        </p:nvSpPr>
        <p:spPr>
          <a:xfrm>
            <a:off x="8448457" y="1041149"/>
            <a:ext cx="1191352" cy="369332"/>
          </a:xfrm>
          <a:prstGeom prst="rect">
            <a:avLst/>
          </a:prstGeom>
          <a:noFill/>
        </p:spPr>
        <p:txBody>
          <a:bodyPr wrap="none" rtlCol="0">
            <a:spAutoFit/>
          </a:bodyPr>
          <a:lstStyle/>
          <a:p>
            <a:r>
              <a:rPr lang="en-US" dirty="0"/>
              <a:t>x/c=0.455</a:t>
            </a:r>
          </a:p>
        </p:txBody>
      </p:sp>
      <p:sp>
        <p:nvSpPr>
          <p:cNvPr id="11" name="TextBox 10">
            <a:extLst>
              <a:ext uri="{FF2B5EF4-FFF2-40B4-BE49-F238E27FC236}">
                <a16:creationId xmlns:a16="http://schemas.microsoft.com/office/drawing/2014/main" id="{EC19F216-0090-1481-7EB4-45284044B8F9}"/>
              </a:ext>
            </a:extLst>
          </p:cNvPr>
          <p:cNvSpPr txBox="1"/>
          <p:nvPr/>
        </p:nvSpPr>
        <p:spPr>
          <a:xfrm>
            <a:off x="1244820" y="3080268"/>
            <a:ext cx="671979" cy="369332"/>
          </a:xfrm>
          <a:prstGeom prst="rect">
            <a:avLst/>
          </a:prstGeom>
          <a:noFill/>
        </p:spPr>
        <p:txBody>
          <a:bodyPr wrap="none" rtlCol="0">
            <a:spAutoFit/>
          </a:bodyPr>
          <a:lstStyle/>
          <a:p>
            <a:r>
              <a:rPr lang="en-US" dirty="0"/>
              <a:t>TP1:</a:t>
            </a:r>
          </a:p>
        </p:txBody>
      </p:sp>
      <p:sp>
        <p:nvSpPr>
          <p:cNvPr id="12" name="TextBox 11">
            <a:extLst>
              <a:ext uri="{FF2B5EF4-FFF2-40B4-BE49-F238E27FC236}">
                <a16:creationId xmlns:a16="http://schemas.microsoft.com/office/drawing/2014/main" id="{62F6BB17-F7A6-884E-8765-057ED646A411}"/>
              </a:ext>
            </a:extLst>
          </p:cNvPr>
          <p:cNvSpPr txBox="1"/>
          <p:nvPr/>
        </p:nvSpPr>
        <p:spPr>
          <a:xfrm>
            <a:off x="1244820" y="4681223"/>
            <a:ext cx="671979" cy="369332"/>
          </a:xfrm>
          <a:prstGeom prst="rect">
            <a:avLst/>
          </a:prstGeom>
          <a:noFill/>
        </p:spPr>
        <p:txBody>
          <a:bodyPr wrap="none" rtlCol="0">
            <a:spAutoFit/>
          </a:bodyPr>
          <a:lstStyle/>
          <a:p>
            <a:r>
              <a:rPr lang="en-US" dirty="0"/>
              <a:t>TP2:</a:t>
            </a:r>
          </a:p>
        </p:txBody>
      </p:sp>
    </p:spTree>
    <p:extLst>
      <p:ext uri="{BB962C8B-B14F-4D97-AF65-F5344CB8AC3E}">
        <p14:creationId xmlns:p14="http://schemas.microsoft.com/office/powerpoint/2010/main" val="317377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8681C-F540-75D5-90CE-F77788AA0A1D}"/>
              </a:ext>
            </a:extLst>
          </p:cNvPr>
          <p:cNvSpPr>
            <a:spLocks noGrp="1"/>
          </p:cNvSpPr>
          <p:nvPr>
            <p:ph type="title"/>
          </p:nvPr>
        </p:nvSpPr>
        <p:spPr/>
        <p:txBody>
          <a:bodyPr/>
          <a:lstStyle/>
          <a:p>
            <a:r>
              <a:rPr lang="en-US" sz="3200" dirty="0"/>
              <a:t>Stationary Crossflow Instabilities</a:t>
            </a:r>
          </a:p>
        </p:txBody>
      </p:sp>
      <p:sp>
        <p:nvSpPr>
          <p:cNvPr id="4" name="Slide Number Placeholder 3">
            <a:extLst>
              <a:ext uri="{FF2B5EF4-FFF2-40B4-BE49-F238E27FC236}">
                <a16:creationId xmlns:a16="http://schemas.microsoft.com/office/drawing/2014/main" id="{DA695F22-F9BD-1454-E53A-782E193D4139}"/>
              </a:ext>
            </a:extLst>
          </p:cNvPr>
          <p:cNvSpPr>
            <a:spLocks noGrp="1"/>
          </p:cNvSpPr>
          <p:nvPr>
            <p:ph type="sldNum" sz="quarter" idx="11"/>
          </p:nvPr>
        </p:nvSpPr>
        <p:spPr/>
        <p:txBody>
          <a:bodyPr/>
          <a:lstStyle/>
          <a:p>
            <a:fld id="{D9A562F7-0190-47F2-B311-FC22AB6C833B}" type="slidenum">
              <a:rPr lang="en-US" smtClean="0"/>
              <a:pPr/>
              <a:t>7</a:t>
            </a:fld>
            <a:endParaRPr lang="en-US" sz="751">
              <a:latin typeface="Times New Roman" pitchFamily="18" charset="0"/>
            </a:endParaRPr>
          </a:p>
        </p:txBody>
      </p:sp>
      <p:pic>
        <p:nvPicPr>
          <p:cNvPr id="6" name="Picture 5">
            <a:extLst>
              <a:ext uri="{FF2B5EF4-FFF2-40B4-BE49-F238E27FC236}">
                <a16:creationId xmlns:a16="http://schemas.microsoft.com/office/drawing/2014/main" id="{F6BEFAC6-9323-5755-B416-F9D246B684FE}"/>
              </a:ext>
            </a:extLst>
          </p:cNvPr>
          <p:cNvPicPr>
            <a:picLocks noChangeAspect="1"/>
          </p:cNvPicPr>
          <p:nvPr/>
        </p:nvPicPr>
        <p:blipFill>
          <a:blip r:embed="rId2"/>
          <a:stretch>
            <a:fillRect/>
          </a:stretch>
        </p:blipFill>
        <p:spPr>
          <a:xfrm>
            <a:off x="1079877" y="2112284"/>
            <a:ext cx="4199354" cy="3283581"/>
          </a:xfrm>
          <a:prstGeom prst="rect">
            <a:avLst/>
          </a:prstGeom>
        </p:spPr>
      </p:pic>
      <p:pic>
        <p:nvPicPr>
          <p:cNvPr id="10" name="Picture 9">
            <a:extLst>
              <a:ext uri="{FF2B5EF4-FFF2-40B4-BE49-F238E27FC236}">
                <a16:creationId xmlns:a16="http://schemas.microsoft.com/office/drawing/2014/main" id="{1A4DA9F8-9F9B-9C77-C807-5EF493FCE2DD}"/>
              </a:ext>
            </a:extLst>
          </p:cNvPr>
          <p:cNvPicPr>
            <a:picLocks noChangeAspect="1"/>
          </p:cNvPicPr>
          <p:nvPr/>
        </p:nvPicPr>
        <p:blipFill>
          <a:blip r:embed="rId3"/>
          <a:stretch>
            <a:fillRect/>
          </a:stretch>
        </p:blipFill>
        <p:spPr>
          <a:xfrm>
            <a:off x="7618587" y="1308410"/>
            <a:ext cx="3609859" cy="2710629"/>
          </a:xfrm>
          <a:prstGeom prst="rect">
            <a:avLst/>
          </a:prstGeom>
        </p:spPr>
      </p:pic>
      <p:pic>
        <p:nvPicPr>
          <p:cNvPr id="12" name="Picture 11">
            <a:extLst>
              <a:ext uri="{FF2B5EF4-FFF2-40B4-BE49-F238E27FC236}">
                <a16:creationId xmlns:a16="http://schemas.microsoft.com/office/drawing/2014/main" id="{B0625105-E08D-66E9-E23E-928FE32708F4}"/>
              </a:ext>
            </a:extLst>
          </p:cNvPr>
          <p:cNvPicPr>
            <a:picLocks noChangeAspect="1"/>
          </p:cNvPicPr>
          <p:nvPr/>
        </p:nvPicPr>
        <p:blipFill>
          <a:blip r:embed="rId4"/>
          <a:stretch>
            <a:fillRect/>
          </a:stretch>
        </p:blipFill>
        <p:spPr>
          <a:xfrm>
            <a:off x="7618587" y="4009986"/>
            <a:ext cx="3303413" cy="2555593"/>
          </a:xfrm>
          <a:prstGeom prst="rect">
            <a:avLst/>
          </a:prstGeom>
        </p:spPr>
      </p:pic>
      <p:sp>
        <p:nvSpPr>
          <p:cNvPr id="13" name="TextBox 12">
            <a:extLst>
              <a:ext uri="{FF2B5EF4-FFF2-40B4-BE49-F238E27FC236}">
                <a16:creationId xmlns:a16="http://schemas.microsoft.com/office/drawing/2014/main" id="{A08B586E-7585-52A6-C300-C0CF8D5D2115}"/>
              </a:ext>
            </a:extLst>
          </p:cNvPr>
          <p:cNvSpPr txBox="1"/>
          <p:nvPr/>
        </p:nvSpPr>
        <p:spPr>
          <a:xfrm>
            <a:off x="6381215" y="2460952"/>
            <a:ext cx="1063112" cy="369332"/>
          </a:xfrm>
          <a:prstGeom prst="rect">
            <a:avLst/>
          </a:prstGeom>
          <a:noFill/>
        </p:spPr>
        <p:txBody>
          <a:bodyPr wrap="none" rtlCol="0">
            <a:spAutoFit/>
          </a:bodyPr>
          <a:lstStyle/>
          <a:p>
            <a:r>
              <a:rPr lang="en-US" dirty="0"/>
              <a:t>x/c=0.23</a:t>
            </a:r>
          </a:p>
        </p:txBody>
      </p:sp>
      <p:sp>
        <p:nvSpPr>
          <p:cNvPr id="14" name="TextBox 13">
            <a:extLst>
              <a:ext uri="{FF2B5EF4-FFF2-40B4-BE49-F238E27FC236}">
                <a16:creationId xmlns:a16="http://schemas.microsoft.com/office/drawing/2014/main" id="{8707FE87-BFCF-9D71-E445-D578DFCECD52}"/>
              </a:ext>
            </a:extLst>
          </p:cNvPr>
          <p:cNvSpPr txBox="1"/>
          <p:nvPr/>
        </p:nvSpPr>
        <p:spPr>
          <a:xfrm>
            <a:off x="2480650" y="1742952"/>
            <a:ext cx="1704313" cy="369332"/>
          </a:xfrm>
          <a:prstGeom prst="rect">
            <a:avLst/>
          </a:prstGeom>
          <a:noFill/>
        </p:spPr>
        <p:txBody>
          <a:bodyPr wrap="none" rtlCol="0">
            <a:spAutoFit/>
          </a:bodyPr>
          <a:lstStyle/>
          <a:p>
            <a:r>
              <a:rPr lang="en-US" dirty="0" err="1"/>
              <a:t>λ</a:t>
            </a:r>
            <a:r>
              <a:rPr lang="en-US" baseline="-25000" dirty="0" err="1"/>
              <a:t>z</a:t>
            </a:r>
            <a:r>
              <a:rPr lang="en-US" dirty="0"/>
              <a:t>=5 to 20 mm</a:t>
            </a:r>
          </a:p>
        </p:txBody>
      </p:sp>
      <p:sp>
        <p:nvSpPr>
          <p:cNvPr id="15" name="TextBox 14">
            <a:extLst>
              <a:ext uri="{FF2B5EF4-FFF2-40B4-BE49-F238E27FC236}">
                <a16:creationId xmlns:a16="http://schemas.microsoft.com/office/drawing/2014/main" id="{45880A92-D605-9955-46F9-23777FFD0333}"/>
              </a:ext>
            </a:extLst>
          </p:cNvPr>
          <p:cNvSpPr txBox="1"/>
          <p:nvPr/>
        </p:nvSpPr>
        <p:spPr>
          <a:xfrm>
            <a:off x="6392647" y="4668488"/>
            <a:ext cx="1082348" cy="646331"/>
          </a:xfrm>
          <a:prstGeom prst="rect">
            <a:avLst/>
          </a:prstGeom>
          <a:noFill/>
        </p:spPr>
        <p:txBody>
          <a:bodyPr wrap="none" rtlCol="0">
            <a:spAutoFit/>
          </a:bodyPr>
          <a:lstStyle/>
          <a:p>
            <a:r>
              <a:rPr lang="en-US" dirty="0"/>
              <a:t>x/c=0.29</a:t>
            </a:r>
          </a:p>
          <a:p>
            <a:r>
              <a:rPr lang="en-US" dirty="0"/>
              <a:t>and 0.33</a:t>
            </a:r>
          </a:p>
        </p:txBody>
      </p:sp>
      <p:sp>
        <p:nvSpPr>
          <p:cNvPr id="16" name="TextBox 15">
            <a:extLst>
              <a:ext uri="{FF2B5EF4-FFF2-40B4-BE49-F238E27FC236}">
                <a16:creationId xmlns:a16="http://schemas.microsoft.com/office/drawing/2014/main" id="{0461B319-69B9-19F1-DA24-412D16BAC3D5}"/>
              </a:ext>
            </a:extLst>
          </p:cNvPr>
          <p:cNvSpPr txBox="1"/>
          <p:nvPr/>
        </p:nvSpPr>
        <p:spPr>
          <a:xfrm>
            <a:off x="8315969" y="958336"/>
            <a:ext cx="2215094" cy="369332"/>
          </a:xfrm>
          <a:prstGeom prst="rect">
            <a:avLst/>
          </a:prstGeom>
          <a:noFill/>
        </p:spPr>
        <p:txBody>
          <a:bodyPr wrap="none" rtlCol="0">
            <a:spAutoFit/>
          </a:bodyPr>
          <a:lstStyle/>
          <a:p>
            <a:r>
              <a:rPr lang="en-US" dirty="0"/>
              <a:t>Wavelength spectra</a:t>
            </a:r>
          </a:p>
        </p:txBody>
      </p:sp>
    </p:spTree>
    <p:extLst>
      <p:ext uri="{BB962C8B-B14F-4D97-AF65-F5344CB8AC3E}">
        <p14:creationId xmlns:p14="http://schemas.microsoft.com/office/powerpoint/2010/main" val="675603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A3375-43DB-3445-C4C0-7DDBB36A9B6A}"/>
              </a:ext>
            </a:extLst>
          </p:cNvPr>
          <p:cNvSpPr>
            <a:spLocks noGrp="1"/>
          </p:cNvSpPr>
          <p:nvPr>
            <p:ph type="title"/>
          </p:nvPr>
        </p:nvSpPr>
        <p:spPr/>
        <p:txBody>
          <a:bodyPr/>
          <a:lstStyle/>
          <a:p>
            <a:r>
              <a:rPr lang="en-US" sz="3200" dirty="0"/>
              <a:t>Stability Computations</a:t>
            </a:r>
          </a:p>
        </p:txBody>
      </p:sp>
      <p:sp>
        <p:nvSpPr>
          <p:cNvPr id="3" name="Content Placeholder 2">
            <a:extLst>
              <a:ext uri="{FF2B5EF4-FFF2-40B4-BE49-F238E27FC236}">
                <a16:creationId xmlns:a16="http://schemas.microsoft.com/office/drawing/2014/main" id="{44F27DE7-6C48-3DCD-C2FA-AD2CE1EB60A9}"/>
              </a:ext>
            </a:extLst>
          </p:cNvPr>
          <p:cNvSpPr>
            <a:spLocks noGrp="1"/>
          </p:cNvSpPr>
          <p:nvPr>
            <p:ph idx="1"/>
          </p:nvPr>
        </p:nvSpPr>
        <p:spPr>
          <a:xfrm>
            <a:off x="914400" y="1219200"/>
            <a:ext cx="4879818" cy="1442519"/>
          </a:xfrm>
        </p:spPr>
        <p:txBody>
          <a:bodyPr/>
          <a:lstStyle/>
          <a:p>
            <a:r>
              <a:rPr lang="en-US" dirty="0"/>
              <a:t>Goal: to estimate initial amplitudes of stationary crossflow instabilities based on downstream amplitudes</a:t>
            </a:r>
          </a:p>
          <a:p>
            <a:r>
              <a:rPr lang="en-US" dirty="0"/>
              <a:t>Input: Experimental midspan C</a:t>
            </a:r>
            <a:r>
              <a:rPr lang="en-US" baseline="-25000" dirty="0"/>
              <a:t>p</a:t>
            </a:r>
            <a:r>
              <a:rPr lang="en-US" dirty="0"/>
              <a:t> distribution</a:t>
            </a:r>
          </a:p>
          <a:p>
            <a:r>
              <a:rPr lang="en-US" dirty="0"/>
              <a:t>Codes: BLSTA (infinite swept wing assumption), LASTRAC (nonlinear PSE)</a:t>
            </a:r>
          </a:p>
        </p:txBody>
      </p:sp>
      <p:sp>
        <p:nvSpPr>
          <p:cNvPr id="4" name="Slide Number Placeholder 3">
            <a:extLst>
              <a:ext uri="{FF2B5EF4-FFF2-40B4-BE49-F238E27FC236}">
                <a16:creationId xmlns:a16="http://schemas.microsoft.com/office/drawing/2014/main" id="{1C74304B-7D38-428D-8A3E-4814C8C7657D}"/>
              </a:ext>
            </a:extLst>
          </p:cNvPr>
          <p:cNvSpPr>
            <a:spLocks noGrp="1"/>
          </p:cNvSpPr>
          <p:nvPr>
            <p:ph type="sldNum" sz="quarter" idx="11"/>
          </p:nvPr>
        </p:nvSpPr>
        <p:spPr/>
        <p:txBody>
          <a:bodyPr/>
          <a:lstStyle/>
          <a:p>
            <a:fld id="{D9A562F7-0190-47F2-B311-FC22AB6C833B}" type="slidenum">
              <a:rPr lang="en-US" smtClean="0"/>
              <a:pPr/>
              <a:t>8</a:t>
            </a:fld>
            <a:endParaRPr lang="en-US" sz="751">
              <a:latin typeface="Times New Roman" pitchFamily="18" charset="0"/>
            </a:endParaRPr>
          </a:p>
        </p:txBody>
      </p:sp>
      <p:pic>
        <p:nvPicPr>
          <p:cNvPr id="6" name="Picture 5">
            <a:extLst>
              <a:ext uri="{FF2B5EF4-FFF2-40B4-BE49-F238E27FC236}">
                <a16:creationId xmlns:a16="http://schemas.microsoft.com/office/drawing/2014/main" id="{04A2C2D7-D451-985F-AED8-9141DF47FD81}"/>
              </a:ext>
            </a:extLst>
          </p:cNvPr>
          <p:cNvPicPr>
            <a:picLocks noChangeAspect="1"/>
          </p:cNvPicPr>
          <p:nvPr/>
        </p:nvPicPr>
        <p:blipFill>
          <a:blip r:embed="rId2"/>
          <a:stretch>
            <a:fillRect/>
          </a:stretch>
        </p:blipFill>
        <p:spPr>
          <a:xfrm>
            <a:off x="914400" y="3168712"/>
            <a:ext cx="3966183" cy="3218564"/>
          </a:xfrm>
          <a:prstGeom prst="rect">
            <a:avLst/>
          </a:prstGeom>
        </p:spPr>
      </p:pic>
      <p:pic>
        <p:nvPicPr>
          <p:cNvPr id="8" name="Picture 7">
            <a:extLst>
              <a:ext uri="{FF2B5EF4-FFF2-40B4-BE49-F238E27FC236}">
                <a16:creationId xmlns:a16="http://schemas.microsoft.com/office/drawing/2014/main" id="{A19462FB-CD96-9321-0973-917174D309A0}"/>
              </a:ext>
            </a:extLst>
          </p:cNvPr>
          <p:cNvPicPr>
            <a:picLocks noChangeAspect="1"/>
          </p:cNvPicPr>
          <p:nvPr/>
        </p:nvPicPr>
        <p:blipFill>
          <a:blip r:embed="rId3"/>
          <a:stretch>
            <a:fillRect/>
          </a:stretch>
        </p:blipFill>
        <p:spPr>
          <a:xfrm>
            <a:off x="5455953" y="4307214"/>
            <a:ext cx="2697707" cy="2157084"/>
          </a:xfrm>
          <a:prstGeom prst="rect">
            <a:avLst/>
          </a:prstGeom>
        </p:spPr>
      </p:pic>
      <p:pic>
        <p:nvPicPr>
          <p:cNvPr id="12" name="Picture 11">
            <a:extLst>
              <a:ext uri="{FF2B5EF4-FFF2-40B4-BE49-F238E27FC236}">
                <a16:creationId xmlns:a16="http://schemas.microsoft.com/office/drawing/2014/main" id="{0C7A1415-835A-9BCB-2698-09D38D365EDB}"/>
              </a:ext>
            </a:extLst>
          </p:cNvPr>
          <p:cNvPicPr>
            <a:picLocks noChangeAspect="1"/>
          </p:cNvPicPr>
          <p:nvPr/>
        </p:nvPicPr>
        <p:blipFill>
          <a:blip r:embed="rId4"/>
          <a:stretch>
            <a:fillRect/>
          </a:stretch>
        </p:blipFill>
        <p:spPr>
          <a:xfrm>
            <a:off x="8475532" y="4307213"/>
            <a:ext cx="2681489" cy="2157085"/>
          </a:xfrm>
          <a:prstGeom prst="rect">
            <a:avLst/>
          </a:prstGeom>
        </p:spPr>
      </p:pic>
      <p:pic>
        <p:nvPicPr>
          <p:cNvPr id="14" name="Picture 13">
            <a:extLst>
              <a:ext uri="{FF2B5EF4-FFF2-40B4-BE49-F238E27FC236}">
                <a16:creationId xmlns:a16="http://schemas.microsoft.com/office/drawing/2014/main" id="{051983FE-5383-5D68-98AE-E7C3B7F1B140}"/>
              </a:ext>
            </a:extLst>
          </p:cNvPr>
          <p:cNvPicPr>
            <a:picLocks noChangeAspect="1"/>
          </p:cNvPicPr>
          <p:nvPr/>
        </p:nvPicPr>
        <p:blipFill>
          <a:blip r:embed="rId5"/>
          <a:stretch>
            <a:fillRect/>
          </a:stretch>
        </p:blipFill>
        <p:spPr>
          <a:xfrm>
            <a:off x="6927269" y="1003732"/>
            <a:ext cx="3408771" cy="3303481"/>
          </a:xfrm>
          <a:prstGeom prst="rect">
            <a:avLst/>
          </a:prstGeom>
        </p:spPr>
      </p:pic>
      <p:sp>
        <p:nvSpPr>
          <p:cNvPr id="5" name="TextBox 4">
            <a:extLst>
              <a:ext uri="{FF2B5EF4-FFF2-40B4-BE49-F238E27FC236}">
                <a16:creationId xmlns:a16="http://schemas.microsoft.com/office/drawing/2014/main" id="{6BBD290D-78DA-439B-3534-95270F8E16E9}"/>
              </a:ext>
            </a:extLst>
          </p:cNvPr>
          <p:cNvSpPr txBox="1"/>
          <p:nvPr/>
        </p:nvSpPr>
        <p:spPr>
          <a:xfrm>
            <a:off x="6273250" y="4032475"/>
            <a:ext cx="1063112" cy="369332"/>
          </a:xfrm>
          <a:prstGeom prst="rect">
            <a:avLst/>
          </a:prstGeom>
          <a:noFill/>
        </p:spPr>
        <p:txBody>
          <a:bodyPr wrap="none" rtlCol="0">
            <a:spAutoFit/>
          </a:bodyPr>
          <a:lstStyle/>
          <a:p>
            <a:r>
              <a:rPr lang="en-US" dirty="0"/>
              <a:t>x/c=0.23</a:t>
            </a:r>
          </a:p>
        </p:txBody>
      </p:sp>
      <p:sp>
        <p:nvSpPr>
          <p:cNvPr id="7" name="TextBox 6">
            <a:extLst>
              <a:ext uri="{FF2B5EF4-FFF2-40B4-BE49-F238E27FC236}">
                <a16:creationId xmlns:a16="http://schemas.microsoft.com/office/drawing/2014/main" id="{5A439475-D310-1B25-28D2-5E165B06A363}"/>
              </a:ext>
            </a:extLst>
          </p:cNvPr>
          <p:cNvSpPr txBox="1"/>
          <p:nvPr/>
        </p:nvSpPr>
        <p:spPr>
          <a:xfrm>
            <a:off x="9383048" y="4032475"/>
            <a:ext cx="1063112" cy="369332"/>
          </a:xfrm>
          <a:prstGeom prst="rect">
            <a:avLst/>
          </a:prstGeom>
          <a:noFill/>
        </p:spPr>
        <p:txBody>
          <a:bodyPr wrap="none" rtlCol="0">
            <a:spAutoFit/>
          </a:bodyPr>
          <a:lstStyle/>
          <a:p>
            <a:r>
              <a:rPr lang="en-US" dirty="0"/>
              <a:t>x/c=0.41</a:t>
            </a:r>
          </a:p>
        </p:txBody>
      </p:sp>
    </p:spTree>
    <p:extLst>
      <p:ext uri="{BB962C8B-B14F-4D97-AF65-F5344CB8AC3E}">
        <p14:creationId xmlns:p14="http://schemas.microsoft.com/office/powerpoint/2010/main" val="3096175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481D2-1057-11D1-D048-3E7DE01ED20F}"/>
              </a:ext>
            </a:extLst>
          </p:cNvPr>
          <p:cNvSpPr>
            <a:spLocks noGrp="1"/>
          </p:cNvSpPr>
          <p:nvPr>
            <p:ph type="title"/>
          </p:nvPr>
        </p:nvSpPr>
        <p:spPr/>
        <p:txBody>
          <a:bodyPr/>
          <a:lstStyle/>
          <a:p>
            <a:r>
              <a:rPr lang="en-US" sz="3200" dirty="0"/>
              <a:t>Attempt #1: Match amplitudes at x/c=0.23</a:t>
            </a:r>
          </a:p>
        </p:txBody>
      </p:sp>
      <p:sp>
        <p:nvSpPr>
          <p:cNvPr id="3" name="Content Placeholder 2">
            <a:extLst>
              <a:ext uri="{FF2B5EF4-FFF2-40B4-BE49-F238E27FC236}">
                <a16:creationId xmlns:a16="http://schemas.microsoft.com/office/drawing/2014/main" id="{2DA01BF7-90B0-84EB-29F4-BF029C8C5C5D}"/>
              </a:ext>
            </a:extLst>
          </p:cNvPr>
          <p:cNvSpPr>
            <a:spLocks noGrp="1"/>
          </p:cNvSpPr>
          <p:nvPr>
            <p:ph idx="1"/>
          </p:nvPr>
        </p:nvSpPr>
        <p:spPr>
          <a:xfrm>
            <a:off x="914400" y="1219200"/>
            <a:ext cx="4001632" cy="4086131"/>
          </a:xfrm>
        </p:spPr>
        <p:txBody>
          <a:bodyPr/>
          <a:lstStyle/>
          <a:p>
            <a:r>
              <a:rPr lang="en-US" dirty="0"/>
              <a:t>50 modes are initialized using 200 mm as the fundamental wavelength.</a:t>
            </a:r>
          </a:p>
          <a:p>
            <a:r>
              <a:rPr lang="en-US" dirty="0"/>
              <a:t>Input amplitudes (x/c=0.0214) are manually tuned to match the measured wavelength spectra at x/c=0.23 from </a:t>
            </a:r>
            <a:r>
              <a:rPr lang="en-US" dirty="0" err="1"/>
              <a:t>λ</a:t>
            </a:r>
            <a:r>
              <a:rPr lang="en-US" baseline="-25000" dirty="0" err="1"/>
              <a:t>z</a:t>
            </a:r>
            <a:r>
              <a:rPr lang="en-US" dirty="0"/>
              <a:t>=5 to 20 mm.</a:t>
            </a:r>
          </a:p>
        </p:txBody>
      </p:sp>
      <p:sp>
        <p:nvSpPr>
          <p:cNvPr id="4" name="Slide Number Placeholder 3">
            <a:extLst>
              <a:ext uri="{FF2B5EF4-FFF2-40B4-BE49-F238E27FC236}">
                <a16:creationId xmlns:a16="http://schemas.microsoft.com/office/drawing/2014/main" id="{EAC1D5E2-6A28-FC6B-6ACD-16146B2AACE3}"/>
              </a:ext>
            </a:extLst>
          </p:cNvPr>
          <p:cNvSpPr>
            <a:spLocks noGrp="1"/>
          </p:cNvSpPr>
          <p:nvPr>
            <p:ph type="sldNum" sz="quarter" idx="11"/>
          </p:nvPr>
        </p:nvSpPr>
        <p:spPr/>
        <p:txBody>
          <a:bodyPr/>
          <a:lstStyle/>
          <a:p>
            <a:fld id="{D9A562F7-0190-47F2-B311-FC22AB6C833B}" type="slidenum">
              <a:rPr lang="en-US" smtClean="0"/>
              <a:pPr/>
              <a:t>9</a:t>
            </a:fld>
            <a:endParaRPr lang="en-US" sz="751">
              <a:latin typeface="Times New Roman" pitchFamily="18" charset="0"/>
            </a:endParaRPr>
          </a:p>
        </p:txBody>
      </p:sp>
      <p:pic>
        <p:nvPicPr>
          <p:cNvPr id="6" name="Picture 5">
            <a:extLst>
              <a:ext uri="{FF2B5EF4-FFF2-40B4-BE49-F238E27FC236}">
                <a16:creationId xmlns:a16="http://schemas.microsoft.com/office/drawing/2014/main" id="{D64506D4-AE99-C1D5-52D0-14F288D8F3E9}"/>
              </a:ext>
            </a:extLst>
          </p:cNvPr>
          <p:cNvPicPr>
            <a:picLocks noChangeAspect="1"/>
          </p:cNvPicPr>
          <p:nvPr/>
        </p:nvPicPr>
        <p:blipFill>
          <a:blip r:embed="rId2"/>
          <a:stretch>
            <a:fillRect/>
          </a:stretch>
        </p:blipFill>
        <p:spPr>
          <a:xfrm>
            <a:off x="3991718" y="4065006"/>
            <a:ext cx="2875987" cy="2426796"/>
          </a:xfrm>
          <a:prstGeom prst="rect">
            <a:avLst/>
          </a:prstGeom>
        </p:spPr>
      </p:pic>
      <p:pic>
        <p:nvPicPr>
          <p:cNvPr id="8" name="Picture 7">
            <a:extLst>
              <a:ext uri="{FF2B5EF4-FFF2-40B4-BE49-F238E27FC236}">
                <a16:creationId xmlns:a16="http://schemas.microsoft.com/office/drawing/2014/main" id="{EF409188-9C89-0A21-C163-4F4840E05E9F}"/>
              </a:ext>
            </a:extLst>
          </p:cNvPr>
          <p:cNvPicPr>
            <a:picLocks noChangeAspect="1"/>
          </p:cNvPicPr>
          <p:nvPr/>
        </p:nvPicPr>
        <p:blipFill>
          <a:blip r:embed="rId3"/>
          <a:stretch>
            <a:fillRect/>
          </a:stretch>
        </p:blipFill>
        <p:spPr>
          <a:xfrm>
            <a:off x="7450687" y="4037502"/>
            <a:ext cx="2875987" cy="2426796"/>
          </a:xfrm>
          <a:prstGeom prst="rect">
            <a:avLst/>
          </a:prstGeom>
        </p:spPr>
      </p:pic>
      <p:pic>
        <p:nvPicPr>
          <p:cNvPr id="10" name="Picture 9">
            <a:extLst>
              <a:ext uri="{FF2B5EF4-FFF2-40B4-BE49-F238E27FC236}">
                <a16:creationId xmlns:a16="http://schemas.microsoft.com/office/drawing/2014/main" id="{0635E1A5-4165-7656-6838-4923751012B8}"/>
              </a:ext>
            </a:extLst>
          </p:cNvPr>
          <p:cNvPicPr>
            <a:picLocks noChangeAspect="1"/>
          </p:cNvPicPr>
          <p:nvPr/>
        </p:nvPicPr>
        <p:blipFill>
          <a:blip r:embed="rId4"/>
          <a:stretch>
            <a:fillRect/>
          </a:stretch>
        </p:blipFill>
        <p:spPr>
          <a:xfrm>
            <a:off x="914400" y="4065006"/>
            <a:ext cx="2741615" cy="2313411"/>
          </a:xfrm>
          <a:prstGeom prst="rect">
            <a:avLst/>
          </a:prstGeom>
        </p:spPr>
      </p:pic>
      <p:pic>
        <p:nvPicPr>
          <p:cNvPr id="12" name="Picture 11">
            <a:extLst>
              <a:ext uri="{FF2B5EF4-FFF2-40B4-BE49-F238E27FC236}">
                <a16:creationId xmlns:a16="http://schemas.microsoft.com/office/drawing/2014/main" id="{6494874B-D62B-9957-3B39-855408077C2A}"/>
              </a:ext>
            </a:extLst>
          </p:cNvPr>
          <p:cNvPicPr>
            <a:picLocks noChangeAspect="1"/>
          </p:cNvPicPr>
          <p:nvPr/>
        </p:nvPicPr>
        <p:blipFill>
          <a:blip r:embed="rId5"/>
          <a:stretch>
            <a:fillRect/>
          </a:stretch>
        </p:blipFill>
        <p:spPr>
          <a:xfrm>
            <a:off x="7577750" y="1188328"/>
            <a:ext cx="3219285" cy="2646685"/>
          </a:xfrm>
          <a:prstGeom prst="rect">
            <a:avLst/>
          </a:prstGeom>
        </p:spPr>
      </p:pic>
      <p:sp>
        <p:nvSpPr>
          <p:cNvPr id="13" name="TextBox 12">
            <a:extLst>
              <a:ext uri="{FF2B5EF4-FFF2-40B4-BE49-F238E27FC236}">
                <a16:creationId xmlns:a16="http://schemas.microsoft.com/office/drawing/2014/main" id="{20338013-F50C-D129-9825-C56F82C96CA1}"/>
              </a:ext>
            </a:extLst>
          </p:cNvPr>
          <p:cNvSpPr txBox="1"/>
          <p:nvPr/>
        </p:nvSpPr>
        <p:spPr>
          <a:xfrm>
            <a:off x="5767057" y="1828799"/>
            <a:ext cx="1810693" cy="646331"/>
          </a:xfrm>
          <a:prstGeom prst="rect">
            <a:avLst/>
          </a:prstGeom>
          <a:noFill/>
        </p:spPr>
        <p:txBody>
          <a:bodyPr wrap="square" rtlCol="0">
            <a:spAutoFit/>
          </a:bodyPr>
          <a:lstStyle/>
          <a:p>
            <a:r>
              <a:rPr lang="en-US" dirty="0"/>
              <a:t>Predicted initial amplitudes:</a:t>
            </a:r>
          </a:p>
        </p:txBody>
      </p:sp>
      <p:sp>
        <p:nvSpPr>
          <p:cNvPr id="14" name="TextBox 13">
            <a:extLst>
              <a:ext uri="{FF2B5EF4-FFF2-40B4-BE49-F238E27FC236}">
                <a16:creationId xmlns:a16="http://schemas.microsoft.com/office/drawing/2014/main" id="{35FF19C4-6431-5BEE-35CC-0C851F789737}"/>
              </a:ext>
            </a:extLst>
          </p:cNvPr>
          <p:cNvSpPr txBox="1"/>
          <p:nvPr/>
        </p:nvSpPr>
        <p:spPr>
          <a:xfrm>
            <a:off x="1763984" y="3852836"/>
            <a:ext cx="1069524" cy="369332"/>
          </a:xfrm>
          <a:prstGeom prst="rect">
            <a:avLst/>
          </a:prstGeom>
          <a:noFill/>
        </p:spPr>
        <p:txBody>
          <a:bodyPr wrap="none" rtlCol="0">
            <a:spAutoFit/>
          </a:bodyPr>
          <a:lstStyle/>
          <a:p>
            <a:r>
              <a:rPr lang="en-US" dirty="0"/>
              <a:t>Baseline</a:t>
            </a:r>
          </a:p>
        </p:txBody>
      </p:sp>
      <p:sp>
        <p:nvSpPr>
          <p:cNvPr id="15" name="TextBox 14">
            <a:extLst>
              <a:ext uri="{FF2B5EF4-FFF2-40B4-BE49-F238E27FC236}">
                <a16:creationId xmlns:a16="http://schemas.microsoft.com/office/drawing/2014/main" id="{95D0831A-69EE-B954-155C-9BAF2BFAC6A5}"/>
              </a:ext>
            </a:extLst>
          </p:cNvPr>
          <p:cNvSpPr txBox="1"/>
          <p:nvPr/>
        </p:nvSpPr>
        <p:spPr>
          <a:xfrm>
            <a:off x="5213068" y="3880340"/>
            <a:ext cx="607859" cy="369332"/>
          </a:xfrm>
          <a:prstGeom prst="rect">
            <a:avLst/>
          </a:prstGeom>
          <a:noFill/>
        </p:spPr>
        <p:txBody>
          <a:bodyPr wrap="none" rtlCol="0">
            <a:spAutoFit/>
          </a:bodyPr>
          <a:lstStyle/>
          <a:p>
            <a:r>
              <a:rPr lang="en-US" dirty="0"/>
              <a:t>TP1</a:t>
            </a:r>
          </a:p>
        </p:txBody>
      </p:sp>
      <p:sp>
        <p:nvSpPr>
          <p:cNvPr id="16" name="TextBox 15">
            <a:extLst>
              <a:ext uri="{FF2B5EF4-FFF2-40B4-BE49-F238E27FC236}">
                <a16:creationId xmlns:a16="http://schemas.microsoft.com/office/drawing/2014/main" id="{FB838E3E-0E15-DF0F-B032-4542661B6B04}"/>
              </a:ext>
            </a:extLst>
          </p:cNvPr>
          <p:cNvSpPr txBox="1"/>
          <p:nvPr/>
        </p:nvSpPr>
        <p:spPr>
          <a:xfrm>
            <a:off x="8750633" y="3852836"/>
            <a:ext cx="607859" cy="369332"/>
          </a:xfrm>
          <a:prstGeom prst="rect">
            <a:avLst/>
          </a:prstGeom>
          <a:noFill/>
        </p:spPr>
        <p:txBody>
          <a:bodyPr wrap="none" rtlCol="0">
            <a:spAutoFit/>
          </a:bodyPr>
          <a:lstStyle/>
          <a:p>
            <a:r>
              <a:rPr lang="en-US" dirty="0"/>
              <a:t>TP2</a:t>
            </a:r>
          </a:p>
        </p:txBody>
      </p:sp>
    </p:spTree>
    <p:extLst>
      <p:ext uri="{BB962C8B-B14F-4D97-AF65-F5344CB8AC3E}">
        <p14:creationId xmlns:p14="http://schemas.microsoft.com/office/powerpoint/2010/main" val="1215017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A52F9-0964-CEA2-753D-092858470C5D}"/>
              </a:ext>
            </a:extLst>
          </p:cNvPr>
          <p:cNvSpPr>
            <a:spLocks noGrp="1"/>
          </p:cNvSpPr>
          <p:nvPr>
            <p:ph type="title"/>
          </p:nvPr>
        </p:nvSpPr>
        <p:spPr/>
        <p:txBody>
          <a:bodyPr/>
          <a:lstStyle/>
          <a:p>
            <a:r>
              <a:rPr lang="en-US" sz="3200" dirty="0"/>
              <a:t>Attempt #1: Match amplitudes at x/c=0.23</a:t>
            </a:r>
          </a:p>
        </p:txBody>
      </p:sp>
      <p:sp>
        <p:nvSpPr>
          <p:cNvPr id="3" name="Content Placeholder 2">
            <a:extLst>
              <a:ext uri="{FF2B5EF4-FFF2-40B4-BE49-F238E27FC236}">
                <a16:creationId xmlns:a16="http://schemas.microsoft.com/office/drawing/2014/main" id="{8104E90C-E7A9-C794-CCF0-1F0F735ECD09}"/>
              </a:ext>
            </a:extLst>
          </p:cNvPr>
          <p:cNvSpPr>
            <a:spLocks noGrp="1"/>
          </p:cNvSpPr>
          <p:nvPr>
            <p:ph idx="1"/>
          </p:nvPr>
        </p:nvSpPr>
        <p:spPr>
          <a:xfrm>
            <a:off x="914399" y="1219200"/>
            <a:ext cx="9652000" cy="1315770"/>
          </a:xfrm>
        </p:spPr>
        <p:txBody>
          <a:bodyPr/>
          <a:lstStyle/>
          <a:p>
            <a:r>
              <a:rPr lang="en-US" dirty="0"/>
              <a:t>Downstream growth is compared between measurements and computations, integrating over larger wavelength ranges to account for slight shifts that occur in measured primary wavelength.</a:t>
            </a:r>
          </a:p>
          <a:p>
            <a:r>
              <a:rPr lang="en-US" dirty="0"/>
              <a:t>In all cases, the results do not agree well, especially beyond x/c=0.3</a:t>
            </a:r>
          </a:p>
        </p:txBody>
      </p:sp>
      <p:sp>
        <p:nvSpPr>
          <p:cNvPr id="4" name="Slide Number Placeholder 3">
            <a:extLst>
              <a:ext uri="{FF2B5EF4-FFF2-40B4-BE49-F238E27FC236}">
                <a16:creationId xmlns:a16="http://schemas.microsoft.com/office/drawing/2014/main" id="{BD2E3E1D-E827-2161-8C65-06FCFD5E95F0}"/>
              </a:ext>
            </a:extLst>
          </p:cNvPr>
          <p:cNvSpPr>
            <a:spLocks noGrp="1"/>
          </p:cNvSpPr>
          <p:nvPr>
            <p:ph type="sldNum" sz="quarter" idx="11"/>
          </p:nvPr>
        </p:nvSpPr>
        <p:spPr/>
        <p:txBody>
          <a:bodyPr/>
          <a:lstStyle/>
          <a:p>
            <a:fld id="{D9A562F7-0190-47F2-B311-FC22AB6C833B}" type="slidenum">
              <a:rPr lang="en-US" smtClean="0"/>
              <a:pPr/>
              <a:t>10</a:t>
            </a:fld>
            <a:endParaRPr lang="en-US" sz="751">
              <a:latin typeface="Times New Roman" pitchFamily="18" charset="0"/>
            </a:endParaRPr>
          </a:p>
        </p:txBody>
      </p:sp>
      <p:pic>
        <p:nvPicPr>
          <p:cNvPr id="6" name="Picture 5">
            <a:extLst>
              <a:ext uri="{FF2B5EF4-FFF2-40B4-BE49-F238E27FC236}">
                <a16:creationId xmlns:a16="http://schemas.microsoft.com/office/drawing/2014/main" id="{97B7DAD3-4DD9-9A21-183A-2E3E1B5D3139}"/>
              </a:ext>
            </a:extLst>
          </p:cNvPr>
          <p:cNvPicPr>
            <a:picLocks noChangeAspect="1"/>
          </p:cNvPicPr>
          <p:nvPr/>
        </p:nvPicPr>
        <p:blipFill>
          <a:blip r:embed="rId2"/>
          <a:stretch>
            <a:fillRect/>
          </a:stretch>
        </p:blipFill>
        <p:spPr>
          <a:xfrm>
            <a:off x="543898" y="3535578"/>
            <a:ext cx="3554114" cy="2844696"/>
          </a:xfrm>
          <a:prstGeom prst="rect">
            <a:avLst/>
          </a:prstGeom>
        </p:spPr>
      </p:pic>
      <p:sp>
        <p:nvSpPr>
          <p:cNvPr id="7" name="TextBox 6">
            <a:extLst>
              <a:ext uri="{FF2B5EF4-FFF2-40B4-BE49-F238E27FC236}">
                <a16:creationId xmlns:a16="http://schemas.microsoft.com/office/drawing/2014/main" id="{39DDD2B5-2AE9-348A-FC83-7B69AD2D7B21}"/>
              </a:ext>
            </a:extLst>
          </p:cNvPr>
          <p:cNvSpPr txBox="1"/>
          <p:nvPr/>
        </p:nvSpPr>
        <p:spPr>
          <a:xfrm>
            <a:off x="2018923" y="3166246"/>
            <a:ext cx="1069524" cy="369332"/>
          </a:xfrm>
          <a:prstGeom prst="rect">
            <a:avLst/>
          </a:prstGeom>
          <a:noFill/>
        </p:spPr>
        <p:txBody>
          <a:bodyPr wrap="none" rtlCol="0">
            <a:spAutoFit/>
          </a:bodyPr>
          <a:lstStyle/>
          <a:p>
            <a:r>
              <a:rPr lang="en-US" dirty="0"/>
              <a:t>Baseline</a:t>
            </a:r>
          </a:p>
        </p:txBody>
      </p:sp>
      <p:pic>
        <p:nvPicPr>
          <p:cNvPr id="9" name="Picture 8">
            <a:extLst>
              <a:ext uri="{FF2B5EF4-FFF2-40B4-BE49-F238E27FC236}">
                <a16:creationId xmlns:a16="http://schemas.microsoft.com/office/drawing/2014/main" id="{5E13A8CC-BD11-D98C-AB2F-F0A5C2D8D676}"/>
              </a:ext>
            </a:extLst>
          </p:cNvPr>
          <p:cNvPicPr>
            <a:picLocks noChangeAspect="1"/>
          </p:cNvPicPr>
          <p:nvPr/>
        </p:nvPicPr>
        <p:blipFill>
          <a:blip r:embed="rId3"/>
          <a:stretch>
            <a:fillRect/>
          </a:stretch>
        </p:blipFill>
        <p:spPr>
          <a:xfrm>
            <a:off x="4189176" y="3535578"/>
            <a:ext cx="3644649" cy="2917159"/>
          </a:xfrm>
          <a:prstGeom prst="rect">
            <a:avLst/>
          </a:prstGeom>
        </p:spPr>
      </p:pic>
      <p:sp>
        <p:nvSpPr>
          <p:cNvPr id="10" name="TextBox 9">
            <a:extLst>
              <a:ext uri="{FF2B5EF4-FFF2-40B4-BE49-F238E27FC236}">
                <a16:creationId xmlns:a16="http://schemas.microsoft.com/office/drawing/2014/main" id="{3C0B158F-04F4-8C09-128C-5A1E2065F2AA}"/>
              </a:ext>
            </a:extLst>
          </p:cNvPr>
          <p:cNvSpPr txBox="1"/>
          <p:nvPr/>
        </p:nvSpPr>
        <p:spPr>
          <a:xfrm>
            <a:off x="5970896" y="3166246"/>
            <a:ext cx="607859" cy="369332"/>
          </a:xfrm>
          <a:prstGeom prst="rect">
            <a:avLst/>
          </a:prstGeom>
          <a:noFill/>
        </p:spPr>
        <p:txBody>
          <a:bodyPr wrap="none" rtlCol="0">
            <a:spAutoFit/>
          </a:bodyPr>
          <a:lstStyle/>
          <a:p>
            <a:r>
              <a:rPr lang="en-US" dirty="0"/>
              <a:t>TP1</a:t>
            </a:r>
          </a:p>
        </p:txBody>
      </p:sp>
      <p:pic>
        <p:nvPicPr>
          <p:cNvPr id="12" name="Picture 11">
            <a:extLst>
              <a:ext uri="{FF2B5EF4-FFF2-40B4-BE49-F238E27FC236}">
                <a16:creationId xmlns:a16="http://schemas.microsoft.com/office/drawing/2014/main" id="{7774D81E-D705-6548-9D92-BB00E06FBD58}"/>
              </a:ext>
            </a:extLst>
          </p:cNvPr>
          <p:cNvPicPr>
            <a:picLocks noChangeAspect="1"/>
          </p:cNvPicPr>
          <p:nvPr/>
        </p:nvPicPr>
        <p:blipFill>
          <a:blip r:embed="rId4"/>
          <a:stretch>
            <a:fillRect/>
          </a:stretch>
        </p:blipFill>
        <p:spPr>
          <a:xfrm>
            <a:off x="8003453" y="3499346"/>
            <a:ext cx="3644649" cy="2917160"/>
          </a:xfrm>
          <a:prstGeom prst="rect">
            <a:avLst/>
          </a:prstGeom>
        </p:spPr>
      </p:pic>
      <p:sp>
        <p:nvSpPr>
          <p:cNvPr id="13" name="TextBox 12">
            <a:extLst>
              <a:ext uri="{FF2B5EF4-FFF2-40B4-BE49-F238E27FC236}">
                <a16:creationId xmlns:a16="http://schemas.microsoft.com/office/drawing/2014/main" id="{C72BDC81-3196-A6EF-60A7-17E86D8D249F}"/>
              </a:ext>
            </a:extLst>
          </p:cNvPr>
          <p:cNvSpPr txBox="1"/>
          <p:nvPr/>
        </p:nvSpPr>
        <p:spPr>
          <a:xfrm>
            <a:off x="9706709" y="3163779"/>
            <a:ext cx="607859" cy="369332"/>
          </a:xfrm>
          <a:prstGeom prst="rect">
            <a:avLst/>
          </a:prstGeom>
          <a:noFill/>
        </p:spPr>
        <p:txBody>
          <a:bodyPr wrap="none" rtlCol="0">
            <a:spAutoFit/>
          </a:bodyPr>
          <a:lstStyle/>
          <a:p>
            <a:r>
              <a:rPr lang="en-US" dirty="0"/>
              <a:t>TP2</a:t>
            </a:r>
          </a:p>
        </p:txBody>
      </p:sp>
    </p:spTree>
    <p:extLst>
      <p:ext uri="{BB962C8B-B14F-4D97-AF65-F5344CB8AC3E}">
        <p14:creationId xmlns:p14="http://schemas.microsoft.com/office/powerpoint/2010/main" val="36896887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3C95D-2831-C4AE-98D7-C5260E1B9A33}"/>
              </a:ext>
            </a:extLst>
          </p:cNvPr>
          <p:cNvSpPr>
            <a:spLocks noGrp="1"/>
          </p:cNvSpPr>
          <p:nvPr>
            <p:ph type="title"/>
          </p:nvPr>
        </p:nvSpPr>
        <p:spPr/>
        <p:txBody>
          <a:bodyPr/>
          <a:lstStyle/>
          <a:p>
            <a:r>
              <a:rPr lang="en-US" sz="3200" dirty="0"/>
              <a:t>Attempt #3: Match amplitudes at x/c=0.33</a:t>
            </a:r>
          </a:p>
        </p:txBody>
      </p:sp>
      <p:sp>
        <p:nvSpPr>
          <p:cNvPr id="3" name="Content Placeholder 2">
            <a:extLst>
              <a:ext uri="{FF2B5EF4-FFF2-40B4-BE49-F238E27FC236}">
                <a16:creationId xmlns:a16="http://schemas.microsoft.com/office/drawing/2014/main" id="{E8C1A450-7ADE-CEA1-96A9-BFCFC911CDA5}"/>
              </a:ext>
            </a:extLst>
          </p:cNvPr>
          <p:cNvSpPr>
            <a:spLocks noGrp="1"/>
          </p:cNvSpPr>
          <p:nvPr>
            <p:ph idx="1"/>
          </p:nvPr>
        </p:nvSpPr>
        <p:spPr>
          <a:xfrm>
            <a:off x="914400" y="1219200"/>
            <a:ext cx="3446579" cy="2746218"/>
          </a:xfrm>
        </p:spPr>
        <p:txBody>
          <a:bodyPr/>
          <a:lstStyle/>
          <a:p>
            <a:r>
              <a:rPr lang="en-US" dirty="0"/>
              <a:t>Input amplitudes are manually tuned to match the measured wavelength spectra at x/c=0.33 from </a:t>
            </a:r>
            <a:r>
              <a:rPr lang="en-US" dirty="0" err="1"/>
              <a:t>λ</a:t>
            </a:r>
            <a:r>
              <a:rPr lang="en-US" baseline="-25000" dirty="0" err="1"/>
              <a:t>z</a:t>
            </a:r>
            <a:r>
              <a:rPr lang="en-US" dirty="0"/>
              <a:t>=6.5 to 20 mm.</a:t>
            </a:r>
          </a:p>
        </p:txBody>
      </p:sp>
      <p:sp>
        <p:nvSpPr>
          <p:cNvPr id="4" name="Slide Number Placeholder 3">
            <a:extLst>
              <a:ext uri="{FF2B5EF4-FFF2-40B4-BE49-F238E27FC236}">
                <a16:creationId xmlns:a16="http://schemas.microsoft.com/office/drawing/2014/main" id="{2696E1C7-69B0-109D-2FB8-1B02242EA8CD}"/>
              </a:ext>
            </a:extLst>
          </p:cNvPr>
          <p:cNvSpPr>
            <a:spLocks noGrp="1"/>
          </p:cNvSpPr>
          <p:nvPr>
            <p:ph type="sldNum" sz="quarter" idx="11"/>
          </p:nvPr>
        </p:nvSpPr>
        <p:spPr/>
        <p:txBody>
          <a:bodyPr/>
          <a:lstStyle/>
          <a:p>
            <a:fld id="{D9A562F7-0190-47F2-B311-FC22AB6C833B}" type="slidenum">
              <a:rPr lang="en-US" smtClean="0"/>
              <a:pPr/>
              <a:t>11</a:t>
            </a:fld>
            <a:endParaRPr lang="en-US" sz="751">
              <a:latin typeface="Times New Roman" pitchFamily="18" charset="0"/>
            </a:endParaRPr>
          </a:p>
        </p:txBody>
      </p:sp>
      <p:pic>
        <p:nvPicPr>
          <p:cNvPr id="10" name="Picture 9">
            <a:extLst>
              <a:ext uri="{FF2B5EF4-FFF2-40B4-BE49-F238E27FC236}">
                <a16:creationId xmlns:a16="http://schemas.microsoft.com/office/drawing/2014/main" id="{FD583ACE-8011-9338-C72A-FDA4411FEFD5}"/>
              </a:ext>
            </a:extLst>
          </p:cNvPr>
          <p:cNvPicPr>
            <a:picLocks noChangeAspect="1"/>
          </p:cNvPicPr>
          <p:nvPr/>
        </p:nvPicPr>
        <p:blipFill>
          <a:blip r:embed="rId2"/>
          <a:stretch>
            <a:fillRect/>
          </a:stretch>
        </p:blipFill>
        <p:spPr>
          <a:xfrm>
            <a:off x="646568" y="4153841"/>
            <a:ext cx="3003012" cy="2310457"/>
          </a:xfrm>
          <a:prstGeom prst="rect">
            <a:avLst/>
          </a:prstGeom>
        </p:spPr>
      </p:pic>
      <p:pic>
        <p:nvPicPr>
          <p:cNvPr id="12" name="Picture 11">
            <a:extLst>
              <a:ext uri="{FF2B5EF4-FFF2-40B4-BE49-F238E27FC236}">
                <a16:creationId xmlns:a16="http://schemas.microsoft.com/office/drawing/2014/main" id="{8FDAE55B-236C-A208-03C8-F483D9EB5E24}"/>
              </a:ext>
            </a:extLst>
          </p:cNvPr>
          <p:cNvPicPr>
            <a:picLocks noChangeAspect="1"/>
          </p:cNvPicPr>
          <p:nvPr/>
        </p:nvPicPr>
        <p:blipFill>
          <a:blip r:embed="rId3"/>
          <a:stretch>
            <a:fillRect/>
          </a:stretch>
        </p:blipFill>
        <p:spPr>
          <a:xfrm>
            <a:off x="7289075" y="4153840"/>
            <a:ext cx="3003014" cy="2310458"/>
          </a:xfrm>
          <a:prstGeom prst="rect">
            <a:avLst/>
          </a:prstGeom>
        </p:spPr>
      </p:pic>
      <p:pic>
        <p:nvPicPr>
          <p:cNvPr id="14" name="Picture 13">
            <a:extLst>
              <a:ext uri="{FF2B5EF4-FFF2-40B4-BE49-F238E27FC236}">
                <a16:creationId xmlns:a16="http://schemas.microsoft.com/office/drawing/2014/main" id="{BC26B8D2-5B99-5D8B-6946-7051BD9EAF54}"/>
              </a:ext>
            </a:extLst>
          </p:cNvPr>
          <p:cNvPicPr>
            <a:picLocks noChangeAspect="1"/>
          </p:cNvPicPr>
          <p:nvPr/>
        </p:nvPicPr>
        <p:blipFill>
          <a:blip r:embed="rId4"/>
          <a:stretch>
            <a:fillRect/>
          </a:stretch>
        </p:blipFill>
        <p:spPr>
          <a:xfrm>
            <a:off x="3911097" y="4153840"/>
            <a:ext cx="3003014" cy="2310458"/>
          </a:xfrm>
          <a:prstGeom prst="rect">
            <a:avLst/>
          </a:prstGeom>
        </p:spPr>
      </p:pic>
      <p:sp>
        <p:nvSpPr>
          <p:cNvPr id="15" name="TextBox 14">
            <a:extLst>
              <a:ext uri="{FF2B5EF4-FFF2-40B4-BE49-F238E27FC236}">
                <a16:creationId xmlns:a16="http://schemas.microsoft.com/office/drawing/2014/main" id="{45E75BA6-E239-FB9B-47D8-BCD806B81F77}"/>
              </a:ext>
            </a:extLst>
          </p:cNvPr>
          <p:cNvSpPr txBox="1"/>
          <p:nvPr/>
        </p:nvSpPr>
        <p:spPr>
          <a:xfrm>
            <a:off x="1763984" y="3852836"/>
            <a:ext cx="1069524" cy="369332"/>
          </a:xfrm>
          <a:prstGeom prst="rect">
            <a:avLst/>
          </a:prstGeom>
          <a:noFill/>
        </p:spPr>
        <p:txBody>
          <a:bodyPr wrap="none" rtlCol="0">
            <a:spAutoFit/>
          </a:bodyPr>
          <a:lstStyle/>
          <a:p>
            <a:r>
              <a:rPr lang="en-US" dirty="0"/>
              <a:t>Baseline</a:t>
            </a:r>
          </a:p>
        </p:txBody>
      </p:sp>
      <p:sp>
        <p:nvSpPr>
          <p:cNvPr id="16" name="TextBox 15">
            <a:extLst>
              <a:ext uri="{FF2B5EF4-FFF2-40B4-BE49-F238E27FC236}">
                <a16:creationId xmlns:a16="http://schemas.microsoft.com/office/drawing/2014/main" id="{3F29716C-6EFF-0986-4407-8F54C120B635}"/>
              </a:ext>
            </a:extLst>
          </p:cNvPr>
          <p:cNvSpPr txBox="1"/>
          <p:nvPr/>
        </p:nvSpPr>
        <p:spPr>
          <a:xfrm>
            <a:off x="5213068" y="3880340"/>
            <a:ext cx="607859" cy="369332"/>
          </a:xfrm>
          <a:prstGeom prst="rect">
            <a:avLst/>
          </a:prstGeom>
          <a:noFill/>
        </p:spPr>
        <p:txBody>
          <a:bodyPr wrap="none" rtlCol="0">
            <a:spAutoFit/>
          </a:bodyPr>
          <a:lstStyle/>
          <a:p>
            <a:r>
              <a:rPr lang="en-US" dirty="0"/>
              <a:t>TP1</a:t>
            </a:r>
          </a:p>
        </p:txBody>
      </p:sp>
      <p:sp>
        <p:nvSpPr>
          <p:cNvPr id="17" name="TextBox 16">
            <a:extLst>
              <a:ext uri="{FF2B5EF4-FFF2-40B4-BE49-F238E27FC236}">
                <a16:creationId xmlns:a16="http://schemas.microsoft.com/office/drawing/2014/main" id="{E0CDE8A6-1806-CDBD-77F5-3B7576904F72}"/>
              </a:ext>
            </a:extLst>
          </p:cNvPr>
          <p:cNvSpPr txBox="1"/>
          <p:nvPr/>
        </p:nvSpPr>
        <p:spPr>
          <a:xfrm>
            <a:off x="8750633" y="3852836"/>
            <a:ext cx="607859" cy="369332"/>
          </a:xfrm>
          <a:prstGeom prst="rect">
            <a:avLst/>
          </a:prstGeom>
          <a:noFill/>
        </p:spPr>
        <p:txBody>
          <a:bodyPr wrap="none" rtlCol="0">
            <a:spAutoFit/>
          </a:bodyPr>
          <a:lstStyle/>
          <a:p>
            <a:r>
              <a:rPr lang="en-US" dirty="0"/>
              <a:t>TP2</a:t>
            </a:r>
          </a:p>
        </p:txBody>
      </p:sp>
      <p:sp>
        <p:nvSpPr>
          <p:cNvPr id="18" name="TextBox 17">
            <a:extLst>
              <a:ext uri="{FF2B5EF4-FFF2-40B4-BE49-F238E27FC236}">
                <a16:creationId xmlns:a16="http://schemas.microsoft.com/office/drawing/2014/main" id="{C838E852-BFBD-9D11-C9B7-B53779787243}"/>
              </a:ext>
            </a:extLst>
          </p:cNvPr>
          <p:cNvSpPr txBox="1"/>
          <p:nvPr/>
        </p:nvSpPr>
        <p:spPr>
          <a:xfrm>
            <a:off x="5767057" y="1828799"/>
            <a:ext cx="1810693" cy="646331"/>
          </a:xfrm>
          <a:prstGeom prst="rect">
            <a:avLst/>
          </a:prstGeom>
          <a:noFill/>
        </p:spPr>
        <p:txBody>
          <a:bodyPr wrap="square" rtlCol="0">
            <a:spAutoFit/>
          </a:bodyPr>
          <a:lstStyle/>
          <a:p>
            <a:r>
              <a:rPr lang="en-US" dirty="0"/>
              <a:t>Predicted initial amplitudes:</a:t>
            </a:r>
          </a:p>
        </p:txBody>
      </p:sp>
      <p:pic>
        <p:nvPicPr>
          <p:cNvPr id="20" name="Picture 19">
            <a:extLst>
              <a:ext uri="{FF2B5EF4-FFF2-40B4-BE49-F238E27FC236}">
                <a16:creationId xmlns:a16="http://schemas.microsoft.com/office/drawing/2014/main" id="{AF286A78-44C6-716B-1018-BAE663709EA1}"/>
              </a:ext>
            </a:extLst>
          </p:cNvPr>
          <p:cNvPicPr>
            <a:picLocks noChangeAspect="1"/>
          </p:cNvPicPr>
          <p:nvPr/>
        </p:nvPicPr>
        <p:blipFill>
          <a:blip r:embed="rId5"/>
          <a:stretch>
            <a:fillRect/>
          </a:stretch>
        </p:blipFill>
        <p:spPr>
          <a:xfrm>
            <a:off x="7557547" y="1205709"/>
            <a:ext cx="3207023" cy="2674631"/>
          </a:xfrm>
          <a:prstGeom prst="rect">
            <a:avLst/>
          </a:prstGeom>
        </p:spPr>
      </p:pic>
    </p:spTree>
    <p:extLst>
      <p:ext uri="{BB962C8B-B14F-4D97-AF65-F5344CB8AC3E}">
        <p14:creationId xmlns:p14="http://schemas.microsoft.com/office/powerpoint/2010/main" val="2492799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A52F9-0964-CEA2-753D-092858470C5D}"/>
              </a:ext>
            </a:extLst>
          </p:cNvPr>
          <p:cNvSpPr>
            <a:spLocks noGrp="1"/>
          </p:cNvSpPr>
          <p:nvPr>
            <p:ph type="title"/>
          </p:nvPr>
        </p:nvSpPr>
        <p:spPr/>
        <p:txBody>
          <a:bodyPr/>
          <a:lstStyle/>
          <a:p>
            <a:r>
              <a:rPr lang="en-US" sz="3200" dirty="0"/>
              <a:t>Attempt #3: Match amplitudes at x/c=0.33</a:t>
            </a:r>
          </a:p>
        </p:txBody>
      </p:sp>
      <p:sp>
        <p:nvSpPr>
          <p:cNvPr id="3" name="Content Placeholder 2">
            <a:extLst>
              <a:ext uri="{FF2B5EF4-FFF2-40B4-BE49-F238E27FC236}">
                <a16:creationId xmlns:a16="http://schemas.microsoft.com/office/drawing/2014/main" id="{8104E90C-E7A9-C794-CCF0-1F0F735ECD09}"/>
              </a:ext>
            </a:extLst>
          </p:cNvPr>
          <p:cNvSpPr>
            <a:spLocks noGrp="1"/>
          </p:cNvSpPr>
          <p:nvPr>
            <p:ph idx="1"/>
          </p:nvPr>
        </p:nvSpPr>
        <p:spPr>
          <a:xfrm>
            <a:off x="914398" y="1219200"/>
            <a:ext cx="9850171" cy="1315770"/>
          </a:xfrm>
        </p:spPr>
        <p:txBody>
          <a:bodyPr/>
          <a:lstStyle/>
          <a:p>
            <a:r>
              <a:rPr lang="en-US" dirty="0"/>
              <a:t>Downstream growth is compared between measurements and computations, integrating over larger wavelength ranges to account for slight shifts that occur in measured primary wavelength.</a:t>
            </a:r>
          </a:p>
          <a:p>
            <a:r>
              <a:rPr lang="en-US" dirty="0"/>
              <a:t>Baseline and TP1 cases agree much better, except the saturation amplitude is still significantly overpredicted in some cases.</a:t>
            </a:r>
          </a:p>
          <a:p>
            <a:r>
              <a:rPr lang="en-US" dirty="0"/>
              <a:t>Large discrepancies still exist for TP2</a:t>
            </a:r>
          </a:p>
        </p:txBody>
      </p:sp>
      <p:sp>
        <p:nvSpPr>
          <p:cNvPr id="4" name="Slide Number Placeholder 3">
            <a:extLst>
              <a:ext uri="{FF2B5EF4-FFF2-40B4-BE49-F238E27FC236}">
                <a16:creationId xmlns:a16="http://schemas.microsoft.com/office/drawing/2014/main" id="{BD2E3E1D-E827-2161-8C65-06FCFD5E95F0}"/>
              </a:ext>
            </a:extLst>
          </p:cNvPr>
          <p:cNvSpPr>
            <a:spLocks noGrp="1"/>
          </p:cNvSpPr>
          <p:nvPr>
            <p:ph type="sldNum" sz="quarter" idx="11"/>
          </p:nvPr>
        </p:nvSpPr>
        <p:spPr/>
        <p:txBody>
          <a:bodyPr/>
          <a:lstStyle/>
          <a:p>
            <a:fld id="{D9A562F7-0190-47F2-B311-FC22AB6C833B}" type="slidenum">
              <a:rPr lang="en-US" smtClean="0"/>
              <a:pPr/>
              <a:t>12</a:t>
            </a:fld>
            <a:endParaRPr lang="en-US" sz="751">
              <a:latin typeface="Times New Roman" pitchFamily="18" charset="0"/>
            </a:endParaRPr>
          </a:p>
        </p:txBody>
      </p:sp>
      <p:pic>
        <p:nvPicPr>
          <p:cNvPr id="6" name="Picture 5">
            <a:extLst>
              <a:ext uri="{FF2B5EF4-FFF2-40B4-BE49-F238E27FC236}">
                <a16:creationId xmlns:a16="http://schemas.microsoft.com/office/drawing/2014/main" id="{97B7DAD3-4DD9-9A21-183A-2E3E1B5D3139}"/>
              </a:ext>
            </a:extLst>
          </p:cNvPr>
          <p:cNvPicPr>
            <a:picLocks noChangeAspect="1"/>
          </p:cNvPicPr>
          <p:nvPr/>
        </p:nvPicPr>
        <p:blipFill>
          <a:blip r:embed="rId2"/>
          <a:srcRect/>
          <a:stretch/>
        </p:blipFill>
        <p:spPr>
          <a:xfrm>
            <a:off x="543993" y="3425334"/>
            <a:ext cx="3581812" cy="2973046"/>
          </a:xfrm>
          <a:prstGeom prst="rect">
            <a:avLst/>
          </a:prstGeom>
        </p:spPr>
      </p:pic>
      <p:sp>
        <p:nvSpPr>
          <p:cNvPr id="7" name="TextBox 6">
            <a:extLst>
              <a:ext uri="{FF2B5EF4-FFF2-40B4-BE49-F238E27FC236}">
                <a16:creationId xmlns:a16="http://schemas.microsoft.com/office/drawing/2014/main" id="{39DDD2B5-2AE9-348A-FC83-7B69AD2D7B21}"/>
              </a:ext>
            </a:extLst>
          </p:cNvPr>
          <p:cNvSpPr txBox="1"/>
          <p:nvPr/>
        </p:nvSpPr>
        <p:spPr>
          <a:xfrm>
            <a:off x="2018923" y="3166246"/>
            <a:ext cx="1069524" cy="369332"/>
          </a:xfrm>
          <a:prstGeom prst="rect">
            <a:avLst/>
          </a:prstGeom>
          <a:noFill/>
        </p:spPr>
        <p:txBody>
          <a:bodyPr wrap="none" rtlCol="0">
            <a:spAutoFit/>
          </a:bodyPr>
          <a:lstStyle/>
          <a:p>
            <a:r>
              <a:rPr lang="en-US" dirty="0"/>
              <a:t>Baseline</a:t>
            </a:r>
          </a:p>
        </p:txBody>
      </p:sp>
      <p:pic>
        <p:nvPicPr>
          <p:cNvPr id="9" name="Picture 8">
            <a:extLst>
              <a:ext uri="{FF2B5EF4-FFF2-40B4-BE49-F238E27FC236}">
                <a16:creationId xmlns:a16="http://schemas.microsoft.com/office/drawing/2014/main" id="{5E13A8CC-BD11-D98C-AB2F-F0A5C2D8D676}"/>
              </a:ext>
            </a:extLst>
          </p:cNvPr>
          <p:cNvPicPr>
            <a:picLocks noChangeAspect="1"/>
          </p:cNvPicPr>
          <p:nvPr/>
        </p:nvPicPr>
        <p:blipFill>
          <a:blip r:embed="rId3"/>
          <a:srcRect/>
          <a:stretch/>
        </p:blipFill>
        <p:spPr>
          <a:xfrm>
            <a:off x="4189176" y="3535578"/>
            <a:ext cx="3644648" cy="2917159"/>
          </a:xfrm>
          <a:prstGeom prst="rect">
            <a:avLst/>
          </a:prstGeom>
        </p:spPr>
      </p:pic>
      <p:sp>
        <p:nvSpPr>
          <p:cNvPr id="10" name="TextBox 9">
            <a:extLst>
              <a:ext uri="{FF2B5EF4-FFF2-40B4-BE49-F238E27FC236}">
                <a16:creationId xmlns:a16="http://schemas.microsoft.com/office/drawing/2014/main" id="{3C0B158F-04F4-8C09-128C-5A1E2065F2AA}"/>
              </a:ext>
            </a:extLst>
          </p:cNvPr>
          <p:cNvSpPr txBox="1"/>
          <p:nvPr/>
        </p:nvSpPr>
        <p:spPr>
          <a:xfrm>
            <a:off x="5970896" y="3166246"/>
            <a:ext cx="607859" cy="369332"/>
          </a:xfrm>
          <a:prstGeom prst="rect">
            <a:avLst/>
          </a:prstGeom>
          <a:noFill/>
        </p:spPr>
        <p:txBody>
          <a:bodyPr wrap="none" rtlCol="0">
            <a:spAutoFit/>
          </a:bodyPr>
          <a:lstStyle/>
          <a:p>
            <a:r>
              <a:rPr lang="en-US" dirty="0"/>
              <a:t>TP1</a:t>
            </a:r>
          </a:p>
        </p:txBody>
      </p:sp>
      <p:pic>
        <p:nvPicPr>
          <p:cNvPr id="12" name="Picture 11">
            <a:extLst>
              <a:ext uri="{FF2B5EF4-FFF2-40B4-BE49-F238E27FC236}">
                <a16:creationId xmlns:a16="http://schemas.microsoft.com/office/drawing/2014/main" id="{7774D81E-D705-6548-9D92-BB00E06FBD58}"/>
              </a:ext>
            </a:extLst>
          </p:cNvPr>
          <p:cNvPicPr>
            <a:picLocks noChangeAspect="1"/>
          </p:cNvPicPr>
          <p:nvPr/>
        </p:nvPicPr>
        <p:blipFill>
          <a:blip r:embed="rId4"/>
          <a:srcRect/>
          <a:stretch/>
        </p:blipFill>
        <p:spPr>
          <a:xfrm>
            <a:off x="8051638" y="3429000"/>
            <a:ext cx="3633841" cy="2987506"/>
          </a:xfrm>
          <a:prstGeom prst="rect">
            <a:avLst/>
          </a:prstGeom>
        </p:spPr>
      </p:pic>
      <p:sp>
        <p:nvSpPr>
          <p:cNvPr id="13" name="TextBox 12">
            <a:extLst>
              <a:ext uri="{FF2B5EF4-FFF2-40B4-BE49-F238E27FC236}">
                <a16:creationId xmlns:a16="http://schemas.microsoft.com/office/drawing/2014/main" id="{C72BDC81-3196-A6EF-60A7-17E86D8D249F}"/>
              </a:ext>
            </a:extLst>
          </p:cNvPr>
          <p:cNvSpPr txBox="1"/>
          <p:nvPr/>
        </p:nvSpPr>
        <p:spPr>
          <a:xfrm>
            <a:off x="9706709" y="3163779"/>
            <a:ext cx="607859" cy="369332"/>
          </a:xfrm>
          <a:prstGeom prst="rect">
            <a:avLst/>
          </a:prstGeom>
          <a:noFill/>
        </p:spPr>
        <p:txBody>
          <a:bodyPr wrap="none" rtlCol="0">
            <a:spAutoFit/>
          </a:bodyPr>
          <a:lstStyle/>
          <a:p>
            <a:r>
              <a:rPr lang="en-US" dirty="0"/>
              <a:t>TP2</a:t>
            </a:r>
          </a:p>
        </p:txBody>
      </p:sp>
    </p:spTree>
    <p:extLst>
      <p:ext uri="{BB962C8B-B14F-4D97-AF65-F5344CB8AC3E}">
        <p14:creationId xmlns:p14="http://schemas.microsoft.com/office/powerpoint/2010/main" val="14457085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C367F-4DB4-449E-0DB3-ACC92D5AE6A4}"/>
              </a:ext>
            </a:extLst>
          </p:cNvPr>
          <p:cNvSpPr>
            <a:spLocks noGrp="1"/>
          </p:cNvSpPr>
          <p:nvPr>
            <p:ph type="title"/>
          </p:nvPr>
        </p:nvSpPr>
        <p:spPr/>
        <p:txBody>
          <a:bodyPr/>
          <a:lstStyle/>
          <a:p>
            <a:r>
              <a:rPr lang="en-US" sz="3200" dirty="0"/>
              <a:t>Conclusions &amp; Future Work</a:t>
            </a:r>
          </a:p>
        </p:txBody>
      </p:sp>
      <p:sp>
        <p:nvSpPr>
          <p:cNvPr id="3" name="Content Placeholder 2">
            <a:extLst>
              <a:ext uri="{FF2B5EF4-FFF2-40B4-BE49-F238E27FC236}">
                <a16:creationId xmlns:a16="http://schemas.microsoft.com/office/drawing/2014/main" id="{B408C721-819B-E808-FE04-C5AC6515E95F}"/>
              </a:ext>
            </a:extLst>
          </p:cNvPr>
          <p:cNvSpPr>
            <a:spLocks noGrp="1"/>
          </p:cNvSpPr>
          <p:nvPr>
            <p:ph idx="1"/>
          </p:nvPr>
        </p:nvSpPr>
        <p:spPr/>
        <p:txBody>
          <a:bodyPr/>
          <a:lstStyle/>
          <a:p>
            <a:r>
              <a:rPr lang="en-US" dirty="0"/>
              <a:t>Elevated roughness levels of approximately 4 and 8 </a:t>
            </a:r>
            <a:r>
              <a:rPr lang="en-US" dirty="0" err="1"/>
              <a:t>μm</a:t>
            </a:r>
            <a:r>
              <a:rPr lang="en-US" dirty="0"/>
              <a:t> RMS did not lead to significant changes in the transition front location.</a:t>
            </a:r>
          </a:p>
          <a:p>
            <a:r>
              <a:rPr lang="en-US" dirty="0"/>
              <a:t>Differences were observed in the stationary crossflow instability amplitudes and wavelengths</a:t>
            </a:r>
          </a:p>
          <a:p>
            <a:pPr lvl="1"/>
            <a:r>
              <a:rPr lang="en-US" dirty="0"/>
              <a:t>TP1 caused a significant increase in the stationary crossflow instability amplitudes at the farthest upstream measurement locations.</a:t>
            </a:r>
          </a:p>
          <a:p>
            <a:pPr lvl="1"/>
            <a:r>
              <a:rPr lang="en-US" dirty="0"/>
              <a:t>TP2 amplitudes were similar to the baseline case, but contained more energy at 10 mm than the other two cases.</a:t>
            </a:r>
          </a:p>
          <a:p>
            <a:pPr lvl="1"/>
            <a:r>
              <a:rPr lang="en-US" dirty="0"/>
              <a:t>TP1 resulted in a larger saturation amplitude compared to the other two cases.</a:t>
            </a:r>
          </a:p>
          <a:p>
            <a:r>
              <a:rPr lang="en-US" dirty="0"/>
              <a:t>Smaller wavelength initial amplitudes are likely overpredicted due to the low growth rate near the leading edge</a:t>
            </a:r>
          </a:p>
          <a:p>
            <a:pPr lvl="1"/>
            <a:r>
              <a:rPr lang="en-US" dirty="0"/>
              <a:t>Illustrates the difficulty with characterizing roughness for a range of conditions based on results from one or a small range of conditions or a single pressure distribution.</a:t>
            </a:r>
          </a:p>
          <a:p>
            <a:r>
              <a:rPr lang="en-US" dirty="0"/>
              <a:t>Future work will include repeated runs with the existing roughness panels, fabrication and testing of higher-RMS roughness panels, time-resolved measurements to characterize traveling crossflow, and comparisons with computations.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58A38BFD-B63B-499E-516F-461A2587F404}"/>
              </a:ext>
            </a:extLst>
          </p:cNvPr>
          <p:cNvSpPr>
            <a:spLocks noGrp="1"/>
          </p:cNvSpPr>
          <p:nvPr>
            <p:ph type="sldNum" sz="quarter" idx="11"/>
          </p:nvPr>
        </p:nvSpPr>
        <p:spPr/>
        <p:txBody>
          <a:bodyPr/>
          <a:lstStyle/>
          <a:p>
            <a:fld id="{D9A562F7-0190-47F2-B311-FC22AB6C833B}" type="slidenum">
              <a:rPr lang="en-US" smtClean="0"/>
              <a:pPr/>
              <a:t>13</a:t>
            </a:fld>
            <a:endParaRPr lang="en-US" sz="751">
              <a:latin typeface="Times New Roman" pitchFamily="18" charset="0"/>
            </a:endParaRPr>
          </a:p>
        </p:txBody>
      </p:sp>
    </p:spTree>
    <p:extLst>
      <p:ext uri="{BB962C8B-B14F-4D97-AF65-F5344CB8AC3E}">
        <p14:creationId xmlns:p14="http://schemas.microsoft.com/office/powerpoint/2010/main" val="2852333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8CE57-07F2-E593-5896-4AD4BE2B04E2}"/>
              </a:ext>
            </a:extLst>
          </p:cNvPr>
          <p:cNvSpPr>
            <a:spLocks noGrp="1"/>
          </p:cNvSpPr>
          <p:nvPr>
            <p:ph type="title"/>
          </p:nvPr>
        </p:nvSpPr>
        <p:spPr/>
        <p:txBody>
          <a:bodyPr/>
          <a:lstStyle/>
          <a:p>
            <a:r>
              <a:rPr lang="en-US" sz="3200" dirty="0"/>
              <a:t>Acknowledgments</a:t>
            </a:r>
          </a:p>
        </p:txBody>
      </p:sp>
      <p:sp>
        <p:nvSpPr>
          <p:cNvPr id="3" name="Content Placeholder 2">
            <a:extLst>
              <a:ext uri="{FF2B5EF4-FFF2-40B4-BE49-F238E27FC236}">
                <a16:creationId xmlns:a16="http://schemas.microsoft.com/office/drawing/2014/main" id="{E362A7A2-0EA5-23EA-B07C-A303BDA4473D}"/>
              </a:ext>
            </a:extLst>
          </p:cNvPr>
          <p:cNvSpPr>
            <a:spLocks noGrp="1"/>
          </p:cNvSpPr>
          <p:nvPr>
            <p:ph idx="1"/>
          </p:nvPr>
        </p:nvSpPr>
        <p:spPr/>
        <p:txBody>
          <a:bodyPr/>
          <a:lstStyle/>
          <a:p>
            <a:r>
              <a:rPr lang="en-US" dirty="0"/>
              <a:t>This work was performed under the Revolutionary Computational </a:t>
            </a:r>
            <a:r>
              <a:rPr lang="en-US" dirty="0" err="1"/>
              <a:t>Aerosciences</a:t>
            </a:r>
            <a:r>
              <a:rPr lang="en-US" dirty="0"/>
              <a:t> discipline in the Transformational Tools and Technologies Project of the NASA Transformative Aeronautics Concepts Program.</a:t>
            </a:r>
          </a:p>
          <a:p>
            <a:r>
              <a:rPr lang="en-US" dirty="0"/>
              <a:t>The author would like to thank the following individuals:</a:t>
            </a:r>
          </a:p>
          <a:p>
            <a:pPr lvl="1"/>
            <a:r>
              <a:rPr lang="en-US" dirty="0"/>
              <a:t> Dr. Chris Wohl from the Advanced Materials and Processing Branch at NASA Langley for his ongoing assistance with the roughness panel fabrication.</a:t>
            </a:r>
          </a:p>
          <a:p>
            <a:pPr lvl="1"/>
            <a:r>
              <a:rPr lang="en-US" dirty="0"/>
              <a:t>Dr. Chung-Sheng Yao from the Flow Physics and Control Branch for his assistance with the PIV setup.</a:t>
            </a:r>
          </a:p>
        </p:txBody>
      </p:sp>
      <p:sp>
        <p:nvSpPr>
          <p:cNvPr id="4" name="Slide Number Placeholder 3">
            <a:extLst>
              <a:ext uri="{FF2B5EF4-FFF2-40B4-BE49-F238E27FC236}">
                <a16:creationId xmlns:a16="http://schemas.microsoft.com/office/drawing/2014/main" id="{7760AA9B-3C64-C175-9EE7-D9476DD5872F}"/>
              </a:ext>
            </a:extLst>
          </p:cNvPr>
          <p:cNvSpPr>
            <a:spLocks noGrp="1"/>
          </p:cNvSpPr>
          <p:nvPr>
            <p:ph type="sldNum" sz="quarter" idx="11"/>
          </p:nvPr>
        </p:nvSpPr>
        <p:spPr/>
        <p:txBody>
          <a:bodyPr/>
          <a:lstStyle/>
          <a:p>
            <a:fld id="{D9A562F7-0190-47F2-B311-FC22AB6C833B}" type="slidenum">
              <a:rPr lang="en-US" smtClean="0"/>
              <a:pPr/>
              <a:t>14</a:t>
            </a:fld>
            <a:endParaRPr lang="en-US" sz="751">
              <a:latin typeface="Times New Roman" pitchFamily="18" charset="0"/>
            </a:endParaRPr>
          </a:p>
        </p:txBody>
      </p:sp>
    </p:spTree>
    <p:extLst>
      <p:ext uri="{BB962C8B-B14F-4D97-AF65-F5344CB8AC3E}">
        <p14:creationId xmlns:p14="http://schemas.microsoft.com/office/powerpoint/2010/main" val="3198251883"/>
      </p:ext>
    </p:extLst>
  </p:cSld>
  <p:clrMapOvr>
    <a:masterClrMapping/>
  </p:clrMapOvr>
</p:sld>
</file>

<file path=ppt/theme/theme1.xml><?xml version="1.0" encoding="utf-8"?>
<a:theme xmlns:a="http://schemas.openxmlformats.org/drawingml/2006/main" name="3_Blank">
  <a:themeElements>
    <a:clrScheme name="Blank 1">
      <a:dk1>
        <a:srgbClr val="003296"/>
      </a:dk1>
      <a:lt1>
        <a:srgbClr val="E6F5FF"/>
      </a:lt1>
      <a:dk2>
        <a:srgbClr val="0A075A"/>
      </a:dk2>
      <a:lt2>
        <a:srgbClr val="96AAB4"/>
      </a:lt2>
      <a:accent1>
        <a:srgbClr val="DCEBF5"/>
      </a:accent1>
      <a:accent2>
        <a:srgbClr val="E6C855"/>
      </a:accent2>
      <a:accent3>
        <a:srgbClr val="F0F9FF"/>
      </a:accent3>
      <a:accent4>
        <a:srgbClr val="00297F"/>
      </a:accent4>
      <a:accent5>
        <a:srgbClr val="EBF3F9"/>
      </a:accent5>
      <a:accent6>
        <a:srgbClr val="D0B54C"/>
      </a:accent6>
      <a:hlink>
        <a:srgbClr val="CD3732"/>
      </a:hlink>
      <a:folHlink>
        <a:srgbClr val="5AAAD7"/>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pitchFamily="-65" charset="0"/>
          </a:defRPr>
        </a:defPPr>
      </a:lstStyle>
    </a:lnDef>
  </a:objectDefaults>
  <a:extraClrSchemeLst>
    <a:extraClrScheme>
      <a:clrScheme name="Blank 1">
        <a:dk1>
          <a:srgbClr val="003296"/>
        </a:dk1>
        <a:lt1>
          <a:srgbClr val="E6F5FF"/>
        </a:lt1>
        <a:dk2>
          <a:srgbClr val="0A075A"/>
        </a:dk2>
        <a:lt2>
          <a:srgbClr val="96AAB4"/>
        </a:lt2>
        <a:accent1>
          <a:srgbClr val="DCEBF5"/>
        </a:accent1>
        <a:accent2>
          <a:srgbClr val="E6C855"/>
        </a:accent2>
        <a:accent3>
          <a:srgbClr val="F0F9FF"/>
        </a:accent3>
        <a:accent4>
          <a:srgbClr val="00297F"/>
        </a:accent4>
        <a:accent5>
          <a:srgbClr val="EBF3F9"/>
        </a:accent5>
        <a:accent6>
          <a:srgbClr val="D0B54C"/>
        </a:accent6>
        <a:hlink>
          <a:srgbClr val="CD3732"/>
        </a:hlink>
        <a:folHlink>
          <a:srgbClr val="5AAAD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AIAA_Jan2017_FFS_Eppink" id="{9359E503-C4DC-304D-8F29-4D2449BD22BE}" vid="{668AF1BC-5A70-FB49-8F3C-63D80B7FFF51}"/>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4596</TotalTime>
  <Words>1157</Words>
  <Application>Microsoft Macintosh PowerPoint</Application>
  <PresentationFormat>Widescreen</PresentationFormat>
  <Paragraphs>137</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Helvetica</vt:lpstr>
      <vt:lpstr>Times</vt:lpstr>
      <vt:lpstr>Times New Roman</vt:lpstr>
      <vt:lpstr>3_Blank</vt:lpstr>
      <vt:lpstr>Effects of Random Micron-Sized Roughness on Swept-Wing Transition</vt:lpstr>
      <vt:lpstr>Motivation and Objectives</vt:lpstr>
      <vt:lpstr>Experiment Setup</vt:lpstr>
      <vt:lpstr>Surface Roughness Panels</vt:lpstr>
      <vt:lpstr>Transition Location Results</vt:lpstr>
      <vt:lpstr>Boundary-Layer Measurements</vt:lpstr>
      <vt:lpstr>Stationary Crossflow Instabilities</vt:lpstr>
      <vt:lpstr>Stability Computations</vt:lpstr>
      <vt:lpstr>Attempt #1: Match amplitudes at x/c=0.23</vt:lpstr>
      <vt:lpstr>Attempt #1: Match amplitudes at x/c=0.23</vt:lpstr>
      <vt:lpstr>Attempt #3: Match amplitudes at x/c=0.33</vt:lpstr>
      <vt:lpstr>Attempt #3: Match amplitudes at x/c=0.33</vt:lpstr>
      <vt:lpstr>Conclusions &amp; Future Work</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Effects of Random Micron-Sized Roughness on Swept-Wing Transition</dc:title>
  <dc:creator>Eppink, Jenna Leeann. (LARC-D303)</dc:creator>
  <cp:lastModifiedBy>Eppink, Jenna Leeann. (LARC-D303)</cp:lastModifiedBy>
  <cp:revision>5</cp:revision>
  <dcterms:created xsi:type="dcterms:W3CDTF">2023-04-19T13:20:53Z</dcterms:created>
  <dcterms:modified xsi:type="dcterms:W3CDTF">2023-05-03T19:09:03Z</dcterms:modified>
</cp:coreProperties>
</file>