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1" r:id="rId1"/>
    <p:sldMasterId id="2147484106" r:id="rId2"/>
    <p:sldMasterId id="2147484149" r:id="rId3"/>
    <p:sldMasterId id="2147484137" r:id="rId4"/>
    <p:sldMasterId id="2147484125" r:id="rId5"/>
    <p:sldMasterId id="2147484162" r:id="rId6"/>
    <p:sldMasterId id="2147484174" r:id="rId7"/>
  </p:sldMasterIdLst>
  <p:notesMasterIdLst>
    <p:notesMasterId r:id="rId46"/>
  </p:notesMasterIdLst>
  <p:sldIdLst>
    <p:sldId id="2037" r:id="rId8"/>
    <p:sldId id="429" r:id="rId9"/>
    <p:sldId id="430" r:id="rId10"/>
    <p:sldId id="2036" r:id="rId11"/>
    <p:sldId id="338" r:id="rId12"/>
    <p:sldId id="436" r:id="rId13"/>
    <p:sldId id="503" r:id="rId14"/>
    <p:sldId id="274" r:id="rId15"/>
    <p:sldId id="494" r:id="rId16"/>
    <p:sldId id="471" r:id="rId17"/>
    <p:sldId id="451" r:id="rId18"/>
    <p:sldId id="455" r:id="rId19"/>
    <p:sldId id="456" r:id="rId20"/>
    <p:sldId id="485" r:id="rId21"/>
    <p:sldId id="2038" r:id="rId22"/>
    <p:sldId id="2042" r:id="rId23"/>
    <p:sldId id="2043" r:id="rId24"/>
    <p:sldId id="2044" r:id="rId25"/>
    <p:sldId id="470" r:id="rId26"/>
    <p:sldId id="303" r:id="rId27"/>
    <p:sldId id="499" r:id="rId28"/>
    <p:sldId id="2046" r:id="rId29"/>
    <p:sldId id="419" r:id="rId30"/>
    <p:sldId id="515" r:id="rId31"/>
    <p:sldId id="849" r:id="rId32"/>
    <p:sldId id="850" r:id="rId33"/>
    <p:sldId id="2039" r:id="rId34"/>
    <p:sldId id="2047" r:id="rId35"/>
    <p:sldId id="851" r:id="rId36"/>
    <p:sldId id="852" r:id="rId37"/>
    <p:sldId id="260" r:id="rId38"/>
    <p:sldId id="258" r:id="rId39"/>
    <p:sldId id="295" r:id="rId40"/>
    <p:sldId id="257" r:id="rId41"/>
    <p:sldId id="259" r:id="rId42"/>
    <p:sldId id="262" r:id="rId43"/>
    <p:sldId id="263" r:id="rId44"/>
    <p:sldId id="531" r:id="rId4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3300"/>
    <a:srgbClr val="CC0000"/>
    <a:srgbClr val="FF0000"/>
    <a:srgbClr val="0D086E"/>
    <a:srgbClr val="008000"/>
    <a:srgbClr val="FFFFFF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 autoAdjust="0"/>
    <p:restoredTop sz="94694"/>
  </p:normalViewPr>
  <p:slideViewPr>
    <p:cSldViewPr>
      <p:cViewPr varScale="1">
        <p:scale>
          <a:sx n="121" d="100"/>
          <a:sy n="121" d="100"/>
        </p:scale>
        <p:origin x="157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97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mar, Ali H. (LARC-E304)" userId="09db52f1-c083-4a95-a0c8-9ec4c3817265" providerId="ADAL" clId="{03A31FE0-74E1-2440-B500-B19BF384AA7F}"/>
    <pc:docChg chg="modSld">
      <pc:chgData name="Omar, Ali H. (LARC-E304)" userId="09db52f1-c083-4a95-a0c8-9ec4c3817265" providerId="ADAL" clId="{03A31FE0-74E1-2440-B500-B19BF384AA7F}" dt="2023-05-04T13:17:42.676" v="0" actId="20577"/>
      <pc:docMkLst>
        <pc:docMk/>
      </pc:docMkLst>
      <pc:sldChg chg="modSp mod">
        <pc:chgData name="Omar, Ali H. (LARC-E304)" userId="09db52f1-c083-4a95-a0c8-9ec4c3817265" providerId="ADAL" clId="{03A31FE0-74E1-2440-B500-B19BF384AA7F}" dt="2023-05-04T13:17:42.676" v="0" actId="20577"/>
        <pc:sldMkLst>
          <pc:docMk/>
          <pc:sldMk cId="1130495503" sldId="2037"/>
        </pc:sldMkLst>
        <pc:spChg chg="mod">
          <ac:chgData name="Omar, Ali H. (LARC-E304)" userId="09db52f1-c083-4a95-a0c8-9ec4c3817265" providerId="ADAL" clId="{03A31FE0-74E1-2440-B500-B19BF384AA7F}" dt="2023-05-04T13:17:42.676" v="0" actId="20577"/>
          <ac:spMkLst>
            <pc:docMk/>
            <pc:sldMk cId="1130495503" sldId="2037"/>
            <ac:spMk id="5" creationId="{F3D3DDBE-00C0-4390-B62D-EBE383551CB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22" tIns="46811" rIns="93622" bIns="4681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en-US" alt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734" y="0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22" tIns="46811" rIns="93622" bIns="4681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2B2AFE82-9795-4C0C-ADE4-463A85C6F4C3}" type="datetimeFigureOut">
              <a:rPr lang="en-US" altLang="en-US"/>
              <a:pPr/>
              <a:t>5/4/23</a:t>
            </a:fld>
            <a:endParaRPr lang="en-US" alt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45" y="4416098"/>
            <a:ext cx="5607711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22" tIns="46811" rIns="93622" bIns="468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22" tIns="46811" rIns="93622" bIns="4681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en-US" alt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734" y="8829121"/>
            <a:ext cx="3038145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22" tIns="46811" rIns="93622" bIns="4681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3B0FAB01-1C99-4FD8-99AB-FE420496CB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51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01317" eaLnBrk="1" hangingPunct="1">
              <a:defRPr/>
            </a:pPr>
            <a:fld id="{B8931980-1798-48BA-AE48-B55C38ABDC14}" type="slidenum">
              <a:rPr lang="en-US" altLang="en-US" sz="1200">
                <a:solidFill>
                  <a:srgbClr val="000000"/>
                </a:solidFill>
              </a:rPr>
              <a:pPr defTabSz="901317" eaLnBrk="1" hangingPunct="1">
                <a:defRPr/>
              </a:pPr>
              <a:t>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quote from NASA’s Science Mission Directorate web site (http://science.hq.nasa.gov/earth-sun/science/index.html)</a:t>
            </a:r>
          </a:p>
          <a:p>
            <a:r>
              <a:rPr lang="en-US" altLang="en-US" dirty="0"/>
              <a:t>the public face of NASA is space exploration – bright &amp; flashy rocket launches coupled with cool satellites.  the “observation” part is well captured by NASA PR; however, the “understanding and modeling” aspects are less well known…</a:t>
            </a:r>
          </a:p>
        </p:txBody>
      </p:sp>
    </p:spTree>
    <p:extLst>
      <p:ext uri="{BB962C8B-B14F-4D97-AF65-F5344CB8AC3E}">
        <p14:creationId xmlns:p14="http://schemas.microsoft.com/office/powerpoint/2010/main" val="558586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GEDI - forest canopy height, canopy vertical structure, and surface elevation; carbon and water cycling processes, biodiversity, and habitat.</a:t>
            </a:r>
          </a:p>
          <a:p>
            <a:r>
              <a:rPr lang="en-US" dirty="0"/>
              <a:t>CATS holds the record for most shots in space (200 billion)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B3295-986B-0945-B30B-C5C7477D2BF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03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WFC developed an anomaly on </a:t>
            </a:r>
            <a:r>
              <a:rPr lang="en-US" sz="1700" dirty="0">
                <a:latin typeface="Times New Roman" panose="02020603050405020304" pitchFamily="18" charset="0"/>
                <a:ea typeface="Calibri" panose="020F0502020204030204" pitchFamily="34" charset="0"/>
              </a:rPr>
              <a:t>April 11, 2020 was powered off and never recovered.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0FAB01-1C99-4FD8-99AB-FE420496CB34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942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89050" y="893763"/>
            <a:ext cx="4078288" cy="30591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5078" y="4250385"/>
            <a:ext cx="4631864" cy="3395396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0563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CALIPSO Region of Study – Transport Region </a:t>
            </a:r>
            <a:r>
              <a:rPr lang="en-US" dirty="0" err="1"/>
              <a:t>Lat</a:t>
            </a:r>
            <a:r>
              <a:rPr lang="en-US" dirty="0"/>
              <a:t> 0, 40</a:t>
            </a:r>
            <a:r>
              <a:rPr lang="en-US" baseline="0" dirty="0"/>
              <a:t> </a:t>
            </a:r>
            <a:r>
              <a:rPr lang="en-US" dirty="0"/>
              <a:t>Lon -80, -20; Source</a:t>
            </a:r>
            <a:r>
              <a:rPr lang="en-US" baseline="0" dirty="0"/>
              <a:t> Region </a:t>
            </a:r>
            <a:r>
              <a:rPr lang="en-US" dirty="0" err="1"/>
              <a:t>Lat</a:t>
            </a:r>
            <a:r>
              <a:rPr lang="en-US" dirty="0"/>
              <a:t> 0, 40</a:t>
            </a:r>
            <a:r>
              <a:rPr lang="en-US" baseline="0" dirty="0"/>
              <a:t> </a:t>
            </a:r>
            <a:r>
              <a:rPr lang="en-US" dirty="0"/>
              <a:t>Lon -20, 20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1317" eaLnBrk="1" hangingPunct="1">
              <a:defRPr/>
            </a:pPr>
            <a:fld id="{3711D5CD-1E26-4401-B385-5A1A3E637803}" type="slidenum">
              <a:rPr lang="en-US" sz="1200">
                <a:solidFill>
                  <a:srgbClr val="000000"/>
                </a:solidFill>
              </a:rPr>
              <a:pPr defTabSz="901317" eaLnBrk="1" hangingPunct="1">
                <a:defRPr/>
              </a:pPr>
              <a:t>11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27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1317" eaLnBrk="1" hangingPunct="1">
              <a:defRPr/>
            </a:pPr>
            <a:fld id="{629B5898-67AE-4EB0-A5F5-8916584ED7EA}" type="slidenum">
              <a:rPr lang="en-US" altLang="en-US" sz="1200">
                <a:solidFill>
                  <a:srgbClr val="000000"/>
                </a:solidFill>
              </a:rPr>
              <a:pPr defTabSz="901317" eaLnBrk="1" hangingPunct="1">
                <a:defRPr/>
              </a:pPr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25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pure dust is relatively</a:t>
            </a:r>
            <a:r>
              <a:rPr lang="en-US" baseline="0" dirty="0"/>
              <a:t> stable, dust mixtures change shape – become more spherical with transport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1317" eaLnBrk="1" hangingPunct="1">
              <a:defRPr/>
            </a:pPr>
            <a:fld id="{629B5898-67AE-4EB0-A5F5-8916584ED7EA}" type="slidenum">
              <a:rPr lang="en-US" altLang="en-US" sz="1200">
                <a:solidFill>
                  <a:srgbClr val="000000"/>
                </a:solidFill>
              </a:rPr>
              <a:pPr defTabSz="901317" eaLnBrk="1" hangingPunct="1">
                <a:defRPr/>
              </a:pPr>
              <a:t>13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64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6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800000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grpSp>
        <p:nvGrpSpPr>
          <p:cNvPr id="5125" name="Group 5"/>
          <p:cNvGrpSpPr>
            <a:grpSpLocks/>
          </p:cNvGrpSpPr>
          <p:nvPr userDrawn="1"/>
        </p:nvGrpSpPr>
        <p:grpSpPr bwMode="auto">
          <a:xfrm>
            <a:off x="0" y="1120775"/>
            <a:ext cx="9144000" cy="68263"/>
            <a:chOff x="0" y="1632"/>
            <a:chExt cx="5760" cy="43"/>
          </a:xfrm>
        </p:grpSpPr>
        <p:sp>
          <p:nvSpPr>
            <p:cNvPr id="5126" name="Line 6"/>
            <p:cNvSpPr>
              <a:spLocks noChangeShapeType="1"/>
            </p:cNvSpPr>
            <p:nvPr userDrawn="1"/>
          </p:nvSpPr>
          <p:spPr bwMode="auto">
            <a:xfrm>
              <a:off x="0" y="1632"/>
              <a:ext cx="576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Line 7"/>
            <p:cNvSpPr>
              <a:spLocks noChangeShapeType="1"/>
            </p:cNvSpPr>
            <p:nvPr userDrawn="1"/>
          </p:nvSpPr>
          <p:spPr bwMode="auto">
            <a:xfrm>
              <a:off x="0" y="1675"/>
              <a:ext cx="57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134" name="Picture 14" descr="NASA logo-small-transpar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187325"/>
            <a:ext cx="1041400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749425" cy="893763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627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318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75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11275"/>
            <a:ext cx="4049713" cy="5149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713" y="1311275"/>
            <a:ext cx="4049712" cy="5149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98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18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9441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57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113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562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205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9263" y="0"/>
            <a:ext cx="2062162" cy="6461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0"/>
            <a:ext cx="6037263" cy="6461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57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59C7A6-D5D7-AB4F-B44F-E7FCF674C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0" y="0"/>
            <a:ext cx="10287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6BF381-EC61-6849-8D46-8B150299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65" y="2930504"/>
            <a:ext cx="3680947" cy="440946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F570B87-6A33-6D43-B8E5-2F92176EA5DD}"/>
              </a:ext>
            </a:extLst>
          </p:cNvPr>
          <p:cNvGrpSpPr/>
          <p:nvPr/>
        </p:nvGrpSpPr>
        <p:grpSpPr>
          <a:xfrm>
            <a:off x="3112898" y="530199"/>
            <a:ext cx="3699255" cy="2120900"/>
            <a:chOff x="3761206" y="725010"/>
            <a:chExt cx="4932340" cy="21209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8470524-0B5B-5A46-A813-150DCBD612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088255" y="930910"/>
              <a:ext cx="787400" cy="7747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88C8E61-000C-D042-B85F-063A438D11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 rot="20357980">
              <a:off x="6559946" y="725010"/>
              <a:ext cx="2133600" cy="21209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39668C-655F-F745-8FBC-0FE3FABD3D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761206" y="2026497"/>
              <a:ext cx="1028700" cy="635000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EB35260-6306-BC40-B650-C58F4BFD8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6793" y="304800"/>
            <a:ext cx="2077181" cy="84042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6075" y="4152900"/>
            <a:ext cx="3117097" cy="1064394"/>
          </a:xfrm>
        </p:spPr>
        <p:txBody>
          <a:bodyPr wrap="square"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  <a:p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92E3A0-72B3-2244-99BB-9447B75D90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5918" y="6075666"/>
            <a:ext cx="2066925" cy="3365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09D3622-563B-A444-94C9-1DB71C797B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9718" y="5797540"/>
            <a:ext cx="628650" cy="8382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A3F0FC7-5C94-2140-B836-DE7BED6A57DA}"/>
              </a:ext>
            </a:extLst>
          </p:cNvPr>
          <p:cNvGrpSpPr/>
          <p:nvPr/>
        </p:nvGrpSpPr>
        <p:grpSpPr>
          <a:xfrm>
            <a:off x="387331" y="-15373"/>
            <a:ext cx="3465935" cy="6873373"/>
            <a:chOff x="8077201" y="2376488"/>
            <a:chExt cx="2759074" cy="4103687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2D6A43B-9B74-8D4C-98A4-9315450AF8E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A5A9DE58-B4B1-7844-834E-72000F05F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DD382CEC-A7DF-8D43-8FCA-CDF16BD7AF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971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12383 0 " pathEditMode="relative" rAng="0" ptsTypes="AA">
                                      <p:cBhvr>
                                        <p:cTn id="6" dur="4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69 -0.35463 L -0.15169 -0.2213 " pathEditMode="relative" ptsTypes="AA">
                                      <p:cBhvr>
                                        <p:cTn id="8" dur="21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2878 1.85185E-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04323 -0.01898 " pathEditMode="relative" rAng="0" ptsTypes="AA">
                                      <p:cBhvr>
                                        <p:cTn id="12" dur="2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-9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4583 -0.06852 " pathEditMode="relative" rAng="0" ptsTypes="AA">
                                      <p:cBhvr>
                                        <p:cTn id="14" dur="1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424">
          <p15:clr>
            <a:srgbClr val="FBAE40"/>
          </p15:clr>
        </p15:guide>
        <p15:guide id="2" pos="2424">
          <p15:clr>
            <a:srgbClr val="FBAE40"/>
          </p15:clr>
        </p15:guide>
        <p15:guide id="3" orient="horz" pos="2040">
          <p15:clr>
            <a:srgbClr val="FBAE40"/>
          </p15:clr>
        </p15:guide>
        <p15:guide id="4" pos="3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1174151"/>
            <a:ext cx="5008579" cy="507831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1" y="2215466"/>
            <a:ext cx="5008578" cy="1253164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2690-BB70-4779-9F6F-3FE3ECF04B33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492E-F3DB-4223-A33F-E411D1B0C2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76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39C600-76C5-B74F-B126-77A9F876BE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A77BCEDB-3728-0C46-97E4-4CD63A284548}"/>
              </a:ext>
            </a:extLst>
          </p:cNvPr>
          <p:cNvSpPr>
            <a:spLocks/>
          </p:cNvSpPr>
          <p:nvPr/>
        </p:nvSpPr>
        <p:spPr bwMode="auto">
          <a:xfrm>
            <a:off x="-346434" y="0"/>
            <a:ext cx="9490434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316" y="1173395"/>
            <a:ext cx="6769034" cy="507831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6317" y="2214710"/>
            <a:ext cx="6938716" cy="1253164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82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7E3741F-65F9-4547-8009-728394596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F1795DF-ED94-264E-A644-0AC4604D9AE8}"/>
              </a:ext>
            </a:extLst>
          </p:cNvPr>
          <p:cNvGrpSpPr/>
          <p:nvPr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42491059-6311-3E47-B496-E66CC31F5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73560FFE-D509-5A48-BDCB-94D175065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837BAFD4-F852-024A-A328-0D4E4BA096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4DC9649-542B-8744-9AF3-434ABE8F54A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062D56-DD5A-EE43-99FA-B117C51F211D}"/>
              </a:ext>
            </a:extLst>
          </p:cNvPr>
          <p:cNvSpPr/>
          <p:nvPr/>
        </p:nvSpPr>
        <p:spPr>
          <a:xfrm>
            <a:off x="0" y="203200"/>
            <a:ext cx="9144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1173395"/>
            <a:ext cx="7795260" cy="507831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271860"/>
            <a:ext cx="7964942" cy="1253164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81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31940E-73A7-9540-85B2-30DB4AF0E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3CB5E9D-8826-2A4E-BC10-9B23A9F83A00}"/>
              </a:ext>
            </a:extLst>
          </p:cNvPr>
          <p:cNvGrpSpPr/>
          <p:nvPr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B6352B7-FAA2-E64E-BCC6-BA2A33BA45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8BBBB9B-1C84-2749-B937-FEC08CD54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2122B60-2960-A44C-97FC-ECF16ADD39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C61CD51-0DB1-4F49-ABFD-201443305C7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F69143-2567-8A43-A64C-09C2A7700D31}"/>
              </a:ext>
            </a:extLst>
          </p:cNvPr>
          <p:cNvSpPr/>
          <p:nvPr/>
        </p:nvSpPr>
        <p:spPr>
          <a:xfrm>
            <a:off x="0" y="203200"/>
            <a:ext cx="9144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240" y="2187664"/>
            <a:ext cx="4626793" cy="1253164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34F7243-CBB4-984F-8B43-EB94A109A2E9}"/>
              </a:ext>
            </a:extLst>
          </p:cNvPr>
          <p:cNvGrpSpPr/>
          <p:nvPr/>
        </p:nvGrpSpPr>
        <p:grpSpPr>
          <a:xfrm>
            <a:off x="4136137" y="1147866"/>
            <a:ext cx="3102193" cy="507225"/>
            <a:chOff x="5013706" y="1147865"/>
            <a:chExt cx="4136257" cy="50722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3CF6858-5820-3941-B2BF-91BC50B8C1DB}"/>
                </a:ext>
              </a:extLst>
            </p:cNvPr>
            <p:cNvGrpSpPr/>
            <p:nvPr userDrawn="1"/>
          </p:nvGrpSpPr>
          <p:grpSpPr>
            <a:xfrm>
              <a:off x="5013706" y="1147865"/>
              <a:ext cx="2350141" cy="507225"/>
              <a:chOff x="339725" y="371475"/>
              <a:chExt cx="2647951" cy="571500"/>
            </a:xfrm>
            <a:solidFill>
              <a:srgbClr val="00C1EF"/>
            </a:solidFill>
          </p:grpSpPr>
          <p:sp>
            <p:nvSpPr>
              <p:cNvPr id="25" name="Freeform 55">
                <a:extLst>
                  <a:ext uri="{FF2B5EF4-FFF2-40B4-BE49-F238E27FC236}">
                    <a16:creationId xmlns:a16="http://schemas.microsoft.com/office/drawing/2014/main" id="{DB02C986-5915-9843-BD16-DD7C1EDD0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56">
                <a:extLst>
                  <a:ext uri="{FF2B5EF4-FFF2-40B4-BE49-F238E27FC236}">
                    <a16:creationId xmlns:a16="http://schemas.microsoft.com/office/drawing/2014/main" id="{3D226CD0-7981-F847-A123-3DC111218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57">
                <a:extLst>
                  <a:ext uri="{FF2B5EF4-FFF2-40B4-BE49-F238E27FC236}">
                    <a16:creationId xmlns:a16="http://schemas.microsoft.com/office/drawing/2014/main" id="{6B853FBF-573C-A84B-893E-93491C10FF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58">
                <a:extLst>
                  <a:ext uri="{FF2B5EF4-FFF2-40B4-BE49-F238E27FC236}">
                    <a16:creationId xmlns:a16="http://schemas.microsoft.com/office/drawing/2014/main" id="{56236F66-548F-4D41-919B-772439A8D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59">
                <a:extLst>
                  <a:ext uri="{FF2B5EF4-FFF2-40B4-BE49-F238E27FC236}">
                    <a16:creationId xmlns:a16="http://schemas.microsoft.com/office/drawing/2014/main" id="{7FB1C7B5-EF8C-6B4B-B4C5-A3CCBEEEA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60">
                <a:extLst>
                  <a:ext uri="{FF2B5EF4-FFF2-40B4-BE49-F238E27FC236}">
                    <a16:creationId xmlns:a16="http://schemas.microsoft.com/office/drawing/2014/main" id="{7437D1E9-B5DF-2941-AE86-A68C43F5F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Freeform 61">
                <a:extLst>
                  <a:ext uri="{FF2B5EF4-FFF2-40B4-BE49-F238E27FC236}">
                    <a16:creationId xmlns:a16="http://schemas.microsoft.com/office/drawing/2014/main" id="{5A7CF2B1-A18B-5C49-9AA3-C43336FE3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830CB39-4F75-424A-8029-D835D66F1174}"/>
                </a:ext>
              </a:extLst>
            </p:cNvPr>
            <p:cNvGrpSpPr/>
            <p:nvPr/>
          </p:nvGrpSpPr>
          <p:grpSpPr>
            <a:xfrm>
              <a:off x="7502987" y="1184089"/>
              <a:ext cx="1646976" cy="437187"/>
              <a:chOff x="3138488" y="420688"/>
              <a:chExt cx="1824038" cy="484188"/>
            </a:xfrm>
            <a:solidFill>
              <a:schemeClr val="tx1"/>
            </a:solidFill>
          </p:grpSpPr>
          <p:sp>
            <p:nvSpPr>
              <p:cNvPr id="20" name="Freeform 50">
                <a:extLst>
                  <a:ext uri="{FF2B5EF4-FFF2-40B4-BE49-F238E27FC236}">
                    <a16:creationId xmlns:a16="http://schemas.microsoft.com/office/drawing/2014/main" id="{77AEA766-A2E2-8747-9171-E81BB6A14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488" y="420688"/>
                <a:ext cx="265113" cy="484188"/>
              </a:xfrm>
              <a:custGeom>
                <a:avLst/>
                <a:gdLst>
                  <a:gd name="T0" fmla="*/ 0 w 167"/>
                  <a:gd name="T1" fmla="*/ 0 h 305"/>
                  <a:gd name="T2" fmla="*/ 167 w 167"/>
                  <a:gd name="T3" fmla="*/ 0 h 305"/>
                  <a:gd name="T4" fmla="*/ 167 w 167"/>
                  <a:gd name="T5" fmla="*/ 29 h 305"/>
                  <a:gd name="T6" fmla="*/ 33 w 167"/>
                  <a:gd name="T7" fmla="*/ 29 h 305"/>
                  <a:gd name="T8" fmla="*/ 33 w 167"/>
                  <a:gd name="T9" fmla="*/ 137 h 305"/>
                  <a:gd name="T10" fmla="*/ 165 w 167"/>
                  <a:gd name="T11" fmla="*/ 137 h 305"/>
                  <a:gd name="T12" fmla="*/ 165 w 167"/>
                  <a:gd name="T13" fmla="*/ 166 h 305"/>
                  <a:gd name="T14" fmla="*/ 33 w 167"/>
                  <a:gd name="T15" fmla="*/ 166 h 305"/>
                  <a:gd name="T16" fmla="*/ 33 w 167"/>
                  <a:gd name="T17" fmla="*/ 276 h 305"/>
                  <a:gd name="T18" fmla="*/ 167 w 167"/>
                  <a:gd name="T19" fmla="*/ 276 h 305"/>
                  <a:gd name="T20" fmla="*/ 167 w 167"/>
                  <a:gd name="T21" fmla="*/ 305 h 305"/>
                  <a:gd name="T22" fmla="*/ 0 w 167"/>
                  <a:gd name="T23" fmla="*/ 305 h 305"/>
                  <a:gd name="T24" fmla="*/ 0 w 167"/>
                  <a:gd name="T25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5">
                    <a:moveTo>
                      <a:pt x="0" y="0"/>
                    </a:moveTo>
                    <a:lnTo>
                      <a:pt x="167" y="0"/>
                    </a:lnTo>
                    <a:lnTo>
                      <a:pt x="167" y="29"/>
                    </a:lnTo>
                    <a:lnTo>
                      <a:pt x="33" y="29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6"/>
                    </a:lnTo>
                    <a:lnTo>
                      <a:pt x="33" y="166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51">
                <a:extLst>
                  <a:ext uri="{FF2B5EF4-FFF2-40B4-BE49-F238E27FC236}">
                    <a16:creationId xmlns:a16="http://schemas.microsoft.com/office/drawing/2014/main" id="{456D7F85-9B9D-B840-B39E-EB4EFD322F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4875" y="420688"/>
                <a:ext cx="449263" cy="484188"/>
              </a:xfrm>
              <a:custGeom>
                <a:avLst/>
                <a:gdLst>
                  <a:gd name="T0" fmla="*/ 35 w 283"/>
                  <a:gd name="T1" fmla="*/ 305 h 305"/>
                  <a:gd name="T2" fmla="*/ 0 w 283"/>
                  <a:gd name="T3" fmla="*/ 305 h 305"/>
                  <a:gd name="T4" fmla="*/ 125 w 283"/>
                  <a:gd name="T5" fmla="*/ 0 h 305"/>
                  <a:gd name="T6" fmla="*/ 158 w 283"/>
                  <a:gd name="T7" fmla="*/ 0 h 305"/>
                  <a:gd name="T8" fmla="*/ 283 w 283"/>
                  <a:gd name="T9" fmla="*/ 305 h 305"/>
                  <a:gd name="T10" fmla="*/ 246 w 283"/>
                  <a:gd name="T11" fmla="*/ 305 h 305"/>
                  <a:gd name="T12" fmla="*/ 210 w 283"/>
                  <a:gd name="T13" fmla="*/ 219 h 305"/>
                  <a:gd name="T14" fmla="*/ 71 w 283"/>
                  <a:gd name="T15" fmla="*/ 219 h 305"/>
                  <a:gd name="T16" fmla="*/ 35 w 283"/>
                  <a:gd name="T17" fmla="*/ 305 h 305"/>
                  <a:gd name="T18" fmla="*/ 142 w 283"/>
                  <a:gd name="T19" fmla="*/ 39 h 305"/>
                  <a:gd name="T20" fmla="*/ 80 w 283"/>
                  <a:gd name="T21" fmla="*/ 192 h 305"/>
                  <a:gd name="T22" fmla="*/ 201 w 283"/>
                  <a:gd name="T23" fmla="*/ 192 h 305"/>
                  <a:gd name="T24" fmla="*/ 142 w 283"/>
                  <a:gd name="T25" fmla="*/ 3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3" h="305">
                    <a:moveTo>
                      <a:pt x="35" y="305"/>
                    </a:moveTo>
                    <a:lnTo>
                      <a:pt x="0" y="305"/>
                    </a:lnTo>
                    <a:lnTo>
                      <a:pt x="125" y="0"/>
                    </a:lnTo>
                    <a:lnTo>
                      <a:pt x="158" y="0"/>
                    </a:lnTo>
                    <a:lnTo>
                      <a:pt x="283" y="305"/>
                    </a:lnTo>
                    <a:lnTo>
                      <a:pt x="246" y="305"/>
                    </a:lnTo>
                    <a:lnTo>
                      <a:pt x="210" y="219"/>
                    </a:lnTo>
                    <a:lnTo>
                      <a:pt x="71" y="219"/>
                    </a:lnTo>
                    <a:lnTo>
                      <a:pt x="35" y="305"/>
                    </a:lnTo>
                    <a:close/>
                    <a:moveTo>
                      <a:pt x="142" y="39"/>
                    </a:moveTo>
                    <a:lnTo>
                      <a:pt x="80" y="192"/>
                    </a:lnTo>
                    <a:lnTo>
                      <a:pt x="201" y="192"/>
                    </a:lnTo>
                    <a:lnTo>
                      <a:pt x="1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52">
                <a:extLst>
                  <a:ext uri="{FF2B5EF4-FFF2-40B4-BE49-F238E27FC236}">
                    <a16:creationId xmlns:a16="http://schemas.microsoft.com/office/drawing/2014/main" id="{6CD6F964-2278-F945-BB01-AA831572C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420688"/>
                <a:ext cx="322263" cy="484188"/>
              </a:xfrm>
              <a:custGeom>
                <a:avLst/>
                <a:gdLst>
                  <a:gd name="T0" fmla="*/ 0 w 86"/>
                  <a:gd name="T1" fmla="*/ 0 h 127"/>
                  <a:gd name="T2" fmla="*/ 33 w 86"/>
                  <a:gd name="T3" fmla="*/ 0 h 127"/>
                  <a:gd name="T4" fmla="*/ 69 w 86"/>
                  <a:gd name="T5" fmla="*/ 6 h 127"/>
                  <a:gd name="T6" fmla="*/ 86 w 86"/>
                  <a:gd name="T7" fmla="*/ 40 h 127"/>
                  <a:gd name="T8" fmla="*/ 79 w 86"/>
                  <a:gd name="T9" fmla="*/ 65 h 127"/>
                  <a:gd name="T10" fmla="*/ 50 w 86"/>
                  <a:gd name="T11" fmla="*/ 79 h 127"/>
                  <a:gd name="T12" fmla="*/ 82 w 86"/>
                  <a:gd name="T13" fmla="*/ 127 h 127"/>
                  <a:gd name="T14" fmla="*/ 66 w 86"/>
                  <a:gd name="T15" fmla="*/ 127 h 127"/>
                  <a:gd name="T16" fmla="*/ 30 w 86"/>
                  <a:gd name="T17" fmla="*/ 72 h 127"/>
                  <a:gd name="T18" fmla="*/ 35 w 86"/>
                  <a:gd name="T19" fmla="*/ 72 h 127"/>
                  <a:gd name="T20" fmla="*/ 63 w 86"/>
                  <a:gd name="T21" fmla="*/ 65 h 127"/>
                  <a:gd name="T22" fmla="*/ 72 w 86"/>
                  <a:gd name="T23" fmla="*/ 42 h 127"/>
                  <a:gd name="T24" fmla="*/ 60 w 86"/>
                  <a:gd name="T25" fmla="*/ 17 h 127"/>
                  <a:gd name="T26" fmla="*/ 34 w 86"/>
                  <a:gd name="T27" fmla="*/ 12 h 127"/>
                  <a:gd name="T28" fmla="*/ 14 w 86"/>
                  <a:gd name="T29" fmla="*/ 12 h 127"/>
                  <a:gd name="T30" fmla="*/ 14 w 86"/>
                  <a:gd name="T31" fmla="*/ 127 h 127"/>
                  <a:gd name="T32" fmla="*/ 0 w 86"/>
                  <a:gd name="T33" fmla="*/ 127 h 127"/>
                  <a:gd name="T34" fmla="*/ 0 w 86"/>
                  <a:gd name="T3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" h="127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53" y="0"/>
                      <a:pt x="62" y="2"/>
                      <a:pt x="69" y="6"/>
                    </a:cubicBezTo>
                    <a:cubicBezTo>
                      <a:pt x="79" y="12"/>
                      <a:pt x="86" y="26"/>
                      <a:pt x="86" y="40"/>
                    </a:cubicBezTo>
                    <a:cubicBezTo>
                      <a:pt x="86" y="49"/>
                      <a:pt x="84" y="58"/>
                      <a:pt x="79" y="65"/>
                    </a:cubicBezTo>
                    <a:cubicBezTo>
                      <a:pt x="71" y="76"/>
                      <a:pt x="62" y="78"/>
                      <a:pt x="50" y="79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3" y="72"/>
                      <a:pt x="56" y="71"/>
                      <a:pt x="63" y="65"/>
                    </a:cubicBezTo>
                    <a:cubicBezTo>
                      <a:pt x="70" y="58"/>
                      <a:pt x="72" y="51"/>
                      <a:pt x="72" y="42"/>
                    </a:cubicBezTo>
                    <a:cubicBezTo>
                      <a:pt x="72" y="32"/>
                      <a:pt x="68" y="22"/>
                      <a:pt x="60" y="17"/>
                    </a:cubicBezTo>
                    <a:cubicBezTo>
                      <a:pt x="53" y="13"/>
                      <a:pt x="46" y="12"/>
                      <a:pt x="3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Freeform 53">
                <a:extLst>
                  <a:ext uri="{FF2B5EF4-FFF2-40B4-BE49-F238E27FC236}">
                    <a16:creationId xmlns:a16="http://schemas.microsoft.com/office/drawing/2014/main" id="{91B47007-3603-2C48-BBBA-949F5C4FE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663" y="420688"/>
                <a:ext cx="287338" cy="484188"/>
              </a:xfrm>
              <a:custGeom>
                <a:avLst/>
                <a:gdLst>
                  <a:gd name="T0" fmla="*/ 73 w 181"/>
                  <a:gd name="T1" fmla="*/ 29 h 305"/>
                  <a:gd name="T2" fmla="*/ 0 w 181"/>
                  <a:gd name="T3" fmla="*/ 29 h 305"/>
                  <a:gd name="T4" fmla="*/ 0 w 181"/>
                  <a:gd name="T5" fmla="*/ 0 h 305"/>
                  <a:gd name="T6" fmla="*/ 181 w 181"/>
                  <a:gd name="T7" fmla="*/ 0 h 305"/>
                  <a:gd name="T8" fmla="*/ 181 w 181"/>
                  <a:gd name="T9" fmla="*/ 29 h 305"/>
                  <a:gd name="T10" fmla="*/ 106 w 181"/>
                  <a:gd name="T11" fmla="*/ 29 h 305"/>
                  <a:gd name="T12" fmla="*/ 106 w 181"/>
                  <a:gd name="T13" fmla="*/ 305 h 305"/>
                  <a:gd name="T14" fmla="*/ 73 w 181"/>
                  <a:gd name="T15" fmla="*/ 305 h 305"/>
                  <a:gd name="T16" fmla="*/ 73 w 181"/>
                  <a:gd name="T17" fmla="*/ 2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305">
                    <a:moveTo>
                      <a:pt x="73" y="29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29"/>
                    </a:lnTo>
                    <a:lnTo>
                      <a:pt x="106" y="29"/>
                    </a:lnTo>
                    <a:lnTo>
                      <a:pt x="106" y="305"/>
                    </a:lnTo>
                    <a:lnTo>
                      <a:pt x="73" y="305"/>
                    </a:lnTo>
                    <a:lnTo>
                      <a:pt x="7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54">
                <a:extLst>
                  <a:ext uri="{FF2B5EF4-FFF2-40B4-BE49-F238E27FC236}">
                    <a16:creationId xmlns:a16="http://schemas.microsoft.com/office/drawing/2014/main" id="{ECE2EB49-8D83-5944-92D9-4BA1C058C6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388" y="420688"/>
                <a:ext cx="338138" cy="484188"/>
              </a:xfrm>
              <a:custGeom>
                <a:avLst/>
                <a:gdLst>
                  <a:gd name="T0" fmla="*/ 0 w 213"/>
                  <a:gd name="T1" fmla="*/ 305 h 305"/>
                  <a:gd name="T2" fmla="*/ 0 w 213"/>
                  <a:gd name="T3" fmla="*/ 0 h 305"/>
                  <a:gd name="T4" fmla="*/ 34 w 213"/>
                  <a:gd name="T5" fmla="*/ 0 h 305"/>
                  <a:gd name="T6" fmla="*/ 34 w 213"/>
                  <a:gd name="T7" fmla="*/ 135 h 305"/>
                  <a:gd name="T8" fmla="*/ 178 w 213"/>
                  <a:gd name="T9" fmla="*/ 135 h 305"/>
                  <a:gd name="T10" fmla="*/ 178 w 213"/>
                  <a:gd name="T11" fmla="*/ 0 h 305"/>
                  <a:gd name="T12" fmla="*/ 213 w 213"/>
                  <a:gd name="T13" fmla="*/ 0 h 305"/>
                  <a:gd name="T14" fmla="*/ 213 w 213"/>
                  <a:gd name="T15" fmla="*/ 305 h 305"/>
                  <a:gd name="T16" fmla="*/ 178 w 213"/>
                  <a:gd name="T17" fmla="*/ 305 h 305"/>
                  <a:gd name="T18" fmla="*/ 178 w 213"/>
                  <a:gd name="T19" fmla="*/ 166 h 305"/>
                  <a:gd name="T20" fmla="*/ 34 w 213"/>
                  <a:gd name="T21" fmla="*/ 166 h 305"/>
                  <a:gd name="T22" fmla="*/ 34 w 213"/>
                  <a:gd name="T23" fmla="*/ 305 h 305"/>
                  <a:gd name="T24" fmla="*/ 0 w 213"/>
                  <a:gd name="T2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3" h="305">
                    <a:moveTo>
                      <a:pt x="0" y="305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34" y="135"/>
                    </a:lnTo>
                    <a:lnTo>
                      <a:pt x="178" y="135"/>
                    </a:lnTo>
                    <a:lnTo>
                      <a:pt x="178" y="0"/>
                    </a:lnTo>
                    <a:lnTo>
                      <a:pt x="213" y="0"/>
                    </a:lnTo>
                    <a:lnTo>
                      <a:pt x="213" y="305"/>
                    </a:lnTo>
                    <a:lnTo>
                      <a:pt x="178" y="305"/>
                    </a:lnTo>
                    <a:lnTo>
                      <a:pt x="178" y="166"/>
                    </a:lnTo>
                    <a:lnTo>
                      <a:pt x="34" y="166"/>
                    </a:lnTo>
                    <a:lnTo>
                      <a:pt x="34" y="305"/>
                    </a:lnTo>
                    <a:lnTo>
                      <a:pt x="0" y="3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980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44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D391143-E5F4-7147-A49C-C97E46D31CB9}"/>
              </a:ext>
            </a:extLst>
          </p:cNvPr>
          <p:cNvSpPr/>
          <p:nvPr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1795DF-ED94-264E-A644-0AC4604D9AE8}"/>
              </a:ext>
            </a:extLst>
          </p:cNvPr>
          <p:cNvGrpSpPr/>
          <p:nvPr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42491059-6311-3E47-B496-E66CC31F58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73560FFE-D509-5A48-BDCB-94D175065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837BAFD4-F852-024A-A328-0D4E4BA096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D062D56-DD5A-EE43-99FA-B117C51F211D}"/>
              </a:ext>
            </a:extLst>
          </p:cNvPr>
          <p:cNvSpPr/>
          <p:nvPr/>
        </p:nvSpPr>
        <p:spPr>
          <a:xfrm>
            <a:off x="0" y="203200"/>
            <a:ext cx="9144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1173395"/>
            <a:ext cx="7795260" cy="507831"/>
          </a:xfrm>
        </p:spPr>
        <p:txBody>
          <a:bodyPr>
            <a:spAutoFit/>
          </a:bodyPr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271860"/>
            <a:ext cx="7964942" cy="1253164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441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2A1C410-936C-A946-AF97-54C52E42FE65}"/>
              </a:ext>
            </a:extLst>
          </p:cNvPr>
          <p:cNvSpPr/>
          <p:nvPr/>
        </p:nvSpPr>
        <p:spPr>
          <a:xfrm>
            <a:off x="0" y="2463616"/>
            <a:ext cx="9144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085818"/>
            <a:ext cx="7886700" cy="507831"/>
          </a:xfrm>
        </p:spPr>
        <p:txBody>
          <a:bodyPr anchor="ctr">
            <a:spAutoFit/>
          </a:bodyPr>
          <a:lstStyle>
            <a:lvl1pPr algn="ctr"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57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546" y="1173394"/>
            <a:ext cx="5105804" cy="507831"/>
          </a:xfrm>
        </p:spPr>
        <p:txBody>
          <a:bodyPr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12531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12531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7A3EC2D-65B0-4B94-A1E4-D0CC6E9E9768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4B1D8-5ADF-4343-B62E-F6F3553CEE2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0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773992"/>
            <a:ext cx="7886700" cy="507831"/>
          </a:xfrm>
        </p:spPr>
        <p:txBody>
          <a:bodyPr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2135743"/>
            <a:ext cx="3868340" cy="3693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12531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2135743"/>
            <a:ext cx="3887391" cy="3693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12531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8A41B823-B99B-4570-8BBD-EC175ECB874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8F5FF-63DF-4C3E-8BFA-736E10B80F9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390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1413" y="965645"/>
            <a:ext cx="4993937" cy="923330"/>
          </a:xfrm>
        </p:spPr>
        <p:txBody>
          <a:bodyPr/>
          <a:lstStyle>
            <a:lvl1pPr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EF4A060B-3BB6-4A91-BE17-73CFC9FC2938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EA2E5-A66A-4DED-BA91-99F584F9799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68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B4630D2-77EA-4913-A69D-50861A81EADC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AB912-AE74-4CA3-AF1F-24139261152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07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300270"/>
            <a:ext cx="2949178" cy="7571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162249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27699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FC8EF7FF-9112-4873-B491-C7F0F54E24C4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80955-2BA7-4241-BD59-E19E26368D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08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300270"/>
            <a:ext cx="2949178" cy="7571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6166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27699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38BEA21-118D-41D1-8D70-0BDFED557843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C5227-6082-4160-BEE8-FDD89C792C8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53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-2263671" y="2214710"/>
            <a:ext cx="10948703" cy="3000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CE288853-F542-4803-BF11-56A484592B81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C2307-1F65-46FC-9C5B-F6F220A311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3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23659" y="365125"/>
            <a:ext cx="61170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78684" y="365125"/>
            <a:ext cx="135069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DB16080F-705E-4511-9380-964BB5FF0CDA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DB499-D46F-4896-8F22-C62049E9B4D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31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59C7A6-D5D7-AB4F-B44F-E7FCF674C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0" y="0"/>
            <a:ext cx="10287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6BF381-EC61-6849-8D46-8B150299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65" y="2930504"/>
            <a:ext cx="3680947" cy="440946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F570B87-6A33-6D43-B8E5-2F92176EA5DD}"/>
              </a:ext>
            </a:extLst>
          </p:cNvPr>
          <p:cNvGrpSpPr/>
          <p:nvPr/>
        </p:nvGrpSpPr>
        <p:grpSpPr>
          <a:xfrm>
            <a:off x="3112898" y="528603"/>
            <a:ext cx="3699255" cy="2120900"/>
            <a:chOff x="3761206" y="725010"/>
            <a:chExt cx="4932340" cy="21209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8470524-0B5B-5A46-A813-150DCBD612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088255" y="930910"/>
              <a:ext cx="787400" cy="7747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88C8E61-000C-D042-B85F-063A438D11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 rot="20357980">
              <a:off x="6559946" y="725010"/>
              <a:ext cx="2133600" cy="21209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39668C-655F-F745-8FBC-0FE3FABD3D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761206" y="2026497"/>
              <a:ext cx="1028700" cy="635000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EB35260-6306-BC40-B650-C58F4BFD8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6793" y="304800"/>
            <a:ext cx="2077181" cy="84042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00350" y="4489401"/>
            <a:ext cx="3261425" cy="1064394"/>
          </a:xfrm>
        </p:spPr>
        <p:txBody>
          <a:bodyPr wrap="square"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  <a:p>
            <a:r>
              <a:rPr lang="en-US" dirty="0"/>
              <a:t>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92E3A0-72B3-2244-99BB-9447B75D90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5918" y="6075666"/>
            <a:ext cx="2066925" cy="3365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09D3622-563B-A444-94C9-1DB71C797B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9718" y="5797540"/>
            <a:ext cx="628650" cy="8382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6DAD6D7-F651-9748-BA70-0F450DB848ED}"/>
              </a:ext>
            </a:extLst>
          </p:cNvPr>
          <p:cNvGrpSpPr/>
          <p:nvPr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CABE9F-9DCA-0144-9104-285DA7EA0C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C81EE784-4E91-794D-A303-C50441EB1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80306C65-61CD-0A43-B279-F5471F609E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6039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12383 0 " pathEditMode="relative" rAng="0" ptsTypes="AA">
                                      <p:cBhvr>
                                        <p:cTn id="6" dur="4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69 -0.35463 L -0.15169 -0.2213 " pathEditMode="relative" ptsTypes="AA">
                                      <p:cBhvr>
                                        <p:cTn id="8" dur="21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2878 1.85185E-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04323 -0.01898 " pathEditMode="relative" rAng="0" ptsTypes="AA">
                                      <p:cBhvr>
                                        <p:cTn id="12" dur="2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-9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4583 -0.06852 " pathEditMode="relative" rAng="0" ptsTypes="AA">
                                      <p:cBhvr>
                                        <p:cTn id="14" dur="1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640">
          <p15:clr>
            <a:srgbClr val="FBAE40"/>
          </p15:clr>
        </p15:guide>
        <p15:guide id="2" pos="336">
          <p15:clr>
            <a:srgbClr val="FBAE40"/>
          </p15:clr>
        </p15:guide>
        <p15:guide id="3" orient="horz" pos="1944">
          <p15:clr>
            <a:srgbClr val="FBAE40"/>
          </p15:clr>
        </p15:guide>
        <p15:guide id="4" pos="235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B784-2218-476F-91C9-CA8D06F40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D88C80-899A-4749-8563-CBC14CF38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56B20E-08CD-42B9-8A98-8785B2F7B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CCF9D-0C62-4908-BEAA-A8617C61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65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659C7A6-D5D7-AB4F-B44F-E7FCF674C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3000" y="0"/>
            <a:ext cx="10287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F6BF381-EC61-6849-8D46-8B1502992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665" y="2930504"/>
            <a:ext cx="3680947" cy="4409468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F570B87-6A33-6D43-B8E5-2F92176EA5DD}"/>
              </a:ext>
            </a:extLst>
          </p:cNvPr>
          <p:cNvGrpSpPr/>
          <p:nvPr/>
        </p:nvGrpSpPr>
        <p:grpSpPr>
          <a:xfrm>
            <a:off x="3112898" y="529961"/>
            <a:ext cx="3699255" cy="2120900"/>
            <a:chOff x="3761206" y="725010"/>
            <a:chExt cx="4932340" cy="21209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8470524-0B5B-5A46-A813-150DCBD612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088255" y="930910"/>
              <a:ext cx="787400" cy="7747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88C8E61-000C-D042-B85F-063A438D11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 rot="20357980">
              <a:off x="6559946" y="725010"/>
              <a:ext cx="2133600" cy="21209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A39668C-655F-F745-8FBC-0FE3FABD3D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3761206" y="2026497"/>
              <a:ext cx="1028700" cy="635000"/>
            </a:xfrm>
            <a:prstGeom prst="rect">
              <a:avLst/>
            </a:prstGeom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EB35260-6306-BC40-B650-C58F4BFD8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6793" y="304800"/>
            <a:ext cx="2077181" cy="84042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94117" y="4567192"/>
            <a:ext cx="4348161" cy="1064394"/>
          </a:xfrm>
        </p:spPr>
        <p:txBody>
          <a:bodyPr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  <a:p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92E3A0-72B3-2244-99BB-9447B75D90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5918" y="6075666"/>
            <a:ext cx="2066925" cy="3365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09D3622-563B-A444-94C9-1DB71C797B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9718" y="5797540"/>
            <a:ext cx="628650" cy="8382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6A033BF-C6F2-B044-9675-308224BB39F9}"/>
              </a:ext>
            </a:extLst>
          </p:cNvPr>
          <p:cNvGrpSpPr/>
          <p:nvPr/>
        </p:nvGrpSpPr>
        <p:grpSpPr>
          <a:xfrm>
            <a:off x="-355333" y="-10705"/>
            <a:ext cx="2398142" cy="6876906"/>
            <a:chOff x="-473777" y="-18943"/>
            <a:chExt cx="3197522" cy="6876906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C0C21296-6025-0943-897B-8B5D72A22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68BAE1"/>
                </a:gs>
                <a:gs pos="3000">
                  <a:srgbClr val="88CFEB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61B1CBDF-D6B7-3A48-81A4-8A62E5534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D5ED"/>
                </a:gs>
                <a:gs pos="71000">
                  <a:srgbClr val="52B3D9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4407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12383 0 " pathEditMode="relative" rAng="0" ptsTypes="AA">
                                      <p:cBhvr>
                                        <p:cTn id="6" dur="4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69 -0.35463 L -0.15169 -0.2213 " pathEditMode="relative" ptsTypes="AA">
                                      <p:cBhvr>
                                        <p:cTn id="8" dur="215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-0.02878 1.85185E-6 " pathEditMode="relative" rAng="0" ptsTypes="AA">
                                      <p:cBhvr>
                                        <p:cTn id="10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48148E-6 L -0.04323 -0.01898 " pathEditMode="relative" rAng="0" ptsTypes="AA">
                                      <p:cBhvr>
                                        <p:cTn id="12" dur="2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1" y="-94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-0.04583 -0.06852 " pathEditMode="relative" rAng="0" ptsTypes="AA">
                                      <p:cBhvr>
                                        <p:cTn id="14" dur="1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872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688">
          <p15:clr>
            <a:srgbClr val="FBAE40"/>
          </p15:clr>
        </p15:guide>
        <p15:guide id="4" orient="horz" pos="29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 userDrawn="1"/>
        </p:nvSpPr>
        <p:spPr bwMode="auto">
          <a:xfrm>
            <a:off x="-1588" y="901700"/>
            <a:ext cx="915035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5827A8-BC09-4AD9-B0B0-AB2E5DF4EE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1864" y="0"/>
            <a:ext cx="2077181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735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FBD14-EED1-4414-B088-FE9AEFFC97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7D4B6-3475-4A7F-91DA-67DE4FA45C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FB7E0-8059-4E5B-9C68-D4A1CA291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9C03A-E830-4307-92BB-9D0D15846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89073-FD7A-4A5E-8EA6-749DF695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346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B59B6-18D3-4661-86E0-1F03BA1AF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0C567-8A56-4027-B28D-6EFC51B12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1A34C-708A-4196-BC05-E3BC1D632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D5D17-AB1A-4422-95A5-76DBFD53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29502-B099-4943-9C28-5D9E63348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24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9058E-2DA4-478F-BF15-67A3A4DB9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D7660-20E8-4B55-A725-509215775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A2530-F7FD-4319-9B12-B7E30D829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771D4-FA3C-4C5C-98AE-3232BFBE2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4939A-4F89-4EB4-B23A-644CBC7D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42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6A27-64B4-4187-B6DD-1EA820B32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8AA11-47C4-4895-80E6-180133A5C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8D672-083B-46C1-A345-1D97487E1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169F0-0E5C-4147-9A3B-87AAF11C4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18C2E-E51E-4ABC-A34F-8BAB3F4D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0C01C-5367-4EDB-9FCB-BCBCA4063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79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EE06-B4E1-4649-B153-3EB93ADB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A9294-FF50-4F6A-A862-D5B609EF4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C689C7-2731-4FD0-B679-EEAED4379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676DB-63EE-497A-8341-68B1A99904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69B9B3-6886-43F0-9D6E-8B7E721E3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506015-681D-4824-8CB0-D9041774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5FACE-B7A1-4602-BFDB-C143F1217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E9380F-9475-4746-8D73-DD1AF8E3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922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8A4B9-B39D-486D-8A04-41E88BE6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CDF94-5D6B-49FE-A557-72EE235E9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B0141-691E-4EDE-B0EF-227A3E57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5E0A2-8076-4D0F-AFFB-A6AD0029C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458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AA9C6B-0ADD-4201-8F4B-7CF9F0BE8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65B1FC-053E-4C35-BFD4-C79C7523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430B0-0884-4500-B8A0-B320B66A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065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A65C8-5C9D-4643-AA13-F115350C9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3C3BA-C3A5-4F7D-A5C9-9522ED8C1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9827F-2C1A-47FC-95B2-E999E4760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34425-4CB9-4556-A7EF-3ECB234BA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B5ECD-BFA6-47F5-8DD6-86CE084DD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28048-0492-4174-B308-3FBCE38AF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841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914FE-AEE1-4937-80CE-859E5380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0F30E9-C3AB-4673-BA74-85EEBEB1F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6E6B1-AE16-4C16-A669-2C153D66B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3E190-87BC-4D70-B065-AA6FC2960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A1FB3-0C5B-47A2-BE5C-D4A06463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7B49D-B9B4-4FF0-956F-7D8FC5748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422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52AC-BB91-4361-9643-6EF0B9EBD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E6729-41F3-4CCC-9DBA-F3E5A8374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585D65-C9CC-427B-A78C-C5E4B1055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6144C-A16B-4642-B156-A50149941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8B4FC-7561-47D1-B5C3-206F63EE5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26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623FB-5CCE-4904-974C-749451969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D4787C-D78B-4A69-942F-B9DDE147C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4FC74-BA43-4662-B48C-02B550699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628D4-FDE2-45B8-B1EA-46D177BB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6DE10-3436-4B81-B3E5-C048BBBEE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958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0A01A-87AC-4761-8603-9908D1770F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347BD-A682-40CD-95CC-929E1C696A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E2E1E-ECCA-4DF7-A2AA-EF92EB03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B091A-0AA4-4F46-B9E6-7E11DC182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D55AC-D423-4DDA-80C9-06844D0C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820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3148-A023-4F9E-9D50-41804512D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28D0B-61CF-49EF-AF34-40E878607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5AF9D-6A11-41F7-9FB8-B78B4981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CCE64-A9FC-43CF-9B89-9D1E8241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2700F-5D75-4A28-85E4-A18C3360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352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280C-EC4C-45AD-8CF7-09937E978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0F9A2-F79C-45BA-B4A6-92060AA9B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D28B7-C204-4139-9DEF-2E43A78A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82D45-2C9A-4F31-8CE1-27239D45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D55B3-584A-40CD-B157-03501271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17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DBD07-D976-44CD-9F6B-73DE1F10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BA5DC-3710-40E8-BCA1-1323DCA86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11A3C-685B-4B00-A40A-9EAC0655E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0FCDB-7255-4656-A549-DDF9459A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32FED-134B-4761-9717-188FAA005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66D901-3307-4E68-989A-02960D1D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68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02335-E269-4F82-8090-57C5C5886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32339-6EA4-413B-AE2F-41A43F58C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E0A596-18F8-4F50-8025-92C4197D5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0AD7D0-B2DD-483E-969B-5887FB5E7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E0234-7F47-4B07-9571-A39B528682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D6EFDA-C601-435D-8007-BBBF6B925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7CA1D1-6B78-4488-A975-CAF18756C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F6A457-9549-443C-93B3-D14A87C89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955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A608-2BE6-47F7-92FF-198332641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EF5BBD-EA24-4070-AC97-222C37FD6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85AD8-4B3A-4274-8B92-8506743F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E5B84-244D-4EED-A9A8-8F8BDB758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060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EB32D7-631A-4F0D-8C15-B53706EAE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8DCA91-ECF5-4B5C-8EBA-1F2B792B8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A2F88-A575-4A17-B923-AE850F74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20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E7D5B-9907-4A08-97F6-A1478D9E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26C6B-68A1-4398-96CA-F636B3C80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498F9-DDC0-4BA9-B7A5-45C1E0001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79CDD-F8F4-428E-AFB4-085B6C68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6F050-9F11-412F-9C56-E01E0A34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48E7E4-A7F4-42A0-9268-E90A72592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117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E8D71-7B59-4A35-81BA-B372697B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860B0-F5CE-454E-B4A4-DF3B28A31C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C6004-68D4-483D-A4CC-6B47AABC5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E4049-2E5E-4920-95C0-027AAE0E7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D2AB6-D289-481B-AE8C-0D93187D4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2DB73-802C-4172-BEF7-3CCB13F33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951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535D-E7FF-4D9A-A7B8-F858E5C96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7E76A-0707-48F3-B999-8D9555A4C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F9847-64B6-4AC7-A224-FFCB8A3F8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FB52C-7EB6-4D7D-85FF-032B95DC6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8F18E-361E-404A-AEBE-2E97C24C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40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F1E6D3-F192-44B1-88F1-2B295C66ED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2A670-ED05-41B0-B1F4-7C66F91D6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F16C2-C588-4263-BF3E-CDAAD7D48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74653-8B19-4CF3-AA83-2CCA150D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F79A3-2AD0-4548-9BA9-021E6BDCC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051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D95E8-5BAE-481F-8B18-206014F6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2155FB-7807-4E21-A431-14F93185F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ECBD-F70F-40F5-B679-DD17648B9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A7717-3570-4C2A-997F-43D4CCDB1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BE62C-B21A-423A-B05A-DC470409E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032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1DC62-6A3A-4998-92C4-6691CBA0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6173D-DC1F-4C4B-A0AF-2EFB8F881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6F73B-4ACB-45C4-9B68-499220DE1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4CEBB-AD6E-4A11-B3A8-EAE8A30DF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B2D45-8F1D-437F-B245-405178904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211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3BD43-6534-4923-A830-A47743825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14A4-75A3-4E5D-9D65-DC3F12DA8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2DC4F-A488-4CCB-98D0-463656CBE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6FB09-131D-49AB-A251-AF7E74E4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EE131-AD84-43F0-803F-306CCE1D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4375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D4F0-CAA1-485C-AC1E-7655B5DE0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247B0-03E1-4C6A-AC87-CBD9C6CCC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0E8BC-18AA-45A5-8CFA-31A284E3E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6588C-F0BA-4FD6-BF6C-BF96CBC3C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FB751-3CFB-4F36-8087-D1B4CAFF9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58DFC3-15C2-4974-8D72-19C700C4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506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B65F7-FE6C-40E8-808D-0C085466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4605D-55D6-4058-82BB-13C6CB4A9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D16F6-B650-436B-8EF5-64E67E071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2BCC7-7E04-41B6-BEAB-E2BA804C0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D0FD31-734A-479C-B64E-4AFC5E4CD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6E4943-A2E6-4D1E-B8F2-94B3D63DE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88C53A-3A5B-4179-AA1B-F370D733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F66000-5F8D-4056-B524-1980F0BE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151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B2E4-D204-4714-A427-F69250D8E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C7BC18-97FA-44BE-9A41-06138DCD9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C96BA-2799-4F1F-9C89-4178ACCD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D3E38C-EF9A-43E6-860E-60FCF26A4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703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427A1-BD83-4432-8384-49144B1E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F175B-E956-4EFA-A251-3D0CA725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294ED-5798-4A60-A6EC-D5947F33D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822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C12ED-4543-4599-8FD5-71EDDED05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2A552-E3E2-4260-853E-8B489B87C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D86D9-DB6A-4C03-82E8-A074CD3C2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61073-655A-4792-95B9-CDCF6BAEC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6D6BF-B85B-417A-80FB-C947C3194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67CFA-E80B-45D9-803B-3ED90634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345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21A32-1AB1-4D8D-8F1A-5B29D0DB8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D6FE67-6AE6-441F-8AD1-54A259761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1DB46-57CD-4CA5-B605-FC41E7993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02AB0-0414-4CDD-A41A-3CEA8B761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2492F8-D97E-4656-B171-E84C498C8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7EEBF-586D-42AB-8E2D-057C65E8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581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A5F1-63CD-4C95-85E6-C497FDF82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35A99-8F9C-4138-883B-6D141CF87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D9A6F-6B89-4D4C-83EB-FAC0ADC9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E96F2-F9BD-48A8-9641-481BECB4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A52C9-3971-4F6F-9A50-FBE3E549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5053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222A1-9911-45EF-9123-FA8A54106C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4DE15A-ED5B-48F2-92D7-D103C6DF3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5F95B-AA11-4A5D-94CB-15B075589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81BAC-9166-4F6B-A523-F416E67E1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EA4F5-9F24-4905-9E70-048D3CFDD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26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800000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grpSp>
        <p:nvGrpSpPr>
          <p:cNvPr id="5125" name="Group 5"/>
          <p:cNvGrpSpPr>
            <a:grpSpLocks/>
          </p:cNvGrpSpPr>
          <p:nvPr userDrawn="1"/>
        </p:nvGrpSpPr>
        <p:grpSpPr bwMode="auto">
          <a:xfrm>
            <a:off x="0" y="1120775"/>
            <a:ext cx="9144000" cy="68263"/>
            <a:chOff x="0" y="1632"/>
            <a:chExt cx="5760" cy="43"/>
          </a:xfrm>
        </p:grpSpPr>
        <p:sp>
          <p:nvSpPr>
            <p:cNvPr id="5126" name="Line 6"/>
            <p:cNvSpPr>
              <a:spLocks noChangeShapeType="1"/>
            </p:cNvSpPr>
            <p:nvPr userDrawn="1"/>
          </p:nvSpPr>
          <p:spPr bwMode="auto">
            <a:xfrm>
              <a:off x="0" y="1632"/>
              <a:ext cx="576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Line 7"/>
            <p:cNvSpPr>
              <a:spLocks noChangeShapeType="1"/>
            </p:cNvSpPr>
            <p:nvPr userDrawn="1"/>
          </p:nvSpPr>
          <p:spPr bwMode="auto">
            <a:xfrm>
              <a:off x="0" y="1675"/>
              <a:ext cx="57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134" name="Picture 14" descr="NASA logo-small-transpar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187325"/>
            <a:ext cx="1041400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1749425" cy="893763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236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71869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036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11275"/>
            <a:ext cx="4049713" cy="5149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713" y="1311275"/>
            <a:ext cx="4049712" cy="5149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93126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83516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311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76977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0782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17313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65510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9263" y="0"/>
            <a:ext cx="2062162" cy="6461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0"/>
            <a:ext cx="6037263" cy="6461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85875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800000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grpSp>
        <p:nvGrpSpPr>
          <p:cNvPr id="5125" name="Group 5"/>
          <p:cNvGrpSpPr>
            <a:grpSpLocks/>
          </p:cNvGrpSpPr>
          <p:nvPr userDrawn="1"/>
        </p:nvGrpSpPr>
        <p:grpSpPr bwMode="auto">
          <a:xfrm>
            <a:off x="0" y="1120775"/>
            <a:ext cx="9144000" cy="68263"/>
            <a:chOff x="0" y="1632"/>
            <a:chExt cx="5760" cy="43"/>
          </a:xfrm>
        </p:grpSpPr>
        <p:sp>
          <p:nvSpPr>
            <p:cNvPr id="5126" name="Line 6"/>
            <p:cNvSpPr>
              <a:spLocks noChangeShapeType="1"/>
            </p:cNvSpPr>
            <p:nvPr userDrawn="1"/>
          </p:nvSpPr>
          <p:spPr bwMode="auto">
            <a:xfrm>
              <a:off x="0" y="1632"/>
              <a:ext cx="576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Line 7"/>
            <p:cNvSpPr>
              <a:spLocks noChangeShapeType="1"/>
            </p:cNvSpPr>
            <p:nvPr userDrawn="1"/>
          </p:nvSpPr>
          <p:spPr bwMode="auto">
            <a:xfrm>
              <a:off x="0" y="1675"/>
              <a:ext cx="57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5134" name="Picture 14" descr="NASA logo-small-transpare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187325"/>
            <a:ext cx="1041400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5935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42797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48292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11275"/>
            <a:ext cx="4049713" cy="5149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1713" y="1311275"/>
            <a:ext cx="4049712" cy="5149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5273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30567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BFA6C1F-E5B8-493E-A656-922448378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38625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422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10640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30952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76094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9263" y="0"/>
            <a:ext cx="2062162" cy="64611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0"/>
            <a:ext cx="6037263" cy="6461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068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1303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E1F0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0"/>
            <a:ext cx="4495800" cy="112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Science Team Meeting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11275"/>
            <a:ext cx="8251825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grpSp>
        <p:nvGrpSpPr>
          <p:cNvPr id="4101" name="Group 5"/>
          <p:cNvGrpSpPr>
            <a:grpSpLocks/>
          </p:cNvGrpSpPr>
          <p:nvPr userDrawn="1"/>
        </p:nvGrpSpPr>
        <p:grpSpPr bwMode="auto">
          <a:xfrm>
            <a:off x="0" y="1120775"/>
            <a:ext cx="9144000" cy="68263"/>
            <a:chOff x="0" y="1632"/>
            <a:chExt cx="5760" cy="43"/>
          </a:xfrm>
        </p:grpSpPr>
        <p:sp>
          <p:nvSpPr>
            <p:cNvPr id="4102" name="Line 6"/>
            <p:cNvSpPr>
              <a:spLocks noChangeShapeType="1"/>
            </p:cNvSpPr>
            <p:nvPr userDrawn="1"/>
          </p:nvSpPr>
          <p:spPr bwMode="auto">
            <a:xfrm>
              <a:off x="0" y="1632"/>
              <a:ext cx="576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3" name="Line 7"/>
            <p:cNvSpPr>
              <a:spLocks noChangeShapeType="1"/>
            </p:cNvSpPr>
            <p:nvPr userDrawn="1"/>
          </p:nvSpPr>
          <p:spPr bwMode="auto">
            <a:xfrm>
              <a:off x="0" y="1675"/>
              <a:ext cx="57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111" name="Picture 1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92088"/>
            <a:ext cx="966787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4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2F2AE63-C1E5-704C-9056-02A05DAB687B}"/>
              </a:ext>
            </a:extLst>
          </p:cNvPr>
          <p:cNvPicPr>
            <a:picLocks noChangeAspect="1"/>
          </p:cNvPicPr>
          <p:nvPr/>
        </p:nvPicPr>
        <p:blipFill>
          <a:blip r:embed="rId21">
            <a:alphaModFix amt="60000"/>
          </a:blip>
          <a:stretch>
            <a:fillRect/>
          </a:stretch>
        </p:blipFill>
        <p:spPr>
          <a:xfrm>
            <a:off x="0" y="0"/>
            <a:ext cx="3886200" cy="6858000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76A75331-F385-1346-AAD4-3F5017245C4A}"/>
              </a:ext>
            </a:extLst>
          </p:cNvPr>
          <p:cNvSpPr>
            <a:spLocks/>
          </p:cNvSpPr>
          <p:nvPr/>
        </p:nvSpPr>
        <p:spPr bwMode="auto">
          <a:xfrm>
            <a:off x="-300415" y="-1287"/>
            <a:ext cx="1553072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4A22837A-E2B4-564F-9816-80ACF22F076B}"/>
              </a:ext>
            </a:extLst>
          </p:cNvPr>
          <p:cNvSpPr>
            <a:spLocks/>
          </p:cNvSpPr>
          <p:nvPr/>
        </p:nvSpPr>
        <p:spPr bwMode="auto">
          <a:xfrm>
            <a:off x="1134771" y="542"/>
            <a:ext cx="8025805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6454" y="1173395"/>
            <a:ext cx="5008579" cy="5078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6454" y="2214710"/>
            <a:ext cx="5008578" cy="30008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1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4579E44-5346-4CDE-AB2E-39C510960B2B}" type="datetimeFigureOut">
              <a:rPr lang="en-US" altLang="en-US" smtClean="0"/>
              <a:pPr/>
              <a:t>5/4/23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16489" y="642234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2FE6CA-C1AC-4820-BCD1-E6BA19E13E3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716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61" r:id="rId17"/>
    <p:sldLayoutId id="2147484123" r:id="rId18"/>
    <p:sldLayoutId id="2147484124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B972DD-C771-4735-9DDB-567AEF719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C998FA-3CA3-480B-9B4A-8BF034203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C6DD6-7688-4BD7-A305-B6CA2EFA3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5D818-7A11-43A9-BD59-C88234B7B8F7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79252-D414-4B10-A771-10CF593B8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448E-9307-4386-8386-054A380D9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93612-A29F-4F8F-84BD-E365255C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3" r:id="rId4"/>
    <p:sldLayoutId id="2147484154" r:id="rId5"/>
    <p:sldLayoutId id="2147484155" r:id="rId6"/>
    <p:sldLayoutId id="2147484156" r:id="rId7"/>
    <p:sldLayoutId id="2147484157" r:id="rId8"/>
    <p:sldLayoutId id="2147484158" r:id="rId9"/>
    <p:sldLayoutId id="2147484159" r:id="rId10"/>
    <p:sldLayoutId id="21474841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7BF4A6-5E67-4E16-B467-9C44C48B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0FF37-292E-4297-A6D1-B251C4DAB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6F9B1-7CE5-4466-A2C3-5EEDB5D72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EB197-C9D4-4536-9BC2-39923C1F2230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420BE-9DB0-4692-BA09-6173AE753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68E5A-0970-4180-AEBB-3E0EECD03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90CDE-8FA8-437C-A087-D8B855941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1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B901AC-D653-493B-8BAF-3C3DE352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1B4B0-F725-451B-BBA9-42684C486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3B73A-74F1-4131-AB0A-5743D281A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1C09D-D892-47F5-993C-818C4C9C077F}" type="datetimeFigureOut">
              <a:rPr lang="en-US" smtClean="0"/>
              <a:t>5/4/23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EA7CA-B9EB-4F8A-9D85-F6E4CD4DA4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7F4F4-D29A-49D0-AEB3-9AC624F81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05C6C-FB38-4996-B7CF-7F645819B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0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6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1303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E1F0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0"/>
            <a:ext cx="4495800" cy="112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Science Team Meeting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11275"/>
            <a:ext cx="8251825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grpSp>
        <p:nvGrpSpPr>
          <p:cNvPr id="4101" name="Group 5"/>
          <p:cNvGrpSpPr>
            <a:grpSpLocks/>
          </p:cNvGrpSpPr>
          <p:nvPr userDrawn="1"/>
        </p:nvGrpSpPr>
        <p:grpSpPr bwMode="auto">
          <a:xfrm>
            <a:off x="0" y="1120775"/>
            <a:ext cx="9144000" cy="68263"/>
            <a:chOff x="0" y="1632"/>
            <a:chExt cx="5760" cy="43"/>
          </a:xfrm>
        </p:grpSpPr>
        <p:sp>
          <p:nvSpPr>
            <p:cNvPr id="4102" name="Line 6"/>
            <p:cNvSpPr>
              <a:spLocks noChangeShapeType="1"/>
            </p:cNvSpPr>
            <p:nvPr userDrawn="1"/>
          </p:nvSpPr>
          <p:spPr bwMode="auto">
            <a:xfrm>
              <a:off x="0" y="1632"/>
              <a:ext cx="576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3" name="Line 7"/>
            <p:cNvSpPr>
              <a:spLocks noChangeShapeType="1"/>
            </p:cNvSpPr>
            <p:nvPr userDrawn="1"/>
          </p:nvSpPr>
          <p:spPr bwMode="auto">
            <a:xfrm>
              <a:off x="0" y="1675"/>
              <a:ext cx="57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111" name="Picture 1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92088"/>
            <a:ext cx="966787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73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11303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E1F0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0"/>
            <a:ext cx="4495800" cy="112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Science Team Meeting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311275"/>
            <a:ext cx="8251825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grpSp>
        <p:nvGrpSpPr>
          <p:cNvPr id="4101" name="Group 5"/>
          <p:cNvGrpSpPr>
            <a:grpSpLocks/>
          </p:cNvGrpSpPr>
          <p:nvPr userDrawn="1"/>
        </p:nvGrpSpPr>
        <p:grpSpPr bwMode="auto">
          <a:xfrm>
            <a:off x="0" y="1120775"/>
            <a:ext cx="9144000" cy="68263"/>
            <a:chOff x="0" y="1632"/>
            <a:chExt cx="5760" cy="43"/>
          </a:xfrm>
        </p:grpSpPr>
        <p:sp>
          <p:nvSpPr>
            <p:cNvPr id="4102" name="Line 6"/>
            <p:cNvSpPr>
              <a:spLocks noChangeShapeType="1"/>
            </p:cNvSpPr>
            <p:nvPr userDrawn="1"/>
          </p:nvSpPr>
          <p:spPr bwMode="auto">
            <a:xfrm>
              <a:off x="0" y="1632"/>
              <a:ext cx="5760" cy="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3" name="Line 7"/>
            <p:cNvSpPr>
              <a:spLocks noChangeShapeType="1"/>
            </p:cNvSpPr>
            <p:nvPr userDrawn="1"/>
          </p:nvSpPr>
          <p:spPr bwMode="auto">
            <a:xfrm>
              <a:off x="0" y="1675"/>
              <a:ext cx="57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111" name="Picture 1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192088"/>
            <a:ext cx="966787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40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png"/><Relationship Id="rId9" Type="http://schemas.openxmlformats.org/officeDocument/2006/relationships/image" Target="../media/image3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5.emf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w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rsen.2022.855159" TargetMode="External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30.xml"/><Relationship Id="rId4" Type="http://schemas.openxmlformats.org/officeDocument/2006/relationships/hyperlink" Target="https://doi.org/10.3389/frsen.2022.891481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80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03.jpeg"/><Relationship Id="rId4" Type="http://schemas.openxmlformats.org/officeDocument/2006/relationships/image" Target="../media/image10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04CA88-B0F6-4C8B-8AB3-AA24ADC99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96"/>
            <a:ext cx="952449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D3DDBE-00C0-4390-B62D-EBE383551CBA}"/>
              </a:ext>
            </a:extLst>
          </p:cNvPr>
          <p:cNvSpPr txBox="1"/>
          <p:nvPr/>
        </p:nvSpPr>
        <p:spPr>
          <a:xfrm>
            <a:off x="609600" y="70624"/>
            <a:ext cx="7620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NASA’s Space-based Lidar Observations: Science and Applications</a:t>
            </a:r>
            <a:endParaRPr lang="en-US" sz="3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322EB7-9C9C-4B7D-A5BB-989A77388101}"/>
              </a:ext>
            </a:extLst>
          </p:cNvPr>
          <p:cNvSpPr txBox="1"/>
          <p:nvPr/>
        </p:nvSpPr>
        <p:spPr>
          <a:xfrm>
            <a:off x="388883" y="1600200"/>
            <a:ext cx="54102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Ali H Omar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" panose="020F0502020204030203" pitchFamily="34" charset="0"/>
              </a:rPr>
              <a:t>&amp; Lidar Science Working Group at NASA Langley</a:t>
            </a:r>
            <a:endParaRPr lang="en-US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049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Picture 5" descr="E:\Documents\CMC Tech Talk\images\PSCbe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7" b="16211"/>
          <a:stretch>
            <a:fillRect/>
          </a:stretch>
        </p:blipFill>
        <p:spPr bwMode="auto">
          <a:xfrm>
            <a:off x="3175" y="1050925"/>
            <a:ext cx="9140825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62200" y="-9144"/>
            <a:ext cx="5943600" cy="1120775"/>
          </a:xfrm>
        </p:spPr>
        <p:txBody>
          <a:bodyPr/>
          <a:lstStyle/>
          <a:p>
            <a:pPr algn="ctr"/>
            <a:r>
              <a:rPr lang="en-US" alt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Lidar Detects a Wide Range of Features in the Atmosphere</a:t>
            </a:r>
          </a:p>
        </p:txBody>
      </p:sp>
      <p:pic>
        <p:nvPicPr>
          <p:cNvPr id="57347" name="Picture 3" descr="E:\Documents\CMC Tech Talk\images\cumulus_embedded_in_aeroso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295400"/>
            <a:ext cx="2925762" cy="21955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0" name="Picture 6" descr="E:\Documents\CMC Tech Talk\images\alto_cirro_cumulus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0"/>
            <a:ext cx="2925763" cy="22145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865188" y="3106738"/>
            <a:ext cx="25701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Cumulus Embedded in Aerosol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1125538" y="5791200"/>
            <a:ext cx="20494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Multi-Level Cloud Decks</a:t>
            </a:r>
          </a:p>
        </p:txBody>
      </p:sp>
      <p:pic>
        <p:nvPicPr>
          <p:cNvPr id="57353" name="Picture 9" descr="E:\Documents\CMC Tech Talk\images\dust-storm-Astana,Kazakhstan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b="3841"/>
          <a:stretch>
            <a:fillRect/>
          </a:stretch>
        </p:blipFill>
        <p:spPr bwMode="auto">
          <a:xfrm>
            <a:off x="5532438" y="4005263"/>
            <a:ext cx="2925762" cy="21717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5824538" y="5791200"/>
            <a:ext cx="23415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Long Range Dust Transport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3810000" y="3366623"/>
            <a:ext cx="1600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Polar Stratospheric Clouds</a:t>
            </a:r>
          </a:p>
        </p:txBody>
      </p:sp>
      <p:pic>
        <p:nvPicPr>
          <p:cNvPr id="57356" name="Picture 12" descr="E:\Documents\CMC Tech Talk\images\CirrusTotalEclipse290306HaloWil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1296988"/>
            <a:ext cx="2925762" cy="2193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6388100" y="3106738"/>
            <a:ext cx="1212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Cirrus Clouds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/>
          <p:cNvGrpSpPr>
            <a:grpSpLocks/>
          </p:cNvGrpSpPr>
          <p:nvPr/>
        </p:nvGrpSpPr>
        <p:grpSpPr bwMode="auto">
          <a:xfrm>
            <a:off x="0" y="1050925"/>
            <a:ext cx="9140825" cy="5437188"/>
            <a:chOff x="0" y="662"/>
            <a:chExt cx="5758" cy="3425"/>
          </a:xfrm>
        </p:grpSpPr>
        <p:pic>
          <p:nvPicPr>
            <p:cNvPr id="72707" name="Picture 3" descr="talk_lidar_concept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9" r="1839"/>
            <a:stretch>
              <a:fillRect/>
            </a:stretch>
          </p:blipFill>
          <p:spPr bwMode="auto">
            <a:xfrm>
              <a:off x="0" y="662"/>
              <a:ext cx="5758" cy="3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2708" name="Picture 4" descr="E:\Documents\CMC Tech Talk\images\color_swatch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" y="1190"/>
              <a:ext cx="936" cy="1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709" name="Picture 5" descr="E:\Documents\CMC Tech Talk\images\Top Edge Eraser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672"/>
              <a:ext cx="1527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710" name="Picture 6" descr="E:\Documents\CMC Tech Talk\images\Top Edge Eraser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5" y="672"/>
              <a:ext cx="1527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2711" name="Rectangle 7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7391400" cy="1120775"/>
          </a:xfrm>
        </p:spPr>
        <p:txBody>
          <a:bodyPr/>
          <a:lstStyle/>
          <a:p>
            <a:r>
              <a:rPr lang="en-US" altLang="en-US" sz="22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Typical Cloud and Aerosol Detection in the Earth’s Atmosphere from a CALIPSO Orbit</a:t>
            </a:r>
          </a:p>
        </p:txBody>
      </p:sp>
      <p:pic>
        <p:nvPicPr>
          <p:cNvPr id="72713" name="Picture 9" descr="E:\Documents\CMC Tech Talk\images\CALIPSO satellite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1054100"/>
            <a:ext cx="1306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10" descr="E:\Documents\CMC Tech Talk\images\CALIPSO satellite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38" y="1054100"/>
            <a:ext cx="13065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22" name="Picture 18" descr="E:\Documents\CMC Tech Talk\images\data_demo_03_5-kmAvg.GIF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" t="2217" r="36052" b="7759"/>
          <a:stretch>
            <a:fillRect/>
          </a:stretch>
        </p:blipFill>
        <p:spPr bwMode="auto">
          <a:xfrm>
            <a:off x="2260600" y="3613150"/>
            <a:ext cx="2424113" cy="2816225"/>
          </a:xfrm>
          <a:prstGeom prst="rect">
            <a:avLst/>
          </a:prstGeom>
          <a:noFill/>
          <a:ln w="19050">
            <a:solidFill>
              <a:srgbClr val="A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3924300" y="3771900"/>
            <a:ext cx="5635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Cloud</a:t>
            </a:r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3806825" y="4805363"/>
            <a:ext cx="6810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Aerosol</a:t>
            </a:r>
          </a:p>
        </p:txBody>
      </p:sp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3798888" y="5443538"/>
            <a:ext cx="6889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Surface</a:t>
            </a:r>
          </a:p>
        </p:txBody>
      </p:sp>
      <p:sp>
        <p:nvSpPr>
          <p:cNvPr id="72726" name="Line 22"/>
          <p:cNvSpPr>
            <a:spLocks noChangeShapeType="1"/>
          </p:cNvSpPr>
          <p:nvPr/>
        </p:nvSpPr>
        <p:spPr bwMode="auto">
          <a:xfrm flipH="1">
            <a:off x="3055938" y="5057775"/>
            <a:ext cx="838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72727" name="Line 23"/>
          <p:cNvSpPr>
            <a:spLocks noChangeShapeType="1"/>
          </p:cNvSpPr>
          <p:nvPr/>
        </p:nvSpPr>
        <p:spPr bwMode="auto">
          <a:xfrm flipH="1">
            <a:off x="3513138" y="5683250"/>
            <a:ext cx="4572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72728" name="Line 24"/>
          <p:cNvSpPr>
            <a:spLocks noChangeShapeType="1"/>
          </p:cNvSpPr>
          <p:nvPr/>
        </p:nvSpPr>
        <p:spPr bwMode="auto">
          <a:xfrm flipH="1">
            <a:off x="3513138" y="3990975"/>
            <a:ext cx="4572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72733" name="Picture 29" descr="E:\Documents\CMC Tech Talk\images\LidarTutorialDemoImageColorBa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763" y="3378200"/>
            <a:ext cx="3632200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34" name="Text Box 30"/>
          <p:cNvSpPr txBox="1">
            <a:spLocks noChangeArrowheads="1"/>
          </p:cNvSpPr>
          <p:nvPr/>
        </p:nvSpPr>
        <p:spPr bwMode="auto">
          <a:xfrm>
            <a:off x="4324350" y="3117850"/>
            <a:ext cx="114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“Clear Air”</a:t>
            </a:r>
          </a:p>
        </p:txBody>
      </p:sp>
      <p:sp>
        <p:nvSpPr>
          <p:cNvPr id="72736" name="Text Box 32"/>
          <p:cNvSpPr txBox="1">
            <a:spLocks noChangeArrowheads="1"/>
          </p:cNvSpPr>
          <p:nvPr/>
        </p:nvSpPr>
        <p:spPr bwMode="auto">
          <a:xfrm>
            <a:off x="7119938" y="3117850"/>
            <a:ext cx="114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Clouds</a:t>
            </a:r>
          </a:p>
        </p:txBody>
      </p:sp>
      <p:grpSp>
        <p:nvGrpSpPr>
          <p:cNvPr id="72761" name="Group 57"/>
          <p:cNvGrpSpPr>
            <a:grpSpLocks/>
          </p:cNvGrpSpPr>
          <p:nvPr/>
        </p:nvGrpSpPr>
        <p:grpSpPr bwMode="auto">
          <a:xfrm>
            <a:off x="4662488" y="3600450"/>
            <a:ext cx="4002087" cy="2847975"/>
            <a:chOff x="2937" y="2272"/>
            <a:chExt cx="2521" cy="1794"/>
          </a:xfrm>
        </p:grpSpPr>
        <p:sp>
          <p:nvSpPr>
            <p:cNvPr id="72719" name="Rectangle 15"/>
            <p:cNvSpPr>
              <a:spLocks noChangeArrowheads="1"/>
            </p:cNvSpPr>
            <p:nvPr/>
          </p:nvSpPr>
          <p:spPr bwMode="auto">
            <a:xfrm>
              <a:off x="2966" y="2272"/>
              <a:ext cx="2476" cy="178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A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grpSp>
          <p:nvGrpSpPr>
            <p:cNvPr id="72760" name="Group 56"/>
            <p:cNvGrpSpPr>
              <a:grpSpLocks/>
            </p:cNvGrpSpPr>
            <p:nvPr/>
          </p:nvGrpSpPr>
          <p:grpSpPr bwMode="auto">
            <a:xfrm>
              <a:off x="2937" y="2340"/>
              <a:ext cx="2521" cy="1726"/>
              <a:chOff x="2937" y="2340"/>
              <a:chExt cx="2521" cy="1726"/>
            </a:xfrm>
          </p:grpSpPr>
          <p:grpSp>
            <p:nvGrpSpPr>
              <p:cNvPr id="72753" name="Group 49"/>
              <p:cNvGrpSpPr>
                <a:grpSpLocks/>
              </p:cNvGrpSpPr>
              <p:nvPr/>
            </p:nvGrpSpPr>
            <p:grpSpPr bwMode="auto">
              <a:xfrm>
                <a:off x="3048" y="2340"/>
                <a:ext cx="2310" cy="1621"/>
                <a:chOff x="3020" y="2342"/>
                <a:chExt cx="2310" cy="1621"/>
              </a:xfrm>
            </p:grpSpPr>
            <p:pic>
              <p:nvPicPr>
                <p:cNvPr id="72720" name="Picture 16" descr="E:\Documents\CMC Tech Talk\images\LidarTutorialDemoImage.png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623" r="17577"/>
                <a:stretch>
                  <a:fillRect/>
                </a:stretch>
              </p:blipFill>
              <p:spPr bwMode="auto">
                <a:xfrm>
                  <a:off x="3020" y="2342"/>
                  <a:ext cx="2310" cy="15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72752" name="Group 48"/>
                <p:cNvGrpSpPr>
                  <a:grpSpLocks/>
                </p:cNvGrpSpPr>
                <p:nvPr/>
              </p:nvGrpSpPr>
              <p:grpSpPr bwMode="auto">
                <a:xfrm>
                  <a:off x="3024" y="3934"/>
                  <a:ext cx="2302" cy="29"/>
                  <a:chOff x="3024" y="3934"/>
                  <a:chExt cx="2302" cy="29"/>
                </a:xfrm>
              </p:grpSpPr>
              <p:sp>
                <p:nvSpPr>
                  <p:cNvPr id="72746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3024" y="3934"/>
                    <a:ext cx="0" cy="2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747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3944" y="3934"/>
                    <a:ext cx="0" cy="2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748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5326" y="3934"/>
                    <a:ext cx="0" cy="2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749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3483" y="3934"/>
                    <a:ext cx="0" cy="2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750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4865" y="3934"/>
                    <a:ext cx="0" cy="2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751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4405" y="3934"/>
                    <a:ext cx="0" cy="2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2759" name="Group 55"/>
              <p:cNvGrpSpPr>
                <a:grpSpLocks/>
              </p:cNvGrpSpPr>
              <p:nvPr/>
            </p:nvGrpSpPr>
            <p:grpSpPr bwMode="auto">
              <a:xfrm>
                <a:off x="2937" y="3931"/>
                <a:ext cx="2521" cy="135"/>
                <a:chOff x="2937" y="3931"/>
                <a:chExt cx="2521" cy="135"/>
              </a:xfrm>
            </p:grpSpPr>
            <p:sp>
              <p:nvSpPr>
                <p:cNvPr id="7274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937" y="3931"/>
                  <a:ext cx="279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20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Tahoma" pitchFamily="34" charset="0"/>
                    </a:rPr>
                    <a:t>°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 N</a:t>
                  </a:r>
                </a:p>
              </p:txBody>
            </p:sp>
            <p:sp>
              <p:nvSpPr>
                <p:cNvPr id="72754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3369" y="3931"/>
                  <a:ext cx="279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15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Tahoma" pitchFamily="34" charset="0"/>
                    </a:rPr>
                    <a:t>°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 N</a:t>
                  </a:r>
                </a:p>
              </p:txBody>
            </p:sp>
            <p:sp>
              <p:nvSpPr>
                <p:cNvPr id="72755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831" y="3931"/>
                  <a:ext cx="279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10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Tahoma" pitchFamily="34" charset="0"/>
                    </a:rPr>
                    <a:t>°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 N</a:t>
                  </a:r>
                </a:p>
              </p:txBody>
            </p:sp>
            <p:sp>
              <p:nvSpPr>
                <p:cNvPr id="72756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308" y="3931"/>
                  <a:ext cx="244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5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Tahoma" pitchFamily="34" charset="0"/>
                    </a:rPr>
                    <a:t>°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 N</a:t>
                  </a:r>
                </a:p>
              </p:txBody>
            </p:sp>
            <p:sp>
              <p:nvSpPr>
                <p:cNvPr id="7275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812" y="3931"/>
                  <a:ext cx="181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0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Tahoma" pitchFamily="34" charset="0"/>
                    </a:rPr>
                    <a:t>°</a:t>
                  </a:r>
                  <a:endParaRPr kumimoji="0" lang="en-US" alt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275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5221" y="3931"/>
                  <a:ext cx="237" cy="13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5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Tahoma" pitchFamily="34" charset="0"/>
                    </a:rPr>
                    <a:t>°</a:t>
                  </a:r>
                  <a:r>
                    <a:rPr kumimoji="0" lang="en-US" alt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 S</a:t>
                  </a:r>
                </a:p>
              </p:txBody>
            </p:sp>
          </p:grpSp>
        </p:grpSp>
      </p:grpSp>
      <p:sp>
        <p:nvSpPr>
          <p:cNvPr id="72742" name="Text Box 38"/>
          <p:cNvSpPr txBox="1">
            <a:spLocks noChangeArrowheads="1"/>
          </p:cNvSpPr>
          <p:nvPr/>
        </p:nvSpPr>
        <p:spPr bwMode="auto">
          <a:xfrm rot="16200000">
            <a:off x="1873251" y="4900612"/>
            <a:ext cx="914400" cy="136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Altitude</a:t>
            </a:r>
          </a:p>
        </p:txBody>
      </p:sp>
      <p:sp>
        <p:nvSpPr>
          <p:cNvPr id="72730" name="Line 26"/>
          <p:cNvSpPr>
            <a:spLocks noChangeShapeType="1"/>
          </p:cNvSpPr>
          <p:nvPr/>
        </p:nvSpPr>
        <p:spPr bwMode="auto">
          <a:xfrm>
            <a:off x="4476750" y="3962400"/>
            <a:ext cx="68580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72731" name="Line 27"/>
          <p:cNvSpPr>
            <a:spLocks noChangeShapeType="1"/>
          </p:cNvSpPr>
          <p:nvPr/>
        </p:nvSpPr>
        <p:spPr bwMode="auto">
          <a:xfrm>
            <a:off x="4171950" y="5065713"/>
            <a:ext cx="990600" cy="649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72732" name="Line 28"/>
          <p:cNvSpPr>
            <a:spLocks noChangeShapeType="1"/>
          </p:cNvSpPr>
          <p:nvPr/>
        </p:nvSpPr>
        <p:spPr bwMode="auto">
          <a:xfrm>
            <a:off x="4400550" y="5638800"/>
            <a:ext cx="1219200" cy="509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grpSp>
        <p:nvGrpSpPr>
          <p:cNvPr id="72715" name="Group 11"/>
          <p:cNvGrpSpPr>
            <a:grpSpLocks/>
          </p:cNvGrpSpPr>
          <p:nvPr/>
        </p:nvGrpSpPr>
        <p:grpSpPr bwMode="auto">
          <a:xfrm>
            <a:off x="5851525" y="1752600"/>
            <a:ext cx="554038" cy="4343400"/>
            <a:chOff x="3731" y="1104"/>
            <a:chExt cx="349" cy="2736"/>
          </a:xfrm>
        </p:grpSpPr>
        <p:sp>
          <p:nvSpPr>
            <p:cNvPr id="72716" name="Line 12"/>
            <p:cNvSpPr>
              <a:spLocks noChangeShapeType="1"/>
            </p:cNvSpPr>
            <p:nvPr/>
          </p:nvSpPr>
          <p:spPr bwMode="auto">
            <a:xfrm flipH="1">
              <a:off x="3744" y="1104"/>
              <a:ext cx="336" cy="2736"/>
            </a:xfrm>
            <a:prstGeom prst="line">
              <a:avLst/>
            </a:prstGeom>
            <a:noFill/>
            <a:ln w="25400">
              <a:solidFill>
                <a:srgbClr val="FF737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72717" name="Line 13"/>
            <p:cNvSpPr>
              <a:spLocks noChangeShapeType="1"/>
            </p:cNvSpPr>
            <p:nvPr/>
          </p:nvSpPr>
          <p:spPr bwMode="auto">
            <a:xfrm flipH="1">
              <a:off x="3731" y="1104"/>
              <a:ext cx="336" cy="2736"/>
            </a:xfrm>
            <a:prstGeom prst="line">
              <a:avLst/>
            </a:prstGeom>
            <a:noFill/>
            <a:ln w="25400">
              <a:solidFill>
                <a:srgbClr val="33996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</p:grpSp>
      <p:sp>
        <p:nvSpPr>
          <p:cNvPr id="72735" name="Text Box 31"/>
          <p:cNvSpPr txBox="1">
            <a:spLocks noChangeArrowheads="1"/>
          </p:cNvSpPr>
          <p:nvPr/>
        </p:nvSpPr>
        <p:spPr bwMode="auto">
          <a:xfrm>
            <a:off x="5556250" y="3117850"/>
            <a:ext cx="114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Aerosols</a:t>
            </a:r>
          </a:p>
        </p:txBody>
      </p:sp>
      <p:grpSp>
        <p:nvGrpSpPr>
          <p:cNvPr id="72765" name="Group 61"/>
          <p:cNvGrpSpPr>
            <a:grpSpLocks/>
          </p:cNvGrpSpPr>
          <p:nvPr/>
        </p:nvGrpSpPr>
        <p:grpSpPr bwMode="auto">
          <a:xfrm>
            <a:off x="6732588" y="1981200"/>
            <a:ext cx="1627187" cy="1114425"/>
            <a:chOff x="2304" y="1248"/>
            <a:chExt cx="1025" cy="702"/>
          </a:xfrm>
        </p:grpSpPr>
        <p:pic>
          <p:nvPicPr>
            <p:cNvPr id="72740" name="Picture 36" descr="E:\CALIPSO\ScienceTeam\2006 October\images\wowie-zowie_2006-09-22T21-36-59_map_1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00" t="27400" r="18266" b="30824"/>
            <a:stretch>
              <a:fillRect/>
            </a:stretch>
          </p:blipFill>
          <p:spPr bwMode="auto">
            <a:xfrm>
              <a:off x="2304" y="1248"/>
              <a:ext cx="1025" cy="702"/>
            </a:xfrm>
            <a:prstGeom prst="rect">
              <a:avLst/>
            </a:prstGeom>
            <a:noFill/>
            <a:ln w="19050">
              <a:solidFill>
                <a:srgbClr val="A5002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764" name="Line 60"/>
            <p:cNvSpPr>
              <a:spLocks noChangeShapeType="1"/>
            </p:cNvSpPr>
            <p:nvPr/>
          </p:nvSpPr>
          <p:spPr bwMode="auto">
            <a:xfrm flipH="1">
              <a:off x="2795" y="1388"/>
              <a:ext cx="86" cy="480"/>
            </a:xfrm>
            <a:prstGeom prst="line">
              <a:avLst/>
            </a:prstGeom>
            <a:noFill/>
            <a:ln w="44450">
              <a:solidFill>
                <a:srgbClr val="00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2763" name="Group 59"/>
          <p:cNvGrpSpPr>
            <a:grpSpLocks/>
          </p:cNvGrpSpPr>
          <p:nvPr/>
        </p:nvGrpSpPr>
        <p:grpSpPr bwMode="auto">
          <a:xfrm>
            <a:off x="7388225" y="2286000"/>
            <a:ext cx="1450975" cy="1676400"/>
            <a:chOff x="4654" y="1440"/>
            <a:chExt cx="914" cy="1056"/>
          </a:xfrm>
        </p:grpSpPr>
        <p:sp>
          <p:nvSpPr>
            <p:cNvPr id="72741" name="Oval 37"/>
            <p:cNvSpPr>
              <a:spLocks noChangeArrowheads="1"/>
            </p:cNvSpPr>
            <p:nvPr/>
          </p:nvSpPr>
          <p:spPr bwMode="auto">
            <a:xfrm>
              <a:off x="4654" y="1440"/>
              <a:ext cx="288" cy="240"/>
            </a:xfrm>
            <a:prstGeom prst="ellips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72762" name="Freeform 58"/>
            <p:cNvSpPr>
              <a:spLocks/>
            </p:cNvSpPr>
            <p:nvPr/>
          </p:nvSpPr>
          <p:spPr bwMode="auto">
            <a:xfrm>
              <a:off x="4944" y="1576"/>
              <a:ext cx="624" cy="920"/>
            </a:xfrm>
            <a:custGeom>
              <a:avLst/>
              <a:gdLst>
                <a:gd name="T0" fmla="*/ 0 w 624"/>
                <a:gd name="T1" fmla="*/ 8 h 920"/>
                <a:gd name="T2" fmla="*/ 576 w 624"/>
                <a:gd name="T3" fmla="*/ 152 h 920"/>
                <a:gd name="T4" fmla="*/ 288 w 624"/>
                <a:gd name="T5" fmla="*/ 92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4" h="920">
                  <a:moveTo>
                    <a:pt x="0" y="8"/>
                  </a:moveTo>
                  <a:cubicBezTo>
                    <a:pt x="264" y="4"/>
                    <a:pt x="528" y="0"/>
                    <a:pt x="576" y="152"/>
                  </a:cubicBezTo>
                  <a:cubicBezTo>
                    <a:pt x="624" y="304"/>
                    <a:pt x="456" y="612"/>
                    <a:pt x="288" y="92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DB17295-3CF3-441D-B8D0-52E857E43D2B}"/>
              </a:ext>
            </a:extLst>
          </p:cNvPr>
          <p:cNvSpPr txBox="1"/>
          <p:nvPr/>
        </p:nvSpPr>
        <p:spPr>
          <a:xfrm>
            <a:off x="6705600" y="6547175"/>
            <a:ext cx="23001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Courtesy of Mark Vaughan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19006A-4EB1-4033-8328-EB2DEAB9647F}"/>
              </a:ext>
            </a:extLst>
          </p:cNvPr>
          <p:cNvCxnSpPr/>
          <p:nvPr/>
        </p:nvCxnSpPr>
        <p:spPr bwMode="auto">
          <a:xfrm>
            <a:off x="2819400" y="2057400"/>
            <a:ext cx="6096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F0813EB-8C80-4F29-A2FE-DE3A5098D1C3}"/>
              </a:ext>
            </a:extLst>
          </p:cNvPr>
          <p:cNvCxnSpPr/>
          <p:nvPr/>
        </p:nvCxnSpPr>
        <p:spPr bwMode="auto">
          <a:xfrm>
            <a:off x="2819400" y="2362200"/>
            <a:ext cx="609600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0EC5848-D6DB-41F1-8DA4-A6A7DF5E14F8}"/>
              </a:ext>
            </a:extLst>
          </p:cNvPr>
          <p:cNvSpPr txBox="1"/>
          <p:nvPr/>
        </p:nvSpPr>
        <p:spPr>
          <a:xfrm>
            <a:off x="3429000" y="1905000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532 nm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A91791-2E9B-46B3-9F20-0FBD1D4F862A}"/>
              </a:ext>
            </a:extLst>
          </p:cNvPr>
          <p:cNvSpPr txBox="1"/>
          <p:nvPr/>
        </p:nvSpPr>
        <p:spPr>
          <a:xfrm>
            <a:off x="3429000" y="22098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1064 nm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09B97C-E3CE-4784-8768-06F3FC621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" y="18288"/>
            <a:ext cx="9189488" cy="52577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B1227E-DFC6-D847-5B95-B0E3DE4AE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6532" y="96889"/>
            <a:ext cx="1980665" cy="7275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12BB86-5436-E5A0-683C-1DC01D6331AE}"/>
              </a:ext>
            </a:extLst>
          </p:cNvPr>
          <p:cNvSpPr txBox="1"/>
          <p:nvPr/>
        </p:nvSpPr>
        <p:spPr>
          <a:xfrm>
            <a:off x="7086600" y="762000"/>
            <a:ext cx="192212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ctr">
              <a:buFont typeface="Wingdings" pitchFamily="2" charset="2"/>
              <a:buChar char="Ø"/>
            </a:pPr>
            <a:r>
              <a:rPr lang="en-US" sz="1500" b="1" dirty="0">
                <a:solidFill>
                  <a:schemeClr val="bg1"/>
                </a:solidFill>
                <a:cs typeface="Arial" panose="020B0604020202020204" pitchFamily="34" charset="0"/>
              </a:rPr>
              <a:t>NASA Lidars in Space –</a:t>
            </a:r>
          </a:p>
          <a:p>
            <a:pPr algn="ctr"/>
            <a:r>
              <a:rPr lang="en-US" sz="1500" b="1" dirty="0">
                <a:solidFill>
                  <a:schemeClr val="bg1"/>
                </a:solidFill>
                <a:cs typeface="Arial" panose="020B0604020202020204" pitchFamily="34" charset="0"/>
              </a:rPr>
              <a:t> Past and Present</a:t>
            </a:r>
          </a:p>
          <a:p>
            <a:pPr marL="214313" indent="-214313">
              <a:buFont typeface="Wingdings" pitchFamily="2" charset="2"/>
              <a:buChar char="Ø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3E3461-65F1-4D3C-9A37-0ACF10293317}"/>
              </a:ext>
            </a:extLst>
          </p:cNvPr>
          <p:cNvSpPr txBox="1"/>
          <p:nvPr/>
        </p:nvSpPr>
        <p:spPr>
          <a:xfrm>
            <a:off x="0" y="5505271"/>
            <a:ext cx="5339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Space Shuttle (1994): Proof of Concept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CALIPSO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(2006-): Clouds and aerosols 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Mission (2015-17): in-space technology demonstration of affordable payloads on the ISS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6ABDFC-0793-4FB7-BE3F-1F83D2CF31D1}"/>
              </a:ext>
            </a:extLst>
          </p:cNvPr>
          <p:cNvSpPr txBox="1"/>
          <p:nvPr/>
        </p:nvSpPr>
        <p:spPr>
          <a:xfrm>
            <a:off x="5091609" y="5505271"/>
            <a:ext cx="4052391" cy="1154162"/>
          </a:xfrm>
          <a:prstGeom prst="rect">
            <a:avLst/>
          </a:prstGeom>
          <a:noFill/>
        </p:spPr>
        <p:txBody>
          <a:bodyPr wrap="none" lIns="0" rIns="0" bIns="0" rtlCol="0">
            <a:spAutoFit/>
          </a:bodyPr>
          <a:lstStyle/>
          <a:p>
            <a:r>
              <a:rPr lang="en-US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GEDI</a:t>
            </a:r>
            <a:r>
              <a:rPr lang="en-US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Ecosystem lidar (2018-)</a:t>
            </a:r>
          </a:p>
          <a:p>
            <a:r>
              <a:rPr lang="en-US" b="1" dirty="0" err="1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ICESat</a:t>
            </a:r>
            <a:r>
              <a:rPr lang="en-US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Missions (2003 and 2018-):</a:t>
            </a:r>
          </a:p>
          <a:p>
            <a:r>
              <a:rPr lang="en-US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Altimeter for mapping snow and glacier </a:t>
            </a:r>
          </a:p>
          <a:p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BD5B53-1AA2-439F-89FD-71F09E37F2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381000"/>
            <a:ext cx="1373124" cy="17434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4445F2-0E1B-49AF-91F8-763BBE216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1295400"/>
            <a:ext cx="1440180" cy="9235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72A4AF-DCB6-4704-960A-D9D7247CE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1828800"/>
            <a:ext cx="1796796" cy="9342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D77D238-F8C3-43B1-8A90-161D7A12BB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800" y="2590800"/>
            <a:ext cx="2058924" cy="12618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EB9382-A0B5-4305-8DBA-3CABC53E51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6190" y="2647950"/>
            <a:ext cx="1531620" cy="15621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BDBB5B-46D7-4DF6-B553-278204E138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2600" y="3505200"/>
            <a:ext cx="2058924" cy="7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4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9" name="Rectangle 27"/>
          <p:cNvSpPr>
            <a:spLocks noChangeArrowheads="1"/>
          </p:cNvSpPr>
          <p:nvPr/>
        </p:nvSpPr>
        <p:spPr bwMode="auto">
          <a:xfrm>
            <a:off x="4692650" y="1266825"/>
            <a:ext cx="4181475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9" name="Rectangle 17"/>
          <p:cNvSpPr>
            <a:spLocks noChangeArrowheads="1"/>
          </p:cNvSpPr>
          <p:nvPr/>
        </p:nvSpPr>
        <p:spPr bwMode="auto">
          <a:xfrm>
            <a:off x="133350" y="5324475"/>
            <a:ext cx="4181475" cy="11525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3" name="Rectangle 4"/>
          <p:cNvSpPr>
            <a:spLocks noGrp="1" noChangeArrowheads="1"/>
          </p:cNvSpPr>
          <p:nvPr>
            <p:ph type="title"/>
          </p:nvPr>
        </p:nvSpPr>
        <p:spPr>
          <a:xfrm>
            <a:off x="3657600" y="91823"/>
            <a:ext cx="5486400" cy="1089529"/>
          </a:xfrm>
        </p:spPr>
        <p:txBody>
          <a:bodyPr/>
          <a:lstStyle/>
          <a:p>
            <a:r>
              <a:rPr lang="en-US" alt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CALIPSO (April 2006 - )</a:t>
            </a:r>
            <a:br>
              <a:rPr lang="en-US" alt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Payload -  Near Nadir Viewing Instruments</a:t>
            </a:r>
          </a:p>
        </p:txBody>
      </p:sp>
      <p:pic>
        <p:nvPicPr>
          <p:cNvPr id="7174" name="Picture 5" descr="pc_payloa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3" t="10962" r="14503" b="17273"/>
          <a:stretch>
            <a:fillRect/>
          </a:stretch>
        </p:blipFill>
        <p:spPr bwMode="auto">
          <a:xfrm>
            <a:off x="5883275" y="3297238"/>
            <a:ext cx="1900238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10"/>
          <p:cNvSpPr txBox="1">
            <a:spLocks noChangeArrowheads="1"/>
          </p:cNvSpPr>
          <p:nvPr/>
        </p:nvSpPr>
        <p:spPr bwMode="auto">
          <a:xfrm>
            <a:off x="663575" y="5424488"/>
            <a:ext cx="3138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Wide Field Camera (WFC)</a:t>
            </a:r>
          </a:p>
        </p:txBody>
      </p:sp>
      <p:sp>
        <p:nvSpPr>
          <p:cNvPr id="7180" name="Text Box 11"/>
          <p:cNvSpPr txBox="1">
            <a:spLocks noChangeArrowheads="1"/>
          </p:cNvSpPr>
          <p:nvPr/>
        </p:nvSpPr>
        <p:spPr bwMode="auto">
          <a:xfrm>
            <a:off x="552450" y="5900738"/>
            <a:ext cx="3575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High-resolution image (125m resolution)</a:t>
            </a:r>
          </a:p>
        </p:txBody>
      </p:sp>
      <p:sp>
        <p:nvSpPr>
          <p:cNvPr id="7183" name="Text Box 14"/>
          <p:cNvSpPr txBox="1">
            <a:spLocks noChangeArrowheads="1"/>
          </p:cNvSpPr>
          <p:nvPr/>
        </p:nvSpPr>
        <p:spPr bwMode="auto">
          <a:xfrm>
            <a:off x="4830763" y="1443038"/>
            <a:ext cx="403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</a:rPr>
              <a:t>Imaging Infrared Radiometer (IIR)</a:t>
            </a:r>
          </a:p>
        </p:txBody>
      </p:sp>
      <p:sp>
        <p:nvSpPr>
          <p:cNvPr id="7184" name="Text Box 15"/>
          <p:cNvSpPr txBox="1">
            <a:spLocks noChangeArrowheads="1"/>
          </p:cNvSpPr>
          <p:nvPr/>
        </p:nvSpPr>
        <p:spPr bwMode="auto">
          <a:xfrm>
            <a:off x="5170488" y="1928813"/>
            <a:ext cx="3359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High-resolution image (swath product)</a:t>
            </a:r>
          </a:p>
        </p:txBody>
      </p:sp>
      <p:sp>
        <p:nvSpPr>
          <p:cNvPr id="7185" name="Text Box 18"/>
          <p:cNvSpPr txBox="1">
            <a:spLocks noChangeArrowheads="1"/>
          </p:cNvSpPr>
          <p:nvPr/>
        </p:nvSpPr>
        <p:spPr bwMode="auto">
          <a:xfrm>
            <a:off x="7613650" y="5392738"/>
            <a:ext cx="452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IIR</a:t>
            </a:r>
          </a:p>
        </p:txBody>
      </p:sp>
      <p:sp>
        <p:nvSpPr>
          <p:cNvPr id="7186" name="Text Box 19"/>
          <p:cNvSpPr txBox="1">
            <a:spLocks noChangeArrowheads="1"/>
          </p:cNvSpPr>
          <p:nvPr/>
        </p:nvSpPr>
        <p:spPr bwMode="auto">
          <a:xfrm>
            <a:off x="7794625" y="4059238"/>
            <a:ext cx="5984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WFC</a:t>
            </a:r>
          </a:p>
        </p:txBody>
      </p:sp>
      <p:sp>
        <p:nvSpPr>
          <p:cNvPr id="7187" name="Text Box 20"/>
          <p:cNvSpPr txBox="1">
            <a:spLocks noChangeArrowheads="1"/>
          </p:cNvSpPr>
          <p:nvPr/>
        </p:nvSpPr>
        <p:spPr bwMode="auto">
          <a:xfrm>
            <a:off x="4797425" y="5259388"/>
            <a:ext cx="15938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        CALIOP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Laser Transmitter</a:t>
            </a:r>
          </a:p>
        </p:txBody>
      </p:sp>
      <p:sp>
        <p:nvSpPr>
          <p:cNvPr id="7188" name="Line 21"/>
          <p:cNvSpPr>
            <a:spLocks noChangeShapeType="1"/>
          </p:cNvSpPr>
          <p:nvPr/>
        </p:nvSpPr>
        <p:spPr bwMode="auto">
          <a:xfrm flipH="1" flipV="1">
            <a:off x="7258050" y="5257800"/>
            <a:ext cx="381000" cy="27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9" name="Line 22"/>
          <p:cNvSpPr>
            <a:spLocks noChangeShapeType="1"/>
          </p:cNvSpPr>
          <p:nvPr/>
        </p:nvSpPr>
        <p:spPr bwMode="auto">
          <a:xfrm flipH="1">
            <a:off x="7667625" y="4286250"/>
            <a:ext cx="17145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0" name="Line 23"/>
          <p:cNvSpPr>
            <a:spLocks noChangeShapeType="1"/>
          </p:cNvSpPr>
          <p:nvPr/>
        </p:nvSpPr>
        <p:spPr bwMode="auto">
          <a:xfrm>
            <a:off x="6067425" y="3543300"/>
            <a:ext cx="276225" cy="180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1" name="Text Box 24"/>
          <p:cNvSpPr txBox="1">
            <a:spLocks noChangeArrowheads="1"/>
          </p:cNvSpPr>
          <p:nvPr/>
        </p:nvSpPr>
        <p:spPr bwMode="auto">
          <a:xfrm>
            <a:off x="6165850" y="6030913"/>
            <a:ext cx="16303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CALIPSO Payload</a:t>
            </a:r>
          </a:p>
        </p:txBody>
      </p:sp>
      <p:sp>
        <p:nvSpPr>
          <p:cNvPr id="7192" name="Text Box 25"/>
          <p:cNvSpPr txBox="1">
            <a:spLocks noChangeArrowheads="1"/>
          </p:cNvSpPr>
          <p:nvPr/>
        </p:nvSpPr>
        <p:spPr bwMode="auto">
          <a:xfrm>
            <a:off x="4959350" y="3030538"/>
            <a:ext cx="16351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         CALIOP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Times New Roman" panose="02020603050405020304" pitchFamily="18" charset="0"/>
              </a:rPr>
              <a:t>Receiver Telescope</a:t>
            </a:r>
          </a:p>
        </p:txBody>
      </p:sp>
      <p:sp>
        <p:nvSpPr>
          <p:cNvPr id="7193" name="Line 26"/>
          <p:cNvSpPr>
            <a:spLocks noChangeShapeType="1"/>
          </p:cNvSpPr>
          <p:nvPr/>
        </p:nvSpPr>
        <p:spPr bwMode="auto">
          <a:xfrm flipV="1">
            <a:off x="5667375" y="4914900"/>
            <a:ext cx="323850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4" name="AutoShape 10"/>
          <p:cNvSpPr>
            <a:spLocks/>
          </p:cNvSpPr>
          <p:nvPr/>
        </p:nvSpPr>
        <p:spPr bwMode="auto">
          <a:xfrm rot="5400000">
            <a:off x="6629400" y="2895600"/>
            <a:ext cx="762000" cy="1066800"/>
          </a:xfrm>
          <a:prstGeom prst="leftBrace">
            <a:avLst>
              <a:gd name="adj1" fmla="val 76391"/>
              <a:gd name="adj2" fmla="val 50000"/>
            </a:avLst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7195" name="TextBox 27"/>
          <p:cNvSpPr txBox="1">
            <a:spLocks noChangeArrowheads="1"/>
          </p:cNvSpPr>
          <p:nvPr/>
        </p:nvSpPr>
        <p:spPr bwMode="auto">
          <a:xfrm>
            <a:off x="6629400" y="2743200"/>
            <a:ext cx="990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1 meter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862975-2825-41F0-8307-79777426C440}"/>
              </a:ext>
            </a:extLst>
          </p:cNvPr>
          <p:cNvGrpSpPr/>
          <p:nvPr/>
        </p:nvGrpSpPr>
        <p:grpSpPr>
          <a:xfrm>
            <a:off x="152400" y="1524000"/>
            <a:ext cx="4438650" cy="3352800"/>
            <a:chOff x="152400" y="1219200"/>
            <a:chExt cx="4438650" cy="3352800"/>
          </a:xfrm>
        </p:grpSpPr>
        <p:sp>
          <p:nvSpPr>
            <p:cNvPr id="11278" name="Rectangle 16"/>
            <p:cNvSpPr>
              <a:spLocks noChangeArrowheads="1"/>
            </p:cNvSpPr>
            <p:nvPr/>
          </p:nvSpPr>
          <p:spPr bwMode="auto">
            <a:xfrm>
              <a:off x="152400" y="1219200"/>
              <a:ext cx="4438650" cy="33528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accent6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75" name="Text Box 6"/>
            <p:cNvSpPr txBox="1">
              <a:spLocks noChangeArrowheads="1"/>
            </p:cNvSpPr>
            <p:nvPr/>
          </p:nvSpPr>
          <p:spPr bwMode="auto">
            <a:xfrm>
              <a:off x="1752600" y="2133600"/>
              <a:ext cx="10826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latin typeface="Times New Roman" panose="02020603050405020304" pitchFamily="18" charset="0"/>
                </a:rPr>
                <a:t>CALIOP</a:t>
              </a:r>
            </a:p>
          </p:txBody>
        </p:sp>
        <p:sp>
          <p:nvSpPr>
            <p:cNvPr id="7176" name="Text Box 7"/>
            <p:cNvSpPr txBox="1">
              <a:spLocks noChangeArrowheads="1"/>
            </p:cNvSpPr>
            <p:nvPr/>
          </p:nvSpPr>
          <p:spPr bwMode="auto">
            <a:xfrm>
              <a:off x="228600" y="2438400"/>
              <a:ext cx="43545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C</a:t>
              </a:r>
              <a:r>
                <a:rPr lang="en-US" altLang="en-US" sz="1600" dirty="0">
                  <a:latin typeface="Times New Roman" panose="02020603050405020304" pitchFamily="18" charset="0"/>
                </a:rPr>
                <a:t>loud-</a:t>
              </a:r>
              <a:r>
                <a:rPr lang="en-US" altLang="en-US" sz="16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A</a:t>
              </a:r>
              <a:r>
                <a:rPr lang="en-US" altLang="en-US" sz="1600" dirty="0">
                  <a:latin typeface="Times New Roman" panose="02020603050405020304" pitchFamily="18" charset="0"/>
                </a:rPr>
                <a:t>erosol </a:t>
              </a:r>
              <a:r>
                <a:rPr lang="en-US" altLang="en-US" sz="16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L</a:t>
              </a:r>
              <a:r>
                <a:rPr lang="en-US" altLang="en-US" sz="1600" dirty="0">
                  <a:latin typeface="Times New Roman" panose="02020603050405020304" pitchFamily="18" charset="0"/>
                </a:rPr>
                <a:t>idar with </a:t>
              </a:r>
              <a:r>
                <a:rPr lang="en-US" altLang="en-US" sz="16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O</a:t>
              </a:r>
              <a:r>
                <a:rPr lang="en-US" altLang="en-US" sz="1600" dirty="0">
                  <a:latin typeface="Times New Roman" panose="02020603050405020304" pitchFamily="18" charset="0"/>
                </a:rPr>
                <a:t>rthogonal </a:t>
              </a:r>
              <a:r>
                <a:rPr lang="en-US" altLang="en-US" sz="16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P</a:t>
              </a:r>
              <a:r>
                <a:rPr lang="en-US" altLang="en-US" sz="1600" dirty="0">
                  <a:latin typeface="Times New Roman" panose="02020603050405020304" pitchFamily="18" charset="0"/>
                </a:rPr>
                <a:t>olarization</a:t>
              </a:r>
            </a:p>
          </p:txBody>
        </p:sp>
        <p:sp>
          <p:nvSpPr>
            <p:cNvPr id="7177" name="Text Box 8"/>
            <p:cNvSpPr txBox="1">
              <a:spLocks noChangeArrowheads="1"/>
            </p:cNvSpPr>
            <p:nvPr/>
          </p:nvSpPr>
          <p:spPr bwMode="auto">
            <a:xfrm>
              <a:off x="458788" y="3200400"/>
              <a:ext cx="39941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2 wavelength polarization sensitive lidar:</a:t>
              </a:r>
            </a:p>
          </p:txBody>
        </p:sp>
        <p:sp>
          <p:nvSpPr>
            <p:cNvPr id="7178" name="Text Box 9"/>
            <p:cNvSpPr txBox="1">
              <a:spLocks noChangeArrowheads="1"/>
            </p:cNvSpPr>
            <p:nvPr/>
          </p:nvSpPr>
          <p:spPr bwMode="auto">
            <a:xfrm>
              <a:off x="152400" y="3619500"/>
              <a:ext cx="44354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1064 nm, 532 nm (parallel and perpendicular)</a:t>
              </a:r>
            </a:p>
          </p:txBody>
        </p:sp>
        <p:sp>
          <p:nvSpPr>
            <p:cNvPr id="7181" name="Text Box 12"/>
            <p:cNvSpPr txBox="1">
              <a:spLocks noChangeArrowheads="1"/>
            </p:cNvSpPr>
            <p:nvPr/>
          </p:nvSpPr>
          <p:spPr bwMode="auto">
            <a:xfrm>
              <a:off x="868363" y="2819400"/>
              <a:ext cx="303847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Vertical profiles of</a:t>
              </a:r>
              <a:r>
                <a:rPr lang="en-US" altLang="en-US" sz="1800" b="1">
                  <a:latin typeface="Times New Roman" panose="02020603050405020304" pitchFamily="18" charset="0"/>
                </a:rPr>
                <a:t> </a:t>
              </a:r>
              <a:r>
                <a:rPr lang="en-US" altLang="en-US" sz="1800">
                  <a:latin typeface="Times New Roman" panose="02020603050405020304" pitchFamily="18" charset="0"/>
                </a:rPr>
                <a:t>atmosphere</a:t>
              </a:r>
            </a:p>
          </p:txBody>
        </p:sp>
        <p:sp>
          <p:nvSpPr>
            <p:cNvPr id="7182" name="Text Box 13"/>
            <p:cNvSpPr txBox="1">
              <a:spLocks noChangeArrowheads="1"/>
            </p:cNvSpPr>
            <p:nvPr/>
          </p:nvSpPr>
          <p:spPr bwMode="auto">
            <a:xfrm>
              <a:off x="1371600" y="1219200"/>
              <a:ext cx="2133600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4800" b="1">
                  <a:latin typeface="Times New Roman" panose="02020603050405020304" pitchFamily="18" charset="0"/>
                </a:rPr>
                <a:t>Lidar</a:t>
              </a:r>
            </a:p>
          </p:txBody>
        </p:sp>
        <p:sp>
          <p:nvSpPr>
            <p:cNvPr id="7196" name="Text Box 9"/>
            <p:cNvSpPr txBox="1">
              <a:spLocks noChangeArrowheads="1"/>
            </p:cNvSpPr>
            <p:nvPr/>
          </p:nvSpPr>
          <p:spPr bwMode="auto">
            <a:xfrm>
              <a:off x="304800" y="4049713"/>
              <a:ext cx="38290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     0.13 mrad FOV (surface spot 90 m)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6"/>
          <p:cNvSpPr>
            <a:spLocks noChangeArrowheads="1"/>
          </p:cNvSpPr>
          <p:nvPr/>
        </p:nvSpPr>
        <p:spPr bwMode="auto">
          <a:xfrm>
            <a:off x="3048000" y="5562600"/>
            <a:ext cx="677227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Arial" panose="020B0604020202020204" pitchFamily="34" charset="0"/>
              </a:rPr>
              <a:t>22 July, 2006</a:t>
            </a:r>
            <a:r>
              <a:rPr lang="en-US" altLang="en-US" sz="1800" dirty="0">
                <a:latin typeface="Arial" panose="020B0604020202020204" pitchFamily="34" charset="0"/>
              </a:rPr>
              <a:t> – Initial release of data to Science Team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Arial" panose="020B0604020202020204" pitchFamily="34" charset="0"/>
              </a:rPr>
              <a:t>5 September, 2006</a:t>
            </a:r>
            <a:r>
              <a:rPr lang="en-US" altLang="en-US" sz="1800" dirty="0">
                <a:latin typeface="Arial" panose="020B0604020202020204" pitchFamily="34" charset="0"/>
              </a:rPr>
              <a:t> – Public release of browse images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Arial" panose="020B0604020202020204" pitchFamily="34" charset="0"/>
              </a:rPr>
              <a:t>8 December, 2006</a:t>
            </a:r>
            <a:r>
              <a:rPr lang="en-US" altLang="en-US" sz="1800" dirty="0">
                <a:latin typeface="Arial" panose="020B0604020202020204" pitchFamily="34" charset="0"/>
              </a:rPr>
              <a:t> – First public release of science data</a:t>
            </a:r>
          </a:p>
        </p:txBody>
      </p:sp>
      <p:pic>
        <p:nvPicPr>
          <p:cNvPr id="921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t="12627" r="5882" b="13721"/>
          <a:stretch>
            <a:fillRect/>
          </a:stretch>
        </p:blipFill>
        <p:spPr bwMode="auto">
          <a:xfrm>
            <a:off x="0" y="1647825"/>
            <a:ext cx="914400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17"/>
          <p:cNvSpPr>
            <a:spLocks noChangeArrowheads="1"/>
          </p:cNvSpPr>
          <p:nvPr/>
        </p:nvSpPr>
        <p:spPr bwMode="auto">
          <a:xfrm>
            <a:off x="3810000" y="1143000"/>
            <a:ext cx="403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Arial" panose="020B0604020202020204" pitchFamily="34" charset="0"/>
              </a:rPr>
              <a:t>7 June, 2006</a:t>
            </a:r>
            <a:r>
              <a:rPr lang="en-US" altLang="en-US" sz="1800" dirty="0">
                <a:latin typeface="Arial" panose="020B0604020202020204" pitchFamily="34" charset="0"/>
              </a:rPr>
              <a:t> –  CALIOP </a:t>
            </a:r>
            <a:r>
              <a:rPr lang="en-US" altLang="en-US" sz="1800" i="1" dirty="0">
                <a:latin typeface="Arial" panose="020B0604020202020204" pitchFamily="34" charset="0"/>
              </a:rPr>
              <a:t>‘First Light’</a:t>
            </a:r>
          </a:p>
        </p:txBody>
      </p:sp>
      <p:sp>
        <p:nvSpPr>
          <p:cNvPr id="9221" name="Text Box 3"/>
          <p:cNvSpPr txBox="1">
            <a:spLocks noChangeArrowheads="1"/>
          </p:cNvSpPr>
          <p:nvPr/>
        </p:nvSpPr>
        <p:spPr bwMode="auto">
          <a:xfrm>
            <a:off x="4800600" y="228600"/>
            <a:ext cx="3354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cs typeface="Tahoma" panose="020B0604030504040204" pitchFamily="34" charset="0"/>
              </a:rPr>
              <a:t>CALIOP “First Light”</a:t>
            </a:r>
          </a:p>
        </p:txBody>
      </p:sp>
      <p:sp>
        <p:nvSpPr>
          <p:cNvPr id="9222" name="TextBox 5"/>
          <p:cNvSpPr txBox="1">
            <a:spLocks noChangeArrowheads="1"/>
          </p:cNvSpPr>
          <p:nvPr/>
        </p:nvSpPr>
        <p:spPr bwMode="auto">
          <a:xfrm>
            <a:off x="3217863" y="2266950"/>
            <a:ext cx="1863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</a:rPr>
              <a:t>Volcanic aerosol</a:t>
            </a:r>
          </a:p>
        </p:txBody>
      </p:sp>
      <p:cxnSp>
        <p:nvCxnSpPr>
          <p:cNvPr id="9223" name="Straight Arrow Connector 7"/>
          <p:cNvCxnSpPr>
            <a:cxnSpLocks noChangeShapeType="1"/>
          </p:cNvCxnSpPr>
          <p:nvPr/>
        </p:nvCxnSpPr>
        <p:spPr bwMode="auto">
          <a:xfrm rot="16200000" flipH="1">
            <a:off x="4467225" y="2667000"/>
            <a:ext cx="295275" cy="200025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4" name="TextBox 8"/>
          <p:cNvSpPr txBox="1">
            <a:spLocks noChangeArrowheads="1"/>
          </p:cNvSpPr>
          <p:nvPr/>
        </p:nvSpPr>
        <p:spPr bwMode="auto">
          <a:xfrm>
            <a:off x="1854200" y="2924175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</a:rPr>
              <a:t>Cirrus</a:t>
            </a:r>
          </a:p>
        </p:txBody>
      </p:sp>
      <p:cxnSp>
        <p:nvCxnSpPr>
          <p:cNvPr id="9225" name="Straight Arrow Connector 10"/>
          <p:cNvCxnSpPr>
            <a:cxnSpLocks noChangeShapeType="1"/>
          </p:cNvCxnSpPr>
          <p:nvPr/>
        </p:nvCxnSpPr>
        <p:spPr bwMode="auto">
          <a:xfrm>
            <a:off x="2352675" y="3267075"/>
            <a:ext cx="1152525" cy="28575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6" name="Straight Arrow Connector 12"/>
          <p:cNvCxnSpPr>
            <a:cxnSpLocks noChangeShapeType="1"/>
            <a:stCxn id="9224" idx="2"/>
          </p:cNvCxnSpPr>
          <p:nvPr/>
        </p:nvCxnSpPr>
        <p:spPr bwMode="auto">
          <a:xfrm rot="5400000">
            <a:off x="2026444" y="3515519"/>
            <a:ext cx="449262" cy="635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7" name="TextBox 14"/>
          <p:cNvSpPr txBox="1">
            <a:spLocks noChangeArrowheads="1"/>
          </p:cNvSpPr>
          <p:nvPr/>
        </p:nvSpPr>
        <p:spPr bwMode="auto">
          <a:xfrm>
            <a:off x="331788" y="4171950"/>
            <a:ext cx="817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</a:rPr>
              <a:t>Water</a:t>
            </a:r>
          </a:p>
        </p:txBody>
      </p:sp>
      <p:cxnSp>
        <p:nvCxnSpPr>
          <p:cNvPr id="9228" name="Straight Arrow Connector 16"/>
          <p:cNvCxnSpPr>
            <a:cxnSpLocks noChangeShapeType="1"/>
          </p:cNvCxnSpPr>
          <p:nvPr/>
        </p:nvCxnSpPr>
        <p:spPr bwMode="auto">
          <a:xfrm>
            <a:off x="942975" y="4543425"/>
            <a:ext cx="333375" cy="26670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9" name="Straight Arrow Connector 18"/>
          <p:cNvCxnSpPr>
            <a:cxnSpLocks noChangeShapeType="1"/>
          </p:cNvCxnSpPr>
          <p:nvPr/>
        </p:nvCxnSpPr>
        <p:spPr bwMode="auto">
          <a:xfrm rot="5400000">
            <a:off x="666750" y="4695825"/>
            <a:ext cx="257175" cy="47625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30" name="TextBox 19"/>
          <p:cNvSpPr txBox="1">
            <a:spLocks noChangeArrowheads="1"/>
          </p:cNvSpPr>
          <p:nvPr/>
        </p:nvSpPr>
        <p:spPr bwMode="auto">
          <a:xfrm>
            <a:off x="6581775" y="4181475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</a:rPr>
              <a:t>Aerosol</a:t>
            </a:r>
          </a:p>
        </p:txBody>
      </p:sp>
      <p:cxnSp>
        <p:nvCxnSpPr>
          <p:cNvPr id="9231" name="Straight Arrow Connector 21"/>
          <p:cNvCxnSpPr>
            <a:cxnSpLocks noChangeShapeType="1"/>
          </p:cNvCxnSpPr>
          <p:nvPr/>
        </p:nvCxnSpPr>
        <p:spPr bwMode="auto">
          <a:xfrm rot="5400000">
            <a:off x="6800850" y="4638675"/>
            <a:ext cx="304800" cy="22860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2" name="Straight Arrow Connector 23"/>
          <p:cNvCxnSpPr>
            <a:cxnSpLocks noChangeShapeType="1"/>
          </p:cNvCxnSpPr>
          <p:nvPr/>
        </p:nvCxnSpPr>
        <p:spPr bwMode="auto">
          <a:xfrm>
            <a:off x="7239000" y="4572000"/>
            <a:ext cx="1123950" cy="304800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05200" y="304800"/>
            <a:ext cx="5029200" cy="480131"/>
          </a:xfrm>
        </p:spPr>
        <p:txBody>
          <a:bodyPr/>
          <a:lstStyle/>
          <a:p>
            <a:r>
              <a:rPr lang="en-US" altLang="en-US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Aerosol Vertical Feature Mask</a:t>
            </a:r>
          </a:p>
        </p:txBody>
      </p:sp>
      <p:pic>
        <p:nvPicPr>
          <p:cNvPr id="54275" name="Picture 4" descr="00-21-21_gif_2_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" t="8923" r="8348"/>
          <a:stretch>
            <a:fillRect/>
          </a:stretch>
        </p:blipFill>
        <p:spPr bwMode="auto">
          <a:xfrm>
            <a:off x="228600" y="1190625"/>
            <a:ext cx="42513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5" descr="00-21-21_map_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7201" r="8000" b="7201"/>
          <a:stretch>
            <a:fillRect/>
          </a:stretch>
        </p:blipFill>
        <p:spPr bwMode="auto">
          <a:xfrm>
            <a:off x="2590800" y="1295400"/>
            <a:ext cx="1719263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6" descr="All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5636" r="4167" b="17198"/>
          <a:stretch>
            <a:fillRect/>
          </a:stretch>
        </p:blipFill>
        <p:spPr bwMode="auto">
          <a:xfrm>
            <a:off x="4495800" y="1228725"/>
            <a:ext cx="4341813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7" descr="Aerosol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42215" r="4167" b="21889"/>
          <a:stretch>
            <a:fillRect/>
          </a:stretch>
        </p:blipFill>
        <p:spPr bwMode="auto">
          <a:xfrm>
            <a:off x="228600" y="3400425"/>
            <a:ext cx="8693150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Text Box 38"/>
          <p:cNvSpPr txBox="1">
            <a:spLocks noChangeArrowheads="1"/>
          </p:cNvSpPr>
          <p:nvPr/>
        </p:nvSpPr>
        <p:spPr bwMode="auto">
          <a:xfrm>
            <a:off x="6324600" y="1219200"/>
            <a:ext cx="2555875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Cloud Aerosol Discrimination</a:t>
            </a:r>
          </a:p>
        </p:txBody>
      </p:sp>
      <p:sp>
        <p:nvSpPr>
          <p:cNvPr id="54280" name="Text Box 39"/>
          <p:cNvSpPr txBox="1">
            <a:spLocks noChangeArrowheads="1"/>
          </p:cNvSpPr>
          <p:nvPr/>
        </p:nvSpPr>
        <p:spPr bwMode="auto">
          <a:xfrm>
            <a:off x="7361238" y="3352800"/>
            <a:ext cx="1649412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Aerosol Subtypes</a:t>
            </a:r>
          </a:p>
        </p:txBody>
      </p:sp>
      <p:sp>
        <p:nvSpPr>
          <p:cNvPr id="54281" name="Text Box 40"/>
          <p:cNvSpPr txBox="1">
            <a:spLocks noChangeArrowheads="1"/>
          </p:cNvSpPr>
          <p:nvPr/>
        </p:nvSpPr>
        <p:spPr bwMode="auto">
          <a:xfrm>
            <a:off x="457200" y="1295400"/>
            <a:ext cx="19081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532 nm Backscatter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20060812</a:t>
            </a:r>
            <a:endParaRPr kumimoji="0" lang="en-US" altLang="en-US" sz="2000" b="1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grpSp>
        <p:nvGrpSpPr>
          <p:cNvPr id="54282" name="Group 41"/>
          <p:cNvGrpSpPr>
            <a:grpSpLocks/>
          </p:cNvGrpSpPr>
          <p:nvPr/>
        </p:nvGrpSpPr>
        <p:grpSpPr bwMode="auto">
          <a:xfrm>
            <a:off x="609600" y="5724525"/>
            <a:ext cx="7758113" cy="788988"/>
            <a:chOff x="278" y="3583"/>
            <a:chExt cx="4887" cy="497"/>
          </a:xfrm>
        </p:grpSpPr>
        <p:sp>
          <p:nvSpPr>
            <p:cNvPr id="54291" name="Text Box 42"/>
            <p:cNvSpPr txBox="1">
              <a:spLocks noChangeArrowheads="1"/>
            </p:cNvSpPr>
            <p:nvPr/>
          </p:nvSpPr>
          <p:spPr bwMode="auto">
            <a:xfrm>
              <a:off x="278" y="3801"/>
              <a:ext cx="47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Marine</a:t>
              </a:r>
            </a:p>
          </p:txBody>
        </p:sp>
        <p:grpSp>
          <p:nvGrpSpPr>
            <p:cNvPr id="54292" name="Group 43"/>
            <p:cNvGrpSpPr>
              <a:grpSpLocks/>
            </p:cNvGrpSpPr>
            <p:nvPr/>
          </p:nvGrpSpPr>
          <p:grpSpPr bwMode="auto">
            <a:xfrm>
              <a:off x="624" y="3583"/>
              <a:ext cx="4541" cy="497"/>
              <a:chOff x="624" y="3573"/>
              <a:chExt cx="4541" cy="497"/>
            </a:xfrm>
          </p:grpSpPr>
          <p:grpSp>
            <p:nvGrpSpPr>
              <p:cNvPr id="54293" name="Group 44"/>
              <p:cNvGrpSpPr>
                <a:grpSpLocks/>
              </p:cNvGrpSpPr>
              <p:nvPr/>
            </p:nvGrpSpPr>
            <p:grpSpPr bwMode="auto">
              <a:xfrm>
                <a:off x="1344" y="3573"/>
                <a:ext cx="2902" cy="75"/>
                <a:chOff x="1728" y="3840"/>
                <a:chExt cx="2016" cy="96"/>
              </a:xfrm>
            </p:grpSpPr>
            <p:sp>
              <p:nvSpPr>
                <p:cNvPr id="54305" name="Rectangle 45"/>
                <p:cNvSpPr>
                  <a:spLocks noChangeArrowheads="1"/>
                </p:cNvSpPr>
                <p:nvPr/>
              </p:nvSpPr>
              <p:spPr bwMode="auto">
                <a:xfrm>
                  <a:off x="1728" y="3840"/>
                  <a:ext cx="336" cy="96"/>
                </a:xfrm>
                <a:prstGeom prst="rect">
                  <a:avLst/>
                </a:prstGeom>
                <a:solidFill>
                  <a:srgbClr val="00FF00"/>
                </a:solidFill>
                <a:ln w="190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306" name="Rectangle 46"/>
                <p:cNvSpPr>
                  <a:spLocks noChangeArrowheads="1"/>
                </p:cNvSpPr>
                <p:nvPr/>
              </p:nvSpPr>
              <p:spPr bwMode="auto">
                <a:xfrm>
                  <a:off x="2064" y="3840"/>
                  <a:ext cx="336" cy="96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307" name="Rectangle 47"/>
                <p:cNvSpPr>
                  <a:spLocks noChangeArrowheads="1"/>
                </p:cNvSpPr>
                <p:nvPr/>
              </p:nvSpPr>
              <p:spPr bwMode="auto">
                <a:xfrm>
                  <a:off x="2400" y="3840"/>
                  <a:ext cx="336" cy="96"/>
                </a:xfrm>
                <a:prstGeom prst="rect">
                  <a:avLst/>
                </a:prstGeom>
                <a:solidFill>
                  <a:srgbClr val="FF0000"/>
                </a:solidFill>
                <a:ln w="190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308" name="Rectangle 48"/>
                <p:cNvSpPr>
                  <a:spLocks noChangeArrowheads="1"/>
                </p:cNvSpPr>
                <p:nvPr/>
              </p:nvSpPr>
              <p:spPr bwMode="auto">
                <a:xfrm>
                  <a:off x="2736" y="3840"/>
                  <a:ext cx="336" cy="96"/>
                </a:xfrm>
                <a:prstGeom prst="rect">
                  <a:avLst/>
                </a:prstGeom>
                <a:solidFill>
                  <a:srgbClr val="B2B2B2"/>
                </a:solidFill>
                <a:ln w="190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309" name="Rectangle 49"/>
                <p:cNvSpPr>
                  <a:spLocks noChangeArrowheads="1"/>
                </p:cNvSpPr>
                <p:nvPr/>
              </p:nvSpPr>
              <p:spPr bwMode="auto">
                <a:xfrm>
                  <a:off x="3072" y="3840"/>
                  <a:ext cx="336" cy="96"/>
                </a:xfrm>
                <a:prstGeom prst="rect">
                  <a:avLst/>
                </a:prstGeom>
                <a:solidFill>
                  <a:srgbClr val="993300"/>
                </a:solidFill>
                <a:ln w="190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4310" name="Rectangle 50"/>
                <p:cNvSpPr>
                  <a:spLocks noChangeArrowheads="1"/>
                </p:cNvSpPr>
                <p:nvPr/>
              </p:nvSpPr>
              <p:spPr bwMode="auto">
                <a:xfrm>
                  <a:off x="3408" y="3840"/>
                  <a:ext cx="336" cy="96"/>
                </a:xfrm>
                <a:prstGeom prst="rect">
                  <a:avLst/>
                </a:prstGeom>
                <a:solidFill>
                  <a:schemeClr val="tx1"/>
                </a:solidFill>
                <a:ln w="190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4294" name="Text Box 51"/>
              <p:cNvSpPr txBox="1">
                <a:spLocks noChangeArrowheads="1"/>
              </p:cNvSpPr>
              <p:nvPr/>
            </p:nvSpPr>
            <p:spPr bwMode="auto">
              <a:xfrm>
                <a:off x="981" y="3792"/>
                <a:ext cx="36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Dust</a:t>
                </a:r>
              </a:p>
            </p:txBody>
          </p:sp>
          <p:sp>
            <p:nvSpPr>
              <p:cNvPr id="54295" name="Text Box 52"/>
              <p:cNvSpPr txBox="1">
                <a:spLocks noChangeArrowheads="1"/>
              </p:cNvSpPr>
              <p:nvPr/>
            </p:nvSpPr>
            <p:spPr bwMode="auto">
              <a:xfrm>
                <a:off x="1887" y="3744"/>
                <a:ext cx="705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Polluted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Continental</a:t>
                </a:r>
              </a:p>
            </p:txBody>
          </p:sp>
          <p:sp>
            <p:nvSpPr>
              <p:cNvPr id="54296" name="Text Box 53"/>
              <p:cNvSpPr txBox="1">
                <a:spLocks noChangeArrowheads="1"/>
              </p:cNvSpPr>
              <p:nvPr/>
            </p:nvSpPr>
            <p:spPr bwMode="auto">
              <a:xfrm>
                <a:off x="3251" y="3792"/>
                <a:ext cx="589" cy="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Clean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Continental</a:t>
                </a:r>
              </a:p>
            </p:txBody>
          </p:sp>
          <p:sp>
            <p:nvSpPr>
              <p:cNvPr id="54297" name="Text Box 54"/>
              <p:cNvSpPr txBox="1">
                <a:spLocks noChangeArrowheads="1"/>
              </p:cNvSpPr>
              <p:nvPr/>
            </p:nvSpPr>
            <p:spPr bwMode="auto">
              <a:xfrm>
                <a:off x="4032" y="3792"/>
                <a:ext cx="450" cy="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Polluted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Dust</a:t>
                </a:r>
              </a:p>
            </p:txBody>
          </p:sp>
          <p:sp>
            <p:nvSpPr>
              <p:cNvPr id="54298" name="Text Box 55"/>
              <p:cNvSpPr txBox="1">
                <a:spLocks noChangeArrowheads="1"/>
              </p:cNvSpPr>
              <p:nvPr/>
            </p:nvSpPr>
            <p:spPr bwMode="auto">
              <a:xfrm>
                <a:off x="4704" y="3792"/>
                <a:ext cx="46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mic Sans MS" panose="030F0702030302020204" pitchFamily="66" charset="0"/>
                    <a:ea typeface="+mn-ea"/>
                    <a:cs typeface="+mn-cs"/>
                  </a:rPr>
                  <a:t>Smoke</a:t>
                </a:r>
              </a:p>
            </p:txBody>
          </p:sp>
          <p:sp>
            <p:nvSpPr>
              <p:cNvPr id="54299" name="Line 56"/>
              <p:cNvSpPr>
                <a:spLocks noChangeShapeType="1"/>
              </p:cNvSpPr>
              <p:nvPr/>
            </p:nvSpPr>
            <p:spPr bwMode="auto">
              <a:xfrm flipH="1">
                <a:off x="624" y="3648"/>
                <a:ext cx="67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300" name="Line 57"/>
              <p:cNvSpPr>
                <a:spLocks noChangeShapeType="1"/>
              </p:cNvSpPr>
              <p:nvPr/>
            </p:nvSpPr>
            <p:spPr bwMode="auto">
              <a:xfrm flipH="1">
                <a:off x="1296" y="3648"/>
                <a:ext cx="62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301" name="Line 58"/>
              <p:cNvSpPr>
                <a:spLocks noChangeShapeType="1"/>
              </p:cNvSpPr>
              <p:nvPr/>
            </p:nvSpPr>
            <p:spPr bwMode="auto">
              <a:xfrm flipH="1">
                <a:off x="2400" y="3648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302" name="Line 59"/>
              <p:cNvSpPr>
                <a:spLocks noChangeShapeType="1"/>
              </p:cNvSpPr>
              <p:nvPr/>
            </p:nvSpPr>
            <p:spPr bwMode="auto">
              <a:xfrm>
                <a:off x="2928" y="3648"/>
                <a:ext cx="28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303" name="Line 60"/>
              <p:cNvSpPr>
                <a:spLocks noChangeShapeType="1"/>
              </p:cNvSpPr>
              <p:nvPr/>
            </p:nvSpPr>
            <p:spPr bwMode="auto">
              <a:xfrm>
                <a:off x="3600" y="3696"/>
                <a:ext cx="336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304" name="Line 61"/>
              <p:cNvSpPr>
                <a:spLocks noChangeShapeType="1"/>
              </p:cNvSpPr>
              <p:nvPr/>
            </p:nvSpPr>
            <p:spPr bwMode="auto">
              <a:xfrm>
                <a:off x="4272" y="3648"/>
                <a:ext cx="62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4283" name="Group 62"/>
          <p:cNvGrpSpPr>
            <a:grpSpLocks/>
          </p:cNvGrpSpPr>
          <p:nvPr/>
        </p:nvGrpSpPr>
        <p:grpSpPr bwMode="auto">
          <a:xfrm>
            <a:off x="0" y="3343275"/>
            <a:ext cx="285750" cy="2371725"/>
            <a:chOff x="30" y="2098"/>
            <a:chExt cx="180" cy="1494"/>
          </a:xfrm>
        </p:grpSpPr>
        <p:sp>
          <p:nvSpPr>
            <p:cNvPr id="54287" name="Text Box 63"/>
            <p:cNvSpPr txBox="1">
              <a:spLocks noChangeArrowheads="1"/>
            </p:cNvSpPr>
            <p:nvPr/>
          </p:nvSpPr>
          <p:spPr bwMode="auto">
            <a:xfrm>
              <a:off x="81" y="3477"/>
              <a:ext cx="11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0-</a:t>
              </a:r>
            </a:p>
          </p:txBody>
        </p:sp>
        <p:sp>
          <p:nvSpPr>
            <p:cNvPr id="54288" name="Text Box 64"/>
            <p:cNvSpPr txBox="1">
              <a:spLocks noChangeArrowheads="1"/>
            </p:cNvSpPr>
            <p:nvPr/>
          </p:nvSpPr>
          <p:spPr bwMode="auto">
            <a:xfrm>
              <a:off x="86" y="3024"/>
              <a:ext cx="11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5-</a:t>
              </a:r>
            </a:p>
          </p:txBody>
        </p:sp>
        <p:sp>
          <p:nvSpPr>
            <p:cNvPr id="54289" name="Text Box 65"/>
            <p:cNvSpPr txBox="1">
              <a:spLocks noChangeArrowheads="1"/>
            </p:cNvSpPr>
            <p:nvPr/>
          </p:nvSpPr>
          <p:spPr bwMode="auto">
            <a:xfrm>
              <a:off x="33" y="2098"/>
              <a:ext cx="17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15-</a:t>
              </a:r>
            </a:p>
          </p:txBody>
        </p:sp>
        <p:sp>
          <p:nvSpPr>
            <p:cNvPr id="54290" name="Text Box 66"/>
            <p:cNvSpPr txBox="1">
              <a:spLocks noChangeArrowheads="1"/>
            </p:cNvSpPr>
            <p:nvPr/>
          </p:nvSpPr>
          <p:spPr bwMode="auto">
            <a:xfrm>
              <a:off x="30" y="2592"/>
              <a:ext cx="17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10-</a:t>
              </a:r>
            </a:p>
          </p:txBody>
        </p:sp>
      </p:grpSp>
      <p:sp>
        <p:nvSpPr>
          <p:cNvPr id="54284" name="Text Box 67"/>
          <p:cNvSpPr txBox="1">
            <a:spLocks noChangeArrowheads="1"/>
          </p:cNvSpPr>
          <p:nvPr/>
        </p:nvSpPr>
        <p:spPr bwMode="auto">
          <a:xfrm>
            <a:off x="4419600" y="4572000"/>
            <a:ext cx="7318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Smoke</a:t>
            </a:r>
          </a:p>
        </p:txBody>
      </p:sp>
      <p:sp>
        <p:nvSpPr>
          <p:cNvPr id="54285" name="Text Box 68"/>
          <p:cNvSpPr txBox="1">
            <a:spLocks noChangeArrowheads="1"/>
          </p:cNvSpPr>
          <p:nvPr/>
        </p:nvSpPr>
        <p:spPr bwMode="auto">
          <a:xfrm>
            <a:off x="6929438" y="5105400"/>
            <a:ext cx="1833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Polluted Continental</a:t>
            </a:r>
          </a:p>
        </p:txBody>
      </p:sp>
      <p:pic>
        <p:nvPicPr>
          <p:cNvPr id="54286" name="Picture 7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10207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38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3352800" y="381000"/>
            <a:ext cx="5105400" cy="32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ts val="2513"/>
              </a:lnSpc>
              <a:buClr>
                <a:srgbClr val="000000"/>
              </a:buClr>
              <a:buSzPct val="45000"/>
              <a:tabLst>
                <a:tab pos="0" algn="l"/>
                <a:tab pos="414338" algn="l"/>
                <a:tab pos="828675" algn="l"/>
                <a:tab pos="1243013" algn="l"/>
                <a:tab pos="1657350" algn="l"/>
                <a:tab pos="2073275" algn="l"/>
                <a:tab pos="2487613" algn="l"/>
                <a:tab pos="2901950" algn="l"/>
                <a:tab pos="3316288" algn="l"/>
                <a:tab pos="3732213" algn="l"/>
                <a:tab pos="4146550" algn="l"/>
                <a:tab pos="4560888" algn="l"/>
                <a:tab pos="4975225" algn="l"/>
                <a:tab pos="5391150" algn="l"/>
                <a:tab pos="5805488" algn="l"/>
                <a:tab pos="6219825" algn="l"/>
                <a:tab pos="6634163" algn="l"/>
                <a:tab pos="7050088" algn="l"/>
                <a:tab pos="7464425" algn="l"/>
                <a:tab pos="7878763" algn="l"/>
                <a:tab pos="8293100" algn="l"/>
              </a:tabLst>
              <a:defRPr/>
            </a:pPr>
            <a:r>
              <a:rPr lang="en-GB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Cloud-Aerosol Transport System (CATS)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5791200"/>
            <a:ext cx="8686800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 charset="0"/>
              </a:rPr>
              <a:t>The CATS lidar operated semi-continuously on the International Space Station 2015-17 demonstrating the feasibility of affordable lidar on the ISS </a:t>
            </a:r>
            <a:endParaRPr lang="en-US" sz="1600" dirty="0">
              <a:latin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165152" y="2708208"/>
            <a:ext cx="180799" cy="112131"/>
          </a:xfrm>
          <a:custGeom>
            <a:avLst/>
            <a:gdLst>
              <a:gd name="connsiteX0" fmla="*/ 80074 w 180799"/>
              <a:gd name="connsiteY0" fmla="*/ 112131 h 112131"/>
              <a:gd name="connsiteX1" fmla="*/ 179147 w 180799"/>
              <a:gd name="connsiteY1" fmla="*/ 4042 h 112131"/>
              <a:gd name="connsiteX2" fmla="*/ 8020 w 180799"/>
              <a:gd name="connsiteY2" fmla="*/ 22057 h 112131"/>
              <a:gd name="connsiteX3" fmla="*/ 26034 w 180799"/>
              <a:gd name="connsiteY3" fmla="*/ 13049 h 112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799" h="112131">
                <a:moveTo>
                  <a:pt x="80074" y="112131"/>
                </a:moveTo>
                <a:cubicBezTo>
                  <a:pt x="135615" y="65592"/>
                  <a:pt x="191156" y="19054"/>
                  <a:pt x="179147" y="4042"/>
                </a:cubicBezTo>
                <a:cubicBezTo>
                  <a:pt x="167138" y="-10970"/>
                  <a:pt x="33539" y="20556"/>
                  <a:pt x="8020" y="22057"/>
                </a:cubicBezTo>
                <a:cubicBezTo>
                  <a:pt x="-17499" y="23558"/>
                  <a:pt x="26034" y="13049"/>
                  <a:pt x="26034" y="13049"/>
                </a:cubicBezTo>
              </a:path>
            </a:pathLst>
          </a:custGeom>
          <a:ln>
            <a:solidFill>
              <a:srgbClr val="FFFF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6200" y="1371600"/>
            <a:ext cx="6781800" cy="4114800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Figure2_v2_nocaption.jp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6571651" cy="3810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3479" y="1371600"/>
            <a:ext cx="6744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n-lt"/>
              </a:rPr>
              <a:t>CATS Level 1 Data Products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010400" y="1371600"/>
            <a:ext cx="2245002" cy="4241672"/>
            <a:chOff x="6372249" y="932285"/>
            <a:chExt cx="2962562" cy="4851272"/>
          </a:xfrm>
        </p:grpSpPr>
        <p:sp>
          <p:nvSpPr>
            <p:cNvPr id="11" name="Rectangle 10"/>
            <p:cNvSpPr/>
            <p:nvPr/>
          </p:nvSpPr>
          <p:spPr>
            <a:xfrm>
              <a:off x="6372249" y="2282413"/>
              <a:ext cx="2646066" cy="35011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72945" y="932285"/>
              <a:ext cx="2645370" cy="13560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100" b="1" dirty="0">
                <a:solidFill>
                  <a:srgbClr val="17375E"/>
                </a:solidFill>
              </a:endParaRPr>
            </a:p>
            <a:p>
              <a:r>
                <a:rPr lang="en-US" sz="1100" b="1" dirty="0">
                  <a:solidFill>
                    <a:srgbClr val="17375E"/>
                  </a:solidFill>
                </a:rPr>
                <a:t>Backscatter: 532, 1064 nm</a:t>
              </a:r>
            </a:p>
            <a:p>
              <a:r>
                <a:rPr lang="en-US" sz="1100" b="1" dirty="0">
                  <a:solidFill>
                    <a:srgbClr val="17375E"/>
                  </a:solidFill>
                </a:rPr>
                <a:t>Depolarization: 1064 nm</a:t>
              </a:r>
            </a:p>
            <a:p>
              <a:r>
                <a:rPr lang="en-US" sz="1100" b="1" dirty="0">
                  <a:solidFill>
                    <a:srgbClr val="17375E"/>
                  </a:solidFill>
                </a:rPr>
                <a:t>L2 Products: 1064 nm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394758" y="937497"/>
              <a:ext cx="2609494" cy="3520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u="sng" dirty="0">
                  <a:solidFill>
                    <a:srgbClr val="17375E"/>
                  </a:solidFill>
                  <a:latin typeface="Arial"/>
                  <a:cs typeface="Arial"/>
                </a:rPr>
                <a:t>Laser 2 Operation: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7824292" y="2901203"/>
              <a:ext cx="11113" cy="2619876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28"/>
            <p:cNvSpPr txBox="1">
              <a:spLocks noChangeArrowheads="1"/>
            </p:cNvSpPr>
            <p:nvPr/>
          </p:nvSpPr>
          <p:spPr bwMode="auto">
            <a:xfrm>
              <a:off x="8483911" y="3960722"/>
              <a:ext cx="850900" cy="457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/>
              <a:r>
                <a:rPr lang="en-US" sz="1000" dirty="0">
                  <a:latin typeface="Arial Black" charset="0"/>
                </a:rPr>
                <a:t>415 km</a:t>
              </a:r>
            </a:p>
          </p:txBody>
        </p:sp>
        <p:sp>
          <p:nvSpPr>
            <p:cNvPr id="17" name="TextBox 29"/>
            <p:cNvSpPr txBox="1">
              <a:spLocks noChangeArrowheads="1"/>
            </p:cNvSpPr>
            <p:nvPr/>
          </p:nvSpPr>
          <p:spPr bwMode="auto">
            <a:xfrm>
              <a:off x="6483135" y="4579231"/>
              <a:ext cx="1095781" cy="457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algn="ctr" eaLnBrk="1" hangingPunct="1"/>
              <a:r>
                <a:rPr lang="en-US" sz="1000" dirty="0">
                  <a:solidFill>
                    <a:srgbClr val="000000"/>
                  </a:solidFill>
                  <a:latin typeface="Arial Black" charset="0"/>
                </a:rPr>
                <a:t>15 m diameter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8744474" y="3024988"/>
              <a:ext cx="2" cy="988906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8744473" y="4291705"/>
              <a:ext cx="1434" cy="108123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19"/>
            <p:cNvSpPr/>
            <p:nvPr/>
          </p:nvSpPr>
          <p:spPr>
            <a:xfrm>
              <a:off x="6436956" y="5216500"/>
              <a:ext cx="2522366" cy="237255"/>
            </a:xfrm>
            <a:custGeom>
              <a:avLst/>
              <a:gdLst>
                <a:gd name="connsiteX0" fmla="*/ 0 w 4156364"/>
                <a:gd name="connsiteY0" fmla="*/ 297872 h 297872"/>
                <a:gd name="connsiteX1" fmla="*/ 1911927 w 4156364"/>
                <a:gd name="connsiteY1" fmla="*/ 6927 h 297872"/>
                <a:gd name="connsiteX2" fmla="*/ 4156364 w 4156364"/>
                <a:gd name="connsiteY2" fmla="*/ 256309 h 29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56364" h="297872">
                  <a:moveTo>
                    <a:pt x="0" y="297872"/>
                  </a:moveTo>
                  <a:cubicBezTo>
                    <a:pt x="609600" y="155863"/>
                    <a:pt x="1219200" y="13854"/>
                    <a:pt x="1911927" y="6927"/>
                  </a:cubicBezTo>
                  <a:cubicBezTo>
                    <a:pt x="2604654" y="0"/>
                    <a:pt x="3380509" y="128154"/>
                    <a:pt x="4156364" y="256309"/>
                  </a:cubicBezTo>
                </a:path>
              </a:pathLst>
            </a:cu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8679385" y="5372940"/>
              <a:ext cx="13017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8679385" y="3023399"/>
              <a:ext cx="13017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" descr="C:\ISS_CATS\CATS_logo\ISS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8153" y="2414698"/>
              <a:ext cx="1804987" cy="108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Isosceles Triangle 25"/>
            <p:cNvSpPr/>
            <p:nvPr/>
          </p:nvSpPr>
          <p:spPr>
            <a:xfrm>
              <a:off x="7584941" y="2964054"/>
              <a:ext cx="455612" cy="2598154"/>
            </a:xfrm>
            <a:prstGeom prst="triangle">
              <a:avLst>
                <a:gd name="adj" fmla="val 56921"/>
              </a:avLst>
            </a:prstGeom>
            <a:gradFill>
              <a:gsLst>
                <a:gs pos="0">
                  <a:srgbClr val="CCFFCC">
                    <a:alpha val="80000"/>
                  </a:srgbClr>
                </a:gs>
                <a:gs pos="100000">
                  <a:srgbClr val="008000"/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588208" y="5491785"/>
              <a:ext cx="454025" cy="20002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8" name="Straight Arrow Connector 27"/>
            <p:cNvCxnSpPr>
              <a:endCxn id="27" idx="1"/>
            </p:cNvCxnSpPr>
            <p:nvPr/>
          </p:nvCxnSpPr>
          <p:spPr>
            <a:xfrm>
              <a:off x="7270239" y="5041193"/>
              <a:ext cx="384458" cy="47988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2514601" y="38100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Cirrus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09800" y="4114800"/>
            <a:ext cx="685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FF635A"/>
                </a:solidFill>
                <a:latin typeface="+mn-lt"/>
              </a:rPr>
              <a:t>Dust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1" y="4572000"/>
            <a:ext cx="838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Smoke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8089E8C-AC6E-47F2-9905-CA6F34BAD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-22261"/>
            <a:ext cx="1531620" cy="1562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DEEC70-EBBC-4877-A0F4-D3A5D79A91ED}"/>
              </a:ext>
            </a:extLst>
          </p:cNvPr>
          <p:cNvSpPr txBox="1"/>
          <p:nvPr/>
        </p:nvSpPr>
        <p:spPr>
          <a:xfrm>
            <a:off x="3733800" y="6523727"/>
            <a:ext cx="5290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Courtesy of John Yorks, Matt McGill and the CATS team</a:t>
            </a:r>
          </a:p>
        </p:txBody>
      </p:sp>
    </p:spTree>
    <p:extLst>
      <p:ext uri="{BB962C8B-B14F-4D97-AF65-F5344CB8AC3E}">
        <p14:creationId xmlns:p14="http://schemas.microsoft.com/office/powerpoint/2010/main" val="38834986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A8C5E-B457-4741-A71E-F2AD28867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304800"/>
            <a:ext cx="4800600" cy="507831"/>
          </a:xfrm>
        </p:spPr>
        <p:txBody>
          <a:bodyPr/>
          <a:lstStyle/>
          <a:p>
            <a:r>
              <a:rPr lang="en-US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Lidar Observations of Dust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C8699-534B-6248-B040-3804D253E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5C6CC-2B85-0E4F-A67D-2F44DFC8C9E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8179D2-C36D-48FF-B458-E752DD52B696}"/>
              </a:ext>
            </a:extLst>
          </p:cNvPr>
          <p:cNvSpPr txBox="1"/>
          <p:nvPr/>
        </p:nvSpPr>
        <p:spPr>
          <a:xfrm>
            <a:off x="685800" y="1219200"/>
            <a:ext cx="7696200" cy="53091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Observations suggest a doubling of dust over much of the globe during the 20th century (Mahowald et al., 2010)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Contributes to the aerosol direct and indirect radiative forcing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Affects African Easterly Waves and the development of tropical storms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Dust-radiation interactions are known to enhance convective strength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emission rates have increased in North Africa since 1950’s (Mukhopadhyay and </a:t>
            </a:r>
            <a:r>
              <a:rPr lang="en-US" dirty="0" err="1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Kreycik</a:t>
            </a: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2008)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is a source of nutrients for both phytoplankton (Fe) and the Amazon basin (P) [Yu et al.]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CALIPSO’s measurements of dust properties are robust, and the length of the record is significant both seasonally and inter-annually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en-US" dirty="0">
                <a:solidFill>
                  <a:srgbClr val="0D0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Measurements useful for assimilation (into)  and validation of dust transport models</a:t>
            </a:r>
          </a:p>
        </p:txBody>
      </p:sp>
    </p:spTree>
    <p:extLst>
      <p:ext uri="{BB962C8B-B14F-4D97-AF65-F5344CB8AC3E}">
        <p14:creationId xmlns:p14="http://schemas.microsoft.com/office/powerpoint/2010/main" val="171996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 rot="2031130">
            <a:off x="8305800" y="19812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17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 rot="2031130">
            <a:off x="7924800" y="28336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18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2031130">
            <a:off x="7283450" y="35194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19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 rot="2031130">
            <a:off x="6477000" y="40528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20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 rot="2031130">
            <a:off x="5835650" y="47244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21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 rot="2031130">
            <a:off x="4845050" y="5119688"/>
            <a:ext cx="94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22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 rot="2031130">
            <a:off x="4419600" y="59436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23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 rot="722759">
            <a:off x="152400" y="49530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25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 rot="722759">
            <a:off x="-76200" y="54102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Aug 28</a:t>
            </a:r>
          </a:p>
        </p:txBody>
      </p:sp>
      <p:sp>
        <p:nvSpPr>
          <p:cNvPr id="16396" name="Freeform 12"/>
          <p:cNvSpPr>
            <a:spLocks/>
          </p:cNvSpPr>
          <p:nvPr/>
        </p:nvSpPr>
        <p:spPr bwMode="auto">
          <a:xfrm>
            <a:off x="6819900" y="4953000"/>
            <a:ext cx="38100" cy="838200"/>
          </a:xfrm>
          <a:custGeom>
            <a:avLst/>
            <a:gdLst>
              <a:gd name="T0" fmla="*/ 0 w 24"/>
              <a:gd name="T1" fmla="*/ 0 h 528"/>
              <a:gd name="T2" fmla="*/ 2147483647 w 24"/>
              <a:gd name="T3" fmla="*/ 2147483647 h 528"/>
              <a:gd name="T4" fmla="*/ 0 60000 65536"/>
              <a:gd name="T5" fmla="*/ 0 60000 65536"/>
              <a:gd name="T6" fmla="*/ 0 w 24"/>
              <a:gd name="T7" fmla="*/ 0 h 528"/>
              <a:gd name="T8" fmla="*/ 24 w 24"/>
              <a:gd name="T9" fmla="*/ 528 h 52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4" h="528">
                <a:moveTo>
                  <a:pt x="0" y="0"/>
                </a:moveTo>
                <a:lnTo>
                  <a:pt x="24" y="528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6807200" y="5232400"/>
            <a:ext cx="647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5 km</a:t>
            </a:r>
          </a:p>
        </p:txBody>
      </p:sp>
      <p:sp>
        <p:nvSpPr>
          <p:cNvPr id="16398" name="Freeform 14"/>
          <p:cNvSpPr>
            <a:spLocks/>
          </p:cNvSpPr>
          <p:nvPr/>
        </p:nvSpPr>
        <p:spPr bwMode="auto">
          <a:xfrm>
            <a:off x="2741613" y="5427663"/>
            <a:ext cx="26987" cy="506412"/>
          </a:xfrm>
          <a:custGeom>
            <a:avLst/>
            <a:gdLst>
              <a:gd name="T0" fmla="*/ 0 w 17"/>
              <a:gd name="T1" fmla="*/ 0 h 319"/>
              <a:gd name="T2" fmla="*/ 2147483647 w 17"/>
              <a:gd name="T3" fmla="*/ 2147483647 h 319"/>
              <a:gd name="T4" fmla="*/ 0 60000 65536"/>
              <a:gd name="T5" fmla="*/ 0 60000 65536"/>
              <a:gd name="T6" fmla="*/ 0 w 17"/>
              <a:gd name="T7" fmla="*/ 0 h 319"/>
              <a:gd name="T8" fmla="*/ 17 w 17"/>
              <a:gd name="T9" fmla="*/ 319 h 31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7" h="319">
                <a:moveTo>
                  <a:pt x="0" y="0"/>
                </a:moveTo>
                <a:lnTo>
                  <a:pt x="17" y="319"/>
                </a:lnTo>
              </a:path>
            </a:pathLst>
          </a:custGeom>
          <a:noFill/>
          <a:ln w="19050">
            <a:solidFill>
              <a:schemeClr val="bg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2743200" y="5586413"/>
            <a:ext cx="6477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bg1"/>
                </a:solidFill>
                <a:latin typeface="Arial" panose="020B0604020202020204" pitchFamily="34" charset="0"/>
              </a:rPr>
              <a:t>3 km</a:t>
            </a:r>
          </a:p>
        </p:txBody>
      </p:sp>
      <p:sp>
        <p:nvSpPr>
          <p:cNvPr id="16400" name="Rectangle 16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639763"/>
          </a:xfrm>
        </p:spPr>
        <p:txBody>
          <a:bodyPr/>
          <a:lstStyle/>
          <a:p>
            <a:r>
              <a:rPr lang="en-US" altLang="en-US" sz="3200" dirty="0"/>
              <a:t>Example of Applications: dust transport</a:t>
            </a:r>
          </a:p>
        </p:txBody>
      </p:sp>
    </p:spTree>
    <p:extLst>
      <p:ext uri="{BB962C8B-B14F-4D97-AF65-F5344CB8AC3E}">
        <p14:creationId xmlns:p14="http://schemas.microsoft.com/office/powerpoint/2010/main" val="142714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73743" y="1292794"/>
            <a:ext cx="6525449" cy="5274920"/>
            <a:chOff x="1239647" y="1081314"/>
            <a:chExt cx="6525449" cy="5274920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77" t="24510" r="35661" b="39454"/>
            <a:stretch/>
          </p:blipFill>
          <p:spPr bwMode="auto">
            <a:xfrm>
              <a:off x="1239647" y="1081314"/>
              <a:ext cx="6525449" cy="5274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389904" y="3200400"/>
              <a:ext cx="220980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Transport Region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18084480">
              <a:off x="4582242" y="3624881"/>
              <a:ext cx="1518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Source Region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99193" y="2209800"/>
            <a:ext cx="209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source (Lat 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to 40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Lon -20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to 20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transport region (Lat 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to 40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Lon -80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 to -20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52400"/>
            <a:ext cx="52565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Study Domains: Source and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Transport Regions</a:t>
            </a:r>
          </a:p>
        </p:txBody>
      </p:sp>
    </p:spTree>
    <p:extLst>
      <p:ext uri="{BB962C8B-B14F-4D97-AF65-F5344CB8AC3E}">
        <p14:creationId xmlns:p14="http://schemas.microsoft.com/office/powerpoint/2010/main" val="127812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4" t="11832" r="-9333" b="10844"/>
          <a:stretch/>
        </p:blipFill>
        <p:spPr>
          <a:xfrm>
            <a:off x="935926" y="1271205"/>
            <a:ext cx="4424904" cy="2462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0256" y="3393771"/>
            <a:ext cx="12824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4396370" y="3807803"/>
            <a:ext cx="4078460" cy="2821597"/>
            <a:chOff x="213414" y="373486"/>
            <a:chExt cx="5437947" cy="282159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55" r="15681"/>
            <a:stretch/>
          </p:blipFill>
          <p:spPr>
            <a:xfrm>
              <a:off x="213414" y="373486"/>
              <a:ext cx="5401776" cy="2821597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1499361" y="1813405"/>
              <a:ext cx="4152000" cy="641311"/>
              <a:chOff x="7099802" y="1517191"/>
              <a:chExt cx="4152000" cy="641311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7099803" y="1659019"/>
                <a:ext cx="478465" cy="0"/>
              </a:xfrm>
              <a:prstGeom prst="line">
                <a:avLst/>
              </a:prstGeom>
              <a:ln w="349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7099802" y="2038923"/>
                <a:ext cx="478465" cy="0"/>
              </a:xfrm>
              <a:prstGeom prst="line">
                <a:avLst/>
              </a:prstGeom>
              <a:ln w="349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7593767" y="1526539"/>
                <a:ext cx="13926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Jun-Jul-Aug</a:t>
                </a:r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9240834" y="1869818"/>
                <a:ext cx="1904745" cy="246221"/>
                <a:chOff x="9240834" y="1869818"/>
                <a:chExt cx="1904745" cy="246221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9240834" y="2003561"/>
                  <a:ext cx="478465" cy="0"/>
                </a:xfrm>
                <a:prstGeom prst="line">
                  <a:avLst/>
                </a:prstGeom>
                <a:ln w="34925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TextBox 16"/>
                <p:cNvSpPr txBox="1"/>
                <p:nvPr/>
              </p:nvSpPr>
              <p:spPr>
                <a:xfrm>
                  <a:off x="9752975" y="1869818"/>
                  <a:ext cx="139260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Jun-Jul-Aug</a:t>
                  </a: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7584117" y="1912281"/>
                <a:ext cx="148134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Dec-Jan-Feb</a:t>
                </a:r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9227708" y="1517191"/>
                <a:ext cx="2024094" cy="246221"/>
                <a:chOff x="9153277" y="1517191"/>
                <a:chExt cx="2024094" cy="24622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9153277" y="1657179"/>
                  <a:ext cx="478465" cy="0"/>
                </a:xfrm>
                <a:prstGeom prst="line">
                  <a:avLst/>
                </a:prstGeom>
                <a:ln w="3492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xtBox 18"/>
                <p:cNvSpPr txBox="1"/>
                <p:nvPr/>
              </p:nvSpPr>
              <p:spPr>
                <a:xfrm>
                  <a:off x="9655501" y="1517191"/>
                  <a:ext cx="1521870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ahoma" pitchFamily="34" charset="0"/>
                      <a:ea typeface="+mn-ea"/>
                      <a:cs typeface="+mn-cs"/>
                    </a:rPr>
                    <a:t>Sep-Oct-Nov</a:t>
                  </a:r>
                </a:p>
              </p:txBody>
            </p:sp>
          </p:grpSp>
        </p:grpSp>
        <p:sp>
          <p:nvSpPr>
            <p:cNvPr id="23" name="TextBox 22"/>
            <p:cNvSpPr txBox="1"/>
            <p:nvPr/>
          </p:nvSpPr>
          <p:spPr>
            <a:xfrm>
              <a:off x="1499361" y="479810"/>
              <a:ext cx="26550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Dust 2006-2013</a:t>
              </a:r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4380745" y="3882720"/>
            <a:ext cx="0" cy="22409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428137" y="3813075"/>
            <a:ext cx="4057203" cy="2816324"/>
            <a:chOff x="570850" y="3438659"/>
            <a:chExt cx="5409603" cy="28163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26" r="17937"/>
            <a:stretch/>
          </p:blipFill>
          <p:spPr>
            <a:xfrm>
              <a:off x="570850" y="3438659"/>
              <a:ext cx="5257264" cy="2816324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5736797" y="5765369"/>
              <a:ext cx="24365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20</a:t>
              </a: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997305" y="4812595"/>
              <a:ext cx="3831636" cy="585754"/>
              <a:chOff x="7197288" y="1301005"/>
              <a:chExt cx="3831636" cy="585754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7197288" y="1766412"/>
                <a:ext cx="478465" cy="0"/>
              </a:xfrm>
              <a:prstGeom prst="line">
                <a:avLst/>
              </a:prstGeom>
              <a:ln w="349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8150326" y="1437911"/>
                <a:ext cx="478465" cy="0"/>
              </a:xfrm>
              <a:prstGeom prst="line">
                <a:avLst/>
              </a:prstGeom>
              <a:ln w="3492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9214535" y="1763648"/>
                <a:ext cx="478465" cy="0"/>
              </a:xfrm>
              <a:prstGeom prst="line">
                <a:avLst/>
              </a:prstGeom>
              <a:ln w="3492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8658001" y="1301005"/>
                <a:ext cx="12973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2006-2013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731560" y="1630648"/>
                <a:ext cx="12973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2010-2011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759743" y="1640538"/>
                <a:ext cx="12973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itchFamily="34" charset="0"/>
                    <a:ea typeface="+mn-ea"/>
                    <a:cs typeface="+mn-cs"/>
                  </a:rPr>
                  <a:t>2009-2010</a:t>
                </a:r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1076622" y="398621"/>
            <a:ext cx="64519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Changes in pure dust particle shape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58272" y="1425650"/>
            <a:ext cx="38323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The dust volume depolarization ratio is fairly uniform throughout the source and transport regions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VDR is varies between 0.14 to 0.11 from the source to the transport regions 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3124200" y="1676400"/>
            <a:ext cx="0" cy="304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2667000" y="1706880"/>
            <a:ext cx="0" cy="304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2133600" y="1652016"/>
            <a:ext cx="0" cy="304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3581400" y="1676400"/>
            <a:ext cx="0" cy="304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22889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mar\Desktop\AGU2014\Analyses\FreqMaps\DustAndPollutedDust_VolumeDepolarization_2006-2013_Anom_Night_depolVsL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9" r="17936"/>
          <a:stretch/>
        </p:blipFill>
        <p:spPr bwMode="auto">
          <a:xfrm>
            <a:off x="261179" y="3940016"/>
            <a:ext cx="3943505" cy="28494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204684" y="4046035"/>
            <a:ext cx="0" cy="226612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14182" y="6304377"/>
            <a:ext cx="182742" cy="20005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20</a:t>
            </a:r>
          </a:p>
        </p:txBody>
      </p:sp>
      <p:pic>
        <p:nvPicPr>
          <p:cNvPr id="2051" name="Picture 3" descr="C:\Users\Omar\Desktop\AGU2014\Analyses\FreqMaps\DustAndPollutedDust_VolumeDepolarization_2006-2013_Night_depolVsLo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t="7693" r="15243"/>
          <a:stretch/>
        </p:blipFill>
        <p:spPr bwMode="auto">
          <a:xfrm>
            <a:off x="4363710" y="3953959"/>
            <a:ext cx="3929939" cy="28354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16152" y="310695"/>
            <a:ext cx="64519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Changes in mixed dust particle shape</a:t>
            </a:r>
          </a:p>
        </p:txBody>
      </p:sp>
      <p:pic>
        <p:nvPicPr>
          <p:cNvPr id="2052" name="Picture 4" descr="C:\Users\Omar\Desktop\AGU2014\Analyses\DEPOL\DustAndPollutedDust_VolumeDepolarization_JJA2006-2013_Nigh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2" b="9087"/>
          <a:stretch/>
        </p:blipFill>
        <p:spPr bwMode="auto">
          <a:xfrm>
            <a:off x="457200" y="1209020"/>
            <a:ext cx="4240965" cy="2757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219200" y="5638800"/>
            <a:ext cx="2873726" cy="585754"/>
            <a:chOff x="898064" y="4180612"/>
            <a:chExt cx="2873726" cy="585754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898064" y="4646018"/>
              <a:ext cx="358849" cy="0"/>
            </a:xfrm>
            <a:prstGeom prst="line">
              <a:avLst/>
            </a:prstGeom>
            <a:ln w="349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612842" y="4317517"/>
              <a:ext cx="358849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10999" y="4643254"/>
              <a:ext cx="358849" cy="0"/>
            </a:xfrm>
            <a:prstGeom prst="line">
              <a:avLst/>
            </a:prstGeom>
            <a:ln w="3492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993599" y="4180612"/>
              <a:ext cx="97302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2006-2013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98767" y="4510255"/>
              <a:ext cx="97302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2010-2011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19904" y="4520145"/>
              <a:ext cx="973023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itchFamily="34" charset="0"/>
                  <a:ea typeface="+mn-ea"/>
                  <a:cs typeface="+mn-cs"/>
                </a:rPr>
                <a:t>2009-2010</a:t>
              </a:r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4915687" y="4184385"/>
            <a:ext cx="358849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915687" y="4564289"/>
            <a:ext cx="358849" cy="0"/>
          </a:xfrm>
          <a:prstGeom prst="line">
            <a:avLst/>
          </a:prstGeom>
          <a:ln w="3492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86161" y="4051906"/>
            <a:ext cx="104445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Jun-Jul-Aug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907713" y="5196982"/>
            <a:ext cx="358849" cy="0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270294" y="5063240"/>
            <a:ext cx="104445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Jun-Jul-Aug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67298" y="4437648"/>
            <a:ext cx="111101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Dec-Jan-Feb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887724" y="4828082"/>
            <a:ext cx="358849" cy="0"/>
          </a:xfrm>
          <a:prstGeom prst="line">
            <a:avLst/>
          </a:prstGeom>
          <a:ln w="349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74536" y="4710613"/>
            <a:ext cx="114140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Sep-Oct-Nov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87137" y="3553849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2006-2013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98165" y="1295400"/>
            <a:ext cx="38323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Off the coast the VDR decreases linearly with distance away from the source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0733" y="2383358"/>
            <a:ext cx="39886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VDR is varies between 0.12 to 0.06 from the source to the transport regions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81200" y="2362200"/>
            <a:ext cx="1447800" cy="3102864"/>
            <a:chOff x="2133600" y="1652016"/>
            <a:chExt cx="1447800" cy="3102864"/>
          </a:xfrm>
        </p:grpSpPr>
        <p:cxnSp>
          <p:nvCxnSpPr>
            <p:cNvPr id="26" name="Straight Connector 25"/>
            <p:cNvCxnSpPr/>
            <p:nvPr/>
          </p:nvCxnSpPr>
          <p:spPr bwMode="auto">
            <a:xfrm flipV="1">
              <a:off x="3124200" y="1676400"/>
              <a:ext cx="0" cy="304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 flipV="1">
              <a:off x="2667000" y="1706880"/>
              <a:ext cx="0" cy="304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 flipV="1">
              <a:off x="2133600" y="1652016"/>
              <a:ext cx="0" cy="304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581400" y="1676400"/>
              <a:ext cx="0" cy="304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279649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3" b="10663"/>
          <a:stretch/>
        </p:blipFill>
        <p:spPr bwMode="auto">
          <a:xfrm>
            <a:off x="319489" y="4177346"/>
            <a:ext cx="6075686" cy="2236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9613" r="2911" b="9634"/>
          <a:stretch/>
        </p:blipFill>
        <p:spPr bwMode="auto">
          <a:xfrm>
            <a:off x="319489" y="1229218"/>
            <a:ext cx="5695106" cy="2296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14595" y="1243930"/>
            <a:ext cx="2596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Dust AOD Anomaly 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[Dec2009 to Nov2010] - [Dec2006 to Nov2013]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79389" y="3525469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Dust AOD Anomaly=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[Dec2009 to Nov2010] - [Dec2006 to Nov2013]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394772"/>
            <a:ext cx="6061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itchFamily="34" charset="0"/>
                <a:ea typeface="+mn-ea"/>
                <a:cs typeface="+mn-cs"/>
              </a:rPr>
              <a:t>Dust AOD Anomalies 2009 and 2010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0573" y="1479782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2009-2010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9909" y="4371945"/>
            <a:ext cx="1393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2010-2011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0907" y="2404112"/>
            <a:ext cx="2342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More dust than the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8603" y="5095573"/>
            <a:ext cx="2270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Less dust than the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319420" y="5577190"/>
          <a:ext cx="1270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720" imgH="304560" progId="Equation.DSMT4">
                  <p:embed/>
                </p:oleObj>
              </mc:Choice>
              <mc:Fallback>
                <p:oleObj name="Equation" r:id="rId4" imgW="1269720" imgH="30456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19420" y="5577190"/>
                        <a:ext cx="12700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250509" y="2800380"/>
          <a:ext cx="12700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720" imgH="304560" progId="Equation.DSMT4">
                  <p:embed/>
                </p:oleObj>
              </mc:Choice>
              <mc:Fallback>
                <p:oleObj name="Equation" r:id="rId6" imgW="1269720" imgH="30456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50509" y="2800380"/>
                        <a:ext cx="12700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0" y="5522976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mean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65809" y="2755392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916721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C83E47-08F2-40B1-9726-BFC3FD73D045}"/>
              </a:ext>
            </a:extLst>
          </p:cNvPr>
          <p:cNvSpPr txBox="1"/>
          <p:nvPr/>
        </p:nvSpPr>
        <p:spPr>
          <a:xfrm>
            <a:off x="179070" y="3962400"/>
            <a:ext cx="4648200" cy="2262158"/>
          </a:xfrm>
          <a:prstGeom prst="rect">
            <a:avLst/>
          </a:prstGeom>
          <a:solidFill>
            <a:srgbClr val="EFE3AB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82880" indent="-182880">
              <a:spcAft>
                <a:spcPts val="600"/>
              </a:spcAft>
              <a:buFont typeface="Wingdings" charset="2"/>
              <a:buChar char="Ø"/>
            </a:pPr>
            <a:r>
              <a:rPr lang="en-US" sz="1400" b="1" dirty="0">
                <a:latin typeface="+mj-lt"/>
              </a:rPr>
              <a:t>CALIPSO lidar reveals the 3-D characteristics of dust transport across Atlantic Ocean.</a:t>
            </a:r>
          </a:p>
          <a:p>
            <a:pPr marL="182880" indent="-182880">
              <a:spcAft>
                <a:spcPts val="600"/>
              </a:spcAft>
              <a:buFont typeface="Wingdings" charset="2"/>
              <a:buChar char="Ø"/>
            </a:pPr>
            <a:r>
              <a:rPr lang="en-US" sz="1400" b="1" dirty="0">
                <a:latin typeface="+mj-lt"/>
              </a:rPr>
              <a:t>2007-2013 CALIPSO data were to estimate dust import into and export from Amazon Basin.</a:t>
            </a:r>
          </a:p>
          <a:p>
            <a:pPr marL="182880" indent="-182880">
              <a:spcAft>
                <a:spcPts val="600"/>
              </a:spcAft>
              <a:buFont typeface="Wingdings" charset="2"/>
              <a:buChar char="Ø"/>
            </a:pPr>
            <a:r>
              <a:rPr lang="en-US" sz="1400" b="1" dirty="0">
                <a:latin typeface="+mj-lt"/>
              </a:rPr>
              <a:t>27.7 million tons of dust is deposited in the Amazon rainforest annually.</a:t>
            </a:r>
          </a:p>
          <a:p>
            <a:pPr marL="182880" indent="-182880">
              <a:spcAft>
                <a:spcPts val="600"/>
              </a:spcAft>
              <a:buFont typeface="Wingdings" charset="2"/>
              <a:buChar char="Ø"/>
            </a:pPr>
            <a:r>
              <a:rPr lang="en-US" sz="1400" b="1" dirty="0">
                <a:latin typeface="+mj-lt"/>
              </a:rPr>
              <a:t>The Saharan dust feeds the Amazon rainforest with an estimated 22,000 tons of phosphorus, replenishing the leak of this plant-essential nutrient by rains and flooding.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C8F09F-0FCE-4AF5-92E3-4676046E7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" y="1219200"/>
            <a:ext cx="4640580" cy="26536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C929F6-0664-46EF-BBEB-677FB768A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940" y="1219200"/>
            <a:ext cx="4240530" cy="2653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614CAF-33D0-4A90-8F16-D1E3BE8EB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470" y="3886200"/>
            <a:ext cx="4240530" cy="26536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E2A790-F019-40AC-9215-A87EA454E6FE}"/>
              </a:ext>
            </a:extLst>
          </p:cNvPr>
          <p:cNvSpPr txBox="1"/>
          <p:nvPr/>
        </p:nvSpPr>
        <p:spPr>
          <a:xfrm>
            <a:off x="3810000" y="0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Saharan Dust Transport to the Amazon Rainforest</a:t>
            </a:r>
          </a:p>
        </p:txBody>
      </p:sp>
    </p:spTree>
    <p:extLst>
      <p:ext uri="{BB962C8B-B14F-4D97-AF65-F5344CB8AC3E}">
        <p14:creationId xmlns:p14="http://schemas.microsoft.com/office/powerpoint/2010/main" val="192673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D3BC73E-C1EF-4833-88B9-728ACEE06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57" y="990600"/>
            <a:ext cx="8865715" cy="5715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DB47AE-A0A8-4E25-BD19-3171A8637377}"/>
              </a:ext>
            </a:extLst>
          </p:cNvPr>
          <p:cNvSpPr txBox="1"/>
          <p:nvPr/>
        </p:nvSpPr>
        <p:spPr>
          <a:xfrm>
            <a:off x="3810000" y="762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Lidar Observation of Saharan Dust in Europe</a:t>
            </a:r>
          </a:p>
        </p:txBody>
      </p:sp>
    </p:spTree>
    <p:extLst>
      <p:ext uri="{BB962C8B-B14F-4D97-AF65-F5344CB8AC3E}">
        <p14:creationId xmlns:p14="http://schemas.microsoft.com/office/powerpoint/2010/main" val="993487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EEBE2C31-0AA9-4F12-BC6D-B7733EDECC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467600" cy="59192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527FF0-D20B-45B1-9B18-4304E5D5F428}"/>
              </a:ext>
            </a:extLst>
          </p:cNvPr>
          <p:cNvSpPr txBox="1"/>
          <p:nvPr/>
        </p:nvSpPr>
        <p:spPr>
          <a:xfrm>
            <a:off x="3810000" y="762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Lidar Observation of Fresh Smoke</a:t>
            </a:r>
          </a:p>
        </p:txBody>
      </p:sp>
    </p:spTree>
    <p:extLst>
      <p:ext uri="{BB962C8B-B14F-4D97-AF65-F5344CB8AC3E}">
        <p14:creationId xmlns:p14="http://schemas.microsoft.com/office/powerpoint/2010/main" val="1571770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6DA79543-53AE-4276-8010-6708DF283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" y="914399"/>
            <a:ext cx="8378952" cy="5954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594436-EBB9-43E5-A0D8-CF78D2A3033B}"/>
              </a:ext>
            </a:extLst>
          </p:cNvPr>
          <p:cNvSpPr txBox="1"/>
          <p:nvPr/>
        </p:nvSpPr>
        <p:spPr>
          <a:xfrm>
            <a:off x="3657600" y="762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Lidar Observation of Aged Smoke</a:t>
            </a:r>
          </a:p>
        </p:txBody>
      </p:sp>
    </p:spTree>
    <p:extLst>
      <p:ext uri="{BB962C8B-B14F-4D97-AF65-F5344CB8AC3E}">
        <p14:creationId xmlns:p14="http://schemas.microsoft.com/office/powerpoint/2010/main" val="882161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3810000" y="228600"/>
            <a:ext cx="4495800" cy="480131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Vertical distribution of cloud fraction</a:t>
            </a:r>
          </a:p>
        </p:txBody>
      </p:sp>
      <p:pic>
        <p:nvPicPr>
          <p:cNvPr id="12291" name="Picture 2" descr="Fig9_new_200806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" b="1143"/>
          <a:stretch>
            <a:fillRect/>
          </a:stretch>
        </p:blipFill>
        <p:spPr bwMode="auto">
          <a:xfrm>
            <a:off x="0" y="1143000"/>
            <a:ext cx="9144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DFA15D3-5F63-8F4D-8DC9-DC4FC97EEA26}"/>
              </a:ext>
            </a:extLst>
          </p:cNvPr>
          <p:cNvGrpSpPr/>
          <p:nvPr/>
        </p:nvGrpSpPr>
        <p:grpSpPr>
          <a:xfrm>
            <a:off x="312907" y="2423227"/>
            <a:ext cx="8754893" cy="3343184"/>
            <a:chOff x="0" y="0"/>
            <a:chExt cx="5604985" cy="2252161"/>
          </a:xfrm>
        </p:grpSpPr>
        <p:pic>
          <p:nvPicPr>
            <p:cNvPr id="3" name="Picture 2" descr="Diagram&#10;&#10;Description automatically generated">
              <a:extLst>
                <a:ext uri="{FF2B5EF4-FFF2-40B4-BE49-F238E27FC236}">
                  <a16:creationId xmlns:a16="http://schemas.microsoft.com/office/drawing/2014/main" id="{1B5D02AE-816F-F744-A9E5-C0AD891BE0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9" t="24512" r="8771" b="28187"/>
            <a:stretch/>
          </p:blipFill>
          <p:spPr bwMode="auto">
            <a:xfrm>
              <a:off x="0" y="1173296"/>
              <a:ext cx="2752090" cy="10788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" name="Picture 3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91274EED-2660-064A-B495-3C9BCDE77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5" t="24515" r="7604" b="28191"/>
            <a:stretch/>
          </p:blipFill>
          <p:spPr bwMode="auto">
            <a:xfrm>
              <a:off x="2798285" y="1173296"/>
              <a:ext cx="2806700" cy="10788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Picture 4" descr="Chart, diagram&#10;&#10;Description automatically generated">
              <a:extLst>
                <a:ext uri="{FF2B5EF4-FFF2-40B4-BE49-F238E27FC236}">
                  <a16:creationId xmlns:a16="http://schemas.microsoft.com/office/drawing/2014/main" id="{2163198C-99D3-CA48-9F09-E277A1AE94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9" t="25375" r="9734" b="28210"/>
            <a:stretch/>
          </p:blipFill>
          <p:spPr bwMode="auto">
            <a:xfrm>
              <a:off x="0" y="5508"/>
              <a:ext cx="2724785" cy="10604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Chart, pie chart&#10;&#10;Description automatically generated">
              <a:extLst>
                <a:ext uri="{FF2B5EF4-FFF2-40B4-BE49-F238E27FC236}">
                  <a16:creationId xmlns:a16="http://schemas.microsoft.com/office/drawing/2014/main" id="{40BCEC3B-4F4D-E247-B885-C375E9C0C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2" t="24509" r="8270" b="28361"/>
            <a:stretch/>
          </p:blipFill>
          <p:spPr bwMode="auto">
            <a:xfrm>
              <a:off x="2781759" y="0"/>
              <a:ext cx="2788920" cy="106934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F5D75FC-4FB9-4E2B-AFCD-A47DDF96B142}"/>
              </a:ext>
            </a:extLst>
          </p:cNvPr>
          <p:cNvSpPr txBox="1"/>
          <p:nvPr/>
        </p:nvSpPr>
        <p:spPr>
          <a:xfrm>
            <a:off x="3581400" y="762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Microphysical Properties retrieved from CALIPSO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D463DF-394D-4EE6-874D-F52C83224E73}"/>
              </a:ext>
            </a:extLst>
          </p:cNvPr>
          <p:cNvSpPr txBox="1"/>
          <p:nvPr/>
        </p:nvSpPr>
        <p:spPr>
          <a:xfrm>
            <a:off x="2590800" y="2057400"/>
            <a:ext cx="2015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Droplet Radius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8DE46-081A-453C-83CD-48440FC2A53B}"/>
              </a:ext>
            </a:extLst>
          </p:cNvPr>
          <p:cNvSpPr txBox="1"/>
          <p:nvPr/>
        </p:nvSpPr>
        <p:spPr>
          <a:xfrm>
            <a:off x="4648029" y="2079078"/>
            <a:ext cx="251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Extinction Coefficients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01BEC-A29F-4A5C-A1DF-3B46BA4E0A27}"/>
              </a:ext>
            </a:extLst>
          </p:cNvPr>
          <p:cNvSpPr txBox="1"/>
          <p:nvPr/>
        </p:nvSpPr>
        <p:spPr>
          <a:xfrm>
            <a:off x="4700870" y="5787462"/>
            <a:ext cx="360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Droplet Number Concentration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E5C019-04C9-47E3-8111-5E7F05061DFC}"/>
              </a:ext>
            </a:extLst>
          </p:cNvPr>
          <p:cNvSpPr txBox="1"/>
          <p:nvPr/>
        </p:nvSpPr>
        <p:spPr>
          <a:xfrm>
            <a:off x="2667000" y="5715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Cloud Water Content</a:t>
            </a:r>
          </a:p>
        </p:txBody>
      </p:sp>
    </p:spTree>
    <p:extLst>
      <p:ext uri="{BB962C8B-B14F-4D97-AF65-F5344CB8AC3E}">
        <p14:creationId xmlns:p14="http://schemas.microsoft.com/office/powerpoint/2010/main" val="143003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DDC420-A777-476D-AF79-FE45291AE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43125"/>
            <a:ext cx="8034356" cy="4486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0E7D5-8F0B-4615-837A-63B9D8910FBD}"/>
              </a:ext>
            </a:extLst>
          </p:cNvPr>
          <p:cNvSpPr txBox="1"/>
          <p:nvPr/>
        </p:nvSpPr>
        <p:spPr>
          <a:xfrm>
            <a:off x="271272" y="990600"/>
            <a:ext cx="88392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Surface Backscatter  </a:t>
            </a:r>
            <a:r>
              <a:rPr lang="en-US" altLang="en-US" sz="1800" dirty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US" altLang="en-US" sz="1800" dirty="0">
                <a:latin typeface="Arial" panose="020B0604020202020204" pitchFamily="34" charset="0"/>
              </a:rPr>
              <a:t> =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laser power * atmospheric attenuation * sea surface Fresnel reflectivity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B4E197-8C74-4146-85EA-B8DED6BA2058}"/>
              </a:ext>
            </a:extLst>
          </p:cNvPr>
          <p:cNvSpPr txBox="1"/>
          <p:nvPr/>
        </p:nvSpPr>
        <p:spPr>
          <a:xfrm>
            <a:off x="228600" y="0"/>
            <a:ext cx="8077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Ocean Surface Wind Speed: Relation between Sea Surface Lidar Backscatter </a:t>
            </a:r>
            <a:r>
              <a:rPr lang="en-US" altLang="en-US" sz="22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  </a:t>
            </a:r>
            <a:r>
              <a:rPr lang="en-US" altLang="en-US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and Mean Square Wave Slope </a:t>
            </a:r>
          </a:p>
        </p:txBody>
      </p:sp>
    </p:spTree>
    <p:extLst>
      <p:ext uri="{BB962C8B-B14F-4D97-AF65-F5344CB8AC3E}">
        <p14:creationId xmlns:p14="http://schemas.microsoft.com/office/powerpoint/2010/main" val="254104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97184E0-258C-4D67-8831-219767C254DC}"/>
              </a:ext>
            </a:extLst>
          </p:cNvPr>
          <p:cNvSpPr/>
          <p:nvPr/>
        </p:nvSpPr>
        <p:spPr>
          <a:xfrm>
            <a:off x="457200" y="1447800"/>
            <a:ext cx="8229600" cy="45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4DD40-0B4C-FD45-A8D3-6B74E5D820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86200" y="152400"/>
            <a:ext cx="4572000" cy="731838"/>
          </a:xfrm>
        </p:spPr>
        <p:txBody>
          <a:bodyPr/>
          <a:lstStyle/>
          <a:p>
            <a:r>
              <a:rPr lang="en-US" altLang="en-US" sz="2308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Complementarity of Lidar and Cloud Profiling Radar</a:t>
            </a:r>
            <a:endParaRPr lang="en-US" sz="2308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8F22-1430-644F-8F6F-B6FF3E091D2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057400" cy="365125"/>
          </a:xfrm>
        </p:spPr>
        <p:txBody>
          <a:bodyPr/>
          <a:lstStyle/>
          <a:p>
            <a:pPr>
              <a:defRPr/>
            </a:pPr>
            <a:fld id="{39DE4AC0-D17F-5140-A1D2-55FA433C8CDF}" type="datetime3">
              <a:rPr lang="en-US" smtClean="0"/>
              <a:t>4 May 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11922-8AA0-0F47-BBC9-A5795294E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23025"/>
            <a:ext cx="2057400" cy="365125"/>
          </a:xfrm>
        </p:spPr>
        <p:txBody>
          <a:bodyPr/>
          <a:lstStyle/>
          <a:p>
            <a:pPr>
              <a:defRPr/>
            </a:pPr>
            <a:fld id="{3E45C6CC-2B85-0E4F-A67D-2F44DFC8C9E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7" name="Picture 6" descr="A picture containing indoor, blue, sitting, laying&#10;&#10;Description automatically generated">
            <a:extLst>
              <a:ext uri="{FF2B5EF4-FFF2-40B4-BE49-F238E27FC236}">
                <a16:creationId xmlns:a16="http://schemas.microsoft.com/office/drawing/2014/main" id="{A6794151-9831-404C-ABC8-9CBD21265B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861" y="1670448"/>
            <a:ext cx="4601805" cy="1205584"/>
          </a:xfrm>
          <a:prstGeom prst="rect">
            <a:avLst/>
          </a:prstGeom>
        </p:spPr>
      </p:pic>
      <p:pic>
        <p:nvPicPr>
          <p:cNvPr id="9" name="Picture 8" descr="A picture containing cake, birthday, sitting, piece&#10;&#10;Description automatically generated">
            <a:extLst>
              <a:ext uri="{FF2B5EF4-FFF2-40B4-BE49-F238E27FC236}">
                <a16:creationId xmlns:a16="http://schemas.microsoft.com/office/drawing/2014/main" id="{54D6FFE0-3B68-7E42-BCFF-ABE9EC9C3D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121"/>
          <a:stretch/>
        </p:blipFill>
        <p:spPr>
          <a:xfrm>
            <a:off x="788864" y="2991226"/>
            <a:ext cx="4601805" cy="1205584"/>
          </a:xfrm>
          <a:prstGeom prst="rect">
            <a:avLst/>
          </a:prstGeom>
        </p:spPr>
      </p:pic>
      <p:pic>
        <p:nvPicPr>
          <p:cNvPr id="11" name="Picture 10" descr="A picture containing indoor, colorful, sitting, cake&#10;&#10;Description automatically generated">
            <a:extLst>
              <a:ext uri="{FF2B5EF4-FFF2-40B4-BE49-F238E27FC236}">
                <a16:creationId xmlns:a16="http://schemas.microsoft.com/office/drawing/2014/main" id="{986E1A15-801F-B648-884C-AD7DF58C43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861" y="4317834"/>
            <a:ext cx="4601808" cy="12055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6D5A57-D085-904D-A9B4-E00D34D7B006}"/>
              </a:ext>
            </a:extLst>
          </p:cNvPr>
          <p:cNvSpPr txBox="1"/>
          <p:nvPr/>
        </p:nvSpPr>
        <p:spPr>
          <a:xfrm>
            <a:off x="3979883" y="1691940"/>
            <a:ext cx="1457450" cy="258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77" dirty="0">
                <a:solidFill>
                  <a:srgbClr val="FFF4E4"/>
                </a:solidFill>
              </a:rPr>
              <a:t>CALIPSO Lidar only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17B49F-97F1-D94B-B68A-C79A223FB8BB}"/>
              </a:ext>
            </a:extLst>
          </p:cNvPr>
          <p:cNvSpPr txBox="1"/>
          <p:nvPr/>
        </p:nvSpPr>
        <p:spPr>
          <a:xfrm>
            <a:off x="4011943" y="3004887"/>
            <a:ext cx="1459054" cy="411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77" dirty="0">
                <a:solidFill>
                  <a:srgbClr val="FFF4E4"/>
                </a:solidFill>
              </a:rPr>
              <a:t>CloudSat Radar only</a:t>
            </a:r>
          </a:p>
          <a:p>
            <a:r>
              <a:rPr lang="en-US" sz="1000" dirty="0">
                <a:solidFill>
                  <a:srgbClr val="FFF4E4"/>
                </a:solidFill>
              </a:rPr>
              <a:t>(95 GHz/W-band)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AA913E-614D-D448-92BB-E3CDFEADB525}"/>
              </a:ext>
            </a:extLst>
          </p:cNvPr>
          <p:cNvSpPr/>
          <p:nvPr/>
        </p:nvSpPr>
        <p:spPr>
          <a:xfrm>
            <a:off x="3810952" y="4325665"/>
            <a:ext cx="1656223" cy="258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77" dirty="0">
                <a:solidFill>
                  <a:srgbClr val="FFF4E4"/>
                </a:solidFill>
              </a:rPr>
              <a:t>CALIPSO and CloudSat</a:t>
            </a:r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8E6DACA-12A8-2A40-A56D-BEE9040A6EF0}"/>
              </a:ext>
            </a:extLst>
          </p:cNvPr>
          <p:cNvGrpSpPr>
            <a:grpSpLocks/>
          </p:cNvGrpSpPr>
          <p:nvPr/>
        </p:nvGrpSpPr>
        <p:grpSpPr bwMode="auto">
          <a:xfrm>
            <a:off x="6251266" y="1508130"/>
            <a:ext cx="2153820" cy="4048807"/>
            <a:chOff x="6659563" y="1080082"/>
            <a:chExt cx="2288435" cy="4736518"/>
          </a:xfrm>
        </p:grpSpPr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21A00C05-F0B8-714C-B826-2A0101709C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9563" y="1587500"/>
              <a:ext cx="2143125" cy="422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94B438E2-895D-3A40-8892-F18A536785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9793" y="1707221"/>
              <a:ext cx="778699" cy="30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77" b="1">
                  <a:latin typeface="Calibri" panose="020F0502020204030204" pitchFamily="34" charset="0"/>
                </a:rPr>
                <a:t>lidar-only</a:t>
              </a:r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40BF9E4F-B7C5-F84F-9AF5-0FACDEAEC5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7259" y="3460750"/>
              <a:ext cx="875782" cy="30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spcBef>
                  <a:spcPct val="0"/>
                </a:spcBef>
                <a:buFontTx/>
                <a:buNone/>
                <a:defRPr sz="1400" b="1"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077"/>
                <a:t>lidar+radar</a:t>
              </a:r>
            </a:p>
          </p:txBody>
        </p:sp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91A452A0-1ED0-ED45-B63D-8B8BDCD524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83488" y="5181600"/>
              <a:ext cx="833201" cy="30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>
                <a:spcBef>
                  <a:spcPct val="0"/>
                </a:spcBef>
                <a:buFontTx/>
                <a:buNone/>
                <a:defRPr sz="1400" b="1"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077"/>
                <a:t>radar-only</a:t>
              </a:r>
            </a:p>
          </p:txBody>
        </p:sp>
        <p:sp>
          <p:nvSpPr>
            <p:cNvPr id="20" name="TextBox 1">
              <a:extLst>
                <a:ext uri="{FF2B5EF4-FFF2-40B4-BE49-F238E27FC236}">
                  <a16:creationId xmlns:a16="http://schemas.microsoft.com/office/drawing/2014/main" id="{20482A44-089E-044B-B07D-A19999ED4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6432" y="1080082"/>
              <a:ext cx="2101566" cy="49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77" dirty="0"/>
                <a:t>Probability of cloud detection as a function of temperature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D0000B4-0102-304B-BC7A-D369AEEE2B77}"/>
              </a:ext>
            </a:extLst>
          </p:cNvPr>
          <p:cNvSpPr/>
          <p:nvPr/>
        </p:nvSpPr>
        <p:spPr>
          <a:xfrm>
            <a:off x="6677463" y="5545453"/>
            <a:ext cx="1598015" cy="23436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923" i="1" err="1">
                <a:solidFill>
                  <a:srgbClr val="000099"/>
                </a:solidFill>
                <a:latin typeface="Arial"/>
                <a:ea typeface="ヒラギノ角ゴ Pro W3"/>
              </a:rPr>
              <a:t>Heymsfeld</a:t>
            </a:r>
            <a:r>
              <a:rPr lang="en-US" sz="923" i="1">
                <a:solidFill>
                  <a:srgbClr val="000099"/>
                </a:solidFill>
                <a:latin typeface="Arial"/>
                <a:ea typeface="ヒラギノ角ゴ Pro W3"/>
              </a:rPr>
              <a:t> et al., 2014</a:t>
            </a:r>
            <a:endParaRPr lang="en-US">
              <a:latin typeface="Arial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2845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50DE16-DF3F-4145-AC61-40BE0586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733800"/>
            <a:ext cx="8001000" cy="2568307"/>
          </a:xfrm>
          <a:prstGeom prst="rect">
            <a:avLst/>
          </a:prstGeom>
        </p:spPr>
      </p:pic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>
          <a:xfrm>
            <a:off x="2971800" y="228600"/>
            <a:ext cx="5638800" cy="609398"/>
          </a:xfrm>
        </p:spPr>
        <p:txBody>
          <a:bodyPr lIns="0" tIns="0" rIns="0" bIns="0"/>
          <a:lstStyle/>
          <a:p>
            <a:pPr eaLnBrk="1" hangingPunct="1"/>
            <a:r>
              <a:rPr lang="en-US" altLang="en-US" sz="22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Ocean carbon biomass: what’s new from space-based lidar measurements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FE6B52-392F-4B4E-A233-9D56C932EE0D}"/>
              </a:ext>
            </a:extLst>
          </p:cNvPr>
          <p:cNvSpPr txBox="1"/>
          <p:nvPr/>
        </p:nvSpPr>
        <p:spPr>
          <a:xfrm>
            <a:off x="3048000" y="1066800"/>
            <a:ext cx="5943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z="1800" b="1" dirty="0"/>
              <a:t>Vertical profiling </a:t>
            </a:r>
            <a:r>
              <a:rPr lang="en-US" altLang="en-US" sz="1800" dirty="0"/>
              <a:t>capability: altitude resolved signal that is proportional to the backscatter cross-section.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Cross polarization ocean signals are primarily a result of </a:t>
            </a:r>
            <a:r>
              <a:rPr lang="en-US" altLang="en-US" sz="1800" b="1" dirty="0"/>
              <a:t>particulate backscatter / diffuse attenuation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Can make these</a:t>
            </a:r>
            <a:r>
              <a:rPr lang="en-US" altLang="en-US" sz="1800" dirty="0"/>
              <a:t> measurements both </a:t>
            </a:r>
            <a:r>
              <a:rPr lang="en-US" altLang="en-US" sz="1800" b="1" dirty="0"/>
              <a:t>day and night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r>
              <a:rPr lang="en-US" altLang="en-US" b="1" dirty="0"/>
              <a:t>Challenge: s</a:t>
            </a:r>
            <a:r>
              <a:rPr lang="en-US" altLang="en-US" sz="1800" b="1" dirty="0"/>
              <a:t>eparating aerosols, ocean surface reflection and ocean particulate backscatter 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42298-5444-48E5-9772-04B39B0C7DEB}"/>
              </a:ext>
            </a:extLst>
          </p:cNvPr>
          <p:cNvSpPr txBox="1"/>
          <p:nvPr/>
        </p:nvSpPr>
        <p:spPr>
          <a:xfrm>
            <a:off x="838200" y="5867400"/>
            <a:ext cx="427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Behrenfeld et al. (2013); Lu et al. (2014)</a:t>
            </a:r>
          </a:p>
        </p:txBody>
      </p:sp>
    </p:spTree>
    <p:extLst>
      <p:ext uri="{BB962C8B-B14F-4D97-AF65-F5344CB8AC3E}">
        <p14:creationId xmlns:p14="http://schemas.microsoft.com/office/powerpoint/2010/main" val="100210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A55493D-38CB-6D4B-8AA2-8116E8DF1426}"/>
              </a:ext>
            </a:extLst>
          </p:cNvPr>
          <p:cNvGrpSpPr/>
          <p:nvPr/>
        </p:nvGrpSpPr>
        <p:grpSpPr>
          <a:xfrm>
            <a:off x="363162" y="1761893"/>
            <a:ext cx="3652524" cy="3626632"/>
            <a:chOff x="361544" y="1229380"/>
            <a:chExt cx="4991691" cy="543919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F99F978-2922-D243-B882-FF7F3E177E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21" r="13146" b="14827"/>
            <a:stretch/>
          </p:blipFill>
          <p:spPr>
            <a:xfrm>
              <a:off x="361544" y="1229380"/>
              <a:ext cx="4991691" cy="4693926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D3F0567-F812-AF4A-8AA7-BCB7D459A27B}"/>
                </a:ext>
              </a:extLst>
            </p:cNvPr>
            <p:cNvGrpSpPr/>
            <p:nvPr/>
          </p:nvGrpSpPr>
          <p:grpSpPr>
            <a:xfrm>
              <a:off x="990485" y="5923306"/>
              <a:ext cx="3733808" cy="745267"/>
              <a:chOff x="883138" y="5923306"/>
              <a:chExt cx="3733808" cy="745267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BDB6D848-EA1A-5849-BFBB-65A1FE5381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3138" y="5923306"/>
                <a:ext cx="3733808" cy="377953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8D46422-576F-0949-920A-D97DEC66EF26}"/>
                  </a:ext>
                </a:extLst>
              </p:cNvPr>
              <p:cNvSpPr txBox="1"/>
              <p:nvPr/>
            </p:nvSpPr>
            <p:spPr>
              <a:xfrm>
                <a:off x="998334" y="6281500"/>
                <a:ext cx="3503417" cy="387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77" b="1" dirty="0">
                    <a:solidFill>
                      <a:srgbClr val="000000"/>
                    </a:solidFill>
                  </a:rPr>
                  <a:t>Particulate Organic Carbon (mg m</a:t>
                </a:r>
                <a:r>
                  <a:rPr lang="en-US" sz="1077" b="1" baseline="30000" dirty="0">
                    <a:solidFill>
                      <a:srgbClr val="000000"/>
                    </a:solidFill>
                  </a:rPr>
                  <a:t>-3</a:t>
                </a:r>
                <a:r>
                  <a:rPr lang="en-US" sz="1077" b="1" dirty="0">
                    <a:solidFill>
                      <a:srgbClr val="000000"/>
                    </a:solidFill>
                  </a:rPr>
                  <a:t>)</a:t>
                </a:r>
              </a:p>
            </p:txBody>
          </p:sp>
        </p:grp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DF0AE-9703-8E4E-9E93-F70C0B779FA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356350"/>
            <a:ext cx="2057400" cy="365125"/>
          </a:xfrm>
        </p:spPr>
        <p:txBody>
          <a:bodyPr/>
          <a:lstStyle/>
          <a:p>
            <a:fld id="{39DE4AC0-D17F-5140-A1D2-55FA433C8CDF}" type="datetime3">
              <a:rPr lang="en-US" smtClean="0"/>
              <a:pPr/>
              <a:t>4 May 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9019F-FCB9-1847-9D5E-A54AE98A54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3E45C6CC-2B85-0E4F-A67D-2F44DFC8C9E6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5612F-0313-164A-A00D-6800435B64D4}"/>
              </a:ext>
            </a:extLst>
          </p:cNvPr>
          <p:cNvSpPr txBox="1"/>
          <p:nvPr/>
        </p:nvSpPr>
        <p:spPr>
          <a:xfrm>
            <a:off x="762000" y="5562600"/>
            <a:ext cx="7086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in each panel are climatological annual averages for the 2006 to 2012 period. Data are binned to 2° latitude by 2° longitude pixels.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AB20494F-D13B-6341-9DB1-E3156AC1778C}"/>
              </a:ext>
            </a:extLst>
          </p:cNvPr>
          <p:cNvSpPr txBox="1">
            <a:spLocks/>
          </p:cNvSpPr>
          <p:nvPr/>
        </p:nvSpPr>
        <p:spPr bwMode="auto">
          <a:xfrm>
            <a:off x="4693962" y="1629572"/>
            <a:ext cx="4394652" cy="263769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0338" tIns="35169" rIns="70338" bIns="35169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32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–"/>
              <a:defRPr sz="28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4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–"/>
              <a:defRPr sz="20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»"/>
              <a:defRPr sz="20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23"/>
              </a:spcAft>
            </a:pPr>
            <a:r>
              <a:rPr lang="en-US" sz="1538" dirty="0"/>
              <a:t>Particulate Organic Carbon (POC) retrieved from CALIOP </a:t>
            </a:r>
            <a:r>
              <a:rPr lang="en-US" sz="1538" dirty="0" err="1"/>
              <a:t>spaceborne</a:t>
            </a:r>
            <a:r>
              <a:rPr lang="en-US" sz="1538" dirty="0"/>
              <a:t> lidar compared favorably to the MODIS product</a:t>
            </a:r>
          </a:p>
          <a:p>
            <a:pPr>
              <a:spcAft>
                <a:spcPts val="923"/>
              </a:spcAft>
            </a:pPr>
            <a:r>
              <a:rPr lang="en-US" sz="1538" dirty="0"/>
              <a:t>CALIOP retrievals pioneered by Yongxiang Hu</a:t>
            </a:r>
          </a:p>
          <a:p>
            <a:pPr>
              <a:spcAft>
                <a:spcPts val="923"/>
              </a:spcAft>
            </a:pPr>
            <a:r>
              <a:rPr lang="en-US" sz="1538" dirty="0"/>
              <a:t>CALIOP retrievals are vertically-integrated (i.e., not vertically-resolved) due to coarse vertical resolution</a:t>
            </a:r>
          </a:p>
          <a:p>
            <a:endParaRPr lang="en-US" sz="1538" dirty="0"/>
          </a:p>
          <a:p>
            <a:endParaRPr lang="en-US" sz="1538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C89132-0099-DD47-9622-F7FD03C6C3B6}"/>
              </a:ext>
            </a:extLst>
          </p:cNvPr>
          <p:cNvSpPr txBox="1"/>
          <p:nvPr/>
        </p:nvSpPr>
        <p:spPr>
          <a:xfrm>
            <a:off x="4693962" y="4081026"/>
            <a:ext cx="3765945" cy="992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077" dirty="0">
                <a:solidFill>
                  <a:srgbClr val="000000"/>
                </a:solidFill>
              </a:rPr>
              <a:t>From Behrenfeld et al., 2013, Space-based lidar measurements of global ocean carbon stocks, GRL.</a:t>
            </a:r>
          </a:p>
          <a:p>
            <a:endParaRPr lang="en-US" sz="462" dirty="0">
              <a:solidFill>
                <a:srgbClr val="000000"/>
              </a:solidFill>
            </a:endParaRPr>
          </a:p>
          <a:p>
            <a:r>
              <a:rPr lang="en-US" sz="1077" dirty="0">
                <a:solidFill>
                  <a:srgbClr val="000000"/>
                </a:solidFill>
              </a:rPr>
              <a:t>Also see Behrenfeld et al., 2016, Annual boom-bust cycles of polar phytoplankton biomass revealed by space-based lidar, Nat. Geosci.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A7D8CB-48F2-814D-AF09-0C6ECE2D9E1A}"/>
              </a:ext>
            </a:extLst>
          </p:cNvPr>
          <p:cNvSpPr txBox="1"/>
          <p:nvPr/>
        </p:nvSpPr>
        <p:spPr>
          <a:xfrm>
            <a:off x="3182878" y="1596396"/>
            <a:ext cx="1061509" cy="3290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8" b="1" dirty="0">
                <a:solidFill>
                  <a:srgbClr val="000099"/>
                </a:solidFill>
              </a:rPr>
              <a:t>CALIPSO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032D8B-5AB7-284C-863F-168072320395}"/>
              </a:ext>
            </a:extLst>
          </p:cNvPr>
          <p:cNvSpPr txBox="1"/>
          <p:nvPr/>
        </p:nvSpPr>
        <p:spPr>
          <a:xfrm>
            <a:off x="3381259" y="3215015"/>
            <a:ext cx="830677" cy="3290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38" b="1">
                <a:solidFill>
                  <a:srgbClr val="000099"/>
                </a:solidFill>
              </a:rPr>
              <a:t>MODIS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0E919B-F065-4DE8-9685-2EAE10875BE1}"/>
              </a:ext>
            </a:extLst>
          </p:cNvPr>
          <p:cNvSpPr txBox="1"/>
          <p:nvPr/>
        </p:nvSpPr>
        <p:spPr>
          <a:xfrm>
            <a:off x="3733800" y="7620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Novel Application : Lidar Ocean Measurements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4201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3213AC9-2A4A-F042-9AF5-046FF0374267}"/>
                  </a:ext>
                </a:extLst>
              </p:cNvPr>
              <p:cNvSpPr txBox="1"/>
              <p:nvPr/>
            </p:nvSpPr>
            <p:spPr>
              <a:xfrm>
                <a:off x="1866898" y="3574641"/>
                <a:ext cx="7010400" cy="10569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     =    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nary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2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3213AC9-2A4A-F042-9AF5-046FF0374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898" y="3574641"/>
                <a:ext cx="7010400" cy="10569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A963F93-C91B-2548-BBD4-0227EE71BC5C}"/>
              </a:ext>
            </a:extLst>
          </p:cNvPr>
          <p:cNvSpPr txBox="1"/>
          <p:nvPr/>
        </p:nvSpPr>
        <p:spPr>
          <a:xfrm>
            <a:off x="1610589" y="1877071"/>
            <a:ext cx="75230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Deriving Snow Depth H from Lidar Measurements of Average Distance &lt;L&gt; of Photons Traveling Inside Snow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08AD76-9E36-634B-A4F9-1F70228823AB}"/>
              </a:ext>
            </a:extLst>
          </p:cNvPr>
          <p:cNvSpPr/>
          <p:nvPr/>
        </p:nvSpPr>
        <p:spPr>
          <a:xfrm>
            <a:off x="2971800" y="4495800"/>
            <a:ext cx="5791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C: speed of light; </a:t>
            </a:r>
          </a:p>
          <a:p>
            <a:r>
              <a:rPr lang="en-US" sz="2000" b="1" dirty="0"/>
              <a:t>t: time laser light stayed inside snow;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S(t): snow backscatter signals (arbitrary unit) measured by lidar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66DFE7-E79F-4113-AD0B-ABBBA457B62D}"/>
              </a:ext>
            </a:extLst>
          </p:cNvPr>
          <p:cNvSpPr txBox="1"/>
          <p:nvPr/>
        </p:nvSpPr>
        <p:spPr>
          <a:xfrm>
            <a:off x="3733800" y="0"/>
            <a:ext cx="449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Novel Application : Lidar Snow Depth Measurements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A3A4F-142B-4555-8BF5-D73AC10A94E4}"/>
              </a:ext>
            </a:extLst>
          </p:cNvPr>
          <p:cNvSpPr txBox="1"/>
          <p:nvPr/>
        </p:nvSpPr>
        <p:spPr>
          <a:xfrm>
            <a:off x="0" y="5894749"/>
            <a:ext cx="90678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71486" indent="-380990" algn="just" defTabSz="68580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Y. Hu, et al, Deriving Snow Depth From ICESat-2 Lidar Multiple Scattering Measurements. Frontiers in Remote Sensing, 3.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  <a:hlinkClick r:id="rId3"/>
              </a:rPr>
              <a:t>https://doi.org/10.3389/frsen.2022.855159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486" indent="-380990" algn="just" defTabSz="685800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X. Lu, et al,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Deriving Snow Depth From ICESat-2 Lidar Multiple Scattering Measurements: Uncertainty Analyses. Frontiers in Remote Sensing, 3.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  <a:hlinkClick r:id="rId4"/>
              </a:rPr>
              <a:t>https://doi.org/10.3389/frsen.2022.891481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90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362440-470D-4B68-9CFF-87B775ED23E9}"/>
              </a:ext>
            </a:extLst>
          </p:cNvPr>
          <p:cNvSpPr/>
          <p:nvPr/>
        </p:nvSpPr>
        <p:spPr>
          <a:xfrm>
            <a:off x="838200" y="1905000"/>
            <a:ext cx="8229600" cy="441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E668DE-1DE9-D74F-8FD7-557AF84DF1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" y="76200"/>
            <a:ext cx="8001000" cy="757130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Evaluate the snow depth measurement concept: ICESat-2 &lt;L&gt;/2 vs </a:t>
            </a:r>
            <a:r>
              <a:rPr lang="en-US" sz="2400" dirty="0" err="1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IceBridge</a:t>
            </a:r>
            <a:r>
              <a:rPr lang="en-US" sz="24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airborne snow product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7D0BA90-B143-4243-B41D-54E62295E7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4" t="1338" r="16612" b="6666"/>
          <a:stretch/>
        </p:blipFill>
        <p:spPr>
          <a:xfrm>
            <a:off x="990601" y="2033259"/>
            <a:ext cx="3200400" cy="3196526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1DD0E04D-8F44-E247-B886-5089B65445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5" t="3373" r="8333" b="5441"/>
          <a:stretch/>
        </p:blipFill>
        <p:spPr>
          <a:xfrm>
            <a:off x="4340773" y="2033259"/>
            <a:ext cx="4721772" cy="33445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266529-ED19-3846-A1A5-14B35F783F98}"/>
              </a:ext>
            </a:extLst>
          </p:cNvPr>
          <p:cNvSpPr/>
          <p:nvPr/>
        </p:nvSpPr>
        <p:spPr>
          <a:xfrm>
            <a:off x="990600" y="5486400"/>
            <a:ext cx="805618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35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Comparison of snow depth from three different sources: ICESat-2 snow depths (blue, green and black) from </a:t>
            </a:r>
            <a:r>
              <a:rPr lang="en-GB" sz="135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central strong beam</a:t>
            </a:r>
            <a:r>
              <a:rPr lang="en-US" sz="135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5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IceBridge</a:t>
            </a:r>
            <a:r>
              <a:rPr lang="en-US" sz="135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snow depth (gray points, red curve), and </a:t>
            </a:r>
            <a:r>
              <a:rPr lang="en-US" sz="1350" b="1" dirty="0">
                <a:latin typeface="Times New Roman" panose="02020603050405020304" pitchFamily="18" charset="0"/>
                <a:ea typeface="SimSun" panose="02010600030101010101" pitchFamily="2" charset="-122"/>
              </a:rPr>
              <a:t>climatology snow depth (pink) by Warren et al., (1999). 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16034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CAD48D-7FBA-466D-9652-25D58F5F8CB3}"/>
              </a:ext>
            </a:extLst>
          </p:cNvPr>
          <p:cNvGrpSpPr/>
          <p:nvPr/>
        </p:nvGrpSpPr>
        <p:grpSpPr>
          <a:xfrm>
            <a:off x="0" y="914400"/>
            <a:ext cx="9144000" cy="5760720"/>
            <a:chOff x="0" y="0"/>
            <a:chExt cx="9144000" cy="5867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C4738C0-1124-4600-8D73-10E10866EA1E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85800"/>
              <a:ext cx="4724400" cy="5181600"/>
            </a:xfrm>
            <a:prstGeom prst="rect">
              <a:avLst/>
            </a:prstGeom>
            <a:noFill/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2AB7B97-C32D-4AA1-9E16-C5C73D6A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34A2DF0E-9513-4C4C-A4B6-8E8F68D6FDF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76800" y="1219200"/>
            <a:ext cx="3486150" cy="1119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87240" imgH="507960" progId="Equation.DSMT4">
                    <p:embed/>
                  </p:oleObj>
                </mc:Choice>
                <mc:Fallback>
                  <p:oleObj name="Equation" r:id="rId3" imgW="1587240" imgH="507960" progId="Equation.DSMT4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34A2DF0E-9513-4C4C-A4B6-8E8F68D6FDF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1219200"/>
                          <a:ext cx="3486150" cy="111918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7FA66C3-D6BD-495A-8C33-9D5373EE0ED5}"/>
                </a:ext>
              </a:extLst>
            </p:cNvPr>
            <p:cNvSpPr/>
            <p:nvPr/>
          </p:nvSpPr>
          <p:spPr>
            <a:xfrm>
              <a:off x="3218985" y="1828800"/>
              <a:ext cx="4267200" cy="951292"/>
            </a:xfrm>
            <a:custGeom>
              <a:avLst/>
              <a:gdLst>
                <a:gd name="connsiteX0" fmla="*/ 4267200 w 4267200"/>
                <a:gd name="connsiteY0" fmla="*/ 483220 h 951292"/>
                <a:gd name="connsiteX1" fmla="*/ 2713464 w 4267200"/>
                <a:gd name="connsiteY1" fmla="*/ 936702 h 951292"/>
                <a:gd name="connsiteX2" fmla="*/ 0 w 4267200"/>
                <a:gd name="connsiteY2" fmla="*/ 0 h 951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7200" h="951292">
                  <a:moveTo>
                    <a:pt x="4267200" y="483220"/>
                  </a:moveTo>
                  <a:cubicBezTo>
                    <a:pt x="3845932" y="750229"/>
                    <a:pt x="3424664" y="1017239"/>
                    <a:pt x="2713464" y="936702"/>
                  </a:cubicBezTo>
                  <a:cubicBezTo>
                    <a:pt x="2002264" y="856165"/>
                    <a:pt x="1001132" y="428082"/>
                    <a:pt x="0" y="0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948108B-4BCE-4B67-AB4F-A542A013F92F}"/>
                </a:ext>
              </a:extLst>
            </p:cNvPr>
            <p:cNvSpPr/>
            <p:nvPr/>
          </p:nvSpPr>
          <p:spPr>
            <a:xfrm>
              <a:off x="2667000" y="535196"/>
              <a:ext cx="4800600" cy="1241565"/>
            </a:xfrm>
            <a:custGeom>
              <a:avLst/>
              <a:gdLst>
                <a:gd name="connsiteX0" fmla="*/ 4906537 w 4906537"/>
                <a:gd name="connsiteY0" fmla="*/ 817819 h 1241565"/>
                <a:gd name="connsiteX1" fmla="*/ 3783981 w 4906537"/>
                <a:gd name="connsiteY1" fmla="*/ 7497 h 1241565"/>
                <a:gd name="connsiteX2" fmla="*/ 0 w 4906537"/>
                <a:gd name="connsiteY2" fmla="*/ 1241565 h 124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06537" h="1241565">
                  <a:moveTo>
                    <a:pt x="4906537" y="817819"/>
                  </a:moveTo>
                  <a:cubicBezTo>
                    <a:pt x="4754137" y="377346"/>
                    <a:pt x="4601737" y="-63127"/>
                    <a:pt x="3783981" y="7497"/>
                  </a:cubicBezTo>
                  <a:cubicBezTo>
                    <a:pt x="2966225" y="78121"/>
                    <a:pt x="1483112" y="659843"/>
                    <a:pt x="0" y="1241565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EA924B06-2152-4851-A783-157C3B0E4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CC5A04-B72A-474C-99BD-3F267B179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0E79B4C-6F81-447A-8DCC-1AF2FE6770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05500" y="3581400"/>
          <a:ext cx="2260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60440" imgH="965160" progId="Equation.DSMT4">
                  <p:embed/>
                </p:oleObj>
              </mc:Choice>
              <mc:Fallback>
                <p:oleObj name="Equation" r:id="rId5" imgW="2260440" imgH="96516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80E79B4C-6F81-447A-8DCC-1AF2FE6770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05500" y="3581400"/>
                        <a:ext cx="2260600" cy="965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9315E31-9803-4E0A-9E6C-83954B93DF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0981" y="4800600"/>
          <a:ext cx="45593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559040" imgH="1066680" progId="Equation.DSMT4">
                  <p:embed/>
                </p:oleObj>
              </mc:Choice>
              <mc:Fallback>
                <p:oleObj name="Equation" r:id="rId7" imgW="4559040" imgH="106668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9315E31-9803-4E0A-9E6C-83954B93DF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981" y="4800600"/>
                        <a:ext cx="4559300" cy="106045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99907F4-603C-4E23-8259-FD2F095F81BF}"/>
              </a:ext>
            </a:extLst>
          </p:cNvPr>
          <p:cNvSpPr txBox="1"/>
          <p:nvPr/>
        </p:nvSpPr>
        <p:spPr>
          <a:xfrm>
            <a:off x="4724400" y="6019800"/>
            <a:ext cx="3958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WC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 18.9 </a:t>
            </a:r>
            <a:r>
              <a:rPr lang="en-US" dirty="0" err="1">
                <a:sym typeface="Symbol"/>
              </a:rPr>
              <a:t>sr</a:t>
            </a:r>
            <a:r>
              <a:rPr lang="en-US" dirty="0">
                <a:sym typeface="Symbol"/>
              </a:rPr>
              <a:t> ± 0.25 </a:t>
            </a:r>
            <a:r>
              <a:rPr lang="en-US" dirty="0" err="1">
                <a:sym typeface="Symbol"/>
              </a:rPr>
              <a:t>sr</a:t>
            </a:r>
            <a:r>
              <a:rPr lang="en-US" dirty="0">
                <a:sym typeface="Symbol"/>
              </a:rPr>
              <a:t> </a:t>
            </a:r>
            <a:r>
              <a:rPr lang="en-US" sz="1200" dirty="0">
                <a:sym typeface="Symbol"/>
              </a:rPr>
              <a:t>(Hu et al. 2006)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F90BF9-0347-4647-A274-43CD0DE071AF}"/>
              </a:ext>
            </a:extLst>
          </p:cNvPr>
          <p:cNvSpPr txBox="1"/>
          <p:nvPr/>
        </p:nvSpPr>
        <p:spPr>
          <a:xfrm>
            <a:off x="4810605" y="3125130"/>
            <a:ext cx="1905000" cy="507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Lucida Handwriting" panose="03010101010101010101" pitchFamily="66" charset="0"/>
              </a:rPr>
              <a:t>WC = above Water Cloud</a:t>
            </a:r>
          </a:p>
          <a:p>
            <a:r>
              <a:rPr lang="en-US" sz="1100" dirty="0">
                <a:solidFill>
                  <a:srgbClr val="0000FF"/>
                </a:solidFill>
                <a:latin typeface="Lucida Handwriting" panose="03010101010101010101" pitchFamily="66" charset="0"/>
              </a:rPr>
              <a:t>SS = Single Scattering</a:t>
            </a:r>
          </a:p>
          <a:p>
            <a:r>
              <a:rPr lang="en-US" sz="1100" dirty="0">
                <a:solidFill>
                  <a:srgbClr val="0000FF"/>
                </a:solidFill>
                <a:latin typeface="Lucida Handwriting" panose="03010101010101010101" pitchFamily="66" charset="0"/>
              </a:rPr>
              <a:t>NA = No Aerosol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5B6B4D-49BF-43D6-8550-0E9480235D33}"/>
              </a:ext>
            </a:extLst>
          </p:cNvPr>
          <p:cNvSpPr txBox="1"/>
          <p:nvPr/>
        </p:nvSpPr>
        <p:spPr>
          <a:xfrm>
            <a:off x="4773171" y="4555123"/>
            <a:ext cx="4142229" cy="169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  <a:latin typeface="Lucida Handwriting" panose="03010101010101010101" pitchFamily="66" charset="0"/>
                <a:sym typeface="Symbol"/>
              </a:rPr>
              <a:t></a:t>
            </a:r>
            <a:r>
              <a:rPr lang="en-US" sz="1100" baseline="-25000" dirty="0">
                <a:solidFill>
                  <a:srgbClr val="0000FF"/>
                </a:solidFill>
                <a:latin typeface="Lucida Handwriting" panose="03010101010101010101" pitchFamily="66" charset="0"/>
                <a:sym typeface="Symbol"/>
              </a:rPr>
              <a:t>I</a:t>
            </a:r>
            <a:r>
              <a:rPr lang="en-US" sz="1100" dirty="0">
                <a:solidFill>
                  <a:srgbClr val="0000FF"/>
                </a:solidFill>
                <a:latin typeface="Lucida Handwriting" panose="03010101010101010101" pitchFamily="66" charset="0"/>
                <a:sym typeface="Symbol"/>
              </a:rPr>
              <a:t>= layer integrated depolarization ratio</a:t>
            </a:r>
            <a:endParaRPr lang="en-US" sz="1100" dirty="0">
              <a:solidFill>
                <a:srgbClr val="0000FF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5DFA8-ABD3-4166-9597-F5EF1956882B}"/>
              </a:ext>
            </a:extLst>
          </p:cNvPr>
          <p:cNvSpPr txBox="1"/>
          <p:nvPr/>
        </p:nvSpPr>
        <p:spPr>
          <a:xfrm>
            <a:off x="5363557" y="6496819"/>
            <a:ext cx="17588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Liu et al. 2014 ACP)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454B09-36B8-4BBF-80F8-591F4AE9D14B}"/>
              </a:ext>
            </a:extLst>
          </p:cNvPr>
          <p:cNvSpPr txBox="1"/>
          <p:nvPr/>
        </p:nvSpPr>
        <p:spPr>
          <a:xfrm>
            <a:off x="533400" y="381000"/>
            <a:ext cx="754380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r>
              <a:rPr lang="en-US" sz="2200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Novel Retrieval: Opaque Water Cloud Constrained Extinction</a:t>
            </a:r>
            <a:endParaRPr lang="en-US" sz="22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88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10E1-9DAA-B076-5A78-56E23E77C7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9000" y="304800"/>
            <a:ext cx="5008562" cy="508000"/>
          </a:xfrm>
        </p:spPr>
        <p:txBody>
          <a:bodyPr/>
          <a:lstStyle/>
          <a:p>
            <a:r>
              <a:rPr lang="en-US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Melting pond over sea ice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7C3CA91D-AF54-DDD3-3125-770AF138B5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1" r="6221"/>
          <a:stretch/>
        </p:blipFill>
        <p:spPr>
          <a:xfrm>
            <a:off x="2794570" y="2133600"/>
            <a:ext cx="6246687" cy="27372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2A0E90-F2AB-FE94-822E-CDDA783F89D3}"/>
              </a:ext>
            </a:extLst>
          </p:cNvPr>
          <p:cNvSpPr txBox="1"/>
          <p:nvPr/>
        </p:nvSpPr>
        <p:spPr>
          <a:xfrm>
            <a:off x="6705600" y="4953000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June 22, 2019</a:t>
            </a:r>
            <a:endParaRPr lang="en-US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2B7FAF2-4D42-6DF5-0628-E66F9E31B592}"/>
              </a:ext>
            </a:extLst>
          </p:cNvPr>
          <p:cNvCxnSpPr>
            <a:cxnSpLocks/>
          </p:cNvCxnSpPr>
          <p:nvPr/>
        </p:nvCxnSpPr>
        <p:spPr>
          <a:xfrm>
            <a:off x="5059548" y="3338069"/>
            <a:ext cx="0" cy="508940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B3C337E-FFF8-A231-2239-5C12F0860B2B}"/>
              </a:ext>
            </a:extLst>
          </p:cNvPr>
          <p:cNvSpPr txBox="1"/>
          <p:nvPr/>
        </p:nvSpPr>
        <p:spPr>
          <a:xfrm>
            <a:off x="5221373" y="3437334"/>
            <a:ext cx="195906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~2.14m melting pond depth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E8E34D8-AEEE-A516-91C8-5D0C2581F174}"/>
              </a:ext>
            </a:extLst>
          </p:cNvPr>
          <p:cNvCxnSpPr>
            <a:cxnSpLocks/>
          </p:cNvCxnSpPr>
          <p:nvPr/>
        </p:nvCxnSpPr>
        <p:spPr>
          <a:xfrm>
            <a:off x="4832051" y="3208245"/>
            <a:ext cx="454994" cy="0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9EEFB9A-598C-1186-1E76-A30AB271898F}"/>
              </a:ext>
            </a:extLst>
          </p:cNvPr>
          <p:cNvSpPr txBox="1"/>
          <p:nvPr/>
        </p:nvSpPr>
        <p:spPr>
          <a:xfrm>
            <a:off x="4617086" y="2547522"/>
            <a:ext cx="176927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Pond width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~81.8m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1F343-ADA2-46B8-87C9-932AF09D4F81}"/>
              </a:ext>
            </a:extLst>
          </p:cNvPr>
          <p:cNvSpPr txBox="1"/>
          <p:nvPr/>
        </p:nvSpPr>
        <p:spPr>
          <a:xfrm>
            <a:off x="3124200" y="5562600"/>
            <a:ext cx="5562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M</a:t>
            </a:r>
            <a:r>
              <a:rPr lang="en-US" b="0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</a:rPr>
              <a:t>elt pond characteristics in the Arctic of such as width,  and depth retrieved from ICESat-2 data</a:t>
            </a:r>
            <a:endParaRPr 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37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35F226-C32C-4C39-B3AC-EFC85969AC27}"/>
              </a:ext>
            </a:extLst>
          </p:cNvPr>
          <p:cNvSpPr/>
          <p:nvPr/>
        </p:nvSpPr>
        <p:spPr>
          <a:xfrm>
            <a:off x="228600" y="1371600"/>
            <a:ext cx="5257800" cy="350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17FD66-08CA-4134-8B7C-FF2229AD96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81013"/>
            <a:ext cx="7848600" cy="303212"/>
          </a:xfrm>
          <a:solidFill>
            <a:schemeClr val="bg1"/>
          </a:solidFill>
        </p:spPr>
        <p:txBody>
          <a:bodyPr lIns="0" tIns="0" rIns="0" bIns="0"/>
          <a:lstStyle/>
          <a:p>
            <a:r>
              <a:rPr lang="en-US" sz="22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Lidar / Passive Sensing Synergy: Training Passive Sensors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384D62-DE61-4C5E-B878-E40B93767BA8}"/>
              </a:ext>
            </a:extLst>
          </p:cNvPr>
          <p:cNvSpPr txBox="1"/>
          <p:nvPr/>
        </p:nvSpPr>
        <p:spPr>
          <a:xfrm>
            <a:off x="304800" y="1366703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Cloud top pressure from POLDER: </a:t>
            </a:r>
            <a:r>
              <a:rPr lang="en-US" dirty="0">
                <a:solidFill>
                  <a:srgbClr val="FF0000"/>
                </a:solidFill>
              </a:rPr>
              <a:t>before training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F6506A-B063-4BFF-B7AB-E9FC6A127B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71" r="6421"/>
          <a:stretch/>
        </p:blipFill>
        <p:spPr>
          <a:xfrm>
            <a:off x="301487" y="1905000"/>
            <a:ext cx="4344138" cy="2755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9575D3-40BD-4371-A3C6-D70AA94F4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71" r="6421"/>
          <a:stretch/>
        </p:blipFill>
        <p:spPr>
          <a:xfrm>
            <a:off x="4672129" y="3886200"/>
            <a:ext cx="4344138" cy="27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9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84D62-DE61-4C5E-B878-E40B93767BA8}"/>
              </a:ext>
            </a:extLst>
          </p:cNvPr>
          <p:cNvSpPr txBox="1"/>
          <p:nvPr/>
        </p:nvSpPr>
        <p:spPr>
          <a:xfrm>
            <a:off x="3048000" y="1295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Cloud top pressure and cloud top height from POLDER: </a:t>
            </a:r>
            <a:r>
              <a:rPr lang="en-US" dirty="0">
                <a:solidFill>
                  <a:srgbClr val="FF0000"/>
                </a:solidFill>
              </a:rPr>
              <a:t>after training from lidar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375DE8-8761-4681-8053-CF9B377399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" r="7336"/>
          <a:stretch/>
        </p:blipFill>
        <p:spPr>
          <a:xfrm>
            <a:off x="129747" y="2071300"/>
            <a:ext cx="4365646" cy="3054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F09A15-C2CC-45D1-A1C8-06977BF72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58" r="8233"/>
          <a:stretch/>
        </p:blipFill>
        <p:spPr>
          <a:xfrm>
            <a:off x="4495800" y="3581400"/>
            <a:ext cx="4458203" cy="285043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41E663-8A87-4D6D-9831-C77D6A5A6A6F}"/>
              </a:ext>
            </a:extLst>
          </p:cNvPr>
          <p:cNvSpPr txBox="1">
            <a:spLocks/>
          </p:cNvSpPr>
          <p:nvPr/>
        </p:nvSpPr>
        <p:spPr>
          <a:xfrm>
            <a:off x="1066800" y="381000"/>
            <a:ext cx="7086600" cy="30321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200" dirty="0">
                <a:solidFill>
                  <a:srgbClr val="CC33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Lidar / Passive Sensing Synergy: Training Passive Sensors</a:t>
            </a:r>
          </a:p>
        </p:txBody>
      </p:sp>
    </p:spTree>
    <p:extLst>
      <p:ext uri="{BB962C8B-B14F-4D97-AF65-F5344CB8AC3E}">
        <p14:creationId xmlns:p14="http://schemas.microsoft.com/office/powerpoint/2010/main" val="407696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picture containing grass, sky, outdoor, field&#10;&#10;Description automatically generated">
            <a:extLst>
              <a:ext uri="{FF2B5EF4-FFF2-40B4-BE49-F238E27FC236}">
                <a16:creationId xmlns:a16="http://schemas.microsoft.com/office/drawing/2014/main" id="{C429F4C9-8E99-9696-D9BD-295325737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962400"/>
            <a:ext cx="3755774" cy="2629042"/>
          </a:xfrm>
          <a:prstGeom prst="rect">
            <a:avLst/>
          </a:prstGeom>
        </p:spPr>
      </p:pic>
      <p:pic>
        <p:nvPicPr>
          <p:cNvPr id="30" name="Picture 29" descr="Chart&#10;&#10;Description automatically generated">
            <a:extLst>
              <a:ext uri="{FF2B5EF4-FFF2-40B4-BE49-F238E27FC236}">
                <a16:creationId xmlns:a16="http://schemas.microsoft.com/office/drawing/2014/main" id="{4FD96818-0637-5A86-7156-69E0BCA9A5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1" t="6700" r="6039" b="10549"/>
          <a:stretch/>
        </p:blipFill>
        <p:spPr>
          <a:xfrm>
            <a:off x="165012" y="2239585"/>
            <a:ext cx="5277674" cy="29016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9C530E-BE45-D70F-22A5-E2092FBFBB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504"/>
          <a:stretch/>
        </p:blipFill>
        <p:spPr>
          <a:xfrm>
            <a:off x="5470118" y="1219200"/>
            <a:ext cx="2835682" cy="260301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3ADF3EC-DA75-626C-5D78-B1E9370A7C39}"/>
              </a:ext>
            </a:extLst>
          </p:cNvPr>
          <p:cNvCxnSpPr>
            <a:cxnSpLocks/>
          </p:cNvCxnSpPr>
          <p:nvPr/>
        </p:nvCxnSpPr>
        <p:spPr>
          <a:xfrm flipH="1">
            <a:off x="4411743" y="2564642"/>
            <a:ext cx="2835697" cy="43405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9DF0B380-6B07-64F3-B576-75357342C052}"/>
              </a:ext>
            </a:extLst>
          </p:cNvPr>
          <p:cNvCxnSpPr>
            <a:cxnSpLocks/>
          </p:cNvCxnSpPr>
          <p:nvPr/>
        </p:nvCxnSpPr>
        <p:spPr>
          <a:xfrm rot="10800000">
            <a:off x="1827995" y="2249310"/>
            <a:ext cx="5511078" cy="539940"/>
          </a:xfrm>
          <a:prstGeom prst="bentConnector3">
            <a:avLst>
              <a:gd name="adj1" fmla="val 50000"/>
            </a:avLst>
          </a:prstGeom>
          <a:ln w="635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120AAEF-301A-3F46-A991-04285085C277}"/>
              </a:ext>
            </a:extLst>
          </p:cNvPr>
          <p:cNvCxnSpPr>
            <a:cxnSpLocks/>
          </p:cNvCxnSpPr>
          <p:nvPr/>
        </p:nvCxnSpPr>
        <p:spPr>
          <a:xfrm>
            <a:off x="1828682" y="2231040"/>
            <a:ext cx="0" cy="477900"/>
          </a:xfrm>
          <a:prstGeom prst="straightConnector1">
            <a:avLst/>
          </a:prstGeom>
          <a:ln w="635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9967164-1C53-25E1-1C54-303529ACC8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90600" y="1600200"/>
            <a:ext cx="4365625" cy="58578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April Wheat plants: 0.8~1.2m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A24AF7B-3185-801B-FB44-D1A72F89AD8F}"/>
              </a:ext>
            </a:extLst>
          </p:cNvPr>
          <p:cNvCxnSpPr>
            <a:cxnSpLocks/>
          </p:cNvCxnSpPr>
          <p:nvPr/>
        </p:nvCxnSpPr>
        <p:spPr>
          <a:xfrm flipH="1">
            <a:off x="1979855" y="3938272"/>
            <a:ext cx="170663" cy="255158"/>
          </a:xfrm>
          <a:prstGeom prst="straightConnector1">
            <a:avLst/>
          </a:prstGeom>
          <a:ln w="3810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6C8C9C6-B065-3C26-4D37-E9C29D135F7E}"/>
              </a:ext>
            </a:extLst>
          </p:cNvPr>
          <p:cNvCxnSpPr>
            <a:cxnSpLocks/>
          </p:cNvCxnSpPr>
          <p:nvPr/>
        </p:nvCxnSpPr>
        <p:spPr>
          <a:xfrm flipH="1">
            <a:off x="3287918" y="3970888"/>
            <a:ext cx="279727" cy="274430"/>
          </a:xfrm>
          <a:prstGeom prst="straightConnector1">
            <a:avLst/>
          </a:prstGeom>
          <a:ln w="38100">
            <a:solidFill>
              <a:srgbClr val="00B05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4E0F35-9639-879E-FB0D-1041628B65EF}"/>
              </a:ext>
            </a:extLst>
          </p:cNvPr>
          <p:cNvCxnSpPr/>
          <p:nvPr/>
        </p:nvCxnSpPr>
        <p:spPr>
          <a:xfrm>
            <a:off x="4351742" y="2781120"/>
            <a:ext cx="0" cy="36118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A4735EC7-3440-7B0B-9F86-88CFFCCA5D96}"/>
              </a:ext>
            </a:extLst>
          </p:cNvPr>
          <p:cNvSpPr txBox="1">
            <a:spLocks/>
          </p:cNvSpPr>
          <p:nvPr/>
        </p:nvSpPr>
        <p:spPr>
          <a:xfrm>
            <a:off x="3123814" y="2398968"/>
            <a:ext cx="2050716" cy="465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514350" fontAlgn="auto">
              <a:spcAft>
                <a:spcPts val="0"/>
              </a:spcAft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~0.8~1.2m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543F30F-89C6-FC30-DB07-4D91C8C2ADC0}"/>
              </a:ext>
            </a:extLst>
          </p:cNvPr>
          <p:cNvCxnSpPr>
            <a:cxnSpLocks/>
          </p:cNvCxnSpPr>
          <p:nvPr/>
        </p:nvCxnSpPr>
        <p:spPr>
          <a:xfrm>
            <a:off x="1382034" y="3273243"/>
            <a:ext cx="138104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D97DFDF-8891-DA87-BC54-072C78D2488B}"/>
              </a:ext>
            </a:extLst>
          </p:cNvPr>
          <p:cNvSpPr txBox="1"/>
          <p:nvPr/>
        </p:nvSpPr>
        <p:spPr>
          <a:xfrm>
            <a:off x="1526672" y="3231581"/>
            <a:ext cx="11294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  <a:cs typeface="Arial" panose="020B0604020202020204" pitchFamily="34" charset="0"/>
              </a:rPr>
              <a:t>0.815 km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B5EB3DD-D2A0-9C3E-76F5-08CE6C0CBD90}"/>
              </a:ext>
            </a:extLst>
          </p:cNvPr>
          <p:cNvSpPr txBox="1"/>
          <p:nvPr/>
        </p:nvSpPr>
        <p:spPr>
          <a:xfrm>
            <a:off x="3287918" y="3231581"/>
            <a:ext cx="11294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FF0000"/>
                </a:solidFill>
                <a:cs typeface="Arial" panose="020B0604020202020204" pitchFamily="34" charset="0"/>
              </a:rPr>
              <a:t>0.65 km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DC33DB1-94B0-AB03-F3C0-CE4A9D7E0E8D}"/>
              </a:ext>
            </a:extLst>
          </p:cNvPr>
          <p:cNvCxnSpPr>
            <a:cxnSpLocks/>
          </p:cNvCxnSpPr>
          <p:nvPr/>
        </p:nvCxnSpPr>
        <p:spPr>
          <a:xfrm>
            <a:off x="3162854" y="3222672"/>
            <a:ext cx="1123842" cy="26024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E214D8D-631D-541A-C049-BC7FA7B0C90B}"/>
              </a:ext>
            </a:extLst>
          </p:cNvPr>
          <p:cNvSpPr txBox="1">
            <a:spLocks/>
          </p:cNvSpPr>
          <p:nvPr/>
        </p:nvSpPr>
        <p:spPr>
          <a:xfrm>
            <a:off x="990600" y="1143000"/>
            <a:ext cx="4267200" cy="6096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ICESat-2 Crops study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A83D63-4310-F279-80E9-37B37CF47891}"/>
              </a:ext>
            </a:extLst>
          </p:cNvPr>
          <p:cNvSpPr txBox="1">
            <a:spLocks/>
          </p:cNvSpPr>
          <p:nvPr/>
        </p:nvSpPr>
        <p:spPr>
          <a:xfrm>
            <a:off x="5334000" y="914400"/>
            <a:ext cx="3810000" cy="3810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ICESat-2 six beams/ ground tracks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5CEBD-E14C-4107-26C4-9531FC1A7570}"/>
              </a:ext>
            </a:extLst>
          </p:cNvPr>
          <p:cNvSpPr txBox="1">
            <a:spLocks/>
          </p:cNvSpPr>
          <p:nvPr/>
        </p:nvSpPr>
        <p:spPr>
          <a:xfrm>
            <a:off x="2210830" y="3448955"/>
            <a:ext cx="1704678" cy="711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514350" fontAlgn="auto">
              <a:spcAft>
                <a:spcPts val="0"/>
              </a:spcAft>
            </a:pPr>
            <a:r>
              <a:rPr lang="en-US" sz="2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2966F8-D81E-45B2-A508-2676326BCF08}"/>
              </a:ext>
            </a:extLst>
          </p:cNvPr>
          <p:cNvSpPr txBox="1"/>
          <p:nvPr/>
        </p:nvSpPr>
        <p:spPr>
          <a:xfrm>
            <a:off x="6019800" y="5029200"/>
            <a:ext cx="256993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Wheat plants 0.6-1.2 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65D33C-CC86-4EA0-9577-5D45969A92B6}"/>
              </a:ext>
            </a:extLst>
          </p:cNvPr>
          <p:cNvSpPr txBox="1"/>
          <p:nvPr/>
        </p:nvSpPr>
        <p:spPr>
          <a:xfrm>
            <a:off x="152400" y="0"/>
            <a:ext cx="8686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7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ICESat-2 overflight of an irrigation project in Egypt (2019)</a:t>
            </a:r>
            <a:endParaRPr lang="en-US" sz="2700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560913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field of corn&#10;&#10;Description automatically generated with low confidence">
            <a:extLst>
              <a:ext uri="{FF2B5EF4-FFF2-40B4-BE49-F238E27FC236}">
                <a16:creationId xmlns:a16="http://schemas.microsoft.com/office/drawing/2014/main" id="{18D610EC-3F1B-BF16-1A7E-3F602741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952" y="3635043"/>
            <a:ext cx="2768189" cy="2194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03A5AB-4E33-6274-7A99-A7B98D44CF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784" r="17846"/>
          <a:stretch/>
        </p:blipFill>
        <p:spPr>
          <a:xfrm>
            <a:off x="5486400" y="1249659"/>
            <a:ext cx="2768189" cy="23765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6C6F71-FFC6-94CA-D461-06BDB25B2C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551613" y="3335338"/>
            <a:ext cx="2592387" cy="1081087"/>
          </a:xfrm>
        </p:spPr>
        <p:txBody>
          <a:bodyPr>
            <a:normAutofit/>
          </a:bodyPr>
          <a:lstStyle/>
          <a:p>
            <a:r>
              <a:rPr lang="en-US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Corn plants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812FA8-EA5A-4D0B-BC35-954921C83493}"/>
              </a:ext>
            </a:extLst>
          </p:cNvPr>
          <p:cNvGrpSpPr/>
          <p:nvPr/>
        </p:nvGrpSpPr>
        <p:grpSpPr>
          <a:xfrm>
            <a:off x="254813" y="1778560"/>
            <a:ext cx="7709218" cy="3104425"/>
            <a:chOff x="254813" y="1778560"/>
            <a:chExt cx="7709218" cy="3104425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76BACDCE-2C47-2B16-D29A-790D4B878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844" t="6203" r="5784" b="11491"/>
            <a:stretch/>
          </p:blipFill>
          <p:spPr>
            <a:xfrm>
              <a:off x="254813" y="2196746"/>
              <a:ext cx="4845000" cy="2686239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C4CDFB8-9E4E-0720-CD7D-7DF96EDDD4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70661" y="2134781"/>
              <a:ext cx="3929399" cy="481696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EC52E7E-02DD-0392-D65B-310BE9DF1F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3234" y="2317915"/>
              <a:ext cx="5430797" cy="186479"/>
            </a:xfrm>
            <a:prstGeom prst="straightConnector1">
              <a:avLst/>
            </a:prstGeom>
            <a:ln w="63500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BB4169E-A2E5-14CD-99BF-86E100FBDF6C}"/>
                </a:ext>
              </a:extLst>
            </p:cNvPr>
            <p:cNvCxnSpPr/>
            <p:nvPr/>
          </p:nvCxnSpPr>
          <p:spPr>
            <a:xfrm>
              <a:off x="4059764" y="2644640"/>
              <a:ext cx="0" cy="36118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B1EF7E2B-1D0A-DB44-3585-928BB8021BB0}"/>
                </a:ext>
              </a:extLst>
            </p:cNvPr>
            <p:cNvSpPr txBox="1">
              <a:spLocks/>
            </p:cNvSpPr>
            <p:nvPr/>
          </p:nvSpPr>
          <p:spPr>
            <a:xfrm>
              <a:off x="4174612" y="2494525"/>
              <a:ext cx="1737624" cy="66141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514350" fontAlgn="auto">
                <a:spcAft>
                  <a:spcPts val="0"/>
                </a:spcAft>
              </a:pPr>
              <a:r>
                <a:rPr lang="en-US" sz="2000" dirty="0">
                  <a:solidFill>
                    <a:srgbClr val="FF0000"/>
                  </a:solidFill>
                  <a:highlight>
                    <a:srgbClr val="FFFF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~1.8m-2.5m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4A5BC74-CD13-3AD8-AF04-DD565639F2A0}"/>
                </a:ext>
              </a:extLst>
            </p:cNvPr>
            <p:cNvCxnSpPr>
              <a:cxnSpLocks/>
            </p:cNvCxnSpPr>
            <p:nvPr/>
          </p:nvCxnSpPr>
          <p:spPr>
            <a:xfrm>
              <a:off x="1783499" y="3078259"/>
              <a:ext cx="88112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FA12723-6F2E-A153-AE60-CB7004A82E7D}"/>
                </a:ext>
              </a:extLst>
            </p:cNvPr>
            <p:cNvCxnSpPr>
              <a:cxnSpLocks/>
            </p:cNvCxnSpPr>
            <p:nvPr/>
          </p:nvCxnSpPr>
          <p:spPr>
            <a:xfrm>
              <a:off x="2925390" y="3166702"/>
              <a:ext cx="11010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67AB18-46A7-B76E-ED6D-53BC20BB6AC7}"/>
                </a:ext>
              </a:extLst>
            </p:cNvPr>
            <p:cNvSpPr txBox="1"/>
            <p:nvPr/>
          </p:nvSpPr>
          <p:spPr>
            <a:xfrm>
              <a:off x="1676400" y="3124200"/>
              <a:ext cx="113040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dirty="0">
                  <a:solidFill>
                    <a:srgbClr val="FF0000"/>
                  </a:solidFill>
                  <a:cs typeface="Arial" panose="020B0604020202020204" pitchFamily="34" charset="0"/>
                </a:rPr>
                <a:t>0.514 km</a:t>
              </a:r>
              <a:endParaRPr lang="en-US" sz="12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773C57A-AEA5-90FF-00A1-9E5FF0B4E7B5}"/>
                </a:ext>
              </a:extLst>
            </p:cNvPr>
            <p:cNvSpPr txBox="1"/>
            <p:nvPr/>
          </p:nvSpPr>
          <p:spPr>
            <a:xfrm>
              <a:off x="2995693" y="3197423"/>
              <a:ext cx="118430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>
                  <a:solidFill>
                    <a:srgbClr val="FF0000"/>
                  </a:solidFill>
                  <a:cs typeface="Arial" panose="020B0604020202020204" pitchFamily="34" charset="0"/>
                </a:rPr>
                <a:t>0.67km</a:t>
              </a:r>
              <a:endParaRPr lang="en-US" sz="14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id="{E26C19E8-4D32-0E59-A6E2-FB8748ED9B4C}"/>
                </a:ext>
              </a:extLst>
            </p:cNvPr>
            <p:cNvSpPr txBox="1">
              <a:spLocks/>
            </p:cNvSpPr>
            <p:nvPr/>
          </p:nvSpPr>
          <p:spPr>
            <a:xfrm>
              <a:off x="949296" y="1778560"/>
              <a:ext cx="3622704" cy="50912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514350" fontAlgn="auto">
                <a:spcAft>
                  <a:spcPts val="0"/>
                </a:spcAft>
              </a:pPr>
              <a:r>
                <a:rPr lang="en-US" sz="2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October Corn plants: 1.8-2.5 m</a:t>
              </a:r>
            </a:p>
          </p:txBody>
        </p: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8EF26570-0463-078D-AAD5-4D9577E4B2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53396" y="3748815"/>
              <a:ext cx="170663" cy="255158"/>
            </a:xfrm>
            <a:prstGeom prst="straightConnector1">
              <a:avLst/>
            </a:prstGeom>
            <a:ln w="38100">
              <a:solidFill>
                <a:srgbClr val="00B05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84472B13-9A46-640F-B630-03C0867E17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5206" y="3743436"/>
              <a:ext cx="170663" cy="255158"/>
            </a:xfrm>
            <a:prstGeom prst="straightConnector1">
              <a:avLst/>
            </a:prstGeom>
            <a:ln w="38100">
              <a:solidFill>
                <a:srgbClr val="00B05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1C043EE9-9749-3C6B-E0EB-8C295804EA7B}"/>
                </a:ext>
              </a:extLst>
            </p:cNvPr>
            <p:cNvSpPr txBox="1">
              <a:spLocks/>
            </p:cNvSpPr>
            <p:nvPr/>
          </p:nvSpPr>
          <p:spPr>
            <a:xfrm>
              <a:off x="2102140" y="3458140"/>
              <a:ext cx="1373753" cy="37091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514350" fontAlgn="auto">
                <a:spcAft>
                  <a:spcPts val="0"/>
                </a:spcAft>
              </a:pPr>
              <a:r>
                <a:rPr lang="en-US" sz="21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harvested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8120204-84B2-9F41-CD92-8290EBB39C57}"/>
              </a:ext>
            </a:extLst>
          </p:cNvPr>
          <p:cNvSpPr txBox="1"/>
          <p:nvPr/>
        </p:nvSpPr>
        <p:spPr>
          <a:xfrm>
            <a:off x="228600" y="0"/>
            <a:ext cx="8458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2700" b="1" cap="sm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ICESat-2 overflight of an irrigation project in Egypt (2020)</a:t>
            </a:r>
            <a:endParaRPr lang="en-US" sz="2700" cap="sm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36856A7B-F1AF-E020-F3FB-58D0FBF725FB}"/>
              </a:ext>
            </a:extLst>
          </p:cNvPr>
          <p:cNvSpPr txBox="1">
            <a:spLocks/>
          </p:cNvSpPr>
          <p:nvPr/>
        </p:nvSpPr>
        <p:spPr>
          <a:xfrm>
            <a:off x="83069" y="84975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r>
              <a:rPr lang="en-US" sz="3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ICESat-2 Crops study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654EB86-7DC8-4CDA-A015-65B7BD1D2081}"/>
              </a:ext>
            </a:extLst>
          </p:cNvPr>
          <p:cNvSpPr txBox="1">
            <a:spLocks/>
          </p:cNvSpPr>
          <p:nvPr/>
        </p:nvSpPr>
        <p:spPr>
          <a:xfrm>
            <a:off x="5334000" y="914400"/>
            <a:ext cx="3810000" cy="3810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ICESat-2 six beams/ ground tracks</a:t>
            </a:r>
          </a:p>
        </p:txBody>
      </p:sp>
    </p:spTree>
    <p:extLst>
      <p:ext uri="{BB962C8B-B14F-4D97-AF65-F5344CB8AC3E}">
        <p14:creationId xmlns:p14="http://schemas.microsoft.com/office/powerpoint/2010/main" val="3018782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23F96-AF60-4670-B262-116F50E74613}"/>
              </a:ext>
            </a:extLst>
          </p:cNvPr>
          <p:cNvSpPr/>
          <p:nvPr/>
        </p:nvSpPr>
        <p:spPr>
          <a:xfrm>
            <a:off x="762000" y="1524000"/>
            <a:ext cx="8001000" cy="411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imeline&#10;&#10;Description automatically generated with low confidence">
            <a:extLst>
              <a:ext uri="{FF2B5EF4-FFF2-40B4-BE49-F238E27FC236}">
                <a16:creationId xmlns:a16="http://schemas.microsoft.com/office/drawing/2014/main" id="{944B3FD5-E05A-0525-2EF4-C304188827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262" y="1966936"/>
            <a:ext cx="4523083" cy="17236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3DC960-6A17-9444-E7C7-DEDAFA4124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0" y="152400"/>
            <a:ext cx="4267200" cy="757130"/>
          </a:xfrm>
        </p:spPr>
        <p:txBody>
          <a:bodyPr/>
          <a:lstStyle/>
          <a:p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Complementarity of ICESat-2 &amp; CALIOP </a:t>
            </a:r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bathymetry</a:t>
            </a:r>
          </a:p>
        </p:txBody>
      </p:sp>
      <p:pic>
        <p:nvPicPr>
          <p:cNvPr id="15" name="Picture 14" descr="A picture containing chart&#10;&#10;Description automatically generated">
            <a:extLst>
              <a:ext uri="{FF2B5EF4-FFF2-40B4-BE49-F238E27FC236}">
                <a16:creationId xmlns:a16="http://schemas.microsoft.com/office/drawing/2014/main" id="{07C0D367-E309-A059-26BC-069DB18DF9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0" t="7308" r="9447" b="6531"/>
          <a:stretch/>
        </p:blipFill>
        <p:spPr bwMode="auto">
          <a:xfrm>
            <a:off x="1303758" y="2018123"/>
            <a:ext cx="3082631" cy="34513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3B862F3-7628-E58A-8694-FC5B7158B2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7" t="5473" r="7492"/>
          <a:stretch/>
        </p:blipFill>
        <p:spPr>
          <a:xfrm>
            <a:off x="4386389" y="3842830"/>
            <a:ext cx="4496956" cy="1626671"/>
          </a:xfrm>
          <a:prstGeom prst="rect">
            <a:avLst/>
          </a:prstGeom>
        </p:spPr>
      </p:pic>
      <p:sp>
        <p:nvSpPr>
          <p:cNvPr id="18" name="Text Box 93">
            <a:extLst>
              <a:ext uri="{FF2B5EF4-FFF2-40B4-BE49-F238E27FC236}">
                <a16:creationId xmlns:a16="http://schemas.microsoft.com/office/drawing/2014/main" id="{325EBDF6-219B-5219-A714-DA2F9D9C1074}"/>
              </a:ext>
            </a:extLst>
          </p:cNvPr>
          <p:cNvSpPr txBox="1"/>
          <p:nvPr/>
        </p:nvSpPr>
        <p:spPr>
          <a:xfrm>
            <a:off x="5317146" y="4741246"/>
            <a:ext cx="2065174" cy="2579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auto">
              <a:lnSpc>
                <a:spcPct val="115000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2100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Reef edges</a:t>
            </a:r>
            <a:endParaRPr lang="en-US" sz="2100" dirty="0">
              <a:solidFill>
                <a:prstClr val="black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5FD57C7-887D-634F-4D7F-735E1CB418C2}"/>
              </a:ext>
            </a:extLst>
          </p:cNvPr>
          <p:cNvCxnSpPr>
            <a:cxnSpLocks/>
          </p:cNvCxnSpPr>
          <p:nvPr/>
        </p:nvCxnSpPr>
        <p:spPr>
          <a:xfrm flipH="1">
            <a:off x="5000082" y="4979632"/>
            <a:ext cx="396308" cy="4857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EF2DB6-45A4-7016-A13D-497F6682B657}"/>
              </a:ext>
            </a:extLst>
          </p:cNvPr>
          <p:cNvCxnSpPr>
            <a:cxnSpLocks/>
          </p:cNvCxnSpPr>
          <p:nvPr/>
        </p:nvCxnSpPr>
        <p:spPr>
          <a:xfrm flipH="1" flipV="1">
            <a:off x="5119337" y="4831816"/>
            <a:ext cx="277053" cy="11682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6D5FAFF-3718-CB24-0E63-BD437F44BA11}"/>
              </a:ext>
            </a:extLst>
          </p:cNvPr>
          <p:cNvCxnSpPr>
            <a:cxnSpLocks/>
          </p:cNvCxnSpPr>
          <p:nvPr/>
        </p:nvCxnSpPr>
        <p:spPr>
          <a:xfrm flipV="1">
            <a:off x="6568907" y="4775123"/>
            <a:ext cx="302383" cy="1345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699AC06-CB65-DB37-9B92-5BED1262D2D2}"/>
              </a:ext>
            </a:extLst>
          </p:cNvPr>
          <p:cNvCxnSpPr>
            <a:cxnSpLocks/>
          </p:cNvCxnSpPr>
          <p:nvPr/>
        </p:nvCxnSpPr>
        <p:spPr>
          <a:xfrm flipV="1">
            <a:off x="6568907" y="4945545"/>
            <a:ext cx="1788590" cy="319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93">
            <a:extLst>
              <a:ext uri="{FF2B5EF4-FFF2-40B4-BE49-F238E27FC236}">
                <a16:creationId xmlns:a16="http://schemas.microsoft.com/office/drawing/2014/main" id="{49A2121B-D40E-59FB-4A9F-DAE617F5A1EB}"/>
              </a:ext>
            </a:extLst>
          </p:cNvPr>
          <p:cNvSpPr txBox="1"/>
          <p:nvPr/>
        </p:nvSpPr>
        <p:spPr>
          <a:xfrm>
            <a:off x="5484068" y="4324511"/>
            <a:ext cx="2065174" cy="2579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auto">
              <a:lnSpc>
                <a:spcPct val="115000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2100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Seafloor</a:t>
            </a:r>
            <a:endParaRPr lang="en-US" sz="2100" dirty="0">
              <a:solidFill>
                <a:prstClr val="black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93">
            <a:extLst>
              <a:ext uri="{FF2B5EF4-FFF2-40B4-BE49-F238E27FC236}">
                <a16:creationId xmlns:a16="http://schemas.microsoft.com/office/drawing/2014/main" id="{17FF7F7F-B1B1-CDF7-7C3E-3CDB84B442C6}"/>
              </a:ext>
            </a:extLst>
          </p:cNvPr>
          <p:cNvSpPr txBox="1"/>
          <p:nvPr/>
        </p:nvSpPr>
        <p:spPr>
          <a:xfrm>
            <a:off x="7231226" y="4495366"/>
            <a:ext cx="1226974" cy="2579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auto">
              <a:lnSpc>
                <a:spcPct val="115000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2100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Seafloor</a:t>
            </a:r>
            <a:endParaRPr lang="en-US" sz="2100" dirty="0">
              <a:solidFill>
                <a:prstClr val="black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93">
            <a:extLst>
              <a:ext uri="{FF2B5EF4-FFF2-40B4-BE49-F238E27FC236}">
                <a16:creationId xmlns:a16="http://schemas.microsoft.com/office/drawing/2014/main" id="{C09D1FEF-A4C0-3ED4-E9AC-733E75B0860C}"/>
              </a:ext>
            </a:extLst>
          </p:cNvPr>
          <p:cNvSpPr txBox="1"/>
          <p:nvPr/>
        </p:nvSpPr>
        <p:spPr>
          <a:xfrm>
            <a:off x="5714044" y="3690574"/>
            <a:ext cx="2480168" cy="2579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auto">
              <a:lnSpc>
                <a:spcPct val="115000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1500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ICESat-2 Photon height</a:t>
            </a:r>
            <a:endParaRPr lang="en-US" sz="1500" dirty="0">
              <a:solidFill>
                <a:prstClr val="black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Text Box 93">
            <a:extLst>
              <a:ext uri="{FF2B5EF4-FFF2-40B4-BE49-F238E27FC236}">
                <a16:creationId xmlns:a16="http://schemas.microsoft.com/office/drawing/2014/main" id="{B28BE935-C499-EC1B-BF6B-72B5B6E6BF51}"/>
              </a:ext>
            </a:extLst>
          </p:cNvPr>
          <p:cNvSpPr txBox="1"/>
          <p:nvPr/>
        </p:nvSpPr>
        <p:spPr>
          <a:xfrm>
            <a:off x="5504025" y="1845470"/>
            <a:ext cx="3457697" cy="2579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fontAlgn="auto">
              <a:lnSpc>
                <a:spcPct val="115000"/>
              </a:lnSpc>
              <a:spcBef>
                <a:spcPts val="0"/>
              </a:spcBef>
              <a:spcAft>
                <a:spcPts val="750"/>
              </a:spcAft>
            </a:pPr>
            <a:r>
              <a:rPr lang="en-US" sz="1500" b="1" dirty="0">
                <a:solidFill>
                  <a:prstClr val="black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CALIOP depolarization ratio</a:t>
            </a:r>
            <a:endParaRPr lang="en-US" sz="1500" dirty="0">
              <a:solidFill>
                <a:prstClr val="black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551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jpeg">
            <a:extLst>
              <a:ext uri="{FF2B5EF4-FFF2-40B4-BE49-F238E27FC236}">
                <a16:creationId xmlns:a16="http://schemas.microsoft.com/office/drawing/2014/main" id="{20BF717B-D2E6-418B-9496-48A92A9F40B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905000"/>
            <a:ext cx="4098131" cy="33737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05CA51-E2AC-43D8-81B2-0833293287B4}"/>
              </a:ext>
            </a:extLst>
          </p:cNvPr>
          <p:cNvSpPr txBox="1"/>
          <p:nvPr/>
        </p:nvSpPr>
        <p:spPr>
          <a:xfrm>
            <a:off x="4876800" y="1676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Presence of very high cirrus clouds over the Tropics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4E2B5C-B821-465F-A17E-644FA04BD317}"/>
              </a:ext>
            </a:extLst>
          </p:cNvPr>
          <p:cNvSpPr txBox="1"/>
          <p:nvPr/>
        </p:nvSpPr>
        <p:spPr>
          <a:xfrm>
            <a:off x="4876800" y="25146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 the temperatures comparable to the polar temperatures and if so, are these clouds similar to PSCs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48CF44-27EC-4BDA-9807-40A099131AC9}"/>
              </a:ext>
            </a:extLst>
          </p:cNvPr>
          <p:cNvSpPr txBox="1"/>
          <p:nvPr/>
        </p:nvSpPr>
        <p:spPr>
          <a:xfrm>
            <a:off x="4876800" y="3657600"/>
            <a:ext cx="411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implications for ozone chemistry and radiative transfer</a:t>
            </a:r>
          </a:p>
          <a:p>
            <a:endParaRPr lang="en-US" dirty="0"/>
          </a:p>
          <a:p>
            <a:r>
              <a:rPr lang="en-US" dirty="0"/>
              <a:t>Cirrus clouds surface area is suitable for the heterogeneous reactions of otherwise inert chlorine-containing compounds (e.g., </a:t>
            </a:r>
            <a:r>
              <a:rPr lang="en-US" dirty="0" err="1"/>
              <a:t>HOCl</a:t>
            </a:r>
            <a:r>
              <a:rPr lang="en-US" dirty="0"/>
              <a:t>, CIONO2, HCI) into reactive forms of chlorine (</a:t>
            </a:r>
            <a:r>
              <a:rPr lang="en-US" dirty="0" err="1"/>
              <a:t>CIOy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2ADE6E-66F6-4B78-9697-1B62E632E156}"/>
              </a:ext>
            </a:extLst>
          </p:cNvPr>
          <p:cNvSpPr txBox="1"/>
          <p:nvPr/>
        </p:nvSpPr>
        <p:spPr>
          <a:xfrm>
            <a:off x="3124200" y="1066800"/>
            <a:ext cx="5788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Motivation to retrieve temperatures from LITE data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82F81E-B865-4770-B08E-3B484CE25A0F}"/>
              </a:ext>
            </a:extLst>
          </p:cNvPr>
          <p:cNvSpPr txBox="1"/>
          <p:nvPr/>
        </p:nvSpPr>
        <p:spPr>
          <a:xfrm>
            <a:off x="1600200" y="76200"/>
            <a:ext cx="67056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Retrieving atmospheric  temperature profiles from backscatter lidar using LITE data</a:t>
            </a:r>
          </a:p>
        </p:txBody>
      </p:sp>
    </p:spTree>
    <p:extLst>
      <p:ext uri="{BB962C8B-B14F-4D97-AF65-F5344CB8AC3E}">
        <p14:creationId xmlns:p14="http://schemas.microsoft.com/office/powerpoint/2010/main" val="258947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4A37D3-13A3-4ED6-8827-C5CDE33FA470}"/>
              </a:ext>
            </a:extLst>
          </p:cNvPr>
          <p:cNvSpPr txBox="1"/>
          <p:nvPr/>
        </p:nvSpPr>
        <p:spPr>
          <a:xfrm>
            <a:off x="4419600" y="-24384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kern="0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Data</a:t>
            </a:r>
            <a:r>
              <a:rPr lang="en-US" sz="2800" b="1" kern="0" spc="86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kern="0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Analysis</a:t>
            </a:r>
            <a:r>
              <a:rPr lang="en-US" sz="2800" b="1" kern="0" spc="60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kern="0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and</a:t>
            </a:r>
            <a:r>
              <a:rPr lang="en-US" sz="2800" b="1" kern="0" spc="86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kern="0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Temperature</a:t>
            </a:r>
            <a:r>
              <a:rPr lang="en-US" sz="2800" b="1" kern="0" spc="86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kern="0" spc="-8" dirty="0">
                <a:solidFill>
                  <a:srgbClr val="08080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Retrieval</a:t>
            </a:r>
            <a:endParaRPr lang="en-US" sz="2800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1D1CFC-9967-4B67-878B-4151F121F6CC}"/>
              </a:ext>
            </a:extLst>
          </p:cNvPr>
          <p:cNvSpPr txBox="1"/>
          <p:nvPr/>
        </p:nvSpPr>
        <p:spPr>
          <a:xfrm>
            <a:off x="452629" y="22288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image3.jpeg">
            <a:extLst>
              <a:ext uri="{FF2B5EF4-FFF2-40B4-BE49-F238E27FC236}">
                <a16:creationId xmlns:a16="http://schemas.microsoft.com/office/drawing/2014/main" id="{182112D2-259F-450D-A89E-83B31C96DB3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133600"/>
            <a:ext cx="3657600" cy="11005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1C1A54-1903-4A1F-A517-56D4E36F660F}"/>
              </a:ext>
            </a:extLst>
          </p:cNvPr>
          <p:cNvSpPr txBox="1"/>
          <p:nvPr/>
        </p:nvSpPr>
        <p:spPr>
          <a:xfrm>
            <a:off x="228600" y="1490246"/>
            <a:ext cx="403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1. Remove </a:t>
            </a:r>
            <a:r>
              <a:rPr lang="en-US" sz="1600" dirty="0">
                <a:solidFill>
                  <a:srgbClr val="CC0000"/>
                </a:solidFill>
              </a:rPr>
              <a:t>the</a:t>
            </a:r>
            <a:r>
              <a:rPr lang="en-US" dirty="0">
                <a:solidFill>
                  <a:srgbClr val="CC0000"/>
                </a:solidFill>
              </a:rPr>
              <a:t> aerosol effects from the molecular profile of backscatter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D8093B-7161-43A8-94D9-BFF19B1922C3}"/>
              </a:ext>
            </a:extLst>
          </p:cNvPr>
          <p:cNvSpPr txBox="1"/>
          <p:nvPr/>
        </p:nvSpPr>
        <p:spPr>
          <a:xfrm>
            <a:off x="152400" y="3395246"/>
            <a:ext cx="40386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C0000"/>
                </a:solidFill>
              </a:rPr>
              <a:t>2. Derive temperature profiles directly from the molecular profile of backscatter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8C1725-2084-4A1F-A081-07B785066D96}"/>
              </a:ext>
            </a:extLst>
          </p:cNvPr>
          <p:cNvSpPr txBox="1"/>
          <p:nvPr/>
        </p:nvSpPr>
        <p:spPr>
          <a:xfrm>
            <a:off x="228601" y="4157246"/>
            <a:ext cx="41910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sz="16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m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,z)=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sz="16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m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)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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(z) = 3.6 x 10</a:t>
            </a:r>
            <a:r>
              <a:rPr lang="en-US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-31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-4.0017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P(z)/T(z)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5313A-3700-47D2-A97F-AB3F7BD893A1}"/>
              </a:ext>
            </a:extLst>
          </p:cNvPr>
          <p:cNvSpPr txBox="1"/>
          <p:nvPr/>
        </p:nvSpPr>
        <p:spPr>
          <a:xfrm>
            <a:off x="152400" y="5071646"/>
            <a:ext cx="36576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T(z) = 3.6 x 10</a:t>
            </a:r>
            <a:r>
              <a:rPr lang="en-US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-31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sz="16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-4.0017 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P(z)/(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sz="1600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m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Microsoft Sans Serif" panose="020B0604020202020204" pitchFamily="34" charset="0"/>
              </a:rPr>
              <a:t>,z))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A5D08A-B981-4A18-8EA5-65AD75F94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838200"/>
            <a:ext cx="4930140" cy="504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50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CD29631-A3BF-43E4-89A2-5A9D590AFFA8}"/>
              </a:ext>
            </a:extLst>
          </p:cNvPr>
          <p:cNvGrpSpPr/>
          <p:nvPr/>
        </p:nvGrpSpPr>
        <p:grpSpPr>
          <a:xfrm>
            <a:off x="16727" y="778669"/>
            <a:ext cx="5966359" cy="4111937"/>
            <a:chOff x="2014654" y="633759"/>
            <a:chExt cx="7955145" cy="548258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37B0A40-2851-4190-8235-B4D9EEB622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602" t="9187"/>
            <a:stretch/>
          </p:blipFill>
          <p:spPr>
            <a:xfrm>
              <a:off x="2014654" y="633759"/>
              <a:ext cx="7955145" cy="548258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94A55C7-FA44-4495-8872-20F1A8EA0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5056" y="751650"/>
              <a:ext cx="5968269" cy="4679664"/>
            </a:xfrm>
            <a:prstGeom prst="rect">
              <a:avLst/>
            </a:prstGeom>
          </p:spPr>
        </p:pic>
      </p:grpSp>
      <p:grpSp>
        <p:nvGrpSpPr>
          <p:cNvPr id="5" name="docshapegroup5">
            <a:extLst>
              <a:ext uri="{FF2B5EF4-FFF2-40B4-BE49-F238E27FC236}">
                <a16:creationId xmlns:a16="http://schemas.microsoft.com/office/drawing/2014/main" id="{CD192CE0-126D-4444-82E8-3DD3C11F6835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4893469"/>
            <a:ext cx="2135981" cy="1964531"/>
            <a:chOff x="0" y="0"/>
            <a:chExt cx="4486" cy="4124"/>
          </a:xfrm>
        </p:grpSpPr>
        <p:pic>
          <p:nvPicPr>
            <p:cNvPr id="6" name="docshape6">
              <a:extLst>
                <a:ext uri="{FF2B5EF4-FFF2-40B4-BE49-F238E27FC236}">
                  <a16:creationId xmlns:a16="http://schemas.microsoft.com/office/drawing/2014/main" id="{C3306A43-F09A-4992-8F4B-FB6D221FE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86" cy="3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Line 21">
              <a:extLst>
                <a:ext uri="{FF2B5EF4-FFF2-40B4-BE49-F238E27FC236}">
                  <a16:creationId xmlns:a16="http://schemas.microsoft.com/office/drawing/2014/main" id="{AD348BCB-D9F9-4A72-9957-2CA5B8B7FE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7" y="4123"/>
              <a:ext cx="0" cy="0"/>
            </a:xfrm>
            <a:prstGeom prst="line">
              <a:avLst/>
            </a:prstGeom>
            <a:noFill/>
            <a:ln w="12212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docshape7">
              <a:extLst>
                <a:ext uri="{FF2B5EF4-FFF2-40B4-BE49-F238E27FC236}">
                  <a16:creationId xmlns:a16="http://schemas.microsoft.com/office/drawing/2014/main" id="{1F2BB2B3-BCF1-42B1-A6D8-DA9B39986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" y="1176"/>
              <a:ext cx="14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450">
                  <a:ea typeface="Times New Roman" panose="02020603050405020304" pitchFamily="18" charset="0"/>
                </a:rPr>
                <a:t>30</a:t>
              </a:r>
              <a:endParaRPr lang="en-US" altLang="en-US" sz="1350"/>
            </a:p>
          </p:txBody>
        </p:sp>
        <p:sp>
          <p:nvSpPr>
            <p:cNvPr id="9" name="docshape8">
              <a:extLst>
                <a:ext uri="{FF2B5EF4-FFF2-40B4-BE49-F238E27FC236}">
                  <a16:creationId xmlns:a16="http://schemas.microsoft.com/office/drawing/2014/main" id="{BC4A45F3-3193-4558-A286-B57A3BFEC0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" y="2896"/>
              <a:ext cx="18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450">
                  <a:ea typeface="Times New Roman" panose="02020603050405020304" pitchFamily="18" charset="0"/>
                </a:rPr>
                <a:t>-30</a:t>
              </a:r>
              <a:endParaRPr lang="en-US" altLang="en-US" sz="1350"/>
            </a:p>
          </p:txBody>
        </p:sp>
        <p:sp>
          <p:nvSpPr>
            <p:cNvPr id="10" name="docshape9">
              <a:extLst>
                <a:ext uri="{FF2B5EF4-FFF2-40B4-BE49-F238E27FC236}">
                  <a16:creationId xmlns:a16="http://schemas.microsoft.com/office/drawing/2014/main" id="{3FFD2875-C789-4EB3-A3B5-994CAE103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4" y="2989"/>
              <a:ext cx="1423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98450" algn="l"/>
                  <a:tab pos="579438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23838" algn="l"/>
                  <a:tab pos="434579" algn="l"/>
                </a:tabLst>
              </a:pPr>
              <a:r>
                <a:rPr lang="en-US" altLang="en-US" sz="1050">
                  <a:ea typeface="Times New Roman" panose="02020603050405020304" pitchFamily="18" charset="0"/>
                  <a:cs typeface="Arial" panose="020B0604020202020204" pitchFamily="34" charset="0"/>
                </a:rPr>
                <a:t>.	</a:t>
              </a:r>
              <a:r>
                <a:rPr lang="en-US" altLang="en-US" sz="375">
                  <a:ea typeface="Times New Roman" panose="02020603050405020304" pitchFamily="18" charset="0"/>
                  <a:cs typeface="Arial" panose="020B0604020202020204" pitchFamily="34" charset="0"/>
                </a:rPr>
                <a:t>'	</a:t>
              </a:r>
              <a:r>
                <a:rPr lang="en-US" altLang="en-US" sz="1050"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en-US" altLang="en-US" sz="300"/>
            </a:p>
            <a:p>
              <a:pPr defTabSz="685800">
                <a:buFontTx/>
                <a:buChar char="•"/>
                <a:tabLst>
                  <a:tab pos="223838" algn="l"/>
                  <a:tab pos="434579" algn="l"/>
                </a:tabLst>
              </a:pPr>
              <a:r>
                <a:rPr lang="en-US" altLang="en-US" sz="150">
                  <a:ea typeface="Times New Roman" panose="02020603050405020304" pitchFamily="18" charset="0"/>
                  <a:cs typeface="Arial" panose="020B0604020202020204" pitchFamily="34" charset="0"/>
                </a:rPr>
                <a:t>I	I</a:t>
              </a:r>
              <a:endParaRPr lang="en-US" altLang="en-US" sz="300"/>
            </a:p>
            <a:p>
              <a:pPr defTabSz="685800">
                <a:tabLst>
                  <a:tab pos="223838" algn="l"/>
                  <a:tab pos="434579" algn="l"/>
                </a:tabLst>
              </a:pPr>
              <a:r>
                <a:rPr lang="en-US" altLang="en-US" sz="150">
                  <a:ea typeface="Times New Roman" panose="02020603050405020304" pitchFamily="18" charset="0"/>
                  <a:cs typeface="Arial" panose="020B0604020202020204" pitchFamily="34" charset="0"/>
                </a:rPr>
                <a:t>I	</a:t>
              </a:r>
              <a:r>
                <a:rPr lang="en-US" altLang="en-US" sz="150" b="1">
                  <a:ea typeface="Times New Roman" panose="02020603050405020304" pitchFamily="18" charset="0"/>
                  <a:cs typeface="Arial" panose="020B0604020202020204" pitchFamily="34" charset="0"/>
                </a:rPr>
                <a:t>o	O</a:t>
              </a:r>
              <a:endParaRPr lang="en-US" altLang="en-US" sz="1350"/>
            </a:p>
          </p:txBody>
        </p:sp>
        <p:sp>
          <p:nvSpPr>
            <p:cNvPr id="14" name="docshape10">
              <a:extLst>
                <a:ext uri="{FF2B5EF4-FFF2-40B4-BE49-F238E27FC236}">
                  <a16:creationId xmlns:a16="http://schemas.microsoft.com/office/drawing/2014/main" id="{392A9E2D-3568-4F98-9BB0-9D8907B31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2" y="3265"/>
              <a:ext cx="50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150" b="1"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endParaRPr lang="en-US" altLang="en-US" sz="300"/>
            </a:p>
            <a:p>
              <a:pPr defTabSz="685800" eaLnBrk="0" hangingPunct="0"/>
              <a:r>
                <a:rPr lang="en-US" altLang="en-US" sz="150">
                  <a:ea typeface="Times New Roman" panose="02020603050405020304" pitchFamily="18" charset="0"/>
                  <a:cs typeface="Arial" panose="020B0604020202020204" pitchFamily="34" charset="0"/>
                </a:rPr>
                <a:t>I</a:t>
              </a:r>
              <a:endParaRPr lang="en-US" altLang="en-US" sz="1350"/>
            </a:p>
          </p:txBody>
        </p:sp>
        <p:sp>
          <p:nvSpPr>
            <p:cNvPr id="15" name="docshape11">
              <a:extLst>
                <a:ext uri="{FF2B5EF4-FFF2-40B4-BE49-F238E27FC236}">
                  <a16:creationId xmlns:a16="http://schemas.microsoft.com/office/drawing/2014/main" id="{0E9F83DE-9179-4D8D-853D-AF811D0CE4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1" y="3396"/>
              <a:ext cx="241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450">
                  <a:ea typeface="Times New Roman" panose="02020603050405020304" pitchFamily="18" charset="0"/>
                </a:rPr>
                <a:t>..................................</a:t>
              </a:r>
              <a:endParaRPr lang="en-US" altLang="en-US" sz="1350"/>
            </a:p>
          </p:txBody>
        </p:sp>
        <p:sp>
          <p:nvSpPr>
            <p:cNvPr id="16" name="docshape12">
              <a:extLst>
                <a:ext uri="{FF2B5EF4-FFF2-40B4-BE49-F238E27FC236}">
                  <a16:creationId xmlns:a16="http://schemas.microsoft.com/office/drawing/2014/main" id="{39241B6E-EF56-4D41-98FD-5A2B8D768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" y="3419"/>
              <a:ext cx="50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7305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04788" algn="l"/>
                </a:tabLst>
              </a:pPr>
              <a:r>
                <a:rPr lang="en-US" altLang="en-US" sz="375">
                  <a:ea typeface="Times New Roman" panose="02020603050405020304" pitchFamily="18" charset="0"/>
                  <a:cs typeface="Arial" panose="020B0604020202020204" pitchFamily="34" charset="0"/>
                </a:rPr>
                <a:t>'	</a:t>
              </a:r>
              <a:r>
                <a:rPr lang="en-US" altLang="en-US" sz="825"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en-US" altLang="en-US" sz="1350"/>
            </a:p>
          </p:txBody>
        </p:sp>
        <p:sp>
          <p:nvSpPr>
            <p:cNvPr id="17" name="docshape13">
              <a:extLst>
                <a:ext uri="{FF2B5EF4-FFF2-40B4-BE49-F238E27FC236}">
                  <a16:creationId xmlns:a16="http://schemas.microsoft.com/office/drawing/2014/main" id="{A2F7670A-102C-4693-85BF-E679A4991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1" y="3528"/>
              <a:ext cx="38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375">
                  <a:ea typeface="Times New Roman" panose="02020603050405020304" pitchFamily="18" charset="0"/>
                  <a:cs typeface="Arial" panose="020B0604020202020204" pitchFamily="34" charset="0"/>
                </a:rPr>
                <a:t>'</a:t>
              </a:r>
              <a:endParaRPr lang="en-US" altLang="en-US" sz="1350"/>
            </a:p>
          </p:txBody>
        </p:sp>
        <p:sp>
          <p:nvSpPr>
            <p:cNvPr id="18" name="docshape14">
              <a:extLst>
                <a:ext uri="{FF2B5EF4-FFF2-40B4-BE49-F238E27FC236}">
                  <a16:creationId xmlns:a16="http://schemas.microsoft.com/office/drawing/2014/main" id="{CC4040C0-4717-4936-9702-D55B7745D0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3630"/>
              <a:ext cx="477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8416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13122" algn="l"/>
                </a:tabLst>
              </a:pPr>
              <a:r>
                <a:rPr lang="en-US" altLang="en-US" sz="150">
                  <a:ea typeface="Times New Roman" panose="02020603050405020304" pitchFamily="18" charset="0"/>
                  <a:cs typeface="Arial" panose="020B0604020202020204" pitchFamily="34" charset="0"/>
                </a:rPr>
                <a:t>I	I</a:t>
              </a:r>
              <a:endParaRPr lang="en-US" altLang="en-US" sz="1350"/>
            </a:p>
          </p:txBody>
        </p:sp>
        <p:sp>
          <p:nvSpPr>
            <p:cNvPr id="19" name="docshape15">
              <a:extLst>
                <a:ext uri="{FF2B5EF4-FFF2-40B4-BE49-F238E27FC236}">
                  <a16:creationId xmlns:a16="http://schemas.microsoft.com/office/drawing/2014/main" id="{AB35CA50-127C-40BA-9B7C-1AB4AEA9E7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5" y="3630"/>
              <a:ext cx="30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150">
                  <a:ea typeface="Times New Roman" panose="02020603050405020304" pitchFamily="18" charset="0"/>
                  <a:cs typeface="Arial" panose="020B0604020202020204" pitchFamily="34" charset="0"/>
                </a:rPr>
                <a:t>,</a:t>
              </a:r>
              <a:endParaRPr lang="en-US" altLang="en-US" sz="1350"/>
            </a:p>
          </p:txBody>
        </p:sp>
        <p:sp>
          <p:nvSpPr>
            <p:cNvPr id="20" name="docshape16">
              <a:extLst>
                <a:ext uri="{FF2B5EF4-FFF2-40B4-BE49-F238E27FC236}">
                  <a16:creationId xmlns:a16="http://schemas.microsoft.com/office/drawing/2014/main" id="{B312C836-38D0-4814-8E30-6C2DA8B76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4" y="3630"/>
              <a:ext cx="47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150" b="1">
                  <a:ea typeface="Times New Roman" panose="02020603050405020304" pitchFamily="18" charset="0"/>
                  <a:cs typeface="Arial" panose="020B0604020202020204" pitchFamily="34" charset="0"/>
                </a:rPr>
                <a:t>o</a:t>
              </a:r>
              <a:endParaRPr lang="en-US" altLang="en-US" sz="1350"/>
            </a:p>
          </p:txBody>
        </p:sp>
        <p:sp>
          <p:nvSpPr>
            <p:cNvPr id="21" name="docshape17">
              <a:extLst>
                <a:ext uri="{FF2B5EF4-FFF2-40B4-BE49-F238E27FC236}">
                  <a16:creationId xmlns:a16="http://schemas.microsoft.com/office/drawing/2014/main" id="{14E07BD4-D574-459C-80FE-C517445546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4" y="3691"/>
              <a:ext cx="44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375">
                  <a:ea typeface="Times New Roman" panose="02020603050405020304" pitchFamily="18" charset="0"/>
                  <a:cs typeface="Arial" panose="020B0604020202020204" pitchFamily="34" charset="0"/>
                </a:rPr>
                <a:t>'</a:t>
              </a:r>
              <a:endParaRPr lang="en-US" altLang="en-US" sz="1350"/>
            </a:p>
          </p:txBody>
        </p:sp>
        <p:sp>
          <p:nvSpPr>
            <p:cNvPr id="22" name="docshape18">
              <a:extLst>
                <a:ext uri="{FF2B5EF4-FFF2-40B4-BE49-F238E27FC236}">
                  <a16:creationId xmlns:a16="http://schemas.microsoft.com/office/drawing/2014/main" id="{F45A767A-0611-44A5-B7BB-5D09046AA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55" y="3640"/>
              <a:ext cx="511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9875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202406" algn="l"/>
                </a:tabLst>
              </a:pPr>
              <a:r>
                <a:rPr lang="en-US" altLang="en-US" sz="300">
                  <a:ea typeface="Times New Roman" panose="02020603050405020304" pitchFamily="18" charset="0"/>
                  <a:cs typeface="Arial" panose="020B0604020202020204" pitchFamily="34" charset="0"/>
                </a:rPr>
                <a:t>'	</a:t>
              </a:r>
              <a:r>
                <a:rPr lang="en-US" altLang="en-US" sz="825"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en-US" altLang="en-US" sz="1350"/>
            </a:p>
          </p:txBody>
        </p:sp>
        <p:sp>
          <p:nvSpPr>
            <p:cNvPr id="23" name="docshape19">
              <a:extLst>
                <a:ext uri="{FF2B5EF4-FFF2-40B4-BE49-F238E27FC236}">
                  <a16:creationId xmlns:a16="http://schemas.microsoft.com/office/drawing/2014/main" id="{8021161D-3282-4A33-8969-278216169B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4" y="3691"/>
              <a:ext cx="44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375">
                  <a:ea typeface="Times New Roman" panose="02020603050405020304" pitchFamily="18" charset="0"/>
                  <a:cs typeface="Arial" panose="020B0604020202020204" pitchFamily="34" charset="0"/>
                </a:rPr>
                <a:t>'</a:t>
              </a:r>
              <a:endParaRPr lang="en-US" altLang="en-US" sz="1350"/>
            </a:p>
          </p:txBody>
        </p:sp>
        <p:sp>
          <p:nvSpPr>
            <p:cNvPr id="24" name="docshape20">
              <a:extLst>
                <a:ext uri="{FF2B5EF4-FFF2-40B4-BE49-F238E27FC236}">
                  <a16:creationId xmlns:a16="http://schemas.microsoft.com/office/drawing/2014/main" id="{7CE6F8E2-0905-4DCA-BF57-D54F19B92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5" y="3767"/>
              <a:ext cx="38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300">
                  <a:ea typeface="Times New Roman" panose="02020603050405020304" pitchFamily="18" charset="0"/>
                  <a:cs typeface="Arial" panose="020B0604020202020204" pitchFamily="34" charset="0"/>
                </a:rPr>
                <a:t>'</a:t>
              </a:r>
              <a:endParaRPr lang="en-US" altLang="en-US" sz="1350"/>
            </a:p>
          </p:txBody>
        </p:sp>
        <p:sp>
          <p:nvSpPr>
            <p:cNvPr id="25" name="docshape21">
              <a:extLst>
                <a:ext uri="{FF2B5EF4-FFF2-40B4-BE49-F238E27FC236}">
                  <a16:creationId xmlns:a16="http://schemas.microsoft.com/office/drawing/2014/main" id="{778DC7F9-4495-4172-B6E0-01DB31EDD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1" y="3691"/>
              <a:ext cx="44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375">
                  <a:ea typeface="Times New Roman" panose="02020603050405020304" pitchFamily="18" charset="0"/>
                  <a:cs typeface="Arial" panose="020B0604020202020204" pitchFamily="34" charset="0"/>
                </a:rPr>
                <a:t>'</a:t>
              </a:r>
              <a:endParaRPr lang="en-US" altLang="en-US" sz="1350"/>
            </a:p>
          </p:txBody>
        </p:sp>
        <p:sp>
          <p:nvSpPr>
            <p:cNvPr id="26" name="docshape22">
              <a:extLst>
                <a:ext uri="{FF2B5EF4-FFF2-40B4-BE49-F238E27FC236}">
                  <a16:creationId xmlns:a16="http://schemas.microsoft.com/office/drawing/2014/main" id="{C4BEC57C-1CC4-4D51-8A5E-A3D2603CAA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2" y="3767"/>
              <a:ext cx="38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300">
                  <a:ea typeface="Times New Roman" panose="02020603050405020304" pitchFamily="18" charset="0"/>
                  <a:cs typeface="Arial" panose="020B0604020202020204" pitchFamily="34" charset="0"/>
                </a:rPr>
                <a:t>'</a:t>
              </a:r>
              <a:endParaRPr lang="en-US" altLang="en-US" sz="1350"/>
            </a:p>
          </p:txBody>
        </p:sp>
        <p:sp>
          <p:nvSpPr>
            <p:cNvPr id="27" name="docshape23">
              <a:extLst>
                <a:ext uri="{FF2B5EF4-FFF2-40B4-BE49-F238E27FC236}">
                  <a16:creationId xmlns:a16="http://schemas.microsoft.com/office/drawing/2014/main" id="{AD7C7F4B-ED1E-4702-A26F-D03C47296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5" y="3904"/>
              <a:ext cx="480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8113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>
                <a:tabLst>
                  <a:tab pos="103585" algn="l"/>
                </a:tabLst>
              </a:pPr>
              <a:r>
                <a:rPr lang="en-US" altLang="en-US" sz="150">
                  <a:ea typeface="Times New Roman" panose="02020603050405020304" pitchFamily="18" charset="0"/>
                </a:rPr>
                <a:t>'	""'  0</a:t>
              </a:r>
              <a:endParaRPr lang="en-US" altLang="en-US" sz="1350"/>
            </a:p>
          </p:txBody>
        </p:sp>
        <p:sp>
          <p:nvSpPr>
            <p:cNvPr id="28" name="docshape24">
              <a:extLst>
                <a:ext uri="{FF2B5EF4-FFF2-40B4-BE49-F238E27FC236}">
                  <a16:creationId xmlns:a16="http://schemas.microsoft.com/office/drawing/2014/main" id="{FD319BFB-C9CA-46B3-A07D-4B207389E6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4" y="3904"/>
              <a:ext cx="30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150">
                  <a:ea typeface="Times New Roman" panose="02020603050405020304" pitchFamily="18" charset="0"/>
                </a:rPr>
                <a:t>I</a:t>
              </a:r>
              <a:endParaRPr lang="en-US" altLang="en-US" sz="1350"/>
            </a:p>
          </p:txBody>
        </p:sp>
        <p:sp>
          <p:nvSpPr>
            <p:cNvPr id="29" name="docshape25">
              <a:extLst>
                <a:ext uri="{FF2B5EF4-FFF2-40B4-BE49-F238E27FC236}">
                  <a16:creationId xmlns:a16="http://schemas.microsoft.com/office/drawing/2014/main" id="{E1A96CFF-95F4-462E-B3CD-55766E19DA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1" y="3904"/>
              <a:ext cx="26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eaLnBrk="0" hangingPunct="0"/>
              <a:r>
                <a:rPr lang="en-US" altLang="en-US" sz="150">
                  <a:ea typeface="Times New Roman" panose="02020603050405020304" pitchFamily="18" charset="0"/>
                </a:rPr>
                <a:t>'</a:t>
              </a:r>
              <a:endParaRPr lang="en-US" altLang="en-US" sz="135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F0CB03B7-5FD2-4B05-B884-D6A3399F5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1312069"/>
            <a:ext cx="3947160" cy="180594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113D65E-DEF7-4AE2-AD9E-A114A2FC6032}"/>
              </a:ext>
            </a:extLst>
          </p:cNvPr>
          <p:cNvSpPr txBox="1"/>
          <p:nvPr/>
        </p:nvSpPr>
        <p:spPr>
          <a:xfrm>
            <a:off x="5105400" y="854869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Scattering Ratios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EBE507-D32A-4888-B79B-92AD99E47418}"/>
              </a:ext>
            </a:extLst>
          </p:cNvPr>
          <p:cNvSpPr txBox="1"/>
          <p:nvPr/>
        </p:nvSpPr>
        <p:spPr>
          <a:xfrm>
            <a:off x="7176730" y="854869"/>
            <a:ext cx="196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Temperatures (K)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CD3978-ED41-46C0-9142-3F572E1F6DF3}"/>
              </a:ext>
            </a:extLst>
          </p:cNvPr>
          <p:cNvSpPr txBox="1"/>
          <p:nvPr/>
        </p:nvSpPr>
        <p:spPr>
          <a:xfrm>
            <a:off x="6705600" y="3064669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Latitude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468F36-0C2A-4F2A-BF52-D23716E65042}"/>
              </a:ext>
            </a:extLst>
          </p:cNvPr>
          <p:cNvSpPr txBox="1"/>
          <p:nvPr/>
        </p:nvSpPr>
        <p:spPr>
          <a:xfrm>
            <a:off x="3200400" y="51054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Method requires at least two wavelengths sensitive to molecules and aerosol particles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08E3B2-A6AF-4BAD-8F38-E8CE7DD2E2AB}"/>
              </a:ext>
            </a:extLst>
          </p:cNvPr>
          <p:cNvSpPr txBox="1"/>
          <p:nvPr/>
        </p:nvSpPr>
        <p:spPr>
          <a:xfrm>
            <a:off x="3962400" y="-762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 Retrievals – Results from LITE</a:t>
            </a:r>
          </a:p>
        </p:txBody>
      </p:sp>
    </p:spTree>
    <p:extLst>
      <p:ext uri="{BB962C8B-B14F-4D97-AF65-F5344CB8AC3E}">
        <p14:creationId xmlns:p14="http://schemas.microsoft.com/office/powerpoint/2010/main" val="363828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31A966-9FA2-4BC9-9CFE-C504D9B1EEFF}"/>
              </a:ext>
            </a:extLst>
          </p:cNvPr>
          <p:cNvSpPr txBox="1"/>
          <p:nvPr/>
        </p:nvSpPr>
        <p:spPr>
          <a:xfrm>
            <a:off x="3505200" y="228600"/>
            <a:ext cx="510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 Retrievals from Lidar Backscatter data - Omar &amp; Gardner (2001)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CC4059-77E6-4BFA-81D8-B5911007654A}"/>
              </a:ext>
            </a:extLst>
          </p:cNvPr>
          <p:cNvSpPr txBox="1"/>
          <p:nvPr/>
        </p:nvSpPr>
        <p:spPr>
          <a:xfrm>
            <a:off x="838200" y="5562600"/>
            <a:ext cx="8005780" cy="738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Omar, Ali H and C. S. Gardner (2001) </a:t>
            </a:r>
            <a:r>
              <a:rPr lang="en-US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Observations by the Lidar In-Space Technology Experiment</a:t>
            </a:r>
          </a:p>
          <a:p>
            <a:r>
              <a:rPr lang="en-US" sz="1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(LITE) of high-altitude cirrus clouds over the equator in regions exhibiting extremely cold temperatures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</a:t>
            </a:r>
            <a:r>
              <a:rPr lang="en-U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Geophys</a:t>
            </a:r>
            <a:r>
              <a: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ED5381-3E63-4891-A69B-D185FA6FD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600200"/>
            <a:ext cx="5737860" cy="345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8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D46DF-11F1-4847-A860-AF15AA870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1" y="381000"/>
            <a:ext cx="2286000" cy="507831"/>
          </a:xfrm>
        </p:spPr>
        <p:txBody>
          <a:bodyPr/>
          <a:lstStyle/>
          <a:p>
            <a:r>
              <a:rPr lang="en-US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ヒラギノ角ゴ Pro W3"/>
              </a:rPr>
              <a:t>Summary</a:t>
            </a:r>
            <a:endParaRPr lang="en-US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5EF71-31D5-6C48-9617-6E6378535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447004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1231"/>
              </a:spcBef>
            </a:pPr>
            <a:r>
              <a:rPr lang="en-US" sz="1846" dirty="0"/>
              <a:t>LITE successfully demonstrated the utility and feasibility of space lidar in 1994 and ushered in the successful era of NASA atmospheric lidars – CALIPSO, CATS,</a:t>
            </a:r>
          </a:p>
          <a:p>
            <a:pPr>
              <a:spcBef>
                <a:spcPts val="1231"/>
              </a:spcBef>
            </a:pPr>
            <a:r>
              <a:rPr lang="en-US" sz="1846" dirty="0">
                <a:ea typeface="ヒラギノ角ゴ Pro W3"/>
              </a:rPr>
              <a:t>CALIPSO and CATS have initiated a new era in Earth remote sensing with key profile observations of clouds and aerosols.</a:t>
            </a:r>
            <a:endParaRPr lang="en-US" sz="1846" dirty="0"/>
          </a:p>
          <a:p>
            <a:pPr>
              <a:spcBef>
                <a:spcPts val="1231"/>
              </a:spcBef>
            </a:pPr>
            <a:r>
              <a:rPr lang="en-US" sz="1846" dirty="0">
                <a:ea typeface="ヒラギノ角ゴ Pro W3"/>
              </a:rPr>
              <a:t>Discoveries enabled through these </a:t>
            </a:r>
            <a:r>
              <a:rPr lang="en-US" sz="1846" dirty="0"/>
              <a:t>observations </a:t>
            </a:r>
            <a:r>
              <a:rPr lang="en-US" sz="1846" dirty="0">
                <a:ea typeface="ヒラギノ角ゴ Pro W3"/>
              </a:rPr>
              <a:t>are revealing linkages between clouds and circulation and advancing our knowledge on cloud-aerosol interactions </a:t>
            </a:r>
          </a:p>
          <a:p>
            <a:pPr>
              <a:spcBef>
                <a:spcPts val="1231"/>
              </a:spcBef>
            </a:pPr>
            <a:r>
              <a:rPr lang="en-US" sz="1846" dirty="0">
                <a:ea typeface="ヒラギノ角ゴ Pro W3"/>
              </a:rPr>
              <a:t>CALIPSO subsurface ocean measurements has ushered in a new era of ocean lidar observations hitherto unavailable to the ocean sciences</a:t>
            </a:r>
          </a:p>
          <a:p>
            <a:pPr>
              <a:spcBef>
                <a:spcPts val="308"/>
              </a:spcBef>
            </a:pPr>
            <a:r>
              <a:rPr lang="en-US" sz="1850" dirty="0" err="1">
                <a:ea typeface="ヒラギノ角ゴ Pro W3"/>
              </a:rPr>
              <a:t>ICESat</a:t>
            </a:r>
            <a:r>
              <a:rPr lang="en-US" sz="1850" dirty="0">
                <a:ea typeface="ヒラギノ角ゴ Pro W3"/>
              </a:rPr>
              <a:t> 2 has demonstrated a number of innovative key terrestrial applications not the least of which are snow depth estimates, ice melt ponds, agricultural crop heights  </a:t>
            </a:r>
          </a:p>
          <a:p>
            <a:pPr>
              <a:spcBef>
                <a:spcPts val="1231"/>
              </a:spcBef>
            </a:pPr>
            <a:r>
              <a:rPr lang="en-US" sz="1846" dirty="0">
                <a:ea typeface="ヒラギノ角ゴ Pro W3"/>
              </a:rPr>
              <a:t>Building upon great strides made with CALIPSO, NASA is pursuing a new International Earth System Observatory – AOS with additional lidar capabilities </a:t>
            </a:r>
          </a:p>
          <a:p>
            <a:pPr>
              <a:spcBef>
                <a:spcPts val="1231"/>
              </a:spcBef>
            </a:pPr>
            <a:r>
              <a:rPr lang="en-US" sz="1846" dirty="0">
                <a:ea typeface="ヒラギノ角ゴ Pro W3"/>
              </a:rPr>
              <a:t>Advances in the last five years in HSRL and DIAL systems for aerosol absorption and trace gas measurements (O</a:t>
            </a:r>
            <a:r>
              <a:rPr lang="en-US" sz="1846" baseline="-25000" dirty="0">
                <a:ea typeface="ヒラギノ角ゴ Pro W3"/>
              </a:rPr>
              <a:t>3</a:t>
            </a:r>
            <a:r>
              <a:rPr lang="en-US" sz="1846" dirty="0">
                <a:ea typeface="ヒラギノ角ゴ Pro W3"/>
              </a:rPr>
              <a:t>, H</a:t>
            </a:r>
            <a:r>
              <a:rPr lang="en-US" sz="1846" baseline="-25000" dirty="0">
                <a:ea typeface="ヒラギノ角ゴ Pro W3"/>
              </a:rPr>
              <a:t>2</a:t>
            </a:r>
            <a:r>
              <a:rPr lang="en-US" sz="1846" dirty="0">
                <a:ea typeface="ヒラギノ角ゴ Pro W3"/>
              </a:rPr>
              <a:t>0, CH</a:t>
            </a:r>
            <a:r>
              <a:rPr lang="en-US" sz="1846" baseline="-25000" dirty="0">
                <a:ea typeface="ヒラギノ角ゴ Pro W3"/>
              </a:rPr>
              <a:t>4</a:t>
            </a:r>
            <a:r>
              <a:rPr lang="en-US" sz="1846" dirty="0">
                <a:ea typeface="ヒラギノ角ゴ Pro W3"/>
              </a:rPr>
              <a:t>) suggest these are ready for space applications, enabling progress in climate studies and extending benefits to society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83F3A-E996-5E4B-8074-2FB97B39B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DE4AC0-D17F-5140-A1D2-55FA433C8CDF}" type="datetime3">
              <a:rPr lang="en-US" smtClean="0"/>
              <a:t>4 May 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3C617B-CEBF-F144-A78D-D89DCBB3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45C6CC-2B85-0E4F-A67D-2F44DFC8C9E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0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CIENCE TEAM">
  <a:themeElements>
    <a:clrScheme name="SCIENCE T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CIENCE TEAM">
      <a:majorFont>
        <a:latin typeface="Comic Sans MS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CIENCE T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 TEA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plate-new-animated-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SCIENCE TEAM">
  <a:themeElements>
    <a:clrScheme name="SCIENCE T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CIENCE TEAM">
      <a:majorFont>
        <a:latin typeface="Comic Sans MS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CIENCE T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 TEA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SCIENCE TEAM">
  <a:themeElements>
    <a:clrScheme name="SCIENCE T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CIENCE TEAM">
      <a:majorFont>
        <a:latin typeface="Comic Sans MS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CIENCE T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ENCE TEA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ENCE TEA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22584</TotalTime>
  <Words>2173</Words>
  <Application>Microsoft Macintosh PowerPoint</Application>
  <PresentationFormat>On-screen Show (4:3)</PresentationFormat>
  <Paragraphs>330</Paragraphs>
  <Slides>38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Cambria Math</vt:lpstr>
      <vt:lpstr>Comic Sans MS</vt:lpstr>
      <vt:lpstr>Lato</vt:lpstr>
      <vt:lpstr>Lucida Handwriting</vt:lpstr>
      <vt:lpstr>Open Sans</vt:lpstr>
      <vt:lpstr>Symbol</vt:lpstr>
      <vt:lpstr>Tahoma</vt:lpstr>
      <vt:lpstr>Times New Roman</vt:lpstr>
      <vt:lpstr>Wingdings</vt:lpstr>
      <vt:lpstr>SCIENCE TEAM</vt:lpstr>
      <vt:lpstr>template-new-animated-light</vt:lpstr>
      <vt:lpstr>2_Custom Design</vt:lpstr>
      <vt:lpstr>1_Custom Design</vt:lpstr>
      <vt:lpstr>Custom Design</vt:lpstr>
      <vt:lpstr>1_SCIENCE TEAM</vt:lpstr>
      <vt:lpstr>2_SCIENCE TEAM</vt:lpstr>
      <vt:lpstr>Equation</vt:lpstr>
      <vt:lpstr>PowerPoint Presentation</vt:lpstr>
      <vt:lpstr>Lidar Detects a Wide Range of Features in the Atmosphere</vt:lpstr>
      <vt:lpstr>Typical Cloud and Aerosol Detection in the Earth’s Atmosphere from a CALIPSO Orbit</vt:lpstr>
      <vt:lpstr>PowerPoint Presentation</vt:lpstr>
      <vt:lpstr>CALIPSO (April 2006 - ) Payload -  Near Nadir Viewing Instruments</vt:lpstr>
      <vt:lpstr>PowerPoint Presentation</vt:lpstr>
      <vt:lpstr>Aerosol Vertical Feature Mask</vt:lpstr>
      <vt:lpstr>PowerPoint Presentation</vt:lpstr>
      <vt:lpstr>Lidar Observations of Dust</vt:lpstr>
      <vt:lpstr>Example of Applications: dust transport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Vertical distribution of cloud fraction</vt:lpstr>
      <vt:lpstr>PowerPoint Presentation</vt:lpstr>
      <vt:lpstr>PowerPoint Presentation</vt:lpstr>
      <vt:lpstr>Complementarity of Lidar and Cloud Profiling Radar</vt:lpstr>
      <vt:lpstr>Ocean carbon biomass: what’s new from space-based lidar measurements</vt:lpstr>
      <vt:lpstr>PowerPoint Presentation</vt:lpstr>
      <vt:lpstr>PowerPoint Presentation</vt:lpstr>
      <vt:lpstr>Evaluate the snow depth measurement concept: ICESat-2 &lt;L&gt;/2 vs IceBridge airborne snow product</vt:lpstr>
      <vt:lpstr>PowerPoint Presentation</vt:lpstr>
      <vt:lpstr>Melting pond over sea ice</vt:lpstr>
      <vt:lpstr>Lidar / Passive Sensing Synergy: Training Passive Sensors</vt:lpstr>
      <vt:lpstr>PowerPoint Presentation</vt:lpstr>
      <vt:lpstr>April Wheat plants: 0.8~1.2m</vt:lpstr>
      <vt:lpstr>Corn plants</vt:lpstr>
      <vt:lpstr>Complementarity of ICESat-2 &amp; CALIOP bathymetry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yong hu</dc:creator>
  <cp:lastModifiedBy>Omar, Ali H. (LARC-E304)</cp:lastModifiedBy>
  <cp:revision>764</cp:revision>
  <cp:lastPrinted>2023-02-05T19:09:33Z</cp:lastPrinted>
  <dcterms:created xsi:type="dcterms:W3CDTF">2007-03-31T17:21:07Z</dcterms:created>
  <dcterms:modified xsi:type="dcterms:W3CDTF">2023-05-04T13:17:48Z</dcterms:modified>
</cp:coreProperties>
</file>