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3"/>
  </p:notesMasterIdLst>
  <p:handoutMasterIdLst>
    <p:handoutMasterId r:id="rId24"/>
  </p:handoutMasterIdLst>
  <p:sldIdLst>
    <p:sldId id="1008" r:id="rId2"/>
    <p:sldId id="755" r:id="rId3"/>
    <p:sldId id="997" r:id="rId4"/>
    <p:sldId id="1002" r:id="rId5"/>
    <p:sldId id="1005" r:id="rId6"/>
    <p:sldId id="1013" r:id="rId7"/>
    <p:sldId id="1009" r:id="rId8"/>
    <p:sldId id="1003" r:id="rId9"/>
    <p:sldId id="1006" r:id="rId10"/>
    <p:sldId id="1007" r:id="rId11"/>
    <p:sldId id="1001" r:id="rId12"/>
    <p:sldId id="1004" r:id="rId13"/>
    <p:sldId id="1010" r:id="rId14"/>
    <p:sldId id="1011" r:id="rId15"/>
    <p:sldId id="1012" r:id="rId16"/>
    <p:sldId id="1015" r:id="rId17"/>
    <p:sldId id="990" r:id="rId18"/>
    <p:sldId id="998" r:id="rId19"/>
    <p:sldId id="999" r:id="rId20"/>
    <p:sldId id="1000" r:id="rId21"/>
    <p:sldId id="880" r:id="rId22"/>
  </p:sldIdLst>
  <p:sldSz cx="12192000" cy="6858000"/>
  <p:notesSz cx="6858000" cy="9144000"/>
  <p:defaultTextStyle>
    <a:defPPr>
      <a:defRPr lang="en-US"/>
    </a:defPPr>
    <a:lvl1pPr algn="l" defTabSz="457200" rtl="0" eaLnBrk="0" fontAlgn="base" hangingPunct="0">
      <a:spcBef>
        <a:spcPct val="0"/>
      </a:spcBef>
      <a:spcAft>
        <a:spcPct val="0"/>
      </a:spcAft>
      <a:defRPr sz="2400" kern="1200">
        <a:solidFill>
          <a:schemeClr val="tx1"/>
        </a:solidFill>
        <a:latin typeface="Arial" panose="020B0604020202020204" pitchFamily="34" charset="0"/>
        <a:ea typeface="ヒラギノ角ゴ Pro W3" panose="020B0300000000000000" pitchFamily="34" charset="-128"/>
        <a:cs typeface="+mn-cs"/>
      </a:defRPr>
    </a:lvl1pPr>
    <a:lvl2pPr marL="457200" algn="l" defTabSz="457200" rtl="0" eaLnBrk="0" fontAlgn="base" hangingPunct="0">
      <a:spcBef>
        <a:spcPct val="0"/>
      </a:spcBef>
      <a:spcAft>
        <a:spcPct val="0"/>
      </a:spcAft>
      <a:defRPr sz="2400" kern="1200">
        <a:solidFill>
          <a:schemeClr val="tx1"/>
        </a:solidFill>
        <a:latin typeface="Arial" panose="020B0604020202020204" pitchFamily="34" charset="0"/>
        <a:ea typeface="ヒラギノ角ゴ Pro W3" panose="020B0300000000000000" pitchFamily="34" charset="-128"/>
        <a:cs typeface="+mn-cs"/>
      </a:defRPr>
    </a:lvl2pPr>
    <a:lvl3pPr marL="914400" algn="l" defTabSz="457200" rtl="0" eaLnBrk="0" fontAlgn="base" hangingPunct="0">
      <a:spcBef>
        <a:spcPct val="0"/>
      </a:spcBef>
      <a:spcAft>
        <a:spcPct val="0"/>
      </a:spcAft>
      <a:defRPr sz="2400" kern="1200">
        <a:solidFill>
          <a:schemeClr val="tx1"/>
        </a:solidFill>
        <a:latin typeface="Arial" panose="020B0604020202020204" pitchFamily="34" charset="0"/>
        <a:ea typeface="ヒラギノ角ゴ Pro W3" panose="020B0300000000000000" pitchFamily="34" charset="-128"/>
        <a:cs typeface="+mn-cs"/>
      </a:defRPr>
    </a:lvl3pPr>
    <a:lvl4pPr marL="1371600" algn="l" defTabSz="457200" rtl="0" eaLnBrk="0" fontAlgn="base" hangingPunct="0">
      <a:spcBef>
        <a:spcPct val="0"/>
      </a:spcBef>
      <a:spcAft>
        <a:spcPct val="0"/>
      </a:spcAft>
      <a:defRPr sz="2400" kern="1200">
        <a:solidFill>
          <a:schemeClr val="tx1"/>
        </a:solidFill>
        <a:latin typeface="Arial" panose="020B0604020202020204" pitchFamily="34" charset="0"/>
        <a:ea typeface="ヒラギノ角ゴ Pro W3" panose="020B0300000000000000" pitchFamily="34" charset="-128"/>
        <a:cs typeface="+mn-cs"/>
      </a:defRPr>
    </a:lvl4pPr>
    <a:lvl5pPr marL="1828800" algn="l" defTabSz="457200" rtl="0" eaLnBrk="0" fontAlgn="base" hangingPunct="0">
      <a:spcBef>
        <a:spcPct val="0"/>
      </a:spcBef>
      <a:spcAft>
        <a:spcPct val="0"/>
      </a:spcAft>
      <a:defRPr sz="2400" kern="1200">
        <a:solidFill>
          <a:schemeClr val="tx1"/>
        </a:solidFill>
        <a:latin typeface="Arial" panose="020B0604020202020204" pitchFamily="34" charset="0"/>
        <a:ea typeface="ヒラギノ角ゴ Pro W3" panose="020B0300000000000000"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ヒラギノ角ゴ Pro W3" panose="020B0300000000000000"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ヒラギノ角ゴ Pro W3" panose="020B0300000000000000"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ヒラギノ角ゴ Pro W3" panose="020B0300000000000000"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ヒラギノ角ゴ Pro W3" panose="020B0300000000000000" pitchFamily="34" charset="-128"/>
        <a:cs typeface="+mn-cs"/>
      </a:defRPr>
    </a:lvl9pPr>
  </p:defaultTextStyle>
  <p:extLst>
    <p:ext uri="{EFAFB233-063F-42B5-8137-9DF3F51BA10A}">
      <p15:sldGuideLst xmlns:p15="http://schemas.microsoft.com/office/powerpoint/2012/main">
        <p15:guide id="1" orient="horz" pos="2160" userDrawn="1">
          <p15:clr>
            <a:srgbClr val="A4A3A4"/>
          </p15:clr>
        </p15:guide>
        <p15:guide id="2" pos="384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3DF5"/>
    <a:srgbClr val="009A4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5653"/>
    <p:restoredTop sz="88379"/>
  </p:normalViewPr>
  <p:slideViewPr>
    <p:cSldViewPr snapToGrid="0" snapToObjects="1">
      <p:cViewPr>
        <p:scale>
          <a:sx n="150" d="100"/>
          <a:sy n="150" d="100"/>
        </p:scale>
        <p:origin x="1344" y="376"/>
      </p:cViewPr>
      <p:guideLst>
        <p:guide orient="horz" pos="2160"/>
        <p:guide pos="3847"/>
      </p:guideLst>
    </p:cSldViewPr>
  </p:slideViewPr>
  <p:outlineViewPr>
    <p:cViewPr>
      <p:scale>
        <a:sx n="33" d="100"/>
        <a:sy n="33" d="100"/>
      </p:scale>
      <p:origin x="0" y="0"/>
    </p:cViewPr>
  </p:outlineViewPr>
  <p:notesTextViewPr>
    <p:cViewPr>
      <p:scale>
        <a:sx n="110" d="100"/>
        <a:sy n="11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B5CDA1A-FA0B-B042-A2E2-8E733EA36FDC}"/>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3" name="Date Placeholder 2">
            <a:extLst>
              <a:ext uri="{FF2B5EF4-FFF2-40B4-BE49-F238E27FC236}">
                <a16:creationId xmlns:a16="http://schemas.microsoft.com/office/drawing/2014/main" id="{55F76F2A-D1D3-3B41-A1D9-E704D2C97B01}"/>
              </a:ext>
            </a:extLst>
          </p:cNvPr>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Calibri" charset="0"/>
                <a:ea typeface="ヒラギノ角ゴ Pro W3" charset="-128"/>
              </a:defRPr>
            </a:lvl1pPr>
          </a:lstStyle>
          <a:p>
            <a:pPr>
              <a:defRPr/>
            </a:pPr>
            <a:fld id="{1CE562FE-8FA3-074C-AF31-33002722B65D}" type="datetime1">
              <a:rPr lang="en-US" altLang="en-US"/>
              <a:pPr>
                <a:defRPr/>
              </a:pPr>
              <a:t>4/26/23</a:t>
            </a:fld>
            <a:endParaRPr lang="en-US" altLang="en-US"/>
          </a:p>
        </p:txBody>
      </p:sp>
      <p:sp>
        <p:nvSpPr>
          <p:cNvPr id="4" name="Footer Placeholder 3">
            <a:extLst>
              <a:ext uri="{FF2B5EF4-FFF2-40B4-BE49-F238E27FC236}">
                <a16:creationId xmlns:a16="http://schemas.microsoft.com/office/drawing/2014/main" id="{E1305316-2A4D-FF41-A63E-25D11ED21B0F}"/>
              </a:ext>
            </a:extLst>
          </p:cNvPr>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5" name="Slide Number Placeholder 4">
            <a:extLst>
              <a:ext uri="{FF2B5EF4-FFF2-40B4-BE49-F238E27FC236}">
                <a16:creationId xmlns:a16="http://schemas.microsoft.com/office/drawing/2014/main" id="{8CAE6E0F-AFEF-7542-AE88-9EA7790114CB}"/>
              </a:ext>
            </a:extLst>
          </p:cNvPr>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charset="0"/>
                <a:ea typeface="ヒラギノ角ゴ Pro W3" charset="-128"/>
              </a:defRPr>
            </a:lvl1pPr>
          </a:lstStyle>
          <a:p>
            <a:pPr>
              <a:defRPr/>
            </a:pPr>
            <a:fld id="{10CD9197-A97F-C74B-B99D-0E606400E2AB}"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5704FCB-13DE-C245-A024-D76E040C1122}"/>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3" name="Date Placeholder 2">
            <a:extLst>
              <a:ext uri="{FF2B5EF4-FFF2-40B4-BE49-F238E27FC236}">
                <a16:creationId xmlns:a16="http://schemas.microsoft.com/office/drawing/2014/main" id="{48125722-B850-C340-8085-69361D702525}"/>
              </a:ext>
            </a:extLst>
          </p:cNvPr>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Calibri" charset="0"/>
                <a:ea typeface="ヒラギノ角ゴ Pro W3" charset="-128"/>
              </a:defRPr>
            </a:lvl1pPr>
          </a:lstStyle>
          <a:p>
            <a:pPr>
              <a:defRPr/>
            </a:pPr>
            <a:fld id="{0B0F1BEF-D765-6549-B791-DB1051E36EE3}" type="datetime1">
              <a:rPr lang="en-US" altLang="en-US"/>
              <a:pPr>
                <a:defRPr/>
              </a:pPr>
              <a:t>4/26/23</a:t>
            </a:fld>
            <a:endParaRPr lang="en-US" altLang="en-US"/>
          </a:p>
        </p:txBody>
      </p:sp>
      <p:sp>
        <p:nvSpPr>
          <p:cNvPr id="4" name="Slide Image Placeholder 3">
            <a:extLst>
              <a:ext uri="{FF2B5EF4-FFF2-40B4-BE49-F238E27FC236}">
                <a16:creationId xmlns:a16="http://schemas.microsoft.com/office/drawing/2014/main" id="{90BFBD45-DCDE-9245-AAF7-ECAEB23FF1C8}"/>
              </a:ext>
            </a:extLst>
          </p:cNvPr>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D6DD793F-38D6-FA48-A0CC-4A8895D68B7B}"/>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B79C521C-A1BE-7540-AED4-55E0A6490805}"/>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7" name="Slide Number Placeholder 6">
            <a:extLst>
              <a:ext uri="{FF2B5EF4-FFF2-40B4-BE49-F238E27FC236}">
                <a16:creationId xmlns:a16="http://schemas.microsoft.com/office/drawing/2014/main" id="{4AA5ABB5-7BD4-2F40-99F8-B7697111F89F}"/>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charset="0"/>
                <a:ea typeface="ヒラギノ角ゴ Pro W3" charset="-128"/>
              </a:defRPr>
            </a:lvl1pPr>
          </a:lstStyle>
          <a:p>
            <a:pPr>
              <a:defRPr/>
            </a:pPr>
            <a:fld id="{DF20199C-2D79-7145-A43B-76D95D40E8C0}"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ヒラギノ角ゴ Pro W3" charset="-128"/>
        <a:cs typeface="ヒラギノ角ゴ Pro W3" charset="-128"/>
      </a:defRPr>
    </a:lvl1pPr>
    <a:lvl2pPr marL="457200" algn="l" defTabSz="457200" rtl="0" eaLnBrk="0" fontAlgn="base" hangingPunct="0">
      <a:spcBef>
        <a:spcPct val="30000"/>
      </a:spcBef>
      <a:spcAft>
        <a:spcPct val="0"/>
      </a:spcAft>
      <a:defRPr sz="1200" kern="1200">
        <a:solidFill>
          <a:schemeClr val="tx1"/>
        </a:solidFill>
        <a:latin typeface="+mn-lt"/>
        <a:ea typeface="ヒラギノ角ゴ Pro W3" charset="-128"/>
        <a:cs typeface="ヒラギノ角ゴ Pro W3" charset="0"/>
      </a:defRPr>
    </a:lvl2pPr>
    <a:lvl3pPr marL="914400" algn="l" defTabSz="457200" rtl="0" eaLnBrk="0" fontAlgn="base" hangingPunct="0">
      <a:spcBef>
        <a:spcPct val="30000"/>
      </a:spcBef>
      <a:spcAft>
        <a:spcPct val="0"/>
      </a:spcAft>
      <a:defRPr sz="1200" kern="1200">
        <a:solidFill>
          <a:schemeClr val="tx1"/>
        </a:solidFill>
        <a:latin typeface="+mn-lt"/>
        <a:ea typeface="ヒラギノ角ゴ Pro W3" charset="-128"/>
        <a:cs typeface="ヒラギノ角ゴ Pro W3" charset="0"/>
      </a:defRPr>
    </a:lvl3pPr>
    <a:lvl4pPr marL="1371600" algn="l" defTabSz="457200" rtl="0" eaLnBrk="0" fontAlgn="base" hangingPunct="0">
      <a:spcBef>
        <a:spcPct val="30000"/>
      </a:spcBef>
      <a:spcAft>
        <a:spcPct val="0"/>
      </a:spcAft>
      <a:defRPr sz="1200" kern="1200">
        <a:solidFill>
          <a:schemeClr val="tx1"/>
        </a:solidFill>
        <a:latin typeface="+mn-lt"/>
        <a:ea typeface="ヒラギノ角ゴ Pro W3" charset="-128"/>
        <a:cs typeface="ヒラギノ角ゴ Pro W3" charset="0"/>
      </a:defRPr>
    </a:lvl4pPr>
    <a:lvl5pPr marL="1828800" algn="l" defTabSz="457200" rtl="0" eaLnBrk="0" fontAlgn="base" hangingPunct="0">
      <a:spcBef>
        <a:spcPct val="30000"/>
      </a:spcBef>
      <a:spcAft>
        <a:spcPct val="0"/>
      </a:spcAft>
      <a:defRPr sz="1200" kern="1200">
        <a:solidFill>
          <a:schemeClr val="tx1"/>
        </a:solidFill>
        <a:latin typeface="+mn-lt"/>
        <a:ea typeface="ヒラギノ角ゴ Pro W3" charset="-128"/>
        <a:cs typeface="ヒラギノ角ゴ Pro W3"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F20199C-2D79-7145-A43B-76D95D40E8C0}" type="slidenum">
              <a:rPr lang="en-US" altLang="en-US" smtClean="0"/>
              <a:pPr>
                <a:defRPr/>
              </a:pPr>
              <a:t>1</a:t>
            </a:fld>
            <a:endParaRPr lang="en-US" altLang="en-US"/>
          </a:p>
        </p:txBody>
      </p:sp>
    </p:spTree>
    <p:extLst>
      <p:ext uri="{BB962C8B-B14F-4D97-AF65-F5344CB8AC3E}">
        <p14:creationId xmlns:p14="http://schemas.microsoft.com/office/powerpoint/2010/main" val="33027321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F20199C-2D79-7145-A43B-76D95D40E8C0}" type="slidenum">
              <a:rPr lang="en-US" altLang="en-US" smtClean="0"/>
              <a:pPr>
                <a:defRPr/>
              </a:pPr>
              <a:t>2</a:t>
            </a:fld>
            <a:endParaRPr lang="en-US" altLang="en-US"/>
          </a:p>
        </p:txBody>
      </p:sp>
    </p:spTree>
    <p:extLst>
      <p:ext uri="{BB962C8B-B14F-4D97-AF65-F5344CB8AC3E}">
        <p14:creationId xmlns:p14="http://schemas.microsoft.com/office/powerpoint/2010/main" val="23073264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F20199C-2D79-7145-A43B-76D95D40E8C0}" type="slidenum">
              <a:rPr lang="en-US" altLang="en-US" smtClean="0"/>
              <a:pPr>
                <a:defRPr/>
              </a:pPr>
              <a:t>4</a:t>
            </a:fld>
            <a:endParaRPr lang="en-US" altLang="en-US"/>
          </a:p>
        </p:txBody>
      </p:sp>
    </p:spTree>
    <p:extLst>
      <p:ext uri="{BB962C8B-B14F-4D97-AF65-F5344CB8AC3E}">
        <p14:creationId xmlns:p14="http://schemas.microsoft.com/office/powerpoint/2010/main" val="4808294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F20199C-2D79-7145-A43B-76D95D40E8C0}" type="slidenum">
              <a:rPr lang="en-US" altLang="en-US" smtClean="0"/>
              <a:pPr>
                <a:defRPr/>
              </a:pPr>
              <a:t>5</a:t>
            </a:fld>
            <a:endParaRPr lang="en-US" altLang="en-US"/>
          </a:p>
        </p:txBody>
      </p:sp>
    </p:spTree>
    <p:extLst>
      <p:ext uri="{BB962C8B-B14F-4D97-AF65-F5344CB8AC3E}">
        <p14:creationId xmlns:p14="http://schemas.microsoft.com/office/powerpoint/2010/main" val="21229805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F20199C-2D79-7145-A43B-76D95D40E8C0}" type="slidenum">
              <a:rPr lang="en-US" altLang="en-US" smtClean="0"/>
              <a:pPr>
                <a:defRPr/>
              </a:pPr>
              <a:t>7</a:t>
            </a:fld>
            <a:endParaRPr lang="en-US" altLang="en-US"/>
          </a:p>
        </p:txBody>
      </p:sp>
    </p:spTree>
    <p:extLst>
      <p:ext uri="{BB962C8B-B14F-4D97-AF65-F5344CB8AC3E}">
        <p14:creationId xmlns:p14="http://schemas.microsoft.com/office/powerpoint/2010/main" val="4276344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Global monthly mean instantaneous NPP SW  fluxes inverted from NPP ADMs can differ from those inverted from Aqua ADMs by more than 1.5 Wm-2, with the regional fluxes differ up to 10 Wm-2. Large regional differences are mostly over snow/ice surface due to significant cloud property differences between VIIRS and MODIS. </a:t>
            </a:r>
          </a:p>
        </p:txBody>
      </p:sp>
      <p:sp>
        <p:nvSpPr>
          <p:cNvPr id="4" name="Slide Number Placeholder 3"/>
          <p:cNvSpPr>
            <a:spLocks noGrp="1"/>
          </p:cNvSpPr>
          <p:nvPr>
            <p:ph type="sldNum" sz="quarter" idx="5"/>
          </p:nvPr>
        </p:nvSpPr>
        <p:spPr/>
        <p:txBody>
          <a:bodyPr/>
          <a:lstStyle/>
          <a:p>
            <a:pPr>
              <a:defRPr/>
            </a:pPr>
            <a:fld id="{DF20199C-2D79-7145-A43B-76D95D40E8C0}" type="slidenum">
              <a:rPr lang="en-US" altLang="en-US" smtClean="0"/>
              <a:pPr>
                <a:defRPr/>
              </a:pPr>
              <a:t>8</a:t>
            </a:fld>
            <a:endParaRPr lang="en-US" altLang="en-US"/>
          </a:p>
        </p:txBody>
      </p:sp>
    </p:spTree>
    <p:extLst>
      <p:ext uri="{BB962C8B-B14F-4D97-AF65-F5344CB8AC3E}">
        <p14:creationId xmlns:p14="http://schemas.microsoft.com/office/powerpoint/2010/main" val="40107536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F20199C-2D79-7145-A43B-76D95D40E8C0}" type="slidenum">
              <a:rPr lang="en-US" altLang="en-US" smtClean="0"/>
              <a:pPr>
                <a:defRPr/>
              </a:pPr>
              <a:t>9</a:t>
            </a:fld>
            <a:endParaRPr lang="en-US" altLang="en-US"/>
          </a:p>
        </p:txBody>
      </p:sp>
    </p:spTree>
    <p:extLst>
      <p:ext uri="{BB962C8B-B14F-4D97-AF65-F5344CB8AC3E}">
        <p14:creationId xmlns:p14="http://schemas.microsoft.com/office/powerpoint/2010/main" val="8119308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F20199C-2D79-7145-A43B-76D95D40E8C0}" type="slidenum">
              <a:rPr lang="en-US" altLang="en-US" smtClean="0"/>
              <a:pPr>
                <a:defRPr/>
              </a:pPr>
              <a:t>10</a:t>
            </a:fld>
            <a:endParaRPr lang="en-US" altLang="en-US"/>
          </a:p>
        </p:txBody>
      </p:sp>
    </p:spTree>
    <p:extLst>
      <p:ext uri="{BB962C8B-B14F-4D97-AF65-F5344CB8AC3E}">
        <p14:creationId xmlns:p14="http://schemas.microsoft.com/office/powerpoint/2010/main" val="40539183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F20199C-2D79-7145-A43B-76D95D40E8C0}" type="slidenum">
              <a:rPr lang="en-US" altLang="en-US" smtClean="0"/>
              <a:pPr>
                <a:defRPr/>
              </a:pPr>
              <a:t>11</a:t>
            </a:fld>
            <a:endParaRPr lang="en-US" altLang="en-US"/>
          </a:p>
        </p:txBody>
      </p:sp>
    </p:spTree>
    <p:extLst>
      <p:ext uri="{BB962C8B-B14F-4D97-AF65-F5344CB8AC3E}">
        <p14:creationId xmlns:p14="http://schemas.microsoft.com/office/powerpoint/2010/main" val="22139813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seasonal months of 2010</a:t>
            </a:r>
          </a:p>
          <a:p>
            <a:r>
              <a:rPr lang="en-US" b="0" i="0" u="none" strike="noStrike" dirty="0">
                <a:solidFill>
                  <a:srgbClr val="000000"/>
                </a:solidFill>
                <a:effectLst/>
                <a:latin typeface="Calibri" panose="020F0502020204030204" pitchFamily="34" charset="0"/>
              </a:rPr>
              <a:t>280 K is used in the </a:t>
            </a:r>
            <a:r>
              <a:rPr lang="en-US" b="0" i="0" u="none" strike="noStrike" dirty="0" err="1">
                <a:solidFill>
                  <a:srgbClr val="000000"/>
                </a:solidFill>
                <a:effectLst/>
                <a:latin typeface="Calibri" panose="020F0502020204030204" pitchFamily="34" charset="0"/>
              </a:rPr>
              <a:t>get_sw_flux</a:t>
            </a:r>
            <a:r>
              <a:rPr lang="en-US" b="0" i="0" u="none" strike="noStrike" dirty="0">
                <a:solidFill>
                  <a:srgbClr val="000000"/>
                </a:solidFill>
                <a:effectLst/>
                <a:latin typeface="Calibri" panose="020F0502020204030204" pitchFamily="34" charset="0"/>
              </a:rPr>
              <a:t> code as a threshold indicating the temperature is too warm for snow/ice.</a:t>
            </a:r>
            <a:endParaRPr lang="en-US" dirty="0"/>
          </a:p>
        </p:txBody>
      </p:sp>
      <p:sp>
        <p:nvSpPr>
          <p:cNvPr id="4" name="Slide Number Placeholder 3"/>
          <p:cNvSpPr>
            <a:spLocks noGrp="1"/>
          </p:cNvSpPr>
          <p:nvPr>
            <p:ph type="sldNum" sz="quarter" idx="5"/>
          </p:nvPr>
        </p:nvSpPr>
        <p:spPr/>
        <p:txBody>
          <a:bodyPr/>
          <a:lstStyle/>
          <a:p>
            <a:pPr>
              <a:defRPr/>
            </a:pPr>
            <a:fld id="{DF20199C-2D79-7145-A43B-76D95D40E8C0}" type="slidenum">
              <a:rPr lang="en-US" altLang="en-US" smtClean="0"/>
              <a:pPr>
                <a:defRPr/>
              </a:pPr>
              <a:t>12</a:t>
            </a:fld>
            <a:endParaRPr lang="en-US" altLang="en-US"/>
          </a:p>
        </p:txBody>
      </p:sp>
    </p:spTree>
    <p:extLst>
      <p:ext uri="{BB962C8B-B14F-4D97-AF65-F5344CB8AC3E}">
        <p14:creationId xmlns:p14="http://schemas.microsoft.com/office/powerpoint/2010/main" val="18598340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buFont typeface="Arial" panose="020B0604020202020204" pitchFamily="34" charset="0"/>
              <a:buChar char="•"/>
            </a:pPr>
            <a:r>
              <a:rPr lang="en-US" b="0" i="0" u="none" strike="noStrike" dirty="0">
                <a:solidFill>
                  <a:srgbClr val="000000"/>
                </a:solidFill>
                <a:effectLst/>
                <a:latin typeface="Calibri" panose="020F0502020204030204" pitchFamily="34" charset="0"/>
              </a:rPr>
              <a:t>There is a relatively large (non-negligible) amount of snow/ice footprints with both temperature variables above 280 K. </a:t>
            </a:r>
            <a:r>
              <a:rPr lang="en-US" b="0" i="0" dirty="0">
                <a:solidFill>
                  <a:srgbClr val="000000"/>
                </a:solidFill>
                <a:effectLst/>
                <a:latin typeface="Calibri" panose="020F0502020204030204" pitchFamily="34" charset="0"/>
              </a:rPr>
              <a:t>​</a:t>
            </a:r>
            <a:endParaRPr lang="en-US" b="0" i="0" dirty="0">
              <a:solidFill>
                <a:srgbClr val="000000"/>
              </a:solidFill>
              <a:effectLst/>
              <a:latin typeface="Arial" panose="020B0604020202020204" pitchFamily="34" charset="0"/>
            </a:endParaRPr>
          </a:p>
          <a:p>
            <a:pPr algn="l" rtl="0" fontAlgn="base">
              <a:buFont typeface="Arial" panose="020B0604020202020204" pitchFamily="34" charset="0"/>
              <a:buChar char="•"/>
            </a:pPr>
            <a:r>
              <a:rPr lang="en-US" b="0" i="0" u="none" strike="noStrike" dirty="0">
                <a:solidFill>
                  <a:srgbClr val="000000"/>
                </a:solidFill>
                <a:effectLst/>
                <a:latin typeface="Calibri" panose="020F0502020204030204" pitchFamily="34" charset="0"/>
              </a:rPr>
              <a:t>Fresh snow footprints have the largest % of footprints above 280 K.</a:t>
            </a:r>
            <a:r>
              <a:rPr lang="en-US" b="0" i="0" dirty="0">
                <a:solidFill>
                  <a:srgbClr val="000000"/>
                </a:solidFill>
                <a:effectLst/>
                <a:latin typeface="Calibri" panose="020F0502020204030204" pitchFamily="34" charset="0"/>
              </a:rPr>
              <a:t>​</a:t>
            </a:r>
            <a:endParaRPr lang="en-US" b="0" i="0" dirty="0">
              <a:solidFill>
                <a:srgbClr val="000000"/>
              </a:solidFill>
              <a:effectLst/>
              <a:latin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pPr>
              <a:defRPr/>
            </a:pPr>
            <a:fld id="{DF20199C-2D79-7145-A43B-76D95D40E8C0}" type="slidenum">
              <a:rPr lang="en-US" altLang="en-US" smtClean="0"/>
              <a:pPr>
                <a:defRPr/>
              </a:pPr>
              <a:t>13</a:t>
            </a:fld>
            <a:endParaRPr lang="en-US" altLang="en-US"/>
          </a:p>
        </p:txBody>
      </p:sp>
    </p:spTree>
    <p:extLst>
      <p:ext uri="{BB962C8B-B14F-4D97-AF65-F5344CB8AC3E}">
        <p14:creationId xmlns:p14="http://schemas.microsoft.com/office/powerpoint/2010/main" val="17330784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F20199C-2D79-7145-A43B-76D95D40E8C0}" type="slidenum">
              <a:rPr lang="en-US" altLang="en-US" smtClean="0"/>
              <a:pPr>
                <a:defRPr/>
              </a:pPr>
              <a:t>14</a:t>
            </a:fld>
            <a:endParaRPr lang="en-US" altLang="en-US"/>
          </a:p>
        </p:txBody>
      </p:sp>
    </p:spTree>
    <p:extLst>
      <p:ext uri="{BB962C8B-B14F-4D97-AF65-F5344CB8AC3E}">
        <p14:creationId xmlns:p14="http://schemas.microsoft.com/office/powerpoint/2010/main" val="30928878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F20199C-2D79-7145-A43B-76D95D40E8C0}" type="slidenum">
              <a:rPr lang="en-US" altLang="en-US" smtClean="0"/>
              <a:pPr>
                <a:defRPr/>
              </a:pPr>
              <a:t>15</a:t>
            </a:fld>
            <a:endParaRPr lang="en-US" altLang="en-US"/>
          </a:p>
        </p:txBody>
      </p:sp>
    </p:spTree>
    <p:extLst>
      <p:ext uri="{BB962C8B-B14F-4D97-AF65-F5344CB8AC3E}">
        <p14:creationId xmlns:p14="http://schemas.microsoft.com/office/powerpoint/2010/main" val="13955635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b="0" i="0" u="none" strike="noStrike" dirty="0">
                <a:effectLst/>
              </a:rPr>
              <a:t>However, for smaller percentages of snow/ice, the temperature could be above 280 K because the part of the footprint not covered by snow/ice is at a temperature above 280 K. Thus, we must be careful when applying this threshold for footprints with partial snow/ice coverage.</a:t>
            </a:r>
            <a:r>
              <a:rPr lang="en-US" b="0" i="0" dirty="0">
                <a:effectLst/>
              </a:rPr>
              <a:t>​</a:t>
            </a:r>
          </a:p>
          <a:p>
            <a:pPr marL="0" marR="0" lvl="0" indent="0" algn="l" defTabSz="457200" rtl="0" eaLnBrk="0" fontAlgn="base" latinLnBrk="0" hangingPunct="0">
              <a:lnSpc>
                <a:spcPct val="100000"/>
              </a:lnSpc>
              <a:spcBef>
                <a:spcPct val="30000"/>
              </a:spcBef>
              <a:spcAft>
                <a:spcPct val="0"/>
              </a:spcAft>
              <a:buClrTx/>
              <a:buSzTx/>
              <a:buFontTx/>
              <a:buNone/>
              <a:tabLst/>
              <a:defRPr/>
            </a:pPr>
            <a:r>
              <a:rPr lang="en-US" b="0" i="0" u="none" strike="noStrike" dirty="0">
                <a:effectLst/>
              </a:rPr>
              <a:t>The % of footprints with T&gt;280 K is greatest when the snow or sea ice represents a small fraction of the footprint area. </a:t>
            </a:r>
            <a:endParaRPr lang="en-US" b="0" i="0" dirty="0">
              <a:effectLst/>
            </a:endParaRPr>
          </a:p>
          <a:p>
            <a:endParaRPr lang="en-US" dirty="0"/>
          </a:p>
        </p:txBody>
      </p:sp>
      <p:sp>
        <p:nvSpPr>
          <p:cNvPr id="4" name="Slide Number Placeholder 3"/>
          <p:cNvSpPr>
            <a:spLocks noGrp="1"/>
          </p:cNvSpPr>
          <p:nvPr>
            <p:ph type="sldNum" sz="quarter" idx="5"/>
          </p:nvPr>
        </p:nvSpPr>
        <p:spPr/>
        <p:txBody>
          <a:bodyPr/>
          <a:lstStyle/>
          <a:p>
            <a:pPr>
              <a:defRPr/>
            </a:pPr>
            <a:fld id="{DF20199C-2D79-7145-A43B-76D95D40E8C0}" type="slidenum">
              <a:rPr lang="en-US" altLang="en-US" smtClean="0"/>
              <a:pPr>
                <a:defRPr/>
              </a:pPr>
              <a:t>16</a:t>
            </a:fld>
            <a:endParaRPr lang="en-US" altLang="en-US"/>
          </a:p>
        </p:txBody>
      </p:sp>
    </p:spTree>
    <p:extLst>
      <p:ext uri="{BB962C8B-B14F-4D97-AF65-F5344CB8AC3E}">
        <p14:creationId xmlns:p14="http://schemas.microsoft.com/office/powerpoint/2010/main" val="32664199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dirty="0"/>
              <a:t>which will allow for the emissivity to change with season and vary within each IGBP type. This is especially important for arid and semi-arid land areas.</a:t>
            </a:r>
          </a:p>
          <a:p>
            <a:pPr marL="0" marR="0" lvl="0" indent="0" algn="l" defTabSz="457200" rtl="0" eaLnBrk="0" fontAlgn="base" latinLnBrk="0" hangingPunct="0">
              <a:lnSpc>
                <a:spcPct val="100000"/>
              </a:lnSpc>
              <a:spcBef>
                <a:spcPct val="30000"/>
              </a:spcBef>
              <a:spcAft>
                <a:spcPct val="0"/>
              </a:spcAft>
              <a:buClrTx/>
              <a:buSzTx/>
              <a:buFontTx/>
              <a:buNone/>
              <a:tabLst/>
              <a:defRPr/>
            </a:pPr>
            <a:r>
              <a:rPr lang="en-US" dirty="0"/>
              <a:t> The Zhou 10-year climatology of surface emissivity based on IASI hyperspectral data gives monthly 0.25° x 0.25° values of emissivity at 0.25 cm</a:t>
            </a:r>
            <a:r>
              <a:rPr lang="en-US" baseline="30000" dirty="0"/>
              <a:t>-1</a:t>
            </a:r>
            <a:r>
              <a:rPr lang="en-US" dirty="0"/>
              <a:t> resolution from 645 cm</a:t>
            </a:r>
            <a:r>
              <a:rPr lang="en-US" baseline="30000" dirty="0"/>
              <a:t>-1</a:t>
            </a:r>
            <a:r>
              <a:rPr lang="en-US" dirty="0"/>
              <a:t> to 2760 cm</a:t>
            </a:r>
            <a:r>
              <a:rPr lang="en-US" baseline="30000" dirty="0"/>
              <a:t>-1</a:t>
            </a:r>
            <a:r>
              <a:rPr lang="en-US" dirty="0"/>
              <a:t>. This was converted to LW channel emissivity by first calculating average emissivity over the 12 Fu-</a:t>
            </a:r>
            <a:r>
              <a:rPr lang="en-US" dirty="0" err="1"/>
              <a:t>Liou</a:t>
            </a:r>
            <a:r>
              <a:rPr lang="en-US" dirty="0"/>
              <a:t> bands, and then averaging the band averages over the LW, using a weighting factor: </a:t>
            </a:r>
          </a:p>
          <a:p>
            <a:endParaRPr lang="en-US" dirty="0"/>
          </a:p>
        </p:txBody>
      </p:sp>
      <p:sp>
        <p:nvSpPr>
          <p:cNvPr id="4" name="Slide Number Placeholder 3"/>
          <p:cNvSpPr>
            <a:spLocks noGrp="1"/>
          </p:cNvSpPr>
          <p:nvPr>
            <p:ph type="sldNum" sz="quarter" idx="5"/>
          </p:nvPr>
        </p:nvSpPr>
        <p:spPr/>
        <p:txBody>
          <a:bodyPr/>
          <a:lstStyle/>
          <a:p>
            <a:pPr>
              <a:defRPr/>
            </a:pPr>
            <a:fld id="{DF20199C-2D79-7145-A43B-76D95D40E8C0}" type="slidenum">
              <a:rPr lang="en-US" altLang="en-US" smtClean="0"/>
              <a:pPr>
                <a:defRPr/>
              </a:pPr>
              <a:t>17</a:t>
            </a:fld>
            <a:endParaRPr lang="en-US" altLang="en-US"/>
          </a:p>
        </p:txBody>
      </p:sp>
    </p:spTree>
    <p:extLst>
      <p:ext uri="{BB962C8B-B14F-4D97-AF65-F5344CB8AC3E}">
        <p14:creationId xmlns:p14="http://schemas.microsoft.com/office/powerpoint/2010/main" val="1949447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bg1"/>
                </a:solidFill>
              </a:rPr>
              <a:t>The 0.25° x 0.25° IASI land/water mask is initially used. IASI provides </a:t>
            </a:r>
            <a:r>
              <a:rPr lang="en-US" dirty="0" err="1">
                <a:solidFill>
                  <a:schemeClr val="bg1"/>
                </a:solidFill>
              </a:rPr>
              <a:t>emissivities</a:t>
            </a:r>
            <a:r>
              <a:rPr lang="en-US" dirty="0">
                <a:solidFill>
                  <a:schemeClr val="bg1"/>
                </a:solidFill>
              </a:rPr>
              <a:t> from 645-2762 cm</a:t>
            </a:r>
            <a:r>
              <a:rPr lang="en-US" baseline="30000" dirty="0">
                <a:solidFill>
                  <a:schemeClr val="bg1"/>
                </a:solidFill>
              </a:rPr>
              <a:t>-1</a:t>
            </a:r>
            <a:r>
              <a:rPr lang="en-US" dirty="0">
                <a:solidFill>
                  <a:schemeClr val="bg1"/>
                </a:solidFill>
              </a:rPr>
              <a:t>.</a:t>
            </a:r>
          </a:p>
          <a:p>
            <a:r>
              <a:rPr lang="en-US" dirty="0">
                <a:solidFill>
                  <a:schemeClr val="bg1"/>
                </a:solidFill>
              </a:rPr>
              <a:t>For grid cells that are 100% water, the Huang-calculated water emissivity is used for all 12 Fu-</a:t>
            </a:r>
            <a:r>
              <a:rPr lang="en-US" dirty="0" err="1">
                <a:solidFill>
                  <a:schemeClr val="bg1"/>
                </a:solidFill>
              </a:rPr>
              <a:t>Liou</a:t>
            </a:r>
            <a:r>
              <a:rPr lang="en-US" dirty="0">
                <a:solidFill>
                  <a:schemeClr val="bg1"/>
                </a:solidFill>
              </a:rPr>
              <a:t> bins. </a:t>
            </a:r>
          </a:p>
          <a:p>
            <a:r>
              <a:rPr lang="en-US" dirty="0">
                <a:solidFill>
                  <a:schemeClr val="bg1"/>
                </a:solidFill>
              </a:rPr>
              <a:t>For grid cells that are partially water and partially land, the IASI retrieved emissivity is used for the 9 Fu-</a:t>
            </a:r>
            <a:r>
              <a:rPr lang="en-US" dirty="0" err="1">
                <a:solidFill>
                  <a:schemeClr val="bg1"/>
                </a:solidFill>
              </a:rPr>
              <a:t>Liou</a:t>
            </a:r>
            <a:r>
              <a:rPr lang="en-US" dirty="0">
                <a:solidFill>
                  <a:schemeClr val="bg1"/>
                </a:solidFill>
              </a:rPr>
              <a:t> bins that it has emissivity, and then the far-IR bins (0-280, 280-400, 400-540 cm</a:t>
            </a:r>
            <a:r>
              <a:rPr lang="en-US" baseline="30000" dirty="0">
                <a:solidFill>
                  <a:schemeClr val="bg1"/>
                </a:solidFill>
              </a:rPr>
              <a:t>-1</a:t>
            </a:r>
            <a:r>
              <a:rPr lang="en-US" dirty="0">
                <a:solidFill>
                  <a:schemeClr val="bg1"/>
                </a:solidFill>
              </a:rPr>
              <a:t>) are assumed to have the same emissivity as the 540-670 cm</a:t>
            </a:r>
            <a:r>
              <a:rPr lang="en-US" baseline="30000" dirty="0">
                <a:solidFill>
                  <a:schemeClr val="bg1"/>
                </a:solidFill>
              </a:rPr>
              <a:t>-1</a:t>
            </a:r>
            <a:r>
              <a:rPr lang="en-US" dirty="0">
                <a:solidFill>
                  <a:schemeClr val="bg1"/>
                </a:solidFill>
              </a:rPr>
              <a:t> bin.</a:t>
            </a:r>
          </a:p>
          <a:p>
            <a:r>
              <a:rPr lang="en-US" dirty="0">
                <a:solidFill>
                  <a:schemeClr val="bg1"/>
                </a:solidFill>
              </a:rPr>
              <a:t>For grid cells that are 100% on vegetated land, there are no far-IR measurements or calculations. The IASI dataset is used for these cases. </a:t>
            </a:r>
          </a:p>
          <a:p>
            <a:r>
              <a:rPr lang="en-US" dirty="0">
                <a:solidFill>
                  <a:schemeClr val="bg1"/>
                </a:solidFill>
              </a:rPr>
              <a:t>For grid cells 100% land that have non-vegetated surfaces (permanent snow, ice, desert), there are Huang </a:t>
            </a:r>
            <a:r>
              <a:rPr lang="en-US" dirty="0" err="1">
                <a:solidFill>
                  <a:schemeClr val="bg1"/>
                </a:solidFill>
              </a:rPr>
              <a:t>calcualtions</a:t>
            </a:r>
            <a:r>
              <a:rPr lang="en-US" dirty="0">
                <a:solidFill>
                  <a:schemeClr val="bg1"/>
                </a:solidFill>
              </a:rPr>
              <a:t> for the far-IR bands. For these surfaces, the IASI-retrieved emissivity is used for Fu-</a:t>
            </a:r>
            <a:r>
              <a:rPr lang="en-US" dirty="0" err="1">
                <a:solidFill>
                  <a:schemeClr val="bg1"/>
                </a:solidFill>
              </a:rPr>
              <a:t>Liou</a:t>
            </a:r>
            <a:r>
              <a:rPr lang="en-US" dirty="0">
                <a:solidFill>
                  <a:schemeClr val="bg1"/>
                </a:solidFill>
              </a:rPr>
              <a:t> bands 5-12 (670-2200 cm</a:t>
            </a:r>
            <a:r>
              <a:rPr lang="en-US" baseline="30000" dirty="0">
                <a:solidFill>
                  <a:schemeClr val="bg1"/>
                </a:solidFill>
              </a:rPr>
              <a:t>-1</a:t>
            </a:r>
            <a:r>
              <a:rPr lang="en-US" dirty="0">
                <a:solidFill>
                  <a:schemeClr val="bg1"/>
                </a:solidFill>
              </a:rPr>
              <a:t>) and the Huang emissivity is used for bands 1-4 (0-670 cm</a:t>
            </a:r>
            <a:r>
              <a:rPr lang="en-US" baseline="30000" dirty="0">
                <a:solidFill>
                  <a:schemeClr val="bg1"/>
                </a:solidFill>
              </a:rPr>
              <a:t>-1</a:t>
            </a:r>
            <a:r>
              <a:rPr lang="en-US" dirty="0">
                <a:solidFill>
                  <a:schemeClr val="bg1"/>
                </a:solidFill>
              </a:rPr>
              <a:t>). </a:t>
            </a:r>
          </a:p>
          <a:p>
            <a:r>
              <a:rPr lang="en-US" dirty="0">
                <a:solidFill>
                  <a:schemeClr val="bg1"/>
                </a:solidFill>
              </a:rPr>
              <a:t>Fresh snow and sea ice are not explicitly taken into account, though the IASI climatology should include some effects of snow. For situations where the SSF indicates fresh snow or sea ice, I suggest overwriting with the Huang-calculated medium-grain snow or sea ice emissivity. </a:t>
            </a:r>
          </a:p>
          <a:p>
            <a:endParaRPr lang="en-US" dirty="0"/>
          </a:p>
        </p:txBody>
      </p:sp>
      <p:sp>
        <p:nvSpPr>
          <p:cNvPr id="4" name="Slide Number Placeholder 3"/>
          <p:cNvSpPr>
            <a:spLocks noGrp="1"/>
          </p:cNvSpPr>
          <p:nvPr>
            <p:ph type="sldNum" sz="quarter" idx="5"/>
          </p:nvPr>
        </p:nvSpPr>
        <p:spPr/>
        <p:txBody>
          <a:bodyPr/>
          <a:lstStyle/>
          <a:p>
            <a:pPr>
              <a:defRPr/>
            </a:pPr>
            <a:fld id="{DF20199C-2D79-7145-A43B-76D95D40E8C0}" type="slidenum">
              <a:rPr lang="en-US" altLang="en-US" smtClean="0"/>
              <a:pPr>
                <a:defRPr/>
              </a:pPr>
              <a:t>18</a:t>
            </a:fld>
            <a:endParaRPr lang="en-US" altLang="en-US"/>
          </a:p>
        </p:txBody>
      </p:sp>
    </p:spTree>
    <p:extLst>
      <p:ext uri="{BB962C8B-B14F-4D97-AF65-F5344CB8AC3E}">
        <p14:creationId xmlns:p14="http://schemas.microsoft.com/office/powerpoint/2010/main" val="39618983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F20199C-2D79-7145-A43B-76D95D40E8C0}" type="slidenum">
              <a:rPr lang="en-US" altLang="en-US" smtClean="0"/>
              <a:pPr>
                <a:defRPr/>
              </a:pPr>
              <a:t>19</a:t>
            </a:fld>
            <a:endParaRPr lang="en-US" altLang="en-US"/>
          </a:p>
        </p:txBody>
      </p:sp>
    </p:spTree>
    <p:extLst>
      <p:ext uri="{BB962C8B-B14F-4D97-AF65-F5344CB8AC3E}">
        <p14:creationId xmlns:p14="http://schemas.microsoft.com/office/powerpoint/2010/main" val="1760222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F20199C-2D79-7145-A43B-76D95D40E8C0}" type="slidenum">
              <a:rPr lang="en-US" altLang="en-US" smtClean="0"/>
              <a:pPr>
                <a:defRPr/>
              </a:pPr>
              <a:t>20</a:t>
            </a:fld>
            <a:endParaRPr lang="en-US" altLang="en-US"/>
          </a:p>
        </p:txBody>
      </p:sp>
    </p:spTree>
    <p:extLst>
      <p:ext uri="{BB962C8B-B14F-4D97-AF65-F5344CB8AC3E}">
        <p14:creationId xmlns:p14="http://schemas.microsoft.com/office/powerpoint/2010/main" val="25962462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F20199C-2D79-7145-A43B-76D95D40E8C0}" type="slidenum">
              <a:rPr lang="en-US" altLang="en-US" smtClean="0"/>
              <a:pPr>
                <a:defRPr/>
              </a:pPr>
              <a:t>21</a:t>
            </a:fld>
            <a:endParaRPr lang="en-US" altLang="en-US"/>
          </a:p>
        </p:txBody>
      </p:sp>
    </p:spTree>
    <p:extLst>
      <p:ext uri="{BB962C8B-B14F-4D97-AF65-F5344CB8AC3E}">
        <p14:creationId xmlns:p14="http://schemas.microsoft.com/office/powerpoint/2010/main" val="31330992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53478022-21B5-2247-8AFD-1004EEC5BF6B}"/>
              </a:ext>
            </a:extLst>
          </p:cNvPr>
          <p:cNvSpPr>
            <a:spLocks noGrp="1"/>
          </p:cNvSpPr>
          <p:nvPr>
            <p:ph type="dt" sz="half" idx="10"/>
          </p:nvPr>
        </p:nvSpPr>
        <p:spPr/>
        <p:txBody>
          <a:bodyPr/>
          <a:lstStyle>
            <a:lvl1pPr>
              <a:defRPr/>
            </a:lvl1pPr>
          </a:lstStyle>
          <a:p>
            <a:pPr>
              <a:defRPr/>
            </a:pPr>
            <a:r>
              <a:rPr lang="en-US"/>
              <a:t>05/09/2023</a:t>
            </a:r>
            <a:endParaRPr lang="en-US" dirty="0"/>
          </a:p>
        </p:txBody>
      </p:sp>
      <p:sp>
        <p:nvSpPr>
          <p:cNvPr id="5" name="Footer Placeholder 4">
            <a:extLst>
              <a:ext uri="{FF2B5EF4-FFF2-40B4-BE49-F238E27FC236}">
                <a16:creationId xmlns:a16="http://schemas.microsoft.com/office/drawing/2014/main" id="{061A2F75-B101-8440-88B8-1511DE18A072}"/>
              </a:ext>
            </a:extLst>
          </p:cNvPr>
          <p:cNvSpPr>
            <a:spLocks noGrp="1"/>
          </p:cNvSpPr>
          <p:nvPr>
            <p:ph type="ftr" sz="quarter" idx="11"/>
          </p:nvPr>
        </p:nvSpPr>
        <p:spPr/>
        <p:txBody>
          <a:bodyPr/>
          <a:lstStyle>
            <a:lvl1pPr>
              <a:defRPr/>
            </a:lvl1pPr>
          </a:lstStyle>
          <a:p>
            <a:pPr>
              <a:defRPr/>
            </a:pPr>
            <a:r>
              <a:rPr lang="en-US"/>
              <a:t>CERES STM</a:t>
            </a:r>
            <a:endParaRPr lang="en-US" dirty="0"/>
          </a:p>
        </p:txBody>
      </p:sp>
      <p:sp>
        <p:nvSpPr>
          <p:cNvPr id="6" name="Slide Number Placeholder 5">
            <a:extLst>
              <a:ext uri="{FF2B5EF4-FFF2-40B4-BE49-F238E27FC236}">
                <a16:creationId xmlns:a16="http://schemas.microsoft.com/office/drawing/2014/main" id="{4F43E436-27C2-B849-B629-CC421C80FC5A}"/>
              </a:ext>
            </a:extLst>
          </p:cNvPr>
          <p:cNvSpPr>
            <a:spLocks noGrp="1"/>
          </p:cNvSpPr>
          <p:nvPr>
            <p:ph type="sldNum" sz="quarter" idx="12"/>
          </p:nvPr>
        </p:nvSpPr>
        <p:spPr/>
        <p:txBody>
          <a:bodyPr/>
          <a:lstStyle>
            <a:lvl1pPr>
              <a:defRPr/>
            </a:lvl1pPr>
          </a:lstStyle>
          <a:p>
            <a:pPr>
              <a:defRPr/>
            </a:pPr>
            <a:fld id="{F84F368D-6DC2-724D-BFBE-E9E4201EBCE9}" type="slidenum">
              <a:rPr lang="en-US" altLang="en-US"/>
              <a:pPr>
                <a:defRPr/>
              </a:pPr>
              <a:t>‹#›</a:t>
            </a:fld>
            <a:endParaRPr lang="en-US" altLang="en-US"/>
          </a:p>
        </p:txBody>
      </p:sp>
    </p:spTree>
    <p:extLst>
      <p:ext uri="{BB962C8B-B14F-4D97-AF65-F5344CB8AC3E}">
        <p14:creationId xmlns:p14="http://schemas.microsoft.com/office/powerpoint/2010/main" val="21678351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400">
                <a:latin typeface="Optima" panose="02000503060000020004" pitchFamily="2" charset="0"/>
              </a:defRPr>
            </a:lvl1pPr>
          </a:lstStyle>
          <a:p>
            <a:r>
              <a:rPr lang="en-US" dirty="0"/>
              <a:t>Click to edit Master title style</a:t>
            </a:r>
          </a:p>
        </p:txBody>
      </p:sp>
      <p:sp>
        <p:nvSpPr>
          <p:cNvPr id="3" name="Content Placeholder 2"/>
          <p:cNvSpPr>
            <a:spLocks noGrp="1"/>
          </p:cNvSpPr>
          <p:nvPr>
            <p:ph idx="1"/>
          </p:nvPr>
        </p:nvSpPr>
        <p:spPr/>
        <p:txBody>
          <a:bodyPr/>
          <a:lstStyle>
            <a:lvl1pPr>
              <a:defRPr sz="2200">
                <a:latin typeface="Optima" panose="02000503060000020004" pitchFamily="2" charset="0"/>
              </a:defRPr>
            </a:lvl1pPr>
            <a:lvl2pPr>
              <a:defRPr sz="2000">
                <a:latin typeface="Optima" panose="02000503060000020004" pitchFamily="2" charset="0"/>
              </a:defRPr>
            </a:lvl2pPr>
            <a:lvl3pPr>
              <a:defRPr>
                <a:latin typeface="Optima" panose="02000503060000020004" pitchFamily="2" charset="0"/>
              </a:defRPr>
            </a:lvl3pPr>
            <a:lvl4pPr>
              <a:defRPr>
                <a:latin typeface="Optima" panose="02000503060000020004" pitchFamily="2" charset="0"/>
              </a:defRPr>
            </a:lvl4pPr>
            <a:lvl5pPr>
              <a:defRPr>
                <a:latin typeface="Optima" panose="02000503060000020004"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0"/>
            <a:endParaRPr lang="en-US" dirty="0"/>
          </a:p>
        </p:txBody>
      </p:sp>
      <p:sp>
        <p:nvSpPr>
          <p:cNvPr id="4" name="Date Placeholder 3">
            <a:extLst>
              <a:ext uri="{FF2B5EF4-FFF2-40B4-BE49-F238E27FC236}">
                <a16:creationId xmlns:a16="http://schemas.microsoft.com/office/drawing/2014/main" id="{E191313C-4169-FD48-AB7D-4E832614C2DF}"/>
              </a:ext>
            </a:extLst>
          </p:cNvPr>
          <p:cNvSpPr>
            <a:spLocks noGrp="1"/>
          </p:cNvSpPr>
          <p:nvPr>
            <p:ph type="dt" sz="half" idx="10"/>
          </p:nvPr>
        </p:nvSpPr>
        <p:spPr/>
        <p:txBody>
          <a:bodyPr/>
          <a:lstStyle>
            <a:lvl1pPr>
              <a:defRPr/>
            </a:lvl1pPr>
          </a:lstStyle>
          <a:p>
            <a:pPr>
              <a:defRPr/>
            </a:pPr>
            <a:r>
              <a:rPr lang="en-US"/>
              <a:t>05/09/2023</a:t>
            </a:r>
            <a:endParaRPr lang="en-US" dirty="0"/>
          </a:p>
        </p:txBody>
      </p:sp>
      <p:sp>
        <p:nvSpPr>
          <p:cNvPr id="5" name="Footer Placeholder 4">
            <a:extLst>
              <a:ext uri="{FF2B5EF4-FFF2-40B4-BE49-F238E27FC236}">
                <a16:creationId xmlns:a16="http://schemas.microsoft.com/office/drawing/2014/main" id="{6A583D76-16FE-7F48-AD60-55B70689D7C0}"/>
              </a:ext>
            </a:extLst>
          </p:cNvPr>
          <p:cNvSpPr>
            <a:spLocks noGrp="1"/>
          </p:cNvSpPr>
          <p:nvPr>
            <p:ph type="ftr" sz="quarter" idx="11"/>
          </p:nvPr>
        </p:nvSpPr>
        <p:spPr/>
        <p:txBody>
          <a:bodyPr/>
          <a:lstStyle>
            <a:lvl1pPr>
              <a:defRPr/>
            </a:lvl1pPr>
          </a:lstStyle>
          <a:p>
            <a:pPr>
              <a:defRPr/>
            </a:pPr>
            <a:r>
              <a:rPr lang="en-US"/>
              <a:t>CERES STM</a:t>
            </a:r>
            <a:endParaRPr lang="en-US" dirty="0"/>
          </a:p>
        </p:txBody>
      </p:sp>
      <p:sp>
        <p:nvSpPr>
          <p:cNvPr id="6" name="Slide Number Placeholder 5">
            <a:extLst>
              <a:ext uri="{FF2B5EF4-FFF2-40B4-BE49-F238E27FC236}">
                <a16:creationId xmlns:a16="http://schemas.microsoft.com/office/drawing/2014/main" id="{253CBD5C-9CDF-1D45-BF87-954210DCF746}"/>
              </a:ext>
            </a:extLst>
          </p:cNvPr>
          <p:cNvSpPr>
            <a:spLocks noGrp="1"/>
          </p:cNvSpPr>
          <p:nvPr>
            <p:ph type="sldNum" sz="quarter" idx="12"/>
          </p:nvPr>
        </p:nvSpPr>
        <p:spPr/>
        <p:txBody>
          <a:bodyPr/>
          <a:lstStyle>
            <a:lvl1pPr>
              <a:defRPr/>
            </a:lvl1pPr>
          </a:lstStyle>
          <a:p>
            <a:pPr>
              <a:defRPr/>
            </a:pPr>
            <a:fld id="{02CE6468-21D4-704F-BA4F-DB5904759ED1}" type="slidenum">
              <a:rPr lang="en-US" altLang="en-US"/>
              <a:pPr>
                <a:defRPr/>
              </a:pPr>
              <a:t>‹#›</a:t>
            </a:fld>
            <a:endParaRPr lang="en-US" altLang="en-US"/>
          </a:p>
        </p:txBody>
      </p:sp>
    </p:spTree>
    <p:extLst>
      <p:ext uri="{BB962C8B-B14F-4D97-AF65-F5344CB8AC3E}">
        <p14:creationId xmlns:p14="http://schemas.microsoft.com/office/powerpoint/2010/main" val="3493438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867ED15-7CE6-3847-A712-F4B59C3EC2D5}"/>
              </a:ext>
            </a:extLst>
          </p:cNvPr>
          <p:cNvSpPr>
            <a:spLocks noGrp="1"/>
          </p:cNvSpPr>
          <p:nvPr>
            <p:ph type="dt" sz="half" idx="10"/>
          </p:nvPr>
        </p:nvSpPr>
        <p:spPr/>
        <p:txBody>
          <a:bodyPr/>
          <a:lstStyle>
            <a:lvl1pPr>
              <a:defRPr/>
            </a:lvl1pPr>
          </a:lstStyle>
          <a:p>
            <a:pPr>
              <a:defRPr/>
            </a:pPr>
            <a:r>
              <a:rPr lang="en-US"/>
              <a:t>05/09/2023</a:t>
            </a:r>
            <a:endParaRPr lang="en-US" dirty="0"/>
          </a:p>
        </p:txBody>
      </p:sp>
      <p:sp>
        <p:nvSpPr>
          <p:cNvPr id="5" name="Footer Placeholder 4">
            <a:extLst>
              <a:ext uri="{FF2B5EF4-FFF2-40B4-BE49-F238E27FC236}">
                <a16:creationId xmlns:a16="http://schemas.microsoft.com/office/drawing/2014/main" id="{65984933-26D3-2340-A15D-AAF8A83F8912}"/>
              </a:ext>
            </a:extLst>
          </p:cNvPr>
          <p:cNvSpPr>
            <a:spLocks noGrp="1"/>
          </p:cNvSpPr>
          <p:nvPr>
            <p:ph type="ftr" sz="quarter" idx="11"/>
          </p:nvPr>
        </p:nvSpPr>
        <p:spPr/>
        <p:txBody>
          <a:bodyPr/>
          <a:lstStyle>
            <a:lvl1pPr>
              <a:defRPr/>
            </a:lvl1pPr>
          </a:lstStyle>
          <a:p>
            <a:pPr>
              <a:defRPr/>
            </a:pPr>
            <a:r>
              <a:rPr lang="en-US"/>
              <a:t>CERES STM</a:t>
            </a:r>
            <a:endParaRPr lang="en-US" dirty="0"/>
          </a:p>
        </p:txBody>
      </p:sp>
      <p:sp>
        <p:nvSpPr>
          <p:cNvPr id="6" name="Slide Number Placeholder 5">
            <a:extLst>
              <a:ext uri="{FF2B5EF4-FFF2-40B4-BE49-F238E27FC236}">
                <a16:creationId xmlns:a16="http://schemas.microsoft.com/office/drawing/2014/main" id="{41080D41-B929-EB4C-AEDC-3B73F5903D13}"/>
              </a:ext>
            </a:extLst>
          </p:cNvPr>
          <p:cNvSpPr>
            <a:spLocks noGrp="1"/>
          </p:cNvSpPr>
          <p:nvPr>
            <p:ph type="sldNum" sz="quarter" idx="12"/>
          </p:nvPr>
        </p:nvSpPr>
        <p:spPr/>
        <p:txBody>
          <a:bodyPr/>
          <a:lstStyle>
            <a:lvl1pPr>
              <a:defRPr/>
            </a:lvl1pPr>
          </a:lstStyle>
          <a:p>
            <a:pPr>
              <a:defRPr/>
            </a:pPr>
            <a:fld id="{D2402C16-A838-8841-A9E6-198BBBCDC9A8}" type="slidenum">
              <a:rPr lang="en-US" altLang="en-US"/>
              <a:pPr>
                <a:defRPr/>
              </a:pPr>
              <a:t>‹#›</a:t>
            </a:fld>
            <a:endParaRPr lang="en-US" altLang="en-US"/>
          </a:p>
        </p:txBody>
      </p:sp>
    </p:spTree>
    <p:extLst>
      <p:ext uri="{BB962C8B-B14F-4D97-AF65-F5344CB8AC3E}">
        <p14:creationId xmlns:p14="http://schemas.microsoft.com/office/powerpoint/2010/main" val="40146831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19C3509F-364A-B64C-8966-78C6F0DFC8F4}"/>
              </a:ext>
            </a:extLst>
          </p:cNvPr>
          <p:cNvSpPr>
            <a:spLocks noGrp="1"/>
          </p:cNvSpPr>
          <p:nvPr>
            <p:ph type="dt" sz="half" idx="10"/>
          </p:nvPr>
        </p:nvSpPr>
        <p:spPr/>
        <p:txBody>
          <a:bodyPr/>
          <a:lstStyle>
            <a:lvl1pPr>
              <a:defRPr/>
            </a:lvl1pPr>
          </a:lstStyle>
          <a:p>
            <a:pPr>
              <a:defRPr/>
            </a:pPr>
            <a:r>
              <a:rPr lang="en-US"/>
              <a:t>05/09/2023</a:t>
            </a:r>
            <a:endParaRPr lang="en-US" dirty="0"/>
          </a:p>
        </p:txBody>
      </p:sp>
      <p:sp>
        <p:nvSpPr>
          <p:cNvPr id="6" name="Footer Placeholder 4">
            <a:extLst>
              <a:ext uri="{FF2B5EF4-FFF2-40B4-BE49-F238E27FC236}">
                <a16:creationId xmlns:a16="http://schemas.microsoft.com/office/drawing/2014/main" id="{7DF52B45-60A3-4A49-8B4A-D847D4E3F8B7}"/>
              </a:ext>
            </a:extLst>
          </p:cNvPr>
          <p:cNvSpPr>
            <a:spLocks noGrp="1"/>
          </p:cNvSpPr>
          <p:nvPr>
            <p:ph type="ftr" sz="quarter" idx="11"/>
          </p:nvPr>
        </p:nvSpPr>
        <p:spPr/>
        <p:txBody>
          <a:bodyPr/>
          <a:lstStyle>
            <a:lvl1pPr>
              <a:defRPr/>
            </a:lvl1pPr>
          </a:lstStyle>
          <a:p>
            <a:pPr>
              <a:defRPr/>
            </a:pPr>
            <a:r>
              <a:rPr lang="en-US"/>
              <a:t>CERES STM</a:t>
            </a:r>
            <a:endParaRPr lang="en-US" dirty="0"/>
          </a:p>
        </p:txBody>
      </p:sp>
      <p:sp>
        <p:nvSpPr>
          <p:cNvPr id="7" name="Slide Number Placeholder 5">
            <a:extLst>
              <a:ext uri="{FF2B5EF4-FFF2-40B4-BE49-F238E27FC236}">
                <a16:creationId xmlns:a16="http://schemas.microsoft.com/office/drawing/2014/main" id="{F3C5F631-4E4F-8543-8853-C14792689A78}"/>
              </a:ext>
            </a:extLst>
          </p:cNvPr>
          <p:cNvSpPr>
            <a:spLocks noGrp="1"/>
          </p:cNvSpPr>
          <p:nvPr>
            <p:ph type="sldNum" sz="quarter" idx="12"/>
          </p:nvPr>
        </p:nvSpPr>
        <p:spPr/>
        <p:txBody>
          <a:bodyPr/>
          <a:lstStyle>
            <a:lvl1pPr>
              <a:defRPr/>
            </a:lvl1pPr>
          </a:lstStyle>
          <a:p>
            <a:pPr>
              <a:defRPr/>
            </a:pPr>
            <a:fld id="{E4377B58-F23F-5B4F-9F0E-2CEE798CAB0F}" type="slidenum">
              <a:rPr lang="en-US" altLang="en-US"/>
              <a:pPr>
                <a:defRPr/>
              </a:pPr>
              <a:t>‹#›</a:t>
            </a:fld>
            <a:endParaRPr lang="en-US" altLang="en-US"/>
          </a:p>
        </p:txBody>
      </p:sp>
    </p:spTree>
    <p:extLst>
      <p:ext uri="{BB962C8B-B14F-4D97-AF65-F5344CB8AC3E}">
        <p14:creationId xmlns:p14="http://schemas.microsoft.com/office/powerpoint/2010/main" val="20142792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9FF63CC1-6397-7147-BF50-15CE4CB32FA6}"/>
              </a:ext>
            </a:extLst>
          </p:cNvPr>
          <p:cNvSpPr>
            <a:spLocks noGrp="1"/>
          </p:cNvSpPr>
          <p:nvPr>
            <p:ph type="dt" sz="half" idx="10"/>
          </p:nvPr>
        </p:nvSpPr>
        <p:spPr/>
        <p:txBody>
          <a:bodyPr/>
          <a:lstStyle>
            <a:lvl1pPr>
              <a:defRPr/>
            </a:lvl1pPr>
          </a:lstStyle>
          <a:p>
            <a:pPr>
              <a:defRPr/>
            </a:pPr>
            <a:r>
              <a:rPr lang="en-US"/>
              <a:t>05/09/2023</a:t>
            </a:r>
            <a:endParaRPr lang="en-US" dirty="0"/>
          </a:p>
        </p:txBody>
      </p:sp>
      <p:sp>
        <p:nvSpPr>
          <p:cNvPr id="8" name="Footer Placeholder 4">
            <a:extLst>
              <a:ext uri="{FF2B5EF4-FFF2-40B4-BE49-F238E27FC236}">
                <a16:creationId xmlns:a16="http://schemas.microsoft.com/office/drawing/2014/main" id="{43954BFB-786A-764C-A2BD-1560A4FB236A}"/>
              </a:ext>
            </a:extLst>
          </p:cNvPr>
          <p:cNvSpPr>
            <a:spLocks noGrp="1"/>
          </p:cNvSpPr>
          <p:nvPr>
            <p:ph type="ftr" sz="quarter" idx="11"/>
          </p:nvPr>
        </p:nvSpPr>
        <p:spPr/>
        <p:txBody>
          <a:bodyPr/>
          <a:lstStyle>
            <a:lvl1pPr>
              <a:defRPr/>
            </a:lvl1pPr>
          </a:lstStyle>
          <a:p>
            <a:pPr>
              <a:defRPr/>
            </a:pPr>
            <a:r>
              <a:rPr lang="en-US"/>
              <a:t>CERES STM</a:t>
            </a:r>
            <a:endParaRPr lang="en-US" dirty="0"/>
          </a:p>
        </p:txBody>
      </p:sp>
      <p:sp>
        <p:nvSpPr>
          <p:cNvPr id="9" name="Slide Number Placeholder 5">
            <a:extLst>
              <a:ext uri="{FF2B5EF4-FFF2-40B4-BE49-F238E27FC236}">
                <a16:creationId xmlns:a16="http://schemas.microsoft.com/office/drawing/2014/main" id="{3AF86F26-650B-A84A-BEAE-D9E42F2BD0D2}"/>
              </a:ext>
            </a:extLst>
          </p:cNvPr>
          <p:cNvSpPr>
            <a:spLocks noGrp="1"/>
          </p:cNvSpPr>
          <p:nvPr>
            <p:ph type="sldNum" sz="quarter" idx="12"/>
          </p:nvPr>
        </p:nvSpPr>
        <p:spPr/>
        <p:txBody>
          <a:bodyPr/>
          <a:lstStyle>
            <a:lvl1pPr>
              <a:defRPr/>
            </a:lvl1pPr>
          </a:lstStyle>
          <a:p>
            <a:pPr>
              <a:defRPr/>
            </a:pPr>
            <a:fld id="{7B8B19B3-0D71-E242-BA1F-079390C0C432}" type="slidenum">
              <a:rPr lang="en-US" altLang="en-US"/>
              <a:pPr>
                <a:defRPr/>
              </a:pPr>
              <a:t>‹#›</a:t>
            </a:fld>
            <a:endParaRPr lang="en-US" altLang="en-US"/>
          </a:p>
        </p:txBody>
      </p:sp>
    </p:spTree>
    <p:extLst>
      <p:ext uri="{BB962C8B-B14F-4D97-AF65-F5344CB8AC3E}">
        <p14:creationId xmlns:p14="http://schemas.microsoft.com/office/powerpoint/2010/main" val="18291804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C850F9DC-DB9E-3248-81EA-FCFBE9BFB5C1}"/>
              </a:ext>
            </a:extLst>
          </p:cNvPr>
          <p:cNvSpPr>
            <a:spLocks noGrp="1"/>
          </p:cNvSpPr>
          <p:nvPr>
            <p:ph type="dt" sz="half" idx="10"/>
          </p:nvPr>
        </p:nvSpPr>
        <p:spPr/>
        <p:txBody>
          <a:bodyPr/>
          <a:lstStyle>
            <a:lvl1pPr>
              <a:defRPr/>
            </a:lvl1pPr>
          </a:lstStyle>
          <a:p>
            <a:pPr>
              <a:defRPr/>
            </a:pPr>
            <a:r>
              <a:rPr lang="en-US"/>
              <a:t>05/09/2023</a:t>
            </a:r>
            <a:endParaRPr lang="en-US" dirty="0"/>
          </a:p>
        </p:txBody>
      </p:sp>
      <p:sp>
        <p:nvSpPr>
          <p:cNvPr id="4" name="Footer Placeholder 4">
            <a:extLst>
              <a:ext uri="{FF2B5EF4-FFF2-40B4-BE49-F238E27FC236}">
                <a16:creationId xmlns:a16="http://schemas.microsoft.com/office/drawing/2014/main" id="{F34B4BC7-7DD8-6D40-A0F1-39CA09DA6826}"/>
              </a:ext>
            </a:extLst>
          </p:cNvPr>
          <p:cNvSpPr>
            <a:spLocks noGrp="1"/>
          </p:cNvSpPr>
          <p:nvPr>
            <p:ph type="ftr" sz="quarter" idx="11"/>
          </p:nvPr>
        </p:nvSpPr>
        <p:spPr/>
        <p:txBody>
          <a:bodyPr/>
          <a:lstStyle>
            <a:lvl1pPr>
              <a:defRPr/>
            </a:lvl1pPr>
          </a:lstStyle>
          <a:p>
            <a:pPr>
              <a:defRPr/>
            </a:pPr>
            <a:r>
              <a:rPr lang="en-US"/>
              <a:t>CERES STM</a:t>
            </a:r>
            <a:endParaRPr lang="en-US" dirty="0"/>
          </a:p>
        </p:txBody>
      </p:sp>
      <p:sp>
        <p:nvSpPr>
          <p:cNvPr id="5" name="Slide Number Placeholder 5">
            <a:extLst>
              <a:ext uri="{FF2B5EF4-FFF2-40B4-BE49-F238E27FC236}">
                <a16:creationId xmlns:a16="http://schemas.microsoft.com/office/drawing/2014/main" id="{3D5E1CCE-9A09-3E4F-9BD2-CE293ED6662F}"/>
              </a:ext>
            </a:extLst>
          </p:cNvPr>
          <p:cNvSpPr>
            <a:spLocks noGrp="1"/>
          </p:cNvSpPr>
          <p:nvPr>
            <p:ph type="sldNum" sz="quarter" idx="12"/>
          </p:nvPr>
        </p:nvSpPr>
        <p:spPr/>
        <p:txBody>
          <a:bodyPr/>
          <a:lstStyle>
            <a:lvl1pPr>
              <a:defRPr/>
            </a:lvl1pPr>
          </a:lstStyle>
          <a:p>
            <a:pPr>
              <a:defRPr/>
            </a:pPr>
            <a:fld id="{D41CDCB7-54CC-FE4D-AEB9-143975A88916}" type="slidenum">
              <a:rPr lang="en-US" altLang="en-US"/>
              <a:pPr>
                <a:defRPr/>
              </a:pPr>
              <a:t>‹#›</a:t>
            </a:fld>
            <a:endParaRPr lang="en-US" altLang="en-US"/>
          </a:p>
        </p:txBody>
      </p:sp>
    </p:spTree>
    <p:extLst>
      <p:ext uri="{BB962C8B-B14F-4D97-AF65-F5344CB8AC3E}">
        <p14:creationId xmlns:p14="http://schemas.microsoft.com/office/powerpoint/2010/main" val="1368464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FA7F9B44-8445-1A49-8F2C-F89DFBDB86F7}"/>
              </a:ext>
            </a:extLst>
          </p:cNvPr>
          <p:cNvSpPr>
            <a:spLocks noGrp="1"/>
          </p:cNvSpPr>
          <p:nvPr>
            <p:ph type="dt" sz="half" idx="10"/>
          </p:nvPr>
        </p:nvSpPr>
        <p:spPr/>
        <p:txBody>
          <a:bodyPr/>
          <a:lstStyle>
            <a:lvl1pPr>
              <a:defRPr/>
            </a:lvl1pPr>
          </a:lstStyle>
          <a:p>
            <a:pPr>
              <a:defRPr/>
            </a:pPr>
            <a:r>
              <a:rPr lang="en-US"/>
              <a:t>05/09/2023</a:t>
            </a:r>
            <a:endParaRPr lang="en-US" dirty="0"/>
          </a:p>
        </p:txBody>
      </p:sp>
      <p:sp>
        <p:nvSpPr>
          <p:cNvPr id="3" name="Footer Placeholder 4">
            <a:extLst>
              <a:ext uri="{FF2B5EF4-FFF2-40B4-BE49-F238E27FC236}">
                <a16:creationId xmlns:a16="http://schemas.microsoft.com/office/drawing/2014/main" id="{C205B274-52CF-6545-B17C-12BA2BDD62E9}"/>
              </a:ext>
            </a:extLst>
          </p:cNvPr>
          <p:cNvSpPr>
            <a:spLocks noGrp="1"/>
          </p:cNvSpPr>
          <p:nvPr>
            <p:ph type="ftr" sz="quarter" idx="11"/>
          </p:nvPr>
        </p:nvSpPr>
        <p:spPr/>
        <p:txBody>
          <a:bodyPr/>
          <a:lstStyle>
            <a:lvl1pPr>
              <a:defRPr/>
            </a:lvl1pPr>
          </a:lstStyle>
          <a:p>
            <a:pPr>
              <a:defRPr/>
            </a:pPr>
            <a:r>
              <a:rPr lang="en-US"/>
              <a:t>CERES STM</a:t>
            </a:r>
            <a:endParaRPr lang="en-US" dirty="0"/>
          </a:p>
        </p:txBody>
      </p:sp>
      <p:sp>
        <p:nvSpPr>
          <p:cNvPr id="4" name="Slide Number Placeholder 5">
            <a:extLst>
              <a:ext uri="{FF2B5EF4-FFF2-40B4-BE49-F238E27FC236}">
                <a16:creationId xmlns:a16="http://schemas.microsoft.com/office/drawing/2014/main" id="{0F5B046F-3766-BE4E-80D2-8B812BD81801}"/>
              </a:ext>
            </a:extLst>
          </p:cNvPr>
          <p:cNvSpPr>
            <a:spLocks noGrp="1"/>
          </p:cNvSpPr>
          <p:nvPr>
            <p:ph type="sldNum" sz="quarter" idx="12"/>
          </p:nvPr>
        </p:nvSpPr>
        <p:spPr/>
        <p:txBody>
          <a:bodyPr/>
          <a:lstStyle>
            <a:lvl1pPr>
              <a:defRPr/>
            </a:lvl1pPr>
          </a:lstStyle>
          <a:p>
            <a:pPr>
              <a:defRPr/>
            </a:pPr>
            <a:fld id="{567D0EE1-F0A4-DA46-BEEE-592596D39CE9}" type="slidenum">
              <a:rPr lang="en-US" altLang="en-US"/>
              <a:pPr>
                <a:defRPr/>
              </a:pPr>
              <a:t>‹#›</a:t>
            </a:fld>
            <a:endParaRPr lang="en-US" altLang="en-US"/>
          </a:p>
        </p:txBody>
      </p:sp>
    </p:spTree>
    <p:extLst>
      <p:ext uri="{BB962C8B-B14F-4D97-AF65-F5344CB8AC3E}">
        <p14:creationId xmlns:p14="http://schemas.microsoft.com/office/powerpoint/2010/main" val="37244005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EB29ED60-4564-ED4A-A214-9771C7D9B0AF}"/>
              </a:ext>
            </a:extLst>
          </p:cNvPr>
          <p:cNvSpPr>
            <a:spLocks noGrp="1"/>
          </p:cNvSpPr>
          <p:nvPr>
            <p:ph type="dt" sz="half" idx="10"/>
          </p:nvPr>
        </p:nvSpPr>
        <p:spPr/>
        <p:txBody>
          <a:bodyPr/>
          <a:lstStyle>
            <a:lvl1pPr>
              <a:defRPr/>
            </a:lvl1pPr>
          </a:lstStyle>
          <a:p>
            <a:pPr>
              <a:defRPr/>
            </a:pPr>
            <a:r>
              <a:rPr lang="en-US"/>
              <a:t>05/09/2023</a:t>
            </a:r>
            <a:endParaRPr lang="en-US" dirty="0"/>
          </a:p>
        </p:txBody>
      </p:sp>
      <p:sp>
        <p:nvSpPr>
          <p:cNvPr id="6" name="Footer Placeholder 4">
            <a:extLst>
              <a:ext uri="{FF2B5EF4-FFF2-40B4-BE49-F238E27FC236}">
                <a16:creationId xmlns:a16="http://schemas.microsoft.com/office/drawing/2014/main" id="{1DC9A2E3-35D8-934E-9DA3-EF0942CAA036}"/>
              </a:ext>
            </a:extLst>
          </p:cNvPr>
          <p:cNvSpPr>
            <a:spLocks noGrp="1"/>
          </p:cNvSpPr>
          <p:nvPr>
            <p:ph type="ftr" sz="quarter" idx="11"/>
          </p:nvPr>
        </p:nvSpPr>
        <p:spPr/>
        <p:txBody>
          <a:bodyPr/>
          <a:lstStyle>
            <a:lvl1pPr>
              <a:defRPr/>
            </a:lvl1pPr>
          </a:lstStyle>
          <a:p>
            <a:pPr>
              <a:defRPr/>
            </a:pPr>
            <a:r>
              <a:rPr lang="en-US"/>
              <a:t>CERES STM</a:t>
            </a:r>
            <a:endParaRPr lang="en-US" dirty="0"/>
          </a:p>
        </p:txBody>
      </p:sp>
      <p:sp>
        <p:nvSpPr>
          <p:cNvPr id="7" name="Slide Number Placeholder 5">
            <a:extLst>
              <a:ext uri="{FF2B5EF4-FFF2-40B4-BE49-F238E27FC236}">
                <a16:creationId xmlns:a16="http://schemas.microsoft.com/office/drawing/2014/main" id="{86C5BFD6-9683-EA49-8B99-F738A3140FEA}"/>
              </a:ext>
            </a:extLst>
          </p:cNvPr>
          <p:cNvSpPr>
            <a:spLocks noGrp="1"/>
          </p:cNvSpPr>
          <p:nvPr>
            <p:ph type="sldNum" sz="quarter" idx="12"/>
          </p:nvPr>
        </p:nvSpPr>
        <p:spPr/>
        <p:txBody>
          <a:bodyPr/>
          <a:lstStyle>
            <a:lvl1pPr>
              <a:defRPr/>
            </a:lvl1pPr>
          </a:lstStyle>
          <a:p>
            <a:pPr>
              <a:defRPr/>
            </a:pPr>
            <a:fld id="{9780EC9B-9D58-D441-81EC-8165EABED057}" type="slidenum">
              <a:rPr lang="en-US" altLang="en-US"/>
              <a:pPr>
                <a:defRPr/>
              </a:pPr>
              <a:t>‹#›</a:t>
            </a:fld>
            <a:endParaRPr lang="en-US" altLang="en-US"/>
          </a:p>
        </p:txBody>
      </p:sp>
    </p:spTree>
    <p:extLst>
      <p:ext uri="{BB962C8B-B14F-4D97-AF65-F5344CB8AC3E}">
        <p14:creationId xmlns:p14="http://schemas.microsoft.com/office/powerpoint/2010/main" val="5198003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A2CE2633-EA02-BF45-A2AD-4562F618D9F2}"/>
              </a:ext>
            </a:extLst>
          </p:cNvPr>
          <p:cNvSpPr>
            <a:spLocks noGrp="1"/>
          </p:cNvSpPr>
          <p:nvPr>
            <p:ph type="dt" sz="half" idx="10"/>
          </p:nvPr>
        </p:nvSpPr>
        <p:spPr/>
        <p:txBody>
          <a:bodyPr/>
          <a:lstStyle>
            <a:lvl1pPr>
              <a:defRPr/>
            </a:lvl1pPr>
          </a:lstStyle>
          <a:p>
            <a:pPr>
              <a:defRPr/>
            </a:pPr>
            <a:r>
              <a:rPr lang="en-US"/>
              <a:t>05/09/2023</a:t>
            </a:r>
            <a:endParaRPr lang="en-US" dirty="0"/>
          </a:p>
        </p:txBody>
      </p:sp>
      <p:sp>
        <p:nvSpPr>
          <p:cNvPr id="6" name="Footer Placeholder 4">
            <a:extLst>
              <a:ext uri="{FF2B5EF4-FFF2-40B4-BE49-F238E27FC236}">
                <a16:creationId xmlns:a16="http://schemas.microsoft.com/office/drawing/2014/main" id="{CAAD911E-A668-2343-97D8-30C57092A11F}"/>
              </a:ext>
            </a:extLst>
          </p:cNvPr>
          <p:cNvSpPr>
            <a:spLocks noGrp="1"/>
          </p:cNvSpPr>
          <p:nvPr>
            <p:ph type="ftr" sz="quarter" idx="11"/>
          </p:nvPr>
        </p:nvSpPr>
        <p:spPr/>
        <p:txBody>
          <a:bodyPr/>
          <a:lstStyle>
            <a:lvl1pPr>
              <a:defRPr/>
            </a:lvl1pPr>
          </a:lstStyle>
          <a:p>
            <a:pPr>
              <a:defRPr/>
            </a:pPr>
            <a:r>
              <a:rPr lang="en-US"/>
              <a:t>CERES STM</a:t>
            </a:r>
            <a:endParaRPr lang="en-US" dirty="0"/>
          </a:p>
        </p:txBody>
      </p:sp>
      <p:sp>
        <p:nvSpPr>
          <p:cNvPr id="7" name="Slide Number Placeholder 5">
            <a:extLst>
              <a:ext uri="{FF2B5EF4-FFF2-40B4-BE49-F238E27FC236}">
                <a16:creationId xmlns:a16="http://schemas.microsoft.com/office/drawing/2014/main" id="{4EF76641-243C-D24D-A92A-E11797E8D5C0}"/>
              </a:ext>
            </a:extLst>
          </p:cNvPr>
          <p:cNvSpPr>
            <a:spLocks noGrp="1"/>
          </p:cNvSpPr>
          <p:nvPr>
            <p:ph type="sldNum" sz="quarter" idx="12"/>
          </p:nvPr>
        </p:nvSpPr>
        <p:spPr/>
        <p:txBody>
          <a:bodyPr/>
          <a:lstStyle>
            <a:lvl1pPr>
              <a:defRPr/>
            </a:lvl1pPr>
          </a:lstStyle>
          <a:p>
            <a:pPr>
              <a:defRPr/>
            </a:pPr>
            <a:fld id="{4158EF99-708D-734B-B0DE-307FF332FF4F}" type="slidenum">
              <a:rPr lang="en-US" altLang="en-US"/>
              <a:pPr>
                <a:defRPr/>
              </a:pPr>
              <a:t>‹#›</a:t>
            </a:fld>
            <a:endParaRPr lang="en-US" altLang="en-US"/>
          </a:p>
        </p:txBody>
      </p:sp>
    </p:spTree>
    <p:extLst>
      <p:ext uri="{BB962C8B-B14F-4D97-AF65-F5344CB8AC3E}">
        <p14:creationId xmlns:p14="http://schemas.microsoft.com/office/powerpoint/2010/main" val="38794839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B095BAD-9500-0B4E-AB1B-066A6CEF8F73}"/>
              </a:ext>
            </a:extLst>
          </p:cNvPr>
          <p:cNvSpPr>
            <a:spLocks noGrp="1"/>
          </p:cNvSpPr>
          <p:nvPr>
            <p:ph type="dt" sz="half" idx="10"/>
          </p:nvPr>
        </p:nvSpPr>
        <p:spPr/>
        <p:txBody>
          <a:bodyPr/>
          <a:lstStyle>
            <a:lvl1pPr>
              <a:defRPr/>
            </a:lvl1pPr>
          </a:lstStyle>
          <a:p>
            <a:pPr>
              <a:defRPr/>
            </a:pPr>
            <a:r>
              <a:rPr lang="en-US"/>
              <a:t>05/09/2023</a:t>
            </a:r>
            <a:endParaRPr lang="en-US" dirty="0"/>
          </a:p>
        </p:txBody>
      </p:sp>
      <p:sp>
        <p:nvSpPr>
          <p:cNvPr id="5" name="Footer Placeholder 4">
            <a:extLst>
              <a:ext uri="{FF2B5EF4-FFF2-40B4-BE49-F238E27FC236}">
                <a16:creationId xmlns:a16="http://schemas.microsoft.com/office/drawing/2014/main" id="{EE15C603-5EB8-3845-9DC5-74C4940125DA}"/>
              </a:ext>
            </a:extLst>
          </p:cNvPr>
          <p:cNvSpPr>
            <a:spLocks noGrp="1"/>
          </p:cNvSpPr>
          <p:nvPr>
            <p:ph type="ftr" sz="quarter" idx="11"/>
          </p:nvPr>
        </p:nvSpPr>
        <p:spPr/>
        <p:txBody>
          <a:bodyPr/>
          <a:lstStyle>
            <a:lvl1pPr>
              <a:defRPr/>
            </a:lvl1pPr>
          </a:lstStyle>
          <a:p>
            <a:pPr>
              <a:defRPr/>
            </a:pPr>
            <a:r>
              <a:rPr lang="en-US"/>
              <a:t>CERES STM</a:t>
            </a:r>
            <a:endParaRPr lang="en-US" dirty="0"/>
          </a:p>
        </p:txBody>
      </p:sp>
      <p:sp>
        <p:nvSpPr>
          <p:cNvPr id="6" name="Slide Number Placeholder 5">
            <a:extLst>
              <a:ext uri="{FF2B5EF4-FFF2-40B4-BE49-F238E27FC236}">
                <a16:creationId xmlns:a16="http://schemas.microsoft.com/office/drawing/2014/main" id="{6953C211-51BD-8244-B5D1-049168809B16}"/>
              </a:ext>
            </a:extLst>
          </p:cNvPr>
          <p:cNvSpPr>
            <a:spLocks noGrp="1"/>
          </p:cNvSpPr>
          <p:nvPr>
            <p:ph type="sldNum" sz="quarter" idx="12"/>
          </p:nvPr>
        </p:nvSpPr>
        <p:spPr/>
        <p:txBody>
          <a:bodyPr/>
          <a:lstStyle>
            <a:lvl1pPr>
              <a:defRPr/>
            </a:lvl1pPr>
          </a:lstStyle>
          <a:p>
            <a:pPr>
              <a:defRPr/>
            </a:pPr>
            <a:fld id="{5127262D-259B-CC46-B4E9-BAECD24A34E5}" type="slidenum">
              <a:rPr lang="en-US" altLang="en-US"/>
              <a:pPr>
                <a:defRPr/>
              </a:pPr>
              <a:t>‹#›</a:t>
            </a:fld>
            <a:endParaRPr lang="en-US" altLang="en-US"/>
          </a:p>
        </p:txBody>
      </p:sp>
    </p:spTree>
    <p:extLst>
      <p:ext uri="{BB962C8B-B14F-4D97-AF65-F5344CB8AC3E}">
        <p14:creationId xmlns:p14="http://schemas.microsoft.com/office/powerpoint/2010/main" val="3064518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08E9DA6-66C5-7F4A-8471-20651D17E643}"/>
              </a:ext>
            </a:extLst>
          </p:cNvPr>
          <p:cNvSpPr>
            <a:spLocks noGrp="1"/>
          </p:cNvSpPr>
          <p:nvPr>
            <p:ph type="dt" sz="half" idx="10"/>
          </p:nvPr>
        </p:nvSpPr>
        <p:spPr/>
        <p:txBody>
          <a:bodyPr/>
          <a:lstStyle>
            <a:lvl1pPr>
              <a:defRPr/>
            </a:lvl1pPr>
          </a:lstStyle>
          <a:p>
            <a:pPr>
              <a:defRPr/>
            </a:pPr>
            <a:r>
              <a:rPr lang="en-US"/>
              <a:t>05/09/2023</a:t>
            </a:r>
            <a:endParaRPr lang="en-US" dirty="0"/>
          </a:p>
        </p:txBody>
      </p:sp>
      <p:sp>
        <p:nvSpPr>
          <p:cNvPr id="5" name="Footer Placeholder 4">
            <a:extLst>
              <a:ext uri="{FF2B5EF4-FFF2-40B4-BE49-F238E27FC236}">
                <a16:creationId xmlns:a16="http://schemas.microsoft.com/office/drawing/2014/main" id="{71527EA5-0FDA-C84F-A6DB-5D1AD9589718}"/>
              </a:ext>
            </a:extLst>
          </p:cNvPr>
          <p:cNvSpPr>
            <a:spLocks noGrp="1"/>
          </p:cNvSpPr>
          <p:nvPr>
            <p:ph type="ftr" sz="quarter" idx="11"/>
          </p:nvPr>
        </p:nvSpPr>
        <p:spPr/>
        <p:txBody>
          <a:bodyPr/>
          <a:lstStyle>
            <a:lvl1pPr>
              <a:defRPr/>
            </a:lvl1pPr>
          </a:lstStyle>
          <a:p>
            <a:pPr>
              <a:defRPr/>
            </a:pPr>
            <a:r>
              <a:rPr lang="en-US"/>
              <a:t>CERES STM</a:t>
            </a:r>
            <a:endParaRPr lang="en-US" dirty="0"/>
          </a:p>
        </p:txBody>
      </p:sp>
      <p:sp>
        <p:nvSpPr>
          <p:cNvPr id="6" name="Slide Number Placeholder 5">
            <a:extLst>
              <a:ext uri="{FF2B5EF4-FFF2-40B4-BE49-F238E27FC236}">
                <a16:creationId xmlns:a16="http://schemas.microsoft.com/office/drawing/2014/main" id="{EC910C84-A762-0A4A-9FA7-E100BE79BC1F}"/>
              </a:ext>
            </a:extLst>
          </p:cNvPr>
          <p:cNvSpPr>
            <a:spLocks noGrp="1"/>
          </p:cNvSpPr>
          <p:nvPr>
            <p:ph type="sldNum" sz="quarter" idx="12"/>
          </p:nvPr>
        </p:nvSpPr>
        <p:spPr/>
        <p:txBody>
          <a:bodyPr/>
          <a:lstStyle>
            <a:lvl1pPr>
              <a:defRPr/>
            </a:lvl1pPr>
          </a:lstStyle>
          <a:p>
            <a:pPr>
              <a:defRPr/>
            </a:pPr>
            <a:fld id="{F4C29605-7631-7549-B6A3-99159F902AC2}" type="slidenum">
              <a:rPr lang="en-US" altLang="en-US"/>
              <a:pPr>
                <a:defRPr/>
              </a:pPr>
              <a:t>‹#›</a:t>
            </a:fld>
            <a:endParaRPr lang="en-US" altLang="en-US"/>
          </a:p>
        </p:txBody>
      </p:sp>
    </p:spTree>
    <p:extLst>
      <p:ext uri="{BB962C8B-B14F-4D97-AF65-F5344CB8AC3E}">
        <p14:creationId xmlns:p14="http://schemas.microsoft.com/office/powerpoint/2010/main" val="23094348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265EBD2C-9722-4B42-BF26-A26E44D19E25}"/>
              </a:ext>
            </a:extLst>
          </p:cNvPr>
          <p:cNvSpPr>
            <a:spLocks noGrp="1"/>
          </p:cNvSpPr>
          <p:nvPr>
            <p:ph type="title"/>
          </p:nvPr>
        </p:nvSpPr>
        <p:spPr bwMode="auto">
          <a:xfrm>
            <a:off x="609600" y="53976"/>
            <a:ext cx="10972800" cy="53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5ADE4EDC-4C2C-4241-BE9E-AAF45417CB09}"/>
              </a:ext>
            </a:extLst>
          </p:cNvPr>
          <p:cNvSpPr>
            <a:spLocks noGrp="1"/>
          </p:cNvSpPr>
          <p:nvPr>
            <p:ph type="body" idx="1"/>
          </p:nvPr>
        </p:nvSpPr>
        <p:spPr bwMode="auto">
          <a:xfrm>
            <a:off x="294217" y="957264"/>
            <a:ext cx="11681883" cy="524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 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A7C33089-1F02-614E-BC76-6B14835958B6}"/>
              </a:ext>
            </a:extLst>
          </p:cNvPr>
          <p:cNvSpPr>
            <a:spLocks noGrp="1"/>
          </p:cNvSpPr>
          <p:nvPr>
            <p:ph type="dt" sz="half" idx="2"/>
          </p:nvPr>
        </p:nvSpPr>
        <p:spPr>
          <a:xfrm>
            <a:off x="609600" y="6532564"/>
            <a:ext cx="2844800" cy="257175"/>
          </a:xfrm>
          <a:prstGeom prst="rect">
            <a:avLst/>
          </a:prstGeom>
        </p:spPr>
        <p:txBody>
          <a:bodyPr vert="horz" lIns="91440" tIns="45720" rIns="91440" bIns="45720" rtlCol="0" anchor="ctr"/>
          <a:lstStyle>
            <a:lvl1pPr algn="l" eaLnBrk="1" fontAlgn="auto" hangingPunct="1">
              <a:spcBef>
                <a:spcPts val="0"/>
              </a:spcBef>
              <a:spcAft>
                <a:spcPts val="0"/>
              </a:spcAft>
              <a:defRPr sz="1000">
                <a:solidFill>
                  <a:srgbClr val="FFFF00"/>
                </a:solidFill>
                <a:latin typeface="+mn-lt"/>
                <a:ea typeface="+mn-ea"/>
                <a:cs typeface="+mn-cs"/>
              </a:defRPr>
            </a:lvl1pPr>
          </a:lstStyle>
          <a:p>
            <a:pPr>
              <a:defRPr/>
            </a:pPr>
            <a:r>
              <a:rPr lang="en-US"/>
              <a:t>05/09/2023</a:t>
            </a:r>
            <a:endParaRPr lang="en-US" dirty="0"/>
          </a:p>
        </p:txBody>
      </p:sp>
      <p:sp>
        <p:nvSpPr>
          <p:cNvPr id="5" name="Footer Placeholder 4">
            <a:extLst>
              <a:ext uri="{FF2B5EF4-FFF2-40B4-BE49-F238E27FC236}">
                <a16:creationId xmlns:a16="http://schemas.microsoft.com/office/drawing/2014/main" id="{FAF4EC90-7A03-B74C-9EAB-3869357E6C2E}"/>
              </a:ext>
            </a:extLst>
          </p:cNvPr>
          <p:cNvSpPr>
            <a:spLocks noGrp="1"/>
          </p:cNvSpPr>
          <p:nvPr>
            <p:ph type="ftr" sz="quarter" idx="3"/>
          </p:nvPr>
        </p:nvSpPr>
        <p:spPr>
          <a:xfrm>
            <a:off x="4165600" y="6532564"/>
            <a:ext cx="3733800" cy="257175"/>
          </a:xfrm>
          <a:prstGeom prst="rect">
            <a:avLst/>
          </a:prstGeom>
        </p:spPr>
        <p:txBody>
          <a:bodyPr vert="horz" lIns="91440" tIns="45720" rIns="91440" bIns="45720" rtlCol="0" anchor="ctr"/>
          <a:lstStyle>
            <a:lvl1pPr algn="ctr" eaLnBrk="1" fontAlgn="auto" hangingPunct="1">
              <a:spcBef>
                <a:spcPts val="0"/>
              </a:spcBef>
              <a:spcAft>
                <a:spcPts val="0"/>
              </a:spcAft>
              <a:defRPr sz="1000">
                <a:solidFill>
                  <a:srgbClr val="FFFF00"/>
                </a:solidFill>
                <a:latin typeface="+mn-lt"/>
                <a:ea typeface="+mn-ea"/>
                <a:cs typeface="+mn-cs"/>
              </a:defRPr>
            </a:lvl1pPr>
          </a:lstStyle>
          <a:p>
            <a:pPr>
              <a:defRPr/>
            </a:pPr>
            <a:r>
              <a:rPr lang="en-US"/>
              <a:t>CERES STM</a:t>
            </a:r>
            <a:endParaRPr lang="en-US" dirty="0"/>
          </a:p>
        </p:txBody>
      </p:sp>
      <p:sp>
        <p:nvSpPr>
          <p:cNvPr id="6" name="Slide Number Placeholder 5">
            <a:extLst>
              <a:ext uri="{FF2B5EF4-FFF2-40B4-BE49-F238E27FC236}">
                <a16:creationId xmlns:a16="http://schemas.microsoft.com/office/drawing/2014/main" id="{5C90C21D-D527-A645-A0C8-A03651CB3D22}"/>
              </a:ext>
            </a:extLst>
          </p:cNvPr>
          <p:cNvSpPr>
            <a:spLocks noGrp="1"/>
          </p:cNvSpPr>
          <p:nvPr>
            <p:ph type="sldNum" sz="quarter" idx="4"/>
          </p:nvPr>
        </p:nvSpPr>
        <p:spPr>
          <a:xfrm>
            <a:off x="8858251" y="6532564"/>
            <a:ext cx="2844800" cy="25717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000">
                <a:solidFill>
                  <a:srgbClr val="FFFF00"/>
                </a:solidFill>
                <a:latin typeface="Calibri" charset="0"/>
                <a:ea typeface="ヒラギノ角ゴ Pro W3" charset="-128"/>
              </a:defRPr>
            </a:lvl1pPr>
          </a:lstStyle>
          <a:p>
            <a:pPr>
              <a:defRPr/>
            </a:pPr>
            <a:fld id="{41676FBC-4B63-364D-8808-8EF184EFB2A0}"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defTabSz="457200" rtl="0" eaLnBrk="0" fontAlgn="base" hangingPunct="0">
        <a:spcBef>
          <a:spcPct val="0"/>
        </a:spcBef>
        <a:spcAft>
          <a:spcPct val="0"/>
        </a:spcAft>
        <a:defRPr sz="2200" kern="1200">
          <a:solidFill>
            <a:srgbClr val="FFFF00"/>
          </a:solidFill>
          <a:latin typeface="Comic Sans MS"/>
          <a:ea typeface="ヒラギノ角ゴ Pro W3" charset="-128"/>
          <a:cs typeface="Comic Sans MS"/>
        </a:defRPr>
      </a:lvl1pPr>
      <a:lvl2pPr algn="ctr" defTabSz="457200" rtl="0" eaLnBrk="0" fontAlgn="base" hangingPunct="0">
        <a:spcBef>
          <a:spcPct val="0"/>
        </a:spcBef>
        <a:spcAft>
          <a:spcPct val="0"/>
        </a:spcAft>
        <a:defRPr sz="2200">
          <a:solidFill>
            <a:srgbClr val="FFFF00"/>
          </a:solidFill>
          <a:latin typeface="Comic Sans MS" charset="0"/>
          <a:ea typeface="ヒラギノ角ゴ Pro W3" charset="-128"/>
          <a:cs typeface="Comic Sans MS" charset="0"/>
        </a:defRPr>
      </a:lvl2pPr>
      <a:lvl3pPr algn="ctr" defTabSz="457200" rtl="0" eaLnBrk="0" fontAlgn="base" hangingPunct="0">
        <a:spcBef>
          <a:spcPct val="0"/>
        </a:spcBef>
        <a:spcAft>
          <a:spcPct val="0"/>
        </a:spcAft>
        <a:defRPr sz="2200">
          <a:solidFill>
            <a:srgbClr val="FFFF00"/>
          </a:solidFill>
          <a:latin typeface="Comic Sans MS" charset="0"/>
          <a:ea typeface="ヒラギノ角ゴ Pro W3" charset="-128"/>
          <a:cs typeface="Comic Sans MS" charset="0"/>
        </a:defRPr>
      </a:lvl3pPr>
      <a:lvl4pPr algn="ctr" defTabSz="457200" rtl="0" eaLnBrk="0" fontAlgn="base" hangingPunct="0">
        <a:spcBef>
          <a:spcPct val="0"/>
        </a:spcBef>
        <a:spcAft>
          <a:spcPct val="0"/>
        </a:spcAft>
        <a:defRPr sz="2200">
          <a:solidFill>
            <a:srgbClr val="FFFF00"/>
          </a:solidFill>
          <a:latin typeface="Comic Sans MS" charset="0"/>
          <a:ea typeface="ヒラギノ角ゴ Pro W3" charset="-128"/>
          <a:cs typeface="Comic Sans MS" charset="0"/>
        </a:defRPr>
      </a:lvl4pPr>
      <a:lvl5pPr algn="ctr" defTabSz="457200" rtl="0" eaLnBrk="0" fontAlgn="base" hangingPunct="0">
        <a:spcBef>
          <a:spcPct val="0"/>
        </a:spcBef>
        <a:spcAft>
          <a:spcPct val="0"/>
        </a:spcAft>
        <a:defRPr sz="2200">
          <a:solidFill>
            <a:srgbClr val="FFFF00"/>
          </a:solidFill>
          <a:latin typeface="Comic Sans MS" charset="0"/>
          <a:ea typeface="ヒラギノ角ゴ Pro W3" charset="-128"/>
          <a:cs typeface="Comic Sans MS" charset="0"/>
        </a:defRPr>
      </a:lvl5pPr>
      <a:lvl6pPr marL="457200" algn="ctr" defTabSz="457200" rtl="0" fontAlgn="base">
        <a:spcBef>
          <a:spcPct val="0"/>
        </a:spcBef>
        <a:spcAft>
          <a:spcPct val="0"/>
        </a:spcAft>
        <a:defRPr sz="3200">
          <a:solidFill>
            <a:srgbClr val="FFFF00"/>
          </a:solidFill>
          <a:latin typeface="Comic Sans MS" charset="0"/>
          <a:ea typeface="ヒラギノ角ゴ Pro W3" charset="-128"/>
        </a:defRPr>
      </a:lvl6pPr>
      <a:lvl7pPr marL="914400" algn="ctr" defTabSz="457200" rtl="0" fontAlgn="base">
        <a:spcBef>
          <a:spcPct val="0"/>
        </a:spcBef>
        <a:spcAft>
          <a:spcPct val="0"/>
        </a:spcAft>
        <a:defRPr sz="3200">
          <a:solidFill>
            <a:srgbClr val="FFFF00"/>
          </a:solidFill>
          <a:latin typeface="Comic Sans MS" charset="0"/>
          <a:ea typeface="ヒラギノ角ゴ Pro W3" charset="-128"/>
        </a:defRPr>
      </a:lvl7pPr>
      <a:lvl8pPr marL="1371600" algn="ctr" defTabSz="457200" rtl="0" fontAlgn="base">
        <a:spcBef>
          <a:spcPct val="0"/>
        </a:spcBef>
        <a:spcAft>
          <a:spcPct val="0"/>
        </a:spcAft>
        <a:defRPr sz="3200">
          <a:solidFill>
            <a:srgbClr val="FFFF00"/>
          </a:solidFill>
          <a:latin typeface="Comic Sans MS" charset="0"/>
          <a:ea typeface="ヒラギノ角ゴ Pro W3" charset="-128"/>
        </a:defRPr>
      </a:lvl8pPr>
      <a:lvl9pPr marL="1828800" algn="ctr" defTabSz="457200" rtl="0" fontAlgn="base">
        <a:spcBef>
          <a:spcPct val="0"/>
        </a:spcBef>
        <a:spcAft>
          <a:spcPct val="0"/>
        </a:spcAft>
        <a:defRPr sz="3200">
          <a:solidFill>
            <a:srgbClr val="FFFF00"/>
          </a:solidFill>
          <a:latin typeface="Comic Sans MS" charset="0"/>
          <a:ea typeface="ヒラギノ角ゴ Pro W3" charset="-128"/>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2000" kern="1200">
          <a:solidFill>
            <a:schemeClr val="bg1"/>
          </a:solidFill>
          <a:latin typeface="Comic Sans MS"/>
          <a:ea typeface="ヒラギノ角ゴ Pro W3" charset="-128"/>
          <a:cs typeface="Comic Sans MS"/>
        </a:defRPr>
      </a:lvl1pPr>
      <a:lvl2pPr marL="742950" indent="-285750" algn="l" defTabSz="457200" rtl="0" eaLnBrk="0" fontAlgn="base" hangingPunct="0">
        <a:spcBef>
          <a:spcPct val="20000"/>
        </a:spcBef>
        <a:spcAft>
          <a:spcPct val="0"/>
        </a:spcAft>
        <a:buFont typeface="Arial" panose="020B0604020202020204" pitchFamily="34" charset="0"/>
        <a:buChar char="–"/>
        <a:defRPr kern="1200">
          <a:solidFill>
            <a:schemeClr val="bg1"/>
          </a:solidFill>
          <a:latin typeface="Comic Sans MS"/>
          <a:ea typeface="ヒラギノ角ゴ Pro W3" charset="-128"/>
          <a:cs typeface="Comic Sans MS"/>
        </a:defRPr>
      </a:lvl2pPr>
      <a:lvl3pPr marL="914400" algn="l" defTabSz="457200" rtl="0" eaLnBrk="0" fontAlgn="base" hangingPunct="0">
        <a:spcBef>
          <a:spcPct val="20000"/>
        </a:spcBef>
        <a:spcAft>
          <a:spcPct val="0"/>
        </a:spcAft>
        <a:buFont typeface="Arial" panose="020B0604020202020204" pitchFamily="34" charset="0"/>
        <a:defRPr kern="1200">
          <a:solidFill>
            <a:schemeClr val="bg1"/>
          </a:solidFill>
          <a:latin typeface="Comic Sans MS"/>
          <a:ea typeface="ヒラギノ角ゴ Pro W3" charset="-128"/>
          <a:cs typeface="Comic Sans MS"/>
        </a:defRPr>
      </a:lvl3pPr>
      <a:lvl4pPr marL="1600200" indent="-228600" algn="l" defTabSz="457200" rtl="0" eaLnBrk="0" fontAlgn="base" hangingPunct="0">
        <a:spcBef>
          <a:spcPct val="20000"/>
        </a:spcBef>
        <a:spcAft>
          <a:spcPct val="0"/>
        </a:spcAft>
        <a:buFont typeface="Arial" panose="020B0604020202020204" pitchFamily="34" charset="0"/>
        <a:buChar char="–"/>
        <a:defRPr kern="1200">
          <a:solidFill>
            <a:schemeClr val="bg1"/>
          </a:solidFill>
          <a:latin typeface="Comic Sans MS"/>
          <a:ea typeface="ヒラギノ角ゴ Pro W3" charset="-128"/>
          <a:cs typeface="Comic Sans MS"/>
        </a:defRPr>
      </a:lvl4pPr>
      <a:lvl5pPr marL="2057400" indent="-228600" algn="l" defTabSz="457200" rtl="0" eaLnBrk="0" fontAlgn="base" hangingPunct="0">
        <a:spcBef>
          <a:spcPct val="20000"/>
        </a:spcBef>
        <a:spcAft>
          <a:spcPct val="0"/>
        </a:spcAft>
        <a:buFont typeface="Arial" panose="020B0604020202020204" pitchFamily="34" charset="0"/>
        <a:buChar char="»"/>
        <a:defRPr kern="1200">
          <a:solidFill>
            <a:schemeClr val="bg1"/>
          </a:solidFill>
          <a:latin typeface="Comic Sans MS"/>
          <a:ea typeface="ヒラギノ角ゴ Pro W3" charset="-128"/>
          <a:cs typeface="Comic Sans M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6.png"/><Relationship Id="rId4" Type="http://schemas.openxmlformats.org/officeDocument/2006/relationships/image" Target="../media/image5.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9.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5.emf"/><Relationship Id="rId5" Type="http://schemas.openxmlformats.org/officeDocument/2006/relationships/image" Target="../media/image24.emf"/><Relationship Id="rId4" Type="http://schemas.openxmlformats.org/officeDocument/2006/relationships/image" Target="../media/image23.emf"/></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1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1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46.png"/><Relationship Id="rId4" Type="http://schemas.openxmlformats.org/officeDocument/2006/relationships/image" Target="../media/image45.png"/></Relationships>
</file>

<file path=ppt/slides/_rels/slide1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8.em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2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FF2B5EF4-FFF2-40B4-BE49-F238E27FC236}">
                <a16:creationId xmlns:a16="http://schemas.microsoft.com/office/drawing/2014/main" id="{1DCE4D83-DE8D-1F70-6E8A-1707A3CA429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9051"/>
            <a:ext cx="26993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a:extLst>
              <a:ext uri="{FF2B5EF4-FFF2-40B4-BE49-F238E27FC236}">
                <a16:creationId xmlns:a16="http://schemas.microsoft.com/office/drawing/2014/main" id="{BEB1629B-6182-55E3-4978-08D3C502683F}"/>
              </a:ext>
            </a:extLst>
          </p:cNvPr>
          <p:cNvSpPr txBox="1">
            <a:spLocks/>
          </p:cNvSpPr>
          <p:nvPr/>
        </p:nvSpPr>
        <p:spPr bwMode="auto">
          <a:xfrm>
            <a:off x="2705629" y="797682"/>
            <a:ext cx="7285037"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457200" rtl="0" eaLnBrk="0" fontAlgn="base" hangingPunct="0">
              <a:spcBef>
                <a:spcPct val="0"/>
              </a:spcBef>
              <a:spcAft>
                <a:spcPct val="0"/>
              </a:spcAft>
              <a:defRPr sz="2200" kern="1200">
                <a:solidFill>
                  <a:srgbClr val="FFFF00"/>
                </a:solidFill>
                <a:latin typeface="Comic Sans MS"/>
                <a:ea typeface="ヒラギノ角ゴ Pro W3" charset="-128"/>
                <a:cs typeface="Comic Sans MS"/>
              </a:defRPr>
            </a:lvl1pPr>
            <a:lvl2pPr algn="ctr" defTabSz="457200" rtl="0" eaLnBrk="0" fontAlgn="base" hangingPunct="0">
              <a:spcBef>
                <a:spcPct val="0"/>
              </a:spcBef>
              <a:spcAft>
                <a:spcPct val="0"/>
              </a:spcAft>
              <a:defRPr sz="2200">
                <a:solidFill>
                  <a:srgbClr val="FFFF00"/>
                </a:solidFill>
                <a:latin typeface="Comic Sans MS" charset="0"/>
                <a:ea typeface="ヒラギノ角ゴ Pro W3" charset="-128"/>
                <a:cs typeface="Comic Sans MS" charset="0"/>
              </a:defRPr>
            </a:lvl2pPr>
            <a:lvl3pPr algn="ctr" defTabSz="457200" rtl="0" eaLnBrk="0" fontAlgn="base" hangingPunct="0">
              <a:spcBef>
                <a:spcPct val="0"/>
              </a:spcBef>
              <a:spcAft>
                <a:spcPct val="0"/>
              </a:spcAft>
              <a:defRPr sz="2200">
                <a:solidFill>
                  <a:srgbClr val="FFFF00"/>
                </a:solidFill>
                <a:latin typeface="Comic Sans MS" charset="0"/>
                <a:ea typeface="ヒラギノ角ゴ Pro W3" charset="-128"/>
                <a:cs typeface="Comic Sans MS" charset="0"/>
              </a:defRPr>
            </a:lvl3pPr>
            <a:lvl4pPr algn="ctr" defTabSz="457200" rtl="0" eaLnBrk="0" fontAlgn="base" hangingPunct="0">
              <a:spcBef>
                <a:spcPct val="0"/>
              </a:spcBef>
              <a:spcAft>
                <a:spcPct val="0"/>
              </a:spcAft>
              <a:defRPr sz="2200">
                <a:solidFill>
                  <a:srgbClr val="FFFF00"/>
                </a:solidFill>
                <a:latin typeface="Comic Sans MS" charset="0"/>
                <a:ea typeface="ヒラギノ角ゴ Pro W3" charset="-128"/>
                <a:cs typeface="Comic Sans MS" charset="0"/>
              </a:defRPr>
            </a:lvl4pPr>
            <a:lvl5pPr algn="ctr" defTabSz="457200" rtl="0" eaLnBrk="0" fontAlgn="base" hangingPunct="0">
              <a:spcBef>
                <a:spcPct val="0"/>
              </a:spcBef>
              <a:spcAft>
                <a:spcPct val="0"/>
              </a:spcAft>
              <a:defRPr sz="2200">
                <a:solidFill>
                  <a:srgbClr val="FFFF00"/>
                </a:solidFill>
                <a:latin typeface="Comic Sans MS" charset="0"/>
                <a:ea typeface="ヒラギノ角ゴ Pro W3" charset="-128"/>
                <a:cs typeface="Comic Sans MS" charset="0"/>
              </a:defRPr>
            </a:lvl5pPr>
            <a:lvl6pPr marL="457200" algn="ctr" defTabSz="457200" rtl="0" fontAlgn="base">
              <a:spcBef>
                <a:spcPct val="0"/>
              </a:spcBef>
              <a:spcAft>
                <a:spcPct val="0"/>
              </a:spcAft>
              <a:defRPr sz="3200">
                <a:solidFill>
                  <a:srgbClr val="FFFF00"/>
                </a:solidFill>
                <a:latin typeface="Comic Sans MS" charset="0"/>
                <a:ea typeface="ヒラギノ角ゴ Pro W3" charset="-128"/>
              </a:defRPr>
            </a:lvl6pPr>
            <a:lvl7pPr marL="914400" algn="ctr" defTabSz="457200" rtl="0" fontAlgn="base">
              <a:spcBef>
                <a:spcPct val="0"/>
              </a:spcBef>
              <a:spcAft>
                <a:spcPct val="0"/>
              </a:spcAft>
              <a:defRPr sz="3200">
                <a:solidFill>
                  <a:srgbClr val="FFFF00"/>
                </a:solidFill>
                <a:latin typeface="Comic Sans MS" charset="0"/>
                <a:ea typeface="ヒラギノ角ゴ Pro W3" charset="-128"/>
              </a:defRPr>
            </a:lvl7pPr>
            <a:lvl8pPr marL="1371600" algn="ctr" defTabSz="457200" rtl="0" fontAlgn="base">
              <a:spcBef>
                <a:spcPct val="0"/>
              </a:spcBef>
              <a:spcAft>
                <a:spcPct val="0"/>
              </a:spcAft>
              <a:defRPr sz="3200">
                <a:solidFill>
                  <a:srgbClr val="FFFF00"/>
                </a:solidFill>
                <a:latin typeface="Comic Sans MS" charset="0"/>
                <a:ea typeface="ヒラギノ角ゴ Pro W3" charset="-128"/>
              </a:defRPr>
            </a:lvl8pPr>
            <a:lvl9pPr marL="1828800" algn="ctr" defTabSz="457200" rtl="0" fontAlgn="base">
              <a:spcBef>
                <a:spcPct val="0"/>
              </a:spcBef>
              <a:spcAft>
                <a:spcPct val="0"/>
              </a:spcAft>
              <a:defRPr sz="3200">
                <a:solidFill>
                  <a:srgbClr val="FFFF00"/>
                </a:solidFill>
                <a:latin typeface="Comic Sans MS" charset="0"/>
                <a:ea typeface="ヒラギノ角ゴ Pro W3" charset="-128"/>
              </a:defRPr>
            </a:lvl9pPr>
          </a:lstStyle>
          <a:p>
            <a:pPr eaLnBrk="1" hangingPunct="1"/>
            <a:r>
              <a:rPr lang="en-US" altLang="en-US" sz="2800" dirty="0">
                <a:latin typeface="Optima" panose="02000503060000020004" pitchFamily="2" charset="0"/>
                <a:ea typeface="ヒラギノ角ゴ Pro W3" panose="020B0300000000000000" pitchFamily="34" charset="-128"/>
                <a:cs typeface="Comic Sans MS" panose="030F0902030302020204" pitchFamily="66" charset="0"/>
              </a:rPr>
              <a:t>CERES Angular Distribution Model Working Group Report</a:t>
            </a:r>
          </a:p>
        </p:txBody>
      </p:sp>
      <p:sp>
        <p:nvSpPr>
          <p:cNvPr id="11" name="Subtitle 2">
            <a:extLst>
              <a:ext uri="{FF2B5EF4-FFF2-40B4-BE49-F238E27FC236}">
                <a16:creationId xmlns:a16="http://schemas.microsoft.com/office/drawing/2014/main" id="{1CAAFAE3-5DB5-C353-9216-698C41346298}"/>
              </a:ext>
            </a:extLst>
          </p:cNvPr>
          <p:cNvSpPr txBox="1">
            <a:spLocks/>
          </p:cNvSpPr>
          <p:nvPr/>
        </p:nvSpPr>
        <p:spPr bwMode="auto">
          <a:xfrm>
            <a:off x="2428875" y="3025203"/>
            <a:ext cx="7334250" cy="3055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defTabSz="457200"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Comic Sans MS"/>
                <a:ea typeface="ヒラギノ角ゴ Pro W3" charset="-128"/>
                <a:cs typeface="Comic Sans MS"/>
              </a:defRPr>
            </a:lvl1pPr>
            <a:lvl2pPr marL="457200" indent="0" algn="ctr" defTabSz="457200" rtl="0" eaLnBrk="0" fontAlgn="base" hangingPunct="0">
              <a:spcBef>
                <a:spcPct val="20000"/>
              </a:spcBef>
              <a:spcAft>
                <a:spcPct val="0"/>
              </a:spcAft>
              <a:buFont typeface="Arial" panose="020B0604020202020204" pitchFamily="34" charset="0"/>
              <a:buNone/>
              <a:defRPr kern="1200">
                <a:solidFill>
                  <a:schemeClr val="tx1">
                    <a:tint val="75000"/>
                  </a:schemeClr>
                </a:solidFill>
                <a:latin typeface="Comic Sans MS"/>
                <a:ea typeface="ヒラギノ角ゴ Pro W3" charset="-128"/>
                <a:cs typeface="Comic Sans MS"/>
              </a:defRPr>
            </a:lvl2pPr>
            <a:lvl3pPr marL="914400" indent="0" algn="ctr" defTabSz="457200" rtl="0" eaLnBrk="0" fontAlgn="base" hangingPunct="0">
              <a:spcBef>
                <a:spcPct val="20000"/>
              </a:spcBef>
              <a:spcAft>
                <a:spcPct val="0"/>
              </a:spcAft>
              <a:buFont typeface="Arial" panose="020B0604020202020204" pitchFamily="34" charset="0"/>
              <a:buNone/>
              <a:defRPr kern="1200">
                <a:solidFill>
                  <a:schemeClr val="tx1">
                    <a:tint val="75000"/>
                  </a:schemeClr>
                </a:solidFill>
                <a:latin typeface="Comic Sans MS"/>
                <a:ea typeface="ヒラギノ角ゴ Pro W3" charset="-128"/>
                <a:cs typeface="Comic Sans MS"/>
              </a:defRPr>
            </a:lvl3pPr>
            <a:lvl4pPr marL="1371600" indent="0" algn="ctr" defTabSz="457200" rtl="0" eaLnBrk="0" fontAlgn="base" hangingPunct="0">
              <a:spcBef>
                <a:spcPct val="20000"/>
              </a:spcBef>
              <a:spcAft>
                <a:spcPct val="0"/>
              </a:spcAft>
              <a:buFont typeface="Arial" panose="020B0604020202020204" pitchFamily="34" charset="0"/>
              <a:buNone/>
              <a:defRPr kern="1200">
                <a:solidFill>
                  <a:schemeClr val="tx1">
                    <a:tint val="75000"/>
                  </a:schemeClr>
                </a:solidFill>
                <a:latin typeface="Comic Sans MS"/>
                <a:ea typeface="ヒラギノ角ゴ Pro W3" charset="-128"/>
                <a:cs typeface="Comic Sans MS"/>
              </a:defRPr>
            </a:lvl4pPr>
            <a:lvl5pPr marL="1828800" indent="0" algn="ctr" defTabSz="457200" rtl="0" eaLnBrk="0" fontAlgn="base" hangingPunct="0">
              <a:spcBef>
                <a:spcPct val="20000"/>
              </a:spcBef>
              <a:spcAft>
                <a:spcPct val="0"/>
              </a:spcAft>
              <a:buFont typeface="Arial" panose="020B0604020202020204" pitchFamily="34" charset="0"/>
              <a:buNone/>
              <a:defRPr kern="1200">
                <a:solidFill>
                  <a:schemeClr val="tx1">
                    <a:tint val="75000"/>
                  </a:schemeClr>
                </a:solidFill>
                <a:latin typeface="Comic Sans MS"/>
                <a:ea typeface="ヒラギノ角ゴ Pro W3" charset="-128"/>
                <a:cs typeface="Comic Sans M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eaLnBrk="1" hangingPunct="1"/>
            <a:r>
              <a:rPr lang="en-US" altLang="en-US" dirty="0" err="1">
                <a:solidFill>
                  <a:schemeClr val="bg1"/>
                </a:solidFill>
                <a:latin typeface="Optima" panose="02000503060000020004" pitchFamily="2" charset="0"/>
                <a:ea typeface="ヒラギノ角ゴ Pro W3" panose="020B0300000000000000" pitchFamily="34" charset="-128"/>
                <a:cs typeface="Comic Sans MS" panose="030F0902030302020204" pitchFamily="66" charset="0"/>
              </a:rPr>
              <a:t>Wenying</a:t>
            </a:r>
            <a:r>
              <a:rPr lang="en-US" altLang="en-US" dirty="0">
                <a:solidFill>
                  <a:schemeClr val="bg1"/>
                </a:solidFill>
                <a:latin typeface="Optima" panose="02000503060000020004" pitchFamily="2" charset="0"/>
                <a:ea typeface="ヒラギノ角ゴ Pro W3" panose="020B0300000000000000" pitchFamily="34" charset="-128"/>
                <a:cs typeface="Comic Sans MS" panose="030F0902030302020204" pitchFamily="66" charset="0"/>
              </a:rPr>
              <a:t> </a:t>
            </a:r>
            <a:r>
              <a:rPr lang="en-US" altLang="en-US" dirty="0" err="1">
                <a:solidFill>
                  <a:schemeClr val="bg1"/>
                </a:solidFill>
                <a:latin typeface="Optima" panose="02000503060000020004" pitchFamily="2" charset="0"/>
                <a:ea typeface="ヒラギノ角ゴ Pro W3" panose="020B0300000000000000" pitchFamily="34" charset="-128"/>
                <a:cs typeface="Comic Sans MS" panose="030F0902030302020204" pitchFamily="66" charset="0"/>
              </a:rPr>
              <a:t>Su</a:t>
            </a:r>
            <a:endParaRPr lang="en-US" altLang="en-US" dirty="0">
              <a:solidFill>
                <a:schemeClr val="bg1"/>
              </a:solidFill>
              <a:latin typeface="Optima" panose="02000503060000020004" pitchFamily="2" charset="0"/>
              <a:ea typeface="ヒラギノ角ゴ Pro W3" panose="020B0300000000000000" pitchFamily="34" charset="-128"/>
              <a:cs typeface="Comic Sans MS" panose="030F0902030302020204" pitchFamily="66" charset="0"/>
            </a:endParaRPr>
          </a:p>
          <a:p>
            <a:pPr eaLnBrk="1" hangingPunct="1"/>
            <a:r>
              <a:rPr lang="en-US" altLang="en-US" dirty="0">
                <a:solidFill>
                  <a:schemeClr val="bg1"/>
                </a:solidFill>
                <a:latin typeface="Optima" panose="02000503060000020004" pitchFamily="2" charset="0"/>
                <a:ea typeface="ヒラギノ角ゴ Pro W3" panose="020B0300000000000000" pitchFamily="34" charset="-128"/>
                <a:cs typeface="Comic Sans MS" panose="030F0902030302020204" pitchFamily="66" charset="0"/>
              </a:rPr>
              <a:t>Wenying.Su-1@nasa.gov</a:t>
            </a:r>
          </a:p>
          <a:p>
            <a:pPr eaLnBrk="1" hangingPunct="1"/>
            <a:r>
              <a:rPr lang="en-US" altLang="en-US" dirty="0">
                <a:solidFill>
                  <a:schemeClr val="bg1"/>
                </a:solidFill>
                <a:latin typeface="Optima" panose="02000503060000020004" pitchFamily="2" charset="0"/>
                <a:ea typeface="ヒラギノ角ゴ Pro W3" panose="020B0300000000000000" pitchFamily="34" charset="-128"/>
                <a:cs typeface="Comic Sans MS" panose="030F0902030302020204" pitchFamily="66" charset="0"/>
              </a:rPr>
              <a:t>NASA </a:t>
            </a:r>
            <a:r>
              <a:rPr lang="en-US" altLang="en-US" dirty="0" err="1">
                <a:solidFill>
                  <a:schemeClr val="bg1"/>
                </a:solidFill>
                <a:latin typeface="Optima" panose="02000503060000020004" pitchFamily="2" charset="0"/>
                <a:ea typeface="ヒラギノ角ゴ Pro W3" panose="020B0300000000000000" pitchFamily="34" charset="-128"/>
                <a:cs typeface="Comic Sans MS" panose="030F0902030302020204" pitchFamily="66" charset="0"/>
              </a:rPr>
              <a:t>LaRC</a:t>
            </a:r>
            <a:r>
              <a:rPr lang="en-US" altLang="en-US" dirty="0">
                <a:solidFill>
                  <a:schemeClr val="bg1"/>
                </a:solidFill>
                <a:latin typeface="Optima" panose="02000503060000020004" pitchFamily="2" charset="0"/>
                <a:ea typeface="ヒラギノ角ゴ Pro W3" panose="020B0300000000000000" pitchFamily="34" charset="-128"/>
                <a:cs typeface="Comic Sans MS" panose="030F0902030302020204" pitchFamily="66" charset="0"/>
              </a:rPr>
              <a:t>, Hampton VA</a:t>
            </a:r>
          </a:p>
          <a:p>
            <a:pPr eaLnBrk="1" hangingPunct="1"/>
            <a:endParaRPr lang="en-US" altLang="en-US" dirty="0">
              <a:solidFill>
                <a:schemeClr val="bg1"/>
              </a:solidFill>
              <a:latin typeface="Optima" panose="02000503060000020004" pitchFamily="2" charset="0"/>
              <a:ea typeface="ヒラギノ角ゴ Pro W3" panose="020B0300000000000000" pitchFamily="34" charset="-128"/>
              <a:cs typeface="Comic Sans MS" panose="030F0902030302020204" pitchFamily="66" charset="0"/>
            </a:endParaRPr>
          </a:p>
          <a:p>
            <a:pPr eaLnBrk="1" hangingPunct="1"/>
            <a:r>
              <a:rPr lang="en-US" altLang="en-US" dirty="0">
                <a:solidFill>
                  <a:schemeClr val="bg1"/>
                </a:solidFill>
                <a:latin typeface="Optima" panose="02000503060000020004" pitchFamily="2" charset="0"/>
                <a:ea typeface="ヒラギノ角ゴ Pro W3" panose="020B0300000000000000" pitchFamily="34" charset="-128"/>
                <a:cs typeface="Comic Sans MS" panose="030F0902030302020204" pitchFamily="66" charset="0"/>
              </a:rPr>
              <a:t>Zachary </a:t>
            </a:r>
            <a:r>
              <a:rPr lang="en-US" altLang="en-US" dirty="0" err="1">
                <a:solidFill>
                  <a:schemeClr val="bg1"/>
                </a:solidFill>
                <a:latin typeface="Optima" panose="02000503060000020004" pitchFamily="2" charset="0"/>
                <a:ea typeface="ヒラギノ角ゴ Pro W3" panose="020B0300000000000000" pitchFamily="34" charset="-128"/>
                <a:cs typeface="Comic Sans MS" panose="030F0902030302020204" pitchFamily="66" charset="0"/>
              </a:rPr>
              <a:t>Eitzen</a:t>
            </a:r>
            <a:r>
              <a:rPr lang="en-US" altLang="en-US" dirty="0">
                <a:solidFill>
                  <a:schemeClr val="bg1"/>
                </a:solidFill>
                <a:latin typeface="Optima" panose="02000503060000020004" pitchFamily="2" charset="0"/>
                <a:ea typeface="ヒラギノ角ゴ Pro W3" panose="020B0300000000000000" pitchFamily="34" charset="-128"/>
                <a:cs typeface="Comic Sans MS" panose="030F0902030302020204" pitchFamily="66" charset="0"/>
              </a:rPr>
              <a:t>   </a:t>
            </a:r>
            <a:r>
              <a:rPr lang="en-US" altLang="en-US" dirty="0" err="1">
                <a:solidFill>
                  <a:schemeClr val="bg1"/>
                </a:solidFill>
                <a:latin typeface="Optima" panose="02000503060000020004" pitchFamily="2" charset="0"/>
                <a:ea typeface="ヒラギノ角ゴ Pro W3" panose="020B0300000000000000" pitchFamily="34" charset="-128"/>
                <a:cs typeface="Comic Sans MS" panose="030F0902030302020204" pitchFamily="66" charset="0"/>
              </a:rPr>
              <a:t>Lusheng</a:t>
            </a:r>
            <a:r>
              <a:rPr lang="en-US" altLang="en-US" dirty="0">
                <a:solidFill>
                  <a:schemeClr val="bg1"/>
                </a:solidFill>
                <a:latin typeface="Optima" panose="02000503060000020004" pitchFamily="2" charset="0"/>
                <a:ea typeface="ヒラギノ角ゴ Pro W3" panose="020B0300000000000000" pitchFamily="34" charset="-128"/>
                <a:cs typeface="Comic Sans MS" panose="030F0902030302020204" pitchFamily="66" charset="0"/>
              </a:rPr>
              <a:t> Liang  Sergio </a:t>
            </a:r>
            <a:r>
              <a:rPr lang="en-US" altLang="en-US" dirty="0" err="1">
                <a:solidFill>
                  <a:schemeClr val="bg1"/>
                </a:solidFill>
                <a:latin typeface="Optima" panose="02000503060000020004" pitchFamily="2" charset="0"/>
                <a:ea typeface="ヒラギノ角ゴ Pro W3" panose="020B0300000000000000" pitchFamily="34" charset="-128"/>
                <a:cs typeface="Comic Sans MS" panose="030F0902030302020204" pitchFamily="66" charset="0"/>
              </a:rPr>
              <a:t>Sejas</a:t>
            </a:r>
            <a:endParaRPr lang="en-US" altLang="en-US" dirty="0">
              <a:solidFill>
                <a:schemeClr val="bg1"/>
              </a:solidFill>
              <a:latin typeface="Optima" panose="02000503060000020004" pitchFamily="2" charset="0"/>
              <a:ea typeface="ヒラギノ角ゴ Pro W3" panose="020B0300000000000000" pitchFamily="34" charset="-128"/>
              <a:cs typeface="Comic Sans MS" panose="030F0902030302020204" pitchFamily="66" charset="0"/>
            </a:endParaRPr>
          </a:p>
          <a:p>
            <a:pPr eaLnBrk="1" hangingPunct="1"/>
            <a:r>
              <a:rPr lang="en-US" altLang="en-US" dirty="0">
                <a:solidFill>
                  <a:schemeClr val="bg1"/>
                </a:solidFill>
                <a:latin typeface="Optima" panose="02000503060000020004" pitchFamily="2" charset="0"/>
                <a:ea typeface="ヒラギノ角ゴ Pro W3" panose="020B0300000000000000" pitchFamily="34" charset="-128"/>
                <a:cs typeface="Comic Sans MS" panose="030F0902030302020204" pitchFamily="66" charset="0"/>
              </a:rPr>
              <a:t>SSAI, Hampton VA</a:t>
            </a:r>
          </a:p>
          <a:p>
            <a:pPr eaLnBrk="1" hangingPunct="1"/>
            <a:endParaRPr lang="en-US" altLang="en-US" dirty="0">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endParaRPr>
          </a:p>
          <a:p>
            <a:pPr eaLnBrk="1" hangingPunct="1"/>
            <a:endParaRPr lang="en-US" altLang="en-US" dirty="0">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endParaRPr>
          </a:p>
          <a:p>
            <a:pPr eaLnBrk="1" hangingPunct="1"/>
            <a:endParaRPr lang="en-US" altLang="en-US" dirty="0">
              <a:solidFill>
                <a:srgbClr val="FFFF00"/>
              </a:solidFill>
              <a:latin typeface="Comic Sans MS" panose="030F0902030302020204" pitchFamily="66" charset="0"/>
              <a:ea typeface="ヒラギノ角ゴ Pro W3" panose="020B0300000000000000" pitchFamily="34" charset="-128"/>
              <a:cs typeface="Comic Sans MS" panose="030F0902030302020204" pitchFamily="66" charset="0"/>
            </a:endParaRPr>
          </a:p>
          <a:p>
            <a:pPr eaLnBrk="1" hangingPunct="1"/>
            <a:r>
              <a:rPr lang="en-US" altLang="en-US" dirty="0">
                <a:solidFill>
                  <a:srgbClr val="FFFF00"/>
                </a:solidFill>
                <a:latin typeface="Comic Sans MS" panose="030F0902030302020204" pitchFamily="66" charset="0"/>
                <a:ea typeface="ヒラギノ角ゴ Pro W3" panose="020B0300000000000000" pitchFamily="34" charset="-128"/>
                <a:cs typeface="Comic Sans MS" panose="030F0902030302020204" pitchFamily="66" charset="0"/>
              </a:rPr>
              <a:t> </a:t>
            </a:r>
          </a:p>
        </p:txBody>
      </p:sp>
      <p:pic>
        <p:nvPicPr>
          <p:cNvPr id="12" name="Picture 1" descr="CERESlogo.pdf">
            <a:extLst>
              <a:ext uri="{FF2B5EF4-FFF2-40B4-BE49-F238E27FC236}">
                <a16:creationId xmlns:a16="http://schemas.microsoft.com/office/drawing/2014/main" id="{D987B9F5-01FD-EDF4-D3D3-20B9393B8FF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990666" y="61914"/>
            <a:ext cx="1833563" cy="183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73840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a:extLst>
              <a:ext uri="{FF2B5EF4-FFF2-40B4-BE49-F238E27FC236}">
                <a16:creationId xmlns:a16="http://schemas.microsoft.com/office/drawing/2014/main" id="{7089F86F-647A-9F41-9C91-5E9F385A9E74}"/>
              </a:ext>
            </a:extLst>
          </p:cNvPr>
          <p:cNvSpPr>
            <a:spLocks noGrp="1"/>
          </p:cNvSpPr>
          <p:nvPr>
            <p:ph type="title"/>
          </p:nvPr>
        </p:nvSpPr>
        <p:spPr>
          <a:xfrm>
            <a:off x="1981200" y="-22225"/>
            <a:ext cx="8229600" cy="647700"/>
          </a:xfrm>
        </p:spPr>
        <p:txBody>
          <a:bodyPr/>
          <a:lstStyle/>
          <a:p>
            <a:r>
              <a:rPr lang="en-US" altLang="en-US" dirty="0">
                <a:ea typeface="ヒラギノ角ゴ Pro W3" panose="020B0300000000000000" pitchFamily="34" charset="-128"/>
                <a:cs typeface="Comic Sans MS" panose="030F0902030302020204" pitchFamily="66" charset="0"/>
              </a:rPr>
              <a:t>From radiance to flux: angular distribution models</a:t>
            </a:r>
          </a:p>
        </p:txBody>
      </p:sp>
      <p:sp>
        <p:nvSpPr>
          <p:cNvPr id="29698" name="Content Placeholder 2">
            <a:extLst>
              <a:ext uri="{FF2B5EF4-FFF2-40B4-BE49-F238E27FC236}">
                <a16:creationId xmlns:a16="http://schemas.microsoft.com/office/drawing/2014/main" id="{5E7755D8-0AE6-D74A-B274-B8CC1E3F138A}"/>
              </a:ext>
            </a:extLst>
          </p:cNvPr>
          <p:cNvSpPr>
            <a:spLocks noGrp="1"/>
          </p:cNvSpPr>
          <p:nvPr>
            <p:ph idx="1"/>
          </p:nvPr>
        </p:nvSpPr>
        <p:spPr>
          <a:xfrm>
            <a:off x="142323" y="842527"/>
            <a:ext cx="7050904" cy="4550785"/>
          </a:xfrm>
        </p:spPr>
        <p:txBody>
          <a:bodyPr/>
          <a:lstStyle/>
          <a:p>
            <a:pPr>
              <a:spcAft>
                <a:spcPts val="600"/>
              </a:spcAft>
            </a:pPr>
            <a:r>
              <a:rPr lang="en-US" altLang="en-US" sz="2200" dirty="0">
                <a:ea typeface="ヒラギノ角ゴ Pro W3" panose="020B0300000000000000" pitchFamily="34" charset="-128"/>
                <a:cs typeface="Comic Sans MS" panose="030F0902030302020204" pitchFamily="66" charset="0"/>
              </a:rPr>
              <a:t>Sort observed radiances into angular bins over different </a:t>
            </a:r>
            <a:r>
              <a:rPr lang="en-US" altLang="en-US" sz="2200" u="sng" dirty="0">
                <a:ea typeface="ヒラギノ角ゴ Pro W3" panose="020B0300000000000000" pitchFamily="34" charset="-128"/>
                <a:cs typeface="Comic Sans MS" panose="030F0902030302020204" pitchFamily="66" charset="0"/>
              </a:rPr>
              <a:t>scene types</a:t>
            </a:r>
            <a:r>
              <a:rPr lang="en-US" altLang="en-US" sz="2200" dirty="0">
                <a:ea typeface="ヒラギノ角ゴ Pro W3" panose="020B0300000000000000" pitchFamily="34" charset="-128"/>
                <a:cs typeface="Comic Sans MS" panose="030F0902030302020204" pitchFamily="66" charset="0"/>
              </a:rPr>
              <a:t>;</a:t>
            </a:r>
          </a:p>
          <a:p>
            <a:pPr>
              <a:spcAft>
                <a:spcPts val="600"/>
              </a:spcAft>
            </a:pPr>
            <a:r>
              <a:rPr lang="en-US" altLang="en-US" sz="2200" dirty="0">
                <a:ea typeface="ヒラギノ角ゴ Pro W3" panose="020B0300000000000000" pitchFamily="34" charset="-128"/>
                <a:cs typeface="Comic Sans MS" panose="030F0902030302020204" pitchFamily="66" charset="0"/>
              </a:rPr>
              <a:t>Integrate radiance over all </a:t>
            </a:r>
            <a:r>
              <a:rPr lang="en-US" altLang="en-US" sz="2200" dirty="0" err="1">
                <a:ea typeface="ヒラギノ角ゴ Pro W3" panose="020B0300000000000000" pitchFamily="34" charset="-128"/>
                <a:cs typeface="Comic Sans MS" panose="030F0902030302020204" pitchFamily="66" charset="0"/>
              </a:rPr>
              <a:t>θ</a:t>
            </a:r>
            <a:r>
              <a:rPr lang="en-US" altLang="en-US" sz="2200" dirty="0">
                <a:ea typeface="ヒラギノ角ゴ Pro W3" panose="020B0300000000000000" pitchFamily="34" charset="-128"/>
                <a:cs typeface="Comic Sans MS" panose="030F0902030302020204" pitchFamily="66" charset="0"/>
              </a:rPr>
              <a:t> and </a:t>
            </a:r>
            <a:r>
              <a:rPr lang="en-US" altLang="en-US" sz="2200" dirty="0" err="1">
                <a:ea typeface="ヒラギノ角ゴ Pro W3" panose="020B0300000000000000" pitchFamily="34" charset="-128"/>
                <a:cs typeface="Comic Sans MS" panose="030F0902030302020204" pitchFamily="66" charset="0"/>
              </a:rPr>
              <a:t>ϕ</a:t>
            </a:r>
            <a:r>
              <a:rPr lang="en-US" altLang="en-US" sz="2200" dirty="0">
                <a:ea typeface="ヒラギノ角ゴ Pro W3" panose="020B0300000000000000" pitchFamily="34" charset="-128"/>
                <a:cs typeface="Comic Sans MS" panose="030F0902030302020204" pitchFamily="66" charset="0"/>
              </a:rPr>
              <a:t> to estimate the anisotropic factor for each scene type:</a:t>
            </a:r>
          </a:p>
          <a:p>
            <a:pPr>
              <a:spcAft>
                <a:spcPts val="600"/>
              </a:spcAft>
            </a:pPr>
            <a:endParaRPr lang="en-US" altLang="en-US" sz="2200" dirty="0">
              <a:ea typeface="ヒラギノ角ゴ Pro W3" panose="020B0300000000000000" pitchFamily="34" charset="-128"/>
              <a:cs typeface="Comic Sans MS" panose="030F0902030302020204" pitchFamily="66" charset="0"/>
            </a:endParaRPr>
          </a:p>
          <a:p>
            <a:pPr>
              <a:spcAft>
                <a:spcPts val="600"/>
              </a:spcAft>
            </a:pPr>
            <a:endParaRPr lang="en-US" altLang="en-US" sz="2200" dirty="0">
              <a:ea typeface="ヒラギノ角ゴ Pro W3" panose="020B0300000000000000" pitchFamily="34" charset="-128"/>
              <a:cs typeface="Comic Sans MS" panose="030F0902030302020204" pitchFamily="66" charset="0"/>
            </a:endParaRPr>
          </a:p>
          <a:p>
            <a:pPr marL="0" indent="0">
              <a:spcAft>
                <a:spcPts val="600"/>
              </a:spcAft>
              <a:buNone/>
            </a:pPr>
            <a:endParaRPr lang="en-US" altLang="en-US" sz="2200" dirty="0">
              <a:ea typeface="ヒラギノ角ゴ Pro W3" panose="020B0300000000000000" pitchFamily="34" charset="-128"/>
              <a:cs typeface="Comic Sans MS" panose="030F0902030302020204" pitchFamily="66" charset="0"/>
            </a:endParaRPr>
          </a:p>
          <a:p>
            <a:pPr>
              <a:spcAft>
                <a:spcPts val="600"/>
              </a:spcAft>
            </a:pPr>
            <a:r>
              <a:rPr lang="en-US" altLang="en-US" sz="2200" dirty="0">
                <a:ea typeface="ヒラギノ角ゴ Pro W3" panose="020B0300000000000000" pitchFamily="34" charset="-128"/>
                <a:cs typeface="Comic Sans MS" panose="030F0902030302020204" pitchFamily="66" charset="0"/>
              </a:rPr>
              <a:t>For each radiance measurement, first determine the </a:t>
            </a:r>
            <a:r>
              <a:rPr lang="en-US" altLang="en-US" sz="2200" u="sng" dirty="0">
                <a:ea typeface="ヒラギノ角ゴ Pro W3" panose="020B0300000000000000" pitchFamily="34" charset="-128"/>
                <a:cs typeface="Comic Sans MS" panose="030F0902030302020204" pitchFamily="66" charset="0"/>
              </a:rPr>
              <a:t>scene type</a:t>
            </a:r>
            <a:r>
              <a:rPr lang="en-US" altLang="en-US" sz="2200" dirty="0">
                <a:ea typeface="ヒラギノ角ゴ Pro W3" panose="020B0300000000000000" pitchFamily="34" charset="-128"/>
                <a:cs typeface="Comic Sans MS" panose="030F0902030302020204" pitchFamily="66" charset="0"/>
              </a:rPr>
              <a:t>, then apply scene type dependent anisotropic factor to observed radiance to derive TOA  flux:</a:t>
            </a:r>
          </a:p>
          <a:p>
            <a:endParaRPr lang="en-US" altLang="en-US" dirty="0">
              <a:latin typeface="Comic Sans MS" panose="030F0902030302020204" pitchFamily="66" charset="0"/>
              <a:ea typeface="ヒラギノ角ゴ Pro W3" panose="020B0300000000000000" pitchFamily="34" charset="-128"/>
              <a:cs typeface="Comic Sans MS" panose="030F0902030302020204" pitchFamily="66" charset="0"/>
            </a:endParaRPr>
          </a:p>
        </p:txBody>
      </p:sp>
      <p:sp>
        <p:nvSpPr>
          <p:cNvPr id="29699" name="Date Placeholder 3">
            <a:extLst>
              <a:ext uri="{FF2B5EF4-FFF2-40B4-BE49-F238E27FC236}">
                <a16:creationId xmlns:a16="http://schemas.microsoft.com/office/drawing/2014/main" id="{F98D3078-947D-D440-8DDD-79D750AE28FF}"/>
              </a:ext>
            </a:extLst>
          </p:cNvPr>
          <p:cNvSpPr>
            <a:spLocks noGrp="1"/>
          </p:cNvSpPr>
          <p:nvPr>
            <p:ph type="dt" sz="half"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Font typeface="Arial" panose="020B0604020202020204" pitchFamily="34" charset="0"/>
              <a:buChar char="•"/>
              <a:defRPr sz="2000">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1pPr>
            <a:lvl2pPr marL="742950" indent="-285750">
              <a:spcBef>
                <a:spcPct val="20000"/>
              </a:spcBef>
              <a:buFont typeface="Arial" panose="020B0604020202020204" pitchFamily="34" charset="0"/>
              <a:buChar char="–"/>
              <a:defRPr>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2pPr>
            <a:lvl3pPr marL="1143000" indent="-228600">
              <a:spcBef>
                <a:spcPct val="20000"/>
              </a:spcBef>
              <a:buFont typeface="Arial" panose="020B0604020202020204" pitchFamily="34" charset="0"/>
              <a:defRPr>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3pPr>
            <a:lvl4pPr marL="1600200" indent="-228600">
              <a:spcBef>
                <a:spcPct val="20000"/>
              </a:spcBef>
              <a:buFont typeface="Arial" panose="020B0604020202020204" pitchFamily="34" charset="0"/>
              <a:buChar char="–"/>
              <a:defRPr>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4pPr>
            <a:lvl5pPr marL="2057400" indent="-228600">
              <a:spcBef>
                <a:spcPct val="20000"/>
              </a:spcBef>
              <a:buFont typeface="Arial" panose="020B0604020202020204" pitchFamily="34" charset="0"/>
              <a:buChar char="»"/>
              <a:defRPr>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9pPr>
          </a:lstStyle>
          <a:p>
            <a:pPr fontAlgn="base">
              <a:spcBef>
                <a:spcPct val="0"/>
              </a:spcBef>
              <a:spcAft>
                <a:spcPct val="0"/>
              </a:spcAft>
              <a:buFontTx/>
              <a:buNone/>
            </a:pPr>
            <a:r>
              <a:rPr lang="en-US" altLang="en-US" sz="1000">
                <a:solidFill>
                  <a:srgbClr val="FFFF00"/>
                </a:solidFill>
                <a:latin typeface="Calibri" panose="020F0502020204030204" pitchFamily="34" charset="0"/>
              </a:rPr>
              <a:t>05/09/2023</a:t>
            </a:r>
          </a:p>
        </p:txBody>
      </p:sp>
      <p:sp>
        <p:nvSpPr>
          <p:cNvPr id="2" name="Footer Placeholder 1">
            <a:extLst>
              <a:ext uri="{FF2B5EF4-FFF2-40B4-BE49-F238E27FC236}">
                <a16:creationId xmlns:a16="http://schemas.microsoft.com/office/drawing/2014/main" id="{D1FAAC77-AD03-614B-B530-CBB194AC781E}"/>
              </a:ext>
            </a:extLst>
          </p:cNvPr>
          <p:cNvSpPr>
            <a:spLocks noGrp="1"/>
          </p:cNvSpPr>
          <p:nvPr>
            <p:ph type="ftr" sz="quarter" idx="11"/>
          </p:nvPr>
        </p:nvSpPr>
        <p:spPr/>
        <p:txBody>
          <a:bodyPr/>
          <a:lstStyle/>
          <a:p>
            <a:pPr>
              <a:defRPr/>
            </a:pPr>
            <a:r>
              <a:rPr lang="en-US" dirty="0"/>
              <a:t>CERES STM</a:t>
            </a:r>
          </a:p>
        </p:txBody>
      </p:sp>
      <p:sp>
        <p:nvSpPr>
          <p:cNvPr id="3" name="Slide Number Placeholder 2">
            <a:extLst>
              <a:ext uri="{FF2B5EF4-FFF2-40B4-BE49-F238E27FC236}">
                <a16:creationId xmlns:a16="http://schemas.microsoft.com/office/drawing/2014/main" id="{6AC51A1E-CBDA-4D4C-AFEE-7B4E8151117E}"/>
              </a:ext>
            </a:extLst>
          </p:cNvPr>
          <p:cNvSpPr>
            <a:spLocks noGrp="1"/>
          </p:cNvSpPr>
          <p:nvPr>
            <p:ph type="sldNum" sz="quarter" idx="12"/>
          </p:nvPr>
        </p:nvSpPr>
        <p:spPr/>
        <p:txBody>
          <a:bodyPr/>
          <a:lstStyle/>
          <a:p>
            <a:pPr>
              <a:defRPr/>
            </a:pPr>
            <a:fld id="{02CE6468-21D4-704F-BA4F-DB5904759ED1}" type="slidenum">
              <a:rPr lang="en-US" altLang="en-US" smtClean="0"/>
              <a:pPr>
                <a:defRPr/>
              </a:pPr>
              <a:t>2</a:t>
            </a:fld>
            <a:endParaRPr lang="en-US" altLang="en-US"/>
          </a:p>
        </p:txBody>
      </p:sp>
      <p:pic>
        <p:nvPicPr>
          <p:cNvPr id="29702" name="Picture 8" descr="latex-image-1.pdf">
            <a:extLst>
              <a:ext uri="{FF2B5EF4-FFF2-40B4-BE49-F238E27FC236}">
                <a16:creationId xmlns:a16="http://schemas.microsoft.com/office/drawing/2014/main" id="{38D7514C-DA44-9348-A08A-B5A7E4CAB90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73697" y="5400236"/>
            <a:ext cx="3069432" cy="841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3" name="Picture 16" descr="latex-image-1.pdf">
            <a:extLst>
              <a:ext uri="{FF2B5EF4-FFF2-40B4-BE49-F238E27FC236}">
                <a16:creationId xmlns:a16="http://schemas.microsoft.com/office/drawing/2014/main" id="{F97F5B17-690D-8448-B318-29B2BF005CC9}"/>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88152" y="2851655"/>
            <a:ext cx="8094988" cy="931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9704" name="Group 58">
            <a:extLst>
              <a:ext uri="{FF2B5EF4-FFF2-40B4-BE49-F238E27FC236}">
                <a16:creationId xmlns:a16="http://schemas.microsoft.com/office/drawing/2014/main" id="{2B177770-7B91-0241-B0E1-F728AE48E7DE}"/>
              </a:ext>
            </a:extLst>
          </p:cNvPr>
          <p:cNvGrpSpPr>
            <a:grpSpLocks/>
          </p:cNvGrpSpPr>
          <p:nvPr/>
        </p:nvGrpSpPr>
        <p:grpSpPr bwMode="auto">
          <a:xfrm>
            <a:off x="6964851" y="112712"/>
            <a:ext cx="4826689" cy="3374836"/>
            <a:chOff x="1702988" y="3067583"/>
            <a:chExt cx="5330201" cy="3512303"/>
          </a:xfrm>
        </p:grpSpPr>
        <p:grpSp>
          <p:nvGrpSpPr>
            <p:cNvPr id="29705" name="Group 56">
              <a:extLst>
                <a:ext uri="{FF2B5EF4-FFF2-40B4-BE49-F238E27FC236}">
                  <a16:creationId xmlns:a16="http://schemas.microsoft.com/office/drawing/2014/main" id="{165993C8-168D-A744-BF32-1FF5E1A71A68}"/>
                </a:ext>
              </a:extLst>
            </p:cNvPr>
            <p:cNvGrpSpPr>
              <a:grpSpLocks/>
            </p:cNvGrpSpPr>
            <p:nvPr/>
          </p:nvGrpSpPr>
          <p:grpSpPr bwMode="auto">
            <a:xfrm>
              <a:off x="1702988" y="3643653"/>
              <a:ext cx="4941194" cy="2936233"/>
              <a:chOff x="1582559" y="3549002"/>
              <a:chExt cx="4941194" cy="2936233"/>
            </a:xfrm>
          </p:grpSpPr>
          <p:sp>
            <p:nvSpPr>
              <p:cNvPr id="12" name="Block Arc 11">
                <a:extLst>
                  <a:ext uri="{FF2B5EF4-FFF2-40B4-BE49-F238E27FC236}">
                    <a16:creationId xmlns:a16="http://schemas.microsoft.com/office/drawing/2014/main" id="{5BB809A5-2698-EB41-A15A-B0A76B2BC319}"/>
                  </a:ext>
                </a:extLst>
              </p:cNvPr>
              <p:cNvSpPr>
                <a:spLocks/>
              </p:cNvSpPr>
              <p:nvPr/>
            </p:nvSpPr>
            <p:spPr bwMode="auto">
              <a:xfrm>
                <a:off x="4119438" y="5262247"/>
                <a:ext cx="455663" cy="200127"/>
              </a:xfrm>
              <a:custGeom>
                <a:avLst/>
                <a:gdLst>
                  <a:gd name="T0" fmla="*/ 0 w 455663"/>
                  <a:gd name="T1" fmla="*/ 100064 h 200127"/>
                  <a:gd name="T2" fmla="*/ 227832 w 455663"/>
                  <a:gd name="T3" fmla="*/ 0 h 200127"/>
                  <a:gd name="T4" fmla="*/ 455664 w 455663"/>
                  <a:gd name="T5" fmla="*/ 100064 h 200127"/>
                  <a:gd name="T6" fmla="*/ 405631 w 455663"/>
                  <a:gd name="T7" fmla="*/ 100064 h 200127"/>
                  <a:gd name="T8" fmla="*/ 227831 w 455663"/>
                  <a:gd name="T9" fmla="*/ 50032 h 200127"/>
                  <a:gd name="T10" fmla="*/ 50031 w 455663"/>
                  <a:gd name="T11" fmla="*/ 100064 h 200127"/>
                  <a:gd name="T12" fmla="*/ 0 w 455663"/>
                  <a:gd name="T13" fmla="*/ 100064 h 20012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55663" h="200127">
                    <a:moveTo>
                      <a:pt x="0" y="100064"/>
                    </a:moveTo>
                    <a:cubicBezTo>
                      <a:pt x="0" y="44800"/>
                      <a:pt x="102004" y="0"/>
                      <a:pt x="227832" y="0"/>
                    </a:cubicBezTo>
                    <a:cubicBezTo>
                      <a:pt x="353660" y="0"/>
                      <a:pt x="455664" y="44800"/>
                      <a:pt x="455664" y="100064"/>
                    </a:cubicBezTo>
                    <a:lnTo>
                      <a:pt x="405631" y="100064"/>
                    </a:lnTo>
                    <a:cubicBezTo>
                      <a:pt x="405631" y="72432"/>
                      <a:pt x="326027" y="50032"/>
                      <a:pt x="227831" y="50032"/>
                    </a:cubicBezTo>
                    <a:cubicBezTo>
                      <a:pt x="129635" y="50032"/>
                      <a:pt x="50031" y="72432"/>
                      <a:pt x="50031" y="100064"/>
                    </a:cubicBezTo>
                    <a:lnTo>
                      <a:pt x="0" y="100064"/>
                    </a:lnTo>
                    <a:close/>
                  </a:path>
                </a:pathLst>
              </a:custGeom>
              <a:solidFill>
                <a:schemeClr val="bg1"/>
              </a:solidFill>
              <a:ln w="3175" cap="flat" cmpd="sng">
                <a:solidFill>
                  <a:schemeClr val="bg1"/>
                </a:solidFill>
                <a:prstDash val="solid"/>
                <a:round/>
                <a:headEnd/>
                <a:tailEnd/>
              </a:ln>
              <a:effectLst>
                <a:outerShdw blurRad="40000" dist="23000" dir="5400000" rotWithShape="0">
                  <a:srgbClr val="000000">
                    <a:alpha val="34998"/>
                  </a:srgbClr>
                </a:outerShdw>
              </a:effectLst>
            </p:spPr>
            <p:txBody>
              <a:bodyPr anchor="ctr"/>
              <a:lstStyle/>
              <a:p>
                <a:pPr>
                  <a:defRPr/>
                </a:pPr>
                <a:endParaRPr lang="en-US"/>
              </a:p>
            </p:txBody>
          </p:sp>
          <p:sp>
            <p:nvSpPr>
              <p:cNvPr id="13" name="Block Arc 12">
                <a:extLst>
                  <a:ext uri="{FF2B5EF4-FFF2-40B4-BE49-F238E27FC236}">
                    <a16:creationId xmlns:a16="http://schemas.microsoft.com/office/drawing/2014/main" id="{60868D79-422D-DF42-BE37-798101A4A90E}"/>
                  </a:ext>
                </a:extLst>
              </p:cNvPr>
              <p:cNvSpPr>
                <a:spLocks/>
              </p:cNvSpPr>
              <p:nvPr/>
            </p:nvSpPr>
            <p:spPr bwMode="auto">
              <a:xfrm>
                <a:off x="4572982" y="4936805"/>
                <a:ext cx="529841" cy="168332"/>
              </a:xfrm>
              <a:custGeom>
                <a:avLst/>
                <a:gdLst>
                  <a:gd name="T0" fmla="*/ 0 w 529841"/>
                  <a:gd name="T1" fmla="*/ 84166 h 168332"/>
                  <a:gd name="T2" fmla="*/ 264921 w 529841"/>
                  <a:gd name="T3" fmla="*/ 0 h 168332"/>
                  <a:gd name="T4" fmla="*/ 529842 w 529841"/>
                  <a:gd name="T5" fmla="*/ 84166 h 168332"/>
                  <a:gd name="T6" fmla="*/ 487758 w 529841"/>
                  <a:gd name="T7" fmla="*/ 84166 h 168332"/>
                  <a:gd name="T8" fmla="*/ 264920 w 529841"/>
                  <a:gd name="T9" fmla="*/ 42083 h 168332"/>
                  <a:gd name="T10" fmla="*/ 42082 w 529841"/>
                  <a:gd name="T11" fmla="*/ 84166 h 168332"/>
                  <a:gd name="T12" fmla="*/ 0 w 529841"/>
                  <a:gd name="T13" fmla="*/ 84166 h 16833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29841" h="168332">
                    <a:moveTo>
                      <a:pt x="0" y="84166"/>
                    </a:moveTo>
                    <a:cubicBezTo>
                      <a:pt x="0" y="37682"/>
                      <a:pt x="118609" y="0"/>
                      <a:pt x="264921" y="0"/>
                    </a:cubicBezTo>
                    <a:cubicBezTo>
                      <a:pt x="411233" y="0"/>
                      <a:pt x="529842" y="37682"/>
                      <a:pt x="529842" y="84166"/>
                    </a:cubicBezTo>
                    <a:lnTo>
                      <a:pt x="487758" y="84166"/>
                    </a:lnTo>
                    <a:cubicBezTo>
                      <a:pt x="487758" y="60924"/>
                      <a:pt x="387990" y="42083"/>
                      <a:pt x="264920" y="42083"/>
                    </a:cubicBezTo>
                    <a:cubicBezTo>
                      <a:pt x="141850" y="42083"/>
                      <a:pt x="42082" y="60924"/>
                      <a:pt x="42082" y="84166"/>
                    </a:cubicBezTo>
                    <a:lnTo>
                      <a:pt x="0" y="84166"/>
                    </a:lnTo>
                    <a:close/>
                  </a:path>
                </a:pathLst>
              </a:custGeom>
              <a:solidFill>
                <a:schemeClr val="bg1"/>
              </a:solidFill>
              <a:ln w="9525" cap="flat" cmpd="sng">
                <a:solidFill>
                  <a:schemeClr val="bg1"/>
                </a:solidFill>
                <a:prstDash val="solid"/>
                <a:round/>
                <a:headEnd/>
                <a:tailEnd/>
              </a:ln>
              <a:effectLst>
                <a:outerShdw blurRad="40000" dist="23000" dir="5400000" rotWithShape="0">
                  <a:srgbClr val="000000">
                    <a:alpha val="34998"/>
                  </a:srgbClr>
                </a:outerShdw>
              </a:effectLst>
            </p:spPr>
            <p:txBody>
              <a:bodyPr anchor="ctr"/>
              <a:lstStyle/>
              <a:p>
                <a:pPr>
                  <a:defRPr/>
                </a:pPr>
                <a:endParaRPr lang="en-US"/>
              </a:p>
            </p:txBody>
          </p:sp>
          <p:grpSp>
            <p:nvGrpSpPr>
              <p:cNvPr id="29709" name="Group 52">
                <a:extLst>
                  <a:ext uri="{FF2B5EF4-FFF2-40B4-BE49-F238E27FC236}">
                    <a16:creationId xmlns:a16="http://schemas.microsoft.com/office/drawing/2014/main" id="{1B38A560-7C00-7141-861D-175CB86F6338}"/>
                  </a:ext>
                </a:extLst>
              </p:cNvPr>
              <p:cNvGrpSpPr>
                <a:grpSpLocks/>
              </p:cNvGrpSpPr>
              <p:nvPr/>
            </p:nvGrpSpPr>
            <p:grpSpPr bwMode="auto">
              <a:xfrm>
                <a:off x="1582559" y="3549002"/>
                <a:ext cx="4941194" cy="2936233"/>
                <a:chOff x="1582559" y="3596330"/>
                <a:chExt cx="4941194" cy="2936233"/>
              </a:xfrm>
            </p:grpSpPr>
            <p:grpSp>
              <p:nvGrpSpPr>
                <p:cNvPr id="29710" name="Group 34">
                  <a:extLst>
                    <a:ext uri="{FF2B5EF4-FFF2-40B4-BE49-F238E27FC236}">
                      <a16:creationId xmlns:a16="http://schemas.microsoft.com/office/drawing/2014/main" id="{57134D7A-4D4A-774D-AFC7-8569F9B16C13}"/>
                    </a:ext>
                  </a:extLst>
                </p:cNvPr>
                <p:cNvGrpSpPr>
                  <a:grpSpLocks/>
                </p:cNvGrpSpPr>
                <p:nvPr/>
              </p:nvGrpSpPr>
              <p:grpSpPr bwMode="auto">
                <a:xfrm>
                  <a:off x="2112880" y="3596386"/>
                  <a:ext cx="4410873" cy="2936177"/>
                  <a:chOff x="2112880" y="3075597"/>
                  <a:chExt cx="4410873" cy="2936177"/>
                </a:xfrm>
              </p:grpSpPr>
              <p:cxnSp>
                <p:nvCxnSpPr>
                  <p:cNvPr id="20" name="Straight Connector 19">
                    <a:extLst>
                      <a:ext uri="{FF2B5EF4-FFF2-40B4-BE49-F238E27FC236}">
                        <a16:creationId xmlns:a16="http://schemas.microsoft.com/office/drawing/2014/main" id="{07627CF2-604C-534B-B320-D9EEACEC317C}"/>
                      </a:ext>
                    </a:extLst>
                  </p:cNvPr>
                  <p:cNvCxnSpPr>
                    <a:cxnSpLocks noChangeShapeType="1"/>
                  </p:cNvCxnSpPr>
                  <p:nvPr/>
                </p:nvCxnSpPr>
                <p:spPr bwMode="auto">
                  <a:xfrm>
                    <a:off x="2114519" y="5166597"/>
                    <a:ext cx="2458463" cy="1870"/>
                  </a:xfrm>
                  <a:prstGeom prst="line">
                    <a:avLst/>
                  </a:prstGeom>
                  <a:noFill/>
                  <a:ln w="38100">
                    <a:solidFill>
                      <a:schemeClr val="bg1"/>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1" name="Straight Arrow Connector 20">
                    <a:extLst>
                      <a:ext uri="{FF2B5EF4-FFF2-40B4-BE49-F238E27FC236}">
                        <a16:creationId xmlns:a16="http://schemas.microsoft.com/office/drawing/2014/main" id="{8AA4BAC4-8B97-0049-87DC-9F842870BEB8}"/>
                      </a:ext>
                    </a:extLst>
                  </p:cNvPr>
                  <p:cNvCxnSpPr>
                    <a:cxnSpLocks noChangeShapeType="1"/>
                  </p:cNvCxnSpPr>
                  <p:nvPr/>
                </p:nvCxnSpPr>
                <p:spPr bwMode="auto">
                  <a:xfrm rot="5400000" flipH="1" flipV="1">
                    <a:off x="3526393" y="4120009"/>
                    <a:ext cx="2091057" cy="2120"/>
                  </a:xfrm>
                  <a:prstGeom prst="straightConnector1">
                    <a:avLst/>
                  </a:prstGeom>
                  <a:noFill/>
                  <a:ln w="38100">
                    <a:solidFill>
                      <a:schemeClr val="bg1"/>
                    </a:solidFill>
                    <a:round/>
                    <a:headEnd/>
                    <a:tailEnd type="arrow" w="med" len="me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2" name="Straight Connector 21">
                    <a:extLst>
                      <a:ext uri="{FF2B5EF4-FFF2-40B4-BE49-F238E27FC236}">
                        <a16:creationId xmlns:a16="http://schemas.microsoft.com/office/drawing/2014/main" id="{7F6E8E8D-4449-DF4D-B41C-1B0A53231825}"/>
                      </a:ext>
                    </a:extLst>
                  </p:cNvPr>
                  <p:cNvCxnSpPr>
                    <a:cxnSpLocks noChangeShapeType="1"/>
                  </p:cNvCxnSpPr>
                  <p:nvPr/>
                </p:nvCxnSpPr>
                <p:spPr bwMode="auto">
                  <a:xfrm rot="10800000">
                    <a:off x="2114519" y="3898497"/>
                    <a:ext cx="2456343" cy="1268101"/>
                  </a:xfrm>
                  <a:prstGeom prst="line">
                    <a:avLst/>
                  </a:prstGeom>
                  <a:noFill/>
                  <a:ln w="38100">
                    <a:solidFill>
                      <a:schemeClr val="bg1"/>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3" name="Straight Connector 22">
                    <a:extLst>
                      <a:ext uri="{FF2B5EF4-FFF2-40B4-BE49-F238E27FC236}">
                        <a16:creationId xmlns:a16="http://schemas.microsoft.com/office/drawing/2014/main" id="{4441F880-0D02-F545-ABFE-119CB1C1921E}"/>
                      </a:ext>
                    </a:extLst>
                  </p:cNvPr>
                  <p:cNvCxnSpPr>
                    <a:cxnSpLocks noChangeShapeType="1"/>
                  </p:cNvCxnSpPr>
                  <p:nvPr/>
                </p:nvCxnSpPr>
                <p:spPr bwMode="auto">
                  <a:xfrm rot="5400000" flipH="1" flipV="1">
                    <a:off x="4456250" y="3375567"/>
                    <a:ext cx="1907762" cy="1674298"/>
                  </a:xfrm>
                  <a:prstGeom prst="line">
                    <a:avLst/>
                  </a:prstGeom>
                  <a:noFill/>
                  <a:ln w="38100">
                    <a:solidFill>
                      <a:schemeClr val="bg1"/>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4" name="Straight Connector 23">
                    <a:extLst>
                      <a:ext uri="{FF2B5EF4-FFF2-40B4-BE49-F238E27FC236}">
                        <a16:creationId xmlns:a16="http://schemas.microsoft.com/office/drawing/2014/main" id="{31C6B350-DE87-6343-A990-17DEF52CB00C}"/>
                      </a:ext>
                    </a:extLst>
                  </p:cNvPr>
                  <p:cNvCxnSpPr>
                    <a:cxnSpLocks noChangeShapeType="1"/>
                  </p:cNvCxnSpPr>
                  <p:nvPr/>
                </p:nvCxnSpPr>
                <p:spPr bwMode="auto">
                  <a:xfrm rot="5400000">
                    <a:off x="1479408" y="4531488"/>
                    <a:ext cx="1268101" cy="2120"/>
                  </a:xfrm>
                  <a:prstGeom prst="line">
                    <a:avLst/>
                  </a:prstGeom>
                  <a:noFill/>
                  <a:ln w="38100">
                    <a:solidFill>
                      <a:schemeClr val="bg1"/>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5" name="Straight Connector 24">
                    <a:extLst>
                      <a:ext uri="{FF2B5EF4-FFF2-40B4-BE49-F238E27FC236}">
                        <a16:creationId xmlns:a16="http://schemas.microsoft.com/office/drawing/2014/main" id="{B48B1814-8F33-1C4E-AB6D-2EFB4054E955}"/>
                      </a:ext>
                    </a:extLst>
                  </p:cNvPr>
                  <p:cNvCxnSpPr>
                    <a:cxnSpLocks noChangeShapeType="1"/>
                  </p:cNvCxnSpPr>
                  <p:nvPr/>
                </p:nvCxnSpPr>
                <p:spPr bwMode="auto">
                  <a:xfrm rot="5400000">
                    <a:off x="4870698" y="4635417"/>
                    <a:ext cx="2753163" cy="0"/>
                  </a:xfrm>
                  <a:prstGeom prst="line">
                    <a:avLst/>
                  </a:prstGeom>
                  <a:noFill/>
                  <a:ln w="38100">
                    <a:solidFill>
                      <a:schemeClr val="bg1"/>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6" name="Straight Connector 25">
                    <a:extLst>
                      <a:ext uri="{FF2B5EF4-FFF2-40B4-BE49-F238E27FC236}">
                        <a16:creationId xmlns:a16="http://schemas.microsoft.com/office/drawing/2014/main" id="{3003B837-D2DE-0146-93B5-CB34501507A9}"/>
                      </a:ext>
                    </a:extLst>
                  </p:cNvPr>
                  <p:cNvCxnSpPr>
                    <a:cxnSpLocks noChangeShapeType="1"/>
                  </p:cNvCxnSpPr>
                  <p:nvPr/>
                </p:nvCxnSpPr>
                <p:spPr bwMode="auto">
                  <a:xfrm>
                    <a:off x="4572982" y="5166597"/>
                    <a:ext cx="1674298" cy="845400"/>
                  </a:xfrm>
                  <a:prstGeom prst="line">
                    <a:avLst/>
                  </a:prstGeom>
                  <a:noFill/>
                  <a:ln w="38100">
                    <a:solidFill>
                      <a:schemeClr val="bg1"/>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7" name="Straight Connector 26">
                    <a:extLst>
                      <a:ext uri="{FF2B5EF4-FFF2-40B4-BE49-F238E27FC236}">
                        <a16:creationId xmlns:a16="http://schemas.microsoft.com/office/drawing/2014/main" id="{08425212-8D57-BD49-AB50-EB32B90E59D2}"/>
                      </a:ext>
                    </a:extLst>
                  </p:cNvPr>
                  <p:cNvCxnSpPr>
                    <a:cxnSpLocks noChangeShapeType="1"/>
                  </p:cNvCxnSpPr>
                  <p:nvPr/>
                </p:nvCxnSpPr>
                <p:spPr bwMode="auto">
                  <a:xfrm>
                    <a:off x="4572982" y="5166597"/>
                    <a:ext cx="1949815" cy="1870"/>
                  </a:xfrm>
                  <a:prstGeom prst="line">
                    <a:avLst/>
                  </a:prstGeom>
                  <a:noFill/>
                  <a:ln w="31750">
                    <a:solidFill>
                      <a:schemeClr val="bg1"/>
                    </a:solidFill>
                    <a:prstDash val="dash"/>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grpSp>
            <p:sp>
              <p:nvSpPr>
                <p:cNvPr id="16" name="Sun 15">
                  <a:extLst>
                    <a:ext uri="{FF2B5EF4-FFF2-40B4-BE49-F238E27FC236}">
                      <a16:creationId xmlns:a16="http://schemas.microsoft.com/office/drawing/2014/main" id="{003AF69D-CA86-6F45-AC63-19DCD297F37F}"/>
                    </a:ext>
                  </a:extLst>
                </p:cNvPr>
                <p:cNvSpPr>
                  <a:spLocks noChangeArrowheads="1"/>
                </p:cNvSpPr>
                <p:nvPr/>
              </p:nvSpPr>
              <p:spPr bwMode="auto">
                <a:xfrm>
                  <a:off x="1582559" y="3596330"/>
                  <a:ext cx="888014" cy="822956"/>
                </a:xfrm>
                <a:prstGeom prst="sun">
                  <a:avLst>
                    <a:gd name="adj" fmla="val 25000"/>
                  </a:avLst>
                </a:prstGeom>
                <a:solidFill>
                  <a:srgbClr val="FFFF00"/>
                </a:solidFill>
                <a:ln w="9525">
                  <a:solidFill>
                    <a:srgbClr val="FFFF00"/>
                  </a:solidFill>
                  <a:miter lim="800000"/>
                  <a:headEnd/>
                  <a:tailEnd/>
                </a:ln>
                <a:effectLst>
                  <a:outerShdw blurRad="40000" dist="23000" dir="5400000" rotWithShape="0">
                    <a:srgbClr val="808080">
                      <a:alpha val="34998"/>
                    </a:srgbClr>
                  </a:outerShdw>
                </a:effectLst>
              </p:spPr>
              <p:txBody>
                <a:bodyPr/>
                <a:lstStyle/>
                <a:p>
                  <a:pPr>
                    <a:defRPr/>
                  </a:pPr>
                  <a:endParaRPr lang="en-US">
                    <a:latin typeface="Arial" charset="0"/>
                    <a:ea typeface="ヒラギノ角ゴ Pro W3" charset="-128"/>
                  </a:endParaRPr>
                </a:p>
              </p:txBody>
            </p:sp>
            <p:sp>
              <p:nvSpPr>
                <p:cNvPr id="29712" name="TextBox 66">
                  <a:extLst>
                    <a:ext uri="{FF2B5EF4-FFF2-40B4-BE49-F238E27FC236}">
                      <a16:creationId xmlns:a16="http://schemas.microsoft.com/office/drawing/2014/main" id="{A45B86B6-CA4E-1B40-93ED-83753C2CD254}"/>
                    </a:ext>
                  </a:extLst>
                </p:cNvPr>
                <p:cNvSpPr txBox="1">
                  <a:spLocks noChangeArrowheads="1"/>
                </p:cNvSpPr>
                <p:nvPr/>
              </p:nvSpPr>
              <p:spPr bwMode="auto">
                <a:xfrm>
                  <a:off x="3918882" y="4720259"/>
                  <a:ext cx="818671" cy="543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000">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1pPr>
                  <a:lvl2pPr marL="742950" indent="-285750">
                    <a:spcBef>
                      <a:spcPct val="20000"/>
                    </a:spcBef>
                    <a:buFont typeface="Arial" panose="020B0604020202020204" pitchFamily="34" charset="0"/>
                    <a:buChar char="–"/>
                    <a:defRPr>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2pPr>
                  <a:lvl3pPr marL="1143000" indent="-228600">
                    <a:spcBef>
                      <a:spcPct val="20000"/>
                    </a:spcBef>
                    <a:buFont typeface="Arial" panose="020B0604020202020204" pitchFamily="34" charset="0"/>
                    <a:defRPr>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3pPr>
                  <a:lvl4pPr marL="1600200" indent="-228600">
                    <a:spcBef>
                      <a:spcPct val="20000"/>
                    </a:spcBef>
                    <a:buFont typeface="Arial" panose="020B0604020202020204" pitchFamily="34" charset="0"/>
                    <a:buChar char="–"/>
                    <a:defRPr>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4pPr>
                  <a:lvl5pPr marL="2057400" indent="-228600">
                    <a:spcBef>
                      <a:spcPct val="20000"/>
                    </a:spcBef>
                    <a:buFont typeface="Arial" panose="020B0604020202020204" pitchFamily="34" charset="0"/>
                    <a:buChar char="»"/>
                    <a:defRPr>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9pPr>
                </a:lstStyle>
                <a:p>
                  <a:pPr eaLnBrk="1" hangingPunct="1">
                    <a:spcBef>
                      <a:spcPct val="0"/>
                    </a:spcBef>
                    <a:buFontTx/>
                    <a:buNone/>
                  </a:pPr>
                  <a:r>
                    <a:rPr lang="en-US" altLang="en-US" sz="2400">
                      <a:solidFill>
                        <a:srgbClr val="FFFF00"/>
                      </a:solidFill>
                      <a:latin typeface="Lucida Grande" panose="020B0600040502020204" pitchFamily="34" charset="0"/>
                    </a:rPr>
                    <a:t>θ</a:t>
                  </a:r>
                  <a:r>
                    <a:rPr lang="en-US" altLang="en-US" sz="2400" baseline="-25000">
                      <a:solidFill>
                        <a:srgbClr val="FFFF00"/>
                      </a:solidFill>
                      <a:latin typeface="Lucida Grande" panose="020B0600040502020204" pitchFamily="34" charset="0"/>
                    </a:rPr>
                    <a:t>0</a:t>
                  </a:r>
                  <a:endParaRPr lang="en-US" altLang="en-US" sz="2400">
                    <a:solidFill>
                      <a:srgbClr val="FFFF00"/>
                    </a:solidFill>
                    <a:latin typeface="Arial" panose="020B0604020202020204" pitchFamily="34" charset="0"/>
                  </a:endParaRPr>
                </a:p>
              </p:txBody>
            </p:sp>
            <p:sp>
              <p:nvSpPr>
                <p:cNvPr id="29713" name="TextBox 67">
                  <a:extLst>
                    <a:ext uri="{FF2B5EF4-FFF2-40B4-BE49-F238E27FC236}">
                      <a16:creationId xmlns:a16="http://schemas.microsoft.com/office/drawing/2014/main" id="{1FF4FB93-9A96-474E-88F7-D6AE4472D328}"/>
                    </a:ext>
                  </a:extLst>
                </p:cNvPr>
                <p:cNvSpPr txBox="1">
                  <a:spLocks noChangeArrowheads="1"/>
                </p:cNvSpPr>
                <p:nvPr/>
              </p:nvSpPr>
              <p:spPr bwMode="auto">
                <a:xfrm>
                  <a:off x="4674507" y="4484377"/>
                  <a:ext cx="373720" cy="543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000">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1pPr>
                  <a:lvl2pPr marL="742950" indent="-285750">
                    <a:spcBef>
                      <a:spcPct val="20000"/>
                    </a:spcBef>
                    <a:buFont typeface="Arial" panose="020B0604020202020204" pitchFamily="34" charset="0"/>
                    <a:buChar char="–"/>
                    <a:defRPr>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2pPr>
                  <a:lvl3pPr marL="1143000" indent="-228600">
                    <a:spcBef>
                      <a:spcPct val="20000"/>
                    </a:spcBef>
                    <a:buFont typeface="Arial" panose="020B0604020202020204" pitchFamily="34" charset="0"/>
                    <a:defRPr>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3pPr>
                  <a:lvl4pPr marL="1600200" indent="-228600">
                    <a:spcBef>
                      <a:spcPct val="20000"/>
                    </a:spcBef>
                    <a:buFont typeface="Arial" panose="020B0604020202020204" pitchFamily="34" charset="0"/>
                    <a:buChar char="–"/>
                    <a:defRPr>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4pPr>
                  <a:lvl5pPr marL="2057400" indent="-228600">
                    <a:spcBef>
                      <a:spcPct val="20000"/>
                    </a:spcBef>
                    <a:buFont typeface="Arial" panose="020B0604020202020204" pitchFamily="34" charset="0"/>
                    <a:buChar char="»"/>
                    <a:defRPr>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9pPr>
                </a:lstStyle>
                <a:p>
                  <a:pPr eaLnBrk="1" hangingPunct="1">
                    <a:spcBef>
                      <a:spcPct val="0"/>
                    </a:spcBef>
                    <a:buFontTx/>
                    <a:buNone/>
                  </a:pPr>
                  <a:r>
                    <a:rPr lang="en-US" altLang="en-US" sz="2400" dirty="0" err="1">
                      <a:solidFill>
                        <a:srgbClr val="FFFF00"/>
                      </a:solidFill>
                      <a:latin typeface="Lucida Grande" panose="020B0600040502020204" pitchFamily="34" charset="0"/>
                    </a:rPr>
                    <a:t>θ</a:t>
                  </a:r>
                  <a:endParaRPr lang="en-US" altLang="en-US" sz="2400" dirty="0">
                    <a:solidFill>
                      <a:srgbClr val="FFFF00"/>
                    </a:solidFill>
                    <a:latin typeface="Arial" panose="020B0604020202020204" pitchFamily="34" charset="0"/>
                  </a:endParaRPr>
                </a:p>
              </p:txBody>
            </p:sp>
            <p:sp>
              <p:nvSpPr>
                <p:cNvPr id="29714" name="TextBox 68">
                  <a:extLst>
                    <a:ext uri="{FF2B5EF4-FFF2-40B4-BE49-F238E27FC236}">
                      <a16:creationId xmlns:a16="http://schemas.microsoft.com/office/drawing/2014/main" id="{4F3A4BC7-78B5-8349-AD5C-24F9B4D25EAC}"/>
                    </a:ext>
                  </a:extLst>
                </p:cNvPr>
                <p:cNvSpPr txBox="1">
                  <a:spLocks noChangeArrowheads="1"/>
                </p:cNvSpPr>
                <p:nvPr/>
              </p:nvSpPr>
              <p:spPr bwMode="auto">
                <a:xfrm>
                  <a:off x="5134994" y="5593051"/>
                  <a:ext cx="421960" cy="543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000">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1pPr>
                  <a:lvl2pPr marL="742950" indent="-285750">
                    <a:spcBef>
                      <a:spcPct val="20000"/>
                    </a:spcBef>
                    <a:buFont typeface="Arial" panose="020B0604020202020204" pitchFamily="34" charset="0"/>
                    <a:buChar char="–"/>
                    <a:defRPr>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2pPr>
                  <a:lvl3pPr marL="1143000" indent="-228600">
                    <a:spcBef>
                      <a:spcPct val="20000"/>
                    </a:spcBef>
                    <a:buFont typeface="Arial" panose="020B0604020202020204" pitchFamily="34" charset="0"/>
                    <a:defRPr>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3pPr>
                  <a:lvl4pPr marL="1600200" indent="-228600">
                    <a:spcBef>
                      <a:spcPct val="20000"/>
                    </a:spcBef>
                    <a:buFont typeface="Arial" panose="020B0604020202020204" pitchFamily="34" charset="0"/>
                    <a:buChar char="–"/>
                    <a:defRPr>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4pPr>
                  <a:lvl5pPr marL="2057400" indent="-228600">
                    <a:spcBef>
                      <a:spcPct val="20000"/>
                    </a:spcBef>
                    <a:buFont typeface="Arial" panose="020B0604020202020204" pitchFamily="34" charset="0"/>
                    <a:buChar char="»"/>
                    <a:defRPr>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9pPr>
                </a:lstStyle>
                <a:p>
                  <a:pPr eaLnBrk="1" hangingPunct="1">
                    <a:spcBef>
                      <a:spcPct val="0"/>
                    </a:spcBef>
                    <a:buFontTx/>
                    <a:buNone/>
                  </a:pPr>
                  <a:r>
                    <a:rPr lang="en-US" altLang="en-US" sz="2400">
                      <a:solidFill>
                        <a:srgbClr val="FFFF00"/>
                      </a:solidFill>
                      <a:latin typeface="Lucida Grande" panose="020B0600040502020204" pitchFamily="34" charset="0"/>
                    </a:rPr>
                    <a:t>ϕ</a:t>
                  </a:r>
                  <a:endParaRPr lang="en-US" altLang="en-US" sz="2400">
                    <a:solidFill>
                      <a:srgbClr val="FFFF00"/>
                    </a:solidFill>
                    <a:latin typeface="Arial" panose="020B0604020202020204" pitchFamily="34" charset="0"/>
                  </a:endParaRPr>
                </a:p>
              </p:txBody>
            </p:sp>
          </p:grpSp>
        </p:grpSp>
        <p:pic>
          <p:nvPicPr>
            <p:cNvPr id="29706" name="Picture 60">
              <a:extLst>
                <a:ext uri="{FF2B5EF4-FFF2-40B4-BE49-F238E27FC236}">
                  <a16:creationId xmlns:a16="http://schemas.microsoft.com/office/drawing/2014/main" id="{9351D299-80C3-0947-8871-C4ACAACF51B5}"/>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924550" y="3067583"/>
              <a:ext cx="1108639" cy="722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 name="Group 5">
            <a:extLst>
              <a:ext uri="{FF2B5EF4-FFF2-40B4-BE49-F238E27FC236}">
                <a16:creationId xmlns:a16="http://schemas.microsoft.com/office/drawing/2014/main" id="{BAB1E5C1-02FB-294D-8400-527B17DB5442}"/>
              </a:ext>
            </a:extLst>
          </p:cNvPr>
          <p:cNvGrpSpPr/>
          <p:nvPr/>
        </p:nvGrpSpPr>
        <p:grpSpPr>
          <a:xfrm>
            <a:off x="8737601" y="3768132"/>
            <a:ext cx="3271611" cy="2830985"/>
            <a:chOff x="8737601" y="3768132"/>
            <a:chExt cx="3271611" cy="2830985"/>
          </a:xfrm>
        </p:grpSpPr>
        <p:pic>
          <p:nvPicPr>
            <p:cNvPr id="28" name="Picture 1">
              <a:extLst>
                <a:ext uri="{FF2B5EF4-FFF2-40B4-BE49-F238E27FC236}">
                  <a16:creationId xmlns:a16="http://schemas.microsoft.com/office/drawing/2014/main" id="{1ECBF6F3-3563-3B4D-95B7-3A844BE666FF}"/>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8737601" y="3830844"/>
              <a:ext cx="3268851" cy="2768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6D2EAC4D-162E-A449-938B-B0D0287AF772}"/>
                </a:ext>
              </a:extLst>
            </p:cNvPr>
            <p:cNvSpPr/>
            <p:nvPr/>
          </p:nvSpPr>
          <p:spPr>
            <a:xfrm>
              <a:off x="9490574" y="3768132"/>
              <a:ext cx="2518638" cy="369332"/>
            </a:xfrm>
            <a:prstGeom prst="rect">
              <a:avLst/>
            </a:prstGeom>
          </p:spPr>
          <p:txBody>
            <a:bodyPr wrap="none">
              <a:spAutoFit/>
            </a:bodyPr>
            <a:lstStyle/>
            <a:p>
              <a:r>
                <a:rPr lang="en-US" sz="1800" dirty="0">
                  <a:solidFill>
                    <a:srgbClr val="FFFF00"/>
                  </a:solidFill>
                </a:rPr>
                <a:t>rotating azimuth plane </a:t>
              </a:r>
            </a:p>
          </p:txBody>
        </p:sp>
      </p:grpSp>
    </p:spTree>
    <p:extLst>
      <p:ext uri="{BB962C8B-B14F-4D97-AF65-F5344CB8AC3E}">
        <p14:creationId xmlns:p14="http://schemas.microsoft.com/office/powerpoint/2010/main" val="513982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698">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9698">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970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9698">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97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8"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39387-CDA4-464A-2911-4199204D6C40}"/>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956DBC28-249F-63C0-D064-CD56BA100D42}"/>
              </a:ext>
            </a:extLst>
          </p:cNvPr>
          <p:cNvSpPr>
            <a:spLocks noGrp="1"/>
          </p:cNvSpPr>
          <p:nvPr>
            <p:ph idx="1"/>
          </p:nvPr>
        </p:nvSpPr>
        <p:spPr/>
        <p:txBody>
          <a:bodyPr/>
          <a:lstStyle/>
          <a:p>
            <a:r>
              <a:rPr lang="en-US" dirty="0"/>
              <a:t>NPP SW ADMs and their impact on flux</a:t>
            </a:r>
          </a:p>
          <a:p>
            <a:r>
              <a:rPr lang="en-US" dirty="0"/>
              <a:t>Rearchitect the shortwave inversion code, with the focus on snow/ice scene identification</a:t>
            </a:r>
          </a:p>
          <a:p>
            <a:r>
              <a:rPr lang="en-US" dirty="0"/>
              <a:t>Merged LW surface emissivity datasets for Ed5 </a:t>
            </a:r>
          </a:p>
          <a:p>
            <a:endParaRPr lang="en-US" dirty="0"/>
          </a:p>
        </p:txBody>
      </p:sp>
      <p:sp>
        <p:nvSpPr>
          <p:cNvPr id="4" name="Date Placeholder 3">
            <a:extLst>
              <a:ext uri="{FF2B5EF4-FFF2-40B4-BE49-F238E27FC236}">
                <a16:creationId xmlns:a16="http://schemas.microsoft.com/office/drawing/2014/main" id="{67803C01-2812-5DE7-B46F-5AB46C5A3599}"/>
              </a:ext>
            </a:extLst>
          </p:cNvPr>
          <p:cNvSpPr>
            <a:spLocks noGrp="1"/>
          </p:cNvSpPr>
          <p:nvPr>
            <p:ph type="dt" sz="half" idx="10"/>
          </p:nvPr>
        </p:nvSpPr>
        <p:spPr/>
        <p:txBody>
          <a:bodyPr/>
          <a:lstStyle/>
          <a:p>
            <a:pPr>
              <a:defRPr/>
            </a:pPr>
            <a:r>
              <a:rPr lang="en-US"/>
              <a:t>05/09/2023</a:t>
            </a:r>
            <a:endParaRPr lang="en-US" dirty="0"/>
          </a:p>
        </p:txBody>
      </p:sp>
      <p:sp>
        <p:nvSpPr>
          <p:cNvPr id="5" name="Footer Placeholder 4">
            <a:extLst>
              <a:ext uri="{FF2B5EF4-FFF2-40B4-BE49-F238E27FC236}">
                <a16:creationId xmlns:a16="http://schemas.microsoft.com/office/drawing/2014/main" id="{5DF6D50C-90DC-3271-263E-CB0BF7A0B7E1}"/>
              </a:ext>
            </a:extLst>
          </p:cNvPr>
          <p:cNvSpPr>
            <a:spLocks noGrp="1"/>
          </p:cNvSpPr>
          <p:nvPr>
            <p:ph type="ftr" sz="quarter" idx="11"/>
          </p:nvPr>
        </p:nvSpPr>
        <p:spPr/>
        <p:txBody>
          <a:bodyPr/>
          <a:lstStyle/>
          <a:p>
            <a:pPr>
              <a:defRPr/>
            </a:pPr>
            <a:r>
              <a:rPr lang="en-US"/>
              <a:t>CERES STM</a:t>
            </a:r>
            <a:endParaRPr lang="en-US" dirty="0"/>
          </a:p>
        </p:txBody>
      </p:sp>
      <p:sp>
        <p:nvSpPr>
          <p:cNvPr id="6" name="Slide Number Placeholder 5">
            <a:extLst>
              <a:ext uri="{FF2B5EF4-FFF2-40B4-BE49-F238E27FC236}">
                <a16:creationId xmlns:a16="http://schemas.microsoft.com/office/drawing/2014/main" id="{E31A96A4-5BA0-1D72-200C-6BAA0EC508D5}"/>
              </a:ext>
            </a:extLst>
          </p:cNvPr>
          <p:cNvSpPr>
            <a:spLocks noGrp="1"/>
          </p:cNvSpPr>
          <p:nvPr>
            <p:ph type="sldNum" sz="quarter" idx="12"/>
          </p:nvPr>
        </p:nvSpPr>
        <p:spPr/>
        <p:txBody>
          <a:bodyPr/>
          <a:lstStyle/>
          <a:p>
            <a:pPr>
              <a:defRPr/>
            </a:pPr>
            <a:fld id="{02CE6468-21D4-704F-BA4F-DB5904759ED1}" type="slidenum">
              <a:rPr lang="en-US" altLang="en-US" smtClean="0"/>
              <a:pPr>
                <a:defRPr/>
              </a:pPr>
              <a:t>3</a:t>
            </a:fld>
            <a:endParaRPr lang="en-US" altLang="en-US"/>
          </a:p>
        </p:txBody>
      </p:sp>
    </p:spTree>
    <p:extLst>
      <p:ext uri="{BB962C8B-B14F-4D97-AF65-F5344CB8AC3E}">
        <p14:creationId xmlns:p14="http://schemas.microsoft.com/office/powerpoint/2010/main" val="25147437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3B9FA-044F-3F1C-71F9-DBC33415CDEA}"/>
              </a:ext>
            </a:extLst>
          </p:cNvPr>
          <p:cNvSpPr>
            <a:spLocks noGrp="1"/>
          </p:cNvSpPr>
          <p:nvPr>
            <p:ph type="title"/>
          </p:nvPr>
        </p:nvSpPr>
        <p:spPr/>
        <p:txBody>
          <a:bodyPr/>
          <a:lstStyle/>
          <a:p>
            <a:r>
              <a:rPr lang="en-US" dirty="0"/>
              <a:t>NPP ADMs</a:t>
            </a:r>
          </a:p>
        </p:txBody>
      </p:sp>
      <p:sp>
        <p:nvSpPr>
          <p:cNvPr id="3" name="Content Placeholder 2">
            <a:extLst>
              <a:ext uri="{FF2B5EF4-FFF2-40B4-BE49-F238E27FC236}">
                <a16:creationId xmlns:a16="http://schemas.microsoft.com/office/drawing/2014/main" id="{ECEE9CD8-F556-927C-8907-8C0CC6B03CC1}"/>
              </a:ext>
            </a:extLst>
          </p:cNvPr>
          <p:cNvSpPr>
            <a:spLocks noGrp="1"/>
          </p:cNvSpPr>
          <p:nvPr>
            <p:ph idx="1"/>
          </p:nvPr>
        </p:nvSpPr>
        <p:spPr>
          <a:xfrm>
            <a:off x="104095" y="773084"/>
            <a:ext cx="11927960" cy="5392326"/>
          </a:xfrm>
        </p:spPr>
        <p:txBody>
          <a:bodyPr/>
          <a:lstStyle/>
          <a:p>
            <a:pPr>
              <a:lnSpc>
                <a:spcPct val="150000"/>
              </a:lnSpc>
            </a:pPr>
            <a:r>
              <a:rPr lang="en-US" dirty="0"/>
              <a:t>NPP FM5 started to collect RAPS data in fall of 2019.</a:t>
            </a:r>
          </a:p>
          <a:p>
            <a:pPr>
              <a:lnSpc>
                <a:spcPct val="150000"/>
              </a:lnSpc>
            </a:pPr>
            <a:r>
              <a:rPr lang="en-US" dirty="0">
                <a:cs typeface="ヒラギノ角ゴ Pro W3" charset="-128"/>
              </a:rPr>
              <a:t>CERES instrument on NPP is in restricted biaxial scan since March 24, 2020, to avoid viewing the spacecraft antenna, and to minimize the instrument degradation. </a:t>
            </a:r>
          </a:p>
          <a:p>
            <a:pPr lvl="1">
              <a:lnSpc>
                <a:spcPts val="2500"/>
              </a:lnSpc>
            </a:pPr>
            <a:r>
              <a:rPr lang="en-US" altLang="en-US" dirty="0"/>
              <a:t>For solar beta angle &lt; 24°:</a:t>
            </a:r>
          </a:p>
          <a:p>
            <a:pPr marL="628650" lvl="2">
              <a:lnSpc>
                <a:spcPts val="2500"/>
              </a:lnSpc>
              <a:spcBef>
                <a:spcPts val="0"/>
              </a:spcBef>
              <a:spcAft>
                <a:spcPts val="600"/>
              </a:spcAft>
            </a:pPr>
            <a:r>
              <a:rPr lang="en-US" altLang="en-US" dirty="0"/>
              <a:t>    Clock angle: 25°-169°, cone angle: 0°-64°</a:t>
            </a:r>
          </a:p>
          <a:p>
            <a:pPr marL="628650" lvl="2">
              <a:lnSpc>
                <a:spcPts val="2500"/>
              </a:lnSpc>
              <a:spcBef>
                <a:spcPts val="0"/>
              </a:spcBef>
              <a:spcAft>
                <a:spcPts val="600"/>
              </a:spcAft>
            </a:pPr>
            <a:r>
              <a:rPr lang="en-US" altLang="en-US" dirty="0"/>
              <a:t>    Clock angle: 205°-349°, cone angle: 0°-64°</a:t>
            </a:r>
          </a:p>
          <a:p>
            <a:pPr lvl="1">
              <a:spcBef>
                <a:spcPts val="1080"/>
              </a:spcBef>
            </a:pPr>
            <a:r>
              <a:rPr lang="en-US" altLang="en-US" dirty="0"/>
              <a:t>For solar beta angle ≥ 24°</a:t>
            </a:r>
          </a:p>
          <a:p>
            <a:pPr marL="628650" lvl="2">
              <a:lnSpc>
                <a:spcPts val="2500"/>
              </a:lnSpc>
              <a:spcBef>
                <a:spcPts val="0"/>
              </a:spcBef>
              <a:spcAft>
                <a:spcPts val="600"/>
              </a:spcAft>
            </a:pPr>
            <a:r>
              <a:rPr lang="en-US" altLang="en-US" dirty="0"/>
              <a:t>   Clock angle: 25°-180°, cone angle  0°-64°</a:t>
            </a:r>
          </a:p>
          <a:p>
            <a:pPr marL="628650" lvl="2">
              <a:lnSpc>
                <a:spcPts val="2500"/>
              </a:lnSpc>
              <a:spcBef>
                <a:spcPts val="0"/>
              </a:spcBef>
              <a:spcAft>
                <a:spcPts val="600"/>
              </a:spcAft>
            </a:pPr>
            <a:r>
              <a:rPr lang="en-US" altLang="en-US" dirty="0"/>
              <a:t>   Clock angle: 205°-360°, cone angle 0°-64°</a:t>
            </a:r>
          </a:p>
        </p:txBody>
      </p:sp>
      <p:sp>
        <p:nvSpPr>
          <p:cNvPr id="4" name="Date Placeholder 3">
            <a:extLst>
              <a:ext uri="{FF2B5EF4-FFF2-40B4-BE49-F238E27FC236}">
                <a16:creationId xmlns:a16="http://schemas.microsoft.com/office/drawing/2014/main" id="{3B7B75DB-7076-423D-D3D4-DA612A97824C}"/>
              </a:ext>
            </a:extLst>
          </p:cNvPr>
          <p:cNvSpPr>
            <a:spLocks noGrp="1"/>
          </p:cNvSpPr>
          <p:nvPr>
            <p:ph type="dt" sz="half" idx="10"/>
          </p:nvPr>
        </p:nvSpPr>
        <p:spPr/>
        <p:txBody>
          <a:bodyPr/>
          <a:lstStyle/>
          <a:p>
            <a:pPr>
              <a:defRPr/>
            </a:pPr>
            <a:r>
              <a:rPr lang="en-US"/>
              <a:t>05/09/2023</a:t>
            </a:r>
            <a:endParaRPr lang="en-US" dirty="0"/>
          </a:p>
        </p:txBody>
      </p:sp>
      <p:sp>
        <p:nvSpPr>
          <p:cNvPr id="5" name="Footer Placeholder 4">
            <a:extLst>
              <a:ext uri="{FF2B5EF4-FFF2-40B4-BE49-F238E27FC236}">
                <a16:creationId xmlns:a16="http://schemas.microsoft.com/office/drawing/2014/main" id="{906D673F-65A7-FC21-29C0-DB6FD117A7DD}"/>
              </a:ext>
            </a:extLst>
          </p:cNvPr>
          <p:cNvSpPr>
            <a:spLocks noGrp="1"/>
          </p:cNvSpPr>
          <p:nvPr>
            <p:ph type="ftr" sz="quarter" idx="11"/>
          </p:nvPr>
        </p:nvSpPr>
        <p:spPr/>
        <p:txBody>
          <a:bodyPr/>
          <a:lstStyle/>
          <a:p>
            <a:pPr>
              <a:defRPr/>
            </a:pPr>
            <a:r>
              <a:rPr lang="en-US"/>
              <a:t>CERES STM</a:t>
            </a:r>
            <a:endParaRPr lang="en-US" dirty="0"/>
          </a:p>
        </p:txBody>
      </p:sp>
      <p:sp>
        <p:nvSpPr>
          <p:cNvPr id="6" name="Slide Number Placeholder 5">
            <a:extLst>
              <a:ext uri="{FF2B5EF4-FFF2-40B4-BE49-F238E27FC236}">
                <a16:creationId xmlns:a16="http://schemas.microsoft.com/office/drawing/2014/main" id="{42C52F02-F519-4FF0-8835-C6BAF41AE1EF}"/>
              </a:ext>
            </a:extLst>
          </p:cNvPr>
          <p:cNvSpPr>
            <a:spLocks noGrp="1"/>
          </p:cNvSpPr>
          <p:nvPr>
            <p:ph type="sldNum" sz="quarter" idx="12"/>
          </p:nvPr>
        </p:nvSpPr>
        <p:spPr/>
        <p:txBody>
          <a:bodyPr/>
          <a:lstStyle/>
          <a:p>
            <a:pPr>
              <a:defRPr/>
            </a:pPr>
            <a:fld id="{02CE6468-21D4-704F-BA4F-DB5904759ED1}" type="slidenum">
              <a:rPr lang="en-US" altLang="en-US" smtClean="0"/>
              <a:pPr>
                <a:defRPr/>
              </a:pPr>
              <a:t>4</a:t>
            </a:fld>
            <a:endParaRPr lang="en-US" altLang="en-US"/>
          </a:p>
        </p:txBody>
      </p:sp>
      <p:pic>
        <p:nvPicPr>
          <p:cNvPr id="7" name="Picture 6">
            <a:extLst>
              <a:ext uri="{FF2B5EF4-FFF2-40B4-BE49-F238E27FC236}">
                <a16:creationId xmlns:a16="http://schemas.microsoft.com/office/drawing/2014/main" id="{368376B6-480F-1966-5321-E16987B36DDE}"/>
              </a:ext>
            </a:extLst>
          </p:cNvPr>
          <p:cNvPicPr>
            <a:picLocks noChangeAspect="1"/>
          </p:cNvPicPr>
          <p:nvPr/>
        </p:nvPicPr>
        <p:blipFill>
          <a:blip r:embed="rId3"/>
          <a:stretch>
            <a:fillRect/>
          </a:stretch>
        </p:blipFill>
        <p:spPr>
          <a:xfrm>
            <a:off x="5921853" y="2535381"/>
            <a:ext cx="6166052" cy="3224285"/>
          </a:xfrm>
          <a:prstGeom prst="rect">
            <a:avLst/>
          </a:prstGeom>
        </p:spPr>
      </p:pic>
    </p:spTree>
    <p:extLst>
      <p:ext uri="{BB962C8B-B14F-4D97-AF65-F5344CB8AC3E}">
        <p14:creationId xmlns:p14="http://schemas.microsoft.com/office/powerpoint/2010/main" val="4071444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88E1E3-A11E-FE3F-788D-29B706C79913}"/>
              </a:ext>
            </a:extLst>
          </p:cNvPr>
          <p:cNvSpPr>
            <a:spLocks noGrp="1"/>
          </p:cNvSpPr>
          <p:nvPr>
            <p:ph type="title"/>
          </p:nvPr>
        </p:nvSpPr>
        <p:spPr/>
        <p:txBody>
          <a:bodyPr/>
          <a:lstStyle/>
          <a:p>
            <a:r>
              <a:rPr lang="en-US" dirty="0"/>
              <a:t>Sample number comparison between NPP (20200324) and Aqua (20040324)</a:t>
            </a:r>
          </a:p>
        </p:txBody>
      </p:sp>
      <p:sp>
        <p:nvSpPr>
          <p:cNvPr id="4" name="Date Placeholder 3">
            <a:extLst>
              <a:ext uri="{FF2B5EF4-FFF2-40B4-BE49-F238E27FC236}">
                <a16:creationId xmlns:a16="http://schemas.microsoft.com/office/drawing/2014/main" id="{CBB90761-960B-C6CD-2778-14EB52D007EC}"/>
              </a:ext>
            </a:extLst>
          </p:cNvPr>
          <p:cNvSpPr>
            <a:spLocks noGrp="1"/>
          </p:cNvSpPr>
          <p:nvPr>
            <p:ph type="dt" sz="half" idx="10"/>
          </p:nvPr>
        </p:nvSpPr>
        <p:spPr/>
        <p:txBody>
          <a:bodyPr/>
          <a:lstStyle/>
          <a:p>
            <a:pPr>
              <a:defRPr/>
            </a:pPr>
            <a:r>
              <a:rPr lang="en-US"/>
              <a:t>05/09/2023</a:t>
            </a:r>
            <a:endParaRPr lang="en-US" dirty="0"/>
          </a:p>
        </p:txBody>
      </p:sp>
      <p:sp>
        <p:nvSpPr>
          <p:cNvPr id="5" name="Footer Placeholder 4">
            <a:extLst>
              <a:ext uri="{FF2B5EF4-FFF2-40B4-BE49-F238E27FC236}">
                <a16:creationId xmlns:a16="http://schemas.microsoft.com/office/drawing/2014/main" id="{2B5972DA-C7A6-2B98-1013-822DB07BBAFC}"/>
              </a:ext>
            </a:extLst>
          </p:cNvPr>
          <p:cNvSpPr>
            <a:spLocks noGrp="1"/>
          </p:cNvSpPr>
          <p:nvPr>
            <p:ph type="ftr" sz="quarter" idx="11"/>
          </p:nvPr>
        </p:nvSpPr>
        <p:spPr/>
        <p:txBody>
          <a:bodyPr/>
          <a:lstStyle/>
          <a:p>
            <a:pPr>
              <a:defRPr/>
            </a:pPr>
            <a:r>
              <a:rPr lang="en-US"/>
              <a:t>CERES STM</a:t>
            </a:r>
            <a:endParaRPr lang="en-US" dirty="0"/>
          </a:p>
        </p:txBody>
      </p:sp>
      <p:sp>
        <p:nvSpPr>
          <p:cNvPr id="6" name="Slide Number Placeholder 5">
            <a:extLst>
              <a:ext uri="{FF2B5EF4-FFF2-40B4-BE49-F238E27FC236}">
                <a16:creationId xmlns:a16="http://schemas.microsoft.com/office/drawing/2014/main" id="{61FBC904-8F74-C442-20D8-71448A51E436}"/>
              </a:ext>
            </a:extLst>
          </p:cNvPr>
          <p:cNvSpPr>
            <a:spLocks noGrp="1"/>
          </p:cNvSpPr>
          <p:nvPr>
            <p:ph type="sldNum" sz="quarter" idx="12"/>
          </p:nvPr>
        </p:nvSpPr>
        <p:spPr/>
        <p:txBody>
          <a:bodyPr/>
          <a:lstStyle/>
          <a:p>
            <a:pPr>
              <a:defRPr/>
            </a:pPr>
            <a:fld id="{02CE6468-21D4-704F-BA4F-DB5904759ED1}" type="slidenum">
              <a:rPr lang="en-US" altLang="en-US" smtClean="0"/>
              <a:pPr>
                <a:defRPr/>
              </a:pPr>
              <a:t>5</a:t>
            </a:fld>
            <a:endParaRPr lang="en-US" altLang="en-US"/>
          </a:p>
        </p:txBody>
      </p:sp>
      <p:grpSp>
        <p:nvGrpSpPr>
          <p:cNvPr id="7" name="Group 6">
            <a:extLst>
              <a:ext uri="{FF2B5EF4-FFF2-40B4-BE49-F238E27FC236}">
                <a16:creationId xmlns:a16="http://schemas.microsoft.com/office/drawing/2014/main" id="{7837F0B1-3A2C-245B-5CBF-48E06E536C76}"/>
              </a:ext>
            </a:extLst>
          </p:cNvPr>
          <p:cNvGrpSpPr/>
          <p:nvPr/>
        </p:nvGrpSpPr>
        <p:grpSpPr>
          <a:xfrm>
            <a:off x="6032500" y="556519"/>
            <a:ext cx="6099070" cy="3032180"/>
            <a:chOff x="6127221" y="556518"/>
            <a:chExt cx="6099070" cy="3032180"/>
          </a:xfrm>
        </p:grpSpPr>
        <p:pic>
          <p:nvPicPr>
            <p:cNvPr id="8" name="Picture 7">
              <a:extLst>
                <a:ext uri="{FF2B5EF4-FFF2-40B4-BE49-F238E27FC236}">
                  <a16:creationId xmlns:a16="http://schemas.microsoft.com/office/drawing/2014/main" id="{E3113144-4003-994A-C3F6-67444693DD8A}"/>
                </a:ext>
              </a:extLst>
            </p:cNvPr>
            <p:cNvPicPr>
              <a:picLocks noChangeAspect="1"/>
            </p:cNvPicPr>
            <p:nvPr/>
          </p:nvPicPr>
          <p:blipFill>
            <a:blip r:embed="rId3"/>
            <a:stretch>
              <a:fillRect/>
            </a:stretch>
          </p:blipFill>
          <p:spPr>
            <a:xfrm>
              <a:off x="6127221" y="660243"/>
              <a:ext cx="3291840" cy="2928455"/>
            </a:xfrm>
            <a:prstGeom prst="rect">
              <a:avLst/>
            </a:prstGeom>
          </p:spPr>
        </p:pic>
        <p:pic>
          <p:nvPicPr>
            <p:cNvPr id="9" name="Picture 8">
              <a:extLst>
                <a:ext uri="{FF2B5EF4-FFF2-40B4-BE49-F238E27FC236}">
                  <a16:creationId xmlns:a16="http://schemas.microsoft.com/office/drawing/2014/main" id="{4B3F9BFC-1B80-ECD3-77A2-3BC2ACBEA18A}"/>
                </a:ext>
              </a:extLst>
            </p:cNvPr>
            <p:cNvPicPr>
              <a:picLocks noChangeAspect="1"/>
            </p:cNvPicPr>
            <p:nvPr/>
          </p:nvPicPr>
          <p:blipFill>
            <a:blip r:embed="rId4"/>
            <a:stretch>
              <a:fillRect/>
            </a:stretch>
          </p:blipFill>
          <p:spPr>
            <a:xfrm>
              <a:off x="8934451" y="660243"/>
              <a:ext cx="3291840" cy="2928455"/>
            </a:xfrm>
            <a:prstGeom prst="rect">
              <a:avLst/>
            </a:prstGeom>
          </p:spPr>
        </p:pic>
        <p:sp>
          <p:nvSpPr>
            <p:cNvPr id="10" name="TextBox 9">
              <a:extLst>
                <a:ext uri="{FF2B5EF4-FFF2-40B4-BE49-F238E27FC236}">
                  <a16:creationId xmlns:a16="http://schemas.microsoft.com/office/drawing/2014/main" id="{96567213-9558-2BFF-067A-69E53FFEB8F7}"/>
                </a:ext>
              </a:extLst>
            </p:cNvPr>
            <p:cNvSpPr txBox="1"/>
            <p:nvPr/>
          </p:nvSpPr>
          <p:spPr bwMode="auto">
            <a:xfrm>
              <a:off x="6127222" y="556518"/>
              <a:ext cx="5696478" cy="307777"/>
            </a:xfrm>
            <a:prstGeom prst="rect">
              <a:avLst/>
            </a:prstGeom>
            <a:solidFill>
              <a:schemeClr val="bg1"/>
            </a:solidFill>
            <a:ln>
              <a:noFill/>
            </a:ln>
          </p:spPr>
          <p:txBody>
            <a:bodyPr wrap="square" rtlCol="0">
              <a:spAutoFit/>
            </a:bodyPr>
            <a:lstStyle/>
            <a:p>
              <a:r>
                <a:rPr lang="en-US" sz="1400" dirty="0"/>
                <a:t>             Aqua scan SZA : [40,50]                   NPP scan SZA: [40,50]</a:t>
              </a:r>
            </a:p>
          </p:txBody>
        </p:sp>
      </p:grpSp>
      <p:grpSp>
        <p:nvGrpSpPr>
          <p:cNvPr id="11" name="Group 10">
            <a:extLst>
              <a:ext uri="{FF2B5EF4-FFF2-40B4-BE49-F238E27FC236}">
                <a16:creationId xmlns:a16="http://schemas.microsoft.com/office/drawing/2014/main" id="{D2BCE517-452B-20C4-F54B-0C12AC1D12BC}"/>
              </a:ext>
            </a:extLst>
          </p:cNvPr>
          <p:cNvGrpSpPr/>
          <p:nvPr/>
        </p:nvGrpSpPr>
        <p:grpSpPr>
          <a:xfrm>
            <a:off x="-82817" y="556518"/>
            <a:ext cx="6129188" cy="3032180"/>
            <a:chOff x="-82817" y="556518"/>
            <a:chExt cx="6129188" cy="3032180"/>
          </a:xfrm>
        </p:grpSpPr>
        <p:pic>
          <p:nvPicPr>
            <p:cNvPr id="12" name="Picture 11">
              <a:extLst>
                <a:ext uri="{FF2B5EF4-FFF2-40B4-BE49-F238E27FC236}">
                  <a16:creationId xmlns:a16="http://schemas.microsoft.com/office/drawing/2014/main" id="{0388606C-5F9F-A281-C595-FFB686A19193}"/>
                </a:ext>
              </a:extLst>
            </p:cNvPr>
            <p:cNvPicPr>
              <a:picLocks noChangeAspect="1"/>
            </p:cNvPicPr>
            <p:nvPr/>
          </p:nvPicPr>
          <p:blipFill>
            <a:blip r:embed="rId5"/>
            <a:stretch>
              <a:fillRect/>
            </a:stretch>
          </p:blipFill>
          <p:spPr>
            <a:xfrm>
              <a:off x="-76200" y="660243"/>
              <a:ext cx="3291840" cy="2928455"/>
            </a:xfrm>
            <a:prstGeom prst="rect">
              <a:avLst/>
            </a:prstGeom>
          </p:spPr>
        </p:pic>
        <p:pic>
          <p:nvPicPr>
            <p:cNvPr id="13" name="Picture 12">
              <a:extLst>
                <a:ext uri="{FF2B5EF4-FFF2-40B4-BE49-F238E27FC236}">
                  <a16:creationId xmlns:a16="http://schemas.microsoft.com/office/drawing/2014/main" id="{9715CD1D-AFCB-D63B-36FB-84567A29B721}"/>
                </a:ext>
              </a:extLst>
            </p:cNvPr>
            <p:cNvPicPr>
              <a:picLocks noChangeAspect="1"/>
            </p:cNvPicPr>
            <p:nvPr/>
          </p:nvPicPr>
          <p:blipFill>
            <a:blip r:embed="rId6"/>
            <a:stretch>
              <a:fillRect/>
            </a:stretch>
          </p:blipFill>
          <p:spPr>
            <a:xfrm>
              <a:off x="2754531" y="660243"/>
              <a:ext cx="3291840" cy="2928455"/>
            </a:xfrm>
            <a:prstGeom prst="rect">
              <a:avLst/>
            </a:prstGeom>
          </p:spPr>
        </p:pic>
        <p:sp>
          <p:nvSpPr>
            <p:cNvPr id="14" name="TextBox 13">
              <a:extLst>
                <a:ext uri="{FF2B5EF4-FFF2-40B4-BE49-F238E27FC236}">
                  <a16:creationId xmlns:a16="http://schemas.microsoft.com/office/drawing/2014/main" id="{39861E34-0EF8-191F-A8DE-6392E72A659E}"/>
                </a:ext>
              </a:extLst>
            </p:cNvPr>
            <p:cNvSpPr txBox="1"/>
            <p:nvPr/>
          </p:nvSpPr>
          <p:spPr bwMode="auto">
            <a:xfrm>
              <a:off x="-82817" y="556518"/>
              <a:ext cx="5866795" cy="307777"/>
            </a:xfrm>
            <a:prstGeom prst="rect">
              <a:avLst/>
            </a:prstGeom>
            <a:solidFill>
              <a:schemeClr val="bg1"/>
            </a:solidFill>
            <a:ln>
              <a:noFill/>
            </a:ln>
          </p:spPr>
          <p:txBody>
            <a:bodyPr wrap="square" rtlCol="0">
              <a:spAutoFit/>
            </a:bodyPr>
            <a:lstStyle/>
            <a:p>
              <a:r>
                <a:rPr lang="en-US" sz="1400" dirty="0"/>
                <a:t>             Aqua scan SZA : [20,30]                     NPP scan SZA: [20,30]</a:t>
              </a:r>
            </a:p>
          </p:txBody>
        </p:sp>
      </p:grpSp>
      <p:grpSp>
        <p:nvGrpSpPr>
          <p:cNvPr id="15" name="Group 14">
            <a:extLst>
              <a:ext uri="{FF2B5EF4-FFF2-40B4-BE49-F238E27FC236}">
                <a16:creationId xmlns:a16="http://schemas.microsoft.com/office/drawing/2014/main" id="{01EAA987-2905-CBD0-9D81-497CEC13F8C6}"/>
              </a:ext>
            </a:extLst>
          </p:cNvPr>
          <p:cNvGrpSpPr/>
          <p:nvPr/>
        </p:nvGrpSpPr>
        <p:grpSpPr>
          <a:xfrm>
            <a:off x="-146319" y="3549525"/>
            <a:ext cx="6205389" cy="3051483"/>
            <a:chOff x="-159018" y="3664898"/>
            <a:chExt cx="6205389" cy="3051483"/>
          </a:xfrm>
        </p:grpSpPr>
        <p:pic>
          <p:nvPicPr>
            <p:cNvPr id="16" name="Picture 15">
              <a:extLst>
                <a:ext uri="{FF2B5EF4-FFF2-40B4-BE49-F238E27FC236}">
                  <a16:creationId xmlns:a16="http://schemas.microsoft.com/office/drawing/2014/main" id="{6A5397F5-EA5C-7C63-09ED-13C99E49A4CC}"/>
                </a:ext>
              </a:extLst>
            </p:cNvPr>
            <p:cNvPicPr>
              <a:picLocks noChangeAspect="1"/>
            </p:cNvPicPr>
            <p:nvPr/>
          </p:nvPicPr>
          <p:blipFill>
            <a:blip r:embed="rId7"/>
            <a:stretch>
              <a:fillRect/>
            </a:stretch>
          </p:blipFill>
          <p:spPr>
            <a:xfrm>
              <a:off x="-76200" y="3787926"/>
              <a:ext cx="3291840" cy="2928455"/>
            </a:xfrm>
            <a:prstGeom prst="rect">
              <a:avLst/>
            </a:prstGeom>
          </p:spPr>
        </p:pic>
        <p:pic>
          <p:nvPicPr>
            <p:cNvPr id="17" name="Picture 16">
              <a:extLst>
                <a:ext uri="{FF2B5EF4-FFF2-40B4-BE49-F238E27FC236}">
                  <a16:creationId xmlns:a16="http://schemas.microsoft.com/office/drawing/2014/main" id="{5943F3F7-8778-C6FD-1817-F02D8703059D}"/>
                </a:ext>
              </a:extLst>
            </p:cNvPr>
            <p:cNvPicPr>
              <a:picLocks noChangeAspect="1"/>
            </p:cNvPicPr>
            <p:nvPr/>
          </p:nvPicPr>
          <p:blipFill>
            <a:blip r:embed="rId8"/>
            <a:stretch>
              <a:fillRect/>
            </a:stretch>
          </p:blipFill>
          <p:spPr>
            <a:xfrm>
              <a:off x="2754531" y="3787925"/>
              <a:ext cx="3291840" cy="2928455"/>
            </a:xfrm>
            <a:prstGeom prst="rect">
              <a:avLst/>
            </a:prstGeom>
          </p:spPr>
        </p:pic>
        <p:sp>
          <p:nvSpPr>
            <p:cNvPr id="18" name="TextBox 17">
              <a:extLst>
                <a:ext uri="{FF2B5EF4-FFF2-40B4-BE49-F238E27FC236}">
                  <a16:creationId xmlns:a16="http://schemas.microsoft.com/office/drawing/2014/main" id="{DA875202-E264-4B75-F10A-14399B345C46}"/>
                </a:ext>
              </a:extLst>
            </p:cNvPr>
            <p:cNvSpPr txBox="1"/>
            <p:nvPr/>
          </p:nvSpPr>
          <p:spPr bwMode="auto">
            <a:xfrm>
              <a:off x="-159018" y="3664898"/>
              <a:ext cx="5866795" cy="307777"/>
            </a:xfrm>
            <a:prstGeom prst="rect">
              <a:avLst/>
            </a:prstGeom>
            <a:solidFill>
              <a:schemeClr val="bg1"/>
            </a:solidFill>
            <a:ln>
              <a:noFill/>
            </a:ln>
          </p:spPr>
          <p:txBody>
            <a:bodyPr wrap="square" rtlCol="0">
              <a:spAutoFit/>
            </a:bodyPr>
            <a:lstStyle/>
            <a:p>
              <a:r>
                <a:rPr lang="en-US" sz="1400" dirty="0"/>
                <a:t>             Aqua scan SZA : [60,70]                     NPP scan SZA: [60,70]</a:t>
              </a:r>
            </a:p>
          </p:txBody>
        </p:sp>
      </p:grpSp>
      <p:grpSp>
        <p:nvGrpSpPr>
          <p:cNvPr id="19" name="Group 18">
            <a:extLst>
              <a:ext uri="{FF2B5EF4-FFF2-40B4-BE49-F238E27FC236}">
                <a16:creationId xmlns:a16="http://schemas.microsoft.com/office/drawing/2014/main" id="{C34BC661-068B-03D0-E107-A29281CB7397}"/>
              </a:ext>
            </a:extLst>
          </p:cNvPr>
          <p:cNvGrpSpPr/>
          <p:nvPr/>
        </p:nvGrpSpPr>
        <p:grpSpPr>
          <a:xfrm>
            <a:off x="6046371" y="3560447"/>
            <a:ext cx="6099070" cy="3029639"/>
            <a:chOff x="6127221" y="3686741"/>
            <a:chExt cx="6099070" cy="3029639"/>
          </a:xfrm>
        </p:grpSpPr>
        <p:pic>
          <p:nvPicPr>
            <p:cNvPr id="20" name="Picture 19">
              <a:extLst>
                <a:ext uri="{FF2B5EF4-FFF2-40B4-BE49-F238E27FC236}">
                  <a16:creationId xmlns:a16="http://schemas.microsoft.com/office/drawing/2014/main" id="{0EC82856-9A0A-E268-A8F2-1A0A9CE232A0}"/>
                </a:ext>
              </a:extLst>
            </p:cNvPr>
            <p:cNvPicPr>
              <a:picLocks noChangeAspect="1"/>
            </p:cNvPicPr>
            <p:nvPr/>
          </p:nvPicPr>
          <p:blipFill>
            <a:blip r:embed="rId9"/>
            <a:stretch>
              <a:fillRect/>
            </a:stretch>
          </p:blipFill>
          <p:spPr>
            <a:xfrm>
              <a:off x="6127221" y="3787925"/>
              <a:ext cx="3291840" cy="2928455"/>
            </a:xfrm>
            <a:prstGeom prst="rect">
              <a:avLst/>
            </a:prstGeom>
          </p:spPr>
        </p:pic>
        <p:pic>
          <p:nvPicPr>
            <p:cNvPr id="21" name="Picture 20">
              <a:extLst>
                <a:ext uri="{FF2B5EF4-FFF2-40B4-BE49-F238E27FC236}">
                  <a16:creationId xmlns:a16="http://schemas.microsoft.com/office/drawing/2014/main" id="{2C6D25F1-4F8A-437F-2A7B-860EC0A952D5}"/>
                </a:ext>
              </a:extLst>
            </p:cNvPr>
            <p:cNvPicPr>
              <a:picLocks noChangeAspect="1"/>
            </p:cNvPicPr>
            <p:nvPr/>
          </p:nvPicPr>
          <p:blipFill>
            <a:blip r:embed="rId10"/>
            <a:stretch>
              <a:fillRect/>
            </a:stretch>
          </p:blipFill>
          <p:spPr>
            <a:xfrm>
              <a:off x="8934451" y="3809300"/>
              <a:ext cx="3291840" cy="2907080"/>
            </a:xfrm>
            <a:prstGeom prst="rect">
              <a:avLst/>
            </a:prstGeom>
          </p:spPr>
        </p:pic>
        <p:sp>
          <p:nvSpPr>
            <p:cNvPr id="22" name="TextBox 21">
              <a:extLst>
                <a:ext uri="{FF2B5EF4-FFF2-40B4-BE49-F238E27FC236}">
                  <a16:creationId xmlns:a16="http://schemas.microsoft.com/office/drawing/2014/main" id="{AD5C0ABA-90E9-3261-DA49-435D336624C8}"/>
                </a:ext>
              </a:extLst>
            </p:cNvPr>
            <p:cNvSpPr txBox="1"/>
            <p:nvPr/>
          </p:nvSpPr>
          <p:spPr bwMode="auto">
            <a:xfrm>
              <a:off x="6132931" y="3686741"/>
              <a:ext cx="5785944" cy="307777"/>
            </a:xfrm>
            <a:prstGeom prst="rect">
              <a:avLst/>
            </a:prstGeom>
            <a:solidFill>
              <a:schemeClr val="bg1"/>
            </a:solidFill>
            <a:ln>
              <a:noFill/>
            </a:ln>
          </p:spPr>
          <p:txBody>
            <a:bodyPr wrap="square" rtlCol="0">
              <a:spAutoFit/>
            </a:bodyPr>
            <a:lstStyle/>
            <a:p>
              <a:r>
                <a:rPr lang="en-US" sz="1400" dirty="0"/>
                <a:t>             Aqua scan SZA : [80,90]                     NPP scan SZA: [80,90]</a:t>
              </a:r>
            </a:p>
          </p:txBody>
        </p:sp>
      </p:grpSp>
    </p:spTree>
    <p:extLst>
      <p:ext uri="{BB962C8B-B14F-4D97-AF65-F5344CB8AC3E}">
        <p14:creationId xmlns:p14="http://schemas.microsoft.com/office/powerpoint/2010/main" val="26042075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D12F8-3353-EF42-EEBB-91C0BADD507F}"/>
              </a:ext>
            </a:extLst>
          </p:cNvPr>
          <p:cNvSpPr>
            <a:spLocks noGrp="1"/>
          </p:cNvSpPr>
          <p:nvPr>
            <p:ph type="title"/>
          </p:nvPr>
        </p:nvSpPr>
        <p:spPr/>
        <p:txBody>
          <a:bodyPr/>
          <a:lstStyle/>
          <a:p>
            <a:r>
              <a:rPr lang="en-US" dirty="0"/>
              <a:t>Developing NPP SW ADMs</a:t>
            </a:r>
          </a:p>
        </p:txBody>
      </p:sp>
      <p:sp>
        <p:nvSpPr>
          <p:cNvPr id="3" name="Content Placeholder 2">
            <a:extLst>
              <a:ext uri="{FF2B5EF4-FFF2-40B4-BE49-F238E27FC236}">
                <a16:creationId xmlns:a16="http://schemas.microsoft.com/office/drawing/2014/main" id="{A3D3CB13-09C2-16CE-7204-56F7A877B115}"/>
              </a:ext>
            </a:extLst>
          </p:cNvPr>
          <p:cNvSpPr>
            <a:spLocks noGrp="1"/>
          </p:cNvSpPr>
          <p:nvPr>
            <p:ph idx="1"/>
          </p:nvPr>
        </p:nvSpPr>
        <p:spPr/>
        <p:txBody>
          <a:bodyPr/>
          <a:lstStyle/>
          <a:p>
            <a:pPr>
              <a:lnSpc>
                <a:spcPct val="150000"/>
              </a:lnSpc>
            </a:pPr>
            <a:r>
              <a:rPr lang="en-US" dirty="0"/>
              <a:t>Using NPP FM5 Ed2A data from 201601-202207 to develop SW NPP ADMs using the Ed4 Terra/Aqua methodology. </a:t>
            </a:r>
          </a:p>
          <a:p>
            <a:pPr>
              <a:lnSpc>
                <a:spcPct val="150000"/>
              </a:lnSpc>
            </a:pPr>
            <a:r>
              <a:rPr lang="en-US" dirty="0"/>
              <a:t>NPP fluxes inverted using NPP ADMs are compared with fluxes in NPP Ed2A product that used Ed4 Aqua ADMs. </a:t>
            </a:r>
          </a:p>
          <a:p>
            <a:pPr>
              <a:lnSpc>
                <a:spcPct val="150000"/>
              </a:lnSpc>
            </a:pPr>
            <a:r>
              <a:rPr lang="en-US" dirty="0"/>
              <a:t>Differences are shown as NPP ADMs – Aqua ADMs. Positive means NPP flux will increase when reprocessing using NPP ADMs. </a:t>
            </a:r>
          </a:p>
          <a:p>
            <a:endParaRPr lang="en-US" dirty="0"/>
          </a:p>
        </p:txBody>
      </p:sp>
      <p:sp>
        <p:nvSpPr>
          <p:cNvPr id="4" name="Date Placeholder 3">
            <a:extLst>
              <a:ext uri="{FF2B5EF4-FFF2-40B4-BE49-F238E27FC236}">
                <a16:creationId xmlns:a16="http://schemas.microsoft.com/office/drawing/2014/main" id="{64D9EC05-9CD6-0088-3127-6C779BD3FD89}"/>
              </a:ext>
            </a:extLst>
          </p:cNvPr>
          <p:cNvSpPr>
            <a:spLocks noGrp="1"/>
          </p:cNvSpPr>
          <p:nvPr>
            <p:ph type="dt" sz="half" idx="10"/>
          </p:nvPr>
        </p:nvSpPr>
        <p:spPr/>
        <p:txBody>
          <a:bodyPr/>
          <a:lstStyle/>
          <a:p>
            <a:pPr>
              <a:defRPr/>
            </a:pPr>
            <a:r>
              <a:rPr lang="en-US"/>
              <a:t>05/09/2023</a:t>
            </a:r>
            <a:endParaRPr lang="en-US" dirty="0"/>
          </a:p>
        </p:txBody>
      </p:sp>
      <p:sp>
        <p:nvSpPr>
          <p:cNvPr id="5" name="Footer Placeholder 4">
            <a:extLst>
              <a:ext uri="{FF2B5EF4-FFF2-40B4-BE49-F238E27FC236}">
                <a16:creationId xmlns:a16="http://schemas.microsoft.com/office/drawing/2014/main" id="{BF81E348-00C9-40D6-93B0-062007D3C39D}"/>
              </a:ext>
            </a:extLst>
          </p:cNvPr>
          <p:cNvSpPr>
            <a:spLocks noGrp="1"/>
          </p:cNvSpPr>
          <p:nvPr>
            <p:ph type="ftr" sz="quarter" idx="11"/>
          </p:nvPr>
        </p:nvSpPr>
        <p:spPr/>
        <p:txBody>
          <a:bodyPr/>
          <a:lstStyle/>
          <a:p>
            <a:pPr>
              <a:defRPr/>
            </a:pPr>
            <a:r>
              <a:rPr lang="en-US"/>
              <a:t>CERES STM</a:t>
            </a:r>
            <a:endParaRPr lang="en-US" dirty="0"/>
          </a:p>
        </p:txBody>
      </p:sp>
      <p:sp>
        <p:nvSpPr>
          <p:cNvPr id="6" name="Slide Number Placeholder 5">
            <a:extLst>
              <a:ext uri="{FF2B5EF4-FFF2-40B4-BE49-F238E27FC236}">
                <a16:creationId xmlns:a16="http://schemas.microsoft.com/office/drawing/2014/main" id="{8B118DFA-B19A-5C6C-59C9-9BD07AFE10BB}"/>
              </a:ext>
            </a:extLst>
          </p:cNvPr>
          <p:cNvSpPr>
            <a:spLocks noGrp="1"/>
          </p:cNvSpPr>
          <p:nvPr>
            <p:ph type="sldNum" sz="quarter" idx="12"/>
          </p:nvPr>
        </p:nvSpPr>
        <p:spPr/>
        <p:txBody>
          <a:bodyPr/>
          <a:lstStyle/>
          <a:p>
            <a:pPr>
              <a:defRPr/>
            </a:pPr>
            <a:fld id="{02CE6468-21D4-704F-BA4F-DB5904759ED1}" type="slidenum">
              <a:rPr lang="en-US" altLang="en-US" smtClean="0"/>
              <a:pPr>
                <a:defRPr/>
              </a:pPr>
              <a:t>6</a:t>
            </a:fld>
            <a:endParaRPr lang="en-US" altLang="en-US"/>
          </a:p>
        </p:txBody>
      </p:sp>
    </p:spTree>
    <p:extLst>
      <p:ext uri="{BB962C8B-B14F-4D97-AF65-F5344CB8AC3E}">
        <p14:creationId xmlns:p14="http://schemas.microsoft.com/office/powerpoint/2010/main" val="36110137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B043E5-77DF-E3F8-3057-D72E214422C9}"/>
              </a:ext>
            </a:extLst>
          </p:cNvPr>
          <p:cNvSpPr>
            <a:spLocks noGrp="1"/>
          </p:cNvSpPr>
          <p:nvPr>
            <p:ph type="title"/>
          </p:nvPr>
        </p:nvSpPr>
        <p:spPr/>
        <p:txBody>
          <a:bodyPr/>
          <a:lstStyle/>
          <a:p>
            <a:r>
              <a:rPr lang="en-US" dirty="0"/>
              <a:t>Differences in SW Anisotropic Factors Between NPP and Aqua </a:t>
            </a:r>
          </a:p>
        </p:txBody>
      </p:sp>
      <p:sp>
        <p:nvSpPr>
          <p:cNvPr id="4" name="Date Placeholder 3">
            <a:extLst>
              <a:ext uri="{FF2B5EF4-FFF2-40B4-BE49-F238E27FC236}">
                <a16:creationId xmlns:a16="http://schemas.microsoft.com/office/drawing/2014/main" id="{D3830650-F74C-BFF7-02AA-FE4355BE180D}"/>
              </a:ext>
            </a:extLst>
          </p:cNvPr>
          <p:cNvSpPr>
            <a:spLocks noGrp="1"/>
          </p:cNvSpPr>
          <p:nvPr>
            <p:ph type="dt" sz="half" idx="10"/>
          </p:nvPr>
        </p:nvSpPr>
        <p:spPr/>
        <p:txBody>
          <a:bodyPr/>
          <a:lstStyle/>
          <a:p>
            <a:pPr>
              <a:defRPr/>
            </a:pPr>
            <a:r>
              <a:rPr lang="en-US"/>
              <a:t>05/09/2023</a:t>
            </a:r>
            <a:endParaRPr lang="en-US" dirty="0"/>
          </a:p>
        </p:txBody>
      </p:sp>
      <p:sp>
        <p:nvSpPr>
          <p:cNvPr id="5" name="Footer Placeholder 4">
            <a:extLst>
              <a:ext uri="{FF2B5EF4-FFF2-40B4-BE49-F238E27FC236}">
                <a16:creationId xmlns:a16="http://schemas.microsoft.com/office/drawing/2014/main" id="{04954D9A-971C-3F88-EB15-EB0368EBBD14}"/>
              </a:ext>
            </a:extLst>
          </p:cNvPr>
          <p:cNvSpPr>
            <a:spLocks noGrp="1"/>
          </p:cNvSpPr>
          <p:nvPr>
            <p:ph type="ftr" sz="quarter" idx="11"/>
          </p:nvPr>
        </p:nvSpPr>
        <p:spPr/>
        <p:txBody>
          <a:bodyPr/>
          <a:lstStyle/>
          <a:p>
            <a:pPr>
              <a:defRPr/>
            </a:pPr>
            <a:r>
              <a:rPr lang="en-US"/>
              <a:t>CERES STM</a:t>
            </a:r>
            <a:endParaRPr lang="en-US" dirty="0"/>
          </a:p>
        </p:txBody>
      </p:sp>
      <p:sp>
        <p:nvSpPr>
          <p:cNvPr id="6" name="Slide Number Placeholder 5">
            <a:extLst>
              <a:ext uri="{FF2B5EF4-FFF2-40B4-BE49-F238E27FC236}">
                <a16:creationId xmlns:a16="http://schemas.microsoft.com/office/drawing/2014/main" id="{B1077C73-B21E-99D7-2D1A-069FB04F0E18}"/>
              </a:ext>
            </a:extLst>
          </p:cNvPr>
          <p:cNvSpPr>
            <a:spLocks noGrp="1"/>
          </p:cNvSpPr>
          <p:nvPr>
            <p:ph type="sldNum" sz="quarter" idx="12"/>
          </p:nvPr>
        </p:nvSpPr>
        <p:spPr/>
        <p:txBody>
          <a:bodyPr/>
          <a:lstStyle/>
          <a:p>
            <a:pPr>
              <a:defRPr/>
            </a:pPr>
            <a:fld id="{02CE6468-21D4-704F-BA4F-DB5904759ED1}" type="slidenum">
              <a:rPr lang="en-US" altLang="en-US" smtClean="0"/>
              <a:pPr>
                <a:defRPr/>
              </a:pPr>
              <a:t>7</a:t>
            </a:fld>
            <a:endParaRPr lang="en-US" altLang="en-US"/>
          </a:p>
        </p:txBody>
      </p:sp>
      <p:sp>
        <p:nvSpPr>
          <p:cNvPr id="15" name="TextBox 14">
            <a:extLst>
              <a:ext uri="{FF2B5EF4-FFF2-40B4-BE49-F238E27FC236}">
                <a16:creationId xmlns:a16="http://schemas.microsoft.com/office/drawing/2014/main" id="{FD555747-2DE8-A868-22D9-C5D3C4CBABD7}"/>
              </a:ext>
            </a:extLst>
          </p:cNvPr>
          <p:cNvSpPr txBox="1"/>
          <p:nvPr/>
        </p:nvSpPr>
        <p:spPr bwMode="auto">
          <a:xfrm>
            <a:off x="1124641" y="1143357"/>
            <a:ext cx="4659517" cy="646331"/>
          </a:xfrm>
          <a:prstGeom prst="rect">
            <a:avLst/>
          </a:prstGeom>
          <a:noFill/>
          <a:ln>
            <a:noFill/>
          </a:ln>
        </p:spPr>
        <p:txBody>
          <a:bodyPr wrap="square" rtlCol="0">
            <a:spAutoFit/>
          </a:bodyPr>
          <a:lstStyle/>
          <a:p>
            <a:r>
              <a:rPr lang="en-US" sz="1800" dirty="0">
                <a:solidFill>
                  <a:schemeClr val="bg1"/>
                </a:solidFill>
              </a:rPr>
              <a:t>SZA=40°</a:t>
            </a:r>
          </a:p>
          <a:p>
            <a:r>
              <a:rPr lang="en-US" sz="1800" dirty="0">
                <a:solidFill>
                  <a:schemeClr val="bg1"/>
                </a:solidFill>
              </a:rPr>
              <a:t>Overcast with cloud optical depth of 10</a:t>
            </a:r>
          </a:p>
        </p:txBody>
      </p:sp>
      <p:grpSp>
        <p:nvGrpSpPr>
          <p:cNvPr id="17" name="Group 16">
            <a:extLst>
              <a:ext uri="{FF2B5EF4-FFF2-40B4-BE49-F238E27FC236}">
                <a16:creationId xmlns:a16="http://schemas.microsoft.com/office/drawing/2014/main" id="{7B8592D9-0CA7-D0FF-06BB-16B6EC5B6BE3}"/>
              </a:ext>
            </a:extLst>
          </p:cNvPr>
          <p:cNvGrpSpPr/>
          <p:nvPr/>
        </p:nvGrpSpPr>
        <p:grpSpPr>
          <a:xfrm>
            <a:off x="207499" y="2084561"/>
            <a:ext cx="11677161" cy="3657600"/>
            <a:chOff x="207499" y="2084561"/>
            <a:chExt cx="11677161" cy="3657600"/>
          </a:xfrm>
        </p:grpSpPr>
        <p:pic>
          <p:nvPicPr>
            <p:cNvPr id="12" name="Picture 11" descr="Chart, line chart&#10;&#10;Description automatically generated">
              <a:extLst>
                <a:ext uri="{FF2B5EF4-FFF2-40B4-BE49-F238E27FC236}">
                  <a16:creationId xmlns:a16="http://schemas.microsoft.com/office/drawing/2014/main" id="{4346A91E-F532-1CA4-FC24-7D9256346BA0}"/>
                </a:ext>
              </a:extLst>
            </p:cNvPr>
            <p:cNvPicPr>
              <a:picLocks noChangeAspect="1"/>
            </p:cNvPicPr>
            <p:nvPr/>
          </p:nvPicPr>
          <p:blipFill>
            <a:blip r:embed="rId3"/>
            <a:stretch>
              <a:fillRect/>
            </a:stretch>
          </p:blipFill>
          <p:spPr>
            <a:xfrm>
              <a:off x="207499" y="2084561"/>
              <a:ext cx="5852160" cy="3657600"/>
            </a:xfrm>
            <a:prstGeom prst="rect">
              <a:avLst/>
            </a:prstGeom>
          </p:spPr>
        </p:pic>
        <p:pic>
          <p:nvPicPr>
            <p:cNvPr id="14" name="Picture 13" descr="Chart, line chart&#10;&#10;Description automatically generated">
              <a:extLst>
                <a:ext uri="{FF2B5EF4-FFF2-40B4-BE49-F238E27FC236}">
                  <a16:creationId xmlns:a16="http://schemas.microsoft.com/office/drawing/2014/main" id="{5A54DDB2-20DC-A9DC-F9AF-DFF02524CD56}"/>
                </a:ext>
              </a:extLst>
            </p:cNvPr>
            <p:cNvPicPr>
              <a:picLocks noChangeAspect="1"/>
            </p:cNvPicPr>
            <p:nvPr/>
          </p:nvPicPr>
          <p:blipFill>
            <a:blip r:embed="rId4"/>
            <a:stretch>
              <a:fillRect/>
            </a:stretch>
          </p:blipFill>
          <p:spPr>
            <a:xfrm>
              <a:off x="6032500" y="2084561"/>
              <a:ext cx="5852160" cy="3657600"/>
            </a:xfrm>
            <a:prstGeom prst="rect">
              <a:avLst/>
            </a:prstGeom>
          </p:spPr>
        </p:pic>
        <p:sp>
          <p:nvSpPr>
            <p:cNvPr id="16" name="TextBox 15">
              <a:extLst>
                <a:ext uri="{FF2B5EF4-FFF2-40B4-BE49-F238E27FC236}">
                  <a16:creationId xmlns:a16="http://schemas.microsoft.com/office/drawing/2014/main" id="{5B45530A-BDAA-5871-96BE-E5A803CB9366}"/>
                </a:ext>
              </a:extLst>
            </p:cNvPr>
            <p:cNvSpPr txBox="1"/>
            <p:nvPr/>
          </p:nvSpPr>
          <p:spPr bwMode="auto">
            <a:xfrm>
              <a:off x="2802453" y="2141145"/>
              <a:ext cx="6856364" cy="400110"/>
            </a:xfrm>
            <a:prstGeom prst="rect">
              <a:avLst/>
            </a:prstGeom>
            <a:noFill/>
            <a:ln>
              <a:noFill/>
            </a:ln>
          </p:spPr>
          <p:txBody>
            <a:bodyPr wrap="none" rtlCol="0">
              <a:spAutoFit/>
            </a:bodyPr>
            <a:lstStyle/>
            <a:p>
              <a:r>
                <a:rPr lang="en-US" sz="2000" dirty="0"/>
                <a:t>Ocean                                                                           land</a:t>
              </a:r>
            </a:p>
          </p:txBody>
        </p:sp>
      </p:grpSp>
    </p:spTree>
    <p:extLst>
      <p:ext uri="{BB962C8B-B14F-4D97-AF65-F5344CB8AC3E}">
        <p14:creationId xmlns:p14="http://schemas.microsoft.com/office/powerpoint/2010/main" val="4742952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7895D4-40C4-E5F7-874A-2A8A89F0213A}"/>
              </a:ext>
            </a:extLst>
          </p:cNvPr>
          <p:cNvSpPr>
            <a:spLocks noGrp="1"/>
          </p:cNvSpPr>
          <p:nvPr>
            <p:ph type="title"/>
          </p:nvPr>
        </p:nvSpPr>
        <p:spPr/>
        <p:txBody>
          <a:bodyPr/>
          <a:lstStyle/>
          <a:p>
            <a:r>
              <a:rPr lang="en-US" dirty="0">
                <a:solidFill>
                  <a:srgbClr val="FFFF00"/>
                </a:solidFill>
              </a:rPr>
              <a:t>Instantaneous NPP flux difference due to ADMs: NPP ADM-Aqua ADM </a:t>
            </a:r>
          </a:p>
        </p:txBody>
      </p:sp>
      <p:sp>
        <p:nvSpPr>
          <p:cNvPr id="4" name="Date Placeholder 3">
            <a:extLst>
              <a:ext uri="{FF2B5EF4-FFF2-40B4-BE49-F238E27FC236}">
                <a16:creationId xmlns:a16="http://schemas.microsoft.com/office/drawing/2014/main" id="{9A7818C4-F8EA-C7CB-B15C-B4817D98AD31}"/>
              </a:ext>
            </a:extLst>
          </p:cNvPr>
          <p:cNvSpPr>
            <a:spLocks noGrp="1"/>
          </p:cNvSpPr>
          <p:nvPr>
            <p:ph type="dt" sz="half" idx="10"/>
          </p:nvPr>
        </p:nvSpPr>
        <p:spPr/>
        <p:txBody>
          <a:bodyPr/>
          <a:lstStyle/>
          <a:p>
            <a:pPr>
              <a:defRPr/>
            </a:pPr>
            <a:r>
              <a:rPr lang="en-US"/>
              <a:t>05/09/2023</a:t>
            </a:r>
            <a:endParaRPr lang="en-US" dirty="0"/>
          </a:p>
        </p:txBody>
      </p:sp>
      <p:sp>
        <p:nvSpPr>
          <p:cNvPr id="5" name="Footer Placeholder 4">
            <a:extLst>
              <a:ext uri="{FF2B5EF4-FFF2-40B4-BE49-F238E27FC236}">
                <a16:creationId xmlns:a16="http://schemas.microsoft.com/office/drawing/2014/main" id="{CCC6BF63-B365-3EB6-FAD7-946F860551F7}"/>
              </a:ext>
            </a:extLst>
          </p:cNvPr>
          <p:cNvSpPr>
            <a:spLocks noGrp="1"/>
          </p:cNvSpPr>
          <p:nvPr>
            <p:ph type="ftr" sz="quarter" idx="11"/>
          </p:nvPr>
        </p:nvSpPr>
        <p:spPr/>
        <p:txBody>
          <a:bodyPr/>
          <a:lstStyle/>
          <a:p>
            <a:pPr>
              <a:defRPr/>
            </a:pPr>
            <a:r>
              <a:rPr lang="en-US"/>
              <a:t>CERES STM</a:t>
            </a:r>
            <a:endParaRPr lang="en-US" dirty="0"/>
          </a:p>
        </p:txBody>
      </p:sp>
      <p:sp>
        <p:nvSpPr>
          <p:cNvPr id="6" name="Slide Number Placeholder 5">
            <a:extLst>
              <a:ext uri="{FF2B5EF4-FFF2-40B4-BE49-F238E27FC236}">
                <a16:creationId xmlns:a16="http://schemas.microsoft.com/office/drawing/2014/main" id="{C62D249D-D3BF-B867-F667-2D823CDDE62D}"/>
              </a:ext>
            </a:extLst>
          </p:cNvPr>
          <p:cNvSpPr>
            <a:spLocks noGrp="1"/>
          </p:cNvSpPr>
          <p:nvPr>
            <p:ph type="sldNum" sz="quarter" idx="12"/>
          </p:nvPr>
        </p:nvSpPr>
        <p:spPr/>
        <p:txBody>
          <a:bodyPr/>
          <a:lstStyle/>
          <a:p>
            <a:pPr>
              <a:defRPr/>
            </a:pPr>
            <a:fld id="{02CE6468-21D4-704F-BA4F-DB5904759ED1}" type="slidenum">
              <a:rPr lang="en-US" altLang="en-US" smtClean="0"/>
              <a:pPr>
                <a:defRPr/>
              </a:pPr>
              <a:t>8</a:t>
            </a:fld>
            <a:endParaRPr lang="en-US" altLang="en-US"/>
          </a:p>
        </p:txBody>
      </p:sp>
      <p:pic>
        <p:nvPicPr>
          <p:cNvPr id="3074" name="Picture 2">
            <a:extLst>
              <a:ext uri="{FF2B5EF4-FFF2-40B4-BE49-F238E27FC236}">
                <a16:creationId xmlns:a16="http://schemas.microsoft.com/office/drawing/2014/main" id="{57DE883F-77D2-7F27-5198-E856D4C2E6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375" y="614216"/>
            <a:ext cx="6217918" cy="3108960"/>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a:extLst>
              <a:ext uri="{FF2B5EF4-FFF2-40B4-BE49-F238E27FC236}">
                <a16:creationId xmlns:a16="http://schemas.microsoft.com/office/drawing/2014/main" id="{06392B23-539F-06F0-D6AB-11C1526E541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29081" y="614216"/>
            <a:ext cx="6217918" cy="3108960"/>
          </a:xfrm>
          <a:prstGeom prst="rect">
            <a:avLst/>
          </a:prstGeom>
          <a:noFill/>
          <a:extLst>
            <a:ext uri="{909E8E84-426E-40DD-AFC4-6F175D3DCCD1}">
              <a14:hiddenFill xmlns:a14="http://schemas.microsoft.com/office/drawing/2010/main">
                <a:solidFill>
                  <a:srgbClr val="FFFFFF"/>
                </a:solidFill>
              </a14:hiddenFill>
            </a:ext>
          </a:extLst>
        </p:spPr>
      </p:pic>
      <p:pic>
        <p:nvPicPr>
          <p:cNvPr id="3077" name="Picture 5">
            <a:extLst>
              <a:ext uri="{FF2B5EF4-FFF2-40B4-BE49-F238E27FC236}">
                <a16:creationId xmlns:a16="http://schemas.microsoft.com/office/drawing/2014/main" id="{D4CB185B-9988-67E4-ED23-FA8519E7D8B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5375" y="3437573"/>
            <a:ext cx="6217918" cy="310896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4B0DBF87-739C-882F-5E8F-45587C67526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29081" y="3437573"/>
            <a:ext cx="6217918" cy="31089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70967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9B989-DADE-2E0A-48BF-B6657E118335}"/>
              </a:ext>
            </a:extLst>
          </p:cNvPr>
          <p:cNvSpPr>
            <a:spLocks noGrp="1"/>
          </p:cNvSpPr>
          <p:nvPr>
            <p:ph type="title"/>
          </p:nvPr>
        </p:nvSpPr>
        <p:spPr/>
        <p:txBody>
          <a:bodyPr/>
          <a:lstStyle/>
          <a:p>
            <a:r>
              <a:rPr lang="en-US" dirty="0"/>
              <a:t>Direct Integration for SW Flux</a:t>
            </a:r>
          </a:p>
        </p:txBody>
      </p:sp>
      <p:sp>
        <p:nvSpPr>
          <p:cNvPr id="3" name="Content Placeholder 2">
            <a:extLst>
              <a:ext uri="{FF2B5EF4-FFF2-40B4-BE49-F238E27FC236}">
                <a16:creationId xmlns:a16="http://schemas.microsoft.com/office/drawing/2014/main" id="{25467525-BF92-CC79-5FF4-73F69D1AC344}"/>
              </a:ext>
            </a:extLst>
          </p:cNvPr>
          <p:cNvSpPr>
            <a:spLocks noGrp="1"/>
          </p:cNvSpPr>
          <p:nvPr>
            <p:ph idx="1"/>
          </p:nvPr>
        </p:nvSpPr>
        <p:spPr/>
        <p:txBody>
          <a:bodyPr/>
          <a:lstStyle/>
          <a:p>
            <a:pPr>
              <a:lnSpc>
                <a:spcPct val="120000"/>
              </a:lnSpc>
            </a:pPr>
            <a:r>
              <a:rPr lang="en-US" altLang="en-US" dirty="0">
                <a:ea typeface="ヒラギノ角ゴ Pro W3" panose="020B0300000000000000" pitchFamily="34" charset="-128"/>
              </a:rPr>
              <a:t>Construct two sets of regional (10</a:t>
            </a:r>
            <a:r>
              <a:rPr lang="en-US" altLang="en-US" baseline="30000" dirty="0">
                <a:ea typeface="ヒラギノ角ゴ Pro W3" panose="020B0300000000000000" pitchFamily="34" charset="-128"/>
              </a:rPr>
              <a:t>°</a:t>
            </a:r>
            <a:r>
              <a:rPr lang="en-US" altLang="en-US" dirty="0">
                <a:ea typeface="ヒラギノ角ゴ Pro W3" panose="020B0300000000000000" pitchFamily="34" charset="-128"/>
              </a:rPr>
              <a:t> X 10</a:t>
            </a:r>
            <a:r>
              <a:rPr lang="en-US" altLang="en-US" baseline="30000" dirty="0">
                <a:ea typeface="ヒラギノ角ゴ Pro W3" panose="020B0300000000000000" pitchFamily="34" charset="-128"/>
              </a:rPr>
              <a:t>°</a:t>
            </a:r>
            <a:r>
              <a:rPr lang="en-US" altLang="en-US" dirty="0">
                <a:ea typeface="ヒラギノ角ゴ Pro W3" panose="020B0300000000000000" pitchFamily="34" charset="-128"/>
              </a:rPr>
              <a:t>) all-sky ADMs by season (e.g. DJF, MAM, JJA, and SON) from</a:t>
            </a:r>
          </a:p>
          <a:p>
            <a:pPr lvl="1">
              <a:lnSpc>
                <a:spcPct val="120000"/>
              </a:lnSpc>
            </a:pPr>
            <a:endParaRPr lang="en-US" altLang="en-US" sz="800" dirty="0">
              <a:ea typeface="ヒラギノ角ゴ Pro W3" panose="020B0300000000000000" pitchFamily="34" charset="-128"/>
            </a:endParaRPr>
          </a:p>
          <a:p>
            <a:pPr lvl="1">
              <a:lnSpc>
                <a:spcPct val="120000"/>
              </a:lnSpc>
            </a:pPr>
            <a:r>
              <a:rPr lang="en-US" altLang="en-US" dirty="0">
                <a:ea typeface="ヒラギノ角ゴ Pro W3" panose="020B0300000000000000" pitchFamily="34" charset="-128"/>
              </a:rPr>
              <a:t>CERES measured radiances</a:t>
            </a:r>
          </a:p>
          <a:p>
            <a:pPr lvl="1">
              <a:lnSpc>
                <a:spcPct val="120000"/>
              </a:lnSpc>
            </a:pPr>
            <a:endParaRPr lang="en-US" altLang="en-US" sz="2800" dirty="0">
              <a:ea typeface="ヒラギノ角ゴ Pro W3" panose="020B0300000000000000" pitchFamily="34" charset="-128"/>
            </a:endParaRPr>
          </a:p>
          <a:p>
            <a:pPr lvl="1">
              <a:lnSpc>
                <a:spcPct val="120000"/>
              </a:lnSpc>
            </a:pPr>
            <a:r>
              <a:rPr lang="en-US" altLang="en-US" dirty="0">
                <a:ea typeface="ヒラギノ角ゴ Pro W3" panose="020B0300000000000000" pitchFamily="34" charset="-128"/>
              </a:rPr>
              <a:t>ADM predicted radiances</a:t>
            </a:r>
          </a:p>
          <a:p>
            <a:pPr lvl="1">
              <a:lnSpc>
                <a:spcPct val="120000"/>
              </a:lnSpc>
            </a:pPr>
            <a:endParaRPr lang="en-US" altLang="en-US" dirty="0">
              <a:ea typeface="ヒラギノ角ゴ Pro W3" panose="020B0300000000000000" pitchFamily="34" charset="-128"/>
            </a:endParaRPr>
          </a:p>
          <a:p>
            <a:pPr>
              <a:lnSpc>
                <a:spcPct val="120000"/>
              </a:lnSpc>
            </a:pPr>
            <a:r>
              <a:rPr lang="en-US" altLang="en-US" dirty="0">
                <a:ea typeface="ヒラギノ角ゴ Pro W3" panose="020B0300000000000000" pitchFamily="34" charset="-128"/>
              </a:rPr>
              <a:t>Both sets of regional all-sky ADMs have the same sampling</a:t>
            </a:r>
          </a:p>
          <a:p>
            <a:pPr>
              <a:lnSpc>
                <a:spcPct val="120000"/>
              </a:lnSpc>
            </a:pPr>
            <a:r>
              <a:rPr lang="en-US" altLang="en-US" dirty="0">
                <a:ea typeface="ヒラギノ角ゴ Pro W3" panose="020B0300000000000000" pitchFamily="34" charset="-128"/>
              </a:rPr>
              <a:t>Apply regional ADMs to </a:t>
            </a:r>
            <a:r>
              <a:rPr lang="en-US" altLang="en-US" dirty="0" err="1">
                <a:ea typeface="ヒラギノ角ゴ Pro W3" panose="020B0300000000000000" pitchFamily="34" charset="-128"/>
              </a:rPr>
              <a:t>crosstrack</a:t>
            </a:r>
            <a:r>
              <a:rPr lang="en-US" altLang="en-US" dirty="0">
                <a:ea typeface="ヒラギノ角ゴ Pro W3" panose="020B0300000000000000" pitchFamily="34" charset="-128"/>
              </a:rPr>
              <a:t> data of the middle month of the season to determine the fluxes</a:t>
            </a:r>
          </a:p>
          <a:p>
            <a:pPr>
              <a:lnSpc>
                <a:spcPct val="120000"/>
              </a:lnSpc>
            </a:pPr>
            <a:r>
              <a:rPr lang="en-US" altLang="en-US" dirty="0">
                <a:ea typeface="ヒラギノ角ゴ Pro W3" panose="020B0300000000000000" pitchFamily="34" charset="-128"/>
              </a:rPr>
              <a:t>Compare fluxes derived from these two sets of ADMs</a:t>
            </a:r>
          </a:p>
          <a:p>
            <a:endParaRPr lang="en-US" dirty="0"/>
          </a:p>
        </p:txBody>
      </p:sp>
      <p:sp>
        <p:nvSpPr>
          <p:cNvPr id="4" name="Date Placeholder 3">
            <a:extLst>
              <a:ext uri="{FF2B5EF4-FFF2-40B4-BE49-F238E27FC236}">
                <a16:creationId xmlns:a16="http://schemas.microsoft.com/office/drawing/2014/main" id="{C0D6E65C-96E0-8BDB-0C64-A3AB0CE08334}"/>
              </a:ext>
            </a:extLst>
          </p:cNvPr>
          <p:cNvSpPr>
            <a:spLocks noGrp="1"/>
          </p:cNvSpPr>
          <p:nvPr>
            <p:ph type="dt" sz="half" idx="10"/>
          </p:nvPr>
        </p:nvSpPr>
        <p:spPr/>
        <p:txBody>
          <a:bodyPr/>
          <a:lstStyle/>
          <a:p>
            <a:pPr>
              <a:defRPr/>
            </a:pPr>
            <a:r>
              <a:rPr lang="en-US"/>
              <a:t>05/09/2023</a:t>
            </a:r>
            <a:endParaRPr lang="en-US" dirty="0"/>
          </a:p>
        </p:txBody>
      </p:sp>
      <p:sp>
        <p:nvSpPr>
          <p:cNvPr id="5" name="Footer Placeholder 4">
            <a:extLst>
              <a:ext uri="{FF2B5EF4-FFF2-40B4-BE49-F238E27FC236}">
                <a16:creationId xmlns:a16="http://schemas.microsoft.com/office/drawing/2014/main" id="{41AEB9DF-352E-AACD-A2D9-ECAF242CBBA5}"/>
              </a:ext>
            </a:extLst>
          </p:cNvPr>
          <p:cNvSpPr>
            <a:spLocks noGrp="1"/>
          </p:cNvSpPr>
          <p:nvPr>
            <p:ph type="ftr" sz="quarter" idx="11"/>
          </p:nvPr>
        </p:nvSpPr>
        <p:spPr/>
        <p:txBody>
          <a:bodyPr/>
          <a:lstStyle/>
          <a:p>
            <a:pPr>
              <a:defRPr/>
            </a:pPr>
            <a:r>
              <a:rPr lang="en-US"/>
              <a:t>CERES STM</a:t>
            </a:r>
            <a:endParaRPr lang="en-US" dirty="0"/>
          </a:p>
        </p:txBody>
      </p:sp>
      <p:sp>
        <p:nvSpPr>
          <p:cNvPr id="6" name="Slide Number Placeholder 5">
            <a:extLst>
              <a:ext uri="{FF2B5EF4-FFF2-40B4-BE49-F238E27FC236}">
                <a16:creationId xmlns:a16="http://schemas.microsoft.com/office/drawing/2014/main" id="{1FA2E655-ADFA-0852-678B-27D85C6DB09C}"/>
              </a:ext>
            </a:extLst>
          </p:cNvPr>
          <p:cNvSpPr>
            <a:spLocks noGrp="1"/>
          </p:cNvSpPr>
          <p:nvPr>
            <p:ph type="sldNum" sz="quarter" idx="12"/>
          </p:nvPr>
        </p:nvSpPr>
        <p:spPr/>
        <p:txBody>
          <a:bodyPr/>
          <a:lstStyle/>
          <a:p>
            <a:pPr>
              <a:defRPr/>
            </a:pPr>
            <a:fld id="{02CE6468-21D4-704F-BA4F-DB5904759ED1}" type="slidenum">
              <a:rPr lang="en-US" altLang="en-US" smtClean="0"/>
              <a:pPr>
                <a:defRPr/>
              </a:pPr>
              <a:t>9</a:t>
            </a:fld>
            <a:endParaRPr lang="en-US" altLang="en-US"/>
          </a:p>
        </p:txBody>
      </p:sp>
      <p:pic>
        <p:nvPicPr>
          <p:cNvPr id="7" name="Picture 14" descr="latex-image-1.pdf">
            <a:extLst>
              <a:ext uri="{FF2B5EF4-FFF2-40B4-BE49-F238E27FC236}">
                <a16:creationId xmlns:a16="http://schemas.microsoft.com/office/drawing/2014/main" id="{27B7E843-1A87-5783-603F-5A36A3D748C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946016" y="2918677"/>
            <a:ext cx="3038475" cy="7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6" descr="latex-image-1.pdf">
            <a:extLst>
              <a:ext uri="{FF2B5EF4-FFF2-40B4-BE49-F238E27FC236}">
                <a16:creationId xmlns:a16="http://schemas.microsoft.com/office/drawing/2014/main" id="{205689AC-19D8-4155-247A-FDE4106FC00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092700" y="1902628"/>
            <a:ext cx="280670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2" descr="latex-image-1.pdf">
            <a:extLst>
              <a:ext uri="{FF2B5EF4-FFF2-40B4-BE49-F238E27FC236}">
                <a16:creationId xmlns:a16="http://schemas.microsoft.com/office/drawing/2014/main" id="{1D4F7FFA-90AA-188F-D8A7-760C198EA342}"/>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433889" y="2110591"/>
            <a:ext cx="293687" cy="3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3" descr="latex-image-1.pdf">
            <a:extLst>
              <a:ext uri="{FF2B5EF4-FFF2-40B4-BE49-F238E27FC236}">
                <a16:creationId xmlns:a16="http://schemas.microsoft.com/office/drawing/2014/main" id="{D2F56C7D-886F-6970-1600-FB5281C538C8}"/>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263390" y="3069488"/>
            <a:ext cx="18415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1" name="Straight Arrow Connector 10">
            <a:extLst>
              <a:ext uri="{FF2B5EF4-FFF2-40B4-BE49-F238E27FC236}">
                <a16:creationId xmlns:a16="http://schemas.microsoft.com/office/drawing/2014/main" id="{2EF1218C-0F8D-B859-F71C-C1F2ADBA82E4}"/>
              </a:ext>
            </a:extLst>
          </p:cNvPr>
          <p:cNvCxnSpPr>
            <a:cxnSpLocks noChangeShapeType="1"/>
          </p:cNvCxnSpPr>
          <p:nvPr/>
        </p:nvCxnSpPr>
        <p:spPr bwMode="auto">
          <a:xfrm>
            <a:off x="4727576" y="2266166"/>
            <a:ext cx="365125" cy="0"/>
          </a:xfrm>
          <a:prstGeom prst="straightConnector1">
            <a:avLst/>
          </a:prstGeom>
          <a:noFill/>
          <a:ln w="28575">
            <a:solidFill>
              <a:srgbClr val="FFFF00"/>
            </a:solidFill>
            <a:round/>
            <a:headEnd/>
            <a:tailEnd type="arrow" w="med" len="me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12" name="Straight Arrow Connector 11">
            <a:extLst>
              <a:ext uri="{FF2B5EF4-FFF2-40B4-BE49-F238E27FC236}">
                <a16:creationId xmlns:a16="http://schemas.microsoft.com/office/drawing/2014/main" id="{5F13DF10-CA28-113D-E246-DF747CD9CA7F}"/>
              </a:ext>
            </a:extLst>
          </p:cNvPr>
          <p:cNvCxnSpPr>
            <a:cxnSpLocks noChangeShapeType="1"/>
          </p:cNvCxnSpPr>
          <p:nvPr/>
        </p:nvCxnSpPr>
        <p:spPr bwMode="auto">
          <a:xfrm>
            <a:off x="4530091" y="3298088"/>
            <a:ext cx="365125" cy="0"/>
          </a:xfrm>
          <a:prstGeom prst="straightConnector1">
            <a:avLst/>
          </a:prstGeom>
          <a:noFill/>
          <a:ln w="28575">
            <a:solidFill>
              <a:srgbClr val="FFFF00"/>
            </a:solidFill>
            <a:round/>
            <a:headEnd/>
            <a:tailEnd type="arrow" w="med" len="me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575403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6F73B-84A4-7E39-C8CD-C496D149F300}"/>
              </a:ext>
            </a:extLst>
          </p:cNvPr>
          <p:cNvSpPr>
            <a:spLocks noGrp="1"/>
          </p:cNvSpPr>
          <p:nvPr>
            <p:ph type="title"/>
          </p:nvPr>
        </p:nvSpPr>
        <p:spPr/>
        <p:txBody>
          <a:bodyPr/>
          <a:lstStyle/>
          <a:p>
            <a:r>
              <a:rPr lang="en-US" altLang="en-US" sz="2400" dirty="0">
                <a:ea typeface="ヒラギノ角ゴ Pro W3" panose="020B0300000000000000" pitchFamily="34" charset="-128"/>
              </a:rPr>
              <a:t>Direct integration SW flux error for 2018 NPP FM5 </a:t>
            </a:r>
            <a:endParaRPr lang="en-US" dirty="0"/>
          </a:p>
        </p:txBody>
      </p:sp>
      <p:sp>
        <p:nvSpPr>
          <p:cNvPr id="15" name="Content Placeholder 14">
            <a:extLst>
              <a:ext uri="{FF2B5EF4-FFF2-40B4-BE49-F238E27FC236}">
                <a16:creationId xmlns:a16="http://schemas.microsoft.com/office/drawing/2014/main" id="{AB769D7D-CA28-8272-0F8F-3E5995FBE740}"/>
              </a:ext>
            </a:extLst>
          </p:cNvPr>
          <p:cNvSpPr>
            <a:spLocks noGrp="1"/>
          </p:cNvSpPr>
          <p:nvPr>
            <p:ph idx="1"/>
          </p:nvPr>
        </p:nvSpPr>
        <p:spPr>
          <a:xfrm>
            <a:off x="297026" y="804862"/>
            <a:ext cx="4765425" cy="5248275"/>
          </a:xfrm>
        </p:spPr>
        <p:txBody>
          <a:bodyPr/>
          <a:lstStyle/>
          <a:p>
            <a:r>
              <a:rPr lang="en-US" altLang="en-US" sz="2000" dirty="0">
                <a:ea typeface="ヒラギノ角ゴ Pro W3" panose="020B0300000000000000" pitchFamily="34" charset="-128"/>
              </a:rPr>
              <a:t>Flux errors are defined as the flux difference inverted from predicted radiance ADM and from observed radiance ADM</a:t>
            </a:r>
          </a:p>
          <a:p>
            <a:r>
              <a:rPr lang="en-US" sz="2000" dirty="0">
                <a:ea typeface="ヒラギノ角ゴ Pro W3" panose="020B0300000000000000" pitchFamily="34" charset="-128"/>
              </a:rPr>
              <a:t>Zonal mean flux errors from NPP ADMs are generally smaller than those from Aqua ADMs</a:t>
            </a:r>
          </a:p>
          <a:p>
            <a:r>
              <a:rPr lang="en-US" sz="2000" dirty="0">
                <a:ea typeface="ヒラギノ角ゴ Pro W3" panose="020B0300000000000000" pitchFamily="34" charset="-128"/>
              </a:rPr>
              <a:t>Global mean flux errors from NPP ADMs are smaller than those from Aqua ADMs by about 10-20%</a:t>
            </a:r>
            <a:endParaRPr lang="en-US" dirty="0"/>
          </a:p>
        </p:txBody>
      </p:sp>
      <p:sp>
        <p:nvSpPr>
          <p:cNvPr id="4" name="Date Placeholder 3">
            <a:extLst>
              <a:ext uri="{FF2B5EF4-FFF2-40B4-BE49-F238E27FC236}">
                <a16:creationId xmlns:a16="http://schemas.microsoft.com/office/drawing/2014/main" id="{9EE05088-F9BB-F1EE-FD44-124DED024CD6}"/>
              </a:ext>
            </a:extLst>
          </p:cNvPr>
          <p:cNvSpPr>
            <a:spLocks noGrp="1"/>
          </p:cNvSpPr>
          <p:nvPr>
            <p:ph type="dt" sz="half" idx="10"/>
          </p:nvPr>
        </p:nvSpPr>
        <p:spPr/>
        <p:txBody>
          <a:bodyPr/>
          <a:lstStyle/>
          <a:p>
            <a:pPr>
              <a:defRPr/>
            </a:pPr>
            <a:r>
              <a:rPr lang="en-US"/>
              <a:t>05/09/2023</a:t>
            </a:r>
            <a:endParaRPr lang="en-US" dirty="0"/>
          </a:p>
        </p:txBody>
      </p:sp>
      <p:sp>
        <p:nvSpPr>
          <p:cNvPr id="5" name="Footer Placeholder 4">
            <a:extLst>
              <a:ext uri="{FF2B5EF4-FFF2-40B4-BE49-F238E27FC236}">
                <a16:creationId xmlns:a16="http://schemas.microsoft.com/office/drawing/2014/main" id="{88362A87-AAF9-0EC9-CC57-4C45BA647E26}"/>
              </a:ext>
            </a:extLst>
          </p:cNvPr>
          <p:cNvSpPr>
            <a:spLocks noGrp="1"/>
          </p:cNvSpPr>
          <p:nvPr>
            <p:ph type="ftr" sz="quarter" idx="11"/>
          </p:nvPr>
        </p:nvSpPr>
        <p:spPr/>
        <p:txBody>
          <a:bodyPr/>
          <a:lstStyle/>
          <a:p>
            <a:pPr>
              <a:defRPr/>
            </a:pPr>
            <a:r>
              <a:rPr lang="en-US"/>
              <a:t>CERES STM</a:t>
            </a:r>
            <a:endParaRPr lang="en-US" dirty="0"/>
          </a:p>
        </p:txBody>
      </p:sp>
      <p:sp>
        <p:nvSpPr>
          <p:cNvPr id="6" name="Slide Number Placeholder 5">
            <a:extLst>
              <a:ext uri="{FF2B5EF4-FFF2-40B4-BE49-F238E27FC236}">
                <a16:creationId xmlns:a16="http://schemas.microsoft.com/office/drawing/2014/main" id="{419F16EE-E974-88F2-0A59-1495CD800869}"/>
              </a:ext>
            </a:extLst>
          </p:cNvPr>
          <p:cNvSpPr>
            <a:spLocks noGrp="1"/>
          </p:cNvSpPr>
          <p:nvPr>
            <p:ph type="sldNum" sz="quarter" idx="12"/>
          </p:nvPr>
        </p:nvSpPr>
        <p:spPr/>
        <p:txBody>
          <a:bodyPr/>
          <a:lstStyle/>
          <a:p>
            <a:pPr>
              <a:defRPr/>
            </a:pPr>
            <a:fld id="{02CE6468-21D4-704F-BA4F-DB5904759ED1}" type="slidenum">
              <a:rPr lang="en-US" altLang="en-US" smtClean="0"/>
              <a:pPr>
                <a:defRPr/>
              </a:pPr>
              <a:t>10</a:t>
            </a:fld>
            <a:endParaRPr lang="en-US" altLang="en-US"/>
          </a:p>
        </p:txBody>
      </p:sp>
      <p:pic>
        <p:nvPicPr>
          <p:cNvPr id="8" name="Picture 7" descr="Chart, line chart&#10;&#10;Description automatically generated">
            <a:extLst>
              <a:ext uri="{FF2B5EF4-FFF2-40B4-BE49-F238E27FC236}">
                <a16:creationId xmlns:a16="http://schemas.microsoft.com/office/drawing/2014/main" id="{BF96D662-7B29-608C-522E-755106A87722}"/>
              </a:ext>
            </a:extLst>
          </p:cNvPr>
          <p:cNvPicPr>
            <a:picLocks noChangeAspect="1"/>
          </p:cNvPicPr>
          <p:nvPr/>
        </p:nvPicPr>
        <p:blipFill>
          <a:blip r:embed="rId3"/>
          <a:stretch>
            <a:fillRect/>
          </a:stretch>
        </p:blipFill>
        <p:spPr>
          <a:xfrm>
            <a:off x="8459661" y="3537008"/>
            <a:ext cx="3228422" cy="3017520"/>
          </a:xfrm>
          <a:prstGeom prst="rect">
            <a:avLst/>
          </a:prstGeom>
        </p:spPr>
      </p:pic>
      <p:pic>
        <p:nvPicPr>
          <p:cNvPr id="10" name="Picture 9" descr="Chart, line chart&#10;&#10;Description automatically generated">
            <a:extLst>
              <a:ext uri="{FF2B5EF4-FFF2-40B4-BE49-F238E27FC236}">
                <a16:creationId xmlns:a16="http://schemas.microsoft.com/office/drawing/2014/main" id="{1DDF0A87-4C48-5CF3-DD94-9707026350F1}"/>
              </a:ext>
            </a:extLst>
          </p:cNvPr>
          <p:cNvPicPr>
            <a:picLocks noChangeAspect="1"/>
          </p:cNvPicPr>
          <p:nvPr/>
        </p:nvPicPr>
        <p:blipFill>
          <a:blip r:embed="rId4"/>
          <a:stretch>
            <a:fillRect/>
          </a:stretch>
        </p:blipFill>
        <p:spPr>
          <a:xfrm>
            <a:off x="5231146" y="3537008"/>
            <a:ext cx="3236828" cy="3017520"/>
          </a:xfrm>
          <a:prstGeom prst="rect">
            <a:avLst/>
          </a:prstGeom>
        </p:spPr>
      </p:pic>
      <p:pic>
        <p:nvPicPr>
          <p:cNvPr id="12" name="Picture 11" descr="Chart, line chart&#10;&#10;Description automatically generated">
            <a:extLst>
              <a:ext uri="{FF2B5EF4-FFF2-40B4-BE49-F238E27FC236}">
                <a16:creationId xmlns:a16="http://schemas.microsoft.com/office/drawing/2014/main" id="{45DA93AD-A198-42AE-D5A4-54C4451354F9}"/>
              </a:ext>
            </a:extLst>
          </p:cNvPr>
          <p:cNvPicPr>
            <a:picLocks noChangeAspect="1"/>
          </p:cNvPicPr>
          <p:nvPr/>
        </p:nvPicPr>
        <p:blipFill>
          <a:blip r:embed="rId5"/>
          <a:stretch>
            <a:fillRect/>
          </a:stretch>
        </p:blipFill>
        <p:spPr>
          <a:xfrm>
            <a:off x="8451261" y="514049"/>
            <a:ext cx="3232766" cy="3017520"/>
          </a:xfrm>
          <a:prstGeom prst="rect">
            <a:avLst/>
          </a:prstGeom>
        </p:spPr>
      </p:pic>
      <p:pic>
        <p:nvPicPr>
          <p:cNvPr id="14" name="Picture 13" descr="Chart&#10;&#10;Description automatically generated">
            <a:extLst>
              <a:ext uri="{FF2B5EF4-FFF2-40B4-BE49-F238E27FC236}">
                <a16:creationId xmlns:a16="http://schemas.microsoft.com/office/drawing/2014/main" id="{6D8DD64A-60A8-270B-770F-C20C99816D3D}"/>
              </a:ext>
            </a:extLst>
          </p:cNvPr>
          <p:cNvPicPr>
            <a:picLocks noChangeAspect="1"/>
          </p:cNvPicPr>
          <p:nvPr/>
        </p:nvPicPr>
        <p:blipFill>
          <a:blip r:embed="rId6"/>
          <a:stretch>
            <a:fillRect/>
          </a:stretch>
        </p:blipFill>
        <p:spPr>
          <a:xfrm>
            <a:off x="5231146" y="519488"/>
            <a:ext cx="3224366" cy="3017520"/>
          </a:xfrm>
          <a:prstGeom prst="rect">
            <a:avLst/>
          </a:prstGeom>
        </p:spPr>
      </p:pic>
    </p:spTree>
    <p:extLst>
      <p:ext uri="{BB962C8B-B14F-4D97-AF65-F5344CB8AC3E}">
        <p14:creationId xmlns:p14="http://schemas.microsoft.com/office/powerpoint/2010/main" val="4669595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2BDEC-5C7F-202B-894B-164ADDACE9AC}"/>
              </a:ext>
            </a:extLst>
          </p:cNvPr>
          <p:cNvSpPr>
            <a:spLocks noGrp="1"/>
          </p:cNvSpPr>
          <p:nvPr>
            <p:ph type="title"/>
          </p:nvPr>
        </p:nvSpPr>
        <p:spPr/>
        <p:txBody>
          <a:bodyPr/>
          <a:lstStyle/>
          <a:p>
            <a:r>
              <a:rPr lang="en-US" dirty="0"/>
              <a:t>Rearchitect the shortwave inversion code  </a:t>
            </a:r>
          </a:p>
        </p:txBody>
      </p:sp>
      <p:sp>
        <p:nvSpPr>
          <p:cNvPr id="4" name="Date Placeholder 3">
            <a:extLst>
              <a:ext uri="{FF2B5EF4-FFF2-40B4-BE49-F238E27FC236}">
                <a16:creationId xmlns:a16="http://schemas.microsoft.com/office/drawing/2014/main" id="{AAA128D7-F4E3-B138-B1B3-231D4316ED23}"/>
              </a:ext>
            </a:extLst>
          </p:cNvPr>
          <p:cNvSpPr>
            <a:spLocks noGrp="1"/>
          </p:cNvSpPr>
          <p:nvPr>
            <p:ph type="dt" sz="half" idx="10"/>
          </p:nvPr>
        </p:nvSpPr>
        <p:spPr/>
        <p:txBody>
          <a:bodyPr/>
          <a:lstStyle/>
          <a:p>
            <a:pPr>
              <a:defRPr/>
            </a:pPr>
            <a:r>
              <a:rPr lang="en-US"/>
              <a:t>05/09/2023</a:t>
            </a:r>
            <a:endParaRPr lang="en-US" dirty="0"/>
          </a:p>
        </p:txBody>
      </p:sp>
      <p:sp>
        <p:nvSpPr>
          <p:cNvPr id="5" name="Footer Placeholder 4">
            <a:extLst>
              <a:ext uri="{FF2B5EF4-FFF2-40B4-BE49-F238E27FC236}">
                <a16:creationId xmlns:a16="http://schemas.microsoft.com/office/drawing/2014/main" id="{9A47EB60-6A99-A6F8-F1C6-32E5D4100775}"/>
              </a:ext>
            </a:extLst>
          </p:cNvPr>
          <p:cNvSpPr>
            <a:spLocks noGrp="1"/>
          </p:cNvSpPr>
          <p:nvPr>
            <p:ph type="ftr" sz="quarter" idx="11"/>
          </p:nvPr>
        </p:nvSpPr>
        <p:spPr/>
        <p:txBody>
          <a:bodyPr/>
          <a:lstStyle/>
          <a:p>
            <a:pPr>
              <a:defRPr/>
            </a:pPr>
            <a:r>
              <a:rPr lang="en-US"/>
              <a:t>CERES STM</a:t>
            </a:r>
            <a:endParaRPr lang="en-US" dirty="0"/>
          </a:p>
        </p:txBody>
      </p:sp>
      <p:sp>
        <p:nvSpPr>
          <p:cNvPr id="6" name="Slide Number Placeholder 5">
            <a:extLst>
              <a:ext uri="{FF2B5EF4-FFF2-40B4-BE49-F238E27FC236}">
                <a16:creationId xmlns:a16="http://schemas.microsoft.com/office/drawing/2014/main" id="{7EE36439-6966-D3CC-5DC9-3C2101DE297C}"/>
              </a:ext>
            </a:extLst>
          </p:cNvPr>
          <p:cNvSpPr>
            <a:spLocks noGrp="1"/>
          </p:cNvSpPr>
          <p:nvPr>
            <p:ph type="sldNum" sz="quarter" idx="12"/>
          </p:nvPr>
        </p:nvSpPr>
        <p:spPr/>
        <p:txBody>
          <a:bodyPr/>
          <a:lstStyle/>
          <a:p>
            <a:pPr>
              <a:defRPr/>
            </a:pPr>
            <a:fld id="{02CE6468-21D4-704F-BA4F-DB5904759ED1}" type="slidenum">
              <a:rPr lang="en-US" altLang="en-US" smtClean="0"/>
              <a:pPr>
                <a:defRPr/>
              </a:pPr>
              <a:t>11</a:t>
            </a:fld>
            <a:endParaRPr lang="en-US" altLang="en-US"/>
          </a:p>
        </p:txBody>
      </p:sp>
      <p:pic>
        <p:nvPicPr>
          <p:cNvPr id="8" name="Picture 7" descr="Diagram&#10;&#10;Description automatically generated">
            <a:extLst>
              <a:ext uri="{FF2B5EF4-FFF2-40B4-BE49-F238E27FC236}">
                <a16:creationId xmlns:a16="http://schemas.microsoft.com/office/drawing/2014/main" id="{A4F6F3B4-964D-8F74-21AE-F392161C0D12}"/>
              </a:ext>
            </a:extLst>
          </p:cNvPr>
          <p:cNvPicPr>
            <a:picLocks noChangeAspect="1"/>
          </p:cNvPicPr>
          <p:nvPr/>
        </p:nvPicPr>
        <p:blipFill>
          <a:blip r:embed="rId3"/>
          <a:stretch>
            <a:fillRect/>
          </a:stretch>
        </p:blipFill>
        <p:spPr>
          <a:xfrm>
            <a:off x="461616" y="505288"/>
            <a:ext cx="11120784" cy="6057900"/>
          </a:xfrm>
          <a:prstGeom prst="rect">
            <a:avLst/>
          </a:prstGeom>
        </p:spPr>
      </p:pic>
    </p:spTree>
    <p:extLst>
      <p:ext uri="{BB962C8B-B14F-4D97-AF65-F5344CB8AC3E}">
        <p14:creationId xmlns:p14="http://schemas.microsoft.com/office/powerpoint/2010/main" val="7608991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E8AAD-1EBB-02ED-9C69-CD3ACA924AAF}"/>
              </a:ext>
            </a:extLst>
          </p:cNvPr>
          <p:cNvSpPr>
            <a:spLocks noGrp="1"/>
          </p:cNvSpPr>
          <p:nvPr>
            <p:ph type="title"/>
          </p:nvPr>
        </p:nvSpPr>
        <p:spPr/>
        <p:txBody>
          <a:bodyPr/>
          <a:lstStyle/>
          <a:p>
            <a:r>
              <a:rPr lang="en-US" dirty="0"/>
              <a:t>Snow ice variables used for inversion</a:t>
            </a:r>
          </a:p>
        </p:txBody>
      </p:sp>
      <p:sp>
        <p:nvSpPr>
          <p:cNvPr id="3" name="Content Placeholder 2">
            <a:extLst>
              <a:ext uri="{FF2B5EF4-FFF2-40B4-BE49-F238E27FC236}">
                <a16:creationId xmlns:a16="http://schemas.microsoft.com/office/drawing/2014/main" id="{A46EE0EA-F8C7-3ADE-DA5D-BB62D4A2C235}"/>
              </a:ext>
            </a:extLst>
          </p:cNvPr>
          <p:cNvSpPr>
            <a:spLocks noGrp="1"/>
          </p:cNvSpPr>
          <p:nvPr>
            <p:ph idx="1"/>
          </p:nvPr>
        </p:nvSpPr>
        <p:spPr>
          <a:xfrm>
            <a:off x="146989" y="572101"/>
            <a:ext cx="11936942" cy="1622459"/>
          </a:xfrm>
        </p:spPr>
        <p:txBody>
          <a:bodyPr/>
          <a:lstStyle/>
          <a:p>
            <a:r>
              <a:rPr lang="en-US" dirty="0"/>
              <a:t>Scene identification relies on multiple variables, including imager- and microwave-based snow and ice fractions, and surface skin temperature from imager retrieval and reanalysis</a:t>
            </a:r>
          </a:p>
          <a:p>
            <a:r>
              <a:rPr lang="en-US" dirty="0"/>
              <a:t>When imager- and microwave-based snow and ice information contradicts each other, surface skin temperature is used to aid scene identification</a:t>
            </a:r>
          </a:p>
        </p:txBody>
      </p:sp>
      <p:sp>
        <p:nvSpPr>
          <p:cNvPr id="4" name="Date Placeholder 3">
            <a:extLst>
              <a:ext uri="{FF2B5EF4-FFF2-40B4-BE49-F238E27FC236}">
                <a16:creationId xmlns:a16="http://schemas.microsoft.com/office/drawing/2014/main" id="{ACCDC907-89CA-DC50-6893-C4769BD9545C}"/>
              </a:ext>
            </a:extLst>
          </p:cNvPr>
          <p:cNvSpPr>
            <a:spLocks noGrp="1"/>
          </p:cNvSpPr>
          <p:nvPr>
            <p:ph type="dt" sz="half" idx="10"/>
          </p:nvPr>
        </p:nvSpPr>
        <p:spPr/>
        <p:txBody>
          <a:bodyPr/>
          <a:lstStyle/>
          <a:p>
            <a:pPr>
              <a:defRPr/>
            </a:pPr>
            <a:r>
              <a:rPr lang="en-US"/>
              <a:t>05/09/2023</a:t>
            </a:r>
            <a:endParaRPr lang="en-US" dirty="0"/>
          </a:p>
        </p:txBody>
      </p:sp>
      <p:sp>
        <p:nvSpPr>
          <p:cNvPr id="5" name="Footer Placeholder 4">
            <a:extLst>
              <a:ext uri="{FF2B5EF4-FFF2-40B4-BE49-F238E27FC236}">
                <a16:creationId xmlns:a16="http://schemas.microsoft.com/office/drawing/2014/main" id="{20C60F1E-F8A7-548A-9921-6323877282D1}"/>
              </a:ext>
            </a:extLst>
          </p:cNvPr>
          <p:cNvSpPr>
            <a:spLocks noGrp="1"/>
          </p:cNvSpPr>
          <p:nvPr>
            <p:ph type="ftr" sz="quarter" idx="11"/>
          </p:nvPr>
        </p:nvSpPr>
        <p:spPr/>
        <p:txBody>
          <a:bodyPr/>
          <a:lstStyle/>
          <a:p>
            <a:pPr>
              <a:defRPr/>
            </a:pPr>
            <a:r>
              <a:rPr lang="en-US"/>
              <a:t>CERES STM</a:t>
            </a:r>
            <a:endParaRPr lang="en-US" dirty="0"/>
          </a:p>
        </p:txBody>
      </p:sp>
      <p:sp>
        <p:nvSpPr>
          <p:cNvPr id="6" name="Slide Number Placeholder 5">
            <a:extLst>
              <a:ext uri="{FF2B5EF4-FFF2-40B4-BE49-F238E27FC236}">
                <a16:creationId xmlns:a16="http://schemas.microsoft.com/office/drawing/2014/main" id="{B7499B3E-CA26-ED3C-9519-DCC2C1AB8A48}"/>
              </a:ext>
            </a:extLst>
          </p:cNvPr>
          <p:cNvSpPr>
            <a:spLocks noGrp="1"/>
          </p:cNvSpPr>
          <p:nvPr>
            <p:ph type="sldNum" sz="quarter" idx="12"/>
          </p:nvPr>
        </p:nvSpPr>
        <p:spPr/>
        <p:txBody>
          <a:bodyPr/>
          <a:lstStyle/>
          <a:p>
            <a:pPr>
              <a:defRPr/>
            </a:pPr>
            <a:fld id="{02CE6468-21D4-704F-BA4F-DB5904759ED1}" type="slidenum">
              <a:rPr lang="en-US" altLang="en-US" smtClean="0"/>
              <a:pPr>
                <a:defRPr/>
              </a:pPr>
              <a:t>12</a:t>
            </a:fld>
            <a:endParaRPr lang="en-US" altLang="en-US"/>
          </a:p>
        </p:txBody>
      </p:sp>
      <p:grpSp>
        <p:nvGrpSpPr>
          <p:cNvPr id="13" name="Group 12">
            <a:extLst>
              <a:ext uri="{FF2B5EF4-FFF2-40B4-BE49-F238E27FC236}">
                <a16:creationId xmlns:a16="http://schemas.microsoft.com/office/drawing/2014/main" id="{5A26EC97-8A4C-6E49-99E2-DF6B5E8E20E6}"/>
              </a:ext>
            </a:extLst>
          </p:cNvPr>
          <p:cNvGrpSpPr/>
          <p:nvPr/>
        </p:nvGrpSpPr>
        <p:grpSpPr>
          <a:xfrm>
            <a:off x="914849" y="2118067"/>
            <a:ext cx="5443228" cy="4352309"/>
            <a:chOff x="914849" y="2118067"/>
            <a:chExt cx="5443228" cy="4352309"/>
          </a:xfrm>
        </p:grpSpPr>
        <p:pic>
          <p:nvPicPr>
            <p:cNvPr id="7" name="Picture 6">
              <a:extLst>
                <a:ext uri="{FF2B5EF4-FFF2-40B4-BE49-F238E27FC236}">
                  <a16:creationId xmlns:a16="http://schemas.microsoft.com/office/drawing/2014/main" id="{1BBB6959-BC79-DDFF-5584-DB546BF38DB2}"/>
                </a:ext>
              </a:extLst>
            </p:cNvPr>
            <p:cNvPicPr>
              <a:picLocks noChangeAspect="1"/>
            </p:cNvPicPr>
            <p:nvPr/>
          </p:nvPicPr>
          <p:blipFill>
            <a:blip r:embed="rId3"/>
            <a:srcRect/>
            <a:stretch/>
          </p:blipFill>
          <p:spPr>
            <a:xfrm>
              <a:off x="914849" y="2118067"/>
              <a:ext cx="5443228" cy="4352309"/>
            </a:xfrm>
            <a:prstGeom prst="rect">
              <a:avLst/>
            </a:prstGeom>
          </p:spPr>
        </p:pic>
        <p:sp>
          <p:nvSpPr>
            <p:cNvPr id="9" name="TextBox 8">
              <a:extLst>
                <a:ext uri="{FF2B5EF4-FFF2-40B4-BE49-F238E27FC236}">
                  <a16:creationId xmlns:a16="http://schemas.microsoft.com/office/drawing/2014/main" id="{DB9A8ECD-4D51-E27F-0DCC-515D7588404E}"/>
                </a:ext>
              </a:extLst>
            </p:cNvPr>
            <p:cNvSpPr txBox="1"/>
            <p:nvPr/>
          </p:nvSpPr>
          <p:spPr>
            <a:xfrm>
              <a:off x="2480979" y="2194560"/>
              <a:ext cx="3369242" cy="338554"/>
            </a:xfrm>
            <a:prstGeom prst="rect">
              <a:avLst/>
            </a:prstGeom>
            <a:noFill/>
          </p:spPr>
          <p:txBody>
            <a:bodyPr wrap="square">
              <a:spAutoFit/>
            </a:bodyPr>
            <a:lstStyle/>
            <a:p>
              <a:r>
                <a:rPr lang="en-US" sz="1600" dirty="0"/>
                <a:t>Imager snow/ice&gt;0%</a:t>
              </a:r>
            </a:p>
          </p:txBody>
        </p:sp>
        <p:sp>
          <p:nvSpPr>
            <p:cNvPr id="11" name="TextBox 10">
              <a:extLst>
                <a:ext uri="{FF2B5EF4-FFF2-40B4-BE49-F238E27FC236}">
                  <a16:creationId xmlns:a16="http://schemas.microsoft.com/office/drawing/2014/main" id="{F7D5BD11-F3B7-D853-4233-F7861AD7094E}"/>
                </a:ext>
              </a:extLst>
            </p:cNvPr>
            <p:cNvSpPr txBox="1"/>
            <p:nvPr/>
          </p:nvSpPr>
          <p:spPr bwMode="auto">
            <a:xfrm>
              <a:off x="1886989" y="2609607"/>
              <a:ext cx="965329" cy="338554"/>
            </a:xfrm>
            <a:prstGeom prst="rect">
              <a:avLst/>
            </a:prstGeom>
            <a:solidFill>
              <a:schemeClr val="bg1"/>
            </a:solidFill>
            <a:ln>
              <a:noFill/>
            </a:ln>
          </p:spPr>
          <p:txBody>
            <a:bodyPr wrap="none" rtlCol="0">
              <a:spAutoFit/>
            </a:bodyPr>
            <a:lstStyle/>
            <a:p>
              <a:r>
                <a:rPr lang="en-US" sz="1600" dirty="0"/>
                <a:t>R=0.967</a:t>
              </a:r>
            </a:p>
          </p:txBody>
        </p:sp>
      </p:grpSp>
      <p:grpSp>
        <p:nvGrpSpPr>
          <p:cNvPr id="14" name="Group 13">
            <a:extLst>
              <a:ext uri="{FF2B5EF4-FFF2-40B4-BE49-F238E27FC236}">
                <a16:creationId xmlns:a16="http://schemas.microsoft.com/office/drawing/2014/main" id="{AB0D0F6B-E86F-69B1-6CDA-04344224ADE6}"/>
              </a:ext>
            </a:extLst>
          </p:cNvPr>
          <p:cNvGrpSpPr/>
          <p:nvPr/>
        </p:nvGrpSpPr>
        <p:grpSpPr>
          <a:xfrm>
            <a:off x="6358077" y="2118067"/>
            <a:ext cx="5443228" cy="4352309"/>
            <a:chOff x="6358077" y="2118067"/>
            <a:chExt cx="5443228" cy="4352309"/>
          </a:xfrm>
        </p:grpSpPr>
        <p:pic>
          <p:nvPicPr>
            <p:cNvPr id="8" name="Picture 7">
              <a:extLst>
                <a:ext uri="{FF2B5EF4-FFF2-40B4-BE49-F238E27FC236}">
                  <a16:creationId xmlns:a16="http://schemas.microsoft.com/office/drawing/2014/main" id="{F3261751-84B6-706C-70D9-648FA6E0CDCE}"/>
                </a:ext>
              </a:extLst>
            </p:cNvPr>
            <p:cNvPicPr>
              <a:picLocks noChangeAspect="1"/>
            </p:cNvPicPr>
            <p:nvPr/>
          </p:nvPicPr>
          <p:blipFill>
            <a:blip r:embed="rId4"/>
            <a:srcRect/>
            <a:stretch/>
          </p:blipFill>
          <p:spPr>
            <a:xfrm>
              <a:off x="6358077" y="2118067"/>
              <a:ext cx="5443228" cy="4352309"/>
            </a:xfrm>
            <a:prstGeom prst="rect">
              <a:avLst/>
            </a:prstGeom>
          </p:spPr>
        </p:pic>
        <p:sp>
          <p:nvSpPr>
            <p:cNvPr id="10" name="TextBox 9">
              <a:extLst>
                <a:ext uri="{FF2B5EF4-FFF2-40B4-BE49-F238E27FC236}">
                  <a16:creationId xmlns:a16="http://schemas.microsoft.com/office/drawing/2014/main" id="{20E16974-945D-5E0B-F026-86D294658DC5}"/>
                </a:ext>
              </a:extLst>
            </p:cNvPr>
            <p:cNvSpPr txBox="1"/>
            <p:nvPr/>
          </p:nvSpPr>
          <p:spPr>
            <a:xfrm>
              <a:off x="7924207" y="2194560"/>
              <a:ext cx="3111528" cy="338554"/>
            </a:xfrm>
            <a:prstGeom prst="rect">
              <a:avLst/>
            </a:prstGeom>
            <a:noFill/>
          </p:spPr>
          <p:txBody>
            <a:bodyPr wrap="square">
              <a:spAutoFit/>
            </a:bodyPr>
            <a:lstStyle/>
            <a:p>
              <a:pPr algn="ctr"/>
              <a:r>
                <a:rPr lang="en-US" sz="1600" dirty="0"/>
                <a:t>MW snow/ice&gt;0%</a:t>
              </a:r>
            </a:p>
          </p:txBody>
        </p:sp>
        <p:sp>
          <p:nvSpPr>
            <p:cNvPr id="12" name="TextBox 11">
              <a:extLst>
                <a:ext uri="{FF2B5EF4-FFF2-40B4-BE49-F238E27FC236}">
                  <a16:creationId xmlns:a16="http://schemas.microsoft.com/office/drawing/2014/main" id="{55185DCE-BCAF-76F8-D7A8-EDE9E6E890D3}"/>
                </a:ext>
              </a:extLst>
            </p:cNvPr>
            <p:cNvSpPr txBox="1"/>
            <p:nvPr/>
          </p:nvSpPr>
          <p:spPr bwMode="auto">
            <a:xfrm>
              <a:off x="7416735" y="2609607"/>
              <a:ext cx="965329" cy="338554"/>
            </a:xfrm>
            <a:prstGeom prst="rect">
              <a:avLst/>
            </a:prstGeom>
            <a:solidFill>
              <a:schemeClr val="bg1"/>
            </a:solidFill>
            <a:ln>
              <a:noFill/>
            </a:ln>
          </p:spPr>
          <p:txBody>
            <a:bodyPr wrap="none" rtlCol="0">
              <a:spAutoFit/>
            </a:bodyPr>
            <a:lstStyle/>
            <a:p>
              <a:r>
                <a:rPr lang="en-US" sz="1600" dirty="0"/>
                <a:t>R=0.962</a:t>
              </a:r>
            </a:p>
          </p:txBody>
        </p:sp>
      </p:grpSp>
      <p:sp>
        <p:nvSpPr>
          <p:cNvPr id="15" name="TextBox 14">
            <a:extLst>
              <a:ext uri="{FF2B5EF4-FFF2-40B4-BE49-F238E27FC236}">
                <a16:creationId xmlns:a16="http://schemas.microsoft.com/office/drawing/2014/main" id="{A1CC721E-A04B-8038-B167-67AC1EC27579}"/>
              </a:ext>
            </a:extLst>
          </p:cNvPr>
          <p:cNvSpPr txBox="1"/>
          <p:nvPr/>
        </p:nvSpPr>
        <p:spPr bwMode="auto">
          <a:xfrm>
            <a:off x="4150764" y="5296258"/>
            <a:ext cx="1217000" cy="338554"/>
          </a:xfrm>
          <a:prstGeom prst="rect">
            <a:avLst/>
          </a:prstGeom>
          <a:solidFill>
            <a:schemeClr val="bg1"/>
          </a:solidFill>
          <a:ln>
            <a:noFill/>
          </a:ln>
        </p:spPr>
        <p:txBody>
          <a:bodyPr wrap="none" rtlCol="0">
            <a:spAutoFit/>
          </a:bodyPr>
          <a:lstStyle/>
          <a:p>
            <a:r>
              <a:rPr lang="en-US" sz="1600" dirty="0"/>
              <a:t>3.6%&gt;280k</a:t>
            </a:r>
          </a:p>
        </p:txBody>
      </p:sp>
      <p:sp>
        <p:nvSpPr>
          <p:cNvPr id="16" name="TextBox 15">
            <a:extLst>
              <a:ext uri="{FF2B5EF4-FFF2-40B4-BE49-F238E27FC236}">
                <a16:creationId xmlns:a16="http://schemas.microsoft.com/office/drawing/2014/main" id="{C4B36730-CFB5-C790-4C21-AEA61F7B6D46}"/>
              </a:ext>
            </a:extLst>
          </p:cNvPr>
          <p:cNvSpPr txBox="1"/>
          <p:nvPr/>
        </p:nvSpPr>
        <p:spPr bwMode="auto">
          <a:xfrm>
            <a:off x="9703338" y="5296258"/>
            <a:ext cx="1217000" cy="338554"/>
          </a:xfrm>
          <a:prstGeom prst="rect">
            <a:avLst/>
          </a:prstGeom>
          <a:solidFill>
            <a:schemeClr val="bg1"/>
          </a:solidFill>
          <a:ln>
            <a:noFill/>
          </a:ln>
        </p:spPr>
        <p:txBody>
          <a:bodyPr wrap="none" rtlCol="0">
            <a:spAutoFit/>
          </a:bodyPr>
          <a:lstStyle/>
          <a:p>
            <a:r>
              <a:rPr lang="en-US" sz="1600" dirty="0"/>
              <a:t>2.7%&gt;280k</a:t>
            </a:r>
          </a:p>
        </p:txBody>
      </p:sp>
    </p:spTree>
    <p:extLst>
      <p:ext uri="{BB962C8B-B14F-4D97-AF65-F5344CB8AC3E}">
        <p14:creationId xmlns:p14="http://schemas.microsoft.com/office/powerpoint/2010/main" val="4260905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A24E5E-1C55-13ED-4F7B-33C21D70E18B}"/>
              </a:ext>
            </a:extLst>
          </p:cNvPr>
          <p:cNvSpPr>
            <a:spLocks noGrp="1"/>
          </p:cNvSpPr>
          <p:nvPr>
            <p:ph type="title"/>
          </p:nvPr>
        </p:nvSpPr>
        <p:spPr/>
        <p:txBody>
          <a:bodyPr/>
          <a:lstStyle/>
          <a:p>
            <a:r>
              <a:rPr lang="en-US" dirty="0"/>
              <a:t>Percentage of snow/ice footprints with surface temperature &gt; 280k</a:t>
            </a:r>
          </a:p>
        </p:txBody>
      </p:sp>
      <p:sp>
        <p:nvSpPr>
          <p:cNvPr id="3" name="Content Placeholder 2">
            <a:extLst>
              <a:ext uri="{FF2B5EF4-FFF2-40B4-BE49-F238E27FC236}">
                <a16:creationId xmlns:a16="http://schemas.microsoft.com/office/drawing/2014/main" id="{7177C36D-7565-F8F9-2524-9CF76F04539C}"/>
              </a:ext>
            </a:extLst>
          </p:cNvPr>
          <p:cNvSpPr>
            <a:spLocks noGrp="1"/>
          </p:cNvSpPr>
          <p:nvPr>
            <p:ph idx="1"/>
          </p:nvPr>
        </p:nvSpPr>
        <p:spPr>
          <a:xfrm>
            <a:off x="91441" y="676662"/>
            <a:ext cx="4074160" cy="5528877"/>
          </a:xfrm>
        </p:spPr>
        <p:txBody>
          <a:bodyPr/>
          <a:lstStyle/>
          <a:p>
            <a:r>
              <a:rPr lang="en-US" dirty="0"/>
              <a:t>Small percentage of footprints that were identified as sea ice and permanent snow by microwave have surface temperature greater than 280 K. </a:t>
            </a:r>
          </a:p>
          <a:p>
            <a:r>
              <a:rPr lang="en-US" dirty="0"/>
              <a:t>Fresh snow footprints show large percentage with surface temperature over 280 K. </a:t>
            </a:r>
          </a:p>
        </p:txBody>
      </p:sp>
      <p:sp>
        <p:nvSpPr>
          <p:cNvPr id="4" name="Date Placeholder 3">
            <a:extLst>
              <a:ext uri="{FF2B5EF4-FFF2-40B4-BE49-F238E27FC236}">
                <a16:creationId xmlns:a16="http://schemas.microsoft.com/office/drawing/2014/main" id="{1E51B2C3-6952-8CDE-559E-5D3B79FD9066}"/>
              </a:ext>
            </a:extLst>
          </p:cNvPr>
          <p:cNvSpPr>
            <a:spLocks noGrp="1"/>
          </p:cNvSpPr>
          <p:nvPr>
            <p:ph type="dt" sz="half" idx="10"/>
          </p:nvPr>
        </p:nvSpPr>
        <p:spPr/>
        <p:txBody>
          <a:bodyPr/>
          <a:lstStyle/>
          <a:p>
            <a:pPr>
              <a:defRPr/>
            </a:pPr>
            <a:r>
              <a:rPr lang="en-US"/>
              <a:t>05/09/2023</a:t>
            </a:r>
            <a:endParaRPr lang="en-US" dirty="0"/>
          </a:p>
        </p:txBody>
      </p:sp>
      <p:sp>
        <p:nvSpPr>
          <p:cNvPr id="5" name="Footer Placeholder 4">
            <a:extLst>
              <a:ext uri="{FF2B5EF4-FFF2-40B4-BE49-F238E27FC236}">
                <a16:creationId xmlns:a16="http://schemas.microsoft.com/office/drawing/2014/main" id="{E3100C79-2804-1CFE-9707-9145BF787D49}"/>
              </a:ext>
            </a:extLst>
          </p:cNvPr>
          <p:cNvSpPr>
            <a:spLocks noGrp="1"/>
          </p:cNvSpPr>
          <p:nvPr>
            <p:ph type="ftr" sz="quarter" idx="11"/>
          </p:nvPr>
        </p:nvSpPr>
        <p:spPr/>
        <p:txBody>
          <a:bodyPr/>
          <a:lstStyle/>
          <a:p>
            <a:pPr>
              <a:defRPr/>
            </a:pPr>
            <a:r>
              <a:rPr lang="en-US"/>
              <a:t>CERES STM</a:t>
            </a:r>
            <a:endParaRPr lang="en-US" dirty="0"/>
          </a:p>
        </p:txBody>
      </p:sp>
      <p:sp>
        <p:nvSpPr>
          <p:cNvPr id="6" name="Slide Number Placeholder 5">
            <a:extLst>
              <a:ext uri="{FF2B5EF4-FFF2-40B4-BE49-F238E27FC236}">
                <a16:creationId xmlns:a16="http://schemas.microsoft.com/office/drawing/2014/main" id="{5207567B-764F-B4B9-0C0F-E0DF8D7490DF}"/>
              </a:ext>
            </a:extLst>
          </p:cNvPr>
          <p:cNvSpPr>
            <a:spLocks noGrp="1"/>
          </p:cNvSpPr>
          <p:nvPr>
            <p:ph type="sldNum" sz="quarter" idx="12"/>
          </p:nvPr>
        </p:nvSpPr>
        <p:spPr/>
        <p:txBody>
          <a:bodyPr/>
          <a:lstStyle/>
          <a:p>
            <a:pPr>
              <a:defRPr/>
            </a:pPr>
            <a:fld id="{02CE6468-21D4-704F-BA4F-DB5904759ED1}" type="slidenum">
              <a:rPr lang="en-US" altLang="en-US" smtClean="0"/>
              <a:pPr>
                <a:defRPr/>
              </a:pPr>
              <a:t>13</a:t>
            </a:fld>
            <a:endParaRPr lang="en-US" altLang="en-US"/>
          </a:p>
        </p:txBody>
      </p:sp>
      <p:grpSp>
        <p:nvGrpSpPr>
          <p:cNvPr id="19" name="Group 18">
            <a:extLst>
              <a:ext uri="{FF2B5EF4-FFF2-40B4-BE49-F238E27FC236}">
                <a16:creationId xmlns:a16="http://schemas.microsoft.com/office/drawing/2014/main" id="{DECDB6C1-34E7-EADA-E4C0-7550D47EDAB3}"/>
              </a:ext>
            </a:extLst>
          </p:cNvPr>
          <p:cNvGrpSpPr/>
          <p:nvPr/>
        </p:nvGrpSpPr>
        <p:grpSpPr>
          <a:xfrm>
            <a:off x="4229100" y="633096"/>
            <a:ext cx="3733800" cy="3041376"/>
            <a:chOff x="6358077" y="2118067"/>
            <a:chExt cx="5443228" cy="4352309"/>
          </a:xfrm>
        </p:grpSpPr>
        <p:pic>
          <p:nvPicPr>
            <p:cNvPr id="20" name="Picture 19">
              <a:extLst>
                <a:ext uri="{FF2B5EF4-FFF2-40B4-BE49-F238E27FC236}">
                  <a16:creationId xmlns:a16="http://schemas.microsoft.com/office/drawing/2014/main" id="{E1FB2325-5DCF-4705-8597-586DD92FA629}"/>
                </a:ext>
              </a:extLst>
            </p:cNvPr>
            <p:cNvPicPr>
              <a:picLocks noChangeAspect="1"/>
            </p:cNvPicPr>
            <p:nvPr/>
          </p:nvPicPr>
          <p:blipFill>
            <a:blip r:embed="rId3"/>
            <a:srcRect/>
            <a:stretch/>
          </p:blipFill>
          <p:spPr>
            <a:xfrm>
              <a:off x="6358077" y="2118067"/>
              <a:ext cx="5443228" cy="4352309"/>
            </a:xfrm>
            <a:prstGeom prst="rect">
              <a:avLst/>
            </a:prstGeom>
          </p:spPr>
        </p:pic>
        <p:sp>
          <p:nvSpPr>
            <p:cNvPr id="21" name="TextBox 20">
              <a:extLst>
                <a:ext uri="{FF2B5EF4-FFF2-40B4-BE49-F238E27FC236}">
                  <a16:creationId xmlns:a16="http://schemas.microsoft.com/office/drawing/2014/main" id="{32CB163D-5D39-F903-0E30-B077D50EAD2A}"/>
                </a:ext>
              </a:extLst>
            </p:cNvPr>
            <p:cNvSpPr txBox="1"/>
            <p:nvPr/>
          </p:nvSpPr>
          <p:spPr>
            <a:xfrm>
              <a:off x="7924207" y="2194560"/>
              <a:ext cx="3111528" cy="338554"/>
            </a:xfrm>
            <a:prstGeom prst="rect">
              <a:avLst/>
            </a:prstGeom>
            <a:noFill/>
          </p:spPr>
          <p:txBody>
            <a:bodyPr wrap="square">
              <a:spAutoFit/>
            </a:bodyPr>
            <a:lstStyle/>
            <a:p>
              <a:pPr algn="ctr"/>
              <a:r>
                <a:rPr lang="en-US" sz="1600" dirty="0"/>
                <a:t>MW snow/ice&gt;0%</a:t>
              </a:r>
            </a:p>
          </p:txBody>
        </p:sp>
        <p:sp>
          <p:nvSpPr>
            <p:cNvPr id="22" name="TextBox 21">
              <a:extLst>
                <a:ext uri="{FF2B5EF4-FFF2-40B4-BE49-F238E27FC236}">
                  <a16:creationId xmlns:a16="http://schemas.microsoft.com/office/drawing/2014/main" id="{C6D3B50B-7876-7974-971E-679B45EEAFAD}"/>
                </a:ext>
              </a:extLst>
            </p:cNvPr>
            <p:cNvSpPr txBox="1"/>
            <p:nvPr/>
          </p:nvSpPr>
          <p:spPr bwMode="auto">
            <a:xfrm>
              <a:off x="7416735" y="2609607"/>
              <a:ext cx="965329" cy="338554"/>
            </a:xfrm>
            <a:prstGeom prst="rect">
              <a:avLst/>
            </a:prstGeom>
            <a:solidFill>
              <a:schemeClr val="bg1"/>
            </a:solidFill>
            <a:ln>
              <a:noFill/>
            </a:ln>
          </p:spPr>
          <p:txBody>
            <a:bodyPr wrap="none" rtlCol="0">
              <a:spAutoFit/>
            </a:bodyPr>
            <a:lstStyle/>
            <a:p>
              <a:r>
                <a:rPr lang="en-US" sz="1600" dirty="0"/>
                <a:t>R=0.962</a:t>
              </a:r>
            </a:p>
          </p:txBody>
        </p:sp>
      </p:grpSp>
      <p:sp>
        <p:nvSpPr>
          <p:cNvPr id="26" name="TextBox 25">
            <a:extLst>
              <a:ext uri="{FF2B5EF4-FFF2-40B4-BE49-F238E27FC236}">
                <a16:creationId xmlns:a16="http://schemas.microsoft.com/office/drawing/2014/main" id="{E8A0896D-C9F9-6532-42AC-B8ACD8A713E8}"/>
              </a:ext>
            </a:extLst>
          </p:cNvPr>
          <p:cNvSpPr txBox="1"/>
          <p:nvPr/>
        </p:nvSpPr>
        <p:spPr bwMode="auto">
          <a:xfrm>
            <a:off x="6182308" y="2774731"/>
            <a:ext cx="1217000" cy="338554"/>
          </a:xfrm>
          <a:prstGeom prst="rect">
            <a:avLst/>
          </a:prstGeom>
          <a:solidFill>
            <a:schemeClr val="bg1"/>
          </a:solidFill>
          <a:ln>
            <a:noFill/>
          </a:ln>
        </p:spPr>
        <p:txBody>
          <a:bodyPr wrap="none" rtlCol="0">
            <a:spAutoFit/>
          </a:bodyPr>
          <a:lstStyle/>
          <a:p>
            <a:r>
              <a:rPr lang="en-US" sz="1600" dirty="0"/>
              <a:t>2.7%&gt;280k</a:t>
            </a:r>
          </a:p>
        </p:txBody>
      </p:sp>
      <p:cxnSp>
        <p:nvCxnSpPr>
          <p:cNvPr id="37" name="Straight Connector 36">
            <a:extLst>
              <a:ext uri="{FF2B5EF4-FFF2-40B4-BE49-F238E27FC236}">
                <a16:creationId xmlns:a16="http://schemas.microsoft.com/office/drawing/2014/main" id="{99541BB1-3450-6645-0F2B-256C072080C0}"/>
              </a:ext>
            </a:extLst>
          </p:cNvPr>
          <p:cNvCxnSpPr>
            <a:cxnSpLocks/>
          </p:cNvCxnSpPr>
          <p:nvPr/>
        </p:nvCxnSpPr>
        <p:spPr>
          <a:xfrm>
            <a:off x="4836371" y="1997827"/>
            <a:ext cx="1338349" cy="0"/>
          </a:xfrm>
          <a:prstGeom prst="line">
            <a:avLst/>
          </a:prstGeom>
          <a:ln w="12700"/>
        </p:spPr>
        <p:style>
          <a:lnRef idx="2">
            <a:schemeClr val="dk1"/>
          </a:lnRef>
          <a:fillRef idx="0">
            <a:schemeClr val="dk1"/>
          </a:fillRef>
          <a:effectRef idx="1">
            <a:schemeClr val="dk1"/>
          </a:effectRef>
          <a:fontRef idx="minor">
            <a:schemeClr val="tx1"/>
          </a:fontRef>
        </p:style>
      </p:cxnSp>
      <p:cxnSp>
        <p:nvCxnSpPr>
          <p:cNvPr id="38" name="Straight Connector 37">
            <a:extLst>
              <a:ext uri="{FF2B5EF4-FFF2-40B4-BE49-F238E27FC236}">
                <a16:creationId xmlns:a16="http://schemas.microsoft.com/office/drawing/2014/main" id="{FEEFBDE1-50BB-C62B-39FB-A05E8CBFF2DA}"/>
              </a:ext>
            </a:extLst>
          </p:cNvPr>
          <p:cNvCxnSpPr>
            <a:cxnSpLocks/>
          </p:cNvCxnSpPr>
          <p:nvPr/>
        </p:nvCxnSpPr>
        <p:spPr>
          <a:xfrm>
            <a:off x="4828058" y="4807527"/>
            <a:ext cx="1338349" cy="0"/>
          </a:xfrm>
          <a:prstGeom prst="line">
            <a:avLst/>
          </a:prstGeom>
          <a:ln w="12700"/>
        </p:spPr>
        <p:style>
          <a:lnRef idx="2">
            <a:schemeClr val="dk1"/>
          </a:lnRef>
          <a:fillRef idx="0">
            <a:schemeClr val="dk1"/>
          </a:fillRef>
          <a:effectRef idx="1">
            <a:schemeClr val="dk1"/>
          </a:effectRef>
          <a:fontRef idx="minor">
            <a:schemeClr val="tx1"/>
          </a:fontRef>
        </p:style>
      </p:cxnSp>
      <p:cxnSp>
        <p:nvCxnSpPr>
          <p:cNvPr id="39" name="Straight Connector 38">
            <a:extLst>
              <a:ext uri="{FF2B5EF4-FFF2-40B4-BE49-F238E27FC236}">
                <a16:creationId xmlns:a16="http://schemas.microsoft.com/office/drawing/2014/main" id="{89460D50-2F04-4945-6AA0-53744F881252}"/>
              </a:ext>
            </a:extLst>
          </p:cNvPr>
          <p:cNvCxnSpPr>
            <a:cxnSpLocks/>
          </p:cNvCxnSpPr>
          <p:nvPr/>
        </p:nvCxnSpPr>
        <p:spPr>
          <a:xfrm>
            <a:off x="8462357" y="4807527"/>
            <a:ext cx="1338349" cy="0"/>
          </a:xfrm>
          <a:prstGeom prst="line">
            <a:avLst/>
          </a:prstGeom>
          <a:ln w="12700"/>
        </p:spPr>
        <p:style>
          <a:lnRef idx="2">
            <a:schemeClr val="dk1"/>
          </a:lnRef>
          <a:fillRef idx="0">
            <a:schemeClr val="dk1"/>
          </a:fillRef>
          <a:effectRef idx="1">
            <a:schemeClr val="dk1"/>
          </a:effectRef>
          <a:fontRef idx="minor">
            <a:schemeClr val="tx1"/>
          </a:fontRef>
        </p:style>
      </p:cxnSp>
      <p:cxnSp>
        <p:nvCxnSpPr>
          <p:cNvPr id="40" name="Straight Connector 39">
            <a:extLst>
              <a:ext uri="{FF2B5EF4-FFF2-40B4-BE49-F238E27FC236}">
                <a16:creationId xmlns:a16="http://schemas.microsoft.com/office/drawing/2014/main" id="{C4B8D89F-FAA6-2110-E3B7-4D3071443522}"/>
              </a:ext>
            </a:extLst>
          </p:cNvPr>
          <p:cNvCxnSpPr/>
          <p:nvPr/>
        </p:nvCxnSpPr>
        <p:spPr>
          <a:xfrm flipV="1">
            <a:off x="6185803" y="1997827"/>
            <a:ext cx="0" cy="1168107"/>
          </a:xfrm>
          <a:prstGeom prst="line">
            <a:avLst/>
          </a:prstGeom>
          <a:ln w="12700"/>
        </p:spPr>
        <p:style>
          <a:lnRef idx="2">
            <a:schemeClr val="dk1"/>
          </a:lnRef>
          <a:fillRef idx="0">
            <a:schemeClr val="dk1"/>
          </a:fillRef>
          <a:effectRef idx="1">
            <a:schemeClr val="dk1"/>
          </a:effectRef>
          <a:fontRef idx="minor">
            <a:schemeClr val="tx1"/>
          </a:fontRef>
        </p:style>
      </p:cxnSp>
      <p:cxnSp>
        <p:nvCxnSpPr>
          <p:cNvPr id="41" name="Straight Connector 40">
            <a:extLst>
              <a:ext uri="{FF2B5EF4-FFF2-40B4-BE49-F238E27FC236}">
                <a16:creationId xmlns:a16="http://schemas.microsoft.com/office/drawing/2014/main" id="{82C6BDC7-C240-4057-1ED4-3FB48AE5A06B}"/>
              </a:ext>
            </a:extLst>
          </p:cNvPr>
          <p:cNvCxnSpPr/>
          <p:nvPr/>
        </p:nvCxnSpPr>
        <p:spPr>
          <a:xfrm flipV="1">
            <a:off x="9795164" y="4807527"/>
            <a:ext cx="0" cy="1168107"/>
          </a:xfrm>
          <a:prstGeom prst="line">
            <a:avLst/>
          </a:prstGeom>
          <a:ln w="12700"/>
        </p:spPr>
        <p:style>
          <a:lnRef idx="2">
            <a:schemeClr val="dk1"/>
          </a:lnRef>
          <a:fillRef idx="0">
            <a:schemeClr val="dk1"/>
          </a:fillRef>
          <a:effectRef idx="1">
            <a:schemeClr val="dk1"/>
          </a:effectRef>
          <a:fontRef idx="minor">
            <a:schemeClr val="tx1"/>
          </a:fontRef>
        </p:style>
      </p:cxnSp>
      <p:cxnSp>
        <p:nvCxnSpPr>
          <p:cNvPr id="42" name="Straight Connector 41">
            <a:extLst>
              <a:ext uri="{FF2B5EF4-FFF2-40B4-BE49-F238E27FC236}">
                <a16:creationId xmlns:a16="http://schemas.microsoft.com/office/drawing/2014/main" id="{B8E8FAB5-9C4F-B79E-3D2B-16A31E220CF7}"/>
              </a:ext>
            </a:extLst>
          </p:cNvPr>
          <p:cNvCxnSpPr/>
          <p:nvPr/>
        </p:nvCxnSpPr>
        <p:spPr>
          <a:xfrm flipV="1">
            <a:off x="6152553" y="4787291"/>
            <a:ext cx="0" cy="1168107"/>
          </a:xfrm>
          <a:prstGeom prst="line">
            <a:avLst/>
          </a:prstGeom>
          <a:ln w="12700"/>
        </p:spPr>
        <p:style>
          <a:lnRef idx="2">
            <a:schemeClr val="dk1"/>
          </a:lnRef>
          <a:fillRef idx="0">
            <a:schemeClr val="dk1"/>
          </a:fillRef>
          <a:effectRef idx="1">
            <a:schemeClr val="dk1"/>
          </a:effectRef>
          <a:fontRef idx="minor">
            <a:schemeClr val="tx1"/>
          </a:fontRef>
        </p:style>
      </p:cxnSp>
      <p:pic>
        <p:nvPicPr>
          <p:cNvPr id="8" name="Picture 7">
            <a:extLst>
              <a:ext uri="{FF2B5EF4-FFF2-40B4-BE49-F238E27FC236}">
                <a16:creationId xmlns:a16="http://schemas.microsoft.com/office/drawing/2014/main" id="{E892A59C-3F96-7D5C-7AAA-2072AF2ADB73}"/>
              </a:ext>
            </a:extLst>
          </p:cNvPr>
          <p:cNvPicPr>
            <a:picLocks noChangeAspect="1"/>
          </p:cNvPicPr>
          <p:nvPr/>
        </p:nvPicPr>
        <p:blipFill>
          <a:blip r:embed="rId4"/>
          <a:srcRect/>
          <a:stretch/>
        </p:blipFill>
        <p:spPr>
          <a:xfrm>
            <a:off x="7888502" y="633096"/>
            <a:ext cx="3659509" cy="2926080"/>
          </a:xfrm>
          <a:prstGeom prst="rect">
            <a:avLst/>
          </a:prstGeom>
        </p:spPr>
      </p:pic>
      <p:sp>
        <p:nvSpPr>
          <p:cNvPr id="23" name="TextBox 22">
            <a:extLst>
              <a:ext uri="{FF2B5EF4-FFF2-40B4-BE49-F238E27FC236}">
                <a16:creationId xmlns:a16="http://schemas.microsoft.com/office/drawing/2014/main" id="{90B228A1-215E-2BCA-3B1C-CB598EE74555}"/>
              </a:ext>
            </a:extLst>
          </p:cNvPr>
          <p:cNvSpPr txBox="1"/>
          <p:nvPr/>
        </p:nvSpPr>
        <p:spPr bwMode="auto">
          <a:xfrm>
            <a:off x="8527165" y="935355"/>
            <a:ext cx="851515" cy="338554"/>
          </a:xfrm>
          <a:prstGeom prst="rect">
            <a:avLst/>
          </a:prstGeom>
          <a:solidFill>
            <a:schemeClr val="bg1"/>
          </a:solidFill>
          <a:ln>
            <a:noFill/>
          </a:ln>
        </p:spPr>
        <p:txBody>
          <a:bodyPr wrap="none" rtlCol="0">
            <a:spAutoFit/>
          </a:bodyPr>
          <a:lstStyle/>
          <a:p>
            <a:r>
              <a:rPr lang="en-US" sz="1600" dirty="0"/>
              <a:t>R=0.92</a:t>
            </a:r>
          </a:p>
        </p:txBody>
      </p:sp>
      <p:sp>
        <p:nvSpPr>
          <p:cNvPr id="27" name="TextBox 26">
            <a:extLst>
              <a:ext uri="{FF2B5EF4-FFF2-40B4-BE49-F238E27FC236}">
                <a16:creationId xmlns:a16="http://schemas.microsoft.com/office/drawing/2014/main" id="{3154C2E6-1B06-8ECA-23BF-5DB336052069}"/>
              </a:ext>
            </a:extLst>
          </p:cNvPr>
          <p:cNvSpPr txBox="1"/>
          <p:nvPr/>
        </p:nvSpPr>
        <p:spPr bwMode="auto">
          <a:xfrm>
            <a:off x="9916108" y="2711000"/>
            <a:ext cx="1217000" cy="338554"/>
          </a:xfrm>
          <a:prstGeom prst="rect">
            <a:avLst/>
          </a:prstGeom>
          <a:solidFill>
            <a:schemeClr val="bg1"/>
          </a:solidFill>
          <a:ln>
            <a:noFill/>
          </a:ln>
        </p:spPr>
        <p:txBody>
          <a:bodyPr wrap="none" rtlCol="0">
            <a:spAutoFit/>
          </a:bodyPr>
          <a:lstStyle/>
          <a:p>
            <a:r>
              <a:rPr lang="en-US" sz="1600" dirty="0"/>
              <a:t>0.4%&gt;280k</a:t>
            </a:r>
          </a:p>
        </p:txBody>
      </p:sp>
      <p:cxnSp>
        <p:nvCxnSpPr>
          <p:cNvPr id="29" name="Straight Connector 28">
            <a:extLst>
              <a:ext uri="{FF2B5EF4-FFF2-40B4-BE49-F238E27FC236}">
                <a16:creationId xmlns:a16="http://schemas.microsoft.com/office/drawing/2014/main" id="{510169BC-C0B5-F28B-3ACF-CF7B3955AB1D}"/>
              </a:ext>
            </a:extLst>
          </p:cNvPr>
          <p:cNvCxnSpPr>
            <a:cxnSpLocks/>
          </p:cNvCxnSpPr>
          <p:nvPr/>
        </p:nvCxnSpPr>
        <p:spPr>
          <a:xfrm>
            <a:off x="8454044" y="1953491"/>
            <a:ext cx="1338349" cy="0"/>
          </a:xfrm>
          <a:prstGeom prst="line">
            <a:avLst/>
          </a:prstGeom>
          <a:ln w="12700"/>
        </p:spPr>
        <p:style>
          <a:lnRef idx="2">
            <a:schemeClr val="dk1"/>
          </a:lnRef>
          <a:fillRef idx="0">
            <a:schemeClr val="dk1"/>
          </a:fillRef>
          <a:effectRef idx="1">
            <a:schemeClr val="dk1"/>
          </a:effectRef>
          <a:fontRef idx="minor">
            <a:schemeClr val="tx1"/>
          </a:fontRef>
        </p:style>
      </p:cxnSp>
      <p:cxnSp>
        <p:nvCxnSpPr>
          <p:cNvPr id="33" name="Straight Connector 32">
            <a:extLst>
              <a:ext uri="{FF2B5EF4-FFF2-40B4-BE49-F238E27FC236}">
                <a16:creationId xmlns:a16="http://schemas.microsoft.com/office/drawing/2014/main" id="{CE667110-AB1B-1C5B-ABAB-BD17FA1F4DFA}"/>
              </a:ext>
            </a:extLst>
          </p:cNvPr>
          <p:cNvCxnSpPr/>
          <p:nvPr/>
        </p:nvCxnSpPr>
        <p:spPr>
          <a:xfrm flipV="1">
            <a:off x="9800706" y="1945178"/>
            <a:ext cx="0" cy="1168107"/>
          </a:xfrm>
          <a:prstGeom prst="line">
            <a:avLst/>
          </a:prstGeom>
          <a:ln w="12700"/>
        </p:spPr>
        <p:style>
          <a:lnRef idx="2">
            <a:schemeClr val="dk1"/>
          </a:lnRef>
          <a:fillRef idx="0">
            <a:schemeClr val="dk1"/>
          </a:fillRef>
          <a:effectRef idx="1">
            <a:schemeClr val="dk1"/>
          </a:effectRef>
          <a:fontRef idx="minor">
            <a:schemeClr val="tx1"/>
          </a:fontRef>
        </p:style>
      </p:cxnSp>
      <p:sp>
        <p:nvSpPr>
          <p:cNvPr id="43" name="TextBox 42">
            <a:extLst>
              <a:ext uri="{FF2B5EF4-FFF2-40B4-BE49-F238E27FC236}">
                <a16:creationId xmlns:a16="http://schemas.microsoft.com/office/drawing/2014/main" id="{458B29A4-624F-3F00-D6A6-FC49FA4F49CA}"/>
              </a:ext>
            </a:extLst>
          </p:cNvPr>
          <p:cNvSpPr txBox="1"/>
          <p:nvPr/>
        </p:nvSpPr>
        <p:spPr bwMode="auto">
          <a:xfrm>
            <a:off x="9307881" y="676662"/>
            <a:ext cx="880369" cy="338554"/>
          </a:xfrm>
          <a:prstGeom prst="rect">
            <a:avLst/>
          </a:prstGeom>
          <a:solidFill>
            <a:schemeClr val="bg1"/>
          </a:solidFill>
          <a:ln>
            <a:noFill/>
          </a:ln>
        </p:spPr>
        <p:txBody>
          <a:bodyPr wrap="none" rtlCol="0">
            <a:spAutoFit/>
          </a:bodyPr>
          <a:lstStyle/>
          <a:p>
            <a:r>
              <a:rPr lang="en-US" sz="1600" dirty="0"/>
              <a:t>Sea Ice</a:t>
            </a:r>
          </a:p>
        </p:txBody>
      </p:sp>
      <p:grpSp>
        <p:nvGrpSpPr>
          <p:cNvPr id="47" name="Group 46">
            <a:extLst>
              <a:ext uri="{FF2B5EF4-FFF2-40B4-BE49-F238E27FC236}">
                <a16:creationId xmlns:a16="http://schemas.microsoft.com/office/drawing/2014/main" id="{8F9DC6EB-6110-0273-6353-57D51848E6FC}"/>
              </a:ext>
            </a:extLst>
          </p:cNvPr>
          <p:cNvGrpSpPr/>
          <p:nvPr/>
        </p:nvGrpSpPr>
        <p:grpSpPr>
          <a:xfrm>
            <a:off x="4228993" y="3560592"/>
            <a:ext cx="3659509" cy="2926080"/>
            <a:chOff x="4228993" y="3494088"/>
            <a:chExt cx="3659509" cy="2926080"/>
          </a:xfrm>
        </p:grpSpPr>
        <p:pic>
          <p:nvPicPr>
            <p:cNvPr id="10" name="Picture 9">
              <a:extLst>
                <a:ext uri="{FF2B5EF4-FFF2-40B4-BE49-F238E27FC236}">
                  <a16:creationId xmlns:a16="http://schemas.microsoft.com/office/drawing/2014/main" id="{F691D32F-36A9-758E-222E-F005FEB9C3AD}"/>
                </a:ext>
              </a:extLst>
            </p:cNvPr>
            <p:cNvPicPr>
              <a:picLocks noChangeAspect="1"/>
            </p:cNvPicPr>
            <p:nvPr/>
          </p:nvPicPr>
          <p:blipFill>
            <a:blip r:embed="rId5"/>
            <a:srcRect/>
            <a:stretch/>
          </p:blipFill>
          <p:spPr>
            <a:xfrm>
              <a:off x="4228993" y="3494088"/>
              <a:ext cx="3659509" cy="2926080"/>
            </a:xfrm>
            <a:prstGeom prst="rect">
              <a:avLst/>
            </a:prstGeom>
          </p:spPr>
        </p:pic>
        <p:sp>
          <p:nvSpPr>
            <p:cNvPr id="24" name="TextBox 23">
              <a:extLst>
                <a:ext uri="{FF2B5EF4-FFF2-40B4-BE49-F238E27FC236}">
                  <a16:creationId xmlns:a16="http://schemas.microsoft.com/office/drawing/2014/main" id="{43CB8833-510B-A67C-2DB9-F9725FC0FB70}"/>
                </a:ext>
              </a:extLst>
            </p:cNvPr>
            <p:cNvSpPr txBox="1"/>
            <p:nvPr/>
          </p:nvSpPr>
          <p:spPr bwMode="auto">
            <a:xfrm>
              <a:off x="4955289" y="3813842"/>
              <a:ext cx="851515" cy="338554"/>
            </a:xfrm>
            <a:prstGeom prst="rect">
              <a:avLst/>
            </a:prstGeom>
            <a:solidFill>
              <a:schemeClr val="bg1"/>
            </a:solidFill>
            <a:ln>
              <a:noFill/>
            </a:ln>
          </p:spPr>
          <p:txBody>
            <a:bodyPr wrap="none" rtlCol="0">
              <a:spAutoFit/>
            </a:bodyPr>
            <a:lstStyle/>
            <a:p>
              <a:r>
                <a:rPr lang="en-US" sz="1600" dirty="0"/>
                <a:t>R=0.96</a:t>
              </a:r>
            </a:p>
          </p:txBody>
        </p:sp>
        <p:sp>
          <p:nvSpPr>
            <p:cNvPr id="35" name="TextBox 34">
              <a:extLst>
                <a:ext uri="{FF2B5EF4-FFF2-40B4-BE49-F238E27FC236}">
                  <a16:creationId xmlns:a16="http://schemas.microsoft.com/office/drawing/2014/main" id="{08FB3913-B468-EDB0-9D63-AC414697252D}"/>
                </a:ext>
              </a:extLst>
            </p:cNvPr>
            <p:cNvSpPr txBox="1"/>
            <p:nvPr/>
          </p:nvSpPr>
          <p:spPr bwMode="auto">
            <a:xfrm>
              <a:off x="6166407" y="5616844"/>
              <a:ext cx="1217000" cy="338554"/>
            </a:xfrm>
            <a:prstGeom prst="rect">
              <a:avLst/>
            </a:prstGeom>
            <a:solidFill>
              <a:schemeClr val="bg1"/>
            </a:solidFill>
            <a:ln>
              <a:noFill/>
            </a:ln>
          </p:spPr>
          <p:txBody>
            <a:bodyPr wrap="none" rtlCol="0">
              <a:spAutoFit/>
            </a:bodyPr>
            <a:lstStyle/>
            <a:p>
              <a:r>
                <a:rPr lang="en-US" sz="1600" dirty="0"/>
                <a:t>0.6%&gt;280k</a:t>
              </a:r>
            </a:p>
          </p:txBody>
        </p:sp>
        <p:sp>
          <p:nvSpPr>
            <p:cNvPr id="44" name="TextBox 43">
              <a:extLst>
                <a:ext uri="{FF2B5EF4-FFF2-40B4-BE49-F238E27FC236}">
                  <a16:creationId xmlns:a16="http://schemas.microsoft.com/office/drawing/2014/main" id="{0F7D34D1-DA66-70E8-44CC-91B9C54BCD0F}"/>
                </a:ext>
              </a:extLst>
            </p:cNvPr>
            <p:cNvSpPr txBox="1"/>
            <p:nvPr/>
          </p:nvSpPr>
          <p:spPr bwMode="auto">
            <a:xfrm>
              <a:off x="5498637" y="3545348"/>
              <a:ext cx="1244251" cy="338554"/>
            </a:xfrm>
            <a:prstGeom prst="rect">
              <a:avLst/>
            </a:prstGeom>
            <a:solidFill>
              <a:schemeClr val="bg1"/>
            </a:solidFill>
            <a:ln>
              <a:noFill/>
            </a:ln>
          </p:spPr>
          <p:txBody>
            <a:bodyPr wrap="none" rtlCol="0">
              <a:spAutoFit/>
            </a:bodyPr>
            <a:lstStyle/>
            <a:p>
              <a:r>
                <a:rPr lang="en-US" sz="1600" dirty="0"/>
                <a:t>Perm Snow</a:t>
              </a:r>
            </a:p>
          </p:txBody>
        </p:sp>
      </p:grpSp>
      <p:grpSp>
        <p:nvGrpSpPr>
          <p:cNvPr id="48" name="Group 47">
            <a:extLst>
              <a:ext uri="{FF2B5EF4-FFF2-40B4-BE49-F238E27FC236}">
                <a16:creationId xmlns:a16="http://schemas.microsoft.com/office/drawing/2014/main" id="{FF5D0676-1273-44E0-6E07-09C7CEC79489}"/>
              </a:ext>
            </a:extLst>
          </p:cNvPr>
          <p:cNvGrpSpPr/>
          <p:nvPr/>
        </p:nvGrpSpPr>
        <p:grpSpPr>
          <a:xfrm>
            <a:off x="7888502" y="3540452"/>
            <a:ext cx="3659509" cy="2946220"/>
            <a:chOff x="7888502" y="3473948"/>
            <a:chExt cx="3659509" cy="2946220"/>
          </a:xfrm>
        </p:grpSpPr>
        <p:pic>
          <p:nvPicPr>
            <p:cNvPr id="7" name="Picture 6">
              <a:extLst>
                <a:ext uri="{FF2B5EF4-FFF2-40B4-BE49-F238E27FC236}">
                  <a16:creationId xmlns:a16="http://schemas.microsoft.com/office/drawing/2014/main" id="{CF983F91-1BD1-385B-4BC6-DE09D2B3D911}"/>
                </a:ext>
              </a:extLst>
            </p:cNvPr>
            <p:cNvPicPr>
              <a:picLocks noChangeAspect="1"/>
            </p:cNvPicPr>
            <p:nvPr/>
          </p:nvPicPr>
          <p:blipFill>
            <a:blip r:embed="rId6"/>
            <a:srcRect/>
            <a:stretch/>
          </p:blipFill>
          <p:spPr>
            <a:xfrm>
              <a:off x="7888502" y="3494088"/>
              <a:ext cx="3659509" cy="2926080"/>
            </a:xfrm>
            <a:prstGeom prst="rect">
              <a:avLst/>
            </a:prstGeom>
          </p:spPr>
        </p:pic>
        <p:sp>
          <p:nvSpPr>
            <p:cNvPr id="25" name="TextBox 24">
              <a:extLst>
                <a:ext uri="{FF2B5EF4-FFF2-40B4-BE49-F238E27FC236}">
                  <a16:creationId xmlns:a16="http://schemas.microsoft.com/office/drawing/2014/main" id="{7D81F53F-63FC-BCF9-CCE5-FD79D760B7FE}"/>
                </a:ext>
              </a:extLst>
            </p:cNvPr>
            <p:cNvSpPr txBox="1"/>
            <p:nvPr/>
          </p:nvSpPr>
          <p:spPr bwMode="auto">
            <a:xfrm>
              <a:off x="8527165" y="3767078"/>
              <a:ext cx="851515" cy="338554"/>
            </a:xfrm>
            <a:prstGeom prst="rect">
              <a:avLst/>
            </a:prstGeom>
            <a:solidFill>
              <a:schemeClr val="bg1"/>
            </a:solidFill>
            <a:ln>
              <a:noFill/>
            </a:ln>
          </p:spPr>
          <p:txBody>
            <a:bodyPr wrap="none" rtlCol="0">
              <a:spAutoFit/>
            </a:bodyPr>
            <a:lstStyle/>
            <a:p>
              <a:r>
                <a:rPr lang="en-US" sz="1600" dirty="0"/>
                <a:t>R=0.94</a:t>
              </a:r>
            </a:p>
          </p:txBody>
        </p:sp>
        <p:sp>
          <p:nvSpPr>
            <p:cNvPr id="36" name="TextBox 35">
              <a:extLst>
                <a:ext uri="{FF2B5EF4-FFF2-40B4-BE49-F238E27FC236}">
                  <a16:creationId xmlns:a16="http://schemas.microsoft.com/office/drawing/2014/main" id="{7471D292-4DD8-49AF-21E7-BC2AF2DFF5A1}"/>
                </a:ext>
              </a:extLst>
            </p:cNvPr>
            <p:cNvSpPr txBox="1"/>
            <p:nvPr/>
          </p:nvSpPr>
          <p:spPr bwMode="auto">
            <a:xfrm>
              <a:off x="9899517" y="5571992"/>
              <a:ext cx="1217000" cy="338554"/>
            </a:xfrm>
            <a:prstGeom prst="rect">
              <a:avLst/>
            </a:prstGeom>
            <a:solidFill>
              <a:schemeClr val="bg1"/>
            </a:solidFill>
            <a:ln>
              <a:noFill/>
            </a:ln>
          </p:spPr>
          <p:txBody>
            <a:bodyPr wrap="none" rtlCol="0">
              <a:spAutoFit/>
            </a:bodyPr>
            <a:lstStyle/>
            <a:p>
              <a:r>
                <a:rPr lang="en-US" sz="1600" dirty="0"/>
                <a:t>8.5%&gt;280k</a:t>
              </a:r>
            </a:p>
          </p:txBody>
        </p:sp>
        <p:sp>
          <p:nvSpPr>
            <p:cNvPr id="45" name="TextBox 44">
              <a:extLst>
                <a:ext uri="{FF2B5EF4-FFF2-40B4-BE49-F238E27FC236}">
                  <a16:creationId xmlns:a16="http://schemas.microsoft.com/office/drawing/2014/main" id="{A5414FAB-F4C1-1255-1CB8-5621B5D58B51}"/>
                </a:ext>
              </a:extLst>
            </p:cNvPr>
            <p:cNvSpPr txBox="1"/>
            <p:nvPr/>
          </p:nvSpPr>
          <p:spPr bwMode="auto">
            <a:xfrm>
              <a:off x="9277151" y="3473948"/>
              <a:ext cx="1277914" cy="338554"/>
            </a:xfrm>
            <a:prstGeom prst="rect">
              <a:avLst/>
            </a:prstGeom>
            <a:solidFill>
              <a:schemeClr val="bg1"/>
            </a:solidFill>
            <a:ln>
              <a:noFill/>
            </a:ln>
          </p:spPr>
          <p:txBody>
            <a:bodyPr wrap="none" rtlCol="0">
              <a:spAutoFit/>
            </a:bodyPr>
            <a:lstStyle/>
            <a:p>
              <a:r>
                <a:rPr lang="en-US" sz="1600" dirty="0"/>
                <a:t>Fresh Snow</a:t>
              </a:r>
            </a:p>
          </p:txBody>
        </p:sp>
      </p:grpSp>
    </p:spTree>
    <p:extLst>
      <p:ext uri="{BB962C8B-B14F-4D97-AF65-F5344CB8AC3E}">
        <p14:creationId xmlns:p14="http://schemas.microsoft.com/office/powerpoint/2010/main" val="23194931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6E333-08ED-1509-0D75-76B731732CC9}"/>
              </a:ext>
            </a:extLst>
          </p:cNvPr>
          <p:cNvSpPr>
            <a:spLocks noGrp="1"/>
          </p:cNvSpPr>
          <p:nvPr>
            <p:ph type="title"/>
          </p:nvPr>
        </p:nvSpPr>
        <p:spPr/>
        <p:txBody>
          <a:bodyPr/>
          <a:lstStyle/>
          <a:p>
            <a:r>
              <a:rPr lang="en-US" dirty="0"/>
              <a:t>Partial snow/ice footprints are more likely to have surface temperature &gt;280 K</a:t>
            </a:r>
          </a:p>
        </p:txBody>
      </p:sp>
      <p:sp>
        <p:nvSpPr>
          <p:cNvPr id="3" name="Content Placeholder 2">
            <a:extLst>
              <a:ext uri="{FF2B5EF4-FFF2-40B4-BE49-F238E27FC236}">
                <a16:creationId xmlns:a16="http://schemas.microsoft.com/office/drawing/2014/main" id="{ABB628E0-6E76-BAA5-5140-BD9D7929BE4A}"/>
              </a:ext>
            </a:extLst>
          </p:cNvPr>
          <p:cNvSpPr>
            <a:spLocks noGrp="1"/>
          </p:cNvSpPr>
          <p:nvPr>
            <p:ph idx="1"/>
          </p:nvPr>
        </p:nvSpPr>
        <p:spPr>
          <a:xfrm>
            <a:off x="107387" y="922743"/>
            <a:ext cx="4028401" cy="5248275"/>
          </a:xfrm>
        </p:spPr>
        <p:txBody>
          <a:bodyPr/>
          <a:lstStyle/>
          <a:p>
            <a:endParaRPr lang="en-US" dirty="0"/>
          </a:p>
        </p:txBody>
      </p:sp>
      <p:sp>
        <p:nvSpPr>
          <p:cNvPr id="4" name="Date Placeholder 3">
            <a:extLst>
              <a:ext uri="{FF2B5EF4-FFF2-40B4-BE49-F238E27FC236}">
                <a16:creationId xmlns:a16="http://schemas.microsoft.com/office/drawing/2014/main" id="{7FDACA2A-E733-2D55-1894-C04853B87ED9}"/>
              </a:ext>
            </a:extLst>
          </p:cNvPr>
          <p:cNvSpPr>
            <a:spLocks noGrp="1"/>
          </p:cNvSpPr>
          <p:nvPr>
            <p:ph type="dt" sz="half" idx="10"/>
          </p:nvPr>
        </p:nvSpPr>
        <p:spPr/>
        <p:txBody>
          <a:bodyPr/>
          <a:lstStyle/>
          <a:p>
            <a:pPr>
              <a:defRPr/>
            </a:pPr>
            <a:r>
              <a:rPr lang="en-US"/>
              <a:t>05/09/2023</a:t>
            </a:r>
            <a:endParaRPr lang="en-US" dirty="0"/>
          </a:p>
        </p:txBody>
      </p:sp>
      <p:sp>
        <p:nvSpPr>
          <p:cNvPr id="5" name="Footer Placeholder 4">
            <a:extLst>
              <a:ext uri="{FF2B5EF4-FFF2-40B4-BE49-F238E27FC236}">
                <a16:creationId xmlns:a16="http://schemas.microsoft.com/office/drawing/2014/main" id="{88C3D680-C7CB-9425-709F-56CFC9D1FE28}"/>
              </a:ext>
            </a:extLst>
          </p:cNvPr>
          <p:cNvSpPr>
            <a:spLocks noGrp="1"/>
          </p:cNvSpPr>
          <p:nvPr>
            <p:ph type="ftr" sz="quarter" idx="11"/>
          </p:nvPr>
        </p:nvSpPr>
        <p:spPr/>
        <p:txBody>
          <a:bodyPr/>
          <a:lstStyle/>
          <a:p>
            <a:pPr>
              <a:defRPr/>
            </a:pPr>
            <a:r>
              <a:rPr lang="en-US"/>
              <a:t>CERES STM</a:t>
            </a:r>
            <a:endParaRPr lang="en-US" dirty="0"/>
          </a:p>
        </p:txBody>
      </p:sp>
      <p:sp>
        <p:nvSpPr>
          <p:cNvPr id="6" name="Slide Number Placeholder 5">
            <a:extLst>
              <a:ext uri="{FF2B5EF4-FFF2-40B4-BE49-F238E27FC236}">
                <a16:creationId xmlns:a16="http://schemas.microsoft.com/office/drawing/2014/main" id="{875D9454-D5B3-4C2A-3024-B7EF80D4F7D0}"/>
              </a:ext>
            </a:extLst>
          </p:cNvPr>
          <p:cNvSpPr>
            <a:spLocks noGrp="1"/>
          </p:cNvSpPr>
          <p:nvPr>
            <p:ph type="sldNum" sz="quarter" idx="12"/>
          </p:nvPr>
        </p:nvSpPr>
        <p:spPr/>
        <p:txBody>
          <a:bodyPr/>
          <a:lstStyle/>
          <a:p>
            <a:pPr>
              <a:defRPr/>
            </a:pPr>
            <a:fld id="{02CE6468-21D4-704F-BA4F-DB5904759ED1}" type="slidenum">
              <a:rPr lang="en-US" altLang="en-US" smtClean="0"/>
              <a:pPr>
                <a:defRPr/>
              </a:pPr>
              <a:t>14</a:t>
            </a:fld>
            <a:endParaRPr lang="en-US" altLang="en-US"/>
          </a:p>
        </p:txBody>
      </p:sp>
      <p:pic>
        <p:nvPicPr>
          <p:cNvPr id="7" name="Picture 6">
            <a:extLst>
              <a:ext uri="{FF2B5EF4-FFF2-40B4-BE49-F238E27FC236}">
                <a16:creationId xmlns:a16="http://schemas.microsoft.com/office/drawing/2014/main" id="{D404AFAB-C9AE-61A1-E5A8-8737E97FE7FF}"/>
              </a:ext>
            </a:extLst>
          </p:cNvPr>
          <p:cNvPicPr>
            <a:picLocks noChangeAspect="1"/>
          </p:cNvPicPr>
          <p:nvPr/>
        </p:nvPicPr>
        <p:blipFill>
          <a:blip r:embed="rId3"/>
          <a:srcRect/>
          <a:stretch/>
        </p:blipFill>
        <p:spPr>
          <a:xfrm>
            <a:off x="7878993" y="3564775"/>
            <a:ext cx="3659510" cy="2926080"/>
          </a:xfrm>
          <a:prstGeom prst="rect">
            <a:avLst/>
          </a:prstGeom>
        </p:spPr>
      </p:pic>
      <p:pic>
        <p:nvPicPr>
          <p:cNvPr id="8" name="Picture 7">
            <a:extLst>
              <a:ext uri="{FF2B5EF4-FFF2-40B4-BE49-F238E27FC236}">
                <a16:creationId xmlns:a16="http://schemas.microsoft.com/office/drawing/2014/main" id="{0A7E85BF-207E-F1FD-CEB1-C4658ABC1C35}"/>
              </a:ext>
            </a:extLst>
          </p:cNvPr>
          <p:cNvPicPr>
            <a:picLocks noChangeAspect="1"/>
          </p:cNvPicPr>
          <p:nvPr/>
        </p:nvPicPr>
        <p:blipFill>
          <a:blip r:embed="rId4"/>
          <a:srcRect/>
          <a:stretch/>
        </p:blipFill>
        <p:spPr>
          <a:xfrm>
            <a:off x="7878991" y="638695"/>
            <a:ext cx="3659510" cy="2926080"/>
          </a:xfrm>
          <a:prstGeom prst="rect">
            <a:avLst/>
          </a:prstGeom>
        </p:spPr>
      </p:pic>
      <p:pic>
        <p:nvPicPr>
          <p:cNvPr id="9" name="Picture 8">
            <a:extLst>
              <a:ext uri="{FF2B5EF4-FFF2-40B4-BE49-F238E27FC236}">
                <a16:creationId xmlns:a16="http://schemas.microsoft.com/office/drawing/2014/main" id="{E7D52466-6A07-85AA-1B1D-7E17C8B2C581}"/>
              </a:ext>
            </a:extLst>
          </p:cNvPr>
          <p:cNvPicPr>
            <a:picLocks noChangeAspect="1"/>
          </p:cNvPicPr>
          <p:nvPr/>
        </p:nvPicPr>
        <p:blipFill>
          <a:blip r:embed="rId5"/>
          <a:srcRect/>
          <a:stretch/>
        </p:blipFill>
        <p:spPr>
          <a:xfrm>
            <a:off x="4219480" y="642781"/>
            <a:ext cx="3659509" cy="2926080"/>
          </a:xfrm>
          <a:prstGeom prst="rect">
            <a:avLst/>
          </a:prstGeom>
        </p:spPr>
      </p:pic>
      <p:pic>
        <p:nvPicPr>
          <p:cNvPr id="10" name="Picture 9">
            <a:extLst>
              <a:ext uri="{FF2B5EF4-FFF2-40B4-BE49-F238E27FC236}">
                <a16:creationId xmlns:a16="http://schemas.microsoft.com/office/drawing/2014/main" id="{FD0C6B5A-8B22-9820-A2D7-C7BE45DC1C12}"/>
              </a:ext>
            </a:extLst>
          </p:cNvPr>
          <p:cNvPicPr>
            <a:picLocks noChangeAspect="1"/>
          </p:cNvPicPr>
          <p:nvPr/>
        </p:nvPicPr>
        <p:blipFill>
          <a:blip r:embed="rId6"/>
          <a:srcRect/>
          <a:stretch/>
        </p:blipFill>
        <p:spPr>
          <a:xfrm>
            <a:off x="4219480" y="3564775"/>
            <a:ext cx="3659510" cy="2926080"/>
          </a:xfrm>
          <a:prstGeom prst="rect">
            <a:avLst/>
          </a:prstGeom>
        </p:spPr>
      </p:pic>
      <p:sp>
        <p:nvSpPr>
          <p:cNvPr id="11" name="TextBox 10">
            <a:extLst>
              <a:ext uri="{FF2B5EF4-FFF2-40B4-BE49-F238E27FC236}">
                <a16:creationId xmlns:a16="http://schemas.microsoft.com/office/drawing/2014/main" id="{61309323-D7CE-3393-DA4B-75B8E75DE250}"/>
              </a:ext>
            </a:extLst>
          </p:cNvPr>
          <p:cNvSpPr txBox="1"/>
          <p:nvPr/>
        </p:nvSpPr>
        <p:spPr bwMode="auto">
          <a:xfrm>
            <a:off x="8527165" y="935355"/>
            <a:ext cx="965329" cy="338554"/>
          </a:xfrm>
          <a:prstGeom prst="rect">
            <a:avLst/>
          </a:prstGeom>
          <a:solidFill>
            <a:schemeClr val="bg1"/>
          </a:solidFill>
          <a:ln>
            <a:noFill/>
          </a:ln>
        </p:spPr>
        <p:txBody>
          <a:bodyPr wrap="none" rtlCol="0">
            <a:spAutoFit/>
          </a:bodyPr>
          <a:lstStyle/>
          <a:p>
            <a:r>
              <a:rPr lang="en-US" sz="1600" dirty="0"/>
              <a:t>R=0.898</a:t>
            </a:r>
          </a:p>
        </p:txBody>
      </p:sp>
      <p:sp>
        <p:nvSpPr>
          <p:cNvPr id="12" name="TextBox 11">
            <a:extLst>
              <a:ext uri="{FF2B5EF4-FFF2-40B4-BE49-F238E27FC236}">
                <a16:creationId xmlns:a16="http://schemas.microsoft.com/office/drawing/2014/main" id="{0B2D97C8-BE7F-290F-8F65-165073E800CF}"/>
              </a:ext>
            </a:extLst>
          </p:cNvPr>
          <p:cNvSpPr txBox="1"/>
          <p:nvPr/>
        </p:nvSpPr>
        <p:spPr bwMode="auto">
          <a:xfrm>
            <a:off x="9806039" y="2718149"/>
            <a:ext cx="1217000" cy="338554"/>
          </a:xfrm>
          <a:prstGeom prst="rect">
            <a:avLst/>
          </a:prstGeom>
          <a:solidFill>
            <a:schemeClr val="bg1"/>
          </a:solidFill>
          <a:ln>
            <a:noFill/>
          </a:ln>
        </p:spPr>
        <p:txBody>
          <a:bodyPr wrap="none" rtlCol="0">
            <a:spAutoFit/>
          </a:bodyPr>
          <a:lstStyle/>
          <a:p>
            <a:r>
              <a:rPr lang="en-US" sz="1600" dirty="0"/>
              <a:t>2.3%&gt;280k</a:t>
            </a:r>
          </a:p>
        </p:txBody>
      </p:sp>
      <p:cxnSp>
        <p:nvCxnSpPr>
          <p:cNvPr id="13" name="Straight Connector 12">
            <a:extLst>
              <a:ext uri="{FF2B5EF4-FFF2-40B4-BE49-F238E27FC236}">
                <a16:creationId xmlns:a16="http://schemas.microsoft.com/office/drawing/2014/main" id="{BBDF7D7F-ABDC-77C4-2D62-74A91B5E56A8}"/>
              </a:ext>
            </a:extLst>
          </p:cNvPr>
          <p:cNvCxnSpPr>
            <a:cxnSpLocks/>
          </p:cNvCxnSpPr>
          <p:nvPr/>
        </p:nvCxnSpPr>
        <p:spPr>
          <a:xfrm>
            <a:off x="8454044" y="1953491"/>
            <a:ext cx="1338349" cy="0"/>
          </a:xfrm>
          <a:prstGeom prst="line">
            <a:avLst/>
          </a:prstGeom>
          <a:ln w="12700"/>
        </p:spPr>
        <p:style>
          <a:lnRef idx="2">
            <a:schemeClr val="dk1"/>
          </a:lnRef>
          <a:fillRef idx="0">
            <a:schemeClr val="dk1"/>
          </a:fillRef>
          <a:effectRef idx="1">
            <a:schemeClr val="dk1"/>
          </a:effectRef>
          <a:fontRef idx="minor">
            <a:schemeClr val="tx1"/>
          </a:fontRef>
        </p:style>
      </p:cxnSp>
      <p:cxnSp>
        <p:nvCxnSpPr>
          <p:cNvPr id="14" name="Straight Connector 13">
            <a:extLst>
              <a:ext uri="{FF2B5EF4-FFF2-40B4-BE49-F238E27FC236}">
                <a16:creationId xmlns:a16="http://schemas.microsoft.com/office/drawing/2014/main" id="{F70BFA20-C898-4147-8CAF-F18CB61377A3}"/>
              </a:ext>
            </a:extLst>
          </p:cNvPr>
          <p:cNvCxnSpPr/>
          <p:nvPr/>
        </p:nvCxnSpPr>
        <p:spPr>
          <a:xfrm flipV="1">
            <a:off x="9800706" y="1945178"/>
            <a:ext cx="0" cy="1168107"/>
          </a:xfrm>
          <a:prstGeom prst="line">
            <a:avLst/>
          </a:prstGeom>
          <a:ln w="12700"/>
        </p:spPr>
        <p:style>
          <a:lnRef idx="2">
            <a:schemeClr val="dk1"/>
          </a:lnRef>
          <a:fillRef idx="0">
            <a:schemeClr val="dk1"/>
          </a:fillRef>
          <a:effectRef idx="1">
            <a:schemeClr val="dk1"/>
          </a:effectRef>
          <a:fontRef idx="minor">
            <a:schemeClr val="tx1"/>
          </a:fontRef>
        </p:style>
      </p:cxnSp>
      <p:sp>
        <p:nvSpPr>
          <p:cNvPr id="15" name="TextBox 14">
            <a:extLst>
              <a:ext uri="{FF2B5EF4-FFF2-40B4-BE49-F238E27FC236}">
                <a16:creationId xmlns:a16="http://schemas.microsoft.com/office/drawing/2014/main" id="{050E8CA9-D9E7-E67D-D939-E74E0CE99E9E}"/>
              </a:ext>
            </a:extLst>
          </p:cNvPr>
          <p:cNvSpPr txBox="1"/>
          <p:nvPr/>
        </p:nvSpPr>
        <p:spPr bwMode="auto">
          <a:xfrm>
            <a:off x="9307881" y="676662"/>
            <a:ext cx="880369" cy="338554"/>
          </a:xfrm>
          <a:prstGeom prst="rect">
            <a:avLst/>
          </a:prstGeom>
          <a:solidFill>
            <a:schemeClr val="bg1"/>
          </a:solidFill>
          <a:ln>
            <a:noFill/>
          </a:ln>
        </p:spPr>
        <p:txBody>
          <a:bodyPr wrap="none" rtlCol="0">
            <a:spAutoFit/>
          </a:bodyPr>
          <a:lstStyle/>
          <a:p>
            <a:r>
              <a:rPr lang="en-US" sz="1600" dirty="0"/>
              <a:t>Sea Ice</a:t>
            </a:r>
          </a:p>
        </p:txBody>
      </p:sp>
      <p:sp>
        <p:nvSpPr>
          <p:cNvPr id="16" name="TextBox 15">
            <a:extLst>
              <a:ext uri="{FF2B5EF4-FFF2-40B4-BE49-F238E27FC236}">
                <a16:creationId xmlns:a16="http://schemas.microsoft.com/office/drawing/2014/main" id="{CEA21C22-FE01-38C1-EFC1-4DEEC7E462F3}"/>
              </a:ext>
            </a:extLst>
          </p:cNvPr>
          <p:cNvSpPr txBox="1"/>
          <p:nvPr/>
        </p:nvSpPr>
        <p:spPr bwMode="auto">
          <a:xfrm>
            <a:off x="8517156" y="3875207"/>
            <a:ext cx="965329" cy="338554"/>
          </a:xfrm>
          <a:prstGeom prst="rect">
            <a:avLst/>
          </a:prstGeom>
          <a:solidFill>
            <a:schemeClr val="bg1"/>
          </a:solidFill>
          <a:ln>
            <a:noFill/>
          </a:ln>
        </p:spPr>
        <p:txBody>
          <a:bodyPr wrap="none" rtlCol="0">
            <a:spAutoFit/>
          </a:bodyPr>
          <a:lstStyle/>
          <a:p>
            <a:r>
              <a:rPr lang="en-US" sz="1600" dirty="0"/>
              <a:t>R=0.929</a:t>
            </a:r>
          </a:p>
        </p:txBody>
      </p:sp>
      <p:sp>
        <p:nvSpPr>
          <p:cNvPr id="17" name="TextBox 16">
            <a:extLst>
              <a:ext uri="{FF2B5EF4-FFF2-40B4-BE49-F238E27FC236}">
                <a16:creationId xmlns:a16="http://schemas.microsoft.com/office/drawing/2014/main" id="{39464F64-8E3F-5FE1-200E-5DB6810542A6}"/>
              </a:ext>
            </a:extLst>
          </p:cNvPr>
          <p:cNvSpPr txBox="1"/>
          <p:nvPr/>
        </p:nvSpPr>
        <p:spPr bwMode="auto">
          <a:xfrm>
            <a:off x="9782384" y="5649473"/>
            <a:ext cx="1330814" cy="338554"/>
          </a:xfrm>
          <a:prstGeom prst="rect">
            <a:avLst/>
          </a:prstGeom>
          <a:solidFill>
            <a:schemeClr val="bg1"/>
          </a:solidFill>
          <a:ln>
            <a:noFill/>
          </a:ln>
        </p:spPr>
        <p:txBody>
          <a:bodyPr wrap="none" rtlCol="0">
            <a:spAutoFit/>
          </a:bodyPr>
          <a:lstStyle/>
          <a:p>
            <a:r>
              <a:rPr lang="en-US" sz="1600" dirty="0"/>
              <a:t>17.3%&gt;280k</a:t>
            </a:r>
          </a:p>
        </p:txBody>
      </p:sp>
      <p:cxnSp>
        <p:nvCxnSpPr>
          <p:cNvPr id="18" name="Straight Connector 17">
            <a:extLst>
              <a:ext uri="{FF2B5EF4-FFF2-40B4-BE49-F238E27FC236}">
                <a16:creationId xmlns:a16="http://schemas.microsoft.com/office/drawing/2014/main" id="{432C0940-59D7-28E6-976C-297A833E134B}"/>
              </a:ext>
            </a:extLst>
          </p:cNvPr>
          <p:cNvCxnSpPr>
            <a:cxnSpLocks/>
          </p:cNvCxnSpPr>
          <p:nvPr/>
        </p:nvCxnSpPr>
        <p:spPr>
          <a:xfrm>
            <a:off x="8444035" y="4876717"/>
            <a:ext cx="1338349" cy="0"/>
          </a:xfrm>
          <a:prstGeom prst="line">
            <a:avLst/>
          </a:prstGeom>
          <a:ln w="12700"/>
        </p:spPr>
        <p:style>
          <a:lnRef idx="2">
            <a:schemeClr val="dk1"/>
          </a:lnRef>
          <a:fillRef idx="0">
            <a:schemeClr val="dk1"/>
          </a:fillRef>
          <a:effectRef idx="1">
            <a:schemeClr val="dk1"/>
          </a:effectRef>
          <a:fontRef idx="minor">
            <a:schemeClr val="tx1"/>
          </a:fontRef>
        </p:style>
      </p:cxnSp>
      <p:cxnSp>
        <p:nvCxnSpPr>
          <p:cNvPr id="19" name="Straight Connector 18">
            <a:extLst>
              <a:ext uri="{FF2B5EF4-FFF2-40B4-BE49-F238E27FC236}">
                <a16:creationId xmlns:a16="http://schemas.microsoft.com/office/drawing/2014/main" id="{8ADD1874-C685-6B99-60DA-796CB5503F06}"/>
              </a:ext>
            </a:extLst>
          </p:cNvPr>
          <p:cNvCxnSpPr/>
          <p:nvPr/>
        </p:nvCxnSpPr>
        <p:spPr>
          <a:xfrm flipV="1">
            <a:off x="9790697" y="4868404"/>
            <a:ext cx="0" cy="1168107"/>
          </a:xfrm>
          <a:prstGeom prst="line">
            <a:avLst/>
          </a:prstGeom>
          <a:ln w="12700"/>
        </p:spPr>
        <p:style>
          <a:lnRef idx="2">
            <a:schemeClr val="dk1"/>
          </a:lnRef>
          <a:fillRef idx="0">
            <a:schemeClr val="dk1"/>
          </a:fillRef>
          <a:effectRef idx="1">
            <a:schemeClr val="dk1"/>
          </a:effectRef>
          <a:fontRef idx="minor">
            <a:schemeClr val="tx1"/>
          </a:fontRef>
        </p:style>
      </p:cxnSp>
      <p:sp>
        <p:nvSpPr>
          <p:cNvPr id="20" name="TextBox 19">
            <a:extLst>
              <a:ext uri="{FF2B5EF4-FFF2-40B4-BE49-F238E27FC236}">
                <a16:creationId xmlns:a16="http://schemas.microsoft.com/office/drawing/2014/main" id="{89B9EA61-DC2A-CDCD-5904-8D7EA8F027F0}"/>
              </a:ext>
            </a:extLst>
          </p:cNvPr>
          <p:cNvSpPr txBox="1"/>
          <p:nvPr/>
        </p:nvSpPr>
        <p:spPr bwMode="auto">
          <a:xfrm>
            <a:off x="9297872" y="3616514"/>
            <a:ext cx="1277914" cy="338554"/>
          </a:xfrm>
          <a:prstGeom prst="rect">
            <a:avLst/>
          </a:prstGeom>
          <a:solidFill>
            <a:schemeClr val="bg1"/>
          </a:solidFill>
          <a:ln>
            <a:noFill/>
          </a:ln>
        </p:spPr>
        <p:txBody>
          <a:bodyPr wrap="none" rtlCol="0">
            <a:spAutoFit/>
          </a:bodyPr>
          <a:lstStyle/>
          <a:p>
            <a:r>
              <a:rPr lang="en-US" sz="1600" dirty="0"/>
              <a:t>Fresh Snow</a:t>
            </a:r>
          </a:p>
        </p:txBody>
      </p:sp>
      <p:sp>
        <p:nvSpPr>
          <p:cNvPr id="21" name="TextBox 20">
            <a:extLst>
              <a:ext uri="{FF2B5EF4-FFF2-40B4-BE49-F238E27FC236}">
                <a16:creationId xmlns:a16="http://schemas.microsoft.com/office/drawing/2014/main" id="{D8139265-71FE-8CA5-C2C1-4F4294492014}"/>
              </a:ext>
            </a:extLst>
          </p:cNvPr>
          <p:cNvSpPr txBox="1"/>
          <p:nvPr/>
        </p:nvSpPr>
        <p:spPr bwMode="auto">
          <a:xfrm>
            <a:off x="4875242" y="3864412"/>
            <a:ext cx="965329" cy="338554"/>
          </a:xfrm>
          <a:prstGeom prst="rect">
            <a:avLst/>
          </a:prstGeom>
          <a:solidFill>
            <a:schemeClr val="bg1"/>
          </a:solidFill>
          <a:ln>
            <a:noFill/>
          </a:ln>
        </p:spPr>
        <p:txBody>
          <a:bodyPr wrap="none" rtlCol="0">
            <a:spAutoFit/>
          </a:bodyPr>
          <a:lstStyle/>
          <a:p>
            <a:r>
              <a:rPr lang="en-US" sz="1600" dirty="0"/>
              <a:t>R=0.895</a:t>
            </a:r>
          </a:p>
        </p:txBody>
      </p:sp>
      <p:sp>
        <p:nvSpPr>
          <p:cNvPr id="22" name="TextBox 21">
            <a:extLst>
              <a:ext uri="{FF2B5EF4-FFF2-40B4-BE49-F238E27FC236}">
                <a16:creationId xmlns:a16="http://schemas.microsoft.com/office/drawing/2014/main" id="{7F5CB372-A544-FEB3-BB28-66FCDD2494F9}"/>
              </a:ext>
            </a:extLst>
          </p:cNvPr>
          <p:cNvSpPr txBox="1"/>
          <p:nvPr/>
        </p:nvSpPr>
        <p:spPr bwMode="auto">
          <a:xfrm>
            <a:off x="6159505" y="5649473"/>
            <a:ext cx="1217000" cy="338554"/>
          </a:xfrm>
          <a:prstGeom prst="rect">
            <a:avLst/>
          </a:prstGeom>
          <a:solidFill>
            <a:schemeClr val="bg1"/>
          </a:solidFill>
          <a:ln>
            <a:noFill/>
          </a:ln>
        </p:spPr>
        <p:txBody>
          <a:bodyPr wrap="none" rtlCol="0">
            <a:spAutoFit/>
          </a:bodyPr>
          <a:lstStyle/>
          <a:p>
            <a:r>
              <a:rPr lang="en-US" sz="1600" dirty="0"/>
              <a:t>5.2%&gt;280k</a:t>
            </a:r>
          </a:p>
        </p:txBody>
      </p:sp>
      <p:cxnSp>
        <p:nvCxnSpPr>
          <p:cNvPr id="23" name="Straight Connector 22">
            <a:extLst>
              <a:ext uri="{FF2B5EF4-FFF2-40B4-BE49-F238E27FC236}">
                <a16:creationId xmlns:a16="http://schemas.microsoft.com/office/drawing/2014/main" id="{584FBBC2-4579-2BD4-F22A-C42817D88573}"/>
              </a:ext>
            </a:extLst>
          </p:cNvPr>
          <p:cNvCxnSpPr>
            <a:cxnSpLocks/>
          </p:cNvCxnSpPr>
          <p:nvPr/>
        </p:nvCxnSpPr>
        <p:spPr>
          <a:xfrm>
            <a:off x="4793808" y="4890861"/>
            <a:ext cx="1338349" cy="0"/>
          </a:xfrm>
          <a:prstGeom prst="line">
            <a:avLst/>
          </a:prstGeom>
          <a:ln w="12700"/>
        </p:spPr>
        <p:style>
          <a:lnRef idx="2">
            <a:schemeClr val="dk1"/>
          </a:lnRef>
          <a:fillRef idx="0">
            <a:schemeClr val="dk1"/>
          </a:fillRef>
          <a:effectRef idx="1">
            <a:schemeClr val="dk1"/>
          </a:effectRef>
          <a:fontRef idx="minor">
            <a:schemeClr val="tx1"/>
          </a:fontRef>
        </p:style>
      </p:cxnSp>
      <p:cxnSp>
        <p:nvCxnSpPr>
          <p:cNvPr id="24" name="Straight Connector 23">
            <a:extLst>
              <a:ext uri="{FF2B5EF4-FFF2-40B4-BE49-F238E27FC236}">
                <a16:creationId xmlns:a16="http://schemas.microsoft.com/office/drawing/2014/main" id="{B1D0F6C4-1141-E206-A666-595D3FF58AAC}"/>
              </a:ext>
            </a:extLst>
          </p:cNvPr>
          <p:cNvCxnSpPr/>
          <p:nvPr/>
        </p:nvCxnSpPr>
        <p:spPr>
          <a:xfrm flipV="1">
            <a:off x="6140470" y="4874235"/>
            <a:ext cx="0" cy="1168107"/>
          </a:xfrm>
          <a:prstGeom prst="line">
            <a:avLst/>
          </a:prstGeom>
          <a:ln w="12700"/>
        </p:spPr>
        <p:style>
          <a:lnRef idx="2">
            <a:schemeClr val="dk1"/>
          </a:lnRef>
          <a:fillRef idx="0">
            <a:schemeClr val="dk1"/>
          </a:fillRef>
          <a:effectRef idx="1">
            <a:schemeClr val="dk1"/>
          </a:effectRef>
          <a:fontRef idx="minor">
            <a:schemeClr val="tx1"/>
          </a:fontRef>
        </p:style>
      </p:cxnSp>
      <p:sp>
        <p:nvSpPr>
          <p:cNvPr id="25" name="TextBox 24">
            <a:extLst>
              <a:ext uri="{FF2B5EF4-FFF2-40B4-BE49-F238E27FC236}">
                <a16:creationId xmlns:a16="http://schemas.microsoft.com/office/drawing/2014/main" id="{04DB5273-A0FD-0AEB-42EC-2C280F98AA82}"/>
              </a:ext>
            </a:extLst>
          </p:cNvPr>
          <p:cNvSpPr txBox="1"/>
          <p:nvPr/>
        </p:nvSpPr>
        <p:spPr bwMode="auto">
          <a:xfrm>
            <a:off x="5499524" y="3613416"/>
            <a:ext cx="1244251" cy="338554"/>
          </a:xfrm>
          <a:prstGeom prst="rect">
            <a:avLst/>
          </a:prstGeom>
          <a:solidFill>
            <a:schemeClr val="bg1"/>
          </a:solidFill>
          <a:ln>
            <a:noFill/>
          </a:ln>
        </p:spPr>
        <p:txBody>
          <a:bodyPr wrap="none" rtlCol="0">
            <a:spAutoFit/>
          </a:bodyPr>
          <a:lstStyle/>
          <a:p>
            <a:r>
              <a:rPr lang="en-US" sz="1600" dirty="0"/>
              <a:t>Perm Snow</a:t>
            </a:r>
          </a:p>
        </p:txBody>
      </p:sp>
      <p:sp>
        <p:nvSpPr>
          <p:cNvPr id="26" name="TextBox 25">
            <a:extLst>
              <a:ext uri="{FF2B5EF4-FFF2-40B4-BE49-F238E27FC236}">
                <a16:creationId xmlns:a16="http://schemas.microsoft.com/office/drawing/2014/main" id="{CF68A5CE-6F9F-A497-A9B5-C81421FAEFD3}"/>
              </a:ext>
            </a:extLst>
          </p:cNvPr>
          <p:cNvSpPr txBox="1"/>
          <p:nvPr/>
        </p:nvSpPr>
        <p:spPr bwMode="auto">
          <a:xfrm>
            <a:off x="4858616" y="935355"/>
            <a:ext cx="851515" cy="338554"/>
          </a:xfrm>
          <a:prstGeom prst="rect">
            <a:avLst/>
          </a:prstGeom>
          <a:solidFill>
            <a:schemeClr val="bg1"/>
          </a:solidFill>
          <a:ln>
            <a:noFill/>
          </a:ln>
        </p:spPr>
        <p:txBody>
          <a:bodyPr wrap="none" rtlCol="0">
            <a:spAutoFit/>
          </a:bodyPr>
          <a:lstStyle/>
          <a:p>
            <a:r>
              <a:rPr lang="en-US" sz="1600" dirty="0"/>
              <a:t>R=0.92</a:t>
            </a:r>
          </a:p>
        </p:txBody>
      </p:sp>
      <p:sp>
        <p:nvSpPr>
          <p:cNvPr id="27" name="TextBox 26">
            <a:extLst>
              <a:ext uri="{FF2B5EF4-FFF2-40B4-BE49-F238E27FC236}">
                <a16:creationId xmlns:a16="http://schemas.microsoft.com/office/drawing/2014/main" id="{DFA6B8DC-107D-3228-DC5D-C89EFF93CCE7}"/>
              </a:ext>
            </a:extLst>
          </p:cNvPr>
          <p:cNvSpPr txBox="1"/>
          <p:nvPr/>
        </p:nvSpPr>
        <p:spPr bwMode="auto">
          <a:xfrm>
            <a:off x="6139490" y="2711000"/>
            <a:ext cx="1330814" cy="338554"/>
          </a:xfrm>
          <a:prstGeom prst="rect">
            <a:avLst/>
          </a:prstGeom>
          <a:solidFill>
            <a:schemeClr val="bg1"/>
          </a:solidFill>
          <a:ln>
            <a:noFill/>
          </a:ln>
        </p:spPr>
        <p:txBody>
          <a:bodyPr wrap="none" rtlCol="0">
            <a:spAutoFit/>
          </a:bodyPr>
          <a:lstStyle/>
          <a:p>
            <a:r>
              <a:rPr lang="en-US" sz="1600" dirty="0"/>
              <a:t>16.3%&gt;280k</a:t>
            </a:r>
          </a:p>
        </p:txBody>
      </p:sp>
      <p:cxnSp>
        <p:nvCxnSpPr>
          <p:cNvPr id="28" name="Straight Connector 27">
            <a:extLst>
              <a:ext uri="{FF2B5EF4-FFF2-40B4-BE49-F238E27FC236}">
                <a16:creationId xmlns:a16="http://schemas.microsoft.com/office/drawing/2014/main" id="{9C7242B3-66DE-720A-29DC-E21BC27B7D9E}"/>
              </a:ext>
            </a:extLst>
          </p:cNvPr>
          <p:cNvCxnSpPr>
            <a:cxnSpLocks/>
          </p:cNvCxnSpPr>
          <p:nvPr/>
        </p:nvCxnSpPr>
        <p:spPr>
          <a:xfrm>
            <a:off x="4785495" y="1953491"/>
            <a:ext cx="1338349" cy="0"/>
          </a:xfrm>
          <a:prstGeom prst="line">
            <a:avLst/>
          </a:prstGeom>
          <a:ln w="12700"/>
        </p:spPr>
        <p:style>
          <a:lnRef idx="2">
            <a:schemeClr val="dk1"/>
          </a:lnRef>
          <a:fillRef idx="0">
            <a:schemeClr val="dk1"/>
          </a:fillRef>
          <a:effectRef idx="1">
            <a:schemeClr val="dk1"/>
          </a:effectRef>
          <a:fontRef idx="minor">
            <a:schemeClr val="tx1"/>
          </a:fontRef>
        </p:style>
      </p:cxnSp>
      <p:cxnSp>
        <p:nvCxnSpPr>
          <p:cNvPr id="29" name="Straight Connector 28">
            <a:extLst>
              <a:ext uri="{FF2B5EF4-FFF2-40B4-BE49-F238E27FC236}">
                <a16:creationId xmlns:a16="http://schemas.microsoft.com/office/drawing/2014/main" id="{99A62A17-C8F4-A767-868B-1AE25422A011}"/>
              </a:ext>
            </a:extLst>
          </p:cNvPr>
          <p:cNvCxnSpPr>
            <a:cxnSpLocks/>
          </p:cNvCxnSpPr>
          <p:nvPr/>
        </p:nvCxnSpPr>
        <p:spPr>
          <a:xfrm flipV="1">
            <a:off x="6132157" y="1945178"/>
            <a:ext cx="0" cy="1168107"/>
          </a:xfrm>
          <a:prstGeom prst="line">
            <a:avLst/>
          </a:prstGeom>
          <a:ln w="12700"/>
        </p:spPr>
        <p:style>
          <a:lnRef idx="2">
            <a:schemeClr val="dk1"/>
          </a:lnRef>
          <a:fillRef idx="0">
            <a:schemeClr val="dk1"/>
          </a:fillRef>
          <a:effectRef idx="1">
            <a:schemeClr val="dk1"/>
          </a:effectRef>
          <a:fontRef idx="minor">
            <a:schemeClr val="tx1"/>
          </a:fontRef>
        </p:style>
      </p:cxnSp>
      <p:sp>
        <p:nvSpPr>
          <p:cNvPr id="30" name="TextBox 29">
            <a:extLst>
              <a:ext uri="{FF2B5EF4-FFF2-40B4-BE49-F238E27FC236}">
                <a16:creationId xmlns:a16="http://schemas.microsoft.com/office/drawing/2014/main" id="{03102865-62EA-8A18-669F-D5937F2AE082}"/>
              </a:ext>
            </a:extLst>
          </p:cNvPr>
          <p:cNvSpPr txBox="1"/>
          <p:nvPr/>
        </p:nvSpPr>
        <p:spPr bwMode="auto">
          <a:xfrm>
            <a:off x="5317795" y="657284"/>
            <a:ext cx="2081019" cy="338554"/>
          </a:xfrm>
          <a:prstGeom prst="rect">
            <a:avLst/>
          </a:prstGeom>
          <a:solidFill>
            <a:schemeClr val="bg1"/>
          </a:solidFill>
          <a:ln>
            <a:noFill/>
          </a:ln>
        </p:spPr>
        <p:txBody>
          <a:bodyPr wrap="none" rtlCol="0">
            <a:spAutoFit/>
          </a:bodyPr>
          <a:lstStyle/>
          <a:p>
            <a:r>
              <a:rPr lang="en-US" sz="1600" dirty="0"/>
              <a:t>MW Snow/Ice [1, 25]</a:t>
            </a:r>
          </a:p>
        </p:txBody>
      </p:sp>
    </p:spTree>
    <p:extLst>
      <p:ext uri="{BB962C8B-B14F-4D97-AF65-F5344CB8AC3E}">
        <p14:creationId xmlns:p14="http://schemas.microsoft.com/office/powerpoint/2010/main" val="28618995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33">
            <a:extLst>
              <a:ext uri="{FF2B5EF4-FFF2-40B4-BE49-F238E27FC236}">
                <a16:creationId xmlns:a16="http://schemas.microsoft.com/office/drawing/2014/main" id="{2DB7A78A-61CF-D46F-F247-E8464AD3F777}"/>
              </a:ext>
            </a:extLst>
          </p:cNvPr>
          <p:cNvPicPr>
            <a:picLocks noChangeAspect="1"/>
          </p:cNvPicPr>
          <p:nvPr/>
        </p:nvPicPr>
        <p:blipFill>
          <a:blip r:embed="rId3"/>
          <a:srcRect/>
          <a:stretch/>
        </p:blipFill>
        <p:spPr>
          <a:xfrm>
            <a:off x="4165599" y="3576432"/>
            <a:ext cx="3659511" cy="2926080"/>
          </a:xfrm>
          <a:prstGeom prst="rect">
            <a:avLst/>
          </a:prstGeom>
        </p:spPr>
      </p:pic>
      <p:pic>
        <p:nvPicPr>
          <p:cNvPr id="33" name="Picture 32">
            <a:extLst>
              <a:ext uri="{FF2B5EF4-FFF2-40B4-BE49-F238E27FC236}">
                <a16:creationId xmlns:a16="http://schemas.microsoft.com/office/drawing/2014/main" id="{CA30AAE6-7A5D-BAB4-B2FB-0593A6857F1F}"/>
              </a:ext>
            </a:extLst>
          </p:cNvPr>
          <p:cNvPicPr>
            <a:picLocks noChangeAspect="1"/>
          </p:cNvPicPr>
          <p:nvPr/>
        </p:nvPicPr>
        <p:blipFill>
          <a:blip r:embed="rId4"/>
          <a:srcRect/>
          <a:stretch/>
        </p:blipFill>
        <p:spPr>
          <a:xfrm>
            <a:off x="4165600" y="657858"/>
            <a:ext cx="3659511" cy="2926080"/>
          </a:xfrm>
          <a:prstGeom prst="rect">
            <a:avLst/>
          </a:prstGeom>
        </p:spPr>
      </p:pic>
      <p:pic>
        <p:nvPicPr>
          <p:cNvPr id="31" name="Picture 30">
            <a:extLst>
              <a:ext uri="{FF2B5EF4-FFF2-40B4-BE49-F238E27FC236}">
                <a16:creationId xmlns:a16="http://schemas.microsoft.com/office/drawing/2014/main" id="{E0A0A52C-AC11-43A0-AB95-729C46A36530}"/>
              </a:ext>
            </a:extLst>
          </p:cNvPr>
          <p:cNvPicPr>
            <a:picLocks noChangeAspect="1"/>
          </p:cNvPicPr>
          <p:nvPr/>
        </p:nvPicPr>
        <p:blipFill>
          <a:blip r:embed="rId5"/>
          <a:srcRect/>
          <a:stretch/>
        </p:blipFill>
        <p:spPr>
          <a:xfrm>
            <a:off x="7800983" y="3574891"/>
            <a:ext cx="3659511" cy="2926080"/>
          </a:xfrm>
          <a:prstGeom prst="rect">
            <a:avLst/>
          </a:prstGeom>
        </p:spPr>
      </p:pic>
      <p:pic>
        <p:nvPicPr>
          <p:cNvPr id="32" name="Picture 31">
            <a:extLst>
              <a:ext uri="{FF2B5EF4-FFF2-40B4-BE49-F238E27FC236}">
                <a16:creationId xmlns:a16="http://schemas.microsoft.com/office/drawing/2014/main" id="{4B5B13F9-50EC-863B-E3C6-69434C738528}"/>
              </a:ext>
            </a:extLst>
          </p:cNvPr>
          <p:cNvPicPr>
            <a:picLocks noChangeAspect="1"/>
          </p:cNvPicPr>
          <p:nvPr/>
        </p:nvPicPr>
        <p:blipFill>
          <a:blip r:embed="rId6"/>
          <a:srcRect/>
          <a:stretch/>
        </p:blipFill>
        <p:spPr>
          <a:xfrm>
            <a:off x="7800984" y="652564"/>
            <a:ext cx="3659511" cy="2926080"/>
          </a:xfrm>
          <a:prstGeom prst="rect">
            <a:avLst/>
          </a:prstGeom>
        </p:spPr>
      </p:pic>
      <p:sp>
        <p:nvSpPr>
          <p:cNvPr id="2" name="Title 1">
            <a:extLst>
              <a:ext uri="{FF2B5EF4-FFF2-40B4-BE49-F238E27FC236}">
                <a16:creationId xmlns:a16="http://schemas.microsoft.com/office/drawing/2014/main" id="{C6C6E333-08ED-1509-0D75-76B731732CC9}"/>
              </a:ext>
            </a:extLst>
          </p:cNvPr>
          <p:cNvSpPr>
            <a:spLocks noGrp="1"/>
          </p:cNvSpPr>
          <p:nvPr>
            <p:ph type="title"/>
          </p:nvPr>
        </p:nvSpPr>
        <p:spPr/>
        <p:txBody>
          <a:bodyPr/>
          <a:lstStyle/>
          <a:p>
            <a:r>
              <a:rPr lang="en-US" dirty="0"/>
              <a:t>100% snow/ice footprints almost all have surface temperature &lt;280 K</a:t>
            </a:r>
          </a:p>
        </p:txBody>
      </p:sp>
      <p:sp>
        <p:nvSpPr>
          <p:cNvPr id="3" name="Content Placeholder 2">
            <a:extLst>
              <a:ext uri="{FF2B5EF4-FFF2-40B4-BE49-F238E27FC236}">
                <a16:creationId xmlns:a16="http://schemas.microsoft.com/office/drawing/2014/main" id="{ABB628E0-6E76-BAA5-5140-BD9D7929BE4A}"/>
              </a:ext>
            </a:extLst>
          </p:cNvPr>
          <p:cNvSpPr>
            <a:spLocks noGrp="1"/>
          </p:cNvSpPr>
          <p:nvPr>
            <p:ph idx="1"/>
          </p:nvPr>
        </p:nvSpPr>
        <p:spPr>
          <a:xfrm>
            <a:off x="107387" y="922743"/>
            <a:ext cx="4028401" cy="5248275"/>
          </a:xfrm>
        </p:spPr>
        <p:txBody>
          <a:bodyPr/>
          <a:lstStyle/>
          <a:p>
            <a:endParaRPr lang="en-US" dirty="0"/>
          </a:p>
        </p:txBody>
      </p:sp>
      <p:sp>
        <p:nvSpPr>
          <p:cNvPr id="4" name="Date Placeholder 3">
            <a:extLst>
              <a:ext uri="{FF2B5EF4-FFF2-40B4-BE49-F238E27FC236}">
                <a16:creationId xmlns:a16="http://schemas.microsoft.com/office/drawing/2014/main" id="{7FDACA2A-E733-2D55-1894-C04853B87ED9}"/>
              </a:ext>
            </a:extLst>
          </p:cNvPr>
          <p:cNvSpPr>
            <a:spLocks noGrp="1"/>
          </p:cNvSpPr>
          <p:nvPr>
            <p:ph type="dt" sz="half" idx="10"/>
          </p:nvPr>
        </p:nvSpPr>
        <p:spPr/>
        <p:txBody>
          <a:bodyPr/>
          <a:lstStyle/>
          <a:p>
            <a:pPr>
              <a:defRPr/>
            </a:pPr>
            <a:r>
              <a:rPr lang="en-US"/>
              <a:t>05/09/2023</a:t>
            </a:r>
            <a:endParaRPr lang="en-US" dirty="0"/>
          </a:p>
        </p:txBody>
      </p:sp>
      <p:sp>
        <p:nvSpPr>
          <p:cNvPr id="5" name="Footer Placeholder 4">
            <a:extLst>
              <a:ext uri="{FF2B5EF4-FFF2-40B4-BE49-F238E27FC236}">
                <a16:creationId xmlns:a16="http://schemas.microsoft.com/office/drawing/2014/main" id="{88C3D680-C7CB-9425-709F-56CFC9D1FE28}"/>
              </a:ext>
            </a:extLst>
          </p:cNvPr>
          <p:cNvSpPr>
            <a:spLocks noGrp="1"/>
          </p:cNvSpPr>
          <p:nvPr>
            <p:ph type="ftr" sz="quarter" idx="11"/>
          </p:nvPr>
        </p:nvSpPr>
        <p:spPr/>
        <p:txBody>
          <a:bodyPr/>
          <a:lstStyle/>
          <a:p>
            <a:pPr>
              <a:defRPr/>
            </a:pPr>
            <a:r>
              <a:rPr lang="en-US"/>
              <a:t>CERES STM</a:t>
            </a:r>
            <a:endParaRPr lang="en-US" dirty="0"/>
          </a:p>
        </p:txBody>
      </p:sp>
      <p:sp>
        <p:nvSpPr>
          <p:cNvPr id="6" name="Slide Number Placeholder 5">
            <a:extLst>
              <a:ext uri="{FF2B5EF4-FFF2-40B4-BE49-F238E27FC236}">
                <a16:creationId xmlns:a16="http://schemas.microsoft.com/office/drawing/2014/main" id="{875D9454-D5B3-4C2A-3024-B7EF80D4F7D0}"/>
              </a:ext>
            </a:extLst>
          </p:cNvPr>
          <p:cNvSpPr>
            <a:spLocks noGrp="1"/>
          </p:cNvSpPr>
          <p:nvPr>
            <p:ph type="sldNum" sz="quarter" idx="12"/>
          </p:nvPr>
        </p:nvSpPr>
        <p:spPr/>
        <p:txBody>
          <a:bodyPr/>
          <a:lstStyle/>
          <a:p>
            <a:pPr>
              <a:defRPr/>
            </a:pPr>
            <a:fld id="{02CE6468-21D4-704F-BA4F-DB5904759ED1}" type="slidenum">
              <a:rPr lang="en-US" altLang="en-US" smtClean="0"/>
              <a:pPr>
                <a:defRPr/>
              </a:pPr>
              <a:t>15</a:t>
            </a:fld>
            <a:endParaRPr lang="en-US" altLang="en-US"/>
          </a:p>
        </p:txBody>
      </p:sp>
      <p:sp>
        <p:nvSpPr>
          <p:cNvPr id="11" name="TextBox 10">
            <a:extLst>
              <a:ext uri="{FF2B5EF4-FFF2-40B4-BE49-F238E27FC236}">
                <a16:creationId xmlns:a16="http://schemas.microsoft.com/office/drawing/2014/main" id="{61309323-D7CE-3393-DA4B-75B8E75DE250}"/>
              </a:ext>
            </a:extLst>
          </p:cNvPr>
          <p:cNvSpPr txBox="1"/>
          <p:nvPr/>
        </p:nvSpPr>
        <p:spPr bwMode="auto">
          <a:xfrm>
            <a:off x="8527165" y="935355"/>
            <a:ext cx="851515" cy="338554"/>
          </a:xfrm>
          <a:prstGeom prst="rect">
            <a:avLst/>
          </a:prstGeom>
          <a:solidFill>
            <a:schemeClr val="bg1"/>
          </a:solidFill>
          <a:ln>
            <a:noFill/>
          </a:ln>
        </p:spPr>
        <p:txBody>
          <a:bodyPr wrap="none" rtlCol="0">
            <a:spAutoFit/>
          </a:bodyPr>
          <a:lstStyle/>
          <a:p>
            <a:r>
              <a:rPr lang="en-US" sz="1600" dirty="0"/>
              <a:t>R=0.90</a:t>
            </a:r>
          </a:p>
        </p:txBody>
      </p:sp>
      <p:sp>
        <p:nvSpPr>
          <p:cNvPr id="12" name="TextBox 11">
            <a:extLst>
              <a:ext uri="{FF2B5EF4-FFF2-40B4-BE49-F238E27FC236}">
                <a16:creationId xmlns:a16="http://schemas.microsoft.com/office/drawing/2014/main" id="{0B2D97C8-BE7F-290F-8F65-165073E800CF}"/>
              </a:ext>
            </a:extLst>
          </p:cNvPr>
          <p:cNvSpPr txBox="1"/>
          <p:nvPr/>
        </p:nvSpPr>
        <p:spPr bwMode="auto">
          <a:xfrm>
            <a:off x="9806039" y="2718149"/>
            <a:ext cx="1045479" cy="338554"/>
          </a:xfrm>
          <a:prstGeom prst="rect">
            <a:avLst/>
          </a:prstGeom>
          <a:solidFill>
            <a:schemeClr val="bg1"/>
          </a:solidFill>
          <a:ln>
            <a:noFill/>
          </a:ln>
        </p:spPr>
        <p:txBody>
          <a:bodyPr wrap="none" rtlCol="0">
            <a:spAutoFit/>
          </a:bodyPr>
          <a:lstStyle/>
          <a:p>
            <a:r>
              <a:rPr lang="en-US" sz="1600" dirty="0"/>
              <a:t>0%&gt;280k</a:t>
            </a:r>
          </a:p>
        </p:txBody>
      </p:sp>
      <p:cxnSp>
        <p:nvCxnSpPr>
          <p:cNvPr id="13" name="Straight Connector 12">
            <a:extLst>
              <a:ext uri="{FF2B5EF4-FFF2-40B4-BE49-F238E27FC236}">
                <a16:creationId xmlns:a16="http://schemas.microsoft.com/office/drawing/2014/main" id="{BBDF7D7F-ABDC-77C4-2D62-74A91B5E56A8}"/>
              </a:ext>
            </a:extLst>
          </p:cNvPr>
          <p:cNvCxnSpPr>
            <a:cxnSpLocks/>
          </p:cNvCxnSpPr>
          <p:nvPr/>
        </p:nvCxnSpPr>
        <p:spPr>
          <a:xfrm>
            <a:off x="8454044" y="1953491"/>
            <a:ext cx="1338349" cy="0"/>
          </a:xfrm>
          <a:prstGeom prst="line">
            <a:avLst/>
          </a:prstGeom>
          <a:ln w="12700"/>
        </p:spPr>
        <p:style>
          <a:lnRef idx="2">
            <a:schemeClr val="dk1"/>
          </a:lnRef>
          <a:fillRef idx="0">
            <a:schemeClr val="dk1"/>
          </a:fillRef>
          <a:effectRef idx="1">
            <a:schemeClr val="dk1"/>
          </a:effectRef>
          <a:fontRef idx="minor">
            <a:schemeClr val="tx1"/>
          </a:fontRef>
        </p:style>
      </p:cxnSp>
      <p:cxnSp>
        <p:nvCxnSpPr>
          <p:cNvPr id="14" name="Straight Connector 13">
            <a:extLst>
              <a:ext uri="{FF2B5EF4-FFF2-40B4-BE49-F238E27FC236}">
                <a16:creationId xmlns:a16="http://schemas.microsoft.com/office/drawing/2014/main" id="{F70BFA20-C898-4147-8CAF-F18CB61377A3}"/>
              </a:ext>
            </a:extLst>
          </p:cNvPr>
          <p:cNvCxnSpPr/>
          <p:nvPr/>
        </p:nvCxnSpPr>
        <p:spPr>
          <a:xfrm flipV="1">
            <a:off x="9800706" y="1945178"/>
            <a:ext cx="0" cy="1168107"/>
          </a:xfrm>
          <a:prstGeom prst="line">
            <a:avLst/>
          </a:prstGeom>
          <a:ln w="12700"/>
        </p:spPr>
        <p:style>
          <a:lnRef idx="2">
            <a:schemeClr val="dk1"/>
          </a:lnRef>
          <a:fillRef idx="0">
            <a:schemeClr val="dk1"/>
          </a:fillRef>
          <a:effectRef idx="1">
            <a:schemeClr val="dk1"/>
          </a:effectRef>
          <a:fontRef idx="minor">
            <a:schemeClr val="tx1"/>
          </a:fontRef>
        </p:style>
      </p:cxnSp>
      <p:sp>
        <p:nvSpPr>
          <p:cNvPr id="15" name="TextBox 14">
            <a:extLst>
              <a:ext uri="{FF2B5EF4-FFF2-40B4-BE49-F238E27FC236}">
                <a16:creationId xmlns:a16="http://schemas.microsoft.com/office/drawing/2014/main" id="{050E8CA9-D9E7-E67D-D939-E74E0CE99E9E}"/>
              </a:ext>
            </a:extLst>
          </p:cNvPr>
          <p:cNvSpPr txBox="1"/>
          <p:nvPr/>
        </p:nvSpPr>
        <p:spPr bwMode="auto">
          <a:xfrm>
            <a:off x="9307881" y="676662"/>
            <a:ext cx="880369" cy="338554"/>
          </a:xfrm>
          <a:prstGeom prst="rect">
            <a:avLst/>
          </a:prstGeom>
          <a:solidFill>
            <a:schemeClr val="bg1"/>
          </a:solidFill>
          <a:ln>
            <a:noFill/>
          </a:ln>
        </p:spPr>
        <p:txBody>
          <a:bodyPr wrap="none" rtlCol="0">
            <a:spAutoFit/>
          </a:bodyPr>
          <a:lstStyle/>
          <a:p>
            <a:r>
              <a:rPr lang="en-US" sz="1600" dirty="0"/>
              <a:t>Sea Ice</a:t>
            </a:r>
          </a:p>
        </p:txBody>
      </p:sp>
      <p:sp>
        <p:nvSpPr>
          <p:cNvPr id="16" name="TextBox 15">
            <a:extLst>
              <a:ext uri="{FF2B5EF4-FFF2-40B4-BE49-F238E27FC236}">
                <a16:creationId xmlns:a16="http://schemas.microsoft.com/office/drawing/2014/main" id="{CEA21C22-FE01-38C1-EFC1-4DEEC7E462F3}"/>
              </a:ext>
            </a:extLst>
          </p:cNvPr>
          <p:cNvSpPr txBox="1"/>
          <p:nvPr/>
        </p:nvSpPr>
        <p:spPr bwMode="auto">
          <a:xfrm>
            <a:off x="8517156" y="3875207"/>
            <a:ext cx="851515" cy="338554"/>
          </a:xfrm>
          <a:prstGeom prst="rect">
            <a:avLst/>
          </a:prstGeom>
          <a:solidFill>
            <a:schemeClr val="bg1"/>
          </a:solidFill>
          <a:ln>
            <a:noFill/>
          </a:ln>
        </p:spPr>
        <p:txBody>
          <a:bodyPr wrap="none" rtlCol="0">
            <a:spAutoFit/>
          </a:bodyPr>
          <a:lstStyle/>
          <a:p>
            <a:r>
              <a:rPr lang="en-US" sz="1600" dirty="0"/>
              <a:t>R=0.95</a:t>
            </a:r>
          </a:p>
        </p:txBody>
      </p:sp>
      <p:sp>
        <p:nvSpPr>
          <p:cNvPr id="17" name="TextBox 16">
            <a:extLst>
              <a:ext uri="{FF2B5EF4-FFF2-40B4-BE49-F238E27FC236}">
                <a16:creationId xmlns:a16="http://schemas.microsoft.com/office/drawing/2014/main" id="{39464F64-8E3F-5FE1-200E-5DB6810542A6}"/>
              </a:ext>
            </a:extLst>
          </p:cNvPr>
          <p:cNvSpPr txBox="1"/>
          <p:nvPr/>
        </p:nvSpPr>
        <p:spPr bwMode="auto">
          <a:xfrm>
            <a:off x="9782384" y="5649473"/>
            <a:ext cx="1217000" cy="338554"/>
          </a:xfrm>
          <a:prstGeom prst="rect">
            <a:avLst/>
          </a:prstGeom>
          <a:solidFill>
            <a:schemeClr val="bg1"/>
          </a:solidFill>
          <a:ln>
            <a:noFill/>
          </a:ln>
        </p:spPr>
        <p:txBody>
          <a:bodyPr wrap="none" rtlCol="0">
            <a:spAutoFit/>
          </a:bodyPr>
          <a:lstStyle/>
          <a:p>
            <a:r>
              <a:rPr lang="en-US" sz="1600" dirty="0"/>
              <a:t>2.3%&gt;280k</a:t>
            </a:r>
          </a:p>
        </p:txBody>
      </p:sp>
      <p:cxnSp>
        <p:nvCxnSpPr>
          <p:cNvPr id="18" name="Straight Connector 17">
            <a:extLst>
              <a:ext uri="{FF2B5EF4-FFF2-40B4-BE49-F238E27FC236}">
                <a16:creationId xmlns:a16="http://schemas.microsoft.com/office/drawing/2014/main" id="{432C0940-59D7-28E6-976C-297A833E134B}"/>
              </a:ext>
            </a:extLst>
          </p:cNvPr>
          <p:cNvCxnSpPr>
            <a:cxnSpLocks/>
          </p:cNvCxnSpPr>
          <p:nvPr/>
        </p:nvCxnSpPr>
        <p:spPr>
          <a:xfrm>
            <a:off x="8444035" y="4876717"/>
            <a:ext cx="1338349" cy="0"/>
          </a:xfrm>
          <a:prstGeom prst="line">
            <a:avLst/>
          </a:prstGeom>
          <a:ln w="12700"/>
        </p:spPr>
        <p:style>
          <a:lnRef idx="2">
            <a:schemeClr val="dk1"/>
          </a:lnRef>
          <a:fillRef idx="0">
            <a:schemeClr val="dk1"/>
          </a:fillRef>
          <a:effectRef idx="1">
            <a:schemeClr val="dk1"/>
          </a:effectRef>
          <a:fontRef idx="minor">
            <a:schemeClr val="tx1"/>
          </a:fontRef>
        </p:style>
      </p:cxnSp>
      <p:cxnSp>
        <p:nvCxnSpPr>
          <p:cNvPr id="19" name="Straight Connector 18">
            <a:extLst>
              <a:ext uri="{FF2B5EF4-FFF2-40B4-BE49-F238E27FC236}">
                <a16:creationId xmlns:a16="http://schemas.microsoft.com/office/drawing/2014/main" id="{8ADD1874-C685-6B99-60DA-796CB5503F06}"/>
              </a:ext>
            </a:extLst>
          </p:cNvPr>
          <p:cNvCxnSpPr/>
          <p:nvPr/>
        </p:nvCxnSpPr>
        <p:spPr>
          <a:xfrm flipV="1">
            <a:off x="9790697" y="4868404"/>
            <a:ext cx="0" cy="1168107"/>
          </a:xfrm>
          <a:prstGeom prst="line">
            <a:avLst/>
          </a:prstGeom>
          <a:ln w="12700"/>
        </p:spPr>
        <p:style>
          <a:lnRef idx="2">
            <a:schemeClr val="dk1"/>
          </a:lnRef>
          <a:fillRef idx="0">
            <a:schemeClr val="dk1"/>
          </a:fillRef>
          <a:effectRef idx="1">
            <a:schemeClr val="dk1"/>
          </a:effectRef>
          <a:fontRef idx="minor">
            <a:schemeClr val="tx1"/>
          </a:fontRef>
        </p:style>
      </p:cxnSp>
      <p:sp>
        <p:nvSpPr>
          <p:cNvPr id="20" name="TextBox 19">
            <a:extLst>
              <a:ext uri="{FF2B5EF4-FFF2-40B4-BE49-F238E27FC236}">
                <a16:creationId xmlns:a16="http://schemas.microsoft.com/office/drawing/2014/main" id="{89B9EA61-DC2A-CDCD-5904-8D7EA8F027F0}"/>
              </a:ext>
            </a:extLst>
          </p:cNvPr>
          <p:cNvSpPr txBox="1"/>
          <p:nvPr/>
        </p:nvSpPr>
        <p:spPr bwMode="auto">
          <a:xfrm>
            <a:off x="9297872" y="3616514"/>
            <a:ext cx="1277914" cy="338554"/>
          </a:xfrm>
          <a:prstGeom prst="rect">
            <a:avLst/>
          </a:prstGeom>
          <a:solidFill>
            <a:schemeClr val="bg1"/>
          </a:solidFill>
          <a:ln>
            <a:noFill/>
          </a:ln>
        </p:spPr>
        <p:txBody>
          <a:bodyPr wrap="none" rtlCol="0">
            <a:spAutoFit/>
          </a:bodyPr>
          <a:lstStyle/>
          <a:p>
            <a:r>
              <a:rPr lang="en-US" sz="1600" dirty="0"/>
              <a:t>Fresh Snow</a:t>
            </a:r>
          </a:p>
        </p:txBody>
      </p:sp>
      <p:sp>
        <p:nvSpPr>
          <p:cNvPr id="21" name="TextBox 20">
            <a:extLst>
              <a:ext uri="{FF2B5EF4-FFF2-40B4-BE49-F238E27FC236}">
                <a16:creationId xmlns:a16="http://schemas.microsoft.com/office/drawing/2014/main" id="{D8139265-71FE-8CA5-C2C1-4F4294492014}"/>
              </a:ext>
            </a:extLst>
          </p:cNvPr>
          <p:cNvSpPr txBox="1"/>
          <p:nvPr/>
        </p:nvSpPr>
        <p:spPr bwMode="auto">
          <a:xfrm>
            <a:off x="4875242" y="3864412"/>
            <a:ext cx="851515" cy="338554"/>
          </a:xfrm>
          <a:prstGeom prst="rect">
            <a:avLst/>
          </a:prstGeom>
          <a:solidFill>
            <a:schemeClr val="bg1"/>
          </a:solidFill>
          <a:ln>
            <a:noFill/>
          </a:ln>
        </p:spPr>
        <p:txBody>
          <a:bodyPr wrap="none" rtlCol="0">
            <a:spAutoFit/>
          </a:bodyPr>
          <a:lstStyle/>
          <a:p>
            <a:r>
              <a:rPr lang="en-US" sz="1600" dirty="0"/>
              <a:t>R=0.96</a:t>
            </a:r>
          </a:p>
        </p:txBody>
      </p:sp>
      <p:sp>
        <p:nvSpPr>
          <p:cNvPr id="22" name="TextBox 21">
            <a:extLst>
              <a:ext uri="{FF2B5EF4-FFF2-40B4-BE49-F238E27FC236}">
                <a16:creationId xmlns:a16="http://schemas.microsoft.com/office/drawing/2014/main" id="{7F5CB372-A544-FEB3-BB28-66FCDD2494F9}"/>
              </a:ext>
            </a:extLst>
          </p:cNvPr>
          <p:cNvSpPr txBox="1"/>
          <p:nvPr/>
        </p:nvSpPr>
        <p:spPr bwMode="auto">
          <a:xfrm>
            <a:off x="6134566" y="5649473"/>
            <a:ext cx="1444626" cy="338554"/>
          </a:xfrm>
          <a:prstGeom prst="rect">
            <a:avLst/>
          </a:prstGeom>
          <a:solidFill>
            <a:schemeClr val="bg1"/>
          </a:solidFill>
          <a:ln>
            <a:noFill/>
          </a:ln>
        </p:spPr>
        <p:txBody>
          <a:bodyPr wrap="none" rtlCol="0">
            <a:spAutoFit/>
          </a:bodyPr>
          <a:lstStyle/>
          <a:p>
            <a:r>
              <a:rPr lang="en-US" sz="1600" dirty="0"/>
              <a:t>0.001%&gt;280k</a:t>
            </a:r>
          </a:p>
        </p:txBody>
      </p:sp>
      <p:cxnSp>
        <p:nvCxnSpPr>
          <p:cNvPr id="23" name="Straight Connector 22">
            <a:extLst>
              <a:ext uri="{FF2B5EF4-FFF2-40B4-BE49-F238E27FC236}">
                <a16:creationId xmlns:a16="http://schemas.microsoft.com/office/drawing/2014/main" id="{584FBBC2-4579-2BD4-F22A-C42817D88573}"/>
              </a:ext>
            </a:extLst>
          </p:cNvPr>
          <p:cNvCxnSpPr>
            <a:cxnSpLocks/>
          </p:cNvCxnSpPr>
          <p:nvPr/>
        </p:nvCxnSpPr>
        <p:spPr>
          <a:xfrm>
            <a:off x="4793808" y="4890861"/>
            <a:ext cx="1338349" cy="0"/>
          </a:xfrm>
          <a:prstGeom prst="line">
            <a:avLst/>
          </a:prstGeom>
          <a:ln w="12700"/>
        </p:spPr>
        <p:style>
          <a:lnRef idx="2">
            <a:schemeClr val="dk1"/>
          </a:lnRef>
          <a:fillRef idx="0">
            <a:schemeClr val="dk1"/>
          </a:fillRef>
          <a:effectRef idx="1">
            <a:schemeClr val="dk1"/>
          </a:effectRef>
          <a:fontRef idx="minor">
            <a:schemeClr val="tx1"/>
          </a:fontRef>
        </p:style>
      </p:cxnSp>
      <p:cxnSp>
        <p:nvCxnSpPr>
          <p:cNvPr id="24" name="Straight Connector 23">
            <a:extLst>
              <a:ext uri="{FF2B5EF4-FFF2-40B4-BE49-F238E27FC236}">
                <a16:creationId xmlns:a16="http://schemas.microsoft.com/office/drawing/2014/main" id="{B1D0F6C4-1141-E206-A666-595D3FF58AAC}"/>
              </a:ext>
            </a:extLst>
          </p:cNvPr>
          <p:cNvCxnSpPr/>
          <p:nvPr/>
        </p:nvCxnSpPr>
        <p:spPr>
          <a:xfrm flipV="1">
            <a:off x="6140470" y="4874235"/>
            <a:ext cx="0" cy="1168107"/>
          </a:xfrm>
          <a:prstGeom prst="line">
            <a:avLst/>
          </a:prstGeom>
          <a:ln w="12700"/>
        </p:spPr>
        <p:style>
          <a:lnRef idx="2">
            <a:schemeClr val="dk1"/>
          </a:lnRef>
          <a:fillRef idx="0">
            <a:schemeClr val="dk1"/>
          </a:fillRef>
          <a:effectRef idx="1">
            <a:schemeClr val="dk1"/>
          </a:effectRef>
          <a:fontRef idx="minor">
            <a:schemeClr val="tx1"/>
          </a:fontRef>
        </p:style>
      </p:cxnSp>
      <p:sp>
        <p:nvSpPr>
          <p:cNvPr id="25" name="TextBox 24">
            <a:extLst>
              <a:ext uri="{FF2B5EF4-FFF2-40B4-BE49-F238E27FC236}">
                <a16:creationId xmlns:a16="http://schemas.microsoft.com/office/drawing/2014/main" id="{04DB5273-A0FD-0AEB-42EC-2C280F98AA82}"/>
              </a:ext>
            </a:extLst>
          </p:cNvPr>
          <p:cNvSpPr txBox="1"/>
          <p:nvPr/>
        </p:nvSpPr>
        <p:spPr bwMode="auto">
          <a:xfrm>
            <a:off x="5499524" y="3613416"/>
            <a:ext cx="1244251" cy="338554"/>
          </a:xfrm>
          <a:prstGeom prst="rect">
            <a:avLst/>
          </a:prstGeom>
          <a:solidFill>
            <a:schemeClr val="bg1"/>
          </a:solidFill>
          <a:ln>
            <a:noFill/>
          </a:ln>
        </p:spPr>
        <p:txBody>
          <a:bodyPr wrap="none" rtlCol="0">
            <a:spAutoFit/>
          </a:bodyPr>
          <a:lstStyle/>
          <a:p>
            <a:r>
              <a:rPr lang="en-US" sz="1600" dirty="0"/>
              <a:t>Perm Snow</a:t>
            </a:r>
          </a:p>
        </p:txBody>
      </p:sp>
      <p:sp>
        <p:nvSpPr>
          <p:cNvPr id="26" name="TextBox 25">
            <a:extLst>
              <a:ext uri="{FF2B5EF4-FFF2-40B4-BE49-F238E27FC236}">
                <a16:creationId xmlns:a16="http://schemas.microsoft.com/office/drawing/2014/main" id="{CF68A5CE-6F9F-A497-A9B5-C81421FAEFD3}"/>
              </a:ext>
            </a:extLst>
          </p:cNvPr>
          <p:cNvSpPr txBox="1"/>
          <p:nvPr/>
        </p:nvSpPr>
        <p:spPr bwMode="auto">
          <a:xfrm>
            <a:off x="4858616" y="935355"/>
            <a:ext cx="851515" cy="338554"/>
          </a:xfrm>
          <a:prstGeom prst="rect">
            <a:avLst/>
          </a:prstGeom>
          <a:solidFill>
            <a:schemeClr val="bg1"/>
          </a:solidFill>
          <a:ln>
            <a:noFill/>
          </a:ln>
        </p:spPr>
        <p:txBody>
          <a:bodyPr wrap="none" rtlCol="0">
            <a:spAutoFit/>
          </a:bodyPr>
          <a:lstStyle/>
          <a:p>
            <a:r>
              <a:rPr lang="en-US" sz="1600" dirty="0"/>
              <a:t>R=0.95</a:t>
            </a:r>
          </a:p>
        </p:txBody>
      </p:sp>
      <p:sp>
        <p:nvSpPr>
          <p:cNvPr id="27" name="TextBox 26">
            <a:extLst>
              <a:ext uri="{FF2B5EF4-FFF2-40B4-BE49-F238E27FC236}">
                <a16:creationId xmlns:a16="http://schemas.microsoft.com/office/drawing/2014/main" id="{DFA6B8DC-107D-3228-DC5D-C89EFF93CCE7}"/>
              </a:ext>
            </a:extLst>
          </p:cNvPr>
          <p:cNvSpPr txBox="1"/>
          <p:nvPr/>
        </p:nvSpPr>
        <p:spPr bwMode="auto">
          <a:xfrm>
            <a:off x="6139490" y="2711000"/>
            <a:ext cx="1217000" cy="338554"/>
          </a:xfrm>
          <a:prstGeom prst="rect">
            <a:avLst/>
          </a:prstGeom>
          <a:solidFill>
            <a:schemeClr val="bg1"/>
          </a:solidFill>
          <a:ln>
            <a:noFill/>
          </a:ln>
        </p:spPr>
        <p:txBody>
          <a:bodyPr wrap="none" rtlCol="0">
            <a:spAutoFit/>
          </a:bodyPr>
          <a:lstStyle/>
          <a:p>
            <a:r>
              <a:rPr lang="en-US" sz="1600" dirty="0"/>
              <a:t>0.6%&gt;280k</a:t>
            </a:r>
          </a:p>
        </p:txBody>
      </p:sp>
      <p:cxnSp>
        <p:nvCxnSpPr>
          <p:cNvPr id="28" name="Straight Connector 27">
            <a:extLst>
              <a:ext uri="{FF2B5EF4-FFF2-40B4-BE49-F238E27FC236}">
                <a16:creationId xmlns:a16="http://schemas.microsoft.com/office/drawing/2014/main" id="{9C7242B3-66DE-720A-29DC-E21BC27B7D9E}"/>
              </a:ext>
            </a:extLst>
          </p:cNvPr>
          <p:cNvCxnSpPr>
            <a:cxnSpLocks/>
          </p:cNvCxnSpPr>
          <p:nvPr/>
        </p:nvCxnSpPr>
        <p:spPr>
          <a:xfrm>
            <a:off x="4785495" y="1953491"/>
            <a:ext cx="1338349" cy="0"/>
          </a:xfrm>
          <a:prstGeom prst="line">
            <a:avLst/>
          </a:prstGeom>
          <a:ln w="12700"/>
        </p:spPr>
        <p:style>
          <a:lnRef idx="2">
            <a:schemeClr val="dk1"/>
          </a:lnRef>
          <a:fillRef idx="0">
            <a:schemeClr val="dk1"/>
          </a:fillRef>
          <a:effectRef idx="1">
            <a:schemeClr val="dk1"/>
          </a:effectRef>
          <a:fontRef idx="minor">
            <a:schemeClr val="tx1"/>
          </a:fontRef>
        </p:style>
      </p:cxnSp>
      <p:cxnSp>
        <p:nvCxnSpPr>
          <p:cNvPr id="29" name="Straight Connector 28">
            <a:extLst>
              <a:ext uri="{FF2B5EF4-FFF2-40B4-BE49-F238E27FC236}">
                <a16:creationId xmlns:a16="http://schemas.microsoft.com/office/drawing/2014/main" id="{99A62A17-C8F4-A767-868B-1AE25422A011}"/>
              </a:ext>
            </a:extLst>
          </p:cNvPr>
          <p:cNvCxnSpPr>
            <a:cxnSpLocks/>
          </p:cNvCxnSpPr>
          <p:nvPr/>
        </p:nvCxnSpPr>
        <p:spPr>
          <a:xfrm flipV="1">
            <a:off x="6132157" y="1945178"/>
            <a:ext cx="0" cy="1168107"/>
          </a:xfrm>
          <a:prstGeom prst="line">
            <a:avLst/>
          </a:prstGeom>
          <a:ln w="12700"/>
        </p:spPr>
        <p:style>
          <a:lnRef idx="2">
            <a:schemeClr val="dk1"/>
          </a:lnRef>
          <a:fillRef idx="0">
            <a:schemeClr val="dk1"/>
          </a:fillRef>
          <a:effectRef idx="1">
            <a:schemeClr val="dk1"/>
          </a:effectRef>
          <a:fontRef idx="minor">
            <a:schemeClr val="tx1"/>
          </a:fontRef>
        </p:style>
      </p:cxnSp>
      <p:sp>
        <p:nvSpPr>
          <p:cNvPr id="30" name="TextBox 29">
            <a:extLst>
              <a:ext uri="{FF2B5EF4-FFF2-40B4-BE49-F238E27FC236}">
                <a16:creationId xmlns:a16="http://schemas.microsoft.com/office/drawing/2014/main" id="{03102865-62EA-8A18-669F-D5937F2AE082}"/>
              </a:ext>
            </a:extLst>
          </p:cNvPr>
          <p:cNvSpPr txBox="1"/>
          <p:nvPr/>
        </p:nvSpPr>
        <p:spPr bwMode="auto">
          <a:xfrm>
            <a:off x="5317795" y="657284"/>
            <a:ext cx="1965603" cy="338554"/>
          </a:xfrm>
          <a:prstGeom prst="rect">
            <a:avLst/>
          </a:prstGeom>
          <a:solidFill>
            <a:schemeClr val="bg1"/>
          </a:solidFill>
          <a:ln>
            <a:noFill/>
          </a:ln>
        </p:spPr>
        <p:txBody>
          <a:bodyPr wrap="none" rtlCol="0">
            <a:spAutoFit/>
          </a:bodyPr>
          <a:lstStyle/>
          <a:p>
            <a:r>
              <a:rPr lang="en-US" sz="1600" dirty="0"/>
              <a:t>MW Snow/Ice [100]</a:t>
            </a:r>
          </a:p>
        </p:txBody>
      </p:sp>
    </p:spTree>
    <p:extLst>
      <p:ext uri="{BB962C8B-B14F-4D97-AF65-F5344CB8AC3E}">
        <p14:creationId xmlns:p14="http://schemas.microsoft.com/office/powerpoint/2010/main" val="34286808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AB149F-1E10-CB2A-3030-3BB73A67ABAA}"/>
              </a:ext>
            </a:extLst>
          </p:cNvPr>
          <p:cNvSpPr>
            <a:spLocks noGrp="1"/>
          </p:cNvSpPr>
          <p:nvPr>
            <p:ph type="title"/>
          </p:nvPr>
        </p:nvSpPr>
        <p:spPr/>
        <p:txBody>
          <a:bodyPr/>
          <a:lstStyle/>
          <a:p>
            <a:r>
              <a:rPr lang="en-US" dirty="0"/>
              <a:t>Large percentage of fresh snow footprints with T&gt;280K</a:t>
            </a:r>
          </a:p>
        </p:txBody>
      </p:sp>
      <p:sp>
        <p:nvSpPr>
          <p:cNvPr id="3" name="Content Placeholder 2">
            <a:extLst>
              <a:ext uri="{FF2B5EF4-FFF2-40B4-BE49-F238E27FC236}">
                <a16:creationId xmlns:a16="http://schemas.microsoft.com/office/drawing/2014/main" id="{ED4F7B4A-6FED-60E1-2E00-FCDBE4D998E5}"/>
              </a:ext>
            </a:extLst>
          </p:cNvPr>
          <p:cNvSpPr>
            <a:spLocks noGrp="1"/>
          </p:cNvSpPr>
          <p:nvPr>
            <p:ph idx="1"/>
          </p:nvPr>
        </p:nvSpPr>
        <p:spPr>
          <a:xfrm>
            <a:off x="338667" y="734191"/>
            <a:ext cx="6570134" cy="2781663"/>
          </a:xfrm>
        </p:spPr>
        <p:txBody>
          <a:bodyPr/>
          <a:lstStyle/>
          <a:p>
            <a:pPr algn="l" rtl="0" fontAlgn="base">
              <a:buFont typeface="Arial" panose="020B0604020202020204" pitchFamily="34" charset="0"/>
              <a:buChar char="•"/>
            </a:pPr>
            <a:r>
              <a:rPr lang="en-US" sz="2000" b="0" i="0" u="none" strike="noStrike" dirty="0">
                <a:effectLst/>
              </a:rPr>
              <a:t>For 100% snow/ice fractions, 280 K is a good threshold indicating </a:t>
            </a:r>
            <a:r>
              <a:rPr lang="en-US" sz="2000" dirty="0"/>
              <a:t>that </a:t>
            </a:r>
            <a:r>
              <a:rPr lang="en-US" sz="2000" b="0" i="0" u="none" strike="noStrike" dirty="0">
                <a:effectLst/>
              </a:rPr>
              <a:t>the temperature is too warm for snow/ice.</a:t>
            </a:r>
            <a:r>
              <a:rPr lang="en-US" sz="2000" b="0" i="0" dirty="0">
                <a:effectLst/>
              </a:rPr>
              <a:t>​</a:t>
            </a:r>
          </a:p>
          <a:p>
            <a:pPr algn="l" rtl="0" fontAlgn="base">
              <a:buFont typeface="Arial" panose="020B0604020202020204" pitchFamily="34" charset="0"/>
              <a:buChar char="•"/>
            </a:pPr>
            <a:r>
              <a:rPr lang="en-US" sz="2000" dirty="0"/>
              <a:t>F</a:t>
            </a:r>
            <a:r>
              <a:rPr lang="en-US" sz="2000" b="0" i="0" u="none" strike="noStrike" dirty="0">
                <a:effectLst/>
              </a:rPr>
              <a:t>or smaller snow/ice fractions, significant percentage of footprints (especially fresh snow) have temperature greater than 280 K.</a:t>
            </a:r>
          </a:p>
          <a:p>
            <a:pPr algn="l" rtl="0" fontAlgn="base">
              <a:buFont typeface="Arial" panose="020B0604020202020204" pitchFamily="34" charset="0"/>
              <a:buChar char="•"/>
            </a:pPr>
            <a:r>
              <a:rPr lang="en-US" sz="2000" dirty="0"/>
              <a:t>Temperature threshold will be reevaluated for Ed5 (possibly snow/ice fraction-based thresholds).</a:t>
            </a:r>
            <a:endParaRPr lang="en-US" dirty="0"/>
          </a:p>
        </p:txBody>
      </p:sp>
      <p:sp>
        <p:nvSpPr>
          <p:cNvPr id="4" name="Date Placeholder 3">
            <a:extLst>
              <a:ext uri="{FF2B5EF4-FFF2-40B4-BE49-F238E27FC236}">
                <a16:creationId xmlns:a16="http://schemas.microsoft.com/office/drawing/2014/main" id="{BA5892A6-C79B-F6DD-FAD1-07D7666274D9}"/>
              </a:ext>
            </a:extLst>
          </p:cNvPr>
          <p:cNvSpPr>
            <a:spLocks noGrp="1"/>
          </p:cNvSpPr>
          <p:nvPr>
            <p:ph type="dt" sz="half" idx="10"/>
          </p:nvPr>
        </p:nvSpPr>
        <p:spPr/>
        <p:txBody>
          <a:bodyPr/>
          <a:lstStyle/>
          <a:p>
            <a:pPr>
              <a:defRPr/>
            </a:pPr>
            <a:r>
              <a:rPr lang="en-US"/>
              <a:t>05/09/2023</a:t>
            </a:r>
            <a:endParaRPr lang="en-US" dirty="0"/>
          </a:p>
        </p:txBody>
      </p:sp>
      <p:sp>
        <p:nvSpPr>
          <p:cNvPr id="5" name="Footer Placeholder 4">
            <a:extLst>
              <a:ext uri="{FF2B5EF4-FFF2-40B4-BE49-F238E27FC236}">
                <a16:creationId xmlns:a16="http://schemas.microsoft.com/office/drawing/2014/main" id="{7D6BC995-6FD2-5652-6514-4064520BEC17}"/>
              </a:ext>
            </a:extLst>
          </p:cNvPr>
          <p:cNvSpPr>
            <a:spLocks noGrp="1"/>
          </p:cNvSpPr>
          <p:nvPr>
            <p:ph type="ftr" sz="quarter" idx="11"/>
          </p:nvPr>
        </p:nvSpPr>
        <p:spPr/>
        <p:txBody>
          <a:bodyPr/>
          <a:lstStyle/>
          <a:p>
            <a:pPr>
              <a:defRPr/>
            </a:pPr>
            <a:r>
              <a:rPr lang="en-US"/>
              <a:t>CERES STM</a:t>
            </a:r>
            <a:endParaRPr lang="en-US" dirty="0"/>
          </a:p>
        </p:txBody>
      </p:sp>
      <p:sp>
        <p:nvSpPr>
          <p:cNvPr id="6" name="Slide Number Placeholder 5">
            <a:extLst>
              <a:ext uri="{FF2B5EF4-FFF2-40B4-BE49-F238E27FC236}">
                <a16:creationId xmlns:a16="http://schemas.microsoft.com/office/drawing/2014/main" id="{FB50307D-D3F6-1AA0-D659-BC60B125ACFF}"/>
              </a:ext>
            </a:extLst>
          </p:cNvPr>
          <p:cNvSpPr>
            <a:spLocks noGrp="1"/>
          </p:cNvSpPr>
          <p:nvPr>
            <p:ph type="sldNum" sz="quarter" idx="12"/>
          </p:nvPr>
        </p:nvSpPr>
        <p:spPr/>
        <p:txBody>
          <a:bodyPr/>
          <a:lstStyle/>
          <a:p>
            <a:pPr>
              <a:defRPr/>
            </a:pPr>
            <a:fld id="{02CE6468-21D4-704F-BA4F-DB5904759ED1}" type="slidenum">
              <a:rPr lang="en-US" altLang="en-US" smtClean="0"/>
              <a:pPr>
                <a:defRPr/>
              </a:pPr>
              <a:t>16</a:t>
            </a:fld>
            <a:endParaRPr lang="en-US" altLang="en-US"/>
          </a:p>
        </p:txBody>
      </p:sp>
      <p:pic>
        <p:nvPicPr>
          <p:cNvPr id="8" name="Picture 7" descr="A picture containing text, screenshot, font, number&#10;&#10;Description automatically generated">
            <a:extLst>
              <a:ext uri="{FF2B5EF4-FFF2-40B4-BE49-F238E27FC236}">
                <a16:creationId xmlns:a16="http://schemas.microsoft.com/office/drawing/2014/main" id="{9536667F-F5FC-3ABF-156B-5C7B05A86E78}"/>
              </a:ext>
            </a:extLst>
          </p:cNvPr>
          <p:cNvPicPr>
            <a:picLocks noChangeAspect="1"/>
          </p:cNvPicPr>
          <p:nvPr/>
        </p:nvPicPr>
        <p:blipFill>
          <a:blip r:embed="rId3"/>
          <a:stretch>
            <a:fillRect/>
          </a:stretch>
        </p:blipFill>
        <p:spPr>
          <a:xfrm>
            <a:off x="7080288" y="616262"/>
            <a:ext cx="4951829" cy="3017520"/>
          </a:xfrm>
          <a:prstGeom prst="rect">
            <a:avLst/>
          </a:prstGeom>
        </p:spPr>
      </p:pic>
      <p:pic>
        <p:nvPicPr>
          <p:cNvPr id="10" name="Picture 9" descr="A picture containing text, screenshot, font, number&#10;&#10;Description automatically generated">
            <a:extLst>
              <a:ext uri="{FF2B5EF4-FFF2-40B4-BE49-F238E27FC236}">
                <a16:creationId xmlns:a16="http://schemas.microsoft.com/office/drawing/2014/main" id="{3CC1B562-FCD7-6A18-D45E-A0773870122E}"/>
              </a:ext>
            </a:extLst>
          </p:cNvPr>
          <p:cNvPicPr>
            <a:picLocks noChangeAspect="1"/>
          </p:cNvPicPr>
          <p:nvPr/>
        </p:nvPicPr>
        <p:blipFill>
          <a:blip r:embed="rId4"/>
          <a:stretch>
            <a:fillRect/>
          </a:stretch>
        </p:blipFill>
        <p:spPr>
          <a:xfrm>
            <a:off x="7080289" y="3633782"/>
            <a:ext cx="4951829" cy="3017520"/>
          </a:xfrm>
          <a:prstGeom prst="rect">
            <a:avLst/>
          </a:prstGeom>
        </p:spPr>
      </p:pic>
      <p:pic>
        <p:nvPicPr>
          <p:cNvPr id="12" name="Picture 11" descr="A picture containing text, screenshot, font, number&#10;&#10;Description automatically generated">
            <a:extLst>
              <a:ext uri="{FF2B5EF4-FFF2-40B4-BE49-F238E27FC236}">
                <a16:creationId xmlns:a16="http://schemas.microsoft.com/office/drawing/2014/main" id="{48BEEC08-BD4A-457F-9538-951651C6B5BC}"/>
              </a:ext>
            </a:extLst>
          </p:cNvPr>
          <p:cNvPicPr>
            <a:picLocks/>
          </p:cNvPicPr>
          <p:nvPr/>
        </p:nvPicPr>
        <p:blipFill>
          <a:blip r:embed="rId5"/>
          <a:stretch>
            <a:fillRect/>
          </a:stretch>
        </p:blipFill>
        <p:spPr>
          <a:xfrm>
            <a:off x="2136927" y="3633782"/>
            <a:ext cx="4956048" cy="3017520"/>
          </a:xfrm>
          <a:prstGeom prst="rect">
            <a:avLst/>
          </a:prstGeom>
        </p:spPr>
      </p:pic>
    </p:spTree>
    <p:extLst>
      <p:ext uri="{BB962C8B-B14F-4D97-AF65-F5344CB8AC3E}">
        <p14:creationId xmlns:p14="http://schemas.microsoft.com/office/powerpoint/2010/main" val="23205571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B671EF-1741-486E-7516-41DCE18008E8}"/>
              </a:ext>
            </a:extLst>
          </p:cNvPr>
          <p:cNvSpPr>
            <a:spLocks noGrp="1"/>
          </p:cNvSpPr>
          <p:nvPr>
            <p:ph type="title"/>
          </p:nvPr>
        </p:nvSpPr>
        <p:spPr/>
        <p:txBody>
          <a:bodyPr/>
          <a:lstStyle/>
          <a:p>
            <a:r>
              <a:rPr lang="en-US" dirty="0"/>
              <a:t>Surface emissivity</a:t>
            </a:r>
          </a:p>
        </p:txBody>
      </p:sp>
      <p:sp>
        <p:nvSpPr>
          <p:cNvPr id="3" name="Content Placeholder 2">
            <a:extLst>
              <a:ext uri="{FF2B5EF4-FFF2-40B4-BE49-F238E27FC236}">
                <a16:creationId xmlns:a16="http://schemas.microsoft.com/office/drawing/2014/main" id="{D95970AD-1422-63EF-68AF-AC3D5FA378ED}"/>
              </a:ext>
            </a:extLst>
          </p:cNvPr>
          <p:cNvSpPr>
            <a:spLocks noGrp="1"/>
          </p:cNvSpPr>
          <p:nvPr>
            <p:ph idx="1"/>
          </p:nvPr>
        </p:nvSpPr>
        <p:spPr>
          <a:xfrm>
            <a:off x="0" y="585789"/>
            <a:ext cx="6682655" cy="5699568"/>
          </a:xfrm>
        </p:spPr>
        <p:txBody>
          <a:bodyPr/>
          <a:lstStyle/>
          <a:p>
            <a:pPr>
              <a:lnSpc>
                <a:spcPts val="3000"/>
              </a:lnSpc>
            </a:pPr>
            <a:r>
              <a:rPr lang="en-US" dirty="0"/>
              <a:t>The LW and WN emissivity is an input for the cloudy-sky LW ADMs.</a:t>
            </a:r>
          </a:p>
          <a:p>
            <a:pPr>
              <a:lnSpc>
                <a:spcPts val="3000"/>
              </a:lnSpc>
            </a:pPr>
            <a:r>
              <a:rPr lang="en-US" dirty="0"/>
              <a:t>For Edition 4 and earlier editions, a single value of emissivity was assigned to each IGBP type for both the LW and WN channels. </a:t>
            </a:r>
          </a:p>
          <a:p>
            <a:pPr>
              <a:lnSpc>
                <a:spcPts val="3000"/>
              </a:lnSpc>
            </a:pPr>
            <a:r>
              <a:rPr lang="en-US" dirty="0"/>
              <a:t>For Edition 5, a merged surface emissivity database is developed from IASI data and from theoretical calculation:</a:t>
            </a:r>
          </a:p>
          <a:p>
            <a:pPr lvl="1">
              <a:lnSpc>
                <a:spcPts val="3000"/>
              </a:lnSpc>
            </a:pPr>
            <a:r>
              <a:rPr lang="en-US" dirty="0"/>
              <a:t>Monthly climatology of surface emissivity based on 10 years of IASI hyperspectral data between 3.62 µm and 15.5 µm (Zhou et al.  2011, 2013)</a:t>
            </a:r>
          </a:p>
          <a:p>
            <a:pPr lvl="1">
              <a:lnSpc>
                <a:spcPts val="3000"/>
              </a:lnSpc>
            </a:pPr>
            <a:r>
              <a:rPr lang="en-US" dirty="0"/>
              <a:t>Theoretical calculation based on Fresnel equations and the spectrally dependent indices of refraction for water, snow/ice, and desert (Huang et al. 2016)</a:t>
            </a:r>
          </a:p>
        </p:txBody>
      </p:sp>
      <p:sp>
        <p:nvSpPr>
          <p:cNvPr id="4" name="Date Placeholder 3">
            <a:extLst>
              <a:ext uri="{FF2B5EF4-FFF2-40B4-BE49-F238E27FC236}">
                <a16:creationId xmlns:a16="http://schemas.microsoft.com/office/drawing/2014/main" id="{73CA20A1-FD53-E6CC-9761-F3C6B6A07D1F}"/>
              </a:ext>
            </a:extLst>
          </p:cNvPr>
          <p:cNvSpPr>
            <a:spLocks noGrp="1"/>
          </p:cNvSpPr>
          <p:nvPr>
            <p:ph type="dt" sz="half" idx="10"/>
          </p:nvPr>
        </p:nvSpPr>
        <p:spPr/>
        <p:txBody>
          <a:bodyPr/>
          <a:lstStyle/>
          <a:p>
            <a:pPr>
              <a:defRPr/>
            </a:pPr>
            <a:r>
              <a:rPr lang="en-US"/>
              <a:t>05/09/2023</a:t>
            </a:r>
            <a:endParaRPr lang="en-US" dirty="0"/>
          </a:p>
        </p:txBody>
      </p:sp>
      <p:sp>
        <p:nvSpPr>
          <p:cNvPr id="5" name="Footer Placeholder 4">
            <a:extLst>
              <a:ext uri="{FF2B5EF4-FFF2-40B4-BE49-F238E27FC236}">
                <a16:creationId xmlns:a16="http://schemas.microsoft.com/office/drawing/2014/main" id="{73CD520C-422E-A6E3-A878-3AC38830A840}"/>
              </a:ext>
            </a:extLst>
          </p:cNvPr>
          <p:cNvSpPr>
            <a:spLocks noGrp="1"/>
          </p:cNvSpPr>
          <p:nvPr>
            <p:ph type="ftr" sz="quarter" idx="11"/>
          </p:nvPr>
        </p:nvSpPr>
        <p:spPr/>
        <p:txBody>
          <a:bodyPr/>
          <a:lstStyle/>
          <a:p>
            <a:pPr>
              <a:defRPr/>
            </a:pPr>
            <a:r>
              <a:rPr lang="en-US" dirty="0"/>
              <a:t>CERES STM</a:t>
            </a:r>
          </a:p>
        </p:txBody>
      </p:sp>
      <p:sp>
        <p:nvSpPr>
          <p:cNvPr id="6" name="Slide Number Placeholder 5">
            <a:extLst>
              <a:ext uri="{FF2B5EF4-FFF2-40B4-BE49-F238E27FC236}">
                <a16:creationId xmlns:a16="http://schemas.microsoft.com/office/drawing/2014/main" id="{6976548F-EC04-113E-447B-CCD31952E818}"/>
              </a:ext>
            </a:extLst>
          </p:cNvPr>
          <p:cNvSpPr>
            <a:spLocks noGrp="1"/>
          </p:cNvSpPr>
          <p:nvPr>
            <p:ph type="sldNum" sz="quarter" idx="12"/>
          </p:nvPr>
        </p:nvSpPr>
        <p:spPr/>
        <p:txBody>
          <a:bodyPr/>
          <a:lstStyle/>
          <a:p>
            <a:pPr>
              <a:defRPr/>
            </a:pPr>
            <a:fld id="{02CE6468-21D4-704F-BA4F-DB5904759ED1}" type="slidenum">
              <a:rPr lang="en-US" altLang="en-US" smtClean="0"/>
              <a:pPr>
                <a:defRPr/>
              </a:pPr>
              <a:t>17</a:t>
            </a:fld>
            <a:endParaRPr lang="en-US" altLang="en-US"/>
          </a:p>
        </p:txBody>
      </p:sp>
      <p:pic>
        <p:nvPicPr>
          <p:cNvPr id="7" name="Picture 6" descr="A picture containing map&#10;&#10;Description automatically generated">
            <a:extLst>
              <a:ext uri="{FF2B5EF4-FFF2-40B4-BE49-F238E27FC236}">
                <a16:creationId xmlns:a16="http://schemas.microsoft.com/office/drawing/2014/main" id="{96E30DD5-7D69-4045-8455-B0713957F3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34700" y="1617345"/>
            <a:ext cx="5405157" cy="4075812"/>
          </a:xfrm>
          <a:prstGeom prst="rect">
            <a:avLst/>
          </a:prstGeom>
        </p:spPr>
      </p:pic>
      <p:sp>
        <p:nvSpPr>
          <p:cNvPr id="8" name="TextBox 7">
            <a:extLst>
              <a:ext uri="{FF2B5EF4-FFF2-40B4-BE49-F238E27FC236}">
                <a16:creationId xmlns:a16="http://schemas.microsoft.com/office/drawing/2014/main" id="{2C9A53A0-44B8-3B76-002C-A8CF47FB0AAC}"/>
              </a:ext>
            </a:extLst>
          </p:cNvPr>
          <p:cNvSpPr txBox="1"/>
          <p:nvPr/>
        </p:nvSpPr>
        <p:spPr bwMode="auto">
          <a:xfrm>
            <a:off x="6947938" y="993507"/>
            <a:ext cx="4903907" cy="646331"/>
          </a:xfrm>
          <a:prstGeom prst="rect">
            <a:avLst/>
          </a:prstGeom>
          <a:noFill/>
          <a:ln>
            <a:noFill/>
          </a:ln>
        </p:spPr>
        <p:txBody>
          <a:bodyPr wrap="none" rtlCol="0">
            <a:spAutoFit/>
          </a:bodyPr>
          <a:lstStyle/>
          <a:p>
            <a:pPr algn="ctr"/>
            <a:r>
              <a:rPr lang="en-US" sz="1800" dirty="0">
                <a:solidFill>
                  <a:srgbClr val="FFC000"/>
                </a:solidFill>
              </a:rPr>
              <a:t>Range of monthly surface emissivity from IASI</a:t>
            </a:r>
          </a:p>
          <a:p>
            <a:pPr algn="ctr"/>
            <a:r>
              <a:rPr lang="en-US" sz="1800" dirty="0">
                <a:solidFill>
                  <a:srgbClr val="FFC000"/>
                </a:solidFill>
              </a:rPr>
              <a:t>Highest monthly – Lowest monthly emissivity</a:t>
            </a:r>
          </a:p>
        </p:txBody>
      </p:sp>
    </p:spTree>
    <p:extLst>
      <p:ext uri="{BB962C8B-B14F-4D97-AF65-F5344CB8AC3E}">
        <p14:creationId xmlns:p14="http://schemas.microsoft.com/office/powerpoint/2010/main" val="39520214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B88C58-D453-92FD-003D-8C094EE66242}"/>
              </a:ext>
            </a:extLst>
          </p:cNvPr>
          <p:cNvSpPr>
            <a:spLocks noGrp="1"/>
          </p:cNvSpPr>
          <p:nvPr>
            <p:ph type="title"/>
          </p:nvPr>
        </p:nvSpPr>
        <p:spPr/>
        <p:txBody>
          <a:bodyPr/>
          <a:lstStyle/>
          <a:p>
            <a:r>
              <a:rPr lang="en-US" dirty="0"/>
              <a:t>Merged monthly surface emissivity dataset</a:t>
            </a:r>
          </a:p>
        </p:txBody>
      </p:sp>
      <p:sp>
        <p:nvSpPr>
          <p:cNvPr id="3" name="Content Placeholder 2">
            <a:extLst>
              <a:ext uri="{FF2B5EF4-FFF2-40B4-BE49-F238E27FC236}">
                <a16:creationId xmlns:a16="http://schemas.microsoft.com/office/drawing/2014/main" id="{4564E860-A39C-28CD-F18E-B1BC448C014C}"/>
              </a:ext>
            </a:extLst>
          </p:cNvPr>
          <p:cNvSpPr>
            <a:spLocks noGrp="1"/>
          </p:cNvSpPr>
          <p:nvPr>
            <p:ph idx="1"/>
          </p:nvPr>
        </p:nvSpPr>
        <p:spPr>
          <a:xfrm>
            <a:off x="109728" y="1000475"/>
            <a:ext cx="3593591" cy="5446587"/>
          </a:xfrm>
        </p:spPr>
        <p:txBody>
          <a:bodyPr/>
          <a:lstStyle/>
          <a:p>
            <a:r>
              <a:rPr lang="en-US" dirty="0"/>
              <a:t>Surface emissivity values for the 12 Fu-</a:t>
            </a:r>
            <a:r>
              <a:rPr lang="en-US" dirty="0" err="1"/>
              <a:t>Liou</a:t>
            </a:r>
            <a:r>
              <a:rPr lang="en-US" dirty="0"/>
              <a:t> bands</a:t>
            </a:r>
          </a:p>
          <a:p>
            <a:r>
              <a:rPr lang="en-US" dirty="0"/>
              <a:t>They are weighted to provided the broadband LW and WN emissivity values</a:t>
            </a:r>
          </a:p>
          <a:p>
            <a:r>
              <a:rPr lang="en-US" dirty="0"/>
              <a:t>The spatial resolution of the merged dataset is 0.25°by 0.25°</a:t>
            </a:r>
          </a:p>
        </p:txBody>
      </p:sp>
      <p:sp>
        <p:nvSpPr>
          <p:cNvPr id="4" name="Date Placeholder 3">
            <a:extLst>
              <a:ext uri="{FF2B5EF4-FFF2-40B4-BE49-F238E27FC236}">
                <a16:creationId xmlns:a16="http://schemas.microsoft.com/office/drawing/2014/main" id="{1C5ADB8C-3C60-D998-9691-41C19C6B08A0}"/>
              </a:ext>
            </a:extLst>
          </p:cNvPr>
          <p:cNvSpPr>
            <a:spLocks noGrp="1"/>
          </p:cNvSpPr>
          <p:nvPr>
            <p:ph type="dt" sz="half" idx="10"/>
          </p:nvPr>
        </p:nvSpPr>
        <p:spPr/>
        <p:txBody>
          <a:bodyPr/>
          <a:lstStyle/>
          <a:p>
            <a:pPr>
              <a:defRPr/>
            </a:pPr>
            <a:r>
              <a:rPr lang="en-US"/>
              <a:t>05/09/2023</a:t>
            </a:r>
            <a:endParaRPr lang="en-US" dirty="0"/>
          </a:p>
        </p:txBody>
      </p:sp>
      <p:sp>
        <p:nvSpPr>
          <p:cNvPr id="5" name="Footer Placeholder 4">
            <a:extLst>
              <a:ext uri="{FF2B5EF4-FFF2-40B4-BE49-F238E27FC236}">
                <a16:creationId xmlns:a16="http://schemas.microsoft.com/office/drawing/2014/main" id="{F8352D9F-ADE9-FC5C-E150-B60241A2670B}"/>
              </a:ext>
            </a:extLst>
          </p:cNvPr>
          <p:cNvSpPr>
            <a:spLocks noGrp="1"/>
          </p:cNvSpPr>
          <p:nvPr>
            <p:ph type="ftr" sz="quarter" idx="11"/>
          </p:nvPr>
        </p:nvSpPr>
        <p:spPr/>
        <p:txBody>
          <a:bodyPr/>
          <a:lstStyle/>
          <a:p>
            <a:pPr>
              <a:defRPr/>
            </a:pPr>
            <a:r>
              <a:rPr lang="en-US"/>
              <a:t>CERES STM</a:t>
            </a:r>
            <a:endParaRPr lang="en-US" dirty="0"/>
          </a:p>
        </p:txBody>
      </p:sp>
      <p:sp>
        <p:nvSpPr>
          <p:cNvPr id="6" name="Slide Number Placeholder 5">
            <a:extLst>
              <a:ext uri="{FF2B5EF4-FFF2-40B4-BE49-F238E27FC236}">
                <a16:creationId xmlns:a16="http://schemas.microsoft.com/office/drawing/2014/main" id="{110E87E5-FA1C-5F01-282F-3EE0C726F3F0}"/>
              </a:ext>
            </a:extLst>
          </p:cNvPr>
          <p:cNvSpPr>
            <a:spLocks noGrp="1"/>
          </p:cNvSpPr>
          <p:nvPr>
            <p:ph type="sldNum" sz="quarter" idx="12"/>
          </p:nvPr>
        </p:nvSpPr>
        <p:spPr/>
        <p:txBody>
          <a:bodyPr/>
          <a:lstStyle/>
          <a:p>
            <a:pPr>
              <a:defRPr/>
            </a:pPr>
            <a:fld id="{02CE6468-21D4-704F-BA4F-DB5904759ED1}" type="slidenum">
              <a:rPr lang="en-US" altLang="en-US" smtClean="0"/>
              <a:pPr>
                <a:defRPr/>
              </a:pPr>
              <a:t>18</a:t>
            </a:fld>
            <a:endParaRPr lang="en-US" altLang="en-US"/>
          </a:p>
        </p:txBody>
      </p:sp>
      <p:pic>
        <p:nvPicPr>
          <p:cNvPr id="7" name="Picture 6">
            <a:extLst>
              <a:ext uri="{FF2B5EF4-FFF2-40B4-BE49-F238E27FC236}">
                <a16:creationId xmlns:a16="http://schemas.microsoft.com/office/drawing/2014/main" id="{6AC3FF13-8B8C-8FAE-9443-86B662D72ACD}"/>
              </a:ext>
            </a:extLst>
          </p:cNvPr>
          <p:cNvPicPr>
            <a:picLocks noChangeAspect="1"/>
          </p:cNvPicPr>
          <p:nvPr/>
        </p:nvPicPr>
        <p:blipFill rotWithShape="1">
          <a:blip r:embed="rId3">
            <a:extLst>
              <a:ext uri="{28A0092B-C50C-407E-A947-70E740481C1C}">
                <a14:useLocalDpi xmlns:a14="http://schemas.microsoft.com/office/drawing/2010/main" val="0"/>
              </a:ext>
            </a:extLst>
          </a:blip>
          <a:srcRect b="13105"/>
          <a:stretch/>
        </p:blipFill>
        <p:spPr bwMode="auto">
          <a:xfrm>
            <a:off x="4165600" y="770190"/>
            <a:ext cx="8159496" cy="531762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6952833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FC1FAB-890C-36F5-D50C-463616A06012}"/>
              </a:ext>
            </a:extLst>
          </p:cNvPr>
          <p:cNvSpPr>
            <a:spLocks noGrp="1"/>
          </p:cNvSpPr>
          <p:nvPr>
            <p:ph type="title"/>
          </p:nvPr>
        </p:nvSpPr>
        <p:spPr/>
        <p:txBody>
          <a:bodyPr/>
          <a:lstStyle/>
          <a:p>
            <a:r>
              <a:rPr lang="en-US" dirty="0"/>
              <a:t>Emissivity difference between the merged dataset and the Ed.4 dataset</a:t>
            </a:r>
          </a:p>
        </p:txBody>
      </p:sp>
      <p:sp>
        <p:nvSpPr>
          <p:cNvPr id="3" name="Content Placeholder 2">
            <a:extLst>
              <a:ext uri="{FF2B5EF4-FFF2-40B4-BE49-F238E27FC236}">
                <a16:creationId xmlns:a16="http://schemas.microsoft.com/office/drawing/2014/main" id="{00A22DC2-5A1F-59B1-B7F6-44191DD8A459}"/>
              </a:ext>
            </a:extLst>
          </p:cNvPr>
          <p:cNvSpPr>
            <a:spLocks noGrp="1"/>
          </p:cNvSpPr>
          <p:nvPr>
            <p:ph idx="1"/>
          </p:nvPr>
        </p:nvSpPr>
        <p:spPr>
          <a:xfrm>
            <a:off x="103026" y="824257"/>
            <a:ext cx="3720829" cy="5248275"/>
          </a:xfrm>
        </p:spPr>
        <p:txBody>
          <a:bodyPr/>
          <a:lstStyle/>
          <a:p>
            <a:r>
              <a:rPr lang="en-US" dirty="0"/>
              <a:t>Merged emissivity is significantly lower than that used in Edition 4 over water;</a:t>
            </a:r>
          </a:p>
          <a:p>
            <a:r>
              <a:rPr lang="en-US" dirty="0"/>
              <a:t>Merged emissivity is slightly lower than that used in Edition 4 over most land areas;</a:t>
            </a:r>
          </a:p>
          <a:p>
            <a:r>
              <a:rPr lang="en-US" dirty="0"/>
              <a:t>Merged emissivity is significantly higher than that used in Edition 4 over most desert regions.</a:t>
            </a:r>
          </a:p>
          <a:p>
            <a:endParaRPr lang="en-US" dirty="0"/>
          </a:p>
          <a:p>
            <a:endParaRPr lang="en-US" dirty="0"/>
          </a:p>
        </p:txBody>
      </p:sp>
      <p:sp>
        <p:nvSpPr>
          <p:cNvPr id="4" name="Date Placeholder 3">
            <a:extLst>
              <a:ext uri="{FF2B5EF4-FFF2-40B4-BE49-F238E27FC236}">
                <a16:creationId xmlns:a16="http://schemas.microsoft.com/office/drawing/2014/main" id="{E5184BE8-7168-89DE-3ADC-F7F955187E9C}"/>
              </a:ext>
            </a:extLst>
          </p:cNvPr>
          <p:cNvSpPr>
            <a:spLocks noGrp="1"/>
          </p:cNvSpPr>
          <p:nvPr>
            <p:ph type="dt" sz="half" idx="10"/>
          </p:nvPr>
        </p:nvSpPr>
        <p:spPr/>
        <p:txBody>
          <a:bodyPr/>
          <a:lstStyle/>
          <a:p>
            <a:pPr>
              <a:defRPr/>
            </a:pPr>
            <a:r>
              <a:rPr lang="en-US"/>
              <a:t>05/09/2023</a:t>
            </a:r>
            <a:endParaRPr lang="en-US" dirty="0"/>
          </a:p>
        </p:txBody>
      </p:sp>
      <p:sp>
        <p:nvSpPr>
          <p:cNvPr id="5" name="Footer Placeholder 4">
            <a:extLst>
              <a:ext uri="{FF2B5EF4-FFF2-40B4-BE49-F238E27FC236}">
                <a16:creationId xmlns:a16="http://schemas.microsoft.com/office/drawing/2014/main" id="{963A1016-18D0-A6BC-BD76-86987744353A}"/>
              </a:ext>
            </a:extLst>
          </p:cNvPr>
          <p:cNvSpPr>
            <a:spLocks noGrp="1"/>
          </p:cNvSpPr>
          <p:nvPr>
            <p:ph type="ftr" sz="quarter" idx="11"/>
          </p:nvPr>
        </p:nvSpPr>
        <p:spPr/>
        <p:txBody>
          <a:bodyPr/>
          <a:lstStyle/>
          <a:p>
            <a:pPr>
              <a:defRPr/>
            </a:pPr>
            <a:r>
              <a:rPr lang="en-US"/>
              <a:t>CERES STM</a:t>
            </a:r>
            <a:endParaRPr lang="en-US" dirty="0"/>
          </a:p>
        </p:txBody>
      </p:sp>
      <p:sp>
        <p:nvSpPr>
          <p:cNvPr id="6" name="Slide Number Placeholder 5">
            <a:extLst>
              <a:ext uri="{FF2B5EF4-FFF2-40B4-BE49-F238E27FC236}">
                <a16:creationId xmlns:a16="http://schemas.microsoft.com/office/drawing/2014/main" id="{F94CE604-3057-ED26-5C1E-C3F563DCB416}"/>
              </a:ext>
            </a:extLst>
          </p:cNvPr>
          <p:cNvSpPr>
            <a:spLocks noGrp="1"/>
          </p:cNvSpPr>
          <p:nvPr>
            <p:ph type="sldNum" sz="quarter" idx="12"/>
          </p:nvPr>
        </p:nvSpPr>
        <p:spPr/>
        <p:txBody>
          <a:bodyPr/>
          <a:lstStyle/>
          <a:p>
            <a:pPr>
              <a:defRPr/>
            </a:pPr>
            <a:fld id="{02CE6468-21D4-704F-BA4F-DB5904759ED1}" type="slidenum">
              <a:rPr lang="en-US" altLang="en-US" smtClean="0"/>
              <a:pPr>
                <a:defRPr/>
              </a:pPr>
              <a:t>19</a:t>
            </a:fld>
            <a:endParaRPr lang="en-US" altLang="en-US"/>
          </a:p>
        </p:txBody>
      </p:sp>
      <p:pic>
        <p:nvPicPr>
          <p:cNvPr id="7" name="Picture 6" descr="A picture containing chart&#10;&#10;Description automatically generated">
            <a:extLst>
              <a:ext uri="{FF2B5EF4-FFF2-40B4-BE49-F238E27FC236}">
                <a16:creationId xmlns:a16="http://schemas.microsoft.com/office/drawing/2014/main" id="{4A90F156-CDBC-E9B0-E6F8-96C43D64A6A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39330" y="511233"/>
            <a:ext cx="3857673" cy="2926080"/>
          </a:xfrm>
          <a:prstGeom prst="rect">
            <a:avLst/>
          </a:prstGeom>
        </p:spPr>
      </p:pic>
      <p:pic>
        <p:nvPicPr>
          <p:cNvPr id="8" name="Picture 7" descr="A picture containing chart&#10;&#10;Description automatically generated">
            <a:extLst>
              <a:ext uri="{FF2B5EF4-FFF2-40B4-BE49-F238E27FC236}">
                <a16:creationId xmlns:a16="http://schemas.microsoft.com/office/drawing/2014/main" id="{E9313B45-E4C0-7901-D306-9E1A9169DB8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88690" y="511233"/>
            <a:ext cx="3823480" cy="2926080"/>
          </a:xfrm>
          <a:prstGeom prst="rect">
            <a:avLst/>
          </a:prstGeom>
        </p:spPr>
      </p:pic>
      <p:pic>
        <p:nvPicPr>
          <p:cNvPr id="9" name="Picture 8" descr="Map&#10;&#10;Description automatically generated">
            <a:extLst>
              <a:ext uri="{FF2B5EF4-FFF2-40B4-BE49-F238E27FC236}">
                <a16:creationId xmlns:a16="http://schemas.microsoft.com/office/drawing/2014/main" id="{474DB547-426E-9AB2-CFCA-0F961ED4C82E}"/>
              </a:ext>
            </a:extLst>
          </p:cNvPr>
          <p:cNvPicPr>
            <a:picLocks/>
          </p:cNvPicPr>
          <p:nvPr/>
        </p:nvPicPr>
        <p:blipFill>
          <a:blip r:embed="rId5" cstate="print">
            <a:extLst>
              <a:ext uri="{28A0092B-C50C-407E-A947-70E740481C1C}">
                <a14:useLocalDpi xmlns:a14="http://schemas.microsoft.com/office/drawing/2010/main" val="0"/>
              </a:ext>
            </a:extLst>
          </a:blip>
          <a:stretch>
            <a:fillRect/>
          </a:stretch>
        </p:blipFill>
        <p:spPr>
          <a:xfrm>
            <a:off x="3839329" y="3434659"/>
            <a:ext cx="3840480" cy="2926080"/>
          </a:xfrm>
          <a:prstGeom prst="rect">
            <a:avLst/>
          </a:prstGeom>
        </p:spPr>
      </p:pic>
      <p:pic>
        <p:nvPicPr>
          <p:cNvPr id="10" name="Picture 9" descr="Map&#10;&#10;Description automatically generated">
            <a:extLst>
              <a:ext uri="{FF2B5EF4-FFF2-40B4-BE49-F238E27FC236}">
                <a16:creationId xmlns:a16="http://schemas.microsoft.com/office/drawing/2014/main" id="{7897DF2E-0F05-C3CA-4AB1-CDC8EC8271C3}"/>
              </a:ext>
            </a:extLst>
          </p:cNvPr>
          <p:cNvPicPr>
            <a:picLocks/>
          </p:cNvPicPr>
          <p:nvPr/>
        </p:nvPicPr>
        <p:blipFill>
          <a:blip r:embed="rId6" cstate="print">
            <a:extLst>
              <a:ext uri="{28A0092B-C50C-407E-A947-70E740481C1C}">
                <a14:useLocalDpi xmlns:a14="http://schemas.microsoft.com/office/drawing/2010/main" val="0"/>
              </a:ext>
            </a:extLst>
          </a:blip>
          <a:stretch>
            <a:fillRect/>
          </a:stretch>
        </p:blipFill>
        <p:spPr>
          <a:xfrm>
            <a:off x="7670503" y="3429000"/>
            <a:ext cx="3840480" cy="2926080"/>
          </a:xfrm>
          <a:prstGeom prst="rect">
            <a:avLst/>
          </a:prstGeom>
        </p:spPr>
      </p:pic>
      <p:sp>
        <p:nvSpPr>
          <p:cNvPr id="11" name="TextBox 10">
            <a:extLst>
              <a:ext uri="{FF2B5EF4-FFF2-40B4-BE49-F238E27FC236}">
                <a16:creationId xmlns:a16="http://schemas.microsoft.com/office/drawing/2014/main" id="{0D518C31-3BC5-EA03-8C27-F6C9CFAE93E6}"/>
              </a:ext>
            </a:extLst>
          </p:cNvPr>
          <p:cNvSpPr txBox="1"/>
          <p:nvPr/>
        </p:nvSpPr>
        <p:spPr bwMode="auto">
          <a:xfrm>
            <a:off x="11461105" y="1658183"/>
            <a:ext cx="816793" cy="3323987"/>
          </a:xfrm>
          <a:prstGeom prst="rect">
            <a:avLst/>
          </a:prstGeom>
          <a:noFill/>
          <a:ln>
            <a:noFill/>
          </a:ln>
        </p:spPr>
        <p:txBody>
          <a:bodyPr wrap="square" rtlCol="0">
            <a:spAutoFit/>
          </a:bodyPr>
          <a:lstStyle/>
          <a:p>
            <a:pPr algn="ctr"/>
            <a:r>
              <a:rPr lang="en-US" sz="1400" dirty="0">
                <a:solidFill>
                  <a:schemeClr val="bg1"/>
                </a:solidFill>
              </a:rPr>
              <a:t>Merged</a:t>
            </a:r>
          </a:p>
          <a:p>
            <a:pPr algn="ctr"/>
            <a:endParaRPr lang="en-US" sz="1400" dirty="0">
              <a:solidFill>
                <a:schemeClr val="bg1"/>
              </a:solidFill>
            </a:endParaRPr>
          </a:p>
          <a:p>
            <a:pPr algn="ctr"/>
            <a:endParaRPr lang="en-US" sz="1400" dirty="0">
              <a:solidFill>
                <a:schemeClr val="bg1"/>
              </a:solidFill>
            </a:endParaRPr>
          </a:p>
          <a:p>
            <a:pPr algn="ctr"/>
            <a:endParaRPr lang="en-US" sz="1400" dirty="0">
              <a:solidFill>
                <a:schemeClr val="bg1"/>
              </a:solidFill>
            </a:endParaRPr>
          </a:p>
          <a:p>
            <a:pPr algn="ctr"/>
            <a:endParaRPr lang="en-US" sz="1400" dirty="0">
              <a:solidFill>
                <a:schemeClr val="bg1"/>
              </a:solidFill>
            </a:endParaRPr>
          </a:p>
          <a:p>
            <a:pPr algn="ctr"/>
            <a:endParaRPr lang="en-US" sz="1400" dirty="0">
              <a:solidFill>
                <a:schemeClr val="bg1"/>
              </a:solidFill>
            </a:endParaRPr>
          </a:p>
          <a:p>
            <a:pPr algn="ctr"/>
            <a:endParaRPr lang="en-US" sz="1400" dirty="0">
              <a:solidFill>
                <a:schemeClr val="bg1"/>
              </a:solidFill>
            </a:endParaRPr>
          </a:p>
          <a:p>
            <a:pPr algn="ctr"/>
            <a:endParaRPr lang="en-US" sz="1400" dirty="0">
              <a:solidFill>
                <a:schemeClr val="bg1"/>
              </a:solidFill>
            </a:endParaRPr>
          </a:p>
          <a:p>
            <a:pPr algn="ctr"/>
            <a:endParaRPr lang="en-US" sz="1400" dirty="0">
              <a:solidFill>
                <a:schemeClr val="bg1"/>
              </a:solidFill>
            </a:endParaRPr>
          </a:p>
          <a:p>
            <a:pPr algn="ctr"/>
            <a:endParaRPr lang="en-US" sz="1400" dirty="0">
              <a:solidFill>
                <a:schemeClr val="bg1"/>
              </a:solidFill>
            </a:endParaRPr>
          </a:p>
          <a:p>
            <a:pPr algn="ctr"/>
            <a:endParaRPr lang="en-US" sz="1400" dirty="0">
              <a:solidFill>
                <a:schemeClr val="bg1"/>
              </a:solidFill>
            </a:endParaRPr>
          </a:p>
          <a:p>
            <a:pPr algn="ctr"/>
            <a:endParaRPr lang="en-US" sz="1400" dirty="0">
              <a:solidFill>
                <a:schemeClr val="bg1"/>
              </a:solidFill>
            </a:endParaRPr>
          </a:p>
          <a:p>
            <a:pPr algn="ctr"/>
            <a:r>
              <a:rPr lang="en-US" sz="1400" dirty="0">
                <a:solidFill>
                  <a:schemeClr val="bg1"/>
                </a:solidFill>
              </a:rPr>
              <a:t>Merged</a:t>
            </a:r>
          </a:p>
          <a:p>
            <a:pPr algn="ctr"/>
            <a:r>
              <a:rPr lang="en-US" sz="1400" dirty="0">
                <a:solidFill>
                  <a:schemeClr val="bg1"/>
                </a:solidFill>
              </a:rPr>
              <a:t>-</a:t>
            </a:r>
          </a:p>
          <a:p>
            <a:pPr algn="ctr"/>
            <a:r>
              <a:rPr lang="en-US" sz="1400" dirty="0">
                <a:solidFill>
                  <a:schemeClr val="bg1"/>
                </a:solidFill>
              </a:rPr>
              <a:t>Ed4</a:t>
            </a:r>
          </a:p>
        </p:txBody>
      </p:sp>
      <p:sp>
        <p:nvSpPr>
          <p:cNvPr id="12" name="TextBox 11">
            <a:extLst>
              <a:ext uri="{FF2B5EF4-FFF2-40B4-BE49-F238E27FC236}">
                <a16:creationId xmlns:a16="http://schemas.microsoft.com/office/drawing/2014/main" id="{E739EE82-D669-01E6-3226-A09B4646735A}"/>
              </a:ext>
            </a:extLst>
          </p:cNvPr>
          <p:cNvSpPr txBox="1"/>
          <p:nvPr/>
        </p:nvSpPr>
        <p:spPr bwMode="auto">
          <a:xfrm>
            <a:off x="4089862" y="2171940"/>
            <a:ext cx="4621778" cy="369332"/>
          </a:xfrm>
          <a:prstGeom prst="rect">
            <a:avLst/>
          </a:prstGeom>
          <a:noFill/>
          <a:ln>
            <a:noFill/>
          </a:ln>
        </p:spPr>
        <p:txBody>
          <a:bodyPr wrap="none" rtlCol="0">
            <a:spAutoFit/>
          </a:bodyPr>
          <a:lstStyle/>
          <a:p>
            <a:r>
              <a:rPr lang="en-US" sz="1800" dirty="0"/>
              <a:t>Jan                                                         July</a:t>
            </a:r>
          </a:p>
        </p:txBody>
      </p:sp>
    </p:spTree>
    <p:extLst>
      <p:ext uri="{BB962C8B-B14F-4D97-AF65-F5344CB8AC3E}">
        <p14:creationId xmlns:p14="http://schemas.microsoft.com/office/powerpoint/2010/main" val="34450236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897B6-AC4C-9A8C-D92D-5A888892076E}"/>
              </a:ext>
            </a:extLst>
          </p:cNvPr>
          <p:cNvSpPr>
            <a:spLocks noGrp="1"/>
          </p:cNvSpPr>
          <p:nvPr>
            <p:ph type="title"/>
          </p:nvPr>
        </p:nvSpPr>
        <p:spPr/>
        <p:txBody>
          <a:bodyPr/>
          <a:lstStyle/>
          <a:p>
            <a:r>
              <a:rPr lang="en-US" dirty="0"/>
              <a:t>Impact of surface emissivity on daytime LW flux inversion is small</a:t>
            </a:r>
          </a:p>
        </p:txBody>
      </p:sp>
      <p:sp>
        <p:nvSpPr>
          <p:cNvPr id="4" name="Date Placeholder 3">
            <a:extLst>
              <a:ext uri="{FF2B5EF4-FFF2-40B4-BE49-F238E27FC236}">
                <a16:creationId xmlns:a16="http://schemas.microsoft.com/office/drawing/2014/main" id="{0A4D599A-79B1-0C3D-FC12-FF475F7930FD}"/>
              </a:ext>
            </a:extLst>
          </p:cNvPr>
          <p:cNvSpPr>
            <a:spLocks noGrp="1"/>
          </p:cNvSpPr>
          <p:nvPr>
            <p:ph type="dt" sz="half" idx="10"/>
          </p:nvPr>
        </p:nvSpPr>
        <p:spPr/>
        <p:txBody>
          <a:bodyPr/>
          <a:lstStyle/>
          <a:p>
            <a:pPr>
              <a:defRPr/>
            </a:pPr>
            <a:r>
              <a:rPr lang="en-US"/>
              <a:t>05/09/2023</a:t>
            </a:r>
            <a:endParaRPr lang="en-US" dirty="0"/>
          </a:p>
        </p:txBody>
      </p:sp>
      <p:sp>
        <p:nvSpPr>
          <p:cNvPr id="5" name="Footer Placeholder 4">
            <a:extLst>
              <a:ext uri="{FF2B5EF4-FFF2-40B4-BE49-F238E27FC236}">
                <a16:creationId xmlns:a16="http://schemas.microsoft.com/office/drawing/2014/main" id="{0DC8FD7F-ACBB-F720-0768-0CD2C50F5A76}"/>
              </a:ext>
            </a:extLst>
          </p:cNvPr>
          <p:cNvSpPr>
            <a:spLocks noGrp="1"/>
          </p:cNvSpPr>
          <p:nvPr>
            <p:ph type="ftr" sz="quarter" idx="11"/>
          </p:nvPr>
        </p:nvSpPr>
        <p:spPr/>
        <p:txBody>
          <a:bodyPr/>
          <a:lstStyle/>
          <a:p>
            <a:pPr>
              <a:defRPr/>
            </a:pPr>
            <a:r>
              <a:rPr lang="en-US"/>
              <a:t>CERES STM</a:t>
            </a:r>
            <a:endParaRPr lang="en-US" dirty="0"/>
          </a:p>
        </p:txBody>
      </p:sp>
      <p:sp>
        <p:nvSpPr>
          <p:cNvPr id="6" name="Slide Number Placeholder 5">
            <a:extLst>
              <a:ext uri="{FF2B5EF4-FFF2-40B4-BE49-F238E27FC236}">
                <a16:creationId xmlns:a16="http://schemas.microsoft.com/office/drawing/2014/main" id="{19E79CE6-EEC7-0037-F4FB-C5341B301F8F}"/>
              </a:ext>
            </a:extLst>
          </p:cNvPr>
          <p:cNvSpPr>
            <a:spLocks noGrp="1"/>
          </p:cNvSpPr>
          <p:nvPr>
            <p:ph type="sldNum" sz="quarter" idx="12"/>
          </p:nvPr>
        </p:nvSpPr>
        <p:spPr/>
        <p:txBody>
          <a:bodyPr/>
          <a:lstStyle/>
          <a:p>
            <a:pPr>
              <a:defRPr/>
            </a:pPr>
            <a:fld id="{02CE6468-21D4-704F-BA4F-DB5904759ED1}" type="slidenum">
              <a:rPr lang="en-US" altLang="en-US" smtClean="0"/>
              <a:pPr>
                <a:defRPr/>
              </a:pPr>
              <a:t>20</a:t>
            </a:fld>
            <a:endParaRPr lang="en-US" altLang="en-US"/>
          </a:p>
        </p:txBody>
      </p:sp>
      <p:pic>
        <p:nvPicPr>
          <p:cNvPr id="2050" name="Picture 2">
            <a:extLst>
              <a:ext uri="{FF2B5EF4-FFF2-40B4-BE49-F238E27FC236}">
                <a16:creationId xmlns:a16="http://schemas.microsoft.com/office/drawing/2014/main" id="{9CE3F026-11AD-47D2-A226-DC6A043ED7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02427" y="585789"/>
            <a:ext cx="3724102" cy="292608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1D686A90-D278-0ED7-3CCF-5079698B158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12582" y="585789"/>
            <a:ext cx="3853861" cy="292608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a:extLst>
              <a:ext uri="{FF2B5EF4-FFF2-40B4-BE49-F238E27FC236}">
                <a16:creationId xmlns:a16="http://schemas.microsoft.com/office/drawing/2014/main" id="{73289FEA-C274-5DB9-69E0-80EA84C3D7C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02427" y="3511868"/>
            <a:ext cx="3801958" cy="2926080"/>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a:extLst>
              <a:ext uri="{FF2B5EF4-FFF2-40B4-BE49-F238E27FC236}">
                <a16:creationId xmlns:a16="http://schemas.microsoft.com/office/drawing/2014/main" id="{818BD9B4-6164-76CF-94E8-EEA016C0B4B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04385" y="3511868"/>
            <a:ext cx="3763030" cy="2926080"/>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2">
            <a:extLst>
              <a:ext uri="{FF2B5EF4-FFF2-40B4-BE49-F238E27FC236}">
                <a16:creationId xmlns:a16="http://schemas.microsoft.com/office/drawing/2014/main" id="{B0D12BA2-638D-F9BB-5C2D-5CC6A9B99D87}"/>
              </a:ext>
            </a:extLst>
          </p:cNvPr>
          <p:cNvSpPr>
            <a:spLocks noGrp="1"/>
          </p:cNvSpPr>
          <p:nvPr>
            <p:ph idx="1"/>
          </p:nvPr>
        </p:nvSpPr>
        <p:spPr>
          <a:xfrm>
            <a:off x="133054" y="2064190"/>
            <a:ext cx="3891517" cy="3864490"/>
          </a:xfrm>
        </p:spPr>
        <p:txBody>
          <a:bodyPr/>
          <a:lstStyle/>
          <a:p>
            <a:pPr>
              <a:lnSpc>
                <a:spcPts val="3000"/>
              </a:lnSpc>
            </a:pPr>
            <a:r>
              <a:rPr lang="en-US" dirty="0"/>
              <a:t>Bias  is less than 0.1 Wm-2.</a:t>
            </a:r>
          </a:p>
          <a:p>
            <a:pPr>
              <a:lnSpc>
                <a:spcPts val="3000"/>
              </a:lnSpc>
            </a:pPr>
            <a:r>
              <a:rPr lang="en-US" dirty="0"/>
              <a:t>RMS is less than 1.2 Wm-2.</a:t>
            </a:r>
          </a:p>
          <a:p>
            <a:pPr marL="0" indent="0">
              <a:buNone/>
            </a:pPr>
            <a:endParaRPr lang="en-US" dirty="0"/>
          </a:p>
          <a:p>
            <a:endParaRPr lang="en-US" dirty="0"/>
          </a:p>
          <a:p>
            <a:endParaRPr lang="en-US" dirty="0"/>
          </a:p>
          <a:p>
            <a:endParaRPr lang="en-US" dirty="0"/>
          </a:p>
        </p:txBody>
      </p:sp>
      <p:sp>
        <p:nvSpPr>
          <p:cNvPr id="8" name="TextBox 7">
            <a:extLst>
              <a:ext uri="{FF2B5EF4-FFF2-40B4-BE49-F238E27FC236}">
                <a16:creationId xmlns:a16="http://schemas.microsoft.com/office/drawing/2014/main" id="{F0A767D3-2F6A-F758-3437-6E761CA41F70}"/>
              </a:ext>
            </a:extLst>
          </p:cNvPr>
          <p:cNvSpPr txBox="1"/>
          <p:nvPr/>
        </p:nvSpPr>
        <p:spPr bwMode="auto">
          <a:xfrm>
            <a:off x="4348374" y="2261116"/>
            <a:ext cx="4365362" cy="3416320"/>
          </a:xfrm>
          <a:prstGeom prst="rect">
            <a:avLst/>
          </a:prstGeom>
          <a:noFill/>
          <a:ln>
            <a:noFill/>
          </a:ln>
        </p:spPr>
        <p:txBody>
          <a:bodyPr wrap="none" rtlCol="0">
            <a:spAutoFit/>
          </a:bodyPr>
          <a:lstStyle/>
          <a:p>
            <a:r>
              <a:rPr lang="en-US" sz="1800" dirty="0"/>
              <a:t>Jan                                                      Apr</a:t>
            </a:r>
          </a:p>
          <a:p>
            <a:endParaRPr lang="en-US" sz="1800" dirty="0"/>
          </a:p>
          <a:p>
            <a:endParaRPr lang="en-US" sz="1800" dirty="0"/>
          </a:p>
          <a:p>
            <a:endParaRPr lang="en-US" sz="1800" dirty="0"/>
          </a:p>
          <a:p>
            <a:endParaRPr lang="en-US" sz="1800" dirty="0"/>
          </a:p>
          <a:p>
            <a:endParaRPr lang="en-US" sz="1800" dirty="0"/>
          </a:p>
          <a:p>
            <a:endParaRPr lang="en-US" sz="1800" dirty="0"/>
          </a:p>
          <a:p>
            <a:endParaRPr lang="en-US" sz="1800" dirty="0"/>
          </a:p>
          <a:p>
            <a:endParaRPr lang="en-US" sz="1800" dirty="0"/>
          </a:p>
          <a:p>
            <a:endParaRPr lang="en-US" sz="1800" dirty="0"/>
          </a:p>
          <a:p>
            <a:endParaRPr lang="en-US" sz="1800" dirty="0"/>
          </a:p>
          <a:p>
            <a:r>
              <a:rPr lang="en-US" sz="1800" dirty="0"/>
              <a:t>July                                                     Oct</a:t>
            </a:r>
          </a:p>
        </p:txBody>
      </p:sp>
    </p:spTree>
    <p:extLst>
      <p:ext uri="{BB962C8B-B14F-4D97-AF65-F5344CB8AC3E}">
        <p14:creationId xmlns:p14="http://schemas.microsoft.com/office/powerpoint/2010/main" val="34987684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32B982-2455-E742-8979-8A1E632C6E99}"/>
              </a:ext>
            </a:extLst>
          </p:cNvPr>
          <p:cNvSpPr>
            <a:spLocks noGrp="1"/>
          </p:cNvSpPr>
          <p:nvPr>
            <p:ph type="title"/>
          </p:nvPr>
        </p:nvSpPr>
        <p:spPr/>
        <p:txBody>
          <a:bodyPr/>
          <a:lstStyle/>
          <a:p>
            <a:r>
              <a:rPr lang="en-US" dirty="0"/>
              <a:t>Summary</a:t>
            </a:r>
          </a:p>
        </p:txBody>
      </p:sp>
      <p:sp>
        <p:nvSpPr>
          <p:cNvPr id="3" name="Content Placeholder 2">
            <a:extLst>
              <a:ext uri="{FF2B5EF4-FFF2-40B4-BE49-F238E27FC236}">
                <a16:creationId xmlns:a16="http://schemas.microsoft.com/office/drawing/2014/main" id="{2E9BEA06-6D86-584B-9016-DB6D642854CC}"/>
              </a:ext>
            </a:extLst>
          </p:cNvPr>
          <p:cNvSpPr>
            <a:spLocks noGrp="1"/>
          </p:cNvSpPr>
          <p:nvPr>
            <p:ph idx="1"/>
          </p:nvPr>
        </p:nvSpPr>
        <p:spPr>
          <a:xfrm>
            <a:off x="245826" y="668101"/>
            <a:ext cx="11614741" cy="5521797"/>
          </a:xfrm>
        </p:spPr>
        <p:txBody>
          <a:bodyPr/>
          <a:lstStyle/>
          <a:p>
            <a:pPr>
              <a:lnSpc>
                <a:spcPts val="3200"/>
              </a:lnSpc>
              <a:spcBef>
                <a:spcPts val="600"/>
              </a:spcBef>
              <a:spcAft>
                <a:spcPts val="600"/>
              </a:spcAft>
            </a:pPr>
            <a:r>
              <a:rPr lang="en-US" dirty="0"/>
              <a:t>Developed a set of NPP SW ADMs based on NPP cross track and RAPS data and the VIIRS cloud properties for scene identification.</a:t>
            </a:r>
          </a:p>
          <a:p>
            <a:pPr>
              <a:lnSpc>
                <a:spcPts val="3200"/>
              </a:lnSpc>
              <a:spcBef>
                <a:spcPts val="600"/>
              </a:spcBef>
              <a:spcAft>
                <a:spcPts val="600"/>
              </a:spcAft>
            </a:pPr>
            <a:r>
              <a:rPr lang="en-US" dirty="0"/>
              <a:t>Global monthly mean instantaneous NPP SW  fluxes inverted from NPP ADMs can differ from those inverted from Aqua ADMs by more than 1.5 Wm</a:t>
            </a:r>
            <a:r>
              <a:rPr lang="en-US" baseline="30000" dirty="0"/>
              <a:t>-2</a:t>
            </a:r>
            <a:r>
              <a:rPr lang="en-US" dirty="0"/>
              <a:t>, with the regional fluxes differ up to 10 Wm</a:t>
            </a:r>
            <a:r>
              <a:rPr lang="en-US" baseline="30000" dirty="0"/>
              <a:t>-2</a:t>
            </a:r>
            <a:r>
              <a:rPr lang="en-US" dirty="0"/>
              <a:t>. Large regional differences are mostly over snow/ice surface due to significant cloud property differences between VIIRS and MODIS. </a:t>
            </a:r>
          </a:p>
          <a:p>
            <a:pPr>
              <a:lnSpc>
                <a:spcPts val="3200"/>
              </a:lnSpc>
              <a:spcBef>
                <a:spcPts val="600"/>
              </a:spcBef>
              <a:spcAft>
                <a:spcPts val="600"/>
              </a:spcAft>
            </a:pPr>
            <a:r>
              <a:rPr lang="en-US" dirty="0">
                <a:ea typeface="ヒラギノ角ゴ Pro W3" panose="020B0300000000000000" pitchFamily="34" charset="-128"/>
              </a:rPr>
              <a:t>Global mean flux errors from NPP ADMs are smaller than those from Aqua ADMs by about 10-20%.</a:t>
            </a:r>
          </a:p>
          <a:p>
            <a:pPr>
              <a:lnSpc>
                <a:spcPts val="3200"/>
              </a:lnSpc>
              <a:spcBef>
                <a:spcPts val="600"/>
              </a:spcBef>
              <a:spcAft>
                <a:spcPts val="600"/>
              </a:spcAft>
            </a:pPr>
            <a:r>
              <a:rPr lang="en-US" dirty="0">
                <a:ea typeface="ヒラギノ角ゴ Pro W3" panose="020B0300000000000000" pitchFamily="34" charset="-128"/>
              </a:rPr>
              <a:t>Merged monthly surface emissivity based on IASI and theoretical calculation will be used for CERES Ed 5 processing. </a:t>
            </a:r>
            <a:r>
              <a:rPr lang="en-US" dirty="0"/>
              <a:t>Merged emissivity is significantly lower than that used in Edition 4 over water and is significantly higher than that used in Edition 4 over most desert regions. </a:t>
            </a:r>
            <a:endParaRPr lang="en-US" sz="2400" dirty="0">
              <a:ea typeface="ヒラギノ角ゴ Pro W3" panose="020B0300000000000000" pitchFamily="34" charset="-128"/>
            </a:endParaRPr>
          </a:p>
          <a:p>
            <a:pPr>
              <a:lnSpc>
                <a:spcPts val="3200"/>
              </a:lnSpc>
              <a:spcBef>
                <a:spcPts val="600"/>
              </a:spcBef>
              <a:spcAft>
                <a:spcPts val="600"/>
              </a:spcAft>
            </a:pPr>
            <a:endParaRPr lang="en-US" dirty="0"/>
          </a:p>
          <a:p>
            <a:pPr>
              <a:lnSpc>
                <a:spcPts val="3000"/>
              </a:lnSpc>
              <a:spcBef>
                <a:spcPts val="0"/>
              </a:spcBef>
              <a:spcAft>
                <a:spcPts val="600"/>
              </a:spcAft>
            </a:pPr>
            <a:endParaRPr lang="en-US" dirty="0"/>
          </a:p>
          <a:p>
            <a:pPr>
              <a:lnSpc>
                <a:spcPts val="3000"/>
              </a:lnSpc>
              <a:spcBef>
                <a:spcPts val="0"/>
              </a:spcBef>
              <a:spcAft>
                <a:spcPts val="600"/>
              </a:spcAft>
            </a:pPr>
            <a:endParaRPr lang="en-US" dirty="0"/>
          </a:p>
          <a:p>
            <a:endParaRPr lang="en-US" dirty="0"/>
          </a:p>
        </p:txBody>
      </p:sp>
      <p:sp>
        <p:nvSpPr>
          <p:cNvPr id="4" name="Date Placeholder 3">
            <a:extLst>
              <a:ext uri="{FF2B5EF4-FFF2-40B4-BE49-F238E27FC236}">
                <a16:creationId xmlns:a16="http://schemas.microsoft.com/office/drawing/2014/main" id="{F3883AB5-2646-B14B-A2EB-578792A0A198}"/>
              </a:ext>
            </a:extLst>
          </p:cNvPr>
          <p:cNvSpPr>
            <a:spLocks noGrp="1"/>
          </p:cNvSpPr>
          <p:nvPr>
            <p:ph type="dt" sz="half" idx="10"/>
          </p:nvPr>
        </p:nvSpPr>
        <p:spPr/>
        <p:txBody>
          <a:bodyPr/>
          <a:lstStyle/>
          <a:p>
            <a:pPr>
              <a:defRPr/>
            </a:pPr>
            <a:r>
              <a:rPr lang="en-US"/>
              <a:t>05/09/2023</a:t>
            </a:r>
            <a:endParaRPr lang="en-US" dirty="0"/>
          </a:p>
        </p:txBody>
      </p:sp>
      <p:sp>
        <p:nvSpPr>
          <p:cNvPr id="5" name="Footer Placeholder 4">
            <a:extLst>
              <a:ext uri="{FF2B5EF4-FFF2-40B4-BE49-F238E27FC236}">
                <a16:creationId xmlns:a16="http://schemas.microsoft.com/office/drawing/2014/main" id="{088569E6-1418-8C46-8161-0F5957C8FE29}"/>
              </a:ext>
            </a:extLst>
          </p:cNvPr>
          <p:cNvSpPr>
            <a:spLocks noGrp="1"/>
          </p:cNvSpPr>
          <p:nvPr>
            <p:ph type="ftr" sz="quarter" idx="11"/>
          </p:nvPr>
        </p:nvSpPr>
        <p:spPr/>
        <p:txBody>
          <a:bodyPr/>
          <a:lstStyle/>
          <a:p>
            <a:pPr>
              <a:defRPr/>
            </a:pPr>
            <a:r>
              <a:rPr lang="en-US"/>
              <a:t>CERES STM</a:t>
            </a:r>
            <a:endParaRPr lang="en-US" dirty="0"/>
          </a:p>
        </p:txBody>
      </p:sp>
      <p:sp>
        <p:nvSpPr>
          <p:cNvPr id="6" name="Slide Number Placeholder 5">
            <a:extLst>
              <a:ext uri="{FF2B5EF4-FFF2-40B4-BE49-F238E27FC236}">
                <a16:creationId xmlns:a16="http://schemas.microsoft.com/office/drawing/2014/main" id="{7696FB18-EE3E-8B4E-82D8-0F4A6F621C7D}"/>
              </a:ext>
            </a:extLst>
          </p:cNvPr>
          <p:cNvSpPr>
            <a:spLocks noGrp="1"/>
          </p:cNvSpPr>
          <p:nvPr>
            <p:ph type="sldNum" sz="quarter" idx="12"/>
          </p:nvPr>
        </p:nvSpPr>
        <p:spPr/>
        <p:txBody>
          <a:bodyPr/>
          <a:lstStyle/>
          <a:p>
            <a:pPr>
              <a:defRPr/>
            </a:pPr>
            <a:fld id="{02CE6468-21D4-704F-BA4F-DB5904759ED1}" type="slidenum">
              <a:rPr lang="en-US" altLang="en-US" smtClean="0"/>
              <a:pPr>
                <a:defRPr/>
              </a:pPr>
              <a:t>21</a:t>
            </a:fld>
            <a:endParaRPr lang="en-US" altLang="en-US"/>
          </a:p>
        </p:txBody>
      </p:sp>
    </p:spTree>
    <p:extLst>
      <p:ext uri="{BB962C8B-B14F-4D97-AF65-F5344CB8AC3E}">
        <p14:creationId xmlns:p14="http://schemas.microsoft.com/office/powerpoint/2010/main" val="278896735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bwMode="auto">
        <a:blipFill rotWithShape="0">
          <a:blip xmlns:r="http://schemas.openxmlformats.org/officeDocument/2006/relationships" r:embed="rId1"/>
          <a:stretch>
            <a:fillRect l="-267" t="-96667" r="-12600" b="-125000"/>
          </a:stretch>
        </a:blipFill>
        <a:ln>
          <a:noFill/>
        </a:ln>
        <a:extLst>
          <a:ext uri="{91240B29-F687-4F45-9708-019B960494DF}">
            <a14:hiddenLine xmlns:a14="http://schemas.microsoft.com/office/drawing/2010/main" w="9525">
              <a:solidFill>
                <a:srgbClr val="000000"/>
              </a:solidFill>
              <a:miter lim="800000"/>
              <a:headEnd/>
              <a:tailEnd/>
            </a14:hiddenLine>
          </a:ext>
        </a:extLst>
      </a:spPr>
      <a:bodyPr/>
      <a:lstStyle>
        <a:defPPr>
          <a:defRPr>
            <a:noFill/>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{F75153B2-A0C1-6344-84CE-420A13D7FB0C}tf16401369</Template>
  <TotalTime>454782</TotalTime>
  <Words>1936</Words>
  <Application>Microsoft Macintosh PowerPoint</Application>
  <PresentationFormat>Widescreen</PresentationFormat>
  <Paragraphs>268</Paragraphs>
  <Slides>21</Slides>
  <Notes>19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Arial</vt:lpstr>
      <vt:lpstr>Calibri</vt:lpstr>
      <vt:lpstr>Comic Sans MS</vt:lpstr>
      <vt:lpstr>Lucida Grande</vt:lpstr>
      <vt:lpstr>Optima</vt:lpstr>
      <vt:lpstr>Office Theme</vt:lpstr>
      <vt:lpstr>PowerPoint Presentation</vt:lpstr>
      <vt:lpstr>From radiance to flux: angular distribution models</vt:lpstr>
      <vt:lpstr>Outline</vt:lpstr>
      <vt:lpstr>NPP ADMs</vt:lpstr>
      <vt:lpstr>Sample number comparison between NPP (20200324) and Aqua (20040324)</vt:lpstr>
      <vt:lpstr>Developing NPP SW ADMs</vt:lpstr>
      <vt:lpstr>Differences in SW Anisotropic Factors Between NPP and Aqua </vt:lpstr>
      <vt:lpstr>Instantaneous NPP flux difference due to ADMs: NPP ADM-Aqua ADM </vt:lpstr>
      <vt:lpstr>Direct Integration for SW Flux</vt:lpstr>
      <vt:lpstr>Direct integration SW flux error for 2018 NPP FM5 </vt:lpstr>
      <vt:lpstr>Rearchitect the shortwave inversion code  </vt:lpstr>
      <vt:lpstr>Snow ice variables used for inversion</vt:lpstr>
      <vt:lpstr>Percentage of snow/ice footprints with surface temperature &gt; 280k</vt:lpstr>
      <vt:lpstr>Partial snow/ice footprints are more likely to have surface temperature &gt;280 K</vt:lpstr>
      <vt:lpstr>100% snow/ice footprints almost all have surface temperature &lt;280 K</vt:lpstr>
      <vt:lpstr>Large percentage of fresh snow footprints with T&gt;280K</vt:lpstr>
      <vt:lpstr>Surface emissivity</vt:lpstr>
      <vt:lpstr>Merged monthly surface emissivity dataset</vt:lpstr>
      <vt:lpstr>Emissivity difference between the merged dataset and the Ed.4 dataset</vt:lpstr>
      <vt:lpstr>Impact of surface emissivity on daytime LW flux inversion is small</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NASA LaRC ODIN</dc:creator>
  <cp:lastModifiedBy>Su, Wenying (LARC-E302)</cp:lastModifiedBy>
  <cp:revision>2360</cp:revision>
  <cp:lastPrinted>2021-10-08T20:18:45Z</cp:lastPrinted>
  <dcterms:created xsi:type="dcterms:W3CDTF">2013-05-06T18:25:32Z</dcterms:created>
  <dcterms:modified xsi:type="dcterms:W3CDTF">2023-05-05T14:47:48Z</dcterms:modified>
</cp:coreProperties>
</file>