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908" r:id="rId5"/>
    <p:sldMasterId id="2147484036" r:id="rId6"/>
    <p:sldMasterId id="2147484041" r:id="rId7"/>
  </p:sldMasterIdLst>
  <p:notesMasterIdLst>
    <p:notesMasterId r:id="rId14"/>
  </p:notesMasterIdLst>
  <p:handoutMasterIdLst>
    <p:handoutMasterId r:id="rId15"/>
  </p:handoutMasterIdLst>
  <p:sldIdLst>
    <p:sldId id="1460" r:id="rId8"/>
    <p:sldId id="1437" r:id="rId9"/>
    <p:sldId id="1455" r:id="rId10"/>
    <p:sldId id="1454" r:id="rId11"/>
    <p:sldId id="1458" r:id="rId12"/>
    <p:sldId id="1457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ech, Merideth L. (MAF-XP04)[MIPSS SME]" initials="BML(S" lastIdx="60" clrIdx="0">
    <p:extLst>
      <p:ext uri="{19B8F6BF-5375-455C-9EA6-DF929625EA0E}">
        <p15:presenceInfo xmlns:p15="http://schemas.microsoft.com/office/powerpoint/2012/main" userId="S-1-5-21-330711430-3775241029-4075259233-770309" providerId="AD"/>
      </p:ext>
    </p:extLst>
  </p:cmAuthor>
  <p:cmAuthor id="2" name="Bordelon, Wayne J. (MSFC-XP04)" initials="BWJ(" lastIdx="1" clrIdx="1">
    <p:extLst>
      <p:ext uri="{19B8F6BF-5375-455C-9EA6-DF929625EA0E}">
        <p15:presenceInfo xmlns:p15="http://schemas.microsoft.com/office/powerpoint/2012/main" userId="S-1-5-21-330711430-3775241029-4075259233-60075" providerId="AD"/>
      </p:ext>
    </p:extLst>
  </p:cmAuthor>
  <p:cmAuthor id="3" name="Diecidue-conners, Dawn M. (MSFC-XP04)[MIPSS SME]" initials="DDM(S" lastIdx="7" clrIdx="2">
    <p:extLst>
      <p:ext uri="{19B8F6BF-5375-455C-9EA6-DF929625EA0E}">
        <p15:presenceInfo xmlns:p15="http://schemas.microsoft.com/office/powerpoint/2012/main" userId="S-1-5-21-330711430-3775241029-4075259233-705944" providerId="AD"/>
      </p:ext>
    </p:extLst>
  </p:cmAuthor>
  <p:cmAuthor id="4" name="Beech, Merideth L. (MAF-XP04)[MIPSS SME]" initials="BML(S [2]" lastIdx="41" clrIdx="3">
    <p:extLst>
      <p:ext uri="{19B8F6BF-5375-455C-9EA6-DF929625EA0E}">
        <p15:presenceInfo xmlns:p15="http://schemas.microsoft.com/office/powerpoint/2012/main" userId="S::mlbeech@ndc.nasa.gov::bbc14c1b-c05e-4b12-aaa7-5e8368f6f0d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FFFF"/>
    <a:srgbClr val="FFFD78"/>
    <a:srgbClr val="FFFF66"/>
    <a:srgbClr val="FFFF99"/>
    <a:srgbClr val="0000FF"/>
    <a:srgbClr val="000000"/>
    <a:srgbClr val="C0C0C0"/>
    <a:srgbClr val="FF7C8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12" autoAdjust="0"/>
    <p:restoredTop sz="96242" autoAdjust="0"/>
  </p:normalViewPr>
  <p:slideViewPr>
    <p:cSldViewPr snapToGrid="0" showGuides="1">
      <p:cViewPr varScale="1">
        <p:scale>
          <a:sx n="110" d="100"/>
          <a:sy n="110" d="100"/>
        </p:scale>
        <p:origin x="966" y="108"/>
      </p:cViewPr>
      <p:guideLst>
        <p:guide orient="horz" pos="624"/>
        <p:guide pos="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39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1"/>
            <a:ext cx="3038475" cy="46672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15037C2E-BBCD-42D2-9BA8-FF05DDD38F09}" type="datetimeFigureOut">
              <a:rPr lang="en-US" smtClean="0"/>
              <a:t>5/11/2023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B701A249-20EC-41DE-A8A3-7AFC23B05F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6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72" cy="465774"/>
          </a:xfrm>
          <a:prstGeom prst="rect">
            <a:avLst/>
          </a:prstGeom>
        </p:spPr>
        <p:txBody>
          <a:bodyPr vert="horz" lIns="91640" tIns="45820" rIns="91640" bIns="458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437" y="0"/>
            <a:ext cx="3038372" cy="465774"/>
          </a:xfrm>
          <a:prstGeom prst="rect">
            <a:avLst/>
          </a:prstGeom>
        </p:spPr>
        <p:txBody>
          <a:bodyPr vert="horz" lIns="91640" tIns="45820" rIns="91640" bIns="45820" rtlCol="0"/>
          <a:lstStyle>
            <a:lvl1pPr algn="r">
              <a:defRPr sz="1200"/>
            </a:lvl1pPr>
          </a:lstStyle>
          <a:p>
            <a:fld id="{57348F9A-DF1B-4B63-B6A2-C729F9BC70A9}" type="datetimeFigureOut">
              <a:rPr lang="en-US" smtClean="0"/>
              <a:t>5/11/2023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40" tIns="45820" rIns="91640" bIns="458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338"/>
            <a:ext cx="5608320" cy="3661014"/>
          </a:xfrm>
          <a:prstGeom prst="rect">
            <a:avLst/>
          </a:prstGeom>
        </p:spPr>
        <p:txBody>
          <a:bodyPr vert="horz" lIns="91640" tIns="45820" rIns="91640" bIns="458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28"/>
            <a:ext cx="3038372" cy="465773"/>
          </a:xfrm>
          <a:prstGeom prst="rect">
            <a:avLst/>
          </a:prstGeom>
        </p:spPr>
        <p:txBody>
          <a:bodyPr vert="horz" lIns="91640" tIns="45820" rIns="91640" bIns="458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437" y="8830628"/>
            <a:ext cx="3038372" cy="465773"/>
          </a:xfrm>
          <a:prstGeom prst="rect">
            <a:avLst/>
          </a:prstGeom>
        </p:spPr>
        <p:txBody>
          <a:bodyPr vert="horz" lIns="91640" tIns="45820" rIns="91640" bIns="45820" rtlCol="0" anchor="b"/>
          <a:lstStyle>
            <a:lvl1pPr algn="r">
              <a:defRPr sz="1200"/>
            </a:lvl1pPr>
          </a:lstStyle>
          <a:p>
            <a:fld id="{B15C54DD-A9CD-4D3C-9798-15EBCFA16C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12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C54DD-A9CD-4D3C-9798-15EBCFA16C6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3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6850"/>
            <a:ext cx="4114800" cy="274320"/>
          </a:xfrm>
        </p:spPr>
        <p:txBody>
          <a:bodyPr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Example Footer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0" y="2688879"/>
            <a:ext cx="9144000" cy="25689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225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ullets SLS Slide Master Aug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184" y="91440"/>
            <a:ext cx="10698480" cy="8229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13926" y="1188720"/>
            <a:ext cx="11612880" cy="4846320"/>
          </a:xfrm>
          <a:prstGeom prst="rect">
            <a:avLst/>
          </a:prstGeom>
        </p:spPr>
        <p:txBody>
          <a:bodyPr/>
          <a:lstStyle>
            <a:lvl1pPr marL="227013" indent="-227013"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461963" indent="-234950">
              <a:buClr>
                <a:srgbClr val="DC6115"/>
              </a:buClr>
              <a:buFont typeface="LucidaGrande" charset="0"/>
              <a:buChar char="–"/>
              <a:defRPr>
                <a:latin typeface="Century Gothic" panose="020B0502020202020204" pitchFamily="34" charset="0"/>
              </a:defRPr>
            </a:lvl2pPr>
            <a:lvl3pPr marL="687388" indent="-2270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3pPr>
            <a:lvl4pPr marL="914400" indent="-227013">
              <a:buClr>
                <a:srgbClr val="DC6115"/>
              </a:buClr>
              <a:buFont typeface="LucidaGrande" charset="0"/>
              <a:buChar char="–"/>
              <a:tabLst/>
              <a:defRPr>
                <a:latin typeface="Century Gothic" panose="020B0502020202020204" pitchFamily="34" charset="0"/>
              </a:defRPr>
            </a:lvl4pPr>
            <a:lvl5pPr marL="1141413" indent="-2270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80EE12-9697-4AA0-B7EF-03D31938E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6850"/>
            <a:ext cx="4114800" cy="274320"/>
          </a:xfrm>
        </p:spPr>
        <p:txBody>
          <a:bodyPr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Example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 SLS Slide Master Aug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9184" y="91440"/>
            <a:ext cx="10698480" cy="8229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13926" y="1188720"/>
            <a:ext cx="11612880" cy="4846320"/>
          </a:xfrm>
          <a:prstGeom prst="rect">
            <a:avLst/>
          </a:prstGeom>
        </p:spPr>
        <p:txBody>
          <a:bodyPr/>
          <a:lstStyle>
            <a:lvl1pPr marL="227013" indent="-227013"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461963" indent="-234950">
              <a:buClr>
                <a:srgbClr val="DC6115"/>
              </a:buClr>
              <a:buFont typeface="LucidaGrande" charset="0"/>
              <a:buChar char="–"/>
              <a:defRPr>
                <a:latin typeface="Century Gothic" panose="020B0502020202020204" pitchFamily="34" charset="0"/>
              </a:defRPr>
            </a:lvl2pPr>
            <a:lvl3pPr marL="687388" indent="-2270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3pPr>
            <a:lvl4pPr marL="914400" indent="-228600">
              <a:buClr>
                <a:srgbClr val="DC6115"/>
              </a:buClr>
              <a:buFont typeface="LucidaGrande" charset="0"/>
              <a:buChar char="–"/>
              <a:tabLst/>
              <a:defRPr>
                <a:latin typeface="Century Gothic" panose="020B0502020202020204" pitchFamily="34" charset="0"/>
              </a:defRPr>
            </a:lvl4pPr>
            <a:lvl5pPr marL="1141413" indent="-2270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80EE12-9697-4AA0-B7EF-03D31938E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6850"/>
            <a:ext cx="4114800" cy="274320"/>
          </a:xfrm>
        </p:spPr>
        <p:txBody>
          <a:bodyPr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Example Footer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1060DDB-E874-4745-A29E-DA7436220D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320" y="6079968"/>
            <a:ext cx="11317935" cy="397032"/>
          </a:xfrm>
          <a:prstGeom prst="rect">
            <a:avLst/>
          </a:prstGeom>
          <a:solidFill>
            <a:srgbClr val="0033A1"/>
          </a:solidFill>
        </p:spPr>
        <p:txBody>
          <a:bodyPr lIns="45720" tIns="45720" rIns="45720" bIns="45720" anchor="b" anchorCtr="1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banner text – Delete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89802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03585-1BE1-4C03-BDD9-39A8C830B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7C1CF6-2CD3-4A1A-B5DF-87B29359EB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Example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1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EE912A-9AA1-F446-A08B-5239DB219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179456" y="3910347"/>
            <a:ext cx="5836891" cy="494779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lnSpc>
                <a:spcPct val="100000"/>
              </a:lnSpc>
              <a:buNone/>
              <a:defRPr sz="2933" b="1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450679" indent="0">
              <a:buNone/>
              <a:defRPr/>
            </a:lvl2pPr>
            <a:lvl3pPr marL="755360" indent="0">
              <a:buNone/>
              <a:defRPr/>
            </a:lvl3pPr>
            <a:lvl4pPr marL="985991" indent="0">
              <a:buNone/>
              <a:defRPr/>
            </a:lvl4pPr>
            <a:lvl5pPr marL="1229315" indent="0">
              <a:buNone/>
              <a:defRPr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1810" y="5070678"/>
            <a:ext cx="6084415" cy="1272143"/>
          </a:xfrm>
          <a:prstGeom prst="rect">
            <a:avLst/>
          </a:prstGeom>
        </p:spPr>
        <p:txBody>
          <a:bodyPr vert="horz" wrap="square" anchor="b">
            <a:spAutoFit/>
          </a:bodyPr>
          <a:lstStyle>
            <a:lvl1pPr marL="0" indent="0" algn="r">
              <a:buFontTx/>
              <a:buNone/>
              <a:defRPr sz="3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450838" indent="0" algn="r">
              <a:buNone/>
              <a:defRPr sz="2133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Date</a:t>
            </a:r>
          </a:p>
        </p:txBody>
      </p: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56634" y="6635178"/>
            <a:ext cx="1087967" cy="20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60929" rIns="121860" bIns="0">
            <a:spAutoFit/>
          </a:bodyPr>
          <a:lstStyle/>
          <a:p>
            <a:pPr algn="ctr"/>
            <a:r>
              <a:rPr lang="en-US" sz="933" dirty="0">
                <a:solidFill>
                  <a:srgbClr val="F8F8F8"/>
                </a:solidFill>
              </a:rPr>
              <a:t>www.nasa.gov/sls</a:t>
            </a:r>
            <a:endParaRPr lang="en-US" sz="2400" dirty="0">
              <a:solidFill>
                <a:srgbClr val="F8F8F8"/>
              </a:solidFill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EEFAC04-CE89-8543-BE98-92BF5262055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8316" y="523903"/>
            <a:ext cx="2262416" cy="1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60929" rIns="121860" bIns="0">
            <a:spAutoFit/>
          </a:bodyPr>
          <a:lstStyle/>
          <a:p>
            <a:r>
              <a:rPr lang="en-US" sz="800" dirty="0">
                <a:solidFill>
                  <a:srgbClr val="F8F8F8"/>
                </a:solidFill>
              </a:rPr>
              <a:t>National Aeronautics and Space Administration 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1B3DA957-350E-D141-8F8E-A1EBECA4E5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38366" y="1392433"/>
            <a:ext cx="2677980" cy="1637897"/>
          </a:xfrm>
          <a:prstGeom prst="rect">
            <a:avLst/>
          </a:prstGeom>
        </p:spPr>
        <p:txBody>
          <a:bodyPr vert="horz" anchor="ctr"/>
          <a:lstStyle>
            <a:lvl1pPr marL="0" indent="0" algn="r" eaLnBrk="1" hangingPunct="1">
              <a:lnSpc>
                <a:spcPct val="100000"/>
              </a:lnSpc>
              <a:buNone/>
              <a:defRPr sz="4267" b="1" i="0">
                <a:solidFill>
                  <a:srgbClr val="FFFFFF"/>
                </a:solidFill>
                <a:effectLst/>
                <a:latin typeface="Century Gothic" charset="0"/>
                <a:ea typeface="Century Gothic" charset="0"/>
                <a:cs typeface="Century Gothic" charset="0"/>
              </a:defRPr>
            </a:lvl1pPr>
            <a:lvl2pPr marL="450679" indent="0">
              <a:buNone/>
              <a:defRPr/>
            </a:lvl2pPr>
            <a:lvl3pPr marL="755360" indent="0">
              <a:buNone/>
              <a:defRPr/>
            </a:lvl3pPr>
            <a:lvl4pPr marL="985991" indent="0">
              <a:buNone/>
              <a:defRPr/>
            </a:lvl4pPr>
            <a:lvl5pPr marL="1229315" indent="0">
              <a:buNone/>
              <a:defRPr/>
            </a:lvl5pPr>
          </a:lstStyle>
          <a:p>
            <a:pPr algn="r" eaLnBrk="1" hangingPunct="1"/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SPACE LAUNCH SYSTEM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4382CE8-D191-A540-947B-5A4C053CA3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007" y="255132"/>
            <a:ext cx="870789" cy="72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60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3" orient="horz" pos="288">
          <p15:clr>
            <a:srgbClr val="FBAE40"/>
          </p15:clr>
        </p15:guide>
        <p15:guide id="4" pos="2880">
          <p15:clr>
            <a:srgbClr val="FBAE40"/>
          </p15:clr>
        </p15:guide>
        <p15:guide id="5" pos="561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SLS Slide Mas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85166"/>
            <a:ext cx="11586632" cy="82172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05368" y="1052514"/>
            <a:ext cx="11057464" cy="5405437"/>
          </a:xfrm>
          <a:prstGeom prst="rect">
            <a:avLst/>
          </a:prstGeom>
        </p:spPr>
        <p:txBody>
          <a:bodyPr/>
          <a:lstStyle>
            <a:lvl1pPr marL="230712" indent="-230712"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681550" indent="-230712">
              <a:buClr>
                <a:srgbClr val="DC6115"/>
              </a:buClr>
              <a:buFont typeface="LucidaGrande" charset="0"/>
              <a:buChar char="–"/>
              <a:defRPr>
                <a:latin typeface="Century Gothic" panose="020B0502020202020204" pitchFamily="34" charset="0"/>
              </a:defRPr>
            </a:lvl2pPr>
            <a:lvl3pPr marL="920728" indent="-158747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3pPr>
            <a:lvl4pPr marL="1145089" indent="-158747">
              <a:buClr>
                <a:srgbClr val="DC6115"/>
              </a:buClr>
              <a:buFont typeface="LucidaGrande" charset="0"/>
              <a:buChar char="–"/>
              <a:tabLst/>
              <a:defRPr>
                <a:latin typeface="Century Gothic" panose="020B0502020202020204" pitchFamily="34" charset="0"/>
              </a:defRPr>
            </a:lvl4pPr>
            <a:lvl5pPr marL="1451997" indent="-150280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793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ank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85165"/>
            <a:ext cx="11582400" cy="81269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066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91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9B9BEF-76D7-428E-A979-C02403896F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84218" y="0"/>
            <a:ext cx="9144000" cy="6858000"/>
          </a:xfrm>
          <a:prstGeom prst="rect">
            <a:avLst/>
          </a:prstGeom>
        </p:spPr>
      </p:pic>
      <p:sp>
        <p:nvSpPr>
          <p:cNvPr id="4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179457" y="3910348"/>
            <a:ext cx="5836891" cy="494779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lnSpc>
                <a:spcPct val="100000"/>
              </a:lnSpc>
              <a:buNone/>
              <a:defRPr sz="2200" b="1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338002" indent="0">
              <a:buNone/>
              <a:defRPr/>
            </a:lvl2pPr>
            <a:lvl3pPr marL="566507" indent="0">
              <a:buNone/>
              <a:defRPr/>
            </a:lvl3pPr>
            <a:lvl4pPr marL="739476" indent="0">
              <a:buNone/>
              <a:defRPr/>
            </a:lvl4pPr>
            <a:lvl5pPr marL="921964" indent="0">
              <a:buNone/>
              <a:defRPr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1813" y="5341522"/>
            <a:ext cx="6084415" cy="1001300"/>
          </a:xfrm>
          <a:prstGeom prst="rect">
            <a:avLst/>
          </a:prstGeom>
        </p:spPr>
        <p:txBody>
          <a:bodyPr vert="horz" wrap="square" anchor="b">
            <a:spAutoFit/>
          </a:bodyPr>
          <a:lstStyle>
            <a:lvl1pPr marL="0" indent="0" algn="r">
              <a:buFontTx/>
              <a:buNone/>
              <a:defRPr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338121" indent="0" algn="r">
              <a:buNone/>
              <a:defRPr sz="1600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  <a:p>
            <a:pPr lvl="1"/>
            <a:r>
              <a:rPr lang="en-US" dirty="0"/>
              <a:t>Date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FEEFAC04-CE89-8543-BE98-92BF5262055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8317" y="101703"/>
            <a:ext cx="2262416" cy="1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697" rIns="91395" bIns="0">
            <a:spAutoFit/>
          </a:bodyPr>
          <a:lstStyle/>
          <a:p>
            <a:r>
              <a:rPr lang="en-US" sz="600" dirty="0">
                <a:solidFill>
                  <a:srgbClr val="F8F8F8"/>
                </a:solidFill>
              </a:rPr>
              <a:t>National Aeronautics and Space Administration 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1B3DA957-350E-D141-8F8E-A1EBECA4E5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338369" y="1392436"/>
            <a:ext cx="2677980" cy="1637897"/>
          </a:xfrm>
          <a:prstGeom prst="rect">
            <a:avLst/>
          </a:prstGeom>
        </p:spPr>
        <p:txBody>
          <a:bodyPr vert="horz" anchor="ctr"/>
          <a:lstStyle>
            <a:lvl1pPr marL="0" indent="0" algn="r" eaLnBrk="1" hangingPunct="1">
              <a:lnSpc>
                <a:spcPct val="100000"/>
              </a:lnSpc>
              <a:buNone/>
              <a:defRPr sz="3200" b="1" i="0">
                <a:solidFill>
                  <a:srgbClr val="FFFFFF"/>
                </a:solidFill>
                <a:effectLst/>
                <a:latin typeface="Century Gothic" charset="0"/>
                <a:ea typeface="Century Gothic" charset="0"/>
                <a:cs typeface="Century Gothic" charset="0"/>
              </a:defRPr>
            </a:lvl1pPr>
            <a:lvl2pPr marL="338002" indent="0">
              <a:buNone/>
              <a:defRPr/>
            </a:lvl2pPr>
            <a:lvl3pPr marL="566507" indent="0">
              <a:buNone/>
              <a:defRPr/>
            </a:lvl3pPr>
            <a:lvl4pPr marL="739476" indent="0">
              <a:buNone/>
              <a:defRPr/>
            </a:lvl4pPr>
            <a:lvl5pPr marL="921964" indent="0">
              <a:buNone/>
              <a:defRPr/>
            </a:lvl5pPr>
          </a:lstStyle>
          <a:p>
            <a:pPr algn="r" eaLnBrk="1" hangingPunct="1"/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4382CE8-D191-A540-947B-5A4C053CA3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369" y="170940"/>
            <a:ext cx="908979" cy="72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34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orient="horz" pos="384">
          <p15:clr>
            <a:srgbClr val="FBAE40"/>
          </p15:clr>
        </p15:guide>
        <p15:guide id="4" pos="2880">
          <p15:clr>
            <a:srgbClr val="FBAE40"/>
          </p15:clr>
        </p15:guide>
        <p15:guide id="5" pos="561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87100-5CE4-2C57-1347-56DAB67BC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4AB5C-B87A-E583-8DBE-2BBC41AB1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8DD3FD-364E-8EEC-D616-AB193352A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8A9983-BE17-4BBE-8754-A6C581CE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50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14300-BE6E-0721-15B1-471D331D3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62776A-3B76-E569-EDF5-A941A183F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B183F-40F0-48EF-74D0-EC4E5FCA1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0C4A6-203B-8AA4-E695-CDCCE7B15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37C57-C2C2-3411-B009-474509F92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40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830C-8C3B-F55A-F0DC-86079535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9B73D-586B-9C75-282F-2CE0DEBD2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95BE5-AEA0-DFE7-A2C5-FDCC1E83A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96609-473F-D285-03AE-70E24F35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77CCD-1229-D501-30F6-6D9EA2B1C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68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E3F7E-28E5-CE59-41D4-81F54F28E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BD7-95F7-5830-53C8-2BAEE625E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5D78F-1456-2FAF-2BBF-BD7A70C35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8A4FE-2EC1-5846-7A71-421A104D7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60931-589D-660D-A91C-2493380DE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5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59388-43AC-8E89-522C-04A73931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338AD-1B84-44F8-D09A-D4A83B16D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5221B7-C38E-9E35-DEE2-35AEBC723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2593D-DD77-0061-0C2F-1591509CC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28829-F7EE-2806-DFC9-A2ED105ED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2E8C24-3F98-8A60-170F-E906774F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87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3C9F7-C403-DDFC-3CB8-DFE3AA292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E5802B-8D17-15B8-EBA1-79E734D0A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74419C-A659-28DF-26CE-0ED16182E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FF3991-CDA4-2360-670D-6E35BC4FB4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68ACAF-1B20-5897-9153-7A48C99F8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054D22-6B0F-FE7B-C7E3-07E38E641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64B3F1-CD88-A587-32EC-C864661C0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C5D549-9A8F-005D-A3EA-B830AB529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89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A54C-3366-CF7B-DE42-7845BEEB7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E5DC1-61E9-B655-1005-905D55834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B707D1-FF66-02FC-F4B8-5AB9BCDD0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6CF4A-D7BD-88DE-A772-87234ED2C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36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EC65C2-CF55-A32B-877D-74077E08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19D80E-62FD-7BDA-70A2-A8C7AA02E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E0096-E608-93F8-08A7-2D34E905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15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2381-A294-B2D5-D537-798DC753D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1C43D-9D78-01A8-38FA-EFB963D65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0A56F-D8EE-5570-EE14-ED516B51E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763713-B183-8D94-2FC1-5230D77B0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65BAE-1792-0172-76E9-D96083F3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9DD50-F88E-80AF-9F60-967B8CE3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0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8BF87-8C8D-0145-EE20-FF18E63DC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304993-5873-8713-DC8B-3F1E6F8419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9B3EF-24BF-D035-2621-374E3B1EE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09EB9-7A5C-4B80-8B9D-66637EF6A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E046B8-0A71-F08B-F7B0-A7B4DA214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E6C7B-AF9B-5188-8861-7B6B4A56D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6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E836-D588-4980-E948-C463E126C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E0F9E2-DFCF-C66B-7F93-F46739E9F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C3C08-96AD-586E-33E6-1B9883BAE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02F6D-A5FF-2F58-55A2-81EAE1372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9CF1F-FEC6-0158-9D45-A524CF03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626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3F5A1F-B420-DE1E-C542-C41480A1DD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2281C-5850-CDC8-A9EB-41C6D9836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78922-1501-0FAA-95B6-C2408A537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6CF49-67D4-962E-14D7-20E199F9B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BA2FB-27C3-61B3-8C99-02CEBC749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1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896" y="1188720"/>
            <a:ext cx="11612880" cy="4846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Example Footer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957290"/>
            <a:ext cx="12192001" cy="17755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25924" y="91440"/>
            <a:ext cx="10607040" cy="82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D21EBA3-B8E6-4241-8D52-2BAC7025237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7920" y="163328"/>
            <a:ext cx="722717" cy="662781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25DDF4E-F688-4B61-BA2B-DC75C57EC8BA}"/>
              </a:ext>
            </a:extLst>
          </p:cNvPr>
          <p:cNvSpPr txBox="1">
            <a:spLocks/>
          </p:cNvSpPr>
          <p:nvPr userDrawn="1"/>
        </p:nvSpPr>
        <p:spPr>
          <a:xfrm>
            <a:off x="9296400" y="9207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latin typeface="Century Gothic" panose="020B0502020202020204" pitchFamily="34" charset="0"/>
              </a:rPr>
              <a:t>Slide </a:t>
            </a:r>
            <a:fld id="{3419AD93-5331-4681-81C3-51905F4FEEBE}" type="slidenum">
              <a:rPr lang="en-US" sz="1000" smtClean="0">
                <a:latin typeface="Century Gothic" panose="020B0502020202020204" pitchFamily="34" charset="0"/>
              </a:rPr>
              <a:pPr algn="r"/>
              <a:t>‹#›</a:t>
            </a:fld>
            <a:endParaRPr lang="en-US" sz="1000" dirty="0">
              <a:latin typeface="Century Gothic" panose="020B0502020202020204" pitchFamily="34" charset="0"/>
            </a:endParaRPr>
          </a:p>
        </p:txBody>
      </p:sp>
      <p:pic>
        <p:nvPicPr>
          <p:cNvPr id="13" name="Picture 12" descr="slsmark_color.png">
            <a:extLst>
              <a:ext uri="{FF2B5EF4-FFF2-40B4-BE49-F238E27FC236}">
                <a16:creationId xmlns:a16="http://schemas.microsoft.com/office/drawing/2014/main" id="{6BAA13AA-EAE9-4ADE-B4F7-6B7C41E44A5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08" y="6438587"/>
            <a:ext cx="470383" cy="342562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888AEA8-EFE6-40F8-8586-44809BAB9C31}"/>
              </a:ext>
            </a:extLst>
          </p:cNvPr>
          <p:cNvSpPr txBox="1">
            <a:spLocks/>
          </p:cNvSpPr>
          <p:nvPr userDrawn="1"/>
        </p:nvSpPr>
        <p:spPr>
          <a:xfrm>
            <a:off x="325924" y="91978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dirty="0">
                <a:latin typeface="Century Gothic" panose="020B0502020202020204" pitchFamily="34" charset="0"/>
              </a:rPr>
              <a:t>May 22, 2023</a:t>
            </a:r>
          </a:p>
        </p:txBody>
      </p:sp>
    </p:spTree>
    <p:extLst>
      <p:ext uri="{BB962C8B-B14F-4D97-AF65-F5344CB8AC3E}">
        <p14:creationId xmlns:p14="http://schemas.microsoft.com/office/powerpoint/2010/main" val="277524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4034" r:id="rId2"/>
    <p:sldLayoutId id="2147484035" r:id="rId3"/>
    <p:sldLayoutId id="2147484033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CC6600"/>
        </a:buClr>
        <a:buFont typeface="Arial" panose="020B0604020202020204" pitchFamily="34" charset="0"/>
        <a:buChar char="•"/>
        <a:defRPr lang="en-US" sz="2000" b="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1pPr>
      <a:lvl2pPr marL="461963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CC6600"/>
        </a:buClr>
        <a:buFont typeface="Century Gothic" panose="020B0502020202020204" pitchFamily="34" charset="0"/>
        <a:buChar char="−"/>
        <a:defRPr lang="en-US" sz="18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2pPr>
      <a:lvl3pPr marL="687388" indent="-233363" algn="l" defTabSz="914400" rtl="0" eaLnBrk="1" latinLnBrk="0" hangingPunct="1">
        <a:lnSpc>
          <a:spcPct val="100000"/>
        </a:lnSpc>
        <a:spcBef>
          <a:spcPts val="0"/>
        </a:spcBef>
        <a:buClr>
          <a:srgbClr val="DC6115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3pPr>
      <a:lvl4pPr marL="914400" indent="-227013" algn="l" defTabSz="914400" rtl="0" eaLnBrk="1" latinLnBrk="0" hangingPunct="1">
        <a:lnSpc>
          <a:spcPct val="100000"/>
        </a:lnSpc>
        <a:spcBef>
          <a:spcPts val="0"/>
        </a:spcBef>
        <a:buClr>
          <a:srgbClr val="DC6115"/>
        </a:buClr>
        <a:buFont typeface="Century Gothic" panose="020B0502020202020204" pitchFamily="34" charset="0"/>
        <a:buChar char="−"/>
        <a:defRPr lang="en-US" sz="18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4pPr>
      <a:lvl5pPr marL="1141413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DC6115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C58F0C-D256-074C-8781-2D875D78A46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318"/>
            <a:ext cx="12191999" cy="6853365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8611"/>
            <a:ext cx="11582401" cy="82172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EF0876-08F6-F64B-99D3-D26905237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5933" y="6646333"/>
            <a:ext cx="2396067" cy="202784"/>
          </a:xfrm>
          <a:prstGeom prst="rect">
            <a:avLst/>
          </a:prstGeom>
        </p:spPr>
        <p:txBody>
          <a:bodyPr vert="horz" lIns="91440" tIns="0" rIns="45720" bIns="0" rtlCol="0" anchor="b"/>
          <a:lstStyle>
            <a:lvl1pPr algn="r">
              <a:defRPr sz="1067">
                <a:solidFill>
                  <a:schemeClr val="bg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3F9204F5-F094-2E40-9C69-DD575198B9A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F12943-7B49-9947-96C0-49D9B3528DF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007" y="153575"/>
            <a:ext cx="870789" cy="72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493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733" b="0">
          <a:solidFill>
            <a:schemeClr val="bg1"/>
          </a:solidFill>
          <a:effectLst/>
          <a:latin typeface="Century Gothic" panose="020B0502020202020204" pitchFamily="34" charset="0"/>
          <a:ea typeface="ＭＳ Ｐゴシック" pitchFamily="-108" charset="-128"/>
          <a:cs typeface="Century Gothic" panose="020B0502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5pPr>
      <a:lvl6pPr marL="546845" algn="l" defTabSz="1219008" rtl="0" eaLnBrk="1" fontAlgn="base" hangingPunct="1">
        <a:spcBef>
          <a:spcPct val="0"/>
        </a:spcBef>
        <a:spcAft>
          <a:spcPct val="0"/>
        </a:spcAft>
        <a:defRPr sz="4267">
          <a:solidFill>
            <a:srgbClr val="939BA8"/>
          </a:solidFill>
          <a:latin typeface="Arial" pitchFamily="-108" charset="0"/>
        </a:defRPr>
      </a:lvl6pPr>
      <a:lvl7pPr marL="1093691" algn="l" defTabSz="1219008" rtl="0" eaLnBrk="1" fontAlgn="base" hangingPunct="1">
        <a:spcBef>
          <a:spcPct val="0"/>
        </a:spcBef>
        <a:spcAft>
          <a:spcPct val="0"/>
        </a:spcAft>
        <a:defRPr sz="4267">
          <a:solidFill>
            <a:srgbClr val="939BA8"/>
          </a:solidFill>
          <a:latin typeface="Arial" pitchFamily="-108" charset="0"/>
        </a:defRPr>
      </a:lvl7pPr>
      <a:lvl8pPr marL="1640536" algn="l" defTabSz="1219008" rtl="0" eaLnBrk="1" fontAlgn="base" hangingPunct="1">
        <a:spcBef>
          <a:spcPct val="0"/>
        </a:spcBef>
        <a:spcAft>
          <a:spcPct val="0"/>
        </a:spcAft>
        <a:defRPr sz="4267">
          <a:solidFill>
            <a:srgbClr val="939BA8"/>
          </a:solidFill>
          <a:latin typeface="Arial" pitchFamily="-108" charset="0"/>
        </a:defRPr>
      </a:lvl8pPr>
      <a:lvl9pPr marL="2187381" algn="l" defTabSz="1219008" rtl="0" eaLnBrk="1" fontAlgn="base" hangingPunct="1">
        <a:spcBef>
          <a:spcPct val="0"/>
        </a:spcBef>
        <a:spcAft>
          <a:spcPct val="0"/>
        </a:spcAft>
        <a:defRPr sz="4267">
          <a:solidFill>
            <a:srgbClr val="939BA8"/>
          </a:solidFill>
          <a:latin typeface="Arial" pitchFamily="-108" charset="0"/>
        </a:defRPr>
      </a:lvl9pPr>
    </p:titleStyle>
    <p:bodyStyle>
      <a:lvl1pPr marL="450678" indent="-450678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100000"/>
        <a:buFont typeface="Wingdings" charset="2"/>
        <a:buChar char="u"/>
        <a:tabLst/>
        <a:defRPr sz="2667" b="1">
          <a:solidFill>
            <a:schemeClr val="bg2"/>
          </a:solidFill>
          <a:latin typeface="+mn-lt"/>
          <a:ea typeface="ＭＳ Ｐゴシック" pitchFamily="-108" charset="-128"/>
          <a:cs typeface="ＭＳ Ｐゴシック" charset="-128"/>
        </a:defRPr>
      </a:lvl1pPr>
      <a:lvl2pPr marL="607253" indent="-15657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b="0">
          <a:solidFill>
            <a:schemeClr val="bg2"/>
          </a:solidFill>
          <a:latin typeface="+mn-lt"/>
          <a:ea typeface="ＭＳ Ｐゴシック" charset="0"/>
          <a:cs typeface="Arial Narrow"/>
        </a:defRPr>
      </a:lvl2pPr>
      <a:lvl3pPr marL="905584" indent="-150224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90000"/>
        <a:buFont typeface="Lucida Grande"/>
        <a:buChar char="‒"/>
        <a:tabLst/>
        <a:defRPr sz="2133">
          <a:solidFill>
            <a:schemeClr val="bg2"/>
          </a:solidFill>
          <a:latin typeface="+mn-lt"/>
          <a:ea typeface="Arial Narrow" pitchFamily="-112" charset="0"/>
          <a:cs typeface="Arial Narrow"/>
        </a:defRPr>
      </a:lvl3pPr>
      <a:lvl4pPr marL="1136216" indent="-150224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sz="1867">
          <a:solidFill>
            <a:schemeClr val="bg2"/>
          </a:solidFill>
          <a:latin typeface="+mn-lt"/>
          <a:ea typeface="Arial Narrow" pitchFamily="-112" charset="0"/>
          <a:cs typeface="Arial Narrow"/>
        </a:defRPr>
      </a:lvl4pPr>
      <a:lvl5pPr marL="1385888" indent="-15657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Lucida Grande"/>
        <a:buChar char="‒"/>
        <a:defRPr sz="1600">
          <a:solidFill>
            <a:schemeClr val="bg2"/>
          </a:solidFill>
          <a:latin typeface="+mn-lt"/>
          <a:ea typeface="Arial Narrow" pitchFamily="-112" charset="0"/>
          <a:cs typeface="Arial Narrow"/>
        </a:defRPr>
      </a:lvl5pPr>
      <a:lvl6pPr marL="3288670" indent="-303800" algn="l" defTabSz="1219008" rtl="0" eaLnBrk="1" fontAlgn="base" hangingPunct="1">
        <a:lnSpc>
          <a:spcPts val="3469"/>
        </a:lnSpc>
        <a:spcBef>
          <a:spcPct val="0"/>
        </a:spcBef>
        <a:spcAft>
          <a:spcPts val="793"/>
        </a:spcAft>
        <a:defRPr sz="1733">
          <a:solidFill>
            <a:srgbClr val="666666"/>
          </a:solidFill>
          <a:latin typeface="+mn-lt"/>
          <a:ea typeface="ＭＳ Ｐゴシック" pitchFamily="-108" charset="-128"/>
        </a:defRPr>
      </a:lvl6pPr>
      <a:lvl7pPr marL="3835513" indent="-303800" algn="l" defTabSz="1219008" rtl="0" eaLnBrk="1" fontAlgn="base" hangingPunct="1">
        <a:lnSpc>
          <a:spcPts val="3469"/>
        </a:lnSpc>
        <a:spcBef>
          <a:spcPct val="0"/>
        </a:spcBef>
        <a:spcAft>
          <a:spcPts val="793"/>
        </a:spcAft>
        <a:defRPr sz="1733">
          <a:solidFill>
            <a:srgbClr val="666666"/>
          </a:solidFill>
          <a:latin typeface="+mn-lt"/>
          <a:ea typeface="ＭＳ Ｐゴシック" pitchFamily="-108" charset="-128"/>
        </a:defRPr>
      </a:lvl7pPr>
      <a:lvl8pPr marL="4382361" indent="-303800" algn="l" defTabSz="1219008" rtl="0" eaLnBrk="1" fontAlgn="base" hangingPunct="1">
        <a:lnSpc>
          <a:spcPts val="3469"/>
        </a:lnSpc>
        <a:spcBef>
          <a:spcPct val="0"/>
        </a:spcBef>
        <a:spcAft>
          <a:spcPts val="793"/>
        </a:spcAft>
        <a:defRPr sz="1733">
          <a:solidFill>
            <a:srgbClr val="666666"/>
          </a:solidFill>
          <a:latin typeface="+mn-lt"/>
          <a:ea typeface="ＭＳ Ｐゴシック" pitchFamily="-108" charset="-128"/>
        </a:defRPr>
      </a:lvl8pPr>
      <a:lvl9pPr marL="4929206" indent="-303800" algn="l" defTabSz="1219008" rtl="0" eaLnBrk="1" fontAlgn="base" hangingPunct="1">
        <a:lnSpc>
          <a:spcPts val="3469"/>
        </a:lnSpc>
        <a:spcBef>
          <a:spcPct val="0"/>
        </a:spcBef>
        <a:spcAft>
          <a:spcPts val="793"/>
        </a:spcAft>
        <a:defRPr sz="1733">
          <a:solidFill>
            <a:srgbClr val="666666"/>
          </a:solidFill>
          <a:latin typeface="+mn-lt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6845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93691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40536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87381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34226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81073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27918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74763" algn="l" defTabSz="546845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3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AA7137-AE7F-167B-45D8-6CD950276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318A5-D37B-F695-78EF-0A068135D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DFA42-8D6B-2A1F-83F6-BCAC0D5B3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77C02-FB89-AD4B-922E-908E2637EC4D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DBA15-7576-9DCA-CC8D-2433A66FE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8ED28-10D7-9479-C9E2-F61DFB74B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09270-8B9C-2048-909A-F12680AD8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1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  <p:sldLayoutId id="2147484051" r:id="rId12"/>
    <p:sldLayoutId id="214748405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E1F36B-3F09-3018-FDC8-6E40E4B69E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67150" y="1014926"/>
            <a:ext cx="4959565" cy="2063187"/>
          </a:xfrm>
        </p:spPr>
        <p:txBody>
          <a:bodyPr>
            <a:noAutofit/>
          </a:bodyPr>
          <a:lstStyle/>
          <a:p>
            <a:r>
              <a:rPr lang="en-US" sz="3600" dirty="0"/>
              <a:t>NASA Projected HTPB </a:t>
            </a:r>
            <a:r>
              <a:rPr lang="en-US" sz="3600" dirty="0" err="1"/>
              <a:t>Useage</a:t>
            </a:r>
            <a:r>
              <a:rPr lang="en-US" sz="3600" dirty="0"/>
              <a:t> 2023-2029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06A8A-B1FE-1293-BAF1-0E79C15219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11589" y="5679052"/>
            <a:ext cx="4194639" cy="663771"/>
          </a:xfrm>
        </p:spPr>
        <p:txBody>
          <a:bodyPr/>
          <a:lstStyle/>
          <a:p>
            <a:r>
              <a:rPr lang="en-US" sz="1600" b="1" dirty="0"/>
              <a:t>Tim Lawrence/ Bobby Taylor</a:t>
            </a:r>
          </a:p>
          <a:p>
            <a:r>
              <a:rPr lang="en-US" sz="1600" b="1" dirty="0"/>
              <a:t>May 22, 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3F4909-2567-61B7-1BB0-8B74E1BADCCE}"/>
              </a:ext>
            </a:extLst>
          </p:cNvPr>
          <p:cNvSpPr txBox="1"/>
          <p:nvPr/>
        </p:nvSpPr>
        <p:spPr>
          <a:xfrm>
            <a:off x="8891451" y="3291840"/>
            <a:ext cx="3222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entury Gothic" panose="020B0502020202020204" pitchFamily="34" charset="0"/>
              </a:rPr>
              <a:t>JANNAF HTPB Specification Workshop</a:t>
            </a:r>
          </a:p>
        </p:txBody>
      </p:sp>
    </p:spTree>
    <p:extLst>
      <p:ext uri="{BB962C8B-B14F-4D97-AF65-F5344CB8AC3E}">
        <p14:creationId xmlns:p14="http://schemas.microsoft.com/office/powerpoint/2010/main" val="901394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2C2FCED-4FF3-4E5C-BC27-3FBA2F9C1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EF832-4381-744A-82A2-69AF5AE9CE9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926" y="1188719"/>
            <a:ext cx="11612880" cy="5152445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Beginning in 2032, SLS Boosters will make the transition from PBAN to HTPB</a:t>
            </a:r>
          </a:p>
          <a:p>
            <a:endParaRPr lang="en-US" b="1" dirty="0"/>
          </a:p>
          <a:p>
            <a:r>
              <a:rPr lang="en-US" b="1" dirty="0"/>
              <a:t>This change could have a large impact on the HTPB polymer market both in price and specifications</a:t>
            </a:r>
          </a:p>
          <a:p>
            <a:endParaRPr lang="en-US" b="1" dirty="0"/>
          </a:p>
          <a:p>
            <a:r>
              <a:rPr lang="en-US" b="1" dirty="0"/>
              <a:t>First flight of BOLE is scheduled for 2032, however between 2023 and 2029 seven motor loadings are planned </a:t>
            </a:r>
          </a:p>
          <a:p>
            <a:endParaRPr lang="en-US" b="1" dirty="0"/>
          </a:p>
          <a:p>
            <a:r>
              <a:rPr lang="en-US" b="1" dirty="0"/>
              <a:t>NASA also utilizes HTPB motors for Booster Separation and Launch Abort for each SLS flight</a:t>
            </a:r>
          </a:p>
          <a:p>
            <a:r>
              <a:rPr lang="en-US" b="1" dirty="0"/>
              <a:t>Commercial Crew also uses HTPB boosters (AJ60 and GEM 63) and will transition to GEM63XL</a:t>
            </a:r>
          </a:p>
          <a:p>
            <a:endParaRPr lang="en-US" b="1" dirty="0"/>
          </a:p>
          <a:p>
            <a:r>
              <a:rPr lang="en-US" b="1" dirty="0"/>
              <a:t>HTPB usage across the large solid rocket motor industry is projected to significantly grow during this time period due to new programs – Vulcan(GEM63XL), Sentinel, GBI, BOLE</a:t>
            </a:r>
          </a:p>
        </p:txBody>
      </p:sp>
    </p:spTree>
    <p:extLst>
      <p:ext uri="{BB962C8B-B14F-4D97-AF65-F5344CB8AC3E}">
        <p14:creationId xmlns:p14="http://schemas.microsoft.com/office/powerpoint/2010/main" val="2808207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EC09-4A51-D648-A2A3-1DAD25B9F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SLS and BOLE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AA66C9-2403-D041-B48C-160748AE2540}"/>
              </a:ext>
            </a:extLst>
          </p:cNvPr>
          <p:cNvGrpSpPr/>
          <p:nvPr/>
        </p:nvGrpSpPr>
        <p:grpSpPr>
          <a:xfrm>
            <a:off x="208721" y="1033671"/>
            <a:ext cx="11648661" cy="5513180"/>
            <a:chOff x="-15120" y="580196"/>
            <a:chExt cx="9321164" cy="416160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D4EA6DA-2917-1D4B-81FE-A5F9ACD8627A}"/>
                </a:ext>
              </a:extLst>
            </p:cNvPr>
            <p:cNvCxnSpPr/>
            <p:nvPr/>
          </p:nvCxnSpPr>
          <p:spPr bwMode="auto">
            <a:xfrm>
              <a:off x="164387" y="2681555"/>
              <a:ext cx="877413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5417CE2-7083-AE4B-BCBA-C36B52CEC188}"/>
                </a:ext>
              </a:extLst>
            </p:cNvPr>
            <p:cNvSpPr/>
            <p:nvPr/>
          </p:nvSpPr>
          <p:spPr bwMode="auto">
            <a:xfrm>
              <a:off x="3730771" y="1548191"/>
              <a:ext cx="2320708" cy="98151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sng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Motor Performance: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3.6Mlbf Thrust, 1015 psi </a:t>
              </a:r>
              <a:r>
                <a:rPr lang="en-US" sz="1200" dirty="0">
                  <a:latin typeface="55 Helvetica Roman" pitchFamily="1" charset="0"/>
                </a:rPr>
                <a:t>MEOP</a:t>
              </a:r>
              <a:endParaRPr kumimoji="0" lang="en-US" sz="1200" i="0" u="none" strike="noStrike" cap="none" normalizeH="0" baseline="0" dirty="0">
                <a:ln>
                  <a:noFill/>
                </a:ln>
                <a:effectLst/>
                <a:latin typeface="55 Helvetica Roman" pitchFamily="1" charset="0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5 Segment PBAN Propellant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PBI-NBR Insulation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Heritage D6AC Steel Cases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3E9BCE-B9FE-EE40-AE62-0D4DCEFF77C2}"/>
                </a:ext>
              </a:extLst>
            </p:cNvPr>
            <p:cNvSpPr/>
            <p:nvPr/>
          </p:nvSpPr>
          <p:spPr bwMode="auto">
            <a:xfrm>
              <a:off x="6513270" y="1548190"/>
              <a:ext cx="2320708" cy="98151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u="sng" dirty="0">
                  <a:latin typeface="55 Helvetica Roman" pitchFamily="1" charset="0"/>
                </a:rPr>
                <a:t>Aft Skirt &amp; Nozzle</a:t>
              </a:r>
              <a:r>
                <a:rPr kumimoji="0" lang="en-US" sz="1200" b="1" i="0" u="sng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: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ENKA Material for Nozzle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Natural Rubber Flex Bearing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Heritage Shuttle Hydraulic TVC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Hydrazine-driven APU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endParaRPr lang="en-US" sz="1200" b="1" dirty="0">
                <a:solidFill>
                  <a:schemeClr val="bg1"/>
                </a:solidFill>
                <a:latin typeface="55 Helvetica Roman" pitchFamily="1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4BB48E-CE72-0F43-9450-50E8A33B645C}"/>
                </a:ext>
              </a:extLst>
            </p:cNvPr>
            <p:cNvSpPr/>
            <p:nvPr/>
          </p:nvSpPr>
          <p:spPr bwMode="auto">
            <a:xfrm>
              <a:off x="948272" y="1548189"/>
              <a:ext cx="2320708" cy="98151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u="sng" dirty="0">
                  <a:latin typeface="55 Helvetica Roman" pitchFamily="1" charset="0"/>
                </a:rPr>
                <a:t>Forward Skirt &amp; Avionics:</a:t>
              </a:r>
              <a:endParaRPr kumimoji="0" lang="en-US" sz="1200" b="1" i="0" u="sng" strike="noStrike" cap="none" normalizeH="0" baseline="0" dirty="0">
                <a:ln>
                  <a:noFill/>
                </a:ln>
                <a:effectLst/>
                <a:latin typeface="55 Helvetica Roman" pitchFamily="1" charset="0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Heritage nose cone &amp; skirt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SLS Avionics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Heritage BSM Placement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endParaRPr lang="en-US" sz="1200" b="1" dirty="0">
                <a:solidFill>
                  <a:schemeClr val="bg1"/>
                </a:solidFill>
                <a:latin typeface="55 Helvetica Roman" pitchFamily="1" charset="0"/>
              </a:endParaRPr>
            </a:p>
          </p:txBody>
        </p:sp>
        <p:pic>
          <p:nvPicPr>
            <p:cNvPr id="19" name="Content Placeholder 6">
              <a:extLst>
                <a:ext uri="{FF2B5EF4-FFF2-40B4-BE49-F238E27FC236}">
                  <a16:creationId xmlns:a16="http://schemas.microsoft.com/office/drawing/2014/main" id="{001E1C63-C110-1347-8D0D-C12CA869B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9403" y="2553461"/>
              <a:ext cx="8104597" cy="121569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715BCC9-BF1A-6242-B311-F5BEA36E4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4195117" y="-3404593"/>
              <a:ext cx="1126137" cy="9095716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3FC8AFE-E336-7348-A0AF-CEE29C6CC65C}"/>
                </a:ext>
              </a:extLst>
            </p:cNvPr>
            <p:cNvCxnSpPr/>
            <p:nvPr/>
          </p:nvCxnSpPr>
          <p:spPr bwMode="auto">
            <a:xfrm>
              <a:off x="200053" y="4741801"/>
              <a:ext cx="877413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CCA4252-63EA-F44C-8D19-CFC36A753383}"/>
                </a:ext>
              </a:extLst>
            </p:cNvPr>
            <p:cNvSpPr txBox="1"/>
            <p:nvPr/>
          </p:nvSpPr>
          <p:spPr>
            <a:xfrm rot="16200000">
              <a:off x="-809554" y="1463255"/>
              <a:ext cx="1988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SLS Booster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7DEDAF-37F1-2F47-BC76-8F3E1EC61C25}"/>
                </a:ext>
              </a:extLst>
            </p:cNvPr>
            <p:cNvSpPr txBox="1"/>
            <p:nvPr/>
          </p:nvSpPr>
          <p:spPr>
            <a:xfrm rot="16200000">
              <a:off x="-655665" y="3357736"/>
              <a:ext cx="19889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BOLE Booster</a:t>
              </a:r>
            </a:p>
            <a:p>
              <a:pPr algn="ctr"/>
              <a:r>
                <a:rPr lang="en-US" sz="2000" dirty="0"/>
                <a:t>(&gt;+3mT to TLI)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2D967A2-61F1-B942-B4BD-899DC5BE61AD}"/>
                </a:ext>
              </a:extLst>
            </p:cNvPr>
            <p:cNvSpPr/>
            <p:nvPr/>
          </p:nvSpPr>
          <p:spPr bwMode="auto">
            <a:xfrm>
              <a:off x="3730771" y="3660763"/>
              <a:ext cx="2320708" cy="98151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sng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Motor Performance: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4.2</a:t>
              </a:r>
              <a:r>
                <a:rPr kumimoji="0" lang="en-US" sz="1200" i="0" u="none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Mlbf Thrust, 1330 psi MEOP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5 Segment HTPB Propellant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AFEPDM + PBI-NBR Insulation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T1100 Composite Cases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17D929E-1D84-DB4B-9F59-5778B657897A}"/>
                </a:ext>
              </a:extLst>
            </p:cNvPr>
            <p:cNvSpPr/>
            <p:nvPr/>
          </p:nvSpPr>
          <p:spPr bwMode="auto">
            <a:xfrm>
              <a:off x="6513270" y="3671135"/>
              <a:ext cx="2320708" cy="98151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u="sng" dirty="0">
                  <a:latin typeface="55 Helvetica Roman" pitchFamily="1" charset="0"/>
                </a:rPr>
                <a:t>Aft Skirt &amp; Nozzle</a:t>
              </a:r>
              <a:r>
                <a:rPr kumimoji="0" lang="en-US" sz="1200" b="1" i="0" u="sng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: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ENKA Material for Nozzle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Silicone Elastomer Flex Seal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Battery-driven EHA TVC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lang="en-US" sz="1200" dirty="0">
                  <a:latin typeface="55 Helvetica Roman" pitchFamily="1" charset="0"/>
                </a:rPr>
                <a:t>Thermal or Li-Ion Batteries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ABE8FA2-7746-DF45-8009-C32A1B39C77D}"/>
                </a:ext>
              </a:extLst>
            </p:cNvPr>
            <p:cNvSpPr/>
            <p:nvPr/>
          </p:nvSpPr>
          <p:spPr bwMode="auto">
            <a:xfrm>
              <a:off x="948272" y="3654206"/>
              <a:ext cx="2320708" cy="98151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u="sng" dirty="0">
                  <a:latin typeface="55 Helvetica Roman" pitchFamily="1" charset="0"/>
                </a:rPr>
                <a:t>Forward Skirt &amp; Avionics:</a:t>
              </a:r>
              <a:endParaRPr kumimoji="0" lang="en-US" sz="1200" b="1" i="0" u="sng" strike="noStrike" cap="none" normalizeH="0" baseline="0" dirty="0">
                <a:ln>
                  <a:noFill/>
                </a:ln>
                <a:effectLst/>
                <a:latin typeface="55 Helvetica Roman" pitchFamily="1" charset="0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1200" i="0" u="none" strike="noStrike" cap="none" normalizeH="0" baseline="0" dirty="0">
                  <a:ln>
                    <a:noFill/>
                  </a:ln>
                  <a:effectLst/>
                  <a:latin typeface="55 Helvetica Roman" pitchFamily="1" charset="0"/>
                </a:rPr>
                <a:t>Integral nose cone &amp; frustum</a:t>
              </a:r>
            </a:p>
            <a:p>
              <a:pPr marL="171450" indent="-171450" defTabSz="9144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55 Helvetica Roman" pitchFamily="1" charset="0"/>
                </a:rPr>
                <a:t>Modified SLS Avionics</a:t>
              </a:r>
            </a:p>
            <a:p>
              <a:pPr marL="171450" indent="-171450" defTabSz="9144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55 Helvetica Roman" pitchFamily="1" charset="0"/>
                </a:rPr>
                <a:t>More capable forward skirt</a:t>
              </a:r>
            </a:p>
            <a:p>
              <a:pPr marL="171450" indent="-171450" defTabSz="9144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55 Helvetica Roman" pitchFamily="1" charset="0"/>
                </a:rPr>
                <a:t>Optimized BSM Placement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endParaRPr kumimoji="0" 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55 Helvetica Roman" pitchFamily="1" charset="0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endParaRPr lang="en-US" sz="1200" b="1" dirty="0">
                <a:solidFill>
                  <a:schemeClr val="bg1"/>
                </a:solidFill>
                <a:latin typeface="55 Helvetica Roman" pitchFamily="1" charset="0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endParaRPr lang="en-US" sz="1200" b="1" dirty="0">
                <a:solidFill>
                  <a:schemeClr val="bg1"/>
                </a:solidFill>
                <a:latin typeface="55 Helvetica Roman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5885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36231-3600-C342-B3AD-B2193E93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Propellant Development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85E4A-6F11-B943-885B-8CEA7978AC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926" y="1188720"/>
            <a:ext cx="11612880" cy="5260696"/>
          </a:xfrm>
        </p:spPr>
        <p:txBody>
          <a:bodyPr/>
          <a:lstStyle/>
          <a:p>
            <a:r>
              <a:rPr lang="en-US" b="1" dirty="0"/>
              <a:t>BOLE Propellant  is HTPB, 88% solids with R45M polymer binder</a:t>
            </a:r>
          </a:p>
          <a:p>
            <a:endParaRPr lang="en-US" b="1" dirty="0"/>
          </a:p>
          <a:p>
            <a:r>
              <a:rPr lang="en-US" b="1" dirty="0"/>
              <a:t>R45M will be procured per Northrop Grumman internal specification S273017</a:t>
            </a:r>
          </a:p>
          <a:p>
            <a:endParaRPr lang="en-US" b="1" dirty="0"/>
          </a:p>
          <a:p>
            <a:r>
              <a:rPr lang="en-US" b="1" dirty="0"/>
              <a:t>BOLE motor contains ~150klbs of R45M</a:t>
            </a:r>
            <a:endParaRPr lang="en-US" b="1" dirty="0">
              <a:latin typeface="+mn-lt"/>
            </a:endParaRPr>
          </a:p>
          <a:p>
            <a:pPr lvl="1"/>
            <a:endParaRPr lang="en-US" b="1" dirty="0">
              <a:latin typeface="+mn-lt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C6EF3CAB-A00B-A84C-85BF-5B751D793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813052"/>
              </p:ext>
            </p:extLst>
          </p:nvPr>
        </p:nvGraphicFramePr>
        <p:xfrm>
          <a:off x="1966097" y="3668812"/>
          <a:ext cx="812799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5514486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6461808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30376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Estimated Purchase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Quantity (</a:t>
                      </a:r>
                      <a:r>
                        <a:rPr lang="en-US" dirty="0" err="1"/>
                        <a:t>klbs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10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DM-1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88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DM-2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9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DM-3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53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QM-1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89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QM-2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6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241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048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583CF-BA4D-F643-844B-466A24B08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HTPB Polymer Usage in NASA and Space Force Flights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11F83-9BA3-C54D-BD24-B3F7EDE5C0B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endParaRPr lang="en-US" b="1" dirty="0"/>
          </a:p>
          <a:p>
            <a:r>
              <a:rPr lang="en-US" b="1" dirty="0"/>
              <a:t>BOLE igniter will use BSM HTPB propellant</a:t>
            </a:r>
          </a:p>
          <a:p>
            <a:pPr lvl="1"/>
            <a:r>
              <a:rPr lang="en-US" b="1" dirty="0"/>
              <a:t>Quantities insignificant for both systems at two igniters (~50 </a:t>
            </a:r>
            <a:r>
              <a:rPr lang="en-US" b="1" dirty="0" err="1"/>
              <a:t>lbs</a:t>
            </a:r>
            <a:r>
              <a:rPr lang="en-US" b="1" dirty="0"/>
              <a:t>) and ten BSM’s (~150 </a:t>
            </a:r>
            <a:r>
              <a:rPr lang="en-US" b="1" dirty="0" err="1"/>
              <a:t>lbs</a:t>
            </a:r>
            <a:r>
              <a:rPr lang="en-US" b="1" dirty="0"/>
              <a:t>) per flight set</a:t>
            </a:r>
          </a:p>
          <a:p>
            <a:pPr lvl="1"/>
            <a:endParaRPr lang="en-US" b="1" dirty="0"/>
          </a:p>
          <a:p>
            <a:r>
              <a:rPr lang="en-US" b="1" dirty="0"/>
              <a:t>Launch Abort System for Orion utilized HTPB in the Jettison Motor and the Abort Motor</a:t>
            </a:r>
          </a:p>
          <a:p>
            <a:pPr lvl="1"/>
            <a:r>
              <a:rPr lang="en-US" b="1" dirty="0"/>
              <a:t>Estimate 100 </a:t>
            </a:r>
            <a:r>
              <a:rPr lang="en-US" b="1" dirty="0" err="1"/>
              <a:t>lbs</a:t>
            </a:r>
            <a:r>
              <a:rPr lang="en-US" b="1" dirty="0"/>
              <a:t> of polymer per Jettison Motor</a:t>
            </a:r>
          </a:p>
          <a:p>
            <a:pPr lvl="1"/>
            <a:r>
              <a:rPr lang="en-US" b="1" dirty="0"/>
              <a:t>Estimate 560 </a:t>
            </a:r>
            <a:r>
              <a:rPr lang="en-US" b="1" dirty="0" err="1"/>
              <a:t>lbs</a:t>
            </a:r>
            <a:r>
              <a:rPr lang="en-US" b="1" dirty="0"/>
              <a:t> of polymer per Abort Motor</a:t>
            </a:r>
          </a:p>
          <a:p>
            <a:pPr lvl="1"/>
            <a:endParaRPr lang="en-US" b="1" dirty="0"/>
          </a:p>
          <a:p>
            <a:r>
              <a:rPr lang="en-US" b="1" dirty="0"/>
              <a:t>Commercial Crew will be using GEM63</a:t>
            </a:r>
          </a:p>
          <a:p>
            <a:pPr lvl="1"/>
            <a:r>
              <a:rPr lang="en-US" b="1" dirty="0"/>
              <a:t>Estimate up to 19,500 </a:t>
            </a:r>
            <a:r>
              <a:rPr lang="en-US" b="1" dirty="0" err="1"/>
              <a:t>lbs</a:t>
            </a:r>
            <a:r>
              <a:rPr lang="en-US" b="1" dirty="0"/>
              <a:t> of polymer per launch (based on two boosters)</a:t>
            </a:r>
          </a:p>
          <a:p>
            <a:pPr marL="227013" lvl="1" indent="0">
              <a:buNone/>
            </a:pPr>
            <a:r>
              <a:rPr lang="en-US" b="1" dirty="0"/>
              <a:t>	</a:t>
            </a:r>
          </a:p>
          <a:p>
            <a:r>
              <a:rPr lang="en-US" b="1" dirty="0"/>
              <a:t>Space Force will be using Vulcan (GEM63XL)</a:t>
            </a:r>
          </a:p>
          <a:p>
            <a:pPr lvl="1"/>
            <a:r>
              <a:rPr lang="en-US" b="1" dirty="0"/>
              <a:t>Estimate up to 60,000 </a:t>
            </a:r>
            <a:r>
              <a:rPr lang="en-US" b="1" dirty="0" err="1"/>
              <a:t>lbs</a:t>
            </a:r>
            <a:r>
              <a:rPr lang="en-US" b="1" dirty="0"/>
              <a:t> of polymer per launch (based on six boosters)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453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FEDB1-96B7-004E-916C-F92005A62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4708334-CD88-D449-835F-C2E555D9E2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1" dirty="0"/>
              <a:t>SLS Booster will purchase R45M  per commercial specification at 150klbs per year beginning in 2022, increasing to 300 </a:t>
            </a:r>
            <a:r>
              <a:rPr lang="en-US" b="1" dirty="0" err="1"/>
              <a:t>klbs</a:t>
            </a:r>
            <a:r>
              <a:rPr lang="en-US" b="1" dirty="0"/>
              <a:t> per year in 2028</a:t>
            </a:r>
          </a:p>
          <a:p>
            <a:endParaRPr lang="en-US" b="1" dirty="0"/>
          </a:p>
          <a:p>
            <a:r>
              <a:rPr lang="en-US" b="1" dirty="0"/>
              <a:t>NG is carrying a risk for R45M lot variability</a:t>
            </a:r>
          </a:p>
          <a:p>
            <a:pPr lvl="1"/>
            <a:r>
              <a:rPr lang="en-US" b="1" dirty="0"/>
              <a:t>Will be assessed as we move forward</a:t>
            </a:r>
          </a:p>
          <a:p>
            <a:endParaRPr lang="en-US" b="1" dirty="0"/>
          </a:p>
          <a:p>
            <a:r>
              <a:rPr lang="en-US" b="1" dirty="0"/>
              <a:t>Total SLS, Commercial Crew and Space Force motors using HTPB is significant and a driving case for production</a:t>
            </a:r>
          </a:p>
          <a:p>
            <a:pPr lvl="1"/>
            <a:r>
              <a:rPr lang="en-US" b="1" dirty="0"/>
              <a:t>One Flight of SLS uses 300,643 </a:t>
            </a:r>
            <a:r>
              <a:rPr lang="en-US" b="1" dirty="0" err="1"/>
              <a:t>lbs</a:t>
            </a:r>
            <a:r>
              <a:rPr lang="en-US" b="1" dirty="0"/>
              <a:t> of HTPB</a:t>
            </a:r>
          </a:p>
          <a:p>
            <a:pPr lvl="1"/>
            <a:r>
              <a:rPr lang="en-US" b="1" dirty="0"/>
              <a:t>One Flight of Commercial Crew uses 19,500 </a:t>
            </a:r>
            <a:r>
              <a:rPr lang="en-US" b="1" dirty="0" err="1"/>
              <a:t>lbs</a:t>
            </a:r>
            <a:r>
              <a:rPr lang="en-US" b="1" dirty="0"/>
              <a:t> of HTPB</a:t>
            </a:r>
          </a:p>
          <a:p>
            <a:pPr lvl="1"/>
            <a:r>
              <a:rPr lang="en-US" b="1" dirty="0"/>
              <a:t>One Flight of Vulcan can use up to 60,000 pbs of HTPB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54603908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C August 2018" id="{96586C82-BC2D-4309-96D7-2D484F390E7B}" vid="{0C382F51-4195-4A27-99F4-AB9960A794E0}"/>
    </a:ext>
  </a:extLst>
</a:theme>
</file>

<file path=ppt/theme/theme2.xml><?xml version="1.0" encoding="utf-8"?>
<a:theme xmlns:a="http://schemas.openxmlformats.org/drawingml/2006/main" name="SLS_Internal_PPT Template_NOV 2015">
  <a:themeElements>
    <a:clrScheme name="October 2015">
      <a:dk1>
        <a:srgbClr val="000000"/>
      </a:dk1>
      <a:lt1>
        <a:srgbClr val="000000"/>
      </a:lt1>
      <a:dk2>
        <a:srgbClr val="000000"/>
      </a:dk2>
      <a:lt2>
        <a:srgbClr val="00000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LS Internal Aug2017.potx" id="{8FF999BE-7285-4880-B10B-DB8DBBB72F74}" vid="{EA2B29C6-6498-4B13-BA9A-1EEEE13B07A3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C82DF03E82844882F3541827ACF31" ma:contentTypeVersion="3" ma:contentTypeDescription="Create a new document." ma:contentTypeScope="" ma:versionID="d35d0fa55a473829236fb25d7b1037d7">
  <xsd:schema xmlns:xsd="http://www.w3.org/2001/XMLSchema" xmlns:xs="http://www.w3.org/2001/XMLSchema" xmlns:p="http://schemas.microsoft.com/office/2006/metadata/properties" xmlns:ns2="f3ec2f79-f415-450d-a94e-47d8ad81a929" xmlns:ns3="23e3fb36-d366-41ec-8084-22517033132f" targetNamespace="http://schemas.microsoft.com/office/2006/metadata/properties" ma:root="true" ma:fieldsID="eeb3b523a0331716f6699d6641715111" ns2:_="" ns3:_="">
    <xsd:import namespace="f3ec2f79-f415-450d-a94e-47d8ad81a929"/>
    <xsd:import namespace="23e3fb36-d366-41ec-8084-22517033132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c2f79-f415-450d-a94e-47d8ad81a92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3fb36-d366-41ec-8084-22517033132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3ec2f79-f415-450d-a94e-47d8ad81a929">ADY5CRWUJY4X-584919065-93</_dlc_DocId>
    <_dlc_DocIdUrl xmlns="f3ec2f79-f415-450d-a94e-47d8ad81a929">
      <Url>https://sharepoint.msfc.nasa.gov/sites/fppo/FP30/CSI-PSI/CoFRFRR/SLSCoFRFCSAWorkshop/_layouts/15/DocIdRedir.aspx?ID=ADY5CRWUJY4X-584919065-93</Url>
      <Description>ADY5CRWUJY4X-584919065-93</Description>
    </_dlc_DocIdUrl>
  </documentManagement>
</p:properties>
</file>

<file path=customXml/itemProps1.xml><?xml version="1.0" encoding="utf-8"?>
<ds:datastoreItem xmlns:ds="http://schemas.openxmlformats.org/officeDocument/2006/customXml" ds:itemID="{AF8283E0-1E96-4EA7-AB95-DD256DB5D8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ec2f79-f415-450d-a94e-47d8ad81a929"/>
    <ds:schemaRef ds:uri="23e3fb36-d366-41ec-8084-2251703313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A9B40A-082E-4BCD-AF5B-58BF41DEAA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D1E145-141E-487E-9B24-92CFD059122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D8F87B88-F5A9-498D-9FAE-4E5A817832C6}">
  <ds:schemaRefs>
    <ds:schemaRef ds:uri="http://schemas.microsoft.com/office/2006/metadata/properties"/>
    <ds:schemaRef ds:uri="http://purl.org/dc/terms/"/>
    <ds:schemaRef ds:uri="f3ec2f79-f415-450d-a94e-47d8ad81a929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23e3fb36-d366-41ec-8084-22517033132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166661</TotalTime>
  <Words>524</Words>
  <Application>Microsoft Office PowerPoint</Application>
  <PresentationFormat>Widescreen</PresentationFormat>
  <Paragraphs>105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55 Helvetica Roman</vt:lpstr>
      <vt:lpstr>Arial</vt:lpstr>
      <vt:lpstr>Arial Narrow</vt:lpstr>
      <vt:lpstr>Calibri</vt:lpstr>
      <vt:lpstr>Calibri Light</vt:lpstr>
      <vt:lpstr>Century Gothic</vt:lpstr>
      <vt:lpstr>Lucida Grande</vt:lpstr>
      <vt:lpstr>LucidaGrande</vt:lpstr>
      <vt:lpstr>Wingdings</vt:lpstr>
      <vt:lpstr>2_Custom Design</vt:lpstr>
      <vt:lpstr>SLS_Internal_PPT Template_NOV 2015</vt:lpstr>
      <vt:lpstr>Custom Design</vt:lpstr>
      <vt:lpstr>PowerPoint Presentation</vt:lpstr>
      <vt:lpstr>Background</vt:lpstr>
      <vt:lpstr>Comparison of SLS and BOLE</vt:lpstr>
      <vt:lpstr>Propellant Development </vt:lpstr>
      <vt:lpstr>HTPB Polymer Usage in NASA and Space Force Flights</vt:lpstr>
      <vt:lpstr>Summary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Diecidue-conners, Dawn M. (MAF-XP04)[MIPSS SME]</dc:creator>
  <cp:lastModifiedBy>Taylor, Bobby (MSFC-ER61)</cp:lastModifiedBy>
  <cp:revision>2048</cp:revision>
  <cp:lastPrinted>2021-08-27T17:31:28Z</cp:lastPrinted>
  <dcterms:created xsi:type="dcterms:W3CDTF">2018-09-10T15:13:06Z</dcterms:created>
  <dcterms:modified xsi:type="dcterms:W3CDTF">2023-05-11T13:00:44Z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0x01010094CC82DF03E82844882F3541827ACF31</vt:lpwstr>
  </property>
  <property fmtid="{D5CDD505-2E9C-101B-9397-08002B2CF9AE}" pid="3" name="_dlc_DocIdItemGuid">
    <vt:lpwstr>711b9c3b-ebe8-4bd1-b636-4d88642a0aba</vt:lpwstr>
  </property>
</Properties>
</file>