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0" r:id="rId5"/>
    <p:sldId id="262" r:id="rId6"/>
    <p:sldId id="263" r:id="rId7"/>
    <p:sldId id="259" r:id="rId8"/>
    <p:sldId id="266" r:id="rId9"/>
    <p:sldId id="267" r:id="rId10"/>
    <p:sldId id="258" r:id="rId11"/>
    <p:sldId id="265" r:id="rId12"/>
    <p:sldId id="268" r:id="rId13"/>
    <p:sldId id="269" r:id="rId14"/>
    <p:sldId id="261" r:id="rId15"/>
    <p:sldId id="280" r:id="rId16"/>
    <p:sldId id="272" r:id="rId17"/>
    <p:sldId id="270" r:id="rId18"/>
    <p:sldId id="273" r:id="rId19"/>
    <p:sldId id="274" r:id="rId20"/>
    <p:sldId id="275" r:id="rId21"/>
    <p:sldId id="276" r:id="rId22"/>
    <p:sldId id="271" r:id="rId23"/>
    <p:sldId id="277" r:id="rId24"/>
    <p:sldId id="278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AF0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0738" autoAdjust="0"/>
  </p:normalViewPr>
  <p:slideViewPr>
    <p:cSldViewPr snapToGrid="0">
      <p:cViewPr varScale="1">
        <p:scale>
          <a:sx n="69" d="100"/>
          <a:sy n="69" d="100"/>
        </p:scale>
        <p:origin x="1080" y="72"/>
      </p:cViewPr>
      <p:guideLst>
        <p:guide orient="horz" pos="3288"/>
        <p:guide pos="3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1179AA-37C6-4831-8534-C1157500A6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CF5AE-5805-42C9-AFEF-F59D5C3B9C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122467-46C4-4700-8200-07B69B464D4D}" type="datetimeFigureOut">
              <a:rPr lang="en-US" smtClean="0"/>
              <a:t>5/8/2023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B1A79D-6DF1-4314-97FC-2C58DC7C71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6C32E-3E39-412D-B86B-30BE1004DB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55F6A1-BEE1-48B9-B04A-30820CC2B2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41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3D4693-75EC-4FF9-962C-598E6811A2B6}" type="datetimeFigureOut">
              <a:rPr lang="en-US" smtClean="0"/>
              <a:t>5/8/2023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940163-BB89-4099-A2FF-FDB3ABE54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40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93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0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258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57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52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894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26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602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205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891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13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765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75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41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40163-BB89-4099-A2FF-FDB3ABE5471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26188" y="5603195"/>
            <a:ext cx="8409236" cy="1068708"/>
            <a:chOff x="126188" y="5412025"/>
            <a:chExt cx="8409236" cy="1068708"/>
          </a:xfrm>
        </p:grpSpPr>
        <p:pic>
          <p:nvPicPr>
            <p:cNvPr id="2" name="Picture 1" descr="NC23_Logo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188" y="5412025"/>
              <a:ext cx="2482850" cy="10414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 userDrawn="1"/>
          </p:nvSpPr>
          <p:spPr>
            <a:xfrm>
              <a:off x="2471850" y="6111401"/>
              <a:ext cx="6063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AAF096"/>
                  </a:solidFill>
                  <a:latin typeface="+mn-lt"/>
                </a:rPr>
                <a:t> Grand Rapids,</a:t>
              </a:r>
              <a:r>
                <a:rPr lang="en-US" baseline="0" dirty="0">
                  <a:solidFill>
                    <a:srgbClr val="AAF096"/>
                  </a:solidFill>
                  <a:latin typeface="+mn-lt"/>
                </a:rPr>
                <a:t> </a:t>
              </a:r>
              <a:r>
                <a:rPr lang="en-US" dirty="0">
                  <a:solidFill>
                    <a:srgbClr val="AAF096"/>
                  </a:solidFill>
                  <a:latin typeface="+mn-lt"/>
                </a:rPr>
                <a:t>Michigan,</a:t>
              </a:r>
              <a:r>
                <a:rPr lang="en-US" baseline="0" dirty="0">
                  <a:solidFill>
                    <a:srgbClr val="AAF096"/>
                  </a:solidFill>
                  <a:latin typeface="+mn-lt"/>
                </a:rPr>
                <a:t> USA.  May 15-18 2023</a:t>
              </a:r>
              <a:endParaRPr lang="en-US" dirty="0">
                <a:solidFill>
                  <a:srgbClr val="AAF096"/>
                </a:solidFill>
                <a:latin typeface="+mn-lt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568630" y="1665855"/>
            <a:ext cx="10972800" cy="1734129"/>
          </a:xfrm>
          <a:prstGeom prst="rect">
            <a:avLst/>
          </a:prstGeom>
        </p:spPr>
        <p:txBody>
          <a:bodyPr vert="horz"/>
          <a:lstStyle>
            <a:lvl1pPr algn="ctr">
              <a:defRPr sz="4400" baseline="0"/>
            </a:lvl1pPr>
          </a:lstStyle>
          <a:p>
            <a:r>
              <a:rPr lang="en-US" dirty="0"/>
              <a:t>Click to edit paper title </a:t>
            </a:r>
            <a:br>
              <a:rPr lang="en-US" dirty="0"/>
            </a:b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73581" y="3535954"/>
            <a:ext cx="10952657" cy="1270449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Click to Edit Authors Names and Affiliations</a:t>
            </a:r>
          </a:p>
        </p:txBody>
      </p:sp>
    </p:spTree>
    <p:extLst>
      <p:ext uri="{BB962C8B-B14F-4D97-AF65-F5344CB8AC3E}">
        <p14:creationId xmlns:p14="http://schemas.microsoft.com/office/powerpoint/2010/main" val="1772548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" y="365126"/>
            <a:ext cx="9233965" cy="7315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1486004"/>
            <a:ext cx="11521440" cy="480218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libri Light"/>
                <a:cs typeface="Calibri Light"/>
              </a:defRPr>
            </a:lvl1pPr>
            <a:lvl2pPr>
              <a:defRPr b="0" i="0">
                <a:latin typeface="Calibri Light"/>
                <a:cs typeface="Calibri Light"/>
              </a:defRPr>
            </a:lvl2pPr>
            <a:lvl3pPr>
              <a:defRPr b="0" i="0">
                <a:latin typeface="Calibri Light"/>
                <a:cs typeface="Calibri Light"/>
              </a:defRPr>
            </a:lvl3pPr>
            <a:lvl4pPr>
              <a:defRPr b="0" i="0">
                <a:latin typeface="Calibri Light"/>
                <a:cs typeface="Calibri Light"/>
              </a:defRPr>
            </a:lvl4pPr>
            <a:lvl5pPr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NC23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50" y="27310"/>
            <a:ext cx="248285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8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" y="320881"/>
            <a:ext cx="9233966" cy="7315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5280" y="1300265"/>
            <a:ext cx="11521440" cy="237744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+mj-lt"/>
              </a:defRPr>
            </a:lvl1pPr>
            <a:lvl2pPr>
              <a:defRPr b="0" i="0">
                <a:latin typeface="+mj-lt"/>
              </a:defRPr>
            </a:lvl2pPr>
            <a:lvl3pPr>
              <a:defRPr b="0" i="0">
                <a:latin typeface="+mj-lt"/>
              </a:defRPr>
            </a:lvl3pPr>
            <a:lvl4pPr>
              <a:defRPr b="0" i="0">
                <a:latin typeface="+mj-lt"/>
              </a:defRPr>
            </a:lvl4pPr>
            <a:lvl5pPr>
              <a:defRPr b="0" i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280" y="3896570"/>
            <a:ext cx="11521440" cy="237744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NC23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50" y="0"/>
            <a:ext cx="248285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8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" y="284905"/>
            <a:ext cx="9112045" cy="7315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5280" y="1300265"/>
            <a:ext cx="5760720" cy="487669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00265"/>
            <a:ext cx="5760720" cy="487669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NC23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181" y="0"/>
            <a:ext cx="248285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9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961" y="365125"/>
            <a:ext cx="9173497" cy="7315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961" y="1263179"/>
            <a:ext cx="576072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3961" y="2253625"/>
            <a:ext cx="5760720" cy="39123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63179"/>
            <a:ext cx="576072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53625"/>
            <a:ext cx="5760720" cy="39360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 descr="NC23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50" y="13655"/>
            <a:ext cx="248285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9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20" y="365126"/>
            <a:ext cx="9289026" cy="75575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 descr="NC23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50" y="32134"/>
            <a:ext cx="248285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09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NC23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50" y="18478"/>
            <a:ext cx="248285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5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06980" y="6492875"/>
            <a:ext cx="585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E2D9F-BDBC-4006-ACC2-1178DE856C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7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png"/><Relationship Id="rId3" Type="http://schemas.microsoft.com/office/2007/relationships/media" Target="../media/media2.wav"/><Relationship Id="rId7" Type="http://schemas.openxmlformats.org/officeDocument/2006/relationships/image" Target="../media/image32.png"/><Relationship Id="rId12" Type="http://schemas.microsoft.com/office/2007/relationships/hdphoto" Target="../media/hdphoto3.wdp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3.xml"/><Relationship Id="rId10" Type="http://schemas.microsoft.com/office/2007/relationships/hdphoto" Target="../media/hdphoto2.wdp"/><Relationship Id="rId4" Type="http://schemas.openxmlformats.org/officeDocument/2006/relationships/audio" Target="../media/media2.wav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3581" y="793986"/>
            <a:ext cx="10972800" cy="1734129"/>
          </a:xfrm>
        </p:spPr>
        <p:txBody>
          <a:bodyPr/>
          <a:lstStyle/>
          <a:p>
            <a:pPr algn="l"/>
            <a:r>
              <a:rPr lang="en-US" b="1"/>
              <a:t>A hybrid transfer function procedure for broadband auralization within small flight vehicle interiors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73581" y="3059437"/>
            <a:ext cx="10952657" cy="1270449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/>
              <a:t>Albert R. Allen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/>
              <a:t>Siddhartha Krishnamurthy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/>
              <a:t>NASA Langley Research Center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/>
              <a:t>Hampton, VA 23681, USA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279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79" y="1212815"/>
            <a:ext cx="5990569" cy="2602607"/>
          </a:xfrm>
        </p:spPr>
        <p:txBody>
          <a:bodyPr/>
          <a:lstStyle/>
          <a:p>
            <a:r>
              <a:rPr lang="en-US"/>
              <a:t>Urban Air Mobility</a:t>
            </a:r>
          </a:p>
          <a:p>
            <a:pPr lvl="1"/>
            <a:r>
              <a:rPr lang="en-US"/>
              <a:t>short, low altitude missions</a:t>
            </a:r>
          </a:p>
          <a:p>
            <a:pPr lvl="1"/>
            <a:r>
              <a:rPr lang="en-US"/>
              <a:t>small-medium complement </a:t>
            </a:r>
          </a:p>
          <a:p>
            <a:pPr lvl="1"/>
            <a:r>
              <a:rPr lang="en-US"/>
              <a:t>multiple electric propulsors</a:t>
            </a:r>
          </a:p>
          <a:p>
            <a:pPr lvl="1"/>
            <a:r>
              <a:rPr lang="en-US"/>
              <a:t>VTOL, hover, and cruise capabilities</a:t>
            </a:r>
          </a:p>
          <a:p>
            <a:pPr lvl="1"/>
            <a:r>
              <a:rPr lang="en-US" u="sng">
                <a:solidFill>
                  <a:srgbClr val="0000FF"/>
                </a:solidFill>
              </a:rPr>
              <a:t>https://www.nasa.gov/uam-overview/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AC0914-3714-454F-A2A3-B161D3F13674}"/>
              </a:ext>
            </a:extLst>
          </p:cNvPr>
          <p:cNvGrpSpPr/>
          <p:nvPr/>
        </p:nvGrpSpPr>
        <p:grpSpPr>
          <a:xfrm>
            <a:off x="5960172" y="81280"/>
            <a:ext cx="6176766" cy="2650603"/>
            <a:chOff x="5872480" y="81024"/>
            <a:chExt cx="6176766" cy="26506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C3F39CB-6726-4EBE-99BA-42080078A9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31"/>
            <a:stretch/>
          </p:blipFill>
          <p:spPr>
            <a:xfrm>
              <a:off x="5872480" y="81024"/>
              <a:ext cx="6176766" cy="265060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14BFF8-AF08-4143-8ECA-48AE1EDC003E}"/>
                </a:ext>
              </a:extLst>
            </p:cNvPr>
            <p:cNvSpPr txBox="1"/>
            <p:nvPr/>
          </p:nvSpPr>
          <p:spPr>
            <a:xfrm>
              <a:off x="8462415" y="2179928"/>
              <a:ext cx="92525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37.5 nmi</a:t>
              </a:r>
            </a:p>
          </p:txBody>
        </p:sp>
      </p:grpSp>
      <p:pic>
        <p:nvPicPr>
          <p:cNvPr id="19" name="Picture 18" descr="NASA Urban Air Mobility Quadrotor Concept Vehicle. UAM-N-quad-5-batt-xshaft-coll-flap.">
            <a:extLst>
              <a:ext uri="{FF2B5EF4-FFF2-40B4-BE49-F238E27FC236}">
                <a16:creationId xmlns:a16="http://schemas.microsoft.com/office/drawing/2014/main" id="{C77D3301-DD29-4ABC-8DFB-216C9A0D24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1701" r="-239" b="17993"/>
          <a:stretch/>
        </p:blipFill>
        <p:spPr>
          <a:xfrm>
            <a:off x="109779" y="4101826"/>
            <a:ext cx="4961550" cy="2235748"/>
          </a:xfrm>
          <a:prstGeom prst="rect">
            <a:avLst/>
          </a:prstGeom>
        </p:spPr>
      </p:pic>
      <p:pic>
        <p:nvPicPr>
          <p:cNvPr id="24" name="Picture 23" descr="NASA Urban Air Mobility Lift+Cruise Concept Vehicle. UAM-N-lpc-5-epar-gear-coll.">
            <a:extLst>
              <a:ext uri="{FF2B5EF4-FFF2-40B4-BE49-F238E27FC236}">
                <a16:creationId xmlns:a16="http://schemas.microsoft.com/office/drawing/2014/main" id="{0D0ECADD-806C-454F-B88C-5316D30450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" t="28892" r="5455" b="24986"/>
          <a:stretch/>
        </p:blipFill>
        <p:spPr>
          <a:xfrm>
            <a:off x="4569328" y="4126118"/>
            <a:ext cx="7512893" cy="22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and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1243419"/>
            <a:ext cx="11521440" cy="5170632"/>
          </a:xfrm>
        </p:spPr>
        <p:txBody>
          <a:bodyPr/>
          <a:lstStyle/>
          <a:p>
            <a:r>
              <a:rPr lang="en-US" sz="3200"/>
              <a:t>UAM community (exterior) noise has received significant interest, but interior cabin noise is also expected to be an issue</a:t>
            </a:r>
          </a:p>
          <a:p>
            <a:pPr lvl="1"/>
            <a:r>
              <a:rPr lang="en-US" sz="2800"/>
              <a:t>Numerous propulsor noise sources near fuselage</a:t>
            </a:r>
          </a:p>
          <a:p>
            <a:pPr lvl="1"/>
            <a:r>
              <a:rPr lang="en-US" sz="2800"/>
              <a:t>Electric drive systems with rapidly varying RPM</a:t>
            </a:r>
          </a:p>
          <a:p>
            <a:r>
              <a:rPr lang="en-US" sz="3200"/>
              <a:t>Existing UAM cabin flight recordings are limited in availability</a:t>
            </a:r>
          </a:p>
          <a:p>
            <a:pPr lvl="1"/>
            <a:r>
              <a:rPr lang="en-US" sz="2800"/>
              <a:t>Early design stage interior auralization is desired</a:t>
            </a:r>
          </a:p>
          <a:p>
            <a:r>
              <a:rPr lang="en-US" sz="3200"/>
              <a:t>Interior auralization by simulation</a:t>
            </a:r>
          </a:p>
          <a:p>
            <a:pPr lvl="1"/>
            <a:r>
              <a:rPr lang="en-US" sz="2800"/>
              <a:t>Utilize existing, widely used vibroacoustic simulation techniques</a:t>
            </a:r>
          </a:p>
          <a:p>
            <a:pPr lvl="1"/>
            <a:r>
              <a:rPr lang="en-US" sz="2800"/>
              <a:t>Ability to accept general excitations </a:t>
            </a:r>
          </a:p>
          <a:p>
            <a:pPr lvl="1"/>
            <a:r>
              <a:rPr lang="en-US" sz="2800"/>
              <a:t>Broad frequency range for auralization</a:t>
            </a:r>
          </a:p>
          <a:p>
            <a:endParaRPr lang="en-US" sz="320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733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Possible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948285"/>
            <a:ext cx="6326410" cy="1984487"/>
          </a:xfrm>
        </p:spPr>
        <p:txBody>
          <a:bodyPr/>
          <a:lstStyle/>
          <a:p>
            <a:r>
              <a:rPr lang="en-US"/>
              <a:t>Flight simulators</a:t>
            </a:r>
          </a:p>
          <a:p>
            <a:r>
              <a:rPr lang="en-US"/>
              <a:t>Psychoacoustic testing</a:t>
            </a:r>
          </a:p>
          <a:p>
            <a:r>
              <a:rPr lang="en-US"/>
              <a:t>Design guidance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4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4CAA76-00DA-46F4-9858-27CFF64C3D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8" t="4901"/>
          <a:stretch/>
        </p:blipFill>
        <p:spPr>
          <a:xfrm>
            <a:off x="440845" y="2533748"/>
            <a:ext cx="6115280" cy="4088354"/>
          </a:xfrm>
          <a:prstGeom prst="rect">
            <a:avLst/>
          </a:prstGeom>
        </p:spPr>
      </p:pic>
      <p:pic>
        <p:nvPicPr>
          <p:cNvPr id="15" name="Picture 14" descr="A picture containing indoor, dirty, cluttered&#10;&#10;Description automatically generated">
            <a:extLst>
              <a:ext uri="{FF2B5EF4-FFF2-40B4-BE49-F238E27FC236}">
                <a16:creationId xmlns:a16="http://schemas.microsoft.com/office/drawing/2014/main" id="{A31E51C2-E602-4CD0-930F-14F7320208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2" b="10928"/>
          <a:stretch/>
        </p:blipFill>
        <p:spPr>
          <a:xfrm>
            <a:off x="6973875" y="1126703"/>
            <a:ext cx="4320920" cy="54953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30640D-A788-45C3-8CEA-82E9C93838B7}"/>
              </a:ext>
            </a:extLst>
          </p:cNvPr>
          <p:cNvSpPr txBox="1"/>
          <p:nvPr/>
        </p:nvSpPr>
        <p:spPr>
          <a:xfrm>
            <a:off x="221263" y="6550223"/>
            <a:ext cx="7305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https://www.nasa.gov/offices/setmo/facilities/vertical_motion_simulator</a:t>
            </a:r>
          </a:p>
        </p:txBody>
      </p:sp>
    </p:spTree>
    <p:extLst>
      <p:ext uri="{BB962C8B-B14F-4D97-AF65-F5344CB8AC3E}">
        <p14:creationId xmlns:p14="http://schemas.microsoft.com/office/powerpoint/2010/main" val="3695546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A64764-1B02-4651-8B01-4DFC70D47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918" y="1096646"/>
            <a:ext cx="4231102" cy="27297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 Considered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1273352"/>
            <a:ext cx="8611738" cy="4663765"/>
          </a:xfrm>
        </p:spPr>
        <p:txBody>
          <a:bodyPr/>
          <a:lstStyle/>
          <a:p>
            <a:r>
              <a:rPr lang="en-US"/>
              <a:t>6-passenger UAM Lift+Cruise reference vehicle*</a:t>
            </a:r>
          </a:p>
          <a:p>
            <a:r>
              <a:rPr lang="en-US"/>
              <a:t>Simplifications &amp; assumptions</a:t>
            </a:r>
          </a:p>
          <a:p>
            <a:pPr lvl="1"/>
            <a:r>
              <a:rPr lang="en-US"/>
              <a:t>carbon laminate skin &amp; frames</a:t>
            </a:r>
          </a:p>
          <a:p>
            <a:pPr lvl="1"/>
            <a:r>
              <a:rPr lang="en-US"/>
              <a:t>acrylic windshields</a:t>
            </a:r>
          </a:p>
          <a:p>
            <a:pPr lvl="1"/>
            <a:r>
              <a:rPr lang="en-US"/>
              <a:t>wing, tail, &amp; interior trim removed</a:t>
            </a:r>
          </a:p>
          <a:p>
            <a:pPr lvl="1"/>
            <a:r>
              <a:rPr lang="en-US"/>
              <a:t>frequency independent damping</a:t>
            </a:r>
          </a:p>
          <a:p>
            <a:pPr lvl="1"/>
            <a:r>
              <a:rPr lang="en-US"/>
              <a:t>no fuselage scattering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CE115A-0014-45A2-A383-A689B61EBE6D}"/>
              </a:ext>
            </a:extLst>
          </p:cNvPr>
          <p:cNvSpPr txBox="1"/>
          <p:nvPr/>
        </p:nvSpPr>
        <p:spPr>
          <a:xfrm>
            <a:off x="0" y="6238302"/>
            <a:ext cx="8737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*C. Silva et al., </a:t>
            </a:r>
            <a:r>
              <a:rPr lang="en-US" sz="1600" i="1"/>
              <a:t>VTOL Urban Air Mobility concept vehicles for technology development. </a:t>
            </a:r>
            <a:r>
              <a:rPr lang="en-US" sz="1600"/>
              <a:t>In Proceedings of the 2018 Aviation Technology, Integration, and Operations Conference, Atlanta, GA, June 2018.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B4CB11-2F74-4E48-BC2D-7E99569D67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</a:blip>
          <a:stretch>
            <a:fillRect/>
          </a:stretch>
        </p:blipFill>
        <p:spPr>
          <a:xfrm>
            <a:off x="5177549" y="3240985"/>
            <a:ext cx="3565669" cy="3098918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FDE8BA2A-260F-49CB-AE27-1502F881E4DE}"/>
              </a:ext>
            </a:extLst>
          </p:cNvPr>
          <p:cNvSpPr/>
          <p:nvPr/>
        </p:nvSpPr>
        <p:spPr>
          <a:xfrm rot="8567952">
            <a:off x="8488991" y="3080277"/>
            <a:ext cx="865253" cy="621246"/>
          </a:xfrm>
          <a:prstGeom prst="rightArrow">
            <a:avLst>
              <a:gd name="adj1" fmla="val 32522"/>
              <a:gd name="adj2" fmla="val 65523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60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Modeling Procedure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F3109-5EF1-4F68-BABB-C8F9F34F6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31" r="7199"/>
          <a:stretch/>
        </p:blipFill>
        <p:spPr>
          <a:xfrm>
            <a:off x="74428" y="1386232"/>
            <a:ext cx="5837274" cy="45321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75F183-3F93-4A08-A34D-44DBF06C8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255" y="3175889"/>
            <a:ext cx="2713598" cy="62025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B0116D9-6EAF-4C47-ABAE-3E7B6504AFDF}"/>
              </a:ext>
            </a:extLst>
          </p:cNvPr>
          <p:cNvGrpSpPr/>
          <p:nvPr/>
        </p:nvGrpSpPr>
        <p:grpSpPr>
          <a:xfrm>
            <a:off x="6000307" y="4227297"/>
            <a:ext cx="5443614" cy="1863914"/>
            <a:chOff x="6096000" y="4547772"/>
            <a:chExt cx="5443614" cy="18639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0CFD35C-F407-45F1-9384-82101365E9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1" r="-463"/>
            <a:stretch/>
          </p:blipFill>
          <p:spPr>
            <a:xfrm>
              <a:off x="6096000" y="4972867"/>
              <a:ext cx="5443614" cy="12805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4B605B-AF77-432C-9F31-79AFD7848791}"/>
                </a:ext>
              </a:extLst>
            </p:cNvPr>
            <p:cNvSpPr txBox="1"/>
            <p:nvPr/>
          </p:nvSpPr>
          <p:spPr>
            <a:xfrm>
              <a:off x="7737216" y="4547772"/>
              <a:ext cx="357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/>
                <a:t>(IFFT &amp; sum contributions)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B2294F3-206A-4F09-B6CA-58F702E2DE2B}"/>
                </a:ext>
              </a:extLst>
            </p:cNvPr>
            <p:cNvSpPr/>
            <p:nvPr/>
          </p:nvSpPr>
          <p:spPr>
            <a:xfrm>
              <a:off x="7393643" y="4600937"/>
              <a:ext cx="4145971" cy="1810749"/>
            </a:xfrm>
            <a:prstGeom prst="roundRect">
              <a:avLst/>
            </a:prstGeom>
            <a:solidFill>
              <a:srgbClr val="0000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F850B8A-8569-4B61-945A-4D486BCCBCB1}"/>
              </a:ext>
            </a:extLst>
          </p:cNvPr>
          <p:cNvSpPr txBox="1"/>
          <p:nvPr/>
        </p:nvSpPr>
        <p:spPr>
          <a:xfrm>
            <a:off x="10354300" y="2527455"/>
            <a:ext cx="1553105" cy="1187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i="1"/>
              <a:t>discretized excitation field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8EA3E63-0BF7-4288-BA8F-8AC066763048}"/>
              </a:ext>
            </a:extLst>
          </p:cNvPr>
          <p:cNvSpPr/>
          <p:nvPr/>
        </p:nvSpPr>
        <p:spPr>
          <a:xfrm>
            <a:off x="9075598" y="3169674"/>
            <a:ext cx="555281" cy="620251"/>
          </a:xfrm>
          <a:prstGeom prst="roundRect">
            <a:avLst/>
          </a:prstGeom>
          <a:solidFill>
            <a:srgbClr val="00B0F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2733841-045A-4337-A650-CEB9DDF80058}"/>
              </a:ext>
            </a:extLst>
          </p:cNvPr>
          <p:cNvCxnSpPr>
            <a:cxnSpLocks/>
            <a:stCxn id="20" idx="3"/>
            <a:endCxn id="19" idx="1"/>
          </p:cNvCxnSpPr>
          <p:nvPr/>
        </p:nvCxnSpPr>
        <p:spPr>
          <a:xfrm flipV="1">
            <a:off x="9630879" y="3121169"/>
            <a:ext cx="723421" cy="3586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5837655-7E55-455C-8737-64606D91FCE7}"/>
              </a:ext>
            </a:extLst>
          </p:cNvPr>
          <p:cNvGrpSpPr/>
          <p:nvPr/>
        </p:nvGrpSpPr>
        <p:grpSpPr>
          <a:xfrm>
            <a:off x="7286452" y="509221"/>
            <a:ext cx="3206770" cy="2461730"/>
            <a:chOff x="6281455" y="486201"/>
            <a:chExt cx="3206770" cy="246173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76E90AF-8145-495E-BD4F-FCFB7254F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6688" y="1760503"/>
              <a:ext cx="2067231" cy="1187428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5B0E81E-FF1F-435B-BE28-E30AE8536A33}"/>
                </a:ext>
              </a:extLst>
            </p:cNvPr>
            <p:cNvSpPr txBox="1"/>
            <p:nvPr/>
          </p:nvSpPr>
          <p:spPr>
            <a:xfrm>
              <a:off x="7420994" y="486201"/>
              <a:ext cx="206723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/>
                <a:t>transfer function dataset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CE39279-8AFB-40E4-A319-AE5170B4D59F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 flipV="1">
              <a:off x="6828844" y="1086366"/>
              <a:ext cx="592150" cy="8261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EB342CB-14B8-4543-8F9E-81685E230423}"/>
                </a:ext>
              </a:extLst>
            </p:cNvPr>
            <p:cNvSpPr/>
            <p:nvPr/>
          </p:nvSpPr>
          <p:spPr>
            <a:xfrm>
              <a:off x="6281455" y="1944459"/>
              <a:ext cx="948686" cy="620251"/>
            </a:xfrm>
            <a:prstGeom prst="round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894E472-F934-4901-80C3-924BE41C9033}"/>
              </a:ext>
            </a:extLst>
          </p:cNvPr>
          <p:cNvSpPr/>
          <p:nvPr/>
        </p:nvSpPr>
        <p:spPr>
          <a:xfrm>
            <a:off x="5372100" y="2314980"/>
            <a:ext cx="488680" cy="545857"/>
          </a:xfrm>
          <a:prstGeom prst="round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53B184-C8B0-4EA4-8A0D-882CD2A17C3D}"/>
              </a:ext>
            </a:extLst>
          </p:cNvPr>
          <p:cNvSpPr txBox="1"/>
          <p:nvPr/>
        </p:nvSpPr>
        <p:spPr>
          <a:xfrm>
            <a:off x="6015402" y="677679"/>
            <a:ext cx="1553105" cy="1187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i="1"/>
              <a:t>unit normal force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C882214-0CE8-48ED-9685-E651EA97D0A1}"/>
              </a:ext>
            </a:extLst>
          </p:cNvPr>
          <p:cNvCxnSpPr>
            <a:cxnSpLocks/>
            <a:stCxn id="21" idx="0"/>
            <a:endCxn id="23" idx="1"/>
          </p:cNvCxnSpPr>
          <p:nvPr/>
        </p:nvCxnSpPr>
        <p:spPr>
          <a:xfrm flipV="1">
            <a:off x="5616440" y="1271393"/>
            <a:ext cx="398962" cy="1043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717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Hybrid Modeling Procedure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2194" y="3983927"/>
            <a:ext cx="5309000" cy="247544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point-by-point response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phase information retained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model building </a:t>
            </a:r>
            <a:r>
              <a:rPr lang="en-US" i="1"/>
              <a:t>and</a:t>
            </a:r>
            <a:r>
              <a:rPr lang="en-US"/>
              <a:t> execution difficult at high frequencies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240907" y="4093311"/>
            <a:ext cx="5597796" cy="209068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subsystem average response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phase information is lost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smaller matrices, fast solve times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6D4CF9-F126-4B87-8C07-0FE1044452A5}"/>
              </a:ext>
            </a:extLst>
          </p:cNvPr>
          <p:cNvGrpSpPr/>
          <p:nvPr/>
        </p:nvGrpSpPr>
        <p:grpSpPr>
          <a:xfrm>
            <a:off x="97236" y="1059995"/>
            <a:ext cx="3743963" cy="2431164"/>
            <a:chOff x="944332" y="1124944"/>
            <a:chExt cx="4579975" cy="297403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9ECC529-28F2-4255-988E-5E47CB53C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7481" y="1355777"/>
              <a:ext cx="3613677" cy="27432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6E4920-CEDD-40AA-9DE9-F081704A7965}"/>
                </a:ext>
              </a:extLst>
            </p:cNvPr>
            <p:cNvSpPr txBox="1"/>
            <p:nvPr/>
          </p:nvSpPr>
          <p:spPr>
            <a:xfrm>
              <a:off x="944332" y="1124944"/>
              <a:ext cx="45799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/>
                <a:t>Finite Element Analysis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F91F55-92E8-4B73-B395-E931AAE3083B}"/>
              </a:ext>
            </a:extLst>
          </p:cNvPr>
          <p:cNvGrpSpPr/>
          <p:nvPr/>
        </p:nvGrpSpPr>
        <p:grpSpPr>
          <a:xfrm>
            <a:off x="8231906" y="1096645"/>
            <a:ext cx="3606797" cy="2620235"/>
            <a:chOff x="6885384" y="1079329"/>
            <a:chExt cx="3606797" cy="262023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EC9523C-1DCC-4AF5-B990-30FCFE57B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54751" y="1459284"/>
              <a:ext cx="3184728" cy="224028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069755-B929-4CB9-9957-45141989C3D9}"/>
                </a:ext>
              </a:extLst>
            </p:cNvPr>
            <p:cNvSpPr txBox="1"/>
            <p:nvPr/>
          </p:nvSpPr>
          <p:spPr>
            <a:xfrm>
              <a:off x="6885384" y="1079329"/>
              <a:ext cx="36067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/>
                <a:t>Statistical Energy Analysis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AEF66C1-D0F9-4C82-BB77-5DA4B30DEE0C}"/>
              </a:ext>
            </a:extLst>
          </p:cNvPr>
          <p:cNvGrpSpPr/>
          <p:nvPr/>
        </p:nvGrpSpPr>
        <p:grpSpPr>
          <a:xfrm>
            <a:off x="3441162" y="1211869"/>
            <a:ext cx="5299516" cy="2596202"/>
            <a:chOff x="3425923" y="1211869"/>
            <a:chExt cx="5299516" cy="2596202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0B986FEC-8643-4A3D-B927-CD3C76EACC0F}"/>
                </a:ext>
              </a:extLst>
            </p:cNvPr>
            <p:cNvSpPr/>
            <p:nvPr/>
          </p:nvSpPr>
          <p:spPr>
            <a:xfrm>
              <a:off x="6094361" y="1915099"/>
              <a:ext cx="2631078" cy="1542294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high frequencies</a:t>
              </a: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E439BE3F-37C1-4F40-A54C-49D8C22C56E8}"/>
                </a:ext>
              </a:extLst>
            </p:cNvPr>
            <p:cNvSpPr/>
            <p:nvPr/>
          </p:nvSpPr>
          <p:spPr>
            <a:xfrm flipH="1">
              <a:off x="3425923" y="1915099"/>
              <a:ext cx="2668438" cy="1542294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low frequencies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367289F-35CD-4F01-A6C4-BA2F49DD95ED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1" y="1211869"/>
              <a:ext cx="0" cy="2596202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0436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 Element Component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8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05FBCD-2765-4F1D-AA5C-BEC487B24069}"/>
              </a:ext>
            </a:extLst>
          </p:cNvPr>
          <p:cNvSpPr txBox="1"/>
          <p:nvPr/>
        </p:nvSpPr>
        <p:spPr>
          <a:xfrm>
            <a:off x="172721" y="1378624"/>
            <a:ext cx="2926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/>
              <a:t>Populating </a:t>
            </a:r>
            <a:r>
              <a:rPr 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m,k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=p</a:t>
            </a:r>
            <a:r>
              <a:rPr 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/f</a:t>
            </a:r>
            <a:r>
              <a:rPr 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i="1"/>
              <a:t> at low frequencies using FE modal decomposition...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D632F91-45D3-40D5-8AFE-ACAC5ACA27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5673"/>
          <a:stretch/>
        </p:blipFill>
        <p:spPr>
          <a:xfrm>
            <a:off x="1656081" y="1157709"/>
            <a:ext cx="1298864" cy="703746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258AB2A4-6EE7-4356-AD3A-2996DA25F193}"/>
              </a:ext>
            </a:extLst>
          </p:cNvPr>
          <p:cNvGrpSpPr/>
          <p:nvPr/>
        </p:nvGrpSpPr>
        <p:grpSpPr>
          <a:xfrm>
            <a:off x="304800" y="1595568"/>
            <a:ext cx="11420923" cy="4760823"/>
            <a:chOff x="426720" y="1290768"/>
            <a:chExt cx="11420923" cy="476082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C9F33E0-8851-46FF-988C-4C9204D20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0865" y="1823260"/>
              <a:ext cx="5712380" cy="107738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72657B-9F4F-4F2E-9DA1-76240C2764D8}"/>
                </a:ext>
              </a:extLst>
            </p:cNvPr>
            <p:cNvSpPr txBox="1"/>
            <p:nvPr/>
          </p:nvSpPr>
          <p:spPr>
            <a:xfrm>
              <a:off x="10361511" y="2090315"/>
              <a:ext cx="148613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i="1"/>
                <a:t>mode shapes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FD44535-7A2E-4E2C-9CD8-0C60E740EB0C}"/>
                </a:ext>
              </a:extLst>
            </p:cNvPr>
            <p:cNvCxnSpPr>
              <a:cxnSpLocks/>
              <a:stCxn id="20" idx="3"/>
              <a:endCxn id="18" idx="1"/>
            </p:cNvCxnSpPr>
            <p:nvPr/>
          </p:nvCxnSpPr>
          <p:spPr>
            <a:xfrm>
              <a:off x="9053877" y="2400441"/>
              <a:ext cx="1307634" cy="438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2E122C6-C9E6-41C8-A6A0-94B5356D8C6A}"/>
                </a:ext>
              </a:extLst>
            </p:cNvPr>
            <p:cNvSpPr/>
            <p:nvPr/>
          </p:nvSpPr>
          <p:spPr>
            <a:xfrm>
              <a:off x="6854904" y="2090315"/>
              <a:ext cx="2198973" cy="620251"/>
            </a:xfrm>
            <a:prstGeom prst="round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1949961-E141-4067-9F0A-45D1B45AC5F0}"/>
                </a:ext>
              </a:extLst>
            </p:cNvPr>
            <p:cNvSpPr txBox="1"/>
            <p:nvPr/>
          </p:nvSpPr>
          <p:spPr>
            <a:xfrm>
              <a:off x="7613399" y="1290768"/>
              <a:ext cx="181697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i="1"/>
                <a:t>unit force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97A581B-E33B-4FE0-9298-43E0344835B4}"/>
                </a:ext>
              </a:extLst>
            </p:cNvPr>
            <p:cNvCxnSpPr>
              <a:cxnSpLocks/>
              <a:stCxn id="34" idx="3"/>
              <a:endCxn id="30" idx="1"/>
            </p:cNvCxnSpPr>
            <p:nvPr/>
          </p:nvCxnSpPr>
          <p:spPr>
            <a:xfrm flipV="1">
              <a:off x="6655273" y="1490823"/>
              <a:ext cx="958126" cy="6335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B2025E4-07D5-46D9-924E-E0FAE6FBAAFF}"/>
                </a:ext>
              </a:extLst>
            </p:cNvPr>
            <p:cNvSpPr/>
            <p:nvPr/>
          </p:nvSpPr>
          <p:spPr>
            <a:xfrm>
              <a:off x="6324600" y="1900238"/>
              <a:ext cx="330673" cy="448280"/>
            </a:xfrm>
            <a:prstGeom prst="round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411F209-5245-4212-AEB6-27E7B3B64E8C}"/>
                </a:ext>
              </a:extLst>
            </p:cNvPr>
            <p:cNvSpPr/>
            <p:nvPr/>
          </p:nvSpPr>
          <p:spPr>
            <a:xfrm>
              <a:off x="6385537" y="2400441"/>
              <a:ext cx="388643" cy="473876"/>
            </a:xfrm>
            <a:prstGeom prst="roundRect">
              <a:avLst/>
            </a:prstGeom>
            <a:solidFill>
              <a:srgbClr val="0000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BBB9158-5B0A-4396-9EA5-A96F3B0C378F}"/>
                </a:ext>
              </a:extLst>
            </p:cNvPr>
            <p:cNvSpPr txBox="1"/>
            <p:nvPr/>
          </p:nvSpPr>
          <p:spPr>
            <a:xfrm>
              <a:off x="10382391" y="3217070"/>
              <a:ext cx="138288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i="1"/>
                <a:t>natural frequencies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67009C0-91A8-42EF-AF5A-81DC7789F781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>
              <a:off x="6774180" y="2637379"/>
              <a:ext cx="3608211" cy="9336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326FBC8-5096-42DE-AD2F-CFADEB65A788}"/>
                </a:ext>
              </a:extLst>
            </p:cNvPr>
            <p:cNvGrpSpPr/>
            <p:nvPr/>
          </p:nvGrpSpPr>
          <p:grpSpPr>
            <a:xfrm>
              <a:off x="426720" y="3637766"/>
              <a:ext cx="7988300" cy="1015663"/>
              <a:chOff x="801025" y="4329410"/>
              <a:chExt cx="7988300" cy="1015663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167F13B-D863-480C-8A81-E15238B0C0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1025" y="4432417"/>
                <a:ext cx="5246636" cy="774370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304729-16EF-4FED-80DD-3B280B7669D8}"/>
                  </a:ext>
                </a:extLst>
              </p:cNvPr>
              <p:cNvSpPr txBox="1"/>
              <p:nvPr/>
            </p:nvSpPr>
            <p:spPr>
              <a:xfrm>
                <a:off x="6540500" y="4329410"/>
                <a:ext cx="2248825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i="1"/>
                  <a:t>Green's function for enclosed acoustic volume</a:t>
                </a: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8707BB2-3FC3-4CA2-99A0-95D535F5ECDA}"/>
                  </a:ext>
                </a:extLst>
              </p:cNvPr>
              <p:cNvCxnSpPr>
                <a:cxnSpLocks/>
                <a:stCxn id="48" idx="3"/>
                <a:endCxn id="46" idx="1"/>
              </p:cNvCxnSpPr>
              <p:nvPr/>
            </p:nvCxnSpPr>
            <p:spPr>
              <a:xfrm>
                <a:off x="6144341" y="4828311"/>
                <a:ext cx="396159" cy="89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5E560287-0C48-4130-BF96-25995E139A19}"/>
                  </a:ext>
                </a:extLst>
              </p:cNvPr>
              <p:cNvSpPr/>
              <p:nvPr/>
            </p:nvSpPr>
            <p:spPr>
              <a:xfrm>
                <a:off x="4518104" y="4518185"/>
                <a:ext cx="1626237" cy="620251"/>
              </a:xfrm>
              <a:prstGeom prst="roundRect">
                <a:avLst/>
              </a:prstGeom>
              <a:solidFill>
                <a:srgbClr val="00B050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6786B15A-0CF9-48B4-8196-50E09D9B9B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0233" y="2590295"/>
              <a:ext cx="167211" cy="136575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249CF8F-7FCE-4A7C-BE28-B644B9A6B6B1}"/>
                </a:ext>
              </a:extLst>
            </p:cNvPr>
            <p:cNvGrpSpPr/>
            <p:nvPr/>
          </p:nvGrpSpPr>
          <p:grpSpPr>
            <a:xfrm>
              <a:off x="3408918" y="4949268"/>
              <a:ext cx="7182560" cy="1102323"/>
              <a:chOff x="2810526" y="5390550"/>
              <a:chExt cx="7182560" cy="110232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7FDF855-80F3-4DE0-BC5F-ED45FCF466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0526" y="5390550"/>
                <a:ext cx="7182560" cy="1102323"/>
              </a:xfrm>
              <a:prstGeom prst="rect">
                <a:avLst/>
              </a:prstGeom>
            </p:spPr>
          </p:pic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EA72BA3A-E571-4480-B790-07E1B3827E2A}"/>
                  </a:ext>
                </a:extLst>
              </p:cNvPr>
              <p:cNvSpPr/>
              <p:nvPr/>
            </p:nvSpPr>
            <p:spPr>
              <a:xfrm>
                <a:off x="4919471" y="5458901"/>
                <a:ext cx="1854709" cy="423743"/>
              </a:xfrm>
              <a:prstGeom prst="roundRect">
                <a:avLst/>
              </a:prstGeom>
              <a:solidFill>
                <a:srgbClr val="FFFF00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A9C09BA3-05E0-4DFD-A7C5-51A45895AA0B}"/>
                  </a:ext>
                </a:extLst>
              </p:cNvPr>
              <p:cNvSpPr/>
              <p:nvPr/>
            </p:nvSpPr>
            <p:spPr>
              <a:xfrm>
                <a:off x="8733554" y="5467835"/>
                <a:ext cx="388643" cy="473876"/>
              </a:xfrm>
              <a:prstGeom prst="roundRect">
                <a:avLst/>
              </a:prstGeom>
              <a:solidFill>
                <a:srgbClr val="0000FF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5B2C8F0-6C29-4035-9574-72801C01E773}"/>
                </a:ext>
              </a:extLst>
            </p:cNvPr>
            <p:cNvCxnSpPr>
              <a:cxnSpLocks/>
              <a:stCxn id="66" idx="0"/>
              <a:endCxn id="37" idx="1"/>
            </p:cNvCxnSpPr>
            <p:nvPr/>
          </p:nvCxnSpPr>
          <p:spPr>
            <a:xfrm flipV="1">
              <a:off x="9526268" y="3571013"/>
              <a:ext cx="856123" cy="1455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971960D-D1EC-42BC-B525-FDA9A610A037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 flipV="1">
              <a:off x="7300750" y="2444258"/>
              <a:ext cx="3060761" cy="25822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DE3CAB21-F854-4514-8192-CB686C740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12" y="4935577"/>
            <a:ext cx="2535109" cy="192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9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3D45AA41-24FE-4E26-A072-DFD980A25626}"/>
              </a:ext>
            </a:extLst>
          </p:cNvPr>
          <p:cNvSpPr txBox="1"/>
          <p:nvPr/>
        </p:nvSpPr>
        <p:spPr>
          <a:xfrm>
            <a:off x="3740719" y="1509582"/>
            <a:ext cx="82785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1) Power input (      ) is now applied to a subsystem by specifying a spatially nonspecific MS normal force: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800"/>
              <a:t>2) (Solve) Loss factor matrices are inverted resulting in subsystem energies</a:t>
            </a:r>
          </a:p>
          <a:p>
            <a:endParaRPr lang="en-US" sz="2800"/>
          </a:p>
          <a:p>
            <a:r>
              <a:rPr lang="en-US" sz="2800"/>
              <a:t>3) Average MS pressure within the interior determined: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 Component 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9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05FBCD-2765-4F1D-AA5C-BEC487B24069}"/>
              </a:ext>
            </a:extLst>
          </p:cNvPr>
          <p:cNvSpPr txBox="1"/>
          <p:nvPr/>
        </p:nvSpPr>
        <p:spPr>
          <a:xfrm>
            <a:off x="172721" y="1378624"/>
            <a:ext cx="2926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/>
              <a:t>Populating </a:t>
            </a:r>
            <a:r>
              <a:rPr 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m,k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=p</a:t>
            </a:r>
            <a:r>
              <a:rPr 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/f</a:t>
            </a:r>
            <a:r>
              <a:rPr 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i="1"/>
              <a:t> at high frequencies using SEA...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D632F91-45D3-40D5-8AFE-ACAC5ACA27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5673"/>
          <a:stretch/>
        </p:blipFill>
        <p:spPr>
          <a:xfrm>
            <a:off x="1656081" y="1157709"/>
            <a:ext cx="1298864" cy="703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742182-6A74-4F89-8D15-7B1092CF8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21" y="3206559"/>
            <a:ext cx="3360041" cy="22466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4FE7B43-8429-4D56-9536-7DAC7C82D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8483" y="2641771"/>
            <a:ext cx="2418761" cy="7229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EBBCB5-6D9C-482D-AE74-30C68D659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483" y="5388618"/>
            <a:ext cx="2523925" cy="113708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8A96D5F-CE6B-471C-9AB1-C9105E2BCF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55" t="16966" r="72327" b="28054"/>
          <a:stretch/>
        </p:blipFill>
        <p:spPr>
          <a:xfrm>
            <a:off x="6127114" y="1620520"/>
            <a:ext cx="483979" cy="3339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CF7312-79F3-418F-B52F-0BBDB9B618A7}"/>
              </a:ext>
            </a:extLst>
          </p:cNvPr>
          <p:cNvSpPr txBox="1"/>
          <p:nvPr/>
        </p:nvSpPr>
        <p:spPr>
          <a:xfrm>
            <a:off x="166031" y="6437422"/>
            <a:ext cx="11302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*J. E. Manning, </a:t>
            </a:r>
            <a:r>
              <a:rPr lang="en-US" i="1"/>
              <a:t>Formulation of SEA parameters using mobility functions. </a:t>
            </a:r>
            <a:r>
              <a:rPr lang="en-US"/>
              <a:t>Phil. Trans. R. Soc. Lond. A, 346:477–488, 1994.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129401-39F8-402D-941B-6623FDF2A1F7}"/>
              </a:ext>
            </a:extLst>
          </p:cNvPr>
          <p:cNvSpPr txBox="1"/>
          <p:nvPr/>
        </p:nvSpPr>
        <p:spPr>
          <a:xfrm>
            <a:off x="9458037" y="2460573"/>
            <a:ext cx="18169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/>
              <a:t>mechanical conductance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E9600A-5673-4D71-9786-D1C3E9A2E5E7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8731410" y="2814516"/>
            <a:ext cx="726627" cy="201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633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 Component 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742182-6A74-4F89-8D15-7B1092CF82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16674" y="1452307"/>
            <a:ext cx="2548197" cy="170379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D45AA41-24FE-4E26-A072-DFD980A25626}"/>
              </a:ext>
            </a:extLst>
          </p:cNvPr>
          <p:cNvSpPr txBox="1"/>
          <p:nvPr/>
        </p:nvSpPr>
        <p:spPr>
          <a:xfrm>
            <a:off x="3352800" y="1113830"/>
            <a:ext cx="82541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4) MS force and resulting MS interior pressures are "projected" onto FE resolution to populate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800"/>
              <a:t>5) Phase is reintroduced assuming interior diffuse field (</a:t>
            </a:r>
            <a:r>
              <a:rPr lang="el-GR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800"/>
              <a:t> uniformly sampled from [-</a:t>
            </a:r>
            <a:r>
              <a:rPr lang="el-GR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800"/>
              <a:t>,</a:t>
            </a:r>
            <a:r>
              <a:rPr lang="el-GR" sz="2800"/>
              <a:t> </a:t>
            </a:r>
            <a:r>
              <a:rPr lang="el-GR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800"/>
              <a:t>])</a:t>
            </a:r>
            <a:endParaRPr lang="en-US" sz="24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48806A-0B98-4368-BAFA-8FD0206B72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093" r="55804" b="31521"/>
          <a:stretch/>
        </p:blipFill>
        <p:spPr>
          <a:xfrm>
            <a:off x="9667446" y="1574897"/>
            <a:ext cx="665481" cy="4358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B9E6BC-6479-4F49-BD60-821C3BD98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242" y="5410797"/>
            <a:ext cx="2979420" cy="766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8ADF23-58A6-43D3-BC72-BC92D2D12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242" y="3383919"/>
            <a:ext cx="3167698" cy="7934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EAB1CB-1FBB-4626-AD00-56D6427299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0264" y="3572078"/>
            <a:ext cx="2252663" cy="50579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4AF5AB6-9FA5-4779-AE11-FB8CCD5324C3}"/>
              </a:ext>
            </a:extLst>
          </p:cNvPr>
          <p:cNvSpPr txBox="1"/>
          <p:nvPr/>
        </p:nvSpPr>
        <p:spPr>
          <a:xfrm>
            <a:off x="3352800" y="6177560"/>
            <a:ext cx="7674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/>
              <a:t>*</a:t>
            </a:r>
            <a:r>
              <a:rPr lang="en-US"/>
              <a:t>M. N. Ichchou, et al. </a:t>
            </a:r>
            <a:r>
              <a:rPr lang="en-US" i="1"/>
              <a:t>Equivalent “rain on the roof” loads for random spatially correlated excitations in the mid-high frequency range. </a:t>
            </a:r>
            <a:r>
              <a:rPr lang="en-US"/>
              <a:t>JSV, 322:926–940, 2009.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143EB2-0FD1-4A8C-8BEE-7B43B8B6498E}"/>
              </a:ext>
            </a:extLst>
          </p:cNvPr>
          <p:cNvSpPr/>
          <p:nvPr/>
        </p:nvSpPr>
        <p:spPr>
          <a:xfrm>
            <a:off x="3893584" y="2104733"/>
            <a:ext cx="7105235" cy="2099676"/>
          </a:xfrm>
          <a:prstGeom prst="roundRect">
            <a:avLst/>
          </a:prstGeom>
          <a:solidFill>
            <a:srgbClr val="0000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0A48DC-B8AD-4B05-B3B6-F98F86B9CA74}"/>
              </a:ext>
            </a:extLst>
          </p:cNvPr>
          <p:cNvSpPr txBox="1"/>
          <p:nvPr/>
        </p:nvSpPr>
        <p:spPr>
          <a:xfrm>
            <a:off x="3972560" y="2210113"/>
            <a:ext cx="69192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NOTE: An equivalent MS force is determined assuming diffuse field conditions on exterior (approx.) by using a correction factor*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3DCC54D-5D3B-4A8E-BA97-7AED1ED2134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5345" t="26991" r="12325"/>
          <a:stretch/>
        </p:blipFill>
        <p:spPr>
          <a:xfrm>
            <a:off x="372778" y="3339234"/>
            <a:ext cx="2548197" cy="3518766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C960E8-AF39-41F3-A461-470E7E0A0CE8}"/>
              </a:ext>
            </a:extLst>
          </p:cNvPr>
          <p:cNvCxnSpPr/>
          <p:nvPr/>
        </p:nvCxnSpPr>
        <p:spPr>
          <a:xfrm flipH="1">
            <a:off x="1193180" y="2442117"/>
            <a:ext cx="780586" cy="1487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8896884-D771-4946-8602-21DC5A1A6A8B}"/>
              </a:ext>
            </a:extLst>
          </p:cNvPr>
          <p:cNvCxnSpPr>
            <a:cxnSpLocks/>
          </p:cNvCxnSpPr>
          <p:nvPr/>
        </p:nvCxnSpPr>
        <p:spPr>
          <a:xfrm>
            <a:off x="1973766" y="2442117"/>
            <a:ext cx="268354" cy="1259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7E0F6B-17A4-4737-870E-C842207B7AD2}"/>
              </a:ext>
            </a:extLst>
          </p:cNvPr>
          <p:cNvCxnSpPr/>
          <p:nvPr/>
        </p:nvCxnSpPr>
        <p:spPr>
          <a:xfrm flipH="1">
            <a:off x="1219175" y="3922923"/>
            <a:ext cx="431825" cy="0"/>
          </a:xfrm>
          <a:prstGeom prst="straightConnector1">
            <a:avLst/>
          </a:prstGeom>
          <a:ln w="31750">
            <a:solidFill>
              <a:srgbClr val="FFFF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77540E8-DEC0-4DE5-B19C-AF0CF8B38041}"/>
              </a:ext>
            </a:extLst>
          </p:cNvPr>
          <p:cNvCxnSpPr/>
          <p:nvPr/>
        </p:nvCxnSpPr>
        <p:spPr>
          <a:xfrm flipH="1">
            <a:off x="1257783" y="4125655"/>
            <a:ext cx="431825" cy="0"/>
          </a:xfrm>
          <a:prstGeom prst="straightConnector1">
            <a:avLst/>
          </a:prstGeom>
          <a:ln w="31750">
            <a:solidFill>
              <a:srgbClr val="FFFF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966678B-03C9-49B0-93B0-F352600C513E}"/>
              </a:ext>
            </a:extLst>
          </p:cNvPr>
          <p:cNvCxnSpPr/>
          <p:nvPr/>
        </p:nvCxnSpPr>
        <p:spPr>
          <a:xfrm flipH="1">
            <a:off x="1285215" y="4355739"/>
            <a:ext cx="431825" cy="0"/>
          </a:xfrm>
          <a:prstGeom prst="straightConnector1">
            <a:avLst/>
          </a:prstGeom>
          <a:ln w="31750">
            <a:solidFill>
              <a:srgbClr val="FFFF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5721B685-3F9D-4A58-B1C6-D5978ABB8E50}"/>
              </a:ext>
            </a:extLst>
          </p:cNvPr>
          <p:cNvSpPr/>
          <p:nvPr/>
        </p:nvSpPr>
        <p:spPr>
          <a:xfrm>
            <a:off x="1490772" y="4592883"/>
            <a:ext cx="54456" cy="5445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CF955D3-8D50-41B9-A6F4-B78E42740238}"/>
              </a:ext>
            </a:extLst>
          </p:cNvPr>
          <p:cNvSpPr/>
          <p:nvPr/>
        </p:nvSpPr>
        <p:spPr>
          <a:xfrm>
            <a:off x="1490772" y="4803241"/>
            <a:ext cx="54456" cy="5445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95653CB-2B07-4AE9-BC6D-CC5611FCC62F}"/>
              </a:ext>
            </a:extLst>
          </p:cNvPr>
          <p:cNvSpPr/>
          <p:nvPr/>
        </p:nvSpPr>
        <p:spPr>
          <a:xfrm>
            <a:off x="1490772" y="5013599"/>
            <a:ext cx="54456" cy="5445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59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Transfer Function Dataset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E7DE3-154C-4E26-A549-585C1E3D2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10" y="1052401"/>
            <a:ext cx="10537902" cy="572817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406F447-7E08-4C37-8200-3689043C8275}"/>
              </a:ext>
            </a:extLst>
          </p:cNvPr>
          <p:cNvGrpSpPr/>
          <p:nvPr/>
        </p:nvGrpSpPr>
        <p:grpSpPr>
          <a:xfrm>
            <a:off x="9468247" y="1427356"/>
            <a:ext cx="2543475" cy="1754852"/>
            <a:chOff x="9468247" y="1145819"/>
            <a:chExt cx="2543475" cy="20363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E35104-2958-4F75-BD46-BDFDC7821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6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79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68247" y="1145819"/>
              <a:ext cx="2543475" cy="2036389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237A1-FDAC-4ACD-B84E-9B6D6D8FEE5C}"/>
                </a:ext>
              </a:extLst>
            </p:cNvPr>
            <p:cNvSpPr/>
            <p:nvPr/>
          </p:nvSpPr>
          <p:spPr>
            <a:xfrm>
              <a:off x="10957560" y="1859280"/>
              <a:ext cx="497840" cy="1071880"/>
            </a:xfrm>
            <a:custGeom>
              <a:avLst/>
              <a:gdLst>
                <a:gd name="connsiteX0" fmla="*/ 7620 w 497840"/>
                <a:gd name="connsiteY0" fmla="*/ 66040 h 1071880"/>
                <a:gd name="connsiteX1" fmla="*/ 472440 w 497840"/>
                <a:gd name="connsiteY1" fmla="*/ 0 h 1071880"/>
                <a:gd name="connsiteX2" fmla="*/ 497840 w 497840"/>
                <a:gd name="connsiteY2" fmla="*/ 462280 h 1071880"/>
                <a:gd name="connsiteX3" fmla="*/ 452120 w 497840"/>
                <a:gd name="connsiteY3" fmla="*/ 1018540 h 1071880"/>
                <a:gd name="connsiteX4" fmla="*/ 0 w 497840"/>
                <a:gd name="connsiteY4" fmla="*/ 1071880 h 1071880"/>
                <a:gd name="connsiteX5" fmla="*/ 50800 w 497840"/>
                <a:gd name="connsiteY5" fmla="*/ 805180 h 1071880"/>
                <a:gd name="connsiteX6" fmla="*/ 43180 w 497840"/>
                <a:gd name="connsiteY6" fmla="*/ 330200 h 1071880"/>
                <a:gd name="connsiteX7" fmla="*/ 7620 w 497840"/>
                <a:gd name="connsiteY7" fmla="*/ 66040 h 107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840" h="1071880">
                  <a:moveTo>
                    <a:pt x="7620" y="66040"/>
                  </a:moveTo>
                  <a:lnTo>
                    <a:pt x="472440" y="0"/>
                  </a:lnTo>
                  <a:lnTo>
                    <a:pt x="497840" y="462280"/>
                  </a:lnTo>
                  <a:lnTo>
                    <a:pt x="452120" y="1018540"/>
                  </a:lnTo>
                  <a:lnTo>
                    <a:pt x="0" y="1071880"/>
                  </a:lnTo>
                  <a:lnTo>
                    <a:pt x="50800" y="805180"/>
                  </a:lnTo>
                  <a:lnTo>
                    <a:pt x="43180" y="330200"/>
                  </a:lnTo>
                  <a:lnTo>
                    <a:pt x="7620" y="66040"/>
                  </a:lnTo>
                  <a:close/>
                </a:path>
              </a:pathLst>
            </a:cu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11E7E4-222B-471E-B332-5A06FAE59470}"/>
              </a:ext>
            </a:extLst>
          </p:cNvPr>
          <p:cNvCxnSpPr/>
          <p:nvPr/>
        </p:nvCxnSpPr>
        <p:spPr>
          <a:xfrm>
            <a:off x="7136780" y="1304693"/>
            <a:ext cx="0" cy="36576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1E9326A-5E61-4CE6-BCF5-E636FCFDE55C}"/>
              </a:ext>
            </a:extLst>
          </p:cNvPr>
          <p:cNvSpPr txBox="1"/>
          <p:nvPr/>
        </p:nvSpPr>
        <p:spPr>
          <a:xfrm>
            <a:off x="6731867" y="1000794"/>
            <a:ext cx="1047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500 Hz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1BF5DA-4E08-49E8-BBDC-52BE442157A8}"/>
              </a:ext>
            </a:extLst>
          </p:cNvPr>
          <p:cNvSpPr/>
          <p:nvPr/>
        </p:nvSpPr>
        <p:spPr>
          <a:xfrm>
            <a:off x="685800" y="6083300"/>
            <a:ext cx="1003300" cy="409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6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5C2F1-3DE6-4986-8909-135B0212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D6E67-4E25-40E7-A0BF-7A496C4E4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280" y="1016888"/>
            <a:ext cx="11414268" cy="4186135"/>
          </a:xfrm>
        </p:spPr>
        <p:txBody>
          <a:bodyPr/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Fuselage exterior acoustic field due to propulsors during hover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E08FF-B682-4399-8335-32D195459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AC90D0-BC8C-4E2E-98E3-782A90A22875}"/>
              </a:ext>
            </a:extLst>
          </p:cNvPr>
          <p:cNvSpPr txBox="1"/>
          <p:nvPr/>
        </p:nvSpPr>
        <p:spPr>
          <a:xfrm>
            <a:off x="200736" y="1774008"/>
            <a:ext cx="398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 Acoustic Predictions for each Rotor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660880-1EC8-40BB-8F82-6B8EEAD5D742}"/>
              </a:ext>
            </a:extLst>
          </p:cNvPr>
          <p:cNvSpPr/>
          <p:nvPr/>
        </p:nvSpPr>
        <p:spPr>
          <a:xfrm>
            <a:off x="4294456" y="4219413"/>
            <a:ext cx="1327376" cy="95356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NASA Auralization Framework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6FC95B-13E5-4F32-BBF5-98B891CC5C88}"/>
              </a:ext>
            </a:extLst>
          </p:cNvPr>
          <p:cNvSpPr txBox="1"/>
          <p:nvPr/>
        </p:nvSpPr>
        <p:spPr>
          <a:xfrm>
            <a:off x="4166825" y="2729932"/>
            <a:ext cx="1890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 Sound Synthesis and Propagation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4BABDE-D9E7-4CBC-98B9-9C53A8F0E73D}"/>
              </a:ext>
            </a:extLst>
          </p:cNvPr>
          <p:cNvSpPr txBox="1"/>
          <p:nvPr/>
        </p:nvSpPr>
        <p:spPr>
          <a:xfrm>
            <a:off x="6165529" y="2716670"/>
            <a:ext cx="2066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 Auralized sound on fuselage exterior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EAC3F1-58B5-4D13-B4F9-8EB8F1F05D8E}"/>
              </a:ext>
            </a:extLst>
          </p:cNvPr>
          <p:cNvSpPr txBox="1"/>
          <p:nvPr/>
        </p:nvSpPr>
        <p:spPr>
          <a:xfrm>
            <a:off x="2001823" y="4681885"/>
            <a:ext cx="1962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Broadband Self Noise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0BC3E-95FD-4136-9FEE-E3431E451A96}"/>
              </a:ext>
            </a:extLst>
          </p:cNvPr>
          <p:cNvSpPr txBox="1"/>
          <p:nvPr/>
        </p:nvSpPr>
        <p:spPr>
          <a:xfrm>
            <a:off x="1841650" y="2325924"/>
            <a:ext cx="222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Periodic Loading + Blade Thickness Noise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68A24BA-A76C-42D9-AEBE-6BFE911FA82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621832" y="4696193"/>
            <a:ext cx="329923" cy="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C6D1757A-E80A-4693-9F3A-39D18B79CC06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4047749" y="5172979"/>
            <a:ext cx="910395" cy="586533"/>
          </a:xfrm>
          <a:prstGeom prst="bent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E33B7BF0-4294-461A-8DFB-6FAD7D151A36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4073436" y="3684602"/>
            <a:ext cx="884708" cy="534811"/>
          </a:xfrm>
          <a:prstGeom prst="bent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9E287B4-6CB3-4F97-BA60-B15479C3399C}"/>
              </a:ext>
            </a:extLst>
          </p:cNvPr>
          <p:cNvGrpSpPr/>
          <p:nvPr/>
        </p:nvGrpSpPr>
        <p:grpSpPr>
          <a:xfrm>
            <a:off x="126931" y="3684602"/>
            <a:ext cx="1719561" cy="1265479"/>
            <a:chOff x="126931" y="3684602"/>
            <a:chExt cx="1719561" cy="12654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2C272D0-7594-42A7-998F-3459644E3720}"/>
                </a:ext>
              </a:extLst>
            </p:cNvPr>
            <p:cNvGrpSpPr/>
            <p:nvPr/>
          </p:nvGrpSpPr>
          <p:grpSpPr>
            <a:xfrm>
              <a:off x="126931" y="4089695"/>
              <a:ext cx="1571297" cy="860386"/>
              <a:chOff x="3807179" y="1671043"/>
              <a:chExt cx="1644217" cy="964894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5584EF2-3433-47C1-9193-765364742EE3}"/>
                  </a:ext>
                </a:extLst>
              </p:cNvPr>
              <p:cNvGrpSpPr/>
              <p:nvPr/>
            </p:nvGrpSpPr>
            <p:grpSpPr>
              <a:xfrm>
                <a:off x="3807179" y="1671043"/>
                <a:ext cx="1644217" cy="964894"/>
                <a:chOff x="6670761" y="1650498"/>
                <a:chExt cx="3623166" cy="2155749"/>
              </a:xfrm>
            </p:grpSpPr>
            <p:sp>
              <p:nvSpPr>
                <p:cNvPr id="44" name="Arc 8">
                  <a:extLst>
                    <a:ext uri="{FF2B5EF4-FFF2-40B4-BE49-F238E27FC236}">
                      <a16:creationId xmlns:a16="http://schemas.microsoft.com/office/drawing/2014/main" id="{FC4B6D36-889A-4763-B3E0-C8F8AFA2082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6670761" y="1979039"/>
                  <a:ext cx="3623166" cy="182720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1 w 43200"/>
                    <a:gd name="T1" fmla="*/ 21849 h 22100"/>
                    <a:gd name="T2" fmla="*/ 43194 w 43200"/>
                    <a:gd name="T3" fmla="*/ 22100 h 22100"/>
                    <a:gd name="T4" fmla="*/ 21600 w 43200"/>
                    <a:gd name="T5" fmla="*/ 21600 h 2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2100" fill="none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</a:path>
                    <a:path w="43200" h="22100" stroke="0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9050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Arc 8">
                  <a:extLst>
                    <a:ext uri="{FF2B5EF4-FFF2-40B4-BE49-F238E27FC236}">
                      <a16:creationId xmlns:a16="http://schemas.microsoft.com/office/drawing/2014/main" id="{3F88DC04-E2E1-4945-A8CC-8128CA2D1C9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6670761" y="2032905"/>
                  <a:ext cx="3623166" cy="1642411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1 w 43200"/>
                    <a:gd name="T1" fmla="*/ 21849 h 22100"/>
                    <a:gd name="T2" fmla="*/ 43194 w 43200"/>
                    <a:gd name="T3" fmla="*/ 22100 h 22100"/>
                    <a:gd name="T4" fmla="*/ 21600 w 43200"/>
                    <a:gd name="T5" fmla="*/ 21600 h 2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2100" fill="none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</a:path>
                    <a:path w="43200" h="22100" stroke="0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Arc 8">
                  <a:extLst>
                    <a:ext uri="{FF2B5EF4-FFF2-40B4-BE49-F238E27FC236}">
                      <a16:creationId xmlns:a16="http://schemas.microsoft.com/office/drawing/2014/main" id="{C7DD53A1-2201-45C8-BCA2-3F149C799F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6670761" y="2018350"/>
                  <a:ext cx="3623166" cy="1467420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1 w 43200"/>
                    <a:gd name="T1" fmla="*/ 21849 h 22100"/>
                    <a:gd name="T2" fmla="*/ 43194 w 43200"/>
                    <a:gd name="T3" fmla="*/ 22100 h 22100"/>
                    <a:gd name="T4" fmla="*/ 21600 w 43200"/>
                    <a:gd name="T5" fmla="*/ 21600 h 2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2100" fill="none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</a:path>
                    <a:path w="43200" h="22100" stroke="0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Arc 8">
                  <a:extLst>
                    <a:ext uri="{FF2B5EF4-FFF2-40B4-BE49-F238E27FC236}">
                      <a16:creationId xmlns:a16="http://schemas.microsoft.com/office/drawing/2014/main" id="{1FB15A37-A3D6-4D4F-8630-AEA5A36D373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6670761" y="1973537"/>
                  <a:ext cx="3623166" cy="1286898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1 w 43200"/>
                    <a:gd name="T1" fmla="*/ 21849 h 22100"/>
                    <a:gd name="T2" fmla="*/ 43194 w 43200"/>
                    <a:gd name="T3" fmla="*/ 22100 h 22100"/>
                    <a:gd name="T4" fmla="*/ 21600 w 43200"/>
                    <a:gd name="T5" fmla="*/ 21600 h 2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2100" fill="none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</a:path>
                    <a:path w="43200" h="22100" stroke="0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Arc 8">
                  <a:extLst>
                    <a:ext uri="{FF2B5EF4-FFF2-40B4-BE49-F238E27FC236}">
                      <a16:creationId xmlns:a16="http://schemas.microsoft.com/office/drawing/2014/main" id="{FDB37F07-8E58-4493-AA9D-514920DD07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6670761" y="1987482"/>
                  <a:ext cx="3623166" cy="1003966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1 w 43200"/>
                    <a:gd name="T1" fmla="*/ 21849 h 22100"/>
                    <a:gd name="T2" fmla="*/ 43194 w 43200"/>
                    <a:gd name="T3" fmla="*/ 22100 h 22100"/>
                    <a:gd name="T4" fmla="*/ 21600 w 43200"/>
                    <a:gd name="T5" fmla="*/ 21600 h 2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2100" fill="none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</a:path>
                    <a:path w="43200" h="22100" stroke="0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Arc 8">
                  <a:extLst>
                    <a:ext uri="{FF2B5EF4-FFF2-40B4-BE49-F238E27FC236}">
                      <a16:creationId xmlns:a16="http://schemas.microsoft.com/office/drawing/2014/main" id="{C6172FF5-363A-4AED-87D7-3464FEBF04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6670761" y="1990122"/>
                  <a:ext cx="3623166" cy="679055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1 w 43200"/>
                    <a:gd name="T1" fmla="*/ 21849 h 22100"/>
                    <a:gd name="T2" fmla="*/ 43194 w 43200"/>
                    <a:gd name="T3" fmla="*/ 22100 h 22100"/>
                    <a:gd name="T4" fmla="*/ 21600 w 43200"/>
                    <a:gd name="T5" fmla="*/ 21600 h 22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2100" fill="none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</a:path>
                    <a:path w="43200" h="22100" stroke="0" extrusionOk="0">
                      <a:moveTo>
                        <a:pt x="1" y="21848"/>
                      </a:moveTo>
                      <a:cubicBezTo>
                        <a:pt x="0" y="21766"/>
                        <a:pt x="0" y="2168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1766"/>
                        <a:pt x="43198" y="21933"/>
                        <a:pt x="43194" y="221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>
                  <a:solidFill>
                    <a:sysClr val="windowText" lastClr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08F5BB3-D88D-4C2E-91CC-19B8CB0FFE03}"/>
                    </a:ext>
                  </a:extLst>
                </p:cNvPr>
                <p:cNvSpPr/>
                <p:nvPr/>
              </p:nvSpPr>
              <p:spPr>
                <a:xfrm>
                  <a:off x="6670761" y="1650498"/>
                  <a:ext cx="3623166" cy="657082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E6BB4C06-0EB7-4DE4-A287-C2D9F3B4B73E}"/>
                    </a:ext>
                  </a:extLst>
                </p:cNvPr>
                <p:cNvCxnSpPr>
                  <a:stCxn id="50" idx="4"/>
                </p:cNvCxnSpPr>
                <p:nvPr/>
              </p:nvCxnSpPr>
              <p:spPr>
                <a:xfrm>
                  <a:off x="8482345" y="2307580"/>
                  <a:ext cx="5875" cy="149866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0A3EB73F-E403-4572-8F9F-132615D0B7F5}"/>
                    </a:ext>
                  </a:extLst>
                </p:cNvPr>
                <p:cNvCxnSpPr/>
                <p:nvPr/>
              </p:nvCxnSpPr>
              <p:spPr>
                <a:xfrm flipH="1">
                  <a:off x="8816109" y="2307321"/>
                  <a:ext cx="231" cy="14704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E0C74248-365F-473E-891B-73CF3DBAF525}"/>
                    </a:ext>
                  </a:extLst>
                </p:cNvPr>
                <p:cNvCxnSpPr/>
                <p:nvPr/>
              </p:nvCxnSpPr>
              <p:spPr>
                <a:xfrm>
                  <a:off x="8155081" y="2307321"/>
                  <a:ext cx="0" cy="14704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9144612E-CE78-4795-B8D2-3E323069366A}"/>
                    </a:ext>
                  </a:extLst>
                </p:cNvPr>
                <p:cNvCxnSpPr/>
                <p:nvPr/>
              </p:nvCxnSpPr>
              <p:spPr>
                <a:xfrm flipH="1">
                  <a:off x="9134136" y="2293071"/>
                  <a:ext cx="11372" cy="13822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BC5AEEFC-7F2A-4B8E-BD12-CB8076A4EEE7}"/>
                    </a:ext>
                  </a:extLst>
                </p:cNvPr>
                <p:cNvCxnSpPr/>
                <p:nvPr/>
              </p:nvCxnSpPr>
              <p:spPr>
                <a:xfrm flipH="1">
                  <a:off x="7827818" y="2293070"/>
                  <a:ext cx="11372" cy="13822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6E21671F-9B82-4EF8-B0F1-4E7384A6612E}"/>
                    </a:ext>
                  </a:extLst>
                </p:cNvPr>
                <p:cNvCxnSpPr/>
                <p:nvPr/>
              </p:nvCxnSpPr>
              <p:spPr>
                <a:xfrm flipH="1">
                  <a:off x="9431808" y="2270543"/>
                  <a:ext cx="5562" cy="126672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869491DF-3F5F-406D-B4DE-909CE3C43D29}"/>
                    </a:ext>
                  </a:extLst>
                </p:cNvPr>
                <p:cNvCxnSpPr/>
                <p:nvPr/>
              </p:nvCxnSpPr>
              <p:spPr>
                <a:xfrm flipH="1">
                  <a:off x="7528560" y="2270544"/>
                  <a:ext cx="5176" cy="12667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9BA6EB25-9CC1-4D48-99AD-F28903D1E9AC}"/>
                    </a:ext>
                  </a:extLst>
                </p:cNvPr>
                <p:cNvCxnSpPr/>
                <p:nvPr/>
              </p:nvCxnSpPr>
              <p:spPr>
                <a:xfrm flipH="1">
                  <a:off x="9679709" y="2237917"/>
                  <a:ext cx="15335" cy="11241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510C5419-9B51-44E5-BF0D-932797A50224}"/>
                    </a:ext>
                  </a:extLst>
                </p:cNvPr>
                <p:cNvCxnSpPr/>
                <p:nvPr/>
              </p:nvCxnSpPr>
              <p:spPr>
                <a:xfrm flipH="1">
                  <a:off x="7273291" y="2237918"/>
                  <a:ext cx="7955" cy="11241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9526BC84-967E-443A-923C-A73C1E277A46}"/>
                    </a:ext>
                  </a:extLst>
                </p:cNvPr>
                <p:cNvCxnSpPr/>
                <p:nvPr/>
              </p:nvCxnSpPr>
              <p:spPr>
                <a:xfrm flipH="1">
                  <a:off x="9895258" y="2182073"/>
                  <a:ext cx="22172" cy="95219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C1802C07-BF3D-4754-B61D-79653A5B383B}"/>
                    </a:ext>
                  </a:extLst>
                </p:cNvPr>
                <p:cNvCxnSpPr/>
                <p:nvPr/>
              </p:nvCxnSpPr>
              <p:spPr>
                <a:xfrm flipH="1">
                  <a:off x="7067551" y="2182073"/>
                  <a:ext cx="7619" cy="95219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8657C16E-8FC6-4865-8EB5-94BB6C47C9F4}"/>
                    </a:ext>
                  </a:extLst>
                </p:cNvPr>
                <p:cNvCxnSpPr/>
                <p:nvPr/>
              </p:nvCxnSpPr>
              <p:spPr>
                <a:xfrm flipH="1">
                  <a:off x="10050780" y="2141190"/>
                  <a:ext cx="30056" cy="7887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800B9F3D-E118-410D-B6E1-84E5A5B7C234}"/>
                    </a:ext>
                  </a:extLst>
                </p:cNvPr>
                <p:cNvCxnSpPr/>
                <p:nvPr/>
              </p:nvCxnSpPr>
              <p:spPr>
                <a:xfrm flipH="1">
                  <a:off x="6911340" y="2136220"/>
                  <a:ext cx="6786" cy="7936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61CA6BEF-81C1-496C-8D51-13835236D622}"/>
                    </a:ext>
                  </a:extLst>
                </p:cNvPr>
                <p:cNvCxnSpPr/>
                <p:nvPr/>
              </p:nvCxnSpPr>
              <p:spPr>
                <a:xfrm flipH="1">
                  <a:off x="10153650" y="2104978"/>
                  <a:ext cx="25399" cy="60437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0E71C81C-E6DF-4B36-9ACF-016B31AD95B0}"/>
                    </a:ext>
                  </a:extLst>
                </p:cNvPr>
                <p:cNvCxnSpPr/>
                <p:nvPr/>
              </p:nvCxnSpPr>
              <p:spPr>
                <a:xfrm>
                  <a:off x="6804293" y="2093996"/>
                  <a:ext cx="4178" cy="61535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E4BE032-6584-424C-BC16-20CC44C53729}"/>
                  </a:ext>
                </a:extLst>
              </p:cNvPr>
              <p:cNvSpPr/>
              <p:nvPr/>
            </p:nvSpPr>
            <p:spPr>
              <a:xfrm>
                <a:off x="5004531" y="2006126"/>
                <a:ext cx="135086" cy="125395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DBADC35-34D1-483C-A8A3-49AEC94D36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947" b="10444"/>
            <a:stretch/>
          </p:blipFill>
          <p:spPr>
            <a:xfrm>
              <a:off x="491595" y="4027287"/>
              <a:ext cx="762000" cy="409460"/>
            </a:xfrm>
            <a:prstGeom prst="rect">
              <a:avLst/>
            </a:prstGeom>
            <a:scene3d>
              <a:camera prst="orthographicFront">
                <a:rot lat="17699985" lon="0" rev="0"/>
              </a:camera>
              <a:lightRig rig="threePt" dir="t"/>
            </a:scene3d>
          </p:spPr>
        </p:pic>
        <p:cxnSp>
          <p:nvCxnSpPr>
            <p:cNvPr id="109" name="Connector: Elbow 108">
              <a:extLst>
                <a:ext uri="{FF2B5EF4-FFF2-40B4-BE49-F238E27FC236}">
                  <a16:creationId xmlns:a16="http://schemas.microsoft.com/office/drawing/2014/main" id="{465BDE36-D3F6-4E71-922E-83270BBED5DB}"/>
                </a:ext>
              </a:extLst>
            </p:cNvPr>
            <p:cNvCxnSpPr>
              <a:cxnSpLocks/>
              <a:stCxn id="67" idx="0"/>
            </p:cNvCxnSpPr>
            <p:nvPr/>
          </p:nvCxnSpPr>
          <p:spPr>
            <a:xfrm rot="5400000" flipH="1" flipV="1">
              <a:off x="1239169" y="3781163"/>
              <a:ext cx="703883" cy="510762"/>
            </a:xfrm>
            <a:prstGeom prst="bentConnector2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3" name="Connector: Elbow 112">
            <a:extLst>
              <a:ext uri="{FF2B5EF4-FFF2-40B4-BE49-F238E27FC236}">
                <a16:creationId xmlns:a16="http://schemas.microsoft.com/office/drawing/2014/main" id="{79B4E135-BAF8-4D3D-94FD-788D0D0430D1}"/>
              </a:ext>
            </a:extLst>
          </p:cNvPr>
          <p:cNvCxnSpPr>
            <a:cxnSpLocks/>
            <a:stCxn id="67" idx="4"/>
          </p:cNvCxnSpPr>
          <p:nvPr/>
        </p:nvCxnSpPr>
        <p:spPr>
          <a:xfrm rot="16200000" flipH="1">
            <a:off x="948659" y="4887367"/>
            <a:ext cx="1259214" cy="485075"/>
          </a:xfrm>
          <a:prstGeom prst="bentConnector2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18">
            <a:extLst>
              <a:ext uri="{FF2B5EF4-FFF2-40B4-BE49-F238E27FC236}">
                <a16:creationId xmlns:a16="http://schemas.microsoft.com/office/drawing/2014/main" id="{19C6D7BA-0153-49F2-984C-3812DC2970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83"/>
          <a:stretch/>
        </p:blipFill>
        <p:spPr>
          <a:xfrm>
            <a:off x="1820804" y="4980097"/>
            <a:ext cx="2226945" cy="172203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CB335818-419B-47B9-8DA7-09C6AE212B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22" b="1"/>
          <a:stretch/>
        </p:blipFill>
        <p:spPr>
          <a:xfrm>
            <a:off x="1885542" y="2813857"/>
            <a:ext cx="2226945" cy="174148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0D19A17B-441A-4BDC-9BC2-3D8FB8ECBA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70"/>
          <a:stretch/>
        </p:blipFill>
        <p:spPr>
          <a:xfrm>
            <a:off x="5964774" y="3833796"/>
            <a:ext cx="2226945" cy="1742423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AE22F8CB-AA2A-40E4-933B-98EB2DE60960}"/>
              </a:ext>
            </a:extLst>
          </p:cNvPr>
          <p:cNvGrpSpPr/>
          <p:nvPr/>
        </p:nvGrpSpPr>
        <p:grpSpPr>
          <a:xfrm>
            <a:off x="8323362" y="3206872"/>
            <a:ext cx="3804081" cy="2507224"/>
            <a:chOff x="4590129" y="1880569"/>
            <a:chExt cx="7149075" cy="4612306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A679CDFA-0673-46ED-87FF-C067F4FB9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0129" y="1880569"/>
              <a:ext cx="7149075" cy="4612306"/>
            </a:xfrm>
            <a:prstGeom prst="rect">
              <a:avLst/>
            </a:prstGeom>
          </p:spPr>
        </p:pic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E9BBB2-F7EC-4BCF-9360-3DF37591DC97}"/>
                </a:ext>
              </a:extLst>
            </p:cNvPr>
            <p:cNvSpPr/>
            <p:nvPr/>
          </p:nvSpPr>
          <p:spPr>
            <a:xfrm>
              <a:off x="9997440" y="2453640"/>
              <a:ext cx="659130" cy="963930"/>
            </a:xfrm>
            <a:custGeom>
              <a:avLst/>
              <a:gdLst>
                <a:gd name="connsiteX0" fmla="*/ 110490 w 651510"/>
                <a:gd name="connsiteY0" fmla="*/ 0 h 925830"/>
                <a:gd name="connsiteX1" fmla="*/ 0 w 651510"/>
                <a:gd name="connsiteY1" fmla="*/ 499110 h 925830"/>
                <a:gd name="connsiteX2" fmla="*/ 544830 w 651510"/>
                <a:gd name="connsiteY2" fmla="*/ 925830 h 925830"/>
                <a:gd name="connsiteX3" fmla="*/ 651510 w 651510"/>
                <a:gd name="connsiteY3" fmla="*/ 480060 h 925830"/>
                <a:gd name="connsiteX4" fmla="*/ 476250 w 651510"/>
                <a:gd name="connsiteY4" fmla="*/ 194310 h 925830"/>
                <a:gd name="connsiteX5" fmla="*/ 110490 w 651510"/>
                <a:gd name="connsiteY5" fmla="*/ 0 h 925830"/>
                <a:gd name="connsiteX0" fmla="*/ 102870 w 651510"/>
                <a:gd name="connsiteY0" fmla="*/ 0 h 963930"/>
                <a:gd name="connsiteX1" fmla="*/ 0 w 651510"/>
                <a:gd name="connsiteY1" fmla="*/ 537210 h 963930"/>
                <a:gd name="connsiteX2" fmla="*/ 544830 w 651510"/>
                <a:gd name="connsiteY2" fmla="*/ 963930 h 963930"/>
                <a:gd name="connsiteX3" fmla="*/ 651510 w 651510"/>
                <a:gd name="connsiteY3" fmla="*/ 518160 h 963930"/>
                <a:gd name="connsiteX4" fmla="*/ 476250 w 651510"/>
                <a:gd name="connsiteY4" fmla="*/ 232410 h 963930"/>
                <a:gd name="connsiteX5" fmla="*/ 102870 w 651510"/>
                <a:gd name="connsiteY5" fmla="*/ 0 h 963930"/>
                <a:gd name="connsiteX0" fmla="*/ 110490 w 659130"/>
                <a:gd name="connsiteY0" fmla="*/ 0 h 963930"/>
                <a:gd name="connsiteX1" fmla="*/ 0 w 659130"/>
                <a:gd name="connsiteY1" fmla="*/ 525780 h 963930"/>
                <a:gd name="connsiteX2" fmla="*/ 552450 w 659130"/>
                <a:gd name="connsiteY2" fmla="*/ 963930 h 963930"/>
                <a:gd name="connsiteX3" fmla="*/ 659130 w 659130"/>
                <a:gd name="connsiteY3" fmla="*/ 518160 h 963930"/>
                <a:gd name="connsiteX4" fmla="*/ 483870 w 659130"/>
                <a:gd name="connsiteY4" fmla="*/ 232410 h 963930"/>
                <a:gd name="connsiteX5" fmla="*/ 110490 w 659130"/>
                <a:gd name="connsiteY5" fmla="*/ 0 h 9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130" h="963930">
                  <a:moveTo>
                    <a:pt x="110490" y="0"/>
                  </a:moveTo>
                  <a:lnTo>
                    <a:pt x="0" y="525780"/>
                  </a:lnTo>
                  <a:lnTo>
                    <a:pt x="552450" y="963930"/>
                  </a:lnTo>
                  <a:lnTo>
                    <a:pt x="659130" y="518160"/>
                  </a:lnTo>
                  <a:lnTo>
                    <a:pt x="483870" y="232410"/>
                  </a:lnTo>
                  <a:lnTo>
                    <a:pt x="1104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2ABC0CE-5C56-4264-AB89-69634386993E}"/>
                </a:ext>
              </a:extLst>
            </p:cNvPr>
            <p:cNvSpPr/>
            <p:nvPr/>
          </p:nvSpPr>
          <p:spPr>
            <a:xfrm>
              <a:off x="9848850" y="3299460"/>
              <a:ext cx="712470" cy="339090"/>
            </a:xfrm>
            <a:custGeom>
              <a:avLst/>
              <a:gdLst>
                <a:gd name="connsiteX0" fmla="*/ 34290 w 712470"/>
                <a:gd name="connsiteY0" fmla="*/ 0 h 331470"/>
                <a:gd name="connsiteX1" fmla="*/ 472440 w 712470"/>
                <a:gd name="connsiteY1" fmla="*/ 213360 h 331470"/>
                <a:gd name="connsiteX2" fmla="*/ 689610 w 712470"/>
                <a:gd name="connsiteY2" fmla="*/ 87630 h 331470"/>
                <a:gd name="connsiteX3" fmla="*/ 712470 w 712470"/>
                <a:gd name="connsiteY3" fmla="*/ 198120 h 331470"/>
                <a:gd name="connsiteX4" fmla="*/ 441960 w 712470"/>
                <a:gd name="connsiteY4" fmla="*/ 331470 h 331470"/>
                <a:gd name="connsiteX5" fmla="*/ 0 w 712470"/>
                <a:gd name="connsiteY5" fmla="*/ 64770 h 331470"/>
                <a:gd name="connsiteX6" fmla="*/ 34290 w 712470"/>
                <a:gd name="connsiteY6" fmla="*/ 0 h 331470"/>
                <a:gd name="connsiteX0" fmla="*/ 38100 w 712470"/>
                <a:gd name="connsiteY0" fmla="*/ 0 h 339090"/>
                <a:gd name="connsiteX1" fmla="*/ 472440 w 712470"/>
                <a:gd name="connsiteY1" fmla="*/ 220980 h 339090"/>
                <a:gd name="connsiteX2" fmla="*/ 689610 w 712470"/>
                <a:gd name="connsiteY2" fmla="*/ 95250 h 339090"/>
                <a:gd name="connsiteX3" fmla="*/ 712470 w 712470"/>
                <a:gd name="connsiteY3" fmla="*/ 205740 h 339090"/>
                <a:gd name="connsiteX4" fmla="*/ 441960 w 712470"/>
                <a:gd name="connsiteY4" fmla="*/ 339090 h 339090"/>
                <a:gd name="connsiteX5" fmla="*/ 0 w 712470"/>
                <a:gd name="connsiteY5" fmla="*/ 72390 h 339090"/>
                <a:gd name="connsiteX6" fmla="*/ 38100 w 712470"/>
                <a:gd name="connsiteY6" fmla="*/ 0 h 33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2470" h="339090">
                  <a:moveTo>
                    <a:pt x="38100" y="0"/>
                  </a:moveTo>
                  <a:lnTo>
                    <a:pt x="472440" y="220980"/>
                  </a:lnTo>
                  <a:lnTo>
                    <a:pt x="689610" y="95250"/>
                  </a:lnTo>
                  <a:lnTo>
                    <a:pt x="712470" y="205740"/>
                  </a:lnTo>
                  <a:lnTo>
                    <a:pt x="441960" y="339090"/>
                  </a:lnTo>
                  <a:lnTo>
                    <a:pt x="0" y="7239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213C109-983F-4871-B7AA-CE13954EBB22}"/>
                </a:ext>
              </a:extLst>
            </p:cNvPr>
            <p:cNvSpPr/>
            <p:nvPr/>
          </p:nvSpPr>
          <p:spPr>
            <a:xfrm>
              <a:off x="9662160" y="2453640"/>
              <a:ext cx="300990" cy="384810"/>
            </a:xfrm>
            <a:custGeom>
              <a:avLst/>
              <a:gdLst>
                <a:gd name="connsiteX0" fmla="*/ 45720 w 300990"/>
                <a:gd name="connsiteY0" fmla="*/ 384810 h 384810"/>
                <a:gd name="connsiteX1" fmla="*/ 194310 w 300990"/>
                <a:gd name="connsiteY1" fmla="*/ 110490 h 384810"/>
                <a:gd name="connsiteX2" fmla="*/ 300990 w 300990"/>
                <a:gd name="connsiteY2" fmla="*/ 41910 h 384810"/>
                <a:gd name="connsiteX3" fmla="*/ 179070 w 300990"/>
                <a:gd name="connsiteY3" fmla="*/ 0 h 384810"/>
                <a:gd name="connsiteX4" fmla="*/ 0 w 300990"/>
                <a:gd name="connsiteY4" fmla="*/ 209550 h 384810"/>
                <a:gd name="connsiteX5" fmla="*/ 45720 w 300990"/>
                <a:gd name="connsiteY5" fmla="*/ 384810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990" h="384810">
                  <a:moveTo>
                    <a:pt x="45720" y="384810"/>
                  </a:moveTo>
                  <a:lnTo>
                    <a:pt x="194310" y="110490"/>
                  </a:lnTo>
                  <a:lnTo>
                    <a:pt x="300990" y="41910"/>
                  </a:lnTo>
                  <a:lnTo>
                    <a:pt x="179070" y="0"/>
                  </a:lnTo>
                  <a:lnTo>
                    <a:pt x="0" y="209550"/>
                  </a:lnTo>
                  <a:lnTo>
                    <a:pt x="45720" y="3848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4933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39D9F-8BE7-4377-96A2-270F154F9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Auralization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2AEB0-955B-4A56-9694-F91EA470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13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E64800-41D6-4E75-A5FC-5580A11497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754"/>
          <a:stretch/>
        </p:blipFill>
        <p:spPr>
          <a:xfrm>
            <a:off x="163294" y="1164111"/>
            <a:ext cx="6166624" cy="178512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1E0A447-1270-46A0-BB4C-4C4B314FFC47}"/>
              </a:ext>
            </a:extLst>
          </p:cNvPr>
          <p:cNvGrpSpPr/>
          <p:nvPr/>
        </p:nvGrpSpPr>
        <p:grpSpPr>
          <a:xfrm>
            <a:off x="0" y="3060945"/>
            <a:ext cx="7270957" cy="3797055"/>
            <a:chOff x="0" y="3060945"/>
            <a:chExt cx="7270957" cy="379705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E4B489-7141-4EA3-B6AC-4086285940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102"/>
            <a:stretch/>
          </p:blipFill>
          <p:spPr>
            <a:xfrm>
              <a:off x="0" y="3060945"/>
              <a:ext cx="7270957" cy="3797055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7C2FA4-B2CC-4921-83B3-D0FF5893939C}"/>
                </a:ext>
              </a:extLst>
            </p:cNvPr>
            <p:cNvCxnSpPr>
              <a:cxnSpLocks/>
            </p:cNvCxnSpPr>
            <p:nvPr/>
          </p:nvCxnSpPr>
          <p:spPr>
            <a:xfrm>
              <a:off x="4513270" y="3169920"/>
              <a:ext cx="0" cy="297032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D755242-F61B-410F-AD3D-30B4B8472E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3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0228" y="2139031"/>
            <a:ext cx="4453054" cy="337458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D204DB-9AAD-43C7-8250-A0E8BBD3F16C}"/>
              </a:ext>
            </a:extLst>
          </p:cNvPr>
          <p:cNvCxnSpPr>
            <a:cxnSpLocks/>
          </p:cNvCxnSpPr>
          <p:nvPr/>
        </p:nvCxnSpPr>
        <p:spPr>
          <a:xfrm flipV="1">
            <a:off x="6656738" y="3557239"/>
            <a:ext cx="1684529" cy="1351887"/>
          </a:xfrm>
          <a:prstGeom prst="line">
            <a:avLst/>
          </a:prstGeom>
          <a:ln w="3810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591B06D-D4C4-455F-8A12-32D6C0F74DFA}"/>
              </a:ext>
            </a:extLst>
          </p:cNvPr>
          <p:cNvCxnSpPr>
            <a:cxnSpLocks/>
          </p:cNvCxnSpPr>
          <p:nvPr/>
        </p:nvCxnSpPr>
        <p:spPr>
          <a:xfrm flipV="1">
            <a:off x="6414739" y="3826321"/>
            <a:ext cx="2617749" cy="2259485"/>
          </a:xfrm>
          <a:prstGeom prst="line">
            <a:avLst/>
          </a:prstGeom>
          <a:ln w="38100">
            <a:solidFill>
              <a:srgbClr val="FF0000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EC36D2B-8FF1-4751-8EB9-7F6B14AEDC22}"/>
              </a:ext>
            </a:extLst>
          </p:cNvPr>
          <p:cNvSpPr txBox="1"/>
          <p:nvPr/>
        </p:nvSpPr>
        <p:spPr>
          <a:xfrm rot="18985176">
            <a:off x="6717972" y="4933183"/>
            <a:ext cx="1175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interior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A6A07E-AD97-4FA1-92D6-3248003A6495}"/>
              </a:ext>
            </a:extLst>
          </p:cNvPr>
          <p:cNvSpPr txBox="1"/>
          <p:nvPr/>
        </p:nvSpPr>
        <p:spPr>
          <a:xfrm rot="19474334">
            <a:off x="6740190" y="3917052"/>
            <a:ext cx="1175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exterior</a:t>
            </a:r>
          </a:p>
        </p:txBody>
      </p:sp>
      <p:pic>
        <p:nvPicPr>
          <p:cNvPr id="4" name="example_exterior_uam">
            <a:hlinkClick r:id="" action="ppaction://media"/>
            <a:extLst>
              <a:ext uri="{FF2B5EF4-FFF2-40B4-BE49-F238E27FC236}">
                <a16:creationId xmlns:a16="http://schemas.microsoft.com/office/drawing/2014/main" id="{DABB065C-DD1F-4EEC-800E-11041ED15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8760" y="1459076"/>
            <a:ext cx="914400" cy="786633"/>
          </a:xfrm>
          <a:prstGeom prst="rect">
            <a:avLst/>
          </a:prstGeom>
          <a:ln>
            <a:noFill/>
          </a:ln>
        </p:spPr>
      </p:pic>
      <p:pic>
        <p:nvPicPr>
          <p:cNvPr id="7" name="example_interior_uam">
            <a:hlinkClick r:id="" action="ppaction://media"/>
            <a:extLst>
              <a:ext uri="{FF2B5EF4-FFF2-40B4-BE49-F238E27FC236}">
                <a16:creationId xmlns:a16="http://schemas.microsoft.com/office/drawing/2014/main" id="{33A92313-7167-4A6B-B567-22D2F6558D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7059"/>
                    </a14:imgEffect>
                    <a14:imgEffect>
                      <a14:saturation sat="23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6933" y="13951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9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8D3B56-5469-4EAF-AC01-CBE54257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10C285-1997-4D07-95AC-AA3DECCB1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479266"/>
            <a:ext cx="11521440" cy="5555773"/>
          </a:xfrm>
        </p:spPr>
        <p:txBody>
          <a:bodyPr/>
          <a:lstStyle/>
          <a:p>
            <a:pPr marL="0" indent="0">
              <a:buNone/>
            </a:pPr>
            <a:r>
              <a:rPr lang="en-US" sz="3600" b="1"/>
              <a:t>Conclusions</a:t>
            </a:r>
            <a:endParaRPr lang="en-US" sz="3200" b="1"/>
          </a:p>
          <a:p>
            <a:r>
              <a:rPr lang="en-US" sz="3200"/>
              <a:t>Hybrid auralization procedure demonstrated</a:t>
            </a:r>
          </a:p>
          <a:p>
            <a:pPr lvl="1"/>
            <a:r>
              <a:rPr lang="en-US" sz="2800"/>
              <a:t>Deterministic, FE-based detail at low frequencies</a:t>
            </a:r>
          </a:p>
          <a:p>
            <a:pPr lvl="1"/>
            <a:r>
              <a:rPr lang="en-US" sz="2800"/>
              <a:t>May be likened to an equalizer array with detail corresponding to the SEA subsystem partitioning scheme at high frequencies</a:t>
            </a:r>
          </a:p>
          <a:p>
            <a:pPr lvl="1"/>
            <a:r>
              <a:rPr lang="en-US" sz="2800"/>
              <a:t>Congruous transfer function dataset amenable to various dynamic loads</a:t>
            </a:r>
          </a:p>
          <a:p>
            <a:pPr lvl="1"/>
            <a:r>
              <a:rPr lang="en-US" sz="2800"/>
              <a:t>Adjustable simulation fidelity </a:t>
            </a:r>
          </a:p>
          <a:p>
            <a:endParaRPr lang="en-US" sz="3200"/>
          </a:p>
          <a:p>
            <a:pPr marL="0" indent="0">
              <a:buNone/>
            </a:pPr>
            <a:r>
              <a:rPr lang="en-US" sz="3600" b="1"/>
              <a:t>Future Focus</a:t>
            </a:r>
            <a:endParaRPr lang="en-US" sz="3200" b="1"/>
          </a:p>
          <a:p>
            <a:r>
              <a:rPr lang="en-US" sz="3200"/>
              <a:t>Turbulent boundary layer excitation</a:t>
            </a:r>
          </a:p>
          <a:p>
            <a:r>
              <a:rPr lang="en-US" sz="3200"/>
              <a:t>Implementation within flight simulator systems</a:t>
            </a:r>
          </a:p>
          <a:p>
            <a:endParaRPr lang="en-US" sz="320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2855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484C51-7545-40CA-90CB-66709F99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13ABB-0909-4497-93ED-7CE43482FF72}"/>
              </a:ext>
            </a:extLst>
          </p:cNvPr>
          <p:cNvSpPr txBox="1"/>
          <p:nvPr/>
        </p:nvSpPr>
        <p:spPr>
          <a:xfrm>
            <a:off x="4908645" y="2705725"/>
            <a:ext cx="23747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690801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D379-5B62-457F-B305-F2A83D58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Fuselage Properties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C9EFD-9257-4E0A-B7BD-64631075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0ADA3E-70F2-481B-A945-A103FF907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14" y="1369680"/>
            <a:ext cx="11687175" cy="2371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21EA91-0EAE-4662-8E13-410457686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14" y="4447753"/>
            <a:ext cx="116395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26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D379-5B62-457F-B305-F2A83D58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Representative pressure spectrum from eight propulsors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C9EFD-9257-4E0A-B7BD-64631075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74D6FE-0861-4D05-89E3-0EB808353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834" y="1661088"/>
            <a:ext cx="7854144" cy="501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37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D379-5B62-457F-B305-F2A83D58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Fuselage/Interior Mode Count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C9EFD-9257-4E0A-B7BD-64631075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2986A-E236-4409-8389-6FEEEAF6B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776" y="1526182"/>
            <a:ext cx="8079720" cy="45388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A20909-94A5-4B59-BC8C-3EB252EA5BC0}"/>
              </a:ext>
            </a:extLst>
          </p:cNvPr>
          <p:cNvSpPr txBox="1"/>
          <p:nvPr/>
        </p:nvSpPr>
        <p:spPr>
          <a:xfrm>
            <a:off x="8957478" y="2034013"/>
            <a:ext cx="3234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/>
              <a:t>1393 structural modes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2CFD15-8047-43A3-8C78-2846CCD49A31}"/>
              </a:ext>
            </a:extLst>
          </p:cNvPr>
          <p:cNvSpPr txBox="1"/>
          <p:nvPr/>
        </p:nvSpPr>
        <p:spPr>
          <a:xfrm>
            <a:off x="9012752" y="2723998"/>
            <a:ext cx="3234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bg2">
                    <a:lumMod val="75000"/>
                  </a:schemeClr>
                </a:solidFill>
              </a:rPr>
              <a:t>502 acoustic modes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4D24BC-6870-42C1-8286-9F4E7019717F}"/>
              </a:ext>
            </a:extLst>
          </p:cNvPr>
          <p:cNvSpPr txBox="1"/>
          <p:nvPr/>
        </p:nvSpPr>
        <p:spPr>
          <a:xfrm>
            <a:off x="1698296" y="6065064"/>
            <a:ext cx="7870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/>
              <a:t>Modes included in analysis based on sliding envelope sized by a rudimentary convergence study </a:t>
            </a:r>
          </a:p>
        </p:txBody>
      </p:sp>
    </p:spTree>
    <p:extLst>
      <p:ext uri="{BB962C8B-B14F-4D97-AF65-F5344CB8AC3E}">
        <p14:creationId xmlns:p14="http://schemas.microsoft.com/office/powerpoint/2010/main" val="3111362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46413-0DF1-4628-8F90-B171EC56C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14" y="1247299"/>
            <a:ext cx="8987263" cy="5487576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Interior Sound Field Diffusivity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06F447-7E08-4C37-8200-3689043C8275}"/>
              </a:ext>
            </a:extLst>
          </p:cNvPr>
          <p:cNvGrpSpPr/>
          <p:nvPr/>
        </p:nvGrpSpPr>
        <p:grpSpPr>
          <a:xfrm>
            <a:off x="9468247" y="1427356"/>
            <a:ext cx="2543475" cy="1754852"/>
            <a:chOff x="9468247" y="1145819"/>
            <a:chExt cx="2543475" cy="20363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E35104-2958-4F75-BD46-BDFDC7821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6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79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468247" y="1145819"/>
              <a:ext cx="2543475" cy="2036389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5B237A1-FDAC-4ACD-B84E-9B6D6D8FEE5C}"/>
                </a:ext>
              </a:extLst>
            </p:cNvPr>
            <p:cNvSpPr/>
            <p:nvPr/>
          </p:nvSpPr>
          <p:spPr>
            <a:xfrm>
              <a:off x="10957560" y="1859280"/>
              <a:ext cx="497840" cy="1071880"/>
            </a:xfrm>
            <a:custGeom>
              <a:avLst/>
              <a:gdLst>
                <a:gd name="connsiteX0" fmla="*/ 7620 w 497840"/>
                <a:gd name="connsiteY0" fmla="*/ 66040 h 1071880"/>
                <a:gd name="connsiteX1" fmla="*/ 472440 w 497840"/>
                <a:gd name="connsiteY1" fmla="*/ 0 h 1071880"/>
                <a:gd name="connsiteX2" fmla="*/ 497840 w 497840"/>
                <a:gd name="connsiteY2" fmla="*/ 462280 h 1071880"/>
                <a:gd name="connsiteX3" fmla="*/ 452120 w 497840"/>
                <a:gd name="connsiteY3" fmla="*/ 1018540 h 1071880"/>
                <a:gd name="connsiteX4" fmla="*/ 0 w 497840"/>
                <a:gd name="connsiteY4" fmla="*/ 1071880 h 1071880"/>
                <a:gd name="connsiteX5" fmla="*/ 50800 w 497840"/>
                <a:gd name="connsiteY5" fmla="*/ 805180 h 1071880"/>
                <a:gd name="connsiteX6" fmla="*/ 43180 w 497840"/>
                <a:gd name="connsiteY6" fmla="*/ 330200 h 1071880"/>
                <a:gd name="connsiteX7" fmla="*/ 7620 w 497840"/>
                <a:gd name="connsiteY7" fmla="*/ 66040 h 107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840" h="1071880">
                  <a:moveTo>
                    <a:pt x="7620" y="66040"/>
                  </a:moveTo>
                  <a:lnTo>
                    <a:pt x="472440" y="0"/>
                  </a:lnTo>
                  <a:lnTo>
                    <a:pt x="497840" y="462280"/>
                  </a:lnTo>
                  <a:lnTo>
                    <a:pt x="452120" y="1018540"/>
                  </a:lnTo>
                  <a:lnTo>
                    <a:pt x="0" y="1071880"/>
                  </a:lnTo>
                  <a:lnTo>
                    <a:pt x="50800" y="805180"/>
                  </a:lnTo>
                  <a:lnTo>
                    <a:pt x="43180" y="330200"/>
                  </a:lnTo>
                  <a:lnTo>
                    <a:pt x="7620" y="66040"/>
                  </a:lnTo>
                  <a:close/>
                </a:path>
              </a:pathLst>
            </a:custGeom>
            <a:solidFill>
              <a:srgbClr val="FF0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25BDD6B-1E02-4297-8C65-EBFE16D2AF8E}"/>
              </a:ext>
            </a:extLst>
          </p:cNvPr>
          <p:cNvSpPr/>
          <p:nvPr/>
        </p:nvSpPr>
        <p:spPr>
          <a:xfrm>
            <a:off x="1132509" y="6367346"/>
            <a:ext cx="1092819" cy="367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2B2E0D-C289-4EBC-A3D2-363CAF13E9BF}"/>
              </a:ext>
            </a:extLst>
          </p:cNvPr>
          <p:cNvSpPr/>
          <p:nvPr/>
        </p:nvSpPr>
        <p:spPr>
          <a:xfrm>
            <a:off x="7819524" y="6425969"/>
            <a:ext cx="1948944" cy="367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40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D379-5B62-457F-B305-F2A83D58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 Modeling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C9EFD-9257-4E0A-B7BD-64631075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20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56B23F-4843-40FB-99DA-30F7CEA678C5}"/>
              </a:ext>
            </a:extLst>
          </p:cNvPr>
          <p:cNvGrpSpPr/>
          <p:nvPr/>
        </p:nvGrpSpPr>
        <p:grpSpPr>
          <a:xfrm>
            <a:off x="1095453" y="1317788"/>
            <a:ext cx="9144000" cy="4619083"/>
            <a:chOff x="1095453" y="1497670"/>
            <a:chExt cx="9144000" cy="46190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4254567-42FF-4B52-91B9-9A930A368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5453" y="1497670"/>
              <a:ext cx="9144000" cy="108146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CA29732-D25D-456B-8BA5-BFD970311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5453" y="2645765"/>
              <a:ext cx="9144000" cy="34709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9116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D379-5B62-457F-B305-F2A83D58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 Modeling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C9EFD-9257-4E0A-B7BD-64631075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D9F-BDBC-4006-ACC2-1178DE856CB2}" type="slidenum">
              <a:rPr lang="en-US" smtClean="0"/>
              <a:t>21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1D9895-47A7-4BC1-82C6-3C2152F2C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849958"/>
            <a:ext cx="10058400" cy="277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55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50FAA76491A64796CD5C170DC73448" ma:contentTypeVersion="12" ma:contentTypeDescription="Create a new document." ma:contentTypeScope="" ma:versionID="1ffd209bde2f1d9471ee116f9d7250f0">
  <xsd:schema xmlns:xsd="http://www.w3.org/2001/XMLSchema" xmlns:xs="http://www.w3.org/2001/XMLSchema" xmlns:p="http://schemas.microsoft.com/office/2006/metadata/properties" xmlns:ns2="9a3ae754-39ee-40a3-81f0-4047adb63a8b" xmlns:ns3="3835ab3f-314c-4ed9-b606-8b6dfb0188a7" targetNamespace="http://schemas.microsoft.com/office/2006/metadata/properties" ma:root="true" ma:fieldsID="19a97af1dc0482cba7db3bb13bf03e85" ns2:_="" ns3:_="">
    <xsd:import namespace="9a3ae754-39ee-40a3-81f0-4047adb63a8b"/>
    <xsd:import namespace="3835ab3f-314c-4ed9-b606-8b6dfb0188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ae754-39ee-40a3-81f0-4047adb63a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35ab3f-314c-4ed9-b606-8b6dfb0188a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7A2529-4723-4C92-8045-4401B633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3ae754-39ee-40a3-81f0-4047adb63a8b"/>
    <ds:schemaRef ds:uri="3835ab3f-314c-4ed9-b606-8b6dfb0188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70109F-B6B5-4B60-9C38-B98D23C820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7FE4D6-EE5F-43F9-A5DB-ADB64A92B1FF}">
  <ds:schemaRefs>
    <ds:schemaRef ds:uri="9a3ae754-39ee-40a3-81f0-4047adb63a8b"/>
    <ds:schemaRef ds:uri="http://purl.org/dc/terms/"/>
    <ds:schemaRef ds:uri="3835ab3f-314c-4ed9-b606-8b6dfb0188a7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2391</TotalTime>
  <Words>701</Words>
  <Application>Microsoft Office PowerPoint</Application>
  <PresentationFormat>Widescreen</PresentationFormat>
  <Paragraphs>151</Paragraphs>
  <Slides>21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A hybrid transfer function procedure for broadband auralization within small flight vehicle interiors</vt:lpstr>
      <vt:lpstr>Background</vt:lpstr>
      <vt:lpstr>Motivation and Goals</vt:lpstr>
      <vt:lpstr>Possible Applications</vt:lpstr>
      <vt:lpstr>Scenario Considered</vt:lpstr>
      <vt:lpstr>Modeling Procedure</vt:lpstr>
      <vt:lpstr>Hybrid Modeling Procedure</vt:lpstr>
      <vt:lpstr>Finite Element Component</vt:lpstr>
      <vt:lpstr>SEA Component I</vt:lpstr>
      <vt:lpstr>SEA Component II</vt:lpstr>
      <vt:lpstr>Transfer Function Dataset</vt:lpstr>
      <vt:lpstr>Noise Source</vt:lpstr>
      <vt:lpstr>Auralization</vt:lpstr>
      <vt:lpstr>PowerPoint Presentation</vt:lpstr>
      <vt:lpstr>PowerPoint Presentation</vt:lpstr>
      <vt:lpstr>Fuselage Properties</vt:lpstr>
      <vt:lpstr>Representative pressure spectrum from eight propulsors</vt:lpstr>
      <vt:lpstr>Fuselage/Interior Mode Count</vt:lpstr>
      <vt:lpstr>Interior Sound Field Diffusivity</vt:lpstr>
      <vt:lpstr>Source Modeling</vt:lpstr>
      <vt:lpstr>Source Modeling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Cuschieri</dc:creator>
  <cp:lastModifiedBy>Allen, Albert R. (LARC-D321)</cp:lastModifiedBy>
  <cp:revision>57</cp:revision>
  <cp:lastPrinted>2023-05-04T20:33:47Z</cp:lastPrinted>
  <dcterms:created xsi:type="dcterms:W3CDTF">2015-06-24T01:51:51Z</dcterms:created>
  <dcterms:modified xsi:type="dcterms:W3CDTF">2023-05-08T18:23:24Z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0x0101007750FAA76491A64796CD5C170DC73448</vt:lpwstr>
  </property>
</Properties>
</file>