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76" r:id="rId2"/>
    <p:sldId id="277" r:id="rId3"/>
    <p:sldId id="278" r:id="rId4"/>
    <p:sldId id="279" r:id="rId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1"/>
    <p:restoredTop sz="96327"/>
  </p:normalViewPr>
  <p:slideViewPr>
    <p:cSldViewPr snapToGrid="0">
      <p:cViewPr varScale="1">
        <p:scale>
          <a:sx n="102" d="100"/>
          <a:sy n="102" d="100"/>
        </p:scale>
        <p:origin x="192" y="6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29F8A9-3908-8B86-8EBC-44CB71CD265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8DF749A-6565-BA52-C1C5-D0FFD7AE7F4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5ED4C02-3421-6170-402A-59FA238284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45976B-6157-C24F-8805-D82359BA3B02}" type="datetimeFigureOut">
              <a:rPr lang="en-US" smtClean="0"/>
              <a:t>5/5/23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2E0CAF6-D010-1795-9858-6D992DD053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4FB28E9-6B12-6B85-66A1-0AA4BA84E6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FB4A56-54AE-8E45-8CFD-F38BAB9F977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5419307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4BF1FD-5862-0D62-9EFE-0D57A0D07B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727C357-EDB2-CBD4-D8ED-1E809EB50D5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D960AB8-3E10-3E8D-4367-225430205C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45976B-6157-C24F-8805-D82359BA3B02}" type="datetimeFigureOut">
              <a:rPr lang="en-US" smtClean="0"/>
              <a:t>5/5/23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7567137-CBFA-EB7C-F748-8D6B50529B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C5E157A-6615-D4EC-282A-EFA1AF03EE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FB4A56-54AE-8E45-8CFD-F38BAB9F977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3111068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E7685E-1338-9BA5-E8B2-7E840DF5D2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34528C5-2830-2B46-CE4A-B9C3E6A7A7D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75FA07E-746A-3213-1FAC-4FA8C84348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45976B-6157-C24F-8805-D82359BA3B02}" type="datetimeFigureOut">
              <a:rPr lang="en-US" smtClean="0"/>
              <a:t>5/5/23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370D388-CDBC-B638-1873-B4F2AE691B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3A19D65-BD7E-E63E-E826-631610F272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FB4A56-54AE-8E45-8CFD-F38BAB9F977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6148493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7406AE-3635-47C2-7184-47CE5C5588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02D0A5C-708C-C251-C221-09431F6E67F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30F90F4-0051-4642-24D8-AF3014ADB13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A0DB2B2-FE9E-869B-238C-21E4991DDA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45976B-6157-C24F-8805-D82359BA3B02}" type="datetimeFigureOut">
              <a:rPr lang="en-US" smtClean="0"/>
              <a:t>5/5/23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B2EABE7-79AF-A329-97FA-1FC8636B55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7028C1C-A6CA-412B-7917-2C306804B4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FB4A56-54AE-8E45-8CFD-F38BAB9F977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1566622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4ED2F3-9B51-5925-0833-F2D07D811A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6AE8C74-EC09-692E-581C-0E8C0C2E6B0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C6E3F36-DFCC-7435-8992-265BF2D84BA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7F2BBD1-5BCA-503A-DCE0-C19FB3B780D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70C7CF4-ACB5-45B4-130C-82736BE6A68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070C573-9629-876F-ECDF-833066F85C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45976B-6157-C24F-8805-D82359BA3B02}" type="datetimeFigureOut">
              <a:rPr lang="en-US" smtClean="0"/>
              <a:t>5/5/23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823AE6BB-A670-C57A-1E30-9BB804F4ED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81855F9B-018A-FB93-F339-2F5C3FA659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FB4A56-54AE-8E45-8CFD-F38BAB9F977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6421364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F11FE1-5965-ECEE-5E0D-2E8D277B08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4B539E5-8CC1-D5FA-23BF-903A7CF88E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45976B-6157-C24F-8805-D82359BA3B02}" type="datetimeFigureOut">
              <a:rPr lang="en-US" smtClean="0"/>
              <a:t>5/5/23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D217A6A-1F13-ECB6-4FCB-DE88DE9069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1C5E531-8A54-11EF-439B-240BB776EE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FB4A56-54AE-8E45-8CFD-F38BAB9F977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2151860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E1FF147-ADEB-0A17-D9FB-ED29267D35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45976B-6157-C24F-8805-D82359BA3B02}" type="datetimeFigureOut">
              <a:rPr lang="en-US" smtClean="0"/>
              <a:t>5/5/23</a:t>
            </a:fld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0A558B4-333B-C9D5-5C9E-FC5C283B83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86AB9E3-34AA-F746-B307-320BA57442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FB4A56-54AE-8E45-8CFD-F38BAB9F977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9968092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2ACCDB-0C17-C4A7-E055-7C56E35398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F4B0698-7B8F-AFDE-DAB6-08E1E9B73D9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1AED98D-A8BB-D609-32EA-DE82F5937BC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C858E48-E85B-2C28-6436-ABAD7DC3CA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45976B-6157-C24F-8805-D82359BA3B02}" type="datetimeFigureOut">
              <a:rPr lang="en-US" smtClean="0"/>
              <a:t>5/5/23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BF55D3C-85EB-50C0-8F30-5C69403188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9831D5E-51D0-1CD8-E3CF-288FAB7A7D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FB4A56-54AE-8E45-8CFD-F38BAB9F977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6615565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FAC95B-F390-9034-4E45-6638A6AE2D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A9C3C8D-FFC8-1C2C-6C07-7F6E039CD5E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F6395AF-2018-D4A9-7B68-D22DDF2C184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3844D1F-31DE-CECF-4EA6-90D684F228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45976B-6157-C24F-8805-D82359BA3B02}" type="datetimeFigureOut">
              <a:rPr lang="en-US" smtClean="0"/>
              <a:t>5/5/23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9D0A536-017C-6876-E248-66DF4D1BAD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5E0F430-E655-99DF-6D51-50956C719E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FB4A56-54AE-8E45-8CFD-F38BAB9F977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5024008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65A51F-7193-9976-C51A-5877CB2D94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9AE48A6-3D8E-7489-175D-0658D9AE3E4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5756AB1-7298-330E-433C-24E547A726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45976B-6157-C24F-8805-D82359BA3B02}" type="datetimeFigureOut">
              <a:rPr lang="en-US" smtClean="0"/>
              <a:t>5/5/23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C0ABFF1-F83E-9A73-14D2-CA4DCB18E2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E569968-DE15-D6B7-D84F-DCEBCAFCDA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FB4A56-54AE-8E45-8CFD-F38BAB9F977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435732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C84FF38E-719B-0C07-FDD7-FA15065C05C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4768818-7380-4182-3B83-8453A545B1D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DF2B7AF-D55B-62EE-6DEA-3944C48EF6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45976B-6157-C24F-8805-D82359BA3B02}" type="datetimeFigureOut">
              <a:rPr lang="en-US" smtClean="0"/>
              <a:t>5/5/23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B3DFB59-7B90-1F6E-6307-1F7F87EEEB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80730F2-C24C-CF49-B60F-8DF6610792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FB4A56-54AE-8E45-8CFD-F38BAB9F977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1509267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F1B1EA3-6EA1-F8F5-E6C2-D915695528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748DCF0-1659-432C-CE8E-66D6FF15D10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08DDD8D-4A0A-8183-4C1F-F1FFA4D922B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A45976B-6157-C24F-8805-D82359BA3B02}" type="datetimeFigureOut">
              <a:rPr lang="en-US" smtClean="0"/>
              <a:t>5/5/23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038692C-42E1-FEFF-5BEB-F275767C204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107DB6B-8C4C-C9CC-E8CC-261202BC530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BFB4A56-54AE-8E45-8CFD-F38BAB9F977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335522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hyperlink" Target="https://gcc02.safelinks.protection.outlook.com/?url=https%3A%2F%2Fdoi.org%2F10.1525%2Felementa.2022.00013&amp;data=05%7C01%7Cseiji.kato%40nasa.gov%7Cb3ddcadb82104bb785c208db1e8be48c%7C7005d45845be48ae8140d43da96dd17b%7C0%7C0%7C638137358398781780%7CUnknown%7CTWFpbGZsb3d8eyJWIjoiMC4wLjAwMDAiLCJQIjoiV2luMzIiLCJBTiI6Ik1haWwiLCJXVCI6Mn0%3D%7C3000%7C%7C%7C&amp;sdata=tydfuer6Vt%2BWLToXM6TeEbrlsepOQKVAftp%2BW3NJK%2Fw%3D&amp;reserved=0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9D4AC2-624A-BF43-9332-89A51FEBA4A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97131" y="498763"/>
            <a:ext cx="10997738" cy="1498283"/>
          </a:xfrm>
        </p:spPr>
        <p:txBody>
          <a:bodyPr>
            <a:normAutofit/>
          </a:bodyPr>
          <a:lstStyle/>
          <a:p>
            <a:r>
              <a:rPr lang="en-US" sz="4800" dirty="0">
                <a:latin typeface="Calibri" charset="0"/>
                <a:ea typeface="ＭＳ Ｐゴシック" charset="0"/>
                <a:cs typeface="ＭＳ Ｐゴシック" charset="0"/>
              </a:rPr>
              <a:t>Surface Atmosphere Radiation Budget (SARB) working group update</a:t>
            </a:r>
            <a:endParaRPr lang="en-US" sz="4800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BF4D39A-BF81-6E42-916F-8B3C85C04D1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2427316"/>
            <a:ext cx="9144000" cy="3275652"/>
          </a:xfrm>
        </p:spPr>
        <p:txBody>
          <a:bodyPr>
            <a:normAutofit fontScale="62500" lnSpcReduction="20000"/>
          </a:bodyPr>
          <a:lstStyle/>
          <a:p>
            <a:pPr>
              <a:lnSpc>
                <a:spcPct val="120000"/>
              </a:lnSpc>
            </a:pPr>
            <a:r>
              <a:rPr lang="en-US" sz="2900" dirty="0">
                <a:latin typeface="Calibri" charset="0"/>
                <a:ea typeface="ＭＳ Ｐゴシック" charset="0"/>
                <a:cs typeface="ＭＳ Ｐゴシック" charset="0"/>
              </a:rPr>
              <a:t>Seiji Kato</a:t>
            </a:r>
            <a:r>
              <a:rPr lang="en-US" sz="2900" baseline="30000" dirty="0">
                <a:latin typeface="Calibri" charset="0"/>
                <a:ea typeface="ＭＳ Ｐゴシック" charset="0"/>
                <a:cs typeface="ＭＳ Ｐゴシック" charset="0"/>
              </a:rPr>
              <a:t>1</a:t>
            </a:r>
            <a:r>
              <a:rPr lang="en-US" sz="2900" dirty="0">
                <a:latin typeface="Calibri" charset="0"/>
                <a:ea typeface="ＭＳ Ｐゴシック" charset="0"/>
                <a:cs typeface="ＭＳ Ｐゴシック" charset="0"/>
              </a:rPr>
              <a:t>, Fred G. Rose</a:t>
            </a:r>
            <a:r>
              <a:rPr lang="en-US" sz="2900" baseline="30000" dirty="0">
                <a:latin typeface="Calibri" charset="0"/>
                <a:ea typeface="ＭＳ Ｐゴシック" charset="0"/>
                <a:cs typeface="ＭＳ Ｐゴシック" charset="0"/>
              </a:rPr>
              <a:t>2</a:t>
            </a:r>
            <a:r>
              <a:rPr lang="en-US" sz="2900" dirty="0">
                <a:latin typeface="Calibri" charset="0"/>
                <a:ea typeface="ＭＳ Ｐゴシック" charset="0"/>
                <a:cs typeface="ＭＳ Ｐゴシック" charset="0"/>
              </a:rPr>
              <a:t>, David A. Rutan</a:t>
            </a:r>
            <a:r>
              <a:rPr lang="en-US" sz="2900" baseline="30000" dirty="0">
                <a:latin typeface="Calibri" charset="0"/>
                <a:ea typeface="ＭＳ Ｐゴシック" charset="0"/>
                <a:cs typeface="ＭＳ Ｐゴシック" charset="0"/>
              </a:rPr>
              <a:t>2</a:t>
            </a:r>
            <a:r>
              <a:rPr lang="en-US" sz="2900" dirty="0">
                <a:latin typeface="Calibri" charset="0"/>
                <a:ea typeface="ＭＳ Ｐゴシック" charset="0"/>
                <a:cs typeface="ＭＳ Ｐゴシック" charset="0"/>
              </a:rPr>
              <a:t>, </a:t>
            </a:r>
          </a:p>
          <a:p>
            <a:pPr>
              <a:lnSpc>
                <a:spcPct val="120000"/>
              </a:lnSpc>
            </a:pPr>
            <a:r>
              <a:rPr lang="en-US" sz="2900" dirty="0">
                <a:latin typeface="Calibri" charset="0"/>
                <a:ea typeface="ＭＳ Ｐゴシック" charset="0"/>
                <a:cs typeface="ＭＳ Ｐゴシック" charset="0"/>
              </a:rPr>
              <a:t>Seung Hee Ham</a:t>
            </a:r>
            <a:r>
              <a:rPr lang="en-US" sz="2900" baseline="30000" dirty="0">
                <a:latin typeface="Calibri" charset="0"/>
                <a:ea typeface="ＭＳ Ｐゴシック" charset="0"/>
                <a:cs typeface="ＭＳ Ｐゴシック" charset="0"/>
              </a:rPr>
              <a:t>2</a:t>
            </a:r>
            <a:r>
              <a:rPr lang="en-US" sz="2900" dirty="0">
                <a:latin typeface="Calibri" charset="0"/>
                <a:ea typeface="ＭＳ Ｐゴシック" charset="0"/>
                <a:cs typeface="ＭＳ Ｐゴシック" charset="0"/>
              </a:rPr>
              <a:t>, Thomas E. Caldwell</a:t>
            </a:r>
            <a:r>
              <a:rPr lang="en-US" sz="2900" baseline="30000" dirty="0">
                <a:latin typeface="Calibri" charset="0"/>
                <a:ea typeface="ＭＳ Ｐゴシック" charset="0"/>
                <a:cs typeface="ＭＳ Ｐゴシック" charset="0"/>
              </a:rPr>
              <a:t>2 </a:t>
            </a:r>
          </a:p>
          <a:p>
            <a:pPr>
              <a:lnSpc>
                <a:spcPct val="120000"/>
              </a:lnSpc>
            </a:pPr>
            <a:r>
              <a:rPr lang="en-US" sz="2900" dirty="0">
                <a:latin typeface="Calibri" charset="0"/>
                <a:ea typeface="ＭＳ Ｐゴシック" charset="0"/>
                <a:cs typeface="ＭＳ Ｐゴシック" charset="0"/>
              </a:rPr>
              <a:t>Antonio Viudez-Mora</a:t>
            </a:r>
            <a:r>
              <a:rPr lang="en-US" sz="2900" baseline="30000" dirty="0">
                <a:latin typeface="Calibri" charset="0"/>
                <a:ea typeface="ＭＳ Ｐゴシック" charset="0"/>
                <a:cs typeface="ＭＳ Ｐゴシック" charset="0"/>
              </a:rPr>
              <a:t>2</a:t>
            </a:r>
            <a:r>
              <a:rPr lang="en-US" sz="2900" dirty="0">
                <a:latin typeface="Calibri" charset="0"/>
                <a:ea typeface="ＭＳ Ｐゴシック" charset="0"/>
                <a:cs typeface="ＭＳ Ｐゴシック" charset="0"/>
              </a:rPr>
              <a:t>, Tyler J. Thorsen</a:t>
            </a:r>
            <a:r>
              <a:rPr lang="en-US" sz="2900" baseline="30000" dirty="0">
                <a:latin typeface="Calibri" charset="0"/>
                <a:ea typeface="ＭＳ Ｐゴシック" charset="0"/>
                <a:cs typeface="ＭＳ Ｐゴシック" charset="0"/>
              </a:rPr>
              <a:t>1</a:t>
            </a:r>
            <a:r>
              <a:rPr lang="en-US" sz="2900" dirty="0">
                <a:latin typeface="Calibri" charset="0"/>
                <a:ea typeface="ＭＳ Ｐゴシック" charset="0"/>
                <a:cs typeface="ＭＳ Ｐゴシック" charset="0"/>
              </a:rPr>
              <a:t>, Emily E. Monroe</a:t>
            </a:r>
            <a:r>
              <a:rPr lang="en-US" sz="2900" baseline="30000" dirty="0">
                <a:latin typeface="Calibri" charset="0"/>
                <a:ea typeface="ＭＳ Ｐゴシック" charset="0"/>
                <a:cs typeface="ＭＳ Ｐゴシック" charset="0"/>
              </a:rPr>
              <a:t>2</a:t>
            </a:r>
            <a:r>
              <a:rPr lang="en-US" sz="2900" dirty="0">
                <a:latin typeface="Calibri" charset="0"/>
                <a:ea typeface="ＭＳ Ｐゴシック" charset="0"/>
                <a:cs typeface="ＭＳ Ｐゴシック" charset="0"/>
              </a:rPr>
              <a:t>,</a:t>
            </a:r>
          </a:p>
          <a:p>
            <a:pPr>
              <a:lnSpc>
                <a:spcPct val="120000"/>
              </a:lnSpc>
            </a:pPr>
            <a:r>
              <a:rPr lang="en-US" sz="2900" dirty="0">
                <a:latin typeface="Calibri" charset="0"/>
                <a:ea typeface="ＭＳ Ｐゴシック" charset="0"/>
                <a:cs typeface="ＭＳ Ｐゴシック" charset="0"/>
              </a:rPr>
              <a:t>David Fillmore</a:t>
            </a:r>
            <a:r>
              <a:rPr lang="en-US" sz="2900" baseline="30000" dirty="0">
                <a:latin typeface="Calibri" charset="0"/>
                <a:ea typeface="ＭＳ Ｐゴシック" charset="0"/>
                <a:cs typeface="ＭＳ Ｐゴシック" charset="0"/>
              </a:rPr>
              <a:t>3</a:t>
            </a:r>
            <a:r>
              <a:rPr lang="en-US" sz="2900" dirty="0">
                <a:latin typeface="Calibri" charset="0"/>
                <a:ea typeface="ＭＳ Ｐゴシック" charset="0"/>
                <a:cs typeface="ＭＳ Ｐゴシック" charset="0"/>
              </a:rPr>
              <a:t>, and Xianglei Huang</a:t>
            </a:r>
            <a:r>
              <a:rPr lang="en-US" sz="2900" baseline="30000" dirty="0">
                <a:latin typeface="Calibri" charset="0"/>
                <a:ea typeface="ＭＳ Ｐゴシック" charset="0"/>
                <a:cs typeface="ＭＳ Ｐゴシック" charset="0"/>
              </a:rPr>
              <a:t>4</a:t>
            </a:r>
          </a:p>
          <a:p>
            <a:pPr>
              <a:lnSpc>
                <a:spcPct val="120000"/>
              </a:lnSpc>
            </a:pPr>
            <a:endParaRPr lang="en-US" sz="1000" dirty="0">
              <a:latin typeface="Calibri" charset="0"/>
              <a:ea typeface="ＭＳ Ｐゴシック" charset="0"/>
              <a:cs typeface="ＭＳ Ｐゴシック" charset="0"/>
            </a:endParaRPr>
          </a:p>
          <a:p>
            <a:pPr>
              <a:lnSpc>
                <a:spcPct val="120000"/>
              </a:lnSpc>
            </a:pPr>
            <a:r>
              <a:rPr lang="en-US" sz="2000" baseline="30000" dirty="0">
                <a:latin typeface="Calibri" charset="0"/>
                <a:ea typeface="ＭＳ Ｐゴシック" charset="0"/>
                <a:cs typeface="ＭＳ Ｐゴシック" charset="0"/>
              </a:rPr>
              <a:t>1</a:t>
            </a:r>
            <a:r>
              <a:rPr lang="en-US" sz="2000" dirty="0">
                <a:latin typeface="Calibri" charset="0"/>
                <a:ea typeface="ＭＳ Ｐゴシック" charset="0"/>
                <a:cs typeface="ＭＳ Ｐゴシック" charset="0"/>
              </a:rPr>
              <a:t>NASA Langley Research Center</a:t>
            </a:r>
          </a:p>
          <a:p>
            <a:pPr>
              <a:lnSpc>
                <a:spcPct val="120000"/>
              </a:lnSpc>
            </a:pPr>
            <a:r>
              <a:rPr lang="en-US" sz="2000" baseline="30000" dirty="0">
                <a:latin typeface="Calibri" charset="0"/>
                <a:ea typeface="ＭＳ Ｐゴシック" charset="0"/>
                <a:cs typeface="ＭＳ Ｐゴシック" charset="0"/>
              </a:rPr>
              <a:t>2</a:t>
            </a:r>
            <a:r>
              <a:rPr lang="en-US" sz="2000" dirty="0">
                <a:latin typeface="Calibri" charset="0"/>
                <a:ea typeface="ＭＳ Ｐゴシック" charset="0"/>
                <a:cs typeface="ＭＳ Ｐゴシック" charset="0"/>
              </a:rPr>
              <a:t>Science System &amp; Applications Inc.</a:t>
            </a:r>
          </a:p>
          <a:p>
            <a:pPr>
              <a:lnSpc>
                <a:spcPct val="120000"/>
              </a:lnSpc>
            </a:pPr>
            <a:r>
              <a:rPr lang="en-US" sz="2000" baseline="30000" dirty="0">
                <a:latin typeface="Calibri" charset="0"/>
                <a:ea typeface="ＭＳ Ｐゴシック" charset="0"/>
                <a:cs typeface="ＭＳ Ｐゴシック" charset="0"/>
              </a:rPr>
              <a:t>3</a:t>
            </a:r>
            <a:r>
              <a:rPr lang="en-US" sz="2000" dirty="0">
                <a:latin typeface="Calibri" charset="0"/>
                <a:ea typeface="ＭＳ Ｐゴシック" charset="0"/>
                <a:cs typeface="ＭＳ Ｐゴシック" charset="0"/>
              </a:rPr>
              <a:t>NCAR</a:t>
            </a:r>
          </a:p>
          <a:p>
            <a:pPr>
              <a:lnSpc>
                <a:spcPct val="120000"/>
              </a:lnSpc>
            </a:pPr>
            <a:r>
              <a:rPr lang="en-US" sz="2000" baseline="30000" dirty="0">
                <a:latin typeface="Calibri" charset="0"/>
                <a:ea typeface="ＭＳ Ｐゴシック" charset="0"/>
                <a:cs typeface="ＭＳ Ｐゴシック" charset="0"/>
              </a:rPr>
              <a:t>4</a:t>
            </a:r>
            <a:r>
              <a:rPr lang="en-US" sz="2000" dirty="0">
                <a:latin typeface="Calibri" charset="0"/>
                <a:ea typeface="ＭＳ Ｐゴシック" charset="0"/>
                <a:cs typeface="ＭＳ Ｐゴシック" charset="0"/>
              </a:rPr>
              <a:t>University of Michigan</a:t>
            </a:r>
          </a:p>
          <a:p>
            <a:endParaRPr lang="en-US" dirty="0"/>
          </a:p>
        </p:txBody>
      </p:sp>
      <p:pic>
        <p:nvPicPr>
          <p:cNvPr id="4" name="Picture 2" descr="NASA_logo.svg.png">
            <a:extLst>
              <a:ext uri="{FF2B5EF4-FFF2-40B4-BE49-F238E27FC236}">
                <a16:creationId xmlns:a16="http://schemas.microsoft.com/office/drawing/2014/main" id="{A38782CD-26D9-E74A-B3DC-8C43B2BFA77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8439" y="5257800"/>
            <a:ext cx="1311666" cy="11655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5" descr="ceres_logo_round">
            <a:extLst>
              <a:ext uri="{FF2B5EF4-FFF2-40B4-BE49-F238E27FC236}">
                <a16:creationId xmlns:a16="http://schemas.microsoft.com/office/drawing/2014/main" id="{D7C3B1E1-D0B2-CC4E-A362-FC20C99C65D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11645" y="4961804"/>
            <a:ext cx="1338262" cy="1327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2BFD1299-B6FA-6742-89C7-3F01B3CA6BF3}"/>
              </a:ext>
            </a:extLst>
          </p:cNvPr>
          <p:cNvSpPr/>
          <p:nvPr/>
        </p:nvSpPr>
        <p:spPr>
          <a:xfrm>
            <a:off x="4394662" y="5882309"/>
            <a:ext cx="3652058" cy="5410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80000"/>
              </a:lnSpc>
            </a:pPr>
            <a:r>
              <a:rPr lang="en-US" dirty="0">
                <a:solidFill>
                  <a:srgbClr val="898989"/>
                </a:solidFill>
                <a:latin typeface="Calibri" charset="0"/>
                <a:ea typeface="ＭＳ Ｐゴシック" charset="0"/>
                <a:cs typeface="ＭＳ Ｐゴシック" charset="0"/>
              </a:rPr>
              <a:t>CERES Science Team Meeting</a:t>
            </a:r>
          </a:p>
          <a:p>
            <a:pPr algn="ctr">
              <a:lnSpc>
                <a:spcPct val="80000"/>
              </a:lnSpc>
            </a:pPr>
            <a:r>
              <a:rPr lang="en-US" dirty="0">
                <a:solidFill>
                  <a:srgbClr val="898989"/>
                </a:solidFill>
                <a:latin typeface="Calibri" charset="0"/>
                <a:ea typeface="ＭＳ Ｐゴシック" charset="0"/>
                <a:cs typeface="ＭＳ Ｐゴシック" charset="0"/>
              </a:rPr>
              <a:t>May 9-11, 2023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50C73AC-FA34-D640-8FA3-B26D7607D2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82F096-928D-2542-A492-8ED0FCFB0A28}" type="slidenum">
              <a:rPr lang="en-US" smtClean="0"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35214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2849EF-F4F9-4F00-F10E-31FD56BC73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Edition 4 products production and validation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B9A3F42-C554-CCC2-9858-96DC6686DA0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/>
              <a:t>Edition 4.2 EBAF</a:t>
            </a:r>
          </a:p>
          <a:p>
            <a:pPr lvl="1"/>
            <a:r>
              <a:rPr lang="en-US" dirty="0"/>
              <a:t>Produced and released through December 2022.</a:t>
            </a:r>
          </a:p>
          <a:p>
            <a:r>
              <a:rPr lang="en-US" dirty="0"/>
              <a:t>Edition 4.1 SYN</a:t>
            </a:r>
          </a:p>
          <a:p>
            <a:pPr lvl="1"/>
            <a:r>
              <a:rPr lang="en-US" dirty="0"/>
              <a:t>Produced through December 2022.</a:t>
            </a:r>
          </a:p>
          <a:p>
            <a:r>
              <a:rPr lang="en-US" dirty="0"/>
              <a:t>Edition 4 CRS (Seung-Hee Ham’s presentation)</a:t>
            </a:r>
          </a:p>
          <a:p>
            <a:pPr lvl="1"/>
            <a:r>
              <a:rPr lang="en-US" dirty="0"/>
              <a:t>Terra and Aqua separate products are available from ASDC.</a:t>
            </a:r>
          </a:p>
          <a:p>
            <a:pPr lvl="1"/>
            <a:r>
              <a:rPr lang="en-US" dirty="0"/>
              <a:t>Validation using MOSAiC and South Antarctica data. </a:t>
            </a:r>
          </a:p>
          <a:p>
            <a:pPr lvl="1"/>
            <a:r>
              <a:rPr lang="en-US" dirty="0"/>
              <a:t>Assess consistency between CRS and SYN1deg-hour.</a:t>
            </a:r>
          </a:p>
          <a:p>
            <a:pPr lvl="1"/>
            <a:r>
              <a:rPr lang="en-US" dirty="0"/>
              <a:t>TISA group develop the sub-setter </a:t>
            </a:r>
          </a:p>
          <a:p>
            <a:r>
              <a:rPr lang="en-US" dirty="0"/>
              <a:t>Edition 4 MATCH</a:t>
            </a:r>
          </a:p>
          <a:p>
            <a:pPr lvl="1"/>
            <a:r>
              <a:rPr lang="en-US" dirty="0"/>
              <a:t>Evaluated clear-sky and all-sky aerosol optical thickness and documented the results  (Fillmore et al. 2022) </a:t>
            </a:r>
          </a:p>
        </p:txBody>
      </p:sp>
    </p:spTree>
    <p:extLst>
      <p:ext uri="{BB962C8B-B14F-4D97-AF65-F5344CB8AC3E}">
        <p14:creationId xmlns:p14="http://schemas.microsoft.com/office/powerpoint/2010/main" val="32692505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A9CB9B-8C0F-8EF3-9E0F-4CC38416F0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775306"/>
          </a:xfrm>
        </p:spPr>
        <p:txBody>
          <a:bodyPr/>
          <a:lstStyle/>
          <a:p>
            <a:r>
              <a:rPr lang="en-US" dirty="0"/>
              <a:t>Edition 5 algorithm developments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2F2E11B-25F2-70B0-6854-B60795A9FB2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15092"/>
            <a:ext cx="10515600" cy="4861871"/>
          </a:xfrm>
        </p:spPr>
        <p:txBody>
          <a:bodyPr/>
          <a:lstStyle/>
          <a:p>
            <a:r>
              <a:rPr lang="en-US" dirty="0"/>
              <a:t>Fu-Liou code</a:t>
            </a:r>
          </a:p>
          <a:p>
            <a:pPr lvl="1"/>
            <a:r>
              <a:rPr lang="en-US" dirty="0"/>
              <a:t>New k-distribution coefficients</a:t>
            </a:r>
          </a:p>
          <a:p>
            <a:r>
              <a:rPr lang="en-US" dirty="0"/>
              <a:t>MATCH transport model (David Fillmore’s presentation)</a:t>
            </a:r>
          </a:p>
          <a:p>
            <a:pPr lvl="1"/>
            <a:r>
              <a:rPr lang="en-US" dirty="0"/>
              <a:t>Better aerosol models using CAM6</a:t>
            </a:r>
          </a:p>
          <a:p>
            <a:r>
              <a:rPr lang="en-US" dirty="0"/>
              <a:t>MOA</a:t>
            </a:r>
          </a:p>
          <a:p>
            <a:pPr lvl="1"/>
            <a:r>
              <a:rPr lang="en-US" dirty="0"/>
              <a:t>0.5 degree by 0.5 degree equal angle grid is completed. The cloud working group is currently using.</a:t>
            </a:r>
          </a:p>
          <a:p>
            <a:pPr lvl="1"/>
            <a:r>
              <a:rPr lang="en-US" dirty="0"/>
              <a:t>Equal angle to equal area conversion code is complete and validated</a:t>
            </a:r>
          </a:p>
          <a:p>
            <a:r>
              <a:rPr lang="en-US" dirty="0"/>
              <a:t>GEOS temperature and humidity profile correction algorithm.</a:t>
            </a:r>
          </a:p>
          <a:p>
            <a:pPr lvl="1"/>
            <a:r>
              <a:rPr lang="en-US" dirty="0"/>
              <a:t>A back-up plan for CLIMCAPS, using the algorithm developed by Smith Sr. </a:t>
            </a:r>
          </a:p>
        </p:txBody>
      </p:sp>
    </p:spTree>
    <p:extLst>
      <p:ext uri="{BB962C8B-B14F-4D97-AF65-F5344CB8AC3E}">
        <p14:creationId xmlns:p14="http://schemas.microsoft.com/office/powerpoint/2010/main" val="294169007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DEBC95-AC2C-7DB5-56A6-94A35A26F2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559549"/>
          </a:xfrm>
        </p:spPr>
        <p:txBody>
          <a:bodyPr>
            <a:normAutofit fontScale="90000"/>
          </a:bodyPr>
          <a:lstStyle/>
          <a:p>
            <a:r>
              <a:rPr lang="en-US" dirty="0"/>
              <a:t>Publications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C90B11A-C9A9-757C-4716-6960AD69371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924674"/>
            <a:ext cx="10515600" cy="5661061"/>
          </a:xfrm>
        </p:spPr>
        <p:txBody>
          <a:bodyPr>
            <a:normAutofit/>
          </a:bodyPr>
          <a:lstStyle/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Scott, R. C., F. G. Rose, P. W. Stackhouse Jr., N. G. Loeb, S. Kato, D. R. Doelling, D. A. Rutan, and P. C. Tayler, 2022: Clouds and the Earth’s Radiant Energy System (CERES) Cloud Radiative Swath (CRS) Edition 4 data product, Journal of Atmospheric and Oceanic Technology, 39, 1781-1797, DOI: 10.1175/JTECH-D-22-0021.1.</a:t>
            </a:r>
            <a:endParaRPr lang="en-US" sz="18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Fillmore, D. W., D. A. Rutan, S. Kato, F. G. Rose, and T. E. Caldwell, 2022: Evaluation of aerosol optical depths and clear-sky radiative fluxes of the CERES Edition 4.1 SYN1deg data product, </a:t>
            </a:r>
            <a:r>
              <a:rPr lang="en-US" sz="1800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Atmospheric Chemistry and Physics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22, 10115-10137, doi:105194/acp-22-10115-2022.</a:t>
            </a:r>
            <a:endParaRPr lang="en-US" sz="18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Ham, S.-H., S. Kato, F. G. Rose, No G. Loeb, K.-M. Xu, T. Thorsen, M. G. Bosilovich, S. Sun-Mack, Y. Chen, and W. F. Miller, 2021: Examining cloud macrophysical changes over the Pacific for 2007-17 using CALIPSO, CloudSat, and MODIS observations, J. Appl. Meteorol., 60, 1105-1126, DOI: 10.1175/JAMC-D-20-0226.1.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Ham, S.-H., S. Kato, F. G. Rose, S. Sun-Mack, Y. Chan, W. F. Miller, and R. C. Scott, 2022: Combining cloud properties from CALIPSO, CloudSat, and MODIS for top-of-atmosphere (TOA) shortwave broadband irradiance computations: Impact of cloud vertical profile, J. Appl. Meteorol. Clim., 61, 1449-1471, DOI: 10.1175/JAMC-D-21-0260.1.</a:t>
            </a:r>
            <a:endParaRPr lang="en-US" sz="18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Huang, Y, P. C.Taylor, F. G. Rose, D. A. Rutan, M. D. Shupe, M. A. Webster, and M. M. Smith, 2022. Toward a more realistic representation of surface albedo in NASA CERES-derived surface radiative fluxes: A comparison with the MOSAiC field campaign. Elem Sci Anth, 10: 1. DOI: </a:t>
            </a:r>
            <a:r>
              <a:rPr lang="en-US" sz="1800" u="sng" dirty="0">
                <a:solidFill>
                  <a:srgbClr val="0563C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  <a:hlinkClick r:id="rId2" tooltip="Original URL:&#10;https://doi.org/10.1525/elementa.2022.00013&#10;&#10;Click to follow link."/>
              </a:rPr>
              <a:t>https://doi.org/10.1525/elementa.2022.00013</a:t>
            </a:r>
            <a:endParaRPr lang="en-US" sz="1800" u="sng" dirty="0">
              <a:solidFill>
                <a:srgbClr val="0563C1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Kato, S., T. J. Thorsen, S.-H. Ham, N. G. Loeb, R. A. Ferrare, D. M. Winker, H. Barker, G. L. Stephens, S. Schmidt, K. G. Meyer, and B. Cairns, 2022: Effect of spectral variability of aerosol optical properties on direct aerosol radiative effect, Front. Remote Sens. 3:90405 doi: 10.3389/frsen.2022.90405.</a:t>
            </a:r>
            <a:endParaRPr lang="en-US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4870646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311</TotalTime>
  <Words>731</Words>
  <Application>Microsoft Macintosh PowerPoint</Application>
  <PresentationFormat>Widescreen</PresentationFormat>
  <Paragraphs>42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9" baseType="lpstr">
      <vt:lpstr>Arial</vt:lpstr>
      <vt:lpstr>Calibri</vt:lpstr>
      <vt:lpstr>Calibri Light</vt:lpstr>
      <vt:lpstr>Times New Roman</vt:lpstr>
      <vt:lpstr>Office Theme</vt:lpstr>
      <vt:lpstr>Surface Atmosphere Radiation Budget (SARB) working group update</vt:lpstr>
      <vt:lpstr>Edition 4 products production and validation </vt:lpstr>
      <vt:lpstr>Edition 5 algorithm developments</vt:lpstr>
      <vt:lpstr>Publications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Surface Atmosphere Radiation Budget (SARB) working group update</dc:title>
  <dc:creator>Kato, Seiji (LARC-E302)</dc:creator>
  <cp:lastModifiedBy>Kato, Seiji (LARC-E302)</cp:lastModifiedBy>
  <cp:revision>24</cp:revision>
  <dcterms:created xsi:type="dcterms:W3CDTF">2023-04-17T19:48:20Z</dcterms:created>
  <dcterms:modified xsi:type="dcterms:W3CDTF">2023-05-05T20:40:22Z</dcterms:modified>
</cp:coreProperties>
</file>