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2" r:id="rId1"/>
  </p:sldMasterIdLst>
  <p:notesMasterIdLst>
    <p:notesMasterId r:id="rId22"/>
  </p:notesMasterIdLst>
  <p:sldIdLst>
    <p:sldId id="305" r:id="rId2"/>
    <p:sldId id="315" r:id="rId3"/>
    <p:sldId id="316" r:id="rId4"/>
    <p:sldId id="317" r:id="rId5"/>
    <p:sldId id="318" r:id="rId6"/>
    <p:sldId id="332" r:id="rId7"/>
    <p:sldId id="319" r:id="rId8"/>
    <p:sldId id="320" r:id="rId9"/>
    <p:sldId id="321" r:id="rId10"/>
    <p:sldId id="322" r:id="rId11"/>
    <p:sldId id="325" r:id="rId12"/>
    <p:sldId id="326" r:id="rId13"/>
    <p:sldId id="323" r:id="rId14"/>
    <p:sldId id="324" r:id="rId15"/>
    <p:sldId id="327" r:id="rId16"/>
    <p:sldId id="329" r:id="rId17"/>
    <p:sldId id="330" r:id="rId18"/>
    <p:sldId id="331" r:id="rId19"/>
    <p:sldId id="333" r:id="rId20"/>
    <p:sldId id="328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Helvetica Light" panose="020B0604020202020204"/>
      <p:regular r:id="rId32"/>
    </p:embeddedFont>
    <p:embeddedFont>
      <p:font typeface="Yu Gothic" panose="020B0400000000000000" pitchFamily="34" charset="-128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3D6CF6-91E9-463B-91E5-AF631B4E29D1}">
          <p14:sldIdLst>
            <p14:sldId id="305"/>
            <p14:sldId id="315"/>
            <p14:sldId id="316"/>
            <p14:sldId id="317"/>
            <p14:sldId id="318"/>
            <p14:sldId id="332"/>
            <p14:sldId id="319"/>
            <p14:sldId id="320"/>
            <p14:sldId id="321"/>
            <p14:sldId id="322"/>
            <p14:sldId id="325"/>
            <p14:sldId id="326"/>
            <p14:sldId id="323"/>
            <p14:sldId id="324"/>
            <p14:sldId id="327"/>
            <p14:sldId id="329"/>
            <p14:sldId id="330"/>
            <p14:sldId id="331"/>
            <p14:sldId id="333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FF"/>
    <a:srgbClr val="0000FF"/>
    <a:srgbClr val="FFFFFF"/>
    <a:srgbClr val="EEA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95675" autoAdjust="0"/>
  </p:normalViewPr>
  <p:slideViewPr>
    <p:cSldViewPr snapToGrid="0">
      <p:cViewPr varScale="1">
        <p:scale>
          <a:sx n="120" d="100"/>
          <a:sy n="120" d="100"/>
        </p:scale>
        <p:origin x="132" y="12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52683-3529-4B74-8A31-58CC62F9EB8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178C2-B1A7-46F7-A012-E35E779E3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4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6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05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7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08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9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85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8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7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4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05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178C2-B1A7-46F7-A012-E35E779E32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1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4192-4A22-455C-9E10-D949BBC0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4526D-2FD7-4032-B28C-33C853DA9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AC39F7-1D8C-4E27-A50A-BE8BC2444779}"/>
              </a:ext>
            </a:extLst>
          </p:cNvPr>
          <p:cNvCxnSpPr>
            <a:cxnSpLocks/>
          </p:cNvCxnSpPr>
          <p:nvPr/>
        </p:nvCxnSpPr>
        <p:spPr>
          <a:xfrm>
            <a:off x="791658" y="3564409"/>
            <a:ext cx="10633364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5FAC2B1-31D7-4CD3-BDA5-2AC1F6917577}"/>
              </a:ext>
            </a:extLst>
          </p:cNvPr>
          <p:cNvSpPr/>
          <p:nvPr/>
        </p:nvSpPr>
        <p:spPr>
          <a:xfrm>
            <a:off x="11404587" y="3514533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A0A5AC-B0DB-4009-AFE4-C532CAF9FEE8}"/>
              </a:ext>
            </a:extLst>
          </p:cNvPr>
          <p:cNvSpPr/>
          <p:nvPr/>
        </p:nvSpPr>
        <p:spPr>
          <a:xfrm>
            <a:off x="687662" y="3514533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2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FC23-0215-49F9-8274-BC7CACAD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28"/>
            <a:ext cx="10515600" cy="603299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F4FA-F89D-4FA8-84BF-A3235C5A3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1024"/>
            <a:ext cx="10515600" cy="5458555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Yu Gothic" panose="020B0400000000000000" pitchFamily="34" charset="-128"/>
              <a:buChar char="⇒"/>
              <a:defRPr sz="1800"/>
            </a:lvl2pPr>
            <a:lvl3pPr marL="1143000" indent="-228600">
              <a:buFont typeface="Yu Gothic" panose="020B0400000000000000" pitchFamily="34" charset="-128"/>
              <a:buChar char="‐"/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1D854959-146C-481F-8414-63FB7C148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16-18 May 2023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F11A901-B028-4DF5-963C-C564BD22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VFS Forum 79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30710E-53EB-4FAF-BFD7-950C555E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1B0DDE97-E2F3-4E35-BB65-2861D376C3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D6187-F688-4430-919D-151EEFF2B924}"/>
              </a:ext>
            </a:extLst>
          </p:cNvPr>
          <p:cNvCxnSpPr>
            <a:cxnSpLocks/>
          </p:cNvCxnSpPr>
          <p:nvPr/>
        </p:nvCxnSpPr>
        <p:spPr>
          <a:xfrm>
            <a:off x="787689" y="674885"/>
            <a:ext cx="1063336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416B1A2-A0C5-4856-ACED-856B140EC7E7}"/>
              </a:ext>
            </a:extLst>
          </p:cNvPr>
          <p:cNvSpPr/>
          <p:nvPr/>
        </p:nvSpPr>
        <p:spPr>
          <a:xfrm>
            <a:off x="11400618" y="625009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1BBDC4-2B0A-4992-889E-F4864A879A82}"/>
              </a:ext>
            </a:extLst>
          </p:cNvPr>
          <p:cNvSpPr/>
          <p:nvPr/>
        </p:nvSpPr>
        <p:spPr>
          <a:xfrm>
            <a:off x="691631" y="625009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5FC1B-14A3-4CAF-824F-2F9A9C9B8F83}"/>
              </a:ext>
            </a:extLst>
          </p:cNvPr>
          <p:cNvCxnSpPr>
            <a:cxnSpLocks/>
          </p:cNvCxnSpPr>
          <p:nvPr/>
        </p:nvCxnSpPr>
        <p:spPr>
          <a:xfrm>
            <a:off x="787689" y="6439471"/>
            <a:ext cx="1063336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86BEB60-4371-48BE-832B-629A89E2D8C5}"/>
              </a:ext>
            </a:extLst>
          </p:cNvPr>
          <p:cNvSpPr/>
          <p:nvPr/>
        </p:nvSpPr>
        <p:spPr>
          <a:xfrm>
            <a:off x="11400618" y="638959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4A1546-7662-45D1-9E52-CB927DD797F3}"/>
              </a:ext>
            </a:extLst>
          </p:cNvPr>
          <p:cNvSpPr/>
          <p:nvPr/>
        </p:nvSpPr>
        <p:spPr>
          <a:xfrm>
            <a:off x="691631" y="638959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FC23-0215-49F9-8274-BC7CACAD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28"/>
            <a:ext cx="10515600" cy="60329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1D854959-146C-481F-8414-63FB7C148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16-18 May 2023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F11A901-B028-4DF5-963C-C564BD22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VFS Forum 79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30710E-53EB-4FAF-BFD7-950C555E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5250DE-151F-486E-B5C9-E6575891EAE8}"/>
              </a:ext>
            </a:extLst>
          </p:cNvPr>
          <p:cNvCxnSpPr>
            <a:cxnSpLocks/>
          </p:cNvCxnSpPr>
          <p:nvPr/>
        </p:nvCxnSpPr>
        <p:spPr>
          <a:xfrm>
            <a:off x="787689" y="812901"/>
            <a:ext cx="1063336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B17E845-F6AC-4621-83AE-B6B22E53F295}"/>
              </a:ext>
            </a:extLst>
          </p:cNvPr>
          <p:cNvSpPr/>
          <p:nvPr/>
        </p:nvSpPr>
        <p:spPr>
          <a:xfrm>
            <a:off x="11400618" y="76302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925AA2-7D64-4019-9175-3D4CADFC0C99}"/>
              </a:ext>
            </a:extLst>
          </p:cNvPr>
          <p:cNvSpPr/>
          <p:nvPr/>
        </p:nvSpPr>
        <p:spPr>
          <a:xfrm>
            <a:off x="691631" y="76302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72941D-760F-44AE-9667-281E6514586D}"/>
              </a:ext>
            </a:extLst>
          </p:cNvPr>
          <p:cNvCxnSpPr>
            <a:cxnSpLocks/>
          </p:cNvCxnSpPr>
          <p:nvPr/>
        </p:nvCxnSpPr>
        <p:spPr>
          <a:xfrm>
            <a:off x="787689" y="6439471"/>
            <a:ext cx="1063336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8D857BC-E500-441D-8F47-353BDF06DC0A}"/>
              </a:ext>
            </a:extLst>
          </p:cNvPr>
          <p:cNvSpPr/>
          <p:nvPr/>
        </p:nvSpPr>
        <p:spPr>
          <a:xfrm>
            <a:off x="11400618" y="638959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71840A-AB3C-42BD-8B90-9B212C7CC218}"/>
              </a:ext>
            </a:extLst>
          </p:cNvPr>
          <p:cNvSpPr/>
          <p:nvPr/>
        </p:nvSpPr>
        <p:spPr>
          <a:xfrm>
            <a:off x="691631" y="6389595"/>
            <a:ext cx="99752" cy="997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3F287F-929B-4237-828D-3848E8AA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43737-1D87-4277-84A5-622CA9A0C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DAB73-7E10-4956-ACA1-343C48AD3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9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VFS Forum 79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9321F-B9AA-464A-8A38-8CE7AF915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B0DDE97-E2F3-4E35-BB65-2861D376C3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D13543-CE33-4097-BE50-D78E75593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9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16-18 May 2023</a:t>
            </a:r>
          </a:p>
        </p:txBody>
      </p:sp>
    </p:spTree>
    <p:extLst>
      <p:ext uri="{BB962C8B-B14F-4D97-AF65-F5344CB8AC3E}">
        <p14:creationId xmlns:p14="http://schemas.microsoft.com/office/powerpoint/2010/main" val="159915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9.em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A28-AA46-4C19-A9B6-1B78D24E2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056" y="315412"/>
            <a:ext cx="9273292" cy="1651097"/>
          </a:xfrm>
        </p:spPr>
        <p:txBody>
          <a:bodyPr>
            <a:normAutofit/>
          </a:bodyPr>
          <a:lstStyle/>
          <a:p>
            <a:r>
              <a:rPr lang="en-US" sz="3200" dirty="0"/>
              <a:t>An Overview of the Proprotor Performance Test in the 14- by 22-Foot Subsonic Tunnel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D2449-9E9D-4D2A-8468-9EF9B1E89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702" y="2258170"/>
            <a:ext cx="9144000" cy="117083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Nikolas </a:t>
            </a:r>
            <a:r>
              <a:rPr lang="en-US" dirty="0" err="1"/>
              <a:t>Zawodny,</a:t>
            </a:r>
            <a:r>
              <a:rPr lang="en-US" dirty="0"/>
              <a:t> Kyle Pascioni, and Christopher Thurman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i="1" dirty="0"/>
              <a:t>Aeroacoustics Branch</a:t>
            </a:r>
          </a:p>
          <a:p>
            <a:pPr>
              <a:spcBef>
                <a:spcPts val="600"/>
              </a:spcBef>
            </a:pPr>
            <a:r>
              <a:rPr lang="en-US" sz="1800" i="1" dirty="0"/>
              <a:t>NASA Langley Research Center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8060F6-A3E0-4A60-AA2F-1FAA2742A242}"/>
              </a:ext>
            </a:extLst>
          </p:cNvPr>
          <p:cNvSpPr txBox="1">
            <a:spLocks/>
          </p:cNvSpPr>
          <p:nvPr/>
        </p:nvSpPr>
        <p:spPr>
          <a:xfrm>
            <a:off x="1523997" y="5690313"/>
            <a:ext cx="9144000" cy="84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Vertical Flight Society 79</a:t>
            </a:r>
            <a:r>
              <a:rPr lang="en-US" sz="1800" baseline="30000" dirty="0"/>
              <a:t>th</a:t>
            </a:r>
            <a:r>
              <a:rPr lang="en-US" sz="1800" dirty="0"/>
              <a:t> Annual Forum &amp; Technology Display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16-18 May 2023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D3E93D4-D717-4AC3-8B90-DEBD332A3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453" y="3868384"/>
            <a:ext cx="2765089" cy="138254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446290B-A9DC-41E6-9DC8-5B5218C67925}"/>
              </a:ext>
            </a:extLst>
          </p:cNvPr>
          <p:cNvSpPr txBox="1">
            <a:spLocks/>
          </p:cNvSpPr>
          <p:nvPr/>
        </p:nvSpPr>
        <p:spPr>
          <a:xfrm>
            <a:off x="1402702" y="3628399"/>
            <a:ext cx="9144000" cy="1651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/>
              <a:t>Funding provided by the NASA RVLT project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63915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Hover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7" y="811760"/>
            <a:ext cx="5408874" cy="49489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OPT5</a:t>
            </a:r>
          </a:p>
          <a:p>
            <a:pPr lvl="1"/>
            <a:r>
              <a:rPr lang="en-US" dirty="0"/>
              <a:t>Clean blades found to exhibit very low FM values</a:t>
            </a:r>
          </a:p>
          <a:p>
            <a:pPr lvl="1"/>
            <a:r>
              <a:rPr lang="en-US" dirty="0"/>
              <a:t>FM predicted to be around 0.76 using CAMRAD II</a:t>
            </a:r>
            <a:r>
              <a:rPr lang="en-US" baseline="30000" dirty="0"/>
              <a:t>*</a:t>
            </a:r>
          </a:p>
          <a:p>
            <a:pPr lvl="1"/>
            <a:r>
              <a:rPr lang="en-US" dirty="0"/>
              <a:t>Application of trip tape seen to dramatically improve FM, yet still low compared to prediction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Unable to achieve design target disk loading (20 </a:t>
            </a:r>
            <a:r>
              <a:rPr lang="en-US" b="1" dirty="0" err="1">
                <a:solidFill>
                  <a:srgbClr val="C00000"/>
                </a:solidFill>
              </a:rPr>
              <a:t>psf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dirty="0"/>
          </a:p>
          <a:p>
            <a:r>
              <a:rPr lang="en-US" dirty="0"/>
              <a:t>COPR5</a:t>
            </a:r>
          </a:p>
          <a:p>
            <a:pPr lvl="1"/>
            <a:r>
              <a:rPr lang="en-US" dirty="0"/>
              <a:t>Little to no change in performance with trip tape application</a:t>
            </a:r>
          </a:p>
          <a:p>
            <a:pPr lvl="1"/>
            <a:r>
              <a:rPr lang="en-US" dirty="0"/>
              <a:t>Higher FM levels than those of OPT5</a:t>
            </a:r>
          </a:p>
          <a:p>
            <a:pPr lvl="1"/>
            <a:r>
              <a:rPr lang="en-US" dirty="0"/>
              <a:t>Excellent comparison with measurements from previous study</a:t>
            </a:r>
            <a:r>
              <a:rPr lang="en-US" baseline="30000" dirty="0"/>
              <a:t>**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5AAF5-AA0C-474F-811B-05070E56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r="4438" b="3948"/>
          <a:stretch/>
        </p:blipFill>
        <p:spPr>
          <a:xfrm>
            <a:off x="6440995" y="1139601"/>
            <a:ext cx="5168837" cy="5087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473E8-0665-4862-B73A-A1EACE3331BC}"/>
              </a:ext>
            </a:extLst>
          </p:cNvPr>
          <p:cNvSpPr txBox="1"/>
          <p:nvPr/>
        </p:nvSpPr>
        <p:spPr>
          <a:xfrm>
            <a:off x="6744835" y="837602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Figure of Merit vs. Tip Mach Number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02DBD-C94A-4AF6-9FE4-C112B4C77EEF}"/>
              </a:ext>
            </a:extLst>
          </p:cNvPr>
          <p:cNvSpPr txBox="1"/>
          <p:nvPr/>
        </p:nvSpPr>
        <p:spPr>
          <a:xfrm>
            <a:off x="714958" y="5687447"/>
            <a:ext cx="57260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" indent="-60325" algn="l"/>
            <a:r>
              <a:rPr lang="en-US" sz="800" i="1" baseline="30000" dirty="0">
                <a:latin typeface="+mj-lt"/>
              </a:rPr>
              <a:t> *</a:t>
            </a:r>
            <a:r>
              <a:rPr lang="en-US" sz="800" b="0" i="0" u="none" strike="noStrike" baseline="0" dirty="0">
                <a:latin typeface="+mj-lt"/>
              </a:rPr>
              <a:t>Thurman, C., </a:t>
            </a:r>
            <a:r>
              <a:rPr lang="en-US" sz="800" b="0" i="0" u="none" strike="noStrike" baseline="0" dirty="0" err="1">
                <a:latin typeface="+mj-lt"/>
              </a:rPr>
              <a:t>Zawodny,</a:t>
            </a:r>
            <a:r>
              <a:rPr lang="en-US" sz="800" b="0" i="0" u="none" strike="noStrike" baseline="0" dirty="0">
                <a:latin typeface="+mj-lt"/>
              </a:rPr>
              <a:t> N., and Pascioni, K., “Computational Study of Vortex-Induced Separation for a 5-Bladed Rotor,” VFS International 79th Annual Forum &amp; Technology Display, West Palm Beach, FL, May 2023.</a:t>
            </a:r>
            <a:endParaRPr lang="en-US" sz="800" i="1" baseline="30000" dirty="0">
              <a:latin typeface="+mj-lt"/>
            </a:endParaRPr>
          </a:p>
          <a:p>
            <a:pPr marL="55563" indent="-55563">
              <a:spcBef>
                <a:spcPts val="600"/>
              </a:spcBef>
            </a:pPr>
            <a:r>
              <a:rPr lang="en-US" sz="800" baseline="30000" dirty="0">
                <a:latin typeface="+mj-lt"/>
              </a:rPr>
              <a:t>**</a:t>
            </a:r>
            <a:r>
              <a:rPr lang="en-US" sz="800" i="1" u="none" strike="noStrike" baseline="0" dirty="0" err="1">
                <a:latin typeface="+mj-lt"/>
              </a:rPr>
              <a:t>Zawodny,</a:t>
            </a:r>
            <a:r>
              <a:rPr lang="en-US" sz="800" i="1" u="none" strike="noStrike" baseline="0" dirty="0">
                <a:latin typeface="+mj-lt"/>
              </a:rPr>
              <a:t> N. S., Pettingill, N. A., Lopes, L. V., and Ingraham, D. J., “Experimental Validation of an Acoustically and Aerodynamically Optimized UAM Proprotor – Part</a:t>
            </a:r>
            <a:r>
              <a:rPr lang="en-US" sz="800" i="1" dirty="0">
                <a:latin typeface="+mj-lt"/>
              </a:rPr>
              <a:t> </a:t>
            </a:r>
            <a:r>
              <a:rPr lang="en-US" sz="800" i="1" u="none" strike="noStrike" baseline="0" dirty="0">
                <a:latin typeface="+mj-lt"/>
              </a:rPr>
              <a:t>1: Test Setup and Results,” NASA TM 20220015637, NASA Langley Research Center, 2023.</a:t>
            </a:r>
            <a:endParaRPr lang="en-US" sz="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043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Surface Oil Flow Visualizations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CFB87-1DC6-49F7-9829-C872BCBC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r="1244"/>
          <a:stretch/>
        </p:blipFill>
        <p:spPr>
          <a:xfrm>
            <a:off x="85725" y="835474"/>
            <a:ext cx="10093891" cy="5486400"/>
          </a:xfrm>
          <a:prstGeom prst="rect">
            <a:avLst/>
          </a:prstGeom>
          <a:ln>
            <a:noFill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928" y="2793149"/>
            <a:ext cx="2815921" cy="3458324"/>
          </a:xfrm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Severe flow separation </a:t>
            </a:r>
            <a:r>
              <a:rPr lang="en-US" dirty="0"/>
              <a:t>on outer 12% of blade span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Tip vortex impingement </a:t>
            </a:r>
            <a:r>
              <a:rPr lang="en-US" dirty="0"/>
              <a:t>from previous blade visible</a:t>
            </a:r>
          </a:p>
          <a:p>
            <a:pPr lvl="1"/>
            <a:endParaRPr lang="en-US" dirty="0"/>
          </a:p>
          <a:p>
            <a:r>
              <a:rPr lang="en-US" dirty="0"/>
              <a:t>Trip tape appears to </a:t>
            </a:r>
            <a:r>
              <a:rPr lang="en-US" b="1" dirty="0">
                <a:solidFill>
                  <a:srgbClr val="C00000"/>
                </a:solidFill>
              </a:rPr>
              <a:t>delay separation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DA9F5-285A-4D8E-B7A9-EC7A76E9B500}"/>
              </a:ext>
            </a:extLst>
          </p:cNvPr>
          <p:cNvSpPr txBox="1"/>
          <p:nvPr/>
        </p:nvSpPr>
        <p:spPr>
          <a:xfrm>
            <a:off x="4483809" y="730699"/>
            <a:ext cx="322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j-lt"/>
              </a:rPr>
              <a:t>OPT5 (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</a:rPr>
              <a:t>M</a:t>
            </a:r>
            <a:r>
              <a:rPr lang="en-US" sz="2400" b="1" i="1" baseline="-25000" dirty="0" err="1">
                <a:solidFill>
                  <a:srgbClr val="C00000"/>
                </a:solidFill>
                <a:latin typeface="+mj-lt"/>
              </a:rPr>
              <a:t>tip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 = 0.50)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23196-DC08-4CA0-BDCD-289556E28F46}"/>
              </a:ext>
            </a:extLst>
          </p:cNvPr>
          <p:cNvSpPr txBox="1"/>
          <p:nvPr/>
        </p:nvSpPr>
        <p:spPr>
          <a:xfrm>
            <a:off x="727997" y="6251473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latin typeface="+mj-lt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414819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Surface Oil Flow Visualizations (contd.)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CFB87-1DC6-49F7-9829-C872BCBC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2370"/>
          <a:stretch/>
        </p:blipFill>
        <p:spPr>
          <a:xfrm>
            <a:off x="388711" y="740866"/>
            <a:ext cx="9134376" cy="548640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7BAB17-D7B0-4873-A0D5-901118FF4906}"/>
              </a:ext>
            </a:extLst>
          </p:cNvPr>
          <p:cNvSpPr/>
          <p:nvPr/>
        </p:nvSpPr>
        <p:spPr>
          <a:xfrm>
            <a:off x="223958" y="874718"/>
            <a:ext cx="1273493" cy="173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880" y="2668230"/>
            <a:ext cx="2807970" cy="3581404"/>
          </a:xfrm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r>
              <a:rPr lang="en-US" sz="2000" b="1" dirty="0">
                <a:solidFill>
                  <a:srgbClr val="C00000"/>
                </a:solidFill>
              </a:rPr>
              <a:t>Attached flow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across majority of blade span</a:t>
            </a:r>
          </a:p>
          <a:p>
            <a:pPr lvl="1"/>
            <a:endParaRPr lang="en-US" sz="2000" dirty="0"/>
          </a:p>
          <a:p>
            <a:r>
              <a:rPr lang="en-US" sz="2000" dirty="0"/>
              <a:t>No prominent indications of vortex impingement</a:t>
            </a:r>
          </a:p>
          <a:p>
            <a:pPr lvl="1"/>
            <a:endParaRPr lang="en-US" sz="2000" dirty="0"/>
          </a:p>
          <a:p>
            <a:r>
              <a:rPr lang="en-US" sz="2000" dirty="0"/>
              <a:t>Difficult to visually identify tip vortex 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E1B15-BE3C-47D4-B8A3-C8CBFB062465}"/>
              </a:ext>
            </a:extLst>
          </p:cNvPr>
          <p:cNvSpPr txBox="1"/>
          <p:nvPr/>
        </p:nvSpPr>
        <p:spPr>
          <a:xfrm>
            <a:off x="4483809" y="730699"/>
            <a:ext cx="322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j-lt"/>
              </a:rPr>
              <a:t>COPR5 (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</a:rPr>
              <a:t>M</a:t>
            </a:r>
            <a:r>
              <a:rPr lang="en-US" sz="2400" b="1" i="1" baseline="-25000" dirty="0" err="1">
                <a:solidFill>
                  <a:srgbClr val="C00000"/>
                </a:solidFill>
                <a:latin typeface="+mj-lt"/>
              </a:rPr>
              <a:t>tip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 = 0.45)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67A26-D410-4C16-8BD1-5DDD286B96A0}"/>
              </a:ext>
            </a:extLst>
          </p:cNvPr>
          <p:cNvSpPr txBox="1"/>
          <p:nvPr/>
        </p:nvSpPr>
        <p:spPr>
          <a:xfrm>
            <a:off x="727997" y="6251473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latin typeface="+mj-lt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407458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Forward Flight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7" y="811760"/>
            <a:ext cx="5713674" cy="54936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COPR5</a:t>
            </a:r>
          </a:p>
          <a:p>
            <a:pPr lvl="1"/>
            <a:r>
              <a:rPr lang="en-US" dirty="0"/>
              <a:t>Well-defined propulsive efficiency profile</a:t>
            </a:r>
          </a:p>
          <a:p>
            <a:pPr lvl="1"/>
            <a:r>
              <a:rPr lang="en-US" dirty="0"/>
              <a:t>Good agreement with previous measurements in LSAWT facility</a:t>
            </a:r>
          </a:p>
          <a:p>
            <a:pPr lvl="1"/>
            <a:r>
              <a:rPr lang="en-US" dirty="0"/>
              <a:t>Slight divergence at low advance ratios, potentially due to tripping configurations</a:t>
            </a:r>
          </a:p>
          <a:p>
            <a:pPr lvl="1"/>
            <a:endParaRPr lang="en-US" dirty="0"/>
          </a:p>
          <a:p>
            <a:r>
              <a:rPr lang="en-US" dirty="0"/>
              <a:t>OPT5</a:t>
            </a:r>
          </a:p>
          <a:p>
            <a:pPr lvl="1"/>
            <a:r>
              <a:rPr lang="en-US" dirty="0"/>
              <a:t>Baseline collective setting performs poorly</a:t>
            </a:r>
          </a:p>
          <a:p>
            <a:pPr lvl="1"/>
            <a:r>
              <a:rPr lang="en-US" dirty="0"/>
              <a:t>Found to be too aggressive, promotes stall on blades</a:t>
            </a:r>
          </a:p>
          <a:p>
            <a:pPr lvl="1"/>
            <a:r>
              <a:rPr lang="en-US" dirty="0"/>
              <a:t>Reduced collective setting seen to perform much better, similar peak performance as COPR5</a:t>
            </a:r>
          </a:p>
          <a:p>
            <a:pPr lvl="1"/>
            <a:endParaRPr lang="en-US" dirty="0"/>
          </a:p>
          <a:p>
            <a:r>
              <a:rPr lang="en-US" dirty="0"/>
              <a:t>Large error bars indicative of low thrust and/or power settings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COPR5 selected </a:t>
            </a:r>
            <a:r>
              <a:rPr lang="en-US" dirty="0"/>
              <a:t>for further interrogation of transition flight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C5D50-8081-4A61-86CD-5DC3BD3AC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6767"/>
          <a:stretch/>
        </p:blipFill>
        <p:spPr>
          <a:xfrm>
            <a:off x="6263827" y="1380744"/>
            <a:ext cx="5330766" cy="4876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461F9-96FE-48DB-84A9-D3F980A2D9D4}"/>
              </a:ext>
            </a:extLst>
          </p:cNvPr>
          <p:cNvSpPr txBox="1"/>
          <p:nvPr/>
        </p:nvSpPr>
        <p:spPr>
          <a:xfrm>
            <a:off x="6744835" y="837602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Propulsive Efficiency vs. Advance Ratio</a:t>
            </a:r>
          </a:p>
        </p:txBody>
      </p:sp>
    </p:spTree>
    <p:extLst>
      <p:ext uri="{BB962C8B-B14F-4D97-AF65-F5344CB8AC3E}">
        <p14:creationId xmlns:p14="http://schemas.microsoft.com/office/powerpoint/2010/main" val="4029634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7" y="811760"/>
                <a:ext cx="5408874" cy="549362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Performance profiles for several different collective/pitch settings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Analytical and CAMRAD II predictions included</a:t>
                </a:r>
              </a:p>
              <a:p>
                <a:pPr lvl="1"/>
                <a:r>
                  <a:rPr lang="en-US" dirty="0"/>
                  <a:t>Analytical predictions provide good approximations, simple linear trends</a:t>
                </a:r>
              </a:p>
              <a:p>
                <a:pPr lvl="1"/>
                <a:r>
                  <a:rPr lang="en-US" dirty="0"/>
                  <a:t>CAMRAD II predictions better at predicting profile shapes, divergence in power predictions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CAMRAD II predictions unable to converge below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≈0.6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Analytical predictions pursued</a:t>
                </a:r>
                <a:r>
                  <a:rPr lang="en-US" dirty="0"/>
                  <a:t> for further interrogation of off-axis forces and moments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7" y="811760"/>
                <a:ext cx="5408874" cy="5493624"/>
              </a:xfrm>
              <a:blipFill>
                <a:blip r:embed="rId3"/>
                <a:stretch>
                  <a:fillRect l="-1578" t="-2109" r="-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2055599-DBA3-4E53-95E6-11C2FEAB2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889" y="836705"/>
            <a:ext cx="5486400" cy="2743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D5282-F221-46E8-BF49-9CBD6B056D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89" y="3695732"/>
            <a:ext cx="54864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DAED17-DBAF-40A0-A717-35AAE9539618}"/>
              </a:ext>
            </a:extLst>
          </p:cNvPr>
          <p:cNvSpPr txBox="1"/>
          <p:nvPr/>
        </p:nvSpPr>
        <p:spPr>
          <a:xfrm>
            <a:off x="6744835" y="700442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Thrust Coeff. vs. Axial Advance Ratio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73FDD-9D11-416B-AD75-1772C51B9134}"/>
              </a:ext>
            </a:extLst>
          </p:cNvPr>
          <p:cNvSpPr txBox="1"/>
          <p:nvPr/>
        </p:nvSpPr>
        <p:spPr>
          <a:xfrm>
            <a:off x="6588934" y="3581298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Power Coeff. vs. Axial Advance Ratio</a:t>
            </a:r>
          </a:p>
        </p:txBody>
      </p:sp>
    </p:spTree>
    <p:extLst>
      <p:ext uri="{BB962C8B-B14F-4D97-AF65-F5344CB8AC3E}">
        <p14:creationId xmlns:p14="http://schemas.microsoft.com/office/powerpoint/2010/main" val="52571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1621CAB-532F-4507-9675-2D20BC893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1"/>
          <a:stretch/>
        </p:blipFill>
        <p:spPr>
          <a:xfrm>
            <a:off x="1107751" y="3700437"/>
            <a:ext cx="5007828" cy="2701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Transition (contd.)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6" y="811760"/>
                <a:ext cx="5586915" cy="301957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Analytical trends line up well with measured data</a:t>
                </a:r>
              </a:p>
              <a:p>
                <a:pPr lvl="1"/>
                <a:r>
                  <a:rPr lang="en-US" dirty="0"/>
                  <a:t>Deviations at higher propeller incidence angles</a:t>
                </a:r>
              </a:p>
              <a:p>
                <a:pPr lvl="1"/>
                <a:r>
                  <a:rPr lang="en-US" dirty="0"/>
                  <a:t>Yaw moment exhibits largest deviations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Previous experiments indicate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 represents a sharp turning point in coefficient slopes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Analytical predictions expected to worsen </a:t>
                </a:r>
                <a:r>
                  <a:rPr lang="en-US" dirty="0"/>
                  <a:t>at higher propeller incidence angles.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6" y="811760"/>
                <a:ext cx="5586915" cy="3019576"/>
              </a:xfrm>
              <a:blipFill>
                <a:blip r:embed="rId4"/>
                <a:stretch>
                  <a:fillRect l="-983" t="-3831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2B522D9-9D08-45E1-9706-31977DE1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882475"/>
            <a:ext cx="5715000" cy="2743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C7628-AE82-415E-9B4D-35E1932AD4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31336"/>
            <a:ext cx="57150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6DC9B7-111B-42A9-A771-E1FA3550D080}"/>
              </a:ext>
            </a:extLst>
          </p:cNvPr>
          <p:cNvSpPr txBox="1"/>
          <p:nvPr/>
        </p:nvSpPr>
        <p:spPr>
          <a:xfrm>
            <a:off x="6494564" y="665676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Normal Force Coeff. vs. Axial Advance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908B7-2F28-4709-80DE-2CA0BF02E301}"/>
              </a:ext>
            </a:extLst>
          </p:cNvPr>
          <p:cNvSpPr txBox="1"/>
          <p:nvPr/>
        </p:nvSpPr>
        <p:spPr>
          <a:xfrm>
            <a:off x="6494564" y="3590709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Yaw Moment Coeff. vs. Axial Advance Ratio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0F55E6-8F85-47FB-8C66-2BF31121C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2661" y="2104660"/>
            <a:ext cx="588861" cy="238012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24897E3-E90E-4BEE-A670-AF1A65672BB5}"/>
              </a:ext>
            </a:extLst>
          </p:cNvPr>
          <p:cNvSpPr/>
          <p:nvPr/>
        </p:nvSpPr>
        <p:spPr>
          <a:xfrm>
            <a:off x="4151376" y="4251960"/>
            <a:ext cx="1060704" cy="749808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Concluding Remarks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6" y="811759"/>
                <a:ext cx="10666674" cy="556160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Investigated aerodynamic performance of two proprotors across range of advance ratios and incidence angles</a:t>
                </a:r>
              </a:p>
              <a:p>
                <a:pPr lvl="1"/>
                <a:r>
                  <a:rPr lang="en-US" dirty="0"/>
                  <a:t>Conventional rotor design</a:t>
                </a:r>
              </a:p>
              <a:p>
                <a:pPr lvl="1"/>
                <a:r>
                  <a:rPr lang="en-US" dirty="0"/>
                  <a:t>Design computationally optimized for forward flight condition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Unexpected flow physics encountered on conventional rotor design</a:t>
                </a:r>
              </a:p>
              <a:p>
                <a:pPr lvl="1"/>
                <a:r>
                  <a:rPr lang="en-US" dirty="0"/>
                  <a:t>Considerable overprediction in thrust output capability</a:t>
                </a:r>
              </a:p>
              <a:p>
                <a:pPr lvl="1"/>
                <a:r>
                  <a:rPr lang="en-US" dirty="0"/>
                  <a:t>Flow separation on outboard portion of blade</a:t>
                </a:r>
              </a:p>
              <a:p>
                <a:pPr lvl="1"/>
                <a:r>
                  <a:rPr lang="en-US" dirty="0"/>
                  <a:t>Strong perpendicular blade-vortex interactions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Successful measurements of off-axis loads and moments</a:t>
                </a:r>
              </a:p>
              <a:p>
                <a:pPr lvl="1"/>
                <a:r>
                  <a:rPr lang="en-US" dirty="0"/>
                  <a:t>Over a limited range of proprotor incidence angles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Reasonable agreement with analytical predictions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Future Work</a:t>
                </a:r>
              </a:p>
              <a:p>
                <a:pPr lvl="1"/>
                <a:r>
                  <a:rPr lang="en-US" dirty="0"/>
                  <a:t>Measurements of aerodynamic loads and moments across full edgewise range of incidence angles</a:t>
                </a:r>
              </a:p>
              <a:p>
                <a:pPr lvl="1"/>
                <a:r>
                  <a:rPr lang="en-US" dirty="0"/>
                  <a:t>Acoustics across full range of transition flight conditions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6" y="811759"/>
                <a:ext cx="10666674" cy="5561609"/>
              </a:xfrm>
              <a:blipFill>
                <a:blip r:embed="rId3"/>
                <a:stretch>
                  <a:fillRect l="-686" t="-1862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03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59"/>
            <a:ext cx="10666674" cy="5677597"/>
          </a:xfrm>
        </p:spPr>
        <p:txBody>
          <a:bodyPr>
            <a:normAutofit/>
          </a:bodyPr>
          <a:lstStyle/>
          <a:p>
            <a:r>
              <a:rPr lang="en-US" dirty="0"/>
              <a:t>Assistance with testing</a:t>
            </a:r>
          </a:p>
          <a:p>
            <a:pPr lvl="1"/>
            <a:r>
              <a:rPr lang="en-US" dirty="0"/>
              <a:t>Aeroacoustics Branch: Niki Pettingill, Stefan Letica</a:t>
            </a:r>
          </a:p>
          <a:p>
            <a:pPr lvl="1"/>
            <a:r>
              <a:rPr lang="en-US" dirty="0"/>
              <a:t>Flow Physics and Control Branch: Mehti Koklu</a:t>
            </a:r>
          </a:p>
          <a:p>
            <a:endParaRPr lang="en-US" dirty="0"/>
          </a:p>
          <a:p>
            <a:r>
              <a:rPr lang="en-US" dirty="0"/>
              <a:t>Test development and operations</a:t>
            </a:r>
          </a:p>
          <a:p>
            <a:pPr lvl="1"/>
            <a:r>
              <a:rPr lang="en-US" dirty="0"/>
              <a:t>LSAWT personnel: John Swartzbaugh, Stan Mason, Bryan Lamb, Jeff Collins, Tyrone Pilgrim</a:t>
            </a:r>
          </a:p>
          <a:p>
            <a:pPr lvl="1"/>
            <a:r>
              <a:rPr lang="en-US" dirty="0"/>
              <a:t>14x22 personnel: Abby Cayton, Frank Quinto</a:t>
            </a:r>
          </a:p>
          <a:p>
            <a:pPr lvl="1"/>
            <a:r>
              <a:rPr lang="en-US" dirty="0"/>
              <a:t>RVLT leadership: Benny Lunsford, Susan Gorton</a:t>
            </a:r>
          </a:p>
        </p:txBody>
      </p:sp>
    </p:spTree>
    <p:extLst>
      <p:ext uri="{BB962C8B-B14F-4D97-AF65-F5344CB8AC3E}">
        <p14:creationId xmlns:p14="http://schemas.microsoft.com/office/powerpoint/2010/main" val="2366474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EA28-AA46-4C19-A9B6-1B78D24E2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72" y="752670"/>
            <a:ext cx="11504645" cy="1338519"/>
          </a:xfrm>
        </p:spPr>
        <p:txBody>
          <a:bodyPr>
            <a:normAutofit/>
          </a:bodyPr>
          <a:lstStyle/>
          <a:p>
            <a:r>
              <a:rPr lang="en-US" sz="3200"/>
              <a:t>Thank you.</a:t>
            </a:r>
            <a:br>
              <a:rPr lang="en-US" sz="3200"/>
            </a:b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D2449-9E9D-4D2A-8468-9EF9B1E89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3076"/>
            <a:ext cx="9144000" cy="74168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/>
              <a:t>Aeroacoustics Branch</a:t>
            </a:r>
          </a:p>
          <a:p>
            <a:pPr>
              <a:spcBef>
                <a:spcPts val="600"/>
              </a:spcBef>
            </a:pPr>
            <a:r>
              <a:rPr lang="en-US" sz="1800"/>
              <a:t>NASA Langley Research Center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8060F6-A3E0-4A60-AA2F-1FAA2742A242}"/>
              </a:ext>
            </a:extLst>
          </p:cNvPr>
          <p:cNvSpPr txBox="1">
            <a:spLocks/>
          </p:cNvSpPr>
          <p:nvPr/>
        </p:nvSpPr>
        <p:spPr>
          <a:xfrm>
            <a:off x="1523997" y="5690313"/>
            <a:ext cx="9144000" cy="842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Vertical Flight Society 79</a:t>
            </a:r>
            <a:r>
              <a:rPr lang="en-US" sz="1800" baseline="30000" dirty="0"/>
              <a:t>th</a:t>
            </a:r>
            <a:r>
              <a:rPr lang="en-US" sz="1800" dirty="0"/>
              <a:t> Annual Forum &amp; Technology Display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16-18 May 2023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D3E93D4-D717-4AC3-8B90-DEBD332A3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667" y="4474756"/>
            <a:ext cx="2342653" cy="1171327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02529A1-B398-4613-8228-241CFF335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54287"/>
              </p:ext>
            </p:extLst>
          </p:nvPr>
        </p:nvGraphicFramePr>
        <p:xfrm>
          <a:off x="779436" y="2671593"/>
          <a:ext cx="10633114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1538">
                  <a:extLst>
                    <a:ext uri="{9D8B030D-6E8A-4147-A177-3AD203B41FA5}">
                      <a16:colId xmlns:a16="http://schemas.microsoft.com/office/drawing/2014/main" val="1237516016"/>
                    </a:ext>
                  </a:extLst>
                </a:gridCol>
                <a:gridCol w="3205619">
                  <a:extLst>
                    <a:ext uri="{9D8B030D-6E8A-4147-A177-3AD203B41FA5}">
                      <a16:colId xmlns:a16="http://schemas.microsoft.com/office/drawing/2014/main" val="394722588"/>
                    </a:ext>
                  </a:extLst>
                </a:gridCol>
                <a:gridCol w="3825957">
                  <a:extLst>
                    <a:ext uri="{9D8B030D-6E8A-4147-A177-3AD203B41FA5}">
                      <a16:colId xmlns:a16="http://schemas.microsoft.com/office/drawing/2014/main" val="2978684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Nikolas Zawodny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Kyle Pascioni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</a:rPr>
                        <a:t>Christopher Thurman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760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nikolas.s.zawodny@nasa.gov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kyle.a.pascioni@nasa.gov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b="1" dirty="0">
                          <a:latin typeface="+mj-lt"/>
                        </a:rPr>
                        <a:t>christopher.thurman@nasa.gov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708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94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A5190F-E6FF-429B-B8AC-9C79515ABA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40E55C5-BDCE-4D67-A3F6-25ACF0080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BCBFE-C13C-4473-A9EC-121C4DC36D4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9700"/>
            <a:ext cx="2743200" cy="365125"/>
          </a:xfrm>
        </p:spPr>
        <p:txBody>
          <a:bodyPr/>
          <a:lstStyle/>
          <a:p>
            <a:r>
              <a:rPr lang="en-US"/>
              <a:t>16-18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7FC13-DABD-4E70-BFA1-936450B5CF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89700"/>
            <a:ext cx="4114800" cy="365125"/>
          </a:xfrm>
        </p:spPr>
        <p:txBody>
          <a:bodyPr/>
          <a:lstStyle/>
          <a:p>
            <a:r>
              <a:rPr lang="en-US"/>
              <a:t>VFS Forum 79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7DFE6-2F5E-4063-AB01-83107872C8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365125"/>
          </a:xfrm>
        </p:spPr>
        <p:txBody>
          <a:bodyPr/>
          <a:lstStyle/>
          <a:p>
            <a:fld id="{1B0DDE97-E2F3-4E35-BB65-2861D376C32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7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and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31024"/>
            <a:ext cx="6657699" cy="545855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Propellers</a:t>
            </a:r>
            <a:r>
              <a:rPr lang="en-US" dirty="0"/>
              <a:t> historically designed as a means of thrust generation in axial forward flight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Rotors</a:t>
            </a:r>
            <a:r>
              <a:rPr lang="en-US" dirty="0"/>
              <a:t> historically designed as a means of providing vertical lift during takeoff and landing and operate in edgewise forward flight</a:t>
            </a:r>
          </a:p>
          <a:p>
            <a:pPr lvl="1"/>
            <a:endParaRPr lang="en-US" dirty="0"/>
          </a:p>
          <a:p>
            <a:r>
              <a:rPr lang="en-US" dirty="0"/>
              <a:t>Urban Air Mobility (UAM) vehicle platforms that utilize articulating propulsors require elements of both</a:t>
            </a:r>
          </a:p>
          <a:p>
            <a:pPr lvl="1"/>
            <a:endParaRPr lang="en-US" dirty="0"/>
          </a:p>
          <a:p>
            <a:r>
              <a:rPr lang="en-US" dirty="0"/>
              <a:t>Such </a:t>
            </a:r>
            <a:r>
              <a:rPr lang="en-US" b="1" dirty="0">
                <a:solidFill>
                  <a:srgbClr val="C00000"/>
                </a:solidFill>
              </a:rPr>
              <a:t>proprotors</a:t>
            </a:r>
            <a:r>
              <a:rPr lang="en-US" b="1" dirty="0"/>
              <a:t> </a:t>
            </a:r>
            <a:r>
              <a:rPr lang="en-US" dirty="0"/>
              <a:t>experience complex aerodynamics and acoustics during transition phases of flight</a:t>
            </a:r>
          </a:p>
          <a:p>
            <a:pPr lvl="1"/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Objectives: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dirty="0"/>
              <a:t>Acquire data emulating transition flight conditions representative of AAM configurations</a:t>
            </a:r>
          </a:p>
          <a:p>
            <a:pPr lvl="1"/>
            <a:r>
              <a:rPr lang="en-US" dirty="0"/>
              <a:t>Compare results with existing low- and mid-fidelity prediction techniques to identify shortcomings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344C586-7170-4A9B-8F33-9A0E908EE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469" y="1527333"/>
            <a:ext cx="4274820" cy="22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78C2B24-BA68-41F8-A94F-58A7C717A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899" y="4118133"/>
            <a:ext cx="4023360" cy="22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3AB9BC-5864-4B31-AB35-D4F54D9108EB}"/>
              </a:ext>
            </a:extLst>
          </p:cNvPr>
          <p:cNvSpPr txBox="1"/>
          <p:nvPr/>
        </p:nvSpPr>
        <p:spPr>
          <a:xfrm>
            <a:off x="7678779" y="879564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+mj-lt"/>
              </a:rPr>
              <a:t>Tiltwing Concept Vehicle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2C5D95-CA38-4E7B-9B6D-AB8450C61D65}"/>
              </a:ext>
            </a:extLst>
          </p:cNvPr>
          <p:cNvSpPr txBox="1"/>
          <p:nvPr/>
        </p:nvSpPr>
        <p:spPr>
          <a:xfrm>
            <a:off x="7716879" y="127629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+mj-lt"/>
              </a:rPr>
              <a:t>VTOL 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34C4ED-F1E3-4F6D-910B-C779C85C28E4}"/>
              </a:ext>
            </a:extLst>
          </p:cNvPr>
          <p:cNvSpPr txBox="1"/>
          <p:nvPr/>
        </p:nvSpPr>
        <p:spPr>
          <a:xfrm>
            <a:off x="7678779" y="391144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+mj-lt"/>
              </a:rPr>
              <a:t>Cruise mode</a:t>
            </a:r>
          </a:p>
        </p:txBody>
      </p:sp>
    </p:spTree>
    <p:extLst>
      <p:ext uri="{BB962C8B-B14F-4D97-AF65-F5344CB8AC3E}">
        <p14:creationId xmlns:p14="http://schemas.microsoft.com/office/powerpoint/2010/main" val="2049193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B522D9-9D08-45E1-9706-31977DE1B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882475"/>
            <a:ext cx="57150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621CAB-532F-4507-9675-2D20BC893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41"/>
          <a:stretch/>
        </p:blipFill>
        <p:spPr>
          <a:xfrm>
            <a:off x="1107751" y="3700437"/>
            <a:ext cx="5007828" cy="2701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Results: Transition (</a:t>
            </a:r>
            <a:r>
              <a:rPr lang="en-US" dirty="0" err="1"/>
              <a:t>concl</a:t>
            </a:r>
            <a:r>
              <a:rPr lang="en-US" dirty="0"/>
              <a:t>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61"/>
            <a:ext cx="5586915" cy="24753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Side force and pitching moment also measured</a:t>
            </a:r>
          </a:p>
          <a:p>
            <a:pPr lvl="1"/>
            <a:r>
              <a:rPr lang="en-US" dirty="0"/>
              <a:t>No analytical predictions currently available</a:t>
            </a:r>
          </a:p>
          <a:p>
            <a:pPr lvl="1"/>
            <a:r>
              <a:rPr lang="en-US" dirty="0"/>
              <a:t>Previously regarded as being of secondary importance</a:t>
            </a:r>
          </a:p>
          <a:p>
            <a:pPr lvl="1"/>
            <a:r>
              <a:rPr lang="en-US" dirty="0"/>
              <a:t>Situation will change with installation configurations (i.e., proprotor-wing)</a:t>
            </a:r>
          </a:p>
          <a:p>
            <a:pPr lvl="1"/>
            <a:endParaRPr lang="en-US" dirty="0"/>
          </a:p>
          <a:p>
            <a:r>
              <a:rPr lang="en-US" dirty="0"/>
              <a:t>Trends align well with normal force and yaw moment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7C7628-AE82-415E-9B4D-35E1932AD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831336"/>
            <a:ext cx="57150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6DC9B7-111B-42A9-A771-E1FA3550D080}"/>
              </a:ext>
            </a:extLst>
          </p:cNvPr>
          <p:cNvSpPr txBox="1"/>
          <p:nvPr/>
        </p:nvSpPr>
        <p:spPr>
          <a:xfrm>
            <a:off x="6494564" y="665676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Side Force Coeff. vs. Axial Advance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908B7-2F28-4709-80DE-2CA0BF02E301}"/>
              </a:ext>
            </a:extLst>
          </p:cNvPr>
          <p:cNvSpPr txBox="1"/>
          <p:nvPr/>
        </p:nvSpPr>
        <p:spPr>
          <a:xfrm>
            <a:off x="6494564" y="3590709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Pitch Moment Coeff. vs. Axial Advance Ratio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0F55E6-8F85-47FB-8C66-2BF31121C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2661" y="2104660"/>
            <a:ext cx="588861" cy="23801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A98651B-4AE6-4E41-AB23-445E63F411F2}"/>
              </a:ext>
            </a:extLst>
          </p:cNvPr>
          <p:cNvSpPr/>
          <p:nvPr/>
        </p:nvSpPr>
        <p:spPr>
          <a:xfrm>
            <a:off x="3081313" y="5739549"/>
            <a:ext cx="1060704" cy="749808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Proprotor Designs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59"/>
            <a:ext cx="5021911" cy="49785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proprotor designs considered in this study</a:t>
            </a:r>
          </a:p>
          <a:p>
            <a:pPr lvl="1"/>
            <a:r>
              <a:rPr lang="en-US" dirty="0"/>
              <a:t>2 ft. diameter</a:t>
            </a:r>
          </a:p>
          <a:p>
            <a:pPr lvl="1"/>
            <a:r>
              <a:rPr lang="en-US" dirty="0"/>
              <a:t>NACA 0012 airfoil profiles</a:t>
            </a:r>
          </a:p>
          <a:p>
            <a:pPr lvl="1"/>
            <a:endParaRPr lang="en-US" dirty="0"/>
          </a:p>
          <a:p>
            <a:r>
              <a:rPr lang="en-US" b="1" dirty="0"/>
              <a:t>OPT5</a:t>
            </a:r>
          </a:p>
          <a:p>
            <a:pPr lvl="1"/>
            <a:r>
              <a:rPr lang="en-US" dirty="0"/>
              <a:t>Conventional “optimum hovering rotor” design</a:t>
            </a:r>
          </a:p>
          <a:p>
            <a:pPr lvl="1"/>
            <a:r>
              <a:rPr lang="en-US" dirty="0"/>
              <a:t>Model-scale representation of rotor designed for RVLT tiltwing concept</a:t>
            </a:r>
            <a:r>
              <a:rPr lang="en-US" baseline="30000" dirty="0"/>
              <a:t>*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COPR5</a:t>
            </a:r>
            <a:r>
              <a:rPr lang="en-US" baseline="30000" dirty="0"/>
              <a:t>**</a:t>
            </a:r>
          </a:p>
          <a:p>
            <a:pPr lvl="1"/>
            <a:r>
              <a:rPr lang="en-US" dirty="0"/>
              <a:t>Computationally optimized for maximum cruise efficiency</a:t>
            </a:r>
          </a:p>
          <a:p>
            <a:pPr lvl="1"/>
            <a:r>
              <a:rPr lang="en-US" dirty="0"/>
              <a:t>Constraints of target thrust and radiated tonal noise</a:t>
            </a:r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2DF20-5A86-4020-AF95-BACC5D94D62A}"/>
              </a:ext>
            </a:extLst>
          </p:cNvPr>
          <p:cNvSpPr txBox="1"/>
          <p:nvPr/>
        </p:nvSpPr>
        <p:spPr>
          <a:xfrm>
            <a:off x="707338" y="5932101"/>
            <a:ext cx="538104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57150" algn="l"/>
            <a:r>
              <a:rPr lang="en-US" sz="800" i="1" baseline="30000" dirty="0">
                <a:latin typeface="+mj-lt"/>
              </a:rPr>
              <a:t> *</a:t>
            </a:r>
            <a:r>
              <a:rPr lang="en-US" sz="800" i="1" u="none" strike="noStrike" baseline="0" dirty="0">
                <a:latin typeface="+mj-lt"/>
              </a:rPr>
              <a:t>Whiteside et al., NASA TM 20210017971, NASA Langley Research Center, 2021.</a:t>
            </a:r>
            <a:endParaRPr lang="en-US" sz="800" i="1" baseline="30000" dirty="0">
              <a:latin typeface="+mj-lt"/>
            </a:endParaRPr>
          </a:p>
          <a:p>
            <a:pPr marL="55563" indent="-55563">
              <a:spcBef>
                <a:spcPts val="600"/>
              </a:spcBef>
            </a:pPr>
            <a:r>
              <a:rPr lang="en-US" sz="800" baseline="30000" dirty="0"/>
              <a:t>**</a:t>
            </a:r>
            <a:r>
              <a:rPr lang="en-US" sz="800" i="1" u="none" strike="noStrike" baseline="0" dirty="0">
                <a:latin typeface="+mj-lt"/>
              </a:rPr>
              <a:t>Zawodny et al., NASA TM 20220015637, NASA Langley Research Center, 2023.</a:t>
            </a:r>
            <a:endParaRPr lang="en-US" sz="800" i="1" dirty="0">
              <a:latin typeface="+mj-lt"/>
            </a:endParaRP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EF19333E-BBC3-42B7-B60A-50FCF8AC3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8" t="20234" r="39382" b="47135"/>
          <a:stretch/>
        </p:blipFill>
        <p:spPr>
          <a:xfrm>
            <a:off x="7186796" y="978730"/>
            <a:ext cx="2065110" cy="19465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81315E3-6845-4C28-8AFE-410789EB7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35790" r="35868" b="26433"/>
          <a:stretch/>
        </p:blipFill>
        <p:spPr>
          <a:xfrm>
            <a:off x="9754904" y="978730"/>
            <a:ext cx="2085113" cy="19465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5E0258-E3C0-4EAE-B87B-96699AE974A2}"/>
              </a:ext>
            </a:extLst>
          </p:cNvPr>
          <p:cNvSpPr txBox="1"/>
          <p:nvPr/>
        </p:nvSpPr>
        <p:spPr>
          <a:xfrm>
            <a:off x="7723720" y="644664"/>
            <a:ext cx="991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OPT5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16D60F-926B-40AA-A881-F9D05BCEDA00}"/>
              </a:ext>
            </a:extLst>
          </p:cNvPr>
          <p:cNvSpPr txBox="1"/>
          <p:nvPr/>
        </p:nvSpPr>
        <p:spPr>
          <a:xfrm>
            <a:off x="10301829" y="644664"/>
            <a:ext cx="991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COPR5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B9F39-C73A-44A8-B518-018804D00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>
          <a:xfrm>
            <a:off x="5736869" y="3429001"/>
            <a:ext cx="3157335" cy="2552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5B1C4-044D-49BD-858A-05D074ADB2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>
          <a:xfrm>
            <a:off x="8928646" y="3428999"/>
            <a:ext cx="3157335" cy="25528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955251-1E28-487B-B5D4-2B8EF772AB0B}"/>
              </a:ext>
            </a:extLst>
          </p:cNvPr>
          <p:cNvSpPr txBox="1"/>
          <p:nvPr/>
        </p:nvSpPr>
        <p:spPr>
          <a:xfrm>
            <a:off x="6482965" y="3242333"/>
            <a:ext cx="2124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Twist Distributions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6B77CF-108C-4A33-96C8-7C28486F00DD}"/>
              </a:ext>
            </a:extLst>
          </p:cNvPr>
          <p:cNvSpPr txBox="1"/>
          <p:nvPr/>
        </p:nvSpPr>
        <p:spPr>
          <a:xfrm>
            <a:off x="9668132" y="3259722"/>
            <a:ext cx="2124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Chord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7F13-48A0-452E-B880-088E3E8ED223}"/>
              </a:ext>
            </a:extLst>
          </p:cNvPr>
          <p:cNvSpPr txBox="1"/>
          <p:nvPr/>
        </p:nvSpPr>
        <p:spPr>
          <a:xfrm>
            <a:off x="7104943" y="2754208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solidFill>
                  <a:schemeClr val="bg1"/>
                </a:solidFill>
                <a:latin typeface="+mj-lt"/>
              </a:rPr>
              <a:t>Source: NASA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B5154-4696-4144-B843-A32B0122DA3B}"/>
              </a:ext>
            </a:extLst>
          </p:cNvPr>
          <p:cNvSpPr txBox="1"/>
          <p:nvPr/>
        </p:nvSpPr>
        <p:spPr>
          <a:xfrm>
            <a:off x="10955621" y="946097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solidFill>
                  <a:schemeClr val="bg1"/>
                </a:solidFill>
                <a:latin typeface="+mj-lt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365245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Experimental Setup: Wind Tunnel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59"/>
            <a:ext cx="5971606" cy="5458555"/>
          </a:xfrm>
        </p:spPr>
        <p:txBody>
          <a:bodyPr>
            <a:normAutofit/>
          </a:bodyPr>
          <a:lstStyle/>
          <a:p>
            <a:r>
              <a:rPr lang="en-US" dirty="0"/>
              <a:t>14- by 22-Foot Subsonic Tunnel</a:t>
            </a:r>
          </a:p>
          <a:p>
            <a:pPr lvl="1"/>
            <a:r>
              <a:rPr lang="en-US" dirty="0"/>
              <a:t>Used extensively for both aerodynamic and acoustic studies</a:t>
            </a:r>
          </a:p>
          <a:p>
            <a:pPr lvl="1"/>
            <a:r>
              <a:rPr lang="en-US" dirty="0"/>
              <a:t>Utilized the open-jet test section configuration</a:t>
            </a:r>
          </a:p>
          <a:p>
            <a:pPr lvl="1"/>
            <a:r>
              <a:rPr lang="en-US" dirty="0"/>
              <a:t>Large test section size relative to proprotor diameters</a:t>
            </a:r>
          </a:p>
          <a:p>
            <a:pPr lvl="1"/>
            <a:endParaRPr lang="en-US" dirty="0"/>
          </a:p>
          <a:p>
            <a:r>
              <a:rPr lang="en-US" dirty="0"/>
              <a:t>Airfoil with “tear drop” base fairing and floor ramp structure</a:t>
            </a:r>
          </a:p>
          <a:p>
            <a:pPr lvl="1"/>
            <a:endParaRPr lang="en-US" dirty="0"/>
          </a:p>
          <a:p>
            <a:r>
              <a:rPr lang="en-US" dirty="0"/>
              <a:t>Inflow microphone and hotwire probes</a:t>
            </a:r>
          </a:p>
          <a:p>
            <a:pPr lvl="1"/>
            <a:r>
              <a:rPr lang="en-US" dirty="0"/>
              <a:t>Initial insight for future acoustic testing</a:t>
            </a:r>
          </a:p>
          <a:p>
            <a:pPr lvl="1"/>
            <a:r>
              <a:rPr lang="en-US" dirty="0"/>
              <a:t>Assessment of freestream turbulence</a:t>
            </a:r>
          </a:p>
        </p:txBody>
      </p:sp>
      <p:pic>
        <p:nvPicPr>
          <p:cNvPr id="18" name="Picture 1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96DFE89-12ED-4638-BAB8-09D4B32D7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5" y="978182"/>
            <a:ext cx="3749040" cy="2502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AD2FF6-7482-465A-9D44-685AEA67168D}"/>
              </a:ext>
            </a:extLst>
          </p:cNvPr>
          <p:cNvSpPr txBox="1"/>
          <p:nvPr/>
        </p:nvSpPr>
        <p:spPr>
          <a:xfrm>
            <a:off x="9088297" y="1605186"/>
            <a:ext cx="102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Propeller</a:t>
            </a:r>
          </a:p>
          <a:p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Test Stand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E4D147-2D6A-458B-9572-67659CD22E89}"/>
              </a:ext>
            </a:extLst>
          </p:cNvPr>
          <p:cNvSpPr txBox="1"/>
          <p:nvPr/>
        </p:nvSpPr>
        <p:spPr>
          <a:xfrm>
            <a:off x="8180917" y="2463193"/>
            <a:ext cx="178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Fairing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41876A-B0FE-4C71-B16F-8010A2B372D1}"/>
              </a:ext>
            </a:extLst>
          </p:cNvPr>
          <p:cNvSpPr txBox="1"/>
          <p:nvPr/>
        </p:nvSpPr>
        <p:spPr>
          <a:xfrm>
            <a:off x="8167313" y="3185340"/>
            <a:ext cx="178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Floor Ramp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F5787E-BED2-4D37-80E0-2FC85F60F28D}"/>
              </a:ext>
            </a:extLst>
          </p:cNvPr>
          <p:cNvSpPr txBox="1"/>
          <p:nvPr/>
        </p:nvSpPr>
        <p:spPr>
          <a:xfrm>
            <a:off x="7636989" y="1752777"/>
            <a:ext cx="135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Inflow Microphone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C96873-0C45-4348-A307-CFB4928C1CFB}"/>
              </a:ext>
            </a:extLst>
          </p:cNvPr>
          <p:cNvSpPr txBox="1"/>
          <p:nvPr/>
        </p:nvSpPr>
        <p:spPr>
          <a:xfrm>
            <a:off x="9560339" y="2256223"/>
            <a:ext cx="1105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Hotwire Probe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4455FD-7A7C-4C93-A8E0-6E55959A8E7F}"/>
              </a:ext>
            </a:extLst>
          </p:cNvPr>
          <p:cNvSpPr txBox="1"/>
          <p:nvPr/>
        </p:nvSpPr>
        <p:spPr>
          <a:xfrm>
            <a:off x="8665800" y="1023717"/>
            <a:ext cx="10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PMingLiU-ExtB" panose="02020500000000000000" pitchFamily="18" charset="-120"/>
                <a:cs typeface="Times New Roman" panose="02020603050405020304" pitchFamily="18" charset="0"/>
              </a:rPr>
              <a:t>Proprotor</a:t>
            </a:r>
          </a:p>
        </p:txBody>
      </p:sp>
      <p:pic>
        <p:nvPicPr>
          <p:cNvPr id="30" name="Picture 29" descr="A picture containing indoor&#10;&#10;Description automatically generated">
            <a:extLst>
              <a:ext uri="{FF2B5EF4-FFF2-40B4-BE49-F238E27FC236}">
                <a16:creationId xmlns:a16="http://schemas.microsoft.com/office/drawing/2014/main" id="{895429AC-B51F-4C9F-9D69-147375FE0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5" t="16543" r="6781"/>
          <a:stretch/>
        </p:blipFill>
        <p:spPr>
          <a:xfrm>
            <a:off x="7291345" y="3883445"/>
            <a:ext cx="3749040" cy="2501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955B08-2E00-410E-8445-3BAE7F2983EF}"/>
              </a:ext>
            </a:extLst>
          </p:cNvPr>
          <p:cNvSpPr txBox="1"/>
          <p:nvPr/>
        </p:nvSpPr>
        <p:spPr>
          <a:xfrm>
            <a:off x="8113770" y="659315"/>
            <a:ext cx="2124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Downstream 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14F279-074A-4D6A-8B41-161634DFBD75}"/>
              </a:ext>
            </a:extLst>
          </p:cNvPr>
          <p:cNvSpPr txBox="1"/>
          <p:nvPr/>
        </p:nvSpPr>
        <p:spPr>
          <a:xfrm>
            <a:off x="8025867" y="3564115"/>
            <a:ext cx="21248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Sideline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D186-F1CD-45AE-A715-0E3790BC41B1}"/>
              </a:ext>
            </a:extLst>
          </p:cNvPr>
          <p:cNvSpPr txBox="1"/>
          <p:nvPr/>
        </p:nvSpPr>
        <p:spPr>
          <a:xfrm>
            <a:off x="7217825" y="3310204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solidFill>
                  <a:schemeClr val="bg1"/>
                </a:solidFill>
                <a:latin typeface="+mj-lt"/>
              </a:rPr>
              <a:t>Source: NASA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DE0669-EC1F-4199-891F-AE8E7282658A}"/>
              </a:ext>
            </a:extLst>
          </p:cNvPr>
          <p:cNvSpPr txBox="1"/>
          <p:nvPr/>
        </p:nvSpPr>
        <p:spPr>
          <a:xfrm>
            <a:off x="7217825" y="6206230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solidFill>
                  <a:schemeClr val="bg1"/>
                </a:solidFill>
                <a:latin typeface="+mj-lt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302387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Experimental Setup: Propeller Test Stand (PTS)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59"/>
            <a:ext cx="5971606" cy="5458555"/>
          </a:xfrm>
        </p:spPr>
        <p:txBody>
          <a:bodyPr>
            <a:normAutofit/>
          </a:bodyPr>
          <a:lstStyle/>
          <a:p>
            <a:r>
              <a:rPr lang="en-US" dirty="0"/>
              <a:t>Designed to evaluate installed propeller/rotor noise and performance in NASA’s wind tunnel facilities</a:t>
            </a:r>
          </a:p>
          <a:p>
            <a:endParaRPr lang="en-US" dirty="0"/>
          </a:p>
          <a:p>
            <a:r>
              <a:rPr lang="en-US" dirty="0"/>
              <a:t>Wide range of operational capabilities</a:t>
            </a:r>
          </a:p>
          <a:p>
            <a:pPr lvl="1"/>
            <a:r>
              <a:rPr lang="en-US" dirty="0"/>
              <a:t>Roll, pitch, and yaw articulations</a:t>
            </a:r>
          </a:p>
          <a:p>
            <a:pPr lvl="1"/>
            <a:r>
              <a:rPr lang="en-US" dirty="0"/>
              <a:t>Operational speed range of 250 to 16k RPM</a:t>
            </a:r>
          </a:p>
          <a:p>
            <a:pPr lvl="1"/>
            <a:r>
              <a:rPr lang="en-US" dirty="0"/>
              <a:t>Capable of 52 kW continuous operation</a:t>
            </a:r>
          </a:p>
          <a:p>
            <a:endParaRPr lang="en-US" dirty="0"/>
          </a:p>
          <a:p>
            <a:r>
              <a:rPr lang="en-US" dirty="0"/>
              <a:t>Onboard measurements</a:t>
            </a:r>
          </a:p>
          <a:p>
            <a:pPr lvl="1"/>
            <a:r>
              <a:rPr lang="en-US" dirty="0"/>
              <a:t>Six-component </a:t>
            </a:r>
            <a:r>
              <a:rPr lang="en-US" dirty="0" err="1"/>
              <a:t>multiaxis</a:t>
            </a:r>
            <a:r>
              <a:rPr lang="en-US" dirty="0"/>
              <a:t> load cell (Mini85)</a:t>
            </a:r>
          </a:p>
          <a:p>
            <a:pPr lvl="1"/>
            <a:r>
              <a:rPr lang="en-US" dirty="0"/>
              <a:t>Aft-mounted triaxial accelerometer</a:t>
            </a:r>
          </a:p>
          <a:p>
            <a:pPr lvl="1"/>
            <a:r>
              <a:rPr lang="en-US" dirty="0"/>
              <a:t>Thermal probes</a:t>
            </a:r>
          </a:p>
          <a:p>
            <a:pPr lvl="1"/>
            <a:r>
              <a:rPr lang="en-US" dirty="0"/>
              <a:t>Laser tachometer for rotation rate monitoring</a:t>
            </a:r>
          </a:p>
          <a:p>
            <a:pPr lvl="1"/>
            <a:endParaRPr lang="en-US" dirty="0"/>
          </a:p>
        </p:txBody>
      </p:sp>
      <p:pic>
        <p:nvPicPr>
          <p:cNvPr id="20" name="Picture 19" descr="A picture containing text, set&#10;&#10;Description automatically generated">
            <a:extLst>
              <a:ext uri="{FF2B5EF4-FFF2-40B4-BE49-F238E27FC236}">
                <a16:creationId xmlns:a16="http://schemas.microsoft.com/office/drawing/2014/main" id="{4977F63E-7344-465B-820C-5F1AC14A7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78" y="1652692"/>
            <a:ext cx="5511340" cy="40674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EC52DF-2B11-4C86-9732-60592D2711F4}"/>
              </a:ext>
            </a:extLst>
          </p:cNvPr>
          <p:cNvSpPr txBox="1"/>
          <p:nvPr/>
        </p:nvSpPr>
        <p:spPr>
          <a:xfrm>
            <a:off x="7702621" y="1264007"/>
            <a:ext cx="3422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Illustration of PTS Articulation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78F87-02D9-406F-BF6B-F3FA10AA392B}"/>
              </a:ext>
            </a:extLst>
          </p:cNvPr>
          <p:cNvSpPr txBox="1"/>
          <p:nvPr/>
        </p:nvSpPr>
        <p:spPr>
          <a:xfrm>
            <a:off x="6604115" y="5539474"/>
            <a:ext cx="1098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1" dirty="0">
                <a:solidFill>
                  <a:schemeClr val="bg1"/>
                </a:solidFill>
                <a:latin typeface="+mj-lt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148136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9F7F2-A595-4CD4-93D9-D342AF6EA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65" y="1521006"/>
            <a:ext cx="5425965" cy="418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Experimental Setup: Propeller Test Stand (PTS)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59"/>
            <a:ext cx="5971606" cy="5458555"/>
          </a:xfrm>
        </p:spPr>
        <p:txBody>
          <a:bodyPr>
            <a:normAutofit/>
          </a:bodyPr>
          <a:lstStyle/>
          <a:p>
            <a:r>
              <a:rPr lang="en-US" dirty="0"/>
              <a:t>Designed to evaluate installed propeller/rotor noise and performance in NASA’s wind tunnel facilities</a:t>
            </a:r>
          </a:p>
          <a:p>
            <a:endParaRPr lang="en-US" dirty="0"/>
          </a:p>
          <a:p>
            <a:r>
              <a:rPr lang="en-US" dirty="0"/>
              <a:t>Wide range of operational capabilities</a:t>
            </a:r>
          </a:p>
          <a:p>
            <a:pPr lvl="1"/>
            <a:r>
              <a:rPr lang="en-US" dirty="0"/>
              <a:t>Roll, pitch, and yaw articulations</a:t>
            </a:r>
          </a:p>
          <a:p>
            <a:pPr lvl="1"/>
            <a:r>
              <a:rPr lang="en-US" dirty="0"/>
              <a:t>Operational speed range of 250 to 16k RPM</a:t>
            </a:r>
          </a:p>
          <a:p>
            <a:pPr lvl="1"/>
            <a:r>
              <a:rPr lang="en-US" dirty="0"/>
              <a:t>Capable of 52 kW continuous operation</a:t>
            </a:r>
          </a:p>
          <a:p>
            <a:endParaRPr lang="en-US" dirty="0"/>
          </a:p>
          <a:p>
            <a:r>
              <a:rPr lang="en-US" dirty="0"/>
              <a:t>Onboard measurements</a:t>
            </a:r>
          </a:p>
          <a:p>
            <a:pPr lvl="1"/>
            <a:r>
              <a:rPr lang="en-US" dirty="0"/>
              <a:t>Six-component </a:t>
            </a:r>
            <a:r>
              <a:rPr lang="en-US" dirty="0" err="1"/>
              <a:t>multiaxis</a:t>
            </a:r>
            <a:r>
              <a:rPr lang="en-US" dirty="0"/>
              <a:t> load cell (Mini85)</a:t>
            </a:r>
          </a:p>
          <a:p>
            <a:pPr lvl="1"/>
            <a:r>
              <a:rPr lang="en-US" dirty="0"/>
              <a:t>Aft-mounted triaxial accelerometer</a:t>
            </a:r>
          </a:p>
          <a:p>
            <a:pPr lvl="1"/>
            <a:r>
              <a:rPr lang="en-US" dirty="0"/>
              <a:t>Thermal probes</a:t>
            </a:r>
          </a:p>
          <a:p>
            <a:pPr lvl="1"/>
            <a:r>
              <a:rPr lang="en-US" dirty="0"/>
              <a:t>Laser tachometer for rotation rate monitoring</a:t>
            </a:r>
          </a:p>
          <a:p>
            <a:pPr lvl="1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70BB99-CB13-497C-A82A-6FAE43D2B567}"/>
              </a:ext>
            </a:extLst>
          </p:cNvPr>
          <p:cNvSpPr txBox="1"/>
          <p:nvPr/>
        </p:nvSpPr>
        <p:spPr>
          <a:xfrm>
            <a:off x="7364123" y="1521001"/>
            <a:ext cx="41407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Cutaway View of PTS Motor Assembly</a:t>
            </a:r>
          </a:p>
        </p:txBody>
      </p:sp>
    </p:spTree>
    <p:extLst>
      <p:ext uri="{BB962C8B-B14F-4D97-AF65-F5344CB8AC3E}">
        <p14:creationId xmlns:p14="http://schemas.microsoft.com/office/powerpoint/2010/main" val="106698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Experimental Setup: Test 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6" y="811759"/>
                <a:ext cx="4928316" cy="545855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Considered hover (</a:t>
                </a:r>
                <a:r>
                  <a:rPr lang="en-US" b="1" dirty="0">
                    <a:solidFill>
                      <a:srgbClr val="C00000"/>
                    </a:solidFill>
                  </a:rPr>
                  <a:t>H</a:t>
                </a:r>
                <a:r>
                  <a:rPr lang="en-US" dirty="0"/>
                  <a:t>), transition (</a:t>
                </a:r>
                <a:r>
                  <a:rPr lang="en-US" b="1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), and forward flight (</a:t>
                </a:r>
                <a:r>
                  <a:rPr lang="en-US" b="1" dirty="0">
                    <a:solidFill>
                      <a:srgbClr val="C00000"/>
                    </a:solidFill>
                  </a:rPr>
                  <a:t>FF</a:t>
                </a:r>
                <a:r>
                  <a:rPr lang="en-US" dirty="0"/>
                  <a:t>) conditions</a:t>
                </a:r>
              </a:p>
              <a:p>
                <a:pPr lvl="1"/>
                <a:r>
                  <a:rPr lang="en-US" dirty="0"/>
                  <a:t>Range of collective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propeller incidence angle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and advance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</m:oMath>
                </a14:m>
                <a:r>
                  <a:rPr lang="en-US" dirty="0"/>
                  <a:t> settings</a:t>
                </a:r>
              </a:p>
              <a:p>
                <a:pPr lvl="1"/>
                <a:r>
                  <a:rPr lang="en-US" b="1" dirty="0">
                    <a:solidFill>
                      <a:srgbClr val="C00000"/>
                    </a:solidFill>
                  </a:rPr>
                  <a:t>Propeller nomenclature used for T and FF conditions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Surface tripping methods investigated</a:t>
                </a:r>
              </a:p>
              <a:p>
                <a:pPr lvl="1"/>
                <a:r>
                  <a:rPr lang="en-US" dirty="0"/>
                  <a:t>Low Reynolds numbers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Primary focus on a LE serrated tape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Blade surface oil flow visualizations performed for select </a:t>
                </a:r>
                <a:r>
                  <a:rPr lang="en-US" b="1" dirty="0">
                    <a:solidFill>
                      <a:srgbClr val="C00000"/>
                    </a:solidFill>
                  </a:rPr>
                  <a:t>hover</a:t>
                </a:r>
                <a:r>
                  <a:rPr lang="en-US" dirty="0"/>
                  <a:t> conditions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6" y="811759"/>
                <a:ext cx="4928316" cy="5458555"/>
              </a:xfrm>
              <a:blipFill>
                <a:blip r:embed="rId3"/>
                <a:stretch>
                  <a:fillRect l="-1733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CADA9BB-279E-46B7-98C5-7911E77C3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41"/>
          <a:stretch/>
        </p:blipFill>
        <p:spPr>
          <a:xfrm>
            <a:off x="6576559" y="3656169"/>
            <a:ext cx="5007828" cy="270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7A880732-E0D7-479A-9DAA-93C1E10A24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40240"/>
                  </p:ext>
                </p:extLst>
              </p:nvPr>
            </p:nvGraphicFramePr>
            <p:xfrm>
              <a:off x="5740171" y="1095785"/>
              <a:ext cx="6201093" cy="21527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1243">
                      <a:extLst>
                        <a:ext uri="{9D8B030D-6E8A-4147-A177-3AD203B41FA5}">
                          <a16:colId xmlns:a16="http://schemas.microsoft.com/office/drawing/2014/main" val="650436815"/>
                        </a:ext>
                      </a:extLst>
                    </a:gridCol>
                    <a:gridCol w="1057593">
                      <a:extLst>
                        <a:ext uri="{9D8B030D-6E8A-4147-A177-3AD203B41FA5}">
                          <a16:colId xmlns:a16="http://schemas.microsoft.com/office/drawing/2014/main" val="1901199360"/>
                        </a:ext>
                      </a:extLst>
                    </a:gridCol>
                    <a:gridCol w="1230630">
                      <a:extLst>
                        <a:ext uri="{9D8B030D-6E8A-4147-A177-3AD203B41FA5}">
                          <a16:colId xmlns:a16="http://schemas.microsoft.com/office/drawing/2014/main" val="150826641"/>
                        </a:ext>
                      </a:extLst>
                    </a:gridCol>
                    <a:gridCol w="1117917">
                      <a:extLst>
                        <a:ext uri="{9D8B030D-6E8A-4147-A177-3AD203B41FA5}">
                          <a16:colId xmlns:a16="http://schemas.microsoft.com/office/drawing/2014/main" val="1748252789"/>
                        </a:ext>
                      </a:extLst>
                    </a:gridCol>
                    <a:gridCol w="1019493">
                      <a:extLst>
                        <a:ext uri="{9D8B030D-6E8A-4147-A177-3AD203B41FA5}">
                          <a16:colId xmlns:a16="http://schemas.microsoft.com/office/drawing/2014/main" val="4096592516"/>
                        </a:ext>
                      </a:extLst>
                    </a:gridCol>
                    <a:gridCol w="724217">
                      <a:extLst>
                        <a:ext uri="{9D8B030D-6E8A-4147-A177-3AD203B41FA5}">
                          <a16:colId xmlns:a16="http://schemas.microsoft.com/office/drawing/2014/main" val="1864453515"/>
                        </a:ext>
                      </a:extLst>
                    </a:gridCol>
                  </a:tblGrid>
                  <a:tr h="1376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Proprotor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Condition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(</a:t>
                          </a:r>
                          <a:r>
                            <a:rPr lang="en-US" sz="1400" baseline="300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o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𝐭𝐢𝐩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(</a:t>
                          </a:r>
                          <a:r>
                            <a:rPr lang="en-US" sz="1400" b="1" kern="1200" baseline="30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81541809"/>
                      </a:ext>
                    </a:extLst>
                  </a:tr>
                  <a:tr h="129557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OPT5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0, +8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0.27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959256"/>
                      </a:ext>
                    </a:extLst>
                  </a:tr>
                  <a:tr h="129557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+8, +16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0.12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 – 1.7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 – 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5381610"/>
                      </a:ext>
                    </a:extLst>
                  </a:tr>
                  <a:tr h="129557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+8, +16, +24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0.12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0.35 – 1.7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9927199"/>
                      </a:ext>
                    </a:extLst>
                  </a:tr>
                  <a:tr h="129557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COPR5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0.20 – 0.50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6231935"/>
                      </a:ext>
                    </a:extLst>
                  </a:tr>
                  <a:tr h="129557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-10, -7.5, 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0.20 – 0.43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0.4 – 1.4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 –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269533"/>
                      </a:ext>
                    </a:extLst>
                  </a:tr>
                  <a:tr h="129557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0.10 – 0.39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 – 1.5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7240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7A880732-E0D7-479A-9DAA-93C1E10A24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4640240"/>
                  </p:ext>
                </p:extLst>
              </p:nvPr>
            </p:nvGraphicFramePr>
            <p:xfrm>
              <a:off x="5740171" y="1095785"/>
              <a:ext cx="6201093" cy="21527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1243">
                      <a:extLst>
                        <a:ext uri="{9D8B030D-6E8A-4147-A177-3AD203B41FA5}">
                          <a16:colId xmlns:a16="http://schemas.microsoft.com/office/drawing/2014/main" val="650436815"/>
                        </a:ext>
                      </a:extLst>
                    </a:gridCol>
                    <a:gridCol w="1057593">
                      <a:extLst>
                        <a:ext uri="{9D8B030D-6E8A-4147-A177-3AD203B41FA5}">
                          <a16:colId xmlns:a16="http://schemas.microsoft.com/office/drawing/2014/main" val="1901199360"/>
                        </a:ext>
                      </a:extLst>
                    </a:gridCol>
                    <a:gridCol w="1230630">
                      <a:extLst>
                        <a:ext uri="{9D8B030D-6E8A-4147-A177-3AD203B41FA5}">
                          <a16:colId xmlns:a16="http://schemas.microsoft.com/office/drawing/2014/main" val="150826641"/>
                        </a:ext>
                      </a:extLst>
                    </a:gridCol>
                    <a:gridCol w="1117917">
                      <a:extLst>
                        <a:ext uri="{9D8B030D-6E8A-4147-A177-3AD203B41FA5}">
                          <a16:colId xmlns:a16="http://schemas.microsoft.com/office/drawing/2014/main" val="1748252789"/>
                        </a:ext>
                      </a:extLst>
                    </a:gridCol>
                    <a:gridCol w="1019493">
                      <a:extLst>
                        <a:ext uri="{9D8B030D-6E8A-4147-A177-3AD203B41FA5}">
                          <a16:colId xmlns:a16="http://schemas.microsoft.com/office/drawing/2014/main" val="4096592516"/>
                        </a:ext>
                      </a:extLst>
                    </a:gridCol>
                    <a:gridCol w="724217">
                      <a:extLst>
                        <a:ext uri="{9D8B030D-6E8A-4147-A177-3AD203B41FA5}">
                          <a16:colId xmlns:a16="http://schemas.microsoft.com/office/drawing/2014/main" val="1864453515"/>
                        </a:ext>
                      </a:extLst>
                    </a:gridCol>
                  </a:tblGrid>
                  <a:tr h="3239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Proprotor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Condition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71782" t="-1887" r="-233663" b="-5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370" t="-1887" r="-156522" b="-5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38922" t="-1887" r="-72455" b="-586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56303" t="-1887" r="-1681" b="-5867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1541809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OPT5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0, +8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0.27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95925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+8, +16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0.12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 – 1.7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 – 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5381610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+8, +16, +24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0.12 – 0.52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0.35 – 1.7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9927199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COPR5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0.20 – 0.50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6231935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-10, -7.5, 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0.20 – 0.43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0.4 – 1.4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 –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2695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0.10 – 0.39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0.2 – 1.5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87240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C6ADE6B-CA0C-4BD3-B6CC-01C7F5F2E729}"/>
              </a:ext>
            </a:extLst>
          </p:cNvPr>
          <p:cNvSpPr txBox="1"/>
          <p:nvPr/>
        </p:nvSpPr>
        <p:spPr>
          <a:xfrm>
            <a:off x="6495805" y="3418041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Schematic of Proprotor Forces and Moments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E1A61-8A21-48A8-A3F4-1B607DB5C562}"/>
              </a:ext>
            </a:extLst>
          </p:cNvPr>
          <p:cNvSpPr txBox="1"/>
          <p:nvPr/>
        </p:nvSpPr>
        <p:spPr>
          <a:xfrm>
            <a:off x="6243631" y="790611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Tested Conditions</a:t>
            </a:r>
          </a:p>
        </p:txBody>
      </p:sp>
    </p:spTree>
    <p:extLst>
      <p:ext uri="{BB962C8B-B14F-4D97-AF65-F5344CB8AC3E}">
        <p14:creationId xmlns:p14="http://schemas.microsoft.com/office/powerpoint/2010/main" val="3551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Experimental Setup: Measurement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D6A7E-BF2D-48C0-A068-D447EEE4C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26" y="811760"/>
            <a:ext cx="5408874" cy="39749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Load cell prone to DC thermal drift issues</a:t>
            </a:r>
          </a:p>
          <a:p>
            <a:pPr lvl="1"/>
            <a:r>
              <a:rPr lang="en-US" dirty="0"/>
              <a:t>Thermal gradients</a:t>
            </a:r>
          </a:p>
          <a:p>
            <a:pPr lvl="1"/>
            <a:r>
              <a:rPr lang="en-US" dirty="0"/>
              <a:t>Prominent constant cantilever load</a:t>
            </a:r>
          </a:p>
          <a:p>
            <a:pPr lvl="1"/>
            <a:r>
              <a:rPr lang="en-US" dirty="0"/>
              <a:t>Required use of highest load calibration range for sensor</a:t>
            </a:r>
          </a:p>
          <a:p>
            <a:pPr lvl="1"/>
            <a:endParaRPr lang="en-US" dirty="0"/>
          </a:p>
          <a:p>
            <a:r>
              <a:rPr lang="en-US" dirty="0"/>
              <a:t>Thermal soaking processes implemented</a:t>
            </a:r>
          </a:p>
          <a:p>
            <a:pPr lvl="1"/>
            <a:endParaRPr lang="en-US" dirty="0"/>
          </a:p>
          <a:p>
            <a:r>
              <a:rPr lang="en-US" dirty="0"/>
              <a:t>Repeatability errors assessed</a:t>
            </a:r>
          </a:p>
          <a:p>
            <a:pPr lvl="1"/>
            <a:r>
              <a:rPr lang="en-US" dirty="0"/>
              <a:t>Repeated operating conditions during run sequences</a:t>
            </a:r>
          </a:p>
          <a:p>
            <a:pPr lvl="1"/>
            <a:r>
              <a:rPr lang="en-US" dirty="0"/>
              <a:t>Used to compute force/moment and coefficient uncertainties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7991877-B5C8-4D75-8B6E-B340828A8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379499"/>
              </p:ext>
            </p:extLst>
          </p:nvPr>
        </p:nvGraphicFramePr>
        <p:xfrm>
          <a:off x="1309766" y="5038397"/>
          <a:ext cx="393896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18">
                  <a:extLst>
                    <a:ext uri="{9D8B030D-6E8A-4147-A177-3AD203B41FA5}">
                      <a16:colId xmlns:a16="http://schemas.microsoft.com/office/drawing/2014/main" val="3890419158"/>
                    </a:ext>
                  </a:extLst>
                </a:gridCol>
                <a:gridCol w="1063371">
                  <a:extLst>
                    <a:ext uri="{9D8B030D-6E8A-4147-A177-3AD203B41FA5}">
                      <a16:colId xmlns:a16="http://schemas.microsoft.com/office/drawing/2014/main" val="401376267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1736290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Flight Condition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+mj-lt"/>
                        </a:rPr>
                        <a:t>T, N, 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 (N)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+mj-lt"/>
                        </a:rPr>
                        <a:t>Q, n, m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+mj-lt"/>
                        </a:rPr>
                        <a:t>(Nm)</a:t>
                      </a:r>
                      <a:endParaRPr lang="en-US" sz="14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92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4.448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0.113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51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FF,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2.224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0.057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977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33DAEA1-D19F-4024-85AE-626555E4A811}"/>
              </a:ext>
            </a:extLst>
          </p:cNvPr>
          <p:cNvSpPr txBox="1"/>
          <p:nvPr/>
        </p:nvSpPr>
        <p:spPr>
          <a:xfrm>
            <a:off x="774095" y="4705522"/>
            <a:ext cx="5010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Force and Moment Repeatability Errors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4CB34-9ED0-4B85-90A6-712A9C09A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90" y="3992196"/>
            <a:ext cx="3657600" cy="2412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548FC-85FE-423E-8B8D-1550E089C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90" y="1196780"/>
            <a:ext cx="3657600" cy="24035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A46E33-37EB-4C09-85AC-D7965461A026}"/>
              </a:ext>
            </a:extLst>
          </p:cNvPr>
          <p:cNvSpPr txBox="1"/>
          <p:nvPr/>
        </p:nvSpPr>
        <p:spPr>
          <a:xfrm>
            <a:off x="6744835" y="837602"/>
            <a:ext cx="5010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Measurement Uncertainties of Thrust and Power Coefficients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AFACC-C36F-4B50-BB20-C8D49018642E}"/>
              </a:ext>
            </a:extLst>
          </p:cNvPr>
          <p:cNvSpPr txBox="1"/>
          <p:nvPr/>
        </p:nvSpPr>
        <p:spPr>
          <a:xfrm>
            <a:off x="6744835" y="3614826"/>
            <a:ext cx="5010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Measurement Uncertainties of Normal Force and Yaw Moment Coefficients</a:t>
            </a:r>
          </a:p>
        </p:txBody>
      </p:sp>
    </p:spTree>
    <p:extLst>
      <p:ext uri="{BB962C8B-B14F-4D97-AF65-F5344CB8AC3E}">
        <p14:creationId xmlns:p14="http://schemas.microsoft.com/office/powerpoint/2010/main" val="169531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3D9-858D-49DB-A1E9-B799698B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Computational Tools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25CC-B67B-4762-8B98-2DC2944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DE97-E2F3-4E35-BB65-2861D376C32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CA30CC-C275-4613-BCA8-2E4F2A33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VFS Forum 79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03C8C82-0430-42FC-BAF0-4517F3B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357"/>
            <a:ext cx="2743200" cy="365125"/>
          </a:xfrm>
        </p:spPr>
        <p:txBody>
          <a:bodyPr/>
          <a:lstStyle/>
          <a:p>
            <a:r>
              <a:rPr lang="en-US" dirty="0"/>
              <a:t>16-18 May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6" y="811759"/>
                <a:ext cx="10666674" cy="498700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Analytical modeling</a:t>
                </a:r>
              </a:p>
              <a:p>
                <a:pPr lvl="1"/>
                <a:endParaRPr lang="en-US" dirty="0"/>
              </a:p>
              <a:p>
                <a:pPr marL="739775" lvl="1" indent="-282575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b="1" dirty="0"/>
              </a:p>
              <a:p>
                <a:pPr marL="739775" lvl="1" indent="-282575">
                  <a:buNone/>
                </a:pPr>
                <a:endParaRPr lang="en-US" sz="2000" b="1" dirty="0"/>
              </a:p>
              <a:p>
                <a:pPr lvl="1"/>
                <a:r>
                  <a:rPr lang="en-US" dirty="0"/>
                  <a:t>Extensions of Von Mises</a:t>
                </a:r>
                <a:r>
                  <a:rPr lang="en-US" baseline="30000" dirty="0"/>
                  <a:t>*</a:t>
                </a:r>
                <a:r>
                  <a:rPr lang="en-US" dirty="0"/>
                  <a:t> by </a:t>
                </a:r>
                <a:r>
                  <a:rPr lang="en-US" dirty="0" err="1"/>
                  <a:t>Leng</a:t>
                </a:r>
                <a:r>
                  <a:rPr lang="en-US" dirty="0"/>
                  <a:t> et al.</a:t>
                </a:r>
                <a:r>
                  <a:rPr lang="en-US" baseline="30000" dirty="0"/>
                  <a:t>**</a:t>
                </a:r>
                <a:r>
                  <a:rPr lang="en-US" dirty="0"/>
                  <a:t> to account for proprotors at incidence</a:t>
                </a:r>
              </a:p>
              <a:p>
                <a:pPr lvl="1"/>
                <a:r>
                  <a:rPr lang="en-US" dirty="0"/>
                  <a:t>Prediction of off-axis forces and moments build upon method of Ribner</a:t>
                </a:r>
                <a14:m>
                  <m:oMath xmlns:m="http://schemas.openxmlformats.org/officeDocument/2006/math">
                    <m:r>
                      <a:rPr lang="en-US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endParaRPr lang="en-US" baseline="30000" dirty="0"/>
              </a:p>
              <a:p>
                <a:pPr lvl="1"/>
                <a:r>
                  <a:rPr lang="en-US" dirty="0"/>
                  <a:t>Current model capitalizes on terms derived by fitting previous experimental data spanning several propellers of varying geometry and blade count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CAMRAD-II modeling</a:t>
                </a:r>
              </a:p>
              <a:p>
                <a:pPr lvl="1"/>
                <a:r>
                  <a:rPr lang="en-US" dirty="0"/>
                  <a:t>Mid-fidelity comprehensive rotorcraft analysis code</a:t>
                </a:r>
              </a:p>
              <a:p>
                <a:pPr lvl="1"/>
                <a:r>
                  <a:rPr lang="en-US" dirty="0"/>
                  <a:t>Allows for use of different wake models and different blade dynamics</a:t>
                </a:r>
              </a:p>
              <a:p>
                <a:pPr lvl="1"/>
                <a:r>
                  <a:rPr lang="en-US" dirty="0"/>
                  <a:t>The following were utilized in this study:</a:t>
                </a:r>
              </a:p>
              <a:p>
                <a:pPr lvl="2"/>
                <a:r>
                  <a:rPr lang="en-US" dirty="0"/>
                  <a:t>Preexisting NACA 0012 C81 table data</a:t>
                </a:r>
              </a:p>
              <a:p>
                <a:pPr lvl="2"/>
                <a:r>
                  <a:rPr lang="en-US" dirty="0"/>
                  <a:t>General free-wake geometry model</a:t>
                </a:r>
              </a:p>
              <a:p>
                <a:pPr lvl="2"/>
                <a:r>
                  <a:rPr lang="en-US" dirty="0"/>
                  <a:t>Rigid blade assumption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25D6A7E-BF2D-48C0-A068-D447EEE4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6" y="811759"/>
                <a:ext cx="10666674" cy="4987007"/>
              </a:xfrm>
              <a:blipFill>
                <a:blip r:embed="rId3"/>
                <a:stretch>
                  <a:fillRect l="-800" t="-2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2CF2A7-F5A2-47C7-AE00-2563B81C34FA}"/>
                  </a:ext>
                </a:extLst>
              </p:cNvPr>
              <p:cNvSpPr txBox="1"/>
              <p:nvPr/>
            </p:nvSpPr>
            <p:spPr>
              <a:xfrm>
                <a:off x="714958" y="5798767"/>
                <a:ext cx="10666674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en-US" sz="800" baseline="30000" dirty="0">
                    <a:latin typeface="+mj-lt"/>
                  </a:rPr>
                  <a:t> *</a:t>
                </a:r>
                <a:r>
                  <a:rPr lang="en-US" sz="800" b="0" u="none" strike="noStrike" baseline="0" dirty="0">
                    <a:latin typeface="+mj-lt"/>
                  </a:rPr>
                  <a:t>Von Mises, R., </a:t>
                </a:r>
                <a:r>
                  <a:rPr lang="en-US" sz="800" b="0" i="1" u="none" strike="noStrike" baseline="0" dirty="0">
                    <a:latin typeface="+mj-lt"/>
                  </a:rPr>
                  <a:t>Theory of flight</a:t>
                </a:r>
                <a:r>
                  <a:rPr lang="en-US" sz="800" b="0" u="none" strike="noStrike" baseline="0" dirty="0">
                    <a:latin typeface="+mj-lt"/>
                  </a:rPr>
                  <a:t>, Courier Corporation, 1959.</a:t>
                </a:r>
                <a:r>
                  <a:rPr lang="en-US" sz="800" b="0" u="none" strike="noStrike" baseline="30000" dirty="0">
                    <a:latin typeface="+mj-lt"/>
                  </a:rPr>
                  <a:t> </a:t>
                </a:r>
                <a:endParaRPr lang="en-US" sz="800" baseline="30000" dirty="0">
                  <a:latin typeface="+mj-lt"/>
                </a:endParaRPr>
              </a:p>
              <a:p>
                <a:pPr algn="l">
                  <a:spcAft>
                    <a:spcPts val="600"/>
                  </a:spcAft>
                </a:pPr>
                <a:r>
                  <a:rPr lang="en-US" sz="800" baseline="30000" dirty="0"/>
                  <a:t>**</a:t>
                </a:r>
                <a:r>
                  <a:rPr lang="nn-NO" sz="800" b="0" i="0" u="none" strike="noStrike" baseline="0" dirty="0">
                    <a:latin typeface="+mj-lt"/>
                  </a:rPr>
                  <a:t>Leng, Y., Moschetta, J.M., </a:t>
                </a:r>
                <a:r>
                  <a:rPr lang="en-US" sz="800" b="0" i="0" u="none" strike="noStrike" baseline="0" dirty="0">
                    <a:latin typeface="+mj-lt"/>
                  </a:rPr>
                  <a:t>Jardin, T., and </a:t>
                </a:r>
                <a:r>
                  <a:rPr lang="en-US" sz="800" b="0" i="0" u="none" strike="noStrike" baseline="0" dirty="0" err="1">
                    <a:latin typeface="+mj-lt"/>
                  </a:rPr>
                  <a:t>Bronz</a:t>
                </a:r>
                <a:r>
                  <a:rPr lang="en-US" sz="800" b="0" i="0" u="none" strike="noStrike" baseline="0" dirty="0">
                    <a:latin typeface="+mj-lt"/>
                  </a:rPr>
                  <a:t>, M., “An Analytical Model for Propeller Aerodynamic Efforts at High Incidence,” </a:t>
                </a:r>
                <a:r>
                  <a:rPr lang="en-US" sz="800" b="0" i="1" u="none" strike="noStrike" baseline="0" dirty="0">
                    <a:latin typeface="+mj-lt"/>
                  </a:rPr>
                  <a:t>54th 3AF International Conference on Applied Aerodynamics</a:t>
                </a:r>
                <a:r>
                  <a:rPr lang="en-US" sz="800" b="0" i="0" u="none" strike="noStrike" baseline="0" dirty="0">
                    <a:latin typeface="+mj-lt"/>
                  </a:rPr>
                  <a:t>, Paris, France, March 2019.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80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US" sz="800" dirty="0" err="1">
                    <a:latin typeface="+mj-lt"/>
                  </a:rPr>
                  <a:t>Ribner</a:t>
                </a:r>
                <a:r>
                  <a:rPr lang="en-US" sz="800" dirty="0">
                    <a:latin typeface="+mj-lt"/>
                  </a:rPr>
                  <a:t>, H. S., “Propellers in Yaw,” NACA Report No.820, 1945.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2CF2A7-F5A2-47C7-AE00-2563B81C3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58" y="5798767"/>
                <a:ext cx="10666674" cy="615553"/>
              </a:xfrm>
              <a:prstGeom prst="rect">
                <a:avLst/>
              </a:prstGeom>
              <a:blipFill>
                <a:blip r:embed="rId4"/>
                <a:stretch>
                  <a:fillRect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1833628"/>
      </p:ext>
    </p:extLst>
  </p:cSld>
  <p:clrMapOvr>
    <a:masterClrMapping/>
  </p:clrMapOvr>
</p:sld>
</file>

<file path=ppt/theme/theme1.xml><?xml version="1.0" encoding="utf-8"?>
<a:theme xmlns:a="http://schemas.openxmlformats.org/drawingml/2006/main" name="Andrew's">
  <a:themeElements>
    <a:clrScheme name="Andrews_colors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8FBC"/>
      </a:accent1>
      <a:accent2>
        <a:srgbClr val="E67A00"/>
      </a:accent2>
      <a:accent3>
        <a:srgbClr val="70AD47"/>
      </a:accent3>
      <a:accent4>
        <a:srgbClr val="9400D3"/>
      </a:accent4>
      <a:accent5>
        <a:srgbClr val="EE0000"/>
      </a:accent5>
      <a:accent6>
        <a:srgbClr val="FFC000"/>
      </a:accent6>
      <a:hlink>
        <a:srgbClr val="0563C1"/>
      </a:hlink>
      <a:folHlink>
        <a:srgbClr val="954F72"/>
      </a:folHlink>
    </a:clrScheme>
    <a:fontScheme name="Custom 5">
      <a:majorFont>
        <a:latin typeface="Helvetica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ndrew's" id="{FD369B38-652B-4637-904E-D486168B5637}" vid="{BB8C9516-A895-4F96-9998-8D0BBF04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Andrew's</Template>
  <TotalTime>8184</TotalTime>
  <Words>1831</Words>
  <Application>Microsoft Office PowerPoint</Application>
  <PresentationFormat>Widescreen</PresentationFormat>
  <Paragraphs>372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Helvetica Light</vt:lpstr>
      <vt:lpstr>Yu Gothic</vt:lpstr>
      <vt:lpstr>Calibri</vt:lpstr>
      <vt:lpstr>Arial</vt:lpstr>
      <vt:lpstr>Helvetica</vt:lpstr>
      <vt:lpstr>Cambria Math</vt:lpstr>
      <vt:lpstr>Andrew's</vt:lpstr>
      <vt:lpstr>An Overview of the Proprotor Performance Test in the 14- by 22-Foot Subsonic Tunnel</vt:lpstr>
      <vt:lpstr>Introduction and Objectives</vt:lpstr>
      <vt:lpstr>Proprotor Designs</vt:lpstr>
      <vt:lpstr>Experimental Setup: Wind Tunnel Facility</vt:lpstr>
      <vt:lpstr>Experimental Setup: Propeller Test Stand (PTS)</vt:lpstr>
      <vt:lpstr>Experimental Setup: Propeller Test Stand (PTS)</vt:lpstr>
      <vt:lpstr>Experimental Setup: Test Conditions</vt:lpstr>
      <vt:lpstr>Experimental Setup: Measurement Uncertainty</vt:lpstr>
      <vt:lpstr>Computational Tools</vt:lpstr>
      <vt:lpstr>Results: Hover Performance</vt:lpstr>
      <vt:lpstr>Results: Surface Oil Flow Visualizations</vt:lpstr>
      <vt:lpstr>Results: Surface Oil Flow Visualizations (contd.)</vt:lpstr>
      <vt:lpstr>Results: Forward Flight</vt:lpstr>
      <vt:lpstr>Results: Transition</vt:lpstr>
      <vt:lpstr>Results: Transition (contd.)</vt:lpstr>
      <vt:lpstr>Concluding Remarks</vt:lpstr>
      <vt:lpstr>Acknowledgments</vt:lpstr>
      <vt:lpstr>Thank you. </vt:lpstr>
      <vt:lpstr>Backup Slides</vt:lpstr>
      <vt:lpstr>Results: Transition (concl.)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Lind, Andrew H. (LARC-D314)</dc:creator>
  <cp:lastModifiedBy>ZAWODNY, NIKOLAS S. (LARC-D314)</cp:lastModifiedBy>
  <cp:revision>143</cp:revision>
  <dcterms:created xsi:type="dcterms:W3CDTF">2022-02-23T15:41:36Z</dcterms:created>
  <dcterms:modified xsi:type="dcterms:W3CDTF">2023-05-09T13:49:09Z</dcterms:modified>
</cp:coreProperties>
</file>