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  <p:sldMasterId id="2147483819" r:id="rId2"/>
  </p:sldMasterIdLst>
  <p:notesMasterIdLst>
    <p:notesMasterId r:id="rId21"/>
  </p:notesMasterIdLst>
  <p:handoutMasterIdLst>
    <p:handoutMasterId r:id="rId22"/>
  </p:handoutMasterIdLst>
  <p:sldIdLst>
    <p:sldId id="1209" r:id="rId3"/>
    <p:sldId id="1453" r:id="rId4"/>
    <p:sldId id="1567" r:id="rId5"/>
    <p:sldId id="1566" r:id="rId6"/>
    <p:sldId id="1558" r:id="rId7"/>
    <p:sldId id="1469" r:id="rId8"/>
    <p:sldId id="1554" r:id="rId9"/>
    <p:sldId id="1725" r:id="rId10"/>
    <p:sldId id="1474" r:id="rId11"/>
    <p:sldId id="263" r:id="rId12"/>
    <p:sldId id="1575" r:id="rId13"/>
    <p:sldId id="1560" r:id="rId14"/>
    <p:sldId id="1723" r:id="rId15"/>
    <p:sldId id="1724" r:id="rId16"/>
    <p:sldId id="1476" r:id="rId17"/>
    <p:sldId id="1553" r:id="rId18"/>
    <p:sldId id="258" r:id="rId19"/>
    <p:sldId id="1557" r:id="rId20"/>
  </p:sldIdLst>
  <p:sldSz cx="12192000" cy="6858000"/>
  <p:notesSz cx="7010400" cy="9296400"/>
  <p:defaultTextStyle>
    <a:defPPr>
      <a:defRPr lang="en-US"/>
    </a:defPPr>
    <a:lvl1pPr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00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72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51" userDrawn="1">
          <p15:clr>
            <a:srgbClr val="A4A3A4"/>
          </p15:clr>
        </p15:guide>
        <p15:guide id="2" orient="horz" pos="2159" userDrawn="1">
          <p15:clr>
            <a:srgbClr val="A4A3A4"/>
          </p15:clr>
        </p15:guide>
        <p15:guide id="3" orient="horz" pos="757" userDrawn="1">
          <p15:clr>
            <a:srgbClr val="A4A3A4"/>
          </p15:clr>
        </p15:guide>
        <p15:guide id="4" pos="703" userDrawn="1">
          <p15:clr>
            <a:srgbClr val="A4A3A4"/>
          </p15:clr>
        </p15:guide>
        <p15:guide id="5" pos="3804" userDrawn="1">
          <p15:clr>
            <a:srgbClr val="A4A3A4"/>
          </p15:clr>
        </p15:guide>
        <p15:guide id="6" orient="horz" pos="28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hahn" initials="srh" lastIdx="5" clrIdx="0"/>
  <p:cmAuthor id="1" name="Hahn, Steve" initials="HS" lastIdx="4" clrIdx="1">
    <p:extLst>
      <p:ext uri="{19B8F6BF-5375-455C-9EA6-DF929625EA0E}">
        <p15:presenceInfo xmlns:p15="http://schemas.microsoft.com/office/powerpoint/2012/main" userId="Hahn, Stev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79646"/>
    <a:srgbClr val="FFFFFF"/>
    <a:srgbClr val="1052A0"/>
    <a:srgbClr val="DD6016"/>
    <a:srgbClr val="F56C27"/>
    <a:srgbClr val="011F60"/>
    <a:srgbClr val="474746"/>
    <a:srgbClr val="F1D98E"/>
    <a:srgbClr val="1837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737" autoAdjust="0"/>
  </p:normalViewPr>
  <p:slideViewPr>
    <p:cSldViewPr snapToGrid="0" snapToObjects="1">
      <p:cViewPr>
        <p:scale>
          <a:sx n="100" d="100"/>
          <a:sy n="100" d="100"/>
        </p:scale>
        <p:origin x="36" y="111"/>
      </p:cViewPr>
      <p:guideLst>
        <p:guide orient="horz" pos="3851"/>
        <p:guide orient="horz" pos="2159"/>
        <p:guide orient="horz" pos="757"/>
        <p:guide pos="703"/>
        <p:guide pos="3804"/>
        <p:guide orient="horz"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3822" y="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6" cy="465137"/>
          </a:xfrm>
          <a:prstGeom prst="rect">
            <a:avLst/>
          </a:prstGeom>
        </p:spPr>
        <p:txBody>
          <a:bodyPr vert="horz" lIns="93088" tIns="46545" rIns="93088" bIns="46545" rtlCol="0"/>
          <a:lstStyle>
            <a:lvl1pPr algn="l" defTabSz="91321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6" cy="465137"/>
          </a:xfrm>
          <a:prstGeom prst="rect">
            <a:avLst/>
          </a:prstGeom>
        </p:spPr>
        <p:txBody>
          <a:bodyPr vert="horz" lIns="93088" tIns="46545" rIns="93088" bIns="46545" rtlCol="0"/>
          <a:lstStyle>
            <a:lvl1pPr algn="r" defTabSz="91321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965946-2478-E145-AFE4-8547AE25262C}" type="datetimeFigureOut">
              <a:rPr lang="en-US"/>
              <a:pPr>
                <a:defRPr/>
              </a:pPr>
              <a:t>6/27/2023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6" cy="465137"/>
          </a:xfrm>
          <a:prstGeom prst="rect">
            <a:avLst/>
          </a:prstGeom>
        </p:spPr>
        <p:txBody>
          <a:bodyPr vert="horz" lIns="93088" tIns="46545" rIns="93088" bIns="46545" rtlCol="0" anchor="b"/>
          <a:lstStyle>
            <a:lvl1pPr algn="l" defTabSz="91321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6" cy="465137"/>
          </a:xfrm>
          <a:prstGeom prst="rect">
            <a:avLst/>
          </a:prstGeom>
        </p:spPr>
        <p:txBody>
          <a:bodyPr vert="horz" lIns="93088" tIns="46545" rIns="93088" bIns="46545" rtlCol="0" anchor="b"/>
          <a:lstStyle>
            <a:lvl1pPr algn="r" defTabSz="91321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8349C4C-BF8C-2240-9F4C-3D64ECB8B9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0752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6" cy="465137"/>
          </a:xfrm>
          <a:prstGeom prst="rect">
            <a:avLst/>
          </a:prstGeom>
        </p:spPr>
        <p:txBody>
          <a:bodyPr vert="horz" lIns="93088" tIns="46545" rIns="93088" bIns="46545" rtlCol="0"/>
          <a:lstStyle>
            <a:lvl1pPr algn="l" defTabSz="91321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6" cy="465137"/>
          </a:xfrm>
          <a:prstGeom prst="rect">
            <a:avLst/>
          </a:prstGeom>
        </p:spPr>
        <p:txBody>
          <a:bodyPr vert="horz" lIns="93088" tIns="46545" rIns="93088" bIns="46545" rtlCol="0"/>
          <a:lstStyle>
            <a:lvl1pPr algn="r" defTabSz="91321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F87CF88-E23B-A648-9C43-44005E55E67F}" type="datetimeFigureOut">
              <a:rPr lang="en-US"/>
              <a:pPr>
                <a:defRPr/>
              </a:pPr>
              <a:t>6/27/2023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4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88" tIns="46545" rIns="93088" bIns="46545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33"/>
            <a:ext cx="5607050" cy="4183063"/>
          </a:xfrm>
          <a:prstGeom prst="rect">
            <a:avLst/>
          </a:prstGeom>
        </p:spPr>
        <p:txBody>
          <a:bodyPr vert="horz" lIns="93088" tIns="46545" rIns="93088" bIns="46545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6" cy="465137"/>
          </a:xfrm>
          <a:prstGeom prst="rect">
            <a:avLst/>
          </a:prstGeom>
        </p:spPr>
        <p:txBody>
          <a:bodyPr vert="horz" lIns="93088" tIns="46545" rIns="93088" bIns="46545" rtlCol="0" anchor="b"/>
          <a:lstStyle>
            <a:lvl1pPr algn="l" defTabSz="91321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6" cy="465137"/>
          </a:xfrm>
          <a:prstGeom prst="rect">
            <a:avLst/>
          </a:prstGeom>
        </p:spPr>
        <p:txBody>
          <a:bodyPr vert="horz" lIns="93088" tIns="46545" rIns="93088" bIns="46545" rtlCol="0" anchor="b"/>
          <a:lstStyle>
            <a:lvl1pPr algn="r" defTabSz="91321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9E05E54-241B-CC4F-B64B-BCEBBB91A4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3491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56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28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00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72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5181" algn="l" defTabSz="4570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219" algn="l" defTabSz="4570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252" algn="l" defTabSz="4570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291" algn="l" defTabSz="4570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4425" cy="3484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E05E54-241B-CC4F-B64B-BCEBBB91A41B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446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4425" cy="3484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E05E54-241B-CC4F-B64B-BCEBBB91A41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90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Internal Cover wlogo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6475"/>
          </a:xfrm>
          <a:prstGeom prst="rect">
            <a:avLst/>
          </a:prstGeom>
        </p:spPr>
      </p:pic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0" y="376238"/>
            <a:ext cx="2940051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5" tIns="45697" rIns="91395" bIns="45697"/>
          <a:lstStyle/>
          <a:p>
            <a:r>
              <a:rPr lang="en-US" sz="700">
                <a:solidFill>
                  <a:srgbClr val="F8F8F8"/>
                </a:solidFill>
              </a:rPr>
              <a:t>National Aeronautics and Space Administration</a:t>
            </a:r>
            <a:endParaRPr lang="en-US">
              <a:solidFill>
                <a:srgbClr val="F8F8F8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2115609" y="6608825"/>
            <a:ext cx="1648884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700" dirty="0">
                <a:solidFill>
                  <a:srgbClr val="000000"/>
                </a:solidFill>
                <a:cs typeface="Arial" charset="0"/>
              </a:rPr>
              <a:t>www.nasa.gov/sls</a:t>
            </a:r>
          </a:p>
        </p:txBody>
      </p:sp>
      <p:pic>
        <p:nvPicPr>
          <p:cNvPr id="11" name="Picture 13" descr="slsmark_color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05" y="6435612"/>
            <a:ext cx="749300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 userDrawn="1"/>
        </p:nvSpPr>
        <p:spPr bwMode="auto">
          <a:xfrm>
            <a:off x="1559984" y="2941639"/>
            <a:ext cx="247215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kern="0" spc="300" dirty="0">
                <a:solidFill>
                  <a:srgbClr val="FFFFFF"/>
                </a:solidFill>
              </a:rPr>
              <a:t>SPACE LAUNCH SYSTEM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5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6490970" y="4506886"/>
            <a:ext cx="5259173" cy="584775"/>
          </a:xfrm>
          <a:prstGeom prst="rect">
            <a:avLst/>
          </a:prstGeom>
        </p:spPr>
        <p:txBody>
          <a:bodyPr vert="horz" wrap="square" anchor="b">
            <a:spAutoFit/>
          </a:bodyPr>
          <a:lstStyle>
            <a:lvl1pPr marL="0" indent="0" algn="r">
              <a:buFontTx/>
              <a:buNone/>
              <a:defRPr sz="1800">
                <a:latin typeface="Century Gothic"/>
                <a:cs typeface="Century Gothic"/>
              </a:defRPr>
            </a:lvl1pPr>
            <a:lvl2pPr marL="338137" indent="0" algn="r">
              <a:buNone/>
              <a:defRPr sz="1400">
                <a:latin typeface="Century Gothic"/>
                <a:cs typeface="Century Gothic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016001" y="3064749"/>
            <a:ext cx="10734143" cy="802075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lnSpc>
                <a:spcPct val="100000"/>
              </a:lnSpc>
              <a:buNone/>
              <a:defRPr sz="3500" b="1" i="0">
                <a:solidFill>
                  <a:schemeClr val="tx2"/>
                </a:solidFill>
                <a:latin typeface="Century Gothic"/>
                <a:cs typeface="Century Gothic"/>
              </a:defRPr>
            </a:lvl1pPr>
            <a:lvl2pPr marL="338018" indent="0">
              <a:buNone/>
              <a:defRPr/>
            </a:lvl2pPr>
            <a:lvl3pPr marL="566534" indent="0">
              <a:buNone/>
              <a:defRPr/>
            </a:lvl3pPr>
            <a:lvl4pPr marL="739512" indent="0">
              <a:buNone/>
              <a:defRPr/>
            </a:lvl4pPr>
            <a:lvl5pPr marL="922009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8067231" y="3845231"/>
            <a:ext cx="37798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r">
              <a:buFontTx/>
              <a:buNone/>
              <a:defRPr lang="en-US" sz="1400" kern="1200" smtClean="0">
                <a:latin typeface="Century Gothic"/>
                <a:ea typeface="+mn-ea"/>
                <a:cs typeface="Century Gothic"/>
              </a:defRPr>
            </a:lvl1pPr>
            <a:lvl2pPr>
              <a:defRPr lang="en-US" sz="1800" kern="1200" smtClean="0">
                <a:solidFill>
                  <a:schemeClr val="tx1"/>
                </a:solidFill>
                <a:ea typeface="+mn-ea"/>
                <a:cs typeface="+mn-cs"/>
              </a:defRPr>
            </a:lvl2pPr>
            <a:lvl3pPr>
              <a:defRPr lang="en-US" sz="1800" kern="1200" smtClean="0">
                <a:solidFill>
                  <a:schemeClr val="tx1"/>
                </a:solidFill>
                <a:ea typeface="+mn-ea"/>
                <a:cs typeface="+mn-cs"/>
              </a:defRPr>
            </a:lvl3pPr>
            <a:lvl4pPr>
              <a:defRPr lang="en-US" sz="1800" kern="1200" smtClean="0">
                <a:solidFill>
                  <a:schemeClr val="tx1"/>
                </a:solidFill>
                <a:ea typeface="+mn-ea"/>
                <a:cs typeface="+mn-cs"/>
              </a:defRPr>
            </a:lvl4pPr>
            <a:lvl5pPr>
              <a:defRPr lang="en-US" sz="1800" kern="1200">
                <a:solidFill>
                  <a:schemeClr val="tx1"/>
                </a:solidFill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MSFC-EV31-initials-YYYMMDD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385495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485" y="1"/>
            <a:ext cx="11076516" cy="70159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485" y="984065"/>
            <a:ext cx="5149100" cy="261930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rgbClr val="DD6016"/>
              </a:buClr>
              <a:buFontTx/>
              <a:buNone/>
              <a:defRPr sz="2400">
                <a:solidFill>
                  <a:srgbClr val="000000"/>
                </a:solidFill>
                <a:latin typeface="+mn-lt"/>
                <a:cs typeface="Arial"/>
              </a:defRPr>
            </a:lvl1pPr>
            <a:lvl2pPr marL="0" indent="0">
              <a:lnSpc>
                <a:spcPct val="100000"/>
              </a:lnSpc>
              <a:buClr>
                <a:srgbClr val="DD6016"/>
              </a:buClr>
              <a:buFontTx/>
              <a:buNone/>
              <a:defRPr sz="2000" b="1">
                <a:solidFill>
                  <a:srgbClr val="000000"/>
                </a:solidFill>
                <a:latin typeface="+mn-lt"/>
                <a:cs typeface="Arial"/>
              </a:defRPr>
            </a:lvl2pPr>
            <a:lvl3pPr marL="285750" indent="-174625">
              <a:lnSpc>
                <a:spcPct val="100000"/>
              </a:lnSpc>
              <a:buClr>
                <a:schemeClr val="bg2"/>
              </a:buClr>
              <a:buFont typeface="Arial"/>
              <a:buChar char="•"/>
              <a:defRPr sz="1800">
                <a:solidFill>
                  <a:srgbClr val="000000"/>
                </a:solidFill>
                <a:latin typeface="+mn-lt"/>
                <a:cs typeface="Arial"/>
              </a:defRPr>
            </a:lvl3pPr>
            <a:lvl4pPr marL="401638" indent="0">
              <a:lnSpc>
                <a:spcPct val="100000"/>
              </a:lnSpc>
              <a:buClr>
                <a:srgbClr val="DD6016"/>
              </a:buClr>
              <a:buFontTx/>
              <a:buNone/>
              <a:defRPr sz="1800">
                <a:solidFill>
                  <a:srgbClr val="7F7F7F"/>
                </a:solidFill>
                <a:latin typeface="Century Gothic"/>
                <a:cs typeface="Century Gothic"/>
              </a:defRPr>
            </a:lvl4pPr>
            <a:lvl5pPr marL="627063" indent="0">
              <a:lnSpc>
                <a:spcPct val="100000"/>
              </a:lnSpc>
              <a:buClr>
                <a:srgbClr val="DD6016"/>
              </a:buClr>
              <a:buFontTx/>
              <a:buNone/>
              <a:defRPr sz="1400">
                <a:solidFill>
                  <a:srgbClr val="7F7F7F"/>
                </a:solidFill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1115485" y="3885843"/>
            <a:ext cx="5149100" cy="261930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rgbClr val="DD6016"/>
              </a:buClr>
              <a:buFontTx/>
              <a:buNone/>
              <a:defRPr sz="2400">
                <a:solidFill>
                  <a:srgbClr val="000000"/>
                </a:solidFill>
                <a:latin typeface="+mn-lt"/>
                <a:cs typeface="Arial"/>
              </a:defRPr>
            </a:lvl1pPr>
            <a:lvl2pPr marL="0" indent="0">
              <a:lnSpc>
                <a:spcPct val="100000"/>
              </a:lnSpc>
              <a:buClr>
                <a:srgbClr val="DD6016"/>
              </a:buClr>
              <a:buFontTx/>
              <a:buNone/>
              <a:defRPr sz="2000" b="1">
                <a:solidFill>
                  <a:srgbClr val="000000"/>
                </a:solidFill>
                <a:latin typeface="+mn-lt"/>
                <a:cs typeface="Arial"/>
              </a:defRPr>
            </a:lvl2pPr>
            <a:lvl3pPr marL="285750" indent="-174625">
              <a:lnSpc>
                <a:spcPct val="100000"/>
              </a:lnSpc>
              <a:buClr>
                <a:schemeClr val="bg2"/>
              </a:buClr>
              <a:buFont typeface="Arial"/>
              <a:buChar char="•"/>
              <a:defRPr sz="1800">
                <a:solidFill>
                  <a:srgbClr val="000000"/>
                </a:solidFill>
                <a:latin typeface="+mn-lt"/>
                <a:cs typeface="Arial"/>
              </a:defRPr>
            </a:lvl3pPr>
            <a:lvl4pPr marL="401638" indent="0">
              <a:lnSpc>
                <a:spcPct val="100000"/>
              </a:lnSpc>
              <a:buClr>
                <a:srgbClr val="DD6016"/>
              </a:buClr>
              <a:buFontTx/>
              <a:buNone/>
              <a:defRPr sz="1800">
                <a:solidFill>
                  <a:srgbClr val="7F7F7F"/>
                </a:solidFill>
                <a:latin typeface="Century Gothic"/>
                <a:cs typeface="Century Gothic"/>
              </a:defRPr>
            </a:lvl4pPr>
            <a:lvl5pPr marL="627063" indent="0">
              <a:lnSpc>
                <a:spcPct val="100000"/>
              </a:lnSpc>
              <a:buClr>
                <a:srgbClr val="DD6016"/>
              </a:buClr>
              <a:buFontTx/>
              <a:buNone/>
              <a:defRPr sz="1400">
                <a:solidFill>
                  <a:srgbClr val="7F7F7F"/>
                </a:solidFill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6660394" y="984065"/>
            <a:ext cx="5149100" cy="261930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rgbClr val="DD6016"/>
              </a:buClr>
              <a:buFontTx/>
              <a:buNone/>
              <a:defRPr sz="2400">
                <a:solidFill>
                  <a:srgbClr val="000000"/>
                </a:solidFill>
                <a:latin typeface="+mn-lt"/>
                <a:cs typeface="Arial"/>
              </a:defRPr>
            </a:lvl1pPr>
            <a:lvl2pPr marL="0" indent="0">
              <a:lnSpc>
                <a:spcPct val="100000"/>
              </a:lnSpc>
              <a:buClr>
                <a:srgbClr val="DD6016"/>
              </a:buClr>
              <a:buFontTx/>
              <a:buNone/>
              <a:defRPr sz="2000" b="1">
                <a:solidFill>
                  <a:srgbClr val="000000"/>
                </a:solidFill>
                <a:latin typeface="+mn-lt"/>
                <a:cs typeface="Arial"/>
              </a:defRPr>
            </a:lvl2pPr>
            <a:lvl3pPr marL="285750" indent="-174625">
              <a:lnSpc>
                <a:spcPct val="100000"/>
              </a:lnSpc>
              <a:buClr>
                <a:schemeClr val="bg2"/>
              </a:buClr>
              <a:buFont typeface="Arial"/>
              <a:buChar char="•"/>
              <a:defRPr sz="1800">
                <a:solidFill>
                  <a:srgbClr val="000000"/>
                </a:solidFill>
                <a:latin typeface="+mn-lt"/>
                <a:cs typeface="Arial"/>
              </a:defRPr>
            </a:lvl3pPr>
            <a:lvl4pPr marL="401638" indent="0">
              <a:lnSpc>
                <a:spcPct val="100000"/>
              </a:lnSpc>
              <a:buClr>
                <a:srgbClr val="DD6016"/>
              </a:buClr>
              <a:buFontTx/>
              <a:buNone/>
              <a:defRPr sz="1800">
                <a:solidFill>
                  <a:srgbClr val="7F7F7F"/>
                </a:solidFill>
                <a:latin typeface="Century Gothic"/>
                <a:cs typeface="Century Gothic"/>
              </a:defRPr>
            </a:lvl4pPr>
            <a:lvl5pPr marL="627063" indent="0">
              <a:lnSpc>
                <a:spcPct val="100000"/>
              </a:lnSpc>
              <a:buClr>
                <a:srgbClr val="DD6016"/>
              </a:buClr>
              <a:buFontTx/>
              <a:buNone/>
              <a:defRPr sz="1400">
                <a:solidFill>
                  <a:srgbClr val="7F7F7F"/>
                </a:solidFill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6660394" y="3885843"/>
            <a:ext cx="5149100" cy="261930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rgbClr val="DD6016"/>
              </a:buClr>
              <a:buFontTx/>
              <a:buNone/>
              <a:defRPr sz="2400">
                <a:solidFill>
                  <a:srgbClr val="000000"/>
                </a:solidFill>
                <a:latin typeface="+mn-lt"/>
                <a:cs typeface="Arial"/>
              </a:defRPr>
            </a:lvl1pPr>
            <a:lvl2pPr marL="0" indent="0">
              <a:lnSpc>
                <a:spcPct val="100000"/>
              </a:lnSpc>
              <a:buClr>
                <a:srgbClr val="DD6016"/>
              </a:buClr>
              <a:buFontTx/>
              <a:buNone/>
              <a:defRPr sz="2000" b="1">
                <a:solidFill>
                  <a:srgbClr val="000000"/>
                </a:solidFill>
                <a:latin typeface="+mn-lt"/>
                <a:cs typeface="Arial"/>
              </a:defRPr>
            </a:lvl2pPr>
            <a:lvl3pPr marL="285750" indent="-174625">
              <a:lnSpc>
                <a:spcPct val="100000"/>
              </a:lnSpc>
              <a:buClr>
                <a:schemeClr val="bg2"/>
              </a:buClr>
              <a:buFont typeface="Arial"/>
              <a:buChar char="•"/>
              <a:defRPr sz="1800">
                <a:solidFill>
                  <a:srgbClr val="000000"/>
                </a:solidFill>
                <a:latin typeface="+mn-lt"/>
                <a:cs typeface="Arial"/>
              </a:defRPr>
            </a:lvl3pPr>
            <a:lvl4pPr marL="401638" indent="0">
              <a:lnSpc>
                <a:spcPct val="100000"/>
              </a:lnSpc>
              <a:buClr>
                <a:srgbClr val="DD6016"/>
              </a:buClr>
              <a:buFontTx/>
              <a:buNone/>
              <a:defRPr sz="1800">
                <a:solidFill>
                  <a:srgbClr val="7F7F7F"/>
                </a:solidFill>
                <a:latin typeface="Century Gothic"/>
                <a:cs typeface="Century Gothic"/>
              </a:defRPr>
            </a:lvl4pPr>
            <a:lvl5pPr marL="627063" indent="0">
              <a:lnSpc>
                <a:spcPct val="100000"/>
              </a:lnSpc>
              <a:buClr>
                <a:srgbClr val="DD6016"/>
              </a:buClr>
              <a:buFontTx/>
              <a:buNone/>
              <a:defRPr sz="1400">
                <a:solidFill>
                  <a:srgbClr val="7F7F7F"/>
                </a:solidFill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7"/>
          </p:nvPr>
        </p:nvSpPr>
        <p:spPr>
          <a:xfrm>
            <a:off x="11541760" y="6601098"/>
            <a:ext cx="650240" cy="256903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7BD0D69B-A150-8A4A-99F0-03F2CD774A30}" type="slidenum">
              <a:rPr lang="en-US" smtClean="0">
                <a:cs typeface="+mn-cs"/>
              </a:rPr>
              <a:pPr>
                <a:defRPr/>
              </a:pPr>
              <a:t>‹#›</a:t>
            </a:fld>
            <a:endParaRPr lang="en-US" dirty="0"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MSFC-EV31-initials-YYYMMDD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174240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142869" y="2125579"/>
            <a:ext cx="3541619" cy="27653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b="0" i="0">
                <a:solidFill>
                  <a:srgbClr val="000000"/>
                </a:solidFill>
                <a:latin typeface="Arial"/>
                <a:cs typeface="Arial"/>
              </a:defRPr>
            </a:lvl1pPr>
            <a:lvl2pPr marL="338018" indent="0">
              <a:lnSpc>
                <a:spcPct val="100000"/>
              </a:lnSpc>
              <a:buFontTx/>
              <a:buNone/>
              <a:defRPr>
                <a:solidFill>
                  <a:schemeClr val="bg2">
                    <a:lumMod val="50000"/>
                    <a:lumOff val="50000"/>
                  </a:schemeClr>
                </a:solidFill>
              </a:defRPr>
            </a:lvl2pPr>
            <a:lvl3pPr marL="566534" indent="0">
              <a:lnSpc>
                <a:spcPct val="100000"/>
              </a:lnSpc>
              <a:buFontTx/>
              <a:buNone/>
              <a:defRPr>
                <a:solidFill>
                  <a:schemeClr val="bg2">
                    <a:lumMod val="50000"/>
                    <a:lumOff val="50000"/>
                  </a:schemeClr>
                </a:solidFill>
              </a:defRPr>
            </a:lvl3pPr>
            <a:lvl4pPr marL="739512" indent="0">
              <a:lnSpc>
                <a:spcPct val="100000"/>
              </a:lnSpc>
              <a:buFontTx/>
              <a:buNone/>
              <a:defRPr>
                <a:solidFill>
                  <a:schemeClr val="bg2">
                    <a:lumMod val="50000"/>
                    <a:lumOff val="50000"/>
                  </a:schemeClr>
                </a:solidFill>
              </a:defRPr>
            </a:lvl4pPr>
            <a:lvl5pPr marL="922009" indent="0">
              <a:lnSpc>
                <a:spcPct val="100000"/>
              </a:lnSpc>
              <a:buFontTx/>
              <a:buNone/>
              <a:defRPr>
                <a:solidFill>
                  <a:schemeClr val="bg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30990" y="2125579"/>
            <a:ext cx="7300677" cy="3997994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630990" y="886317"/>
            <a:ext cx="11130305" cy="96568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rgbClr val="DD6016"/>
              </a:buClr>
              <a:buFontTx/>
              <a:buNone/>
              <a:defRPr sz="2600">
                <a:solidFill>
                  <a:srgbClr val="000000"/>
                </a:solidFill>
                <a:latin typeface="Arial"/>
                <a:cs typeface="Arial"/>
              </a:defRPr>
            </a:lvl1pPr>
            <a:lvl2pPr marL="0" indent="0">
              <a:lnSpc>
                <a:spcPct val="100000"/>
              </a:lnSpc>
              <a:buClr>
                <a:srgbClr val="DD6016"/>
              </a:buClr>
              <a:buFontTx/>
              <a:buNone/>
              <a:defRPr sz="2000" b="1">
                <a:solidFill>
                  <a:srgbClr val="000000"/>
                </a:solidFill>
                <a:latin typeface="Arial"/>
                <a:cs typeface="Arial"/>
              </a:defRPr>
            </a:lvl2pPr>
            <a:lvl3pPr marL="287338" indent="-287338">
              <a:lnSpc>
                <a:spcPct val="100000"/>
              </a:lnSpc>
              <a:buClr>
                <a:srgbClr val="DD6016"/>
              </a:buClr>
              <a:buFont typeface="Wingdings" charset="2"/>
              <a:buChar char="u"/>
              <a:defRPr sz="2000">
                <a:solidFill>
                  <a:srgbClr val="7F7F7F"/>
                </a:solidFill>
                <a:latin typeface="Century Gothic"/>
                <a:cs typeface="Century Gothic"/>
              </a:defRPr>
            </a:lvl3pPr>
            <a:lvl4pPr marL="512763" indent="-111125">
              <a:lnSpc>
                <a:spcPct val="100000"/>
              </a:lnSpc>
              <a:buClr>
                <a:srgbClr val="DD6016"/>
              </a:buClr>
              <a:defRPr sz="1800">
                <a:solidFill>
                  <a:srgbClr val="7F7F7F"/>
                </a:solidFill>
                <a:latin typeface="Century Gothic"/>
                <a:cs typeface="Century Gothic"/>
              </a:defRPr>
            </a:lvl4pPr>
            <a:lvl5pPr marL="744538" indent="-117475">
              <a:lnSpc>
                <a:spcPct val="100000"/>
              </a:lnSpc>
              <a:buClr>
                <a:srgbClr val="DD6016"/>
              </a:buClr>
              <a:defRPr sz="1400">
                <a:solidFill>
                  <a:srgbClr val="7F7F7F"/>
                </a:solidFill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itle Placeholder 4"/>
          <p:cNvSpPr>
            <a:spLocks noGrp="1"/>
          </p:cNvSpPr>
          <p:nvPr>
            <p:ph type="title"/>
          </p:nvPr>
        </p:nvSpPr>
        <p:spPr>
          <a:xfrm>
            <a:off x="1115485" y="1"/>
            <a:ext cx="11076516" cy="70378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63411-B1C6-C14F-A831-0B8143EC1D9C}" type="slidenum">
              <a:rPr lang="en-US" smtClean="0">
                <a:cs typeface="+mn-cs"/>
              </a:rPr>
              <a:pPr>
                <a:defRPr/>
              </a:pPr>
              <a:t>‹#›</a:t>
            </a:fld>
            <a:endParaRPr lang="en-US" dirty="0">
              <a:cs typeface="+mn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MSFC-EV31-initials-YYYMMDD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883263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Right with 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49181" y="2062735"/>
            <a:ext cx="7501195" cy="405072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b="0" i="0">
                <a:solidFill>
                  <a:srgbClr val="000000"/>
                </a:solidFill>
                <a:latin typeface="Arial"/>
                <a:cs typeface="Arial"/>
              </a:defRPr>
            </a:lvl1pPr>
            <a:lvl2pPr marL="338018" indent="0">
              <a:lnSpc>
                <a:spcPct val="100000"/>
              </a:lnSpc>
              <a:buFontTx/>
              <a:buNone/>
              <a:defRPr>
                <a:solidFill>
                  <a:schemeClr val="bg2">
                    <a:lumMod val="50000"/>
                    <a:lumOff val="50000"/>
                  </a:schemeClr>
                </a:solidFill>
              </a:defRPr>
            </a:lvl2pPr>
            <a:lvl3pPr marL="566534" indent="0">
              <a:lnSpc>
                <a:spcPct val="100000"/>
              </a:lnSpc>
              <a:buFontTx/>
              <a:buNone/>
              <a:defRPr>
                <a:solidFill>
                  <a:schemeClr val="bg2">
                    <a:lumMod val="50000"/>
                    <a:lumOff val="50000"/>
                  </a:schemeClr>
                </a:solidFill>
              </a:defRPr>
            </a:lvl3pPr>
            <a:lvl4pPr marL="739512" indent="0">
              <a:lnSpc>
                <a:spcPct val="100000"/>
              </a:lnSpc>
              <a:buFontTx/>
              <a:buNone/>
              <a:defRPr>
                <a:solidFill>
                  <a:schemeClr val="bg2">
                    <a:lumMod val="50000"/>
                    <a:lumOff val="50000"/>
                  </a:schemeClr>
                </a:solidFill>
              </a:defRPr>
            </a:lvl4pPr>
            <a:lvl5pPr marL="922009" indent="0">
              <a:lnSpc>
                <a:spcPct val="100000"/>
              </a:lnSpc>
              <a:buFontTx/>
              <a:buNone/>
              <a:defRPr>
                <a:solidFill>
                  <a:schemeClr val="bg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466341" y="1177675"/>
            <a:ext cx="3255567" cy="232946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449180" y="888920"/>
            <a:ext cx="11313139" cy="96568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rgbClr val="DD6016"/>
              </a:buClr>
              <a:buFontTx/>
              <a:buNone/>
              <a:defRPr sz="2600">
                <a:solidFill>
                  <a:srgbClr val="000000"/>
                </a:solidFill>
                <a:latin typeface="Arial"/>
                <a:cs typeface="Arial"/>
              </a:defRPr>
            </a:lvl1pPr>
            <a:lvl2pPr marL="0" indent="0">
              <a:lnSpc>
                <a:spcPct val="100000"/>
              </a:lnSpc>
              <a:buClr>
                <a:srgbClr val="DD6016"/>
              </a:buClr>
              <a:buFontTx/>
              <a:buNone/>
              <a:defRPr sz="2000" b="1">
                <a:solidFill>
                  <a:srgbClr val="000000"/>
                </a:solidFill>
                <a:latin typeface="Arial"/>
                <a:cs typeface="Arial"/>
              </a:defRPr>
            </a:lvl2pPr>
            <a:lvl3pPr marL="287338" indent="-287338">
              <a:lnSpc>
                <a:spcPct val="100000"/>
              </a:lnSpc>
              <a:buClr>
                <a:srgbClr val="DD6016"/>
              </a:buClr>
              <a:buFont typeface="Wingdings" charset="2"/>
              <a:buChar char="u"/>
              <a:defRPr sz="2000">
                <a:solidFill>
                  <a:srgbClr val="7F7F7F"/>
                </a:solidFill>
                <a:latin typeface="Century Gothic"/>
                <a:cs typeface="Century Gothic"/>
              </a:defRPr>
            </a:lvl3pPr>
            <a:lvl4pPr marL="512763" indent="-111125">
              <a:lnSpc>
                <a:spcPct val="100000"/>
              </a:lnSpc>
              <a:buClr>
                <a:srgbClr val="DD6016"/>
              </a:buClr>
              <a:defRPr sz="1800">
                <a:solidFill>
                  <a:srgbClr val="7F7F7F"/>
                </a:solidFill>
                <a:latin typeface="Century Gothic"/>
                <a:cs typeface="Century Gothic"/>
              </a:defRPr>
            </a:lvl4pPr>
            <a:lvl5pPr marL="744538" indent="-117475">
              <a:lnSpc>
                <a:spcPct val="100000"/>
              </a:lnSpc>
              <a:buClr>
                <a:srgbClr val="DD6016"/>
              </a:buClr>
              <a:defRPr sz="1400">
                <a:solidFill>
                  <a:srgbClr val="7F7F7F"/>
                </a:solidFill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itle Placeholder 4"/>
          <p:cNvSpPr>
            <a:spLocks noGrp="1"/>
          </p:cNvSpPr>
          <p:nvPr>
            <p:ph type="title"/>
          </p:nvPr>
        </p:nvSpPr>
        <p:spPr>
          <a:xfrm>
            <a:off x="1114245" y="-24063"/>
            <a:ext cx="11077755" cy="70485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466341" y="3783995"/>
            <a:ext cx="3255567" cy="232946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D67D4-10C1-3F4E-AF69-BE3A2CA35966}" type="slidenum">
              <a:rPr lang="en-US" smtClean="0">
                <a:cs typeface="+mn-cs"/>
              </a:rPr>
              <a:pPr>
                <a:defRPr/>
              </a:pPr>
              <a:t>‹#›</a:t>
            </a:fld>
            <a:endParaRPr lang="en-US" dirty="0">
              <a:cs typeface="+mn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MSFC-EV31-initials-YYYMMDD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713610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3"/>
          </p:nvPr>
        </p:nvSpPr>
        <p:spPr>
          <a:xfrm>
            <a:off x="11228251" y="6618976"/>
            <a:ext cx="963748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2F7EA-524D-BA41-B822-D220B0F8B002}" type="slidenum">
              <a:rPr lang="en-US" smtClean="0">
                <a:cs typeface="+mn-cs"/>
              </a:rPr>
              <a:pPr>
                <a:defRPr/>
              </a:pPr>
              <a:t>‹#›</a:t>
            </a:fld>
            <a:endParaRPr lang="en-US" dirty="0">
              <a:cs typeface="+mn-cs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71567" y="858253"/>
            <a:ext cx="11527405" cy="559869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MSFC-EV31-initials-YYYMMDD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2EC2806-6CAB-EDEF-AB6D-4E9487428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4234360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485" y="2"/>
            <a:ext cx="11076516" cy="67376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E15B6-C9AE-6C48-AC2B-348B95EC9836}" type="slidenum">
              <a:rPr lang="en-US" smtClean="0">
                <a:cs typeface="+mn-cs"/>
              </a:rPr>
              <a:pPr>
                <a:defRPr/>
              </a:pPr>
              <a:t>‹#›</a:t>
            </a:fld>
            <a:endParaRPr lang="en-US" dirty="0"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MSFC-EV31-initials-YYYMMDD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720768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485" y="1"/>
            <a:ext cx="11076516" cy="70159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485" y="984065"/>
            <a:ext cx="5149100" cy="261930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rgbClr val="DD6016"/>
              </a:buClr>
              <a:buFontTx/>
              <a:buNone/>
              <a:defRPr sz="2400">
                <a:solidFill>
                  <a:srgbClr val="000000"/>
                </a:solidFill>
                <a:latin typeface="+mn-lt"/>
                <a:cs typeface="Arial"/>
              </a:defRPr>
            </a:lvl1pPr>
            <a:lvl2pPr marL="0" indent="0">
              <a:lnSpc>
                <a:spcPct val="100000"/>
              </a:lnSpc>
              <a:buClr>
                <a:srgbClr val="DD6016"/>
              </a:buClr>
              <a:buFontTx/>
              <a:buNone/>
              <a:defRPr sz="2000" b="1">
                <a:solidFill>
                  <a:srgbClr val="000000"/>
                </a:solidFill>
                <a:latin typeface="+mn-lt"/>
                <a:cs typeface="Arial"/>
              </a:defRPr>
            </a:lvl2pPr>
            <a:lvl3pPr marL="285750" indent="-174625">
              <a:lnSpc>
                <a:spcPct val="100000"/>
              </a:lnSpc>
              <a:buClr>
                <a:schemeClr val="bg2"/>
              </a:buClr>
              <a:buFont typeface="Arial"/>
              <a:buChar char="•"/>
              <a:defRPr sz="1800">
                <a:solidFill>
                  <a:srgbClr val="000000"/>
                </a:solidFill>
                <a:latin typeface="+mn-lt"/>
                <a:cs typeface="Arial"/>
              </a:defRPr>
            </a:lvl3pPr>
            <a:lvl4pPr marL="401638" indent="0">
              <a:lnSpc>
                <a:spcPct val="100000"/>
              </a:lnSpc>
              <a:buClr>
                <a:srgbClr val="DD6016"/>
              </a:buClr>
              <a:buFontTx/>
              <a:buNone/>
              <a:defRPr sz="1800">
                <a:solidFill>
                  <a:srgbClr val="7F7F7F"/>
                </a:solidFill>
                <a:latin typeface="Century Gothic"/>
                <a:cs typeface="Century Gothic"/>
              </a:defRPr>
            </a:lvl4pPr>
            <a:lvl5pPr marL="627063" indent="0">
              <a:lnSpc>
                <a:spcPct val="100000"/>
              </a:lnSpc>
              <a:buClr>
                <a:srgbClr val="DD6016"/>
              </a:buClr>
              <a:buFontTx/>
              <a:buNone/>
              <a:defRPr sz="1400">
                <a:solidFill>
                  <a:srgbClr val="7F7F7F"/>
                </a:solidFill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1115485" y="3885843"/>
            <a:ext cx="5149100" cy="261930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rgbClr val="DD6016"/>
              </a:buClr>
              <a:buFontTx/>
              <a:buNone/>
              <a:defRPr sz="2400">
                <a:solidFill>
                  <a:srgbClr val="000000"/>
                </a:solidFill>
                <a:latin typeface="+mn-lt"/>
                <a:cs typeface="Arial"/>
              </a:defRPr>
            </a:lvl1pPr>
            <a:lvl2pPr marL="0" indent="0">
              <a:lnSpc>
                <a:spcPct val="100000"/>
              </a:lnSpc>
              <a:buClr>
                <a:srgbClr val="DD6016"/>
              </a:buClr>
              <a:buFontTx/>
              <a:buNone/>
              <a:defRPr sz="2000" b="1">
                <a:solidFill>
                  <a:srgbClr val="000000"/>
                </a:solidFill>
                <a:latin typeface="+mn-lt"/>
                <a:cs typeface="Arial"/>
              </a:defRPr>
            </a:lvl2pPr>
            <a:lvl3pPr marL="285750" indent="-174625">
              <a:lnSpc>
                <a:spcPct val="100000"/>
              </a:lnSpc>
              <a:buClr>
                <a:schemeClr val="bg2"/>
              </a:buClr>
              <a:buFont typeface="Arial"/>
              <a:buChar char="•"/>
              <a:defRPr sz="1800">
                <a:solidFill>
                  <a:srgbClr val="000000"/>
                </a:solidFill>
                <a:latin typeface="+mn-lt"/>
                <a:cs typeface="Arial"/>
              </a:defRPr>
            </a:lvl3pPr>
            <a:lvl4pPr marL="401638" indent="0">
              <a:lnSpc>
                <a:spcPct val="100000"/>
              </a:lnSpc>
              <a:buClr>
                <a:srgbClr val="DD6016"/>
              </a:buClr>
              <a:buFontTx/>
              <a:buNone/>
              <a:defRPr sz="1800">
                <a:solidFill>
                  <a:srgbClr val="7F7F7F"/>
                </a:solidFill>
                <a:latin typeface="Century Gothic"/>
                <a:cs typeface="Century Gothic"/>
              </a:defRPr>
            </a:lvl4pPr>
            <a:lvl5pPr marL="627063" indent="0">
              <a:lnSpc>
                <a:spcPct val="100000"/>
              </a:lnSpc>
              <a:buClr>
                <a:srgbClr val="DD6016"/>
              </a:buClr>
              <a:buFontTx/>
              <a:buNone/>
              <a:defRPr sz="1400">
                <a:solidFill>
                  <a:srgbClr val="7F7F7F"/>
                </a:solidFill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6660394" y="984065"/>
            <a:ext cx="5149100" cy="261930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rgbClr val="DD6016"/>
              </a:buClr>
              <a:buFontTx/>
              <a:buNone/>
              <a:defRPr sz="2400">
                <a:solidFill>
                  <a:srgbClr val="000000"/>
                </a:solidFill>
                <a:latin typeface="+mn-lt"/>
                <a:cs typeface="Arial"/>
              </a:defRPr>
            </a:lvl1pPr>
            <a:lvl2pPr marL="0" indent="0">
              <a:lnSpc>
                <a:spcPct val="100000"/>
              </a:lnSpc>
              <a:buClr>
                <a:srgbClr val="DD6016"/>
              </a:buClr>
              <a:buFontTx/>
              <a:buNone/>
              <a:defRPr sz="2000" b="1">
                <a:solidFill>
                  <a:srgbClr val="000000"/>
                </a:solidFill>
                <a:latin typeface="+mn-lt"/>
                <a:cs typeface="Arial"/>
              </a:defRPr>
            </a:lvl2pPr>
            <a:lvl3pPr marL="285750" indent="-174625">
              <a:lnSpc>
                <a:spcPct val="100000"/>
              </a:lnSpc>
              <a:buClr>
                <a:schemeClr val="bg2"/>
              </a:buClr>
              <a:buFont typeface="Arial"/>
              <a:buChar char="•"/>
              <a:defRPr sz="1800">
                <a:solidFill>
                  <a:srgbClr val="000000"/>
                </a:solidFill>
                <a:latin typeface="+mn-lt"/>
                <a:cs typeface="Arial"/>
              </a:defRPr>
            </a:lvl3pPr>
            <a:lvl4pPr marL="401638" indent="0">
              <a:lnSpc>
                <a:spcPct val="100000"/>
              </a:lnSpc>
              <a:buClr>
                <a:srgbClr val="DD6016"/>
              </a:buClr>
              <a:buFontTx/>
              <a:buNone/>
              <a:defRPr sz="1800">
                <a:solidFill>
                  <a:srgbClr val="7F7F7F"/>
                </a:solidFill>
                <a:latin typeface="Century Gothic"/>
                <a:cs typeface="Century Gothic"/>
              </a:defRPr>
            </a:lvl4pPr>
            <a:lvl5pPr marL="627063" indent="0">
              <a:lnSpc>
                <a:spcPct val="100000"/>
              </a:lnSpc>
              <a:buClr>
                <a:srgbClr val="DD6016"/>
              </a:buClr>
              <a:buFontTx/>
              <a:buNone/>
              <a:defRPr sz="1400">
                <a:solidFill>
                  <a:srgbClr val="7F7F7F"/>
                </a:solidFill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6660394" y="3885843"/>
            <a:ext cx="5149100" cy="261930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rgbClr val="DD6016"/>
              </a:buClr>
              <a:buFontTx/>
              <a:buNone/>
              <a:defRPr sz="2400">
                <a:solidFill>
                  <a:srgbClr val="000000"/>
                </a:solidFill>
                <a:latin typeface="+mn-lt"/>
                <a:cs typeface="Arial"/>
              </a:defRPr>
            </a:lvl1pPr>
            <a:lvl2pPr marL="0" indent="0">
              <a:lnSpc>
                <a:spcPct val="100000"/>
              </a:lnSpc>
              <a:buClr>
                <a:srgbClr val="DD6016"/>
              </a:buClr>
              <a:buFontTx/>
              <a:buNone/>
              <a:defRPr sz="2000" b="1">
                <a:solidFill>
                  <a:srgbClr val="000000"/>
                </a:solidFill>
                <a:latin typeface="+mn-lt"/>
                <a:cs typeface="Arial"/>
              </a:defRPr>
            </a:lvl2pPr>
            <a:lvl3pPr marL="285750" indent="-174625">
              <a:lnSpc>
                <a:spcPct val="100000"/>
              </a:lnSpc>
              <a:buClr>
                <a:schemeClr val="bg2"/>
              </a:buClr>
              <a:buFont typeface="Arial"/>
              <a:buChar char="•"/>
              <a:defRPr sz="1800">
                <a:solidFill>
                  <a:srgbClr val="000000"/>
                </a:solidFill>
                <a:latin typeface="+mn-lt"/>
                <a:cs typeface="Arial"/>
              </a:defRPr>
            </a:lvl3pPr>
            <a:lvl4pPr marL="401638" indent="0">
              <a:lnSpc>
                <a:spcPct val="100000"/>
              </a:lnSpc>
              <a:buClr>
                <a:srgbClr val="DD6016"/>
              </a:buClr>
              <a:buFontTx/>
              <a:buNone/>
              <a:defRPr sz="1800">
                <a:solidFill>
                  <a:srgbClr val="7F7F7F"/>
                </a:solidFill>
                <a:latin typeface="Century Gothic"/>
                <a:cs typeface="Century Gothic"/>
              </a:defRPr>
            </a:lvl4pPr>
            <a:lvl5pPr marL="627063" indent="0">
              <a:lnSpc>
                <a:spcPct val="100000"/>
              </a:lnSpc>
              <a:buClr>
                <a:srgbClr val="DD6016"/>
              </a:buClr>
              <a:buFontTx/>
              <a:buNone/>
              <a:defRPr sz="1400">
                <a:solidFill>
                  <a:srgbClr val="7F7F7F"/>
                </a:solidFill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7"/>
          </p:nvPr>
        </p:nvSpPr>
        <p:spPr>
          <a:xfrm>
            <a:off x="11541760" y="6601098"/>
            <a:ext cx="650240" cy="256903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7BD0D69B-A150-8A4A-99F0-03F2CD774A30}" type="slidenum">
              <a:rPr lang="en-US" smtClean="0">
                <a:cs typeface="+mn-cs"/>
              </a:rPr>
              <a:pPr>
                <a:defRPr/>
              </a:pPr>
              <a:t>‹#›</a:t>
            </a:fld>
            <a:endParaRPr lang="en-US" dirty="0"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MSFC-EV31-initials-YYYMMDD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964266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142869" y="2125579"/>
            <a:ext cx="3541619" cy="27653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b="0" i="0">
                <a:solidFill>
                  <a:srgbClr val="000000"/>
                </a:solidFill>
                <a:latin typeface="Arial"/>
                <a:cs typeface="Arial"/>
              </a:defRPr>
            </a:lvl1pPr>
            <a:lvl2pPr marL="338018" indent="0">
              <a:lnSpc>
                <a:spcPct val="100000"/>
              </a:lnSpc>
              <a:buFontTx/>
              <a:buNone/>
              <a:defRPr>
                <a:solidFill>
                  <a:schemeClr val="bg2">
                    <a:lumMod val="50000"/>
                    <a:lumOff val="50000"/>
                  </a:schemeClr>
                </a:solidFill>
              </a:defRPr>
            </a:lvl2pPr>
            <a:lvl3pPr marL="566534" indent="0">
              <a:lnSpc>
                <a:spcPct val="100000"/>
              </a:lnSpc>
              <a:buFontTx/>
              <a:buNone/>
              <a:defRPr>
                <a:solidFill>
                  <a:schemeClr val="bg2">
                    <a:lumMod val="50000"/>
                    <a:lumOff val="50000"/>
                  </a:schemeClr>
                </a:solidFill>
              </a:defRPr>
            </a:lvl3pPr>
            <a:lvl4pPr marL="739512" indent="0">
              <a:lnSpc>
                <a:spcPct val="100000"/>
              </a:lnSpc>
              <a:buFontTx/>
              <a:buNone/>
              <a:defRPr>
                <a:solidFill>
                  <a:schemeClr val="bg2">
                    <a:lumMod val="50000"/>
                    <a:lumOff val="50000"/>
                  </a:schemeClr>
                </a:solidFill>
              </a:defRPr>
            </a:lvl4pPr>
            <a:lvl5pPr marL="922009" indent="0">
              <a:lnSpc>
                <a:spcPct val="100000"/>
              </a:lnSpc>
              <a:buFontTx/>
              <a:buNone/>
              <a:defRPr>
                <a:solidFill>
                  <a:schemeClr val="bg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30990" y="2125579"/>
            <a:ext cx="7300677" cy="3997994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630990" y="886317"/>
            <a:ext cx="11130305" cy="96568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rgbClr val="DD6016"/>
              </a:buClr>
              <a:buFontTx/>
              <a:buNone/>
              <a:defRPr sz="2600">
                <a:solidFill>
                  <a:srgbClr val="000000"/>
                </a:solidFill>
                <a:latin typeface="Arial"/>
                <a:cs typeface="Arial"/>
              </a:defRPr>
            </a:lvl1pPr>
            <a:lvl2pPr marL="0" indent="0">
              <a:lnSpc>
                <a:spcPct val="100000"/>
              </a:lnSpc>
              <a:buClr>
                <a:srgbClr val="DD6016"/>
              </a:buClr>
              <a:buFontTx/>
              <a:buNone/>
              <a:defRPr sz="2000" b="1">
                <a:solidFill>
                  <a:srgbClr val="000000"/>
                </a:solidFill>
                <a:latin typeface="Arial"/>
                <a:cs typeface="Arial"/>
              </a:defRPr>
            </a:lvl2pPr>
            <a:lvl3pPr marL="287338" indent="-287338">
              <a:lnSpc>
                <a:spcPct val="100000"/>
              </a:lnSpc>
              <a:buClr>
                <a:srgbClr val="DD6016"/>
              </a:buClr>
              <a:buFont typeface="Wingdings" charset="2"/>
              <a:buChar char="u"/>
              <a:defRPr sz="2000">
                <a:solidFill>
                  <a:srgbClr val="7F7F7F"/>
                </a:solidFill>
                <a:latin typeface="Century Gothic"/>
                <a:cs typeface="Century Gothic"/>
              </a:defRPr>
            </a:lvl3pPr>
            <a:lvl4pPr marL="512763" indent="-111125">
              <a:lnSpc>
                <a:spcPct val="100000"/>
              </a:lnSpc>
              <a:buClr>
                <a:srgbClr val="DD6016"/>
              </a:buClr>
              <a:defRPr sz="1800">
                <a:solidFill>
                  <a:srgbClr val="7F7F7F"/>
                </a:solidFill>
                <a:latin typeface="Century Gothic"/>
                <a:cs typeface="Century Gothic"/>
              </a:defRPr>
            </a:lvl4pPr>
            <a:lvl5pPr marL="744538" indent="-117475">
              <a:lnSpc>
                <a:spcPct val="100000"/>
              </a:lnSpc>
              <a:buClr>
                <a:srgbClr val="DD6016"/>
              </a:buClr>
              <a:defRPr sz="1400">
                <a:solidFill>
                  <a:srgbClr val="7F7F7F"/>
                </a:solidFill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itle Placeholder 4"/>
          <p:cNvSpPr>
            <a:spLocks noGrp="1"/>
          </p:cNvSpPr>
          <p:nvPr>
            <p:ph type="title"/>
          </p:nvPr>
        </p:nvSpPr>
        <p:spPr>
          <a:xfrm>
            <a:off x="1115485" y="1"/>
            <a:ext cx="11076516" cy="70378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63411-B1C6-C14F-A831-0B8143EC1D9C}" type="slidenum">
              <a:rPr lang="en-US" smtClean="0">
                <a:cs typeface="+mn-cs"/>
              </a:rPr>
              <a:pPr>
                <a:defRPr/>
              </a:pPr>
              <a:t>‹#›</a:t>
            </a:fld>
            <a:endParaRPr lang="en-US" dirty="0">
              <a:cs typeface="+mn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MSFC-EV31-initials-YYYMMDD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596563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Right with 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49181" y="2062735"/>
            <a:ext cx="7501195" cy="405072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b="0" i="0">
                <a:solidFill>
                  <a:srgbClr val="000000"/>
                </a:solidFill>
                <a:latin typeface="Arial"/>
                <a:cs typeface="Arial"/>
              </a:defRPr>
            </a:lvl1pPr>
            <a:lvl2pPr marL="338018" indent="0">
              <a:lnSpc>
                <a:spcPct val="100000"/>
              </a:lnSpc>
              <a:buFontTx/>
              <a:buNone/>
              <a:defRPr>
                <a:solidFill>
                  <a:schemeClr val="bg2">
                    <a:lumMod val="50000"/>
                    <a:lumOff val="50000"/>
                  </a:schemeClr>
                </a:solidFill>
              </a:defRPr>
            </a:lvl2pPr>
            <a:lvl3pPr marL="566534" indent="0">
              <a:lnSpc>
                <a:spcPct val="100000"/>
              </a:lnSpc>
              <a:buFontTx/>
              <a:buNone/>
              <a:defRPr>
                <a:solidFill>
                  <a:schemeClr val="bg2">
                    <a:lumMod val="50000"/>
                    <a:lumOff val="50000"/>
                  </a:schemeClr>
                </a:solidFill>
              </a:defRPr>
            </a:lvl3pPr>
            <a:lvl4pPr marL="739512" indent="0">
              <a:lnSpc>
                <a:spcPct val="100000"/>
              </a:lnSpc>
              <a:buFontTx/>
              <a:buNone/>
              <a:defRPr>
                <a:solidFill>
                  <a:schemeClr val="bg2">
                    <a:lumMod val="50000"/>
                    <a:lumOff val="50000"/>
                  </a:schemeClr>
                </a:solidFill>
              </a:defRPr>
            </a:lvl4pPr>
            <a:lvl5pPr marL="922009" indent="0">
              <a:lnSpc>
                <a:spcPct val="100000"/>
              </a:lnSpc>
              <a:buFontTx/>
              <a:buNone/>
              <a:defRPr>
                <a:solidFill>
                  <a:schemeClr val="bg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466341" y="1177675"/>
            <a:ext cx="3255567" cy="232946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449180" y="888920"/>
            <a:ext cx="11313139" cy="96568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rgbClr val="DD6016"/>
              </a:buClr>
              <a:buFontTx/>
              <a:buNone/>
              <a:defRPr sz="2600">
                <a:solidFill>
                  <a:srgbClr val="000000"/>
                </a:solidFill>
                <a:latin typeface="Arial"/>
                <a:cs typeface="Arial"/>
              </a:defRPr>
            </a:lvl1pPr>
            <a:lvl2pPr marL="0" indent="0">
              <a:lnSpc>
                <a:spcPct val="100000"/>
              </a:lnSpc>
              <a:buClr>
                <a:srgbClr val="DD6016"/>
              </a:buClr>
              <a:buFontTx/>
              <a:buNone/>
              <a:defRPr sz="2000" b="1">
                <a:solidFill>
                  <a:srgbClr val="000000"/>
                </a:solidFill>
                <a:latin typeface="Arial"/>
                <a:cs typeface="Arial"/>
              </a:defRPr>
            </a:lvl2pPr>
            <a:lvl3pPr marL="287338" indent="-287338">
              <a:lnSpc>
                <a:spcPct val="100000"/>
              </a:lnSpc>
              <a:buClr>
                <a:srgbClr val="DD6016"/>
              </a:buClr>
              <a:buFont typeface="Wingdings" charset="2"/>
              <a:buChar char="u"/>
              <a:defRPr sz="2000">
                <a:solidFill>
                  <a:srgbClr val="7F7F7F"/>
                </a:solidFill>
                <a:latin typeface="Century Gothic"/>
                <a:cs typeface="Century Gothic"/>
              </a:defRPr>
            </a:lvl3pPr>
            <a:lvl4pPr marL="512763" indent="-111125">
              <a:lnSpc>
                <a:spcPct val="100000"/>
              </a:lnSpc>
              <a:buClr>
                <a:srgbClr val="DD6016"/>
              </a:buClr>
              <a:defRPr sz="1800">
                <a:solidFill>
                  <a:srgbClr val="7F7F7F"/>
                </a:solidFill>
                <a:latin typeface="Century Gothic"/>
                <a:cs typeface="Century Gothic"/>
              </a:defRPr>
            </a:lvl4pPr>
            <a:lvl5pPr marL="744538" indent="-117475">
              <a:lnSpc>
                <a:spcPct val="100000"/>
              </a:lnSpc>
              <a:buClr>
                <a:srgbClr val="DD6016"/>
              </a:buClr>
              <a:defRPr sz="1400">
                <a:solidFill>
                  <a:srgbClr val="7F7F7F"/>
                </a:solidFill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itle Placeholder 4"/>
          <p:cNvSpPr>
            <a:spLocks noGrp="1"/>
          </p:cNvSpPr>
          <p:nvPr>
            <p:ph type="title"/>
          </p:nvPr>
        </p:nvSpPr>
        <p:spPr>
          <a:xfrm>
            <a:off x="1114245" y="-24063"/>
            <a:ext cx="11077755" cy="70485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466341" y="3783995"/>
            <a:ext cx="3255567" cy="232946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D67D4-10C1-3F4E-AF69-BE3A2CA35966}" type="slidenum">
              <a:rPr lang="en-US" smtClean="0">
                <a:cs typeface="+mn-cs"/>
              </a:rPr>
              <a:pPr>
                <a:defRPr/>
              </a:pPr>
              <a:t>‹#›</a:t>
            </a:fld>
            <a:endParaRPr lang="en-US" dirty="0">
              <a:cs typeface="+mn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MSFC-EV31-initials-YYYMMDD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888577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SLS Slide Master Oct 2015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31795" y="1"/>
            <a:ext cx="11060205" cy="84881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0" bIns="0" numCol="1" anchor="ctr" anchorCtr="0" compatLnSpc="1">
            <a:prstTxWarp prst="textNoShape">
              <a:avLst/>
            </a:prstTxWarp>
          </a:bodyPr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032171" y="6705221"/>
            <a:ext cx="2129989" cy="15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697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700" smtClean="0">
                <a:solidFill>
                  <a:schemeClr val="bg2"/>
                </a:solidFill>
                <a:latin typeface="+mj-lt"/>
                <a:cs typeface="Arial" charset="0"/>
              </a:defRPr>
            </a:lvl1pPr>
          </a:lstStyle>
          <a:p>
            <a:r>
              <a:rPr lang="en-US" altLang="en-US" dirty="0"/>
              <a:t>.</a:t>
            </a:r>
            <a:fld id="{C4961C3E-E491-4178-9B50-C7E0FC0B8D1C}" type="slidenum">
              <a:rPr lang="en-US" altLang="en-US" smtClean="0">
                <a:cs typeface="+mn-cs"/>
              </a:rPr>
              <a:pPr/>
              <a:t>‹#›</a:t>
            </a:fld>
            <a:endParaRPr lang="en-US" altLang="en-US" dirty="0"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58284" y="1052514"/>
            <a:ext cx="11004549" cy="5405437"/>
          </a:xfrm>
          <a:prstGeom prst="rect">
            <a:avLst/>
          </a:prstGeom>
        </p:spPr>
        <p:txBody>
          <a:bodyPr/>
          <a:lstStyle>
            <a:lvl1pPr marL="173038" indent="-173038">
              <a:buClr>
                <a:srgbClr val="CE4B1C"/>
              </a:buClr>
              <a:buFont typeface="Century Gothic" panose="020B0502020202020204" pitchFamily="34" charset="0"/>
              <a:buChar char="•"/>
              <a:defRPr>
                <a:latin typeface="Century Gothic" panose="020B0502020202020204" pitchFamily="34" charset="0"/>
              </a:defRPr>
            </a:lvl1pPr>
            <a:lvl2pPr marL="511175" indent="-173038">
              <a:buClr>
                <a:srgbClr val="CE4B1C"/>
              </a:buClr>
              <a:buFont typeface="Century Gothic" panose="020B0502020202020204" pitchFamily="34" charset="0"/>
              <a:buChar char="–"/>
              <a:defRPr>
                <a:latin typeface="Century Gothic" panose="020B0502020202020204" pitchFamily="34" charset="0"/>
              </a:defRPr>
            </a:lvl2pPr>
            <a:lvl3pPr marL="679205" indent="-112671">
              <a:buClr>
                <a:srgbClr val="CE4B1C"/>
              </a:buClr>
              <a:buFont typeface="Arial" panose="020B0604020202020204" pitchFamily="34" charset="0"/>
              <a:buChar char="•"/>
              <a:defRPr>
                <a:latin typeface="Century Gothic" panose="020B0502020202020204" pitchFamily="34" charset="0"/>
              </a:defRPr>
            </a:lvl3pPr>
            <a:lvl4pPr marL="852183" indent="-112671">
              <a:buClr>
                <a:srgbClr val="CE4B1C"/>
              </a:buClr>
              <a:buFont typeface="Century Gothic" panose="020B0502020202020204" pitchFamily="34" charset="0"/>
              <a:buChar char="–"/>
              <a:defRPr>
                <a:latin typeface="Century Gothic" panose="020B0502020202020204" pitchFamily="34" charset="0"/>
              </a:defRPr>
            </a:lvl4pPr>
            <a:lvl5pPr marL="1039442" indent="-117433">
              <a:buClr>
                <a:srgbClr val="CE4B1C"/>
              </a:buClr>
              <a:buFont typeface="Arial" panose="020B0604020202020204" pitchFamily="34" charset="0"/>
              <a:buChar char="•"/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157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020" y="2"/>
            <a:ext cx="11068979" cy="67376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3"/>
          </p:nvPr>
        </p:nvSpPr>
        <p:spPr>
          <a:xfrm>
            <a:off x="11228251" y="6618976"/>
            <a:ext cx="963748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2F7EA-524D-BA41-B822-D220B0F8B002}" type="slidenum">
              <a:rPr lang="en-US" smtClean="0">
                <a:cs typeface="+mn-cs"/>
              </a:rPr>
              <a:pPr>
                <a:defRPr/>
              </a:pPr>
              <a:t>‹#›</a:t>
            </a:fld>
            <a:endParaRPr lang="en-US" dirty="0">
              <a:cs typeface="+mn-cs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71567" y="858253"/>
            <a:ext cx="11527405" cy="559869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MSFC-EV31-initials-YYYMMDD</a:t>
            </a:r>
          </a:p>
        </p:txBody>
      </p:sp>
    </p:spTree>
    <p:extLst>
      <p:ext uri="{BB962C8B-B14F-4D97-AF65-F5344CB8AC3E}">
        <p14:creationId xmlns:p14="http://schemas.microsoft.com/office/powerpoint/2010/main" val="1345115448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485" y="2"/>
            <a:ext cx="11076516" cy="67376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E15B6-C9AE-6C48-AC2B-348B95EC9836}" type="slidenum">
              <a:rPr lang="en-US" smtClean="0">
                <a:cs typeface="+mn-cs"/>
              </a:rPr>
              <a:pPr>
                <a:defRPr/>
              </a:pPr>
              <a:t>‹#›</a:t>
            </a:fld>
            <a:endParaRPr lang="en-US" dirty="0"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MSFC-EV31-initials-YYYMMDD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859096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ls_Readiness Assessment_Slides_021015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26"/>
            <a:ext cx="12192000" cy="6856475"/>
          </a:xfrm>
          <a:prstGeom prst="rect">
            <a:avLst/>
          </a:prstGeom>
        </p:spPr>
      </p:pic>
      <p:pic>
        <p:nvPicPr>
          <p:cNvPr id="1027" name="Picture 11" descr="slsmark_color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1" y="6513514"/>
            <a:ext cx="624416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2175934" y="6610350"/>
            <a:ext cx="164676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700" dirty="0" err="1">
                <a:solidFill>
                  <a:schemeClr val="bg2"/>
                </a:solidFill>
                <a:cs typeface="Arial" charset="0"/>
              </a:rPr>
              <a:t>www.nasa.gov</a:t>
            </a:r>
            <a:r>
              <a:rPr lang="en-US" sz="700" dirty="0">
                <a:solidFill>
                  <a:schemeClr val="bg2"/>
                </a:solidFill>
                <a:cs typeface="Arial" charset="0"/>
              </a:rPr>
              <a:t>/</a:t>
            </a:r>
            <a:r>
              <a:rPr lang="en-US" sz="700" dirty="0" err="1">
                <a:solidFill>
                  <a:schemeClr val="bg2"/>
                </a:solidFill>
                <a:cs typeface="Arial" charset="0"/>
              </a:rPr>
              <a:t>sls</a:t>
            </a:r>
            <a:endParaRPr lang="en-US" sz="700" dirty="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228251" y="6610350"/>
            <a:ext cx="963748" cy="247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4071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B44DE41B-4060-5F44-A528-F39711401C76}" type="slidenum">
              <a:rPr lang="en-US" smtClean="0">
                <a:cs typeface="+mn-cs"/>
              </a:rPr>
              <a:pPr>
                <a:defRPr/>
              </a:pPr>
              <a:t>‹#›</a:t>
            </a:fld>
            <a:endParaRPr lang="en-US" dirty="0">
              <a:cs typeface="+mn-cs"/>
            </a:endParaRPr>
          </a:p>
        </p:txBody>
      </p:sp>
      <p:sp>
        <p:nvSpPr>
          <p:cNvPr id="1030" name="Title Placeholder 4"/>
          <p:cNvSpPr>
            <a:spLocks noGrp="1"/>
          </p:cNvSpPr>
          <p:nvPr>
            <p:ph type="title"/>
          </p:nvPr>
        </p:nvSpPr>
        <p:spPr bwMode="auto">
          <a:xfrm>
            <a:off x="1123952" y="7939"/>
            <a:ext cx="11068049" cy="665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1031" name="Picture 6" descr="SLS color Internal PPT mark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84" y="6515100"/>
            <a:ext cx="61806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0793" y="6621525"/>
            <a:ext cx="4147457" cy="242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MSFC-EV31-initials-YYYMMDD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8" r:id="rId7"/>
  </p:sldLayoutIdLst>
  <p:transition spd="slow"/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/>
          <a:ea typeface="ＭＳ Ｐゴシック" pitchFamily="-108" charset="-128"/>
          <a:cs typeface="Century Gothic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entury Gothic" charset="0"/>
          <a:ea typeface="ＭＳ Ｐゴシック" pitchFamily="-108" charset="-128"/>
          <a:cs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entury Gothic" charset="0"/>
          <a:ea typeface="ＭＳ Ｐゴシック" pitchFamily="-108" charset="-128"/>
          <a:cs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entury Gothic" charset="0"/>
          <a:ea typeface="ＭＳ Ｐゴシック" pitchFamily="-108" charset="-128"/>
          <a:cs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entury Gothic" charset="0"/>
          <a:ea typeface="ＭＳ Ｐゴシック" pitchFamily="-108" charset="-128"/>
          <a:cs typeface="ＭＳ Ｐゴシック" pitchFamily="-108" charset="-128"/>
        </a:defRPr>
      </a:lvl5pPr>
      <a:lvl6pPr marL="410144" algn="l" defTabSz="914279" rtl="0" eaLnBrk="1" fontAlgn="base" hangingPunct="1">
        <a:spcBef>
          <a:spcPct val="0"/>
        </a:spcBef>
        <a:spcAft>
          <a:spcPct val="0"/>
        </a:spcAft>
        <a:defRPr sz="3200">
          <a:solidFill>
            <a:srgbClr val="939BA8"/>
          </a:solidFill>
          <a:latin typeface="Arial" pitchFamily="-108" charset="0"/>
        </a:defRPr>
      </a:lvl6pPr>
      <a:lvl7pPr marL="820289" algn="l" defTabSz="914279" rtl="0" eaLnBrk="1" fontAlgn="base" hangingPunct="1">
        <a:spcBef>
          <a:spcPct val="0"/>
        </a:spcBef>
        <a:spcAft>
          <a:spcPct val="0"/>
        </a:spcAft>
        <a:defRPr sz="3200">
          <a:solidFill>
            <a:srgbClr val="939BA8"/>
          </a:solidFill>
          <a:latin typeface="Arial" pitchFamily="-108" charset="0"/>
        </a:defRPr>
      </a:lvl7pPr>
      <a:lvl8pPr marL="1230433" algn="l" defTabSz="914279" rtl="0" eaLnBrk="1" fontAlgn="base" hangingPunct="1">
        <a:spcBef>
          <a:spcPct val="0"/>
        </a:spcBef>
        <a:spcAft>
          <a:spcPct val="0"/>
        </a:spcAft>
        <a:defRPr sz="3200">
          <a:solidFill>
            <a:srgbClr val="939BA8"/>
          </a:solidFill>
          <a:latin typeface="Arial" pitchFamily="-108" charset="0"/>
        </a:defRPr>
      </a:lvl8pPr>
      <a:lvl9pPr marL="1640577" algn="l" defTabSz="914279" rtl="0" eaLnBrk="1" fontAlgn="base" hangingPunct="1">
        <a:spcBef>
          <a:spcPct val="0"/>
        </a:spcBef>
        <a:spcAft>
          <a:spcPct val="0"/>
        </a:spcAft>
        <a:defRPr sz="3200">
          <a:solidFill>
            <a:srgbClr val="939BA8"/>
          </a:solidFill>
          <a:latin typeface="Arial" pitchFamily="-108" charset="0"/>
        </a:defRPr>
      </a:lvl9pPr>
    </p:titleStyle>
    <p:bodyStyle>
      <a:lvl1pPr marL="336550" indent="-336550" algn="l" rtl="0" eaLnBrk="0" fontAlgn="base" hangingPunct="0">
        <a:spcBef>
          <a:spcPct val="0"/>
        </a:spcBef>
        <a:spcAft>
          <a:spcPct val="0"/>
        </a:spcAft>
        <a:buClr>
          <a:srgbClr val="F68B00"/>
        </a:buClr>
        <a:buSzPct val="100000"/>
        <a:buFont typeface="Wingdings" charset="0"/>
        <a:buChar char="u"/>
        <a:defRPr sz="2000" b="1">
          <a:solidFill>
            <a:schemeClr val="bg2"/>
          </a:solidFill>
          <a:latin typeface="+mn-lt"/>
          <a:ea typeface="ＭＳ Ｐゴシック" pitchFamily="-108" charset="-128"/>
          <a:cs typeface="ＭＳ Ｐゴシック" charset="-128"/>
        </a:defRPr>
      </a:lvl1pPr>
      <a:lvl2pPr marL="454025" indent="-115888" algn="l" rtl="0" eaLnBrk="0" fontAlgn="base" hangingPunct="0">
        <a:spcBef>
          <a:spcPct val="0"/>
        </a:spcBef>
        <a:spcAft>
          <a:spcPct val="0"/>
        </a:spcAft>
        <a:buClr>
          <a:srgbClr val="F68B00"/>
        </a:buClr>
        <a:buFont typeface="Arial" charset="0"/>
        <a:buChar char="•"/>
        <a:defRPr>
          <a:solidFill>
            <a:schemeClr val="bg2"/>
          </a:solidFill>
          <a:latin typeface="+mn-lt"/>
          <a:ea typeface="ＭＳ Ｐゴシック" charset="0"/>
          <a:cs typeface="Arial Narrow"/>
        </a:defRPr>
      </a:lvl2pPr>
      <a:lvl3pPr marL="677863" indent="-111125" algn="l" rtl="0" eaLnBrk="0" fontAlgn="base" hangingPunct="0">
        <a:spcBef>
          <a:spcPct val="0"/>
        </a:spcBef>
        <a:spcAft>
          <a:spcPct val="0"/>
        </a:spcAft>
        <a:buClr>
          <a:srgbClr val="F68B00"/>
        </a:buClr>
        <a:buSzPct val="90000"/>
        <a:buFont typeface="Lucida Grande" charset="0"/>
        <a:buChar char="‒"/>
        <a:defRPr sz="1600">
          <a:solidFill>
            <a:schemeClr val="bg2"/>
          </a:solidFill>
          <a:latin typeface="+mn-lt"/>
          <a:ea typeface="Arial Narrow" pitchFamily="-112" charset="0"/>
          <a:cs typeface="Arial Narrow"/>
        </a:defRPr>
      </a:lvl3pPr>
      <a:lvl4pPr marL="850900" indent="-111125" algn="l" rtl="0" eaLnBrk="0" fontAlgn="base" hangingPunct="0">
        <a:spcBef>
          <a:spcPct val="0"/>
        </a:spcBef>
        <a:spcAft>
          <a:spcPct val="0"/>
        </a:spcAft>
        <a:buClr>
          <a:srgbClr val="F68B00"/>
        </a:buClr>
        <a:buFont typeface="Arial" charset="0"/>
        <a:buChar char="•"/>
        <a:defRPr sz="1400">
          <a:solidFill>
            <a:schemeClr val="bg2"/>
          </a:solidFill>
          <a:latin typeface="+mn-lt"/>
          <a:ea typeface="Arial Narrow" pitchFamily="-112" charset="0"/>
          <a:cs typeface="Arial Narrow"/>
        </a:defRPr>
      </a:lvl4pPr>
      <a:lvl5pPr marL="1038225" indent="-115888" algn="l" rtl="0" eaLnBrk="0" fontAlgn="base" hangingPunct="0">
        <a:spcBef>
          <a:spcPct val="0"/>
        </a:spcBef>
        <a:spcAft>
          <a:spcPct val="0"/>
        </a:spcAft>
        <a:buClr>
          <a:srgbClr val="F68B00"/>
        </a:buClr>
        <a:buFont typeface="Lucida Grande" charset="0"/>
        <a:buChar char="‒"/>
        <a:defRPr sz="1200">
          <a:solidFill>
            <a:schemeClr val="bg2"/>
          </a:solidFill>
          <a:latin typeface="+mn-lt"/>
          <a:ea typeface="Arial Narrow" pitchFamily="-112" charset="0"/>
          <a:cs typeface="Arial Narrow"/>
        </a:defRPr>
      </a:lvl5pPr>
      <a:lvl6pPr marL="2466564" indent="-227856" algn="l" defTabSz="914279" rtl="0" eaLnBrk="1" fontAlgn="base" hangingPunct="1">
        <a:lnSpc>
          <a:spcPts val="2602"/>
        </a:lnSpc>
        <a:spcBef>
          <a:spcPct val="0"/>
        </a:spcBef>
        <a:spcAft>
          <a:spcPts val="595"/>
        </a:spcAft>
        <a:defRPr sz="1300">
          <a:solidFill>
            <a:srgbClr val="666666"/>
          </a:solidFill>
          <a:latin typeface="+mn-lt"/>
          <a:ea typeface="ＭＳ Ｐゴシック" pitchFamily="-108" charset="-128"/>
        </a:defRPr>
      </a:lvl6pPr>
      <a:lvl7pPr marL="2876707" indent="-227856" algn="l" defTabSz="914279" rtl="0" eaLnBrk="1" fontAlgn="base" hangingPunct="1">
        <a:lnSpc>
          <a:spcPts val="2602"/>
        </a:lnSpc>
        <a:spcBef>
          <a:spcPct val="0"/>
        </a:spcBef>
        <a:spcAft>
          <a:spcPts val="595"/>
        </a:spcAft>
        <a:defRPr sz="1300">
          <a:solidFill>
            <a:srgbClr val="666666"/>
          </a:solidFill>
          <a:latin typeface="+mn-lt"/>
          <a:ea typeface="ＭＳ Ｐゴシック" pitchFamily="-108" charset="-128"/>
        </a:defRPr>
      </a:lvl7pPr>
      <a:lvl8pPr marL="3286853" indent="-227856" algn="l" defTabSz="914279" rtl="0" eaLnBrk="1" fontAlgn="base" hangingPunct="1">
        <a:lnSpc>
          <a:spcPts val="2602"/>
        </a:lnSpc>
        <a:spcBef>
          <a:spcPct val="0"/>
        </a:spcBef>
        <a:spcAft>
          <a:spcPts val="595"/>
        </a:spcAft>
        <a:defRPr sz="1300">
          <a:solidFill>
            <a:srgbClr val="666666"/>
          </a:solidFill>
          <a:latin typeface="+mn-lt"/>
          <a:ea typeface="ＭＳ Ｐゴシック" pitchFamily="-108" charset="-128"/>
        </a:defRPr>
      </a:lvl8pPr>
      <a:lvl9pPr marL="3696997" indent="-227856" algn="l" defTabSz="914279" rtl="0" eaLnBrk="1" fontAlgn="base" hangingPunct="1">
        <a:lnSpc>
          <a:spcPts val="2602"/>
        </a:lnSpc>
        <a:spcBef>
          <a:spcPct val="0"/>
        </a:spcBef>
        <a:spcAft>
          <a:spcPts val="595"/>
        </a:spcAft>
        <a:defRPr sz="1300">
          <a:solidFill>
            <a:srgbClr val="666666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1014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0144" algn="l" defTabSz="41014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0289" algn="l" defTabSz="41014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0433" algn="l" defTabSz="41014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0577" algn="l" defTabSz="41014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0721" algn="l" defTabSz="41014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0866" algn="l" defTabSz="41014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1010" algn="l" defTabSz="41014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81154" algn="l" defTabSz="41014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ls_Readiness Assessment_Slides_021015.jpg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26"/>
            <a:ext cx="12192000" cy="6856475"/>
          </a:xfrm>
          <a:prstGeom prst="rect">
            <a:avLst/>
          </a:prstGeom>
        </p:spPr>
      </p:pic>
      <p:pic>
        <p:nvPicPr>
          <p:cNvPr id="1027" name="Picture 11" descr="slsmark_color.png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1" y="6513514"/>
            <a:ext cx="624416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9"/>
          <p:cNvSpPr txBox="1">
            <a:spLocks noChangeArrowheads="1"/>
          </p:cNvSpPr>
          <p:nvPr userDrawn="1"/>
        </p:nvSpPr>
        <p:spPr bwMode="auto">
          <a:xfrm>
            <a:off x="2175934" y="6610350"/>
            <a:ext cx="164676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700" dirty="0" err="1">
                <a:solidFill>
                  <a:schemeClr val="bg2"/>
                </a:solidFill>
                <a:cs typeface="Arial" charset="0"/>
              </a:rPr>
              <a:t>www.nasa.gov</a:t>
            </a:r>
            <a:r>
              <a:rPr lang="en-US" sz="700" dirty="0">
                <a:solidFill>
                  <a:schemeClr val="bg2"/>
                </a:solidFill>
                <a:cs typeface="Arial" charset="0"/>
              </a:rPr>
              <a:t>/</a:t>
            </a:r>
            <a:r>
              <a:rPr lang="en-US" sz="700" dirty="0" err="1">
                <a:solidFill>
                  <a:schemeClr val="bg2"/>
                </a:solidFill>
                <a:cs typeface="Arial" charset="0"/>
              </a:rPr>
              <a:t>sls</a:t>
            </a:r>
            <a:endParaRPr lang="en-US" sz="700" dirty="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228251" y="6610350"/>
            <a:ext cx="963748" cy="247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4071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B44DE41B-4060-5F44-A528-F39711401C76}" type="slidenum">
              <a:rPr lang="en-US" smtClean="0">
                <a:cs typeface="+mn-cs"/>
              </a:rPr>
              <a:pPr>
                <a:defRPr/>
              </a:pPr>
              <a:t>‹#›</a:t>
            </a:fld>
            <a:endParaRPr lang="en-US" dirty="0">
              <a:cs typeface="+mn-cs"/>
            </a:endParaRPr>
          </a:p>
        </p:txBody>
      </p:sp>
      <p:sp>
        <p:nvSpPr>
          <p:cNvPr id="1030" name="Title Placeholder 4"/>
          <p:cNvSpPr>
            <a:spLocks noGrp="1"/>
          </p:cNvSpPr>
          <p:nvPr>
            <p:ph type="title"/>
          </p:nvPr>
        </p:nvSpPr>
        <p:spPr bwMode="auto">
          <a:xfrm>
            <a:off x="1123952" y="7939"/>
            <a:ext cx="11068049" cy="665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1031" name="Picture 6" descr="SLS color Internal PPT mark.png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84" y="6515100"/>
            <a:ext cx="61806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0793" y="6621525"/>
            <a:ext cx="4147457" cy="242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MSFC-EV31-initials-YYYMMDD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2827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</p:sldLayoutIdLst>
  <p:transition spd="slow"/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/>
          <a:ea typeface="ＭＳ Ｐゴシック" pitchFamily="-108" charset="-128"/>
          <a:cs typeface="Century Gothic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entury Gothic" charset="0"/>
          <a:ea typeface="ＭＳ Ｐゴシック" pitchFamily="-108" charset="-128"/>
          <a:cs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entury Gothic" charset="0"/>
          <a:ea typeface="ＭＳ Ｐゴシック" pitchFamily="-108" charset="-128"/>
          <a:cs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entury Gothic" charset="0"/>
          <a:ea typeface="ＭＳ Ｐゴシック" pitchFamily="-108" charset="-128"/>
          <a:cs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entury Gothic" charset="0"/>
          <a:ea typeface="ＭＳ Ｐゴシック" pitchFamily="-108" charset="-128"/>
          <a:cs typeface="ＭＳ Ｐゴシック" pitchFamily="-108" charset="-128"/>
        </a:defRPr>
      </a:lvl5pPr>
      <a:lvl6pPr marL="410144" algn="l" defTabSz="914279" rtl="0" eaLnBrk="1" fontAlgn="base" hangingPunct="1">
        <a:spcBef>
          <a:spcPct val="0"/>
        </a:spcBef>
        <a:spcAft>
          <a:spcPct val="0"/>
        </a:spcAft>
        <a:defRPr sz="3200">
          <a:solidFill>
            <a:srgbClr val="939BA8"/>
          </a:solidFill>
          <a:latin typeface="Arial" pitchFamily="-108" charset="0"/>
        </a:defRPr>
      </a:lvl6pPr>
      <a:lvl7pPr marL="820289" algn="l" defTabSz="914279" rtl="0" eaLnBrk="1" fontAlgn="base" hangingPunct="1">
        <a:spcBef>
          <a:spcPct val="0"/>
        </a:spcBef>
        <a:spcAft>
          <a:spcPct val="0"/>
        </a:spcAft>
        <a:defRPr sz="3200">
          <a:solidFill>
            <a:srgbClr val="939BA8"/>
          </a:solidFill>
          <a:latin typeface="Arial" pitchFamily="-108" charset="0"/>
        </a:defRPr>
      </a:lvl7pPr>
      <a:lvl8pPr marL="1230433" algn="l" defTabSz="914279" rtl="0" eaLnBrk="1" fontAlgn="base" hangingPunct="1">
        <a:spcBef>
          <a:spcPct val="0"/>
        </a:spcBef>
        <a:spcAft>
          <a:spcPct val="0"/>
        </a:spcAft>
        <a:defRPr sz="3200">
          <a:solidFill>
            <a:srgbClr val="939BA8"/>
          </a:solidFill>
          <a:latin typeface="Arial" pitchFamily="-108" charset="0"/>
        </a:defRPr>
      </a:lvl8pPr>
      <a:lvl9pPr marL="1640577" algn="l" defTabSz="914279" rtl="0" eaLnBrk="1" fontAlgn="base" hangingPunct="1">
        <a:spcBef>
          <a:spcPct val="0"/>
        </a:spcBef>
        <a:spcAft>
          <a:spcPct val="0"/>
        </a:spcAft>
        <a:defRPr sz="3200">
          <a:solidFill>
            <a:srgbClr val="939BA8"/>
          </a:solidFill>
          <a:latin typeface="Arial" pitchFamily="-108" charset="0"/>
        </a:defRPr>
      </a:lvl9pPr>
    </p:titleStyle>
    <p:bodyStyle>
      <a:lvl1pPr marL="336550" indent="-336550" algn="l" rtl="0" eaLnBrk="0" fontAlgn="base" hangingPunct="0">
        <a:spcBef>
          <a:spcPct val="0"/>
        </a:spcBef>
        <a:spcAft>
          <a:spcPct val="0"/>
        </a:spcAft>
        <a:buClr>
          <a:srgbClr val="F68B00"/>
        </a:buClr>
        <a:buSzPct val="100000"/>
        <a:buFont typeface="Wingdings" charset="0"/>
        <a:buChar char="u"/>
        <a:defRPr sz="2000" b="1">
          <a:solidFill>
            <a:schemeClr val="bg2"/>
          </a:solidFill>
          <a:latin typeface="+mn-lt"/>
          <a:ea typeface="ＭＳ Ｐゴシック" pitchFamily="-108" charset="-128"/>
          <a:cs typeface="ＭＳ Ｐゴシック" charset="-128"/>
        </a:defRPr>
      </a:lvl1pPr>
      <a:lvl2pPr marL="454025" indent="-115888" algn="l" rtl="0" eaLnBrk="0" fontAlgn="base" hangingPunct="0">
        <a:spcBef>
          <a:spcPct val="0"/>
        </a:spcBef>
        <a:spcAft>
          <a:spcPct val="0"/>
        </a:spcAft>
        <a:buClr>
          <a:srgbClr val="F68B00"/>
        </a:buClr>
        <a:buFont typeface="Arial" charset="0"/>
        <a:buChar char="•"/>
        <a:defRPr>
          <a:solidFill>
            <a:schemeClr val="bg2"/>
          </a:solidFill>
          <a:latin typeface="+mn-lt"/>
          <a:ea typeface="ＭＳ Ｐゴシック" charset="0"/>
          <a:cs typeface="Arial Narrow"/>
        </a:defRPr>
      </a:lvl2pPr>
      <a:lvl3pPr marL="677863" indent="-111125" algn="l" rtl="0" eaLnBrk="0" fontAlgn="base" hangingPunct="0">
        <a:spcBef>
          <a:spcPct val="0"/>
        </a:spcBef>
        <a:spcAft>
          <a:spcPct val="0"/>
        </a:spcAft>
        <a:buClr>
          <a:srgbClr val="F68B00"/>
        </a:buClr>
        <a:buSzPct val="90000"/>
        <a:buFont typeface="Lucida Grande" charset="0"/>
        <a:buChar char="‒"/>
        <a:defRPr sz="1600">
          <a:solidFill>
            <a:schemeClr val="bg2"/>
          </a:solidFill>
          <a:latin typeface="+mn-lt"/>
          <a:ea typeface="Arial Narrow" pitchFamily="-112" charset="0"/>
          <a:cs typeface="Arial Narrow"/>
        </a:defRPr>
      </a:lvl3pPr>
      <a:lvl4pPr marL="850900" indent="-111125" algn="l" rtl="0" eaLnBrk="0" fontAlgn="base" hangingPunct="0">
        <a:spcBef>
          <a:spcPct val="0"/>
        </a:spcBef>
        <a:spcAft>
          <a:spcPct val="0"/>
        </a:spcAft>
        <a:buClr>
          <a:srgbClr val="F68B00"/>
        </a:buClr>
        <a:buFont typeface="Arial" charset="0"/>
        <a:buChar char="•"/>
        <a:defRPr sz="1400">
          <a:solidFill>
            <a:schemeClr val="bg2"/>
          </a:solidFill>
          <a:latin typeface="+mn-lt"/>
          <a:ea typeface="Arial Narrow" pitchFamily="-112" charset="0"/>
          <a:cs typeface="Arial Narrow"/>
        </a:defRPr>
      </a:lvl4pPr>
      <a:lvl5pPr marL="1038225" indent="-115888" algn="l" rtl="0" eaLnBrk="0" fontAlgn="base" hangingPunct="0">
        <a:spcBef>
          <a:spcPct val="0"/>
        </a:spcBef>
        <a:spcAft>
          <a:spcPct val="0"/>
        </a:spcAft>
        <a:buClr>
          <a:srgbClr val="F68B00"/>
        </a:buClr>
        <a:buFont typeface="Lucida Grande" charset="0"/>
        <a:buChar char="‒"/>
        <a:defRPr sz="1200">
          <a:solidFill>
            <a:schemeClr val="bg2"/>
          </a:solidFill>
          <a:latin typeface="+mn-lt"/>
          <a:ea typeface="Arial Narrow" pitchFamily="-112" charset="0"/>
          <a:cs typeface="Arial Narrow"/>
        </a:defRPr>
      </a:lvl5pPr>
      <a:lvl6pPr marL="2466564" indent="-227856" algn="l" defTabSz="914279" rtl="0" eaLnBrk="1" fontAlgn="base" hangingPunct="1">
        <a:lnSpc>
          <a:spcPts val="2602"/>
        </a:lnSpc>
        <a:spcBef>
          <a:spcPct val="0"/>
        </a:spcBef>
        <a:spcAft>
          <a:spcPts val="595"/>
        </a:spcAft>
        <a:defRPr sz="1300">
          <a:solidFill>
            <a:srgbClr val="666666"/>
          </a:solidFill>
          <a:latin typeface="+mn-lt"/>
          <a:ea typeface="ＭＳ Ｐゴシック" pitchFamily="-108" charset="-128"/>
        </a:defRPr>
      </a:lvl6pPr>
      <a:lvl7pPr marL="2876707" indent="-227856" algn="l" defTabSz="914279" rtl="0" eaLnBrk="1" fontAlgn="base" hangingPunct="1">
        <a:lnSpc>
          <a:spcPts val="2602"/>
        </a:lnSpc>
        <a:spcBef>
          <a:spcPct val="0"/>
        </a:spcBef>
        <a:spcAft>
          <a:spcPts val="595"/>
        </a:spcAft>
        <a:defRPr sz="1300">
          <a:solidFill>
            <a:srgbClr val="666666"/>
          </a:solidFill>
          <a:latin typeface="+mn-lt"/>
          <a:ea typeface="ＭＳ Ｐゴシック" pitchFamily="-108" charset="-128"/>
        </a:defRPr>
      </a:lvl7pPr>
      <a:lvl8pPr marL="3286853" indent="-227856" algn="l" defTabSz="914279" rtl="0" eaLnBrk="1" fontAlgn="base" hangingPunct="1">
        <a:lnSpc>
          <a:spcPts val="2602"/>
        </a:lnSpc>
        <a:spcBef>
          <a:spcPct val="0"/>
        </a:spcBef>
        <a:spcAft>
          <a:spcPts val="595"/>
        </a:spcAft>
        <a:defRPr sz="1300">
          <a:solidFill>
            <a:srgbClr val="666666"/>
          </a:solidFill>
          <a:latin typeface="+mn-lt"/>
          <a:ea typeface="ＭＳ Ｐゴシック" pitchFamily="-108" charset="-128"/>
        </a:defRPr>
      </a:lvl8pPr>
      <a:lvl9pPr marL="3696997" indent="-227856" algn="l" defTabSz="914279" rtl="0" eaLnBrk="1" fontAlgn="base" hangingPunct="1">
        <a:lnSpc>
          <a:spcPts val="2602"/>
        </a:lnSpc>
        <a:spcBef>
          <a:spcPct val="0"/>
        </a:spcBef>
        <a:spcAft>
          <a:spcPts val="595"/>
        </a:spcAft>
        <a:defRPr sz="1300">
          <a:solidFill>
            <a:srgbClr val="666666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1014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0144" algn="l" defTabSz="41014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0289" algn="l" defTabSz="41014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0433" algn="l" defTabSz="41014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0577" algn="l" defTabSz="41014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0721" algn="l" defTabSz="41014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0866" algn="l" defTabSz="41014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1010" algn="l" defTabSz="41014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81154" algn="l" defTabSz="41014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image" Target="../media/image24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0.png"/><Relationship Id="rId5" Type="http://schemas.openxmlformats.org/officeDocument/2006/relationships/image" Target="../media/image26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microsoft.com/office/2007/relationships/hdphoto" Target="../media/hdphoto1.wdp"/><Relationship Id="rId9" Type="http://schemas.openxmlformats.org/officeDocument/2006/relationships/image" Target="../media/image150.png"/><Relationship Id="rId1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Placeholder 13"/>
          <p:cNvSpPr>
            <a:spLocks noGrp="1"/>
          </p:cNvSpPr>
          <p:nvPr>
            <p:ph type="body" sz="quarter" idx="11"/>
          </p:nvPr>
        </p:nvSpPr>
        <p:spPr bwMode="auto">
          <a:xfrm>
            <a:off x="4595674" y="4826416"/>
            <a:ext cx="5893216" cy="1631216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Dr. Steve Hahn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	MSFC/EV31/ESSCA/DCI</a:t>
            </a:r>
          </a:p>
          <a:p>
            <a:pPr algn="l"/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Nathan Lunetta 	MSFC/EV31/ESSCA/DCI</a:t>
            </a:r>
          </a:p>
          <a:p>
            <a:pPr algn="l"/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James Weathers 	MSFC/EV31/ESSCA/DCI</a:t>
            </a:r>
          </a:p>
          <a:p>
            <a:pPr algn="l"/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Dr. Ken Zuo      	MSFC/EV31/ESSCA/DCI</a:t>
            </a:r>
          </a:p>
          <a:p>
            <a:pPr algn="l"/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Austin Decker		MSFC/EV31</a:t>
            </a:r>
          </a:p>
        </p:txBody>
      </p:sp>
      <p:sp>
        <p:nvSpPr>
          <p:cNvPr id="10241" name="Text Placeholder 3"/>
          <p:cNvSpPr>
            <a:spLocks noGrp="1"/>
          </p:cNvSpPr>
          <p:nvPr>
            <p:ph type="body" sz="quarter" idx="10"/>
          </p:nvPr>
        </p:nvSpPr>
        <p:spPr bwMode="auto">
          <a:xfrm>
            <a:off x="2697893" y="3073259"/>
            <a:ext cx="7517026" cy="8020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77500" lnSpcReduction="20000"/>
          </a:bodyPr>
          <a:lstStyle/>
          <a:p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SLS Real Time Rollout Monitoring for MPCV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Date: 6/27-29/2023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E00957-EAE9-48BB-B123-65E7911777E2}"/>
              </a:ext>
            </a:extLst>
          </p:cNvPr>
          <p:cNvSpPr txBox="1"/>
          <p:nvPr/>
        </p:nvSpPr>
        <p:spPr>
          <a:xfrm>
            <a:off x="4541728" y="6474538"/>
            <a:ext cx="3108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Approved for Public Release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Acquisition Overview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en-US"/>
              <a:t>.</a:t>
            </a:r>
            <a:fld id="{C4961C3E-E491-4178-9B50-C7E0FC0B8D1C}" type="slidenum">
              <a:rPr lang="en-US" altLang="en-US" smtClean="0">
                <a:cs typeface="+mn-cs"/>
              </a:rPr>
              <a:pPr/>
              <a:t>10</a:t>
            </a:fld>
            <a:endParaRPr lang="en-US" altLang="en-US" dirty="0"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66627" y="852709"/>
            <a:ext cx="11250070" cy="5405437"/>
          </a:xfrm>
        </p:spPr>
        <p:txBody>
          <a:bodyPr/>
          <a:lstStyle/>
          <a:p>
            <a:r>
              <a:rPr lang="en-US" sz="1800" dirty="0"/>
              <a:t>SLS provided data acquisition hardware and software</a:t>
            </a:r>
            <a:endParaRPr lang="en-US" sz="1200" dirty="0"/>
          </a:p>
          <a:p>
            <a:pPr lvl="1"/>
            <a:r>
              <a:rPr lang="en-US" sz="1600" dirty="0"/>
              <a:t>Channels teed off the MDAS to the monitoring hardware</a:t>
            </a:r>
          </a:p>
          <a:p>
            <a:pPr lvl="1"/>
            <a:endParaRPr lang="en-US" sz="1000" dirty="0"/>
          </a:p>
          <a:p>
            <a:r>
              <a:rPr lang="en-US" sz="1800" dirty="0"/>
              <a:t>Personnel for the real-time monitoring were located in the ML Base Electrical Room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endParaRPr lang="en-US" sz="1200" dirty="0"/>
          </a:p>
          <a:p>
            <a:r>
              <a:rPr lang="en-US" sz="1800" dirty="0"/>
              <a:t>MATLAB based application for data acquisition, monitoring setup and display, data logging to disk</a:t>
            </a:r>
            <a:endParaRPr lang="en-US" sz="1200" dirty="0"/>
          </a:p>
          <a:p>
            <a:pPr lvl="1"/>
            <a:r>
              <a:rPr lang="en-US" sz="1600" dirty="0"/>
              <a:t>Real time data computation, statistics and response level verification</a:t>
            </a:r>
          </a:p>
          <a:p>
            <a:pPr lvl="1"/>
            <a:endParaRPr lang="en-US" sz="1000" dirty="0"/>
          </a:p>
          <a:p>
            <a:r>
              <a:rPr lang="en-US" sz="1800" dirty="0"/>
              <a:t>Alert conditions and communication plan defined</a:t>
            </a:r>
          </a:p>
          <a:p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2047CE-BF38-484F-9D10-3AD0BA2973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7062" y="3555629"/>
            <a:ext cx="3855378" cy="27528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369" y="3565279"/>
            <a:ext cx="4102498" cy="27432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66A1E9C-AFD4-8DB0-C612-5B06E98A247D}"/>
              </a:ext>
            </a:extLst>
          </p:cNvPr>
          <p:cNvSpPr/>
          <p:nvPr/>
        </p:nvSpPr>
        <p:spPr bwMode="auto">
          <a:xfrm>
            <a:off x="4154129" y="4640826"/>
            <a:ext cx="1827503" cy="663677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>
              <a:ln>
                <a:noFill/>
              </a:ln>
              <a:solidFill>
                <a:srgbClr val="666666"/>
              </a:solidFill>
              <a:effectLst/>
              <a:latin typeface="55 Helvetica Roman" pitchFamily="1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11C62C-A89D-7BAD-AB3F-73BBB90A5A01}"/>
              </a:ext>
            </a:extLst>
          </p:cNvPr>
          <p:cNvSpPr/>
          <p:nvPr/>
        </p:nvSpPr>
        <p:spPr bwMode="auto">
          <a:xfrm>
            <a:off x="8018699" y="4600215"/>
            <a:ext cx="2294168" cy="797695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>
              <a:ln>
                <a:noFill/>
              </a:ln>
              <a:solidFill>
                <a:srgbClr val="666666"/>
              </a:solidFill>
              <a:effectLst/>
              <a:latin typeface="55 Helvetica Roman" pitchFamily="1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2526D3-ADA0-0BE0-C267-95DF550DD08B}"/>
              </a:ext>
            </a:extLst>
          </p:cNvPr>
          <p:cNvSpPr/>
          <p:nvPr/>
        </p:nvSpPr>
        <p:spPr bwMode="auto">
          <a:xfrm>
            <a:off x="7315692" y="3995531"/>
            <a:ext cx="2294168" cy="1151656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>
              <a:ln>
                <a:noFill/>
              </a:ln>
              <a:solidFill>
                <a:srgbClr val="666666"/>
              </a:solidFill>
              <a:effectLst/>
              <a:latin typeface="55 Helvetica Roman" pitchFamily="1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3D7AAAC-F328-4098-8B48-EEACAA45FEC9}"/>
              </a:ext>
            </a:extLst>
          </p:cNvPr>
          <p:cNvSpPr/>
          <p:nvPr/>
        </p:nvSpPr>
        <p:spPr bwMode="auto">
          <a:xfrm>
            <a:off x="3279550" y="4419599"/>
            <a:ext cx="456708" cy="727587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>
              <a:ln>
                <a:noFill/>
              </a:ln>
              <a:solidFill>
                <a:srgbClr val="666666"/>
              </a:solidFill>
              <a:effectLst/>
              <a:latin typeface="55 Helvetica Roman" pitchFamily="1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7A4172E-833B-B396-4643-6975AF790B72}"/>
              </a:ext>
            </a:extLst>
          </p:cNvPr>
          <p:cNvSpPr/>
          <p:nvPr/>
        </p:nvSpPr>
        <p:spPr bwMode="auto">
          <a:xfrm>
            <a:off x="3264802" y="3975867"/>
            <a:ext cx="525534" cy="173346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>
              <a:ln>
                <a:noFill/>
              </a:ln>
              <a:solidFill>
                <a:srgbClr val="666666"/>
              </a:solidFill>
              <a:effectLst/>
              <a:latin typeface="55 Helvetica Roma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080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BA32B-EDFB-43E4-8AEB-331A1BF5C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RTM Communications Plan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0047CA-70C9-4D6D-A6FD-FD4F6C2E2BC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72C2F7EA-524D-BA41-B822-D220B0F8B002}" type="slidenum">
              <a:rPr lang="en-US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F5193B-878A-445E-8FF2-9C71CCAF14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8687" y="858254"/>
            <a:ext cx="4350056" cy="5598694"/>
          </a:xfrm>
        </p:spPr>
        <p:txBody>
          <a:bodyPr/>
          <a:lstStyle/>
          <a:p>
            <a:r>
              <a:rPr lang="en-US" dirty="0"/>
              <a:t>Two alert conditions were defined</a:t>
            </a:r>
          </a:p>
          <a:p>
            <a:pPr lvl="1"/>
            <a:r>
              <a:rPr lang="en-US" dirty="0"/>
              <a:t>Orange – loads reaching limits</a:t>
            </a:r>
          </a:p>
          <a:p>
            <a:pPr lvl="1"/>
            <a:r>
              <a:rPr lang="en-US" dirty="0"/>
              <a:t>Yellow – instrumentation failures preclude continued RTM process</a:t>
            </a:r>
          </a:p>
          <a:p>
            <a:pPr lvl="1"/>
            <a:r>
              <a:rPr lang="en-US" dirty="0"/>
              <a:t>Alert conditions communicated to test director for decision</a:t>
            </a:r>
          </a:p>
          <a:p>
            <a:endParaRPr lang="en-US" dirty="0"/>
          </a:p>
          <a:p>
            <a:r>
              <a:rPr lang="en-US" dirty="0"/>
              <a:t>Orange alert condition</a:t>
            </a:r>
          </a:p>
          <a:p>
            <a:pPr lvl="1"/>
            <a:r>
              <a:rPr lang="en-US" dirty="0"/>
              <a:t>RTM indicates loads reaching limits</a:t>
            </a:r>
          </a:p>
          <a:p>
            <a:pPr lvl="1"/>
            <a:r>
              <a:rPr lang="en-US" dirty="0"/>
              <a:t>Request speed change, confirm new speed, DRT profile</a:t>
            </a:r>
          </a:p>
          <a:p>
            <a:pPr lvl="1"/>
            <a:endParaRPr lang="en-US" dirty="0"/>
          </a:p>
          <a:p>
            <a:r>
              <a:rPr lang="en-US" dirty="0"/>
              <a:t>Yellow alert condition</a:t>
            </a:r>
          </a:p>
          <a:p>
            <a:pPr lvl="1"/>
            <a:r>
              <a:rPr lang="en-US" dirty="0"/>
              <a:t>Insufficient instrumentation remains to carry out RTM process</a:t>
            </a:r>
          </a:p>
          <a:p>
            <a:pPr lvl="1"/>
            <a:r>
              <a:rPr lang="en-US" dirty="0"/>
              <a:t>Advise test director to complete roll at minimum risk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37A5DC-1237-418C-917E-4808F403750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969696">
                    <a:tint val="75000"/>
                  </a:srgbClr>
                </a:solidFill>
              </a:rPr>
              <a:t>MSFC-EV31-initials-YYYMMDD</a:t>
            </a:r>
            <a:endParaRPr lang="en-US" dirty="0">
              <a:solidFill>
                <a:srgbClr val="969696">
                  <a:tint val="75000"/>
                </a:srgb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578D1B8-025E-4E2A-940E-3544B0715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4502" y="744794"/>
            <a:ext cx="4883748" cy="582561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C636E13-961E-145D-B944-C76E3422C918}"/>
              </a:ext>
            </a:extLst>
          </p:cNvPr>
          <p:cNvSpPr/>
          <p:nvPr/>
        </p:nvSpPr>
        <p:spPr bwMode="auto">
          <a:xfrm>
            <a:off x="7477125" y="4064000"/>
            <a:ext cx="244475" cy="114300"/>
          </a:xfrm>
          <a:prstGeom prst="rect">
            <a:avLst/>
          </a:prstGeom>
          <a:solidFill>
            <a:srgbClr val="F796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>
              <a:ln>
                <a:noFill/>
              </a:ln>
              <a:solidFill>
                <a:srgbClr val="666666"/>
              </a:solidFill>
              <a:effectLst/>
              <a:latin typeface="55 Helvetica Roman" pitchFamily="1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A0D8E1-9358-7F17-E5D5-D62593D1CDAE}"/>
              </a:ext>
            </a:extLst>
          </p:cNvPr>
          <p:cNvSpPr/>
          <p:nvPr/>
        </p:nvSpPr>
        <p:spPr bwMode="auto">
          <a:xfrm>
            <a:off x="8239125" y="4178299"/>
            <a:ext cx="450850" cy="128175"/>
          </a:xfrm>
          <a:prstGeom prst="rect">
            <a:avLst/>
          </a:prstGeom>
          <a:solidFill>
            <a:srgbClr val="F796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>
              <a:ln>
                <a:noFill/>
              </a:ln>
              <a:solidFill>
                <a:srgbClr val="666666"/>
              </a:solidFill>
              <a:effectLst/>
              <a:latin typeface="55 Helvetica Roman" pitchFamily="1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BEA910-8BF4-FFB0-46D9-205D7E2CF082}"/>
              </a:ext>
            </a:extLst>
          </p:cNvPr>
          <p:cNvSpPr/>
          <p:nvPr/>
        </p:nvSpPr>
        <p:spPr bwMode="auto">
          <a:xfrm>
            <a:off x="7170396" y="4192175"/>
            <a:ext cx="450850" cy="114300"/>
          </a:xfrm>
          <a:prstGeom prst="rect">
            <a:avLst/>
          </a:prstGeom>
          <a:solidFill>
            <a:srgbClr val="F796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>
              <a:ln>
                <a:noFill/>
              </a:ln>
              <a:solidFill>
                <a:srgbClr val="666666"/>
              </a:solidFill>
              <a:effectLst/>
              <a:latin typeface="55 Helvetica Roman" pitchFamily="1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8CA12B-A319-33F7-568B-35B81CBA4339}"/>
              </a:ext>
            </a:extLst>
          </p:cNvPr>
          <p:cNvSpPr/>
          <p:nvPr/>
        </p:nvSpPr>
        <p:spPr bwMode="auto">
          <a:xfrm>
            <a:off x="9776821" y="4178299"/>
            <a:ext cx="148913" cy="128174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>
              <a:ln>
                <a:noFill/>
              </a:ln>
              <a:solidFill>
                <a:srgbClr val="666666"/>
              </a:solidFill>
              <a:effectLst/>
              <a:latin typeface="55 Helvetica Roman" pitchFamily="1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8A70BB-9E85-CD86-A1A3-318BDAAE4786}"/>
              </a:ext>
            </a:extLst>
          </p:cNvPr>
          <p:cNvSpPr/>
          <p:nvPr/>
        </p:nvSpPr>
        <p:spPr bwMode="auto">
          <a:xfrm>
            <a:off x="9441412" y="4306473"/>
            <a:ext cx="255038" cy="11430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>
              <a:ln>
                <a:noFill/>
              </a:ln>
              <a:solidFill>
                <a:srgbClr val="666666"/>
              </a:solidFill>
              <a:effectLst/>
              <a:latin typeface="55 Helvetica Roman" pitchFamily="1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09462A3-0A1C-F4D7-E05A-7FC3352FA529}"/>
              </a:ext>
            </a:extLst>
          </p:cNvPr>
          <p:cNvSpPr/>
          <p:nvPr/>
        </p:nvSpPr>
        <p:spPr bwMode="auto">
          <a:xfrm>
            <a:off x="10757542" y="4173125"/>
            <a:ext cx="255038" cy="11430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>
              <a:ln>
                <a:noFill/>
              </a:ln>
              <a:solidFill>
                <a:srgbClr val="666666"/>
              </a:solidFill>
              <a:effectLst/>
              <a:latin typeface="55 Helvetica Roman" pitchFamily="1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7D1F4CD-A27C-EB9D-5FF2-544890F59DB4}"/>
              </a:ext>
            </a:extLst>
          </p:cNvPr>
          <p:cNvSpPr/>
          <p:nvPr/>
        </p:nvSpPr>
        <p:spPr bwMode="auto">
          <a:xfrm>
            <a:off x="10463118" y="4287425"/>
            <a:ext cx="255038" cy="11430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>
              <a:ln>
                <a:noFill/>
              </a:ln>
              <a:solidFill>
                <a:srgbClr val="666666"/>
              </a:solidFill>
              <a:effectLst/>
              <a:latin typeface="55 Helvetica Roman" pitchFamily="1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B25BDA1-E012-D850-118C-637AD6F1E7D0}"/>
                  </a:ext>
                </a:extLst>
              </p:cNvPr>
              <p:cNvSpPr txBox="1"/>
              <p:nvPr/>
            </p:nvSpPr>
            <p:spPr>
              <a:xfrm>
                <a:off x="7392706" y="3946338"/>
                <a:ext cx="39177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US" sz="1200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B25BDA1-E012-D850-118C-637AD6F1E7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2706" y="3946338"/>
                <a:ext cx="391771" cy="276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D89FCEB-78E1-DC59-DE07-20934A040F3F}"/>
                  </a:ext>
                </a:extLst>
              </p:cNvPr>
              <p:cNvSpPr txBox="1"/>
              <p:nvPr/>
            </p:nvSpPr>
            <p:spPr>
              <a:xfrm>
                <a:off x="8267886" y="4103886"/>
                <a:ext cx="39177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US" sz="1200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D89FCEB-78E1-DC59-DE07-20934A040F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7886" y="4103886"/>
                <a:ext cx="391771" cy="276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A685CA7-E06A-064F-6C08-BA7F71800ABD}"/>
                  </a:ext>
                </a:extLst>
              </p:cNvPr>
              <p:cNvSpPr txBox="1"/>
              <p:nvPr/>
            </p:nvSpPr>
            <p:spPr>
              <a:xfrm>
                <a:off x="9644984" y="4065175"/>
                <a:ext cx="391771" cy="2916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A685CA7-E06A-064F-6C08-BA7F71800A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4984" y="4065175"/>
                <a:ext cx="391771" cy="2916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F05F465-5E3B-686A-548A-16692828E8E9}"/>
                  </a:ext>
                </a:extLst>
              </p:cNvPr>
              <p:cNvSpPr txBox="1"/>
              <p:nvPr/>
            </p:nvSpPr>
            <p:spPr>
              <a:xfrm>
                <a:off x="10630311" y="4052957"/>
                <a:ext cx="391771" cy="2916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F05F465-5E3B-686A-548A-16692828E8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0311" y="4052957"/>
                <a:ext cx="391771" cy="2916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6683321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C1223-80DE-47FE-8652-EAE36CFA2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Observed Response Levels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5AD27D-D2A3-459B-84E1-9B8E9DD96D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en-US"/>
              <a:t>.</a:t>
            </a:r>
            <a:fld id="{C4961C3E-E491-4178-9B50-C7E0FC0B8D1C}" type="slidenum">
              <a:rPr lang="en-US" altLang="en-US" smtClean="0">
                <a:cs typeface="+mn-cs"/>
              </a:rPr>
              <a:pPr/>
              <a:t>12</a:t>
            </a:fld>
            <a:endParaRPr lang="en-US" altLang="en-US" dirty="0"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09039C-2C54-4BBC-8904-ECC63180BBD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0225" y="726878"/>
            <a:ext cx="10719127" cy="2279650"/>
          </a:xfrm>
        </p:spPr>
        <p:txBody>
          <a:bodyPr/>
          <a:lstStyle/>
          <a:p>
            <a:r>
              <a:rPr lang="en-US" dirty="0"/>
              <a:t>DRT Rollout Overview</a:t>
            </a:r>
          </a:p>
          <a:p>
            <a:pPr lvl="1"/>
            <a:r>
              <a:rPr lang="en-US" dirty="0"/>
              <a:t>Speed profile included stair stepping to increase frequency content and support Operational Modal Analysis (OMA) work </a:t>
            </a:r>
          </a:p>
          <a:p>
            <a:pPr lvl="1"/>
            <a:r>
              <a:rPr lang="en-US" dirty="0"/>
              <a:t>Observed acceleration and PEQ estimates were well below design values but did poke out above expected values for base drive</a:t>
            </a:r>
          </a:p>
          <a:p>
            <a:pPr lvl="2"/>
            <a:r>
              <a:rPr lang="en-US" dirty="0"/>
              <a:t>Expected value includes uncertainty factor</a:t>
            </a:r>
          </a:p>
          <a:p>
            <a:pPr lvl="2"/>
            <a:r>
              <a:rPr lang="en-US" dirty="0"/>
              <a:t>Limit includes uncertainty factor and wind contributions</a:t>
            </a:r>
          </a:p>
          <a:p>
            <a:pPr lvl="2"/>
            <a:r>
              <a:rPr lang="en-US" dirty="0"/>
              <a:t>Fortunately, winds were very light for DRT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85EB07-BADC-4716-F085-D956ECA204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1" y="3194592"/>
            <a:ext cx="4572000" cy="3429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AB87DF7-C762-7F92-CB2E-932EF6D526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194593"/>
            <a:ext cx="4680839" cy="35106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E5BCF06-B7E2-AF99-1D60-C4A0E4BC83A7}"/>
              </a:ext>
            </a:extLst>
          </p:cNvPr>
          <p:cNvSpPr txBox="1"/>
          <p:nvPr/>
        </p:nvSpPr>
        <p:spPr>
          <a:xfrm rot="16200000">
            <a:off x="390562" y="4691504"/>
            <a:ext cx="302959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Acceleration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705DC0-15B7-8C46-71BF-44F7D5447F09}"/>
              </a:ext>
            </a:extLst>
          </p:cNvPr>
          <p:cNvSpPr txBox="1"/>
          <p:nvPr/>
        </p:nvSpPr>
        <p:spPr>
          <a:xfrm rot="16200000">
            <a:off x="4480842" y="4691504"/>
            <a:ext cx="302959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CT Speed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2DCAD3-31A9-A1D6-E046-6126478EB9E2}"/>
              </a:ext>
            </a:extLst>
          </p:cNvPr>
          <p:cNvSpPr txBox="1"/>
          <p:nvPr/>
        </p:nvSpPr>
        <p:spPr>
          <a:xfrm rot="16200000">
            <a:off x="4950535" y="4671208"/>
            <a:ext cx="302959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PEQ</a:t>
            </a:r>
          </a:p>
        </p:txBody>
      </p:sp>
    </p:spTree>
    <p:extLst>
      <p:ext uri="{BB962C8B-B14F-4D97-AF65-F5344CB8AC3E}">
        <p14:creationId xmlns:p14="http://schemas.microsoft.com/office/powerpoint/2010/main" val="3084070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984BE-0638-E821-EC07-8D65CECF9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DRT Observed Peak Response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16F98D-ED7A-D262-D31C-13B4398B23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en-US"/>
              <a:t>.</a:t>
            </a:r>
            <a:fld id="{C4961C3E-E491-4178-9B50-C7E0FC0B8D1C}" type="slidenum">
              <a:rPr lang="en-US" altLang="en-US" smtClean="0">
                <a:cs typeface="+mn-cs"/>
              </a:rPr>
              <a:pPr/>
              <a:t>13</a:t>
            </a:fld>
            <a:endParaRPr lang="en-US" altLang="en-US" dirty="0"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4959D2D-4828-B471-72A4-217D5FBB9A90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1131795" y="848819"/>
                <a:ext cx="9343259" cy="1978271"/>
              </a:xfrm>
            </p:spPr>
            <p:txBody>
              <a:bodyPr/>
              <a:lstStyle/>
              <a:p>
                <a:r>
                  <a:rPr lang="en-US" dirty="0"/>
                  <a:t>Peak response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𝒑𝒆𝒂𝒌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CT speed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𝑝𝑒𝑎𝑘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Large response at frequency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𝑝𝑒𝑎𝑘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Anticipated by simulations, response was slightly higher than expected but just covered by uncertainty factor</a:t>
                </a:r>
              </a:p>
              <a:p>
                <a:pPr lvl="1"/>
                <a:r>
                  <a:rPr lang="en-US" dirty="0"/>
                  <a:t>Resonant response very sensitive to small changes in CT speed and coherence between the 4 trucks</a:t>
                </a:r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4959D2D-4828-B471-72A4-217D5FBB9A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1131795" y="848819"/>
                <a:ext cx="9343259" cy="1978271"/>
              </a:xfrm>
              <a:blipFill>
                <a:blip r:embed="rId2"/>
                <a:stretch>
                  <a:fillRect l="-718" t="-1846" b="-11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2E59190A-4D4A-6871-2F4A-DA8D7A8D97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804" y="2917956"/>
            <a:ext cx="4727197" cy="35453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EF20A45-8CE5-9CE8-0526-A3A19CC7E1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9168" y="2917956"/>
            <a:ext cx="4727198" cy="354539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2ED8C43-042E-1849-70FF-7D5A6B278FA4}"/>
              </a:ext>
            </a:extLst>
          </p:cNvPr>
          <p:cNvSpPr/>
          <p:nvPr/>
        </p:nvSpPr>
        <p:spPr bwMode="auto">
          <a:xfrm>
            <a:off x="1617406" y="3003755"/>
            <a:ext cx="511278" cy="3131574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>
              <a:ln>
                <a:noFill/>
              </a:ln>
              <a:solidFill>
                <a:srgbClr val="666666"/>
              </a:solidFill>
              <a:effectLst/>
              <a:latin typeface="55 Helvetica Roman" pitchFamily="1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7E5C4C-96DA-4664-B892-60215C284AB3}"/>
              </a:ext>
            </a:extLst>
          </p:cNvPr>
          <p:cNvSpPr/>
          <p:nvPr/>
        </p:nvSpPr>
        <p:spPr bwMode="auto">
          <a:xfrm>
            <a:off x="6009042" y="3003755"/>
            <a:ext cx="511278" cy="3131574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>
              <a:ln>
                <a:noFill/>
              </a:ln>
              <a:solidFill>
                <a:srgbClr val="666666"/>
              </a:solidFill>
              <a:effectLst/>
              <a:latin typeface="55 Helvetica Roman" pitchFamily="1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330EF1-9A69-702B-C408-7F453E963DBD}"/>
              </a:ext>
            </a:extLst>
          </p:cNvPr>
          <p:cNvSpPr txBox="1"/>
          <p:nvPr/>
        </p:nvSpPr>
        <p:spPr>
          <a:xfrm rot="16200000">
            <a:off x="358247" y="4435865"/>
            <a:ext cx="302959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CT Speed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96E8E1-4CB1-1A9F-EA0B-A83F237FF7D5}"/>
              </a:ext>
            </a:extLst>
          </p:cNvPr>
          <p:cNvSpPr txBox="1"/>
          <p:nvPr/>
        </p:nvSpPr>
        <p:spPr>
          <a:xfrm rot="16200000">
            <a:off x="4749883" y="4384876"/>
            <a:ext cx="302959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PEQ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65C0AC-0340-6895-CCC4-D65DE50DCE66}"/>
              </a:ext>
            </a:extLst>
          </p:cNvPr>
          <p:cNvSpPr/>
          <p:nvPr/>
        </p:nvSpPr>
        <p:spPr bwMode="auto">
          <a:xfrm rot="5400000">
            <a:off x="3782619" y="4363271"/>
            <a:ext cx="511278" cy="3961095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>
              <a:ln>
                <a:noFill/>
              </a:ln>
              <a:solidFill>
                <a:srgbClr val="666666"/>
              </a:solidFill>
              <a:effectLst/>
              <a:latin typeface="55 Helvetica Roman" pitchFamily="1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2937E6-A631-13E0-E26A-4D7B934717FD}"/>
              </a:ext>
            </a:extLst>
          </p:cNvPr>
          <p:cNvSpPr txBox="1"/>
          <p:nvPr/>
        </p:nvSpPr>
        <p:spPr>
          <a:xfrm>
            <a:off x="2093914" y="6135171"/>
            <a:ext cx="383210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Time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53D5A9-041E-1E17-41B1-848C5BB39217}"/>
              </a:ext>
            </a:extLst>
          </p:cNvPr>
          <p:cNvSpPr/>
          <p:nvPr/>
        </p:nvSpPr>
        <p:spPr bwMode="auto">
          <a:xfrm rot="5400000">
            <a:off x="8096253" y="4431817"/>
            <a:ext cx="511278" cy="3961095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>
              <a:ln>
                <a:noFill/>
              </a:ln>
              <a:solidFill>
                <a:srgbClr val="666666"/>
              </a:solidFill>
              <a:effectLst/>
              <a:latin typeface="55 Helvetica Roman" pitchFamily="1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16C26F-4613-9E9F-6E99-4C45A3697CEE}"/>
              </a:ext>
            </a:extLst>
          </p:cNvPr>
          <p:cNvSpPr txBox="1"/>
          <p:nvPr/>
        </p:nvSpPr>
        <p:spPr>
          <a:xfrm>
            <a:off x="6459110" y="6112631"/>
            <a:ext cx="383210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3921989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984BE-0638-E821-EC07-8D65CECF9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DRT Observed Peak Response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16F98D-ED7A-D262-D31C-13B4398B23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en-US"/>
              <a:t>.</a:t>
            </a:r>
            <a:fld id="{C4961C3E-E491-4178-9B50-C7E0FC0B8D1C}" type="slidenum">
              <a:rPr lang="en-US" altLang="en-US" smtClean="0">
                <a:cs typeface="+mn-cs"/>
              </a:rPr>
              <a:pPr/>
              <a:t>14</a:t>
            </a:fld>
            <a:endParaRPr lang="en-US" altLang="en-US" dirty="0"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4959D2D-4828-B471-72A4-217D5FBB9A90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1131795" y="848819"/>
                <a:ext cx="9343259" cy="1734990"/>
              </a:xfrm>
            </p:spPr>
            <p:txBody>
              <a:bodyPr/>
              <a:lstStyle/>
              <a:p>
                <a:r>
                  <a:rPr lang="en-US" dirty="0"/>
                  <a:t>Peak response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𝒑𝒆𝒂𝒌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CT speed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𝑝𝑒𝑎𝑘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Large response at frequency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𝑝𝑒𝑎𝑘</m:t>
                        </m:r>
                      </m:sub>
                    </m:sSub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Base drive excitation within anticipated levels</a:t>
                </a:r>
              </a:p>
              <a:p>
                <a:pPr lvl="1"/>
                <a:r>
                  <a:rPr lang="en-US" dirty="0"/>
                  <a:t>Low(</a:t>
                </a:r>
                <a:r>
                  <a:rPr lang="en-US" dirty="0" err="1"/>
                  <a:t>ish</a:t>
                </a:r>
                <a:r>
                  <a:rPr lang="en-US" dirty="0"/>
                  <a:t>) excitation with high response indicates strong resonance</a:t>
                </a:r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4959D2D-4828-B471-72A4-217D5FBB9A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1131795" y="848819"/>
                <a:ext cx="9343259" cy="1734990"/>
              </a:xfrm>
              <a:blipFill>
                <a:blip r:embed="rId2"/>
                <a:stretch>
                  <a:fillRect l="-718" t="-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2D07A909-57C0-1C46-E692-1395A7F2A9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367"/>
          <a:stretch/>
        </p:blipFill>
        <p:spPr>
          <a:xfrm>
            <a:off x="1524001" y="2615953"/>
            <a:ext cx="4727197" cy="33905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320D59-DDD2-15E4-9BE6-6241394C6B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8586" y="2615952"/>
            <a:ext cx="4727197" cy="35453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7D1322-2CE6-81F0-B1C1-996BE0737A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547" t="93966" r="38820" b="-25"/>
          <a:stretch/>
        </p:blipFill>
        <p:spPr>
          <a:xfrm>
            <a:off x="3587691" y="5953045"/>
            <a:ext cx="880844" cy="2147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6352629-1E4D-BB5A-BC2B-22EF584A636E}"/>
              </a:ext>
            </a:extLst>
          </p:cNvPr>
          <p:cNvSpPr/>
          <p:nvPr/>
        </p:nvSpPr>
        <p:spPr bwMode="auto">
          <a:xfrm>
            <a:off x="1586217" y="2812026"/>
            <a:ext cx="511278" cy="3033721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>
              <a:ln>
                <a:noFill/>
              </a:ln>
              <a:solidFill>
                <a:srgbClr val="666666"/>
              </a:solidFill>
              <a:effectLst/>
              <a:latin typeface="55 Helvetica Roman" pitchFamily="1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3F4412-E502-608E-81C9-43DAE3AD7FC7}"/>
              </a:ext>
            </a:extLst>
          </p:cNvPr>
          <p:cNvSpPr txBox="1"/>
          <p:nvPr/>
        </p:nvSpPr>
        <p:spPr>
          <a:xfrm rot="16200000">
            <a:off x="327058" y="4070685"/>
            <a:ext cx="302959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Acceleration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5F4AA1-E38A-D845-96D8-94AC9656572D}"/>
              </a:ext>
            </a:extLst>
          </p:cNvPr>
          <p:cNvSpPr txBox="1"/>
          <p:nvPr/>
        </p:nvSpPr>
        <p:spPr>
          <a:xfrm>
            <a:off x="2072892" y="5779345"/>
            <a:ext cx="380569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Frequency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E6C4B1-1ED5-DAB4-64F7-318FC7F6A704}"/>
              </a:ext>
            </a:extLst>
          </p:cNvPr>
          <p:cNvSpPr txBox="1"/>
          <p:nvPr/>
        </p:nvSpPr>
        <p:spPr>
          <a:xfrm>
            <a:off x="6417752" y="5789772"/>
            <a:ext cx="380569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Frequency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C157F3-930B-78C0-1735-A99D31A4B687}"/>
              </a:ext>
            </a:extLst>
          </p:cNvPr>
          <p:cNvSpPr/>
          <p:nvPr/>
        </p:nvSpPr>
        <p:spPr bwMode="auto">
          <a:xfrm>
            <a:off x="5940802" y="2756051"/>
            <a:ext cx="511278" cy="3033721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>
              <a:ln>
                <a:noFill/>
              </a:ln>
              <a:solidFill>
                <a:srgbClr val="666666"/>
              </a:solidFill>
              <a:effectLst/>
              <a:latin typeface="55 Helvetica Roman" pitchFamily="1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081FF0-1753-AAFC-CE92-E90668CDAEEE}"/>
              </a:ext>
            </a:extLst>
          </p:cNvPr>
          <p:cNvSpPr txBox="1"/>
          <p:nvPr/>
        </p:nvSpPr>
        <p:spPr>
          <a:xfrm rot="16200000">
            <a:off x="4681643" y="4014710"/>
            <a:ext cx="302959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Acceleration</a:t>
            </a:r>
          </a:p>
        </p:txBody>
      </p:sp>
    </p:spTree>
    <p:extLst>
      <p:ext uri="{BB962C8B-B14F-4D97-AF65-F5344CB8AC3E}">
        <p14:creationId xmlns:p14="http://schemas.microsoft.com/office/powerpoint/2010/main" val="2943734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D333D-C9DD-4A67-9028-A02C09907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0974F3-C417-4D1E-BE69-A8E69E8AB9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2C2F7EA-524D-BA41-B822-D220B0F8B002}" type="slidenum">
              <a:rPr lang="en-US" smtClean="0">
                <a:cs typeface="+mn-cs"/>
              </a:rPr>
              <a:pPr>
                <a:defRPr/>
              </a:pPr>
              <a:t>15</a:t>
            </a:fld>
            <a:endParaRPr lang="en-US" dirty="0"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1137ED-9DB0-4C6F-A349-75A73AB6318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 indirect real time metric was used to estimate MPCV loads</a:t>
            </a:r>
          </a:p>
          <a:p>
            <a:pPr lvl="1">
              <a:spcAft>
                <a:spcPts val="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Acceleration at LAS shows good correlation with MPCV PEQ loads</a:t>
            </a:r>
          </a:p>
          <a:p>
            <a:pPr lvl="1">
              <a:spcAft>
                <a:spcPts val="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Signal processing used to combine accelerations from multiple locations to estimate CG acceleration and lower load projection sensitivity to model errors.</a:t>
            </a:r>
          </a:p>
          <a:p>
            <a:pPr lvl="1">
              <a:spcAft>
                <a:spcPts val="0"/>
              </a:spcAft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VS tangent loads were measured directly</a:t>
            </a:r>
          </a:p>
          <a:p>
            <a:pPr>
              <a:spcAft>
                <a:spcPts val="0"/>
              </a:spcAft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Metrics were based on peak load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Monitored to ensure PEQ and VS loads stay below enveloped design loads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Did not directly take into account fatigue/fracture concerns, but was consistent with provided time histories for fatigue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While there were some minor data acquisition and software challenges, the effort was largely successful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 ability to monitor vehicle response during rollout in real-time was established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Processes for modifying rollout speed or even halting the CT can be implemented if future needs dictate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Load estimates were largely in the expected range with minor exceedances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Post rollout reconstruction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Simulations are accurate to within range of design uncertainty values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Observed loads can be better recreated in simulations with minor modeling updates.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VS stiffness increased and VS damping reduced for low amplitude responses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Post-IMT ML model update implemented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CB02C8-2411-4C7E-9E5C-453DA395FC6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8043863" y="6621463"/>
            <a:ext cx="4148137" cy="242887"/>
          </a:xfrm>
        </p:spPr>
        <p:txBody>
          <a:bodyPr/>
          <a:lstStyle/>
          <a:p>
            <a:r>
              <a:rPr lang="en-US"/>
              <a:t>MSFC-EV31-initials-YYYMMDD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911542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0AD1C-94E0-4B3A-8464-8321C1FC3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6265" y="2"/>
            <a:ext cx="8301734" cy="673767"/>
          </a:xfrm>
        </p:spPr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181AEC-18BF-4CCE-84C5-D995AE19EFA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72C2F7EA-524D-BA41-B822-D220B0F8B002}" type="slidenum">
              <a:rPr lang="en-US" smtClean="0">
                <a:cs typeface="+mn-cs"/>
              </a:rPr>
              <a:pPr>
                <a:defRPr/>
              </a:pPr>
              <a:t>16</a:t>
            </a:fld>
            <a:endParaRPr lang="en-US" dirty="0"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C01804-88B7-4C62-BC9E-A273C7ABE2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CAAE51-0963-4E67-B5B0-6F1592E3872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MSFC-EV31-initials-YYYMMDD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511614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Concept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en-US"/>
              <a:t>.</a:t>
            </a:r>
            <a:fld id="{C4961C3E-E491-4178-9B50-C7E0FC0B8D1C}" type="slidenum">
              <a:rPr lang="en-US" altLang="en-US" smtClean="0">
                <a:cs typeface="+mn-cs"/>
              </a:rPr>
              <a:pPr/>
              <a:t>17</a:t>
            </a:fld>
            <a:endParaRPr lang="en-US" altLang="en-US" dirty="0"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National Instruments </a:t>
            </a:r>
            <a:r>
              <a:rPr lang="en-US" dirty="0" err="1"/>
              <a:t>CompactDAQ</a:t>
            </a:r>
            <a:r>
              <a:rPr lang="en-US" dirty="0"/>
              <a:t> chassis</a:t>
            </a:r>
          </a:p>
          <a:p>
            <a:pPr lvl="1"/>
            <a:r>
              <a:rPr lang="en-US" dirty="0"/>
              <a:t>Ethernet interface (cDAQ-9188)</a:t>
            </a:r>
          </a:p>
          <a:p>
            <a:pPr lvl="1"/>
            <a:r>
              <a:rPr lang="en-US" dirty="0"/>
              <a:t>4 channel analog input (NI-9234)</a:t>
            </a:r>
          </a:p>
          <a:p>
            <a:pPr lvl="1"/>
            <a:r>
              <a:rPr lang="en-US" dirty="0"/>
              <a:t>4 channel analog input (NI-9237)</a:t>
            </a:r>
          </a:p>
          <a:p>
            <a:pPr lvl="1"/>
            <a:r>
              <a:rPr lang="en-US" dirty="0"/>
              <a:t>Channels fed from MDAS</a:t>
            </a:r>
          </a:p>
          <a:p>
            <a:pPr lvl="2"/>
            <a:endParaRPr lang="en-US" dirty="0"/>
          </a:p>
          <a:p>
            <a:r>
              <a:rPr lang="en-US" dirty="0"/>
              <a:t>MATLAB based application for acquisition and monitoring</a:t>
            </a:r>
          </a:p>
          <a:p>
            <a:pPr lvl="1"/>
            <a:r>
              <a:rPr lang="en-US" dirty="0"/>
              <a:t>GUI used for channelization, real time display, playback</a:t>
            </a:r>
          </a:p>
          <a:p>
            <a:pPr lvl="1"/>
            <a:r>
              <a:rPr lang="en-US" dirty="0"/>
              <a:t>Pseudo channels used for processing</a:t>
            </a:r>
          </a:p>
          <a:p>
            <a:pPr lvl="1"/>
            <a:r>
              <a:rPr lang="en-US" dirty="0"/>
              <a:t>Throughput data to disk</a:t>
            </a:r>
          </a:p>
          <a:p>
            <a:pPr lvl="1"/>
            <a:r>
              <a:rPr lang="en-US" dirty="0"/>
              <a:t>IRIG-B synchronization</a:t>
            </a:r>
          </a:p>
          <a:p>
            <a:pPr lvl="1"/>
            <a:endParaRPr lang="en-US" dirty="0"/>
          </a:p>
          <a:p>
            <a:r>
              <a:rPr lang="en-US" dirty="0"/>
              <a:t>Hardware implementation dry run with ISVV10 rollout</a:t>
            </a:r>
          </a:p>
          <a:p>
            <a:pPr lvl="1"/>
            <a:r>
              <a:rPr lang="en-US" dirty="0"/>
              <a:t>Signal condition</a:t>
            </a:r>
          </a:p>
          <a:p>
            <a:pPr lvl="1"/>
            <a:r>
              <a:rPr lang="en-US" dirty="0"/>
              <a:t>NI hardware signal to ML base monitoring station</a:t>
            </a:r>
          </a:p>
          <a:p>
            <a:pPr lvl="1"/>
            <a:r>
              <a:rPr lang="en-US" dirty="0"/>
              <a:t>Monitoring station workspace</a:t>
            </a:r>
          </a:p>
          <a:p>
            <a:pPr lvl="2"/>
            <a:r>
              <a:rPr lang="en-US" dirty="0"/>
              <a:t>Personnel training</a:t>
            </a:r>
          </a:p>
          <a:p>
            <a:pPr lvl="1"/>
            <a:r>
              <a:rPr lang="en-US" dirty="0"/>
              <a:t>Communication protocols</a:t>
            </a:r>
          </a:p>
          <a:p>
            <a:pPr lvl="1"/>
            <a:r>
              <a:rPr lang="en-US" dirty="0"/>
              <a:t>Software development and refinement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5002" y="1178640"/>
            <a:ext cx="3133024" cy="150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752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6265" y="2"/>
            <a:ext cx="8301734" cy="673767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Indirect Monitoring Options, Wind Contributions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72C2F7EA-524D-BA41-B822-D220B0F8B002}" type="slidenum">
              <a:rPr lang="en-US" smtClean="0">
                <a:cs typeface="+mn-cs"/>
              </a:rPr>
              <a:pPr>
                <a:defRPr/>
              </a:pPr>
              <a:t>18</a:t>
            </a:fld>
            <a:endParaRPr lang="en-US" dirty="0"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524001" y="759022"/>
            <a:ext cx="9143999" cy="186673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Most of the PEQ load due to wind is also inertial and is captured by the acceleration measurements 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There is a contribution due to the static wind loading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Pseudo-static increment can be seen as an offset from 0 in scatter plot 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be estimated based on real-time wind speed measurements from ML tower anemometer and drag models</a:t>
            </a:r>
          </a:p>
          <a:p>
            <a:pPr marL="0" indent="0">
              <a:spcAft>
                <a:spcPts val="600"/>
              </a:spcAft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MSFC-EV31-SRH-20180213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E0DDB2-FBD3-4DA6-A522-712C78832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7056" y="2896691"/>
            <a:ext cx="4537745" cy="340330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F6CACF5-91CE-0303-AB55-1317AC528E0C}"/>
              </a:ext>
            </a:extLst>
          </p:cNvPr>
          <p:cNvSpPr/>
          <p:nvPr/>
        </p:nvSpPr>
        <p:spPr bwMode="auto">
          <a:xfrm>
            <a:off x="3442823" y="3063084"/>
            <a:ext cx="511278" cy="2914192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>
              <a:ln>
                <a:noFill/>
              </a:ln>
              <a:solidFill>
                <a:srgbClr val="666666"/>
              </a:solidFill>
              <a:effectLst/>
              <a:latin typeface="55 Helvetica Roman" pitchFamily="1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CA94D8-B5AA-65EB-C29C-F27253296342}"/>
              </a:ext>
            </a:extLst>
          </p:cNvPr>
          <p:cNvSpPr txBox="1"/>
          <p:nvPr/>
        </p:nvSpPr>
        <p:spPr>
          <a:xfrm rot="16200000">
            <a:off x="2288815" y="4331975"/>
            <a:ext cx="281929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PEQ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4F06E29-BE7C-002C-A78C-2E567A74C4ED}"/>
              </a:ext>
            </a:extLst>
          </p:cNvPr>
          <p:cNvSpPr/>
          <p:nvPr/>
        </p:nvSpPr>
        <p:spPr bwMode="auto">
          <a:xfrm>
            <a:off x="3954101" y="2916355"/>
            <a:ext cx="293434" cy="210303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>
              <a:ln>
                <a:noFill/>
              </a:ln>
              <a:solidFill>
                <a:srgbClr val="666666"/>
              </a:solidFill>
              <a:effectLst/>
              <a:latin typeface="55 Helvetica Roman" pitchFamily="1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2FE7E8-6E58-EBD2-9925-8F94681133C4}"/>
              </a:ext>
            </a:extLst>
          </p:cNvPr>
          <p:cNvSpPr/>
          <p:nvPr/>
        </p:nvSpPr>
        <p:spPr bwMode="auto">
          <a:xfrm>
            <a:off x="3805085" y="5950620"/>
            <a:ext cx="3873910" cy="167148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>
              <a:ln>
                <a:noFill/>
              </a:ln>
              <a:solidFill>
                <a:srgbClr val="666666"/>
              </a:solidFill>
              <a:effectLst/>
              <a:latin typeface="55 Helvetica Roman" pitchFamily="1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DBF747-1094-449B-1690-8485AE7F3E7B}"/>
              </a:ext>
            </a:extLst>
          </p:cNvPr>
          <p:cNvSpPr txBox="1"/>
          <p:nvPr/>
        </p:nvSpPr>
        <p:spPr>
          <a:xfrm>
            <a:off x="4557252" y="5965652"/>
            <a:ext cx="2546555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Combined Acceleration</a:t>
            </a:r>
          </a:p>
        </p:txBody>
      </p:sp>
    </p:spTree>
    <p:extLst>
      <p:ext uri="{BB962C8B-B14F-4D97-AF65-F5344CB8AC3E}">
        <p14:creationId xmlns:p14="http://schemas.microsoft.com/office/powerpoint/2010/main" val="914735602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2C2F7EA-524D-BA41-B822-D220B0F8B002}" type="slidenum">
              <a:rPr lang="en-US" smtClean="0">
                <a:cs typeface="+mn-cs"/>
              </a:rPr>
              <a:pPr>
                <a:defRPr/>
              </a:pPr>
              <a:t>2</a:t>
            </a:fld>
            <a:endParaRPr lang="en-US" dirty="0"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3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Space Launch System (SLS) Program computes rollout loads using measured base drive interface accelerations as the forcing function</a:t>
                </a:r>
              </a:p>
              <a:p>
                <a:pPr lvl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Measured interface accelerations between Crawler Transporter (CT) and Mobile Launcher (ML) used as an enforced acceleration in the analysis of the SLS ML and vehicle model</a:t>
                </a:r>
              </a:p>
              <a:p>
                <a:pPr lvl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This data is from the Shuttle program, Ares program, and early ML only rollout tests</a:t>
                </a:r>
              </a:p>
              <a:p>
                <a:pPr lvl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CT speed placard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instituted to minimize loads</a:t>
                </a:r>
              </a:p>
              <a:p>
                <a:pPr lvl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Rollout set the design load on the Multi-Purpose Crew Vehicle (MPCV) for some primary structure loads (section loads) and for the Vehicle Stabilizer (VS) tangent load</a:t>
                </a: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Dynamic Rollout Test (DRT) was the first rollout with the SLS vehicle</a:t>
                </a:r>
              </a:p>
              <a:p>
                <a:pPr lvl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New configuration not represented in base drive data used for design analysis</a:t>
                </a:r>
              </a:p>
              <a:p>
                <a:pPr lvl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Significantly more weight on the CT than existing data</a:t>
                </a:r>
              </a:p>
              <a:p>
                <a:pPr lvl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item being carried could have impact on characteristics of base drive accelerations</a:t>
                </a: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Real-Time Monitoring (RTM) was recommended for the DRT to verify that loads remained below design values during rollout</a:t>
                </a:r>
              </a:p>
              <a:p>
                <a:pPr lvl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Concern with possibility of high loads exceeding design limits</a:t>
                </a:r>
              </a:p>
              <a:p>
                <a:pPr lvl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Tuned nature of loads and high sensitivity of loads to CT speed</a:t>
                </a:r>
              </a:p>
              <a:p>
                <a:pPr lvl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Uncertainty in rollout forcing functions</a:t>
                </a:r>
              </a:p>
              <a:p>
                <a:pPr lvl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Lack of experience in performance of Vehicle Stabilizer (VS) </a:t>
                </a:r>
              </a:p>
              <a:p>
                <a:pPr lvl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Verify adequacy of CT speed placard given model and forcing function uncertainty</a:t>
                </a:r>
              </a:p>
              <a:p>
                <a:pPr lvl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Opportunity, sensors associated with Integrated Modal Test (IMT) made RTM a feasible option</a:t>
                </a:r>
              </a:p>
              <a:p>
                <a:pPr>
                  <a:spcBef>
                    <a:spcPts val="300"/>
                  </a:spcBef>
                  <a:spcAft>
                    <a:spcPts val="0"/>
                  </a:spcAft>
                </a:pP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This presentation provides an overview of the RTM process</a:t>
                </a:r>
              </a:p>
            </p:txBody>
          </p:sp>
        </mc:Choice>
        <mc:Fallback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77" t="-339" r="-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8043863" y="6621463"/>
            <a:ext cx="4148137" cy="242887"/>
          </a:xfrm>
        </p:spPr>
        <p:txBody>
          <a:bodyPr/>
          <a:lstStyle/>
          <a:p>
            <a:r>
              <a:rPr lang="en-US" dirty="0"/>
              <a:t>MSFC-EV31-SRH-20180213</a:t>
            </a:r>
          </a:p>
        </p:txBody>
      </p:sp>
    </p:spTree>
    <p:extLst>
      <p:ext uri="{BB962C8B-B14F-4D97-AF65-F5344CB8AC3E}">
        <p14:creationId xmlns:p14="http://schemas.microsoft.com/office/powerpoint/2010/main" val="1340699777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4F58191-FA04-EDA7-85A4-9D6B4D17C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Crawler Transporter Description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1150C6-18B4-D538-FE3B-EA45E410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2C2F7EA-524D-BA41-B822-D220B0F8B002}" type="slidenum">
              <a:rPr lang="en-US" smtClean="0">
                <a:cs typeface="+mn-cs"/>
              </a:rPr>
              <a:pPr>
                <a:defRPr/>
              </a:pPr>
              <a:t>3</a:t>
            </a:fld>
            <a:endParaRPr lang="en-US" dirty="0"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B3D5D3-C8F7-FA01-D6C7-405DB219A22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The ML is picked up at 4 CT interfaces using Jacking, Equalizing and Leveling System (JELS) cylinders</a:t>
            </a:r>
          </a:p>
          <a:p>
            <a:r>
              <a:rPr lang="en-US" dirty="0"/>
              <a:t>Vibrations at drive trucks are transmitted through the JELS to the ML interface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E8FBBC-4AB7-1ED5-2281-28A0BF55858D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8043863" y="6621463"/>
            <a:ext cx="4148137" cy="242887"/>
          </a:xfrm>
        </p:spPr>
        <p:txBody>
          <a:bodyPr/>
          <a:lstStyle/>
          <a:p>
            <a:r>
              <a:rPr lang="en-US"/>
              <a:t>MSFC-EV31-initials-YYYMMDD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CA9646-0791-F848-5A17-75ECD4E67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5995" y="2232477"/>
            <a:ext cx="7924800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525687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4A49135-605E-1028-C1B7-E6B5E6425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Geometry Determines Base Drive Frequency Content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C44F62-4FE4-FB1E-15FD-4851C7D821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2C2F7EA-524D-BA41-B822-D220B0F8B002}" type="slidenum">
              <a:rPr lang="en-US" smtClean="0">
                <a:cs typeface="+mn-cs"/>
              </a:rPr>
              <a:pPr>
                <a:defRPr/>
              </a:pPr>
              <a:t>4</a:t>
            </a:fld>
            <a:endParaRPr lang="en-US" dirty="0"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886F6B-AA4F-A0DB-0D2F-1E9B20FEFF3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Base Drive accelerations are influenced by impulses between rollers and shoe hinges</a:t>
            </a:r>
          </a:p>
          <a:p>
            <a:r>
              <a:rPr lang="en-US" dirty="0"/>
              <a:t>Resulting narrow-band random frequency content is a function of crawler speed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68705D-6AA3-FA74-65E6-B0CAAB646A0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8043863" y="6621463"/>
            <a:ext cx="4148137" cy="242887"/>
          </a:xfrm>
        </p:spPr>
        <p:txBody>
          <a:bodyPr/>
          <a:lstStyle/>
          <a:p>
            <a:r>
              <a:rPr lang="en-US"/>
              <a:t>MSFC-EV31-initials-YYYMMDD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70BF11-F81D-266D-4581-A182A2D3FC23}"/>
              </a:ext>
            </a:extLst>
          </p:cNvPr>
          <p:cNvSpPr/>
          <p:nvPr/>
        </p:nvSpPr>
        <p:spPr bwMode="auto">
          <a:xfrm>
            <a:off x="1960229" y="2341772"/>
            <a:ext cx="704675" cy="283983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hangingPunct="0"/>
            <a:endParaRPr lang="en-US" sz="900">
              <a:solidFill>
                <a:srgbClr val="666666"/>
              </a:solidFill>
              <a:latin typeface="55 Helvetica Roman" pitchFamily="1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F2CFF75-5467-340C-E527-15D43A8BEB8B}"/>
              </a:ext>
            </a:extLst>
          </p:cNvPr>
          <p:cNvGrpSpPr/>
          <p:nvPr/>
        </p:nvGrpSpPr>
        <p:grpSpPr>
          <a:xfrm>
            <a:off x="1010878" y="1848811"/>
            <a:ext cx="9557110" cy="4288085"/>
            <a:chOff x="1640148" y="2525086"/>
            <a:chExt cx="9027851" cy="3973313"/>
          </a:xfrm>
        </p:grpSpPr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B0AB870C-E863-8DFF-2BAA-1CAD009883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40149" y="2525086"/>
              <a:ext cx="9027850" cy="3973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05A25B03-1853-3DAD-EB66-10CB5D84C3DC}"/>
                    </a:ext>
                  </a:extLst>
                </p:cNvPr>
                <p:cNvSpPr txBox="1"/>
                <p:nvPr/>
              </p:nvSpPr>
              <p:spPr>
                <a:xfrm>
                  <a:off x="1640148" y="2660172"/>
                  <a:ext cx="2391077" cy="338554"/>
                </a:xfrm>
                <a:prstGeom prst="rect">
                  <a:avLst/>
                </a:prstGeom>
                <a:solidFill>
                  <a:schemeClr val="tx2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600" b="0" dirty="0">
                      <a:solidFill>
                        <a:schemeClr val="bg1"/>
                      </a:solidFill>
                      <a:latin typeface="+mn-lt"/>
                    </a:rPr>
                    <a:t>Roller Spacing =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+mn-lt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+mn-lt"/>
                            </a:rPr>
                            <m:t>1</m:t>
                          </m:r>
                        </m:sub>
                      </m:sSub>
                    </m:oMath>
                  </a14:m>
                  <a:endParaRPr lang="en-US" sz="1600" dirty="0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</mc:Choice>
          <mc:Fallback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05A25B03-1853-3DAD-EB66-10CB5D84C3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0148" y="2660172"/>
                  <a:ext cx="2391077" cy="338554"/>
                </a:xfrm>
                <a:prstGeom prst="rect">
                  <a:avLst/>
                </a:prstGeom>
                <a:blipFill>
                  <a:blip r:embed="rId3"/>
                  <a:stretch>
                    <a:fillRect t="-5000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768FD7E0-DD83-2BA8-303E-2263DEC879BB}"/>
                    </a:ext>
                  </a:extLst>
                </p:cNvPr>
                <p:cNvSpPr txBox="1"/>
                <p:nvPr/>
              </p:nvSpPr>
              <p:spPr>
                <a:xfrm>
                  <a:off x="6504039" y="3239890"/>
                  <a:ext cx="4163960" cy="541849"/>
                </a:xfrm>
                <a:prstGeom prst="rect">
                  <a:avLst/>
                </a:prstGeom>
                <a:solidFill>
                  <a:srgbClr val="FFFFFF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>
                      <a:solidFill>
                        <a:schemeClr val="bg1"/>
                      </a:solidFill>
                      <a:latin typeface="+mn-lt"/>
                    </a:rPr>
                    <a:t>There are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+mn-lt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+mn-lt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sz="1600" dirty="0">
                      <a:solidFill>
                        <a:schemeClr val="bg1"/>
                      </a:solidFill>
                      <a:latin typeface="+mn-lt"/>
                    </a:rPr>
                    <a:t> roller crossings / sec (source of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+mn-lt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+mn-lt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sz="1600" dirty="0">
                      <a:solidFill>
                        <a:schemeClr val="bg1"/>
                      </a:solidFill>
                      <a:latin typeface="+mn-lt"/>
                    </a:rPr>
                    <a:t> family of harmonics)</a:t>
                  </a:r>
                </a:p>
              </p:txBody>
            </p:sp>
          </mc:Choice>
          <mc:Fallback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768FD7E0-DD83-2BA8-303E-2263DEC879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4039" y="3239890"/>
                  <a:ext cx="4163960" cy="541849"/>
                </a:xfrm>
                <a:prstGeom prst="rect">
                  <a:avLst/>
                </a:prstGeom>
                <a:blipFill>
                  <a:blip r:embed="rId4"/>
                  <a:stretch>
                    <a:fillRect l="-691" t="-3125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4C4343C4-422B-9C53-7703-73B87E9EF9F0}"/>
                    </a:ext>
                  </a:extLst>
                </p:cNvPr>
                <p:cNvSpPr txBox="1"/>
                <p:nvPr/>
              </p:nvSpPr>
              <p:spPr>
                <a:xfrm>
                  <a:off x="1681318" y="4595972"/>
                  <a:ext cx="2281082" cy="369332"/>
                </a:xfrm>
                <a:prstGeom prst="rect">
                  <a:avLst/>
                </a:prstGeom>
                <a:solidFill>
                  <a:schemeClr val="tx2"/>
                </a:solidFill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en-US" sz="1800" b="0" dirty="0">
                      <a:solidFill>
                        <a:schemeClr val="bg1"/>
                      </a:solidFill>
                      <a:latin typeface="+mn-lt"/>
                    </a:rPr>
                    <a:t>Shoe Spacing =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endParaRPr lang="en-US" sz="1800" dirty="0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</mc:Choice>
          <mc:Fallback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4C4343C4-422B-9C53-7703-73B87E9EF9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1318" y="4595972"/>
                  <a:ext cx="2281082" cy="369332"/>
                </a:xfrm>
                <a:prstGeom prst="rect">
                  <a:avLst/>
                </a:prstGeom>
                <a:blipFill>
                  <a:blip r:embed="rId5"/>
                  <a:stretch>
                    <a:fillRect t="-9231" b="-169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471D1504-EA28-0843-C0A2-A5E2F6DD5795}"/>
                    </a:ext>
                  </a:extLst>
                </p:cNvPr>
                <p:cNvSpPr txBox="1"/>
                <p:nvPr/>
              </p:nvSpPr>
              <p:spPr>
                <a:xfrm>
                  <a:off x="1724664" y="5890384"/>
                  <a:ext cx="4228765" cy="541849"/>
                </a:xfrm>
                <a:prstGeom prst="rect">
                  <a:avLst/>
                </a:prstGeom>
                <a:solidFill>
                  <a:srgbClr val="FFFFFF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>
                      <a:solidFill>
                        <a:schemeClr val="bg1"/>
                      </a:solidFill>
                      <a:latin typeface="+mn-lt"/>
                    </a:rPr>
                    <a:t>There are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+mn-lt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sz="1600" dirty="0">
                      <a:solidFill>
                        <a:schemeClr val="bg1"/>
                      </a:solidFill>
                      <a:latin typeface="+mn-lt"/>
                    </a:rPr>
                    <a:t> roller crossings / sec (source of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+mn-lt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sz="1600" dirty="0">
                      <a:solidFill>
                        <a:schemeClr val="bg1"/>
                      </a:solidFill>
                      <a:latin typeface="+mn-lt"/>
                    </a:rPr>
                    <a:t> family of harmonics)</a:t>
                  </a:r>
                </a:p>
              </p:txBody>
            </p:sp>
          </mc:Choice>
          <mc:Fallback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471D1504-EA28-0843-C0A2-A5E2F6DD57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24664" y="5890384"/>
                  <a:ext cx="4228765" cy="541849"/>
                </a:xfrm>
                <a:prstGeom prst="rect">
                  <a:avLst/>
                </a:prstGeom>
                <a:blipFill>
                  <a:blip r:embed="rId6"/>
                  <a:stretch>
                    <a:fillRect l="-817" t="-3125" r="-817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18E60BFD-8DE0-A39F-147D-EF9D353D09C9}"/>
              </a:ext>
            </a:extLst>
          </p:cNvPr>
          <p:cNvSpPr/>
          <p:nvPr/>
        </p:nvSpPr>
        <p:spPr bwMode="auto">
          <a:xfrm>
            <a:off x="1428750" y="1724025"/>
            <a:ext cx="666750" cy="200025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>
              <a:ln>
                <a:noFill/>
              </a:ln>
              <a:solidFill>
                <a:srgbClr val="666666"/>
              </a:solidFill>
              <a:effectLst/>
              <a:latin typeface="55 Helvetica Roma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585029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Load Indicators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2C2F7EA-524D-BA41-B822-D220B0F8B002}" type="slidenum">
              <a:rPr lang="en-US" smtClean="0">
                <a:cs typeface="+mn-cs"/>
              </a:rPr>
              <a:pPr>
                <a:defRPr/>
              </a:pPr>
              <a:t>5</a:t>
            </a:fld>
            <a:endParaRPr lang="en-US" dirty="0"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MPCV Critical Load Indicators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Primary structure load indicators associated with section loads at key section cuts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Shear loads are relatively low during rollout, moments dominate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Axial Equivalent (PEQ) loads are often used as a more general load that reflects the combined impact of moments and axial loads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8043863" y="6621463"/>
            <a:ext cx="4148137" cy="242887"/>
          </a:xfrm>
        </p:spPr>
        <p:txBody>
          <a:bodyPr/>
          <a:lstStyle/>
          <a:p>
            <a:r>
              <a:rPr lang="en-US" dirty="0"/>
              <a:t>MSFC-EV31-SRH-20180213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2805E3-F39D-1D8A-A620-2748309B28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41" t="39451" r="10315"/>
          <a:stretch/>
        </p:blipFill>
        <p:spPr>
          <a:xfrm>
            <a:off x="2417006" y="2880850"/>
            <a:ext cx="7357988" cy="275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36569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178F7-B199-4F06-8EEA-B1A283CAE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Available MDAS Accelerometer Locations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45B299-9E57-49B9-929D-DA5B982B41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2C2F7EA-524D-BA41-B822-D220B0F8B002}" type="slidenum">
              <a:rPr lang="en-US" smtClean="0">
                <a:cs typeface="+mn-cs"/>
              </a:rPr>
              <a:pPr>
                <a:defRPr/>
              </a:pPr>
              <a:t>6</a:t>
            </a:fld>
            <a:endParaRPr lang="en-US" dirty="0"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215166BB-A417-4FD0-8296-CA8F21B6FB6B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658284" y="1052514"/>
                <a:ext cx="6701413" cy="5405437"/>
              </a:xfrm>
            </p:spPr>
            <p:txBody>
              <a:bodyPr/>
              <a:lstStyle/>
              <a:p>
                <a:r>
                  <a:rPr lang="en-US" sz="1800" dirty="0"/>
                  <a:t>Modal Data Acquisition System (MDAS) accelerometer locations on the Launch Abort System (LAS) are shown below at Stations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1800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endParaRPr lang="en-US" sz="1800" dirty="0"/>
              </a:p>
              <a:p>
                <a:endParaRPr lang="en-US" sz="1800" dirty="0"/>
              </a:p>
              <a:p>
                <a:r>
                  <a:rPr lang="en-US" sz="1800" dirty="0"/>
                  <a:t>The correlation work will focus on section load cut at station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𝒔𝒄</m:t>
                        </m:r>
                      </m:sub>
                    </m:sSub>
                  </m:oMath>
                </a14:m>
                <a:endParaRPr lang="en-US" sz="1800" b="1" dirty="0"/>
              </a:p>
              <a:p>
                <a:endParaRPr lang="en-US" sz="1800" dirty="0"/>
              </a:p>
              <a:p>
                <a:r>
                  <a:rPr lang="en-US" sz="1800" dirty="0"/>
                  <a:t>Lagrange polynomial interpolating function was used to find acceleration location that best correlates with the PEQ load</a:t>
                </a:r>
              </a:p>
              <a:p>
                <a:pPr lvl="1"/>
                <a:r>
                  <a:rPr lang="en-US" sz="1600" dirty="0"/>
                  <a:t>Quadratic interpolation between 3 measurement locations</a:t>
                </a:r>
              </a:p>
              <a:p>
                <a:pPr lvl="1"/>
                <a:r>
                  <a:rPr lang="en-US" sz="1600" dirty="0"/>
                  <a:t>RMS error of best linear fit is minimized</a:t>
                </a:r>
              </a:p>
              <a:p>
                <a:pPr lvl="1"/>
                <a:r>
                  <a:rPr lang="en-US" sz="1600" dirty="0"/>
                  <a:t>Results in weighting values of  </a:t>
                </a:r>
                <a:r>
                  <a:rPr lang="en-US" sz="1600" dirty="0">
                    <a:solidFill>
                      <a:srgbClr val="000000"/>
                    </a:solidFill>
                    <a:latin typeface="Century Gothic" panose="020B0502020202020204" pitchFamily="34" charset="0"/>
                  </a:rPr>
                  <a:t>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000000"/>
                    </a:solidFill>
                    <a:latin typeface="Century Gothic" panose="020B0502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000000"/>
                    </a:solidFill>
                    <a:latin typeface="Century Gothic" panose="020B0502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000000"/>
                    </a:solidFill>
                    <a:latin typeface="Century Gothic" panose="020B0502020202020204" pitchFamily="34" charset="0"/>
                  </a:rPr>
                  <a:t>]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cg</m:t>
                        </m:r>
                      </m:sub>
                    </m:sSub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1600" dirty="0">
                    <a:solidFill>
                      <a:srgbClr val="000000"/>
                    </a:solidFill>
                    <a:latin typeface="Century Gothic" panose="020B0502020202020204" pitchFamily="34" charset="0"/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1600" dirty="0">
                    <a:solidFill>
                      <a:srgbClr val="000000"/>
                    </a:solidFill>
                    <a:latin typeface="Century Gothic" panose="020B0502020202020204" pitchFamily="34" charset="0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1600" dirty="0">
                    <a:solidFill>
                      <a:srgbClr val="000000"/>
                    </a:solidFill>
                    <a:latin typeface="Century Gothic" panose="020B0502020202020204" pitchFamily="34" charset="0"/>
                  </a:rPr>
                  <a:t>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𝑐𝑔</m:t>
                        </m:r>
                      </m:sub>
                    </m:sSub>
                    <m:r>
                      <a:rPr lang="en-US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1600" dirty="0"/>
              </a:p>
              <a:p>
                <a:pPr marL="338137" lvl="1" indent="0">
                  <a:buNone/>
                </a:pPr>
                <a:endParaRPr lang="en-US" sz="1600" dirty="0"/>
              </a:p>
              <a:p>
                <a:endParaRPr lang="en-US" sz="1800" dirty="0"/>
              </a:p>
            </p:txBody>
          </p:sp>
        </mc:Choice>
        <mc:Fallback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215166BB-A417-4FD0-8296-CA8F21B6FB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658284" y="1052514"/>
                <a:ext cx="6701413" cy="5405437"/>
              </a:xfrm>
              <a:blipFill>
                <a:blip r:embed="rId3"/>
                <a:stretch>
                  <a:fillRect l="-728" t="-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1F4054-644E-44FE-87C2-0933936A532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8043863" y="6621463"/>
            <a:ext cx="4148137" cy="242887"/>
          </a:xfrm>
        </p:spPr>
        <p:txBody>
          <a:bodyPr/>
          <a:lstStyle/>
          <a:p>
            <a:r>
              <a:rPr lang="en-US"/>
              <a:t>MSFC-EV31-initials-YYYMMDD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3ABD23-CC3C-4F06-A7BC-91473605BF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6595" y="932578"/>
            <a:ext cx="4083557" cy="2510718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EE4F18FE-52EE-45D4-BE2A-F6F947A16B86}"/>
              </a:ext>
            </a:extLst>
          </p:cNvPr>
          <p:cNvGrpSpPr/>
          <p:nvPr/>
        </p:nvGrpSpPr>
        <p:grpSpPr>
          <a:xfrm>
            <a:off x="7672147" y="3755232"/>
            <a:ext cx="4315264" cy="1675587"/>
            <a:chOff x="4699039" y="3404527"/>
            <a:chExt cx="4315264" cy="1675587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35E2E93-BCC9-4D55-9A70-CEC67F97C3B2}"/>
                </a:ext>
              </a:extLst>
            </p:cNvPr>
            <p:cNvSpPr/>
            <p:nvPr/>
          </p:nvSpPr>
          <p:spPr bwMode="auto">
            <a:xfrm>
              <a:off x="5178892" y="4886500"/>
              <a:ext cx="91440" cy="92279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hangingPunct="0"/>
              <a:endParaRPr lang="en-US" sz="900">
                <a:solidFill>
                  <a:srgbClr val="666666"/>
                </a:solidFill>
                <a:latin typeface="55 Helvetica Roman" pitchFamily="1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BF44A56-CCB2-4010-A4D3-3419C2532C21}"/>
                </a:ext>
              </a:extLst>
            </p:cNvPr>
            <p:cNvSpPr/>
            <p:nvPr/>
          </p:nvSpPr>
          <p:spPr bwMode="auto">
            <a:xfrm>
              <a:off x="6726704" y="4882393"/>
              <a:ext cx="91440" cy="92279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hangingPunct="0"/>
              <a:endParaRPr lang="en-US" sz="900">
                <a:solidFill>
                  <a:srgbClr val="666666"/>
                </a:solidFill>
                <a:latin typeface="55 Helvetica Roman" pitchFamily="1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491D508-D63E-4FE1-BCDA-CA4AB5240AE7}"/>
                </a:ext>
              </a:extLst>
            </p:cNvPr>
            <p:cNvSpPr/>
            <p:nvPr/>
          </p:nvSpPr>
          <p:spPr bwMode="auto">
            <a:xfrm>
              <a:off x="8274516" y="4882393"/>
              <a:ext cx="91440" cy="92279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hangingPunct="0"/>
              <a:endParaRPr lang="en-US" sz="900">
                <a:solidFill>
                  <a:srgbClr val="666666"/>
                </a:solidFill>
                <a:latin typeface="55 Helvetica Roman" pitchFamily="1" charset="0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FEBED2D-EC56-4D8E-B155-63DB5FACC0BA}"/>
                </a:ext>
              </a:extLst>
            </p:cNvPr>
            <p:cNvSpPr/>
            <p:nvPr/>
          </p:nvSpPr>
          <p:spPr bwMode="auto">
            <a:xfrm>
              <a:off x="5224463" y="3948114"/>
              <a:ext cx="3100387" cy="976312"/>
            </a:xfrm>
            <a:custGeom>
              <a:avLst/>
              <a:gdLst>
                <a:gd name="connsiteX0" fmla="*/ 0 w 3100387"/>
                <a:gd name="connsiteY0" fmla="*/ 966787 h 966787"/>
                <a:gd name="connsiteX1" fmla="*/ 1524000 w 3100387"/>
                <a:gd name="connsiteY1" fmla="*/ 0 h 966787"/>
                <a:gd name="connsiteX2" fmla="*/ 3100387 w 3100387"/>
                <a:gd name="connsiteY2" fmla="*/ 966787 h 966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00387" h="966787">
                  <a:moveTo>
                    <a:pt x="0" y="966787"/>
                  </a:moveTo>
                  <a:cubicBezTo>
                    <a:pt x="503634" y="483393"/>
                    <a:pt x="1007269" y="0"/>
                    <a:pt x="1524000" y="0"/>
                  </a:cubicBezTo>
                  <a:cubicBezTo>
                    <a:pt x="2040731" y="0"/>
                    <a:pt x="2570559" y="483393"/>
                    <a:pt x="3100387" y="966787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hangingPunct="0"/>
              <a:endParaRPr lang="en-US" sz="900">
                <a:solidFill>
                  <a:srgbClr val="666666"/>
                </a:solidFill>
                <a:latin typeface="55 Helvetica Roman" pitchFamily="1" charset="0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97CF797-597F-44B2-AFDF-93C65DF0D38B}"/>
                </a:ext>
              </a:extLst>
            </p:cNvPr>
            <p:cNvSpPr/>
            <p:nvPr/>
          </p:nvSpPr>
          <p:spPr bwMode="auto">
            <a:xfrm>
              <a:off x="5219700" y="3948113"/>
              <a:ext cx="3109913" cy="1071826"/>
            </a:xfrm>
            <a:custGeom>
              <a:avLst/>
              <a:gdLst>
                <a:gd name="connsiteX0" fmla="*/ 0 w 3109913"/>
                <a:gd name="connsiteY0" fmla="*/ 0 h 1071826"/>
                <a:gd name="connsiteX1" fmla="*/ 1557338 w 3109913"/>
                <a:gd name="connsiteY1" fmla="*/ 976312 h 1071826"/>
                <a:gd name="connsiteX2" fmla="*/ 3109913 w 3109913"/>
                <a:gd name="connsiteY2" fmla="*/ 981075 h 1071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09913" h="1071826">
                  <a:moveTo>
                    <a:pt x="0" y="0"/>
                  </a:moveTo>
                  <a:cubicBezTo>
                    <a:pt x="519509" y="406400"/>
                    <a:pt x="1039019" y="812800"/>
                    <a:pt x="1557338" y="976312"/>
                  </a:cubicBezTo>
                  <a:cubicBezTo>
                    <a:pt x="2075657" y="1139825"/>
                    <a:pt x="2592785" y="1060450"/>
                    <a:pt x="3109913" y="981075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hangingPunct="0"/>
              <a:endParaRPr lang="en-US" sz="900">
                <a:solidFill>
                  <a:srgbClr val="666666"/>
                </a:solidFill>
                <a:latin typeface="55 Helvetica Roman" pitchFamily="1" charset="0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2B0CBE3-C457-45E4-817E-E3CE1DAC77A3}"/>
                </a:ext>
              </a:extLst>
            </p:cNvPr>
            <p:cNvSpPr/>
            <p:nvPr/>
          </p:nvSpPr>
          <p:spPr bwMode="auto">
            <a:xfrm>
              <a:off x="5219700" y="3943350"/>
              <a:ext cx="3105150" cy="1080700"/>
            </a:xfrm>
            <a:custGeom>
              <a:avLst/>
              <a:gdLst>
                <a:gd name="connsiteX0" fmla="*/ 3105150 w 3105150"/>
                <a:gd name="connsiteY0" fmla="*/ 0 h 1080700"/>
                <a:gd name="connsiteX1" fmla="*/ 1557338 w 3105150"/>
                <a:gd name="connsiteY1" fmla="*/ 985838 h 1080700"/>
                <a:gd name="connsiteX2" fmla="*/ 0 w 3105150"/>
                <a:gd name="connsiteY2" fmla="*/ 985838 h 108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05150" h="1080700">
                  <a:moveTo>
                    <a:pt x="3105150" y="0"/>
                  </a:moveTo>
                  <a:cubicBezTo>
                    <a:pt x="2590006" y="410766"/>
                    <a:pt x="2074863" y="821532"/>
                    <a:pt x="1557338" y="985838"/>
                  </a:cubicBezTo>
                  <a:cubicBezTo>
                    <a:pt x="1039813" y="1150144"/>
                    <a:pt x="519906" y="1067991"/>
                    <a:pt x="0" y="985838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hangingPunct="0"/>
              <a:endParaRPr lang="en-US" sz="900">
                <a:solidFill>
                  <a:srgbClr val="666666"/>
                </a:solidFill>
                <a:latin typeface="55 Helvetica Roman" pitchFamily="1" charset="0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DD3A070-3F43-4920-A254-2671A744ECA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770397" y="3711473"/>
              <a:ext cx="0" cy="121286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666456E-E0BC-42FA-A5B4-FB6393ACC194}"/>
                </a:ext>
              </a:extLst>
            </p:cNvPr>
            <p:cNvCxnSpPr/>
            <p:nvPr/>
          </p:nvCxnSpPr>
          <p:spPr bwMode="auto">
            <a:xfrm flipV="1">
              <a:off x="5005388" y="4924338"/>
              <a:ext cx="3533775" cy="8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E75F1FC-FCF4-4696-A6A4-1D14FD080079}"/>
                </a:ext>
              </a:extLst>
            </p:cNvPr>
            <p:cNvSpPr/>
            <p:nvPr/>
          </p:nvSpPr>
          <p:spPr bwMode="auto">
            <a:xfrm>
              <a:off x="5219700" y="3943350"/>
              <a:ext cx="3100387" cy="981075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hangingPunct="0"/>
              <a:endParaRPr lang="en-US" sz="900">
                <a:solidFill>
                  <a:srgbClr val="666666"/>
                </a:solidFill>
                <a:latin typeface="55 Helvetica Roman" pitchFamily="1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02FBACF-704E-4493-BC3E-99E485656CAB}"/>
                </a:ext>
              </a:extLst>
            </p:cNvPr>
            <p:cNvSpPr txBox="1"/>
            <p:nvPr/>
          </p:nvSpPr>
          <p:spPr>
            <a:xfrm>
              <a:off x="8539163" y="4710782"/>
              <a:ext cx="3894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55FDED8-E464-4005-BB50-A280756236A0}"/>
                </a:ext>
              </a:extLst>
            </p:cNvPr>
            <p:cNvSpPr txBox="1"/>
            <p:nvPr/>
          </p:nvSpPr>
          <p:spPr>
            <a:xfrm>
              <a:off x="8291492" y="3787080"/>
              <a:ext cx="7228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(1,1)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D64E8DC-289C-49EA-961E-E6E97FDE0C4E}"/>
                </a:ext>
              </a:extLst>
            </p:cNvPr>
            <p:cNvSpPr txBox="1"/>
            <p:nvPr/>
          </p:nvSpPr>
          <p:spPr>
            <a:xfrm>
              <a:off x="4699039" y="3792011"/>
              <a:ext cx="7228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(-1,1)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56997D3-408E-4F02-AD2A-4170AEDA3CB2}"/>
                </a:ext>
              </a:extLst>
            </p:cNvPr>
            <p:cNvSpPr txBox="1"/>
            <p:nvPr/>
          </p:nvSpPr>
          <p:spPr>
            <a:xfrm>
              <a:off x="6726704" y="3751189"/>
              <a:ext cx="7228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(0,1)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E83A482-9561-4D6B-9FA1-74538B091DBA}"/>
                </a:ext>
              </a:extLst>
            </p:cNvPr>
            <p:cNvSpPr txBox="1"/>
            <p:nvPr/>
          </p:nvSpPr>
          <p:spPr>
            <a:xfrm>
              <a:off x="6504484" y="3404527"/>
              <a:ext cx="7228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P(t)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89E9B62-B52D-E1AC-A97D-5E841E353042}"/>
                  </a:ext>
                </a:extLst>
              </p:cNvPr>
              <p:cNvSpPr txBox="1"/>
              <p:nvPr/>
            </p:nvSpPr>
            <p:spPr>
              <a:xfrm>
                <a:off x="8133213" y="1548240"/>
                <a:ext cx="523489" cy="369332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89E9B62-B52D-E1AC-A97D-5E841E3530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3213" y="1548240"/>
                <a:ext cx="52348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BD525FA-B6BC-9E76-64E6-8B459A61CFA8}"/>
                  </a:ext>
                </a:extLst>
              </p:cNvPr>
              <p:cNvSpPr txBox="1"/>
              <p:nvPr/>
            </p:nvSpPr>
            <p:spPr>
              <a:xfrm>
                <a:off x="8772310" y="1548240"/>
                <a:ext cx="523489" cy="369332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BD525FA-B6BC-9E76-64E6-8B459A61CF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2310" y="1548240"/>
                <a:ext cx="52348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E587FE2-ADDE-E10D-A528-8B4BEB60AC1E}"/>
                  </a:ext>
                </a:extLst>
              </p:cNvPr>
              <p:cNvSpPr txBox="1"/>
              <p:nvPr/>
            </p:nvSpPr>
            <p:spPr>
              <a:xfrm>
                <a:off x="9671934" y="1283616"/>
                <a:ext cx="523489" cy="369332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E587FE2-ADDE-E10D-A528-8B4BEB60AC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1934" y="1283616"/>
                <a:ext cx="523489" cy="369332"/>
              </a:xfrm>
              <a:prstGeom prst="rect">
                <a:avLst/>
              </a:prstGeom>
              <a:blipFill>
                <a:blip r:embed="rId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>
            <a:extLst>
              <a:ext uri="{FF2B5EF4-FFF2-40B4-BE49-F238E27FC236}">
                <a16:creationId xmlns:a16="http://schemas.microsoft.com/office/drawing/2014/main" id="{6555A010-CC02-F33D-E6FC-785A4DCE9555}"/>
              </a:ext>
            </a:extLst>
          </p:cNvPr>
          <p:cNvSpPr/>
          <p:nvPr/>
        </p:nvSpPr>
        <p:spPr bwMode="auto">
          <a:xfrm>
            <a:off x="8043863" y="1283616"/>
            <a:ext cx="108137" cy="1386348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>
              <a:ln>
                <a:noFill/>
              </a:ln>
              <a:solidFill>
                <a:srgbClr val="666666"/>
              </a:solidFill>
              <a:effectLst/>
              <a:latin typeface="55 Helvetica Roman" pitchFamily="1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8FE8AC1-1292-6E39-2EE6-FE5D73F9B7E3}"/>
              </a:ext>
            </a:extLst>
          </p:cNvPr>
          <p:cNvSpPr/>
          <p:nvPr/>
        </p:nvSpPr>
        <p:spPr bwMode="auto">
          <a:xfrm>
            <a:off x="7735832" y="928467"/>
            <a:ext cx="803483" cy="464084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>
              <a:ln>
                <a:noFill/>
              </a:ln>
              <a:solidFill>
                <a:srgbClr val="666666"/>
              </a:solidFill>
              <a:effectLst/>
              <a:latin typeface="55 Helvetica Roman" pitchFamily="1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AE4940A-4769-1CD2-94AE-C6E4A2182206}"/>
              </a:ext>
            </a:extLst>
          </p:cNvPr>
          <p:cNvSpPr/>
          <p:nvPr/>
        </p:nvSpPr>
        <p:spPr bwMode="auto">
          <a:xfrm>
            <a:off x="11264600" y="886658"/>
            <a:ext cx="803483" cy="1331417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>
              <a:ln>
                <a:noFill/>
              </a:ln>
              <a:solidFill>
                <a:srgbClr val="666666"/>
              </a:solidFill>
              <a:effectLst/>
              <a:latin typeface="55 Helvetica Roman" pitchFamily="1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D2CDA23-09BF-558B-FC30-0883F5ED42F8}"/>
              </a:ext>
            </a:extLst>
          </p:cNvPr>
          <p:cNvSpPr/>
          <p:nvPr/>
        </p:nvSpPr>
        <p:spPr bwMode="auto">
          <a:xfrm>
            <a:off x="9281499" y="2001330"/>
            <a:ext cx="418313" cy="359189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>
              <a:ln>
                <a:noFill/>
              </a:ln>
              <a:solidFill>
                <a:srgbClr val="666666"/>
              </a:solidFill>
              <a:effectLst/>
              <a:latin typeface="55 Helvetica Roman" pitchFamily="1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30D1778-B74B-CB42-66E2-8CA8FC5187C1}"/>
              </a:ext>
            </a:extLst>
          </p:cNvPr>
          <p:cNvSpPr/>
          <p:nvPr/>
        </p:nvSpPr>
        <p:spPr bwMode="auto">
          <a:xfrm>
            <a:off x="10598545" y="1588562"/>
            <a:ext cx="418313" cy="359189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>
              <a:ln>
                <a:noFill/>
              </a:ln>
              <a:solidFill>
                <a:srgbClr val="666666"/>
              </a:solidFill>
              <a:effectLst/>
              <a:latin typeface="55 Helvetica Roman" pitchFamily="1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2970BCC-4ABF-A98D-64F6-23D18641CC8F}"/>
              </a:ext>
            </a:extLst>
          </p:cNvPr>
          <p:cNvSpPr/>
          <p:nvPr/>
        </p:nvSpPr>
        <p:spPr bwMode="auto">
          <a:xfrm>
            <a:off x="10022339" y="1652948"/>
            <a:ext cx="345590" cy="294803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>
              <a:ln>
                <a:noFill/>
              </a:ln>
              <a:solidFill>
                <a:srgbClr val="666666"/>
              </a:solidFill>
              <a:effectLst/>
              <a:latin typeface="55 Helvetica Roman" pitchFamily="1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1BC865F-EBF5-62B0-9584-9556E209B78F}"/>
                  </a:ext>
                </a:extLst>
              </p:cNvPr>
              <p:cNvSpPr txBox="1"/>
              <p:nvPr/>
            </p:nvSpPr>
            <p:spPr>
              <a:xfrm>
                <a:off x="9924223" y="1591847"/>
                <a:ext cx="5234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1052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1052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1052A0"/>
                              </a:solidFill>
                              <a:latin typeface="Cambria Math" panose="02040503050406030204" pitchFamily="18" charset="0"/>
                            </a:rPr>
                            <m:t>𝑠𝑐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1052A0"/>
                  </a:solidFill>
                </a:endParaRP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1BC865F-EBF5-62B0-9584-9556E209B7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4223" y="1591847"/>
                <a:ext cx="52348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8565004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Indirect Monitoring Options, Optimized Weighting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2C2F7EA-524D-BA41-B822-D220B0F8B002}" type="slidenum">
              <a:rPr lang="en-US" smtClean="0">
                <a:cs typeface="+mn-cs"/>
              </a:rPr>
              <a:pPr>
                <a:defRPr/>
              </a:pPr>
              <a:t>7</a:t>
            </a:fld>
            <a:endParaRPr lang="en-US" dirty="0"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3"/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658285" y="1052514"/>
                <a:ext cx="6727708" cy="5405437"/>
              </a:xfrm>
            </p:spPr>
            <p:txBody>
              <a:bodyPr/>
              <a:lstStyle/>
              <a:p>
                <a:pPr>
                  <a:spcAft>
                    <a:spcPts val="600"/>
                  </a:spcAft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Monitor PEQ load at station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𝒔𝒄</m:t>
                        </m:r>
                      </m:sub>
                    </m:sSub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600"/>
                  </a:spcAft>
                </a:pP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We can use combination of 3 accelerometers to optimize correlation (CG)</a:t>
                </a:r>
              </a:p>
              <a:p>
                <a:pPr>
                  <a:spcAft>
                    <a:spcPts val="600"/>
                  </a:spcAft>
                </a:pP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Below is a correlation of PEQ loads at station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𝒔𝒄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to an optimized combination of accelerations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spcAft>
                    <a:spcPts val="600"/>
                  </a:spcAft>
                </a:pP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This results in PEQ loads that are highly correlated to the measured acceleration with slope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𝑲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spcAft>
                    <a:spcPts val="600"/>
                  </a:spcAft>
                  <a:buNone/>
                </a:pP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658285" y="1052514"/>
                <a:ext cx="6727708" cy="5405437"/>
              </a:xfrm>
              <a:blipFill>
                <a:blip r:embed="rId2"/>
                <a:stretch>
                  <a:fillRect l="-996" t="-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8043863" y="6621463"/>
            <a:ext cx="4148137" cy="242887"/>
          </a:xfrm>
        </p:spPr>
        <p:txBody>
          <a:bodyPr/>
          <a:lstStyle/>
          <a:p>
            <a:r>
              <a:rPr lang="en-US" dirty="0"/>
              <a:t>MSFC-EV31-SRH-20180213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0A9F4F-063F-4D84-944D-CADD244306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5526" y="1873529"/>
            <a:ext cx="4667362" cy="350052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9ECF20C-91D6-4FA8-A762-13D38352B3DB}"/>
                  </a:ext>
                </a:extLst>
              </p:cNvPr>
              <p:cNvSpPr txBox="1"/>
              <p:nvPr/>
            </p:nvSpPr>
            <p:spPr>
              <a:xfrm>
                <a:off x="963571" y="3867449"/>
                <a:ext cx="5810855" cy="3944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chemeClr val="bg1"/>
                    </a:solidFill>
                    <a:latin typeface="Century Gothic" panose="020B0502020202020204" pitchFamily="34" charset="0"/>
                    <a:cs typeface="Arial Narrow"/>
                  </a:rPr>
                  <a:t>Combined Acceleration: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rPr>
                      <m:t>+ </m:t>
                    </m:r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sub>
                    </m:sSub>
                  </m:oMath>
                </a14:m>
                <a:endParaRPr lang="en-US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9ECF20C-91D6-4FA8-A762-13D38352B3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571" y="3867449"/>
                <a:ext cx="5810855" cy="394403"/>
              </a:xfrm>
              <a:prstGeom prst="rect">
                <a:avLst/>
              </a:prstGeom>
              <a:blipFill>
                <a:blip r:embed="rId4"/>
                <a:stretch>
                  <a:fillRect l="-525"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2022E8B3-7FB2-780A-1D29-CA76B678C0D2}"/>
              </a:ext>
            </a:extLst>
          </p:cNvPr>
          <p:cNvSpPr/>
          <p:nvPr/>
        </p:nvSpPr>
        <p:spPr bwMode="auto">
          <a:xfrm>
            <a:off x="7767484" y="5014452"/>
            <a:ext cx="3873910" cy="167148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>
              <a:ln>
                <a:noFill/>
              </a:ln>
              <a:solidFill>
                <a:srgbClr val="666666"/>
              </a:solidFill>
              <a:effectLst/>
              <a:latin typeface="55 Helvetica Roman" pitchFamily="1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9D95F7-CB79-6600-5715-0581282E43FD}"/>
              </a:ext>
            </a:extLst>
          </p:cNvPr>
          <p:cNvSpPr/>
          <p:nvPr/>
        </p:nvSpPr>
        <p:spPr bwMode="auto">
          <a:xfrm>
            <a:off x="7767484" y="1991032"/>
            <a:ext cx="145029" cy="3030702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>
              <a:ln>
                <a:noFill/>
              </a:ln>
              <a:solidFill>
                <a:srgbClr val="666666"/>
              </a:solidFill>
              <a:effectLst/>
              <a:latin typeface="55 Helvetica Roman" pitchFamily="1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DC39A56-03C9-9AA0-55F0-59AB0FD85FD3}"/>
              </a:ext>
            </a:extLst>
          </p:cNvPr>
          <p:cNvSpPr/>
          <p:nvPr/>
        </p:nvSpPr>
        <p:spPr bwMode="auto">
          <a:xfrm>
            <a:off x="7918505" y="1592907"/>
            <a:ext cx="306179" cy="52299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>
              <a:ln>
                <a:noFill/>
              </a:ln>
              <a:solidFill>
                <a:srgbClr val="666666"/>
              </a:solidFill>
              <a:effectLst/>
              <a:latin typeface="55 Helvetica Roman" pitchFamily="1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D66C84-AE18-BC0F-F109-35A8AA0C4095}"/>
              </a:ext>
            </a:extLst>
          </p:cNvPr>
          <p:cNvSpPr txBox="1"/>
          <p:nvPr/>
        </p:nvSpPr>
        <p:spPr>
          <a:xfrm>
            <a:off x="8519651" y="5054064"/>
            <a:ext cx="2546555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Combined Acceleration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8D7D05B-B160-86E4-D596-39EAB4FEC646}"/>
                  </a:ext>
                </a:extLst>
              </p:cNvPr>
              <p:cNvSpPr txBox="1"/>
              <p:nvPr/>
            </p:nvSpPr>
            <p:spPr>
              <a:xfrm rot="16200000">
                <a:off x="6354457" y="3003443"/>
                <a:ext cx="2546555" cy="369332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PEQ at Station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𝑠𝑐</m:t>
                        </m:r>
                      </m:sub>
                    </m:sSub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8D7D05B-B160-86E4-D596-39EAB4FEC6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6354457" y="3003443"/>
                <a:ext cx="2546555" cy="369332"/>
              </a:xfrm>
              <a:prstGeom prst="rect">
                <a:avLst/>
              </a:prstGeom>
              <a:blipFill>
                <a:blip r:embed="rId5"/>
                <a:stretch>
                  <a:fillRect l="-9836" r="-24590" b="-1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8517075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DA9762-BD22-C3FA-6F17-E78D065A50B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72C2F7EA-524D-BA41-B822-D220B0F8B002}" type="slidenum">
              <a:rPr lang="en-US" smtClean="0">
                <a:cs typeface="+mn-cs"/>
              </a:rPr>
              <a:pPr>
                <a:defRPr/>
              </a:pPr>
              <a:t>8</a:t>
            </a:fld>
            <a:endParaRPr lang="en-US" dirty="0"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2D300AC-90BE-BC79-3C69-42D13092D0F8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Note this slope is consistent with the mass above section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𝒔𝒄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and moment arm to station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𝒄𝒈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The Free Body Diagram below illustrates the relationship between the moment at the section cut and inertial force due to lateral acceleration</a:t>
                </a:r>
              </a:p>
              <a:p>
                <a:r>
                  <a:rPr lang="en-US" dirty="0"/>
                  <a:t>This relationship and high correlation between the PEQ and lateral acceleration suggest this load is purely inertial</a:t>
                </a:r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2D300AC-90BE-BC79-3C69-42D13092D0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 l="-370" t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DF6CA4-6123-8322-FF0B-40EAE43DDE1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MSFC-EV31-initials-YYYMMDD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1838763-1505-0B58-77A4-CA1C0B40A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PEQ Optimization, Inertial Force Relationship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B5B83F-0347-5B4F-0B87-4DDA939C15EF}"/>
              </a:ext>
            </a:extLst>
          </p:cNvPr>
          <p:cNvSpPr/>
          <p:nvPr/>
        </p:nvSpPr>
        <p:spPr bwMode="auto">
          <a:xfrm>
            <a:off x="3152485" y="2640162"/>
            <a:ext cx="1083076" cy="3431219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hangingPunct="0"/>
            <a:endParaRPr lang="en-US" sz="900">
              <a:solidFill>
                <a:srgbClr val="666666"/>
              </a:solidFill>
              <a:latin typeface="55 Helvetica Roman" pitchFamily="1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97CF686-C0B7-16AA-FDF3-FDCD4706247E}"/>
              </a:ext>
            </a:extLst>
          </p:cNvPr>
          <p:cNvGrpSpPr/>
          <p:nvPr/>
        </p:nvGrpSpPr>
        <p:grpSpPr>
          <a:xfrm>
            <a:off x="2840893" y="5459929"/>
            <a:ext cx="1706260" cy="408372"/>
            <a:chOff x="3604334" y="4500979"/>
            <a:chExt cx="2016710" cy="408372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B4854788-B93E-355B-CFC5-5D10E3F2C4BE}"/>
                </a:ext>
              </a:extLst>
            </p:cNvPr>
            <p:cNvCxnSpPr/>
            <p:nvPr/>
          </p:nvCxnSpPr>
          <p:spPr bwMode="auto">
            <a:xfrm flipV="1">
              <a:off x="3604334" y="4500979"/>
              <a:ext cx="0" cy="40837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5D9B8C7-32C8-FA28-2712-51342E7B3385}"/>
                </a:ext>
              </a:extLst>
            </p:cNvPr>
            <p:cNvCxnSpPr/>
            <p:nvPr/>
          </p:nvCxnSpPr>
          <p:spPr bwMode="auto">
            <a:xfrm flipV="1">
              <a:off x="5621044" y="4500979"/>
              <a:ext cx="0" cy="40837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5B659ED-010E-0EEA-8172-4CC1F977219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604334" y="4909351"/>
              <a:ext cx="201671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BAE1105-90BC-BF6D-74FD-8EFB7E1CF751}"/>
              </a:ext>
            </a:extLst>
          </p:cNvPr>
          <p:cNvCxnSpPr/>
          <p:nvPr/>
        </p:nvCxnSpPr>
        <p:spPr bwMode="auto">
          <a:xfrm>
            <a:off x="4403166" y="5130348"/>
            <a:ext cx="584179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DF954E4-7DB8-E987-4767-DEDE404C78A9}"/>
              </a:ext>
            </a:extLst>
          </p:cNvPr>
          <p:cNvCxnSpPr/>
          <p:nvPr/>
        </p:nvCxnSpPr>
        <p:spPr bwMode="auto">
          <a:xfrm>
            <a:off x="4403166" y="4065752"/>
            <a:ext cx="584179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EC52B13-A2AF-6DFE-7C20-B12F92939646}"/>
              </a:ext>
            </a:extLst>
          </p:cNvPr>
          <p:cNvCxnSpPr/>
          <p:nvPr/>
        </p:nvCxnSpPr>
        <p:spPr bwMode="auto">
          <a:xfrm>
            <a:off x="4438144" y="2968120"/>
            <a:ext cx="584179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E62A2C6-E332-885D-FBE3-01A8EF4D2844}"/>
              </a:ext>
            </a:extLst>
          </p:cNvPr>
          <p:cNvGrpSpPr/>
          <p:nvPr/>
        </p:nvGrpSpPr>
        <p:grpSpPr>
          <a:xfrm>
            <a:off x="3471021" y="3714203"/>
            <a:ext cx="402890" cy="402890"/>
            <a:chOff x="3733812" y="4116080"/>
            <a:chExt cx="402890" cy="402890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1970CA19-D1AC-F5D9-E1D8-16F9B94325CE}"/>
                </a:ext>
              </a:extLst>
            </p:cNvPr>
            <p:cNvSpPr/>
            <p:nvPr/>
          </p:nvSpPr>
          <p:spPr bwMode="auto">
            <a:xfrm>
              <a:off x="3777198" y="4152144"/>
              <a:ext cx="322244" cy="319556"/>
            </a:xfrm>
            <a:prstGeom prst="ellipse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hangingPunct="0"/>
              <a:endParaRPr lang="en-US" sz="900">
                <a:solidFill>
                  <a:srgbClr val="666666"/>
                </a:solidFill>
                <a:latin typeface="55 Helvetica Roman" pitchFamily="1" charset="0"/>
              </a:endParaRPr>
            </a:p>
          </p:txBody>
        </p:sp>
        <p:pic>
          <p:nvPicPr>
            <p:cNvPr id="1026" name="Picture 2" descr="Centre of Gravity&quot; Sticker for Sale by CORESG | Redbubble">
              <a:extLst>
                <a:ext uri="{FF2B5EF4-FFF2-40B4-BE49-F238E27FC236}">
                  <a16:creationId xmlns:a16="http://schemas.microsoft.com/office/drawing/2014/main" id="{3822E631-1D3B-97B0-9890-17FF623729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35294" y1="32353" x2="35294" y2="323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812" y="4116080"/>
              <a:ext cx="402890" cy="402890"/>
            </a:xfrm>
            <a:prstGeom prst="rect">
              <a:avLst/>
            </a:prstGeom>
            <a:noFill/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8397395-B40A-3587-AB7D-5C26C3841CA7}"/>
                  </a:ext>
                </a:extLst>
              </p:cNvPr>
              <p:cNvSpPr txBox="1"/>
              <p:nvPr/>
            </p:nvSpPr>
            <p:spPr>
              <a:xfrm>
                <a:off x="1665030" y="3721217"/>
                <a:ext cx="932154" cy="3919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𝑐𝑔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8397395-B40A-3587-AB7D-5C26C3841C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030" y="3721217"/>
                <a:ext cx="932154" cy="391902"/>
              </a:xfrm>
              <a:prstGeom prst="rect">
                <a:avLst/>
              </a:prstGeom>
              <a:blipFill>
                <a:blip r:embed="rId5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697968E-6FDA-4D05-ADFC-3F15000944B8}"/>
              </a:ext>
            </a:extLst>
          </p:cNvPr>
          <p:cNvCxnSpPr>
            <a:cxnSpLocks/>
          </p:cNvCxnSpPr>
          <p:nvPr/>
        </p:nvCxnSpPr>
        <p:spPr bwMode="auto">
          <a:xfrm>
            <a:off x="3664571" y="3915648"/>
            <a:ext cx="1553592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5C5BEE6-F52A-7F03-BF52-046A4487874D}"/>
                  </a:ext>
                </a:extLst>
              </p:cNvPr>
              <p:cNvSpPr txBox="1"/>
              <p:nvPr/>
            </p:nvSpPr>
            <p:spPr>
              <a:xfrm>
                <a:off x="4432248" y="3446786"/>
                <a:ext cx="1970289" cy="3919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𝑖𝑛𝑒𝑟𝑡𝑖𝑎𝑙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𝑠𝑐</m:t>
                          </m:r>
                        </m:sub>
                      </m:sSub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𝑐𝑔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5C5BEE6-F52A-7F03-BF52-046A448787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2248" y="3446786"/>
                <a:ext cx="1970289" cy="391902"/>
              </a:xfrm>
              <a:prstGeom prst="rect">
                <a:avLst/>
              </a:prstGeom>
              <a:blipFill>
                <a:blip r:embed="rId6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98C0620-D7A3-65BE-CC7F-AFD5B2DDF545}"/>
              </a:ext>
            </a:extLst>
          </p:cNvPr>
          <p:cNvCxnSpPr/>
          <p:nvPr/>
        </p:nvCxnSpPr>
        <p:spPr bwMode="auto">
          <a:xfrm flipH="1">
            <a:off x="2996689" y="5868302"/>
            <a:ext cx="303898" cy="27410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3CFCDFB-E5E8-5188-8EF4-89681A3CAE17}"/>
              </a:ext>
            </a:extLst>
          </p:cNvPr>
          <p:cNvCxnSpPr/>
          <p:nvPr/>
        </p:nvCxnSpPr>
        <p:spPr bwMode="auto">
          <a:xfrm flipH="1">
            <a:off x="3334040" y="5868301"/>
            <a:ext cx="303898" cy="27410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BD1FB4C-24DE-374F-0810-B45AFC9E22BA}"/>
              </a:ext>
            </a:extLst>
          </p:cNvPr>
          <p:cNvCxnSpPr/>
          <p:nvPr/>
        </p:nvCxnSpPr>
        <p:spPr bwMode="auto">
          <a:xfrm flipH="1">
            <a:off x="3691206" y="5870849"/>
            <a:ext cx="303898" cy="27410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32F3BBB-A994-CBA4-B2AD-403D78A068AA}"/>
              </a:ext>
            </a:extLst>
          </p:cNvPr>
          <p:cNvCxnSpPr/>
          <p:nvPr/>
        </p:nvCxnSpPr>
        <p:spPr bwMode="auto">
          <a:xfrm flipH="1">
            <a:off x="3996683" y="5879726"/>
            <a:ext cx="303898" cy="27410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5" name="Picture 44">
            <a:extLst>
              <a:ext uri="{FF2B5EF4-FFF2-40B4-BE49-F238E27FC236}">
                <a16:creationId xmlns:a16="http://schemas.microsoft.com/office/drawing/2014/main" id="{AC67E617-E419-439B-A573-46167F2D69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56383" y="5596237"/>
            <a:ext cx="560881" cy="5669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7151E5D-B2D9-A5B3-A2A8-FB13844B67E2}"/>
                  </a:ext>
                </a:extLst>
              </p:cNvPr>
              <p:cNvSpPr txBox="1"/>
              <p:nvPr/>
            </p:nvSpPr>
            <p:spPr>
              <a:xfrm>
                <a:off x="3663979" y="6099819"/>
                <a:ext cx="27498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𝑖𝑛𝑒𝑟𝑡𝑖𝑎𝑙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𝑖𝑛𝑒𝑟𝑡𝑖𝑎𝑙</m:t>
                          </m:r>
                        </m:sub>
                      </m:sSub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𝑀𝐴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7151E5D-B2D9-A5B3-A2A8-FB13844B67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3979" y="6099819"/>
                <a:ext cx="2749889" cy="369332"/>
              </a:xfrm>
              <a:prstGeom prst="rect">
                <a:avLst/>
              </a:prstGeom>
              <a:blipFill>
                <a:blip r:embed="rId9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4566F18-DBDD-80F2-DB40-35FD8EF23EA8}"/>
                  </a:ext>
                </a:extLst>
              </p:cNvPr>
              <p:cNvSpPr txBox="1"/>
              <p:nvPr/>
            </p:nvSpPr>
            <p:spPr>
              <a:xfrm>
                <a:off x="2257322" y="5497196"/>
                <a:ext cx="6449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𝑠𝑐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4566F18-DBDD-80F2-DB40-35FD8EF23E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7322" y="5497196"/>
                <a:ext cx="644982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D058A69-6BF2-3C04-C96B-317A4CE6D58C}"/>
                  </a:ext>
                </a:extLst>
              </p:cNvPr>
              <p:cNvSpPr txBox="1"/>
              <p:nvPr/>
            </p:nvSpPr>
            <p:spPr>
              <a:xfrm>
                <a:off x="7011323" y="4113119"/>
                <a:ext cx="1696618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𝐸𝑄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𝑖𝑛𝑒𝑟𝑡𝑖𝑎𝑙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D058A69-6BF2-3C04-C96B-317A4CE6D5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1323" y="4113119"/>
                <a:ext cx="1696618" cy="51860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9951340-E639-58F2-EF06-61AD4424D972}"/>
                  </a:ext>
                </a:extLst>
              </p:cNvPr>
              <p:cNvSpPr txBox="1"/>
              <p:nvPr/>
            </p:nvSpPr>
            <p:spPr>
              <a:xfrm>
                <a:off x="7006407" y="3160778"/>
                <a:ext cx="293878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𝑠𝑐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mass above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𝑠𝑐</m:t>
                        </m:r>
                      </m:sub>
                    </m:sSub>
                  </m:oMath>
                </a14:m>
                <a:endPara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9951340-E639-58F2-EF06-61AD4424D9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6407" y="3160778"/>
                <a:ext cx="2938781" cy="369332"/>
              </a:xfrm>
              <a:prstGeom prst="rect">
                <a:avLst/>
              </a:prstGeom>
              <a:blipFill>
                <a:blip r:embed="rId12"/>
                <a:stretch>
                  <a:fillRect t="-1000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69753CB-FA0F-70F2-D1D9-264A08533A72}"/>
                  </a:ext>
                </a:extLst>
              </p:cNvPr>
              <p:cNvSpPr txBox="1"/>
              <p:nvPr/>
            </p:nvSpPr>
            <p:spPr>
              <a:xfrm>
                <a:off x="7037769" y="3650784"/>
                <a:ext cx="3270639" cy="3193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𝑖𝑛𝑒𝑟𝑡𝑖𝑎𝑙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𝑆𝐶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𝑐𝑔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𝑠𝑐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𝑐𝑔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69753CB-FA0F-70F2-D1D9-264A08533A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7769" y="3650784"/>
                <a:ext cx="3270639" cy="319318"/>
              </a:xfrm>
              <a:prstGeom prst="rect">
                <a:avLst/>
              </a:prstGeom>
              <a:blipFill>
                <a:blip r:embed="rId13"/>
                <a:stretch>
                  <a:fillRect l="-931" b="-21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CF85C066-B1AA-BE69-0791-B17D67A1F41C}"/>
                  </a:ext>
                </a:extLst>
              </p:cNvPr>
              <p:cNvSpPr txBox="1"/>
              <p:nvPr/>
            </p:nvSpPr>
            <p:spPr>
              <a:xfrm>
                <a:off x="6941478" y="5525322"/>
                <a:ext cx="3436470" cy="850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b="0" dirty="0">
                    <a:solidFill>
                      <a:schemeClr val="bg1"/>
                    </a:solidFill>
                  </a:rPr>
                  <a:t>Which is in agreement with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a:rPr lang="en-US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>
                    <a:solidFill>
                      <a:schemeClr val="bg1"/>
                    </a:solidFill>
                  </a:rPr>
                  <a:t>from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𝐸𝑄</m:t>
                        </m:r>
                      </m:sub>
                    </m:sSub>
                  </m:oMath>
                </a14:m>
                <a:r>
                  <a:rPr lang="en-US" b="0" dirty="0">
                    <a:solidFill>
                      <a:schemeClr val="bg1"/>
                    </a:solidFill>
                  </a:rPr>
                  <a:t> vs. combined acceleration plot to within 99.3%</a:t>
                </a:r>
              </a:p>
            </p:txBody>
          </p:sp>
        </mc:Choice>
        <mc:Fallback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CF85C066-B1AA-BE69-0791-B17D67A1F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1478" y="5525322"/>
                <a:ext cx="3436470" cy="850554"/>
              </a:xfrm>
              <a:prstGeom prst="rect">
                <a:avLst/>
              </a:prstGeom>
              <a:blipFill>
                <a:blip r:embed="rId14"/>
                <a:stretch>
                  <a:fillRect l="-4263" t="-9286" b="-16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EC64222-E791-9CD4-3A0B-0A56CC8B30AE}"/>
              </a:ext>
            </a:extLst>
          </p:cNvPr>
          <p:cNvCxnSpPr/>
          <p:nvPr/>
        </p:nvCxnSpPr>
        <p:spPr bwMode="auto">
          <a:xfrm>
            <a:off x="2412511" y="3915648"/>
            <a:ext cx="584179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667A76D-CD64-9DA6-2C77-A06504B19FB0}"/>
                  </a:ext>
                </a:extLst>
              </p:cNvPr>
              <p:cNvSpPr txBox="1"/>
              <p:nvPr/>
            </p:nvSpPr>
            <p:spPr>
              <a:xfrm>
                <a:off x="7037769" y="4656941"/>
                <a:ext cx="2974531" cy="6021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𝐸𝑄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𝑐𝑔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667A76D-CD64-9DA6-2C77-A06504B19F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7769" y="4656941"/>
                <a:ext cx="2974531" cy="60215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45BEC6D-D707-DD9D-09B3-CBAAAB31D754}"/>
                  </a:ext>
                </a:extLst>
              </p:cNvPr>
              <p:cNvSpPr txBox="1"/>
              <p:nvPr/>
            </p:nvSpPr>
            <p:spPr>
              <a:xfrm>
                <a:off x="5082682" y="2755949"/>
                <a:ext cx="523489" cy="369332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45BEC6D-D707-DD9D-09B3-CBAAAB31D7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2682" y="2755949"/>
                <a:ext cx="523489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557FD95-6D15-649D-06C8-795D6DF4ABA5}"/>
                  </a:ext>
                </a:extLst>
              </p:cNvPr>
              <p:cNvSpPr txBox="1"/>
              <p:nvPr/>
            </p:nvSpPr>
            <p:spPr>
              <a:xfrm>
                <a:off x="5023490" y="4012877"/>
                <a:ext cx="523489" cy="369332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557FD95-6D15-649D-06C8-795D6DF4AB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3490" y="4012877"/>
                <a:ext cx="523489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580ED8A-5EB6-2735-8FC6-E8C85C2F916A}"/>
                  </a:ext>
                </a:extLst>
              </p:cNvPr>
              <p:cNvSpPr txBox="1"/>
              <p:nvPr/>
            </p:nvSpPr>
            <p:spPr>
              <a:xfrm>
                <a:off x="5038923" y="4945682"/>
                <a:ext cx="523489" cy="369332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580ED8A-5EB6-2735-8FC6-E8C85C2F9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8923" y="4945682"/>
                <a:ext cx="523489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7394397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F0259-DA7A-4F42-AD87-2321F5D11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Measurement Requirements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7A0D38-6BFE-4B74-A2F1-4AF4FB97DA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2C2F7EA-524D-BA41-B822-D220B0F8B002}" type="slidenum">
              <a:rPr lang="en-US" smtClean="0">
                <a:cs typeface="+mn-cs"/>
              </a:rPr>
              <a:pPr>
                <a:defRPr/>
              </a:pPr>
              <a:t>9</a:t>
            </a:fld>
            <a:endParaRPr lang="en-US" dirty="0"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00BACFF9-C2AA-44C1-92CE-9AA0D81045F8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460150" y="1052514"/>
                <a:ext cx="11639427" cy="5405437"/>
              </a:xfrm>
            </p:spPr>
            <p:txBody>
              <a:bodyPr/>
              <a:lstStyle/>
              <a:p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PEQ load was estimated using acceleration and anemometer data obtained real-time during rollout</a:t>
                </a:r>
              </a:p>
              <a:p>
                <a:pPr lvl="1"/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1 tri-axial accelerometer at station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2 bi-axial accelerometers at station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3 tri-axial accelerometers at station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Anemometer measurement at top of ML</a:t>
                </a:r>
              </a:p>
              <a:p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Additional recoveries included VS tangent strut loads and CT-ML interface accelerations</a:t>
                </a:r>
              </a:p>
              <a:p>
                <a:pPr lvl="1"/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These are direct measurements, no indirect estimations are required</a:t>
                </a:r>
              </a:p>
              <a:p>
                <a:pPr lvl="1"/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Some processing was applied</a:t>
                </a:r>
              </a:p>
              <a:p>
                <a:pPr lvl="2"/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Filtering to remove noise or to focus on lower frequencies</a:t>
                </a:r>
              </a:p>
              <a:p>
                <a:pPr lvl="2"/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Rotations or sign changes to account for as-installed orientation</a:t>
                </a:r>
              </a:p>
              <a:p>
                <a:r>
                  <a:rPr lang="en-US" sz="1800" dirty="0"/>
                  <a:t>MATLAB function created to return PEQ estimate from measured acceleration data combined with measured winds</a:t>
                </a:r>
              </a:p>
              <a:p>
                <a:pPr lvl="1"/>
                <a:r>
                  <a:rPr lang="en-US" sz="1600" dirty="0"/>
                  <a:t>Includes multiple redundancies for accelerometer locations</a:t>
                </a:r>
              </a:p>
              <a:p>
                <a:pPr lvl="1"/>
                <a:r>
                  <a:rPr lang="en-US" sz="1600" dirty="0"/>
                  <a:t>Includes error checking and compensation for missing channels</a:t>
                </a:r>
              </a:p>
              <a:p>
                <a:pPr lvl="1"/>
                <a:r>
                  <a:rPr lang="en-US" sz="1600" dirty="0"/>
                  <a:t>Primary transducer for wind load is anemometer data but tower strain gauge data included as a backup to anemometer</a:t>
                </a:r>
              </a:p>
              <a:p>
                <a:r>
                  <a:rPr lang="en-US" sz="1800" dirty="0"/>
                  <a:t>Load estimate can compensate for missing / dead channels</a:t>
                </a:r>
              </a:p>
              <a:p>
                <a:pPr lvl="1"/>
                <a:r>
                  <a:rPr lang="en-US" sz="1600" dirty="0"/>
                  <a:t>Flag used to adjust load estimate for missing channels</a:t>
                </a:r>
              </a:p>
              <a:p>
                <a:pPr lvl="1"/>
                <a:r>
                  <a:rPr lang="en-US" sz="1600" dirty="0"/>
                  <a:t>Redundant accelerometers at sensor locations averaged or omitted depending on availability</a:t>
                </a:r>
              </a:p>
              <a:p>
                <a:pPr lvl="2"/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00BACFF9-C2AA-44C1-92CE-9AA0D81045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460150" y="1052514"/>
                <a:ext cx="11639427" cy="5405437"/>
              </a:xfrm>
              <a:blipFill>
                <a:blip r:embed="rId2"/>
                <a:stretch>
                  <a:fillRect l="-419" t="-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484AE7-5676-4A60-8466-04DE47D633F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8043863" y="6621463"/>
            <a:ext cx="4148137" cy="242887"/>
          </a:xfrm>
        </p:spPr>
        <p:txBody>
          <a:bodyPr/>
          <a:lstStyle/>
          <a:p>
            <a:r>
              <a:rPr lang="en-US"/>
              <a:t>MSFC-EV31-initials-YYYMMDD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962262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8141_SLS Feb 2012_Safety_Meeting_Final_SCobb">
  <a:themeElements>
    <a:clrScheme name="Custom 5">
      <a:dk1>
        <a:srgbClr val="000000"/>
      </a:dk1>
      <a:lt1>
        <a:srgbClr val="969696"/>
      </a:lt1>
      <a:dk2>
        <a:srgbClr val="000000"/>
      </a:dk2>
      <a:lt2>
        <a:srgbClr val="FFFFFF"/>
      </a:lt2>
      <a:accent1>
        <a:srgbClr val="F3F5DD"/>
      </a:accent1>
      <a:accent2>
        <a:srgbClr val="CB4B0A"/>
      </a:accent2>
      <a:accent3>
        <a:srgbClr val="AAAAAA"/>
      </a:accent3>
      <a:accent4>
        <a:srgbClr val="7F7F7F"/>
      </a:accent4>
      <a:accent5>
        <a:srgbClr val="F8F9EB"/>
      </a:accent5>
      <a:accent6>
        <a:srgbClr val="D24A12"/>
      </a:accent6>
      <a:hlink>
        <a:srgbClr val="0000CC"/>
      </a:hlink>
      <a:folHlink>
        <a:srgbClr val="D24A1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0" i="0" u="none" strike="noStrike" cap="none" normalizeH="0" baseline="0">
            <a:ln>
              <a:noFill/>
            </a:ln>
            <a:solidFill>
              <a:srgbClr val="666666"/>
            </a:solidFill>
            <a:effectLst/>
            <a:latin typeface="55 Helvetica Roman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0" i="0" u="none" strike="noStrike" cap="none" normalizeH="0" baseline="0">
            <a:ln>
              <a:noFill/>
            </a:ln>
            <a:solidFill>
              <a:srgbClr val="666666"/>
            </a:solidFill>
            <a:effectLst/>
            <a:latin typeface="55 Helvetica Roman" pitchFamily="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4D4D4D"/>
        </a:dk1>
        <a:lt1>
          <a:srgbClr val="FFFFD9"/>
        </a:lt1>
        <a:dk2>
          <a:srgbClr val="000000"/>
        </a:dk2>
        <a:lt2>
          <a:srgbClr val="7F7F7D"/>
        </a:lt2>
        <a:accent1>
          <a:srgbClr val="DEDACF"/>
        </a:accent1>
        <a:accent2>
          <a:srgbClr val="536D89"/>
        </a:accent2>
        <a:accent3>
          <a:srgbClr val="FFFFE9"/>
        </a:accent3>
        <a:accent4>
          <a:srgbClr val="404040"/>
        </a:accent4>
        <a:accent5>
          <a:srgbClr val="ECEAE4"/>
        </a:accent5>
        <a:accent6>
          <a:srgbClr val="4A627C"/>
        </a:accent6>
        <a:hlink>
          <a:srgbClr val="943C35"/>
        </a:hlink>
        <a:folHlink>
          <a:srgbClr val="6340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E1EAED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EEF3F4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85B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666666"/>
        </a:dk1>
        <a:lt1>
          <a:srgbClr val="FFFFFF"/>
        </a:lt1>
        <a:dk2>
          <a:srgbClr val="000000"/>
        </a:dk2>
        <a:lt2>
          <a:srgbClr val="333333"/>
        </a:lt2>
        <a:accent1>
          <a:srgbClr val="D7DCC8"/>
        </a:accent1>
        <a:accent2>
          <a:srgbClr val="8DC6FF"/>
        </a:accent2>
        <a:accent3>
          <a:srgbClr val="FFFFFF"/>
        </a:accent3>
        <a:accent4>
          <a:srgbClr val="565656"/>
        </a:accent4>
        <a:accent5>
          <a:srgbClr val="E8EBE0"/>
        </a:accent5>
        <a:accent6>
          <a:srgbClr val="7FB3E7"/>
        </a:accent6>
        <a:hlink>
          <a:srgbClr val="0066CC"/>
        </a:hlink>
        <a:folHlink>
          <a:srgbClr val="FF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58572B"/>
        </a:dk1>
        <a:lt1>
          <a:srgbClr val="FFFFFF"/>
        </a:lt1>
        <a:dk2>
          <a:srgbClr val="808000"/>
        </a:dk2>
        <a:lt2>
          <a:srgbClr val="333333"/>
        </a:lt2>
        <a:accent1>
          <a:srgbClr val="CCCC99"/>
        </a:accent1>
        <a:accent2>
          <a:srgbClr val="FFFFCC"/>
        </a:accent2>
        <a:accent3>
          <a:srgbClr val="FFFFFF"/>
        </a:accent3>
        <a:accent4>
          <a:srgbClr val="4A4923"/>
        </a:accent4>
        <a:accent5>
          <a:srgbClr val="E2E2CA"/>
        </a:accent5>
        <a:accent6>
          <a:srgbClr val="E7E7B9"/>
        </a:accent6>
        <a:hlink>
          <a:srgbClr val="9900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666633"/>
        </a:dk1>
        <a:lt1>
          <a:srgbClr val="008080"/>
        </a:lt1>
        <a:dk2>
          <a:srgbClr val="808000"/>
        </a:dk2>
        <a:lt2>
          <a:srgbClr val="005A58"/>
        </a:lt2>
        <a:accent1>
          <a:srgbClr val="B5C6B3"/>
        </a:accent1>
        <a:accent2>
          <a:srgbClr val="FFA962"/>
        </a:accent2>
        <a:accent3>
          <a:srgbClr val="AAC0C0"/>
        </a:accent3>
        <a:accent4>
          <a:srgbClr val="56562A"/>
        </a:accent4>
        <a:accent5>
          <a:srgbClr val="D7DFD6"/>
        </a:accent5>
        <a:accent6>
          <a:srgbClr val="E79958"/>
        </a:accent6>
        <a:hlink>
          <a:srgbClr val="FFEFCE"/>
        </a:hlink>
        <a:folHlink>
          <a:srgbClr val="A741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003366"/>
        </a:dk1>
        <a:lt1>
          <a:srgbClr val="A28E73"/>
        </a:lt1>
        <a:dk2>
          <a:srgbClr val="000099"/>
        </a:dk2>
        <a:lt2>
          <a:srgbClr val="D2C368"/>
        </a:lt2>
        <a:accent1>
          <a:srgbClr val="D1EBEA"/>
        </a:accent1>
        <a:accent2>
          <a:srgbClr val="CEC975"/>
        </a:accent2>
        <a:accent3>
          <a:srgbClr val="AAAACA"/>
        </a:accent3>
        <a:accent4>
          <a:srgbClr val="8A7861"/>
        </a:accent4>
        <a:accent5>
          <a:srgbClr val="E5F3F3"/>
        </a:accent5>
        <a:accent6>
          <a:srgbClr val="BAB669"/>
        </a:accent6>
        <a:hlink>
          <a:srgbClr val="7EBA93"/>
        </a:hlink>
        <a:folHlink>
          <a:srgbClr val="F09D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36699"/>
        </a:dk1>
        <a:lt1>
          <a:srgbClr val="969696"/>
        </a:lt1>
        <a:dk2>
          <a:srgbClr val="000000"/>
        </a:dk2>
        <a:lt2>
          <a:srgbClr val="517FA1"/>
        </a:lt2>
        <a:accent1>
          <a:srgbClr val="F3F5DD"/>
        </a:accent1>
        <a:accent2>
          <a:srgbClr val="CB4B0A"/>
        </a:accent2>
        <a:accent3>
          <a:srgbClr val="AAAAAA"/>
        </a:accent3>
        <a:accent4>
          <a:srgbClr val="7F7F7F"/>
        </a:accent4>
        <a:accent5>
          <a:srgbClr val="F8F9EB"/>
        </a:accent5>
        <a:accent6>
          <a:srgbClr val="B84308"/>
        </a:accent6>
        <a:hlink>
          <a:srgbClr val="D4B224"/>
        </a:hlink>
        <a:folHlink>
          <a:srgbClr val="D58E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5C1F00"/>
        </a:dk1>
        <a:lt1>
          <a:srgbClr val="8FA418"/>
        </a:lt1>
        <a:dk2>
          <a:srgbClr val="800000"/>
        </a:dk2>
        <a:lt2>
          <a:srgbClr val="A89546"/>
        </a:lt2>
        <a:accent1>
          <a:srgbClr val="EDF6BE"/>
        </a:accent1>
        <a:accent2>
          <a:srgbClr val="ADBC00"/>
        </a:accent2>
        <a:accent3>
          <a:srgbClr val="C0AAAA"/>
        </a:accent3>
        <a:accent4>
          <a:srgbClr val="798B13"/>
        </a:accent4>
        <a:accent5>
          <a:srgbClr val="F4FADB"/>
        </a:accent5>
        <a:accent6>
          <a:srgbClr val="9CAA00"/>
        </a:accent6>
        <a:hlink>
          <a:srgbClr val="FF7500"/>
        </a:hlink>
        <a:folHlink>
          <a:srgbClr val="3E5E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8141_SLS Feb 2012_Safety_Meeting_Final_SCobb">
  <a:themeElements>
    <a:clrScheme name="Custom 5">
      <a:dk1>
        <a:srgbClr val="000000"/>
      </a:dk1>
      <a:lt1>
        <a:srgbClr val="969696"/>
      </a:lt1>
      <a:dk2>
        <a:srgbClr val="000000"/>
      </a:dk2>
      <a:lt2>
        <a:srgbClr val="FFFFFF"/>
      </a:lt2>
      <a:accent1>
        <a:srgbClr val="F3F5DD"/>
      </a:accent1>
      <a:accent2>
        <a:srgbClr val="CB4B0A"/>
      </a:accent2>
      <a:accent3>
        <a:srgbClr val="AAAAAA"/>
      </a:accent3>
      <a:accent4>
        <a:srgbClr val="7F7F7F"/>
      </a:accent4>
      <a:accent5>
        <a:srgbClr val="F8F9EB"/>
      </a:accent5>
      <a:accent6>
        <a:srgbClr val="D24A12"/>
      </a:accent6>
      <a:hlink>
        <a:srgbClr val="0000CC"/>
      </a:hlink>
      <a:folHlink>
        <a:srgbClr val="D24A1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0" i="0" u="none" strike="noStrike" cap="none" normalizeH="0" baseline="0">
            <a:ln>
              <a:noFill/>
            </a:ln>
            <a:solidFill>
              <a:srgbClr val="666666"/>
            </a:solidFill>
            <a:effectLst/>
            <a:latin typeface="55 Helvetica Roman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0" i="0" u="none" strike="noStrike" cap="none" normalizeH="0" baseline="0">
            <a:ln>
              <a:noFill/>
            </a:ln>
            <a:solidFill>
              <a:srgbClr val="666666"/>
            </a:solidFill>
            <a:effectLst/>
            <a:latin typeface="55 Helvetica Roman" pitchFamily="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4D4D4D"/>
        </a:dk1>
        <a:lt1>
          <a:srgbClr val="FFFFD9"/>
        </a:lt1>
        <a:dk2>
          <a:srgbClr val="000000"/>
        </a:dk2>
        <a:lt2>
          <a:srgbClr val="7F7F7D"/>
        </a:lt2>
        <a:accent1>
          <a:srgbClr val="DEDACF"/>
        </a:accent1>
        <a:accent2>
          <a:srgbClr val="536D89"/>
        </a:accent2>
        <a:accent3>
          <a:srgbClr val="FFFFE9"/>
        </a:accent3>
        <a:accent4>
          <a:srgbClr val="404040"/>
        </a:accent4>
        <a:accent5>
          <a:srgbClr val="ECEAE4"/>
        </a:accent5>
        <a:accent6>
          <a:srgbClr val="4A627C"/>
        </a:accent6>
        <a:hlink>
          <a:srgbClr val="943C35"/>
        </a:hlink>
        <a:folHlink>
          <a:srgbClr val="6340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E1EAED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EEF3F4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85B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666666"/>
        </a:dk1>
        <a:lt1>
          <a:srgbClr val="FFFFFF"/>
        </a:lt1>
        <a:dk2>
          <a:srgbClr val="000000"/>
        </a:dk2>
        <a:lt2>
          <a:srgbClr val="333333"/>
        </a:lt2>
        <a:accent1>
          <a:srgbClr val="D7DCC8"/>
        </a:accent1>
        <a:accent2>
          <a:srgbClr val="8DC6FF"/>
        </a:accent2>
        <a:accent3>
          <a:srgbClr val="FFFFFF"/>
        </a:accent3>
        <a:accent4>
          <a:srgbClr val="565656"/>
        </a:accent4>
        <a:accent5>
          <a:srgbClr val="E8EBE0"/>
        </a:accent5>
        <a:accent6>
          <a:srgbClr val="7FB3E7"/>
        </a:accent6>
        <a:hlink>
          <a:srgbClr val="0066CC"/>
        </a:hlink>
        <a:folHlink>
          <a:srgbClr val="FF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58572B"/>
        </a:dk1>
        <a:lt1>
          <a:srgbClr val="FFFFFF"/>
        </a:lt1>
        <a:dk2>
          <a:srgbClr val="808000"/>
        </a:dk2>
        <a:lt2>
          <a:srgbClr val="333333"/>
        </a:lt2>
        <a:accent1>
          <a:srgbClr val="CCCC99"/>
        </a:accent1>
        <a:accent2>
          <a:srgbClr val="FFFFCC"/>
        </a:accent2>
        <a:accent3>
          <a:srgbClr val="FFFFFF"/>
        </a:accent3>
        <a:accent4>
          <a:srgbClr val="4A4923"/>
        </a:accent4>
        <a:accent5>
          <a:srgbClr val="E2E2CA"/>
        </a:accent5>
        <a:accent6>
          <a:srgbClr val="E7E7B9"/>
        </a:accent6>
        <a:hlink>
          <a:srgbClr val="9900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666633"/>
        </a:dk1>
        <a:lt1>
          <a:srgbClr val="008080"/>
        </a:lt1>
        <a:dk2>
          <a:srgbClr val="808000"/>
        </a:dk2>
        <a:lt2>
          <a:srgbClr val="005A58"/>
        </a:lt2>
        <a:accent1>
          <a:srgbClr val="B5C6B3"/>
        </a:accent1>
        <a:accent2>
          <a:srgbClr val="FFA962"/>
        </a:accent2>
        <a:accent3>
          <a:srgbClr val="AAC0C0"/>
        </a:accent3>
        <a:accent4>
          <a:srgbClr val="56562A"/>
        </a:accent4>
        <a:accent5>
          <a:srgbClr val="D7DFD6"/>
        </a:accent5>
        <a:accent6>
          <a:srgbClr val="E79958"/>
        </a:accent6>
        <a:hlink>
          <a:srgbClr val="FFEFCE"/>
        </a:hlink>
        <a:folHlink>
          <a:srgbClr val="A741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003366"/>
        </a:dk1>
        <a:lt1>
          <a:srgbClr val="A28E73"/>
        </a:lt1>
        <a:dk2>
          <a:srgbClr val="000099"/>
        </a:dk2>
        <a:lt2>
          <a:srgbClr val="D2C368"/>
        </a:lt2>
        <a:accent1>
          <a:srgbClr val="D1EBEA"/>
        </a:accent1>
        <a:accent2>
          <a:srgbClr val="CEC975"/>
        </a:accent2>
        <a:accent3>
          <a:srgbClr val="AAAACA"/>
        </a:accent3>
        <a:accent4>
          <a:srgbClr val="8A7861"/>
        </a:accent4>
        <a:accent5>
          <a:srgbClr val="E5F3F3"/>
        </a:accent5>
        <a:accent6>
          <a:srgbClr val="BAB669"/>
        </a:accent6>
        <a:hlink>
          <a:srgbClr val="7EBA93"/>
        </a:hlink>
        <a:folHlink>
          <a:srgbClr val="F09D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36699"/>
        </a:dk1>
        <a:lt1>
          <a:srgbClr val="969696"/>
        </a:lt1>
        <a:dk2>
          <a:srgbClr val="000000"/>
        </a:dk2>
        <a:lt2>
          <a:srgbClr val="517FA1"/>
        </a:lt2>
        <a:accent1>
          <a:srgbClr val="F3F5DD"/>
        </a:accent1>
        <a:accent2>
          <a:srgbClr val="CB4B0A"/>
        </a:accent2>
        <a:accent3>
          <a:srgbClr val="AAAAAA"/>
        </a:accent3>
        <a:accent4>
          <a:srgbClr val="7F7F7F"/>
        </a:accent4>
        <a:accent5>
          <a:srgbClr val="F8F9EB"/>
        </a:accent5>
        <a:accent6>
          <a:srgbClr val="B84308"/>
        </a:accent6>
        <a:hlink>
          <a:srgbClr val="D4B224"/>
        </a:hlink>
        <a:folHlink>
          <a:srgbClr val="D58E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5C1F00"/>
        </a:dk1>
        <a:lt1>
          <a:srgbClr val="8FA418"/>
        </a:lt1>
        <a:dk2>
          <a:srgbClr val="800000"/>
        </a:dk2>
        <a:lt2>
          <a:srgbClr val="A89546"/>
        </a:lt2>
        <a:accent1>
          <a:srgbClr val="EDF6BE"/>
        </a:accent1>
        <a:accent2>
          <a:srgbClr val="ADBC00"/>
        </a:accent2>
        <a:accent3>
          <a:srgbClr val="C0AAAA"/>
        </a:accent3>
        <a:accent4>
          <a:srgbClr val="798B13"/>
        </a:accent4>
        <a:accent5>
          <a:srgbClr val="F4FADB"/>
        </a:accent5>
        <a:accent6>
          <a:srgbClr val="9CAA00"/>
        </a:accent6>
        <a:hlink>
          <a:srgbClr val="FF7500"/>
        </a:hlink>
        <a:folHlink>
          <a:srgbClr val="3E5E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282722</TotalTime>
  <Words>1622</Words>
  <Application>Microsoft Office PowerPoint</Application>
  <PresentationFormat>Widescreen</PresentationFormat>
  <Paragraphs>244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55 Helvetica Roman</vt:lpstr>
      <vt:lpstr>Arial</vt:lpstr>
      <vt:lpstr>Calibri</vt:lpstr>
      <vt:lpstr>Cambria Math</vt:lpstr>
      <vt:lpstr>Century Gothic</vt:lpstr>
      <vt:lpstr>Lucida Grande</vt:lpstr>
      <vt:lpstr>Times New Roman</vt:lpstr>
      <vt:lpstr>Wingdings</vt:lpstr>
      <vt:lpstr>8141_SLS Feb 2012_Safety_Meeting_Final_SCobb</vt:lpstr>
      <vt:lpstr>1_8141_SLS Feb 2012_Safety_Meeting_Final_SCobb</vt:lpstr>
      <vt:lpstr>PowerPoint Presentation</vt:lpstr>
      <vt:lpstr>Introduction</vt:lpstr>
      <vt:lpstr>Crawler Transporter Description</vt:lpstr>
      <vt:lpstr>Geometry Determines Base Drive Frequency Content</vt:lpstr>
      <vt:lpstr>Critical Load Indicators</vt:lpstr>
      <vt:lpstr>Available MDAS Accelerometer Locations</vt:lpstr>
      <vt:lpstr>Indirect Monitoring Options, Optimized Weighting</vt:lpstr>
      <vt:lpstr>PEQ Optimization, Inertial Force Relationship</vt:lpstr>
      <vt:lpstr>Measurement Requirements</vt:lpstr>
      <vt:lpstr>Data Acquisition Overview</vt:lpstr>
      <vt:lpstr>RTM Communications Plan</vt:lpstr>
      <vt:lpstr>Observed Response Levels</vt:lpstr>
      <vt:lpstr>DRT Observed Peak Response</vt:lpstr>
      <vt:lpstr>DRT Observed Peak Response</vt:lpstr>
      <vt:lpstr>Summary</vt:lpstr>
      <vt:lpstr>Backup</vt:lpstr>
      <vt:lpstr>Working Concept</vt:lpstr>
      <vt:lpstr>Indirect Monitoring Options, Wind Contributions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SLS Internal Power Point Template</dc:title>
  <dc:creator>SLS Graphics Nov 2014</dc:creator>
  <cp:lastModifiedBy>James Weathers</cp:lastModifiedBy>
  <cp:revision>8092</cp:revision>
  <cp:lastPrinted>2016-11-04T20:43:12Z</cp:lastPrinted>
  <dcterms:created xsi:type="dcterms:W3CDTF">2012-06-04T21:09:42Z</dcterms:created>
  <dcterms:modified xsi:type="dcterms:W3CDTF">2023-06-27T23:07:33Z</dcterms:modified>
</cp:coreProperties>
</file>