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19"/>
  </p:notesMasterIdLst>
  <p:sldIdLst>
    <p:sldId id="37624" r:id="rId6"/>
    <p:sldId id="37657" r:id="rId7"/>
    <p:sldId id="37644" r:id="rId8"/>
    <p:sldId id="37682" r:id="rId9"/>
    <p:sldId id="37685" r:id="rId10"/>
    <p:sldId id="37591" r:id="rId11"/>
    <p:sldId id="37679" r:id="rId12"/>
    <p:sldId id="37687" r:id="rId13"/>
    <p:sldId id="37645" r:id="rId14"/>
    <p:sldId id="37653" r:id="rId15"/>
    <p:sldId id="1042652964" r:id="rId16"/>
    <p:sldId id="37658" r:id="rId17"/>
    <p:sldId id="10426529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58C232-5176-43AA-9991-B0487447CC73}">
          <p14:sldIdLst>
            <p14:sldId id="37624"/>
            <p14:sldId id="37657"/>
            <p14:sldId id="37644"/>
            <p14:sldId id="37682"/>
            <p14:sldId id="37685"/>
            <p14:sldId id="37591"/>
            <p14:sldId id="37679"/>
            <p14:sldId id="37687"/>
            <p14:sldId id="37645"/>
            <p14:sldId id="37653"/>
            <p14:sldId id="1042652964"/>
            <p14:sldId id="37658"/>
            <p14:sldId id="1042652965"/>
          </p14:sldIdLst>
        </p14:section>
        <p14:section name="Backup" id="{3C01DBBA-AAA5-48B0-B32A-7038CA0EDA3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zalone, Evan J. (MSFC-EV42)" initials="AEJ(E" lastIdx="1" clrIdx="0">
    <p:extLst>
      <p:ext uri="{19B8F6BF-5375-455C-9EA6-DF929625EA0E}">
        <p15:presenceInfo xmlns:p15="http://schemas.microsoft.com/office/powerpoint/2012/main" userId="S::eanzalon@ndc.nasa.gov::3adbc3ac-55b1-4e8f-83f1-a39341bf1ca6" providerId="AD"/>
      </p:ext>
    </p:extLst>
  </p:cmAuthor>
  <p:cmAuthor id="2" name="Jones, Lawrence H. (MSFC-HP10)" initials="JLH(H" lastIdx="1" clrIdx="1">
    <p:extLst>
      <p:ext uri="{19B8F6BF-5375-455C-9EA6-DF929625EA0E}">
        <p15:presenceInfo xmlns:p15="http://schemas.microsoft.com/office/powerpoint/2012/main" userId="S::lhjones1@ndc.nasa.gov::1d2a2011-6001-4479-bfc6-fc620af74b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C20"/>
    <a:srgbClr val="6CD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83C9A-244B-FD48-BC76-E6FC78592032}" v="21" dt="2023-05-10T15:13:33.147"/>
    <p1510:client id="{94B4832D-9004-491E-8B4C-28C691C11BDB}" v="55" dt="2023-05-10T07:24:20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2" autoAdjust="0"/>
    <p:restoredTop sz="97078" autoAdjust="0"/>
  </p:normalViewPr>
  <p:slideViewPr>
    <p:cSldViewPr snapToGrid="0" snapToObjects="1">
      <p:cViewPr varScale="1">
        <p:scale>
          <a:sx n="68" d="100"/>
          <a:sy n="68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FF228-5208-4354-A446-4FCABF9F6DB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DC1E-3CBA-4324-9465-D60C5D426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 testing shows optimistic capability to orienteer to ~150 m on average</a:t>
            </a:r>
          </a:p>
          <a:p>
            <a:r>
              <a:rPr lang="en-US" sz="1500" dirty="0"/>
              <a:t>Results:</a:t>
            </a:r>
          </a:p>
          <a:p>
            <a:pPr lvl="1"/>
            <a:r>
              <a:rPr lang="en-US" sz="1500" dirty="0"/>
              <a:t>Absolute Navigation: Orbital Relays and/or 3GPP</a:t>
            </a:r>
          </a:p>
          <a:p>
            <a:pPr lvl="1"/>
            <a:r>
              <a:rPr lang="en-US" sz="1500" dirty="0"/>
              <a:t>Relative Navigation: Fiducials and/or Odometer/Pedometer w/ IMU and/or Dead Reckoning </a:t>
            </a:r>
          </a:p>
          <a:p>
            <a:pPr lvl="2"/>
            <a:r>
              <a:rPr lang="en-US" sz="1500" dirty="0"/>
              <a:t>Fiducials provide high accuracy for near-field support and awareness of nearby assets</a:t>
            </a:r>
          </a:p>
          <a:p>
            <a:pPr lvl="2"/>
            <a:r>
              <a:rPr lang="en-US" sz="1500" dirty="0"/>
              <a:t>Motion Sensing (IMU + Odometry) enables propagation over short distances</a:t>
            </a:r>
          </a:p>
          <a:p>
            <a:pPr lvl="2"/>
            <a:r>
              <a:rPr lang="en-US" sz="1500" dirty="0"/>
              <a:t>Dead Reckoning allows astronaut to be grossly aware of their location (but could still get lost)</a:t>
            </a:r>
          </a:p>
          <a:p>
            <a:pPr lvl="3"/>
            <a:r>
              <a:rPr lang="en-US" sz="1500" dirty="0"/>
              <a:t>Does not support tele-robotics or high speed vehicle 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FDC1E-3CBA-4324-9465-D60C5D4260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A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A268F7-312F-2449-A356-498AE7A92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6D95EA-4B47-6349-B2C2-212D3ECD8E89}"/>
              </a:ext>
            </a:extLst>
          </p:cNvPr>
          <p:cNvSpPr txBox="1"/>
          <p:nvPr userDrawn="1"/>
        </p:nvSpPr>
        <p:spPr>
          <a:xfrm>
            <a:off x="9337400" y="555511"/>
            <a:ext cx="153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National Aeronautics and</a:t>
            </a:r>
            <a:br>
              <a:rPr lang="en-US" sz="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Space Administration</a:t>
            </a:r>
            <a:endParaRPr lang="en-US" sz="8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E0EB3-2DBC-0F40-98D0-6652C60A2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7260" y="2346960"/>
            <a:ext cx="7676340" cy="1274762"/>
          </a:xfrm>
        </p:spPr>
        <p:txBody>
          <a:bodyPr anchor="t">
            <a:noAutofit/>
          </a:bodyPr>
          <a:lstStyle>
            <a:lvl1pPr algn="l">
              <a:defRPr sz="47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9FCCA-7E9F-8345-AE4B-8A1649D460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260" y="3769360"/>
            <a:ext cx="7676340" cy="148844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539AA-42F9-1441-85F8-283DA3D37E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705" y="338876"/>
            <a:ext cx="931059" cy="7723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D057C-84C7-8D48-BA37-A5E3FFABAAA6}"/>
              </a:ext>
            </a:extLst>
          </p:cNvPr>
          <p:cNvCxnSpPr>
            <a:cxnSpLocks/>
          </p:cNvCxnSpPr>
          <p:nvPr userDrawn="1"/>
        </p:nvCxnSpPr>
        <p:spPr>
          <a:xfrm>
            <a:off x="10900061" y="307703"/>
            <a:ext cx="0" cy="845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CEA98A-6763-E14A-83EC-293F9BF56540}"/>
              </a:ext>
            </a:extLst>
          </p:cNvPr>
          <p:cNvSpPr txBox="1"/>
          <p:nvPr userDrawn="1"/>
        </p:nvSpPr>
        <p:spPr>
          <a:xfrm>
            <a:off x="10363913" y="6452046"/>
            <a:ext cx="1534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www.nasa.gov</a:t>
            </a:r>
            <a:endParaRPr lang="en-US" sz="8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59C2EB3-E198-FD49-8F89-87A45237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97F5-C30D-294B-80FE-3CC63B165F9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9B83BAB-DC43-CD4D-96EE-48E7DC0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C384-89D6-8141-B091-9776852F31E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871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988F-EB4A-BE44-AF14-2A0304D0A60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332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7A4AE-38FF-49CC-A7C5-7CDACA240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64F11-52B2-48DE-A452-314EFD21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5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6068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7692" y="132080"/>
            <a:ext cx="10663615" cy="4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Title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03301"/>
            <a:ext cx="109728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2224" y="6617970"/>
            <a:ext cx="2844800" cy="2413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1212BE-DDED-794D-9DBD-821C8354EFEA}" type="slidenum">
              <a:rPr lang="en-US" altLang="x-none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x-none"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545" y="103188"/>
            <a:ext cx="566355" cy="469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0422D-9090-418D-8DE7-5B046558D5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136" y="109402"/>
            <a:ext cx="467934" cy="4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1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ヒラギノ角ゴ Pro W3" charset="-128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+mn-lt"/>
          <a:ea typeface="ヒラギノ角ゴ Pro W3" charset="-128"/>
          <a:cs typeface="Arial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ヒラギノ角ゴ Pro W3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ヒラギノ角ゴ Pro W3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71600"/>
            <a:ext cx="11176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297F-F16D-4C31-8535-6586AFF1CDD6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6_INNER1_100DPI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86287" cy="11804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0"/>
            <a:ext cx="1054084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Content Placeholder 5" descr="NASA 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679" y="91163"/>
            <a:ext cx="10632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359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00113" rtl="0" eaLnBrk="1" latinLnBrk="0" hangingPunct="1">
        <a:spcBef>
          <a:spcPct val="0"/>
        </a:spcBef>
        <a:buNone/>
        <a:defRPr sz="3544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37542" indent="-337542" algn="l" defTabSz="9001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31342" indent="-281286" algn="l" defTabSz="9001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59" kern="1200">
          <a:solidFill>
            <a:schemeClr val="tx1"/>
          </a:solidFill>
          <a:latin typeface="+mn-lt"/>
          <a:ea typeface="+mn-ea"/>
          <a:cs typeface="+mn-cs"/>
        </a:defRPr>
      </a:lvl2pPr>
      <a:lvl3pPr marL="1125141" indent="-225028" algn="l" defTabSz="9001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575197" indent="-225028" algn="l" defTabSz="9001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25253" indent="-225028" algn="l" defTabSz="900113" rtl="0" eaLnBrk="1" latinLnBrk="0" hangingPunct="1">
        <a:spcBef>
          <a:spcPct val="20000"/>
        </a:spcBef>
        <a:buFont typeface="Arial" panose="020B0604020202020204" pitchFamily="34" charset="0"/>
        <a:buChar char="»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5309" indent="-225028" algn="l" defTabSz="9001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25366" indent="-225028" algn="l" defTabSz="9001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375422" indent="-225028" algn="l" defTabSz="9001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25478" indent="-225028" algn="l" defTabSz="9001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50056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50169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50281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700338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50394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600450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1ED4-DAE9-B683-9C04-7F149137E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17" y="523135"/>
            <a:ext cx="8100435" cy="2727428"/>
          </a:xfrm>
        </p:spPr>
        <p:txBody>
          <a:bodyPr/>
          <a:lstStyle/>
          <a:p>
            <a:r>
              <a:rPr lang="en-US" sz="4400" dirty="0"/>
              <a:t>Artemis Navigation Architecture: </a:t>
            </a:r>
            <a:br>
              <a:rPr lang="en-US" sz="4400" dirty="0"/>
            </a:br>
            <a:r>
              <a:rPr lang="en-US" sz="4400" dirty="0"/>
              <a:t>Early Capabilities and Long Term Evolvability and Evolution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3121AA-384A-4C20-A6AD-239D92CABC05}"/>
              </a:ext>
            </a:extLst>
          </p:cNvPr>
          <p:cNvSpPr txBox="1">
            <a:spLocks/>
          </p:cNvSpPr>
          <p:nvPr/>
        </p:nvSpPr>
        <p:spPr bwMode="auto">
          <a:xfrm>
            <a:off x="959660" y="5732980"/>
            <a:ext cx="10833360" cy="7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>
                <a:solidFill>
                  <a:schemeClr val="bg1"/>
                </a:solidFill>
                <a:latin typeface="+mj-lt"/>
                <a:ea typeface="ヒラギノ角ゴ Pro W3" charset="-128"/>
                <a:cs typeface="Arial" panose="020B0604020202020204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Evan Anzalone, NASA/Marshall Space Flight Center, </a:t>
            </a:r>
            <a:r>
              <a:rPr lang="en-US" sz="1800" dirty="0"/>
              <a:t>Evan.J.Anzalone@nasa.gov</a:t>
            </a:r>
          </a:p>
          <a:p>
            <a:pPr algn="r"/>
            <a:r>
              <a:rPr lang="en-US" dirty="0"/>
              <a:t>Cheryl Gramling, NASA/Goddard Space Flight Center, </a:t>
            </a:r>
            <a:r>
              <a:rPr lang="en-US" sz="1800" dirty="0"/>
              <a:t>Cheryl.J.Gramling@nasa.gov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BB258B-2AE9-4EF0-B0B4-0CB4CEDE6E65}"/>
              </a:ext>
            </a:extLst>
          </p:cNvPr>
          <p:cNvSpPr txBox="1">
            <a:spLocks/>
          </p:cNvSpPr>
          <p:nvPr/>
        </p:nvSpPr>
        <p:spPr bwMode="auto">
          <a:xfrm>
            <a:off x="704517" y="2612053"/>
            <a:ext cx="10833360" cy="20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>
                <a:solidFill>
                  <a:schemeClr val="bg1"/>
                </a:solidFill>
                <a:latin typeface="+mj-lt"/>
                <a:ea typeface="ヒラギノ角ゴ Pro W3" charset="-128"/>
                <a:cs typeface="Arial" panose="020B0604020202020204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ESA GNC Conference, June 12, 2023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46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258C44-494C-4EA3-A82C-7E2F9A515C2A}"/>
              </a:ext>
            </a:extLst>
          </p:cNvPr>
          <p:cNvSpPr/>
          <p:nvPr/>
        </p:nvSpPr>
        <p:spPr>
          <a:xfrm>
            <a:off x="295" y="621427"/>
            <a:ext cx="12192000" cy="6245625"/>
          </a:xfrm>
          <a:prstGeom prst="rect">
            <a:avLst/>
          </a:prstGeom>
          <a:blipFill dpi="0" rotWithShape="1">
            <a:blip r:embed="rId2">
              <a:alphaModFix amt="94000"/>
            </a:blip>
            <a:srcRect/>
            <a:stretch>
              <a:fillRect l="-3250" t="-15590" r="-3250" b="-5931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E91611E-31EF-4C25-8182-FF6BDF0FC133}"/>
              </a:ext>
            </a:extLst>
          </p:cNvPr>
          <p:cNvSpPr/>
          <p:nvPr/>
        </p:nvSpPr>
        <p:spPr>
          <a:xfrm>
            <a:off x="329481" y="3381599"/>
            <a:ext cx="11639862" cy="34614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 anchorCtr="1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Lunar Reference System (Frame, Time, and Products)</a:t>
            </a:r>
          </a:p>
        </p:txBody>
      </p:sp>
      <p:pic>
        <p:nvPicPr>
          <p:cNvPr id="6" name="Picture 5" descr="A close up of the moon&#10;&#10;Description automatically generated">
            <a:extLst>
              <a:ext uri="{FF2B5EF4-FFF2-40B4-BE49-F238E27FC236}">
                <a16:creationId xmlns:a16="http://schemas.microsoft.com/office/drawing/2014/main" id="{D52139D4-033E-4FBC-ABF9-BB060F9F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94" y="1029274"/>
            <a:ext cx="5054614" cy="50546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9EE3DF-9D04-D64D-EDCA-75FCA317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Case/Requirements/Solution</a:t>
            </a:r>
          </a:p>
        </p:txBody>
      </p:sp>
      <p:sp>
        <p:nvSpPr>
          <p:cNvPr id="54" name="Slide Number Placeholder 1">
            <a:extLst>
              <a:ext uri="{FF2B5EF4-FFF2-40B4-BE49-F238E27FC236}">
                <a16:creationId xmlns:a16="http://schemas.microsoft.com/office/drawing/2014/main" id="{05975E52-3AE4-47BC-88E1-9116F569750B}"/>
              </a:ext>
            </a:extLst>
          </p:cNvPr>
          <p:cNvSpPr txBox="1">
            <a:spLocks/>
          </p:cNvSpPr>
          <p:nvPr/>
        </p:nvSpPr>
        <p:spPr>
          <a:xfrm>
            <a:off x="8610600" y="63737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8D7A6A-6E2B-9049-9B85-9AB5B3AC6F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F815FC5-4AE7-4AE5-88A6-615BF944EC29}"/>
              </a:ext>
            </a:extLst>
          </p:cNvPr>
          <p:cNvSpPr txBox="1"/>
          <p:nvPr/>
        </p:nvSpPr>
        <p:spPr>
          <a:xfrm>
            <a:off x="397566" y="221057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NRHO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5ECAAD7-D1FC-4290-AB97-54B1A07F884E}"/>
              </a:ext>
            </a:extLst>
          </p:cNvPr>
          <p:cNvSpPr txBox="1"/>
          <p:nvPr/>
        </p:nvSpPr>
        <p:spPr>
          <a:xfrm>
            <a:off x="10608364" y="1994360"/>
            <a:ext cx="1360979" cy="646331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Science/ Technology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D2B8C2A-F352-4265-932F-3BFCB9758CF9}"/>
              </a:ext>
            </a:extLst>
          </p:cNvPr>
          <p:cNvSpPr txBox="1"/>
          <p:nvPr/>
        </p:nvSpPr>
        <p:spPr>
          <a:xfrm>
            <a:off x="9064261" y="2201010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Traverse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1F019AE-0A6F-48FF-A98D-CE045CE52076}"/>
              </a:ext>
            </a:extLst>
          </p:cNvPr>
          <p:cNvSpPr txBox="1"/>
          <p:nvPr/>
        </p:nvSpPr>
        <p:spPr>
          <a:xfrm>
            <a:off x="4290948" y="2209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LL0 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b="1" dirty="0">
                <a:solidFill>
                  <a:schemeClr val="bg1"/>
                </a:solidFill>
              </a:rPr>
              <a:t>DOI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284C36-11AC-445C-A414-A0563049116F}"/>
              </a:ext>
            </a:extLst>
          </p:cNvPr>
          <p:cNvSpPr txBox="1"/>
          <p:nvPr/>
        </p:nvSpPr>
        <p:spPr>
          <a:xfrm>
            <a:off x="6205331" y="221057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PDI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D37E410-1563-4D03-A4F6-8E9BB9B364D0}"/>
              </a:ext>
            </a:extLst>
          </p:cNvPr>
          <p:cNvSpPr txBox="1"/>
          <p:nvPr/>
        </p:nvSpPr>
        <p:spPr>
          <a:xfrm>
            <a:off x="7679636" y="221057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Landing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6E3A11-9954-40E9-BADE-9D7572BE5938}"/>
              </a:ext>
            </a:extLst>
          </p:cNvPr>
          <p:cNvSpPr txBox="1"/>
          <p:nvPr/>
        </p:nvSpPr>
        <p:spPr>
          <a:xfrm>
            <a:off x="397565" y="2710817"/>
            <a:ext cx="88876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10km</a:t>
            </a:r>
          </a:p>
          <a:p>
            <a:r>
              <a:rPr lang="en-US" dirty="0">
                <a:solidFill>
                  <a:schemeClr val="bg1"/>
                </a:solidFill>
              </a:rPr>
              <a:t>0.1 m/s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E48BA74-3EF5-4FFD-A63B-D4E60F88E9BE}"/>
              </a:ext>
            </a:extLst>
          </p:cNvPr>
          <p:cNvSpPr txBox="1"/>
          <p:nvPr/>
        </p:nvSpPr>
        <p:spPr>
          <a:xfrm>
            <a:off x="4804546" y="2710817"/>
            <a:ext cx="83587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 m</a:t>
            </a:r>
          </a:p>
          <a:p>
            <a:r>
              <a:rPr lang="en-US" dirty="0">
                <a:solidFill>
                  <a:schemeClr val="bg1"/>
                </a:solidFill>
              </a:rPr>
              <a:t>0.1m/s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BE6FCF-12CA-42D8-95F2-9E87A5C28338}"/>
              </a:ext>
            </a:extLst>
          </p:cNvPr>
          <p:cNvSpPr txBox="1"/>
          <p:nvPr/>
        </p:nvSpPr>
        <p:spPr>
          <a:xfrm>
            <a:off x="5999186" y="2710817"/>
            <a:ext cx="61930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50/25m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065E6DD-BB82-42D2-8A02-E422C2BD0464}"/>
              </a:ext>
            </a:extLst>
          </p:cNvPr>
          <p:cNvSpPr txBox="1"/>
          <p:nvPr/>
        </p:nvSpPr>
        <p:spPr>
          <a:xfrm>
            <a:off x="7786235" y="2710817"/>
            <a:ext cx="68199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50/ 25 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DA1C8EC-0EBD-4B59-993E-298B0725B385}"/>
              </a:ext>
            </a:extLst>
          </p:cNvPr>
          <p:cNvSpPr txBox="1"/>
          <p:nvPr/>
        </p:nvSpPr>
        <p:spPr>
          <a:xfrm>
            <a:off x="4183060" y="2710817"/>
            <a:ext cx="56457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TBD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2CE012-3923-436B-B80F-6D4EFB3D6A91}"/>
              </a:ext>
            </a:extLst>
          </p:cNvPr>
          <p:cNvSpPr txBox="1"/>
          <p:nvPr/>
        </p:nvSpPr>
        <p:spPr>
          <a:xfrm>
            <a:off x="9400980" y="2710817"/>
            <a:ext cx="60305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10m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E1C555-F36E-4C1A-9317-C7EE6CCF4857}"/>
              </a:ext>
            </a:extLst>
          </p:cNvPr>
          <p:cNvCxnSpPr>
            <a:cxnSpLocks/>
          </p:cNvCxnSpPr>
          <p:nvPr/>
        </p:nvCxnSpPr>
        <p:spPr>
          <a:xfrm>
            <a:off x="417444" y="2636946"/>
            <a:ext cx="7722414" cy="749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F2FCE4B-F845-4BCF-A077-885F04095AE9}"/>
              </a:ext>
            </a:extLst>
          </p:cNvPr>
          <p:cNvSpPr txBox="1"/>
          <p:nvPr/>
        </p:nvSpPr>
        <p:spPr>
          <a:xfrm>
            <a:off x="11473278" y="1120275"/>
            <a:ext cx="76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X km radius from HLS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684C206-C8D8-4E12-9A60-2697DD02AE79}"/>
              </a:ext>
            </a:extLst>
          </p:cNvPr>
          <p:cNvCxnSpPr/>
          <p:nvPr/>
        </p:nvCxnSpPr>
        <p:spPr>
          <a:xfrm>
            <a:off x="6593526" y="2880317"/>
            <a:ext cx="1184000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Arc 127">
            <a:extLst>
              <a:ext uri="{FF2B5EF4-FFF2-40B4-BE49-F238E27FC236}">
                <a16:creationId xmlns:a16="http://schemas.microsoft.com/office/drawing/2014/main" id="{E9ACDFE3-DB89-4158-B74E-E75C223811CD}"/>
              </a:ext>
            </a:extLst>
          </p:cNvPr>
          <p:cNvSpPr/>
          <p:nvPr/>
        </p:nvSpPr>
        <p:spPr>
          <a:xfrm>
            <a:off x="10880931" y="1485144"/>
            <a:ext cx="1062426" cy="2939430"/>
          </a:xfrm>
          <a:prstGeom prst="arc">
            <a:avLst>
              <a:gd name="adj1" fmla="val 17274339"/>
              <a:gd name="adj2" fmla="val 452018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CDEFF349-76C7-46F3-BDAA-E8EF299C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784" y="1589948"/>
            <a:ext cx="524527" cy="771072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5249DB64-8601-4F15-AC92-5318D75D5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15" y="1017049"/>
            <a:ext cx="1168185" cy="1050295"/>
          </a:xfrm>
          <a:prstGeom prst="rect">
            <a:avLst/>
          </a:prstGeom>
        </p:spPr>
      </p:pic>
      <p:sp>
        <p:nvSpPr>
          <p:cNvPr id="67" name="Freeform 11">
            <a:extLst>
              <a:ext uri="{FF2B5EF4-FFF2-40B4-BE49-F238E27FC236}">
                <a16:creationId xmlns:a16="http://schemas.microsoft.com/office/drawing/2014/main" id="{5AC40ABC-8FF0-4263-AABF-A42787770F9C}"/>
              </a:ext>
            </a:extLst>
          </p:cNvPr>
          <p:cNvSpPr/>
          <p:nvPr/>
        </p:nvSpPr>
        <p:spPr>
          <a:xfrm>
            <a:off x="8197784" y="2529947"/>
            <a:ext cx="3656670" cy="282050"/>
          </a:xfrm>
          <a:custGeom>
            <a:avLst/>
            <a:gdLst>
              <a:gd name="connsiteX0" fmla="*/ 0 w 2633869"/>
              <a:gd name="connsiteY0" fmla="*/ 163857 h 273187"/>
              <a:gd name="connsiteX1" fmla="*/ 357808 w 2633869"/>
              <a:gd name="connsiteY1" fmla="*/ 94283 h 273187"/>
              <a:gd name="connsiteX2" fmla="*/ 795130 w 2633869"/>
              <a:gd name="connsiteY2" fmla="*/ 4831 h 273187"/>
              <a:gd name="connsiteX3" fmla="*/ 1451113 w 2633869"/>
              <a:gd name="connsiteY3" fmla="*/ 34648 h 273187"/>
              <a:gd name="connsiteX4" fmla="*/ 1779104 w 2633869"/>
              <a:gd name="connsiteY4" fmla="*/ 223491 h 273187"/>
              <a:gd name="connsiteX5" fmla="*/ 2117034 w 2633869"/>
              <a:gd name="connsiteY5" fmla="*/ 163857 h 273187"/>
              <a:gd name="connsiteX6" fmla="*/ 2425147 w 2633869"/>
              <a:gd name="connsiteY6" fmla="*/ 163857 h 273187"/>
              <a:gd name="connsiteX7" fmla="*/ 2633869 w 2633869"/>
              <a:gd name="connsiteY7" fmla="*/ 273187 h 273187"/>
              <a:gd name="connsiteX8" fmla="*/ 2633869 w 2633869"/>
              <a:gd name="connsiteY8" fmla="*/ 273187 h 2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3869" h="273187">
                <a:moveTo>
                  <a:pt x="0" y="163857"/>
                </a:moveTo>
                <a:lnTo>
                  <a:pt x="357808" y="94283"/>
                </a:lnTo>
                <a:cubicBezTo>
                  <a:pt x="490330" y="67779"/>
                  <a:pt x="612913" y="14770"/>
                  <a:pt x="795130" y="4831"/>
                </a:cubicBezTo>
                <a:cubicBezTo>
                  <a:pt x="977348" y="-5108"/>
                  <a:pt x="1287117" y="-1795"/>
                  <a:pt x="1451113" y="34648"/>
                </a:cubicBezTo>
                <a:cubicBezTo>
                  <a:pt x="1615109" y="71091"/>
                  <a:pt x="1668117" y="201956"/>
                  <a:pt x="1779104" y="223491"/>
                </a:cubicBezTo>
                <a:cubicBezTo>
                  <a:pt x="1890091" y="245026"/>
                  <a:pt x="2009360" y="173796"/>
                  <a:pt x="2117034" y="163857"/>
                </a:cubicBezTo>
                <a:cubicBezTo>
                  <a:pt x="2224708" y="153918"/>
                  <a:pt x="2339008" y="145635"/>
                  <a:pt x="2425147" y="163857"/>
                </a:cubicBezTo>
                <a:cubicBezTo>
                  <a:pt x="2511286" y="182079"/>
                  <a:pt x="2633869" y="273187"/>
                  <a:pt x="2633869" y="273187"/>
                </a:cubicBezTo>
                <a:lnTo>
                  <a:pt x="2633869" y="273187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BEF6434-9430-1AE4-6633-51A53D2197FD}"/>
              </a:ext>
            </a:extLst>
          </p:cNvPr>
          <p:cNvSpPr/>
          <p:nvPr/>
        </p:nvSpPr>
        <p:spPr>
          <a:xfrm rot="462852" flipV="1">
            <a:off x="8076164" y="2666527"/>
            <a:ext cx="3849034" cy="574312"/>
          </a:xfrm>
          <a:custGeom>
            <a:avLst/>
            <a:gdLst>
              <a:gd name="connsiteX0" fmla="*/ 0 w 2633869"/>
              <a:gd name="connsiteY0" fmla="*/ 163857 h 273187"/>
              <a:gd name="connsiteX1" fmla="*/ 357808 w 2633869"/>
              <a:gd name="connsiteY1" fmla="*/ 94283 h 273187"/>
              <a:gd name="connsiteX2" fmla="*/ 795130 w 2633869"/>
              <a:gd name="connsiteY2" fmla="*/ 4831 h 273187"/>
              <a:gd name="connsiteX3" fmla="*/ 1451113 w 2633869"/>
              <a:gd name="connsiteY3" fmla="*/ 34648 h 273187"/>
              <a:gd name="connsiteX4" fmla="*/ 1779104 w 2633869"/>
              <a:gd name="connsiteY4" fmla="*/ 223491 h 273187"/>
              <a:gd name="connsiteX5" fmla="*/ 2117034 w 2633869"/>
              <a:gd name="connsiteY5" fmla="*/ 163857 h 273187"/>
              <a:gd name="connsiteX6" fmla="*/ 2425147 w 2633869"/>
              <a:gd name="connsiteY6" fmla="*/ 163857 h 273187"/>
              <a:gd name="connsiteX7" fmla="*/ 2633869 w 2633869"/>
              <a:gd name="connsiteY7" fmla="*/ 273187 h 273187"/>
              <a:gd name="connsiteX8" fmla="*/ 2633869 w 2633869"/>
              <a:gd name="connsiteY8" fmla="*/ 273187 h 273187"/>
              <a:gd name="connsiteX0" fmla="*/ 0 w 2633869"/>
              <a:gd name="connsiteY0" fmla="*/ 161406 h 270736"/>
              <a:gd name="connsiteX1" fmla="*/ 357808 w 2633869"/>
              <a:gd name="connsiteY1" fmla="*/ 91832 h 270736"/>
              <a:gd name="connsiteX2" fmla="*/ 795130 w 2633869"/>
              <a:gd name="connsiteY2" fmla="*/ 2380 h 270736"/>
              <a:gd name="connsiteX3" fmla="*/ 1451113 w 2633869"/>
              <a:gd name="connsiteY3" fmla="*/ 32197 h 270736"/>
              <a:gd name="connsiteX4" fmla="*/ 1736464 w 2633869"/>
              <a:gd name="connsiteY4" fmla="*/ 100602 h 270736"/>
              <a:gd name="connsiteX5" fmla="*/ 2117034 w 2633869"/>
              <a:gd name="connsiteY5" fmla="*/ 161406 h 270736"/>
              <a:gd name="connsiteX6" fmla="*/ 2425147 w 2633869"/>
              <a:gd name="connsiteY6" fmla="*/ 161406 h 270736"/>
              <a:gd name="connsiteX7" fmla="*/ 2633869 w 2633869"/>
              <a:gd name="connsiteY7" fmla="*/ 270736 h 270736"/>
              <a:gd name="connsiteX8" fmla="*/ 2633869 w 2633869"/>
              <a:gd name="connsiteY8" fmla="*/ 270736 h 270736"/>
              <a:gd name="connsiteX0" fmla="*/ 0 w 2633869"/>
              <a:gd name="connsiteY0" fmla="*/ 197049 h 306379"/>
              <a:gd name="connsiteX1" fmla="*/ 357808 w 2633869"/>
              <a:gd name="connsiteY1" fmla="*/ 127475 h 306379"/>
              <a:gd name="connsiteX2" fmla="*/ 651817 w 2633869"/>
              <a:gd name="connsiteY2" fmla="*/ 1206 h 306379"/>
              <a:gd name="connsiteX3" fmla="*/ 1451113 w 2633869"/>
              <a:gd name="connsiteY3" fmla="*/ 67840 h 306379"/>
              <a:gd name="connsiteX4" fmla="*/ 1736464 w 2633869"/>
              <a:gd name="connsiteY4" fmla="*/ 136245 h 306379"/>
              <a:gd name="connsiteX5" fmla="*/ 2117034 w 2633869"/>
              <a:gd name="connsiteY5" fmla="*/ 197049 h 306379"/>
              <a:gd name="connsiteX6" fmla="*/ 2425147 w 2633869"/>
              <a:gd name="connsiteY6" fmla="*/ 197049 h 306379"/>
              <a:gd name="connsiteX7" fmla="*/ 2633869 w 2633869"/>
              <a:gd name="connsiteY7" fmla="*/ 306379 h 306379"/>
              <a:gd name="connsiteX8" fmla="*/ 2633869 w 2633869"/>
              <a:gd name="connsiteY8" fmla="*/ 306379 h 306379"/>
              <a:gd name="connsiteX0" fmla="*/ 0 w 2633869"/>
              <a:gd name="connsiteY0" fmla="*/ 196385 h 305715"/>
              <a:gd name="connsiteX1" fmla="*/ 357808 w 2633869"/>
              <a:gd name="connsiteY1" fmla="*/ 126811 h 305715"/>
              <a:gd name="connsiteX2" fmla="*/ 651817 w 2633869"/>
              <a:gd name="connsiteY2" fmla="*/ 542 h 305715"/>
              <a:gd name="connsiteX3" fmla="*/ 911454 w 2633869"/>
              <a:gd name="connsiteY3" fmla="*/ 83330 h 305715"/>
              <a:gd name="connsiteX4" fmla="*/ 1736464 w 2633869"/>
              <a:gd name="connsiteY4" fmla="*/ 135581 h 305715"/>
              <a:gd name="connsiteX5" fmla="*/ 2117034 w 2633869"/>
              <a:gd name="connsiteY5" fmla="*/ 196385 h 305715"/>
              <a:gd name="connsiteX6" fmla="*/ 2425147 w 2633869"/>
              <a:gd name="connsiteY6" fmla="*/ 196385 h 305715"/>
              <a:gd name="connsiteX7" fmla="*/ 2633869 w 2633869"/>
              <a:gd name="connsiteY7" fmla="*/ 305715 h 305715"/>
              <a:gd name="connsiteX8" fmla="*/ 2633869 w 2633869"/>
              <a:gd name="connsiteY8" fmla="*/ 305715 h 305715"/>
              <a:gd name="connsiteX0" fmla="*/ 0 w 2633869"/>
              <a:gd name="connsiteY0" fmla="*/ 196385 h 305715"/>
              <a:gd name="connsiteX1" fmla="*/ 357808 w 2633869"/>
              <a:gd name="connsiteY1" fmla="*/ 126811 h 305715"/>
              <a:gd name="connsiteX2" fmla="*/ 651817 w 2633869"/>
              <a:gd name="connsiteY2" fmla="*/ 542 h 305715"/>
              <a:gd name="connsiteX3" fmla="*/ 911454 w 2633869"/>
              <a:gd name="connsiteY3" fmla="*/ 83330 h 305715"/>
              <a:gd name="connsiteX4" fmla="*/ 1736464 w 2633869"/>
              <a:gd name="connsiteY4" fmla="*/ 135581 h 305715"/>
              <a:gd name="connsiteX5" fmla="*/ 2144160 w 2633869"/>
              <a:gd name="connsiteY5" fmla="*/ 67442 h 305715"/>
              <a:gd name="connsiteX6" fmla="*/ 2425147 w 2633869"/>
              <a:gd name="connsiteY6" fmla="*/ 196385 h 305715"/>
              <a:gd name="connsiteX7" fmla="*/ 2633869 w 2633869"/>
              <a:gd name="connsiteY7" fmla="*/ 305715 h 305715"/>
              <a:gd name="connsiteX8" fmla="*/ 2633869 w 2633869"/>
              <a:gd name="connsiteY8" fmla="*/ 305715 h 30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3869" h="305715">
                <a:moveTo>
                  <a:pt x="0" y="196385"/>
                </a:moveTo>
                <a:lnTo>
                  <a:pt x="357808" y="126811"/>
                </a:lnTo>
                <a:cubicBezTo>
                  <a:pt x="490330" y="100307"/>
                  <a:pt x="559543" y="7789"/>
                  <a:pt x="651817" y="542"/>
                </a:cubicBezTo>
                <a:cubicBezTo>
                  <a:pt x="744091" y="-6705"/>
                  <a:pt x="730680" y="60824"/>
                  <a:pt x="911454" y="83330"/>
                </a:cubicBezTo>
                <a:cubicBezTo>
                  <a:pt x="1092228" y="105836"/>
                  <a:pt x="1531013" y="138229"/>
                  <a:pt x="1736464" y="135581"/>
                </a:cubicBezTo>
                <a:cubicBezTo>
                  <a:pt x="1941915" y="132933"/>
                  <a:pt x="2029379" y="57308"/>
                  <a:pt x="2144160" y="67442"/>
                </a:cubicBezTo>
                <a:cubicBezTo>
                  <a:pt x="2258941" y="77576"/>
                  <a:pt x="2343529" y="156673"/>
                  <a:pt x="2425147" y="196385"/>
                </a:cubicBezTo>
                <a:cubicBezTo>
                  <a:pt x="2506765" y="236097"/>
                  <a:pt x="2633869" y="305715"/>
                  <a:pt x="2633869" y="305715"/>
                </a:cubicBezTo>
                <a:lnTo>
                  <a:pt x="2633869" y="305715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E6AC75F-263B-46D9-A104-FA3FF42ACBEF}"/>
              </a:ext>
            </a:extLst>
          </p:cNvPr>
          <p:cNvSpPr/>
          <p:nvPr/>
        </p:nvSpPr>
        <p:spPr>
          <a:xfrm>
            <a:off x="8155101" y="4476953"/>
            <a:ext cx="3777141" cy="309744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Fiducials*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8E909BD-17EB-4B96-AAC1-0018AC6C0194}"/>
              </a:ext>
            </a:extLst>
          </p:cNvPr>
          <p:cNvSpPr/>
          <p:nvPr/>
        </p:nvSpPr>
        <p:spPr>
          <a:xfrm>
            <a:off x="7519488" y="4143641"/>
            <a:ext cx="4412754" cy="2920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LIDAR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B29F364-E865-4F47-8756-9D2C2C2235B2}"/>
              </a:ext>
            </a:extLst>
          </p:cNvPr>
          <p:cNvSpPr/>
          <p:nvPr/>
        </p:nvSpPr>
        <p:spPr>
          <a:xfrm>
            <a:off x="5894961" y="5140784"/>
            <a:ext cx="5458839" cy="2958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Retro-Reflector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B2140B1-DB98-4F71-AC35-5280C21D4708}"/>
              </a:ext>
            </a:extLst>
          </p:cNvPr>
          <p:cNvSpPr/>
          <p:nvPr/>
        </p:nvSpPr>
        <p:spPr>
          <a:xfrm>
            <a:off x="234703" y="675984"/>
            <a:ext cx="9769327" cy="33490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Time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7439211-D0C0-4F08-832D-D7A544F7E4DE}"/>
              </a:ext>
            </a:extLst>
          </p:cNvPr>
          <p:cNvSpPr/>
          <p:nvPr/>
        </p:nvSpPr>
        <p:spPr>
          <a:xfrm>
            <a:off x="10004030" y="666840"/>
            <a:ext cx="1928212" cy="35329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Post-Processed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F60B66A-A60F-48DB-9517-8EFCE2261012}"/>
              </a:ext>
            </a:extLst>
          </p:cNvPr>
          <p:cNvSpPr txBox="1"/>
          <p:nvPr/>
        </p:nvSpPr>
        <p:spPr>
          <a:xfrm>
            <a:off x="10832069" y="2710817"/>
            <a:ext cx="93807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&lt;&lt;=1 m</a:t>
            </a:r>
          </a:p>
        </p:txBody>
      </p:sp>
      <p:sp>
        <p:nvSpPr>
          <p:cNvPr id="77" name="Rectangle: Rounded Corners 16">
            <a:extLst>
              <a:ext uri="{FF2B5EF4-FFF2-40B4-BE49-F238E27FC236}">
                <a16:creationId xmlns:a16="http://schemas.microsoft.com/office/drawing/2014/main" id="{9A13D499-3003-40CB-9B26-BCC5088CA868}"/>
              </a:ext>
            </a:extLst>
          </p:cNvPr>
          <p:cNvSpPr/>
          <p:nvPr/>
        </p:nvSpPr>
        <p:spPr>
          <a:xfrm>
            <a:off x="372815" y="4889493"/>
            <a:ext cx="4255999" cy="3139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Earth DTE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482455-C7C6-4183-A7A6-CB3CB7D4BC60}"/>
              </a:ext>
            </a:extLst>
          </p:cNvPr>
          <p:cNvGrpSpPr/>
          <p:nvPr/>
        </p:nvGrpSpPr>
        <p:grpSpPr>
          <a:xfrm>
            <a:off x="397565" y="3780356"/>
            <a:ext cx="8253030" cy="440529"/>
            <a:chOff x="443147" y="4127562"/>
            <a:chExt cx="8253030" cy="96681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65F4D15C-DB3E-494B-9A88-246852CD7A3D}"/>
                </a:ext>
              </a:extLst>
            </p:cNvPr>
            <p:cNvSpPr/>
            <p:nvPr/>
          </p:nvSpPr>
          <p:spPr>
            <a:xfrm rot="5400000">
              <a:off x="4086256" y="484453"/>
              <a:ext cx="966812" cy="8253030"/>
            </a:xfrm>
            <a:prstGeom prst="triangle">
              <a:avLst>
                <a:gd name="adj" fmla="val 5111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Rounded Corners 16">
              <a:extLst>
                <a:ext uri="{FF2B5EF4-FFF2-40B4-BE49-F238E27FC236}">
                  <a16:creationId xmlns:a16="http://schemas.microsoft.com/office/drawing/2014/main" id="{951D6B7E-45C2-401B-B222-7350BB4B671D}"/>
                </a:ext>
              </a:extLst>
            </p:cNvPr>
            <p:cNvSpPr/>
            <p:nvPr/>
          </p:nvSpPr>
          <p:spPr>
            <a:xfrm>
              <a:off x="443148" y="4484054"/>
              <a:ext cx="2989769" cy="31394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Earth GNSS, Inverted PNT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48F3D6-12F2-4DA5-B08C-67D4A10D3A77}"/>
              </a:ext>
            </a:extLst>
          </p:cNvPr>
          <p:cNvGrpSpPr/>
          <p:nvPr/>
        </p:nvGrpSpPr>
        <p:grpSpPr>
          <a:xfrm>
            <a:off x="1817512" y="3199597"/>
            <a:ext cx="9491480" cy="935742"/>
            <a:chOff x="989439" y="5343265"/>
            <a:chExt cx="8253030" cy="602782"/>
          </a:xfrm>
        </p:grpSpPr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A535E60-FF52-4B7A-B20F-DD67D938F718}"/>
                </a:ext>
              </a:extLst>
            </p:cNvPr>
            <p:cNvSpPr/>
            <p:nvPr/>
          </p:nvSpPr>
          <p:spPr>
            <a:xfrm rot="16200000">
              <a:off x="4814563" y="1518141"/>
              <a:ext cx="602782" cy="8253030"/>
            </a:xfrm>
            <a:prstGeom prst="triangle">
              <a:avLst>
                <a:gd name="adj" fmla="val 5111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: Rounded Corners 16">
              <a:extLst>
                <a:ext uri="{FF2B5EF4-FFF2-40B4-BE49-F238E27FC236}">
                  <a16:creationId xmlns:a16="http://schemas.microsoft.com/office/drawing/2014/main" id="{89E5EC94-E4B4-48EA-843A-712B91B79AA5}"/>
                </a:ext>
              </a:extLst>
            </p:cNvPr>
            <p:cNvSpPr/>
            <p:nvPr/>
          </p:nvSpPr>
          <p:spPr>
            <a:xfrm>
              <a:off x="6252699" y="5504195"/>
              <a:ext cx="2989769" cy="19573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Orbital Relays/LCRNS</a:t>
              </a: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0A1A70C-9E21-440E-A654-48AD493B9C80}"/>
              </a:ext>
            </a:extLst>
          </p:cNvPr>
          <p:cNvSpPr/>
          <p:nvPr/>
        </p:nvSpPr>
        <p:spPr>
          <a:xfrm>
            <a:off x="10168609" y="3737300"/>
            <a:ext cx="1152078" cy="2054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Differential</a:t>
            </a:r>
            <a:endParaRPr lang="en-US" dirty="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C1116D1-23BB-44E5-AE36-4E95B41D2FDD}"/>
              </a:ext>
            </a:extLst>
          </p:cNvPr>
          <p:cNvSpPr/>
          <p:nvPr/>
        </p:nvSpPr>
        <p:spPr>
          <a:xfrm>
            <a:off x="372815" y="5492037"/>
            <a:ext cx="10704865" cy="289211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Motion Sensors (IMU, Odom, etc.)*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3E4CE96-48B6-44D7-9C22-E834A1FE67BA}"/>
              </a:ext>
            </a:extLst>
          </p:cNvPr>
          <p:cNvSpPr/>
          <p:nvPr/>
        </p:nvSpPr>
        <p:spPr>
          <a:xfrm>
            <a:off x="7855808" y="5795726"/>
            <a:ext cx="2265031" cy="256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3GPP/PL Infrastructure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8536589-D642-472D-8F9F-BDD989A7D802}"/>
              </a:ext>
            </a:extLst>
          </p:cNvPr>
          <p:cNvSpPr/>
          <p:nvPr/>
        </p:nvSpPr>
        <p:spPr>
          <a:xfrm>
            <a:off x="8279295" y="194287"/>
            <a:ext cx="1724735" cy="256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Future Deployment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BCE0008-4900-4AAA-B286-44907DC08197}"/>
              </a:ext>
            </a:extLst>
          </p:cNvPr>
          <p:cNvSpPr/>
          <p:nvPr/>
        </p:nvSpPr>
        <p:spPr>
          <a:xfrm>
            <a:off x="6096000" y="182877"/>
            <a:ext cx="2160241" cy="2619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Baseline Recommendation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AC28B35F-A53B-4BA6-A80C-E96141EEB2B7}"/>
              </a:ext>
            </a:extLst>
          </p:cNvPr>
          <p:cNvSpPr/>
          <p:nvPr/>
        </p:nvSpPr>
        <p:spPr>
          <a:xfrm>
            <a:off x="417444" y="6065708"/>
            <a:ext cx="10190920" cy="261744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Optical Navigation (Camera)*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9BB86D0-A73B-4A5F-AB33-9049F5F4B58D}"/>
              </a:ext>
            </a:extLst>
          </p:cNvPr>
          <p:cNvSpPr/>
          <p:nvPr/>
        </p:nvSpPr>
        <p:spPr>
          <a:xfrm>
            <a:off x="4875833" y="192106"/>
            <a:ext cx="1197113" cy="26384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101" name="Rectangle: Rounded Corners 16">
            <a:extLst>
              <a:ext uri="{FF2B5EF4-FFF2-40B4-BE49-F238E27FC236}">
                <a16:creationId xmlns:a16="http://schemas.microsoft.com/office/drawing/2014/main" id="{5286B43E-08E0-4670-BEEF-DF4C19BCDFDB}"/>
              </a:ext>
            </a:extLst>
          </p:cNvPr>
          <p:cNvSpPr/>
          <p:nvPr/>
        </p:nvSpPr>
        <p:spPr>
          <a:xfrm>
            <a:off x="372814" y="4422028"/>
            <a:ext cx="1444697" cy="3139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RPOD Suite</a:t>
            </a:r>
          </a:p>
        </p:txBody>
      </p:sp>
      <p:sp>
        <p:nvSpPr>
          <p:cNvPr id="51" name="Rectangle: Rounded Corners 67">
            <a:extLst>
              <a:ext uri="{FF2B5EF4-FFF2-40B4-BE49-F238E27FC236}">
                <a16:creationId xmlns:a16="http://schemas.microsoft.com/office/drawing/2014/main" id="{FC37D7B4-D558-0164-5186-A150725A12AC}"/>
              </a:ext>
            </a:extLst>
          </p:cNvPr>
          <p:cNvSpPr/>
          <p:nvPr/>
        </p:nvSpPr>
        <p:spPr>
          <a:xfrm>
            <a:off x="8170843" y="4812844"/>
            <a:ext cx="1627053" cy="309744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Breadcrumbs*</a:t>
            </a:r>
          </a:p>
        </p:txBody>
      </p:sp>
      <p:sp>
        <p:nvSpPr>
          <p:cNvPr id="52" name="Rectangle: Rounded Corners 73">
            <a:extLst>
              <a:ext uri="{FF2B5EF4-FFF2-40B4-BE49-F238E27FC236}">
                <a16:creationId xmlns:a16="http://schemas.microsoft.com/office/drawing/2014/main" id="{13674C13-BD84-182B-0B65-24797852776B}"/>
              </a:ext>
            </a:extLst>
          </p:cNvPr>
          <p:cNvSpPr/>
          <p:nvPr/>
        </p:nvSpPr>
        <p:spPr>
          <a:xfrm>
            <a:off x="8170843" y="6092385"/>
            <a:ext cx="2387396" cy="2054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Lighting*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4E9054-82CE-8B55-513F-A2B786C9BC8C}"/>
              </a:ext>
            </a:extLst>
          </p:cNvPr>
          <p:cNvGrpSpPr/>
          <p:nvPr/>
        </p:nvGrpSpPr>
        <p:grpSpPr>
          <a:xfrm>
            <a:off x="9025166" y="1894370"/>
            <a:ext cx="430586" cy="415600"/>
            <a:chOff x="10119448" y="1863320"/>
            <a:chExt cx="430586" cy="41560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AD3DC53-4DD1-FC99-1C12-1E27A439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9448" y="1863320"/>
              <a:ext cx="278395" cy="41463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09EEB25-C4D7-44A0-EB6D-4D9CCBE70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639" y="1864289"/>
              <a:ext cx="278395" cy="414631"/>
            </a:xfrm>
            <a:prstGeom prst="rect">
              <a:avLst/>
            </a:prstGeom>
          </p:spPr>
        </p:pic>
      </p:grpSp>
      <p:pic>
        <p:nvPicPr>
          <p:cNvPr id="15" name="Picture 1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EB996E6-771C-7BD6-6250-D233105243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64" t="16915" r="41068" b="18058"/>
          <a:stretch/>
        </p:blipFill>
        <p:spPr>
          <a:xfrm>
            <a:off x="10039091" y="1678655"/>
            <a:ext cx="556505" cy="501701"/>
          </a:xfrm>
          <a:prstGeom prst="rect">
            <a:avLst/>
          </a:prstGeom>
        </p:spPr>
      </p:pic>
      <p:pic>
        <p:nvPicPr>
          <p:cNvPr id="53" name="Picture 52" descr="A picture containing road, outdoor, transport, handcart&#10;&#10;Description automatically generated">
            <a:extLst>
              <a:ext uri="{FF2B5EF4-FFF2-40B4-BE49-F238E27FC236}">
                <a16:creationId xmlns:a16="http://schemas.microsoft.com/office/drawing/2014/main" id="{23434355-3F10-797A-0A82-2B0DBC92F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0145" y="1981002"/>
            <a:ext cx="429308" cy="333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6A9DD-35FC-A8DE-E59E-9484F85E8134}"/>
              </a:ext>
            </a:extLst>
          </p:cNvPr>
          <p:cNvSpPr txBox="1"/>
          <p:nvPr/>
        </p:nvSpPr>
        <p:spPr>
          <a:xfrm>
            <a:off x="9662633" y="6279331"/>
            <a:ext cx="2406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*- Traverse options without relay</a:t>
            </a:r>
          </a:p>
        </p:txBody>
      </p:sp>
    </p:spTree>
    <p:extLst>
      <p:ext uri="{BB962C8B-B14F-4D97-AF65-F5344CB8AC3E}">
        <p14:creationId xmlns:p14="http://schemas.microsoft.com/office/powerpoint/2010/main" val="215395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graphic coverage of JETTS3 engineering night run">
            <a:extLst>
              <a:ext uri="{FF2B5EF4-FFF2-40B4-BE49-F238E27FC236}">
                <a16:creationId xmlns:a16="http://schemas.microsoft.com/office/drawing/2014/main" id="{DA152910-5C5A-49B8-959B-F9C99EFB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9" y="1175342"/>
            <a:ext cx="4799798" cy="31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45F81-52D4-4B16-A324-224739DE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ED7A0-576D-41A4-B8EB-6BA34E481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C988F-EB4A-BE44-AF14-2A0304D0A605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C113F-C18E-43F4-84BC-82C8D5F82EBB}"/>
              </a:ext>
            </a:extLst>
          </p:cNvPr>
          <p:cNvSpPr txBox="1"/>
          <p:nvPr/>
        </p:nvSpPr>
        <p:spPr>
          <a:xfrm>
            <a:off x="275432" y="4417663"/>
            <a:ext cx="3678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Assessment of Orienteering Approach in Field Studies and Generated Imagery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Image/NASA/Bill Stafford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87AE6-2E04-4E8B-BA87-6556AA86ECB4}"/>
              </a:ext>
            </a:extLst>
          </p:cNvPr>
          <p:cNvSpPr txBox="1"/>
          <p:nvPr/>
        </p:nvSpPr>
        <p:spPr>
          <a:xfrm>
            <a:off x="4136632" y="5682658"/>
            <a:ext cx="367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Development and Implementation of Navigation Aids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1D780-2131-46D2-AB5D-91C358B3E74E}"/>
              </a:ext>
            </a:extLst>
          </p:cNvPr>
          <p:cNvSpPr txBox="1"/>
          <p:nvPr/>
        </p:nvSpPr>
        <p:spPr>
          <a:xfrm>
            <a:off x="8274702" y="4690258"/>
            <a:ext cx="367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Cross-element Integration and Development of Test Objectives in Flight Campaign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149464-4A6F-4304-BA8A-4B170C12EE3D}"/>
              </a:ext>
            </a:extLst>
          </p:cNvPr>
          <p:cNvGrpSpPr>
            <a:grpSpLocks noChangeAspect="1"/>
          </p:cNvGrpSpPr>
          <p:nvPr/>
        </p:nvGrpSpPr>
        <p:grpSpPr>
          <a:xfrm>
            <a:off x="7737907" y="1049793"/>
            <a:ext cx="5024490" cy="3586146"/>
            <a:chOff x="9152427" y="4724456"/>
            <a:chExt cx="3420573" cy="2441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05EB53-8518-472D-93EC-3F82D8A4194C}"/>
                </a:ext>
              </a:extLst>
            </p:cNvPr>
            <p:cNvSpPr txBox="1"/>
            <p:nvPr/>
          </p:nvSpPr>
          <p:spPr>
            <a:xfrm>
              <a:off x="10450115" y="6626219"/>
              <a:ext cx="212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Lunar Navigation System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A1282F-203B-48FD-A0B5-6C3616435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1312" y="4724456"/>
              <a:ext cx="2233374" cy="23957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FE82CA-5A75-474C-8232-0A6F486ED409}"/>
                </a:ext>
              </a:extLst>
            </p:cNvPr>
            <p:cNvSpPr txBox="1"/>
            <p:nvPr/>
          </p:nvSpPr>
          <p:spPr>
            <a:xfrm>
              <a:off x="9152427" y="6858056"/>
              <a:ext cx="829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Gateway</a:t>
              </a:r>
            </a:p>
          </p:txBody>
        </p:sp>
        <p:sp>
          <p:nvSpPr>
            <p:cNvPr id="11" name="Triangle 21">
              <a:extLst>
                <a:ext uri="{FF2B5EF4-FFF2-40B4-BE49-F238E27FC236}">
                  <a16:creationId xmlns:a16="http://schemas.microsoft.com/office/drawing/2014/main" id="{F2CADD3C-B204-446D-89F1-E4D96FBE696F}"/>
                </a:ext>
              </a:extLst>
            </p:cNvPr>
            <p:cNvSpPr/>
            <p:nvPr/>
          </p:nvSpPr>
          <p:spPr>
            <a:xfrm rot="14170347">
              <a:off x="10204284" y="6202100"/>
              <a:ext cx="165386" cy="888032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4E1B002-71CA-4829-AA52-D41642A92C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2" t="20461" b="7944"/>
          <a:stretch/>
        </p:blipFill>
        <p:spPr>
          <a:xfrm>
            <a:off x="5078854" y="1964995"/>
            <a:ext cx="2298283" cy="17557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A18EBE-C870-4575-81BD-04F293F8DE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240" y="3827682"/>
            <a:ext cx="3171520" cy="1785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4FD4E-E2FB-4506-B32D-A04E3888BD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7407" y="573429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D8EF5-6710-49D5-98F2-BBD33C833B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618288"/>
            <a:ext cx="2844800" cy="241300"/>
          </a:xfrm>
        </p:spPr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CF606-9785-4FC8-AD4E-043506C7CA1D}"/>
              </a:ext>
            </a:extLst>
          </p:cNvPr>
          <p:cNvSpPr txBox="1"/>
          <p:nvPr/>
        </p:nvSpPr>
        <p:spPr>
          <a:xfrm>
            <a:off x="1284298" y="920601"/>
            <a:ext cx="993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Many Thanks To All Who Supported This Trade Study!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30969-7116-4C59-A90F-DEAB7445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18" y="2387917"/>
            <a:ext cx="3408363" cy="34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28A-47A5-0A94-BE09-32602D3E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E676E6-D609-E320-C615-0C6D2B5EF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741157"/>
              </p:ext>
            </p:extLst>
          </p:nvPr>
        </p:nvGraphicFramePr>
        <p:xfrm>
          <a:off x="598714" y="681899"/>
          <a:ext cx="4615544" cy="522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>
                  <a:extLst>
                    <a:ext uri="{9D8B030D-6E8A-4147-A177-3AD203B41FA5}">
                      <a16:colId xmlns:a16="http://schemas.microsoft.com/office/drawing/2014/main" val="3537752554"/>
                    </a:ext>
                  </a:extLst>
                </a:gridCol>
                <a:gridCol w="3570515">
                  <a:extLst>
                    <a:ext uri="{9D8B030D-6E8A-4147-A177-3AD203B41FA5}">
                      <a16:colId xmlns:a16="http://schemas.microsoft.com/office/drawing/2014/main" val="1553870771"/>
                    </a:ext>
                  </a:extLst>
                </a:gridCol>
              </a:tblGrid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29571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3GPP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r>
                        <a:rPr lang="en-US" sz="1400" baseline="30000" dirty="0"/>
                        <a:t>rd</a:t>
                      </a:r>
                      <a:r>
                        <a:rPr lang="en-US" sz="1400" dirty="0"/>
                        <a:t> Generation Partnership Project (cell)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39691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Artemis Campaign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35692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DRATS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76932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DTE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 to 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044572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DTM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161722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EHP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 Human Mobility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18296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r>
                        <a:rPr lang="en-US" sz="1400" dirty="0"/>
                        <a:t>ESDMD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Exploration Systems Development Mission Directorate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95769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Extra Vehicular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22660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GNSS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Global Navigation Satellite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65158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IMU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Inertial Measurement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98032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ISRU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Situ Resource Utilization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09860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HLS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Human Landing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39574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JSC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Johnson Space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16349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LiDAR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Light Detection And Ranging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16064"/>
                  </a:ext>
                </a:extLst>
              </a:tr>
              <a:tr h="314019">
                <a:tc>
                  <a:txBody>
                    <a:bodyPr/>
                    <a:lstStyle/>
                    <a:p>
                      <a:r>
                        <a:rPr lang="en-US" sz="1400" dirty="0"/>
                        <a:t>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Lunar Orbit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6277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EFDE2-9B89-59FB-2879-F257F9C15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C988F-EB4A-BE44-AF14-2A0304D0A605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31A3CB-9CF7-0A76-F8C2-8DD402E4D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406592"/>
              </p:ext>
            </p:extLst>
          </p:nvPr>
        </p:nvGraphicFramePr>
        <p:xfrm>
          <a:off x="7239001" y="698493"/>
          <a:ext cx="461554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>
                  <a:extLst>
                    <a:ext uri="{9D8B030D-6E8A-4147-A177-3AD203B41FA5}">
                      <a16:colId xmlns:a16="http://schemas.microsoft.com/office/drawing/2014/main" val="3537752554"/>
                    </a:ext>
                  </a:extLst>
                </a:gridCol>
                <a:gridCol w="3570515">
                  <a:extLst>
                    <a:ext uri="{9D8B030D-6E8A-4147-A177-3AD203B41FA5}">
                      <a16:colId xmlns:a16="http://schemas.microsoft.com/office/drawing/2014/main" val="1553870771"/>
                    </a:ext>
                  </a:extLst>
                </a:gridCol>
              </a:tblGrid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29571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LTV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Lunar Terrain Vehicle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295950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NRHO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Near Rectilinear Halo Orbit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726944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Odom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Odometer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270492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OSLAP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Orbital and Surface Lunar Architecture for PNT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48337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PDI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21354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PNT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Position, Navigation, and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39691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Pressurized Rover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35692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PSR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Permanently Shadowed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76932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Request for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044572"/>
                  </a:ext>
                </a:extLst>
              </a:tr>
              <a:tr h="393055">
                <a:tc>
                  <a:txBody>
                    <a:bodyPr/>
                    <a:lstStyle/>
                    <a:p>
                      <a:r>
                        <a:rPr lang="en-US" sz="1400" dirty="0"/>
                        <a:t>RPOD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Rendezvous, Proximity Operations, and Docking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161722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Search and Rescue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18296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 err="1"/>
                        <a:t>SCaN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Space Communications and Navigation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95769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Surface Habitat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22660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S&amp;MA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Safety and Mission Assurance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65158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98032"/>
                  </a:ext>
                </a:extLst>
              </a:tr>
              <a:tr h="281304">
                <a:tc>
                  <a:txBody>
                    <a:bodyPr/>
                    <a:lstStyle/>
                    <a:p>
                      <a:r>
                        <a:rPr lang="en-US" sz="1400" dirty="0"/>
                        <a:t>TRL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Technology Readiness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0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47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63E4-3DF1-4E47-A021-D230E2C8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ACD-</a:t>
            </a:r>
            <a:r>
              <a:rPr lang="en-US" dirty="0" err="1"/>
              <a:t>SCaN</a:t>
            </a:r>
            <a:r>
              <a:rPr lang="en-US" dirty="0"/>
              <a:t> PNT Trade Study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5D1D-0780-4FFF-B66B-A8E06F98DF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780" y="774701"/>
            <a:ext cx="11703917" cy="3960032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Co-Leads: Evan Anzalone (ACD), Cheryl Gramling (</a:t>
            </a:r>
            <a:r>
              <a:rPr lang="en-US" dirty="0" err="1"/>
              <a:t>SCaN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ACD S&amp;MA </a:t>
            </a:r>
            <a:r>
              <a:rPr lang="en-US" b="0" dirty="0"/>
              <a:t>– Dan Londa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ACD Surface System Integration (SSI)</a:t>
            </a:r>
            <a:r>
              <a:rPr lang="en-US" b="0" dirty="0"/>
              <a:t>: Toni </a:t>
            </a:r>
            <a:r>
              <a:rPr lang="en-US" b="0" dirty="0" err="1"/>
              <a:t>Ranos</a:t>
            </a:r>
            <a:r>
              <a:rPr lang="en-US" b="0" dirty="0"/>
              <a:t>, Alex Osorio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EHP</a:t>
            </a:r>
            <a:r>
              <a:rPr lang="en-US" b="0" dirty="0"/>
              <a:t>: Brian Lewis, Claude Wallace, Michael Khayat, John Lewis, Mike Cooke, Scott Bleisath, with additional support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ESDMD TIO/ADO Lunar Architecture Team</a:t>
            </a:r>
            <a:r>
              <a:rPr lang="en-US" b="0" dirty="0"/>
              <a:t>: Ben Sellari, Kevin </a:t>
            </a:r>
            <a:r>
              <a:rPr lang="en-US" b="0" dirty="0" err="1"/>
              <a:t>Larman</a:t>
            </a: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Flight Operations Directorate</a:t>
            </a:r>
            <a:r>
              <a:rPr lang="en-US" b="0" dirty="0"/>
              <a:t>: John </a:t>
            </a:r>
            <a:r>
              <a:rPr lang="en-US" b="0" dirty="0" err="1"/>
              <a:t>Sangree</a:t>
            </a:r>
            <a:r>
              <a:rPr lang="en-US" b="0" dirty="0"/>
              <a:t>, Glenn Pogue, Paul Lane, Daren Welsh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Gateway</a:t>
            </a:r>
            <a:r>
              <a:rPr lang="en-US" b="0" dirty="0"/>
              <a:t>: Chris Woodland, Scott </a:t>
            </a:r>
            <a:r>
              <a:rPr lang="en-US" b="0" dirty="0" err="1"/>
              <a:t>Cryan</a:t>
            </a:r>
            <a:endParaRPr lang="en-US" b="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HLS</a:t>
            </a:r>
            <a:r>
              <a:rPr lang="en-US" b="0" dirty="0"/>
              <a:t>: Juan Orphee, Dave </a:t>
            </a:r>
            <a:r>
              <a:rPr lang="en-US" b="0" dirty="0" err="1"/>
              <a:t>Woffinden</a:t>
            </a:r>
            <a:r>
              <a:rPr lang="en-US" b="0" dirty="0"/>
              <a:t>, Greg </a:t>
            </a:r>
            <a:r>
              <a:rPr lang="en-US" b="0" dirty="0" err="1"/>
              <a:t>Dukeman</a:t>
            </a:r>
            <a:r>
              <a:rPr lang="en-US" b="0" dirty="0"/>
              <a:t>, Todd Freestone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JSC Navigation Mode Team</a:t>
            </a:r>
            <a:r>
              <a:rPr lang="en-US" b="0" dirty="0"/>
              <a:t> – Greg Holt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 err="1"/>
              <a:t>LunaSAR</a:t>
            </a:r>
            <a:r>
              <a:rPr lang="en-US" b="0" dirty="0"/>
              <a:t>: Cody Kelly, Lisa </a:t>
            </a:r>
            <a:r>
              <a:rPr lang="en-US" b="0" dirty="0" err="1"/>
              <a:t>Mazzuca</a:t>
            </a: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/>
              <a:t>Mars Exploration Capabilities</a:t>
            </a:r>
            <a:r>
              <a:rPr lang="en-US" b="0" dirty="0"/>
              <a:t> – Denise Varga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u="sng" dirty="0" err="1"/>
              <a:t>SCaN</a:t>
            </a:r>
            <a:r>
              <a:rPr lang="en-US" b="0" dirty="0"/>
              <a:t>: Laurie Mann, Juan Crenshaw, Nick </a:t>
            </a:r>
            <a:r>
              <a:rPr lang="en-US" b="0" dirty="0" err="1"/>
              <a:t>Speciale</a:t>
            </a:r>
            <a:endParaRPr lang="en-US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E389E-652C-4601-806B-A91E3478E28F}"/>
              </a:ext>
            </a:extLst>
          </p:cNvPr>
          <p:cNvSpPr txBox="1"/>
          <p:nvPr/>
        </p:nvSpPr>
        <p:spPr>
          <a:xfrm>
            <a:off x="204186" y="5371502"/>
            <a:ext cx="9290334" cy="1399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Steering Committee: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Primary Customer: Mark </a:t>
            </a:r>
            <a:r>
              <a:rPr lang="en-US" dirty="0" err="1"/>
              <a:t>Kirasich</a:t>
            </a: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Artemis: Erika Alvarez, Lawrence Jones, Ted Kenny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SCaN</a:t>
            </a:r>
            <a:r>
              <a:rPr lang="en-US" dirty="0"/>
              <a:t>: Greg Heckler, Jason Mitchell, Jim Armitage, Jaime Esper, Jim </a:t>
            </a:r>
            <a:r>
              <a:rPr lang="en-US" dirty="0" err="1"/>
              <a:t>Schier</a:t>
            </a:r>
            <a:endParaRPr lang="en-US" sz="16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9203702-011E-489F-BA93-D48F43A4A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22224" y="6617970"/>
            <a:ext cx="2844800" cy="241310"/>
          </a:xfrm>
        </p:spPr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15853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4B742E-678A-4C0C-89CB-A3DA0DF6E265}"/>
              </a:ext>
            </a:extLst>
          </p:cNvPr>
          <p:cNvCxnSpPr>
            <a:cxnSpLocks/>
          </p:cNvCxnSpPr>
          <p:nvPr/>
        </p:nvCxnSpPr>
        <p:spPr>
          <a:xfrm>
            <a:off x="3262311" y="899441"/>
            <a:ext cx="40570" cy="57035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62FD58-6D9A-46A9-8316-6259C9C73C22}"/>
              </a:ext>
            </a:extLst>
          </p:cNvPr>
          <p:cNvCxnSpPr>
            <a:cxnSpLocks/>
          </p:cNvCxnSpPr>
          <p:nvPr/>
        </p:nvCxnSpPr>
        <p:spPr>
          <a:xfrm>
            <a:off x="4772913" y="899441"/>
            <a:ext cx="40570" cy="57035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AFC86F-70CC-424F-8B78-8A9EF9CC041A}"/>
              </a:ext>
            </a:extLst>
          </p:cNvPr>
          <p:cNvCxnSpPr>
            <a:cxnSpLocks/>
          </p:cNvCxnSpPr>
          <p:nvPr/>
        </p:nvCxnSpPr>
        <p:spPr>
          <a:xfrm>
            <a:off x="7053700" y="899441"/>
            <a:ext cx="40570" cy="57035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EC0995-F993-4D9E-9F09-7BAD66D1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 Exploration Goals Dependent on PNT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422CB-20CE-42C1-B462-C379B6EF1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3747223-44A3-4E3D-AD6E-A985C676BB9C}"/>
              </a:ext>
            </a:extLst>
          </p:cNvPr>
          <p:cNvSpPr/>
          <p:nvPr/>
        </p:nvSpPr>
        <p:spPr>
          <a:xfrm>
            <a:off x="792886" y="4672223"/>
            <a:ext cx="11333568" cy="6933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Explore Areas of Scientific Interest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465A6-1D78-4A37-ABB7-35B1C3EDE642}"/>
              </a:ext>
            </a:extLst>
          </p:cNvPr>
          <p:cNvSpPr/>
          <p:nvPr/>
        </p:nvSpPr>
        <p:spPr>
          <a:xfrm>
            <a:off x="792886" y="5179792"/>
            <a:ext cx="5015802" cy="351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Near Lander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36299B-AE46-4C07-B798-9C7E3EE21417}"/>
              </a:ext>
            </a:extLst>
          </p:cNvPr>
          <p:cNvSpPr/>
          <p:nvPr/>
        </p:nvSpPr>
        <p:spPr>
          <a:xfrm>
            <a:off x="5808688" y="5179792"/>
            <a:ext cx="3217147" cy="351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Into PSR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E6E244-F016-4EA8-B742-9C27430B94B2}"/>
              </a:ext>
            </a:extLst>
          </p:cNvPr>
          <p:cNvSpPr/>
          <p:nvPr/>
        </p:nvSpPr>
        <p:spPr>
          <a:xfrm>
            <a:off x="9025835" y="5179792"/>
            <a:ext cx="2689609" cy="351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Into Lava Tubes, etc.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21EF44-EEBC-4DE0-90BD-07BD006F3332}"/>
              </a:ext>
            </a:extLst>
          </p:cNvPr>
          <p:cNvSpPr/>
          <p:nvPr/>
        </p:nvSpPr>
        <p:spPr>
          <a:xfrm>
            <a:off x="4440438" y="5531931"/>
            <a:ext cx="7275006" cy="351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Autonomous Rover (LTV/PR) Exploration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810713-D4C4-48D4-AC00-CEBAB8EAB31B}"/>
              </a:ext>
            </a:extLst>
          </p:cNvPr>
          <p:cNvSpPr/>
          <p:nvPr/>
        </p:nvSpPr>
        <p:spPr>
          <a:xfrm>
            <a:off x="792886" y="1313945"/>
            <a:ext cx="11333568" cy="69333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Demonstrate Autonomy and Operations in NRHO for Moon to Mars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22984-897E-4EA7-9794-58527FB58508}"/>
              </a:ext>
            </a:extLst>
          </p:cNvPr>
          <p:cNvSpPr/>
          <p:nvPr/>
        </p:nvSpPr>
        <p:spPr>
          <a:xfrm>
            <a:off x="3246358" y="1838371"/>
            <a:ext cx="5143081" cy="351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Maintain Gateway  in NRHO Orbit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47244-F5F0-48F6-BA54-5069866DE829}"/>
              </a:ext>
            </a:extLst>
          </p:cNvPr>
          <p:cNvSpPr/>
          <p:nvPr/>
        </p:nvSpPr>
        <p:spPr>
          <a:xfrm>
            <a:off x="792886" y="1838371"/>
            <a:ext cx="2453473" cy="351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RPOD in NRHO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53271-05F6-41A4-AF64-301C02B98648}"/>
              </a:ext>
            </a:extLst>
          </p:cNvPr>
          <p:cNvSpPr/>
          <p:nvPr/>
        </p:nvSpPr>
        <p:spPr>
          <a:xfrm>
            <a:off x="8389440" y="1842742"/>
            <a:ext cx="3326004" cy="351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 Day Autonomous Operations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D7076BE-DEEE-42E2-85FF-19DE08C13C21}"/>
              </a:ext>
            </a:extLst>
          </p:cNvPr>
          <p:cNvSpPr/>
          <p:nvPr/>
        </p:nvSpPr>
        <p:spPr>
          <a:xfrm>
            <a:off x="792885" y="2133688"/>
            <a:ext cx="11333569" cy="69333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Demonstrate Capability and Deploy Assets to Build Out Artemis Base Camp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85AF41-D1B7-4761-BA03-9D02F285BB67}"/>
              </a:ext>
            </a:extLst>
          </p:cNvPr>
          <p:cNvGrpSpPr/>
          <p:nvPr/>
        </p:nvGrpSpPr>
        <p:grpSpPr>
          <a:xfrm>
            <a:off x="792885" y="2661380"/>
            <a:ext cx="10922559" cy="608610"/>
            <a:chOff x="341644" y="5589314"/>
            <a:chExt cx="10922559" cy="6086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ADBA04-5360-41DE-96A1-A6B90A9C85B1}"/>
                </a:ext>
              </a:extLst>
            </p:cNvPr>
            <p:cNvSpPr/>
            <p:nvPr/>
          </p:nvSpPr>
          <p:spPr>
            <a:xfrm>
              <a:off x="341644" y="5589314"/>
              <a:ext cx="2453473" cy="60680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Demonstrate Precision Landing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203224-483F-40D8-A5E0-65B0A91768B6}"/>
                </a:ext>
              </a:extLst>
            </p:cNvPr>
            <p:cNvSpPr/>
            <p:nvPr/>
          </p:nvSpPr>
          <p:spPr>
            <a:xfrm>
              <a:off x="2805165" y="5589314"/>
              <a:ext cx="4158343" cy="60680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Remove Approach Constraints and Improve Precision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43BB31-147D-41E2-BB43-FDFA9427A92E}"/>
                </a:ext>
              </a:extLst>
            </p:cNvPr>
            <p:cNvSpPr/>
            <p:nvPr/>
          </p:nvSpPr>
          <p:spPr>
            <a:xfrm>
              <a:off x="6963508" y="5591118"/>
              <a:ext cx="4300695" cy="60680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Deploy and Protect Base Camp Area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B2D33-2992-4D37-9BFB-D5B760EA651D}"/>
              </a:ext>
            </a:extLst>
          </p:cNvPr>
          <p:cNvSpPr/>
          <p:nvPr/>
        </p:nvSpPr>
        <p:spPr>
          <a:xfrm>
            <a:off x="7273538" y="3258083"/>
            <a:ext cx="4441906" cy="3517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Autonomous Rover (LTV/PR) Cargo Transfer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3A6A4D-8CA1-443D-BA94-18E9ED07614C}"/>
              </a:ext>
            </a:extLst>
          </p:cNvPr>
          <p:cNvSpPr txBox="1"/>
          <p:nvPr/>
        </p:nvSpPr>
        <p:spPr>
          <a:xfrm>
            <a:off x="909698" y="1062236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III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607332-DD84-4E24-99E5-1884E69BCF60}"/>
              </a:ext>
            </a:extLst>
          </p:cNvPr>
          <p:cNvSpPr txBox="1"/>
          <p:nvPr/>
        </p:nvSpPr>
        <p:spPr>
          <a:xfrm>
            <a:off x="3311811" y="1062236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IV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97A5A-4F9D-4195-AACA-C65F1929B1B7}"/>
              </a:ext>
            </a:extLst>
          </p:cNvPr>
          <p:cNvSpPr txBox="1"/>
          <p:nvPr/>
        </p:nvSpPr>
        <p:spPr>
          <a:xfrm>
            <a:off x="4843347" y="1062236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452263-ED35-4833-8880-BC24A13EFC99}"/>
              </a:ext>
            </a:extLst>
          </p:cNvPr>
          <p:cNvSpPr txBox="1"/>
          <p:nvPr/>
        </p:nvSpPr>
        <p:spPr>
          <a:xfrm>
            <a:off x="7142001" y="1062236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V+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6C997F-E6E7-4941-8BDD-6D13B24D46C1}"/>
              </a:ext>
            </a:extLst>
          </p:cNvPr>
          <p:cNvSpPr/>
          <p:nvPr/>
        </p:nvSpPr>
        <p:spPr>
          <a:xfrm>
            <a:off x="1052512" y="6054526"/>
            <a:ext cx="10086975" cy="630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PNT is required across the architecture to ensure safe and successful Artemis Campaigns.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60E420E-5DCD-4E1D-8743-BF7D4CEF97B8}"/>
              </a:ext>
            </a:extLst>
          </p:cNvPr>
          <p:cNvSpPr/>
          <p:nvPr/>
        </p:nvSpPr>
        <p:spPr>
          <a:xfrm>
            <a:off x="792886" y="3524116"/>
            <a:ext cx="11326806" cy="69333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Increasingly Complex &amp; Longer Traverse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1D92F-6637-4B55-AAD1-72AD24B16EE3}"/>
              </a:ext>
            </a:extLst>
          </p:cNvPr>
          <p:cNvSpPr/>
          <p:nvPr/>
        </p:nvSpPr>
        <p:spPr>
          <a:xfrm>
            <a:off x="792885" y="4046142"/>
            <a:ext cx="3980027" cy="3517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km range with EVA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0FA1F-4A2C-424C-8BE9-B3681AC6093C}"/>
              </a:ext>
            </a:extLst>
          </p:cNvPr>
          <p:cNvSpPr/>
          <p:nvPr/>
        </p:nvSpPr>
        <p:spPr>
          <a:xfrm>
            <a:off x="4772912" y="4046142"/>
            <a:ext cx="3938073" cy="3517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km range w/ EVA + LTV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46963-E60F-455D-9909-D3DE3FE8F6AE}"/>
              </a:ext>
            </a:extLst>
          </p:cNvPr>
          <p:cNvSpPr/>
          <p:nvPr/>
        </p:nvSpPr>
        <p:spPr>
          <a:xfrm>
            <a:off x="8389439" y="4043263"/>
            <a:ext cx="3326005" cy="3517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20+ km range w/ EVA + LTV + PR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0BEA67-A1FC-42D7-A4F6-C87CDBBB5C33}"/>
              </a:ext>
            </a:extLst>
          </p:cNvPr>
          <p:cNvSpPr/>
          <p:nvPr/>
        </p:nvSpPr>
        <p:spPr>
          <a:xfrm>
            <a:off x="4440439" y="4382153"/>
            <a:ext cx="7290446" cy="3517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Telerobotic Rover Operation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CA38A6-1820-44D0-8F96-F90F956726DF}"/>
              </a:ext>
            </a:extLst>
          </p:cNvPr>
          <p:cNvSpPr txBox="1"/>
          <p:nvPr/>
        </p:nvSpPr>
        <p:spPr>
          <a:xfrm rot="16200000">
            <a:off x="-12351" y="1606196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Gateway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A492A7-EEF6-45C4-881B-8659995B90C4}"/>
              </a:ext>
            </a:extLst>
          </p:cNvPr>
          <p:cNvSpPr txBox="1"/>
          <p:nvPr/>
        </p:nvSpPr>
        <p:spPr>
          <a:xfrm rot="16200000">
            <a:off x="-177099" y="2312407"/>
            <a:ext cx="1189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HLS, Cargo, ISRU, LTV, SH, PR, Logistics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7F3A21-5338-46FD-AAC2-86C13CFBF240}"/>
              </a:ext>
            </a:extLst>
          </p:cNvPr>
          <p:cNvSpPr txBox="1"/>
          <p:nvPr/>
        </p:nvSpPr>
        <p:spPr>
          <a:xfrm rot="16200000">
            <a:off x="94973" y="3631526"/>
            <a:ext cx="69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EVA, PR, LTV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AA6664-C208-41E2-801B-315236658760}"/>
              </a:ext>
            </a:extLst>
          </p:cNvPr>
          <p:cNvSpPr txBox="1"/>
          <p:nvPr/>
        </p:nvSpPr>
        <p:spPr>
          <a:xfrm rot="16200000">
            <a:off x="3829" y="5098096"/>
            <a:ext cx="81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83260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E5D1D02-DC28-4A9D-8251-7533BB3A11F1}"/>
              </a:ext>
            </a:extLst>
          </p:cNvPr>
          <p:cNvSpPr/>
          <p:nvPr/>
        </p:nvSpPr>
        <p:spPr>
          <a:xfrm>
            <a:off x="6435076" y="2581204"/>
            <a:ext cx="5561887" cy="3585976"/>
          </a:xfrm>
          <a:prstGeom prst="wedgeRectCallout">
            <a:avLst>
              <a:gd name="adj1" fmla="val -56393"/>
              <a:gd name="adj2" fmla="val -40168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121D8-AB2C-4365-B395-8F1A7F63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Navigation From An Apollo Crew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A6B97-219C-4A6E-8B8E-1BA1EBF4F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8EB38B-7046-4B6B-B91F-4CDCC1CDA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0429" y="2573060"/>
            <a:ext cx="5561886" cy="35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7E27FB4-D62F-46B6-933F-DDDC56EA93AF}"/>
              </a:ext>
            </a:extLst>
          </p:cNvPr>
          <p:cNvSpPr/>
          <p:nvPr/>
        </p:nvSpPr>
        <p:spPr>
          <a:xfrm>
            <a:off x="9271109" y="1583119"/>
            <a:ext cx="2844800" cy="939470"/>
          </a:xfrm>
          <a:prstGeom prst="wedgeEllipseCallout">
            <a:avLst>
              <a:gd name="adj1" fmla="val -173726"/>
              <a:gd name="adj2" fmla="val 47929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“Distances are deceiving”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18F21F6-49B5-4117-8611-59C5D3D187AE}"/>
              </a:ext>
            </a:extLst>
          </p:cNvPr>
          <p:cNvSpPr/>
          <p:nvPr/>
        </p:nvSpPr>
        <p:spPr>
          <a:xfrm>
            <a:off x="157692" y="728928"/>
            <a:ext cx="4482888" cy="873899"/>
          </a:xfrm>
          <a:prstGeom prst="wedgeEllipseCallout">
            <a:avLst>
              <a:gd name="adj1" fmla="val 59680"/>
              <a:gd name="adj2" fmla="val 8853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“Maps are primarily only useful for large surface features”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35D7191-E3FE-44FF-AEA0-F1167A119354}"/>
              </a:ext>
            </a:extLst>
          </p:cNvPr>
          <p:cNvSpPr/>
          <p:nvPr/>
        </p:nvSpPr>
        <p:spPr>
          <a:xfrm>
            <a:off x="140397" y="1836591"/>
            <a:ext cx="3652625" cy="1472938"/>
          </a:xfrm>
          <a:prstGeom prst="wedgeEllipseCallout">
            <a:avLst>
              <a:gd name="adj1" fmla="val 69982"/>
              <a:gd name="adj2" fmla="val -1775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“Craters were hidden behind other craters, ridges, and old worn-down mounds”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2393C25-2327-4605-82B5-53E3894B83E4}"/>
              </a:ext>
            </a:extLst>
          </p:cNvPr>
          <p:cNvSpPr/>
          <p:nvPr/>
        </p:nvSpPr>
        <p:spPr>
          <a:xfrm>
            <a:off x="5962394" y="641920"/>
            <a:ext cx="5033266" cy="1066564"/>
          </a:xfrm>
          <a:prstGeom prst="wedgeEllipseCallout">
            <a:avLst>
              <a:gd name="adj1" fmla="val -59721"/>
              <a:gd name="adj2" fmla="val 7332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“Even when the crewmen climbed to a ridge, the landmark often was not clearly in sight.”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3179DCC-C904-4BA3-8371-3FCD503C2D3A}"/>
              </a:ext>
            </a:extLst>
          </p:cNvPr>
          <p:cNvSpPr/>
          <p:nvPr/>
        </p:nvSpPr>
        <p:spPr>
          <a:xfrm>
            <a:off x="98083" y="3426388"/>
            <a:ext cx="6099958" cy="2201547"/>
          </a:xfrm>
          <a:prstGeom prst="wedgeEllipseCallout">
            <a:avLst>
              <a:gd name="adj1" fmla="val 42210"/>
              <a:gd name="adj2" fmla="val -8315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“It is, however, potentially dangerous to proceed on the assumption that no navigation aids are needed and to discover in the middle of a mission that ‘seat of the pants’ navigation is inadequate”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E66C9-CAAE-4884-BF73-2D70312C50EE}"/>
              </a:ext>
            </a:extLst>
          </p:cNvPr>
          <p:cNvSpPr txBox="1"/>
          <p:nvPr/>
        </p:nvSpPr>
        <p:spPr>
          <a:xfrm>
            <a:off x="6440429" y="6153850"/>
            <a:ext cx="556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Apollo 14 Crew Came within 20 m of 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Cone Crater objective without realizing It (LROC)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4860A-A285-49D3-9D46-7D3B4E7FA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448" y="1374908"/>
            <a:ext cx="1975946" cy="197594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2837A3-C99C-4E82-9792-9B306218D7C6}"/>
              </a:ext>
            </a:extLst>
          </p:cNvPr>
          <p:cNvSpPr/>
          <p:nvPr/>
        </p:nvSpPr>
        <p:spPr>
          <a:xfrm>
            <a:off x="157692" y="5806440"/>
            <a:ext cx="6099958" cy="842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b="1" dirty="0">
                <a:solidFill>
                  <a:schemeClr val="tx1"/>
                </a:solidFill>
              </a:rPr>
              <a:t>“Navigation is more difficult with so much dark terrain and crude nav aids” – DRATS 2021 Summary</a:t>
            </a:r>
          </a:p>
        </p:txBody>
      </p:sp>
    </p:spTree>
    <p:extLst>
      <p:ext uri="{BB962C8B-B14F-4D97-AF65-F5344CB8AC3E}">
        <p14:creationId xmlns:p14="http://schemas.microsoft.com/office/powerpoint/2010/main" val="276167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8C4D-2E1F-4202-A63E-D5BCB26A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Artemis to other NASA Planetary Surface 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40133-E8FE-4B08-8743-5B2DF877E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E6B2D-D0D2-4388-BE2A-5F6C77C3250D}"/>
              </a:ext>
            </a:extLst>
          </p:cNvPr>
          <p:cNvSpPr txBox="1"/>
          <p:nvPr/>
        </p:nvSpPr>
        <p:spPr>
          <a:xfrm>
            <a:off x="9376648" y="69844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EA6C9-A92D-44D0-BB54-0481B05FD136}"/>
              </a:ext>
            </a:extLst>
          </p:cNvPr>
          <p:cNvSpPr txBox="1"/>
          <p:nvPr/>
        </p:nvSpPr>
        <p:spPr>
          <a:xfrm>
            <a:off x="1273438" y="69844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Apollo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02D20-5479-4F52-ACB5-393635258CBC}"/>
              </a:ext>
            </a:extLst>
          </p:cNvPr>
          <p:cNvSpPr txBox="1"/>
          <p:nvPr/>
        </p:nvSpPr>
        <p:spPr>
          <a:xfrm>
            <a:off x="5131242" y="69844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Mars Rovers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651D4-2BDD-4D81-961D-D4798F2A79A1}"/>
              </a:ext>
            </a:extLst>
          </p:cNvPr>
          <p:cNvSpPr txBox="1"/>
          <p:nvPr/>
        </p:nvSpPr>
        <p:spPr>
          <a:xfrm>
            <a:off x="2522498" y="698442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VIPER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AA5C5E0-FD58-466F-9823-3AE40E95163F}"/>
              </a:ext>
            </a:extLst>
          </p:cNvPr>
          <p:cNvSpPr/>
          <p:nvPr/>
        </p:nvSpPr>
        <p:spPr>
          <a:xfrm>
            <a:off x="1259832" y="1493634"/>
            <a:ext cx="9421402" cy="57535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Increasing Daily Traverse Distance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46F91-3E33-4FA2-8E60-935B2B434365}"/>
              </a:ext>
            </a:extLst>
          </p:cNvPr>
          <p:cNvSpPr txBox="1"/>
          <p:nvPr/>
        </p:nvSpPr>
        <p:spPr>
          <a:xfrm>
            <a:off x="9389902" y="1323767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7E586-DA97-46DA-976A-A8F9AE01829F}"/>
              </a:ext>
            </a:extLst>
          </p:cNvPr>
          <p:cNvSpPr txBox="1"/>
          <p:nvPr/>
        </p:nvSpPr>
        <p:spPr>
          <a:xfrm>
            <a:off x="1229586" y="1337420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Mars Rovers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AB627-B21D-47C5-B62D-3BE3E84A8F92}"/>
              </a:ext>
            </a:extLst>
          </p:cNvPr>
          <p:cNvSpPr txBox="1"/>
          <p:nvPr/>
        </p:nvSpPr>
        <p:spPr>
          <a:xfrm>
            <a:off x="6825945" y="1323767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Apollo (300m/6km)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CC858-8B9D-4D09-ADAA-FC8F49BB51D9}"/>
              </a:ext>
            </a:extLst>
          </p:cNvPr>
          <p:cNvSpPr txBox="1"/>
          <p:nvPr/>
        </p:nvSpPr>
        <p:spPr>
          <a:xfrm>
            <a:off x="4875983" y="1323767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VIPER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14D6685-5BC2-44AC-B265-2CB45898BE14}"/>
              </a:ext>
            </a:extLst>
          </p:cNvPr>
          <p:cNvSpPr/>
          <p:nvPr/>
        </p:nvSpPr>
        <p:spPr>
          <a:xfrm>
            <a:off x="1259832" y="2186381"/>
            <a:ext cx="9421402" cy="57535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Increasing Speed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C9147-2420-4604-A13E-39B22858EFCE}"/>
              </a:ext>
            </a:extLst>
          </p:cNvPr>
          <p:cNvSpPr txBox="1"/>
          <p:nvPr/>
        </p:nvSpPr>
        <p:spPr>
          <a:xfrm>
            <a:off x="1251505" y="2008101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Mars Rovers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89118-8955-4AFC-8AA8-397435B9F828}"/>
              </a:ext>
            </a:extLst>
          </p:cNvPr>
          <p:cNvSpPr txBox="1"/>
          <p:nvPr/>
        </p:nvSpPr>
        <p:spPr>
          <a:xfrm>
            <a:off x="3977019" y="2008101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VIPER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9ED79-B688-437C-8B48-8C9D68F84704}"/>
              </a:ext>
            </a:extLst>
          </p:cNvPr>
          <p:cNvSpPr txBox="1"/>
          <p:nvPr/>
        </p:nvSpPr>
        <p:spPr>
          <a:xfrm>
            <a:off x="7305897" y="200810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Apollo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BA7F5-4B48-4027-8B81-B96BCADE4CA3}"/>
              </a:ext>
            </a:extLst>
          </p:cNvPr>
          <p:cNvSpPr txBox="1"/>
          <p:nvPr/>
        </p:nvSpPr>
        <p:spPr>
          <a:xfrm>
            <a:off x="9389902" y="200810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8D899-C32F-4C4E-9EEB-03FFAACEBD92}"/>
              </a:ext>
            </a:extLst>
          </p:cNvPr>
          <p:cNvSpPr txBox="1"/>
          <p:nvPr/>
        </p:nvSpPr>
        <p:spPr>
          <a:xfrm>
            <a:off x="9400175" y="2712775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752157-ACF6-4236-AB3E-F8460AB145AD}"/>
              </a:ext>
            </a:extLst>
          </p:cNvPr>
          <p:cNvSpPr txBox="1"/>
          <p:nvPr/>
        </p:nvSpPr>
        <p:spPr>
          <a:xfrm>
            <a:off x="8675298" y="2712775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VIPER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F9C404-DEAA-4523-954A-BECBDFE79949}"/>
              </a:ext>
            </a:extLst>
          </p:cNvPr>
          <p:cNvSpPr txBox="1"/>
          <p:nvPr/>
        </p:nvSpPr>
        <p:spPr>
          <a:xfrm>
            <a:off x="2646066" y="271277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Apollo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C5C50D-0E5B-4FB6-A87E-CC3659C7C838}"/>
              </a:ext>
            </a:extLst>
          </p:cNvPr>
          <p:cNvSpPr txBox="1"/>
          <p:nvPr/>
        </p:nvSpPr>
        <p:spPr>
          <a:xfrm>
            <a:off x="1229586" y="2712775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Mars Rovers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722D4CE-673F-4ED3-8B60-967B5295ABB9}"/>
              </a:ext>
            </a:extLst>
          </p:cNvPr>
          <p:cNvSpPr/>
          <p:nvPr/>
        </p:nvSpPr>
        <p:spPr>
          <a:xfrm>
            <a:off x="1259832" y="828316"/>
            <a:ext cx="9421402" cy="57535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Decreasing Availability of Line of Sight to Earth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26CC8FF-91D9-48BA-BEE5-32AD89865E13}"/>
              </a:ext>
            </a:extLst>
          </p:cNvPr>
          <p:cNvSpPr/>
          <p:nvPr/>
        </p:nvSpPr>
        <p:spPr>
          <a:xfrm>
            <a:off x="1259832" y="2895110"/>
            <a:ext cx="9421402" cy="57535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Decreasing Availability of Lighting During Operations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0C3C7943-8BDC-4AB8-BCC8-3ECB1561C853}"/>
              </a:ext>
            </a:extLst>
          </p:cNvPr>
          <p:cNvSpPr/>
          <p:nvPr/>
        </p:nvSpPr>
        <p:spPr>
          <a:xfrm>
            <a:off x="1259832" y="3522165"/>
            <a:ext cx="9421402" cy="575353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B050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Increasing Navigation Accuracy &amp; Timeliness Required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BE8E80-BE0E-4B74-80D8-4060AB267EF1}"/>
              </a:ext>
            </a:extLst>
          </p:cNvPr>
          <p:cNvSpPr txBox="1"/>
          <p:nvPr/>
        </p:nvSpPr>
        <p:spPr>
          <a:xfrm>
            <a:off x="9400176" y="336827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Artemis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361AC4-9FC9-42D0-9195-D0502F11A57D}"/>
              </a:ext>
            </a:extLst>
          </p:cNvPr>
          <p:cNvSpPr txBox="1"/>
          <p:nvPr/>
        </p:nvSpPr>
        <p:spPr>
          <a:xfrm>
            <a:off x="4800419" y="3368276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VIPER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09E0E9-688E-45AE-BC53-2CCD4C0B6069}"/>
              </a:ext>
            </a:extLst>
          </p:cNvPr>
          <p:cNvSpPr txBox="1"/>
          <p:nvPr/>
        </p:nvSpPr>
        <p:spPr>
          <a:xfrm>
            <a:off x="1259832" y="3368276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Mars Rovers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AC777C-405B-4A2C-8ED8-853CE45D00FA}"/>
              </a:ext>
            </a:extLst>
          </p:cNvPr>
          <p:cNvSpPr txBox="1"/>
          <p:nvPr/>
        </p:nvSpPr>
        <p:spPr>
          <a:xfrm>
            <a:off x="7083931" y="336827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Apollo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2C307D-326E-4AF6-83CC-B4D6838B8045}"/>
              </a:ext>
            </a:extLst>
          </p:cNvPr>
          <p:cNvSpPr/>
          <p:nvPr/>
        </p:nvSpPr>
        <p:spPr>
          <a:xfrm>
            <a:off x="292641" y="4847256"/>
            <a:ext cx="5430065" cy="1732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Artemis at Lunar South Pole presents more stressing distance, lighting, earth availability, and navigation challenges than previous programs.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A2DA335-FFD4-41D7-8A86-E0E0991F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632" y="4109096"/>
            <a:ext cx="5504332" cy="25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4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CFCE9F-649D-9385-6478-4CEFEB5560CD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4862298" y="4003504"/>
            <a:ext cx="0" cy="30355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FC68B9-EE85-DF5F-FE1A-92E20393D715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 flipV="1">
            <a:off x="5899281" y="3237718"/>
            <a:ext cx="687896" cy="346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A6E717-F4F3-60C4-98E2-C65B020D1B6D}"/>
              </a:ext>
            </a:extLst>
          </p:cNvPr>
          <p:cNvCxnSpPr>
            <a:cxnSpLocks/>
          </p:cNvCxnSpPr>
          <p:nvPr/>
        </p:nvCxnSpPr>
        <p:spPr>
          <a:xfrm>
            <a:off x="1658584" y="3676342"/>
            <a:ext cx="0" cy="152464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20DC39E-7938-1336-833F-B9A852D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Trade Study Flow and Process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B3A4D9-71CE-3579-6308-8BC0E5B0AD1E}"/>
              </a:ext>
            </a:extLst>
          </p:cNvPr>
          <p:cNvSpPr/>
          <p:nvPr/>
        </p:nvSpPr>
        <p:spPr>
          <a:xfrm>
            <a:off x="1020783" y="2603207"/>
            <a:ext cx="1997766" cy="124239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Current Requirement Set:</a:t>
            </a:r>
          </a:p>
          <a:p>
            <a:pPr algn="ctr"/>
            <a:r>
              <a:rPr lang="en-US" sz="1600" dirty="0"/>
              <a:t>Template + Justification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9D53BE-50FC-983F-09BD-AE465F9E2502}"/>
              </a:ext>
            </a:extLst>
          </p:cNvPr>
          <p:cNvSpPr/>
          <p:nvPr/>
        </p:nvSpPr>
        <p:spPr>
          <a:xfrm>
            <a:off x="3825315" y="4307060"/>
            <a:ext cx="2073966" cy="10634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Requirement Set:</a:t>
            </a:r>
          </a:p>
          <a:p>
            <a:pPr algn="ctr"/>
            <a:r>
              <a:rPr lang="en-US" sz="1600" dirty="0"/>
              <a:t>Template + Justification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541AC6-7007-A8E1-C399-7096D4EFA1EA}"/>
              </a:ext>
            </a:extLst>
          </p:cNvPr>
          <p:cNvSpPr/>
          <p:nvPr/>
        </p:nvSpPr>
        <p:spPr>
          <a:xfrm>
            <a:off x="6587177" y="2616232"/>
            <a:ext cx="1997766" cy="124297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PNT Sources, Technologies Perceived/Known:</a:t>
            </a:r>
          </a:p>
          <a:p>
            <a:pPr algn="ctr"/>
            <a:r>
              <a:rPr lang="en-US" sz="1600" dirty="0"/>
              <a:t>Template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C488EE0-AB06-457E-5385-A334F802F2EC}"/>
              </a:ext>
            </a:extLst>
          </p:cNvPr>
          <p:cNvSpPr/>
          <p:nvPr/>
        </p:nvSpPr>
        <p:spPr>
          <a:xfrm>
            <a:off x="6587177" y="1228046"/>
            <a:ext cx="1997765" cy="10634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 </a:t>
            </a:r>
            <a:r>
              <a:rPr lang="en-US" sz="1600" dirty="0" err="1"/>
              <a:t>ConOps</a:t>
            </a:r>
            <a:r>
              <a:rPr lang="en-US" sz="1600" dirty="0"/>
              <a:t>  Requirements to Artemis Mission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282F46-8A6D-AE1C-0390-69CB8C026E05}"/>
              </a:ext>
            </a:extLst>
          </p:cNvPr>
          <p:cNvSpPr/>
          <p:nvPr/>
        </p:nvSpPr>
        <p:spPr>
          <a:xfrm>
            <a:off x="3825315" y="2478856"/>
            <a:ext cx="2073966" cy="152464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ConOps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/>
              <a:t>Identify All</a:t>
            </a:r>
          </a:p>
          <a:p>
            <a:pPr algn="ctr"/>
            <a:r>
              <a:rPr lang="en-US" sz="1600" dirty="0"/>
              <a:t>Currently Perceived/Known Use Cases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6F2CA5-07D5-90DF-93B5-ACBB8DD03751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018549" y="3224403"/>
            <a:ext cx="806766" cy="16777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2A76D9EA-3F62-1D1C-026D-8A78B3D8E23A}"/>
              </a:ext>
            </a:extLst>
          </p:cNvPr>
          <p:cNvCxnSpPr>
            <a:cxnSpLocks/>
            <a:stCxn id="6" idx="1"/>
            <a:endCxn id="5" idx="2"/>
          </p:cNvCxnSpPr>
          <p:nvPr/>
        </p:nvCxnSpPr>
        <p:spPr>
          <a:xfrm rot="10800000">
            <a:off x="2019667" y="3845600"/>
            <a:ext cx="1805649" cy="993205"/>
          </a:xfrm>
          <a:prstGeom prst="bentConnector2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2F366EE-D6BB-C9F9-097F-CF2B9EC1CC00}"/>
              </a:ext>
            </a:extLst>
          </p:cNvPr>
          <p:cNvSpPr/>
          <p:nvPr/>
        </p:nvSpPr>
        <p:spPr>
          <a:xfrm>
            <a:off x="1320655" y="5200989"/>
            <a:ext cx="1918252" cy="100455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Requirements </a:t>
            </a:r>
            <a:br>
              <a:rPr lang="en-US" sz="1600" dirty="0"/>
            </a:br>
            <a:r>
              <a:rPr lang="en-US" sz="1600" dirty="0"/>
              <a:t>Gaps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6721D5-6812-D8DC-0FB8-7DC811B9088E}"/>
              </a:ext>
            </a:extLst>
          </p:cNvPr>
          <p:cNvCxnSpPr>
            <a:cxnSpLocks/>
          </p:cNvCxnSpPr>
          <p:nvPr/>
        </p:nvCxnSpPr>
        <p:spPr>
          <a:xfrm>
            <a:off x="2652497" y="4854704"/>
            <a:ext cx="0" cy="34628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B7791BAC-F150-2459-D635-F67FA6F11A40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5365204" y="1256884"/>
            <a:ext cx="719066" cy="1724879"/>
          </a:xfrm>
          <a:prstGeom prst="bentConnector2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3AB02-C722-3463-FDA8-A0534741820E}"/>
              </a:ext>
            </a:extLst>
          </p:cNvPr>
          <p:cNvSpPr/>
          <p:nvPr/>
        </p:nvSpPr>
        <p:spPr>
          <a:xfrm>
            <a:off x="9430683" y="1228047"/>
            <a:ext cx="2011680" cy="53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89C8A9-7140-819D-2E47-D8EB5E8C67E0}"/>
              </a:ext>
            </a:extLst>
          </p:cNvPr>
          <p:cNvSpPr txBox="1"/>
          <p:nvPr/>
        </p:nvSpPr>
        <p:spPr>
          <a:xfrm>
            <a:off x="9806606" y="264315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82A98-93F9-3C65-27C7-E01BBEFF2862}"/>
              </a:ext>
            </a:extLst>
          </p:cNvPr>
          <p:cNvSpPr txBox="1"/>
          <p:nvPr/>
        </p:nvSpPr>
        <p:spPr>
          <a:xfrm>
            <a:off x="9887526" y="761570"/>
            <a:ext cx="1097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PRODUCTS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29144D-F24A-4C32-BBF4-574804830362}"/>
              </a:ext>
            </a:extLst>
          </p:cNvPr>
          <p:cNvSpPr/>
          <p:nvPr/>
        </p:nvSpPr>
        <p:spPr>
          <a:xfrm>
            <a:off x="9430683" y="1975138"/>
            <a:ext cx="2011680" cy="53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Req: Art# Map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821179-4D62-48A6-A2E3-BC93B7818B60}"/>
              </a:ext>
            </a:extLst>
          </p:cNvPr>
          <p:cNvSpPr/>
          <p:nvPr/>
        </p:nvSpPr>
        <p:spPr>
          <a:xfrm>
            <a:off x="9430682" y="2715917"/>
            <a:ext cx="2011680" cy="53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Architecture: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Art# Map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599E-7403-4176-AFCB-A05470D47248}"/>
              </a:ext>
            </a:extLst>
          </p:cNvPr>
          <p:cNvSpPr/>
          <p:nvPr/>
        </p:nvSpPr>
        <p:spPr>
          <a:xfrm>
            <a:off x="9430683" y="3455650"/>
            <a:ext cx="2011680" cy="53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Architecture: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Use Case Map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219E06-4157-4656-A0EC-9F1CD21B3D88}"/>
              </a:ext>
            </a:extLst>
          </p:cNvPr>
          <p:cNvSpPr/>
          <p:nvPr/>
        </p:nvSpPr>
        <p:spPr>
          <a:xfrm>
            <a:off x="9430682" y="5282423"/>
            <a:ext cx="2011680" cy="531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Tech TRL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RFI Material Prep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3C84C1-C1C3-47CE-99A5-297CAE602003}"/>
              </a:ext>
            </a:extLst>
          </p:cNvPr>
          <p:cNvSpPr/>
          <p:nvPr/>
        </p:nvSpPr>
        <p:spPr>
          <a:xfrm>
            <a:off x="9430682" y="5939676"/>
            <a:ext cx="2011680" cy="531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Plans &amp; Integration Roadmap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3FDF9B-6E7B-48F2-B7C9-4DE1F3013077}"/>
              </a:ext>
            </a:extLst>
          </p:cNvPr>
          <p:cNvSpPr/>
          <p:nvPr/>
        </p:nvSpPr>
        <p:spPr>
          <a:xfrm>
            <a:off x="9412139" y="4211146"/>
            <a:ext cx="2011680" cy="53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Briefing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58E1E-D8AC-FE66-4FF8-31BA2D5F892A}"/>
              </a:ext>
            </a:extLst>
          </p:cNvPr>
          <p:cNvSpPr txBox="1"/>
          <p:nvPr/>
        </p:nvSpPr>
        <p:spPr>
          <a:xfrm>
            <a:off x="8051122" y="5785787"/>
            <a:ext cx="1305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Forward Work</a:t>
            </a: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9351C5FA-8C34-C982-8884-0C5168A366CE}"/>
              </a:ext>
            </a:extLst>
          </p:cNvPr>
          <p:cNvSpPr/>
          <p:nvPr/>
        </p:nvSpPr>
        <p:spPr>
          <a:xfrm>
            <a:off x="9300308" y="5489398"/>
            <a:ext cx="111831" cy="880353"/>
          </a:xfrm>
          <a:prstGeom prst="leftBracket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08B46-7927-419F-865B-8434BA35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84" y="709808"/>
            <a:ext cx="11606809" cy="2671066"/>
          </a:xfrm>
        </p:spPr>
        <p:txBody>
          <a:bodyPr>
            <a:normAutofit/>
          </a:bodyPr>
          <a:lstStyle/>
          <a:p>
            <a:r>
              <a:rPr lang="en-US" sz="2000" dirty="0"/>
              <a:t>Focused on relative PNT solutions due to limited implementation schedule, scored on 1, 5, 9 scale</a:t>
            </a:r>
          </a:p>
          <a:p>
            <a:r>
              <a:rPr lang="en-US" sz="2000" dirty="0"/>
              <a:t>If programmatic concerns are primary driver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Dead Reckoning and Motion Sensors (IMU)</a:t>
            </a:r>
          </a:p>
          <a:p>
            <a:r>
              <a:rPr lang="en-US" sz="2000" dirty="0"/>
              <a:t>Combining multiple relative techniques may reduce operational constraints and improve accuracy</a:t>
            </a:r>
          </a:p>
          <a:p>
            <a:pPr lvl="1"/>
            <a:r>
              <a:rPr lang="en-US" sz="2000" dirty="0"/>
              <a:t>Fiducials and Optical: Star Trackers / Camera / LIDAR could provide best benefit</a:t>
            </a:r>
          </a:p>
          <a:p>
            <a:r>
              <a:rPr lang="en-US" sz="2000" dirty="0"/>
              <a:t>Approaches could be augmented with initial deployments of orbital and surface infrastructure</a:t>
            </a:r>
          </a:p>
          <a:p>
            <a:pPr lvl="1"/>
            <a:r>
              <a:rPr lang="en-US" sz="2000" dirty="0"/>
              <a:t>Requires funding and development of user terminal (needed for long-term infrastructure)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D7506-B59A-4DEF-B21F-F8DCABFB8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897C2-B987-429A-8CBC-B5B467145C41}"/>
              </a:ext>
            </a:extLst>
          </p:cNvPr>
          <p:cNvSpPr/>
          <p:nvPr/>
        </p:nvSpPr>
        <p:spPr>
          <a:xfrm>
            <a:off x="1204793" y="5785421"/>
            <a:ext cx="9782415" cy="84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Recommendation: Perform subsequent ACD and EHP co-led detailed trade study (includes traverse, cost, and schedule impacts) for down-select and deployment on Artemis III and IV. Focus on EVA navigation with applicability to LTV.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2711C3-0D12-457C-9FDE-6FAB53FAFF5D}"/>
              </a:ext>
            </a:extLst>
          </p:cNvPr>
          <p:cNvSpPr txBox="1">
            <a:spLocks/>
          </p:cNvSpPr>
          <p:nvPr/>
        </p:nvSpPr>
        <p:spPr bwMode="auto">
          <a:xfrm>
            <a:off x="157692" y="132080"/>
            <a:ext cx="10663615" cy="4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ヒラギノ角ゴ Pro W3" charset="-128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dirty="0"/>
              <a:t>Early Missions Assessment &amp; Recommendation – Artemis III And IV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898FC-552A-4B86-94BE-5656E2539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91" y="2937412"/>
            <a:ext cx="11508219" cy="26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5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2A25AC-471F-44AE-A891-806F8AE27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5" y="3224572"/>
            <a:ext cx="12111675" cy="2600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98148-3A09-46D5-B0D4-87D47970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Sustaining Missions PNT Assessment - Artemis V+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1531-CC81-45B7-95F5-09194464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41959"/>
            <a:ext cx="11195113" cy="2574019"/>
          </a:xfrm>
        </p:spPr>
        <p:txBody>
          <a:bodyPr>
            <a:noAutofit/>
          </a:bodyPr>
          <a:lstStyle/>
          <a:p>
            <a:r>
              <a:rPr lang="en-US" sz="2200" dirty="0"/>
              <a:t>ESDMD requirement for localization of crew on surface </a:t>
            </a:r>
          </a:p>
          <a:p>
            <a:r>
              <a:rPr lang="en-US" sz="2200" dirty="0"/>
              <a:t>Considered additional solutions with longer lead time from relative-only options</a:t>
            </a:r>
          </a:p>
          <a:p>
            <a:r>
              <a:rPr lang="en-US" sz="2200" dirty="0"/>
              <a:t>Ranked technologies for absolute surface nav that could provide ~1’s to ~100’s of meters</a:t>
            </a:r>
          </a:p>
          <a:p>
            <a:r>
              <a:rPr lang="en-US" sz="2200" dirty="0"/>
              <a:t>Assessed qualitatively based on 1,5,9 (red, yellow, green) scale</a:t>
            </a:r>
          </a:p>
          <a:p>
            <a:r>
              <a:rPr lang="en-US" sz="2200" dirty="0"/>
              <a:t>Included scoring for ability to meet relevant Artemis use cases identified</a:t>
            </a:r>
          </a:p>
          <a:p>
            <a:pPr lvl="1"/>
            <a:r>
              <a:rPr lang="en-US" sz="2200" dirty="0"/>
              <a:t>Multiple weighting scenarios assessed (equal shown below)</a:t>
            </a:r>
          </a:p>
          <a:p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5D5DE-6C48-4805-9A0F-597D20C2D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ED481-55F7-46A4-B251-49ACA1EE3425}"/>
              </a:ext>
            </a:extLst>
          </p:cNvPr>
          <p:cNvSpPr/>
          <p:nvPr/>
        </p:nvSpPr>
        <p:spPr>
          <a:xfrm>
            <a:off x="1660478" y="5824633"/>
            <a:ext cx="8871044" cy="8035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Orbital Relays and 3GPP Infrastructure provide robust approaches to meet Artemis PNT architecture absolute localization needs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but have large programmatic impacts.</a:t>
            </a:r>
          </a:p>
        </p:txBody>
      </p:sp>
    </p:spTree>
    <p:extLst>
      <p:ext uri="{BB962C8B-B14F-4D97-AF65-F5344CB8AC3E}">
        <p14:creationId xmlns:p14="http://schemas.microsoft.com/office/powerpoint/2010/main" val="115935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ED2E7C-A4A2-405B-A909-C373B945FC64}"/>
              </a:ext>
            </a:extLst>
          </p:cNvPr>
          <p:cNvSpPr/>
          <p:nvPr/>
        </p:nvSpPr>
        <p:spPr>
          <a:xfrm>
            <a:off x="91334" y="1337510"/>
            <a:ext cx="11832442" cy="3229308"/>
          </a:xfrm>
          <a:prstGeom prst="rect">
            <a:avLst/>
          </a:prstGeom>
          <a:solidFill>
            <a:srgbClr val="00B05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CE08B41A-4F4A-4F7D-925C-0C8081A8C6C3}"/>
              </a:ext>
            </a:extLst>
          </p:cNvPr>
          <p:cNvSpPr/>
          <p:nvPr/>
        </p:nvSpPr>
        <p:spPr>
          <a:xfrm>
            <a:off x="10829338" y="1849607"/>
            <a:ext cx="393698" cy="41994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7028E-65B7-4B53-ACF5-BC8A7A1A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2" y="-35199"/>
            <a:ext cx="10663615" cy="676175"/>
          </a:xfrm>
        </p:spPr>
        <p:txBody>
          <a:bodyPr/>
          <a:lstStyle/>
          <a:p>
            <a:r>
              <a:rPr lang="en-US" dirty="0"/>
              <a:t>As perspectives change, requirements and approaches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6BDDF-E66A-478E-ADEB-A2AF445B6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B3B38-3C8B-4926-B325-9D5B5E849E2B}"/>
              </a:ext>
            </a:extLst>
          </p:cNvPr>
          <p:cNvSpPr/>
          <p:nvPr/>
        </p:nvSpPr>
        <p:spPr>
          <a:xfrm>
            <a:off x="438560" y="1520787"/>
            <a:ext cx="2614246" cy="726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Orbit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9E129-9A57-424C-B4A3-427AD8A685DB}"/>
              </a:ext>
            </a:extLst>
          </p:cNvPr>
          <p:cNvSpPr/>
          <p:nvPr/>
        </p:nvSpPr>
        <p:spPr>
          <a:xfrm>
            <a:off x="438560" y="2414992"/>
            <a:ext cx="2614246" cy="726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Landing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F79F2-508E-40E6-87AC-DC048523DA1C}"/>
              </a:ext>
            </a:extLst>
          </p:cNvPr>
          <p:cNvSpPr/>
          <p:nvPr/>
        </p:nvSpPr>
        <p:spPr>
          <a:xfrm>
            <a:off x="438560" y="3309197"/>
            <a:ext cx="2614246" cy="726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Traverse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7BB17F-09CA-4296-A38F-D477B8041867}"/>
              </a:ext>
            </a:extLst>
          </p:cNvPr>
          <p:cNvSpPr/>
          <p:nvPr/>
        </p:nvSpPr>
        <p:spPr>
          <a:xfrm>
            <a:off x="438560" y="4203402"/>
            <a:ext cx="2614246" cy="726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to </a:t>
            </a:r>
            <a:r>
              <a:rPr lang="en-US" dirty="0" err="1"/>
              <a:t>Hab</a:t>
            </a:r>
            <a:r>
              <a:rPr lang="en-US" dirty="0"/>
              <a:t> (Contingency)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453F9-ED8B-4D10-B468-E66163DF85FD}"/>
              </a:ext>
            </a:extLst>
          </p:cNvPr>
          <p:cNvSpPr/>
          <p:nvPr/>
        </p:nvSpPr>
        <p:spPr>
          <a:xfrm>
            <a:off x="438560" y="5991810"/>
            <a:ext cx="2614246" cy="726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Surface &amp; Rendezvous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9FCD1-DF25-4112-AE70-25B487C27E83}"/>
              </a:ext>
            </a:extLst>
          </p:cNvPr>
          <p:cNvSpPr/>
          <p:nvPr/>
        </p:nvSpPr>
        <p:spPr>
          <a:xfrm>
            <a:off x="438560" y="5097607"/>
            <a:ext cx="2614246" cy="7268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Localization with 10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D959B-C5CD-46EC-B2E1-3A3732C56839}"/>
              </a:ext>
            </a:extLst>
          </p:cNvPr>
          <p:cNvSpPr txBox="1"/>
          <p:nvPr/>
        </p:nvSpPr>
        <p:spPr>
          <a:xfrm>
            <a:off x="4408001" y="162969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Global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FE782-55B6-44DD-BCB6-62CC3125D646}"/>
              </a:ext>
            </a:extLst>
          </p:cNvPr>
          <p:cNvSpPr txBox="1"/>
          <p:nvPr/>
        </p:nvSpPr>
        <p:spPr>
          <a:xfrm>
            <a:off x="4039334" y="6090193"/>
            <a:ext cx="173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Immediate Surroundings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0ABAC81-FB08-4B71-8402-B3C26A04C883}"/>
              </a:ext>
            </a:extLst>
          </p:cNvPr>
          <p:cNvSpPr/>
          <p:nvPr/>
        </p:nvSpPr>
        <p:spPr>
          <a:xfrm>
            <a:off x="4717486" y="2103854"/>
            <a:ext cx="375138" cy="38815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D0BBC-6B2F-4CDE-AD1B-AD10407D0FB7}"/>
              </a:ext>
            </a:extLst>
          </p:cNvPr>
          <p:cNvSpPr txBox="1"/>
          <p:nvPr/>
        </p:nvSpPr>
        <p:spPr>
          <a:xfrm>
            <a:off x="7110022" y="169579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Absolute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5244D-50FB-404B-AB29-26600911CA96}"/>
              </a:ext>
            </a:extLst>
          </p:cNvPr>
          <p:cNvSpPr txBox="1"/>
          <p:nvPr/>
        </p:nvSpPr>
        <p:spPr>
          <a:xfrm>
            <a:off x="7872109" y="343561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Relative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A8A8C-531C-4253-8706-90C51B27F161}"/>
              </a:ext>
            </a:extLst>
          </p:cNvPr>
          <p:cNvSpPr txBox="1"/>
          <p:nvPr/>
        </p:nvSpPr>
        <p:spPr>
          <a:xfrm>
            <a:off x="8814685" y="604908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Local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318578F-3979-411A-AE5F-C4B8CA203FBF}"/>
              </a:ext>
            </a:extLst>
          </p:cNvPr>
          <p:cNvSpPr/>
          <p:nvPr/>
        </p:nvSpPr>
        <p:spPr>
          <a:xfrm>
            <a:off x="6725090" y="1629693"/>
            <a:ext cx="393698" cy="38169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6A7352D-2964-4A88-8BAB-6862AA21A333}"/>
              </a:ext>
            </a:extLst>
          </p:cNvPr>
          <p:cNvSpPr/>
          <p:nvPr/>
        </p:nvSpPr>
        <p:spPr>
          <a:xfrm>
            <a:off x="7534360" y="2961861"/>
            <a:ext cx="393698" cy="33693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6D9F149-7802-4A17-A39D-58D98B51C3DA}"/>
              </a:ext>
            </a:extLst>
          </p:cNvPr>
          <p:cNvSpPr/>
          <p:nvPr/>
        </p:nvSpPr>
        <p:spPr>
          <a:xfrm>
            <a:off x="8343630" y="5446627"/>
            <a:ext cx="395749" cy="12195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6FD4F0-D225-4AF4-BF27-0002E917950C}"/>
              </a:ext>
            </a:extLst>
          </p:cNvPr>
          <p:cNvSpPr txBox="1"/>
          <p:nvPr/>
        </p:nvSpPr>
        <p:spPr>
          <a:xfrm>
            <a:off x="3964220" y="968177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Coverage Area: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A276D-025F-4C29-85E6-8A349111EBD5}"/>
              </a:ext>
            </a:extLst>
          </p:cNvPr>
          <p:cNvSpPr txBox="1"/>
          <p:nvPr/>
        </p:nvSpPr>
        <p:spPr>
          <a:xfrm>
            <a:off x="892771" y="96817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Mission Phase: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B473D5-4F52-47EC-A763-2F133F2F8D06}"/>
              </a:ext>
            </a:extLst>
          </p:cNvPr>
          <p:cNvSpPr txBox="1"/>
          <p:nvPr/>
        </p:nvSpPr>
        <p:spPr>
          <a:xfrm>
            <a:off x="6955159" y="968177"/>
            <a:ext cx="236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Type of Knowledge: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326B3C-0A6A-4075-A573-B787E630E076}"/>
              </a:ext>
            </a:extLst>
          </p:cNvPr>
          <p:cNvCxnSpPr/>
          <p:nvPr/>
        </p:nvCxnSpPr>
        <p:spPr>
          <a:xfrm>
            <a:off x="6319618" y="1118366"/>
            <a:ext cx="0" cy="5547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390FE0-AA7B-4AD4-BF32-3E8473F7B93D}"/>
              </a:ext>
            </a:extLst>
          </p:cNvPr>
          <p:cNvCxnSpPr/>
          <p:nvPr/>
        </p:nvCxnSpPr>
        <p:spPr>
          <a:xfrm>
            <a:off x="3533453" y="1079838"/>
            <a:ext cx="0" cy="5547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017889-7C3A-40A0-A55A-A1AE850B52AB}"/>
              </a:ext>
            </a:extLst>
          </p:cNvPr>
          <p:cNvCxnSpPr/>
          <p:nvPr/>
        </p:nvCxnSpPr>
        <p:spPr>
          <a:xfrm>
            <a:off x="9871711" y="1118366"/>
            <a:ext cx="0" cy="5547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2E417E2-37C8-40CE-94CB-659C6FDEB30E}"/>
              </a:ext>
            </a:extLst>
          </p:cNvPr>
          <p:cNvSpPr txBox="1"/>
          <p:nvPr/>
        </p:nvSpPr>
        <p:spPr>
          <a:xfrm>
            <a:off x="10447945" y="96817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Accuracy: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130235-AA9D-408D-97B0-49283B49B8E8}"/>
              </a:ext>
            </a:extLst>
          </p:cNvPr>
          <p:cNvSpPr/>
          <p:nvPr/>
        </p:nvSpPr>
        <p:spPr>
          <a:xfrm>
            <a:off x="10539046" y="1498192"/>
            <a:ext cx="914400" cy="438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 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09F324-6EAA-4451-BD29-D00346873875}"/>
              </a:ext>
            </a:extLst>
          </p:cNvPr>
          <p:cNvSpPr/>
          <p:nvPr/>
        </p:nvSpPr>
        <p:spPr>
          <a:xfrm>
            <a:off x="10539046" y="2098246"/>
            <a:ext cx="914400" cy="438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BAAB67-EB74-406F-B79D-4EC422C5B384}"/>
              </a:ext>
            </a:extLst>
          </p:cNvPr>
          <p:cNvSpPr/>
          <p:nvPr/>
        </p:nvSpPr>
        <p:spPr>
          <a:xfrm>
            <a:off x="10505634" y="3209853"/>
            <a:ext cx="914400" cy="438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C2E888-BADA-40D9-BB44-A2A106F4B302}"/>
              </a:ext>
            </a:extLst>
          </p:cNvPr>
          <p:cNvSpPr/>
          <p:nvPr/>
        </p:nvSpPr>
        <p:spPr>
          <a:xfrm>
            <a:off x="10517204" y="5026112"/>
            <a:ext cx="914400" cy="438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~1 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2EDF4D-3662-46F5-8B27-553414AAE051}"/>
              </a:ext>
            </a:extLst>
          </p:cNvPr>
          <p:cNvSpPr/>
          <p:nvPr/>
        </p:nvSpPr>
        <p:spPr>
          <a:xfrm>
            <a:off x="10539046" y="6090193"/>
            <a:ext cx="914400" cy="4382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~10 cm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3A9560-1CF1-4591-918B-21A3A48BBE59}"/>
              </a:ext>
            </a:extLst>
          </p:cNvPr>
          <p:cNvCxnSpPr/>
          <p:nvPr/>
        </p:nvCxnSpPr>
        <p:spPr>
          <a:xfrm>
            <a:off x="91334" y="4566817"/>
            <a:ext cx="12009332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788AEC-FA8C-4182-B81E-87C2CD5BE6D2}"/>
              </a:ext>
            </a:extLst>
          </p:cNvPr>
          <p:cNvSpPr txBox="1"/>
          <p:nvPr/>
        </p:nvSpPr>
        <p:spPr>
          <a:xfrm>
            <a:off x="113556" y="606572"/>
            <a:ext cx="764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Primary needs are for real-time operations; can improve via post-processing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D92D8-C50B-4485-82D7-7F92B4488C85}"/>
              </a:ext>
            </a:extLst>
          </p:cNvPr>
          <p:cNvSpPr txBox="1"/>
          <p:nvPr/>
        </p:nvSpPr>
        <p:spPr>
          <a:xfrm>
            <a:off x="4493316" y="4185959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Understood and well-captured in requirements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4E3C8A-5A00-4AB1-BE6D-C0766806EBBF}"/>
              </a:ext>
            </a:extLst>
          </p:cNvPr>
          <p:cNvSpPr txBox="1"/>
          <p:nvPr/>
        </p:nvSpPr>
        <p:spPr>
          <a:xfrm>
            <a:off x="3937680" y="4658238"/>
            <a:ext cx="6891630" cy="36933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Forward work needed to define approaches and requirements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B8FA25E-67C6-47F3-83FB-3D870FFAAE28}"/>
              </a:ext>
            </a:extLst>
          </p:cNvPr>
          <p:cNvSpPr/>
          <p:nvPr/>
        </p:nvSpPr>
        <p:spPr>
          <a:xfrm rot="10800000">
            <a:off x="5787204" y="3685996"/>
            <a:ext cx="253885" cy="476302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82DD6F59-F32B-450C-A296-3EBA09315822}"/>
              </a:ext>
            </a:extLst>
          </p:cNvPr>
          <p:cNvSpPr/>
          <p:nvPr/>
        </p:nvSpPr>
        <p:spPr>
          <a:xfrm>
            <a:off x="5787204" y="5011786"/>
            <a:ext cx="253885" cy="476302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0002"/>
      </p:ext>
    </p:extLst>
  </p:cSld>
  <p:clrMapOvr>
    <a:masterClrMapping/>
  </p:clrMapOvr>
</p:sld>
</file>

<file path=ppt/theme/theme1.xml><?xml version="1.0" encoding="utf-8"?>
<a:theme xmlns:a="http://schemas.openxmlformats.org/drawingml/2006/main" name="3_ExplorationScenario-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DE39DDC-CCD0-431F-99FD-8C40D912B2F4}" vid="{37B06B3C-842C-417D-A1D5-12F5CF8EE12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naNet to NRO SETR d1-cjg" id="{015A6FCE-D7CD-A247-8161-884F3B83FC59}" vid="{13F3FB87-4876-D340-AE1C-EC8A198841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C76B9B3FE40409DBD9D0C397F7048" ma:contentTypeVersion="0" ma:contentTypeDescription="Create a new document." ma:contentTypeScope="" ma:versionID="cd9ffd866218a260f2515108177d2b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3525E-ADE3-45C4-B53B-1C203A44FD8F}">
  <ds:schemaRefs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E30F18D-4275-4F65-9636-93FBF266F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D7DBF-78A2-4B50-B57B-833AEB677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38182</TotalTime>
  <Words>1400</Words>
  <Application>Microsoft Office PowerPoint</Application>
  <PresentationFormat>Widescreen</PresentationFormat>
  <Paragraphs>278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3_ExplorationScenario-Updated</vt:lpstr>
      <vt:lpstr>1_Office Theme</vt:lpstr>
      <vt:lpstr>Artemis Navigation Architecture:  Early Capabilities and Long Term Evolvability and Evolution</vt:lpstr>
      <vt:lpstr>ACD-SCaN PNT Trade Study Membership</vt:lpstr>
      <vt:lpstr>Artemis Exploration Goals Dependent on PNT</vt:lpstr>
      <vt:lpstr>Lunar Navigation From An Apollo Crew Perspective</vt:lpstr>
      <vt:lpstr>Comparison of Artemis to other NASA Planetary Surface Missions</vt:lpstr>
      <vt:lpstr>Architecture Trade Study Flow and Process</vt:lpstr>
      <vt:lpstr>PowerPoint Presentation</vt:lpstr>
      <vt:lpstr>Sustaining Missions PNT Assessment - Artemis V+</vt:lpstr>
      <vt:lpstr>As perspectives change, requirements and approaches change</vt:lpstr>
      <vt:lpstr>Use Case/Requirements/Solution</vt:lpstr>
      <vt:lpstr>Forward Work</vt:lpstr>
      <vt:lpstr>PowerPoint Presentation</vt:lpstr>
      <vt:lpstr>Acronym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Gramling, Cheryl J. (GSFC-5900)</dc:creator>
  <cp:lastModifiedBy>Anzalone, Evan J. (MSFC-EV42)</cp:lastModifiedBy>
  <cp:revision>362</cp:revision>
  <dcterms:created xsi:type="dcterms:W3CDTF">2022-05-19T17:03:04Z</dcterms:created>
  <dcterms:modified xsi:type="dcterms:W3CDTF">2023-05-25T15:13:29Z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0x010100A32C76B9B3FE40409DBD9D0C397F7048</vt:lpwstr>
  </property>
</Properties>
</file>