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82" r:id="rId4"/>
  </p:sldMasterIdLst>
  <p:notesMasterIdLst>
    <p:notesMasterId r:id="rId24"/>
  </p:notesMasterIdLst>
  <p:sldIdLst>
    <p:sldId id="256" r:id="rId5"/>
    <p:sldId id="395" r:id="rId6"/>
    <p:sldId id="396" r:id="rId7"/>
    <p:sldId id="320" r:id="rId8"/>
    <p:sldId id="388" r:id="rId9"/>
    <p:sldId id="321" r:id="rId10"/>
    <p:sldId id="257" r:id="rId11"/>
    <p:sldId id="383" r:id="rId12"/>
    <p:sldId id="384" r:id="rId13"/>
    <p:sldId id="322" r:id="rId14"/>
    <p:sldId id="387" r:id="rId15"/>
    <p:sldId id="324" r:id="rId16"/>
    <p:sldId id="323" r:id="rId17"/>
    <p:sldId id="386" r:id="rId18"/>
    <p:sldId id="385" r:id="rId19"/>
    <p:sldId id="325" r:id="rId20"/>
    <p:sldId id="319" r:id="rId21"/>
    <p:sldId id="318" r:id="rId22"/>
    <p:sldId id="328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Exo" panose="020B0604020202020204" charset="0"/>
      <p:regular r:id="rId29"/>
      <p:bold r:id="rId30"/>
      <p:italic r:id="rId31"/>
      <p:boldItalic r:id="rId32"/>
    </p:embeddedFont>
    <p:embeddedFont>
      <p:font typeface="Hind" panose="02000000000000000000" pitchFamily="2" charset="0"/>
      <p:regular r:id="rId33"/>
      <p:bold r:id="rId34"/>
    </p:embeddedFont>
    <p:embeddedFont>
      <p:font typeface="Segoe UI Emoji" panose="020B0502040204020203" pitchFamily="34" charset="0"/>
      <p:regular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921"/>
    <a:srgbClr val="3D5765"/>
    <a:srgbClr val="FE89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D26AD8-0E51-4C01-9EEF-6A787E29777C}" v="51" dt="2023-05-07T21:50:18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31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52DD7-C744-4CBF-8D48-914D2CBC40D5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A5287-CF00-4A37-9414-6C02BFA22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30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lnSpc>
                <a:spcPct val="100000"/>
              </a:lnSpc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Line 21">
            <a:extLst>
              <a:ext uri="{FF2B5EF4-FFF2-40B4-BE49-F238E27FC236}">
                <a16:creationId xmlns:a16="http://schemas.microsoft.com/office/drawing/2014/main" id="{800F8BDF-7E86-4174-9DA3-CA90F3D8CB8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126480"/>
            <a:ext cx="12191997" cy="0"/>
          </a:xfrm>
          <a:prstGeom prst="line">
            <a:avLst/>
          </a:prstGeom>
          <a:noFill/>
          <a:ln w="19050">
            <a:solidFill>
              <a:srgbClr val="3D57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latin typeface="Times New Roman" charset="0"/>
              <a:ea typeface="ＭＳ Ｐゴシック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4E8AF77-9568-4B16-90D2-9173B2E7D6E0}"/>
              </a:ext>
            </a:extLst>
          </p:cNvPr>
          <p:cNvSpPr txBox="1">
            <a:spLocks/>
          </p:cNvSpPr>
          <p:nvPr/>
        </p:nvSpPr>
        <p:spPr>
          <a:xfrm>
            <a:off x="4724399" y="6172202"/>
            <a:ext cx="2743200" cy="593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www.</a:t>
            </a:r>
            <a:r>
              <a:rPr lang="en-US" sz="1200" b="1" dirty="0">
                <a:solidFill>
                  <a:srgbClr val="F89921"/>
                </a:solidFill>
              </a:rPr>
              <a:t>thinkIC2</a:t>
            </a:r>
            <a:r>
              <a:rPr lang="en-US" sz="1200" b="1" dirty="0"/>
              <a:t>.com</a:t>
            </a:r>
            <a:endParaRPr lang="en-US" sz="120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7B687B0-2205-4652-97D3-C1896C6EE4EA}"/>
              </a:ext>
            </a:extLst>
          </p:cNvPr>
          <p:cNvSpPr txBox="1">
            <a:spLocks/>
          </p:cNvSpPr>
          <p:nvPr/>
        </p:nvSpPr>
        <p:spPr>
          <a:xfrm>
            <a:off x="228600" y="6172201"/>
            <a:ext cx="3992879" cy="593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Interdisciplinary Consulting Corp (IC2)</a:t>
            </a:r>
            <a:endParaRPr lang="en-US" sz="1200" dirty="0"/>
          </a:p>
          <a:p>
            <a:pPr algn="l"/>
            <a:r>
              <a:rPr lang="en-US" sz="1200" b="0" dirty="0"/>
              <a:t>2405 NW 66</a:t>
            </a:r>
            <a:r>
              <a:rPr lang="en-US" sz="1200" b="0" baseline="30000" dirty="0"/>
              <a:t>th</a:t>
            </a:r>
            <a:r>
              <a:rPr lang="en-US" sz="1200" b="0" dirty="0"/>
              <a:t> Court</a:t>
            </a:r>
          </a:p>
          <a:p>
            <a:pPr algn="l"/>
            <a:r>
              <a:rPr lang="en-US" sz="1200" b="0" dirty="0"/>
              <a:t>Gainesville, </a:t>
            </a:r>
            <a:r>
              <a:rPr lang="en-US" sz="1200" b="0"/>
              <a:t>FL 32653</a:t>
            </a:r>
            <a:endParaRPr lang="en-US" sz="1200" b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7F0B895-CD28-485B-B63D-493D22F81D2D}"/>
              </a:ext>
            </a:extLst>
          </p:cNvPr>
          <p:cNvSpPr txBox="1">
            <a:spLocks/>
          </p:cNvSpPr>
          <p:nvPr/>
        </p:nvSpPr>
        <p:spPr>
          <a:xfrm>
            <a:off x="8869680" y="6172203"/>
            <a:ext cx="3091323" cy="593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Contact:</a:t>
            </a:r>
            <a:r>
              <a:rPr lang="en-US" sz="1200" dirty="0"/>
              <a:t> William Patterson</a:t>
            </a:r>
          </a:p>
          <a:p>
            <a:r>
              <a:rPr lang="en-US" sz="1200" b="1" dirty="0"/>
              <a:t>Email:</a:t>
            </a:r>
            <a:r>
              <a:rPr lang="en-US" sz="1200" dirty="0"/>
              <a:t> cpatterson@thinkIC2.com</a:t>
            </a:r>
          </a:p>
        </p:txBody>
      </p:sp>
      <p:sp>
        <p:nvSpPr>
          <p:cNvPr id="10" name="Line 21">
            <a:extLst>
              <a:ext uri="{FF2B5EF4-FFF2-40B4-BE49-F238E27FC236}">
                <a16:creationId xmlns:a16="http://schemas.microsoft.com/office/drawing/2014/main" id="{D9B735AD-1DDD-4CD0-88F3-0688229D062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6126480"/>
            <a:ext cx="12191997" cy="0"/>
          </a:xfrm>
          <a:prstGeom prst="line">
            <a:avLst/>
          </a:prstGeom>
          <a:noFill/>
          <a:ln w="19050">
            <a:solidFill>
              <a:srgbClr val="3D57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latin typeface="Times New Roman" charset="0"/>
              <a:ea typeface="ＭＳ Ｐゴシック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193DE05-879A-4534-B34E-73BEDC1EB707}"/>
              </a:ext>
            </a:extLst>
          </p:cNvPr>
          <p:cNvSpPr txBox="1">
            <a:spLocks/>
          </p:cNvSpPr>
          <p:nvPr userDrawn="1"/>
        </p:nvSpPr>
        <p:spPr>
          <a:xfrm>
            <a:off x="4724399" y="6172200"/>
            <a:ext cx="2743200" cy="593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/>
              <a:t>www.</a:t>
            </a:r>
            <a:r>
              <a:rPr lang="en-US" sz="1200" b="1" dirty="0">
                <a:solidFill>
                  <a:srgbClr val="F89921"/>
                </a:solidFill>
              </a:rPr>
              <a:t>thinkIC2</a:t>
            </a:r>
            <a:r>
              <a:rPr lang="en-US" sz="1200" b="1" dirty="0"/>
              <a:t>.com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8742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143000"/>
            <a:ext cx="11216640" cy="5029200"/>
          </a:xfrm>
        </p:spPr>
        <p:txBody>
          <a:bodyPr/>
          <a:lstStyle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1AD2D90-C528-401C-8972-3644EEE4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5" y="-2"/>
            <a:ext cx="9102635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2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143000"/>
            <a:ext cx="1121664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645920"/>
            <a:ext cx="11216640" cy="4572000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50EB80-479F-424C-B80B-3C7EBC46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2" y="-2"/>
            <a:ext cx="9113519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2"/>
            <a:ext cx="9113520" cy="7772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80" y="1143000"/>
            <a:ext cx="5486400" cy="5029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143000"/>
            <a:ext cx="5486400" cy="5029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143000"/>
            <a:ext cx="54864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64592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19" y="1143000"/>
            <a:ext cx="54864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9" y="164592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50EB80-479F-424C-B80B-3C7EBC46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8" y="-2"/>
            <a:ext cx="9102633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6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3458" y="-2"/>
            <a:ext cx="9080863" cy="7772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13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93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143000"/>
            <a:ext cx="1121664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645920"/>
            <a:ext cx="11216640" cy="4572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50EB80-479F-424C-B80B-3C7EBC46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1" y="-2"/>
            <a:ext cx="9113519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718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143000"/>
            <a:ext cx="11216640" cy="50292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1AD2D90-C528-401C-8972-3644EEE4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5" y="-2"/>
            <a:ext cx="9102635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089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143000"/>
            <a:ext cx="54864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" y="1645920"/>
            <a:ext cx="5486400" cy="4572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19" y="1143000"/>
            <a:ext cx="5486400" cy="45720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  <a:latin typeface="Exo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19" y="1645920"/>
            <a:ext cx="54864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50EB80-479F-424C-B80B-3C7EBC46F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686" y="-2"/>
            <a:ext cx="9102633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4984156-F5DB-4964-AA4C-52CA519E90A1}"/>
              </a:ext>
            </a:extLst>
          </p:cNvPr>
          <p:cNvSpPr/>
          <p:nvPr/>
        </p:nvSpPr>
        <p:spPr bwMode="auto">
          <a:xfrm>
            <a:off x="0" y="-1"/>
            <a:ext cx="12192000" cy="822960"/>
          </a:xfrm>
          <a:prstGeom prst="rect">
            <a:avLst/>
          </a:prstGeom>
          <a:gradFill flip="none" rotWithShape="1">
            <a:gsLst>
              <a:gs pos="0">
                <a:srgbClr val="717171"/>
              </a:gs>
              <a:gs pos="50000">
                <a:srgbClr val="5F5F5F">
                  <a:tint val="44500"/>
                  <a:satMod val="160000"/>
                </a:srgbClr>
              </a:gs>
              <a:gs pos="100000">
                <a:srgbClr val="5F5F5F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680" y="1143000"/>
            <a:ext cx="1121664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1120" y="640080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Line 21">
            <a:extLst>
              <a:ext uri="{FF2B5EF4-FFF2-40B4-BE49-F238E27FC236}">
                <a16:creationId xmlns:a16="http://schemas.microsoft.com/office/drawing/2014/main" id="{0440E348-6071-4D7E-909F-B6A1864BFB4A}"/>
              </a:ext>
            </a:extLst>
          </p:cNvPr>
          <p:cNvSpPr>
            <a:spLocks noChangeShapeType="1"/>
          </p:cNvSpPr>
          <p:nvPr/>
        </p:nvSpPr>
        <p:spPr bwMode="auto">
          <a:xfrm>
            <a:off x="4" y="822960"/>
            <a:ext cx="12191997" cy="0"/>
          </a:xfrm>
          <a:prstGeom prst="line">
            <a:avLst/>
          </a:prstGeom>
          <a:noFill/>
          <a:ln w="38100">
            <a:solidFill>
              <a:srgbClr val="F8992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latin typeface="Times New Roman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6" y="104469"/>
            <a:ext cx="2438400" cy="5683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95503A-ECB0-4808-8A6C-901E46812CBD}"/>
              </a:ext>
            </a:extLst>
          </p:cNvPr>
          <p:cNvSpPr/>
          <p:nvPr userDrawn="1"/>
        </p:nvSpPr>
        <p:spPr bwMode="auto">
          <a:xfrm>
            <a:off x="0" y="-1"/>
            <a:ext cx="12192000" cy="822960"/>
          </a:xfrm>
          <a:prstGeom prst="rect">
            <a:avLst/>
          </a:prstGeom>
          <a:gradFill flip="none" rotWithShape="1">
            <a:gsLst>
              <a:gs pos="0">
                <a:srgbClr val="717171"/>
              </a:gs>
              <a:gs pos="50000">
                <a:srgbClr val="5F5F5F">
                  <a:tint val="44500"/>
                  <a:satMod val="160000"/>
                </a:srgbClr>
              </a:gs>
              <a:gs pos="100000">
                <a:srgbClr val="5F5F5F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10" name="Line 21">
            <a:extLst>
              <a:ext uri="{FF2B5EF4-FFF2-40B4-BE49-F238E27FC236}">
                <a16:creationId xmlns:a16="http://schemas.microsoft.com/office/drawing/2014/main" id="{DFDD2AC9-CD67-4337-9DD6-6AE50F90AD7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" y="822960"/>
            <a:ext cx="12191997" cy="0"/>
          </a:xfrm>
          <a:prstGeom prst="line">
            <a:avLst/>
          </a:prstGeom>
          <a:noFill/>
          <a:ln w="38100">
            <a:solidFill>
              <a:srgbClr val="F8992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latin typeface="Times New Roman" charset="0"/>
              <a:ea typeface="ＭＳ Ｐゴシック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9916FC-E05E-48B7-B61F-2D6E2810AE9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" y="104466"/>
            <a:ext cx="1828800" cy="56830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9914" y="-2"/>
            <a:ext cx="9124407" cy="777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2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81" r:id="rId8"/>
    <p:sldLayoutId id="2147483662" r:id="rId9"/>
    <p:sldLayoutId id="2147483665" r:id="rId10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3"/>
          </a:solidFill>
          <a:latin typeface="+mj-lt"/>
          <a:ea typeface="+mj-ea"/>
          <a:cs typeface="Tek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cpatterson@thinkIC2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B73D-919B-419F-8634-4ABCD383D6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214" y="1122363"/>
            <a:ext cx="10763573" cy="2132566"/>
          </a:xfrm>
        </p:spPr>
        <p:txBody>
          <a:bodyPr anchor="ctr">
            <a:normAutofit fontScale="90000"/>
          </a:bodyPr>
          <a:lstStyle/>
          <a:p>
            <a:r>
              <a:rPr lang="en-US" sz="4800" dirty="0"/>
              <a:t>A Field-Deployable Wireless Data Acquisition System for Ground-Test Arrays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3958E-72CC-40EE-82AE-FA0E34423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9678" y="3254930"/>
            <a:ext cx="10112644" cy="2860645"/>
          </a:xfrm>
        </p:spPr>
        <p:txBody>
          <a:bodyPr>
            <a:normAutofit/>
          </a:bodyPr>
          <a:lstStyle/>
          <a:p>
            <a:r>
              <a:rPr lang="en-US" dirty="0"/>
              <a:t>William C Patterson</a:t>
            </a:r>
          </a:p>
          <a:p>
            <a:r>
              <a:rPr lang="en-US" dirty="0"/>
              <a:t>Interdisciplinary Consulting Corp. (IC2)</a:t>
            </a:r>
          </a:p>
          <a:p>
            <a:r>
              <a:rPr lang="en-US" dirty="0"/>
              <a:t>Aviation Forum San Diego, June 12-16th 2023</a:t>
            </a:r>
          </a:p>
          <a:p>
            <a:endParaRPr lang="en-US" dirty="0"/>
          </a:p>
          <a:p>
            <a:r>
              <a:rPr lang="en-US" sz="2000" dirty="0"/>
              <a:t>Copyright © by William C Patterson Interdisciplinary Consulting Corp.</a:t>
            </a:r>
            <a:br>
              <a:rPr lang="en-US" sz="2000" dirty="0"/>
            </a:br>
            <a:r>
              <a:rPr lang="en-US" sz="2000" dirty="0"/>
              <a:t>Published by the American Institute of Aeronautics and Astronautics, Inc., with permission</a:t>
            </a:r>
          </a:p>
        </p:txBody>
      </p:sp>
    </p:spTree>
    <p:extLst>
      <p:ext uri="{BB962C8B-B14F-4D97-AF65-F5344CB8AC3E}">
        <p14:creationId xmlns:p14="http://schemas.microsoft.com/office/powerpoint/2010/main" val="374975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and Array Deployment Team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2689B7-A4BA-4E96-9B62-1312DF8DFDFD}"/>
              </a:ext>
            </a:extLst>
          </p:cNvPr>
          <p:cNvSpPr txBox="1"/>
          <p:nvPr/>
        </p:nvSpPr>
        <p:spPr>
          <a:xfrm>
            <a:off x="1688123" y="154041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60DD0C-E23A-4A2D-9F55-7AB94A971247}"/>
              </a:ext>
            </a:extLst>
          </p:cNvPr>
          <p:cNvSpPr txBox="1"/>
          <p:nvPr/>
        </p:nvSpPr>
        <p:spPr>
          <a:xfrm>
            <a:off x="901409" y="2231515"/>
            <a:ext cx="468750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Interdisciplinary Consulting Corp. (IC2)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William C. Patterson</a:t>
            </a:r>
          </a:p>
          <a:p>
            <a:pPr algn="ctr"/>
            <a:r>
              <a:rPr lang="en-US" sz="2000" dirty="0"/>
              <a:t>James R. Underbrink</a:t>
            </a:r>
          </a:p>
          <a:p>
            <a:pPr algn="ctr"/>
            <a:r>
              <a:rPr lang="en-US" sz="2000" dirty="0"/>
              <a:t>Rachel Collins</a:t>
            </a:r>
          </a:p>
          <a:p>
            <a:pPr algn="ctr"/>
            <a:r>
              <a:rPr lang="en-US" sz="2000" dirty="0"/>
              <a:t>Austin Kee</a:t>
            </a:r>
          </a:p>
          <a:p>
            <a:pPr algn="ctr"/>
            <a:r>
              <a:rPr lang="en-US" sz="2000" dirty="0"/>
              <a:t>Alan </a:t>
            </a:r>
            <a:r>
              <a:rPr lang="en-US" sz="2000" dirty="0" err="1"/>
              <a:t>Gurlaskie</a:t>
            </a:r>
            <a:endParaRPr lang="en-US" sz="2000" dirty="0"/>
          </a:p>
          <a:p>
            <a:pPr algn="ctr"/>
            <a:r>
              <a:rPr lang="en-US" sz="2000" dirty="0"/>
              <a:t>Dan </a:t>
            </a:r>
            <a:r>
              <a:rPr lang="en-US" sz="2000" dirty="0" err="1"/>
              <a:t>D’Andrea</a:t>
            </a:r>
            <a:endParaRPr lang="en-US" sz="2000" dirty="0"/>
          </a:p>
          <a:p>
            <a:pPr algn="ctr"/>
            <a:r>
              <a:rPr lang="en-US" sz="2000" dirty="0"/>
              <a:t>David A. Mills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EF49C5-CC54-4ADF-8E2F-5B9ACD39051C}"/>
              </a:ext>
            </a:extLst>
          </p:cNvPr>
          <p:cNvSpPr txBox="1"/>
          <p:nvPr/>
        </p:nvSpPr>
        <p:spPr>
          <a:xfrm>
            <a:off x="6740201" y="2231514"/>
            <a:ext cx="37529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NASA Langley Research Center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William M. Humphreys, Jr.</a:t>
            </a:r>
          </a:p>
        </p:txBody>
      </p:sp>
    </p:spTree>
    <p:extLst>
      <p:ext uri="{BB962C8B-B14F-4D97-AF65-F5344CB8AC3E}">
        <p14:creationId xmlns:p14="http://schemas.microsoft.com/office/powerpoint/2010/main" val="1495932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03" y="1054359"/>
            <a:ext cx="7222128" cy="5589037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ea typeface="Calibri" panose="020F0502020204030204" pitchFamily="34" charset="0"/>
              </a:rPr>
              <a:t>Current fly-over ground arrays are massive efforts that require hundreds of labor hours and miles of cabling to deploy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a typeface="Calibri" panose="020F0502020204030204" pitchFamily="34" charset="0"/>
              </a:rPr>
              <a:t>Limitations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ea typeface="Calibri" panose="020F0502020204030204" pitchFamily="34" charset="0"/>
              </a:rPr>
              <a:t>Manufacturing greater than a 12 ft </a:t>
            </a:r>
            <a:r>
              <a:rPr lang="en-US" sz="1600" dirty="0" err="1">
                <a:effectLst/>
                <a:ea typeface="Calibri" panose="020F0502020204030204" pitchFamily="34" charset="0"/>
              </a:rPr>
              <a:t>semimonolithic</a:t>
            </a:r>
            <a:r>
              <a:rPr lang="en-US" sz="1600" dirty="0">
                <a:effectLst/>
                <a:ea typeface="Calibri" panose="020F0502020204030204" pitchFamily="34" charset="0"/>
              </a:rPr>
              <a:t> central plate is unrealistic which requires the use of individually placed microphones in the spiral arms, leading to reduced accuracy.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ea typeface="Calibri" panose="020F0502020204030204" pitchFamily="34" charset="0"/>
              </a:rPr>
              <a:t>Per-microphone temperature changes affect sensitivity. Using current array deployment/construction techniques, individual sensor temperature compensation is unrealistic.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ea typeface="Calibri" panose="020F0502020204030204" pitchFamily="34" charset="0"/>
              </a:rPr>
              <a:t>Huge distance from sensors to data acquisition systems results in sensor drive issues caused by long cabling.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ea typeface="Calibri" panose="020F0502020204030204" pitchFamily="34" charset="0"/>
              </a:rPr>
              <a:t>The current maximum size and density of the spiral array is limited by wiring and total system cost.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ea typeface="Calibri" panose="020F0502020204030204" pitchFamily="34" charset="0"/>
              </a:rPr>
              <a:t>The data acquisition mainframe is extremely specialized and nearly single-purpose. Both cost and power prevent the reasonable expansion of the number of microphones in the arrays.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Current State of the Art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116C9E-8B7C-4DA6-8081-1F31A66C5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586" y="870659"/>
            <a:ext cx="4169734" cy="27869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E2513-D5D9-4BA3-80DE-12CAE19FE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931" y="3684466"/>
            <a:ext cx="3576269" cy="26894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61ED46-A177-489F-BBA0-20AE56D90763}"/>
              </a:ext>
            </a:extLst>
          </p:cNvPr>
          <p:cNvSpPr txBox="1"/>
          <p:nvPr/>
        </p:nvSpPr>
        <p:spPr>
          <a:xfrm>
            <a:off x="7425831" y="6335041"/>
            <a:ext cx="45624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Ref: J. Underbrink “</a:t>
            </a:r>
            <a:r>
              <a:rPr lang="en-US" sz="1100" dirty="0" err="1"/>
              <a:t>Pletharrays</a:t>
            </a:r>
            <a:r>
              <a:rPr lang="en-US" sz="1100" dirty="0"/>
              <a:t> for aeroacoustic phase array applications,” </a:t>
            </a:r>
          </a:p>
          <a:p>
            <a:pPr algn="ctr"/>
            <a:r>
              <a:rPr lang="en-US" sz="1100" i="1" dirty="0"/>
              <a:t>International Journal of Aeroacoustics</a:t>
            </a:r>
            <a:r>
              <a:rPr lang="en-US" sz="1100" dirty="0"/>
              <a:t>, 2017.</a:t>
            </a:r>
          </a:p>
        </p:txBody>
      </p:sp>
    </p:spTree>
    <p:extLst>
      <p:ext uri="{BB962C8B-B14F-4D97-AF65-F5344CB8AC3E}">
        <p14:creationId xmlns:p14="http://schemas.microsoft.com/office/powerpoint/2010/main" val="124267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12" y="929898"/>
            <a:ext cx="6607444" cy="52423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Field-deployable wireless data acquisition system with a microphone front end</a:t>
            </a:r>
          </a:p>
          <a:p>
            <a:r>
              <a:rPr lang="en-US" dirty="0"/>
              <a:t>Target applications</a:t>
            </a:r>
          </a:p>
          <a:p>
            <a:pPr lvl="1"/>
            <a:r>
              <a:rPr lang="en-US" dirty="0"/>
              <a:t>Primary: Full-scale air-frame noise source testing</a:t>
            </a:r>
          </a:p>
          <a:p>
            <a:pPr lvl="1"/>
            <a:r>
              <a:rPr lang="en-US" dirty="0"/>
              <a:t>Secondary: Engine stand noise testing</a:t>
            </a:r>
          </a:p>
          <a:p>
            <a:r>
              <a:rPr lang="en-US" dirty="0"/>
              <a:t>Approach</a:t>
            </a:r>
          </a:p>
          <a:p>
            <a:pPr lvl="1"/>
            <a:r>
              <a:rPr lang="en-US" dirty="0"/>
              <a:t>Wi-Fi satellite nodes for large array arms</a:t>
            </a:r>
          </a:p>
          <a:p>
            <a:pPr lvl="1"/>
            <a:r>
              <a:rPr lang="en-US" dirty="0"/>
              <a:t>Central plate with high-density mics and distributed wired DAQ’s</a:t>
            </a:r>
          </a:p>
          <a:p>
            <a:pPr lvl="1"/>
            <a:r>
              <a:rPr lang="en-US" dirty="0"/>
              <a:t>COTS networking/computing hardware for system network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Data Acquisition System (DAQ)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44A2B2D-7A32-BE41-5B80-215EF8EC3D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8557" y="995765"/>
            <a:ext cx="5577131" cy="385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9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12" y="929898"/>
            <a:ext cx="4205207" cy="5242302"/>
          </a:xfrm>
        </p:spPr>
        <p:txBody>
          <a:bodyPr>
            <a:normAutofit/>
          </a:bodyPr>
          <a:lstStyle/>
          <a:p>
            <a:r>
              <a:rPr lang="en-US" dirty="0"/>
              <a:t>Original requirements (~2020)</a:t>
            </a:r>
          </a:p>
          <a:p>
            <a:r>
              <a:rPr lang="en-US" dirty="0"/>
              <a:t>Achieved specification of deployed prototype array</a:t>
            </a:r>
          </a:p>
          <a:p>
            <a:r>
              <a:rPr lang="en-US" dirty="0"/>
              <a:t>All requirements achieved (redefinition for improved customer applicability)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Data Acquisition System (DAQ)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AE00947-D197-5DAA-582E-A7B407BF7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687908"/>
              </p:ext>
            </p:extLst>
          </p:nvPr>
        </p:nvGraphicFramePr>
        <p:xfrm>
          <a:off x="4582848" y="929900"/>
          <a:ext cx="7121472" cy="5394960"/>
        </p:xfrm>
        <a:graphic>
          <a:graphicData uri="http://schemas.openxmlformats.org/drawingml/2006/table">
            <a:tbl>
              <a:tblPr firstRow="1" firstCol="1" bandRow="1"/>
              <a:tblGrid>
                <a:gridCol w="1838608">
                  <a:extLst>
                    <a:ext uri="{9D8B030D-6E8A-4147-A177-3AD203B41FA5}">
                      <a16:colId xmlns:a16="http://schemas.microsoft.com/office/drawing/2014/main" val="1791637048"/>
                    </a:ext>
                  </a:extLst>
                </a:gridCol>
                <a:gridCol w="2641432">
                  <a:extLst>
                    <a:ext uri="{9D8B030D-6E8A-4147-A177-3AD203B41FA5}">
                      <a16:colId xmlns:a16="http://schemas.microsoft.com/office/drawing/2014/main" val="2132710361"/>
                    </a:ext>
                  </a:extLst>
                </a:gridCol>
                <a:gridCol w="2641432">
                  <a:extLst>
                    <a:ext uri="{9D8B030D-6E8A-4147-A177-3AD203B41FA5}">
                      <a16:colId xmlns:a16="http://schemas.microsoft.com/office/drawing/2014/main" val="1392486790"/>
                    </a:ext>
                  </a:extLst>
                </a:gridCol>
              </a:tblGrid>
              <a:tr h="269748">
                <a:tc>
                  <a:txBody>
                    <a:bodyPr/>
                    <a:lstStyle/>
                    <a:p>
                      <a:endParaRPr lang="en-US" sz="16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2860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Requirement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22860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Achieved Specification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185447"/>
                  </a:ext>
                </a:extLst>
              </a:tr>
              <a:tr h="269748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Acoustic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149253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Freq. Resp (3db):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44.7 Hz to 11.2 kHz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&lt;10 Hz – 16.9 kHz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747974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Upper Range: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128 dBSPL @ 3% THD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&gt; 140 dBSPL (11% THD)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6673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Dynamic Range: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75 dBSPL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MDP 16 dBSPL @ 1kHz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784999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Amp. Accuracy: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±0.3 dBSPL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Mic. Driven, DAQ &lt; 0.1 dB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971342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Phase</a:t>
                      </a:r>
                      <a:r>
                        <a:rPr lang="en-US" sz="1600" cap="all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°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 Uncert.: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7° @ 11.2kHz or 1.7 µs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Mic. Driven, DAQ &lt; 100 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786313"/>
                  </a:ext>
                </a:extLst>
              </a:tr>
              <a:tr h="269748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Data Acquisition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862544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Sample Rate: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&gt;40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kS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/s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62.1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kS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/s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6866121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Sampling Synch: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&lt;100 ns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&lt;90 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2644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Data Storage: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10 runs @ 30 s/run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32GB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447315"/>
                  </a:ext>
                </a:extLst>
              </a:tr>
              <a:tr h="269748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Communications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177372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Wireless Range: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15 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16 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3016646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Data Upload Speed: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&lt;1 s after request per 30 s run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~2MB/s (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wifi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) 10MB/s (wire)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922551"/>
                  </a:ext>
                </a:extLst>
              </a:tr>
              <a:tr h="269748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Power: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658738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cap="all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50x 30s runs/day for &gt;3 days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25 hours of acquisition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154038"/>
                  </a:ext>
                </a:extLst>
              </a:tr>
              <a:tr h="269748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Enclosure And Env.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822826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Size: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&lt; 18 cm in dia., &lt; 8 cm height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11.5 dia., 5.5 height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897710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IP Rating: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IP65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IPX5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127775"/>
                  </a:ext>
                </a:extLst>
              </a:tr>
              <a:tr h="2697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Operating Temp: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0 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–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 60°C humidity 20-90%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0 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Segoe UI Emoji" panose="020B0502040204020203" pitchFamily="34" charset="0"/>
                          <a:ea typeface="Segoe UI Emoji" panose="020B0502040204020203" pitchFamily="34" charset="0"/>
                        </a:rPr>
                        <a:t>–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" panose="02020603050405020304" pitchFamily="18" charset="0"/>
                        </a:rPr>
                        <a:t> 60°C humidity 20-90%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901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72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12" y="929898"/>
            <a:ext cx="6607444" cy="524230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Housing and microphone are environmentally hardened (IPX7)</a:t>
            </a:r>
          </a:p>
          <a:p>
            <a:r>
              <a:rPr lang="en-US" dirty="0"/>
              <a:t>Wi-Fi provides wireless communication</a:t>
            </a:r>
          </a:p>
          <a:p>
            <a:r>
              <a:rPr lang="en-US" dirty="0"/>
              <a:t>GPS timing synchronization (&lt;100ns)</a:t>
            </a:r>
          </a:p>
          <a:p>
            <a:r>
              <a:rPr lang="en-US" dirty="0"/>
              <a:t>High SPL MEMS microphone</a:t>
            </a:r>
          </a:p>
          <a:p>
            <a:r>
              <a:rPr lang="en-US" dirty="0"/>
              <a:t>Acquisition System: 24-bit ADC @ 62.5 </a:t>
            </a:r>
            <a:r>
              <a:rPr lang="en-US" dirty="0" err="1"/>
              <a:t>kS</a:t>
            </a:r>
            <a:r>
              <a:rPr lang="en-US" dirty="0"/>
              <a:t>/s</a:t>
            </a:r>
          </a:p>
          <a:p>
            <a:r>
              <a:rPr lang="en-US" dirty="0"/>
              <a:t>Common motherboard between wireless node and central plate node</a:t>
            </a:r>
          </a:p>
          <a:p>
            <a:pPr lvl="1"/>
            <a:r>
              <a:rPr lang="en-US" dirty="0"/>
              <a:t>Acquisition, data storage, system control, and communication</a:t>
            </a:r>
          </a:p>
          <a:p>
            <a:r>
              <a:rPr lang="en-US" dirty="0"/>
              <a:t>Solar panels and LiPo battery provide power for indefinite length deployments</a:t>
            </a:r>
          </a:p>
          <a:p>
            <a:r>
              <a:rPr lang="en-US" dirty="0"/>
              <a:t>Final enclosure dimensions</a:t>
            </a:r>
          </a:p>
          <a:p>
            <a:pPr lvl="1"/>
            <a:r>
              <a:rPr lang="en-US" dirty="0"/>
              <a:t>Central Case Diameter: 113 mm [4.4 in] </a:t>
            </a:r>
          </a:p>
          <a:p>
            <a:pPr lvl="1"/>
            <a:r>
              <a:rPr lang="en-US" dirty="0"/>
              <a:t>45° Fairing Diameter: 225 mm [8.9 in] </a:t>
            </a:r>
          </a:p>
          <a:p>
            <a:pPr lvl="1"/>
            <a:r>
              <a:rPr lang="en-US" dirty="0"/>
              <a:t>Height: 55 mm [2.1 in]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DAQ: Satellite Node</a:t>
            </a:r>
          </a:p>
        </p:txBody>
      </p:sp>
      <p:pic>
        <p:nvPicPr>
          <p:cNvPr id="5" name="Picture 4" descr="A picture containing white, appliance, kitchen appliance, food processor&#10;&#10;Description automatically generated">
            <a:extLst>
              <a:ext uri="{FF2B5EF4-FFF2-40B4-BE49-F238E27FC236}">
                <a16:creationId xmlns:a16="http://schemas.microsoft.com/office/drawing/2014/main" id="{83247313-AC18-28CA-AEF2-9F7EA5EB50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550"/>
          <a:stretch/>
        </p:blipFill>
        <p:spPr>
          <a:xfrm>
            <a:off x="9550375" y="929898"/>
            <a:ext cx="2445313" cy="260682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E40D5B34-2A8D-27F0-EEFB-2736F643ED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4285" y="1456768"/>
            <a:ext cx="2070684" cy="1507858"/>
          </a:xfrm>
          <a:prstGeom prst="rect">
            <a:avLst/>
          </a:prstGeom>
        </p:spPr>
      </p:pic>
      <p:pic>
        <p:nvPicPr>
          <p:cNvPr id="8" name="Picture 7" descr="Timeline&#10;&#10;Description automatically generated">
            <a:extLst>
              <a:ext uri="{FF2B5EF4-FFF2-40B4-BE49-F238E27FC236}">
                <a16:creationId xmlns:a16="http://schemas.microsoft.com/office/drawing/2014/main" id="{29D5E8C2-BFBC-1E67-EAF6-5AF24D50B6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9194" y="3644156"/>
            <a:ext cx="3691550" cy="27566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498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30" y="1015139"/>
            <a:ext cx="5315918" cy="51570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High-density microphone arrangement for localizing higher frequency signals</a:t>
            </a:r>
          </a:p>
          <a:p>
            <a:r>
              <a:rPr lang="en-US" dirty="0"/>
              <a:t>Custom central plate design</a:t>
            </a:r>
          </a:p>
          <a:p>
            <a:pPr lvl="1"/>
            <a:r>
              <a:rPr lang="en-US" dirty="0"/>
              <a:t>Premeasured locations of microphones</a:t>
            </a:r>
          </a:p>
          <a:p>
            <a:pPr lvl="1"/>
            <a:r>
              <a:rPr lang="en-US" dirty="0"/>
              <a:t>Environmentally hardened modular enclosure</a:t>
            </a:r>
          </a:p>
          <a:p>
            <a:pPr lvl="1"/>
            <a:r>
              <a:rPr lang="en-US" dirty="0"/>
              <a:t>Frame provides structure, and can be disassembled for shipping</a:t>
            </a:r>
          </a:p>
          <a:p>
            <a:pPr lvl="1"/>
            <a:r>
              <a:rPr lang="en-US" dirty="0"/>
              <a:t>Tub-based enclosures provide waterproofing and easy installation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DAQ: Central Plate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730DC-004A-F297-A8B9-10E095ABD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13" y="872652"/>
            <a:ext cx="3704290" cy="3716557"/>
          </a:xfrm>
          <a:prstGeom prst="rect">
            <a:avLst/>
          </a:prstGeom>
        </p:spPr>
      </p:pic>
      <p:pic>
        <p:nvPicPr>
          <p:cNvPr id="7" name="Picture 6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479BB278-5545-4520-1794-15CAD29A86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07078" y="3800203"/>
            <a:ext cx="3288634" cy="22229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picture containing plate, indoor, white, tableware&#10;&#10;Description automatically generated">
            <a:extLst>
              <a:ext uri="{FF2B5EF4-FFF2-40B4-BE49-F238E27FC236}">
                <a16:creationId xmlns:a16="http://schemas.microsoft.com/office/drawing/2014/main" id="{93CD9ACD-93B6-85A8-E388-B28D6B794B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9777" y="872652"/>
            <a:ext cx="2785908" cy="1624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A picture containing plate, indoor&#10;&#10;Description automatically generated">
            <a:extLst>
              <a:ext uri="{FF2B5EF4-FFF2-40B4-BE49-F238E27FC236}">
                <a16:creationId xmlns:a16="http://schemas.microsoft.com/office/drawing/2014/main" id="{C08A9AC9-3476-DBA0-B59C-83CA8D5DCB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65999" y="2406740"/>
            <a:ext cx="2550366" cy="20879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picture containing athletic game, basketball&#10;&#10;Description automatically generated">
            <a:extLst>
              <a:ext uri="{FF2B5EF4-FFF2-40B4-BE49-F238E27FC236}">
                <a16:creationId xmlns:a16="http://schemas.microsoft.com/office/drawing/2014/main" id="{91354CF4-F253-2625-907E-C144BF7B0B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2077" y="4478622"/>
            <a:ext cx="2815001" cy="1644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4351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30" y="1015139"/>
            <a:ext cx="6478290" cy="555614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Central plate electrical design</a:t>
            </a:r>
          </a:p>
          <a:p>
            <a:pPr lvl="1"/>
            <a:r>
              <a:rPr lang="en-US" dirty="0"/>
              <a:t>37 microphones</a:t>
            </a:r>
          </a:p>
          <a:p>
            <a:pPr lvl="1"/>
            <a:r>
              <a:rPr lang="en-US" dirty="0"/>
              <a:t>19 node motherboards (2x mics per node)</a:t>
            </a:r>
          </a:p>
          <a:p>
            <a:pPr lvl="1"/>
            <a:r>
              <a:rPr lang="en-US" dirty="0"/>
              <a:t>1x time sync module and clock buffer board</a:t>
            </a:r>
          </a:p>
          <a:p>
            <a:pPr lvl="1"/>
            <a:r>
              <a:rPr lang="en-US" dirty="0"/>
              <a:t>Internal communication over wired ethernet</a:t>
            </a:r>
          </a:p>
          <a:p>
            <a:pPr lvl="1"/>
            <a:r>
              <a:rPr lang="en-US" dirty="0"/>
              <a:t>4x 5-port 1Gb and 1x 8-port switch</a:t>
            </a:r>
          </a:p>
          <a:p>
            <a:pPr lvl="1"/>
            <a:r>
              <a:rPr lang="en-US" dirty="0"/>
              <a:t>System is power by 120 Vac to 5 V converted in auxiliary enclosure to minimize 60 Hz noise and reduce heat</a:t>
            </a:r>
          </a:p>
          <a:p>
            <a:r>
              <a:rPr lang="en-US" dirty="0"/>
              <a:t>Wiring:</a:t>
            </a:r>
          </a:p>
          <a:p>
            <a:pPr lvl="1"/>
            <a:r>
              <a:rPr lang="en-US" dirty="0"/>
              <a:t>Communication over ethernet</a:t>
            </a:r>
          </a:p>
          <a:p>
            <a:pPr lvl="1"/>
            <a:r>
              <a:rPr lang="en-US" dirty="0"/>
              <a:t>Hardwired power</a:t>
            </a:r>
          </a:p>
          <a:p>
            <a:pPr lvl="1"/>
            <a:r>
              <a:rPr lang="en-US" dirty="0"/>
              <a:t>Single GPS for wired time-sync signal distribution</a:t>
            </a:r>
          </a:p>
          <a:p>
            <a:r>
              <a:rPr lang="en-US" dirty="0"/>
              <a:t>Common components for central and wireless nodes:</a:t>
            </a:r>
          </a:p>
          <a:p>
            <a:pPr lvl="1"/>
            <a:r>
              <a:rPr lang="en-US" dirty="0"/>
              <a:t>Acoustic modules</a:t>
            </a:r>
          </a:p>
          <a:p>
            <a:pPr lvl="1"/>
            <a:r>
              <a:rPr lang="en-US" dirty="0"/>
              <a:t>Motherboard for acquisition, data storage, system control, and communication</a:t>
            </a:r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DAQ: Central Plate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33310-19B9-A7C9-86F9-C4F2AE6B3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636" y="945195"/>
            <a:ext cx="4911799" cy="270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picture containing outdoor&#10;&#10;Description automatically generated">
            <a:extLst>
              <a:ext uri="{FF2B5EF4-FFF2-40B4-BE49-F238E27FC236}">
                <a16:creationId xmlns:a16="http://schemas.microsoft.com/office/drawing/2014/main" id="{DD7D4496-CDE9-E20E-1179-1ADACCE4F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7926" y="3731455"/>
            <a:ext cx="3226387" cy="29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2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30" y="1015139"/>
            <a:ext cx="5644766" cy="555614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Network consists of low-cost COTS networking and computing hardware, due to round-robin data collection and comms.</a:t>
            </a:r>
          </a:p>
          <a:p>
            <a:r>
              <a:rPr lang="en-US" dirty="0"/>
              <a:t>2x POE IP65 WAPs</a:t>
            </a:r>
          </a:p>
          <a:p>
            <a:r>
              <a:rPr lang="en-US" dirty="0"/>
              <a:t>1x 5 port 1Gb Router + optical interface</a:t>
            </a:r>
          </a:p>
          <a:p>
            <a:r>
              <a:rPr lang="en-US" dirty="0"/>
              <a:t>1x Business Class Laptop</a:t>
            </a:r>
          </a:p>
          <a:p>
            <a:r>
              <a:rPr lang="en-US" dirty="0"/>
              <a:t>1x custom IP67 network enclosure includes:</a:t>
            </a:r>
          </a:p>
          <a:p>
            <a:pPr lvl="1"/>
            <a:r>
              <a:rPr lang="en-US" dirty="0"/>
              <a:t>1Gb POE switch</a:t>
            </a:r>
          </a:p>
          <a:p>
            <a:pPr lvl="2"/>
            <a:r>
              <a:rPr lang="en-US" dirty="0"/>
              <a:t>Optical connection back to control room</a:t>
            </a:r>
          </a:p>
          <a:p>
            <a:pPr lvl="2"/>
            <a:r>
              <a:rPr lang="en-US" dirty="0"/>
              <a:t>Connection to central plate</a:t>
            </a:r>
          </a:p>
          <a:p>
            <a:pPr lvl="2"/>
            <a:r>
              <a:rPr lang="en-US" dirty="0"/>
              <a:t>POE and connectivity for WAPs</a:t>
            </a:r>
          </a:p>
          <a:p>
            <a:pPr lvl="1"/>
            <a:r>
              <a:rPr lang="en-US" dirty="0"/>
              <a:t>48V POE power supply</a:t>
            </a:r>
          </a:p>
          <a:p>
            <a:pPr lvl="1"/>
            <a:r>
              <a:rPr lang="en-US" dirty="0"/>
              <a:t>120 Vac to DC converter to provide power to central plate</a:t>
            </a:r>
          </a:p>
          <a:p>
            <a:pPr lvl="2"/>
            <a:r>
              <a:rPr lang="en-US" dirty="0"/>
              <a:t>Placed 60Hz signal further from central plate DAQs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DAQ: Network Hardware</a:t>
            </a:r>
          </a:p>
        </p:txBody>
      </p:sp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A0AF52A7-EEA5-8CE0-1863-E1BA6465BA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18873" y="1015139"/>
            <a:ext cx="3073019" cy="2016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DF794F9E-5FC1-D5C2-663C-CC59752D4C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5223" y="865928"/>
            <a:ext cx="3101934" cy="232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computer and router on a table&#10;&#10;Description automatically generated with low confidence">
            <a:extLst>
              <a:ext uri="{FF2B5EF4-FFF2-40B4-BE49-F238E27FC236}">
                <a16:creationId xmlns:a16="http://schemas.microsoft.com/office/drawing/2014/main" id="{9EF60AAC-0DE4-74A8-0039-F3B40FD45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" t="23729" r="2091" b="6666"/>
          <a:stretch/>
        </p:blipFill>
        <p:spPr>
          <a:xfrm>
            <a:off x="5951827" y="3298887"/>
            <a:ext cx="5680129" cy="310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71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224" y="953288"/>
            <a:ext cx="5540644" cy="521891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Rest API</a:t>
            </a:r>
          </a:p>
          <a:p>
            <a:pPr lvl="1"/>
            <a:r>
              <a:rPr lang="en-US" dirty="0"/>
              <a:t>Programmatic interface for mass control of multiple nodes. Uses standard HTTP and JSON based protocol</a:t>
            </a:r>
          </a:p>
          <a:p>
            <a:r>
              <a:rPr lang="en-US" dirty="0"/>
              <a:t>Node GUI</a:t>
            </a:r>
          </a:p>
          <a:p>
            <a:pPr lvl="1"/>
            <a:r>
              <a:rPr lang="en-US" dirty="0"/>
              <a:t>Provides simple GUI for a single nodes current state. Useful for single point test, calibration, monitoring, and debugging</a:t>
            </a:r>
          </a:p>
          <a:p>
            <a:r>
              <a:rPr lang="en-US" dirty="0"/>
              <a:t>Array Orchestration Software</a:t>
            </a:r>
          </a:p>
          <a:p>
            <a:pPr lvl="1"/>
            <a:r>
              <a:rPr lang="en-US" dirty="0"/>
              <a:t>Provides interface to control data acquisition of full array of nodes</a:t>
            </a:r>
          </a:p>
          <a:p>
            <a:pPr lvl="1"/>
            <a:r>
              <a:rPr lang="en-US" dirty="0"/>
              <a:t>Offers array file download functionality</a:t>
            </a:r>
          </a:p>
          <a:p>
            <a:pPr lvl="1"/>
            <a:r>
              <a:rPr lang="en-US" dirty="0"/>
              <a:t>Node placement tools are also integrated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Wireless DAQ: Software</a:t>
            </a:r>
          </a:p>
        </p:txBody>
      </p:sp>
      <p:pic>
        <p:nvPicPr>
          <p:cNvPr id="4" name="Picture 3" descr="Text&#10;&#10;Description automatically generated with low confidence">
            <a:extLst>
              <a:ext uri="{FF2B5EF4-FFF2-40B4-BE49-F238E27FC236}">
                <a16:creationId xmlns:a16="http://schemas.microsoft.com/office/drawing/2014/main" id="{0064604A-2B8B-49DA-93C9-2246AC2569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271" y="953288"/>
            <a:ext cx="4166312" cy="2630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502D00C-96AE-8D2B-110B-A2DDCE9C05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474"/>
          <a:stretch/>
        </p:blipFill>
        <p:spPr bwMode="auto">
          <a:xfrm>
            <a:off x="6576292" y="2689837"/>
            <a:ext cx="2995730" cy="3893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954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34" y="976835"/>
            <a:ext cx="6114081" cy="5602196"/>
          </a:xfrm>
        </p:spPr>
        <p:txBody>
          <a:bodyPr>
            <a:normAutofit/>
          </a:bodyPr>
          <a:lstStyle/>
          <a:p>
            <a:r>
              <a:rPr lang="en-US" dirty="0"/>
              <a:t>Acoustic Wedge Testing</a:t>
            </a:r>
          </a:p>
          <a:p>
            <a:pPr lvl="1"/>
            <a:r>
              <a:rPr lang="en-US" dirty="0"/>
              <a:t>Provides small acoustic volume that acts as a pressure coupler between driver, DUT, and Ref</a:t>
            </a:r>
          </a:p>
          <a:p>
            <a:pPr lvl="1"/>
            <a:r>
              <a:rPr lang="en-US" dirty="0"/>
              <a:t>Used for Sensitivity and THD Testing</a:t>
            </a:r>
          </a:p>
          <a:p>
            <a:r>
              <a:rPr lang="en-US" dirty="0"/>
              <a:t>Infinite Tube Testing</a:t>
            </a:r>
          </a:p>
          <a:p>
            <a:pPr lvl="1"/>
            <a:r>
              <a:rPr lang="en-US" dirty="0"/>
              <a:t>Thin symmetric channel with Ref and DUT mounted across from one another terminated in ‘infinite’ tube, resulting in minimal reflections</a:t>
            </a:r>
          </a:p>
          <a:p>
            <a:pPr lvl="1"/>
            <a:r>
              <a:rPr lang="en-US" dirty="0"/>
              <a:t>Used for frequency response and phase measurement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Testing: Experimental Setup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F97778-FF46-DC66-C922-AC2524EFCC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49307" y="2134128"/>
            <a:ext cx="2341217" cy="2555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367D4F-1CC4-0267-A9D9-E8D796EDE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41" r="10006"/>
          <a:stretch/>
        </p:blipFill>
        <p:spPr>
          <a:xfrm>
            <a:off x="6034008" y="2217266"/>
            <a:ext cx="3189313" cy="2777451"/>
          </a:xfrm>
          <a:prstGeom prst="rect">
            <a:avLst/>
          </a:prstGeom>
        </p:spPr>
      </p:pic>
      <p:pic>
        <p:nvPicPr>
          <p:cNvPr id="7" name="Picture 6" descr="A picture containing wall, indoor, appliance&#10;&#10;Description automatically generated">
            <a:extLst>
              <a:ext uri="{FF2B5EF4-FFF2-40B4-BE49-F238E27FC236}">
                <a16:creationId xmlns:a16="http://schemas.microsoft.com/office/drawing/2014/main" id="{952AE7B2-EB0B-00F4-C90C-9C91ADB805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23421" y="4723872"/>
            <a:ext cx="5070416" cy="2042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A coin next to a coin&#10;&#10;Description automatically generated with low confidence">
            <a:extLst>
              <a:ext uri="{FF2B5EF4-FFF2-40B4-BE49-F238E27FC236}">
                <a16:creationId xmlns:a16="http://schemas.microsoft.com/office/drawing/2014/main" id="{0DC18EC6-33E2-4318-EFEE-3C027C3453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873" y="875056"/>
            <a:ext cx="2745490" cy="1504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237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34" y="976835"/>
            <a:ext cx="6114081" cy="56021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Temperature Testing</a:t>
            </a:r>
          </a:p>
          <a:p>
            <a:pPr lvl="1"/>
            <a:r>
              <a:rPr lang="en-US" dirty="0"/>
              <a:t>Mics temps are measured and can be compensated per acquisition</a:t>
            </a:r>
          </a:p>
          <a:p>
            <a:pPr lvl="1"/>
            <a:r>
              <a:rPr lang="en-US" dirty="0"/>
              <a:t>System fully functional from 10 – 60C</a:t>
            </a:r>
          </a:p>
          <a:p>
            <a:r>
              <a:rPr lang="en-US" dirty="0"/>
              <a:t>Time Synchronization Testing</a:t>
            </a:r>
          </a:p>
          <a:p>
            <a:pPr lvl="1"/>
            <a:r>
              <a:rPr lang="en-US" dirty="0"/>
              <a:t>Nodes tested with common input</a:t>
            </a:r>
          </a:p>
          <a:p>
            <a:pPr lvl="1"/>
            <a:r>
              <a:rPr lang="en-US" dirty="0"/>
              <a:t>Result: &lt; 100nS sync error.</a:t>
            </a:r>
          </a:p>
          <a:p>
            <a:r>
              <a:rPr lang="en-US" dirty="0"/>
              <a:t>Microphone Testing:</a:t>
            </a:r>
          </a:p>
          <a:p>
            <a:pPr lvl="1"/>
            <a:r>
              <a:rPr lang="en-US" dirty="0"/>
              <a:t>Frequency Response: &lt;10Hz – 16.9kHz</a:t>
            </a:r>
          </a:p>
          <a:p>
            <a:pPr lvl="1"/>
            <a:r>
              <a:rPr lang="en-US" dirty="0"/>
              <a:t>Sensitivity: 0.7mV/Pa</a:t>
            </a:r>
          </a:p>
          <a:p>
            <a:pPr lvl="1"/>
            <a:r>
              <a:rPr lang="en-US" dirty="0"/>
              <a:t>THD @ 128 dBSPL: 0.04%</a:t>
            </a:r>
          </a:p>
          <a:p>
            <a:pPr lvl="1"/>
            <a:r>
              <a:rPr lang="en-US" dirty="0"/>
              <a:t>Noise Floor dB (A): 54.1 dBSPL</a:t>
            </a:r>
          </a:p>
          <a:p>
            <a:pPr lvl="1"/>
            <a:r>
              <a:rPr lang="en-US" dirty="0"/>
              <a:t>MDS@ 1kHz: 16 dBSPL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Testing: Testing Results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F10C08-A3F6-E0BF-7D4D-B75DF30BA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537" y="886841"/>
            <a:ext cx="2956572" cy="197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4BF746-B7E8-BBA4-E20C-1E88CED21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194" y="914707"/>
            <a:ext cx="2956572" cy="197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2B09AF-EEF2-C20D-228B-A98E7BACB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377" y="4939387"/>
            <a:ext cx="3358305" cy="177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313005-E149-5745-52D5-6179165D3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315" y="2910166"/>
            <a:ext cx="2956572" cy="2029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DCEE945-3FBE-492A-4181-FAFD1F193F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109" y="2928098"/>
            <a:ext cx="2956573" cy="2030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Chart, histogram&#10;&#10;Description automatically generated">
            <a:extLst>
              <a:ext uri="{FF2B5EF4-FFF2-40B4-BE49-F238E27FC236}">
                <a16:creationId xmlns:a16="http://schemas.microsoft.com/office/drawing/2014/main" id="{351AA4C9-203B-4176-C9B9-1D496E2E02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073" y="4924943"/>
            <a:ext cx="2440794" cy="1757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537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75" y="974920"/>
            <a:ext cx="5863525" cy="519728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sz="2800" dirty="0"/>
              <a:t>The array was deployed on a paved runway at the NASA Langley City Environment Range Testing for Autonomous Integrated Navigation (CERTAIN) site for a week in late October 2022</a:t>
            </a:r>
          </a:p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sz="2800" dirty="0"/>
              <a:t>Array dimensions: 50 ft diameter, control panel ~70 ft off the runway centerline</a:t>
            </a:r>
          </a:p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sz="2800" dirty="0"/>
              <a:t>Array node were initially positioned using an RTK GPS system (1.4cm). Final survey-in was performed with a laser total-station instrument (&lt; 2 mm). </a:t>
            </a:r>
          </a:p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sz="2800" dirty="0"/>
              <a:t>Test articles included: an elevated acoustic source at heights up to 70 ft., and a commercial UAS quadcopter both hovering and forward flight passes.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Deployment: Final System</a:t>
            </a:r>
          </a:p>
        </p:txBody>
      </p:sp>
      <p:pic>
        <p:nvPicPr>
          <p:cNvPr id="5" name="Picture 4" descr="A picture containing outdoor&#10;&#10;Description automatically generated">
            <a:extLst>
              <a:ext uri="{FF2B5EF4-FFF2-40B4-BE49-F238E27FC236}">
                <a16:creationId xmlns:a16="http://schemas.microsoft.com/office/drawing/2014/main" id="{673C8593-9224-C6C8-F105-0A3E63186C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6215" y="3593514"/>
            <a:ext cx="2838921" cy="25786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AD7C0C-6B48-3547-163C-953A873F1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3937" y="3597162"/>
            <a:ext cx="2686131" cy="2575038"/>
          </a:xfrm>
          <a:prstGeom prst="rect">
            <a:avLst/>
          </a:prstGeom>
        </p:spPr>
      </p:pic>
      <p:pic>
        <p:nvPicPr>
          <p:cNvPr id="8" name="Picture 7" descr="A body of water with grass and buildings around it&#10;&#10;Description automatically generated with medium confidence">
            <a:extLst>
              <a:ext uri="{FF2B5EF4-FFF2-40B4-BE49-F238E27FC236}">
                <a16:creationId xmlns:a16="http://schemas.microsoft.com/office/drawing/2014/main" id="{81CE9E81-C8F3-AFEC-4BD5-C1D240784A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b="37505"/>
          <a:stretch/>
        </p:blipFill>
        <p:spPr>
          <a:xfrm rot="10800000">
            <a:off x="6436692" y="974920"/>
            <a:ext cx="5579046" cy="238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65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475" y="974920"/>
            <a:ext cx="5863525" cy="519728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Static Source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JBL driver with 1 in. pipe filled with acoustic foam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250Hz – 12kHz pure tones and band-limited white noise</a:t>
            </a:r>
          </a:p>
          <a:p>
            <a:pPr>
              <a:spcBef>
                <a:spcPts val="600"/>
              </a:spcBef>
              <a:buClr>
                <a:srgbClr val="00529B"/>
              </a:buClr>
            </a:pPr>
            <a:r>
              <a:rPr lang="en-US" altLang="en-US" sz="2800" dirty="0"/>
              <a:t>Moving Source: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UAS Type: Multirotor, 4 brushless motors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Manufacturer: </a:t>
            </a:r>
            <a:r>
              <a:rPr lang="en-US" altLang="en-US" dirty="0" err="1"/>
              <a:t>Freefly</a:t>
            </a:r>
            <a:r>
              <a:rPr lang="en-US" altLang="en-US" dirty="0"/>
              <a:t> Systems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Diag. Length: 55.7 inches (no rotors)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Max Weight: 76.9 </a:t>
            </a:r>
            <a:r>
              <a:rPr lang="en-US" altLang="en-US" dirty="0" err="1"/>
              <a:t>lbs</a:t>
            </a:r>
            <a:r>
              <a:rPr lang="en-US" altLang="en-US" dirty="0"/>
              <a:t> (41.9 </a:t>
            </a:r>
            <a:r>
              <a:rPr lang="en-US" altLang="en-US" dirty="0" err="1"/>
              <a:t>lbs</a:t>
            </a:r>
            <a:r>
              <a:rPr lang="en-US" altLang="en-US" dirty="0"/>
              <a:t> with no payload)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Speed: 0 – 50.5 knots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Endurance: 50 minutes, no payload</a:t>
            </a:r>
          </a:p>
          <a:p>
            <a:pPr lvl="1">
              <a:spcBef>
                <a:spcPts val="600"/>
              </a:spcBef>
              <a:buClr>
                <a:srgbClr val="00529B"/>
              </a:buClr>
            </a:pPr>
            <a:r>
              <a:rPr lang="en-US" altLang="en-US" dirty="0"/>
              <a:t>Command and Control: Remote control ground station</a:t>
            </a:r>
          </a:p>
          <a:p>
            <a:pPr>
              <a:spcBef>
                <a:spcPts val="600"/>
              </a:spcBef>
              <a:buClr>
                <a:srgbClr val="00529B"/>
              </a:buClr>
            </a:pPr>
            <a:endParaRPr lang="en-US" altLang="en-US" sz="2800" dirty="0"/>
          </a:p>
          <a:p>
            <a:pPr lvl="1">
              <a:spcBef>
                <a:spcPts val="600"/>
              </a:spcBef>
              <a:buClr>
                <a:srgbClr val="00529B"/>
              </a:buClr>
            </a:pPr>
            <a:endParaRPr lang="en-US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Deployment: Test Articles</a:t>
            </a:r>
          </a:p>
        </p:txBody>
      </p:sp>
      <p:pic>
        <p:nvPicPr>
          <p:cNvPr id="9" name="Picture 8" descr="A picture containing grass, outdoor, sky&#10;&#10;Description automatically generated">
            <a:extLst>
              <a:ext uri="{FF2B5EF4-FFF2-40B4-BE49-F238E27FC236}">
                <a16:creationId xmlns:a16="http://schemas.microsoft.com/office/drawing/2014/main" id="{E2C9BBC6-6D2C-1D7A-D79F-45B66C2A82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26603" y="4817143"/>
            <a:ext cx="4700695" cy="17957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A picture containing outdoor, sky, road, day&#10;&#10;Description automatically generated">
            <a:extLst>
              <a:ext uri="{FF2B5EF4-FFF2-40B4-BE49-F238E27FC236}">
                <a16:creationId xmlns:a16="http://schemas.microsoft.com/office/drawing/2014/main" id="{D7D5EA5D-087C-EB26-2CAD-C6D8585F15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039" y="870512"/>
            <a:ext cx="2893486" cy="3856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picture containing grass, outdoor, road&#10;&#10;Description automatically generated">
            <a:extLst>
              <a:ext uri="{FF2B5EF4-FFF2-40B4-BE49-F238E27FC236}">
                <a16:creationId xmlns:a16="http://schemas.microsoft.com/office/drawing/2014/main" id="{B16BD0DE-9471-E71C-F902-1307C6DA3C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465" y="870511"/>
            <a:ext cx="2893486" cy="385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773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34" y="976835"/>
            <a:ext cx="7145629" cy="56021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i="1" dirty="0"/>
              <a:t>Static Source Testing</a:t>
            </a:r>
          </a:p>
          <a:p>
            <a:r>
              <a:rPr lang="en-US" dirty="0"/>
              <a:t>Pseudo point source emulated with JBL driver w/ 1 in. tube filled w/ acoustic foam </a:t>
            </a:r>
          </a:p>
          <a:p>
            <a:r>
              <a:rPr lang="en-US" dirty="0"/>
              <a:t>Crane  lifted the source above the center of the array. Heights of 23, 42, and 60 ft. </a:t>
            </a:r>
          </a:p>
          <a:p>
            <a:r>
              <a:rPr lang="en-US" dirty="0"/>
              <a:t>Test signals: Series of pure tones from 250 – 12,000 Hz and; band-limited white noise. </a:t>
            </a:r>
          </a:p>
          <a:p>
            <a:r>
              <a:rPr lang="en-US" dirty="0"/>
              <a:t>Acquisition Parameters: Length: 10s per tone / 20s white noise; Sample Rate: 62.5 </a:t>
            </a:r>
            <a:r>
              <a:rPr lang="en-US" dirty="0" err="1"/>
              <a:t>kS</a:t>
            </a:r>
            <a:r>
              <a:rPr lang="en-US" dirty="0"/>
              <a:t>/sec</a:t>
            </a:r>
          </a:p>
          <a:p>
            <a:r>
              <a:rPr lang="en-US" dirty="0"/>
              <a:t>Beamform graphs: </a:t>
            </a:r>
          </a:p>
          <a:p>
            <a:pPr lvl="1"/>
            <a:r>
              <a:rPr lang="en-US" dirty="0"/>
              <a:t>Columns (left/right): Measured / Simulated</a:t>
            </a:r>
          </a:p>
          <a:p>
            <a:pPr lvl="1"/>
            <a:r>
              <a:rPr lang="en-US" dirty="0"/>
              <a:t>Rows (top to bottom): 4k, 6k, 8kHz tone</a:t>
            </a:r>
          </a:p>
          <a:p>
            <a:r>
              <a:rPr lang="en-US" dirty="0"/>
              <a:t>Good qualitative agreement between measured and theoretical</a:t>
            </a:r>
          </a:p>
          <a:p>
            <a:r>
              <a:rPr lang="en-US" dirty="0"/>
              <a:t>Deviation at higher freq. due to non theoretical monopole and env. effects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Deployment: Testing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94048-FD04-34D0-A508-FF9DF08C52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3"/>
          <a:stretch/>
        </p:blipFill>
        <p:spPr bwMode="auto">
          <a:xfrm>
            <a:off x="7333050" y="976835"/>
            <a:ext cx="2443252" cy="19124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F98011-339D-ACFC-51DA-5F22385DE6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t="11442" r="1708" b="1353"/>
          <a:stretch/>
        </p:blipFill>
        <p:spPr bwMode="auto">
          <a:xfrm>
            <a:off x="9810172" y="942642"/>
            <a:ext cx="2381828" cy="19124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B9EFB-3A1C-447B-DB7F-83564DED47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" t="11607" b="737"/>
          <a:stretch/>
        </p:blipFill>
        <p:spPr bwMode="auto">
          <a:xfrm>
            <a:off x="7366920" y="2900912"/>
            <a:ext cx="2443252" cy="19500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0E9B2-8932-CB4F-8AF3-B0E0B76742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11608" r="1633" b="2123"/>
          <a:stretch/>
        </p:blipFill>
        <p:spPr bwMode="auto">
          <a:xfrm>
            <a:off x="9816489" y="2867300"/>
            <a:ext cx="2375511" cy="19026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114FD4-C1DA-494B-635E-BAA696BD4FC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/>
          <a:stretch/>
        </p:blipFill>
        <p:spPr bwMode="auto">
          <a:xfrm>
            <a:off x="7366920" y="4790219"/>
            <a:ext cx="2443252" cy="1924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684CBA-63A3-C0FB-5246-F5E99B2243B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" t="11415" r="1687" b="2445"/>
          <a:stretch/>
        </p:blipFill>
        <p:spPr bwMode="auto">
          <a:xfrm>
            <a:off x="9810172" y="4782150"/>
            <a:ext cx="2375512" cy="1887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13033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56" y="953145"/>
            <a:ext cx="4838502" cy="5447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Moving Source Testing</a:t>
            </a:r>
          </a:p>
          <a:p>
            <a:r>
              <a:rPr lang="en-US" dirty="0"/>
              <a:t>Height (hover/flight): 30ft / 26ft</a:t>
            </a:r>
          </a:p>
          <a:p>
            <a:r>
              <a:rPr lang="en-US" dirty="0"/>
              <a:t>Vehicle velocity: 32.5 ft/sec</a:t>
            </a:r>
          </a:p>
          <a:p>
            <a:r>
              <a:rPr lang="en-US" dirty="0"/>
              <a:t>Beamform graphs: </a:t>
            </a:r>
          </a:p>
          <a:p>
            <a:pPr lvl="1"/>
            <a:r>
              <a:rPr lang="en-US" dirty="0"/>
              <a:t>Columns (left/right): Hover / forward flight </a:t>
            </a:r>
          </a:p>
          <a:p>
            <a:pPr lvl="1"/>
            <a:r>
              <a:rPr lang="en-US" dirty="0"/>
              <a:t>Rows (top to bottom): 500, 600, 800 Hz</a:t>
            </a:r>
          </a:p>
          <a:p>
            <a:r>
              <a:rPr lang="en-US" dirty="0"/>
              <a:t>Hover and forward flight results qualitatively agree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Deployment: Testing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BB529-83E3-0CA8-8D2D-64E348B668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6" b="-177"/>
          <a:stretch/>
        </p:blipFill>
        <p:spPr bwMode="auto">
          <a:xfrm>
            <a:off x="6890767" y="854696"/>
            <a:ext cx="2582989" cy="2041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7C196F-5D3A-57C3-FDBA-736B994C0D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11317" b="707"/>
          <a:stretch/>
        </p:blipFill>
        <p:spPr bwMode="auto">
          <a:xfrm>
            <a:off x="9487331" y="854696"/>
            <a:ext cx="2582989" cy="20525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8ABC65-EC87-71D4-5BF7-5873CBDB5A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/>
          <a:stretch/>
        </p:blipFill>
        <p:spPr bwMode="auto">
          <a:xfrm>
            <a:off x="6863617" y="2832169"/>
            <a:ext cx="2582990" cy="2035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127D8F-E301-1C70-C5FD-0104559F49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/>
          <a:stretch/>
        </p:blipFill>
        <p:spPr bwMode="auto">
          <a:xfrm>
            <a:off x="9460181" y="2829794"/>
            <a:ext cx="2582989" cy="2034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FC08AB-FFEC-7A70-365F-78A9EA40E9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/>
          <a:stretch/>
        </p:blipFill>
        <p:spPr bwMode="auto">
          <a:xfrm>
            <a:off x="6877192" y="4809329"/>
            <a:ext cx="2582989" cy="20346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529EAF-9BE5-8A19-2733-B4C93F19F22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5"/>
          <a:stretch/>
        </p:blipFill>
        <p:spPr bwMode="auto">
          <a:xfrm>
            <a:off x="9477954" y="4823421"/>
            <a:ext cx="2582989" cy="2034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69AA51-46A4-8889-D03C-6C0564DD8A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3" r="4992"/>
          <a:stretch/>
        </p:blipFill>
        <p:spPr bwMode="auto">
          <a:xfrm>
            <a:off x="4690887" y="4225295"/>
            <a:ext cx="2199880" cy="1961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A picture containing tree, outdoor, plant, forest&#10;&#10;Description automatically generated">
            <a:extLst>
              <a:ext uri="{FF2B5EF4-FFF2-40B4-BE49-F238E27FC236}">
                <a16:creationId xmlns:a16="http://schemas.microsoft.com/office/drawing/2014/main" id="{EFEAAE93-262F-0F6F-34FB-6648492A24E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28893" y="1633566"/>
            <a:ext cx="2454848" cy="1841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01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81" y="937647"/>
            <a:ext cx="5204460" cy="523455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Central Plate:</a:t>
            </a:r>
          </a:p>
          <a:p>
            <a:pPr lvl="1"/>
            <a:r>
              <a:rPr lang="en-US" dirty="0"/>
              <a:t>Higher microphone density, and lower profile, improved modularity</a:t>
            </a:r>
          </a:p>
          <a:p>
            <a:pPr lvl="1"/>
            <a:r>
              <a:rPr lang="en-US" dirty="0"/>
              <a:t>New network equipment enclosure</a:t>
            </a:r>
          </a:p>
          <a:p>
            <a:pPr lvl="1"/>
            <a:r>
              <a:rPr lang="en-US" dirty="0"/>
              <a:t>82 mics in 9 arm log spiral vs 37 mics in 12 arm log spiral</a:t>
            </a:r>
          </a:p>
          <a:p>
            <a:pPr lvl="1"/>
            <a:r>
              <a:rPr lang="en-US" dirty="0"/>
              <a:t>Height: 2.14 in. vs 4.6 in</a:t>
            </a:r>
          </a:p>
          <a:p>
            <a:pPr lvl="1"/>
            <a:r>
              <a:rPr lang="en-US" dirty="0"/>
              <a:t>Diameter: 53.5 in. vs 51.5 in.</a:t>
            </a:r>
          </a:p>
          <a:p>
            <a:r>
              <a:rPr lang="en-US" dirty="0"/>
              <a:t>Satellite Node:</a:t>
            </a:r>
          </a:p>
          <a:p>
            <a:pPr lvl="1"/>
            <a:r>
              <a:rPr lang="en-US" dirty="0"/>
              <a:t>Smaller size with integrated faring</a:t>
            </a:r>
          </a:p>
          <a:p>
            <a:pPr lvl="1"/>
            <a:r>
              <a:rPr lang="en-US" dirty="0"/>
              <a:t>Lower power consumption for longer data acquisitions per day</a:t>
            </a:r>
          </a:p>
          <a:p>
            <a:pPr lvl="1"/>
            <a:r>
              <a:rPr lang="en-US" dirty="0"/>
              <a:t>Diameter: 5.1 in w/ integrated fairing vs 8.9 in w/ removeable fairing</a:t>
            </a:r>
          </a:p>
          <a:p>
            <a:pPr lvl="1"/>
            <a:r>
              <a:rPr lang="en-US" dirty="0"/>
              <a:t>Height: 1.1 in. vs 2.1 in.</a:t>
            </a:r>
          </a:p>
          <a:p>
            <a:pPr lvl="1"/>
            <a:r>
              <a:rPr lang="en-US" dirty="0"/>
              <a:t>Power </a:t>
            </a:r>
            <a:r>
              <a:rPr lang="en-US"/>
              <a:t>consumption 50mA </a:t>
            </a:r>
            <a:r>
              <a:rPr lang="en-US" dirty="0"/>
              <a:t>average vs 200mA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Work: System Improvements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57C7C-3DE6-9346-A558-E131F519E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165" y="2889916"/>
            <a:ext cx="2435955" cy="1427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98DDC3-E8FF-7DC5-F5B2-0EBC552431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0" t="8784" r="8455" b="7916"/>
          <a:stretch/>
        </p:blipFill>
        <p:spPr>
          <a:xfrm>
            <a:off x="6105017" y="921985"/>
            <a:ext cx="3247065" cy="1886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9794F9-3C6B-D558-5F0E-6311DC1576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01" t="18799" b="15300"/>
          <a:stretch/>
        </p:blipFill>
        <p:spPr>
          <a:xfrm>
            <a:off x="9306753" y="2840819"/>
            <a:ext cx="2861062" cy="1525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8E60C7-9B7A-B31E-07F1-187C7BDF8E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59" r="9014"/>
          <a:stretch/>
        </p:blipFill>
        <p:spPr>
          <a:xfrm>
            <a:off x="9601038" y="1078946"/>
            <a:ext cx="2272492" cy="15765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A4951D-5BFA-8F72-1A6A-C760F445A1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t="6158" r="2555" b="7401"/>
          <a:stretch/>
        </p:blipFill>
        <p:spPr bwMode="auto">
          <a:xfrm>
            <a:off x="6801561" y="4513584"/>
            <a:ext cx="4151041" cy="1936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7974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EBBC4-2A31-4D76-A330-19ABF7F3A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" y="1108129"/>
            <a:ext cx="11216640" cy="5109791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1371600" algn="l"/>
              </a:tabLst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presenter gratefully acknowledges the support and expertise of:</a:t>
            </a:r>
          </a:p>
          <a:p>
            <a:pPr lvl="1">
              <a:spcBef>
                <a:spcPts val="0"/>
              </a:spcBef>
              <a:tabLst>
                <a:tab pos="1371600" algn="l"/>
              </a:tabLs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The NASA Langley Research Center UAS Operations Office in coordinating the UAS testing conducted on the CERTAIN range. </a:t>
            </a:r>
          </a:p>
          <a:p>
            <a:pPr lvl="1">
              <a:spcBef>
                <a:spcPts val="0"/>
              </a:spcBef>
              <a:tabLst>
                <a:tab pos="1371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 Langley Center Operations Directorate in providing the use of the crane for static sound source testing of the array.</a:t>
            </a:r>
          </a:p>
          <a:p>
            <a:pPr>
              <a:spcBef>
                <a:spcPts val="0"/>
              </a:spcBef>
              <a:tabLst>
                <a:tab pos="1371600" algn="l"/>
              </a:tabLst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0"/>
              </a:spcBef>
              <a:tabLst>
                <a:tab pos="1371600" algn="l"/>
              </a:tabLst>
            </a:pPr>
            <a:r>
              <a:rPr lang="en-US" dirty="0"/>
              <a:t>Questions from the Audience?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1371600" algn="l"/>
              </a:tabLst>
            </a:pP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66017-8499-4F3A-9E4E-22B4607D6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737E6EF-7357-4FFA-B4BD-E4C6E8656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and Questions</a:t>
            </a:r>
          </a:p>
        </p:txBody>
      </p:sp>
    </p:spTree>
    <p:extLst>
      <p:ext uri="{BB962C8B-B14F-4D97-AF65-F5344CB8AC3E}">
        <p14:creationId xmlns:p14="http://schemas.microsoft.com/office/powerpoint/2010/main" val="768186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EBC1-9414-4DF6-827B-6EF3BED62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Interdisciplinary Consulting Corp (IC2)</a:t>
            </a:r>
          </a:p>
          <a:p>
            <a:pPr marL="0" indent="0">
              <a:buNone/>
            </a:pPr>
            <a:r>
              <a:rPr lang="en-US" b="1" dirty="0"/>
              <a:t>Official Corporate Address (Permanent)</a:t>
            </a:r>
          </a:p>
          <a:p>
            <a:pPr marL="0" indent="0">
              <a:buNone/>
            </a:pPr>
            <a:r>
              <a:rPr lang="en-US" dirty="0"/>
              <a:t>2405 NW 66</a:t>
            </a:r>
            <a:r>
              <a:rPr lang="en-US" baseline="30000" dirty="0"/>
              <a:t>th</a:t>
            </a:r>
            <a:r>
              <a:rPr lang="en-US" dirty="0"/>
              <a:t> Court</a:t>
            </a:r>
          </a:p>
          <a:p>
            <a:pPr marL="0" indent="0">
              <a:buNone/>
            </a:pPr>
            <a:r>
              <a:rPr lang="en-US" dirty="0"/>
              <a:t>Gainesville, FL 32653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Presenter and Point of Contact:</a:t>
            </a:r>
          </a:p>
          <a:p>
            <a:pPr marL="0" indent="0">
              <a:buNone/>
            </a:pPr>
            <a:r>
              <a:rPr lang="en-US" dirty="0"/>
              <a:t>William (Chip) Patterson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cpatterson@thinkIC2.com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352-283-8110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71039-4F97-48F7-BD13-2ED65D1B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1A02A-5C16-4AC7-81D1-FDB5B05890C6}" type="slidenum">
              <a:rPr lang="en-US" smtClean="0"/>
              <a:t>19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BCCE1-0A74-458A-9357-25240403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195188604"/>
      </p:ext>
    </p:extLst>
  </p:cSld>
  <p:clrMapOvr>
    <a:masterClrMapping/>
  </p:clrMapOvr>
</p:sld>
</file>

<file path=ppt/theme/theme1.xml><?xml version="1.0" encoding="utf-8"?>
<a:theme xmlns:a="http://schemas.openxmlformats.org/drawingml/2006/main" name="2019_IC2_presentation_theme">
  <a:themeElements>
    <a:clrScheme name="Custom 1">
      <a:dk1>
        <a:srgbClr val="303142"/>
      </a:dk1>
      <a:lt1>
        <a:srgbClr val="FFFFFF"/>
      </a:lt1>
      <a:dk2>
        <a:srgbClr val="303142"/>
      </a:dk2>
      <a:lt2>
        <a:srgbClr val="FFFFFF"/>
      </a:lt2>
      <a:accent1>
        <a:srgbClr val="3D5664"/>
      </a:accent1>
      <a:accent2>
        <a:srgbClr val="F7981D"/>
      </a:accent2>
      <a:accent3>
        <a:srgbClr val="0E0D0B"/>
      </a:accent3>
      <a:accent4>
        <a:srgbClr val="A5A5A5"/>
      </a:accent4>
      <a:accent5>
        <a:srgbClr val="FFFFFF"/>
      </a:accent5>
      <a:accent6>
        <a:srgbClr val="FFFFFF"/>
      </a:accent6>
      <a:hlink>
        <a:srgbClr val="313598"/>
      </a:hlink>
      <a:folHlink>
        <a:srgbClr val="954F72"/>
      </a:folHlink>
    </a:clrScheme>
    <a:fontScheme name="IC2_Fonts">
      <a:majorFont>
        <a:latin typeface="Hind"/>
        <a:ea typeface=""/>
        <a:cs typeface=""/>
      </a:majorFont>
      <a:minorFont>
        <a:latin typeface="Hin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_IC2_presentation_theme" id="{54A3C000-9737-4E14-9118-05D31EBBECD3}" vid="{8F53116C-C046-45C2-A972-4A44923CDA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1e193e-0d7d-4e73-a03b-183b9a23ecb8">
      <Terms xmlns="http://schemas.microsoft.com/office/infopath/2007/PartnerControls"/>
    </lcf76f155ced4ddcb4097134ff3c332f>
    <TaxCatchAll xmlns="d5f30bd6-32cd-458c-81d0-05ef38b7275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BCA36AED48EE43A82631D26AD0D289" ma:contentTypeVersion="16" ma:contentTypeDescription="Create a new document." ma:contentTypeScope="" ma:versionID="551707ed47916f1fb80ff11050d03227">
  <xsd:schema xmlns:xsd="http://www.w3.org/2001/XMLSchema" xmlns:xs="http://www.w3.org/2001/XMLSchema" xmlns:p="http://schemas.microsoft.com/office/2006/metadata/properties" xmlns:ns2="b41e193e-0d7d-4e73-a03b-183b9a23ecb8" xmlns:ns3="d5f30bd6-32cd-458c-81d0-05ef38b72754" targetNamespace="http://schemas.microsoft.com/office/2006/metadata/properties" ma:root="true" ma:fieldsID="11765b5a090d0589a7dff7b4945b2de6" ns2:_="" ns3:_="">
    <xsd:import namespace="b41e193e-0d7d-4e73-a03b-183b9a23ecb8"/>
    <xsd:import namespace="d5f30bd6-32cd-458c-81d0-05ef38b727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1e193e-0d7d-4e73-a03b-183b9a23ec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8d15844-bbd2-4c97-b65f-05cb2d58a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f30bd6-32cd-458c-81d0-05ef38b72754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e9b59a4-cd4d-4a00-9d91-e6170f058024}" ma:internalName="TaxCatchAll" ma:showField="CatchAllData" ma:web="d5f30bd6-32cd-458c-81d0-05ef38b727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AF8DE8-3048-409F-B6FB-1C6AE0AD0288}">
  <ds:schemaRefs>
    <ds:schemaRef ds:uri="http://schemas.microsoft.com/office/2006/metadata/properties"/>
    <ds:schemaRef ds:uri="http://schemas.microsoft.com/office/infopath/2007/PartnerControls"/>
    <ds:schemaRef ds:uri="b41e193e-0d7d-4e73-a03b-183b9a23ecb8"/>
    <ds:schemaRef ds:uri="d5f30bd6-32cd-458c-81d0-05ef38b72754"/>
  </ds:schemaRefs>
</ds:datastoreItem>
</file>

<file path=customXml/itemProps2.xml><?xml version="1.0" encoding="utf-8"?>
<ds:datastoreItem xmlns:ds="http://schemas.openxmlformats.org/officeDocument/2006/customXml" ds:itemID="{B9D8B993-DDCE-4989-AC3F-C9137793E3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1e193e-0d7d-4e73-a03b-183b9a23ecb8"/>
    <ds:schemaRef ds:uri="d5f30bd6-32cd-458c-81d0-05ef38b727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7FA100-DB6F-41FB-ACF0-2384EC8932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2019_IC2_presentation_theme</Template>
  <TotalTime>5891</TotalTime>
  <Words>1682</Words>
  <Application>Microsoft Office PowerPoint</Application>
  <PresentationFormat>Widescreen</PresentationFormat>
  <Paragraphs>252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Exo</vt:lpstr>
      <vt:lpstr>Segoe UI Emoji</vt:lpstr>
      <vt:lpstr>Hind</vt:lpstr>
      <vt:lpstr>Times New Roman</vt:lpstr>
      <vt:lpstr>Symbol</vt:lpstr>
      <vt:lpstr>Calibri</vt:lpstr>
      <vt:lpstr>2019_IC2_presentation_theme</vt:lpstr>
      <vt:lpstr>A Field-Deployable Wireless Data Acquisition System for Ground-Test Arrays</vt:lpstr>
      <vt:lpstr>Development and Array Deployment Team</vt:lpstr>
      <vt:lpstr>Introduction: Current State of the Art</vt:lpstr>
      <vt:lpstr>Wireless Data Acquisition System (DAQ)</vt:lpstr>
      <vt:lpstr>Wireless Data Acquisition System (DAQ)</vt:lpstr>
      <vt:lpstr>Wireless DAQ: Satellite Node</vt:lpstr>
      <vt:lpstr>Wireless DAQ: Central Plate</vt:lpstr>
      <vt:lpstr>Wireless DAQ: Central Plate</vt:lpstr>
      <vt:lpstr>Wireless DAQ: Network Hardware</vt:lpstr>
      <vt:lpstr>Wireless DAQ: Software</vt:lpstr>
      <vt:lpstr>Laboratory Testing: Experimental Setup</vt:lpstr>
      <vt:lpstr>Laboratory Testing: Testing Results</vt:lpstr>
      <vt:lpstr>Array Deployment: Final System</vt:lpstr>
      <vt:lpstr>Array Deployment: Test Articles</vt:lpstr>
      <vt:lpstr>Array Deployment: Testing Results</vt:lpstr>
      <vt:lpstr>Array Deployment: Testing Results</vt:lpstr>
      <vt:lpstr>Future Work: System Improvements</vt:lpstr>
      <vt:lpstr>Acknowledgements and Questions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Mills</dc:creator>
  <cp:lastModifiedBy>Humphreys, William M. (LARC-D3)</cp:lastModifiedBy>
  <cp:revision>130</cp:revision>
  <dcterms:created xsi:type="dcterms:W3CDTF">2018-01-04T16:56:53Z</dcterms:created>
  <dcterms:modified xsi:type="dcterms:W3CDTF">2023-05-16T12:25:07Z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0x010100BDBCA36AED48EE43A82631D26AD0D289</vt:lpwstr>
  </property>
  <property fmtid="{D5CDD505-2E9C-101B-9397-08002B2CF9AE}" pid="3" name="MediaServiceImageTags">
    <vt:lpwstr/>
  </property>
</Properties>
</file>