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05" r:id="rId3"/>
    <p:sldId id="264" r:id="rId4"/>
    <p:sldId id="389" r:id="rId5"/>
    <p:sldId id="388" r:id="rId6"/>
    <p:sldId id="259" r:id="rId7"/>
    <p:sldId id="397" r:id="rId8"/>
    <p:sldId id="39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DD2974-6037-43DC-8EE3-2D8D8A2691E3}" v="3" dt="2023-05-18T15:29:40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100" d="100"/>
          <a:sy n="100" d="100"/>
        </p:scale>
        <p:origin x="49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ry, Alex M. (GRC-LMA0)" userId="3dbe96c3-09dd-483e-85cb-f24466c81d2c" providerId="ADAL" clId="{D5DD2974-6037-43DC-8EE3-2D8D8A2691E3}"/>
    <pc:docChg chg="custSel modSld">
      <pc:chgData name="Leary, Alex M. (GRC-LMA0)" userId="3dbe96c3-09dd-483e-85cb-f24466c81d2c" providerId="ADAL" clId="{D5DD2974-6037-43DC-8EE3-2D8D8A2691E3}" dt="2023-05-18T15:30:41.267" v="192" actId="403"/>
      <pc:docMkLst>
        <pc:docMk/>
      </pc:docMkLst>
      <pc:sldChg chg="modSp mod">
        <pc:chgData name="Leary, Alex M. (GRC-LMA0)" userId="3dbe96c3-09dd-483e-85cb-f24466c81d2c" providerId="ADAL" clId="{D5DD2974-6037-43DC-8EE3-2D8D8A2691E3}" dt="2023-05-18T12:25:02.080" v="119" actId="20577"/>
        <pc:sldMkLst>
          <pc:docMk/>
          <pc:sldMk cId="1686831975" sldId="256"/>
        </pc:sldMkLst>
        <pc:spChg chg="mod">
          <ac:chgData name="Leary, Alex M. (GRC-LMA0)" userId="3dbe96c3-09dd-483e-85cb-f24466c81d2c" providerId="ADAL" clId="{D5DD2974-6037-43DC-8EE3-2D8D8A2691E3}" dt="2023-05-18T12:25:02.080" v="119" actId="20577"/>
          <ac:spMkLst>
            <pc:docMk/>
            <pc:sldMk cId="1686831975" sldId="256"/>
            <ac:spMk id="4" creationId="{40BCA2D5-8669-1226-B805-1FBAFB72C270}"/>
          </ac:spMkLst>
        </pc:spChg>
      </pc:sldChg>
      <pc:sldChg chg="addSp delSp modSp mod delAnim modAnim">
        <pc:chgData name="Leary, Alex M. (GRC-LMA0)" userId="3dbe96c3-09dd-483e-85cb-f24466c81d2c" providerId="ADAL" clId="{D5DD2974-6037-43DC-8EE3-2D8D8A2691E3}" dt="2023-05-18T15:30:41.267" v="192" actId="403"/>
        <pc:sldMkLst>
          <pc:docMk/>
          <pc:sldMk cId="2602684201" sldId="388"/>
        </pc:sldMkLst>
        <pc:spChg chg="add mod">
          <ac:chgData name="Leary, Alex M. (GRC-LMA0)" userId="3dbe96c3-09dd-483e-85cb-f24466c81d2c" providerId="ADAL" clId="{D5DD2974-6037-43DC-8EE3-2D8D8A2691E3}" dt="2023-05-18T15:30:41.267" v="192" actId="403"/>
          <ac:spMkLst>
            <pc:docMk/>
            <pc:sldMk cId="2602684201" sldId="388"/>
            <ac:spMk id="9" creationId="{82ECCA72-33E6-97B6-A0A1-E20F24441F90}"/>
          </ac:spMkLst>
        </pc:spChg>
        <pc:picChg chg="del">
          <ac:chgData name="Leary, Alex M. (GRC-LMA0)" userId="3dbe96c3-09dd-483e-85cb-f24466c81d2c" providerId="ADAL" clId="{D5DD2974-6037-43DC-8EE3-2D8D8A2691E3}" dt="2023-05-17T13:23:17.573" v="74" actId="478"/>
          <ac:picMkLst>
            <pc:docMk/>
            <pc:sldMk cId="2602684201" sldId="388"/>
            <ac:picMk id="2" creationId="{8C007D63-ED26-4F15-BC0B-266B947380F0}"/>
          </ac:picMkLst>
        </pc:picChg>
        <pc:picChg chg="add del mod">
          <ac:chgData name="Leary, Alex M. (GRC-LMA0)" userId="3dbe96c3-09dd-483e-85cb-f24466c81d2c" providerId="ADAL" clId="{D5DD2974-6037-43DC-8EE3-2D8D8A2691E3}" dt="2023-05-18T15:08:41.390" v="120" actId="478"/>
          <ac:picMkLst>
            <pc:docMk/>
            <pc:sldMk cId="2602684201" sldId="388"/>
            <ac:picMk id="6" creationId="{9752A83E-F99D-4A54-A8A1-81701B70B3BB}"/>
          </ac:picMkLst>
        </pc:picChg>
        <pc:picChg chg="add mod">
          <ac:chgData name="Leary, Alex M. (GRC-LMA0)" userId="3dbe96c3-09dd-483e-85cb-f24466c81d2c" providerId="ADAL" clId="{D5DD2974-6037-43DC-8EE3-2D8D8A2691E3}" dt="2023-05-18T15:08:42.672" v="121"/>
          <ac:picMkLst>
            <pc:docMk/>
            <pc:sldMk cId="2602684201" sldId="388"/>
            <ac:picMk id="8" creationId="{08B32661-4882-1812-507F-AC09B169F18A}"/>
          </ac:picMkLst>
        </pc:picChg>
      </pc:sldChg>
      <pc:sldChg chg="modSp mod">
        <pc:chgData name="Leary, Alex M. (GRC-LMA0)" userId="3dbe96c3-09dd-483e-85cb-f24466c81d2c" providerId="ADAL" clId="{D5DD2974-6037-43DC-8EE3-2D8D8A2691E3}" dt="2023-05-15T16:20:23.291" v="73" actId="14100"/>
        <pc:sldMkLst>
          <pc:docMk/>
          <pc:sldMk cId="2637207756" sldId="398"/>
        </pc:sldMkLst>
        <pc:spChg chg="mod">
          <ac:chgData name="Leary, Alex M. (GRC-LMA0)" userId="3dbe96c3-09dd-483e-85cb-f24466c81d2c" providerId="ADAL" clId="{D5DD2974-6037-43DC-8EE3-2D8D8A2691E3}" dt="2023-05-15T16:20:23.291" v="73" actId="14100"/>
          <ac:spMkLst>
            <pc:docMk/>
            <pc:sldMk cId="2637207756" sldId="398"/>
            <ac:spMk id="3" creationId="{193819A5-6525-B11D-6AF8-F50194C915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CAB46-3187-4F86-8EA2-6AC0BC7A08EC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71239-3631-41DD-A7D2-2C4CDAE3B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Electrical requirements are increasing in aircraft and magnetic materials can account for large portions of the system mass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E9485-8DA7-4723-AFBF-55260858E0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Annealing options and anisotropy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E9485-8DA7-4723-AFBF-55260858E0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Planar flow casting to make precursor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E9485-8DA7-4723-AFBF-55260858E0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0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application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E9485-8DA7-4723-AFBF-55260858E0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7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B6DC-B605-1A1B-0399-DE1C27EC1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3C66C-3819-22F9-EFA1-D84C7238D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56B28-779F-0253-387E-095C2E69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054C1-3DE1-6610-7901-9C84AA2D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465F6-5C55-5BFC-1DDF-9FBF424C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4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BE9BE-6EB7-15FF-75D4-BC31484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1857FD-0911-D130-6B89-5BBB53FF4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D0D20-079A-3606-0AC0-26917C8FF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BA6F9-1E3A-C727-B3B0-3B3B3B33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42978-48F2-7F44-3C6E-24919473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3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6E23E-4BB4-401B-E564-BE3BB133E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D45F2-0A43-92B0-8686-B9E4B141E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07906-F497-3B6B-4DC5-EEC65C23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69032-F976-24FC-9EC4-120FD138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4FE5C-B4EC-3566-1B2C-98989267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85A8-B647-5A48-D266-6C746AA3D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4CD45-3C9D-4332-B7A2-311DBA63A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D4C1-DDAB-D97D-E3E9-CEF877301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23337-3650-4B1F-3B4E-9FB8870B5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7BD15-F552-C8A0-D0B5-C8AD6944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0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61DD4-2115-80BE-D621-B406ABAB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C620E-0E8D-4A07-DC8E-9521E9E80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1AE48-FA30-DF78-E706-55AF1A814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67196-0DBB-4344-E1A1-EF2EF20D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03A71-6738-77C5-5E72-79CD5AA2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1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7718A-D686-5129-A2DF-471DA1FF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DD434-2741-9E6E-8E34-5F4847675E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0B45A-2769-7615-C1D2-CED129FC1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7004C-EE19-0B9D-FD65-7492E320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24303-A1EB-7FEB-1B0C-8D33E12A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1D49A-C833-892F-C167-9D2EC1F3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1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AFFB7-DBC8-0297-80D0-54FF3864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A943A-8ABF-707A-CAFD-2503EE617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3CF8D-3F39-AF22-5931-AC0E4C00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B756C-2A50-6AF8-B1F7-86F248AE5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84757-CF4C-39AB-5275-C6C755F9A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FCA809-DA2B-2335-1678-A2B9EFC6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45DF8D-6885-6CE9-E2D9-7CF368D4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25724-7598-1D11-DF28-0D420136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FF75D-A15C-AC0C-C3FD-EB5E178B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2FA6E-8056-3D3E-703F-812F5BE61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C02BE-2897-C21D-F245-BD57EFE40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49A22-303B-D0C5-BF38-C7715876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9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C085A9-8544-8609-F747-B69CCB69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E904B-7BA4-2312-2C92-3EBD92915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A19AE-0AF6-9913-5FC3-B72A034A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8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45F8-675F-908D-15D0-5F8FFBA5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8395-B1C6-1C88-5DE5-636C320F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A6F9B-4FB7-DFFC-1DCF-110AFE972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4BE1D-FE90-2AFE-EA95-4B7C9370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390F8-155B-F3F5-431A-43A5E845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40809-418A-FF93-9CF3-2B17CFB6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76A3-803F-E5F1-8A4D-5F6DE886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E3A9D-C5FB-CA2C-163D-EB473AA1E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B1483-9B30-49A6-C68B-CAA7A53021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1E464-9EB4-7AEF-3F9B-C1BD88E8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7C1D8-8104-3E7D-8D42-C2D755AAF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EB970-FAB0-3B48-E39B-946D1944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402CF-D3E0-3C9C-2687-9EA1D6B5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65252-5A1A-998B-4A91-677BAAA1F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DAE2D-C467-2A07-E056-A68E12EDE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C2CAD-4280-4DB1-992B-3D2E21F714F3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56C44-1B10-527E-CD18-556C91EA4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62F06-8FD1-2D19-F897-B1B72F4EB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76EF5-FFD0-483A-B6B2-CB5FBE9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5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BCA2D5-8669-1226-B805-1FBAFB72C270}"/>
              </a:ext>
            </a:extLst>
          </p:cNvPr>
          <p:cNvSpPr txBox="1"/>
          <p:nvPr/>
        </p:nvSpPr>
        <p:spPr>
          <a:xfrm>
            <a:off x="104416" y="553895"/>
            <a:ext cx="1183568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NASA GRC – OSU </a:t>
            </a:r>
          </a:p>
          <a:p>
            <a:pPr algn="ctr"/>
            <a:r>
              <a: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Advanced Materials and Manufacturing</a:t>
            </a:r>
            <a:endParaRPr lang="en-US" sz="5400" dirty="0"/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GRC Magnetic Alloys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u="sng" dirty="0"/>
              <a:t>GRC Team</a:t>
            </a:r>
          </a:p>
          <a:p>
            <a:pPr algn="ctr"/>
            <a:r>
              <a:rPr lang="en-US" sz="2400" dirty="0"/>
              <a:t>Alex Leary GRC LMA</a:t>
            </a:r>
          </a:p>
          <a:p>
            <a:pPr algn="ctr"/>
            <a:r>
              <a:rPr lang="en-US" sz="2400" dirty="0"/>
              <a:t>Ron Noebe GRC LM</a:t>
            </a:r>
          </a:p>
          <a:p>
            <a:pPr algn="ctr"/>
            <a:r>
              <a:rPr lang="en-US" sz="2400" dirty="0"/>
              <a:t>Maria Willard GRC LMA</a:t>
            </a:r>
          </a:p>
          <a:p>
            <a:pPr algn="ctr"/>
            <a:r>
              <a:rPr lang="en-US" sz="2400" dirty="0"/>
              <a:t>Vladimir Keylin HX5</a:t>
            </a:r>
          </a:p>
          <a:p>
            <a:pPr algn="ctr"/>
            <a:r>
              <a:rPr lang="en-US" sz="2400" dirty="0"/>
              <a:t>Grant Feichter HX5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5/18/2023</a:t>
            </a:r>
          </a:p>
        </p:txBody>
      </p:sp>
    </p:spTree>
    <p:extLst>
      <p:ext uri="{BB962C8B-B14F-4D97-AF65-F5344CB8AC3E}">
        <p14:creationId xmlns:p14="http://schemas.microsoft.com/office/powerpoint/2010/main" val="168683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68C43F-415E-4696-9B61-1794493C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-63824"/>
            <a:ext cx="5016868" cy="395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2E8B5F-C00E-4F69-87F2-B2D380A1A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12207205" cy="6846895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A2529F18-6739-4069-B2BD-43E9A8B79BF8}"/>
              </a:ext>
            </a:extLst>
          </p:cNvPr>
          <p:cNvSpPr txBox="1">
            <a:spLocks/>
          </p:cNvSpPr>
          <p:nvPr/>
        </p:nvSpPr>
        <p:spPr>
          <a:xfrm>
            <a:off x="47803" y="435"/>
            <a:ext cx="7751345" cy="3847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3657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• </a:t>
            </a:r>
            <a:r>
              <a:rPr lang="en-US" sz="28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Power electronics: Conversion and Control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- AC/DC, DC/AC, voltage, frequency, </a:t>
            </a:r>
            <a:r>
              <a:rPr lang="en-US" sz="2400" dirty="0" err="1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etc</a:t>
            </a:r>
            <a:r>
              <a:rPr lang="en-US" sz="24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…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- Reliability and redundancy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• MW of power managing kW of heat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• Turbine propulsion ~12kW/kg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    - Hybrid Electric propulsion systems 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       must compete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    - </a:t>
            </a: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Magnetic materials can comprise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FF0000"/>
                </a:solidFill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       ½ of inverter mass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    - Breakdown voltage decreases with 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       altitude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Helvetica" panose="020B0604020202020204" pitchFamily="34" charset="0"/>
                <a:ea typeface="Segoe UI Black" panose="020B0A02040204020203" pitchFamily="34" charset="0"/>
                <a:cs typeface="Helvetica" panose="020B0604020202020204" pitchFamily="34" charset="0"/>
              </a:rPr>
              <a:t>       - Aircraft EMI requirements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D5C56-28BA-494A-A5FC-03036342441A}"/>
              </a:ext>
            </a:extLst>
          </p:cNvPr>
          <p:cNvSpPr txBox="1"/>
          <p:nvPr/>
        </p:nvSpPr>
        <p:spPr>
          <a:xfrm>
            <a:off x="9210675" y="3962400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MW = 1341 HP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BA35E-CB53-4BC0-8DF4-9DC0A9F38723}"/>
              </a:ext>
            </a:extLst>
          </p:cNvPr>
          <p:cNvSpPr txBox="1"/>
          <p:nvPr/>
        </p:nvSpPr>
        <p:spPr>
          <a:xfrm>
            <a:off x="10673858" y="2951043"/>
            <a:ext cx="14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Modified from Madonna, et al. IEEE Trans </a:t>
            </a:r>
            <a:r>
              <a:rPr lang="en-US" sz="800" dirty="0" err="1"/>
              <a:t>Trans</a:t>
            </a:r>
            <a:r>
              <a:rPr lang="en-US" sz="800" dirty="0"/>
              <a:t> Elect (2018)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F65A2-43C6-4617-867E-389A60272644}"/>
              </a:ext>
            </a:extLst>
          </p:cNvPr>
          <p:cNvSpPr txBox="1"/>
          <p:nvPr/>
        </p:nvSpPr>
        <p:spPr>
          <a:xfrm>
            <a:off x="47803" y="6334345"/>
            <a:ext cx="249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STARC-ABL concept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Boundary layer ingestion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F7FA20-C582-480B-AA38-52DBABBC8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4FA-CA31-4B67-868A-4513C96238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0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569F1B-45BD-7C89-3677-C98351A9868C}"/>
              </a:ext>
            </a:extLst>
          </p:cNvPr>
          <p:cNvCxnSpPr>
            <a:cxnSpLocks/>
          </p:cNvCxnSpPr>
          <p:nvPr/>
        </p:nvCxnSpPr>
        <p:spPr>
          <a:xfrm flipV="1">
            <a:off x="4921101" y="1674326"/>
            <a:ext cx="2234609" cy="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F502A05-C89E-4D3E-F6E6-A36EC321B699}"/>
              </a:ext>
            </a:extLst>
          </p:cNvPr>
          <p:cNvSpPr/>
          <p:nvPr/>
        </p:nvSpPr>
        <p:spPr>
          <a:xfrm>
            <a:off x="5396994" y="4160144"/>
            <a:ext cx="1399588" cy="1856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1B21A18-3C78-79C7-32C8-12EA0367B165}"/>
              </a:ext>
            </a:extLst>
          </p:cNvPr>
          <p:cNvSpPr/>
          <p:nvPr/>
        </p:nvSpPr>
        <p:spPr>
          <a:xfrm>
            <a:off x="1688821" y="2237065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9B7CD1-2D06-8BC5-B4DA-5ACE1837A089}"/>
              </a:ext>
            </a:extLst>
          </p:cNvPr>
          <p:cNvSpPr/>
          <p:nvPr/>
        </p:nvSpPr>
        <p:spPr>
          <a:xfrm>
            <a:off x="1687022" y="1325986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155760-8A54-11DA-2EC1-9A95DCC6B7ED}"/>
              </a:ext>
            </a:extLst>
          </p:cNvPr>
          <p:cNvSpPr/>
          <p:nvPr/>
        </p:nvSpPr>
        <p:spPr>
          <a:xfrm>
            <a:off x="10012510" y="1335240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538869F-878C-7A75-B2B1-385CE26887F8}"/>
              </a:ext>
            </a:extLst>
          </p:cNvPr>
          <p:cNvSpPr/>
          <p:nvPr/>
        </p:nvSpPr>
        <p:spPr>
          <a:xfrm>
            <a:off x="10010604" y="2247702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284917-6C8A-FA9A-4DFD-AD8D7F7323C1}"/>
              </a:ext>
            </a:extLst>
          </p:cNvPr>
          <p:cNvSpPr/>
          <p:nvPr/>
        </p:nvSpPr>
        <p:spPr>
          <a:xfrm>
            <a:off x="4205229" y="2247702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31BB16-15B9-2CB8-A6A6-3FF7C6D501AE}"/>
              </a:ext>
            </a:extLst>
          </p:cNvPr>
          <p:cNvSpPr/>
          <p:nvPr/>
        </p:nvSpPr>
        <p:spPr>
          <a:xfrm>
            <a:off x="7546064" y="1335240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5B7B0D-D3DE-E600-CD4F-3339BC8D01FB}"/>
              </a:ext>
            </a:extLst>
          </p:cNvPr>
          <p:cNvSpPr/>
          <p:nvPr/>
        </p:nvSpPr>
        <p:spPr>
          <a:xfrm>
            <a:off x="7532220" y="2247702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1D2B2E0-0E0A-51BB-E17A-517C2DE6AF95}"/>
              </a:ext>
            </a:extLst>
          </p:cNvPr>
          <p:cNvSpPr/>
          <p:nvPr/>
        </p:nvSpPr>
        <p:spPr>
          <a:xfrm>
            <a:off x="4196687" y="1352283"/>
            <a:ext cx="368489" cy="67295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7623C8-9CBD-81EF-1D58-9B273D52AA36}"/>
              </a:ext>
            </a:extLst>
          </p:cNvPr>
          <p:cNvCxnSpPr>
            <a:stCxn id="6" idx="3"/>
          </p:cNvCxnSpPr>
          <p:nvPr/>
        </p:nvCxnSpPr>
        <p:spPr>
          <a:xfrm flipV="1">
            <a:off x="5587409" y="5694067"/>
            <a:ext cx="1085408" cy="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28AD2F-D4FB-D9DB-A506-7830ABB1D1B3}"/>
              </a:ext>
            </a:extLst>
          </p:cNvPr>
          <p:cNvCxnSpPr>
            <a:cxnSpLocks/>
          </p:cNvCxnSpPr>
          <p:nvPr/>
        </p:nvCxnSpPr>
        <p:spPr>
          <a:xfrm flipV="1">
            <a:off x="6102439" y="4444409"/>
            <a:ext cx="0" cy="1249658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CF7218-AA2E-8F47-A1AF-DC4981CFDE63}"/>
              </a:ext>
            </a:extLst>
          </p:cNvPr>
          <p:cNvCxnSpPr>
            <a:cxnSpLocks/>
          </p:cNvCxnSpPr>
          <p:nvPr/>
        </p:nvCxnSpPr>
        <p:spPr>
          <a:xfrm flipV="1">
            <a:off x="6088262" y="1678203"/>
            <a:ext cx="0" cy="2403313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1E2FA4-EE34-784D-03CB-86A83036CBAF}"/>
              </a:ext>
            </a:extLst>
          </p:cNvPr>
          <p:cNvCxnSpPr>
            <a:cxnSpLocks/>
          </p:cNvCxnSpPr>
          <p:nvPr/>
        </p:nvCxnSpPr>
        <p:spPr>
          <a:xfrm flipV="1">
            <a:off x="4931732" y="2579986"/>
            <a:ext cx="2234609" cy="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99F82-223F-3510-FA32-E9B2FD4D4B52}"/>
              </a:ext>
            </a:extLst>
          </p:cNvPr>
          <p:cNvCxnSpPr>
            <a:cxnSpLocks/>
          </p:cNvCxnSpPr>
          <p:nvPr/>
        </p:nvCxnSpPr>
        <p:spPr>
          <a:xfrm flipV="1">
            <a:off x="2480931" y="2573547"/>
            <a:ext cx="1298058" cy="4616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8DEF6D-D094-0796-DE84-D484B793ED6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2387454" y="1671764"/>
            <a:ext cx="1391535" cy="4616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681A4E-9052-ADFA-CE67-FF3BDE89730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8289186" y="1671764"/>
            <a:ext cx="1421882" cy="16997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7ADCDA-9735-3413-7F4E-10F3D5A2454A}"/>
              </a:ext>
            </a:extLst>
          </p:cNvPr>
          <p:cNvCxnSpPr>
            <a:cxnSpLocks/>
          </p:cNvCxnSpPr>
          <p:nvPr/>
        </p:nvCxnSpPr>
        <p:spPr>
          <a:xfrm flipV="1">
            <a:off x="8250858" y="2567183"/>
            <a:ext cx="1421882" cy="16997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82D86D6-13F2-3175-6ACF-75E2D3CD3113}"/>
              </a:ext>
            </a:extLst>
          </p:cNvPr>
          <p:cNvSpPr txBox="1"/>
          <p:nvPr/>
        </p:nvSpPr>
        <p:spPr>
          <a:xfrm>
            <a:off x="6562949" y="5509401"/>
            <a:ext cx="96756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Battery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FA5AA-D635-5D2C-B6B2-9D84B423EC2E}"/>
              </a:ext>
            </a:extLst>
          </p:cNvPr>
          <p:cNvSpPr txBox="1"/>
          <p:nvPr/>
        </p:nvSpPr>
        <p:spPr>
          <a:xfrm>
            <a:off x="4619846" y="5370902"/>
            <a:ext cx="967563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Fuel Cell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67BBDB-73C7-380F-4527-361CAE774B5F}"/>
              </a:ext>
            </a:extLst>
          </p:cNvPr>
          <p:cNvSpPr txBox="1"/>
          <p:nvPr/>
        </p:nvSpPr>
        <p:spPr>
          <a:xfrm>
            <a:off x="1420333" y="1487098"/>
            <a:ext cx="96756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Motor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DB84A-E124-CB3B-52FC-2F01522D809C}"/>
              </a:ext>
            </a:extLst>
          </p:cNvPr>
          <p:cNvSpPr txBox="1"/>
          <p:nvPr/>
        </p:nvSpPr>
        <p:spPr>
          <a:xfrm>
            <a:off x="1327298" y="2388881"/>
            <a:ext cx="1153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Generator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3ED1A-D49A-7FC1-5CA0-ED97278AAFBE}"/>
              </a:ext>
            </a:extLst>
          </p:cNvPr>
          <p:cNvSpPr txBox="1"/>
          <p:nvPr/>
        </p:nvSpPr>
        <p:spPr>
          <a:xfrm>
            <a:off x="3778989" y="1487098"/>
            <a:ext cx="1153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AC / 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7111A-F9DD-02F8-5479-548992D1A9DF}"/>
              </a:ext>
            </a:extLst>
          </p:cNvPr>
          <p:cNvSpPr txBox="1"/>
          <p:nvPr/>
        </p:nvSpPr>
        <p:spPr>
          <a:xfrm>
            <a:off x="9711068" y="1487098"/>
            <a:ext cx="967563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Motor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822F0-1663-0736-386F-0BF960E93087}"/>
              </a:ext>
            </a:extLst>
          </p:cNvPr>
          <p:cNvSpPr txBox="1"/>
          <p:nvPr/>
        </p:nvSpPr>
        <p:spPr>
          <a:xfrm>
            <a:off x="9618033" y="2388881"/>
            <a:ext cx="1153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Generator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839008-38C7-19D6-837C-E3782E642AFD}"/>
              </a:ext>
            </a:extLst>
          </p:cNvPr>
          <p:cNvSpPr txBox="1"/>
          <p:nvPr/>
        </p:nvSpPr>
        <p:spPr>
          <a:xfrm>
            <a:off x="3778989" y="2388881"/>
            <a:ext cx="1153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AC / 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4378E-EA84-12AB-4CF5-C7B407A02199}"/>
              </a:ext>
            </a:extLst>
          </p:cNvPr>
          <p:cNvSpPr txBox="1"/>
          <p:nvPr/>
        </p:nvSpPr>
        <p:spPr>
          <a:xfrm>
            <a:off x="7166341" y="1487098"/>
            <a:ext cx="1153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DC / 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D88467-0859-0120-69E9-8ED1B09FCD34}"/>
              </a:ext>
            </a:extLst>
          </p:cNvPr>
          <p:cNvSpPr txBox="1"/>
          <p:nvPr/>
        </p:nvSpPr>
        <p:spPr>
          <a:xfrm>
            <a:off x="7166341" y="2388881"/>
            <a:ext cx="1153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DC / AC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57176-D301-D74F-A714-124FD7AF8019}"/>
              </a:ext>
            </a:extLst>
          </p:cNvPr>
          <p:cNvSpPr txBox="1"/>
          <p:nvPr/>
        </p:nvSpPr>
        <p:spPr>
          <a:xfrm>
            <a:off x="5519183" y="4075077"/>
            <a:ext cx="1153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DC / DC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D810C4-0001-0539-36F6-1E49083656F5}"/>
              </a:ext>
            </a:extLst>
          </p:cNvPr>
          <p:cNvSpPr/>
          <p:nvPr/>
        </p:nvSpPr>
        <p:spPr>
          <a:xfrm>
            <a:off x="4932315" y="1487098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C73581-8CA1-68EA-3E1A-1C8482A061CA}"/>
              </a:ext>
            </a:extLst>
          </p:cNvPr>
          <p:cNvSpPr/>
          <p:nvPr/>
        </p:nvSpPr>
        <p:spPr>
          <a:xfrm>
            <a:off x="4932315" y="2388880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B42C1A1-0666-1BB0-EF09-7346FE510B38}"/>
              </a:ext>
            </a:extLst>
          </p:cNvPr>
          <p:cNvSpPr/>
          <p:nvPr/>
        </p:nvSpPr>
        <p:spPr>
          <a:xfrm>
            <a:off x="3545955" y="1487097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1DAEAC5-30E4-4649-15AC-1D60B0202878}"/>
              </a:ext>
            </a:extLst>
          </p:cNvPr>
          <p:cNvSpPr/>
          <p:nvPr/>
        </p:nvSpPr>
        <p:spPr>
          <a:xfrm>
            <a:off x="3540348" y="2388879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6A55842-75AB-11FF-9FB8-02684AB22A4D}"/>
              </a:ext>
            </a:extLst>
          </p:cNvPr>
          <p:cNvSpPr/>
          <p:nvPr/>
        </p:nvSpPr>
        <p:spPr>
          <a:xfrm>
            <a:off x="6928299" y="1487054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434CD6-B7C7-DAB1-DF55-161EB571E6D2}"/>
              </a:ext>
            </a:extLst>
          </p:cNvPr>
          <p:cNvSpPr/>
          <p:nvPr/>
        </p:nvSpPr>
        <p:spPr>
          <a:xfrm>
            <a:off x="8324708" y="1487053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4E9BA49-29A2-2D88-4DC3-E21D970AEE54}"/>
              </a:ext>
            </a:extLst>
          </p:cNvPr>
          <p:cNvSpPr/>
          <p:nvPr/>
        </p:nvSpPr>
        <p:spPr>
          <a:xfrm>
            <a:off x="8324708" y="2388835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1989766-69C8-4014-8493-E748464E7A26}"/>
              </a:ext>
            </a:extLst>
          </p:cNvPr>
          <p:cNvSpPr/>
          <p:nvPr/>
        </p:nvSpPr>
        <p:spPr>
          <a:xfrm>
            <a:off x="6925625" y="2388878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001E29-838C-5B3B-928E-192682EFC991}"/>
              </a:ext>
            </a:extLst>
          </p:cNvPr>
          <p:cNvSpPr/>
          <p:nvPr/>
        </p:nvSpPr>
        <p:spPr>
          <a:xfrm rot="5400000">
            <a:off x="5970003" y="3771238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B7D6CE-6221-04B7-7234-24417B3A20CB}"/>
              </a:ext>
            </a:extLst>
          </p:cNvPr>
          <p:cNvSpPr/>
          <p:nvPr/>
        </p:nvSpPr>
        <p:spPr>
          <a:xfrm rot="5400000">
            <a:off x="5979060" y="4385615"/>
            <a:ext cx="238350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50F21A-D9EF-625F-622C-FFC8FFC877B8}"/>
              </a:ext>
            </a:extLst>
          </p:cNvPr>
          <p:cNvSpPr txBox="1"/>
          <p:nvPr/>
        </p:nvSpPr>
        <p:spPr>
          <a:xfrm>
            <a:off x="7182845" y="3635051"/>
            <a:ext cx="798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Converter</a:t>
            </a:r>
          </a:p>
          <a:p>
            <a:pPr algn="ctr"/>
            <a:r>
              <a:rPr lang="en-US" sz="1100"/>
              <a:t>Magnetics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D9A0AC1-9191-A81E-D344-97DC7B08F491}"/>
              </a:ext>
            </a:extLst>
          </p:cNvPr>
          <p:cNvCxnSpPr>
            <a:cxnSpLocks/>
          </p:cNvCxnSpPr>
          <p:nvPr/>
        </p:nvCxnSpPr>
        <p:spPr>
          <a:xfrm flipH="1">
            <a:off x="6796582" y="3836728"/>
            <a:ext cx="434442" cy="3234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6DC94A4-F125-5EFE-3EF4-B4B0CF472B3E}"/>
              </a:ext>
            </a:extLst>
          </p:cNvPr>
          <p:cNvCxnSpPr>
            <a:cxnSpLocks/>
            <a:stCxn id="56" idx="0"/>
            <a:endCxn id="48" idx="2"/>
          </p:cNvCxnSpPr>
          <p:nvPr/>
        </p:nvCxnSpPr>
        <p:spPr>
          <a:xfrm flipV="1">
            <a:off x="7582042" y="2920658"/>
            <a:ext cx="134423" cy="7143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F1A30A0-AF31-1268-8D2F-91CFF938D5E0}"/>
              </a:ext>
            </a:extLst>
          </p:cNvPr>
          <p:cNvSpPr txBox="1"/>
          <p:nvPr/>
        </p:nvSpPr>
        <p:spPr>
          <a:xfrm>
            <a:off x="6532104" y="3196761"/>
            <a:ext cx="798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/>
              <a:t>Filter</a:t>
            </a:r>
          </a:p>
          <a:p>
            <a:pPr algn="ctr"/>
            <a:r>
              <a:rPr lang="en-US" sz="1100"/>
              <a:t>Magnetics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D3C0091-CBB5-70EA-BDB7-7B175468F05D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6931301" y="2794580"/>
            <a:ext cx="107503" cy="4021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D291C3F-2679-FE7C-C608-6ECC7CD2B033}"/>
              </a:ext>
            </a:extLst>
          </p:cNvPr>
          <p:cNvCxnSpPr>
            <a:cxnSpLocks/>
          </p:cNvCxnSpPr>
          <p:nvPr/>
        </p:nvCxnSpPr>
        <p:spPr>
          <a:xfrm flipH="1">
            <a:off x="6280560" y="3609998"/>
            <a:ext cx="472446" cy="2267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3E9122-B39D-532E-F021-59693826215D}"/>
              </a:ext>
            </a:extLst>
          </p:cNvPr>
          <p:cNvGrpSpPr/>
          <p:nvPr/>
        </p:nvGrpSpPr>
        <p:grpSpPr>
          <a:xfrm>
            <a:off x="2655240" y="1207827"/>
            <a:ext cx="641445" cy="807193"/>
            <a:chOff x="2655240" y="1207827"/>
            <a:chExt cx="641445" cy="807193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FB3163E-BB84-F618-74FA-AB6641B3638D}"/>
                </a:ext>
              </a:extLst>
            </p:cNvPr>
            <p:cNvSpPr/>
            <p:nvPr/>
          </p:nvSpPr>
          <p:spPr>
            <a:xfrm>
              <a:off x="2769654" y="1207827"/>
              <a:ext cx="363919" cy="543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A986B2E-347E-BFF1-04A8-2BFA1EF9EB5D}"/>
                </a:ext>
              </a:extLst>
            </p:cNvPr>
            <p:cNvGrpSpPr/>
            <p:nvPr/>
          </p:nvGrpSpPr>
          <p:grpSpPr>
            <a:xfrm>
              <a:off x="2655240" y="1542094"/>
              <a:ext cx="641445" cy="472926"/>
              <a:chOff x="2613546" y="812042"/>
              <a:chExt cx="641445" cy="47292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C942502-5EF2-1D55-0678-DEA493C7F9FD}"/>
                  </a:ext>
                </a:extLst>
              </p:cNvPr>
              <p:cNvSpPr/>
              <p:nvPr/>
            </p:nvSpPr>
            <p:spPr>
              <a:xfrm>
                <a:off x="2756849" y="812042"/>
                <a:ext cx="307074" cy="313969"/>
              </a:xfrm>
              <a:prstGeom prst="ellipse">
                <a:avLst/>
              </a:pr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52F6D14-81D3-7E79-0D15-92B772EC50D4}"/>
                  </a:ext>
                </a:extLst>
              </p:cNvPr>
              <p:cNvSpPr/>
              <p:nvPr/>
            </p:nvSpPr>
            <p:spPr>
              <a:xfrm>
                <a:off x="2613546" y="989463"/>
                <a:ext cx="641445" cy="295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C968FA4-4395-9CA2-9143-64BEB0AA0F6C}"/>
              </a:ext>
            </a:extLst>
          </p:cNvPr>
          <p:cNvGrpSpPr/>
          <p:nvPr/>
        </p:nvGrpSpPr>
        <p:grpSpPr>
          <a:xfrm>
            <a:off x="2677912" y="2106641"/>
            <a:ext cx="641445" cy="807193"/>
            <a:chOff x="2655240" y="1207827"/>
            <a:chExt cx="641445" cy="807193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8D6D895-0B60-AE90-76F1-FE55CD77F97E}"/>
                </a:ext>
              </a:extLst>
            </p:cNvPr>
            <p:cNvSpPr/>
            <p:nvPr/>
          </p:nvSpPr>
          <p:spPr>
            <a:xfrm>
              <a:off x="2769654" y="1207827"/>
              <a:ext cx="363919" cy="543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AC18957-60C8-0E0E-09F8-FF207CFE468C}"/>
                </a:ext>
              </a:extLst>
            </p:cNvPr>
            <p:cNvGrpSpPr/>
            <p:nvPr/>
          </p:nvGrpSpPr>
          <p:grpSpPr>
            <a:xfrm>
              <a:off x="2655240" y="1542094"/>
              <a:ext cx="641445" cy="472926"/>
              <a:chOff x="2613546" y="812042"/>
              <a:chExt cx="641445" cy="472926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B4365CD-1645-0CD9-013A-8B43494C5292}"/>
                  </a:ext>
                </a:extLst>
              </p:cNvPr>
              <p:cNvSpPr/>
              <p:nvPr/>
            </p:nvSpPr>
            <p:spPr>
              <a:xfrm>
                <a:off x="2756849" y="812042"/>
                <a:ext cx="307074" cy="313969"/>
              </a:xfrm>
              <a:prstGeom prst="ellipse">
                <a:avLst/>
              </a:pr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3CBBFA6-84AE-E1FC-76F7-568C87B7C04D}"/>
                  </a:ext>
                </a:extLst>
              </p:cNvPr>
              <p:cNvSpPr/>
              <p:nvPr/>
            </p:nvSpPr>
            <p:spPr>
              <a:xfrm>
                <a:off x="2613546" y="989463"/>
                <a:ext cx="641445" cy="295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B606551-AC54-0B36-2955-C907EE81C04D}"/>
              </a:ext>
            </a:extLst>
          </p:cNvPr>
          <p:cNvGrpSpPr/>
          <p:nvPr/>
        </p:nvGrpSpPr>
        <p:grpSpPr>
          <a:xfrm>
            <a:off x="8806842" y="2102828"/>
            <a:ext cx="641445" cy="807193"/>
            <a:chOff x="2655240" y="1207827"/>
            <a:chExt cx="641445" cy="80719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416B85A-6D6C-7FDF-2A85-B5860CA7816C}"/>
                </a:ext>
              </a:extLst>
            </p:cNvPr>
            <p:cNvSpPr/>
            <p:nvPr/>
          </p:nvSpPr>
          <p:spPr>
            <a:xfrm>
              <a:off x="2769654" y="1207827"/>
              <a:ext cx="363919" cy="543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73606DD-A462-E35A-E2CB-8A71DAB886CD}"/>
                </a:ext>
              </a:extLst>
            </p:cNvPr>
            <p:cNvGrpSpPr/>
            <p:nvPr/>
          </p:nvGrpSpPr>
          <p:grpSpPr>
            <a:xfrm>
              <a:off x="2655240" y="1535270"/>
              <a:ext cx="641445" cy="479750"/>
              <a:chOff x="2613546" y="805218"/>
              <a:chExt cx="641445" cy="47975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87E8B518-74C1-B794-AAA7-594635ED7FD3}"/>
                  </a:ext>
                </a:extLst>
              </p:cNvPr>
              <p:cNvSpPr/>
              <p:nvPr/>
            </p:nvSpPr>
            <p:spPr>
              <a:xfrm>
                <a:off x="2750025" y="805218"/>
                <a:ext cx="307074" cy="313969"/>
              </a:xfrm>
              <a:prstGeom prst="ellipse">
                <a:avLst/>
              </a:pr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4DF3FDE-A9B1-1053-F772-14F479353515}"/>
                  </a:ext>
                </a:extLst>
              </p:cNvPr>
              <p:cNvSpPr/>
              <p:nvPr/>
            </p:nvSpPr>
            <p:spPr>
              <a:xfrm>
                <a:off x="2613546" y="989463"/>
                <a:ext cx="641445" cy="295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85C4D77-EA7B-93BB-DC3D-18980F20F8CF}"/>
              </a:ext>
            </a:extLst>
          </p:cNvPr>
          <p:cNvGrpSpPr/>
          <p:nvPr/>
        </p:nvGrpSpPr>
        <p:grpSpPr>
          <a:xfrm>
            <a:off x="8822736" y="1207827"/>
            <a:ext cx="641445" cy="807193"/>
            <a:chOff x="2655240" y="1207827"/>
            <a:chExt cx="641445" cy="80719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D4FD53A-F226-A605-FED3-E3C3C6F0604E}"/>
                </a:ext>
              </a:extLst>
            </p:cNvPr>
            <p:cNvSpPr/>
            <p:nvPr/>
          </p:nvSpPr>
          <p:spPr>
            <a:xfrm>
              <a:off x="2769654" y="1207827"/>
              <a:ext cx="363919" cy="543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E816109-5735-21EB-F0A4-CBD079339BE2}"/>
                </a:ext>
              </a:extLst>
            </p:cNvPr>
            <p:cNvGrpSpPr/>
            <p:nvPr/>
          </p:nvGrpSpPr>
          <p:grpSpPr>
            <a:xfrm>
              <a:off x="2655240" y="1542094"/>
              <a:ext cx="641445" cy="472926"/>
              <a:chOff x="2613546" y="812042"/>
              <a:chExt cx="641445" cy="472926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A3067BE-0B08-CC95-0CCD-1E984D1E2EA3}"/>
                  </a:ext>
                </a:extLst>
              </p:cNvPr>
              <p:cNvSpPr/>
              <p:nvPr/>
            </p:nvSpPr>
            <p:spPr>
              <a:xfrm>
                <a:off x="2756849" y="812042"/>
                <a:ext cx="307074" cy="313969"/>
              </a:xfrm>
              <a:prstGeom prst="ellipse">
                <a:avLst/>
              </a:pr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43DA8DD-67D9-5D46-78D5-1E57318675E4}"/>
                  </a:ext>
                </a:extLst>
              </p:cNvPr>
              <p:cNvSpPr/>
              <p:nvPr/>
            </p:nvSpPr>
            <p:spPr>
              <a:xfrm>
                <a:off x="2613546" y="989463"/>
                <a:ext cx="641445" cy="295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4137349-F23F-1484-E807-6BBF74099472}"/>
              </a:ext>
            </a:extLst>
          </p:cNvPr>
          <p:cNvGrpSpPr/>
          <p:nvPr/>
        </p:nvGrpSpPr>
        <p:grpSpPr>
          <a:xfrm rot="5400000">
            <a:off x="5833738" y="2903758"/>
            <a:ext cx="641445" cy="807193"/>
            <a:chOff x="2655240" y="1207827"/>
            <a:chExt cx="641445" cy="807193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24D65AC-EAF8-49E8-B9D4-AA2978577A0A}"/>
                </a:ext>
              </a:extLst>
            </p:cNvPr>
            <p:cNvSpPr/>
            <p:nvPr/>
          </p:nvSpPr>
          <p:spPr>
            <a:xfrm>
              <a:off x="2769654" y="1207827"/>
              <a:ext cx="363919" cy="543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A8AA7E7-5E68-FF22-0404-E1A8E1168B34}"/>
                </a:ext>
              </a:extLst>
            </p:cNvPr>
            <p:cNvGrpSpPr/>
            <p:nvPr/>
          </p:nvGrpSpPr>
          <p:grpSpPr>
            <a:xfrm>
              <a:off x="2655240" y="1542094"/>
              <a:ext cx="641445" cy="472926"/>
              <a:chOff x="2613546" y="812042"/>
              <a:chExt cx="641445" cy="472926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A760A6D3-0347-4E04-8059-B5A0FFEE58F8}"/>
                  </a:ext>
                </a:extLst>
              </p:cNvPr>
              <p:cNvSpPr/>
              <p:nvPr/>
            </p:nvSpPr>
            <p:spPr>
              <a:xfrm>
                <a:off x="2756849" y="812042"/>
                <a:ext cx="307074" cy="313969"/>
              </a:xfrm>
              <a:prstGeom prst="ellipse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4470B99-50D5-A27C-6DF5-BE832DF00078}"/>
                  </a:ext>
                </a:extLst>
              </p:cNvPr>
              <p:cNvSpPr/>
              <p:nvPr/>
            </p:nvSpPr>
            <p:spPr>
              <a:xfrm>
                <a:off x="2613546" y="989463"/>
                <a:ext cx="641445" cy="295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5B9712E-D141-ECA3-A8D6-5F14573AEF43}"/>
              </a:ext>
            </a:extLst>
          </p:cNvPr>
          <p:cNvSpPr txBox="1"/>
          <p:nvPr/>
        </p:nvSpPr>
        <p:spPr>
          <a:xfrm rot="16200000">
            <a:off x="5469813" y="3074333"/>
            <a:ext cx="909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High Voltage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75BE90D-C64D-F2E6-FC68-13D6F796D47C}"/>
              </a:ext>
            </a:extLst>
          </p:cNvPr>
          <p:cNvGrpSpPr/>
          <p:nvPr/>
        </p:nvGrpSpPr>
        <p:grpSpPr>
          <a:xfrm rot="5400000">
            <a:off x="5848046" y="4825555"/>
            <a:ext cx="641445" cy="807193"/>
            <a:chOff x="2655240" y="1207827"/>
            <a:chExt cx="641445" cy="807193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B436473-9C4E-D0B2-E638-F107CEC57CD2}"/>
                </a:ext>
              </a:extLst>
            </p:cNvPr>
            <p:cNvSpPr/>
            <p:nvPr/>
          </p:nvSpPr>
          <p:spPr>
            <a:xfrm>
              <a:off x="2769654" y="1207827"/>
              <a:ext cx="363919" cy="543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F3A24B8-167A-1E3F-BC53-9A44CAFC5DDF}"/>
                </a:ext>
              </a:extLst>
            </p:cNvPr>
            <p:cNvGrpSpPr/>
            <p:nvPr/>
          </p:nvGrpSpPr>
          <p:grpSpPr>
            <a:xfrm>
              <a:off x="2655240" y="1542094"/>
              <a:ext cx="641445" cy="472926"/>
              <a:chOff x="2613546" y="812042"/>
              <a:chExt cx="641445" cy="472926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B36D2C1E-46E6-47B7-E251-CE09E8EC3890}"/>
                  </a:ext>
                </a:extLst>
              </p:cNvPr>
              <p:cNvSpPr/>
              <p:nvPr/>
            </p:nvSpPr>
            <p:spPr>
              <a:xfrm>
                <a:off x="2756849" y="812042"/>
                <a:ext cx="307074" cy="313969"/>
              </a:xfrm>
              <a:prstGeom prst="ellipse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DD0A507D-AF42-B7F0-5B67-37B5275673A3}"/>
                  </a:ext>
                </a:extLst>
              </p:cNvPr>
              <p:cNvSpPr/>
              <p:nvPr/>
            </p:nvSpPr>
            <p:spPr>
              <a:xfrm>
                <a:off x="2613546" y="989463"/>
                <a:ext cx="641445" cy="295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622C463-CFF0-46EB-0986-920D63327072}"/>
              </a:ext>
            </a:extLst>
          </p:cNvPr>
          <p:cNvSpPr txBox="1"/>
          <p:nvPr/>
        </p:nvSpPr>
        <p:spPr>
          <a:xfrm rot="16200000">
            <a:off x="5482903" y="5052869"/>
            <a:ext cx="909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Low Voltage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F7B5C9C-A189-06C6-EB13-926455DD67DB}"/>
              </a:ext>
            </a:extLst>
          </p:cNvPr>
          <p:cNvSpPr txBox="1"/>
          <p:nvPr/>
        </p:nvSpPr>
        <p:spPr>
          <a:xfrm>
            <a:off x="112730" y="200891"/>
            <a:ext cx="696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Example Aircraft Electrical System</a:t>
            </a: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5A031E35-C03F-9A62-D7CB-516E938A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660" y="1323889"/>
            <a:ext cx="454266" cy="414268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52AF7B6-E7B7-7D82-94D6-48CA298F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93" y="2229171"/>
            <a:ext cx="454266" cy="41426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81A86C7-FA96-C1AB-DDE3-DCEB9D8A1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149" y="1323678"/>
            <a:ext cx="454266" cy="414268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8DC2E5F3-4A5D-6130-B052-248A9BDC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190" y="2235400"/>
            <a:ext cx="454266" cy="414268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8FCA2E2-4539-655F-F5BE-C74499D46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02869" y="3069074"/>
            <a:ext cx="454266" cy="414268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4A7908A-C548-FE3C-863F-C35366BAF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18406" y="4973714"/>
            <a:ext cx="454266" cy="414268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17F4154-7CAE-7458-4F18-B424C85D7F62}"/>
              </a:ext>
            </a:extLst>
          </p:cNvPr>
          <p:cNvSpPr txBox="1"/>
          <p:nvPr/>
        </p:nvSpPr>
        <p:spPr>
          <a:xfrm>
            <a:off x="3717770" y="3181125"/>
            <a:ext cx="1897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Circuit Breakers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D25BF9B3-248A-58E3-F3D3-BF9E3D605146}"/>
              </a:ext>
            </a:extLst>
          </p:cNvPr>
          <p:cNvCxnSpPr>
            <a:cxnSpLocks/>
          </p:cNvCxnSpPr>
          <p:nvPr/>
        </p:nvCxnSpPr>
        <p:spPr>
          <a:xfrm flipV="1">
            <a:off x="4804669" y="2716833"/>
            <a:ext cx="770221" cy="4983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8FBC208F-3285-0FFF-696D-AE3F52CA9694}"/>
              </a:ext>
            </a:extLst>
          </p:cNvPr>
          <p:cNvCxnSpPr>
            <a:cxnSpLocks/>
          </p:cNvCxnSpPr>
          <p:nvPr/>
        </p:nvCxnSpPr>
        <p:spPr>
          <a:xfrm flipH="1" flipV="1">
            <a:off x="3084594" y="2719631"/>
            <a:ext cx="675262" cy="4771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14FD2B4A-B522-2C30-CCA9-CDC1592981F3}"/>
              </a:ext>
            </a:extLst>
          </p:cNvPr>
          <p:cNvSpPr txBox="1"/>
          <p:nvPr/>
        </p:nvSpPr>
        <p:spPr>
          <a:xfrm>
            <a:off x="249894" y="3635051"/>
            <a:ext cx="43450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• </a:t>
            </a:r>
            <a:r>
              <a:rPr lang="en-US" sz="1400" i="1" dirty="0"/>
              <a:t>Broad use </a:t>
            </a:r>
            <a:r>
              <a:rPr lang="en-US" sz="1400" dirty="0"/>
              <a:t>of </a:t>
            </a:r>
            <a:r>
              <a:rPr lang="en-US" sz="1400" u="sng" dirty="0"/>
              <a:t>soft magnetic materials</a:t>
            </a:r>
            <a:r>
              <a:rPr lang="en-US" sz="1400" dirty="0"/>
              <a:t> in subsystem components that in some cases, account for significant size / mass</a:t>
            </a:r>
          </a:p>
          <a:p>
            <a:endParaRPr lang="en-US" sz="1400" dirty="0"/>
          </a:p>
          <a:p>
            <a:r>
              <a:rPr lang="en-US" sz="1400" dirty="0"/>
              <a:t>• Many potential system configurations and subsystem component topologies available -&gt; drives variety of magnetics requirements</a:t>
            </a:r>
          </a:p>
          <a:p>
            <a:endParaRPr lang="en-US" sz="1400" dirty="0"/>
          </a:p>
          <a:p>
            <a:r>
              <a:rPr lang="en-US" sz="1400" dirty="0"/>
              <a:t>• Power density – EMI – cost – reliability is a complex trade space</a:t>
            </a:r>
          </a:p>
          <a:p>
            <a:endParaRPr lang="en-US" sz="1400" dirty="0"/>
          </a:p>
          <a:p>
            <a:r>
              <a:rPr lang="en-US" sz="1400" dirty="0"/>
              <a:t>• Optimized system will be improved with advanced materials – GRC is working to make nanocomposites an option for designers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C03B679-7A36-1726-75F5-6DBDEE1482E7}"/>
              </a:ext>
            </a:extLst>
          </p:cNvPr>
          <p:cNvSpPr/>
          <p:nvPr/>
        </p:nvSpPr>
        <p:spPr>
          <a:xfrm>
            <a:off x="8736038" y="6427320"/>
            <a:ext cx="333241" cy="369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960F0-CA90-C7BE-A64A-770EC2220C2D}"/>
              </a:ext>
            </a:extLst>
          </p:cNvPr>
          <p:cNvSpPr txBox="1"/>
          <p:nvPr/>
        </p:nvSpPr>
        <p:spPr>
          <a:xfrm>
            <a:off x="9123991" y="6435817"/>
            <a:ext cx="3240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Common use of soft magnetic materials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F29E5-36C9-0D6F-A2FC-1F35CADBD08B}"/>
              </a:ext>
            </a:extLst>
          </p:cNvPr>
          <p:cNvSpPr txBox="1"/>
          <p:nvPr/>
        </p:nvSpPr>
        <p:spPr>
          <a:xfrm>
            <a:off x="6186708" y="1842673"/>
            <a:ext cx="50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BED79B-BF05-B915-59C4-5F96E97F1AD7}"/>
              </a:ext>
            </a:extLst>
          </p:cNvPr>
          <p:cNvCxnSpPr>
            <a:cxnSpLocks/>
          </p:cNvCxnSpPr>
          <p:nvPr/>
        </p:nvCxnSpPr>
        <p:spPr>
          <a:xfrm flipH="1">
            <a:off x="8690601" y="6126098"/>
            <a:ext cx="378678" cy="327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BCC746-EABA-A3E1-8FD8-74EC73A50E44}"/>
              </a:ext>
            </a:extLst>
          </p:cNvPr>
          <p:cNvCxnSpPr>
            <a:cxnSpLocks/>
          </p:cNvCxnSpPr>
          <p:nvPr/>
        </p:nvCxnSpPr>
        <p:spPr>
          <a:xfrm>
            <a:off x="8690601" y="5757465"/>
            <a:ext cx="405664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787EED-D15C-28B6-87C1-16E46B8AA33E}"/>
              </a:ext>
            </a:extLst>
          </p:cNvPr>
          <p:cNvSpPr txBox="1"/>
          <p:nvPr/>
        </p:nvSpPr>
        <p:spPr>
          <a:xfrm>
            <a:off x="9119109" y="5603576"/>
            <a:ext cx="74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E714A8-0E74-0831-365B-BE60F02CD1C3}"/>
              </a:ext>
            </a:extLst>
          </p:cNvPr>
          <p:cNvSpPr txBox="1"/>
          <p:nvPr/>
        </p:nvSpPr>
        <p:spPr>
          <a:xfrm>
            <a:off x="9122713" y="5945450"/>
            <a:ext cx="741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133467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A519F971-AA69-4D4B-99F7-120585DCB244}"/>
              </a:ext>
            </a:extLst>
          </p:cNvPr>
          <p:cNvSpPr txBox="1"/>
          <p:nvPr/>
        </p:nvSpPr>
        <p:spPr>
          <a:xfrm>
            <a:off x="101179" y="19527"/>
            <a:ext cx="1164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Soft Magnetic Materials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836F5-BD71-4EB0-A9BA-688DC8A5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979" y="6497574"/>
            <a:ext cx="2743200" cy="365125"/>
          </a:xfrm>
        </p:spPr>
        <p:txBody>
          <a:bodyPr/>
          <a:lstStyle/>
          <a:p>
            <a:fld id="{B8C9D4FA-CA31-4B67-868A-4513C962387A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 descr="Applications.png">
            <a:extLst>
              <a:ext uri="{FF2B5EF4-FFF2-40B4-BE49-F238E27FC236}">
                <a16:creationId xmlns:a16="http://schemas.microsoft.com/office/drawing/2014/main" id="{8017598F-8954-C0CB-5244-D7A18B033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5" y="604302"/>
            <a:ext cx="6248623" cy="3983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EE811-D95B-0538-1A20-634230302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54" y="633798"/>
            <a:ext cx="4480330" cy="3875093"/>
          </a:xfrm>
          <a:prstGeom prst="rect">
            <a:avLst/>
          </a:prstGeom>
        </p:spPr>
      </p:pic>
      <p:pic>
        <p:nvPicPr>
          <p:cNvPr id="6" name="Picture 5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BA8E7E1E-8DB6-6FCD-01F7-C561E1EDF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16280" r="17238" b="16130"/>
          <a:stretch/>
        </p:blipFill>
        <p:spPr>
          <a:xfrm>
            <a:off x="6345938" y="4785409"/>
            <a:ext cx="2701211" cy="1768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DBBB0-B647-AAE6-AD5F-1EB93DF6C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148" y="4955882"/>
            <a:ext cx="2750961" cy="1427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B7F7CB-9C91-C07A-9C29-2537A90FB2A7}"/>
              </a:ext>
            </a:extLst>
          </p:cNvPr>
          <p:cNvSpPr txBox="1"/>
          <p:nvPr/>
        </p:nvSpPr>
        <p:spPr>
          <a:xfrm>
            <a:off x="656303" y="4785409"/>
            <a:ext cx="5058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Figures of merit: </a:t>
            </a:r>
          </a:p>
          <a:p>
            <a:r>
              <a:rPr lang="en-US" sz="2000" dirty="0"/>
              <a:t>  - Saturation induction (</a:t>
            </a:r>
            <a:r>
              <a:rPr lang="en-US" sz="2000" dirty="0" err="1"/>
              <a:t>B</a:t>
            </a:r>
            <a:r>
              <a:rPr lang="en-US" sz="2000" baseline="-25000" dirty="0" err="1"/>
              <a:t>sat</a:t>
            </a:r>
            <a:r>
              <a:rPr lang="en-US" sz="2000" dirty="0"/>
              <a:t>)</a:t>
            </a:r>
          </a:p>
          <a:p>
            <a:r>
              <a:rPr lang="en-US" sz="2000" dirty="0"/>
              <a:t>  - Power loss under operation conditions</a:t>
            </a:r>
          </a:p>
          <a:p>
            <a:r>
              <a:rPr lang="en-US" sz="2000" dirty="0"/>
              <a:t>  - Power density (volume and/or mass)</a:t>
            </a:r>
          </a:p>
          <a:p>
            <a:r>
              <a:rPr lang="en-US" sz="2000" dirty="0"/>
              <a:t>  - Temperature capability</a:t>
            </a:r>
          </a:p>
          <a:p>
            <a:r>
              <a:rPr lang="en-US" sz="2000" dirty="0"/>
              <a:t>  - Tolerances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0A75AE-9CC2-EAC7-CC28-279172AD4E95}"/>
                  </a:ext>
                </a:extLst>
              </p:cNvPr>
              <p:cNvSpPr txBox="1"/>
              <p:nvPr/>
            </p:nvSpPr>
            <p:spPr>
              <a:xfrm>
                <a:off x="1085045" y="3429000"/>
                <a:ext cx="2924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𝑝𝑜𝑤𝑒𝑟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𝑓𝑟𝑒𝑞𝑢𝑒𝑛𝑐𝑦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0A75AE-9CC2-EAC7-CC28-279172AD4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045" y="3429000"/>
                <a:ext cx="2924070" cy="276999"/>
              </a:xfrm>
              <a:prstGeom prst="rect">
                <a:avLst/>
              </a:prstGeom>
              <a:blipFill>
                <a:blip r:embed="rId7"/>
                <a:stretch>
                  <a:fillRect l="-1667" t="-4444" r="-229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F5F3445-B4AD-C91A-8B03-C562F0E1ACAE}"/>
              </a:ext>
            </a:extLst>
          </p:cNvPr>
          <p:cNvSpPr txBox="1"/>
          <p:nvPr/>
        </p:nvSpPr>
        <p:spPr>
          <a:xfrm>
            <a:off x="7359590" y="6539735"/>
            <a:ext cx="377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heating associated with air gaps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D59A31-5864-7951-57F4-083E3546CBED}"/>
              </a:ext>
            </a:extLst>
          </p:cNvPr>
          <p:cNvSpPr/>
          <p:nvPr/>
        </p:nvSpPr>
        <p:spPr>
          <a:xfrm>
            <a:off x="3134097" y="1180597"/>
            <a:ext cx="772732" cy="551600"/>
          </a:xfrm>
          <a:prstGeom prst="ellipse">
            <a:avLst/>
          </a:prstGeom>
          <a:noFill/>
          <a:ln w="38100">
            <a:solidFill>
              <a:srgbClr val="FFC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79EE7E-D0C3-3A54-821E-F31A3F353014}"/>
              </a:ext>
            </a:extLst>
          </p:cNvPr>
          <p:cNvCxnSpPr>
            <a:cxnSpLocks/>
          </p:cNvCxnSpPr>
          <p:nvPr/>
        </p:nvCxnSpPr>
        <p:spPr>
          <a:xfrm flipH="1">
            <a:off x="3536562" y="1091471"/>
            <a:ext cx="701899" cy="1952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9470646-FC68-915B-C371-5767A3DB123C}"/>
              </a:ext>
            </a:extLst>
          </p:cNvPr>
          <p:cNvSpPr txBox="1"/>
          <p:nvPr/>
        </p:nvSpPr>
        <p:spPr>
          <a:xfrm>
            <a:off x="3973132" y="810696"/>
            <a:ext cx="1474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Target applications</a:t>
            </a:r>
          </a:p>
        </p:txBody>
      </p:sp>
    </p:spTree>
    <p:extLst>
      <p:ext uri="{BB962C8B-B14F-4D97-AF65-F5344CB8AC3E}">
        <p14:creationId xmlns:p14="http://schemas.microsoft.com/office/powerpoint/2010/main" val="214338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39E9D4-5F9E-4129-A837-DF4AF5765619}"/>
              </a:ext>
            </a:extLst>
          </p:cNvPr>
          <p:cNvGrpSpPr/>
          <p:nvPr/>
        </p:nvGrpSpPr>
        <p:grpSpPr>
          <a:xfrm>
            <a:off x="5187450" y="3935575"/>
            <a:ext cx="6899114" cy="2922425"/>
            <a:chOff x="5156792" y="3920904"/>
            <a:chExt cx="6899114" cy="29224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82B65D-AD8F-4593-9FC9-EA888EB98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8390" y="5047564"/>
              <a:ext cx="6298125" cy="1309209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F10E18-E1DF-4C64-B440-4F418C126B5E}"/>
                </a:ext>
              </a:extLst>
            </p:cNvPr>
            <p:cNvSpPr txBox="1"/>
            <p:nvPr/>
          </p:nvSpPr>
          <p:spPr>
            <a:xfrm>
              <a:off x="5174781" y="4091712"/>
              <a:ext cx="152821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System level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requirements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6F2513-5A58-4815-B3E4-B4B88FF8D10B}"/>
                </a:ext>
              </a:extLst>
            </p:cNvPr>
            <p:cNvSpPr txBox="1"/>
            <p:nvPr/>
          </p:nvSpPr>
          <p:spPr>
            <a:xfrm>
              <a:off x="7289531" y="4091711"/>
              <a:ext cx="1113877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Circuit 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Topology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AA24A6-264C-4AC4-A96E-1CBB65BB1B0E}"/>
                </a:ext>
              </a:extLst>
            </p:cNvPr>
            <p:cNvCxnSpPr>
              <a:stCxn id="16" idx="3"/>
              <a:endCxn id="24" idx="1"/>
            </p:cNvCxnSpPr>
            <p:nvPr/>
          </p:nvCxnSpPr>
          <p:spPr>
            <a:xfrm flipV="1">
              <a:off x="6702991" y="4414877"/>
              <a:ext cx="58654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6C9C28F-E99A-4014-BD0A-929BE29C3C9D}"/>
                </a:ext>
              </a:extLst>
            </p:cNvPr>
            <p:cNvCxnSpPr>
              <a:cxnSpLocks/>
            </p:cNvCxnSpPr>
            <p:nvPr/>
          </p:nvCxnSpPr>
          <p:spPr>
            <a:xfrm>
              <a:off x="10050780" y="4454558"/>
              <a:ext cx="0" cy="5669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79C31AC-1A8F-48CE-9039-3CC3772FC4AC}"/>
                </a:ext>
              </a:extLst>
            </p:cNvPr>
            <p:cNvSpPr txBox="1"/>
            <p:nvPr/>
          </p:nvSpPr>
          <p:spPr>
            <a:xfrm>
              <a:off x="9322276" y="4091711"/>
              <a:ext cx="1470645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Magnetic requirements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C06BE9-9E8E-4AD7-B45D-021C9DAA5657}"/>
                </a:ext>
              </a:extLst>
            </p:cNvPr>
            <p:cNvCxnSpPr>
              <a:cxnSpLocks/>
            </p:cNvCxnSpPr>
            <p:nvPr/>
          </p:nvCxnSpPr>
          <p:spPr>
            <a:xfrm>
              <a:off x="5385888" y="6475440"/>
              <a:ext cx="6646834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3C12E22-2C43-4B35-AAAF-4951A4269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5888" y="4917368"/>
              <a:ext cx="6670018" cy="26453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78860A8-1935-4935-B168-BE13CF965B3B}"/>
                </a:ext>
              </a:extLst>
            </p:cNvPr>
            <p:cNvCxnSpPr>
              <a:cxnSpLocks/>
            </p:cNvCxnSpPr>
            <p:nvPr/>
          </p:nvCxnSpPr>
          <p:spPr>
            <a:xfrm>
              <a:off x="5385888" y="4943820"/>
              <a:ext cx="1" cy="1531620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A54E16B-EC50-4102-8497-8A366631E25C}"/>
                </a:ext>
              </a:extLst>
            </p:cNvPr>
            <p:cNvCxnSpPr>
              <a:cxnSpLocks/>
            </p:cNvCxnSpPr>
            <p:nvPr/>
          </p:nvCxnSpPr>
          <p:spPr>
            <a:xfrm>
              <a:off x="12032722" y="4936358"/>
              <a:ext cx="1" cy="1531620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08E71C8-F4B7-4FAE-9D9A-6CDAA8956F8F}"/>
                </a:ext>
              </a:extLst>
            </p:cNvPr>
            <p:cNvCxnSpPr>
              <a:cxnSpLocks/>
            </p:cNvCxnSpPr>
            <p:nvPr/>
          </p:nvCxnSpPr>
          <p:spPr>
            <a:xfrm>
              <a:off x="9141321" y="3920905"/>
              <a:ext cx="0" cy="1010365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BE8BD78-64C7-4059-9242-C9DC69AD4C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41322" y="3934075"/>
              <a:ext cx="1785758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E259894-277D-4BC4-AEEE-10AF957185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27080" y="3920904"/>
              <a:ext cx="0" cy="1010365"/>
            </a:xfrm>
            <a:prstGeom prst="line">
              <a:avLst/>
            </a:prstGeom>
            <a:ln w="28575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385FAA2-5584-4D0A-9CF0-D020C752EB33}"/>
                </a:ext>
              </a:extLst>
            </p:cNvPr>
            <p:cNvSpPr txBox="1"/>
            <p:nvPr/>
          </p:nvSpPr>
          <p:spPr>
            <a:xfrm>
              <a:off x="8403408" y="5004199"/>
              <a:ext cx="1581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2"/>
                  </a:solidFill>
                </a:rPr>
                <a:t>GRC Magnetics 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21E7637-C5AA-45DC-85FD-A7C834D6D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4781" y="4930595"/>
              <a:ext cx="0" cy="18258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60B3C8C-87F0-44C5-A890-D888A4846D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6792" y="6756400"/>
              <a:ext cx="2754276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78CCABF-AC44-495E-8B12-9E8B5C8A4776}"/>
                </a:ext>
              </a:extLst>
            </p:cNvPr>
            <p:cNvSpPr txBox="1"/>
            <p:nvPr/>
          </p:nvSpPr>
          <p:spPr>
            <a:xfrm>
              <a:off x="7010400" y="6535552"/>
              <a:ext cx="305101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Feedback to system and circuit design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65E0A44-B00D-4707-93D6-CE0F4A2782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1571" y="4414876"/>
              <a:ext cx="83117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5715EBE-5A7B-4100-98A2-6C3F2B1DF603}"/>
                </a:ext>
              </a:extLst>
            </p:cNvPr>
            <p:cNvSpPr/>
            <p:nvPr/>
          </p:nvSpPr>
          <p:spPr>
            <a:xfrm>
              <a:off x="11551920" y="6134102"/>
              <a:ext cx="198120" cy="222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22658E-3DBF-4FF0-8DBB-2C7B13B9B3F2}"/>
              </a:ext>
            </a:extLst>
          </p:cNvPr>
          <p:cNvSpPr/>
          <p:nvPr/>
        </p:nvSpPr>
        <p:spPr>
          <a:xfrm>
            <a:off x="6554846" y="5326647"/>
            <a:ext cx="665097" cy="524386"/>
          </a:xfrm>
          <a:prstGeom prst="roundRect">
            <a:avLst/>
          </a:prstGeom>
          <a:solidFill>
            <a:srgbClr val="FFC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62DDF-DA5C-4352-B5AC-45F03C3AEE2D}"/>
              </a:ext>
            </a:extLst>
          </p:cNvPr>
          <p:cNvSpPr txBox="1"/>
          <p:nvPr/>
        </p:nvSpPr>
        <p:spPr>
          <a:xfrm>
            <a:off x="6509062" y="737460"/>
            <a:ext cx="56829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Planar flow casting (PFC)</a:t>
            </a:r>
          </a:p>
          <a:p>
            <a:r>
              <a:rPr lang="en-US" dirty="0"/>
              <a:t>Rapid solidification to form amorphous ribbon</a:t>
            </a:r>
          </a:p>
          <a:p>
            <a:r>
              <a:rPr lang="en-US" dirty="0"/>
              <a:t>Ceramic nozzle constrains puddle</a:t>
            </a:r>
          </a:p>
          <a:p>
            <a:r>
              <a:rPr lang="en-US" dirty="0"/>
              <a:t>Wheel speeds ~20-30 m/s</a:t>
            </a:r>
          </a:p>
          <a:p>
            <a:r>
              <a:rPr lang="en-US" dirty="0"/>
              <a:t>Ribbon thickness ~20 </a:t>
            </a:r>
            <a:r>
              <a:rPr lang="en-US" dirty="0" err="1"/>
              <a:t>μm</a:t>
            </a:r>
            <a:endParaRPr lang="en-US" dirty="0"/>
          </a:p>
          <a:p>
            <a:r>
              <a:rPr lang="en-US" dirty="0"/>
              <a:t>Variable width up to 5 cm</a:t>
            </a:r>
          </a:p>
          <a:p>
            <a:r>
              <a:rPr lang="en-US" dirty="0"/>
              <a:t>Batch sizes 50g up to 3 kg</a:t>
            </a:r>
          </a:p>
          <a:p>
            <a:endParaRPr lang="en-US" dirty="0"/>
          </a:p>
          <a:p>
            <a:r>
              <a:rPr lang="en-US" dirty="0"/>
              <a:t>*Many unknown alloy melt properties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231F827-1E69-48EB-81B8-1D4C5EF6E74B}"/>
              </a:ext>
            </a:extLst>
          </p:cNvPr>
          <p:cNvSpPr txBox="1"/>
          <p:nvPr/>
        </p:nvSpPr>
        <p:spPr>
          <a:xfrm>
            <a:off x="101179" y="19527"/>
            <a:ext cx="1164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Prototype Inductors, Transformers, Chokes,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86995-2DE5-4F67-8296-749C6621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1979" y="6492875"/>
            <a:ext cx="2743200" cy="365125"/>
          </a:xfrm>
        </p:spPr>
        <p:txBody>
          <a:bodyPr/>
          <a:lstStyle/>
          <a:p>
            <a:fld id="{B8C9D4FA-CA31-4B67-868A-4513C962387A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B16BA-6632-EED7-43EA-3E7669D2C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29" y="3967711"/>
            <a:ext cx="4166782" cy="2803360"/>
          </a:xfrm>
          <a:prstGeom prst="rect">
            <a:avLst/>
          </a:prstGeom>
        </p:spPr>
      </p:pic>
      <p:pic>
        <p:nvPicPr>
          <p:cNvPr id="8" name="NASA GRC Magnetics Caster Video_V2">
            <a:hlinkClick r:id="" action="ppaction://media"/>
            <a:extLst>
              <a:ext uri="{FF2B5EF4-FFF2-40B4-BE49-F238E27FC236}">
                <a16:creationId xmlns:a16="http://schemas.microsoft.com/office/drawing/2014/main" id="{08B32661-4882-1812-507F-AC09B169F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805" y="653768"/>
            <a:ext cx="5772277" cy="3246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ECCA72-33E6-97B6-A0A1-E20F24441F90}"/>
              </a:ext>
            </a:extLst>
          </p:cNvPr>
          <p:cNvSpPr txBox="1"/>
          <p:nvPr/>
        </p:nvSpPr>
        <p:spPr>
          <a:xfrm>
            <a:off x="0" y="5160226"/>
            <a:ext cx="1689521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Excellent magnetic properties,</a:t>
            </a:r>
          </a:p>
          <a:p>
            <a:pPr algn="ctr"/>
            <a:r>
              <a:rPr lang="en-US" sz="1400" dirty="0"/>
              <a:t>Poor mechanical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260268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1D8FBB-4C54-E615-00D5-FDD4BD4E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73" y="1140101"/>
            <a:ext cx="3553458" cy="25927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871FFC-346D-1099-FE52-1E8D52CD3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3" y="4071049"/>
            <a:ext cx="3553458" cy="2650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5F3E9D-4549-4E04-B59B-8720A7B7D3DD}"/>
              </a:ext>
            </a:extLst>
          </p:cNvPr>
          <p:cNvSpPr txBox="1"/>
          <p:nvPr/>
        </p:nvSpPr>
        <p:spPr>
          <a:xfrm>
            <a:off x="112730" y="3701717"/>
            <a:ext cx="357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X-57 mounting locations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DF2C1-5492-4EE1-B1DB-0C1B97F7D012}"/>
              </a:ext>
            </a:extLst>
          </p:cNvPr>
          <p:cNvSpPr txBox="1"/>
          <p:nvPr/>
        </p:nvSpPr>
        <p:spPr>
          <a:xfrm>
            <a:off x="112730" y="3363520"/>
            <a:ext cx="9854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Firewall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07F9E-43BE-4821-9E65-3AE42D85A384}"/>
              </a:ext>
            </a:extLst>
          </p:cNvPr>
          <p:cNvSpPr txBox="1"/>
          <p:nvPr/>
        </p:nvSpPr>
        <p:spPr>
          <a:xfrm>
            <a:off x="112730" y="6351821"/>
            <a:ext cx="12009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Wing web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CFE917-0B1E-42B0-9F8C-610E13663202}"/>
              </a:ext>
            </a:extLst>
          </p:cNvPr>
          <p:cNvGrpSpPr/>
          <p:nvPr/>
        </p:nvGrpSpPr>
        <p:grpSpPr>
          <a:xfrm>
            <a:off x="3804644" y="3791177"/>
            <a:ext cx="4361039" cy="2929976"/>
            <a:chOff x="6352682" y="3477492"/>
            <a:chExt cx="4361039" cy="29299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54B20C-FC93-41BA-971C-AA3BCB80F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2682" y="3477492"/>
              <a:ext cx="4361039" cy="29299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9D3C1F-A0A8-424B-A511-70BCF58DA7FE}"/>
                </a:ext>
              </a:extLst>
            </p:cNvPr>
            <p:cNvSpPr txBox="1"/>
            <p:nvPr/>
          </p:nvSpPr>
          <p:spPr>
            <a:xfrm>
              <a:off x="6352682" y="6038136"/>
              <a:ext cx="161368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Prototype filter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5BCA6A-B6FB-4621-AEF6-EDCCD4CD534E}"/>
              </a:ext>
            </a:extLst>
          </p:cNvPr>
          <p:cNvSpPr txBox="1"/>
          <p:nvPr/>
        </p:nvSpPr>
        <p:spPr>
          <a:xfrm>
            <a:off x="4371482" y="1110647"/>
            <a:ext cx="49945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	</a:t>
            </a:r>
            <a:r>
              <a:rPr lang="en-US" b="1" i="1"/>
              <a:t>        Design requirements</a:t>
            </a:r>
          </a:p>
          <a:p>
            <a:pPr algn="ctr"/>
            <a:r>
              <a:rPr lang="en-US"/>
              <a:t>L = 14</a:t>
            </a:r>
            <a:r>
              <a:rPr lang="el-GR"/>
              <a:t>μ</a:t>
            </a:r>
            <a:r>
              <a:rPr lang="en-US"/>
              <a:t>H,   </a:t>
            </a:r>
            <a:r>
              <a:rPr lang="en-US" err="1"/>
              <a:t>Ic</a:t>
            </a:r>
            <a:r>
              <a:rPr lang="en-US"/>
              <a:t> = 10A</a:t>
            </a:r>
            <a:r>
              <a:rPr lang="en-US" baseline="-25000"/>
              <a:t>p</a:t>
            </a:r>
            <a:r>
              <a:rPr lang="en-US"/>
              <a:t>,</a:t>
            </a:r>
            <a:r>
              <a:rPr lang="en-US" baseline="-25000"/>
              <a:t>    </a:t>
            </a:r>
            <a:r>
              <a:rPr lang="en-US"/>
              <a:t>ID &gt; 17 mm</a:t>
            </a:r>
          </a:p>
          <a:p>
            <a:endParaRPr lang="en-US"/>
          </a:p>
          <a:p>
            <a:r>
              <a:rPr lang="en-US"/>
              <a:t>	        </a:t>
            </a:r>
            <a:r>
              <a:rPr lang="en-US" b="1" i="1"/>
              <a:t>Design comparison </a:t>
            </a:r>
          </a:p>
          <a:p>
            <a:r>
              <a:rPr lang="en-US"/>
              <a:t>	</a:t>
            </a:r>
            <a:r>
              <a:rPr lang="en-US" u="sng"/>
              <a:t>Ferrite (SOA)</a:t>
            </a:r>
            <a:r>
              <a:rPr lang="en-US"/>
              <a:t>	</a:t>
            </a:r>
            <a:r>
              <a:rPr lang="en-US" u="sng"/>
              <a:t>Nanocomposite</a:t>
            </a:r>
          </a:p>
          <a:p>
            <a:r>
              <a:rPr lang="en-US"/>
              <a:t>Toroid	21x53x51	(mm)	21x40x25 (mm)</a:t>
            </a:r>
          </a:p>
          <a:p>
            <a:r>
              <a:rPr lang="en-US"/>
              <a:t>B</a:t>
            </a:r>
            <a:r>
              <a:rPr lang="en-US" baseline="-25000"/>
              <a:t>m</a:t>
            </a:r>
            <a:r>
              <a:rPr lang="en-US"/>
              <a:t> (T)	0.3		0.8</a:t>
            </a:r>
          </a:p>
          <a:p>
            <a:r>
              <a:rPr lang="el-GR"/>
              <a:t>μ</a:t>
            </a:r>
            <a:r>
              <a:rPr lang="en-US" baseline="-25000"/>
              <a:t>r</a:t>
            </a:r>
            <a:r>
              <a:rPr lang="en-US"/>
              <a:t>	1600		5300</a:t>
            </a:r>
          </a:p>
          <a:p>
            <a:r>
              <a:rPr lang="en-US"/>
              <a:t>Mass (g)	454		145	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57BBA0-B76E-4A5E-847D-4AA480A13FB7}"/>
              </a:ext>
            </a:extLst>
          </p:cNvPr>
          <p:cNvSpPr txBox="1"/>
          <p:nvPr/>
        </p:nvSpPr>
        <p:spPr>
          <a:xfrm>
            <a:off x="4947271" y="4050268"/>
            <a:ext cx="748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cores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A49ED5-344C-4F56-B14B-80EEFEB6CA3F}"/>
              </a:ext>
            </a:extLst>
          </p:cNvPr>
          <p:cNvCxnSpPr/>
          <p:nvPr/>
        </p:nvCxnSpPr>
        <p:spPr>
          <a:xfrm>
            <a:off x="5321344" y="4436422"/>
            <a:ext cx="96982" cy="7351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09BFD1-DC26-4FEB-B5DD-BB7895FDF388}"/>
              </a:ext>
            </a:extLst>
          </p:cNvPr>
          <p:cNvCxnSpPr>
            <a:cxnSpLocks/>
          </p:cNvCxnSpPr>
          <p:nvPr/>
        </p:nvCxnSpPr>
        <p:spPr>
          <a:xfrm>
            <a:off x="5321344" y="4434992"/>
            <a:ext cx="876300" cy="7351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4C49C9-3620-45BB-945E-7BBE78BFECD9}"/>
              </a:ext>
            </a:extLst>
          </p:cNvPr>
          <p:cNvCxnSpPr/>
          <p:nvPr/>
        </p:nvCxnSpPr>
        <p:spPr>
          <a:xfrm flipH="1">
            <a:off x="5804454" y="3501812"/>
            <a:ext cx="12746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04668D3-55DB-4073-80F2-2E588C63B6A1}"/>
              </a:ext>
            </a:extLst>
          </p:cNvPr>
          <p:cNvSpPr txBox="1"/>
          <p:nvPr/>
        </p:nvSpPr>
        <p:spPr>
          <a:xfrm>
            <a:off x="6213760" y="3311604"/>
            <a:ext cx="456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3X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384EB0-48C3-471E-BD16-5BC63C3AD8F6}"/>
              </a:ext>
            </a:extLst>
          </p:cNvPr>
          <p:cNvSpPr txBox="1"/>
          <p:nvPr/>
        </p:nvSpPr>
        <p:spPr>
          <a:xfrm>
            <a:off x="8284585" y="4050268"/>
            <a:ext cx="395358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Calibri" panose="020F0502020204030204" pitchFamily="34" charset="0"/>
                <a:cs typeface="Calibri" panose="020F0502020204030204" pitchFamily="34" charset="0"/>
              </a:rPr>
              <a:t>Capabilities / Requirements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• Filter design by GRC LED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• Fast prototyping by GRC magnetics</a:t>
            </a:r>
          </a:p>
          <a:p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Integration and mechanical requirements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GRC QA function prior to shipping 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AFRC determines flight worthiness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     • Required for benchtop development</a:t>
            </a:r>
            <a:endParaRPr lang="en-US" sz="14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* Required for flight testing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50FB35-B5C7-41DB-A2EC-C27C499D6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69" y="90055"/>
            <a:ext cx="33161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22987F-EC91-42B7-9D58-EF9BA03D386E}"/>
              </a:ext>
            </a:extLst>
          </p:cNvPr>
          <p:cNvSpPr txBox="1"/>
          <p:nvPr/>
        </p:nvSpPr>
        <p:spPr>
          <a:xfrm>
            <a:off x="112730" y="200891"/>
            <a:ext cx="696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X-57 EMI Filters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CF077-F4E4-57CD-5D49-5710B84EDB4D}"/>
              </a:ext>
            </a:extLst>
          </p:cNvPr>
          <p:cNvSpPr txBox="1"/>
          <p:nvPr/>
        </p:nvSpPr>
        <p:spPr>
          <a:xfrm>
            <a:off x="4783691" y="189973"/>
            <a:ext cx="331614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EMI is currently a significant challenge in aircraft power systems and nanocomposite chokes are not commercially available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438354-0B4E-C06B-3156-12C51199E14B}"/>
              </a:ext>
            </a:extLst>
          </p:cNvPr>
          <p:cNvSpPr txBox="1"/>
          <p:nvPr/>
        </p:nvSpPr>
        <p:spPr>
          <a:xfrm>
            <a:off x="9250325" y="2634647"/>
            <a:ext cx="262342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Significant benefit – reduction in size and mass – compared to SOA</a:t>
            </a:r>
          </a:p>
        </p:txBody>
      </p:sp>
    </p:spTree>
    <p:extLst>
      <p:ext uri="{BB962C8B-B14F-4D97-AF65-F5344CB8AC3E}">
        <p14:creationId xmlns:p14="http://schemas.microsoft.com/office/powerpoint/2010/main" val="10131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D8DEA0-514F-41D6-BC44-21CF5173CA37}"/>
              </a:ext>
            </a:extLst>
          </p:cNvPr>
          <p:cNvGrpSpPr>
            <a:grpSpLocks noChangeAspect="1"/>
          </p:cNvGrpSpPr>
          <p:nvPr/>
        </p:nvGrpSpPr>
        <p:grpSpPr>
          <a:xfrm>
            <a:off x="1729754" y="2218455"/>
            <a:ext cx="9894475" cy="4026484"/>
            <a:chOff x="336486" y="1488678"/>
            <a:chExt cx="11677069" cy="47518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4F2523-9EBC-4E01-8A33-7997784B5744}"/>
                </a:ext>
              </a:extLst>
            </p:cNvPr>
            <p:cNvGrpSpPr/>
            <p:nvPr/>
          </p:nvGrpSpPr>
          <p:grpSpPr>
            <a:xfrm>
              <a:off x="4299706" y="1488678"/>
              <a:ext cx="3749041" cy="4750377"/>
              <a:chOff x="4375303" y="1490199"/>
              <a:chExt cx="3749041" cy="475037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C0B41A2-0318-489C-BB20-B96EF228E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16" t="599" r="25228" b="-630"/>
              <a:stretch/>
            </p:blipFill>
            <p:spPr bwMode="auto">
              <a:xfrm>
                <a:off x="4673066" y="1940354"/>
                <a:ext cx="3153513" cy="23225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B6CCAC-B11A-4701-9C09-B569A4716432}"/>
                  </a:ext>
                </a:extLst>
              </p:cNvPr>
              <p:cNvSpPr/>
              <p:nvPr/>
            </p:nvSpPr>
            <p:spPr>
              <a:xfrm>
                <a:off x="4461836" y="4312902"/>
                <a:ext cx="3662508" cy="1925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Distributed Gap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Glued Arc/Bar Segments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Edge-Wound Coil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Liquid Cooling with Pump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Clr>
                    <a:srgbClr val="073165"/>
                  </a:buClr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+mn-lt"/>
                  </a:rPr>
                  <a:t>60 kg 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Total Mass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14E1D28-C10F-455E-AED6-CC3561EF5F28}"/>
                  </a:ext>
                </a:extLst>
              </p:cNvPr>
              <p:cNvSpPr/>
              <p:nvPr/>
            </p:nvSpPr>
            <p:spPr>
              <a:xfrm>
                <a:off x="4375303" y="1520806"/>
                <a:ext cx="3749040" cy="471977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3FD3858-D07F-4541-A7AB-C4ABBEDD7755}"/>
                  </a:ext>
                </a:extLst>
              </p:cNvPr>
              <p:cNvSpPr/>
              <p:nvPr/>
            </p:nvSpPr>
            <p:spPr>
              <a:xfrm>
                <a:off x="4461836" y="1490199"/>
                <a:ext cx="3144552" cy="472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>
                  <a:lnSpc>
                    <a:spcPct val="100000"/>
                  </a:lnSpc>
                </a:pPr>
                <a:r>
                  <a:rPr lang="en-US" sz="2000" b="1" dirty="0">
                    <a:solidFill>
                      <a:schemeClr val="tx1"/>
                    </a:solidFill>
                    <a:latin typeface="+mn-lt"/>
                  </a:rPr>
                  <a:t>Kool Mµ powder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C97A67E-8F81-4940-BEBE-C024384525A1}"/>
                </a:ext>
              </a:extLst>
            </p:cNvPr>
            <p:cNvGrpSpPr/>
            <p:nvPr/>
          </p:nvGrpSpPr>
          <p:grpSpPr>
            <a:xfrm>
              <a:off x="336486" y="1491808"/>
              <a:ext cx="3747451" cy="4747247"/>
              <a:chOff x="487680" y="1493329"/>
              <a:chExt cx="3747451" cy="474724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750F39D-4489-4373-ABF7-23DE3105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941" y="1940354"/>
                <a:ext cx="3092928" cy="231969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5EAA9D-DE3D-4833-9BBC-A820C63DCEB7}"/>
                  </a:ext>
                </a:extLst>
              </p:cNvPr>
              <p:cNvSpPr/>
              <p:nvPr/>
            </p:nvSpPr>
            <p:spPr>
              <a:xfrm>
                <a:off x="487680" y="1520806"/>
                <a:ext cx="3747451" cy="4719770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52803AE-0988-4025-B6C5-A03A364AD3A6}"/>
                  </a:ext>
                </a:extLst>
              </p:cNvPr>
              <p:cNvSpPr/>
              <p:nvPr/>
            </p:nvSpPr>
            <p:spPr>
              <a:xfrm>
                <a:off x="555184" y="4291381"/>
                <a:ext cx="3535099" cy="1925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Gapless Design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Oil Immersion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+mn-lt"/>
                  </a:rPr>
                  <a:t>12 kg 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Ribbon Mass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Clr>
                    <a:srgbClr val="073165"/>
                  </a:buClr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+mn-lt"/>
                  </a:rPr>
                  <a:t>20 kg 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Total Mass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Clr>
                    <a:srgbClr val="073165"/>
                  </a:buClr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+mn-lt"/>
                  </a:rPr>
                  <a:t>2 – 2.5X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 Smaller Volume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43632B3-CE6F-4F0A-8A92-8C0963FA3B1A}"/>
                  </a:ext>
                </a:extLst>
              </p:cNvPr>
              <p:cNvSpPr/>
              <p:nvPr/>
            </p:nvSpPr>
            <p:spPr>
              <a:xfrm>
                <a:off x="663368" y="1493329"/>
                <a:ext cx="3092929" cy="472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100000"/>
                  </a:lnSpc>
                </a:pPr>
                <a:r>
                  <a:rPr lang="en-US" sz="2000" b="1" dirty="0">
                    <a:solidFill>
                      <a:schemeClr val="tx1"/>
                    </a:solidFill>
                    <a:latin typeface="+mn-lt"/>
                  </a:rPr>
                  <a:t>Stress Annealed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B84B42C-23FC-4F4A-BFBA-69BE05AA653D}"/>
                  </a:ext>
                </a:extLst>
              </p:cNvPr>
              <p:cNvSpPr/>
              <p:nvPr/>
            </p:nvSpPr>
            <p:spPr>
              <a:xfrm>
                <a:off x="1569753" y="1959398"/>
                <a:ext cx="1280160" cy="128016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C935ED6-A8CA-40B1-BE10-5382859BF924}"/>
                </a:ext>
              </a:extLst>
            </p:cNvPr>
            <p:cNvGrpSpPr/>
            <p:nvPr/>
          </p:nvGrpSpPr>
          <p:grpSpPr>
            <a:xfrm>
              <a:off x="8264514" y="1490546"/>
              <a:ext cx="3749041" cy="4750030"/>
              <a:chOff x="8264514" y="1490546"/>
              <a:chExt cx="3749041" cy="475003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65711AD-92A6-45F9-B62D-9E15C6C155B9}"/>
                  </a:ext>
                </a:extLst>
              </p:cNvPr>
              <p:cNvSpPr/>
              <p:nvPr/>
            </p:nvSpPr>
            <p:spPr>
              <a:xfrm>
                <a:off x="8264515" y="1520806"/>
                <a:ext cx="3749040" cy="4719770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0C47BE-81E1-4ED4-8830-C8243D7EADC5}"/>
                  </a:ext>
                </a:extLst>
              </p:cNvPr>
              <p:cNvSpPr/>
              <p:nvPr/>
            </p:nvSpPr>
            <p:spPr>
              <a:xfrm>
                <a:off x="8430399" y="4359857"/>
                <a:ext cx="3417272" cy="1785104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Distributed Gap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Potted Assembly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Liquid Cooling with Pump</a:t>
                </a:r>
              </a:p>
              <a:p>
                <a:pPr marL="342900" lvl="1" indent="-342900">
                  <a:lnSpc>
                    <a:spcPct val="100000"/>
                  </a:lnSpc>
                  <a:spcAft>
                    <a:spcPts val="600"/>
                  </a:spcAft>
                  <a:buClr>
                    <a:srgbClr val="073165"/>
                  </a:buClr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chemeClr val="tx1"/>
                    </a:solidFill>
                    <a:latin typeface="+mn-lt"/>
                  </a:rPr>
                  <a:t>100 kg </a:t>
                </a:r>
                <a:r>
                  <a:rPr lang="en-US" sz="1600" dirty="0">
                    <a:solidFill>
                      <a:schemeClr val="tx1"/>
                    </a:solidFill>
                    <a:latin typeface="+mn-lt"/>
                  </a:rPr>
                  <a:t>Total mass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73958D7-4FEB-4D63-B357-C1CF5BCDC30C}"/>
                  </a:ext>
                </a:extLst>
              </p:cNvPr>
              <p:cNvSpPr/>
              <p:nvPr/>
            </p:nvSpPr>
            <p:spPr>
              <a:xfrm>
                <a:off x="8264514" y="1490546"/>
                <a:ext cx="3324273" cy="4721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>
                  <a:lnSpc>
                    <a:spcPct val="100000"/>
                  </a:lnSpc>
                </a:pPr>
                <a:r>
                  <a:rPr lang="en-US" sz="2000" b="1" dirty="0">
                    <a:solidFill>
                      <a:schemeClr val="tx1"/>
                    </a:solidFill>
                    <a:latin typeface="+mn-lt"/>
                  </a:rPr>
                  <a:t>Iron-alloy powder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92D3D4F-5079-4AB5-A4B6-9F7AA0ADC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590651" y="1941667"/>
                <a:ext cx="3096768" cy="232257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FABA19C-4B9E-4ECF-9BA2-F9D888B33BF3}"/>
              </a:ext>
            </a:extLst>
          </p:cNvPr>
          <p:cNvSpPr txBox="1"/>
          <p:nvPr/>
        </p:nvSpPr>
        <p:spPr>
          <a:xfrm>
            <a:off x="101179" y="19527"/>
            <a:ext cx="1164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Low Permeability Application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D045AE-65AC-4004-9CCB-7381C119BAA7}"/>
              </a:ext>
            </a:extLst>
          </p:cNvPr>
          <p:cNvSpPr txBox="1"/>
          <p:nvPr/>
        </p:nvSpPr>
        <p:spPr>
          <a:xfrm>
            <a:off x="719370" y="668651"/>
            <a:ext cx="91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Co-based nanocomposite: </a:t>
            </a:r>
            <a:r>
              <a:rPr lang="en-US" sz="2400" i="1" dirty="0"/>
              <a:t>Tunable anisotropy gapless core</a:t>
            </a:r>
          </a:p>
          <a:p>
            <a:endParaRPr lang="en-US" sz="1200" i="1" dirty="0"/>
          </a:p>
          <a:p>
            <a:r>
              <a:rPr lang="en-US" sz="2400" dirty="0"/>
              <a:t>Filter inductor for MW scale gas compressor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026B86-48D1-4D43-817E-7BB1E49EFC1E}"/>
              </a:ext>
            </a:extLst>
          </p:cNvPr>
          <p:cNvSpPr txBox="1"/>
          <p:nvPr/>
        </p:nvSpPr>
        <p:spPr>
          <a:xfrm>
            <a:off x="2576691" y="1799163"/>
            <a:ext cx="1415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GRC ribbon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D3B4D8-E76D-4E5B-A798-EA68EBE2CD94}"/>
              </a:ext>
            </a:extLst>
          </p:cNvPr>
          <p:cNvSpPr txBox="1"/>
          <p:nvPr/>
        </p:nvSpPr>
        <p:spPr>
          <a:xfrm>
            <a:off x="6804458" y="1689563"/>
            <a:ext cx="3193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Commercial core materials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1B251E-4394-4D19-9422-0BD3130965A0}"/>
              </a:ext>
            </a:extLst>
          </p:cNvPr>
          <p:cNvCxnSpPr>
            <a:cxnSpLocks/>
          </p:cNvCxnSpPr>
          <p:nvPr/>
        </p:nvCxnSpPr>
        <p:spPr>
          <a:xfrm>
            <a:off x="9847615" y="1933518"/>
            <a:ext cx="269169" cy="2537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60C3E67-620A-4CF3-BB9D-9192877FF88D}"/>
              </a:ext>
            </a:extLst>
          </p:cNvPr>
          <p:cNvCxnSpPr>
            <a:cxnSpLocks/>
          </p:cNvCxnSpPr>
          <p:nvPr/>
        </p:nvCxnSpPr>
        <p:spPr>
          <a:xfrm flipH="1">
            <a:off x="6628121" y="1944710"/>
            <a:ext cx="313592" cy="2314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D74C56-368E-4DA1-A4F0-5C2FD8E7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9D4FA-CA31-4B67-868A-4513C96238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4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ECB9-927B-1EA8-086A-17BEDCC6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52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GRC Magnetics Collaboration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819A5-6525-B11D-6AF8-F50194C91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06" y="1483315"/>
            <a:ext cx="1193882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Interaction with power electronics designers for prototypes requiring &gt; 100kW</a:t>
            </a:r>
          </a:p>
          <a:p>
            <a:pPr lvl="1"/>
            <a:r>
              <a:rPr lang="en-US" dirty="0"/>
              <a:t>GRC able to design/build/test custom prototype cores</a:t>
            </a:r>
          </a:p>
          <a:p>
            <a:pPr lvl="1"/>
            <a:r>
              <a:rPr lang="en-US" dirty="0"/>
              <a:t>Application space relevant to many emerging grid/vehicle efforts </a:t>
            </a:r>
          </a:p>
          <a:p>
            <a:pPr marL="0" indent="0">
              <a:buNone/>
            </a:pPr>
            <a:r>
              <a:rPr lang="en-US" dirty="0"/>
              <a:t>2. Material characterization and modelling under relevant conditions</a:t>
            </a:r>
          </a:p>
          <a:p>
            <a:pPr lvl="1"/>
            <a:r>
              <a:rPr lang="en-US" dirty="0"/>
              <a:t>Excitation fields specific to converter topologies </a:t>
            </a:r>
          </a:p>
          <a:p>
            <a:pPr lvl="1"/>
            <a:r>
              <a:rPr lang="en-US" dirty="0"/>
              <a:t>Scalable models for system level optimization</a:t>
            </a:r>
          </a:p>
          <a:p>
            <a:pPr marL="0" indent="0">
              <a:buNone/>
            </a:pPr>
            <a:r>
              <a:rPr lang="en-US" dirty="0"/>
              <a:t>3. Structural characterization of nanocomposites with ~10nm grains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439CE-09BA-193F-8C5C-B70404010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89" y="4694349"/>
            <a:ext cx="2102225" cy="2089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E8D3F-0162-7541-F7AA-34919CD0F396}"/>
              </a:ext>
            </a:extLst>
          </p:cNvPr>
          <p:cNvSpPr txBox="1"/>
          <p:nvPr/>
        </p:nvSpPr>
        <p:spPr>
          <a:xfrm>
            <a:off x="2955701" y="5301684"/>
            <a:ext cx="170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TEM: Typical nanocomposite </a:t>
            </a:r>
          </a:p>
        </p:txBody>
      </p:sp>
    </p:spTree>
    <p:extLst>
      <p:ext uri="{BB962C8B-B14F-4D97-AF65-F5344CB8AC3E}">
        <p14:creationId xmlns:p14="http://schemas.microsoft.com/office/powerpoint/2010/main" val="2637207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717</Words>
  <Application>Microsoft Office PowerPoint</Application>
  <PresentationFormat>Widescreen</PresentationFormat>
  <Paragraphs>159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GRC Magnetics Collaboration Areas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Leary, Alex M. (GRC-LMA0)</dc:creator>
  <cp:lastModifiedBy>Leary, Alex M. (GRC-LMA0)</cp:lastModifiedBy>
  <cp:revision>1</cp:revision>
  <dcterms:created xsi:type="dcterms:W3CDTF">2023-05-15T15:03:55Z</dcterms:created>
  <dcterms:modified xsi:type="dcterms:W3CDTF">2023-05-18T15:30:49Z</dcterms:modified>
</cp:coreProperties>
</file>