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6" r:id="rId2"/>
  </p:sldMasterIdLst>
  <p:notesMasterIdLst>
    <p:notesMasterId r:id="rId36"/>
  </p:notesMasterIdLst>
  <p:sldIdLst>
    <p:sldId id="257" r:id="rId3"/>
    <p:sldId id="368" r:id="rId4"/>
    <p:sldId id="387" r:id="rId5"/>
    <p:sldId id="388" r:id="rId6"/>
    <p:sldId id="386" r:id="rId7"/>
    <p:sldId id="320" r:id="rId8"/>
    <p:sldId id="356" r:id="rId9"/>
    <p:sldId id="340" r:id="rId10"/>
    <p:sldId id="341" r:id="rId11"/>
    <p:sldId id="357" r:id="rId12"/>
    <p:sldId id="366" r:id="rId13"/>
    <p:sldId id="358" r:id="rId14"/>
    <p:sldId id="359" r:id="rId15"/>
    <p:sldId id="378" r:id="rId16"/>
    <p:sldId id="379" r:id="rId17"/>
    <p:sldId id="369" r:id="rId18"/>
    <p:sldId id="362" r:id="rId19"/>
    <p:sldId id="375" r:id="rId20"/>
    <p:sldId id="391" r:id="rId21"/>
    <p:sldId id="393" r:id="rId22"/>
    <p:sldId id="380" r:id="rId23"/>
    <p:sldId id="367" r:id="rId24"/>
    <p:sldId id="372" r:id="rId25"/>
    <p:sldId id="392" r:id="rId26"/>
    <p:sldId id="383" r:id="rId27"/>
    <p:sldId id="370" r:id="rId28"/>
    <p:sldId id="384" r:id="rId29"/>
    <p:sldId id="381" r:id="rId30"/>
    <p:sldId id="382" r:id="rId31"/>
    <p:sldId id="364" r:id="rId32"/>
    <p:sldId id="354" r:id="rId33"/>
    <p:sldId id="373" r:id="rId34"/>
    <p:sldId id="330"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1BC47-3DF4-47BC-92AD-7A9EACBD9418}" v="68" dt="2023-05-15T16:10:16.9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68" autoAdjust="0"/>
  </p:normalViewPr>
  <p:slideViewPr>
    <p:cSldViewPr snapToGrid="0">
      <p:cViewPr varScale="1">
        <p:scale>
          <a:sx n="91" d="100"/>
          <a:sy n="91" d="100"/>
        </p:scale>
        <p:origin x="696" y="8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elderry, Justin R. (MSFC-EM22)" userId="b2417ace-fcf8-40c5-a0ac-0552f5a4c012" providerId="ADAL" clId="{2013E371-A074-4C5F-8BCB-277FF6A0CE2A}"/>
    <pc:docChg chg="custSel modSld">
      <pc:chgData name="Mcelderry, Justin R. (MSFC-EM22)" userId="b2417ace-fcf8-40c5-a0ac-0552f5a4c012" providerId="ADAL" clId="{2013E371-A074-4C5F-8BCB-277FF6A0CE2A}" dt="2022-09-29T21:59:53.576" v="3642" actId="20577"/>
      <pc:docMkLst>
        <pc:docMk/>
      </pc:docMkLst>
      <pc:sldChg chg="modNotesTx">
        <pc:chgData name="Mcelderry, Justin R. (MSFC-EM22)" userId="b2417ace-fcf8-40c5-a0ac-0552f5a4c012" providerId="ADAL" clId="{2013E371-A074-4C5F-8BCB-277FF6A0CE2A}" dt="2022-09-29T21:59:53.576" v="3642" actId="20577"/>
        <pc:sldMkLst>
          <pc:docMk/>
          <pc:sldMk cId="4256885243" sldId="257"/>
        </pc:sldMkLst>
      </pc:sldChg>
      <pc:sldChg chg="modNotesTx">
        <pc:chgData name="Mcelderry, Justin R. (MSFC-EM22)" userId="b2417ace-fcf8-40c5-a0ac-0552f5a4c012" providerId="ADAL" clId="{2013E371-A074-4C5F-8BCB-277FF6A0CE2A}" dt="2022-09-29T02:15:58.068" v="3034" actId="20577"/>
        <pc:sldMkLst>
          <pc:docMk/>
          <pc:sldMk cId="3039179216" sldId="341"/>
        </pc:sldMkLst>
      </pc:sldChg>
      <pc:sldChg chg="modNotesTx">
        <pc:chgData name="Mcelderry, Justin R. (MSFC-EM22)" userId="b2417ace-fcf8-40c5-a0ac-0552f5a4c012" providerId="ADAL" clId="{2013E371-A074-4C5F-8BCB-277FF6A0CE2A}" dt="2022-09-29T21:59:02.210" v="3631" actId="6549"/>
        <pc:sldMkLst>
          <pc:docMk/>
          <pc:sldMk cId="3894921611" sldId="357"/>
        </pc:sldMkLst>
      </pc:sldChg>
      <pc:sldChg chg="modNotesTx">
        <pc:chgData name="Mcelderry, Justin R. (MSFC-EM22)" userId="b2417ace-fcf8-40c5-a0ac-0552f5a4c012" providerId="ADAL" clId="{2013E371-A074-4C5F-8BCB-277FF6A0CE2A}" dt="2022-09-29T17:33:26.872" v="3198" actId="20577"/>
        <pc:sldMkLst>
          <pc:docMk/>
          <pc:sldMk cId="2931153383" sldId="358"/>
        </pc:sldMkLst>
      </pc:sldChg>
      <pc:sldChg chg="modNotesTx">
        <pc:chgData name="Mcelderry, Justin R. (MSFC-EM22)" userId="b2417ace-fcf8-40c5-a0ac-0552f5a4c012" providerId="ADAL" clId="{2013E371-A074-4C5F-8BCB-277FF6A0CE2A}" dt="2022-09-29T19:10:52.331" v="3578" actId="20577"/>
        <pc:sldMkLst>
          <pc:docMk/>
          <pc:sldMk cId="1886020656" sldId="359"/>
        </pc:sldMkLst>
      </pc:sldChg>
      <pc:sldChg chg="modNotesTx">
        <pc:chgData name="Mcelderry, Justin R. (MSFC-EM22)" userId="b2417ace-fcf8-40c5-a0ac-0552f5a4c012" providerId="ADAL" clId="{2013E371-A074-4C5F-8BCB-277FF6A0CE2A}" dt="2022-09-29T01:54:42.432" v="2929" actId="20577"/>
        <pc:sldMkLst>
          <pc:docMk/>
          <pc:sldMk cId="1191591189" sldId="368"/>
        </pc:sldMkLst>
      </pc:sldChg>
      <pc:sldChg chg="modSp mod modNotesTx">
        <pc:chgData name="Mcelderry, Justin R. (MSFC-EM22)" userId="b2417ace-fcf8-40c5-a0ac-0552f5a4c012" providerId="ADAL" clId="{2013E371-A074-4C5F-8BCB-277FF6A0CE2A}" dt="2022-09-29T01:14:42.638" v="2197" actId="20577"/>
        <pc:sldMkLst>
          <pc:docMk/>
          <pc:sldMk cId="2474001531" sldId="374"/>
        </pc:sldMkLst>
        <pc:spChg chg="mod">
          <ac:chgData name="Mcelderry, Justin R. (MSFC-EM22)" userId="b2417ace-fcf8-40c5-a0ac-0552f5a4c012" providerId="ADAL" clId="{2013E371-A074-4C5F-8BCB-277FF6A0CE2A}" dt="2022-09-28T03:16:12.677" v="7" actId="20577"/>
          <ac:spMkLst>
            <pc:docMk/>
            <pc:sldMk cId="2474001531" sldId="374"/>
            <ac:spMk id="8" creationId="{AF1B1E49-376F-463E-8F1B-7FAF640500EE}"/>
          </ac:spMkLst>
        </pc:spChg>
      </pc:sldChg>
      <pc:sldChg chg="modNotesTx">
        <pc:chgData name="Mcelderry, Justin R. (MSFC-EM22)" userId="b2417ace-fcf8-40c5-a0ac-0552f5a4c012" providerId="ADAL" clId="{2013E371-A074-4C5F-8BCB-277FF6A0CE2A}" dt="2022-09-29T01:19:40.425" v="2315" actId="20577"/>
        <pc:sldMkLst>
          <pc:docMk/>
          <pc:sldMk cId="342284937" sldId="386"/>
        </pc:sldMkLst>
      </pc:sldChg>
    </pc:docChg>
  </pc:docChgLst>
  <pc:docChgLst>
    <pc:chgData name="Mcelderry, Justin R. (MSFC-EM22)" userId="b2417ace-fcf8-40c5-a0ac-0552f5a4c012" providerId="ADAL" clId="{DB31BC47-3DF4-47BC-92AD-7A9EACBD9418}"/>
    <pc:docChg chg="undo custSel addSld delSld modSld sldOrd">
      <pc:chgData name="Mcelderry, Justin R. (MSFC-EM22)" userId="b2417ace-fcf8-40c5-a0ac-0552f5a4c012" providerId="ADAL" clId="{DB31BC47-3DF4-47BC-92AD-7A9EACBD9418}" dt="2023-05-15T18:32:16.037" v="4714" actId="1076"/>
      <pc:docMkLst>
        <pc:docMk/>
      </pc:docMkLst>
      <pc:sldChg chg="modSp mod">
        <pc:chgData name="Mcelderry, Justin R. (MSFC-EM22)" userId="b2417ace-fcf8-40c5-a0ac-0552f5a4c012" providerId="ADAL" clId="{DB31BC47-3DF4-47BC-92AD-7A9EACBD9418}" dt="2023-05-02T20:46:44.004" v="2" actId="20577"/>
        <pc:sldMkLst>
          <pc:docMk/>
          <pc:sldMk cId="4256885243" sldId="257"/>
        </pc:sldMkLst>
        <pc:spChg chg="mod">
          <ac:chgData name="Mcelderry, Justin R. (MSFC-EM22)" userId="b2417ace-fcf8-40c5-a0ac-0552f5a4c012" providerId="ADAL" clId="{DB31BC47-3DF4-47BC-92AD-7A9EACBD9418}" dt="2023-05-02T20:46:44.004" v="2" actId="20577"/>
          <ac:spMkLst>
            <pc:docMk/>
            <pc:sldMk cId="4256885243" sldId="257"/>
            <ac:spMk id="2" creationId="{BFA6AA76-C396-DE42-8B64-3554782CE7B1}"/>
          </ac:spMkLst>
        </pc:spChg>
      </pc:sldChg>
      <pc:sldChg chg="modSp mod">
        <pc:chgData name="Mcelderry, Justin R. (MSFC-EM22)" userId="b2417ace-fcf8-40c5-a0ac-0552f5a4c012" providerId="ADAL" clId="{DB31BC47-3DF4-47BC-92AD-7A9EACBD9418}" dt="2023-05-12T21:07:06.405" v="4329" actId="14100"/>
        <pc:sldMkLst>
          <pc:docMk/>
          <pc:sldMk cId="1886020656" sldId="359"/>
        </pc:sldMkLst>
        <pc:spChg chg="mod">
          <ac:chgData name="Mcelderry, Justin R. (MSFC-EM22)" userId="b2417ace-fcf8-40c5-a0ac-0552f5a4c012" providerId="ADAL" clId="{DB31BC47-3DF4-47BC-92AD-7A9EACBD9418}" dt="2023-05-12T21:07:06.405" v="4329" actId="14100"/>
          <ac:spMkLst>
            <pc:docMk/>
            <pc:sldMk cId="1886020656" sldId="359"/>
            <ac:spMk id="8" creationId="{AF1B1E49-376F-463E-8F1B-7FAF640500EE}"/>
          </ac:spMkLst>
        </pc:spChg>
      </pc:sldChg>
      <pc:sldChg chg="modSp mod">
        <pc:chgData name="Mcelderry, Justin R. (MSFC-EM22)" userId="b2417ace-fcf8-40c5-a0ac-0552f5a4c012" providerId="ADAL" clId="{DB31BC47-3DF4-47BC-92AD-7A9EACBD9418}" dt="2023-05-12T20:31:12.219" v="3429" actId="14100"/>
        <pc:sldMkLst>
          <pc:docMk/>
          <pc:sldMk cId="462834009" sldId="362"/>
        </pc:sldMkLst>
        <pc:spChg chg="mod">
          <ac:chgData name="Mcelderry, Justin R. (MSFC-EM22)" userId="b2417ace-fcf8-40c5-a0ac-0552f5a4c012" providerId="ADAL" clId="{DB31BC47-3DF4-47BC-92AD-7A9EACBD9418}" dt="2023-05-12T20:31:12.219" v="3429" actId="14100"/>
          <ac:spMkLst>
            <pc:docMk/>
            <pc:sldMk cId="462834009" sldId="362"/>
            <ac:spMk id="8" creationId="{AF1B1E49-376F-463E-8F1B-7FAF640500EE}"/>
          </ac:spMkLst>
        </pc:spChg>
      </pc:sldChg>
      <pc:sldChg chg="modSp mod">
        <pc:chgData name="Mcelderry, Justin R. (MSFC-EM22)" userId="b2417ace-fcf8-40c5-a0ac-0552f5a4c012" providerId="ADAL" clId="{DB31BC47-3DF4-47BC-92AD-7A9EACBD9418}" dt="2023-05-10T14:19:16.120" v="3174" actId="20577"/>
        <pc:sldMkLst>
          <pc:docMk/>
          <pc:sldMk cId="1221790448" sldId="364"/>
        </pc:sldMkLst>
        <pc:spChg chg="mod">
          <ac:chgData name="Mcelderry, Justin R. (MSFC-EM22)" userId="b2417ace-fcf8-40c5-a0ac-0552f5a4c012" providerId="ADAL" clId="{DB31BC47-3DF4-47BC-92AD-7A9EACBD9418}" dt="2023-05-10T14:19:16.120" v="3174" actId="20577"/>
          <ac:spMkLst>
            <pc:docMk/>
            <pc:sldMk cId="1221790448" sldId="364"/>
            <ac:spMk id="8" creationId="{AF1B1E49-376F-463E-8F1B-7FAF640500EE}"/>
          </ac:spMkLst>
        </pc:spChg>
        <pc:picChg chg="mod">
          <ac:chgData name="Mcelderry, Justin R. (MSFC-EM22)" userId="b2417ace-fcf8-40c5-a0ac-0552f5a4c012" providerId="ADAL" clId="{DB31BC47-3DF4-47BC-92AD-7A9EACBD9418}" dt="2023-05-10T14:18:45.443" v="3103" actId="1076"/>
          <ac:picMkLst>
            <pc:docMk/>
            <pc:sldMk cId="1221790448" sldId="364"/>
            <ac:picMk id="14" creationId="{480F792D-42DA-448B-BC15-3FC772F15CCA}"/>
          </ac:picMkLst>
        </pc:picChg>
      </pc:sldChg>
      <pc:sldChg chg="addSp delSp modSp mod">
        <pc:chgData name="Mcelderry, Justin R. (MSFC-EM22)" userId="b2417ace-fcf8-40c5-a0ac-0552f5a4c012" providerId="ADAL" clId="{DB31BC47-3DF4-47BC-92AD-7A9EACBD9418}" dt="2023-05-10T14:36:19.268" v="3221" actId="20577"/>
        <pc:sldMkLst>
          <pc:docMk/>
          <pc:sldMk cId="3510822535" sldId="367"/>
        </pc:sldMkLst>
        <pc:spChg chg="mod">
          <ac:chgData name="Mcelderry, Justin R. (MSFC-EM22)" userId="b2417ace-fcf8-40c5-a0ac-0552f5a4c012" providerId="ADAL" clId="{DB31BC47-3DF4-47BC-92AD-7A9EACBD9418}" dt="2023-05-09T20:33:08.270" v="1650" actId="404"/>
          <ac:spMkLst>
            <pc:docMk/>
            <pc:sldMk cId="3510822535" sldId="367"/>
            <ac:spMk id="2" creationId="{00466FB9-54C4-470E-9C65-C66BA42BFD2A}"/>
          </ac:spMkLst>
        </pc:spChg>
        <pc:spChg chg="mod">
          <ac:chgData name="Mcelderry, Justin R. (MSFC-EM22)" userId="b2417ace-fcf8-40c5-a0ac-0552f5a4c012" providerId="ADAL" clId="{DB31BC47-3DF4-47BC-92AD-7A9EACBD9418}" dt="2023-05-09T21:16:53.073" v="2682" actId="20577"/>
          <ac:spMkLst>
            <pc:docMk/>
            <pc:sldMk cId="3510822535" sldId="367"/>
            <ac:spMk id="8" creationId="{AF1B1E49-376F-463E-8F1B-7FAF640500EE}"/>
          </ac:spMkLst>
        </pc:spChg>
        <pc:spChg chg="del mod">
          <ac:chgData name="Mcelderry, Justin R. (MSFC-EM22)" userId="b2417ace-fcf8-40c5-a0ac-0552f5a4c012" providerId="ADAL" clId="{DB31BC47-3DF4-47BC-92AD-7A9EACBD9418}" dt="2023-05-09T21:31:19.492" v="2695" actId="478"/>
          <ac:spMkLst>
            <pc:docMk/>
            <pc:sldMk cId="3510822535" sldId="367"/>
            <ac:spMk id="14" creationId="{6944D93C-CAFA-43EF-A0AB-8BCE976C2381}"/>
          </ac:spMkLst>
        </pc:spChg>
        <pc:spChg chg="add del mod">
          <ac:chgData name="Mcelderry, Justin R. (MSFC-EM22)" userId="b2417ace-fcf8-40c5-a0ac-0552f5a4c012" providerId="ADAL" clId="{DB31BC47-3DF4-47BC-92AD-7A9EACBD9418}" dt="2023-05-09T21:31:17.091" v="2693" actId="478"/>
          <ac:spMkLst>
            <pc:docMk/>
            <pc:sldMk cId="3510822535" sldId="367"/>
            <ac:spMk id="17" creationId="{148BC95A-D742-408B-9DCF-F3DF36FA0119}"/>
          </ac:spMkLst>
        </pc:spChg>
        <pc:spChg chg="add del mod">
          <ac:chgData name="Mcelderry, Justin R. (MSFC-EM22)" userId="b2417ace-fcf8-40c5-a0ac-0552f5a4c012" providerId="ADAL" clId="{DB31BC47-3DF4-47BC-92AD-7A9EACBD9418}" dt="2023-05-09T21:31:18.355" v="2694" actId="478"/>
          <ac:spMkLst>
            <pc:docMk/>
            <pc:sldMk cId="3510822535" sldId="367"/>
            <ac:spMk id="18" creationId="{A553F97D-20E2-45D5-B9CF-3D46C649D871}"/>
          </ac:spMkLst>
        </pc:spChg>
        <pc:spChg chg="add mod">
          <ac:chgData name="Mcelderry, Justin R. (MSFC-EM22)" userId="b2417ace-fcf8-40c5-a0ac-0552f5a4c012" providerId="ADAL" clId="{DB31BC47-3DF4-47BC-92AD-7A9EACBD9418}" dt="2023-05-10T14:35:57.890" v="3189" actId="1076"/>
          <ac:spMkLst>
            <pc:docMk/>
            <pc:sldMk cId="3510822535" sldId="367"/>
            <ac:spMk id="19" creationId="{55B27991-5127-4C4A-8D04-F356D7E7165F}"/>
          </ac:spMkLst>
        </pc:spChg>
        <pc:spChg chg="add mod">
          <ac:chgData name="Mcelderry, Justin R. (MSFC-EM22)" userId="b2417ace-fcf8-40c5-a0ac-0552f5a4c012" providerId="ADAL" clId="{DB31BC47-3DF4-47BC-92AD-7A9EACBD9418}" dt="2023-05-10T14:36:19.268" v="3221" actId="20577"/>
          <ac:spMkLst>
            <pc:docMk/>
            <pc:sldMk cId="3510822535" sldId="367"/>
            <ac:spMk id="21" creationId="{6DC522E7-2C5E-4BAC-B081-A59AE6DB30AC}"/>
          </ac:spMkLst>
        </pc:spChg>
        <pc:picChg chg="del">
          <ac:chgData name="Mcelderry, Justin R. (MSFC-EM22)" userId="b2417ace-fcf8-40c5-a0ac-0552f5a4c012" providerId="ADAL" clId="{DB31BC47-3DF4-47BC-92AD-7A9EACBD9418}" dt="2023-05-09T20:29:50.546" v="1524" actId="478"/>
          <ac:picMkLst>
            <pc:docMk/>
            <pc:sldMk cId="3510822535" sldId="367"/>
            <ac:picMk id="9" creationId="{D7E2336A-5920-410C-9B2C-65A268A94ECD}"/>
          </ac:picMkLst>
        </pc:picChg>
        <pc:picChg chg="del">
          <ac:chgData name="Mcelderry, Justin R. (MSFC-EM22)" userId="b2417ace-fcf8-40c5-a0ac-0552f5a4c012" providerId="ADAL" clId="{DB31BC47-3DF4-47BC-92AD-7A9EACBD9418}" dt="2023-05-09T20:29:51.411" v="1525" actId="478"/>
          <ac:picMkLst>
            <pc:docMk/>
            <pc:sldMk cId="3510822535" sldId="367"/>
            <ac:picMk id="10" creationId="{06D159D1-4AE2-4474-A8CE-014D31CB94E7}"/>
          </ac:picMkLst>
        </pc:picChg>
        <pc:picChg chg="add del mod">
          <ac:chgData name="Mcelderry, Justin R. (MSFC-EM22)" userId="b2417ace-fcf8-40c5-a0ac-0552f5a4c012" providerId="ADAL" clId="{DB31BC47-3DF4-47BC-92AD-7A9EACBD9418}" dt="2023-05-09T21:31:15.117" v="2691" actId="478"/>
          <ac:picMkLst>
            <pc:docMk/>
            <pc:sldMk cId="3510822535" sldId="367"/>
            <ac:picMk id="15" creationId="{3E025E25-B221-4EE8-81CF-F585DBC2E924}"/>
          </ac:picMkLst>
        </pc:picChg>
        <pc:picChg chg="add del mod">
          <ac:chgData name="Mcelderry, Justin R. (MSFC-EM22)" userId="b2417ace-fcf8-40c5-a0ac-0552f5a4c012" providerId="ADAL" clId="{DB31BC47-3DF4-47BC-92AD-7A9EACBD9418}" dt="2023-05-09T21:31:15.965" v="2692" actId="478"/>
          <ac:picMkLst>
            <pc:docMk/>
            <pc:sldMk cId="3510822535" sldId="367"/>
            <ac:picMk id="16" creationId="{FDC319A5-7CA6-4AC8-ABB6-F7E8BC5E1ECB}"/>
          </ac:picMkLst>
        </pc:picChg>
        <pc:picChg chg="add mod">
          <ac:chgData name="Mcelderry, Justin R. (MSFC-EM22)" userId="b2417ace-fcf8-40c5-a0ac-0552f5a4c012" providerId="ADAL" clId="{DB31BC47-3DF4-47BC-92AD-7A9EACBD9418}" dt="2023-05-10T14:35:55.171" v="3188" actId="1076"/>
          <ac:picMkLst>
            <pc:docMk/>
            <pc:sldMk cId="3510822535" sldId="367"/>
            <ac:picMk id="1026" creationId="{0004E4D3-9205-459E-8C14-85CB7E95230C}"/>
          </ac:picMkLst>
        </pc:picChg>
        <pc:picChg chg="add mod">
          <ac:chgData name="Mcelderry, Justin R. (MSFC-EM22)" userId="b2417ace-fcf8-40c5-a0ac-0552f5a4c012" providerId="ADAL" clId="{DB31BC47-3DF4-47BC-92AD-7A9EACBD9418}" dt="2023-05-10T14:36:00.163" v="3190" actId="1076"/>
          <ac:picMkLst>
            <pc:docMk/>
            <pc:sldMk cId="3510822535" sldId="367"/>
            <ac:picMk id="1028" creationId="{597E70CF-E1D3-472B-8E67-3D55D3CC91E4}"/>
          </ac:picMkLst>
        </pc:picChg>
      </pc:sldChg>
      <pc:sldChg chg="addSp modSp mod">
        <pc:chgData name="Mcelderry, Justin R. (MSFC-EM22)" userId="b2417ace-fcf8-40c5-a0ac-0552f5a4c012" providerId="ADAL" clId="{DB31BC47-3DF4-47BC-92AD-7A9EACBD9418}" dt="2023-05-12T21:02:47.412" v="4234" actId="14100"/>
        <pc:sldMkLst>
          <pc:docMk/>
          <pc:sldMk cId="1191591189" sldId="368"/>
        </pc:sldMkLst>
        <pc:spChg chg="mod">
          <ac:chgData name="Mcelderry, Justin R. (MSFC-EM22)" userId="b2417ace-fcf8-40c5-a0ac-0552f5a4c012" providerId="ADAL" clId="{DB31BC47-3DF4-47BC-92AD-7A9EACBD9418}" dt="2023-05-02T21:00:36.938" v="113" actId="20577"/>
          <ac:spMkLst>
            <pc:docMk/>
            <pc:sldMk cId="1191591189" sldId="368"/>
            <ac:spMk id="2" creationId="{00466FB9-54C4-470E-9C65-C66BA42BFD2A}"/>
          </ac:spMkLst>
        </pc:spChg>
        <pc:spChg chg="mod">
          <ac:chgData name="Mcelderry, Justin R. (MSFC-EM22)" userId="b2417ace-fcf8-40c5-a0ac-0552f5a4c012" providerId="ADAL" clId="{DB31BC47-3DF4-47BC-92AD-7A9EACBD9418}" dt="2023-05-12T21:02:47.412" v="4234" actId="14100"/>
          <ac:spMkLst>
            <pc:docMk/>
            <pc:sldMk cId="1191591189" sldId="368"/>
            <ac:spMk id="8" creationId="{AF1B1E49-376F-463E-8F1B-7FAF640500EE}"/>
          </ac:spMkLst>
        </pc:spChg>
        <pc:spChg chg="add mod">
          <ac:chgData name="Mcelderry, Justin R. (MSFC-EM22)" userId="b2417ace-fcf8-40c5-a0ac-0552f5a4c012" providerId="ADAL" clId="{DB31BC47-3DF4-47BC-92AD-7A9EACBD9418}" dt="2023-05-12T21:02:40.259" v="4233" actId="20577"/>
          <ac:spMkLst>
            <pc:docMk/>
            <pc:sldMk cId="1191591189" sldId="368"/>
            <ac:spMk id="14" creationId="{0FECE4C0-F63A-46AA-81D3-10D6E301AD95}"/>
          </ac:spMkLst>
        </pc:spChg>
        <pc:picChg chg="add mod">
          <ac:chgData name="Mcelderry, Justin R. (MSFC-EM22)" userId="b2417ace-fcf8-40c5-a0ac-0552f5a4c012" providerId="ADAL" clId="{DB31BC47-3DF4-47BC-92AD-7A9EACBD9418}" dt="2023-05-12T20:52:46.841" v="4105" actId="1076"/>
          <ac:picMkLst>
            <pc:docMk/>
            <pc:sldMk cId="1191591189" sldId="368"/>
            <ac:picMk id="2050" creationId="{2663E46A-8DA8-43FD-B98B-981CAB298B1C}"/>
          </ac:picMkLst>
        </pc:picChg>
      </pc:sldChg>
      <pc:sldChg chg="addSp delSp modSp del mod">
        <pc:chgData name="Mcelderry, Justin R. (MSFC-EM22)" userId="b2417ace-fcf8-40c5-a0ac-0552f5a4c012" providerId="ADAL" clId="{DB31BC47-3DF4-47BC-92AD-7A9EACBD9418}" dt="2023-05-09T21:27:17.251" v="2683" actId="2696"/>
        <pc:sldMkLst>
          <pc:docMk/>
          <pc:sldMk cId="1226754793" sldId="371"/>
        </pc:sldMkLst>
        <pc:spChg chg="del">
          <ac:chgData name="Mcelderry, Justin R. (MSFC-EM22)" userId="b2417ace-fcf8-40c5-a0ac-0552f5a4c012" providerId="ADAL" clId="{DB31BC47-3DF4-47BC-92AD-7A9EACBD9418}" dt="2023-05-09T20:33:37.330" v="1656" actId="478"/>
          <ac:spMkLst>
            <pc:docMk/>
            <pc:sldMk cId="1226754793" sldId="371"/>
            <ac:spMk id="2" creationId="{00466FB9-54C4-470E-9C65-C66BA42BFD2A}"/>
          </ac:spMkLst>
        </pc:spChg>
        <pc:spChg chg="add del mod">
          <ac:chgData name="Mcelderry, Justin R. (MSFC-EM22)" userId="b2417ace-fcf8-40c5-a0ac-0552f5a4c012" providerId="ADAL" clId="{DB31BC47-3DF4-47BC-92AD-7A9EACBD9418}" dt="2023-05-09T20:33:40.980" v="1658" actId="478"/>
          <ac:spMkLst>
            <pc:docMk/>
            <pc:sldMk cId="1226754793" sldId="371"/>
            <ac:spMk id="10" creationId="{4D354549-44F4-42CB-8B04-CA61088E363E}"/>
          </ac:spMkLst>
        </pc:spChg>
        <pc:spChg chg="del">
          <ac:chgData name="Mcelderry, Justin R. (MSFC-EM22)" userId="b2417ace-fcf8-40c5-a0ac-0552f5a4c012" providerId="ADAL" clId="{DB31BC47-3DF4-47BC-92AD-7A9EACBD9418}" dt="2023-05-09T20:51:11.612" v="1688" actId="21"/>
          <ac:spMkLst>
            <pc:docMk/>
            <pc:sldMk cId="1226754793" sldId="371"/>
            <ac:spMk id="11" creationId="{EAA58192-17FD-4390-A777-1E0CC7E7D81A}"/>
          </ac:spMkLst>
        </pc:spChg>
        <pc:spChg chg="add del mod">
          <ac:chgData name="Mcelderry, Justin R. (MSFC-EM22)" userId="b2417ace-fcf8-40c5-a0ac-0552f5a4c012" providerId="ADAL" clId="{DB31BC47-3DF4-47BC-92AD-7A9EACBD9418}" dt="2023-05-09T20:33:32.623" v="1655"/>
          <ac:spMkLst>
            <pc:docMk/>
            <pc:sldMk cId="1226754793" sldId="371"/>
            <ac:spMk id="14" creationId="{66E0DEAE-8A97-4FA1-83CA-5A348556386D}"/>
          </ac:spMkLst>
        </pc:spChg>
        <pc:spChg chg="add mod">
          <ac:chgData name="Mcelderry, Justin R. (MSFC-EM22)" userId="b2417ace-fcf8-40c5-a0ac-0552f5a4c012" providerId="ADAL" clId="{DB31BC47-3DF4-47BC-92AD-7A9EACBD9418}" dt="2023-05-09T20:33:37.844" v="1657"/>
          <ac:spMkLst>
            <pc:docMk/>
            <pc:sldMk cId="1226754793" sldId="371"/>
            <ac:spMk id="15" creationId="{F07F901C-DBA5-43F3-ABBD-05BF3F7CADC5}"/>
          </ac:spMkLst>
        </pc:spChg>
        <pc:picChg chg="del">
          <ac:chgData name="Mcelderry, Justin R. (MSFC-EM22)" userId="b2417ace-fcf8-40c5-a0ac-0552f5a4c012" providerId="ADAL" clId="{DB31BC47-3DF4-47BC-92AD-7A9EACBD9418}" dt="2023-05-09T20:50:33.945" v="1687" actId="478"/>
          <ac:picMkLst>
            <pc:docMk/>
            <pc:sldMk cId="1226754793" sldId="371"/>
            <ac:picMk id="9" creationId="{FD88D345-59EC-4BC4-9017-1594EDB0055B}"/>
          </ac:picMkLst>
        </pc:picChg>
      </pc:sldChg>
      <pc:sldChg chg="addSp delSp modSp mod">
        <pc:chgData name="Mcelderry, Justin R. (MSFC-EM22)" userId="b2417ace-fcf8-40c5-a0ac-0552f5a4c012" providerId="ADAL" clId="{DB31BC47-3DF4-47BC-92AD-7A9EACBD9418}" dt="2023-05-10T14:16:05.467" v="3005" actId="1076"/>
        <pc:sldMkLst>
          <pc:docMk/>
          <pc:sldMk cId="725552745" sldId="372"/>
        </pc:sldMkLst>
        <pc:spChg chg="del">
          <ac:chgData name="Mcelderry, Justin R. (MSFC-EM22)" userId="b2417ace-fcf8-40c5-a0ac-0552f5a4c012" providerId="ADAL" clId="{DB31BC47-3DF4-47BC-92AD-7A9EACBD9418}" dt="2023-05-09T20:33:20.189" v="1651" actId="478"/>
          <ac:spMkLst>
            <pc:docMk/>
            <pc:sldMk cId="725552745" sldId="372"/>
            <ac:spMk id="2" creationId="{00466FB9-54C4-470E-9C65-C66BA42BFD2A}"/>
          </ac:spMkLst>
        </pc:spChg>
        <pc:spChg chg="add del mod">
          <ac:chgData name="Mcelderry, Justin R. (MSFC-EM22)" userId="b2417ace-fcf8-40c5-a0ac-0552f5a4c012" providerId="ADAL" clId="{DB31BC47-3DF4-47BC-92AD-7A9EACBD9418}" dt="2023-05-09T20:33:23.716" v="1653" actId="478"/>
          <ac:spMkLst>
            <pc:docMk/>
            <pc:sldMk cId="725552745" sldId="372"/>
            <ac:spMk id="9" creationId="{43CD85FE-F0EB-4C58-8754-6B59188DE944}"/>
          </ac:spMkLst>
        </pc:spChg>
        <pc:spChg chg="del">
          <ac:chgData name="Mcelderry, Justin R. (MSFC-EM22)" userId="b2417ace-fcf8-40c5-a0ac-0552f5a4c012" providerId="ADAL" clId="{DB31BC47-3DF4-47BC-92AD-7A9EACBD9418}" dt="2023-05-09T20:51:15.291" v="1689" actId="478"/>
          <ac:spMkLst>
            <pc:docMk/>
            <pc:sldMk cId="725552745" sldId="372"/>
            <ac:spMk id="14" creationId="{29D7736E-E573-400E-A1BB-5CBD94702BD0}"/>
          </ac:spMkLst>
        </pc:spChg>
        <pc:spChg chg="add mod">
          <ac:chgData name="Mcelderry, Justin R. (MSFC-EM22)" userId="b2417ace-fcf8-40c5-a0ac-0552f5a4c012" providerId="ADAL" clId="{DB31BC47-3DF4-47BC-92AD-7A9EACBD9418}" dt="2023-05-09T20:33:20.660" v="1652"/>
          <ac:spMkLst>
            <pc:docMk/>
            <pc:sldMk cId="725552745" sldId="372"/>
            <ac:spMk id="15" creationId="{03B04A85-44BC-40C4-9072-FE0872B62100}"/>
          </ac:spMkLst>
        </pc:spChg>
        <pc:spChg chg="add del">
          <ac:chgData name="Mcelderry, Justin R. (MSFC-EM22)" userId="b2417ace-fcf8-40c5-a0ac-0552f5a4c012" providerId="ADAL" clId="{DB31BC47-3DF4-47BC-92AD-7A9EACBD9418}" dt="2023-05-09T20:46:11.505" v="1669" actId="22"/>
          <ac:spMkLst>
            <pc:docMk/>
            <pc:sldMk cId="725552745" sldId="372"/>
            <ac:spMk id="18" creationId="{C5B2CFA5-CF42-428E-893E-684B248BB970}"/>
          </ac:spMkLst>
        </pc:spChg>
        <pc:spChg chg="add del mod">
          <ac:chgData name="Mcelderry, Justin R. (MSFC-EM22)" userId="b2417ace-fcf8-40c5-a0ac-0552f5a4c012" providerId="ADAL" clId="{DB31BC47-3DF4-47BC-92AD-7A9EACBD9418}" dt="2023-05-09T21:28:54.453" v="2687" actId="478"/>
          <ac:spMkLst>
            <pc:docMk/>
            <pc:sldMk cId="725552745" sldId="372"/>
            <ac:spMk id="23" creationId="{56DC573F-41B0-4D61-BD18-26823649370F}"/>
          </ac:spMkLst>
        </pc:spChg>
        <pc:spChg chg="add mod">
          <ac:chgData name="Mcelderry, Justin R. (MSFC-EM22)" userId="b2417ace-fcf8-40c5-a0ac-0552f5a4c012" providerId="ADAL" clId="{DB31BC47-3DF4-47BC-92AD-7A9EACBD9418}" dt="2023-05-10T14:16:05.467" v="3005" actId="1076"/>
          <ac:spMkLst>
            <pc:docMk/>
            <pc:sldMk cId="725552745" sldId="372"/>
            <ac:spMk id="24" creationId="{A6E0F444-2B68-42A4-BB5D-0CA7F588C5C6}"/>
          </ac:spMkLst>
        </pc:spChg>
        <pc:spChg chg="add mod">
          <ac:chgData name="Mcelderry, Justin R. (MSFC-EM22)" userId="b2417ace-fcf8-40c5-a0ac-0552f5a4c012" providerId="ADAL" clId="{DB31BC47-3DF4-47BC-92AD-7A9EACBD9418}" dt="2023-05-10T14:16:05.467" v="3005" actId="1076"/>
          <ac:spMkLst>
            <pc:docMk/>
            <pc:sldMk cId="725552745" sldId="372"/>
            <ac:spMk id="27" creationId="{EF8A41BD-C53F-4590-83B8-04584438C0D7}"/>
          </ac:spMkLst>
        </pc:spChg>
        <pc:spChg chg="add mod">
          <ac:chgData name="Mcelderry, Justin R. (MSFC-EM22)" userId="b2417ace-fcf8-40c5-a0ac-0552f5a4c012" providerId="ADAL" clId="{DB31BC47-3DF4-47BC-92AD-7A9EACBD9418}" dt="2023-05-10T14:16:05.467" v="3005" actId="1076"/>
          <ac:spMkLst>
            <pc:docMk/>
            <pc:sldMk cId="725552745" sldId="372"/>
            <ac:spMk id="28" creationId="{4C49EFA6-23D1-44F0-9374-D6B7E9B82373}"/>
          </ac:spMkLst>
        </pc:spChg>
        <pc:picChg chg="del">
          <ac:chgData name="Mcelderry, Justin R. (MSFC-EM22)" userId="b2417ace-fcf8-40c5-a0ac-0552f5a4c012" providerId="ADAL" clId="{DB31BC47-3DF4-47BC-92AD-7A9EACBD9418}" dt="2023-05-09T20:31:46.155" v="1604" actId="478"/>
          <ac:picMkLst>
            <pc:docMk/>
            <pc:sldMk cId="725552745" sldId="372"/>
            <ac:picMk id="10" creationId="{BA658AD4-4484-49DF-9448-F225CEDC2B21}"/>
          </ac:picMkLst>
        </pc:picChg>
        <pc:picChg chg="del">
          <ac:chgData name="Mcelderry, Justin R. (MSFC-EM22)" userId="b2417ace-fcf8-40c5-a0ac-0552f5a4c012" providerId="ADAL" clId="{DB31BC47-3DF4-47BC-92AD-7A9EACBD9418}" dt="2023-05-09T20:31:49.213" v="1605" actId="478"/>
          <ac:picMkLst>
            <pc:docMk/>
            <pc:sldMk cId="725552745" sldId="372"/>
            <ac:picMk id="11" creationId="{BE4ED813-F317-4568-A0B9-BD8B61059C66}"/>
          </ac:picMkLst>
        </pc:picChg>
        <pc:picChg chg="add del mod">
          <ac:chgData name="Mcelderry, Justin R. (MSFC-EM22)" userId="b2417ace-fcf8-40c5-a0ac-0552f5a4c012" providerId="ADAL" clId="{DB31BC47-3DF4-47BC-92AD-7A9EACBD9418}" dt="2023-05-09T21:28:53.027" v="2686" actId="478"/>
          <ac:picMkLst>
            <pc:docMk/>
            <pc:sldMk cId="725552745" sldId="372"/>
            <ac:picMk id="16" creationId="{7D8FCA9C-377E-4624-894D-E14A54360EDC}"/>
          </ac:picMkLst>
        </pc:picChg>
        <pc:picChg chg="add del mod">
          <ac:chgData name="Mcelderry, Justin R. (MSFC-EM22)" userId="b2417ace-fcf8-40c5-a0ac-0552f5a4c012" providerId="ADAL" clId="{DB31BC47-3DF4-47BC-92AD-7A9EACBD9418}" dt="2023-05-09T20:46:32.490" v="1681" actId="478"/>
          <ac:picMkLst>
            <pc:docMk/>
            <pc:sldMk cId="725552745" sldId="372"/>
            <ac:picMk id="20" creationId="{77B75DFD-C754-42EF-8670-E0D0FFD261EE}"/>
          </ac:picMkLst>
        </pc:picChg>
        <pc:picChg chg="add del mod">
          <ac:chgData name="Mcelderry, Justin R. (MSFC-EM22)" userId="b2417ace-fcf8-40c5-a0ac-0552f5a4c012" providerId="ADAL" clId="{DB31BC47-3DF4-47BC-92AD-7A9EACBD9418}" dt="2023-05-09T21:28:52.531" v="2685" actId="478"/>
          <ac:picMkLst>
            <pc:docMk/>
            <pc:sldMk cId="725552745" sldId="372"/>
            <ac:picMk id="22" creationId="{AD975CD3-41FE-4620-B7B8-C607FDCAFC51}"/>
          </ac:picMkLst>
        </pc:picChg>
        <pc:picChg chg="add mod">
          <ac:chgData name="Mcelderry, Justin R. (MSFC-EM22)" userId="b2417ace-fcf8-40c5-a0ac-0552f5a4c012" providerId="ADAL" clId="{DB31BC47-3DF4-47BC-92AD-7A9EACBD9418}" dt="2023-05-10T14:16:05.467" v="3005" actId="1076"/>
          <ac:picMkLst>
            <pc:docMk/>
            <pc:sldMk cId="725552745" sldId="372"/>
            <ac:picMk id="25" creationId="{9F246298-CEDB-4AE5-9D26-9EA4EF1BA6FF}"/>
          </ac:picMkLst>
        </pc:picChg>
        <pc:picChg chg="add mod">
          <ac:chgData name="Mcelderry, Justin R. (MSFC-EM22)" userId="b2417ace-fcf8-40c5-a0ac-0552f5a4c012" providerId="ADAL" clId="{DB31BC47-3DF4-47BC-92AD-7A9EACBD9418}" dt="2023-05-10T14:16:05.467" v="3005" actId="1076"/>
          <ac:picMkLst>
            <pc:docMk/>
            <pc:sldMk cId="725552745" sldId="372"/>
            <ac:picMk id="26" creationId="{82EB4B0B-65A3-43C7-B617-8FCDEE289495}"/>
          </ac:picMkLst>
        </pc:picChg>
      </pc:sldChg>
      <pc:sldChg chg="modSp mod">
        <pc:chgData name="Mcelderry, Justin R. (MSFC-EM22)" userId="b2417ace-fcf8-40c5-a0ac-0552f5a4c012" providerId="ADAL" clId="{DB31BC47-3DF4-47BC-92AD-7A9EACBD9418}" dt="2023-05-10T14:15:37.141" v="3003" actId="20577"/>
        <pc:sldMkLst>
          <pc:docMk/>
          <pc:sldMk cId="382831606" sldId="373"/>
        </pc:sldMkLst>
        <pc:spChg chg="mod">
          <ac:chgData name="Mcelderry, Justin R. (MSFC-EM22)" userId="b2417ace-fcf8-40c5-a0ac-0552f5a4c012" providerId="ADAL" clId="{DB31BC47-3DF4-47BC-92AD-7A9EACBD9418}" dt="2023-05-10T14:15:37.141" v="3003" actId="20577"/>
          <ac:spMkLst>
            <pc:docMk/>
            <pc:sldMk cId="382831606" sldId="373"/>
            <ac:spMk id="8" creationId="{AF1B1E49-376F-463E-8F1B-7FAF640500EE}"/>
          </ac:spMkLst>
        </pc:spChg>
      </pc:sldChg>
      <pc:sldChg chg="delSp modSp del mod">
        <pc:chgData name="Mcelderry, Justin R. (MSFC-EM22)" userId="b2417ace-fcf8-40c5-a0ac-0552f5a4c012" providerId="ADAL" clId="{DB31BC47-3DF4-47BC-92AD-7A9EACBD9418}" dt="2023-05-02T21:11:27.339" v="347" actId="2696"/>
        <pc:sldMkLst>
          <pc:docMk/>
          <pc:sldMk cId="2474001531" sldId="374"/>
        </pc:sldMkLst>
        <pc:spChg chg="mod">
          <ac:chgData name="Mcelderry, Justin R. (MSFC-EM22)" userId="b2417ace-fcf8-40c5-a0ac-0552f5a4c012" providerId="ADAL" clId="{DB31BC47-3DF4-47BC-92AD-7A9EACBD9418}" dt="2023-05-02T21:10:44.080" v="340" actId="21"/>
          <ac:spMkLst>
            <pc:docMk/>
            <pc:sldMk cId="2474001531" sldId="374"/>
            <ac:spMk id="8" creationId="{AF1B1E49-376F-463E-8F1B-7FAF640500EE}"/>
          </ac:spMkLst>
        </pc:spChg>
        <pc:spChg chg="del">
          <ac:chgData name="Mcelderry, Justin R. (MSFC-EM22)" userId="b2417ace-fcf8-40c5-a0ac-0552f5a4c012" providerId="ADAL" clId="{DB31BC47-3DF4-47BC-92AD-7A9EACBD9418}" dt="2023-05-02T21:10:27.917" v="338" actId="21"/>
          <ac:spMkLst>
            <pc:docMk/>
            <pc:sldMk cId="2474001531" sldId="374"/>
            <ac:spMk id="14" creationId="{2DB030EC-FF11-4C67-B5A8-EEDF5F9A246B}"/>
          </ac:spMkLst>
        </pc:spChg>
        <pc:spChg chg="del">
          <ac:chgData name="Mcelderry, Justin R. (MSFC-EM22)" userId="b2417ace-fcf8-40c5-a0ac-0552f5a4c012" providerId="ADAL" clId="{DB31BC47-3DF4-47BC-92AD-7A9EACBD9418}" dt="2023-05-02T21:10:27.917" v="338" actId="21"/>
          <ac:spMkLst>
            <pc:docMk/>
            <pc:sldMk cId="2474001531" sldId="374"/>
            <ac:spMk id="15" creationId="{F2F58740-D9B4-4B94-BECF-800B2CBE944F}"/>
          </ac:spMkLst>
        </pc:spChg>
        <pc:picChg chg="del">
          <ac:chgData name="Mcelderry, Justin R. (MSFC-EM22)" userId="b2417ace-fcf8-40c5-a0ac-0552f5a4c012" providerId="ADAL" clId="{DB31BC47-3DF4-47BC-92AD-7A9EACBD9418}" dt="2023-05-02T21:10:27.917" v="338" actId="21"/>
          <ac:picMkLst>
            <pc:docMk/>
            <pc:sldMk cId="2474001531" sldId="374"/>
            <ac:picMk id="5" creationId="{3A571695-008A-40D1-AD48-FB47500F6281}"/>
          </ac:picMkLst>
        </pc:picChg>
        <pc:picChg chg="del">
          <ac:chgData name="Mcelderry, Justin R. (MSFC-EM22)" userId="b2417ace-fcf8-40c5-a0ac-0552f5a4c012" providerId="ADAL" clId="{DB31BC47-3DF4-47BC-92AD-7A9EACBD9418}" dt="2023-05-02T21:10:27.917" v="338" actId="21"/>
          <ac:picMkLst>
            <pc:docMk/>
            <pc:sldMk cId="2474001531" sldId="374"/>
            <ac:picMk id="9" creationId="{7ED61E37-2BAC-4B59-BF94-1FED309CD3CF}"/>
          </ac:picMkLst>
        </pc:picChg>
      </pc:sldChg>
      <pc:sldChg chg="addSp modSp mod ord">
        <pc:chgData name="Mcelderry, Justin R. (MSFC-EM22)" userId="b2417ace-fcf8-40c5-a0ac-0552f5a4c012" providerId="ADAL" clId="{DB31BC47-3DF4-47BC-92AD-7A9EACBD9418}" dt="2023-05-15T14:09:55.965" v="4487" actId="207"/>
        <pc:sldMkLst>
          <pc:docMk/>
          <pc:sldMk cId="213236098" sldId="375"/>
        </pc:sldMkLst>
        <pc:spChg chg="add mod">
          <ac:chgData name="Mcelderry, Justin R. (MSFC-EM22)" userId="b2417ace-fcf8-40c5-a0ac-0552f5a4c012" providerId="ADAL" clId="{DB31BC47-3DF4-47BC-92AD-7A9EACBD9418}" dt="2023-05-12T20:48:59.511" v="4068" actId="20577"/>
          <ac:spMkLst>
            <pc:docMk/>
            <pc:sldMk cId="213236098" sldId="375"/>
            <ac:spMk id="11" creationId="{4BB35E07-CDA8-47D3-93BE-F06B226E8A11}"/>
          </ac:spMkLst>
        </pc:spChg>
        <pc:graphicFrameChg chg="mod modGraphic">
          <ac:chgData name="Mcelderry, Justin R. (MSFC-EM22)" userId="b2417ace-fcf8-40c5-a0ac-0552f5a4c012" providerId="ADAL" clId="{DB31BC47-3DF4-47BC-92AD-7A9EACBD9418}" dt="2023-05-15T14:09:55.965" v="4487" actId="207"/>
          <ac:graphicFrameMkLst>
            <pc:docMk/>
            <pc:sldMk cId="213236098" sldId="375"/>
            <ac:graphicFrameMk id="10" creationId="{348C680A-FA6C-406E-83BF-7C1A5AE2B4D4}"/>
          </ac:graphicFrameMkLst>
        </pc:graphicFrameChg>
      </pc:sldChg>
      <pc:sldChg chg="del">
        <pc:chgData name="Mcelderry, Justin R. (MSFC-EM22)" userId="b2417ace-fcf8-40c5-a0ac-0552f5a4c012" providerId="ADAL" clId="{DB31BC47-3DF4-47BC-92AD-7A9EACBD9418}" dt="2023-05-12T20:43:29.403" v="3528" actId="2696"/>
        <pc:sldMkLst>
          <pc:docMk/>
          <pc:sldMk cId="3535155582" sldId="376"/>
        </pc:sldMkLst>
      </pc:sldChg>
      <pc:sldChg chg="del">
        <pc:chgData name="Mcelderry, Justin R. (MSFC-EM22)" userId="b2417ace-fcf8-40c5-a0ac-0552f5a4c012" providerId="ADAL" clId="{DB31BC47-3DF4-47BC-92AD-7A9EACBD9418}" dt="2023-05-12T20:43:29.403" v="3528" actId="2696"/>
        <pc:sldMkLst>
          <pc:docMk/>
          <pc:sldMk cId="1986258151" sldId="377"/>
        </pc:sldMkLst>
      </pc:sldChg>
      <pc:sldChg chg="modSp mod">
        <pc:chgData name="Mcelderry, Justin R. (MSFC-EM22)" userId="b2417ace-fcf8-40c5-a0ac-0552f5a4c012" providerId="ADAL" clId="{DB31BC47-3DF4-47BC-92AD-7A9EACBD9418}" dt="2023-05-12T20:46:57.166" v="3849" actId="20577"/>
        <pc:sldMkLst>
          <pc:docMk/>
          <pc:sldMk cId="1015856577" sldId="380"/>
        </pc:sldMkLst>
        <pc:spChg chg="mod">
          <ac:chgData name="Mcelderry, Justin R. (MSFC-EM22)" userId="b2417ace-fcf8-40c5-a0ac-0552f5a4c012" providerId="ADAL" clId="{DB31BC47-3DF4-47BC-92AD-7A9EACBD9418}" dt="2023-05-12T20:46:57.166" v="3849" actId="20577"/>
          <ac:spMkLst>
            <pc:docMk/>
            <pc:sldMk cId="1015856577" sldId="380"/>
            <ac:spMk id="11" creationId="{3FCC9379-BF8E-4CBD-B78C-ECC7E9BD8489}"/>
          </ac:spMkLst>
        </pc:spChg>
      </pc:sldChg>
      <pc:sldChg chg="addSp delSp modSp mod">
        <pc:chgData name="Mcelderry, Justin R. (MSFC-EM22)" userId="b2417ace-fcf8-40c5-a0ac-0552f5a4c012" providerId="ADAL" clId="{DB31BC47-3DF4-47BC-92AD-7A9EACBD9418}" dt="2023-05-10T14:03:38.459" v="2953" actId="20577"/>
        <pc:sldMkLst>
          <pc:docMk/>
          <pc:sldMk cId="2493371750" sldId="383"/>
        </pc:sldMkLst>
        <pc:spChg chg="del">
          <ac:chgData name="Mcelderry, Justin R. (MSFC-EM22)" userId="b2417ace-fcf8-40c5-a0ac-0552f5a4c012" providerId="ADAL" clId="{DB31BC47-3DF4-47BC-92AD-7A9EACBD9418}" dt="2023-05-09T20:33:46.606" v="1659" actId="478"/>
          <ac:spMkLst>
            <pc:docMk/>
            <pc:sldMk cId="2493371750" sldId="383"/>
            <ac:spMk id="2" creationId="{00466FB9-54C4-470E-9C65-C66BA42BFD2A}"/>
          </ac:spMkLst>
        </pc:spChg>
        <pc:spChg chg="add del mod">
          <ac:chgData name="Mcelderry, Justin R. (MSFC-EM22)" userId="b2417ace-fcf8-40c5-a0ac-0552f5a4c012" providerId="ADAL" clId="{DB31BC47-3DF4-47BC-92AD-7A9EACBD9418}" dt="2023-05-09T20:33:51.938" v="1660" actId="478"/>
          <ac:spMkLst>
            <pc:docMk/>
            <pc:sldMk cId="2493371750" sldId="383"/>
            <ac:spMk id="10" creationId="{3D7B5A85-CFEC-4930-B2AA-1752D7A5EBE2}"/>
          </ac:spMkLst>
        </pc:spChg>
        <pc:spChg chg="mod">
          <ac:chgData name="Mcelderry, Justin R. (MSFC-EM22)" userId="b2417ace-fcf8-40c5-a0ac-0552f5a4c012" providerId="ADAL" clId="{DB31BC47-3DF4-47BC-92AD-7A9EACBD9418}" dt="2023-05-10T14:03:38.459" v="2953" actId="20577"/>
          <ac:spMkLst>
            <pc:docMk/>
            <pc:sldMk cId="2493371750" sldId="383"/>
            <ac:spMk id="11" creationId="{81145B8A-7ADE-4A89-BA8D-D9C25E2FA2CA}"/>
          </ac:spMkLst>
        </pc:spChg>
        <pc:spChg chg="add mod">
          <ac:chgData name="Mcelderry, Justin R. (MSFC-EM22)" userId="b2417ace-fcf8-40c5-a0ac-0552f5a4c012" providerId="ADAL" clId="{DB31BC47-3DF4-47BC-92AD-7A9EACBD9418}" dt="2023-05-09T20:33:53.374" v="1661"/>
          <ac:spMkLst>
            <pc:docMk/>
            <pc:sldMk cId="2493371750" sldId="383"/>
            <ac:spMk id="15" creationId="{D43B4A5D-2A82-45C7-A156-7556CBE201C6}"/>
          </ac:spMkLst>
        </pc:spChg>
      </pc:sldChg>
      <pc:sldChg chg="addSp delSp modSp mod">
        <pc:chgData name="Mcelderry, Justin R. (MSFC-EM22)" userId="b2417ace-fcf8-40c5-a0ac-0552f5a4c012" providerId="ADAL" clId="{DB31BC47-3DF4-47BC-92AD-7A9EACBD9418}" dt="2023-05-12T21:06:33.540" v="4328" actId="27636"/>
        <pc:sldMkLst>
          <pc:docMk/>
          <pc:sldMk cId="342284937" sldId="386"/>
        </pc:sldMkLst>
        <pc:spChg chg="mod">
          <ac:chgData name="Mcelderry, Justin R. (MSFC-EM22)" userId="b2417ace-fcf8-40c5-a0ac-0552f5a4c012" providerId="ADAL" clId="{DB31BC47-3DF4-47BC-92AD-7A9EACBD9418}" dt="2023-05-02T21:23:45.663" v="520" actId="20577"/>
          <ac:spMkLst>
            <pc:docMk/>
            <pc:sldMk cId="342284937" sldId="386"/>
            <ac:spMk id="2" creationId="{00466FB9-54C4-470E-9C65-C66BA42BFD2A}"/>
          </ac:spMkLst>
        </pc:spChg>
        <pc:spChg chg="mod">
          <ac:chgData name="Mcelderry, Justin R. (MSFC-EM22)" userId="b2417ace-fcf8-40c5-a0ac-0552f5a4c012" providerId="ADAL" clId="{DB31BC47-3DF4-47BC-92AD-7A9EACBD9418}" dt="2023-05-12T21:06:33.540" v="4328" actId="27636"/>
          <ac:spMkLst>
            <pc:docMk/>
            <pc:sldMk cId="342284937" sldId="386"/>
            <ac:spMk id="8" creationId="{AF1B1E49-376F-463E-8F1B-7FAF640500EE}"/>
          </ac:spMkLst>
        </pc:spChg>
        <pc:spChg chg="add del">
          <ac:chgData name="Mcelderry, Justin R. (MSFC-EM22)" userId="b2417ace-fcf8-40c5-a0ac-0552f5a4c012" providerId="ADAL" clId="{DB31BC47-3DF4-47BC-92AD-7A9EACBD9418}" dt="2023-05-02T21:16:05.486" v="457" actId="478"/>
          <ac:spMkLst>
            <pc:docMk/>
            <pc:sldMk cId="342284937" sldId="386"/>
            <ac:spMk id="16" creationId="{C1809FFE-D7CA-4F8C-912F-297024F28981}"/>
          </ac:spMkLst>
        </pc:spChg>
        <pc:spChg chg="add mod">
          <ac:chgData name="Mcelderry, Justin R. (MSFC-EM22)" userId="b2417ace-fcf8-40c5-a0ac-0552f5a4c012" providerId="ADAL" clId="{DB31BC47-3DF4-47BC-92AD-7A9EACBD9418}" dt="2023-05-02T21:16:18.311" v="465"/>
          <ac:spMkLst>
            <pc:docMk/>
            <pc:sldMk cId="342284937" sldId="386"/>
            <ac:spMk id="17" creationId="{40D8A3F3-6F00-479B-8E73-A9BFF916C721}"/>
          </ac:spMkLst>
        </pc:spChg>
        <pc:spChg chg="add mod">
          <ac:chgData name="Mcelderry, Justin R. (MSFC-EM22)" userId="b2417ace-fcf8-40c5-a0ac-0552f5a4c012" providerId="ADAL" clId="{DB31BC47-3DF4-47BC-92AD-7A9EACBD9418}" dt="2023-05-02T21:16:18.311" v="465"/>
          <ac:spMkLst>
            <pc:docMk/>
            <pc:sldMk cId="342284937" sldId="386"/>
            <ac:spMk id="18" creationId="{ABF3FF9B-05F1-4203-9AF8-2F57FFD4254C}"/>
          </ac:spMkLst>
        </pc:spChg>
        <pc:picChg chg="add del mod">
          <ac:chgData name="Mcelderry, Justin R. (MSFC-EM22)" userId="b2417ace-fcf8-40c5-a0ac-0552f5a4c012" providerId="ADAL" clId="{DB31BC47-3DF4-47BC-92AD-7A9EACBD9418}" dt="2023-05-02T21:16:04.104" v="456" actId="478"/>
          <ac:picMkLst>
            <pc:docMk/>
            <pc:sldMk cId="342284937" sldId="386"/>
            <ac:picMk id="10" creationId="{18D9C8B1-9FB7-4E77-8DBF-8B3D110B1FC7}"/>
          </ac:picMkLst>
        </pc:picChg>
        <pc:picChg chg="add mod">
          <ac:chgData name="Mcelderry, Justin R. (MSFC-EM22)" userId="b2417ace-fcf8-40c5-a0ac-0552f5a4c012" providerId="ADAL" clId="{DB31BC47-3DF4-47BC-92AD-7A9EACBD9418}" dt="2023-05-02T21:16:18.311" v="465"/>
          <ac:picMkLst>
            <pc:docMk/>
            <pc:sldMk cId="342284937" sldId="386"/>
            <ac:picMk id="14" creationId="{A4DDA3D4-CEE6-4C59-9F62-F89BB05DFCCA}"/>
          </ac:picMkLst>
        </pc:picChg>
        <pc:picChg chg="add mod">
          <ac:chgData name="Mcelderry, Justin R. (MSFC-EM22)" userId="b2417ace-fcf8-40c5-a0ac-0552f5a4c012" providerId="ADAL" clId="{DB31BC47-3DF4-47BC-92AD-7A9EACBD9418}" dt="2023-05-02T21:16:18.311" v="465"/>
          <ac:picMkLst>
            <pc:docMk/>
            <pc:sldMk cId="342284937" sldId="386"/>
            <ac:picMk id="15" creationId="{BA44CAFC-2CCF-49DF-97FC-A3800ADD202C}"/>
          </ac:picMkLst>
        </pc:picChg>
      </pc:sldChg>
      <pc:sldChg chg="addSp modSp add mod">
        <pc:chgData name="Mcelderry, Justin R. (MSFC-EM22)" userId="b2417ace-fcf8-40c5-a0ac-0552f5a4c012" providerId="ADAL" clId="{DB31BC47-3DF4-47BC-92AD-7A9EACBD9418}" dt="2023-05-12T21:09:15.875" v="4341" actId="1076"/>
        <pc:sldMkLst>
          <pc:docMk/>
          <pc:sldMk cId="779657802" sldId="387"/>
        </pc:sldMkLst>
        <pc:spChg chg="mod">
          <ac:chgData name="Mcelderry, Justin R. (MSFC-EM22)" userId="b2417ace-fcf8-40c5-a0ac-0552f5a4c012" providerId="ADAL" clId="{DB31BC47-3DF4-47BC-92AD-7A9EACBD9418}" dt="2023-05-12T21:09:15.875" v="4341" actId="1076"/>
          <ac:spMkLst>
            <pc:docMk/>
            <pc:sldMk cId="779657802" sldId="387"/>
            <ac:spMk id="8" creationId="{AF1B1E49-376F-463E-8F1B-7FAF640500EE}"/>
          </ac:spMkLst>
        </pc:spChg>
        <pc:spChg chg="add mod">
          <ac:chgData name="Mcelderry, Justin R. (MSFC-EM22)" userId="b2417ace-fcf8-40c5-a0ac-0552f5a4c012" providerId="ADAL" clId="{DB31BC47-3DF4-47BC-92AD-7A9EACBD9418}" dt="2023-05-12T20:56:00.844" v="4187" actId="14100"/>
          <ac:spMkLst>
            <pc:docMk/>
            <pc:sldMk cId="779657802" sldId="387"/>
            <ac:spMk id="14" creationId="{A8524B5D-5A7B-45B1-A2F7-4F3D3D64746A}"/>
          </ac:spMkLst>
        </pc:spChg>
        <pc:picChg chg="add mod">
          <ac:chgData name="Mcelderry, Justin R. (MSFC-EM22)" userId="b2417ace-fcf8-40c5-a0ac-0552f5a4c012" providerId="ADAL" clId="{DB31BC47-3DF4-47BC-92AD-7A9EACBD9418}" dt="2023-05-12T20:55:04.370" v="4181" actId="1076"/>
          <ac:picMkLst>
            <pc:docMk/>
            <pc:sldMk cId="779657802" sldId="387"/>
            <ac:picMk id="3074" creationId="{1A4F3042-B6F2-421E-9FAA-EB304C57C2E0}"/>
          </ac:picMkLst>
        </pc:picChg>
      </pc:sldChg>
      <pc:sldChg chg="addSp delSp modSp add mod">
        <pc:chgData name="Mcelderry, Justin R. (MSFC-EM22)" userId="b2417ace-fcf8-40c5-a0ac-0552f5a4c012" providerId="ADAL" clId="{DB31BC47-3DF4-47BC-92AD-7A9EACBD9418}" dt="2023-05-12T21:05:56.165" v="4324" actId="20577"/>
        <pc:sldMkLst>
          <pc:docMk/>
          <pc:sldMk cId="3589245751" sldId="388"/>
        </pc:sldMkLst>
        <pc:spChg chg="mod">
          <ac:chgData name="Mcelderry, Justin R. (MSFC-EM22)" userId="b2417ace-fcf8-40c5-a0ac-0552f5a4c012" providerId="ADAL" clId="{DB31BC47-3DF4-47BC-92AD-7A9EACBD9418}" dt="2023-05-12T21:05:02.468" v="4241" actId="14100"/>
          <ac:spMkLst>
            <pc:docMk/>
            <pc:sldMk cId="3589245751" sldId="388"/>
            <ac:spMk id="8" creationId="{AF1B1E49-376F-463E-8F1B-7FAF640500EE}"/>
          </ac:spMkLst>
        </pc:spChg>
        <pc:spChg chg="add del mod">
          <ac:chgData name="Mcelderry, Justin R. (MSFC-EM22)" userId="b2417ace-fcf8-40c5-a0ac-0552f5a4c012" providerId="ADAL" clId="{DB31BC47-3DF4-47BC-92AD-7A9EACBD9418}" dt="2023-05-02T21:16:16.310" v="464" actId="21"/>
          <ac:spMkLst>
            <pc:docMk/>
            <pc:sldMk cId="3589245751" sldId="388"/>
            <ac:spMk id="15" creationId="{8DE68DB2-7CF1-4CE1-8D8C-C132EB314CCD}"/>
          </ac:spMkLst>
        </pc:spChg>
        <pc:spChg chg="add del mod">
          <ac:chgData name="Mcelderry, Justin R. (MSFC-EM22)" userId="b2417ace-fcf8-40c5-a0ac-0552f5a4c012" providerId="ADAL" clId="{DB31BC47-3DF4-47BC-92AD-7A9EACBD9418}" dt="2023-05-02T21:16:16.310" v="464" actId="21"/>
          <ac:spMkLst>
            <pc:docMk/>
            <pc:sldMk cId="3589245751" sldId="388"/>
            <ac:spMk id="16" creationId="{676F20DF-956E-4FFD-8822-21AE94BB3351}"/>
          </ac:spMkLst>
        </pc:spChg>
        <pc:spChg chg="add mod">
          <ac:chgData name="Mcelderry, Justin R. (MSFC-EM22)" userId="b2417ace-fcf8-40c5-a0ac-0552f5a4c012" providerId="ADAL" clId="{DB31BC47-3DF4-47BC-92AD-7A9EACBD9418}" dt="2023-05-12T21:05:56.165" v="4324" actId="20577"/>
          <ac:spMkLst>
            <pc:docMk/>
            <pc:sldMk cId="3589245751" sldId="388"/>
            <ac:spMk id="17" creationId="{6BC8DAB6-6E97-4A96-83BE-731A0BCB3FD8}"/>
          </ac:spMkLst>
        </pc:spChg>
        <pc:picChg chg="add del mod">
          <ac:chgData name="Mcelderry, Justin R. (MSFC-EM22)" userId="b2417ace-fcf8-40c5-a0ac-0552f5a4c012" providerId="ADAL" clId="{DB31BC47-3DF4-47BC-92AD-7A9EACBD9418}" dt="2023-05-02T21:16:16.310" v="464" actId="21"/>
          <ac:picMkLst>
            <pc:docMk/>
            <pc:sldMk cId="3589245751" sldId="388"/>
            <ac:picMk id="11" creationId="{9E2390F6-BA1B-49C0-AC72-414A919C37A0}"/>
          </ac:picMkLst>
        </pc:picChg>
        <pc:picChg chg="add del mod">
          <ac:chgData name="Mcelderry, Justin R. (MSFC-EM22)" userId="b2417ace-fcf8-40c5-a0ac-0552f5a4c012" providerId="ADAL" clId="{DB31BC47-3DF4-47BC-92AD-7A9EACBD9418}" dt="2023-05-02T21:16:16.310" v="464" actId="21"/>
          <ac:picMkLst>
            <pc:docMk/>
            <pc:sldMk cId="3589245751" sldId="388"/>
            <ac:picMk id="14" creationId="{6497793B-6753-4304-B5C7-B4AAE446C623}"/>
          </ac:picMkLst>
        </pc:picChg>
        <pc:picChg chg="add mod">
          <ac:chgData name="Mcelderry, Justin R. (MSFC-EM22)" userId="b2417ace-fcf8-40c5-a0ac-0552f5a4c012" providerId="ADAL" clId="{DB31BC47-3DF4-47BC-92AD-7A9EACBD9418}" dt="2023-05-12T21:04:59.362" v="4240" actId="1076"/>
          <ac:picMkLst>
            <pc:docMk/>
            <pc:sldMk cId="3589245751" sldId="388"/>
            <ac:picMk id="4098" creationId="{E70A324B-460D-4DFD-9B25-6B239B44D06A}"/>
          </ac:picMkLst>
        </pc:picChg>
      </pc:sldChg>
      <pc:sldChg chg="delSp modSp add del mod">
        <pc:chgData name="Mcelderry, Justin R. (MSFC-EM22)" userId="b2417ace-fcf8-40c5-a0ac-0552f5a4c012" providerId="ADAL" clId="{DB31BC47-3DF4-47BC-92AD-7A9EACBD9418}" dt="2023-05-05T21:14:58.532" v="815" actId="2696"/>
        <pc:sldMkLst>
          <pc:docMk/>
          <pc:sldMk cId="2591768431" sldId="389"/>
        </pc:sldMkLst>
        <pc:spChg chg="mod">
          <ac:chgData name="Mcelderry, Justin R. (MSFC-EM22)" userId="b2417ace-fcf8-40c5-a0ac-0552f5a4c012" providerId="ADAL" clId="{DB31BC47-3DF4-47BC-92AD-7A9EACBD9418}" dt="2023-05-05T18:03:51.533" v="693" actId="20577"/>
          <ac:spMkLst>
            <pc:docMk/>
            <pc:sldMk cId="2591768431" sldId="389"/>
            <ac:spMk id="2" creationId="{00466FB9-54C4-470E-9C65-C66BA42BFD2A}"/>
          </ac:spMkLst>
        </pc:spChg>
        <pc:spChg chg="mod">
          <ac:chgData name="Mcelderry, Justin R. (MSFC-EM22)" userId="b2417ace-fcf8-40c5-a0ac-0552f5a4c012" providerId="ADAL" clId="{DB31BC47-3DF4-47BC-92AD-7A9EACBD9418}" dt="2023-05-05T17:58:37.787" v="661" actId="6549"/>
          <ac:spMkLst>
            <pc:docMk/>
            <pc:sldMk cId="2591768431" sldId="389"/>
            <ac:spMk id="8" creationId="{AF1B1E49-376F-463E-8F1B-7FAF640500EE}"/>
          </ac:spMkLst>
        </pc:spChg>
        <pc:spChg chg="del">
          <ac:chgData name="Mcelderry, Justin R. (MSFC-EM22)" userId="b2417ace-fcf8-40c5-a0ac-0552f5a4c012" providerId="ADAL" clId="{DB31BC47-3DF4-47BC-92AD-7A9EACBD9418}" dt="2023-05-05T17:58:33.584" v="658" actId="478"/>
          <ac:spMkLst>
            <pc:docMk/>
            <pc:sldMk cId="2591768431" sldId="389"/>
            <ac:spMk id="14" creationId="{BDD06A09-3961-4342-98CB-63C00C22C180}"/>
          </ac:spMkLst>
        </pc:spChg>
        <pc:spChg chg="del">
          <ac:chgData name="Mcelderry, Justin R. (MSFC-EM22)" userId="b2417ace-fcf8-40c5-a0ac-0552f5a4c012" providerId="ADAL" clId="{DB31BC47-3DF4-47BC-92AD-7A9EACBD9418}" dt="2023-05-05T17:58:35.553" v="660" actId="478"/>
          <ac:spMkLst>
            <pc:docMk/>
            <pc:sldMk cId="2591768431" sldId="389"/>
            <ac:spMk id="15" creationId="{0DE80036-8B21-44F9-8131-5A600CF05FA4}"/>
          </ac:spMkLst>
        </pc:spChg>
        <pc:picChg chg="del">
          <ac:chgData name="Mcelderry, Justin R. (MSFC-EM22)" userId="b2417ace-fcf8-40c5-a0ac-0552f5a4c012" providerId="ADAL" clId="{DB31BC47-3DF4-47BC-92AD-7A9EACBD9418}" dt="2023-05-05T17:58:34.065" v="659" actId="478"/>
          <ac:picMkLst>
            <pc:docMk/>
            <pc:sldMk cId="2591768431" sldId="389"/>
            <ac:picMk id="10" creationId="{79CBD9A2-AE15-41FC-A452-DAFFBF965F35}"/>
          </ac:picMkLst>
        </pc:picChg>
        <pc:picChg chg="del">
          <ac:chgData name="Mcelderry, Justin R. (MSFC-EM22)" userId="b2417ace-fcf8-40c5-a0ac-0552f5a4c012" providerId="ADAL" clId="{DB31BC47-3DF4-47BC-92AD-7A9EACBD9418}" dt="2023-05-05T17:58:32.185" v="657" actId="478"/>
          <ac:picMkLst>
            <pc:docMk/>
            <pc:sldMk cId="2591768431" sldId="389"/>
            <ac:picMk id="1026" creationId="{DB5FD7C6-9295-4BB1-BC5E-1FE096EEB1F7}"/>
          </ac:picMkLst>
        </pc:picChg>
      </pc:sldChg>
      <pc:sldChg chg="modSp add del mod">
        <pc:chgData name="Mcelderry, Justin R. (MSFC-EM22)" userId="b2417ace-fcf8-40c5-a0ac-0552f5a4c012" providerId="ADAL" clId="{DB31BC47-3DF4-47BC-92AD-7A9EACBD9418}" dt="2023-05-12T20:46:06.490" v="3694" actId="2696"/>
        <pc:sldMkLst>
          <pc:docMk/>
          <pc:sldMk cId="2296069194" sldId="390"/>
        </pc:sldMkLst>
        <pc:spChg chg="mod">
          <ac:chgData name="Mcelderry, Justin R. (MSFC-EM22)" userId="b2417ace-fcf8-40c5-a0ac-0552f5a4c012" providerId="ADAL" clId="{DB31BC47-3DF4-47BC-92AD-7A9EACBD9418}" dt="2023-05-05T20:49:16.093" v="810" actId="20577"/>
          <ac:spMkLst>
            <pc:docMk/>
            <pc:sldMk cId="2296069194" sldId="390"/>
            <ac:spMk id="2" creationId="{00466FB9-54C4-470E-9C65-C66BA42BFD2A}"/>
          </ac:spMkLst>
        </pc:spChg>
        <pc:spChg chg="mod">
          <ac:chgData name="Mcelderry, Justin R. (MSFC-EM22)" userId="b2417ace-fcf8-40c5-a0ac-0552f5a4c012" providerId="ADAL" clId="{DB31BC47-3DF4-47BC-92AD-7A9EACBD9418}" dt="2023-05-12T20:44:24.026" v="3612" actId="21"/>
          <ac:spMkLst>
            <pc:docMk/>
            <pc:sldMk cId="2296069194" sldId="390"/>
            <ac:spMk id="8" creationId="{AF1B1E49-376F-463E-8F1B-7FAF640500EE}"/>
          </ac:spMkLst>
        </pc:spChg>
      </pc:sldChg>
      <pc:sldChg chg="add del">
        <pc:chgData name="Mcelderry, Justin R. (MSFC-EM22)" userId="b2417ace-fcf8-40c5-a0ac-0552f5a4c012" providerId="ADAL" clId="{DB31BC47-3DF4-47BC-92AD-7A9EACBD9418}" dt="2023-05-05T20:49:30.569" v="811" actId="2696"/>
        <pc:sldMkLst>
          <pc:docMk/>
          <pc:sldMk cId="2979234227" sldId="391"/>
        </pc:sldMkLst>
      </pc:sldChg>
      <pc:sldChg chg="addSp delSp modSp add mod">
        <pc:chgData name="Mcelderry, Justin R. (MSFC-EM22)" userId="b2417ace-fcf8-40c5-a0ac-0552f5a4c012" providerId="ADAL" clId="{DB31BC47-3DF4-47BC-92AD-7A9EACBD9418}" dt="2023-05-15T18:32:04.213" v="4709" actId="1076"/>
        <pc:sldMkLst>
          <pc:docMk/>
          <pc:sldMk cId="3134884653" sldId="391"/>
        </pc:sldMkLst>
        <pc:spChg chg="mod">
          <ac:chgData name="Mcelderry, Justin R. (MSFC-EM22)" userId="b2417ace-fcf8-40c5-a0ac-0552f5a4c012" providerId="ADAL" clId="{DB31BC47-3DF4-47BC-92AD-7A9EACBD9418}" dt="2023-05-15T16:40:07.818" v="4658" actId="20577"/>
          <ac:spMkLst>
            <pc:docMk/>
            <pc:sldMk cId="3134884653" sldId="391"/>
            <ac:spMk id="2" creationId="{00466FB9-54C4-470E-9C65-C66BA42BFD2A}"/>
          </ac:spMkLst>
        </pc:spChg>
        <pc:spChg chg="del mod">
          <ac:chgData name="Mcelderry, Justin R. (MSFC-EM22)" userId="b2417ace-fcf8-40c5-a0ac-0552f5a4c012" providerId="ADAL" clId="{DB31BC47-3DF4-47BC-92AD-7A9EACBD9418}" dt="2023-05-15T16:05:28.388" v="4598" actId="478"/>
          <ac:spMkLst>
            <pc:docMk/>
            <pc:sldMk cId="3134884653" sldId="391"/>
            <ac:spMk id="11" creationId="{4BB35E07-CDA8-47D3-93BE-F06B226E8A11}"/>
          </ac:spMkLst>
        </pc:spChg>
        <pc:spChg chg="add del mod">
          <ac:chgData name="Mcelderry, Justin R. (MSFC-EM22)" userId="b2417ace-fcf8-40c5-a0ac-0552f5a4c012" providerId="ADAL" clId="{DB31BC47-3DF4-47BC-92AD-7A9EACBD9418}" dt="2023-05-15T16:02:16.403" v="4577" actId="478"/>
          <ac:spMkLst>
            <pc:docMk/>
            <pc:sldMk cId="3134884653" sldId="391"/>
            <ac:spMk id="22" creationId="{71CE3A8A-8C6D-4B60-A4B5-84EBA4EB4083}"/>
          </ac:spMkLst>
        </pc:spChg>
        <pc:spChg chg="add del mod">
          <ac:chgData name="Mcelderry, Justin R. (MSFC-EM22)" userId="b2417ace-fcf8-40c5-a0ac-0552f5a4c012" providerId="ADAL" clId="{DB31BC47-3DF4-47BC-92AD-7A9EACBD9418}" dt="2023-05-15T16:01:07.604" v="4563" actId="478"/>
          <ac:spMkLst>
            <pc:docMk/>
            <pc:sldMk cId="3134884653" sldId="391"/>
            <ac:spMk id="23" creationId="{69B5B922-9AF0-472F-B856-045463C40867}"/>
          </ac:spMkLst>
        </pc:spChg>
        <pc:spChg chg="add del mod">
          <ac:chgData name="Mcelderry, Justin R. (MSFC-EM22)" userId="b2417ace-fcf8-40c5-a0ac-0552f5a4c012" providerId="ADAL" clId="{DB31BC47-3DF4-47BC-92AD-7A9EACBD9418}" dt="2023-05-15T16:05:30.825" v="4599" actId="478"/>
          <ac:spMkLst>
            <pc:docMk/>
            <pc:sldMk cId="3134884653" sldId="391"/>
            <ac:spMk id="31" creationId="{AD71A1ED-B95E-48D9-BF32-F93308A99935}"/>
          </ac:spMkLst>
        </pc:spChg>
        <pc:spChg chg="add del mod">
          <ac:chgData name="Mcelderry, Justin R. (MSFC-EM22)" userId="b2417ace-fcf8-40c5-a0ac-0552f5a4c012" providerId="ADAL" clId="{DB31BC47-3DF4-47BC-92AD-7A9EACBD9418}" dt="2023-05-15T17:05:46.253" v="4659" actId="478"/>
          <ac:spMkLst>
            <pc:docMk/>
            <pc:sldMk cId="3134884653" sldId="391"/>
            <ac:spMk id="32" creationId="{AA5B5CFC-E86E-4B95-BAD9-D45FFB165450}"/>
          </ac:spMkLst>
        </pc:spChg>
        <pc:spChg chg="add del mod">
          <ac:chgData name="Mcelderry, Justin R. (MSFC-EM22)" userId="b2417ace-fcf8-40c5-a0ac-0552f5a4c012" providerId="ADAL" clId="{DB31BC47-3DF4-47BC-92AD-7A9EACBD9418}" dt="2023-05-15T18:31:57.862" v="4706" actId="478"/>
          <ac:spMkLst>
            <pc:docMk/>
            <pc:sldMk cId="3134884653" sldId="391"/>
            <ac:spMk id="34" creationId="{629C1A8F-008C-44D9-B34F-13BA2FF27688}"/>
          </ac:spMkLst>
        </pc:spChg>
        <pc:spChg chg="add del mod">
          <ac:chgData name="Mcelderry, Justin R. (MSFC-EM22)" userId="b2417ace-fcf8-40c5-a0ac-0552f5a4c012" providerId="ADAL" clId="{DB31BC47-3DF4-47BC-92AD-7A9EACBD9418}" dt="2023-05-15T18:32:00.761" v="4707" actId="478"/>
          <ac:spMkLst>
            <pc:docMk/>
            <pc:sldMk cId="3134884653" sldId="391"/>
            <ac:spMk id="36" creationId="{7C770F82-8567-464F-B81C-024C4D2ED553}"/>
          </ac:spMkLst>
        </pc:spChg>
        <pc:graphicFrameChg chg="del">
          <ac:chgData name="Mcelderry, Justin R. (MSFC-EM22)" userId="b2417ace-fcf8-40c5-a0ac-0552f5a4c012" providerId="ADAL" clId="{DB31BC47-3DF4-47BC-92AD-7A9EACBD9418}" dt="2023-05-08T21:57:28.930" v="1072" actId="478"/>
          <ac:graphicFrameMkLst>
            <pc:docMk/>
            <pc:sldMk cId="3134884653" sldId="391"/>
            <ac:graphicFrameMk id="10" creationId="{348C680A-FA6C-406E-83BF-7C1A5AE2B4D4}"/>
          </ac:graphicFrameMkLst>
        </pc:graphicFrameChg>
        <pc:picChg chg="add mod modCrop">
          <ac:chgData name="Mcelderry, Justin R. (MSFC-EM22)" userId="b2417ace-fcf8-40c5-a0ac-0552f5a4c012" providerId="ADAL" clId="{DB31BC47-3DF4-47BC-92AD-7A9EACBD9418}" dt="2023-05-15T18:32:04.213" v="4709" actId="1076"/>
          <ac:picMkLst>
            <pc:docMk/>
            <pc:sldMk cId="3134884653" sldId="391"/>
            <ac:picMk id="9" creationId="{76ED28DE-6A4C-4548-A31B-90392DCCCB75}"/>
          </ac:picMkLst>
        </pc:picChg>
        <pc:picChg chg="add del mod ord modCrop">
          <ac:chgData name="Mcelderry, Justin R. (MSFC-EM22)" userId="b2417ace-fcf8-40c5-a0ac-0552f5a4c012" providerId="ADAL" clId="{DB31BC47-3DF4-47BC-92AD-7A9EACBD9418}" dt="2023-05-15T16:02:21.053" v="4582" actId="478"/>
          <ac:picMkLst>
            <pc:docMk/>
            <pc:sldMk cId="3134884653" sldId="391"/>
            <ac:picMk id="15" creationId="{CAD59335-BC82-490D-A154-9923DB43B3B6}"/>
          </ac:picMkLst>
        </pc:picChg>
        <pc:picChg chg="add del mod ord">
          <ac:chgData name="Mcelderry, Justin R. (MSFC-EM22)" userId="b2417ace-fcf8-40c5-a0ac-0552f5a4c012" providerId="ADAL" clId="{DB31BC47-3DF4-47BC-92AD-7A9EACBD9418}" dt="2023-05-15T16:02:17.512" v="4578" actId="478"/>
          <ac:picMkLst>
            <pc:docMk/>
            <pc:sldMk cId="3134884653" sldId="391"/>
            <ac:picMk id="17" creationId="{E0A90089-6408-413A-BB9B-BD28FA28DBC1}"/>
          </ac:picMkLst>
        </pc:picChg>
        <pc:picChg chg="add del mod ord modCrop">
          <ac:chgData name="Mcelderry, Justin R. (MSFC-EM22)" userId="b2417ace-fcf8-40c5-a0ac-0552f5a4c012" providerId="ADAL" clId="{DB31BC47-3DF4-47BC-92AD-7A9EACBD9418}" dt="2023-05-15T16:02:20.140" v="4581" actId="478"/>
          <ac:picMkLst>
            <pc:docMk/>
            <pc:sldMk cId="3134884653" sldId="391"/>
            <ac:picMk id="19" creationId="{572D5909-33FA-42B3-B7DD-58D4F7381166}"/>
          </ac:picMkLst>
        </pc:picChg>
        <pc:picChg chg="add del mod ord modCrop">
          <ac:chgData name="Mcelderry, Justin R. (MSFC-EM22)" userId="b2417ace-fcf8-40c5-a0ac-0552f5a4c012" providerId="ADAL" clId="{DB31BC47-3DF4-47BC-92AD-7A9EACBD9418}" dt="2023-05-15T16:02:19.565" v="4580" actId="478"/>
          <ac:picMkLst>
            <pc:docMk/>
            <pc:sldMk cId="3134884653" sldId="391"/>
            <ac:picMk id="21" creationId="{F1EB47F2-4941-4986-B266-4BBCB6540A69}"/>
          </ac:picMkLst>
        </pc:picChg>
        <pc:picChg chg="add del mod">
          <ac:chgData name="Mcelderry, Justin R. (MSFC-EM22)" userId="b2417ace-fcf8-40c5-a0ac-0552f5a4c012" providerId="ADAL" clId="{DB31BC47-3DF4-47BC-92AD-7A9EACBD9418}" dt="2023-05-15T16:02:05.617" v="4575" actId="478"/>
          <ac:picMkLst>
            <pc:docMk/>
            <pc:sldMk cId="3134884653" sldId="391"/>
            <ac:picMk id="25" creationId="{BFB54CD6-96D4-4CF1-9418-D09C19EF51DD}"/>
          </ac:picMkLst>
        </pc:picChg>
        <pc:picChg chg="add del mod">
          <ac:chgData name="Mcelderry, Justin R. (MSFC-EM22)" userId="b2417ace-fcf8-40c5-a0ac-0552f5a4c012" providerId="ADAL" clId="{DB31BC47-3DF4-47BC-92AD-7A9EACBD9418}" dt="2023-05-15T16:02:18.831" v="4579" actId="478"/>
          <ac:picMkLst>
            <pc:docMk/>
            <pc:sldMk cId="3134884653" sldId="391"/>
            <ac:picMk id="27" creationId="{34EF6F95-D7D3-4BB2-A416-B3F57856D0CB}"/>
          </ac:picMkLst>
        </pc:picChg>
        <pc:picChg chg="add mod">
          <ac:chgData name="Mcelderry, Justin R. (MSFC-EM22)" userId="b2417ace-fcf8-40c5-a0ac-0552f5a4c012" providerId="ADAL" clId="{DB31BC47-3DF4-47BC-92AD-7A9EACBD9418}" dt="2023-05-15T17:05:54.853" v="4662" actId="1076"/>
          <ac:picMkLst>
            <pc:docMk/>
            <pc:sldMk cId="3134884653" sldId="391"/>
            <ac:picMk id="29" creationId="{8D1B3C32-122F-46C2-976E-2B473EB0BC62}"/>
          </ac:picMkLst>
        </pc:picChg>
      </pc:sldChg>
      <pc:sldChg chg="modSp add mod">
        <pc:chgData name="Mcelderry, Justin R. (MSFC-EM22)" userId="b2417ace-fcf8-40c5-a0ac-0552f5a4c012" providerId="ADAL" clId="{DB31BC47-3DF4-47BC-92AD-7A9EACBD9418}" dt="2023-05-09T21:28:58.953" v="2688" actId="1076"/>
        <pc:sldMkLst>
          <pc:docMk/>
          <pc:sldMk cId="1400227659" sldId="392"/>
        </pc:sldMkLst>
        <pc:spChg chg="mod">
          <ac:chgData name="Mcelderry, Justin R. (MSFC-EM22)" userId="b2417ace-fcf8-40c5-a0ac-0552f5a4c012" providerId="ADAL" clId="{DB31BC47-3DF4-47BC-92AD-7A9EACBD9418}" dt="2023-05-09T21:28:58.953" v="2688" actId="1076"/>
          <ac:spMkLst>
            <pc:docMk/>
            <pc:sldMk cId="1400227659" sldId="392"/>
            <ac:spMk id="23" creationId="{56DC573F-41B0-4D61-BD18-26823649370F}"/>
          </ac:spMkLst>
        </pc:spChg>
      </pc:sldChg>
      <pc:sldChg chg="add del">
        <pc:chgData name="Mcelderry, Justin R. (MSFC-EM22)" userId="b2417ace-fcf8-40c5-a0ac-0552f5a4c012" providerId="ADAL" clId="{DB31BC47-3DF4-47BC-92AD-7A9EACBD9418}" dt="2023-05-05T20:49:32.924" v="812" actId="2696"/>
        <pc:sldMkLst>
          <pc:docMk/>
          <pc:sldMk cId="2203433869" sldId="392"/>
        </pc:sldMkLst>
      </pc:sldChg>
      <pc:sldChg chg="addSp delSp modSp add mod">
        <pc:chgData name="Mcelderry, Justin R. (MSFC-EM22)" userId="b2417ace-fcf8-40c5-a0ac-0552f5a4c012" providerId="ADAL" clId="{DB31BC47-3DF4-47BC-92AD-7A9EACBD9418}" dt="2023-05-15T18:32:16.037" v="4714" actId="1076"/>
        <pc:sldMkLst>
          <pc:docMk/>
          <pc:sldMk cId="2933725554" sldId="393"/>
        </pc:sldMkLst>
        <pc:spChg chg="mod">
          <ac:chgData name="Mcelderry, Justin R. (MSFC-EM22)" userId="b2417ace-fcf8-40c5-a0ac-0552f5a4c012" providerId="ADAL" clId="{DB31BC47-3DF4-47BC-92AD-7A9EACBD9418}" dt="2023-05-15T16:39:48.018" v="4642" actId="20577"/>
          <ac:spMkLst>
            <pc:docMk/>
            <pc:sldMk cId="2933725554" sldId="393"/>
            <ac:spMk id="2" creationId="{00466FB9-54C4-470E-9C65-C66BA42BFD2A}"/>
          </ac:spMkLst>
        </pc:spChg>
        <pc:spChg chg="del mod">
          <ac:chgData name="Mcelderry, Justin R. (MSFC-EM22)" userId="b2417ace-fcf8-40c5-a0ac-0552f5a4c012" providerId="ADAL" clId="{DB31BC47-3DF4-47BC-92AD-7A9EACBD9418}" dt="2023-05-15T18:32:08.221" v="4710" actId="478"/>
          <ac:spMkLst>
            <pc:docMk/>
            <pc:sldMk cId="2933725554" sldId="393"/>
            <ac:spMk id="11" creationId="{4BB35E07-CDA8-47D3-93BE-F06B226E8A11}"/>
          </ac:spMkLst>
        </pc:spChg>
        <pc:picChg chg="del">
          <ac:chgData name="Mcelderry, Justin R. (MSFC-EM22)" userId="b2417ace-fcf8-40c5-a0ac-0552f5a4c012" providerId="ADAL" clId="{DB31BC47-3DF4-47BC-92AD-7A9EACBD9418}" dt="2023-05-15T15:04:09.551" v="4493" actId="478"/>
          <ac:picMkLst>
            <pc:docMk/>
            <pc:sldMk cId="2933725554" sldId="393"/>
            <ac:picMk id="9" creationId="{76ED28DE-6A4C-4548-A31B-90392DCCCB75}"/>
          </ac:picMkLst>
        </pc:picChg>
        <pc:picChg chg="add mod modCrop">
          <ac:chgData name="Mcelderry, Justin R. (MSFC-EM22)" userId="b2417ace-fcf8-40c5-a0ac-0552f5a4c012" providerId="ADAL" clId="{DB31BC47-3DF4-47BC-92AD-7A9EACBD9418}" dt="2023-05-15T18:32:16.037" v="4714" actId="1076"/>
          <ac:picMkLst>
            <pc:docMk/>
            <pc:sldMk cId="2933725554" sldId="393"/>
            <ac:picMk id="10" creationId="{F8F51C2B-4617-4F2A-A41A-40222AD18E98}"/>
          </ac:picMkLst>
        </pc:picChg>
        <pc:picChg chg="add mod">
          <ac:chgData name="Mcelderry, Justin R. (MSFC-EM22)" userId="b2417ace-fcf8-40c5-a0ac-0552f5a4c012" providerId="ADAL" clId="{DB31BC47-3DF4-47BC-92AD-7A9EACBD9418}" dt="2023-05-15T16:10:10.052" v="4616" actId="1076"/>
          <ac:picMkLst>
            <pc:docMk/>
            <pc:sldMk cId="2933725554" sldId="393"/>
            <ac:picMk id="14" creationId="{45DD5108-D154-4D2C-8F38-C7433142A94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D57939-2BBC-844E-BA0D-8F809B8ABC49}" type="datetimeFigureOut">
              <a:rPr lang="en-US" smtClean="0"/>
              <a:t>5/2/2023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173C68-DC85-6741-A344-B21118876D58}" type="slidenum">
              <a:rPr lang="en-US" smtClean="0"/>
              <a:t>‹#›</a:t>
            </a:fld>
            <a:endParaRPr lang="en-US"/>
          </a:p>
        </p:txBody>
      </p:sp>
    </p:spTree>
    <p:extLst>
      <p:ext uri="{BB962C8B-B14F-4D97-AF65-F5344CB8AC3E}">
        <p14:creationId xmlns:p14="http://schemas.microsoft.com/office/powerpoint/2010/main" val="94093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my name is Justin here with NASA MSFC.  Y’all might be thinking I’m crazy for doing 2 presentations,, and you’re right.  But I’m passionate about AM!  I also </a:t>
            </a:r>
            <a:r>
              <a:rPr lang="en-US" dirty="0" err="1"/>
              <a:t>gotta</a:t>
            </a:r>
            <a:r>
              <a:rPr lang="en-US" dirty="0"/>
              <a:t> give credit to Richard Boothe because some of this data was his before I became full time</a:t>
            </a:r>
          </a:p>
          <a:p>
            <a:endParaRPr lang="en-US" dirty="0"/>
          </a:p>
          <a:p>
            <a:r>
              <a:rPr lang="en-US" b="0" i="0" dirty="0">
                <a:solidFill>
                  <a:srgbClr val="212121"/>
                </a:solidFill>
                <a:effectLst/>
                <a:latin typeface="Cambria" panose="02040503050406030204" pitchFamily="18" charset="0"/>
              </a:rPr>
              <a:t>Having consistent powder characteristics are important for ensuring repeatable manufacture of metal parts.</a:t>
            </a:r>
          </a:p>
          <a:p>
            <a:endParaRPr lang="en-US" dirty="0"/>
          </a:p>
          <a:p>
            <a:r>
              <a:rPr lang="en-US" dirty="0"/>
              <a:t>The benefits of testing the powder through contamination teams likes us is that we have the test equipment and capabilities that can spot potential issues with powders without having to print anything at all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173C68-DC85-6741-A344-B21118876D58}" type="slidenum">
              <a:rPr lang="en-US" smtClean="0"/>
              <a:t>1</a:t>
            </a:fld>
            <a:endParaRPr lang="en-US"/>
          </a:p>
        </p:txBody>
      </p:sp>
    </p:spTree>
    <p:extLst>
      <p:ext uri="{BB962C8B-B14F-4D97-AF65-F5344CB8AC3E}">
        <p14:creationId xmlns:p14="http://schemas.microsoft.com/office/powerpoint/2010/main" val="3346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73C68-DC85-6741-A344-B21118876D58}" type="slidenum">
              <a:rPr lang="en-US" smtClean="0"/>
              <a:t>12</a:t>
            </a:fld>
            <a:endParaRPr lang="en-US"/>
          </a:p>
        </p:txBody>
      </p:sp>
    </p:spTree>
    <p:extLst>
      <p:ext uri="{BB962C8B-B14F-4D97-AF65-F5344CB8AC3E}">
        <p14:creationId xmlns:p14="http://schemas.microsoft.com/office/powerpoint/2010/main" val="29853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load samples, we don’t need much powder at all.  We only need enough to spread across a glass slide.</a:t>
            </a:r>
          </a:p>
          <a:p>
            <a:endParaRPr lang="en-US" dirty="0"/>
          </a:p>
          <a:p>
            <a:br>
              <a:rPr lang="en-US" dirty="0"/>
            </a:br>
            <a:r>
              <a:rPr lang="en-US" dirty="0"/>
              <a:t>Depending on the sample volume, you can get </a:t>
            </a:r>
          </a:p>
        </p:txBody>
      </p:sp>
      <p:sp>
        <p:nvSpPr>
          <p:cNvPr id="4" name="Slide Number Placeholder 3"/>
          <p:cNvSpPr>
            <a:spLocks noGrp="1"/>
          </p:cNvSpPr>
          <p:nvPr>
            <p:ph type="sldNum" sz="quarter" idx="5"/>
          </p:nvPr>
        </p:nvSpPr>
        <p:spPr/>
        <p:txBody>
          <a:bodyPr/>
          <a:lstStyle/>
          <a:p>
            <a:fld id="{7F173C68-DC85-6741-A344-B21118876D58}" type="slidenum">
              <a:rPr lang="en-US" smtClean="0"/>
              <a:t>13</a:t>
            </a:fld>
            <a:endParaRPr lang="en-US"/>
          </a:p>
        </p:txBody>
      </p:sp>
    </p:spTree>
    <p:extLst>
      <p:ext uri="{BB962C8B-B14F-4D97-AF65-F5344CB8AC3E}">
        <p14:creationId xmlns:p14="http://schemas.microsoft.com/office/powerpoint/2010/main" val="12772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the CCT has helped support the following:</a:t>
            </a:r>
          </a:p>
          <a:p>
            <a:endParaRPr lang="en-US" dirty="0"/>
          </a:p>
          <a:p>
            <a:r>
              <a:rPr lang="en-US" dirty="0"/>
              <a:t>Powder feedstock is the most common form of filament for metal 3D printing, and that powder needs to be good before being used.  That includes cleanliness from outside contamination or reuse.</a:t>
            </a:r>
          </a:p>
        </p:txBody>
      </p:sp>
      <p:sp>
        <p:nvSpPr>
          <p:cNvPr id="4" name="Slide Number Placeholder 3"/>
          <p:cNvSpPr>
            <a:spLocks noGrp="1"/>
          </p:cNvSpPr>
          <p:nvPr>
            <p:ph type="sldNum" sz="quarter" idx="5"/>
          </p:nvPr>
        </p:nvSpPr>
        <p:spPr/>
        <p:txBody>
          <a:bodyPr/>
          <a:lstStyle/>
          <a:p>
            <a:fld id="{7F173C68-DC85-6741-A344-B21118876D58}" type="slidenum">
              <a:rPr lang="en-US" smtClean="0"/>
              <a:t>2</a:t>
            </a:fld>
            <a:endParaRPr lang="en-US"/>
          </a:p>
        </p:txBody>
      </p:sp>
    </p:spTree>
    <p:extLst>
      <p:ext uri="{BB962C8B-B14F-4D97-AF65-F5344CB8AC3E}">
        <p14:creationId xmlns:p14="http://schemas.microsoft.com/office/powerpoint/2010/main" val="908996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the CCT has helped support the following:</a:t>
            </a:r>
          </a:p>
          <a:p>
            <a:endParaRPr lang="en-US" dirty="0"/>
          </a:p>
          <a:p>
            <a:r>
              <a:rPr lang="en-US" dirty="0"/>
              <a:t>Powder feedstock is the most common form of filament for metal 3D printing, and that powder needs to be good before being used.  That includes cleanliness from outside contamination or reuse.</a:t>
            </a:r>
          </a:p>
        </p:txBody>
      </p:sp>
      <p:sp>
        <p:nvSpPr>
          <p:cNvPr id="4" name="Slide Number Placeholder 3"/>
          <p:cNvSpPr>
            <a:spLocks noGrp="1"/>
          </p:cNvSpPr>
          <p:nvPr>
            <p:ph type="sldNum" sz="quarter" idx="5"/>
          </p:nvPr>
        </p:nvSpPr>
        <p:spPr/>
        <p:txBody>
          <a:bodyPr/>
          <a:lstStyle/>
          <a:p>
            <a:fld id="{7F173C68-DC85-6741-A344-B21118876D58}" type="slidenum">
              <a:rPr lang="en-US" smtClean="0"/>
              <a:t>3</a:t>
            </a:fld>
            <a:endParaRPr lang="en-US"/>
          </a:p>
        </p:txBody>
      </p:sp>
    </p:spTree>
    <p:extLst>
      <p:ext uri="{BB962C8B-B14F-4D97-AF65-F5344CB8AC3E}">
        <p14:creationId xmlns:p14="http://schemas.microsoft.com/office/powerpoint/2010/main" val="179108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the CCT has helped support the following:</a:t>
            </a:r>
          </a:p>
          <a:p>
            <a:endParaRPr lang="en-US" dirty="0"/>
          </a:p>
          <a:p>
            <a:r>
              <a:rPr lang="en-US" dirty="0"/>
              <a:t>Powder feedstock is the most common form of filament for metal 3D printing, and that powder needs to be good before being used.  That includes cleanliness from outside contamination or reuse.</a:t>
            </a:r>
          </a:p>
        </p:txBody>
      </p:sp>
      <p:sp>
        <p:nvSpPr>
          <p:cNvPr id="4" name="Slide Number Placeholder 3"/>
          <p:cNvSpPr>
            <a:spLocks noGrp="1"/>
          </p:cNvSpPr>
          <p:nvPr>
            <p:ph type="sldNum" sz="quarter" idx="5"/>
          </p:nvPr>
        </p:nvSpPr>
        <p:spPr/>
        <p:txBody>
          <a:bodyPr/>
          <a:lstStyle/>
          <a:p>
            <a:fld id="{7F173C68-DC85-6741-A344-B21118876D58}" type="slidenum">
              <a:rPr lang="en-US" smtClean="0"/>
              <a:t>4</a:t>
            </a:fld>
            <a:endParaRPr lang="en-US"/>
          </a:p>
        </p:txBody>
      </p:sp>
    </p:spTree>
    <p:extLst>
      <p:ext uri="{BB962C8B-B14F-4D97-AF65-F5344CB8AC3E}">
        <p14:creationId xmlns:p14="http://schemas.microsoft.com/office/powerpoint/2010/main" val="108996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73C68-DC85-6741-A344-B21118876D58}" type="slidenum">
              <a:rPr lang="en-US" smtClean="0"/>
              <a:t>5</a:t>
            </a:fld>
            <a:endParaRPr lang="en-US"/>
          </a:p>
        </p:txBody>
      </p:sp>
    </p:spTree>
    <p:extLst>
      <p:ext uri="{BB962C8B-B14F-4D97-AF65-F5344CB8AC3E}">
        <p14:creationId xmlns:p14="http://schemas.microsoft.com/office/powerpoint/2010/main" val="159669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73C68-DC85-6741-A344-B21118876D58}" type="slidenum">
              <a:rPr lang="en-US" smtClean="0"/>
              <a:t>6</a:t>
            </a:fld>
            <a:endParaRPr lang="en-US"/>
          </a:p>
        </p:txBody>
      </p:sp>
    </p:spTree>
    <p:extLst>
      <p:ext uri="{BB962C8B-B14F-4D97-AF65-F5344CB8AC3E}">
        <p14:creationId xmlns:p14="http://schemas.microsoft.com/office/powerpoint/2010/main" val="185541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73C68-DC85-6741-A344-B21118876D58}" type="slidenum">
              <a:rPr lang="en-US" smtClean="0"/>
              <a:t>8</a:t>
            </a:fld>
            <a:endParaRPr lang="en-US"/>
          </a:p>
        </p:txBody>
      </p:sp>
    </p:spTree>
    <p:extLst>
      <p:ext uri="{BB962C8B-B14F-4D97-AF65-F5344CB8AC3E}">
        <p14:creationId xmlns:p14="http://schemas.microsoft.com/office/powerpoint/2010/main" val="7986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Mass/tapped volume</a:t>
            </a:r>
          </a:p>
          <a:p>
            <a:endParaRPr lang="en-US" dirty="0"/>
          </a:p>
          <a:p>
            <a:r>
              <a:rPr lang="en-US" dirty="0"/>
              <a:t>Important because its random dense packing</a:t>
            </a:r>
          </a:p>
        </p:txBody>
      </p:sp>
      <p:sp>
        <p:nvSpPr>
          <p:cNvPr id="4" name="Slide Number Placeholder 3"/>
          <p:cNvSpPr>
            <a:spLocks noGrp="1"/>
          </p:cNvSpPr>
          <p:nvPr>
            <p:ph type="sldNum" sz="quarter" idx="5"/>
          </p:nvPr>
        </p:nvSpPr>
        <p:spPr/>
        <p:txBody>
          <a:bodyPr/>
          <a:lstStyle/>
          <a:p>
            <a:fld id="{7F173C68-DC85-6741-A344-B21118876D58}" type="slidenum">
              <a:rPr lang="en-US" smtClean="0"/>
              <a:t>9</a:t>
            </a:fld>
            <a:endParaRPr lang="en-US"/>
          </a:p>
        </p:txBody>
      </p:sp>
    </p:spTree>
    <p:extLst>
      <p:ext uri="{BB962C8B-B14F-4D97-AF65-F5344CB8AC3E}">
        <p14:creationId xmlns:p14="http://schemas.microsoft.com/office/powerpoint/2010/main" val="416049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Taps at a certain frequency</a:t>
            </a:r>
          </a:p>
          <a:p>
            <a:endParaRPr lang="en-US" dirty="0"/>
          </a:p>
          <a:p>
            <a:r>
              <a:rPr lang="en-US" dirty="0"/>
              <a:t>Timer can set a </a:t>
            </a:r>
          </a:p>
        </p:txBody>
      </p:sp>
      <p:sp>
        <p:nvSpPr>
          <p:cNvPr id="4" name="Slide Number Placeholder 3"/>
          <p:cNvSpPr>
            <a:spLocks noGrp="1"/>
          </p:cNvSpPr>
          <p:nvPr>
            <p:ph type="sldNum" sz="quarter" idx="5"/>
          </p:nvPr>
        </p:nvSpPr>
        <p:spPr/>
        <p:txBody>
          <a:bodyPr/>
          <a:lstStyle/>
          <a:p>
            <a:fld id="{7F173C68-DC85-6741-A344-B21118876D58}" type="slidenum">
              <a:rPr lang="en-US" smtClean="0"/>
              <a:t>10</a:t>
            </a:fld>
            <a:endParaRPr lang="en-US"/>
          </a:p>
        </p:txBody>
      </p:sp>
    </p:spTree>
    <p:extLst>
      <p:ext uri="{BB962C8B-B14F-4D97-AF65-F5344CB8AC3E}">
        <p14:creationId xmlns:p14="http://schemas.microsoft.com/office/powerpoint/2010/main" val="122290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6/28/2023</a:t>
            </a:r>
          </a:p>
        </p:txBody>
      </p:sp>
      <p:sp>
        <p:nvSpPr>
          <p:cNvPr id="5" name="Footer Placeholder 4"/>
          <p:cNvSpPr>
            <a:spLocks noGrp="1"/>
          </p:cNvSpPr>
          <p:nvPr>
            <p:ph type="ftr" sz="quarter" idx="11"/>
          </p:nvPr>
        </p:nvSpPr>
        <p:spPr/>
        <p:txBody>
          <a:bodyPr/>
          <a:lstStyle/>
          <a:p>
            <a:r>
              <a:rPr lang="fr-FR"/>
              <a:t>2023 NSMMS &amp; CRASTE Joint Symposia</a:t>
            </a:r>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44494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6/28/2023</a:t>
            </a:r>
          </a:p>
        </p:txBody>
      </p:sp>
      <p:sp>
        <p:nvSpPr>
          <p:cNvPr id="5" name="Footer Placeholder 4"/>
          <p:cNvSpPr>
            <a:spLocks noGrp="1"/>
          </p:cNvSpPr>
          <p:nvPr>
            <p:ph type="ftr" sz="quarter" idx="11"/>
          </p:nvPr>
        </p:nvSpPr>
        <p:spPr/>
        <p:txBody>
          <a:bodyPr/>
          <a:lstStyle/>
          <a:p>
            <a:r>
              <a:rPr lang="fr-FR"/>
              <a:t>2023 NSMMS &amp; CRASTE Joint Symposia</a:t>
            </a:r>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402933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6/28/2023</a:t>
            </a:r>
          </a:p>
        </p:txBody>
      </p:sp>
      <p:sp>
        <p:nvSpPr>
          <p:cNvPr id="5" name="Footer Placeholder 4"/>
          <p:cNvSpPr>
            <a:spLocks noGrp="1"/>
          </p:cNvSpPr>
          <p:nvPr>
            <p:ph type="ftr" sz="quarter" idx="11"/>
          </p:nvPr>
        </p:nvSpPr>
        <p:spPr/>
        <p:txBody>
          <a:bodyPr/>
          <a:lstStyle/>
          <a:p>
            <a:r>
              <a:rPr lang="fr-FR"/>
              <a:t>2023 NSMMS &amp; CRASTE Joint Symposia</a:t>
            </a:r>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01473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F299B-A836-4EC9-8A27-761C16220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493FB5-2D0A-48C5-811F-05A7D29B21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BE83D7-F481-46CF-8C52-D4BAFAA01C4F}"/>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00C3D33B-A16F-4709-9F95-A1B6F0F1B156}"/>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09B29991-9B3A-489E-9C76-B6C2C62036ED}"/>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1991897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30AA-490A-49BA-9B67-BE4C10829B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C53F4-6107-4391-8EA9-8009367D2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26E0B-84CA-407C-8860-CCABBE86F210}"/>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5EDCA143-4783-40F2-836F-5F68B4CE3908}"/>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1FA5B867-FAE2-4B1E-8F8D-813C6BA63880}"/>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1060385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BE7A-E510-4127-8ADE-7E7349E151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446CA-B880-4C38-9E28-F050F4497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29CB69-CA9B-450D-9C55-7F1F4FBD108B}"/>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2BDEF9E4-8F21-4098-A0A3-C1BFD7B63C17}"/>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D4A6440D-04CD-423C-9AC3-B1C543365170}"/>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47629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6589-CF3E-4E01-BA6E-C100DADE7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D1992-5CA1-4962-8D59-24E96B3E1A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3A276B-71B3-45D5-AA9B-C9C128E5C8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FFA6C-0909-4EF5-9F43-5F76FEAF3221}"/>
              </a:ext>
            </a:extLst>
          </p:cNvPr>
          <p:cNvSpPr>
            <a:spLocks noGrp="1"/>
          </p:cNvSpPr>
          <p:nvPr>
            <p:ph type="dt" sz="half" idx="10"/>
          </p:nvPr>
        </p:nvSpPr>
        <p:spPr/>
        <p:txBody>
          <a:bodyPr/>
          <a:lstStyle/>
          <a:p>
            <a:r>
              <a:rPr lang="en-US"/>
              <a:t>6/28/2023</a:t>
            </a:r>
          </a:p>
        </p:txBody>
      </p:sp>
      <p:sp>
        <p:nvSpPr>
          <p:cNvPr id="6" name="Footer Placeholder 5">
            <a:extLst>
              <a:ext uri="{FF2B5EF4-FFF2-40B4-BE49-F238E27FC236}">
                <a16:creationId xmlns:a16="http://schemas.microsoft.com/office/drawing/2014/main" id="{759B8A87-0C18-46D0-ACF9-0353536DCC43}"/>
              </a:ext>
            </a:extLst>
          </p:cNvPr>
          <p:cNvSpPr>
            <a:spLocks noGrp="1"/>
          </p:cNvSpPr>
          <p:nvPr>
            <p:ph type="ftr" sz="quarter" idx="11"/>
          </p:nvPr>
        </p:nvSpPr>
        <p:spPr/>
        <p:txBody>
          <a:bodyPr/>
          <a:lstStyle/>
          <a:p>
            <a:r>
              <a:rPr lang="fr-FR"/>
              <a:t>2023 NSMMS &amp; CRASTE Joint Symposia</a:t>
            </a:r>
            <a:endParaRPr lang="en-US"/>
          </a:p>
        </p:txBody>
      </p:sp>
      <p:sp>
        <p:nvSpPr>
          <p:cNvPr id="7" name="Slide Number Placeholder 6">
            <a:extLst>
              <a:ext uri="{FF2B5EF4-FFF2-40B4-BE49-F238E27FC236}">
                <a16:creationId xmlns:a16="http://schemas.microsoft.com/office/drawing/2014/main" id="{9AE5E657-CC18-4A46-8439-D1E9AE7440C3}"/>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1385830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FDAF-2D7E-43D6-A778-491FC634AC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CB498F-CF72-42BA-A1F7-A8E27CD352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26A034-6007-4F63-9CF6-75D4B94B8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A6876E-92B3-42B5-BAF8-9B03FA8D2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A155E5-C856-438E-861F-A6662A039C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B54166-70DE-4BD6-8A35-9623C8F0165A}"/>
              </a:ext>
            </a:extLst>
          </p:cNvPr>
          <p:cNvSpPr>
            <a:spLocks noGrp="1"/>
          </p:cNvSpPr>
          <p:nvPr>
            <p:ph type="dt" sz="half" idx="10"/>
          </p:nvPr>
        </p:nvSpPr>
        <p:spPr/>
        <p:txBody>
          <a:bodyPr/>
          <a:lstStyle/>
          <a:p>
            <a:r>
              <a:rPr lang="en-US"/>
              <a:t>6/28/2023</a:t>
            </a:r>
          </a:p>
        </p:txBody>
      </p:sp>
      <p:sp>
        <p:nvSpPr>
          <p:cNvPr id="8" name="Footer Placeholder 7">
            <a:extLst>
              <a:ext uri="{FF2B5EF4-FFF2-40B4-BE49-F238E27FC236}">
                <a16:creationId xmlns:a16="http://schemas.microsoft.com/office/drawing/2014/main" id="{C3E345D5-7EB8-49E5-A6E4-48E19291BFA9}"/>
              </a:ext>
            </a:extLst>
          </p:cNvPr>
          <p:cNvSpPr>
            <a:spLocks noGrp="1"/>
          </p:cNvSpPr>
          <p:nvPr>
            <p:ph type="ftr" sz="quarter" idx="11"/>
          </p:nvPr>
        </p:nvSpPr>
        <p:spPr/>
        <p:txBody>
          <a:bodyPr/>
          <a:lstStyle/>
          <a:p>
            <a:r>
              <a:rPr lang="fr-FR"/>
              <a:t>2023 NSMMS &amp; CRASTE Joint Symposia</a:t>
            </a:r>
            <a:endParaRPr lang="en-US"/>
          </a:p>
        </p:txBody>
      </p:sp>
      <p:sp>
        <p:nvSpPr>
          <p:cNvPr id="9" name="Slide Number Placeholder 8">
            <a:extLst>
              <a:ext uri="{FF2B5EF4-FFF2-40B4-BE49-F238E27FC236}">
                <a16:creationId xmlns:a16="http://schemas.microsoft.com/office/drawing/2014/main" id="{2D3543FD-52FF-4409-A4B2-9DDDBA55491E}"/>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363706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9B913-B707-4C48-8451-3FA2B965C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733E40-F925-4AAC-A4BC-1C122339A2D1}"/>
              </a:ext>
            </a:extLst>
          </p:cNvPr>
          <p:cNvSpPr>
            <a:spLocks noGrp="1"/>
          </p:cNvSpPr>
          <p:nvPr>
            <p:ph type="dt" sz="half" idx="10"/>
          </p:nvPr>
        </p:nvSpPr>
        <p:spPr/>
        <p:txBody>
          <a:bodyPr/>
          <a:lstStyle/>
          <a:p>
            <a:r>
              <a:rPr lang="en-US"/>
              <a:t>6/28/2023</a:t>
            </a:r>
          </a:p>
        </p:txBody>
      </p:sp>
      <p:sp>
        <p:nvSpPr>
          <p:cNvPr id="4" name="Footer Placeholder 3">
            <a:extLst>
              <a:ext uri="{FF2B5EF4-FFF2-40B4-BE49-F238E27FC236}">
                <a16:creationId xmlns:a16="http://schemas.microsoft.com/office/drawing/2014/main" id="{96889FBE-0087-4916-A376-5F2E751CCEAE}"/>
              </a:ext>
            </a:extLst>
          </p:cNvPr>
          <p:cNvSpPr>
            <a:spLocks noGrp="1"/>
          </p:cNvSpPr>
          <p:nvPr>
            <p:ph type="ftr" sz="quarter" idx="11"/>
          </p:nvPr>
        </p:nvSpPr>
        <p:spPr/>
        <p:txBody>
          <a:bodyPr/>
          <a:lstStyle/>
          <a:p>
            <a:r>
              <a:rPr lang="fr-FR"/>
              <a:t>2023 NSMMS &amp; CRASTE Joint Symposia</a:t>
            </a:r>
            <a:endParaRPr lang="en-US"/>
          </a:p>
        </p:txBody>
      </p:sp>
      <p:sp>
        <p:nvSpPr>
          <p:cNvPr id="5" name="Slide Number Placeholder 4">
            <a:extLst>
              <a:ext uri="{FF2B5EF4-FFF2-40B4-BE49-F238E27FC236}">
                <a16:creationId xmlns:a16="http://schemas.microsoft.com/office/drawing/2014/main" id="{E9D1E841-D61C-49DD-808C-F05C8CE6BBF7}"/>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581977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A67E03-997C-4E05-A523-F3C4C152CAAB}"/>
              </a:ext>
            </a:extLst>
          </p:cNvPr>
          <p:cNvSpPr>
            <a:spLocks noGrp="1"/>
          </p:cNvSpPr>
          <p:nvPr>
            <p:ph type="dt" sz="half" idx="10"/>
          </p:nvPr>
        </p:nvSpPr>
        <p:spPr/>
        <p:txBody>
          <a:bodyPr/>
          <a:lstStyle/>
          <a:p>
            <a:r>
              <a:rPr lang="en-US"/>
              <a:t>6/28/2023</a:t>
            </a:r>
          </a:p>
        </p:txBody>
      </p:sp>
      <p:sp>
        <p:nvSpPr>
          <p:cNvPr id="3" name="Footer Placeholder 2">
            <a:extLst>
              <a:ext uri="{FF2B5EF4-FFF2-40B4-BE49-F238E27FC236}">
                <a16:creationId xmlns:a16="http://schemas.microsoft.com/office/drawing/2014/main" id="{0487D293-3384-4F77-937F-7DB0AE57C763}"/>
              </a:ext>
            </a:extLst>
          </p:cNvPr>
          <p:cNvSpPr>
            <a:spLocks noGrp="1"/>
          </p:cNvSpPr>
          <p:nvPr>
            <p:ph type="ftr" sz="quarter" idx="11"/>
          </p:nvPr>
        </p:nvSpPr>
        <p:spPr/>
        <p:txBody>
          <a:bodyPr/>
          <a:lstStyle/>
          <a:p>
            <a:r>
              <a:rPr lang="fr-FR"/>
              <a:t>2023 NSMMS &amp; CRASTE Joint Symposia</a:t>
            </a:r>
            <a:endParaRPr lang="en-US"/>
          </a:p>
        </p:txBody>
      </p:sp>
      <p:sp>
        <p:nvSpPr>
          <p:cNvPr id="4" name="Slide Number Placeholder 3">
            <a:extLst>
              <a:ext uri="{FF2B5EF4-FFF2-40B4-BE49-F238E27FC236}">
                <a16:creationId xmlns:a16="http://schemas.microsoft.com/office/drawing/2014/main" id="{86D5346E-E919-406D-8F27-3AD18832220D}"/>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1943273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B0E65-997B-4275-90E5-0AABA69239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CD0695-2ED5-4721-A828-C0595D90C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79785-AD5B-4608-83E1-ED34222EE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55C1D-27AF-4611-916B-E73DE743CB28}"/>
              </a:ext>
            </a:extLst>
          </p:cNvPr>
          <p:cNvSpPr>
            <a:spLocks noGrp="1"/>
          </p:cNvSpPr>
          <p:nvPr>
            <p:ph type="dt" sz="half" idx="10"/>
          </p:nvPr>
        </p:nvSpPr>
        <p:spPr/>
        <p:txBody>
          <a:bodyPr/>
          <a:lstStyle/>
          <a:p>
            <a:r>
              <a:rPr lang="en-US"/>
              <a:t>6/28/2023</a:t>
            </a:r>
          </a:p>
        </p:txBody>
      </p:sp>
      <p:sp>
        <p:nvSpPr>
          <p:cNvPr id="6" name="Footer Placeholder 5">
            <a:extLst>
              <a:ext uri="{FF2B5EF4-FFF2-40B4-BE49-F238E27FC236}">
                <a16:creationId xmlns:a16="http://schemas.microsoft.com/office/drawing/2014/main" id="{855601D1-EF5B-46B8-9064-265C8DAE8D02}"/>
              </a:ext>
            </a:extLst>
          </p:cNvPr>
          <p:cNvSpPr>
            <a:spLocks noGrp="1"/>
          </p:cNvSpPr>
          <p:nvPr>
            <p:ph type="ftr" sz="quarter" idx="11"/>
          </p:nvPr>
        </p:nvSpPr>
        <p:spPr/>
        <p:txBody>
          <a:bodyPr/>
          <a:lstStyle/>
          <a:p>
            <a:r>
              <a:rPr lang="fr-FR"/>
              <a:t>2023 NSMMS &amp; CRASTE Joint Symposia</a:t>
            </a:r>
            <a:endParaRPr lang="en-US"/>
          </a:p>
        </p:txBody>
      </p:sp>
      <p:sp>
        <p:nvSpPr>
          <p:cNvPr id="7" name="Slide Number Placeholder 6">
            <a:extLst>
              <a:ext uri="{FF2B5EF4-FFF2-40B4-BE49-F238E27FC236}">
                <a16:creationId xmlns:a16="http://schemas.microsoft.com/office/drawing/2014/main" id="{4A1BB806-D1BD-4D7D-8F35-C607C23C6509}"/>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248480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6/28/2023</a:t>
            </a:r>
          </a:p>
        </p:txBody>
      </p:sp>
      <p:sp>
        <p:nvSpPr>
          <p:cNvPr id="5" name="Footer Placeholder 4"/>
          <p:cNvSpPr>
            <a:spLocks noGrp="1"/>
          </p:cNvSpPr>
          <p:nvPr>
            <p:ph type="ftr" sz="quarter" idx="11"/>
          </p:nvPr>
        </p:nvSpPr>
        <p:spPr/>
        <p:txBody>
          <a:bodyPr/>
          <a:lstStyle/>
          <a:p>
            <a:r>
              <a:rPr lang="fr-FR"/>
              <a:t>2023 NSMMS &amp; CRASTE Joint Symposia</a:t>
            </a:r>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694007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03D7-4E3D-427E-B325-499A4E562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D6166B-EFA1-467C-B490-3E34C592B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803E3-1673-4208-A252-39DFA2DC84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69FA1-251C-4A40-A949-6C30430116A9}"/>
              </a:ext>
            </a:extLst>
          </p:cNvPr>
          <p:cNvSpPr>
            <a:spLocks noGrp="1"/>
          </p:cNvSpPr>
          <p:nvPr>
            <p:ph type="dt" sz="half" idx="10"/>
          </p:nvPr>
        </p:nvSpPr>
        <p:spPr/>
        <p:txBody>
          <a:bodyPr/>
          <a:lstStyle/>
          <a:p>
            <a:r>
              <a:rPr lang="en-US"/>
              <a:t>6/28/2023</a:t>
            </a:r>
          </a:p>
        </p:txBody>
      </p:sp>
      <p:sp>
        <p:nvSpPr>
          <p:cNvPr id="6" name="Footer Placeholder 5">
            <a:extLst>
              <a:ext uri="{FF2B5EF4-FFF2-40B4-BE49-F238E27FC236}">
                <a16:creationId xmlns:a16="http://schemas.microsoft.com/office/drawing/2014/main" id="{A0275701-88B5-4B7F-AB26-63CCEFF1A68F}"/>
              </a:ext>
            </a:extLst>
          </p:cNvPr>
          <p:cNvSpPr>
            <a:spLocks noGrp="1"/>
          </p:cNvSpPr>
          <p:nvPr>
            <p:ph type="ftr" sz="quarter" idx="11"/>
          </p:nvPr>
        </p:nvSpPr>
        <p:spPr/>
        <p:txBody>
          <a:bodyPr/>
          <a:lstStyle/>
          <a:p>
            <a:r>
              <a:rPr lang="fr-FR"/>
              <a:t>2023 NSMMS &amp; CRASTE Joint Symposia</a:t>
            </a:r>
            <a:endParaRPr lang="en-US"/>
          </a:p>
        </p:txBody>
      </p:sp>
      <p:sp>
        <p:nvSpPr>
          <p:cNvPr id="7" name="Slide Number Placeholder 6">
            <a:extLst>
              <a:ext uri="{FF2B5EF4-FFF2-40B4-BE49-F238E27FC236}">
                <a16:creationId xmlns:a16="http://schemas.microsoft.com/office/drawing/2014/main" id="{0270BA92-0EB8-401D-AB04-A27BFF3E3944}"/>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190299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63405-B102-468B-9633-F3EC493A28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1D43A6-E9C3-497A-9078-44BDA50952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696712-15E5-401D-A4B0-EE993081AA6D}"/>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6865834B-1AB9-4289-9218-F0E93739E8D3}"/>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493A960E-3F60-483D-8AF6-2782CD8F2AF9}"/>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3232677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E2B4B-08A3-426E-B4A9-D24CD56AF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B5465E-E196-4BDE-93E1-14B473416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6C5E3-8F3E-4C00-8137-4B0D8BD6B488}"/>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0C39933D-76A9-4CA0-A34B-CB9B2B1F9FC1}"/>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ADCCB1CA-4231-44ED-AA33-B430433BC889}"/>
              </a:ext>
            </a:extLst>
          </p:cNvPr>
          <p:cNvSpPr>
            <a:spLocks noGrp="1"/>
          </p:cNvSpPr>
          <p:nvPr>
            <p:ph type="sldNum" sz="quarter" idx="12"/>
          </p:nvPr>
        </p:nvSpPr>
        <p:spPr/>
        <p:txBody>
          <a:bodyPr/>
          <a:lstStyle/>
          <a:p>
            <a:fld id="{9EA0AA33-E473-49C6-AC80-C15CA98F0D03}" type="slidenum">
              <a:rPr lang="en-US" smtClean="0"/>
              <a:t>‹#›</a:t>
            </a:fld>
            <a:endParaRPr lang="en-US"/>
          </a:p>
        </p:txBody>
      </p:sp>
    </p:spTree>
    <p:extLst>
      <p:ext uri="{BB962C8B-B14F-4D97-AF65-F5344CB8AC3E}">
        <p14:creationId xmlns:p14="http://schemas.microsoft.com/office/powerpoint/2010/main" val="313517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6/28/2023</a:t>
            </a:r>
          </a:p>
        </p:txBody>
      </p:sp>
      <p:sp>
        <p:nvSpPr>
          <p:cNvPr id="5" name="Footer Placeholder 4"/>
          <p:cNvSpPr>
            <a:spLocks noGrp="1"/>
          </p:cNvSpPr>
          <p:nvPr>
            <p:ph type="ftr" sz="quarter" idx="11"/>
          </p:nvPr>
        </p:nvSpPr>
        <p:spPr/>
        <p:txBody>
          <a:bodyPr/>
          <a:lstStyle/>
          <a:p>
            <a:r>
              <a:rPr lang="fr-FR"/>
              <a:t>2023 NSMMS &amp; CRASTE Joint Symposia</a:t>
            </a:r>
            <a:endParaRPr lang="en-US"/>
          </a:p>
        </p:txBody>
      </p:sp>
      <p:sp>
        <p:nvSpPr>
          <p:cNvPr id="6" name="Slide Number Placeholder 5"/>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229194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6/28/2023</a:t>
            </a:r>
          </a:p>
        </p:txBody>
      </p:sp>
      <p:sp>
        <p:nvSpPr>
          <p:cNvPr id="6" name="Footer Placeholder 5"/>
          <p:cNvSpPr>
            <a:spLocks noGrp="1"/>
          </p:cNvSpPr>
          <p:nvPr>
            <p:ph type="ftr" sz="quarter" idx="11"/>
          </p:nvPr>
        </p:nvSpPr>
        <p:spPr/>
        <p:txBody>
          <a:bodyPr/>
          <a:lstStyle/>
          <a:p>
            <a:r>
              <a:rPr lang="fr-FR"/>
              <a:t>2023 NSMMS &amp; CRASTE Joint Symposia</a:t>
            </a:r>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117869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6/28/2023</a:t>
            </a:r>
          </a:p>
        </p:txBody>
      </p:sp>
      <p:sp>
        <p:nvSpPr>
          <p:cNvPr id="8" name="Footer Placeholder 7"/>
          <p:cNvSpPr>
            <a:spLocks noGrp="1"/>
          </p:cNvSpPr>
          <p:nvPr>
            <p:ph type="ftr" sz="quarter" idx="11"/>
          </p:nvPr>
        </p:nvSpPr>
        <p:spPr/>
        <p:txBody>
          <a:bodyPr/>
          <a:lstStyle/>
          <a:p>
            <a:r>
              <a:rPr lang="fr-FR"/>
              <a:t>2023 NSMMS &amp; CRASTE Joint Symposia</a:t>
            </a:r>
            <a:endParaRPr lang="en-US"/>
          </a:p>
        </p:txBody>
      </p:sp>
      <p:sp>
        <p:nvSpPr>
          <p:cNvPr id="9" name="Slide Number Placeholder 8"/>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53970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6/28/2023</a:t>
            </a:r>
          </a:p>
        </p:txBody>
      </p:sp>
      <p:sp>
        <p:nvSpPr>
          <p:cNvPr id="4" name="Footer Placeholder 3"/>
          <p:cNvSpPr>
            <a:spLocks noGrp="1"/>
          </p:cNvSpPr>
          <p:nvPr>
            <p:ph type="ftr" sz="quarter" idx="11"/>
          </p:nvPr>
        </p:nvSpPr>
        <p:spPr/>
        <p:txBody>
          <a:bodyPr/>
          <a:lstStyle/>
          <a:p>
            <a:r>
              <a:rPr lang="fr-FR"/>
              <a:t>2023 NSMMS &amp; CRASTE Joint Symposia</a:t>
            </a:r>
            <a:endParaRPr lang="en-US"/>
          </a:p>
        </p:txBody>
      </p:sp>
      <p:sp>
        <p:nvSpPr>
          <p:cNvPr id="5" name="Slide Number Placeholder 4"/>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19112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6/28/2023</a:t>
            </a:r>
          </a:p>
        </p:txBody>
      </p:sp>
      <p:sp>
        <p:nvSpPr>
          <p:cNvPr id="3" name="Footer Placeholder 2"/>
          <p:cNvSpPr>
            <a:spLocks noGrp="1"/>
          </p:cNvSpPr>
          <p:nvPr>
            <p:ph type="ftr" sz="quarter" idx="11"/>
          </p:nvPr>
        </p:nvSpPr>
        <p:spPr/>
        <p:txBody>
          <a:bodyPr/>
          <a:lstStyle/>
          <a:p>
            <a:r>
              <a:rPr lang="fr-FR"/>
              <a:t>2023 NSMMS &amp; CRASTE Joint Symposia</a:t>
            </a:r>
            <a:endParaRPr lang="en-US"/>
          </a:p>
        </p:txBody>
      </p:sp>
      <p:sp>
        <p:nvSpPr>
          <p:cNvPr id="4" name="Slide Number Placeholder 3"/>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351567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6/28/2023</a:t>
            </a:r>
          </a:p>
        </p:txBody>
      </p:sp>
      <p:sp>
        <p:nvSpPr>
          <p:cNvPr id="6" name="Footer Placeholder 5"/>
          <p:cNvSpPr>
            <a:spLocks noGrp="1"/>
          </p:cNvSpPr>
          <p:nvPr>
            <p:ph type="ftr" sz="quarter" idx="11"/>
          </p:nvPr>
        </p:nvSpPr>
        <p:spPr/>
        <p:txBody>
          <a:bodyPr/>
          <a:lstStyle/>
          <a:p>
            <a:r>
              <a:rPr lang="fr-FR"/>
              <a:t>2023 NSMMS &amp; CRASTE Joint Symposia</a:t>
            </a:r>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746077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6/28/2023</a:t>
            </a:r>
          </a:p>
        </p:txBody>
      </p:sp>
      <p:sp>
        <p:nvSpPr>
          <p:cNvPr id="6" name="Footer Placeholder 5"/>
          <p:cNvSpPr>
            <a:spLocks noGrp="1"/>
          </p:cNvSpPr>
          <p:nvPr>
            <p:ph type="ftr" sz="quarter" idx="11"/>
          </p:nvPr>
        </p:nvSpPr>
        <p:spPr/>
        <p:txBody>
          <a:bodyPr/>
          <a:lstStyle/>
          <a:p>
            <a:r>
              <a:rPr lang="fr-FR"/>
              <a:t>2023 NSMMS &amp; CRASTE Joint Symposia</a:t>
            </a:r>
            <a:endParaRPr lang="en-US"/>
          </a:p>
        </p:txBody>
      </p:sp>
      <p:sp>
        <p:nvSpPr>
          <p:cNvPr id="7" name="Slide Number Placeholder 6"/>
          <p:cNvSpPr>
            <a:spLocks noGrp="1"/>
          </p:cNvSpPr>
          <p:nvPr>
            <p:ph type="sldNum" sz="quarter" idx="12"/>
          </p:nvPr>
        </p:nvSpPr>
        <p:spPr/>
        <p:txBody>
          <a:bodyPr/>
          <a:lstStyle/>
          <a:p>
            <a:fld id="{8454D69F-6BDB-A24B-9F6F-BE19DF86BD01}" type="slidenum">
              <a:rPr lang="en-US" smtClean="0"/>
              <a:t>‹#›</a:t>
            </a:fld>
            <a:endParaRPr lang="en-US"/>
          </a:p>
        </p:txBody>
      </p:sp>
    </p:spTree>
    <p:extLst>
      <p:ext uri="{BB962C8B-B14F-4D97-AF65-F5344CB8AC3E}">
        <p14:creationId xmlns:p14="http://schemas.microsoft.com/office/powerpoint/2010/main" val="98725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6/28/2023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2023 NSMMS &amp; CRASTE Joint Symposia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D69F-6BDB-A24B-9F6F-BE19DF86BD01}" type="slidenum">
              <a:rPr lang="en-US" smtClean="0"/>
              <a:t>‹#›</a:t>
            </a:fld>
            <a:endParaRPr lang="en-US"/>
          </a:p>
        </p:txBody>
      </p:sp>
    </p:spTree>
    <p:extLst>
      <p:ext uri="{BB962C8B-B14F-4D97-AF65-F5344CB8AC3E}">
        <p14:creationId xmlns:p14="http://schemas.microsoft.com/office/powerpoint/2010/main" val="35427068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385535-F3C0-4F73-B303-FB490DCFC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C345F7-B7C5-4349-9B07-9EB80D39B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0AE7C-0AC3-49A4-A05C-197A3850E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6/28/2023</a:t>
            </a:r>
          </a:p>
        </p:txBody>
      </p:sp>
      <p:sp>
        <p:nvSpPr>
          <p:cNvPr id="5" name="Footer Placeholder 4">
            <a:extLst>
              <a:ext uri="{FF2B5EF4-FFF2-40B4-BE49-F238E27FC236}">
                <a16:creationId xmlns:a16="http://schemas.microsoft.com/office/drawing/2014/main" id="{E00885C9-5754-4B89-B6AD-9910E4688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86E23F88-2FFA-4A1A-BBAF-797BB255B8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0AA33-E473-49C6-AC80-C15CA98F0D03}" type="slidenum">
              <a:rPr lang="en-US" smtClean="0"/>
              <a:t>‹#›</a:t>
            </a:fld>
            <a:endParaRPr lang="en-US"/>
          </a:p>
        </p:txBody>
      </p:sp>
    </p:spTree>
    <p:extLst>
      <p:ext uri="{BB962C8B-B14F-4D97-AF65-F5344CB8AC3E}">
        <p14:creationId xmlns:p14="http://schemas.microsoft.com/office/powerpoint/2010/main" val="1917532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mailto:richard.e.boothe@nasa.gov" TargetMode="External"/><Relationship Id="rId4" Type="http://schemas.openxmlformats.org/officeDocument/2006/relationships/hyperlink" Target="mailto:Justin.r.mcelderry@nasa.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AA76-C396-DE42-8B64-3554782CE7B1}"/>
              </a:ext>
            </a:extLst>
          </p:cNvPr>
          <p:cNvSpPr>
            <a:spLocks noGrp="1"/>
          </p:cNvSpPr>
          <p:nvPr>
            <p:ph type="title"/>
          </p:nvPr>
        </p:nvSpPr>
        <p:spPr>
          <a:xfrm>
            <a:off x="976751" y="2410235"/>
            <a:ext cx="10377050" cy="2880222"/>
          </a:xfrm>
        </p:spPr>
        <p:txBody>
          <a:bodyPr>
            <a:normAutofit fontScale="90000"/>
          </a:bodyPr>
          <a:lstStyle/>
          <a:p>
            <a:pPr algn="ctr"/>
            <a:r>
              <a:rPr lang="en-US" sz="4900" dirty="0">
                <a:solidFill>
                  <a:schemeClr val="bg1">
                    <a:lumMod val="95000"/>
                  </a:schemeClr>
                </a:solidFill>
              </a:rPr>
              <a:t>AM Powder Flowability Capabilities at NASA Marshall Space Flight Center (MSFC)</a:t>
            </a:r>
            <a:br>
              <a:rPr lang="en-US" sz="3600" dirty="0">
                <a:solidFill>
                  <a:schemeClr val="bg1">
                    <a:lumMod val="95000"/>
                  </a:schemeClr>
                </a:solidFill>
              </a:rPr>
            </a:br>
            <a:br>
              <a:rPr lang="en-US" sz="3600" dirty="0">
                <a:solidFill>
                  <a:schemeClr val="bg1">
                    <a:lumMod val="95000"/>
                  </a:schemeClr>
                </a:solidFill>
              </a:rPr>
            </a:br>
            <a:r>
              <a:rPr lang="en-US" sz="3600" dirty="0">
                <a:solidFill>
                  <a:schemeClr val="bg1">
                    <a:lumMod val="95000"/>
                  </a:schemeClr>
                </a:solidFill>
              </a:rPr>
              <a:t>NASA Marshall Space Flight Center</a:t>
            </a:r>
            <a:br>
              <a:rPr lang="en-US" sz="3600" dirty="0">
                <a:solidFill>
                  <a:schemeClr val="bg1">
                    <a:lumMod val="95000"/>
                  </a:schemeClr>
                </a:solidFill>
              </a:rPr>
            </a:br>
            <a:r>
              <a:rPr lang="en-US" sz="3600" dirty="0">
                <a:solidFill>
                  <a:schemeClr val="bg1">
                    <a:lumMod val="95000"/>
                  </a:schemeClr>
                </a:solidFill>
              </a:rPr>
              <a:t>Contamination Control Team</a:t>
            </a:r>
            <a:br>
              <a:rPr lang="en-US" sz="2900" dirty="0">
                <a:solidFill>
                  <a:schemeClr val="bg1">
                    <a:lumMod val="95000"/>
                  </a:schemeClr>
                </a:solidFill>
              </a:rPr>
            </a:br>
            <a:br>
              <a:rPr lang="en-US" sz="3600" dirty="0">
                <a:solidFill>
                  <a:schemeClr val="bg1">
                    <a:lumMod val="95000"/>
                  </a:schemeClr>
                </a:solidFill>
              </a:rPr>
            </a:br>
            <a:r>
              <a:rPr lang="en-US" sz="2800" dirty="0">
                <a:solidFill>
                  <a:schemeClr val="bg1">
                    <a:lumMod val="95000"/>
                  </a:schemeClr>
                </a:solidFill>
              </a:rPr>
              <a:t>Justin McElderry (EM22)</a:t>
            </a:r>
            <a:br>
              <a:rPr lang="en-US" sz="2800" dirty="0">
                <a:solidFill>
                  <a:schemeClr val="bg1">
                    <a:lumMod val="95000"/>
                  </a:schemeClr>
                </a:solidFill>
              </a:rPr>
            </a:br>
            <a:r>
              <a:rPr lang="en-US" sz="2800" dirty="0">
                <a:solidFill>
                  <a:schemeClr val="bg1">
                    <a:lumMod val="95000"/>
                  </a:schemeClr>
                </a:solidFill>
              </a:rPr>
              <a:t>Richard Boothe (EM22)</a:t>
            </a:r>
            <a:br>
              <a:rPr lang="en-US" sz="2800" dirty="0">
                <a:solidFill>
                  <a:schemeClr val="bg1">
                    <a:lumMod val="95000"/>
                  </a:schemeClr>
                </a:solidFill>
              </a:rPr>
            </a:br>
            <a:br>
              <a:rPr lang="en-US" sz="2800" dirty="0">
                <a:solidFill>
                  <a:schemeClr val="bg1">
                    <a:lumMod val="95000"/>
                  </a:schemeClr>
                </a:solidFill>
              </a:rPr>
            </a:br>
            <a:r>
              <a:rPr lang="en-US" sz="2800" dirty="0">
                <a:solidFill>
                  <a:schemeClr val="bg1">
                    <a:lumMod val="95000"/>
                  </a:schemeClr>
                </a:solidFill>
              </a:rPr>
              <a:t>2022 The NSMMS &amp; CRASTE Joint Symposia</a:t>
            </a:r>
          </a:p>
        </p:txBody>
      </p:sp>
      <p:pic>
        <p:nvPicPr>
          <p:cNvPr id="7" name="Picture 6">
            <a:extLst>
              <a:ext uri="{FF2B5EF4-FFF2-40B4-BE49-F238E27FC236}">
                <a16:creationId xmlns:a16="http://schemas.microsoft.com/office/drawing/2014/main" id="{96CD743C-EB7B-4CED-9EB0-0FAC91AF6823}"/>
              </a:ext>
            </a:extLst>
          </p:cNvPr>
          <p:cNvPicPr>
            <a:picLocks noChangeAspect="1"/>
          </p:cNvPicPr>
          <p:nvPr/>
        </p:nvPicPr>
        <p:blipFill>
          <a:blip r:embed="rId4"/>
          <a:stretch>
            <a:fillRect/>
          </a:stretch>
        </p:blipFill>
        <p:spPr>
          <a:xfrm>
            <a:off x="10941204" y="38508"/>
            <a:ext cx="1137424" cy="1137424"/>
          </a:xfrm>
          <a:prstGeom prst="rect">
            <a:avLst/>
          </a:prstGeom>
        </p:spPr>
      </p:pic>
      <p:pic>
        <p:nvPicPr>
          <p:cNvPr id="8" name="Picture 7">
            <a:extLst>
              <a:ext uri="{FF2B5EF4-FFF2-40B4-BE49-F238E27FC236}">
                <a16:creationId xmlns:a16="http://schemas.microsoft.com/office/drawing/2014/main" id="{856FF8D9-B988-475B-A0B7-29E37B76EAE6}"/>
              </a:ext>
            </a:extLst>
          </p:cNvPr>
          <p:cNvPicPr>
            <a:picLocks noChangeAspect="1"/>
          </p:cNvPicPr>
          <p:nvPr/>
        </p:nvPicPr>
        <p:blipFill>
          <a:blip r:embed="rId5"/>
          <a:stretch>
            <a:fillRect/>
          </a:stretch>
        </p:blipFill>
        <p:spPr>
          <a:xfrm>
            <a:off x="-586885" y="-81368"/>
            <a:ext cx="2754352" cy="1377176"/>
          </a:xfrm>
          <a:prstGeom prst="rect">
            <a:avLst/>
          </a:prstGeom>
        </p:spPr>
      </p:pic>
      <p:sp>
        <p:nvSpPr>
          <p:cNvPr id="4" name="Date Placeholder 3">
            <a:extLst>
              <a:ext uri="{FF2B5EF4-FFF2-40B4-BE49-F238E27FC236}">
                <a16:creationId xmlns:a16="http://schemas.microsoft.com/office/drawing/2014/main" id="{DD63D7DA-7DC4-4FA3-A30F-1CDE71147EEF}"/>
              </a:ext>
            </a:extLst>
          </p:cNvPr>
          <p:cNvSpPr>
            <a:spLocks noGrp="1"/>
          </p:cNvSpPr>
          <p:nvPr>
            <p:ph type="dt" sz="half" idx="10"/>
          </p:nvPr>
        </p:nvSpPr>
        <p:spPr>
          <a:xfrm>
            <a:off x="838201" y="6222321"/>
            <a:ext cx="2743200" cy="365125"/>
          </a:xfrm>
        </p:spPr>
        <p:txBody>
          <a:bodyPr/>
          <a:lstStyle/>
          <a:p>
            <a:r>
              <a:rPr lang="en-US"/>
              <a:t>6/28/2023</a:t>
            </a:r>
            <a:endParaRPr lang="en-US" dirty="0"/>
          </a:p>
        </p:txBody>
      </p:sp>
      <p:sp>
        <p:nvSpPr>
          <p:cNvPr id="5" name="Footer Placeholder 4">
            <a:extLst>
              <a:ext uri="{FF2B5EF4-FFF2-40B4-BE49-F238E27FC236}">
                <a16:creationId xmlns:a16="http://schemas.microsoft.com/office/drawing/2014/main" id="{AE56EAC7-7F6C-493B-B537-26A24A3D0EBC}"/>
              </a:ext>
            </a:extLst>
          </p:cNvPr>
          <p:cNvSpPr>
            <a:spLocks noGrp="1"/>
          </p:cNvSpPr>
          <p:nvPr>
            <p:ph type="ftr" sz="quarter" idx="11"/>
          </p:nvPr>
        </p:nvSpPr>
        <p:spPr>
          <a:xfrm>
            <a:off x="4038601" y="6222321"/>
            <a:ext cx="4114800" cy="365125"/>
          </a:xfrm>
        </p:spPr>
        <p:txBody>
          <a:bodyPr/>
          <a:lstStyle/>
          <a:p>
            <a:r>
              <a:rPr lang="fr-FR"/>
              <a:t>2023 NSMMS &amp; CRASTE Joint Symposia</a:t>
            </a:r>
            <a:endParaRPr lang="en-US"/>
          </a:p>
        </p:txBody>
      </p:sp>
      <p:sp>
        <p:nvSpPr>
          <p:cNvPr id="9" name="Slide Number Placeholder 8">
            <a:extLst>
              <a:ext uri="{FF2B5EF4-FFF2-40B4-BE49-F238E27FC236}">
                <a16:creationId xmlns:a16="http://schemas.microsoft.com/office/drawing/2014/main" id="{9475E7FF-C020-4F46-BC92-9F6E8FE00FF0}"/>
              </a:ext>
            </a:extLst>
          </p:cNvPr>
          <p:cNvSpPr>
            <a:spLocks noGrp="1"/>
          </p:cNvSpPr>
          <p:nvPr>
            <p:ph type="sldNum" sz="quarter" idx="12"/>
          </p:nvPr>
        </p:nvSpPr>
        <p:spPr>
          <a:xfrm>
            <a:off x="8610601" y="6222321"/>
            <a:ext cx="2743200" cy="365125"/>
          </a:xfrm>
        </p:spPr>
        <p:txBody>
          <a:bodyPr/>
          <a:lstStyle/>
          <a:p>
            <a:fld id="{8454D69F-6BDB-A24B-9F6F-BE19DF86BD01}" type="slidenum">
              <a:rPr lang="en-US" smtClean="0"/>
              <a:t>1</a:t>
            </a:fld>
            <a:endParaRPr lang="en-US"/>
          </a:p>
        </p:txBody>
      </p:sp>
      <p:sp>
        <p:nvSpPr>
          <p:cNvPr id="10" name="TextBox 9">
            <a:extLst>
              <a:ext uri="{FF2B5EF4-FFF2-40B4-BE49-F238E27FC236}">
                <a16:creationId xmlns:a16="http://schemas.microsoft.com/office/drawing/2014/main" id="{A186BA6C-5BD2-4792-88B6-A22606D3CE01}"/>
              </a:ext>
            </a:extLst>
          </p:cNvPr>
          <p:cNvSpPr txBox="1"/>
          <p:nvPr/>
        </p:nvSpPr>
        <p:spPr>
          <a:xfrm>
            <a:off x="-586885" y="6524760"/>
            <a:ext cx="7595369" cy="369332"/>
          </a:xfrm>
          <a:prstGeom prst="rect">
            <a:avLst/>
          </a:prstGeom>
          <a:noFill/>
        </p:spPr>
        <p:txBody>
          <a:bodyPr wrap="square">
            <a:spAutoFit/>
          </a:bodyPr>
          <a:lstStyle/>
          <a:p>
            <a:pPr algn="ctr"/>
            <a:r>
              <a:rPr lang="en-US">
                <a:solidFill>
                  <a:srgbClr val="FF0000"/>
                </a:solidFill>
              </a:rPr>
              <a:t>Statement A: Approved for public release; distribution is unlimited.</a:t>
            </a:r>
          </a:p>
        </p:txBody>
      </p:sp>
    </p:spTree>
    <p:extLst>
      <p:ext uri="{BB962C8B-B14F-4D97-AF65-F5344CB8AC3E}">
        <p14:creationId xmlns:p14="http://schemas.microsoft.com/office/powerpoint/2010/main" val="4256885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Ro-Tap Sieve Shaker</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825625"/>
            <a:ext cx="6711950" cy="4400672"/>
          </a:xfrm>
        </p:spPr>
        <p:txBody>
          <a:bodyPr>
            <a:normAutofit/>
          </a:bodyPr>
          <a:lstStyle/>
          <a:p>
            <a:r>
              <a:rPr lang="en-US"/>
              <a:t>A measured quantity (weight) of powder is passed through a series of nested sieves with different mesh sizes (coarsest on top, finest at the bottom)</a:t>
            </a:r>
          </a:p>
          <a:p>
            <a:pPr lvl="1"/>
            <a:r>
              <a:rPr lang="en-US"/>
              <a:t>Fractions of powder collected on each screen are weighed</a:t>
            </a:r>
          </a:p>
          <a:p>
            <a:r>
              <a:rPr lang="en-US"/>
              <a:t>Vigorous tapping and rotational motion cause the powder to flow through the screens (see right)</a:t>
            </a:r>
          </a:p>
          <a:p>
            <a:endParaRPr lang="en-US"/>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pic>
        <p:nvPicPr>
          <p:cNvPr id="5" name="Picture 4">
            <a:extLst>
              <a:ext uri="{FF2B5EF4-FFF2-40B4-BE49-F238E27FC236}">
                <a16:creationId xmlns:a16="http://schemas.microsoft.com/office/drawing/2014/main" id="{6D730220-56B6-4336-960F-6CFD6CC1604B}"/>
              </a:ext>
            </a:extLst>
          </p:cNvPr>
          <p:cNvPicPr>
            <a:picLocks noChangeAspect="1"/>
          </p:cNvPicPr>
          <p:nvPr/>
        </p:nvPicPr>
        <p:blipFill>
          <a:blip r:embed="rId5"/>
          <a:stretch>
            <a:fillRect/>
          </a:stretch>
        </p:blipFill>
        <p:spPr>
          <a:xfrm>
            <a:off x="8018662" y="1398076"/>
            <a:ext cx="3470670" cy="2423711"/>
          </a:xfrm>
          <a:prstGeom prst="rect">
            <a:avLst/>
          </a:prstGeom>
        </p:spPr>
      </p:pic>
      <p:pic>
        <p:nvPicPr>
          <p:cNvPr id="11" name="Picture 10">
            <a:extLst>
              <a:ext uri="{FF2B5EF4-FFF2-40B4-BE49-F238E27FC236}">
                <a16:creationId xmlns:a16="http://schemas.microsoft.com/office/drawing/2014/main" id="{680A57EC-8E2A-47DA-ADA9-80CF87C73544}"/>
              </a:ext>
            </a:extLst>
          </p:cNvPr>
          <p:cNvPicPr>
            <a:picLocks noChangeAspect="1"/>
          </p:cNvPicPr>
          <p:nvPr/>
        </p:nvPicPr>
        <p:blipFill>
          <a:blip r:embed="rId6"/>
          <a:stretch>
            <a:fillRect/>
          </a:stretch>
        </p:blipFill>
        <p:spPr>
          <a:xfrm>
            <a:off x="8018662" y="4114543"/>
            <a:ext cx="3470431" cy="1949050"/>
          </a:xfrm>
          <a:prstGeom prst="rect">
            <a:avLst/>
          </a:prstGeom>
        </p:spPr>
      </p:pic>
      <p:sp>
        <p:nvSpPr>
          <p:cNvPr id="3" name="Date Placeholder 2">
            <a:extLst>
              <a:ext uri="{FF2B5EF4-FFF2-40B4-BE49-F238E27FC236}">
                <a16:creationId xmlns:a16="http://schemas.microsoft.com/office/drawing/2014/main" id="{547A8E70-92B9-47F9-B9F0-0D66C35E45D2}"/>
              </a:ext>
            </a:extLst>
          </p:cNvPr>
          <p:cNvSpPr>
            <a:spLocks noGrp="1"/>
          </p:cNvSpPr>
          <p:nvPr>
            <p:ph type="dt" sz="half" idx="10"/>
          </p:nvPr>
        </p:nvSpPr>
        <p:spPr/>
        <p:txBody>
          <a:bodyPr/>
          <a:lstStyle/>
          <a:p>
            <a:r>
              <a:rPr lang="en-US"/>
              <a:t>6/28/2023</a:t>
            </a:r>
          </a:p>
        </p:txBody>
      </p:sp>
      <p:sp>
        <p:nvSpPr>
          <p:cNvPr id="6" name="Footer Placeholder 5">
            <a:extLst>
              <a:ext uri="{FF2B5EF4-FFF2-40B4-BE49-F238E27FC236}">
                <a16:creationId xmlns:a16="http://schemas.microsoft.com/office/drawing/2014/main" id="{ABD53DB2-DB54-4033-A7B5-A03E1E7F481B}"/>
              </a:ext>
            </a:extLst>
          </p:cNvPr>
          <p:cNvSpPr>
            <a:spLocks noGrp="1"/>
          </p:cNvSpPr>
          <p:nvPr>
            <p:ph type="ftr" sz="quarter" idx="11"/>
          </p:nvPr>
        </p:nvSpPr>
        <p:spPr/>
        <p:txBody>
          <a:bodyPr/>
          <a:lstStyle/>
          <a:p>
            <a:r>
              <a:rPr lang="fr-FR"/>
              <a:t>2023 NSMMS &amp; CRASTE Joint Symposia</a:t>
            </a:r>
            <a:endParaRPr lang="en-US"/>
          </a:p>
        </p:txBody>
      </p:sp>
      <p:sp>
        <p:nvSpPr>
          <p:cNvPr id="9" name="Slide Number Placeholder 8">
            <a:extLst>
              <a:ext uri="{FF2B5EF4-FFF2-40B4-BE49-F238E27FC236}">
                <a16:creationId xmlns:a16="http://schemas.microsoft.com/office/drawing/2014/main" id="{891691AA-732E-4938-95D5-9823D116264A}"/>
              </a:ext>
            </a:extLst>
          </p:cNvPr>
          <p:cNvSpPr>
            <a:spLocks noGrp="1"/>
          </p:cNvSpPr>
          <p:nvPr>
            <p:ph type="sldNum" sz="quarter" idx="12"/>
          </p:nvPr>
        </p:nvSpPr>
        <p:spPr/>
        <p:txBody>
          <a:bodyPr/>
          <a:lstStyle/>
          <a:p>
            <a:fld id="{8454D69F-6BDB-A24B-9F6F-BE19DF86BD01}" type="slidenum">
              <a:rPr lang="en-US" smtClean="0"/>
              <a:t>10</a:t>
            </a:fld>
            <a:endParaRPr lang="en-US"/>
          </a:p>
        </p:txBody>
      </p:sp>
      <p:sp>
        <p:nvSpPr>
          <p:cNvPr id="14" name="TextBox 13">
            <a:extLst>
              <a:ext uri="{FF2B5EF4-FFF2-40B4-BE49-F238E27FC236}">
                <a16:creationId xmlns:a16="http://schemas.microsoft.com/office/drawing/2014/main" id="{DFAD090E-44DF-41E2-B608-F86ED94F29C6}"/>
              </a:ext>
            </a:extLst>
          </p:cNvPr>
          <p:cNvSpPr txBox="1"/>
          <p:nvPr/>
        </p:nvSpPr>
        <p:spPr>
          <a:xfrm>
            <a:off x="7255051" y="3797951"/>
            <a:ext cx="4997652" cy="307777"/>
          </a:xfrm>
          <a:prstGeom prst="rect">
            <a:avLst/>
          </a:prstGeom>
          <a:noFill/>
        </p:spPr>
        <p:txBody>
          <a:bodyPr wrap="square" lIns="91440" tIns="45720" rIns="91440" bIns="45720" anchor="t">
            <a:spAutoFit/>
          </a:bodyPr>
          <a:lstStyle/>
          <a:p>
            <a:pPr algn="ctr"/>
            <a:r>
              <a:rPr lang="en-US" sz="1400"/>
              <a:t>RC-Tap machine used for density</a:t>
            </a:r>
          </a:p>
        </p:txBody>
      </p:sp>
      <p:sp>
        <p:nvSpPr>
          <p:cNvPr id="10" name="TextBox 9">
            <a:extLst>
              <a:ext uri="{FF2B5EF4-FFF2-40B4-BE49-F238E27FC236}">
                <a16:creationId xmlns:a16="http://schemas.microsoft.com/office/drawing/2014/main" id="{9E4E5A5F-C70D-6F69-77A6-A11FDA69B959}"/>
              </a:ext>
            </a:extLst>
          </p:cNvPr>
          <p:cNvSpPr txBox="1"/>
          <p:nvPr/>
        </p:nvSpPr>
        <p:spPr>
          <a:xfrm>
            <a:off x="7197177" y="6045368"/>
            <a:ext cx="4997652" cy="307777"/>
          </a:xfrm>
          <a:prstGeom prst="rect">
            <a:avLst/>
          </a:prstGeom>
          <a:noFill/>
        </p:spPr>
        <p:txBody>
          <a:bodyPr wrap="square" lIns="91440" tIns="45720" rIns="91440" bIns="45720" anchor="t">
            <a:spAutoFit/>
          </a:bodyPr>
          <a:lstStyle/>
          <a:p>
            <a:pPr algn="ctr"/>
            <a:r>
              <a:rPr lang="en-US" sz="1400"/>
              <a:t>RC-Tap machine used for density</a:t>
            </a:r>
          </a:p>
        </p:txBody>
      </p:sp>
    </p:spTree>
    <p:extLst>
      <p:ext uri="{BB962C8B-B14F-4D97-AF65-F5344CB8AC3E}">
        <p14:creationId xmlns:p14="http://schemas.microsoft.com/office/powerpoint/2010/main" val="389492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57DE20-3D79-4D25-82DA-BA3D900DD4B0}"/>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11F215A-60B6-4A2A-B3EF-695C780BF6B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AFCC25CA-F121-4762-8596-9315FD1EC3B5}"/>
              </a:ext>
            </a:extLst>
          </p:cNvPr>
          <p:cNvSpPr>
            <a:spLocks noGrp="1"/>
          </p:cNvSpPr>
          <p:nvPr>
            <p:ph type="title"/>
          </p:nvPr>
        </p:nvSpPr>
        <p:spPr>
          <a:xfrm>
            <a:off x="838200" y="2766218"/>
            <a:ext cx="10515600" cy="1325563"/>
          </a:xfrm>
        </p:spPr>
        <p:txBody>
          <a:bodyPr>
            <a:normAutofit fontScale="90000"/>
          </a:bodyPr>
          <a:lstStyle/>
          <a:p>
            <a:pPr algn="ctr"/>
            <a:r>
              <a:rPr lang="en-US" sz="5400"/>
              <a:t>Testing Methods:</a:t>
            </a:r>
            <a:br>
              <a:rPr lang="en-US" sz="5400"/>
            </a:br>
            <a:r>
              <a:rPr lang="en-US" sz="5400"/>
              <a:t>Powder Size, Shape, and Flowability</a:t>
            </a:r>
          </a:p>
        </p:txBody>
      </p:sp>
      <p:pic>
        <p:nvPicPr>
          <p:cNvPr id="7" name="Picture 6">
            <a:extLst>
              <a:ext uri="{FF2B5EF4-FFF2-40B4-BE49-F238E27FC236}">
                <a16:creationId xmlns:a16="http://schemas.microsoft.com/office/drawing/2014/main" id="{20845674-3B3E-4A7E-95EE-535484D8A9B1}"/>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9" name="Picture 8">
            <a:extLst>
              <a:ext uri="{FF2B5EF4-FFF2-40B4-BE49-F238E27FC236}">
                <a16:creationId xmlns:a16="http://schemas.microsoft.com/office/drawing/2014/main" id="{CD97D4AE-93FA-429B-8EE0-025A3C774F3A}"/>
              </a:ext>
            </a:extLst>
          </p:cNvPr>
          <p:cNvPicPr>
            <a:picLocks noChangeAspect="1"/>
          </p:cNvPicPr>
          <p:nvPr/>
        </p:nvPicPr>
        <p:blipFill>
          <a:blip r:embed="rId3"/>
          <a:stretch>
            <a:fillRect/>
          </a:stretch>
        </p:blipFill>
        <p:spPr>
          <a:xfrm>
            <a:off x="-586885" y="-81368"/>
            <a:ext cx="2754352" cy="1377176"/>
          </a:xfrm>
          <a:prstGeom prst="rect">
            <a:avLst/>
          </a:prstGeom>
        </p:spPr>
      </p:pic>
      <p:sp>
        <p:nvSpPr>
          <p:cNvPr id="2" name="Date Placeholder 1">
            <a:extLst>
              <a:ext uri="{FF2B5EF4-FFF2-40B4-BE49-F238E27FC236}">
                <a16:creationId xmlns:a16="http://schemas.microsoft.com/office/drawing/2014/main" id="{EEEA160F-6BB9-48DA-8A8E-56A5549A50BE}"/>
              </a:ext>
            </a:extLst>
          </p:cNvPr>
          <p:cNvSpPr>
            <a:spLocks noGrp="1"/>
          </p:cNvSpPr>
          <p:nvPr>
            <p:ph type="dt" sz="half" idx="10"/>
          </p:nvPr>
        </p:nvSpPr>
        <p:spPr/>
        <p:txBody>
          <a:bodyPr/>
          <a:lstStyle/>
          <a:p>
            <a:r>
              <a:rPr lang="en-US"/>
              <a:t>6/28/2023</a:t>
            </a:r>
          </a:p>
        </p:txBody>
      </p:sp>
      <p:sp>
        <p:nvSpPr>
          <p:cNvPr id="4" name="Footer Placeholder 3">
            <a:extLst>
              <a:ext uri="{FF2B5EF4-FFF2-40B4-BE49-F238E27FC236}">
                <a16:creationId xmlns:a16="http://schemas.microsoft.com/office/drawing/2014/main" id="{820D5FA0-B15B-49CD-9FDB-C779B7E6D2E8}"/>
              </a:ext>
            </a:extLst>
          </p:cNvPr>
          <p:cNvSpPr>
            <a:spLocks noGrp="1"/>
          </p:cNvSpPr>
          <p:nvPr>
            <p:ph type="ftr" sz="quarter" idx="11"/>
          </p:nvPr>
        </p:nvSpPr>
        <p:spPr/>
        <p:txBody>
          <a:bodyPr/>
          <a:lstStyle/>
          <a:p>
            <a:r>
              <a:rPr lang="fr-FR"/>
              <a:t>2023 NSMMS &amp; CRASTE Joint Symposia</a:t>
            </a:r>
            <a:endParaRPr lang="en-US"/>
          </a:p>
        </p:txBody>
      </p:sp>
      <p:sp>
        <p:nvSpPr>
          <p:cNvPr id="5" name="Slide Number Placeholder 4">
            <a:extLst>
              <a:ext uri="{FF2B5EF4-FFF2-40B4-BE49-F238E27FC236}">
                <a16:creationId xmlns:a16="http://schemas.microsoft.com/office/drawing/2014/main" id="{46EFD1BD-2BB2-4AE7-B81C-C87344BB2E1E}"/>
              </a:ext>
            </a:extLst>
          </p:cNvPr>
          <p:cNvSpPr>
            <a:spLocks noGrp="1"/>
          </p:cNvSpPr>
          <p:nvPr>
            <p:ph type="sldNum" sz="quarter" idx="12"/>
          </p:nvPr>
        </p:nvSpPr>
        <p:spPr/>
        <p:txBody>
          <a:bodyPr/>
          <a:lstStyle/>
          <a:p>
            <a:fld id="{8454D69F-6BDB-A24B-9F6F-BE19DF86BD01}" type="slidenum">
              <a:rPr lang="en-US" smtClean="0"/>
              <a:t>11</a:t>
            </a:fld>
            <a:endParaRPr lang="en-US"/>
          </a:p>
        </p:txBody>
      </p:sp>
    </p:spTree>
    <p:extLst>
      <p:ext uri="{BB962C8B-B14F-4D97-AF65-F5344CB8AC3E}">
        <p14:creationId xmlns:p14="http://schemas.microsoft.com/office/powerpoint/2010/main" val="172227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Light Scattering Analyzer</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199" y="1825625"/>
            <a:ext cx="7325140" cy="4400672"/>
          </a:xfrm>
        </p:spPr>
        <p:txBody>
          <a:bodyPr>
            <a:normAutofit fontScale="92500" lnSpcReduction="20000"/>
          </a:bodyPr>
          <a:lstStyle/>
          <a:p>
            <a:r>
              <a:rPr lang="en-US" dirty="0"/>
              <a:t>Uses laser diffraction to measure the particle size and particle size distribution of materials</a:t>
            </a:r>
          </a:p>
          <a:p>
            <a:r>
              <a:rPr lang="en-US" dirty="0"/>
              <a:t>Does this by measuring the intensity of light scattered as a laser beam passes through a powder sample that has been dispersed in liquid (distilled water for this study)</a:t>
            </a:r>
          </a:p>
          <a:p>
            <a:r>
              <a:rPr lang="en-US" dirty="0"/>
              <a:t>Instrument analyzes/processes the light scattering pattern caused by the powder particles</a:t>
            </a:r>
          </a:p>
          <a:p>
            <a:r>
              <a:rPr lang="en-US" dirty="0"/>
              <a:t>30 seconds per test; 5 scans for each sample; 600 mL of distilled water</a:t>
            </a:r>
          </a:p>
          <a:p>
            <a:r>
              <a:rPr lang="en-US" dirty="0"/>
              <a:t>Helps calculate size of powder and the particle size distribution </a:t>
            </a:r>
          </a:p>
          <a:p>
            <a:endParaRPr lang="en-US" dirty="0"/>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pic>
        <p:nvPicPr>
          <p:cNvPr id="9" name="Picture 8">
            <a:extLst>
              <a:ext uri="{FF2B5EF4-FFF2-40B4-BE49-F238E27FC236}">
                <a16:creationId xmlns:a16="http://schemas.microsoft.com/office/drawing/2014/main" id="{65661C1E-C42D-4AC1-A7E1-A5CA685B296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5" b="97737" l="259" r="99741">
                        <a14:foregroundMark x1="3632" y1="18519" x2="19844" y2="87037"/>
                        <a14:foregroundMark x1="4150" y1="1440" x2="8301" y2="79012"/>
                        <a14:foregroundMark x1="8949" y1="11728" x2="29961" y2="11523"/>
                        <a14:foregroundMark x1="29961" y1="11523" x2="60830" y2="11523"/>
                        <a14:foregroundMark x1="48768" y1="10082" x2="80285" y2="20988"/>
                        <a14:foregroundMark x1="80285" y1="20988" x2="87549" y2="27366"/>
                        <a14:foregroundMark x1="74708" y1="28189" x2="91440" y2="42798"/>
                        <a14:foregroundMark x1="89364" y1="44444" x2="93385" y2="51440"/>
                        <a14:foregroundMark x1="92348" y1="50206" x2="98703" y2="77984"/>
                        <a14:foregroundMark x1="98703" y1="77984" x2="98703" y2="78807"/>
                        <a14:foregroundMark x1="95720" y1="86214" x2="91310" y2="93621"/>
                        <a14:foregroundMark x1="95460" y1="94650" x2="25032" y2="92387"/>
                        <a14:foregroundMark x1="2075" y1="93621" x2="16083" y2="98148"/>
                        <a14:foregroundMark x1="519" y1="81276" x2="389" y2="73457"/>
                        <a14:foregroundMark x1="92607" y1="40535" x2="99741" y2="50206"/>
                        <a14:backgroundMark x1="94942" y1="3086" x2="84176" y2="16049"/>
                        <a14:backgroundMark x1="84176" y1="16049" x2="95331" y2="9877"/>
                        <a14:backgroundMark x1="95331" y1="9877" x2="95201" y2="6173"/>
                      </a14:backgroundRemoval>
                    </a14:imgEffect>
                  </a14:imgLayer>
                </a14:imgProps>
              </a:ext>
            </a:extLst>
          </a:blip>
          <a:stretch>
            <a:fillRect/>
          </a:stretch>
        </p:blipFill>
        <p:spPr>
          <a:xfrm>
            <a:off x="8345836" y="1971465"/>
            <a:ext cx="3495385" cy="2203317"/>
          </a:xfrm>
          <a:prstGeom prst="rect">
            <a:avLst/>
          </a:prstGeom>
        </p:spPr>
      </p:pic>
      <p:sp>
        <p:nvSpPr>
          <p:cNvPr id="3" name="Date Placeholder 2">
            <a:extLst>
              <a:ext uri="{FF2B5EF4-FFF2-40B4-BE49-F238E27FC236}">
                <a16:creationId xmlns:a16="http://schemas.microsoft.com/office/drawing/2014/main" id="{49CE3875-7788-4108-85ED-F40BD87BE7AD}"/>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E8642852-8D89-42BC-B24E-9DCAC073E184}"/>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D25A1F82-4C85-4E74-8198-F7A21B52CD32}"/>
              </a:ext>
            </a:extLst>
          </p:cNvPr>
          <p:cNvSpPr>
            <a:spLocks noGrp="1"/>
          </p:cNvSpPr>
          <p:nvPr>
            <p:ph type="sldNum" sz="quarter" idx="12"/>
          </p:nvPr>
        </p:nvSpPr>
        <p:spPr/>
        <p:txBody>
          <a:bodyPr/>
          <a:lstStyle/>
          <a:p>
            <a:fld id="{8454D69F-6BDB-A24B-9F6F-BE19DF86BD01}" type="slidenum">
              <a:rPr lang="en-US" smtClean="0"/>
              <a:t>12</a:t>
            </a:fld>
            <a:endParaRPr lang="en-US"/>
          </a:p>
        </p:txBody>
      </p:sp>
      <p:sp>
        <p:nvSpPr>
          <p:cNvPr id="14" name="TextBox 13">
            <a:extLst>
              <a:ext uri="{FF2B5EF4-FFF2-40B4-BE49-F238E27FC236}">
                <a16:creationId xmlns:a16="http://schemas.microsoft.com/office/drawing/2014/main" id="{BFF16BD4-F958-4543-8468-5BB3EBDB5011}"/>
              </a:ext>
            </a:extLst>
          </p:cNvPr>
          <p:cNvSpPr txBox="1"/>
          <p:nvPr/>
        </p:nvSpPr>
        <p:spPr>
          <a:xfrm>
            <a:off x="7483374" y="4139301"/>
            <a:ext cx="4997652" cy="369332"/>
          </a:xfrm>
          <a:prstGeom prst="rect">
            <a:avLst/>
          </a:prstGeom>
          <a:noFill/>
        </p:spPr>
        <p:txBody>
          <a:bodyPr wrap="square">
            <a:spAutoFit/>
          </a:bodyPr>
          <a:lstStyle/>
          <a:p>
            <a:pPr algn="ctr"/>
            <a:r>
              <a:rPr lang="en-US"/>
              <a:t>Light Scattering Analyzer that MSFC uses</a:t>
            </a:r>
          </a:p>
        </p:txBody>
      </p:sp>
    </p:spTree>
    <p:extLst>
      <p:ext uri="{BB962C8B-B14F-4D97-AF65-F5344CB8AC3E}">
        <p14:creationId xmlns:p14="http://schemas.microsoft.com/office/powerpoint/2010/main" val="293115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1250796" y="158924"/>
            <a:ext cx="9690408" cy="1184894"/>
          </a:xfrm>
        </p:spPr>
        <p:txBody>
          <a:bodyPr>
            <a:normAutofit fontScale="90000"/>
          </a:bodyPr>
          <a:lstStyle/>
          <a:p>
            <a:pPr algn="ctr"/>
            <a:r>
              <a:rPr lang="en-US" sz="5400">
                <a:solidFill>
                  <a:schemeClr val="bg1"/>
                </a:solidFill>
              </a:rPr>
              <a:t>Malvern </a:t>
            </a:r>
            <a:r>
              <a:rPr lang="en-US" sz="5400" err="1">
                <a:solidFill>
                  <a:schemeClr val="bg1"/>
                </a:solidFill>
              </a:rPr>
              <a:t>Morphologi</a:t>
            </a:r>
            <a:r>
              <a:rPr lang="en-US" sz="5400">
                <a:solidFill>
                  <a:schemeClr val="bg1"/>
                </a:solidFill>
              </a:rPr>
              <a:t> Optical Analyzer</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825625"/>
            <a:ext cx="5890667" cy="4530725"/>
          </a:xfrm>
        </p:spPr>
        <p:txBody>
          <a:bodyPr>
            <a:normAutofit fontScale="85000" lnSpcReduction="20000"/>
          </a:bodyPr>
          <a:lstStyle/>
          <a:p>
            <a:r>
              <a:rPr lang="en-US" dirty="0"/>
              <a:t>Optical particle size and shape analysis tool (ranges from 0.5 microns to several millimeters)</a:t>
            </a:r>
          </a:p>
          <a:p>
            <a:r>
              <a:rPr lang="en-US" dirty="0"/>
              <a:t>Measures the size and shape of particles by static image analysis (lenses ranging from 2.5-50X magnification</a:t>
            </a:r>
          </a:p>
          <a:p>
            <a:r>
              <a:rPr lang="en-US" dirty="0"/>
              <a:t>Once powder is loaded (1-3mm</a:t>
            </a:r>
            <a:r>
              <a:rPr lang="en-US" baseline="30000" dirty="0"/>
              <a:t>3</a:t>
            </a:r>
            <a:r>
              <a:rPr lang="en-US" dirty="0"/>
              <a:t>) and plate is clean, the process is completely automated</a:t>
            </a:r>
          </a:p>
          <a:p>
            <a:r>
              <a:rPr lang="en-US" dirty="0"/>
              <a:t>Collects the following particle characteristics:</a:t>
            </a:r>
          </a:p>
          <a:p>
            <a:pPr lvl="1"/>
            <a:r>
              <a:rPr lang="en-US" dirty="0"/>
              <a:t>Circular Equivalent (CE) diameter</a:t>
            </a:r>
          </a:p>
          <a:p>
            <a:pPr lvl="1"/>
            <a:r>
              <a:rPr lang="en-US" dirty="0"/>
              <a:t>Length</a:t>
            </a:r>
          </a:p>
          <a:p>
            <a:pPr lvl="1"/>
            <a:r>
              <a:rPr lang="en-US" dirty="0"/>
              <a:t>Width</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038C449D-F5AD-4D2A-B6B7-00710A406CEA}"/>
              </a:ext>
            </a:extLst>
          </p:cNvPr>
          <p:cNvSpPr>
            <a:spLocks noGrp="1"/>
          </p:cNvSpPr>
          <p:nvPr>
            <p:ph type="dt" sz="half" idx="10"/>
          </p:nvPr>
        </p:nvSpPr>
        <p:spPr/>
        <p:txBody>
          <a:bodyPr/>
          <a:lstStyle/>
          <a:p>
            <a:r>
              <a:rPr lang="en-US"/>
              <a:t>6/28/2023</a:t>
            </a:r>
          </a:p>
        </p:txBody>
      </p:sp>
      <p:sp>
        <p:nvSpPr>
          <p:cNvPr id="6" name="Footer Placeholder 5">
            <a:extLst>
              <a:ext uri="{FF2B5EF4-FFF2-40B4-BE49-F238E27FC236}">
                <a16:creationId xmlns:a16="http://schemas.microsoft.com/office/drawing/2014/main" id="{EBBA1B72-F2AB-41D8-9E31-A6BE5E74E7A2}"/>
              </a:ext>
            </a:extLst>
          </p:cNvPr>
          <p:cNvSpPr>
            <a:spLocks noGrp="1"/>
          </p:cNvSpPr>
          <p:nvPr>
            <p:ph type="ftr" sz="quarter" idx="11"/>
          </p:nvPr>
        </p:nvSpPr>
        <p:spPr/>
        <p:txBody>
          <a:bodyPr/>
          <a:lstStyle/>
          <a:p>
            <a:r>
              <a:rPr lang="fr-FR"/>
              <a:t>2023 NSMMS &amp; CRASTE Joint Symposia</a:t>
            </a:r>
            <a:endParaRPr lang="en-US"/>
          </a:p>
        </p:txBody>
      </p:sp>
      <p:sp>
        <p:nvSpPr>
          <p:cNvPr id="9" name="Slide Number Placeholder 8">
            <a:extLst>
              <a:ext uri="{FF2B5EF4-FFF2-40B4-BE49-F238E27FC236}">
                <a16:creationId xmlns:a16="http://schemas.microsoft.com/office/drawing/2014/main" id="{7475381B-ACA4-43B2-8730-E6CD46B2D3BE}"/>
              </a:ext>
            </a:extLst>
          </p:cNvPr>
          <p:cNvSpPr>
            <a:spLocks noGrp="1"/>
          </p:cNvSpPr>
          <p:nvPr>
            <p:ph type="sldNum" sz="quarter" idx="12"/>
          </p:nvPr>
        </p:nvSpPr>
        <p:spPr/>
        <p:txBody>
          <a:bodyPr/>
          <a:lstStyle/>
          <a:p>
            <a:fld id="{8454D69F-6BDB-A24B-9F6F-BE19DF86BD01}" type="slidenum">
              <a:rPr lang="en-US" smtClean="0"/>
              <a:t>13</a:t>
            </a:fld>
            <a:endParaRPr lang="en-US"/>
          </a:p>
        </p:txBody>
      </p:sp>
      <p:sp>
        <p:nvSpPr>
          <p:cNvPr id="14" name="TextBox 13">
            <a:extLst>
              <a:ext uri="{FF2B5EF4-FFF2-40B4-BE49-F238E27FC236}">
                <a16:creationId xmlns:a16="http://schemas.microsoft.com/office/drawing/2014/main" id="{4EEB4AAE-D65F-41CE-BE97-C25EC7667D0F}"/>
              </a:ext>
            </a:extLst>
          </p:cNvPr>
          <p:cNvSpPr txBox="1"/>
          <p:nvPr/>
        </p:nvSpPr>
        <p:spPr>
          <a:xfrm>
            <a:off x="6676483" y="4587348"/>
            <a:ext cx="4997652" cy="369332"/>
          </a:xfrm>
          <a:prstGeom prst="rect">
            <a:avLst/>
          </a:prstGeom>
          <a:noFill/>
        </p:spPr>
        <p:txBody>
          <a:bodyPr wrap="square">
            <a:spAutoFit/>
          </a:bodyPr>
          <a:lstStyle/>
          <a:p>
            <a:pPr algn="ctr"/>
            <a:r>
              <a:rPr lang="en-US"/>
              <a:t>Morphology lab equipment at MSFC</a:t>
            </a:r>
          </a:p>
        </p:txBody>
      </p:sp>
      <p:pic>
        <p:nvPicPr>
          <p:cNvPr id="11" name="Picture 10">
            <a:extLst>
              <a:ext uri="{FF2B5EF4-FFF2-40B4-BE49-F238E27FC236}">
                <a16:creationId xmlns:a16="http://schemas.microsoft.com/office/drawing/2014/main" id="{E9FEA343-1DC9-42C5-8EF3-682100848E6A}"/>
              </a:ext>
            </a:extLst>
          </p:cNvPr>
          <p:cNvPicPr>
            <a:picLocks noChangeAspect="1"/>
          </p:cNvPicPr>
          <p:nvPr/>
        </p:nvPicPr>
        <p:blipFill>
          <a:blip r:embed="rId5"/>
          <a:stretch>
            <a:fillRect/>
          </a:stretch>
        </p:blipFill>
        <p:spPr>
          <a:xfrm>
            <a:off x="6455922" y="1422533"/>
            <a:ext cx="5438775" cy="3086100"/>
          </a:xfrm>
          <a:prstGeom prst="rect">
            <a:avLst/>
          </a:prstGeom>
        </p:spPr>
      </p:pic>
    </p:spTree>
    <p:extLst>
      <p:ext uri="{BB962C8B-B14F-4D97-AF65-F5344CB8AC3E}">
        <p14:creationId xmlns:p14="http://schemas.microsoft.com/office/powerpoint/2010/main" val="1886020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1250796" y="158924"/>
            <a:ext cx="9690408" cy="1184894"/>
          </a:xfrm>
        </p:spPr>
        <p:txBody>
          <a:bodyPr>
            <a:normAutofit/>
          </a:bodyPr>
          <a:lstStyle/>
          <a:p>
            <a:pPr algn="ctr"/>
            <a:r>
              <a:rPr lang="en-US" sz="5400">
                <a:solidFill>
                  <a:schemeClr val="bg1"/>
                </a:solidFill>
              </a:rPr>
              <a:t>Terminology</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757239" y="1830340"/>
            <a:ext cx="4617883" cy="4868736"/>
          </a:xfrm>
        </p:spPr>
        <p:txBody>
          <a:bodyPr>
            <a:normAutofit/>
          </a:bodyPr>
          <a:lstStyle/>
          <a:p>
            <a:pPr marL="0" indent="0">
              <a:buNone/>
            </a:pPr>
            <a:r>
              <a:rPr lang="en-US" b="1"/>
              <a:t>Circularity</a:t>
            </a:r>
            <a:r>
              <a:rPr lang="en-US"/>
              <a:t> - </a:t>
            </a:r>
            <a:r>
              <a:rPr lang="en-US">
                <a:solidFill>
                  <a:srgbClr val="FF0000"/>
                </a:solidFill>
              </a:rPr>
              <a:t>circumference of equivalent area circle</a:t>
            </a:r>
            <a:r>
              <a:rPr lang="en-US"/>
              <a:t>/</a:t>
            </a:r>
            <a:r>
              <a:rPr lang="en-US">
                <a:solidFill>
                  <a:srgbClr val="33CC33"/>
                </a:solidFill>
              </a:rPr>
              <a:t>actual perimeter of the particle</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pic>
        <p:nvPicPr>
          <p:cNvPr id="6" name="Picture 5">
            <a:extLst>
              <a:ext uri="{FF2B5EF4-FFF2-40B4-BE49-F238E27FC236}">
                <a16:creationId xmlns:a16="http://schemas.microsoft.com/office/drawing/2014/main" id="{B6DB6653-5C63-42D3-8922-5EA89AFEF706}"/>
              </a:ext>
            </a:extLst>
          </p:cNvPr>
          <p:cNvPicPr>
            <a:picLocks noChangeAspect="1"/>
          </p:cNvPicPr>
          <p:nvPr/>
        </p:nvPicPr>
        <p:blipFill>
          <a:blip r:embed="rId4"/>
          <a:stretch>
            <a:fillRect/>
          </a:stretch>
        </p:blipFill>
        <p:spPr>
          <a:xfrm>
            <a:off x="6816879" y="3344517"/>
            <a:ext cx="3914775" cy="1450843"/>
          </a:xfrm>
          <a:prstGeom prst="rect">
            <a:avLst/>
          </a:prstGeom>
        </p:spPr>
      </p:pic>
      <p:sp>
        <p:nvSpPr>
          <p:cNvPr id="9" name="TextBox 8">
            <a:extLst>
              <a:ext uri="{FF2B5EF4-FFF2-40B4-BE49-F238E27FC236}">
                <a16:creationId xmlns:a16="http://schemas.microsoft.com/office/drawing/2014/main" id="{971A335E-FFA0-406C-BA95-1468BC38A791}"/>
              </a:ext>
            </a:extLst>
          </p:cNvPr>
          <p:cNvSpPr txBox="1"/>
          <p:nvPr/>
        </p:nvSpPr>
        <p:spPr>
          <a:xfrm>
            <a:off x="6397314" y="4730828"/>
            <a:ext cx="4753903" cy="369332"/>
          </a:xfrm>
          <a:prstGeom prst="rect">
            <a:avLst/>
          </a:prstGeom>
          <a:noFill/>
        </p:spPr>
        <p:txBody>
          <a:bodyPr wrap="square" rtlCol="0">
            <a:spAutoFit/>
          </a:bodyPr>
          <a:lstStyle/>
          <a:p>
            <a:r>
              <a:rPr lang="en-US"/>
              <a:t>Perimeter (left) and convex hull perimeter (right)</a:t>
            </a:r>
          </a:p>
        </p:txBody>
      </p:sp>
      <p:pic>
        <p:nvPicPr>
          <p:cNvPr id="11" name="Picture 10">
            <a:extLst>
              <a:ext uri="{FF2B5EF4-FFF2-40B4-BE49-F238E27FC236}">
                <a16:creationId xmlns:a16="http://schemas.microsoft.com/office/drawing/2014/main" id="{BAC502BE-DF80-4F30-8B55-A737CE06AE2E}"/>
              </a:ext>
            </a:extLst>
          </p:cNvPr>
          <p:cNvPicPr>
            <a:picLocks noChangeAspect="1"/>
          </p:cNvPicPr>
          <p:nvPr/>
        </p:nvPicPr>
        <p:blipFill rotWithShape="1">
          <a:blip r:embed="rId5"/>
          <a:srcRect t="2317"/>
          <a:stretch/>
        </p:blipFill>
        <p:spPr>
          <a:xfrm>
            <a:off x="949337" y="3287967"/>
            <a:ext cx="4233685" cy="1953482"/>
          </a:xfrm>
          <a:prstGeom prst="rect">
            <a:avLst/>
          </a:prstGeom>
        </p:spPr>
      </p:pic>
      <p:sp>
        <p:nvSpPr>
          <p:cNvPr id="15" name="TextBox 14">
            <a:extLst>
              <a:ext uri="{FF2B5EF4-FFF2-40B4-BE49-F238E27FC236}">
                <a16:creationId xmlns:a16="http://schemas.microsoft.com/office/drawing/2014/main" id="{CA6041D2-7DE4-4853-8B14-811457BE516B}"/>
              </a:ext>
            </a:extLst>
          </p:cNvPr>
          <p:cNvSpPr txBox="1"/>
          <p:nvPr/>
        </p:nvSpPr>
        <p:spPr>
          <a:xfrm>
            <a:off x="6633521" y="1776022"/>
            <a:ext cx="4281487" cy="954107"/>
          </a:xfrm>
          <a:prstGeom prst="rect">
            <a:avLst/>
          </a:prstGeom>
          <a:noFill/>
        </p:spPr>
        <p:txBody>
          <a:bodyPr wrap="square">
            <a:spAutoFit/>
          </a:bodyPr>
          <a:lstStyle/>
          <a:p>
            <a:r>
              <a:rPr lang="en-US" sz="2800" b="1"/>
              <a:t>Convexity</a:t>
            </a:r>
            <a:r>
              <a:rPr lang="en-US" sz="2800"/>
              <a:t> – convex hull perimeter/actual perimeter</a:t>
            </a:r>
          </a:p>
        </p:txBody>
      </p:sp>
      <p:sp>
        <p:nvSpPr>
          <p:cNvPr id="16" name="Date Placeholder 15">
            <a:extLst>
              <a:ext uri="{FF2B5EF4-FFF2-40B4-BE49-F238E27FC236}">
                <a16:creationId xmlns:a16="http://schemas.microsoft.com/office/drawing/2014/main" id="{34475A0A-0913-404D-872C-5AAEE7D43385}"/>
              </a:ext>
            </a:extLst>
          </p:cNvPr>
          <p:cNvSpPr>
            <a:spLocks noGrp="1"/>
          </p:cNvSpPr>
          <p:nvPr>
            <p:ph type="dt" sz="half" idx="10"/>
          </p:nvPr>
        </p:nvSpPr>
        <p:spPr/>
        <p:txBody>
          <a:bodyPr/>
          <a:lstStyle/>
          <a:p>
            <a:r>
              <a:rPr lang="en-US"/>
              <a:t>6/28/2023</a:t>
            </a:r>
          </a:p>
        </p:txBody>
      </p:sp>
      <p:sp>
        <p:nvSpPr>
          <p:cNvPr id="17" name="Footer Placeholder 16">
            <a:extLst>
              <a:ext uri="{FF2B5EF4-FFF2-40B4-BE49-F238E27FC236}">
                <a16:creationId xmlns:a16="http://schemas.microsoft.com/office/drawing/2014/main" id="{57E6D7A4-BF80-4209-88D6-757A18E34CDF}"/>
              </a:ext>
            </a:extLst>
          </p:cNvPr>
          <p:cNvSpPr>
            <a:spLocks noGrp="1"/>
          </p:cNvSpPr>
          <p:nvPr>
            <p:ph type="ftr" sz="quarter" idx="11"/>
          </p:nvPr>
        </p:nvSpPr>
        <p:spPr/>
        <p:txBody>
          <a:bodyPr/>
          <a:lstStyle/>
          <a:p>
            <a:r>
              <a:rPr lang="fr-FR"/>
              <a:t>2023 NSMMS &amp; CRASTE Joint Symposia</a:t>
            </a:r>
            <a:endParaRPr lang="en-US"/>
          </a:p>
        </p:txBody>
      </p:sp>
      <p:sp>
        <p:nvSpPr>
          <p:cNvPr id="18" name="Slide Number Placeholder 17">
            <a:extLst>
              <a:ext uri="{FF2B5EF4-FFF2-40B4-BE49-F238E27FC236}">
                <a16:creationId xmlns:a16="http://schemas.microsoft.com/office/drawing/2014/main" id="{D4F497F5-DBF5-45F3-8B8C-009621CA207E}"/>
              </a:ext>
            </a:extLst>
          </p:cNvPr>
          <p:cNvSpPr>
            <a:spLocks noGrp="1"/>
          </p:cNvSpPr>
          <p:nvPr>
            <p:ph type="sldNum" sz="quarter" idx="12"/>
          </p:nvPr>
        </p:nvSpPr>
        <p:spPr/>
        <p:txBody>
          <a:bodyPr/>
          <a:lstStyle/>
          <a:p>
            <a:fld id="{8454D69F-6BDB-A24B-9F6F-BE19DF86BD01}" type="slidenum">
              <a:rPr lang="en-US" smtClean="0"/>
              <a:t>14</a:t>
            </a:fld>
            <a:endParaRPr lang="en-US"/>
          </a:p>
        </p:txBody>
      </p:sp>
    </p:spTree>
    <p:extLst>
      <p:ext uri="{BB962C8B-B14F-4D97-AF65-F5344CB8AC3E}">
        <p14:creationId xmlns:p14="http://schemas.microsoft.com/office/powerpoint/2010/main" val="248984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1250796" y="158924"/>
            <a:ext cx="9690408" cy="1184894"/>
          </a:xfrm>
        </p:spPr>
        <p:txBody>
          <a:bodyPr>
            <a:normAutofit/>
          </a:bodyPr>
          <a:lstStyle/>
          <a:p>
            <a:pPr algn="ctr"/>
            <a:r>
              <a:rPr lang="en-US" sz="5400">
                <a:solidFill>
                  <a:schemeClr val="bg1"/>
                </a:solidFill>
              </a:rPr>
              <a:t>Terminology</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81269" y="1830340"/>
            <a:ext cx="5109955" cy="4868736"/>
          </a:xfrm>
        </p:spPr>
        <p:txBody>
          <a:bodyPr>
            <a:normAutofit/>
          </a:bodyPr>
          <a:lstStyle/>
          <a:p>
            <a:pPr marL="0" indent="0">
              <a:buNone/>
            </a:pPr>
            <a:r>
              <a:rPr lang="en-US" b="1"/>
              <a:t>Aspect Ratio </a:t>
            </a:r>
            <a:r>
              <a:rPr lang="en-US"/>
              <a:t>– </a:t>
            </a:r>
            <a:r>
              <a:rPr lang="en-US">
                <a:solidFill>
                  <a:srgbClr val="002060"/>
                </a:solidFill>
              </a:rPr>
              <a:t>width (</a:t>
            </a:r>
            <a:r>
              <a:rPr lang="el-GR">
                <a:solidFill>
                  <a:srgbClr val="002060"/>
                </a:solidFill>
              </a:rPr>
              <a:t>μ</a:t>
            </a:r>
            <a:r>
              <a:rPr lang="en-US">
                <a:solidFill>
                  <a:srgbClr val="002060"/>
                </a:solidFill>
              </a:rPr>
              <a:t>m)</a:t>
            </a:r>
            <a:r>
              <a:rPr lang="en-US"/>
              <a:t>/</a:t>
            </a:r>
            <a:r>
              <a:rPr lang="en-US">
                <a:solidFill>
                  <a:srgbClr val="FF0000"/>
                </a:solidFill>
              </a:rPr>
              <a:t>length (</a:t>
            </a:r>
            <a:r>
              <a:rPr lang="el-GR">
                <a:solidFill>
                  <a:srgbClr val="FF0000"/>
                </a:solidFill>
              </a:rPr>
              <a:t>μ</a:t>
            </a:r>
            <a:r>
              <a:rPr lang="en-US">
                <a:solidFill>
                  <a:srgbClr val="FF0000"/>
                </a:solidFill>
              </a:rPr>
              <a:t>m)</a:t>
            </a:r>
            <a:r>
              <a:rPr lang="en-US"/>
              <a:t> of particle</a:t>
            </a:r>
          </a:p>
          <a:p>
            <a:pPr marL="0" indent="0">
              <a:buNone/>
            </a:pPr>
            <a:endParaRPr lang="en-US"/>
          </a:p>
          <a:p>
            <a:pPr marL="0" indent="0">
              <a:buNone/>
            </a:pPr>
            <a:r>
              <a:rPr lang="en-US" b="1"/>
              <a:t>Elongation</a:t>
            </a:r>
            <a:r>
              <a:rPr lang="en-US"/>
              <a:t> – 1 minus aspect ratio </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9" name="TextBox 8">
            <a:extLst>
              <a:ext uri="{FF2B5EF4-FFF2-40B4-BE49-F238E27FC236}">
                <a16:creationId xmlns:a16="http://schemas.microsoft.com/office/drawing/2014/main" id="{971A335E-FFA0-406C-BA95-1468BC38A791}"/>
              </a:ext>
            </a:extLst>
          </p:cNvPr>
          <p:cNvSpPr txBox="1"/>
          <p:nvPr/>
        </p:nvSpPr>
        <p:spPr>
          <a:xfrm>
            <a:off x="6464629" y="5301828"/>
            <a:ext cx="4753903" cy="646331"/>
          </a:xfrm>
          <a:prstGeom prst="rect">
            <a:avLst/>
          </a:prstGeom>
          <a:noFill/>
        </p:spPr>
        <p:txBody>
          <a:bodyPr wrap="square" rtlCol="0">
            <a:spAutoFit/>
          </a:bodyPr>
          <a:lstStyle/>
          <a:p>
            <a:pPr algn="ctr"/>
            <a:r>
              <a:rPr lang="en-US"/>
              <a:t>Example of dimensions on a particle</a:t>
            </a:r>
          </a:p>
          <a:p>
            <a:pPr algn="ctr"/>
            <a:r>
              <a:rPr lang="en-US"/>
              <a:t>Perimeter (left) and convex hull perimeter (right)</a:t>
            </a:r>
          </a:p>
        </p:txBody>
      </p:sp>
      <p:pic>
        <p:nvPicPr>
          <p:cNvPr id="5" name="Picture 4">
            <a:extLst>
              <a:ext uri="{FF2B5EF4-FFF2-40B4-BE49-F238E27FC236}">
                <a16:creationId xmlns:a16="http://schemas.microsoft.com/office/drawing/2014/main" id="{D037600C-0A2D-43F3-A758-480C7F20DE10}"/>
              </a:ext>
            </a:extLst>
          </p:cNvPr>
          <p:cNvPicPr>
            <a:picLocks noChangeAspect="1"/>
          </p:cNvPicPr>
          <p:nvPr/>
        </p:nvPicPr>
        <p:blipFill>
          <a:blip r:embed="rId4"/>
          <a:stretch>
            <a:fillRect/>
          </a:stretch>
        </p:blipFill>
        <p:spPr>
          <a:xfrm>
            <a:off x="6996112" y="1830340"/>
            <a:ext cx="3690938" cy="3399164"/>
          </a:xfrm>
          <a:prstGeom prst="rect">
            <a:avLst/>
          </a:prstGeom>
        </p:spPr>
      </p:pic>
      <p:sp>
        <p:nvSpPr>
          <p:cNvPr id="10" name="Date Placeholder 9">
            <a:extLst>
              <a:ext uri="{FF2B5EF4-FFF2-40B4-BE49-F238E27FC236}">
                <a16:creationId xmlns:a16="http://schemas.microsoft.com/office/drawing/2014/main" id="{F7A37B24-CBE2-418B-8A16-D17666618E44}"/>
              </a:ext>
            </a:extLst>
          </p:cNvPr>
          <p:cNvSpPr>
            <a:spLocks noGrp="1"/>
          </p:cNvSpPr>
          <p:nvPr>
            <p:ph type="dt" sz="half" idx="10"/>
          </p:nvPr>
        </p:nvSpPr>
        <p:spPr/>
        <p:txBody>
          <a:bodyPr/>
          <a:lstStyle/>
          <a:p>
            <a:r>
              <a:rPr lang="en-US"/>
              <a:t>6/28/2023</a:t>
            </a:r>
          </a:p>
        </p:txBody>
      </p:sp>
      <p:sp>
        <p:nvSpPr>
          <p:cNvPr id="14" name="Footer Placeholder 13">
            <a:extLst>
              <a:ext uri="{FF2B5EF4-FFF2-40B4-BE49-F238E27FC236}">
                <a16:creationId xmlns:a16="http://schemas.microsoft.com/office/drawing/2014/main" id="{EEDD8841-3F6B-461A-9156-B29F7771F874}"/>
              </a:ext>
            </a:extLst>
          </p:cNvPr>
          <p:cNvSpPr>
            <a:spLocks noGrp="1"/>
          </p:cNvSpPr>
          <p:nvPr>
            <p:ph type="ftr" sz="quarter" idx="11"/>
          </p:nvPr>
        </p:nvSpPr>
        <p:spPr/>
        <p:txBody>
          <a:bodyPr/>
          <a:lstStyle/>
          <a:p>
            <a:r>
              <a:rPr lang="fr-FR"/>
              <a:t>2023 NSMMS &amp; CRASTE Joint Symposia</a:t>
            </a:r>
            <a:endParaRPr lang="en-US"/>
          </a:p>
        </p:txBody>
      </p:sp>
      <p:sp>
        <p:nvSpPr>
          <p:cNvPr id="15" name="Slide Number Placeholder 14">
            <a:extLst>
              <a:ext uri="{FF2B5EF4-FFF2-40B4-BE49-F238E27FC236}">
                <a16:creationId xmlns:a16="http://schemas.microsoft.com/office/drawing/2014/main" id="{177C5AF1-1B37-40CD-84FC-8B8719BD549C}"/>
              </a:ext>
            </a:extLst>
          </p:cNvPr>
          <p:cNvSpPr>
            <a:spLocks noGrp="1"/>
          </p:cNvSpPr>
          <p:nvPr>
            <p:ph type="sldNum" sz="quarter" idx="12"/>
          </p:nvPr>
        </p:nvSpPr>
        <p:spPr/>
        <p:txBody>
          <a:bodyPr/>
          <a:lstStyle/>
          <a:p>
            <a:fld id="{8454D69F-6BDB-A24B-9F6F-BE19DF86BD01}" type="slidenum">
              <a:rPr lang="en-US" smtClean="0"/>
              <a:t>15</a:t>
            </a:fld>
            <a:endParaRPr lang="en-US"/>
          </a:p>
        </p:txBody>
      </p:sp>
    </p:spTree>
    <p:extLst>
      <p:ext uri="{BB962C8B-B14F-4D97-AF65-F5344CB8AC3E}">
        <p14:creationId xmlns:p14="http://schemas.microsoft.com/office/powerpoint/2010/main" val="1395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57DE20-3D79-4D25-82DA-BA3D900DD4B0}"/>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11F215A-60B6-4A2A-B3EF-695C780BF6B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AFCC25CA-F121-4762-8596-9315FD1EC3B5}"/>
              </a:ext>
            </a:extLst>
          </p:cNvPr>
          <p:cNvSpPr>
            <a:spLocks noGrp="1"/>
          </p:cNvSpPr>
          <p:nvPr>
            <p:ph type="title"/>
          </p:nvPr>
        </p:nvSpPr>
        <p:spPr>
          <a:xfrm>
            <a:off x="838200" y="2766218"/>
            <a:ext cx="10515600" cy="1325563"/>
          </a:xfrm>
        </p:spPr>
        <p:txBody>
          <a:bodyPr>
            <a:normAutofit/>
          </a:bodyPr>
          <a:lstStyle/>
          <a:p>
            <a:pPr algn="ctr"/>
            <a:r>
              <a:rPr lang="en-US" sz="5400"/>
              <a:t>Results from Testing Methods</a:t>
            </a:r>
          </a:p>
        </p:txBody>
      </p:sp>
      <p:pic>
        <p:nvPicPr>
          <p:cNvPr id="7" name="Picture 6">
            <a:extLst>
              <a:ext uri="{FF2B5EF4-FFF2-40B4-BE49-F238E27FC236}">
                <a16:creationId xmlns:a16="http://schemas.microsoft.com/office/drawing/2014/main" id="{20845674-3B3E-4A7E-95EE-535484D8A9B1}"/>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9" name="Picture 8">
            <a:extLst>
              <a:ext uri="{FF2B5EF4-FFF2-40B4-BE49-F238E27FC236}">
                <a16:creationId xmlns:a16="http://schemas.microsoft.com/office/drawing/2014/main" id="{CD97D4AE-93FA-429B-8EE0-025A3C774F3A}"/>
              </a:ext>
            </a:extLst>
          </p:cNvPr>
          <p:cNvPicPr>
            <a:picLocks noChangeAspect="1"/>
          </p:cNvPicPr>
          <p:nvPr/>
        </p:nvPicPr>
        <p:blipFill>
          <a:blip r:embed="rId3"/>
          <a:stretch>
            <a:fillRect/>
          </a:stretch>
        </p:blipFill>
        <p:spPr>
          <a:xfrm>
            <a:off x="-586885" y="-81368"/>
            <a:ext cx="2754352" cy="1377176"/>
          </a:xfrm>
          <a:prstGeom prst="rect">
            <a:avLst/>
          </a:prstGeom>
        </p:spPr>
      </p:pic>
      <p:sp>
        <p:nvSpPr>
          <p:cNvPr id="2" name="Date Placeholder 1">
            <a:extLst>
              <a:ext uri="{FF2B5EF4-FFF2-40B4-BE49-F238E27FC236}">
                <a16:creationId xmlns:a16="http://schemas.microsoft.com/office/drawing/2014/main" id="{4772BDBF-BD55-40DE-8234-E42DB0EB08E3}"/>
              </a:ext>
            </a:extLst>
          </p:cNvPr>
          <p:cNvSpPr>
            <a:spLocks noGrp="1"/>
          </p:cNvSpPr>
          <p:nvPr>
            <p:ph type="dt" sz="half" idx="10"/>
          </p:nvPr>
        </p:nvSpPr>
        <p:spPr/>
        <p:txBody>
          <a:bodyPr/>
          <a:lstStyle/>
          <a:p>
            <a:r>
              <a:rPr lang="en-US"/>
              <a:t>6/28/2023</a:t>
            </a:r>
          </a:p>
        </p:txBody>
      </p:sp>
      <p:sp>
        <p:nvSpPr>
          <p:cNvPr id="4" name="Footer Placeholder 3">
            <a:extLst>
              <a:ext uri="{FF2B5EF4-FFF2-40B4-BE49-F238E27FC236}">
                <a16:creationId xmlns:a16="http://schemas.microsoft.com/office/drawing/2014/main" id="{1680D4D7-341A-4D0F-9C4E-0566305C9C50}"/>
              </a:ext>
            </a:extLst>
          </p:cNvPr>
          <p:cNvSpPr>
            <a:spLocks noGrp="1"/>
          </p:cNvSpPr>
          <p:nvPr>
            <p:ph type="ftr" sz="quarter" idx="11"/>
          </p:nvPr>
        </p:nvSpPr>
        <p:spPr/>
        <p:txBody>
          <a:bodyPr/>
          <a:lstStyle/>
          <a:p>
            <a:r>
              <a:rPr lang="fr-FR"/>
              <a:t>2023 NSMMS &amp; CRASTE Joint Symposia</a:t>
            </a:r>
            <a:endParaRPr lang="en-US"/>
          </a:p>
        </p:txBody>
      </p:sp>
      <p:sp>
        <p:nvSpPr>
          <p:cNvPr id="5" name="Slide Number Placeholder 4">
            <a:extLst>
              <a:ext uri="{FF2B5EF4-FFF2-40B4-BE49-F238E27FC236}">
                <a16:creationId xmlns:a16="http://schemas.microsoft.com/office/drawing/2014/main" id="{23739E60-1614-48E8-A1FE-EF39D0784755}"/>
              </a:ext>
            </a:extLst>
          </p:cNvPr>
          <p:cNvSpPr>
            <a:spLocks noGrp="1"/>
          </p:cNvSpPr>
          <p:nvPr>
            <p:ph type="sldNum" sz="quarter" idx="12"/>
          </p:nvPr>
        </p:nvSpPr>
        <p:spPr/>
        <p:txBody>
          <a:bodyPr/>
          <a:lstStyle/>
          <a:p>
            <a:fld id="{8454D69F-6BDB-A24B-9F6F-BE19DF86BD01}" type="slidenum">
              <a:rPr lang="en-US" smtClean="0"/>
              <a:t>16</a:t>
            </a:fld>
            <a:endParaRPr lang="en-US"/>
          </a:p>
        </p:txBody>
      </p:sp>
    </p:spTree>
    <p:extLst>
      <p:ext uri="{BB962C8B-B14F-4D97-AF65-F5344CB8AC3E}">
        <p14:creationId xmlns:p14="http://schemas.microsoft.com/office/powerpoint/2010/main" val="2642640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dirty="0">
                <a:solidFill>
                  <a:schemeClr val="bg1"/>
                </a:solidFill>
              </a:rPr>
              <a:t>MMPACT Powder Data</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914982" y="1833430"/>
            <a:ext cx="7184499" cy="4400672"/>
          </a:xfrm>
        </p:spPr>
        <p:txBody>
          <a:bodyPr>
            <a:normAutofit fontScale="92500"/>
          </a:bodyPr>
          <a:lstStyle/>
          <a:p>
            <a:r>
              <a:rPr lang="en-US" dirty="0"/>
              <a:t>Contributing to the Moon-to-Mars Planetary Autonomous Construction Technology (MMPACT) project</a:t>
            </a:r>
          </a:p>
          <a:p>
            <a:r>
              <a:rPr lang="en-US" dirty="0"/>
              <a:t>Goal is to find regolith simulant that best represents lunar simulant</a:t>
            </a:r>
          </a:p>
          <a:p>
            <a:r>
              <a:rPr lang="en-US" dirty="0"/>
              <a:t>Comparing example regolith simulants</a:t>
            </a:r>
          </a:p>
          <a:p>
            <a:pPr lvl="1"/>
            <a:r>
              <a:rPr lang="en-US" dirty="0"/>
              <a:t>JSC-1A vs JSC-2A: same material different milling procedure </a:t>
            </a:r>
          </a:p>
          <a:p>
            <a:pPr lvl="1"/>
            <a:r>
              <a:rPr lang="en-US" dirty="0"/>
              <a:t>JSC-1A vs NU-LHT-2M: simple milling vs </a:t>
            </a:r>
            <a:r>
              <a:rPr lang="en-US" dirty="0" err="1"/>
              <a:t>agglutinization</a:t>
            </a:r>
            <a:r>
              <a:rPr lang="en-US" dirty="0"/>
              <a:t> </a:t>
            </a:r>
          </a:p>
          <a:p>
            <a:pPr lvl="1"/>
            <a:r>
              <a:rPr lang="en-US" dirty="0"/>
              <a:t>JSC-1A vs true lunar mare</a:t>
            </a:r>
          </a:p>
          <a:p>
            <a:pPr lvl="1"/>
            <a:r>
              <a:rPr lang="en-US" dirty="0"/>
              <a:t>NU-LHT vs true lunar highlands </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pic>
        <p:nvPicPr>
          <p:cNvPr id="10" name="Picture 9">
            <a:extLst>
              <a:ext uri="{FF2B5EF4-FFF2-40B4-BE49-F238E27FC236}">
                <a16:creationId xmlns:a16="http://schemas.microsoft.com/office/drawing/2014/main" id="{79CBD9A2-AE15-41FC-A452-DAFFBF965F35}"/>
              </a:ext>
            </a:extLst>
          </p:cNvPr>
          <p:cNvPicPr>
            <a:picLocks noChangeAspect="1"/>
          </p:cNvPicPr>
          <p:nvPr/>
        </p:nvPicPr>
        <p:blipFill>
          <a:blip r:embed="rId4"/>
          <a:stretch>
            <a:fillRect/>
          </a:stretch>
        </p:blipFill>
        <p:spPr>
          <a:xfrm>
            <a:off x="8099481" y="3880377"/>
            <a:ext cx="3073047" cy="1894932"/>
          </a:xfrm>
          <a:prstGeom prst="rect">
            <a:avLst/>
          </a:prstGeom>
        </p:spPr>
      </p:pic>
      <p:sp>
        <p:nvSpPr>
          <p:cNvPr id="3" name="Date Placeholder 2">
            <a:extLst>
              <a:ext uri="{FF2B5EF4-FFF2-40B4-BE49-F238E27FC236}">
                <a16:creationId xmlns:a16="http://schemas.microsoft.com/office/drawing/2014/main" id="{5D612625-8FA8-46C7-B7F7-ED5157427199}"/>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5F302C9D-511F-4480-95CD-CE7200B22EBC}"/>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8362FAC0-8D56-4896-AE8D-51A88FF652DA}"/>
              </a:ext>
            </a:extLst>
          </p:cNvPr>
          <p:cNvSpPr>
            <a:spLocks noGrp="1"/>
          </p:cNvSpPr>
          <p:nvPr>
            <p:ph type="sldNum" sz="quarter" idx="12"/>
          </p:nvPr>
        </p:nvSpPr>
        <p:spPr/>
        <p:txBody>
          <a:bodyPr/>
          <a:lstStyle/>
          <a:p>
            <a:fld id="{8454D69F-6BDB-A24B-9F6F-BE19DF86BD01}" type="slidenum">
              <a:rPr lang="en-US" smtClean="0"/>
              <a:t>17</a:t>
            </a:fld>
            <a:endParaRPr lang="en-US"/>
          </a:p>
        </p:txBody>
      </p:sp>
      <p:pic>
        <p:nvPicPr>
          <p:cNvPr id="1026" name="Picture 2">
            <a:extLst>
              <a:ext uri="{FF2B5EF4-FFF2-40B4-BE49-F238E27FC236}">
                <a16:creationId xmlns:a16="http://schemas.microsoft.com/office/drawing/2014/main" id="{DB5FD7C6-9295-4BB1-BC5E-1FE096EEB1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0703" y="1464234"/>
            <a:ext cx="2330604" cy="205675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DD06A09-3961-4342-98CB-63C00C22C180}"/>
              </a:ext>
            </a:extLst>
          </p:cNvPr>
          <p:cNvSpPr txBox="1"/>
          <p:nvPr/>
        </p:nvSpPr>
        <p:spPr>
          <a:xfrm>
            <a:off x="8257310" y="3511045"/>
            <a:ext cx="2757390" cy="369332"/>
          </a:xfrm>
          <a:prstGeom prst="rect">
            <a:avLst/>
          </a:prstGeom>
          <a:noFill/>
        </p:spPr>
        <p:txBody>
          <a:bodyPr wrap="square" rtlCol="0">
            <a:spAutoFit/>
          </a:bodyPr>
          <a:lstStyle/>
          <a:p>
            <a:pPr algn="ctr"/>
            <a:r>
              <a:rPr lang="en-US"/>
              <a:t>JSC-1A (Baseline)</a:t>
            </a:r>
          </a:p>
        </p:txBody>
      </p:sp>
      <p:sp>
        <p:nvSpPr>
          <p:cNvPr id="15" name="TextBox 14">
            <a:extLst>
              <a:ext uri="{FF2B5EF4-FFF2-40B4-BE49-F238E27FC236}">
                <a16:creationId xmlns:a16="http://schemas.microsoft.com/office/drawing/2014/main" id="{0DE80036-8B21-44F9-8131-5A600CF05FA4}"/>
              </a:ext>
            </a:extLst>
          </p:cNvPr>
          <p:cNvSpPr txBox="1"/>
          <p:nvPr/>
        </p:nvSpPr>
        <p:spPr>
          <a:xfrm>
            <a:off x="7394044" y="5742522"/>
            <a:ext cx="4483920" cy="369332"/>
          </a:xfrm>
          <a:prstGeom prst="rect">
            <a:avLst/>
          </a:prstGeom>
          <a:noFill/>
        </p:spPr>
        <p:txBody>
          <a:bodyPr wrap="square" rtlCol="0">
            <a:spAutoFit/>
          </a:bodyPr>
          <a:lstStyle/>
          <a:p>
            <a:pPr algn="ctr"/>
            <a:r>
              <a:rPr lang="en-US"/>
              <a:t>Static images of JSC-1A (Baseline)</a:t>
            </a:r>
          </a:p>
        </p:txBody>
      </p:sp>
    </p:spTree>
    <p:extLst>
      <p:ext uri="{BB962C8B-B14F-4D97-AF65-F5344CB8AC3E}">
        <p14:creationId xmlns:p14="http://schemas.microsoft.com/office/powerpoint/2010/main" val="46283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MMPACT Morphology Results</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graphicFrame>
        <p:nvGraphicFramePr>
          <p:cNvPr id="10" name="Table 9">
            <a:extLst>
              <a:ext uri="{FF2B5EF4-FFF2-40B4-BE49-F238E27FC236}">
                <a16:creationId xmlns:a16="http://schemas.microsoft.com/office/drawing/2014/main" id="{348C680A-FA6C-406E-83BF-7C1A5AE2B4D4}"/>
              </a:ext>
            </a:extLst>
          </p:cNvPr>
          <p:cNvGraphicFramePr>
            <a:graphicFrameLocks noGrp="1"/>
          </p:cNvGraphicFramePr>
          <p:nvPr>
            <p:extLst>
              <p:ext uri="{D42A27DB-BD31-4B8C-83A1-F6EECF244321}">
                <p14:modId xmlns:p14="http://schemas.microsoft.com/office/powerpoint/2010/main" val="2306417359"/>
              </p:ext>
            </p:extLst>
          </p:nvPr>
        </p:nvGraphicFramePr>
        <p:xfrm>
          <a:off x="459582" y="3329533"/>
          <a:ext cx="11272835" cy="2286000"/>
        </p:xfrm>
        <a:graphic>
          <a:graphicData uri="http://schemas.openxmlformats.org/drawingml/2006/table">
            <a:tbl>
              <a:tblPr firstRow="1" bandRow="1">
                <a:tableStyleId>{5C22544A-7EE6-4342-B048-85BDC9FD1C3A}</a:tableStyleId>
              </a:tblPr>
              <a:tblGrid>
                <a:gridCol w="2667526">
                  <a:extLst>
                    <a:ext uri="{9D8B030D-6E8A-4147-A177-3AD203B41FA5}">
                      <a16:colId xmlns:a16="http://schemas.microsoft.com/office/drawing/2014/main" val="71298955"/>
                    </a:ext>
                  </a:extLst>
                </a:gridCol>
                <a:gridCol w="1521674">
                  <a:extLst>
                    <a:ext uri="{9D8B030D-6E8A-4147-A177-3AD203B41FA5}">
                      <a16:colId xmlns:a16="http://schemas.microsoft.com/office/drawing/2014/main" val="2997927596"/>
                    </a:ext>
                  </a:extLst>
                </a:gridCol>
                <a:gridCol w="1556574">
                  <a:extLst>
                    <a:ext uri="{9D8B030D-6E8A-4147-A177-3AD203B41FA5}">
                      <a16:colId xmlns:a16="http://schemas.microsoft.com/office/drawing/2014/main" val="4162123833"/>
                    </a:ext>
                  </a:extLst>
                </a:gridCol>
                <a:gridCol w="1295220">
                  <a:extLst>
                    <a:ext uri="{9D8B030D-6E8A-4147-A177-3AD203B41FA5}">
                      <a16:colId xmlns:a16="http://schemas.microsoft.com/office/drawing/2014/main" val="541946923"/>
                    </a:ext>
                  </a:extLst>
                </a:gridCol>
                <a:gridCol w="1414850">
                  <a:extLst>
                    <a:ext uri="{9D8B030D-6E8A-4147-A177-3AD203B41FA5}">
                      <a16:colId xmlns:a16="http://schemas.microsoft.com/office/drawing/2014/main" val="742279910"/>
                    </a:ext>
                  </a:extLst>
                </a:gridCol>
                <a:gridCol w="1296537">
                  <a:extLst>
                    <a:ext uri="{9D8B030D-6E8A-4147-A177-3AD203B41FA5}">
                      <a16:colId xmlns:a16="http://schemas.microsoft.com/office/drawing/2014/main" val="3484904513"/>
                    </a:ext>
                  </a:extLst>
                </a:gridCol>
                <a:gridCol w="1520454">
                  <a:extLst>
                    <a:ext uri="{9D8B030D-6E8A-4147-A177-3AD203B41FA5}">
                      <a16:colId xmlns:a16="http://schemas.microsoft.com/office/drawing/2014/main" val="605024356"/>
                    </a:ext>
                  </a:extLst>
                </a:gridCol>
              </a:tblGrid>
              <a:tr h="657622">
                <a:tc>
                  <a:txBody>
                    <a:bodyPr/>
                    <a:lstStyle/>
                    <a:p>
                      <a:pPr algn="ctr"/>
                      <a:r>
                        <a:rPr lang="en-US" sz="2000" dirty="0"/>
                        <a:t>Sample</a:t>
                      </a:r>
                    </a:p>
                  </a:txBody>
                  <a:tcPr/>
                </a:tc>
                <a:tc>
                  <a:txBody>
                    <a:bodyPr/>
                    <a:lstStyle/>
                    <a:p>
                      <a:pPr algn="ctr"/>
                      <a:r>
                        <a:rPr lang="en-US" sz="2000" dirty="0"/>
                        <a:t>Particles</a:t>
                      </a:r>
                    </a:p>
                  </a:txBody>
                  <a:tcPr/>
                </a:tc>
                <a:tc>
                  <a:txBody>
                    <a:bodyPr/>
                    <a:lstStyle/>
                    <a:p>
                      <a:pPr algn="ctr"/>
                      <a:r>
                        <a:rPr lang="en-US" sz="2000" dirty="0"/>
                        <a:t>CE Diameter Mean (um)</a:t>
                      </a:r>
                    </a:p>
                  </a:txBody>
                  <a:tcPr/>
                </a:tc>
                <a:tc>
                  <a:txBody>
                    <a:bodyPr/>
                    <a:lstStyle/>
                    <a:p>
                      <a:pPr algn="ctr"/>
                      <a:r>
                        <a:rPr lang="en-US" sz="2000"/>
                        <a:t>Circularity Mean</a:t>
                      </a:r>
                    </a:p>
                  </a:txBody>
                  <a:tcPr/>
                </a:tc>
                <a:tc>
                  <a:txBody>
                    <a:bodyPr/>
                    <a:lstStyle/>
                    <a:p>
                      <a:pPr algn="ctr"/>
                      <a:r>
                        <a:rPr lang="en-US" sz="2000"/>
                        <a:t>Elongation </a:t>
                      </a:r>
                    </a:p>
                    <a:p>
                      <a:pPr algn="ctr"/>
                      <a:r>
                        <a:rPr lang="en-US" sz="2000"/>
                        <a:t>Mean</a:t>
                      </a:r>
                    </a:p>
                  </a:txBody>
                  <a:tcPr/>
                </a:tc>
                <a:tc>
                  <a:txBody>
                    <a:bodyPr/>
                    <a:lstStyle/>
                    <a:p>
                      <a:pPr algn="ctr"/>
                      <a:r>
                        <a:rPr lang="en-US" sz="2000"/>
                        <a:t>Convexity Mean</a:t>
                      </a:r>
                    </a:p>
                  </a:txBody>
                  <a:tcPr/>
                </a:tc>
                <a:tc>
                  <a:txBody>
                    <a:bodyPr/>
                    <a:lstStyle/>
                    <a:p>
                      <a:pPr algn="ctr"/>
                      <a:r>
                        <a:rPr lang="en-US" sz="2000"/>
                        <a:t>Aspect Ratio</a:t>
                      </a:r>
                    </a:p>
                    <a:p>
                      <a:pPr algn="ctr"/>
                      <a:r>
                        <a:rPr lang="en-US" sz="2000"/>
                        <a:t>Mean</a:t>
                      </a:r>
                    </a:p>
                  </a:txBody>
                  <a:tcPr/>
                </a:tc>
                <a:extLst>
                  <a:ext uri="{0D108BD9-81ED-4DB2-BD59-A6C34878D82A}">
                    <a16:rowId xmlns:a16="http://schemas.microsoft.com/office/drawing/2014/main" val="2759424939"/>
                  </a:ext>
                </a:extLst>
              </a:tr>
              <a:tr h="371699">
                <a:tc>
                  <a:txBody>
                    <a:bodyPr/>
                    <a:lstStyle/>
                    <a:p>
                      <a:pPr algn="ctr"/>
                      <a:r>
                        <a:rPr lang="en-US" sz="2000" dirty="0"/>
                        <a:t>JSC-1A</a:t>
                      </a:r>
                    </a:p>
                  </a:txBody>
                  <a:tcPr anchor="ctr"/>
                </a:tc>
                <a:tc>
                  <a:txBody>
                    <a:bodyPr/>
                    <a:lstStyle/>
                    <a:p>
                      <a:pPr algn="ctr"/>
                      <a:r>
                        <a:rPr lang="en-US" sz="2000" dirty="0">
                          <a:solidFill>
                            <a:schemeClr val="tx1"/>
                          </a:solidFill>
                        </a:rPr>
                        <a:t>2686475</a:t>
                      </a:r>
                    </a:p>
                  </a:txBody>
                  <a:tcPr anchor="ctr"/>
                </a:tc>
                <a:tc>
                  <a:txBody>
                    <a:bodyPr/>
                    <a:lstStyle/>
                    <a:p>
                      <a:pPr algn="ctr"/>
                      <a:r>
                        <a:rPr lang="en-US" sz="2000" dirty="0">
                          <a:solidFill>
                            <a:schemeClr val="tx1"/>
                          </a:solidFill>
                        </a:rPr>
                        <a:t>11.84</a:t>
                      </a:r>
                    </a:p>
                  </a:txBody>
                  <a:tcPr anchor="ctr"/>
                </a:tc>
                <a:tc>
                  <a:txBody>
                    <a:bodyPr/>
                    <a:lstStyle/>
                    <a:p>
                      <a:pPr algn="ctr"/>
                      <a:r>
                        <a:rPr lang="en-US" sz="2000" dirty="0">
                          <a:solidFill>
                            <a:schemeClr val="tx1"/>
                          </a:solidFill>
                        </a:rPr>
                        <a:t>0.713</a:t>
                      </a:r>
                    </a:p>
                  </a:txBody>
                  <a:tcPr anchor="ctr"/>
                </a:tc>
                <a:tc>
                  <a:txBody>
                    <a:bodyPr/>
                    <a:lstStyle/>
                    <a:p>
                      <a:pPr algn="ctr"/>
                      <a:r>
                        <a:rPr lang="en-US" sz="2000" dirty="0">
                          <a:solidFill>
                            <a:schemeClr val="tx1"/>
                          </a:solidFill>
                        </a:rPr>
                        <a:t>0.321</a:t>
                      </a:r>
                    </a:p>
                  </a:txBody>
                  <a:tcPr anchor="ctr"/>
                </a:tc>
                <a:tc>
                  <a:txBody>
                    <a:bodyPr/>
                    <a:lstStyle/>
                    <a:p>
                      <a:pPr algn="ctr"/>
                      <a:r>
                        <a:rPr lang="en-US" sz="2000" dirty="0">
                          <a:solidFill>
                            <a:schemeClr val="tx1"/>
                          </a:solidFill>
                        </a:rPr>
                        <a:t>0.987</a:t>
                      </a:r>
                    </a:p>
                  </a:txBody>
                  <a:tcPr anchor="ctr"/>
                </a:tc>
                <a:tc>
                  <a:txBody>
                    <a:bodyPr/>
                    <a:lstStyle/>
                    <a:p>
                      <a:pPr algn="ctr"/>
                      <a:r>
                        <a:rPr lang="en-US" sz="2000" dirty="0">
                          <a:solidFill>
                            <a:schemeClr val="tx1"/>
                          </a:solidFill>
                        </a:rPr>
                        <a:t>0.679</a:t>
                      </a:r>
                    </a:p>
                  </a:txBody>
                  <a:tcPr anchor="ctr"/>
                </a:tc>
                <a:extLst>
                  <a:ext uri="{0D108BD9-81ED-4DB2-BD59-A6C34878D82A}">
                    <a16:rowId xmlns:a16="http://schemas.microsoft.com/office/drawing/2014/main" val="3697439126"/>
                  </a:ext>
                </a:extLst>
              </a:tr>
              <a:tr h="0">
                <a:tc>
                  <a:txBody>
                    <a:bodyPr/>
                    <a:lstStyle/>
                    <a:p>
                      <a:pPr algn="ctr"/>
                      <a:r>
                        <a:rPr lang="pl-PL" sz="2000" dirty="0">
                          <a:solidFill>
                            <a:schemeClr val="tx1"/>
                          </a:solidFill>
                        </a:rPr>
                        <a:t>JSC-1A 750°C </a:t>
                      </a:r>
                      <a:r>
                        <a:rPr lang="en-US" sz="2000" dirty="0">
                          <a:solidFill>
                            <a:schemeClr val="tx1"/>
                          </a:solidFill>
                        </a:rPr>
                        <a:t>with </a:t>
                      </a:r>
                      <a:r>
                        <a:rPr lang="pl-PL" sz="2000" dirty="0">
                          <a:solidFill>
                            <a:schemeClr val="tx1"/>
                          </a:solidFill>
                        </a:rPr>
                        <a:t>H</a:t>
                      </a:r>
                      <a:r>
                        <a:rPr lang="pl-PL" sz="2000" baseline="-25000" dirty="0">
                          <a:solidFill>
                            <a:schemeClr val="tx1"/>
                          </a:solidFill>
                        </a:rPr>
                        <a:t>2</a:t>
                      </a:r>
                      <a:endParaRPr lang="en-US" sz="2000" baseline="-25000" dirty="0">
                        <a:solidFill>
                          <a:schemeClr val="tx1"/>
                        </a:solidFill>
                      </a:endParaRPr>
                    </a:p>
                  </a:txBody>
                  <a:tcPr anchor="ctr"/>
                </a:tc>
                <a:tc>
                  <a:txBody>
                    <a:bodyPr/>
                    <a:lstStyle/>
                    <a:p>
                      <a:pPr algn="ctr"/>
                      <a:r>
                        <a:rPr lang="en-US" sz="2000" dirty="0">
                          <a:solidFill>
                            <a:schemeClr val="tx1"/>
                          </a:solidFill>
                        </a:rPr>
                        <a:t>1999799</a:t>
                      </a:r>
                    </a:p>
                  </a:txBody>
                  <a:tcPr anchor="ctr"/>
                </a:tc>
                <a:tc>
                  <a:txBody>
                    <a:bodyPr/>
                    <a:lstStyle/>
                    <a:p>
                      <a:pPr algn="ctr"/>
                      <a:r>
                        <a:rPr lang="en-US" sz="2000" dirty="0">
                          <a:solidFill>
                            <a:schemeClr val="tx1"/>
                          </a:solidFill>
                        </a:rPr>
                        <a:t>10.95</a:t>
                      </a:r>
                    </a:p>
                  </a:txBody>
                  <a:tcPr anchor="ctr"/>
                </a:tc>
                <a:tc>
                  <a:txBody>
                    <a:bodyPr/>
                    <a:lstStyle/>
                    <a:p>
                      <a:pPr algn="ctr"/>
                      <a:r>
                        <a:rPr lang="en-US" sz="2000" dirty="0">
                          <a:solidFill>
                            <a:schemeClr val="tx1"/>
                          </a:solidFill>
                        </a:rPr>
                        <a:t>0.909</a:t>
                      </a:r>
                    </a:p>
                  </a:txBody>
                  <a:tcPr anchor="ctr"/>
                </a:tc>
                <a:tc>
                  <a:txBody>
                    <a:bodyPr/>
                    <a:lstStyle/>
                    <a:p>
                      <a:pPr algn="ctr"/>
                      <a:r>
                        <a:rPr lang="en-US" sz="2000" dirty="0">
                          <a:solidFill>
                            <a:schemeClr val="tx1"/>
                          </a:solidFill>
                        </a:rPr>
                        <a:t>0.322</a:t>
                      </a:r>
                    </a:p>
                  </a:txBody>
                  <a:tcPr anchor="ctr"/>
                </a:tc>
                <a:tc>
                  <a:txBody>
                    <a:bodyPr/>
                    <a:lstStyle/>
                    <a:p>
                      <a:pPr algn="ctr"/>
                      <a:r>
                        <a:rPr lang="en-US" sz="2000" dirty="0">
                          <a:solidFill>
                            <a:schemeClr val="tx1"/>
                          </a:solidFill>
                        </a:rPr>
                        <a:t>0.991</a:t>
                      </a:r>
                    </a:p>
                  </a:txBody>
                  <a:tcPr anchor="ctr"/>
                </a:tc>
                <a:tc>
                  <a:txBody>
                    <a:bodyPr/>
                    <a:lstStyle/>
                    <a:p>
                      <a:pPr algn="ctr"/>
                      <a:r>
                        <a:rPr lang="en-US" sz="2000" dirty="0">
                          <a:solidFill>
                            <a:schemeClr val="tx1"/>
                          </a:solidFill>
                        </a:rPr>
                        <a:t>0.678</a:t>
                      </a:r>
                    </a:p>
                  </a:txBody>
                  <a:tcPr anchor="ctr"/>
                </a:tc>
                <a:extLst>
                  <a:ext uri="{0D108BD9-81ED-4DB2-BD59-A6C34878D82A}">
                    <a16:rowId xmlns:a16="http://schemas.microsoft.com/office/drawing/2014/main" val="983615111"/>
                  </a:ext>
                </a:extLst>
              </a:tr>
              <a:tr h="0">
                <a:tc>
                  <a:txBody>
                    <a:bodyPr/>
                    <a:lstStyle/>
                    <a:p>
                      <a:pPr algn="ctr"/>
                      <a:r>
                        <a:rPr lang="en-US" sz="2000" dirty="0">
                          <a:solidFill>
                            <a:schemeClr val="tx1"/>
                          </a:solidFill>
                        </a:rPr>
                        <a:t>NUW-LHT-5M</a:t>
                      </a:r>
                    </a:p>
                  </a:txBody>
                  <a:tcPr anchor="ctr"/>
                </a:tc>
                <a:tc>
                  <a:txBody>
                    <a:bodyPr/>
                    <a:lstStyle/>
                    <a:p>
                      <a:pPr algn="ctr"/>
                      <a:r>
                        <a:rPr lang="en-US" sz="2000" dirty="0">
                          <a:solidFill>
                            <a:schemeClr val="tx1"/>
                          </a:solidFill>
                        </a:rPr>
                        <a:t>3405750</a:t>
                      </a:r>
                    </a:p>
                  </a:txBody>
                  <a:tcPr anchor="ctr"/>
                </a:tc>
                <a:tc>
                  <a:txBody>
                    <a:bodyPr/>
                    <a:lstStyle/>
                    <a:p>
                      <a:pPr algn="ctr"/>
                      <a:r>
                        <a:rPr lang="en-US" sz="2000" dirty="0">
                          <a:solidFill>
                            <a:schemeClr val="tx1"/>
                          </a:solidFill>
                        </a:rPr>
                        <a:t>8.49</a:t>
                      </a:r>
                    </a:p>
                  </a:txBody>
                  <a:tcPr anchor="ctr"/>
                </a:tc>
                <a:tc>
                  <a:txBody>
                    <a:bodyPr/>
                    <a:lstStyle/>
                    <a:p>
                      <a:pPr algn="ctr"/>
                      <a:r>
                        <a:rPr lang="en-US" sz="2000" dirty="0">
                          <a:solidFill>
                            <a:schemeClr val="tx1"/>
                          </a:solidFill>
                        </a:rPr>
                        <a:t>0.836</a:t>
                      </a:r>
                    </a:p>
                  </a:txBody>
                  <a:tcPr anchor="ctr"/>
                </a:tc>
                <a:tc>
                  <a:txBody>
                    <a:bodyPr/>
                    <a:lstStyle/>
                    <a:p>
                      <a:pPr algn="ctr"/>
                      <a:r>
                        <a:rPr lang="en-US" sz="2000" dirty="0">
                          <a:solidFill>
                            <a:schemeClr val="tx1"/>
                          </a:solidFill>
                        </a:rPr>
                        <a:t>0.356</a:t>
                      </a:r>
                    </a:p>
                  </a:txBody>
                  <a:tcPr anchor="ctr"/>
                </a:tc>
                <a:tc>
                  <a:txBody>
                    <a:bodyPr/>
                    <a:lstStyle/>
                    <a:p>
                      <a:pPr algn="ctr"/>
                      <a:r>
                        <a:rPr lang="en-US" sz="2000" dirty="0">
                          <a:solidFill>
                            <a:schemeClr val="tx1"/>
                          </a:solidFill>
                        </a:rPr>
                        <a:t>0.966</a:t>
                      </a:r>
                    </a:p>
                  </a:txBody>
                  <a:tcPr anchor="ctr"/>
                </a:tc>
                <a:tc>
                  <a:txBody>
                    <a:bodyPr/>
                    <a:lstStyle/>
                    <a:p>
                      <a:pPr algn="ctr"/>
                      <a:r>
                        <a:rPr lang="en-US" sz="2000" dirty="0">
                          <a:solidFill>
                            <a:schemeClr val="tx1"/>
                          </a:solidFill>
                        </a:rPr>
                        <a:t>0.644</a:t>
                      </a:r>
                    </a:p>
                  </a:txBody>
                  <a:tcPr anchor="ctr"/>
                </a:tc>
                <a:extLst>
                  <a:ext uri="{0D108BD9-81ED-4DB2-BD59-A6C34878D82A}">
                    <a16:rowId xmlns:a16="http://schemas.microsoft.com/office/drawing/2014/main" val="335704225"/>
                  </a:ext>
                </a:extLst>
              </a:tr>
              <a:tr h="371699">
                <a:tc>
                  <a:txBody>
                    <a:bodyPr/>
                    <a:lstStyle/>
                    <a:p>
                      <a:pPr algn="ctr"/>
                      <a:r>
                        <a:rPr lang="en-US" sz="2000" dirty="0">
                          <a:solidFill>
                            <a:schemeClr val="tx1"/>
                          </a:solidFill>
                        </a:rPr>
                        <a:t>JSC-2A</a:t>
                      </a:r>
                    </a:p>
                  </a:txBody>
                  <a:tcPr anchor="ctr"/>
                </a:tc>
                <a:tc>
                  <a:txBody>
                    <a:bodyPr/>
                    <a:lstStyle/>
                    <a:p>
                      <a:pPr algn="ctr"/>
                      <a:r>
                        <a:rPr lang="en-US" sz="2000" dirty="0">
                          <a:solidFill>
                            <a:schemeClr val="tx1"/>
                          </a:solidFill>
                        </a:rPr>
                        <a:t>2227962</a:t>
                      </a:r>
                    </a:p>
                  </a:txBody>
                  <a:tcPr anchor="ctr"/>
                </a:tc>
                <a:tc>
                  <a:txBody>
                    <a:bodyPr/>
                    <a:lstStyle/>
                    <a:p>
                      <a:pPr algn="ctr"/>
                      <a:r>
                        <a:rPr lang="en-US" sz="2000" dirty="0">
                          <a:solidFill>
                            <a:schemeClr val="tx1"/>
                          </a:solidFill>
                        </a:rPr>
                        <a:t>7.60</a:t>
                      </a:r>
                    </a:p>
                  </a:txBody>
                  <a:tcPr anchor="ctr"/>
                </a:tc>
                <a:tc>
                  <a:txBody>
                    <a:bodyPr/>
                    <a:lstStyle/>
                    <a:p>
                      <a:pPr algn="ctr"/>
                      <a:r>
                        <a:rPr lang="en-US" sz="2000" dirty="0">
                          <a:solidFill>
                            <a:schemeClr val="tx1"/>
                          </a:solidFill>
                        </a:rPr>
                        <a:t>0.904</a:t>
                      </a:r>
                    </a:p>
                  </a:txBody>
                  <a:tcPr anchor="ctr"/>
                </a:tc>
                <a:tc>
                  <a:txBody>
                    <a:bodyPr/>
                    <a:lstStyle/>
                    <a:p>
                      <a:pPr algn="ctr"/>
                      <a:r>
                        <a:rPr lang="en-US" sz="2000" dirty="0">
                          <a:solidFill>
                            <a:schemeClr val="tx1"/>
                          </a:solidFill>
                        </a:rPr>
                        <a:t>0.335</a:t>
                      </a:r>
                    </a:p>
                  </a:txBody>
                  <a:tcPr anchor="ctr"/>
                </a:tc>
                <a:tc>
                  <a:txBody>
                    <a:bodyPr/>
                    <a:lstStyle/>
                    <a:p>
                      <a:pPr algn="ctr"/>
                      <a:r>
                        <a:rPr lang="en-US" sz="2000" dirty="0">
                          <a:solidFill>
                            <a:schemeClr val="tx1"/>
                          </a:solidFill>
                        </a:rPr>
                        <a:t>0.992</a:t>
                      </a:r>
                    </a:p>
                  </a:txBody>
                  <a:tcPr anchor="ctr"/>
                </a:tc>
                <a:tc>
                  <a:txBody>
                    <a:bodyPr/>
                    <a:lstStyle/>
                    <a:p>
                      <a:pPr algn="ctr"/>
                      <a:r>
                        <a:rPr lang="en-US" sz="2000" dirty="0">
                          <a:solidFill>
                            <a:schemeClr val="tx1"/>
                          </a:solidFill>
                        </a:rPr>
                        <a:t>0.665</a:t>
                      </a:r>
                    </a:p>
                  </a:txBody>
                  <a:tcPr anchor="ctr"/>
                </a:tc>
                <a:extLst>
                  <a:ext uri="{0D108BD9-81ED-4DB2-BD59-A6C34878D82A}">
                    <a16:rowId xmlns:a16="http://schemas.microsoft.com/office/drawing/2014/main" val="1277195373"/>
                  </a:ext>
                </a:extLst>
              </a:tr>
            </a:tbl>
          </a:graphicData>
        </a:graphic>
      </p:graphicFrame>
      <p:sp>
        <p:nvSpPr>
          <p:cNvPr id="3" name="Date Placeholder 2">
            <a:extLst>
              <a:ext uri="{FF2B5EF4-FFF2-40B4-BE49-F238E27FC236}">
                <a16:creationId xmlns:a16="http://schemas.microsoft.com/office/drawing/2014/main" id="{F72A6EC2-CAAC-449E-AF02-D29575394B12}"/>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CD0B9753-398B-4EC7-BC8E-5F5903255A5C}"/>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612E83ED-5E56-4F15-B35C-29E3F20D1743}"/>
              </a:ext>
            </a:extLst>
          </p:cNvPr>
          <p:cNvSpPr>
            <a:spLocks noGrp="1"/>
          </p:cNvSpPr>
          <p:nvPr>
            <p:ph type="sldNum" sz="quarter" idx="12"/>
          </p:nvPr>
        </p:nvSpPr>
        <p:spPr/>
        <p:txBody>
          <a:bodyPr/>
          <a:lstStyle/>
          <a:p>
            <a:fld id="{8454D69F-6BDB-A24B-9F6F-BE19DF86BD01}" type="slidenum">
              <a:rPr lang="en-US" smtClean="0"/>
              <a:t>18</a:t>
            </a:fld>
            <a:endParaRPr lang="en-US"/>
          </a:p>
        </p:txBody>
      </p:sp>
      <p:sp>
        <p:nvSpPr>
          <p:cNvPr id="11" name="Content Placeholder 9">
            <a:extLst>
              <a:ext uri="{FF2B5EF4-FFF2-40B4-BE49-F238E27FC236}">
                <a16:creationId xmlns:a16="http://schemas.microsoft.com/office/drawing/2014/main" id="{4BB35E07-CDA8-47D3-93BE-F06B226E8A11}"/>
              </a:ext>
            </a:extLst>
          </p:cNvPr>
          <p:cNvSpPr>
            <a:spLocks noGrp="1"/>
          </p:cNvSpPr>
          <p:nvPr>
            <p:ph idx="1"/>
          </p:nvPr>
        </p:nvSpPr>
        <p:spPr>
          <a:xfrm>
            <a:off x="838200" y="1717118"/>
            <a:ext cx="10734893" cy="1612415"/>
          </a:xfrm>
        </p:spPr>
        <p:txBody>
          <a:bodyPr>
            <a:normAutofit/>
          </a:bodyPr>
          <a:lstStyle/>
          <a:p>
            <a:r>
              <a:rPr lang="en-US" dirty="0"/>
              <a:t>Summary of morphology data gathered on regolith simulant</a:t>
            </a:r>
          </a:p>
          <a:p>
            <a:r>
              <a:rPr lang="en-US" dirty="0"/>
              <a:t>Found that fine particles dominated the results and CE diameter means were not the most effective method to analyze the powder</a:t>
            </a:r>
          </a:p>
        </p:txBody>
      </p:sp>
    </p:spTree>
    <p:extLst>
      <p:ext uri="{BB962C8B-B14F-4D97-AF65-F5344CB8AC3E}">
        <p14:creationId xmlns:p14="http://schemas.microsoft.com/office/powerpoint/2010/main" val="21323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dirty="0">
                <a:solidFill>
                  <a:schemeClr val="bg1"/>
                </a:solidFill>
              </a:rPr>
              <a:t>MMPACT CE Diameter</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F72A6EC2-CAAC-449E-AF02-D29575394B12}"/>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CD0B9753-398B-4EC7-BC8E-5F5903255A5C}"/>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612E83ED-5E56-4F15-B35C-29E3F20D1743}"/>
              </a:ext>
            </a:extLst>
          </p:cNvPr>
          <p:cNvSpPr>
            <a:spLocks noGrp="1"/>
          </p:cNvSpPr>
          <p:nvPr>
            <p:ph type="sldNum" sz="quarter" idx="12"/>
          </p:nvPr>
        </p:nvSpPr>
        <p:spPr/>
        <p:txBody>
          <a:bodyPr/>
          <a:lstStyle/>
          <a:p>
            <a:fld id="{8454D69F-6BDB-A24B-9F6F-BE19DF86BD01}" type="slidenum">
              <a:rPr lang="en-US" smtClean="0"/>
              <a:t>19</a:t>
            </a:fld>
            <a:endParaRPr lang="en-US"/>
          </a:p>
        </p:txBody>
      </p:sp>
      <p:pic>
        <p:nvPicPr>
          <p:cNvPr id="9" name="Picture 8" descr="Chart&#10;&#10;Description automatically generated with medium confidence">
            <a:extLst>
              <a:ext uri="{FF2B5EF4-FFF2-40B4-BE49-F238E27FC236}">
                <a16:creationId xmlns:a16="http://schemas.microsoft.com/office/drawing/2014/main" id="{76ED28DE-6A4C-4548-A31B-90392DCCCB75}"/>
              </a:ext>
            </a:extLst>
          </p:cNvPr>
          <p:cNvPicPr>
            <a:picLocks noChangeAspect="1"/>
          </p:cNvPicPr>
          <p:nvPr/>
        </p:nvPicPr>
        <p:blipFill rotWithShape="1">
          <a:blip r:embed="rId4"/>
          <a:srcRect b="8326"/>
          <a:stretch/>
        </p:blipFill>
        <p:spPr>
          <a:xfrm>
            <a:off x="2387544" y="1640286"/>
            <a:ext cx="7461117" cy="4314817"/>
          </a:xfrm>
          <a:prstGeom prst="rect">
            <a:avLst/>
          </a:prstGeom>
        </p:spPr>
      </p:pic>
      <p:pic>
        <p:nvPicPr>
          <p:cNvPr id="29" name="Picture 28">
            <a:extLst>
              <a:ext uri="{FF2B5EF4-FFF2-40B4-BE49-F238E27FC236}">
                <a16:creationId xmlns:a16="http://schemas.microsoft.com/office/drawing/2014/main" id="{8D1B3C32-122F-46C2-976E-2B473EB0BC62}"/>
              </a:ext>
            </a:extLst>
          </p:cNvPr>
          <p:cNvPicPr>
            <a:picLocks noChangeAspect="1"/>
          </p:cNvPicPr>
          <p:nvPr/>
        </p:nvPicPr>
        <p:blipFill>
          <a:blip r:embed="rId5"/>
          <a:stretch>
            <a:fillRect/>
          </a:stretch>
        </p:blipFill>
        <p:spPr>
          <a:xfrm>
            <a:off x="4635500" y="5795870"/>
            <a:ext cx="2921000" cy="398983"/>
          </a:xfrm>
          <a:prstGeom prst="rect">
            <a:avLst/>
          </a:prstGeom>
        </p:spPr>
      </p:pic>
    </p:spTree>
    <p:extLst>
      <p:ext uri="{BB962C8B-B14F-4D97-AF65-F5344CB8AC3E}">
        <p14:creationId xmlns:p14="http://schemas.microsoft.com/office/powerpoint/2010/main" val="313488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dirty="0">
                <a:solidFill>
                  <a:schemeClr val="bg1"/>
                </a:solidFill>
              </a:rPr>
              <a:t>Introduction</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703476"/>
            <a:ext cx="7133134" cy="4652873"/>
          </a:xfrm>
        </p:spPr>
        <p:txBody>
          <a:bodyPr vert="horz" lIns="91440" tIns="45720" rIns="91440" bIns="45720" rtlCol="0" anchor="t">
            <a:normAutofit fontScale="92500" lnSpcReduction="10000"/>
          </a:bodyPr>
          <a:lstStyle/>
          <a:p>
            <a:r>
              <a:rPr lang="en-US" dirty="0"/>
              <a:t>Powder characterization is helpful for additive manufacturing (AM) in:</a:t>
            </a:r>
          </a:p>
          <a:p>
            <a:pPr lvl="1"/>
            <a:r>
              <a:rPr lang="en-US" dirty="0"/>
              <a:t>Optimizing the printing process</a:t>
            </a:r>
          </a:p>
          <a:p>
            <a:pPr lvl="1"/>
            <a:r>
              <a:rPr lang="en-US" dirty="0"/>
              <a:t>Reducing defects</a:t>
            </a:r>
          </a:p>
          <a:p>
            <a:pPr lvl="1"/>
            <a:r>
              <a:rPr lang="en-US" dirty="0"/>
              <a:t>Improving overall product quality</a:t>
            </a:r>
          </a:p>
          <a:p>
            <a:r>
              <a:rPr lang="en-US" dirty="0"/>
              <a:t>Accurate characterization data is critical for</a:t>
            </a:r>
          </a:p>
          <a:p>
            <a:pPr lvl="1"/>
            <a:r>
              <a:rPr lang="en-US" dirty="0"/>
              <a:t>Selecting and qualifying powders for use in AM</a:t>
            </a:r>
          </a:p>
          <a:p>
            <a:pPr lvl="1"/>
            <a:r>
              <a:rPr lang="en-US" dirty="0"/>
              <a:t>Ensuring consistent and reproducible outcomes</a:t>
            </a:r>
          </a:p>
          <a:p>
            <a:pPr lvl="1"/>
            <a:r>
              <a:rPr lang="en-US" dirty="0"/>
              <a:t>Reducing the need for trial and error</a:t>
            </a:r>
          </a:p>
          <a:p>
            <a:r>
              <a:rPr lang="en-US" dirty="0"/>
              <a:t>Finding acceptable flowability and morphological characteristics can prevent defects and manufacturing issues</a:t>
            </a:r>
            <a:endParaRPr lang="en-US" dirty="0">
              <a:cs typeface="Calibri"/>
            </a:endParaRPr>
          </a:p>
          <a:p>
            <a:pPr lvl="1"/>
            <a:endParaRPr lang="en-US" dirty="0"/>
          </a:p>
          <a:p>
            <a:endParaRPr lang="en-US" dirty="0"/>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D7C64E4D-85D0-44BF-9EF0-87DA7F836E9A}"/>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F5B91B6A-E7E7-4F41-B70E-07980BCC9A2B}"/>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69104C2B-3369-4781-ABD0-F2AF0303465D}"/>
              </a:ext>
            </a:extLst>
          </p:cNvPr>
          <p:cNvSpPr>
            <a:spLocks noGrp="1"/>
          </p:cNvSpPr>
          <p:nvPr>
            <p:ph type="sldNum" sz="quarter" idx="12"/>
          </p:nvPr>
        </p:nvSpPr>
        <p:spPr/>
        <p:txBody>
          <a:bodyPr/>
          <a:lstStyle/>
          <a:p>
            <a:fld id="{8454D69F-6BDB-A24B-9F6F-BE19DF86BD01}" type="slidenum">
              <a:rPr lang="en-US" smtClean="0"/>
              <a:t>2</a:t>
            </a:fld>
            <a:endParaRPr lang="en-US"/>
          </a:p>
        </p:txBody>
      </p:sp>
      <p:pic>
        <p:nvPicPr>
          <p:cNvPr id="2050" name="Picture 2" descr="An additive manufactured combustion chamber is shown mid-process. Credit: NASA. ">
            <a:extLst>
              <a:ext uri="{FF2B5EF4-FFF2-40B4-BE49-F238E27FC236}">
                <a16:creationId xmlns:a16="http://schemas.microsoft.com/office/drawing/2014/main" id="{2663E46A-8DA8-43FD-B98B-981CAB298B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059" y="1430057"/>
            <a:ext cx="3118134" cy="41607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FECE4C0-F63A-46AA-81D3-10D6E301AD95}"/>
              </a:ext>
            </a:extLst>
          </p:cNvPr>
          <p:cNvSpPr txBox="1"/>
          <p:nvPr/>
        </p:nvSpPr>
        <p:spPr>
          <a:xfrm>
            <a:off x="8153400" y="5624994"/>
            <a:ext cx="3718095" cy="523220"/>
          </a:xfrm>
          <a:prstGeom prst="rect">
            <a:avLst/>
          </a:prstGeom>
          <a:noFill/>
        </p:spPr>
        <p:txBody>
          <a:bodyPr wrap="square" rtlCol="0">
            <a:spAutoFit/>
          </a:bodyPr>
          <a:lstStyle/>
          <a:p>
            <a:pPr algn="ctr"/>
            <a:r>
              <a:rPr lang="en-US" sz="1400" dirty="0"/>
              <a:t>An additive manufactured combustion chamber printed at NASA MSFC.</a:t>
            </a:r>
          </a:p>
        </p:txBody>
      </p:sp>
    </p:spTree>
    <p:extLst>
      <p:ext uri="{BB962C8B-B14F-4D97-AF65-F5344CB8AC3E}">
        <p14:creationId xmlns:p14="http://schemas.microsoft.com/office/powerpoint/2010/main" val="119159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dirty="0">
                <a:solidFill>
                  <a:schemeClr val="bg1"/>
                </a:solidFill>
              </a:rPr>
              <a:t>MMPACT Circularity</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F72A6EC2-CAAC-449E-AF02-D29575394B12}"/>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CD0B9753-398B-4EC7-BC8E-5F5903255A5C}"/>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612E83ED-5E56-4F15-B35C-29E3F20D1743}"/>
              </a:ext>
            </a:extLst>
          </p:cNvPr>
          <p:cNvSpPr>
            <a:spLocks noGrp="1"/>
          </p:cNvSpPr>
          <p:nvPr>
            <p:ph type="sldNum" sz="quarter" idx="12"/>
          </p:nvPr>
        </p:nvSpPr>
        <p:spPr/>
        <p:txBody>
          <a:bodyPr/>
          <a:lstStyle/>
          <a:p>
            <a:fld id="{8454D69F-6BDB-A24B-9F6F-BE19DF86BD01}" type="slidenum">
              <a:rPr lang="en-US" smtClean="0"/>
              <a:t>20</a:t>
            </a:fld>
            <a:endParaRPr lang="en-US"/>
          </a:p>
        </p:txBody>
      </p:sp>
      <p:pic>
        <p:nvPicPr>
          <p:cNvPr id="10" name="Picture 9" descr="Chart&#10;&#10;Description automatically generated">
            <a:extLst>
              <a:ext uri="{FF2B5EF4-FFF2-40B4-BE49-F238E27FC236}">
                <a16:creationId xmlns:a16="http://schemas.microsoft.com/office/drawing/2014/main" id="{F8F51C2B-4617-4F2A-A41A-40222AD18E98}"/>
              </a:ext>
            </a:extLst>
          </p:cNvPr>
          <p:cNvPicPr>
            <a:picLocks noChangeAspect="1"/>
          </p:cNvPicPr>
          <p:nvPr/>
        </p:nvPicPr>
        <p:blipFill rotWithShape="1">
          <a:blip r:embed="rId4"/>
          <a:srcRect b="13247"/>
          <a:stretch/>
        </p:blipFill>
        <p:spPr>
          <a:xfrm>
            <a:off x="1950908" y="1573906"/>
            <a:ext cx="8290183" cy="4261188"/>
          </a:xfrm>
          <a:prstGeom prst="rect">
            <a:avLst/>
          </a:prstGeom>
        </p:spPr>
      </p:pic>
      <p:pic>
        <p:nvPicPr>
          <p:cNvPr id="14" name="Picture 13">
            <a:extLst>
              <a:ext uri="{FF2B5EF4-FFF2-40B4-BE49-F238E27FC236}">
                <a16:creationId xmlns:a16="http://schemas.microsoft.com/office/drawing/2014/main" id="{45DD5108-D154-4D2C-8F38-C7433142A941}"/>
              </a:ext>
            </a:extLst>
          </p:cNvPr>
          <p:cNvPicPr>
            <a:picLocks noChangeAspect="1"/>
          </p:cNvPicPr>
          <p:nvPr/>
        </p:nvPicPr>
        <p:blipFill>
          <a:blip r:embed="rId5"/>
          <a:stretch>
            <a:fillRect/>
          </a:stretch>
        </p:blipFill>
        <p:spPr>
          <a:xfrm>
            <a:off x="4745146" y="5823177"/>
            <a:ext cx="2921000" cy="398983"/>
          </a:xfrm>
          <a:prstGeom prst="rect">
            <a:avLst/>
          </a:prstGeom>
        </p:spPr>
      </p:pic>
    </p:spTree>
    <p:extLst>
      <p:ext uri="{BB962C8B-B14F-4D97-AF65-F5344CB8AC3E}">
        <p14:creationId xmlns:p14="http://schemas.microsoft.com/office/powerpoint/2010/main" val="293372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MMPACT Conclusions</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18" name="Content Placeholder 9">
            <a:extLst>
              <a:ext uri="{FF2B5EF4-FFF2-40B4-BE49-F238E27FC236}">
                <a16:creationId xmlns:a16="http://schemas.microsoft.com/office/drawing/2014/main" id="{5AD067B4-ACB8-4E57-97E5-CF762E886FEF}"/>
              </a:ext>
            </a:extLst>
          </p:cNvPr>
          <p:cNvSpPr>
            <a:spLocks noGrp="1"/>
          </p:cNvSpPr>
          <p:nvPr>
            <p:ph idx="1"/>
          </p:nvPr>
        </p:nvSpPr>
        <p:spPr>
          <a:xfrm>
            <a:off x="838200" y="1825625"/>
            <a:ext cx="6581775" cy="4400672"/>
          </a:xfrm>
        </p:spPr>
        <p:txBody>
          <a:bodyPr>
            <a:normAutofit/>
          </a:bodyPr>
          <a:lstStyle/>
          <a:p>
            <a:endParaRPr lang="en-US"/>
          </a:p>
          <a:p>
            <a:endParaRPr lang="en-US"/>
          </a:p>
        </p:txBody>
      </p:sp>
      <p:sp>
        <p:nvSpPr>
          <p:cNvPr id="3" name="Date Placeholder 2">
            <a:extLst>
              <a:ext uri="{FF2B5EF4-FFF2-40B4-BE49-F238E27FC236}">
                <a16:creationId xmlns:a16="http://schemas.microsoft.com/office/drawing/2014/main" id="{A2B5ABB2-2239-4A15-A584-D22DA9DCCFBD}"/>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789D2762-296B-40C1-BC2F-22D66987DCA6}"/>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A832C64E-A24D-45C3-B80C-05061853D835}"/>
              </a:ext>
            </a:extLst>
          </p:cNvPr>
          <p:cNvSpPr>
            <a:spLocks noGrp="1"/>
          </p:cNvSpPr>
          <p:nvPr>
            <p:ph type="sldNum" sz="quarter" idx="12"/>
          </p:nvPr>
        </p:nvSpPr>
        <p:spPr/>
        <p:txBody>
          <a:bodyPr/>
          <a:lstStyle/>
          <a:p>
            <a:fld id="{8454D69F-6BDB-A24B-9F6F-BE19DF86BD01}" type="slidenum">
              <a:rPr lang="en-US" smtClean="0"/>
              <a:t>21</a:t>
            </a:fld>
            <a:endParaRPr lang="en-US"/>
          </a:p>
        </p:txBody>
      </p:sp>
      <p:sp>
        <p:nvSpPr>
          <p:cNvPr id="11" name="Content Placeholder 9">
            <a:extLst>
              <a:ext uri="{FF2B5EF4-FFF2-40B4-BE49-F238E27FC236}">
                <a16:creationId xmlns:a16="http://schemas.microsoft.com/office/drawing/2014/main" id="{3FCC9379-BF8E-4CBD-B78C-ECC7E9BD8489}"/>
              </a:ext>
            </a:extLst>
          </p:cNvPr>
          <p:cNvSpPr txBox="1">
            <a:spLocks/>
          </p:cNvSpPr>
          <p:nvPr/>
        </p:nvSpPr>
        <p:spPr>
          <a:xfrm>
            <a:off x="990600" y="1978025"/>
            <a:ext cx="6581775" cy="3970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NASA and MMPACT can use this powder characterization data for determining baseline regolith simulant</a:t>
            </a:r>
          </a:p>
          <a:p>
            <a:r>
              <a:rPr lang="en-US" dirty="0"/>
              <a:t>Data is also helpful in future comparisons of actual lunar regolith</a:t>
            </a:r>
          </a:p>
          <a:p>
            <a:r>
              <a:rPr lang="en-US" dirty="0"/>
              <a:t>Human Landing System can also utilize the data for dust mitigation issues</a:t>
            </a:r>
          </a:p>
          <a:p>
            <a:endParaRPr lang="en-US" dirty="0"/>
          </a:p>
          <a:p>
            <a:endParaRPr lang="en-US" dirty="0"/>
          </a:p>
        </p:txBody>
      </p:sp>
      <p:pic>
        <p:nvPicPr>
          <p:cNvPr id="9" name="Picture 8">
            <a:extLst>
              <a:ext uri="{FF2B5EF4-FFF2-40B4-BE49-F238E27FC236}">
                <a16:creationId xmlns:a16="http://schemas.microsoft.com/office/drawing/2014/main" id="{A6004C7F-F9CE-46D2-9475-567AB76DB8C5}"/>
              </a:ext>
            </a:extLst>
          </p:cNvPr>
          <p:cNvPicPr>
            <a:picLocks noChangeAspect="1"/>
          </p:cNvPicPr>
          <p:nvPr/>
        </p:nvPicPr>
        <p:blipFill>
          <a:blip r:embed="rId4"/>
          <a:stretch>
            <a:fillRect/>
          </a:stretch>
        </p:blipFill>
        <p:spPr>
          <a:xfrm>
            <a:off x="7572375" y="1751652"/>
            <a:ext cx="4352003" cy="2621093"/>
          </a:xfrm>
          <a:prstGeom prst="rect">
            <a:avLst/>
          </a:prstGeom>
        </p:spPr>
      </p:pic>
      <p:sp>
        <p:nvSpPr>
          <p:cNvPr id="14" name="TextBox 13">
            <a:extLst>
              <a:ext uri="{FF2B5EF4-FFF2-40B4-BE49-F238E27FC236}">
                <a16:creationId xmlns:a16="http://schemas.microsoft.com/office/drawing/2014/main" id="{6C52DB21-E594-4D9A-B662-F483624E41EA}"/>
              </a:ext>
            </a:extLst>
          </p:cNvPr>
          <p:cNvSpPr txBox="1"/>
          <p:nvPr/>
        </p:nvSpPr>
        <p:spPr>
          <a:xfrm>
            <a:off x="7572374" y="4372745"/>
            <a:ext cx="4352004" cy="369332"/>
          </a:xfrm>
          <a:prstGeom prst="rect">
            <a:avLst/>
          </a:prstGeom>
          <a:noFill/>
        </p:spPr>
        <p:txBody>
          <a:bodyPr wrap="square" rtlCol="0">
            <a:spAutoFit/>
          </a:bodyPr>
          <a:lstStyle/>
          <a:p>
            <a:pPr algn="ctr"/>
            <a:r>
              <a:rPr lang="en-US"/>
              <a:t>Concept art of lunar architecture </a:t>
            </a:r>
          </a:p>
        </p:txBody>
      </p:sp>
    </p:spTree>
    <p:extLst>
      <p:ext uri="{BB962C8B-B14F-4D97-AF65-F5344CB8AC3E}">
        <p14:creationId xmlns:p14="http://schemas.microsoft.com/office/powerpoint/2010/main" val="101585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1364168" y="158924"/>
            <a:ext cx="9463664" cy="1184894"/>
          </a:xfrm>
        </p:spPr>
        <p:txBody>
          <a:bodyPr>
            <a:noAutofit/>
          </a:bodyPr>
          <a:lstStyle/>
          <a:p>
            <a:pPr algn="ctr"/>
            <a:r>
              <a:rPr lang="en-US" dirty="0">
                <a:solidFill>
                  <a:schemeClr val="bg1"/>
                </a:solidFill>
              </a:rPr>
              <a:t>NASA RAMPT A6061-RAM2 Reuse Study</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825625"/>
            <a:ext cx="6660196" cy="4400672"/>
          </a:xfrm>
        </p:spPr>
        <p:txBody>
          <a:bodyPr>
            <a:normAutofit fontScale="92500" lnSpcReduction="10000"/>
          </a:bodyPr>
          <a:lstStyle/>
          <a:p>
            <a:r>
              <a:rPr lang="en-US" dirty="0"/>
              <a:t>AM powder reuse study for the Rapid Analysis and Manufacturing Propulsion Technology (RAMPT) project</a:t>
            </a:r>
          </a:p>
          <a:p>
            <a:r>
              <a:rPr lang="en-US" dirty="0"/>
              <a:t>Studying Aluminum 6061-RAM2 for Directed Energy Deposition (DED) metal 3D printing</a:t>
            </a:r>
          </a:p>
          <a:p>
            <a:r>
              <a:rPr lang="en-US" dirty="0"/>
              <a:t>Goal is to characterize and understand physical effects of the high strength powder</a:t>
            </a:r>
          </a:p>
          <a:p>
            <a:pPr lvl="1"/>
            <a:r>
              <a:rPr lang="en-US" dirty="0"/>
              <a:t>Specifically for rocket thrust chambers, nozzles, and joints</a:t>
            </a:r>
          </a:p>
          <a:p>
            <a:r>
              <a:rPr lang="en-US" dirty="0"/>
              <a:t>Reused powder four times to look at the effects</a:t>
            </a:r>
          </a:p>
          <a:p>
            <a:pPr lvl="1"/>
            <a:r>
              <a:rPr lang="en-US" dirty="0"/>
              <a:t>Baseline, 1X, 2X, 3X, &amp; 4X</a:t>
            </a:r>
          </a:p>
          <a:p>
            <a:endParaRPr lang="en-US" dirty="0"/>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8F6A8255-D26D-421E-BB2A-22957C8BA616}"/>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BFE700F2-4E8F-44A5-81F5-26400E79C983}"/>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E3AC9415-A7F7-4154-99AB-19EE542A35CC}"/>
              </a:ext>
            </a:extLst>
          </p:cNvPr>
          <p:cNvSpPr>
            <a:spLocks noGrp="1"/>
          </p:cNvSpPr>
          <p:nvPr>
            <p:ph type="sldNum" sz="quarter" idx="12"/>
          </p:nvPr>
        </p:nvSpPr>
        <p:spPr/>
        <p:txBody>
          <a:bodyPr/>
          <a:lstStyle/>
          <a:p>
            <a:fld id="{8454D69F-6BDB-A24B-9F6F-BE19DF86BD01}" type="slidenum">
              <a:rPr lang="en-US" smtClean="0"/>
              <a:t>22</a:t>
            </a:fld>
            <a:endParaRPr lang="en-US"/>
          </a:p>
        </p:txBody>
      </p:sp>
      <p:pic>
        <p:nvPicPr>
          <p:cNvPr id="1026" name="Picture 2" descr="RAMPT">
            <a:extLst>
              <a:ext uri="{FF2B5EF4-FFF2-40B4-BE49-F238E27FC236}">
                <a16:creationId xmlns:a16="http://schemas.microsoft.com/office/drawing/2014/main" id="{0004E4D3-9205-459E-8C14-85CB7E952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9994" y="1502742"/>
            <a:ext cx="3289922" cy="218985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5B27991-5127-4C4A-8D04-F356D7E7165F}"/>
              </a:ext>
            </a:extLst>
          </p:cNvPr>
          <p:cNvSpPr txBox="1"/>
          <p:nvPr/>
        </p:nvSpPr>
        <p:spPr>
          <a:xfrm>
            <a:off x="7747831" y="3669944"/>
            <a:ext cx="3989977" cy="584775"/>
          </a:xfrm>
          <a:prstGeom prst="rect">
            <a:avLst/>
          </a:prstGeom>
          <a:noFill/>
        </p:spPr>
        <p:txBody>
          <a:bodyPr wrap="square" rtlCol="0">
            <a:spAutoFit/>
          </a:bodyPr>
          <a:lstStyle/>
          <a:p>
            <a:pPr algn="ctr"/>
            <a:r>
              <a:rPr lang="en-US" sz="1600" dirty="0"/>
              <a:t>3D printed rocket thrust chamber tested at NASA MSFC (made of copper).</a:t>
            </a:r>
          </a:p>
        </p:txBody>
      </p:sp>
      <p:pic>
        <p:nvPicPr>
          <p:cNvPr id="1028" name="Picture 4" descr="Image preview">
            <a:extLst>
              <a:ext uri="{FF2B5EF4-FFF2-40B4-BE49-F238E27FC236}">
                <a16:creationId xmlns:a16="http://schemas.microsoft.com/office/drawing/2014/main" id="{597E70CF-E1D3-472B-8E67-3D55D3CC91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37" t="2894" r="7538" b="14135"/>
          <a:stretch/>
        </p:blipFill>
        <p:spPr bwMode="auto">
          <a:xfrm>
            <a:off x="8131839" y="4267796"/>
            <a:ext cx="3221959" cy="152643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DC522E7-2C5E-4BAC-B081-A59AE6DB30AC}"/>
              </a:ext>
            </a:extLst>
          </p:cNvPr>
          <p:cNvSpPr txBox="1"/>
          <p:nvPr/>
        </p:nvSpPr>
        <p:spPr>
          <a:xfrm>
            <a:off x="7869966" y="5751871"/>
            <a:ext cx="3989977" cy="338554"/>
          </a:xfrm>
          <a:prstGeom prst="rect">
            <a:avLst/>
          </a:prstGeom>
          <a:noFill/>
        </p:spPr>
        <p:txBody>
          <a:bodyPr wrap="square" rtlCol="0">
            <a:spAutoFit/>
          </a:bodyPr>
          <a:lstStyle/>
          <a:p>
            <a:pPr algn="ctr"/>
            <a:r>
              <a:rPr lang="en-US" sz="1600" dirty="0"/>
              <a:t>Reused powder samples</a:t>
            </a:r>
          </a:p>
        </p:txBody>
      </p:sp>
    </p:spTree>
    <p:extLst>
      <p:ext uri="{BB962C8B-B14F-4D97-AF65-F5344CB8AC3E}">
        <p14:creationId xmlns:p14="http://schemas.microsoft.com/office/powerpoint/2010/main" val="3510822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4A2DC976-56CD-4C61-A28A-A3B30FE8F237}"/>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5A8A8FCD-C8ED-4E11-BD63-C5325A4319CC}"/>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29CAD8D2-F6AE-43B8-BB97-605FA2CB621B}"/>
              </a:ext>
            </a:extLst>
          </p:cNvPr>
          <p:cNvSpPr>
            <a:spLocks noGrp="1"/>
          </p:cNvSpPr>
          <p:nvPr>
            <p:ph type="sldNum" sz="quarter" idx="12"/>
          </p:nvPr>
        </p:nvSpPr>
        <p:spPr/>
        <p:txBody>
          <a:bodyPr/>
          <a:lstStyle/>
          <a:p>
            <a:fld id="{8454D69F-6BDB-A24B-9F6F-BE19DF86BD01}" type="slidenum">
              <a:rPr lang="en-US" smtClean="0"/>
              <a:t>23</a:t>
            </a:fld>
            <a:endParaRPr lang="en-US"/>
          </a:p>
        </p:txBody>
      </p:sp>
      <p:sp>
        <p:nvSpPr>
          <p:cNvPr id="15" name="Title 1">
            <a:extLst>
              <a:ext uri="{FF2B5EF4-FFF2-40B4-BE49-F238E27FC236}">
                <a16:creationId xmlns:a16="http://schemas.microsoft.com/office/drawing/2014/main" id="{03B04A85-44BC-40C4-9072-FE0872B62100}"/>
              </a:ext>
            </a:extLst>
          </p:cNvPr>
          <p:cNvSpPr txBox="1">
            <a:spLocks/>
          </p:cNvSpPr>
          <p:nvPr/>
        </p:nvSpPr>
        <p:spPr>
          <a:xfrm>
            <a:off x="1364168" y="158924"/>
            <a:ext cx="9463664" cy="11848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NASA RAMPT A6061-RAM2 Reuse Study</a:t>
            </a:r>
            <a:endParaRPr lang="en-US" dirty="0">
              <a:solidFill>
                <a:schemeClr val="bg1"/>
              </a:solidFill>
            </a:endParaRPr>
          </a:p>
        </p:txBody>
      </p:sp>
      <p:sp>
        <p:nvSpPr>
          <p:cNvPr id="24" name="TextBox 23">
            <a:extLst>
              <a:ext uri="{FF2B5EF4-FFF2-40B4-BE49-F238E27FC236}">
                <a16:creationId xmlns:a16="http://schemas.microsoft.com/office/drawing/2014/main" id="{A6E0F444-2B68-42A4-BB5D-0CA7F588C5C6}"/>
              </a:ext>
            </a:extLst>
          </p:cNvPr>
          <p:cNvSpPr txBox="1"/>
          <p:nvPr/>
        </p:nvSpPr>
        <p:spPr>
          <a:xfrm>
            <a:off x="3099768" y="5297747"/>
            <a:ext cx="5857895" cy="584775"/>
          </a:xfrm>
          <a:prstGeom prst="rect">
            <a:avLst/>
          </a:prstGeom>
          <a:noFill/>
        </p:spPr>
        <p:txBody>
          <a:bodyPr wrap="square" rtlCol="0">
            <a:spAutoFit/>
          </a:bodyPr>
          <a:lstStyle/>
          <a:p>
            <a:pPr algn="ctr"/>
            <a:r>
              <a:rPr lang="en-US" sz="1600" dirty="0"/>
              <a:t>A6061-RAM2 powder static image comparisons between baseline and fourth reuse in DED printer.</a:t>
            </a:r>
          </a:p>
        </p:txBody>
      </p:sp>
      <p:pic>
        <p:nvPicPr>
          <p:cNvPr id="25" name="Picture 24">
            <a:extLst>
              <a:ext uri="{FF2B5EF4-FFF2-40B4-BE49-F238E27FC236}">
                <a16:creationId xmlns:a16="http://schemas.microsoft.com/office/drawing/2014/main" id="{9F246298-CEDB-4AE5-9D26-9EA4EF1BA6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1"/>
          <a:stretch/>
        </p:blipFill>
        <p:spPr bwMode="auto">
          <a:xfrm>
            <a:off x="3099768" y="1928457"/>
            <a:ext cx="3178708" cy="2704125"/>
          </a:xfrm>
          <a:prstGeom prst="rect">
            <a:avLst/>
          </a:prstGeom>
          <a:noFill/>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82EB4B0B-65A3-43C7-B617-8FCDEE28949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4379" y="2008466"/>
            <a:ext cx="2743199" cy="2624116"/>
          </a:xfrm>
          <a:prstGeom prst="rect">
            <a:avLst/>
          </a:prstGeom>
          <a:noFill/>
          <a:ln>
            <a:noFill/>
          </a:ln>
        </p:spPr>
      </p:pic>
      <p:sp>
        <p:nvSpPr>
          <p:cNvPr id="27" name="TextBox 26">
            <a:extLst>
              <a:ext uri="{FF2B5EF4-FFF2-40B4-BE49-F238E27FC236}">
                <a16:creationId xmlns:a16="http://schemas.microsoft.com/office/drawing/2014/main" id="{EF8A41BD-C53F-4590-83B8-04584438C0D7}"/>
              </a:ext>
            </a:extLst>
          </p:cNvPr>
          <p:cNvSpPr txBox="1"/>
          <p:nvPr/>
        </p:nvSpPr>
        <p:spPr>
          <a:xfrm>
            <a:off x="6020084" y="4632582"/>
            <a:ext cx="3311764" cy="523220"/>
          </a:xfrm>
          <a:prstGeom prst="rect">
            <a:avLst/>
          </a:prstGeom>
          <a:noFill/>
        </p:spPr>
        <p:txBody>
          <a:bodyPr wrap="square" rtlCol="0">
            <a:spAutoFit/>
          </a:bodyPr>
          <a:lstStyle/>
          <a:p>
            <a:pPr algn="ctr"/>
            <a:r>
              <a:rPr lang="en-US" sz="1400" dirty="0"/>
              <a:t>Fourth Reuse</a:t>
            </a:r>
          </a:p>
          <a:p>
            <a:pPr algn="ctr"/>
            <a:r>
              <a:rPr lang="en-US" sz="1400" dirty="0"/>
              <a:t>(rougher and elongated)</a:t>
            </a:r>
          </a:p>
        </p:txBody>
      </p:sp>
      <p:sp>
        <p:nvSpPr>
          <p:cNvPr id="28" name="TextBox 27">
            <a:extLst>
              <a:ext uri="{FF2B5EF4-FFF2-40B4-BE49-F238E27FC236}">
                <a16:creationId xmlns:a16="http://schemas.microsoft.com/office/drawing/2014/main" id="{4C49EFA6-23D1-44F0-9374-D6B7E9B82373}"/>
              </a:ext>
            </a:extLst>
          </p:cNvPr>
          <p:cNvSpPr txBox="1"/>
          <p:nvPr/>
        </p:nvSpPr>
        <p:spPr>
          <a:xfrm>
            <a:off x="2966712" y="4550312"/>
            <a:ext cx="3311764" cy="523220"/>
          </a:xfrm>
          <a:prstGeom prst="rect">
            <a:avLst/>
          </a:prstGeom>
          <a:noFill/>
        </p:spPr>
        <p:txBody>
          <a:bodyPr wrap="square" rtlCol="0">
            <a:spAutoFit/>
          </a:bodyPr>
          <a:lstStyle/>
          <a:p>
            <a:pPr algn="ctr"/>
            <a:r>
              <a:rPr lang="en-US" sz="1400" dirty="0"/>
              <a:t>Baseline</a:t>
            </a:r>
          </a:p>
          <a:p>
            <a:pPr algn="ctr"/>
            <a:r>
              <a:rPr lang="en-US" sz="1400" dirty="0"/>
              <a:t>(smooth and round)</a:t>
            </a:r>
          </a:p>
        </p:txBody>
      </p:sp>
    </p:spTree>
    <p:extLst>
      <p:ext uri="{BB962C8B-B14F-4D97-AF65-F5344CB8AC3E}">
        <p14:creationId xmlns:p14="http://schemas.microsoft.com/office/powerpoint/2010/main" val="725552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4A2DC976-56CD-4C61-A28A-A3B30FE8F237}"/>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5A8A8FCD-C8ED-4E11-BD63-C5325A4319CC}"/>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29CAD8D2-F6AE-43B8-BB97-605FA2CB621B}"/>
              </a:ext>
            </a:extLst>
          </p:cNvPr>
          <p:cNvSpPr>
            <a:spLocks noGrp="1"/>
          </p:cNvSpPr>
          <p:nvPr>
            <p:ph type="sldNum" sz="quarter" idx="12"/>
          </p:nvPr>
        </p:nvSpPr>
        <p:spPr/>
        <p:txBody>
          <a:bodyPr/>
          <a:lstStyle/>
          <a:p>
            <a:fld id="{8454D69F-6BDB-A24B-9F6F-BE19DF86BD01}" type="slidenum">
              <a:rPr lang="en-US" smtClean="0"/>
              <a:t>24</a:t>
            </a:fld>
            <a:endParaRPr lang="en-US"/>
          </a:p>
        </p:txBody>
      </p:sp>
      <p:sp>
        <p:nvSpPr>
          <p:cNvPr id="15" name="Title 1">
            <a:extLst>
              <a:ext uri="{FF2B5EF4-FFF2-40B4-BE49-F238E27FC236}">
                <a16:creationId xmlns:a16="http://schemas.microsoft.com/office/drawing/2014/main" id="{03B04A85-44BC-40C4-9072-FE0872B62100}"/>
              </a:ext>
            </a:extLst>
          </p:cNvPr>
          <p:cNvSpPr txBox="1">
            <a:spLocks/>
          </p:cNvSpPr>
          <p:nvPr/>
        </p:nvSpPr>
        <p:spPr>
          <a:xfrm>
            <a:off x="1364168" y="158924"/>
            <a:ext cx="9463664" cy="11848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chemeClr val="bg1"/>
                </a:solidFill>
              </a:rPr>
              <a:t>NASA RAMPT A6061-RAM2 Reuse Study</a:t>
            </a:r>
            <a:endParaRPr lang="en-US" dirty="0">
              <a:solidFill>
                <a:schemeClr val="bg1"/>
              </a:solidFill>
            </a:endParaRPr>
          </a:p>
        </p:txBody>
      </p:sp>
      <p:pic>
        <p:nvPicPr>
          <p:cNvPr id="16" name="Picture 15">
            <a:extLst>
              <a:ext uri="{FF2B5EF4-FFF2-40B4-BE49-F238E27FC236}">
                <a16:creationId xmlns:a16="http://schemas.microsoft.com/office/drawing/2014/main" id="{7D8FCA9C-377E-4624-894D-E14A54360EDC}"/>
              </a:ext>
            </a:extLst>
          </p:cNvPr>
          <p:cNvPicPr>
            <a:picLocks noChangeAspect="1"/>
          </p:cNvPicPr>
          <p:nvPr/>
        </p:nvPicPr>
        <p:blipFill>
          <a:blip r:embed="rId4"/>
          <a:stretch>
            <a:fillRect/>
          </a:stretch>
        </p:blipFill>
        <p:spPr>
          <a:xfrm>
            <a:off x="6203792" y="1764138"/>
            <a:ext cx="5370464" cy="3474338"/>
          </a:xfrm>
          <a:prstGeom prst="rect">
            <a:avLst/>
          </a:prstGeom>
        </p:spPr>
      </p:pic>
      <p:pic>
        <p:nvPicPr>
          <p:cNvPr id="22" name="Picture 21">
            <a:extLst>
              <a:ext uri="{FF2B5EF4-FFF2-40B4-BE49-F238E27FC236}">
                <a16:creationId xmlns:a16="http://schemas.microsoft.com/office/drawing/2014/main" id="{AD975CD3-41FE-4620-B7B8-C607FDCAFC51}"/>
              </a:ext>
            </a:extLst>
          </p:cNvPr>
          <p:cNvPicPr>
            <a:picLocks noChangeAspect="1"/>
          </p:cNvPicPr>
          <p:nvPr/>
        </p:nvPicPr>
        <p:blipFill>
          <a:blip r:embed="rId5"/>
          <a:stretch>
            <a:fillRect/>
          </a:stretch>
        </p:blipFill>
        <p:spPr>
          <a:xfrm>
            <a:off x="617744" y="1689716"/>
            <a:ext cx="5370464" cy="3206598"/>
          </a:xfrm>
          <a:prstGeom prst="rect">
            <a:avLst/>
          </a:prstGeom>
        </p:spPr>
      </p:pic>
      <p:sp>
        <p:nvSpPr>
          <p:cNvPr id="23" name="TextBox 22">
            <a:extLst>
              <a:ext uri="{FF2B5EF4-FFF2-40B4-BE49-F238E27FC236}">
                <a16:creationId xmlns:a16="http://schemas.microsoft.com/office/drawing/2014/main" id="{56DC573F-41B0-4D61-BD18-26823649370F}"/>
              </a:ext>
            </a:extLst>
          </p:cNvPr>
          <p:cNvSpPr txBox="1"/>
          <p:nvPr/>
        </p:nvSpPr>
        <p:spPr>
          <a:xfrm>
            <a:off x="2992486" y="5617005"/>
            <a:ext cx="6207028" cy="369332"/>
          </a:xfrm>
          <a:prstGeom prst="rect">
            <a:avLst/>
          </a:prstGeom>
          <a:noFill/>
        </p:spPr>
        <p:txBody>
          <a:bodyPr wrap="square" rtlCol="0">
            <a:spAutoFit/>
          </a:bodyPr>
          <a:lstStyle/>
          <a:p>
            <a:pPr algn="ctr"/>
            <a:r>
              <a:rPr lang="en-US" dirty="0"/>
              <a:t>CE Diameter comparison across Baseline and 1X-4X</a:t>
            </a:r>
          </a:p>
        </p:txBody>
      </p:sp>
    </p:spTree>
    <p:extLst>
      <p:ext uri="{BB962C8B-B14F-4D97-AF65-F5344CB8AC3E}">
        <p14:creationId xmlns:p14="http://schemas.microsoft.com/office/powerpoint/2010/main" val="1400227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11" name="Content Placeholder 9">
            <a:extLst>
              <a:ext uri="{FF2B5EF4-FFF2-40B4-BE49-F238E27FC236}">
                <a16:creationId xmlns:a16="http://schemas.microsoft.com/office/drawing/2014/main" id="{81145B8A-7ADE-4A89-BA8D-D9C25E2FA2CA}"/>
              </a:ext>
            </a:extLst>
          </p:cNvPr>
          <p:cNvSpPr>
            <a:spLocks noGrp="1"/>
          </p:cNvSpPr>
          <p:nvPr>
            <p:ph idx="1"/>
          </p:nvPr>
        </p:nvSpPr>
        <p:spPr>
          <a:xfrm>
            <a:off x="838201" y="1825625"/>
            <a:ext cx="7114308" cy="4400672"/>
          </a:xfrm>
        </p:spPr>
        <p:txBody>
          <a:bodyPr>
            <a:normAutofit fontScale="92500" lnSpcReduction="20000"/>
          </a:bodyPr>
          <a:lstStyle/>
          <a:p>
            <a:r>
              <a:rPr lang="en-US" dirty="0"/>
              <a:t>Per reuse, particles began to lack sphericity and smoothness and bonded together</a:t>
            </a:r>
          </a:p>
          <a:p>
            <a:r>
              <a:rPr lang="en-US" dirty="0"/>
              <a:t>Major abnormalities begin to show after two reuses</a:t>
            </a:r>
          </a:p>
          <a:p>
            <a:r>
              <a:rPr lang="en-US" dirty="0"/>
              <a:t>The physical effects found can influence flowability in the printer</a:t>
            </a:r>
          </a:p>
          <a:p>
            <a:r>
              <a:rPr lang="en-US" dirty="0"/>
              <a:t>Flow properties of metal powder strongly influence</a:t>
            </a:r>
          </a:p>
          <a:p>
            <a:pPr lvl="1"/>
            <a:r>
              <a:rPr lang="en-US" dirty="0"/>
              <a:t>Process efficiency</a:t>
            </a:r>
          </a:p>
          <a:p>
            <a:pPr lvl="1"/>
            <a:r>
              <a:rPr lang="en-US" dirty="0"/>
              <a:t>Quality of finished part</a:t>
            </a:r>
          </a:p>
          <a:p>
            <a:r>
              <a:rPr lang="en-US" dirty="0"/>
              <a:t>RAMPT will use this data to consider how many reuses they can use along with mechanical testing</a:t>
            </a:r>
          </a:p>
          <a:p>
            <a:endParaRPr lang="en-US" dirty="0"/>
          </a:p>
          <a:p>
            <a:endParaRPr lang="en-US" dirty="0"/>
          </a:p>
          <a:p>
            <a:endParaRPr lang="en-US" dirty="0"/>
          </a:p>
          <a:p>
            <a:endParaRPr lang="en-US" dirty="0"/>
          </a:p>
          <a:p>
            <a:endParaRPr lang="en-US" dirty="0"/>
          </a:p>
        </p:txBody>
      </p:sp>
      <p:sp>
        <p:nvSpPr>
          <p:cNvPr id="5" name="Date Placeholder 4">
            <a:extLst>
              <a:ext uri="{FF2B5EF4-FFF2-40B4-BE49-F238E27FC236}">
                <a16:creationId xmlns:a16="http://schemas.microsoft.com/office/drawing/2014/main" id="{EB316B1D-F8E6-4ADD-A2B3-CF0E7BD2DEDC}"/>
              </a:ext>
            </a:extLst>
          </p:cNvPr>
          <p:cNvSpPr>
            <a:spLocks noGrp="1"/>
          </p:cNvSpPr>
          <p:nvPr>
            <p:ph type="dt" sz="half" idx="10"/>
          </p:nvPr>
        </p:nvSpPr>
        <p:spPr/>
        <p:txBody>
          <a:bodyPr/>
          <a:lstStyle/>
          <a:p>
            <a:r>
              <a:rPr lang="en-US"/>
              <a:t>6/28/2023</a:t>
            </a:r>
          </a:p>
        </p:txBody>
      </p:sp>
      <p:sp>
        <p:nvSpPr>
          <p:cNvPr id="6" name="Footer Placeholder 5">
            <a:extLst>
              <a:ext uri="{FF2B5EF4-FFF2-40B4-BE49-F238E27FC236}">
                <a16:creationId xmlns:a16="http://schemas.microsoft.com/office/drawing/2014/main" id="{DE89E1CD-D26A-4933-BBB6-749F1D8F977C}"/>
              </a:ext>
            </a:extLst>
          </p:cNvPr>
          <p:cNvSpPr>
            <a:spLocks noGrp="1"/>
          </p:cNvSpPr>
          <p:nvPr>
            <p:ph type="ftr" sz="quarter" idx="11"/>
          </p:nvPr>
        </p:nvSpPr>
        <p:spPr/>
        <p:txBody>
          <a:bodyPr/>
          <a:lstStyle/>
          <a:p>
            <a:r>
              <a:rPr lang="fr-FR"/>
              <a:t>2023 NSMMS &amp; CRASTE Joint Symposia</a:t>
            </a:r>
            <a:endParaRPr lang="en-US"/>
          </a:p>
        </p:txBody>
      </p:sp>
      <p:sp>
        <p:nvSpPr>
          <p:cNvPr id="8" name="Slide Number Placeholder 7">
            <a:extLst>
              <a:ext uri="{FF2B5EF4-FFF2-40B4-BE49-F238E27FC236}">
                <a16:creationId xmlns:a16="http://schemas.microsoft.com/office/drawing/2014/main" id="{AAEFA95E-3D84-40DF-AD71-59A2A8D06736}"/>
              </a:ext>
            </a:extLst>
          </p:cNvPr>
          <p:cNvSpPr>
            <a:spLocks noGrp="1"/>
          </p:cNvSpPr>
          <p:nvPr>
            <p:ph type="sldNum" sz="quarter" idx="12"/>
          </p:nvPr>
        </p:nvSpPr>
        <p:spPr/>
        <p:txBody>
          <a:bodyPr/>
          <a:lstStyle/>
          <a:p>
            <a:fld id="{8454D69F-6BDB-A24B-9F6F-BE19DF86BD01}" type="slidenum">
              <a:rPr lang="en-US" smtClean="0"/>
              <a:t>25</a:t>
            </a:fld>
            <a:endParaRPr lang="en-US"/>
          </a:p>
        </p:txBody>
      </p:sp>
      <p:pic>
        <p:nvPicPr>
          <p:cNvPr id="9" name="Picture 8">
            <a:extLst>
              <a:ext uri="{FF2B5EF4-FFF2-40B4-BE49-F238E27FC236}">
                <a16:creationId xmlns:a16="http://schemas.microsoft.com/office/drawing/2014/main" id="{0F9B9561-7249-4019-95C1-6B7FB06CC91B}"/>
              </a:ext>
            </a:extLst>
          </p:cNvPr>
          <p:cNvPicPr>
            <a:picLocks noChangeAspect="1"/>
          </p:cNvPicPr>
          <p:nvPr/>
        </p:nvPicPr>
        <p:blipFill>
          <a:blip r:embed="rId4"/>
          <a:stretch>
            <a:fillRect/>
          </a:stretch>
        </p:blipFill>
        <p:spPr>
          <a:xfrm>
            <a:off x="7952509" y="1825625"/>
            <a:ext cx="3902519" cy="2815935"/>
          </a:xfrm>
          <a:prstGeom prst="rect">
            <a:avLst/>
          </a:prstGeom>
        </p:spPr>
      </p:pic>
      <p:sp>
        <p:nvSpPr>
          <p:cNvPr id="14" name="TextBox 13">
            <a:extLst>
              <a:ext uri="{FF2B5EF4-FFF2-40B4-BE49-F238E27FC236}">
                <a16:creationId xmlns:a16="http://schemas.microsoft.com/office/drawing/2014/main" id="{53578A6B-2E49-436D-879C-F685229C7727}"/>
              </a:ext>
            </a:extLst>
          </p:cNvPr>
          <p:cNvSpPr txBox="1"/>
          <p:nvPr/>
        </p:nvSpPr>
        <p:spPr>
          <a:xfrm>
            <a:off x="6800254" y="4641560"/>
            <a:ext cx="6207028" cy="369332"/>
          </a:xfrm>
          <a:prstGeom prst="rect">
            <a:avLst/>
          </a:prstGeom>
          <a:noFill/>
        </p:spPr>
        <p:txBody>
          <a:bodyPr wrap="square" rtlCol="0">
            <a:spAutoFit/>
          </a:bodyPr>
          <a:lstStyle/>
          <a:p>
            <a:pPr algn="ctr"/>
            <a:r>
              <a:rPr lang="en-US" dirty="0"/>
              <a:t>DED Printing table setup used at MSFC</a:t>
            </a:r>
          </a:p>
        </p:txBody>
      </p:sp>
      <p:sp>
        <p:nvSpPr>
          <p:cNvPr id="15" name="Title 1">
            <a:extLst>
              <a:ext uri="{FF2B5EF4-FFF2-40B4-BE49-F238E27FC236}">
                <a16:creationId xmlns:a16="http://schemas.microsoft.com/office/drawing/2014/main" id="{D43B4A5D-2A82-45C7-A156-7556CBE201C6}"/>
              </a:ext>
            </a:extLst>
          </p:cNvPr>
          <p:cNvSpPr>
            <a:spLocks noGrp="1"/>
          </p:cNvSpPr>
          <p:nvPr>
            <p:ph type="title"/>
          </p:nvPr>
        </p:nvSpPr>
        <p:spPr>
          <a:xfrm>
            <a:off x="1364168" y="158924"/>
            <a:ext cx="9463664" cy="1184894"/>
          </a:xfrm>
        </p:spPr>
        <p:txBody>
          <a:bodyPr>
            <a:noAutofit/>
          </a:bodyPr>
          <a:lstStyle/>
          <a:p>
            <a:pPr algn="ctr"/>
            <a:r>
              <a:rPr lang="en-US" dirty="0">
                <a:solidFill>
                  <a:schemeClr val="bg1"/>
                </a:solidFill>
              </a:rPr>
              <a:t>NASA RAMPT A6061-RAM2 Reuse Study</a:t>
            </a:r>
          </a:p>
        </p:txBody>
      </p:sp>
    </p:spTree>
    <p:extLst>
      <p:ext uri="{BB962C8B-B14F-4D97-AF65-F5344CB8AC3E}">
        <p14:creationId xmlns:p14="http://schemas.microsoft.com/office/powerpoint/2010/main" val="249337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ASTM Proficiency Test</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1" y="1825625"/>
            <a:ext cx="8793480" cy="4144479"/>
          </a:xfrm>
        </p:spPr>
        <p:txBody>
          <a:bodyPr>
            <a:normAutofit fontScale="92500" lnSpcReduction="10000"/>
          </a:bodyPr>
          <a:lstStyle/>
          <a:p>
            <a:r>
              <a:rPr lang="en-US"/>
              <a:t>EM22 participated in “ASTM Proficiency Testing for AM and Powder Metallurgy” program </a:t>
            </a:r>
          </a:p>
          <a:p>
            <a:r>
              <a:rPr lang="en-US"/>
              <a:t>A standardized metal powder with unrevealed characteristics is provided to participating labs to evaluate using ATSM methods</a:t>
            </a:r>
          </a:p>
          <a:p>
            <a:r>
              <a:rPr lang="en-US"/>
              <a:t>Results are statistically compared and analyzed</a:t>
            </a:r>
          </a:p>
          <a:p>
            <a:r>
              <a:rPr lang="en-US"/>
              <a:t>Benefits in participation include:</a:t>
            </a:r>
          </a:p>
          <a:p>
            <a:pPr lvl="1"/>
            <a:r>
              <a:rPr lang="en-US"/>
              <a:t>Staying sharp with the various characterization methods</a:t>
            </a:r>
          </a:p>
          <a:p>
            <a:pPr lvl="1"/>
            <a:r>
              <a:rPr lang="en-US"/>
              <a:t>How MSFC results compare to other labs</a:t>
            </a:r>
          </a:p>
          <a:p>
            <a:pPr lvl="1"/>
            <a:r>
              <a:rPr lang="en-US"/>
              <a:t>Identify test techniques that may need additional work in order to maintain proficiency</a:t>
            </a:r>
          </a:p>
          <a:p>
            <a:endParaRPr lang="en-US"/>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146A24F3-A6D6-47E2-9D3F-CEE02F51EFCC}"/>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55504FFD-A6CE-424F-9869-2EE111AC6C6C}"/>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9FF64A50-E716-405A-B431-CC2F305AD1C1}"/>
              </a:ext>
            </a:extLst>
          </p:cNvPr>
          <p:cNvSpPr>
            <a:spLocks noGrp="1"/>
          </p:cNvSpPr>
          <p:nvPr>
            <p:ph type="sldNum" sz="quarter" idx="12"/>
          </p:nvPr>
        </p:nvSpPr>
        <p:spPr/>
        <p:txBody>
          <a:bodyPr/>
          <a:lstStyle/>
          <a:p>
            <a:fld id="{8454D69F-6BDB-A24B-9F6F-BE19DF86BD01}" type="slidenum">
              <a:rPr lang="en-US" smtClean="0"/>
              <a:t>26</a:t>
            </a:fld>
            <a:endParaRPr lang="en-US"/>
          </a:p>
        </p:txBody>
      </p:sp>
      <p:pic>
        <p:nvPicPr>
          <p:cNvPr id="2050" name="Picture 2" descr="ASTM Logo">
            <a:extLst>
              <a:ext uri="{FF2B5EF4-FFF2-40B4-BE49-F238E27FC236}">
                <a16:creationId xmlns:a16="http://schemas.microsoft.com/office/drawing/2014/main" id="{E7F12A5C-080A-4A9B-8646-A45145325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9486" y="2624379"/>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155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2AB5F6-D03D-4E11-B69D-F3BAA2DE0AFB}"/>
              </a:ext>
            </a:extLst>
          </p:cNvPr>
          <p:cNvPicPr>
            <a:picLocks noChangeAspect="1"/>
          </p:cNvPicPr>
          <p:nvPr/>
        </p:nvPicPr>
        <p:blipFill>
          <a:blip r:embed="rId2"/>
          <a:stretch>
            <a:fillRect/>
          </a:stretch>
        </p:blipFill>
        <p:spPr>
          <a:xfrm>
            <a:off x="2917725" y="1734533"/>
            <a:ext cx="6265977" cy="4341913"/>
          </a:xfrm>
          <a:prstGeom prst="rect">
            <a:avLst/>
          </a:prstGeom>
        </p:spPr>
      </p:pic>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4800">
                <a:solidFill>
                  <a:schemeClr val="bg1"/>
                </a:solidFill>
              </a:rPr>
              <a:t>ASTM Proficiency Test (Density Cup)</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sp>
        <p:nvSpPr>
          <p:cNvPr id="14" name="TextBox 13">
            <a:extLst>
              <a:ext uri="{FF2B5EF4-FFF2-40B4-BE49-F238E27FC236}">
                <a16:creationId xmlns:a16="http://schemas.microsoft.com/office/drawing/2014/main" id="{E4F6786B-7003-49F7-9BE4-E2A9F92D435D}"/>
              </a:ext>
            </a:extLst>
          </p:cNvPr>
          <p:cNvSpPr txBox="1"/>
          <p:nvPr/>
        </p:nvSpPr>
        <p:spPr>
          <a:xfrm>
            <a:off x="2845552" y="1279602"/>
            <a:ext cx="6410324" cy="369332"/>
          </a:xfrm>
          <a:prstGeom prst="rect">
            <a:avLst/>
          </a:prstGeom>
          <a:noFill/>
        </p:spPr>
        <p:txBody>
          <a:bodyPr wrap="square">
            <a:spAutoFit/>
          </a:bodyPr>
          <a:lstStyle/>
          <a:p>
            <a:pPr algn="ctr"/>
            <a:r>
              <a:rPr lang="en-US"/>
              <a:t>Hall Funnel Flow Results</a:t>
            </a:r>
          </a:p>
        </p:txBody>
      </p:sp>
      <p:sp>
        <p:nvSpPr>
          <p:cNvPr id="10" name="Date Placeholder 9">
            <a:extLst>
              <a:ext uri="{FF2B5EF4-FFF2-40B4-BE49-F238E27FC236}">
                <a16:creationId xmlns:a16="http://schemas.microsoft.com/office/drawing/2014/main" id="{65643BBA-93F6-448C-A4E1-84B352230DCB}"/>
              </a:ext>
            </a:extLst>
          </p:cNvPr>
          <p:cNvSpPr>
            <a:spLocks noGrp="1"/>
          </p:cNvSpPr>
          <p:nvPr>
            <p:ph type="dt" sz="half" idx="10"/>
          </p:nvPr>
        </p:nvSpPr>
        <p:spPr/>
        <p:txBody>
          <a:bodyPr/>
          <a:lstStyle/>
          <a:p>
            <a:r>
              <a:rPr lang="en-US"/>
              <a:t>6/28/2023</a:t>
            </a:r>
          </a:p>
        </p:txBody>
      </p:sp>
      <p:sp>
        <p:nvSpPr>
          <p:cNvPr id="11" name="Footer Placeholder 10">
            <a:extLst>
              <a:ext uri="{FF2B5EF4-FFF2-40B4-BE49-F238E27FC236}">
                <a16:creationId xmlns:a16="http://schemas.microsoft.com/office/drawing/2014/main" id="{CDF334B3-F0FD-4E1D-9A71-13656A50DEF1}"/>
              </a:ext>
            </a:extLst>
          </p:cNvPr>
          <p:cNvSpPr>
            <a:spLocks noGrp="1"/>
          </p:cNvSpPr>
          <p:nvPr>
            <p:ph type="ftr" sz="quarter" idx="11"/>
          </p:nvPr>
        </p:nvSpPr>
        <p:spPr/>
        <p:txBody>
          <a:bodyPr/>
          <a:lstStyle/>
          <a:p>
            <a:r>
              <a:rPr lang="fr-FR"/>
              <a:t>2023 NSMMS &amp; CRASTE Joint Symposia</a:t>
            </a:r>
            <a:endParaRPr lang="en-US"/>
          </a:p>
        </p:txBody>
      </p:sp>
      <p:sp>
        <p:nvSpPr>
          <p:cNvPr id="15" name="Slide Number Placeholder 14">
            <a:extLst>
              <a:ext uri="{FF2B5EF4-FFF2-40B4-BE49-F238E27FC236}">
                <a16:creationId xmlns:a16="http://schemas.microsoft.com/office/drawing/2014/main" id="{377E951F-73AC-40A6-A529-1D7924906BE7}"/>
              </a:ext>
            </a:extLst>
          </p:cNvPr>
          <p:cNvSpPr>
            <a:spLocks noGrp="1"/>
          </p:cNvSpPr>
          <p:nvPr>
            <p:ph type="sldNum" sz="quarter" idx="12"/>
          </p:nvPr>
        </p:nvSpPr>
        <p:spPr/>
        <p:txBody>
          <a:bodyPr/>
          <a:lstStyle/>
          <a:p>
            <a:fld id="{8454D69F-6BDB-A24B-9F6F-BE19DF86BD01}" type="slidenum">
              <a:rPr lang="en-US" smtClean="0"/>
              <a:t>27</a:t>
            </a:fld>
            <a:endParaRPr lang="en-US"/>
          </a:p>
        </p:txBody>
      </p:sp>
    </p:spTree>
    <p:extLst>
      <p:ext uri="{BB962C8B-B14F-4D97-AF65-F5344CB8AC3E}">
        <p14:creationId xmlns:p14="http://schemas.microsoft.com/office/powerpoint/2010/main" val="2177538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FD0E6D-84FE-4C40-9282-4F976ECD9DAE}"/>
              </a:ext>
            </a:extLst>
          </p:cNvPr>
          <p:cNvPicPr>
            <a:picLocks noChangeAspect="1"/>
          </p:cNvPicPr>
          <p:nvPr/>
        </p:nvPicPr>
        <p:blipFill>
          <a:blip r:embed="rId2"/>
          <a:stretch>
            <a:fillRect/>
          </a:stretch>
        </p:blipFill>
        <p:spPr>
          <a:xfrm>
            <a:off x="2957758" y="1908344"/>
            <a:ext cx="6185911" cy="4448006"/>
          </a:xfrm>
          <a:prstGeom prst="rect">
            <a:avLst/>
          </a:prstGeom>
        </p:spPr>
      </p:pic>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ASTM Proficiency Test (PSD)</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sp>
        <p:nvSpPr>
          <p:cNvPr id="10" name="TextBox 9">
            <a:extLst>
              <a:ext uri="{FF2B5EF4-FFF2-40B4-BE49-F238E27FC236}">
                <a16:creationId xmlns:a16="http://schemas.microsoft.com/office/drawing/2014/main" id="{DB218087-F2CB-42E3-8541-19D8A79CF773}"/>
              </a:ext>
            </a:extLst>
          </p:cNvPr>
          <p:cNvSpPr txBox="1"/>
          <p:nvPr/>
        </p:nvSpPr>
        <p:spPr>
          <a:xfrm>
            <a:off x="2845552" y="1279602"/>
            <a:ext cx="6410324" cy="646331"/>
          </a:xfrm>
          <a:prstGeom prst="rect">
            <a:avLst/>
          </a:prstGeom>
          <a:noFill/>
        </p:spPr>
        <p:txBody>
          <a:bodyPr wrap="square">
            <a:spAutoFit/>
          </a:bodyPr>
          <a:lstStyle/>
          <a:p>
            <a:pPr algn="ctr"/>
            <a:r>
              <a:rPr lang="en-US"/>
              <a:t>Light Scattering Analyzer Results</a:t>
            </a:r>
          </a:p>
          <a:p>
            <a:pPr algn="ctr"/>
            <a:r>
              <a:rPr lang="en-US"/>
              <a:t>Mean Diameter</a:t>
            </a:r>
          </a:p>
        </p:txBody>
      </p:sp>
      <p:sp>
        <p:nvSpPr>
          <p:cNvPr id="6" name="Date Placeholder 5">
            <a:extLst>
              <a:ext uri="{FF2B5EF4-FFF2-40B4-BE49-F238E27FC236}">
                <a16:creationId xmlns:a16="http://schemas.microsoft.com/office/drawing/2014/main" id="{1D54E68A-4B5B-4F7E-9DBB-FC0CB2552A02}"/>
              </a:ext>
            </a:extLst>
          </p:cNvPr>
          <p:cNvSpPr>
            <a:spLocks noGrp="1"/>
          </p:cNvSpPr>
          <p:nvPr>
            <p:ph type="dt" sz="half" idx="10"/>
          </p:nvPr>
        </p:nvSpPr>
        <p:spPr/>
        <p:txBody>
          <a:bodyPr/>
          <a:lstStyle/>
          <a:p>
            <a:r>
              <a:rPr lang="en-US"/>
              <a:t>6/28/2023</a:t>
            </a:r>
          </a:p>
        </p:txBody>
      </p:sp>
      <p:sp>
        <p:nvSpPr>
          <p:cNvPr id="9" name="Footer Placeholder 8">
            <a:extLst>
              <a:ext uri="{FF2B5EF4-FFF2-40B4-BE49-F238E27FC236}">
                <a16:creationId xmlns:a16="http://schemas.microsoft.com/office/drawing/2014/main" id="{CCA0B135-BA7E-47BB-84E4-02993958FC32}"/>
              </a:ext>
            </a:extLst>
          </p:cNvPr>
          <p:cNvSpPr>
            <a:spLocks noGrp="1"/>
          </p:cNvSpPr>
          <p:nvPr>
            <p:ph type="ftr" sz="quarter" idx="11"/>
          </p:nvPr>
        </p:nvSpPr>
        <p:spPr/>
        <p:txBody>
          <a:bodyPr/>
          <a:lstStyle/>
          <a:p>
            <a:r>
              <a:rPr lang="fr-FR"/>
              <a:t>2023 NSMMS &amp; CRASTE Joint Symposia</a:t>
            </a:r>
            <a:endParaRPr lang="en-US"/>
          </a:p>
        </p:txBody>
      </p:sp>
      <p:sp>
        <p:nvSpPr>
          <p:cNvPr id="11" name="Slide Number Placeholder 10">
            <a:extLst>
              <a:ext uri="{FF2B5EF4-FFF2-40B4-BE49-F238E27FC236}">
                <a16:creationId xmlns:a16="http://schemas.microsoft.com/office/drawing/2014/main" id="{84E606AE-1D0D-4970-BD5E-789125470798}"/>
              </a:ext>
            </a:extLst>
          </p:cNvPr>
          <p:cNvSpPr>
            <a:spLocks noGrp="1"/>
          </p:cNvSpPr>
          <p:nvPr>
            <p:ph type="sldNum" sz="quarter" idx="12"/>
          </p:nvPr>
        </p:nvSpPr>
        <p:spPr/>
        <p:txBody>
          <a:bodyPr/>
          <a:lstStyle/>
          <a:p>
            <a:fld id="{8454D69F-6BDB-A24B-9F6F-BE19DF86BD01}" type="slidenum">
              <a:rPr lang="en-US" smtClean="0"/>
              <a:t>28</a:t>
            </a:fld>
            <a:endParaRPr lang="en-US"/>
          </a:p>
        </p:txBody>
      </p:sp>
    </p:spTree>
    <p:extLst>
      <p:ext uri="{BB962C8B-B14F-4D97-AF65-F5344CB8AC3E}">
        <p14:creationId xmlns:p14="http://schemas.microsoft.com/office/powerpoint/2010/main" val="1974774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ASTM Proficiency Conclusions</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825625"/>
            <a:ext cx="10777330" cy="4144479"/>
          </a:xfrm>
        </p:spPr>
        <p:txBody>
          <a:bodyPr>
            <a:normAutofit/>
          </a:bodyPr>
          <a:lstStyle/>
          <a:p>
            <a:r>
              <a:rPr lang="en-US"/>
              <a:t>All of the MSFC data were within-family compared to the other participating labs</a:t>
            </a:r>
          </a:p>
          <a:p>
            <a:r>
              <a:rPr lang="en-US"/>
              <a:t>The successful performance of these analyses provides confidence going forward</a:t>
            </a:r>
          </a:p>
          <a:p>
            <a:pPr lvl="1"/>
            <a:r>
              <a:rPr lang="en-US"/>
              <a:t>Can successfully measure powder properties using the ASTM methods and techniques evaluated</a:t>
            </a:r>
          </a:p>
          <a:p>
            <a:pPr lvl="1"/>
            <a:r>
              <a:rPr lang="en-US"/>
              <a:t>Measuring powder is difficult, so these tests are critical in providing accurate results to customers</a:t>
            </a:r>
          </a:p>
          <a:p>
            <a:endParaRPr lang="en-US"/>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6" name="Date Placeholder 5">
            <a:extLst>
              <a:ext uri="{FF2B5EF4-FFF2-40B4-BE49-F238E27FC236}">
                <a16:creationId xmlns:a16="http://schemas.microsoft.com/office/drawing/2014/main" id="{07E80402-D4A3-4DA0-BFD3-864BB8C8E8B2}"/>
              </a:ext>
            </a:extLst>
          </p:cNvPr>
          <p:cNvSpPr>
            <a:spLocks noGrp="1"/>
          </p:cNvSpPr>
          <p:nvPr>
            <p:ph type="dt" sz="half" idx="10"/>
          </p:nvPr>
        </p:nvSpPr>
        <p:spPr/>
        <p:txBody>
          <a:bodyPr/>
          <a:lstStyle/>
          <a:p>
            <a:r>
              <a:rPr lang="en-US"/>
              <a:t>6/28/2023</a:t>
            </a:r>
          </a:p>
        </p:txBody>
      </p:sp>
      <p:sp>
        <p:nvSpPr>
          <p:cNvPr id="9" name="Footer Placeholder 8">
            <a:extLst>
              <a:ext uri="{FF2B5EF4-FFF2-40B4-BE49-F238E27FC236}">
                <a16:creationId xmlns:a16="http://schemas.microsoft.com/office/drawing/2014/main" id="{3778FAB3-978B-41E2-BE94-3A53A13D98F1}"/>
              </a:ext>
            </a:extLst>
          </p:cNvPr>
          <p:cNvSpPr>
            <a:spLocks noGrp="1"/>
          </p:cNvSpPr>
          <p:nvPr>
            <p:ph type="ftr" sz="quarter" idx="11"/>
          </p:nvPr>
        </p:nvSpPr>
        <p:spPr/>
        <p:txBody>
          <a:bodyPr/>
          <a:lstStyle/>
          <a:p>
            <a:r>
              <a:rPr lang="fr-FR"/>
              <a:t>2023 NSMMS &amp; CRASTE Joint Symposia</a:t>
            </a:r>
            <a:endParaRPr lang="en-US"/>
          </a:p>
        </p:txBody>
      </p:sp>
      <p:sp>
        <p:nvSpPr>
          <p:cNvPr id="10" name="Slide Number Placeholder 9">
            <a:extLst>
              <a:ext uri="{FF2B5EF4-FFF2-40B4-BE49-F238E27FC236}">
                <a16:creationId xmlns:a16="http://schemas.microsoft.com/office/drawing/2014/main" id="{34C6F053-362F-488E-9E72-4DF9867CB5CB}"/>
              </a:ext>
            </a:extLst>
          </p:cNvPr>
          <p:cNvSpPr>
            <a:spLocks noGrp="1"/>
          </p:cNvSpPr>
          <p:nvPr>
            <p:ph type="sldNum" sz="quarter" idx="12"/>
          </p:nvPr>
        </p:nvSpPr>
        <p:spPr/>
        <p:txBody>
          <a:bodyPr/>
          <a:lstStyle/>
          <a:p>
            <a:fld id="{8454D69F-6BDB-A24B-9F6F-BE19DF86BD01}" type="slidenum">
              <a:rPr lang="en-US" smtClean="0"/>
              <a:t>29</a:t>
            </a:fld>
            <a:endParaRPr lang="en-US"/>
          </a:p>
        </p:txBody>
      </p:sp>
    </p:spTree>
    <p:extLst>
      <p:ext uri="{BB962C8B-B14F-4D97-AF65-F5344CB8AC3E}">
        <p14:creationId xmlns:p14="http://schemas.microsoft.com/office/powerpoint/2010/main" val="3930059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Introduction</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6749759" y="1907288"/>
            <a:ext cx="5228013" cy="4709680"/>
          </a:xfrm>
        </p:spPr>
        <p:txBody>
          <a:bodyPr vert="horz" lIns="91440" tIns="45720" rIns="91440" bIns="45720" rtlCol="0" anchor="t">
            <a:normAutofit/>
          </a:bodyPr>
          <a:lstStyle/>
          <a:p>
            <a:pPr marL="0" indent="0">
              <a:buNone/>
            </a:pPr>
            <a:r>
              <a:rPr lang="en-US" sz="2400" dirty="0"/>
              <a:t>NASA MSFC’s powder team has supported:</a:t>
            </a:r>
          </a:p>
          <a:p>
            <a:r>
              <a:rPr lang="en-US" sz="2000" dirty="0"/>
              <a:t>NASA’s Additive Manufacturing Team</a:t>
            </a:r>
          </a:p>
          <a:p>
            <a:r>
              <a:rPr lang="en-US" sz="2000" dirty="0">
                <a:cs typeface="Calibri"/>
              </a:rPr>
              <a:t>NASA’s Rapid Analysis and Manufacturing Propulsion Technology (RAMPT)</a:t>
            </a:r>
          </a:p>
          <a:p>
            <a:r>
              <a:rPr lang="en-US" sz="2000" dirty="0"/>
              <a:t>NASA’s Moon-to-Mars Planetary Autonomous Construction Technology (MMPACT)</a:t>
            </a:r>
            <a:endParaRPr lang="en-US" sz="2000" dirty="0">
              <a:cs typeface="Calibri"/>
            </a:endParaRPr>
          </a:p>
          <a:p>
            <a:r>
              <a:rPr lang="en-US" sz="2000" dirty="0"/>
              <a:t>ASTM Proficiency Testing for AM and Powder Metallurgy Program</a:t>
            </a:r>
            <a:endParaRPr lang="en-US" sz="2000" dirty="0">
              <a:cs typeface="Calibri"/>
            </a:endParaRP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D7C64E4D-85D0-44BF-9EF0-87DA7F836E9A}"/>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F5B91B6A-E7E7-4F41-B70E-07980BCC9A2B}"/>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69104C2B-3369-4781-ABD0-F2AF0303465D}"/>
              </a:ext>
            </a:extLst>
          </p:cNvPr>
          <p:cNvSpPr>
            <a:spLocks noGrp="1"/>
          </p:cNvSpPr>
          <p:nvPr>
            <p:ph type="sldNum" sz="quarter" idx="12"/>
          </p:nvPr>
        </p:nvSpPr>
        <p:spPr/>
        <p:txBody>
          <a:bodyPr/>
          <a:lstStyle/>
          <a:p>
            <a:fld id="{8454D69F-6BDB-A24B-9F6F-BE19DF86BD01}" type="slidenum">
              <a:rPr lang="en-US" smtClean="0"/>
              <a:t>3</a:t>
            </a:fld>
            <a:endParaRPr lang="en-US"/>
          </a:p>
        </p:txBody>
      </p:sp>
      <p:pic>
        <p:nvPicPr>
          <p:cNvPr id="3074" name="Picture 2">
            <a:extLst>
              <a:ext uri="{FF2B5EF4-FFF2-40B4-BE49-F238E27FC236}">
                <a16:creationId xmlns:a16="http://schemas.microsoft.com/office/drawing/2014/main" id="{1A4F3042-B6F2-421E-9FAA-EB304C57C2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09" y="1644094"/>
            <a:ext cx="5971350" cy="39809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8524B5D-5A7B-45B1-A2F7-4F3D3D64746A}"/>
              </a:ext>
            </a:extLst>
          </p:cNvPr>
          <p:cNvSpPr txBox="1"/>
          <p:nvPr/>
        </p:nvSpPr>
        <p:spPr>
          <a:xfrm>
            <a:off x="268906" y="5624994"/>
            <a:ext cx="5971350" cy="307777"/>
          </a:xfrm>
          <a:prstGeom prst="rect">
            <a:avLst/>
          </a:prstGeom>
          <a:noFill/>
        </p:spPr>
        <p:txBody>
          <a:bodyPr wrap="square" rtlCol="0">
            <a:spAutoFit/>
          </a:bodyPr>
          <a:lstStyle/>
          <a:p>
            <a:pPr algn="ctr"/>
            <a:r>
              <a:rPr lang="en-US" sz="1400" dirty="0"/>
              <a:t>RAMPT SLM GRCop84 with directed energy deposition nozzle.</a:t>
            </a:r>
          </a:p>
        </p:txBody>
      </p:sp>
    </p:spTree>
    <p:extLst>
      <p:ext uri="{BB962C8B-B14F-4D97-AF65-F5344CB8AC3E}">
        <p14:creationId xmlns:p14="http://schemas.microsoft.com/office/powerpoint/2010/main" val="77965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Forward Work</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4094354" y="1705153"/>
            <a:ext cx="7203518" cy="4400672"/>
          </a:xfrm>
        </p:spPr>
        <p:txBody>
          <a:bodyPr>
            <a:normAutofit/>
          </a:bodyPr>
          <a:lstStyle/>
          <a:p>
            <a:r>
              <a:rPr lang="en-US" dirty="0"/>
              <a:t>Current Work</a:t>
            </a:r>
          </a:p>
          <a:p>
            <a:pPr lvl="1"/>
            <a:r>
              <a:rPr lang="en-US" dirty="0"/>
              <a:t>Supporting powders for combustion and AM team</a:t>
            </a:r>
          </a:p>
          <a:p>
            <a:pPr lvl="2"/>
            <a:r>
              <a:rPr lang="en-US" dirty="0"/>
              <a:t>Mostly GRCop-42, Inconel 718, HR-1, A6061-RAM2</a:t>
            </a:r>
          </a:p>
          <a:p>
            <a:pPr lvl="1"/>
            <a:r>
              <a:rPr lang="en-US" dirty="0">
                <a:cs typeface="Calibri"/>
              </a:rPr>
              <a:t>Liquid Engines Office (LEO) AM Powder acceptance and lot-to-lot comparison</a:t>
            </a:r>
          </a:p>
          <a:p>
            <a:pPr lvl="1"/>
            <a:r>
              <a:rPr lang="en-US" dirty="0">
                <a:cs typeface="Calibri"/>
              </a:rPr>
              <a:t>Finalizing data for MMPACT</a:t>
            </a:r>
          </a:p>
          <a:p>
            <a:pPr lvl="2"/>
            <a:r>
              <a:rPr lang="en-US" dirty="0">
                <a:cs typeface="Calibri"/>
              </a:rPr>
              <a:t>Contributing to publication</a:t>
            </a:r>
            <a:endParaRPr lang="en-US" dirty="0"/>
          </a:p>
          <a:p>
            <a:r>
              <a:rPr lang="en-US" dirty="0"/>
              <a:t>Future Possible Work/Partnerships</a:t>
            </a:r>
          </a:p>
          <a:p>
            <a:pPr lvl="1"/>
            <a:endParaRPr lang="en-US" dirty="0"/>
          </a:p>
          <a:p>
            <a:endParaRPr lang="en-US" dirty="0"/>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36D53CA6-BBAC-4D2D-8639-E3CDEE0312BD}"/>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7FEB2792-0DB3-4E5C-AA78-B7B980469ED8}"/>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9EE98B01-27A7-4C18-AAEA-29DE7EA249C4}"/>
              </a:ext>
            </a:extLst>
          </p:cNvPr>
          <p:cNvSpPr>
            <a:spLocks noGrp="1"/>
          </p:cNvSpPr>
          <p:nvPr>
            <p:ph type="sldNum" sz="quarter" idx="12"/>
          </p:nvPr>
        </p:nvSpPr>
        <p:spPr/>
        <p:txBody>
          <a:bodyPr/>
          <a:lstStyle/>
          <a:p>
            <a:fld id="{8454D69F-6BDB-A24B-9F6F-BE19DF86BD01}" type="slidenum">
              <a:rPr lang="en-US" smtClean="0"/>
              <a:t>30</a:t>
            </a:fld>
            <a:endParaRPr lang="en-US"/>
          </a:p>
        </p:txBody>
      </p:sp>
      <p:pic>
        <p:nvPicPr>
          <p:cNvPr id="14" name="Picture 13">
            <a:extLst>
              <a:ext uri="{FF2B5EF4-FFF2-40B4-BE49-F238E27FC236}">
                <a16:creationId xmlns:a16="http://schemas.microsoft.com/office/drawing/2014/main" id="{480F792D-42DA-448B-BC15-3FC772F15CCA}"/>
              </a:ext>
            </a:extLst>
          </p:cNvPr>
          <p:cNvPicPr>
            <a:picLocks noChangeAspect="1"/>
          </p:cNvPicPr>
          <p:nvPr/>
        </p:nvPicPr>
        <p:blipFill>
          <a:blip r:embed="rId4"/>
          <a:stretch>
            <a:fillRect/>
          </a:stretch>
        </p:blipFill>
        <p:spPr>
          <a:xfrm>
            <a:off x="945238" y="1636118"/>
            <a:ext cx="2880380" cy="4331911"/>
          </a:xfrm>
          <a:prstGeom prst="rect">
            <a:avLst/>
          </a:prstGeom>
        </p:spPr>
      </p:pic>
    </p:spTree>
    <p:extLst>
      <p:ext uri="{BB962C8B-B14F-4D97-AF65-F5344CB8AC3E}">
        <p14:creationId xmlns:p14="http://schemas.microsoft.com/office/powerpoint/2010/main" val="1221790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Reach Out</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E839498C-9B89-43D2-8CE3-C047E197849F}"/>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18D8DC83-D0C5-4E51-9820-C26D659BFD63}"/>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96883E69-1402-4A9F-9457-BE1B698EDFFE}"/>
              </a:ext>
            </a:extLst>
          </p:cNvPr>
          <p:cNvSpPr>
            <a:spLocks noGrp="1"/>
          </p:cNvSpPr>
          <p:nvPr>
            <p:ph type="sldNum" sz="quarter" idx="12"/>
          </p:nvPr>
        </p:nvSpPr>
        <p:spPr/>
        <p:txBody>
          <a:bodyPr/>
          <a:lstStyle/>
          <a:p>
            <a:fld id="{8454D69F-6BDB-A24B-9F6F-BE19DF86BD01}" type="slidenum">
              <a:rPr lang="en-US" smtClean="0"/>
              <a:t>31</a:t>
            </a:fld>
            <a:endParaRPr lang="en-US"/>
          </a:p>
        </p:txBody>
      </p:sp>
      <p:sp>
        <p:nvSpPr>
          <p:cNvPr id="17" name="Content Placeholder 9">
            <a:extLst>
              <a:ext uri="{FF2B5EF4-FFF2-40B4-BE49-F238E27FC236}">
                <a16:creationId xmlns:a16="http://schemas.microsoft.com/office/drawing/2014/main" id="{703F0E1A-1F37-4CA9-9F97-F009B4736509}"/>
              </a:ext>
            </a:extLst>
          </p:cNvPr>
          <p:cNvSpPr>
            <a:spLocks noGrp="1"/>
          </p:cNvSpPr>
          <p:nvPr>
            <p:ph idx="1"/>
          </p:nvPr>
        </p:nvSpPr>
        <p:spPr>
          <a:xfrm>
            <a:off x="4618041" y="2853771"/>
            <a:ext cx="7817407" cy="2072076"/>
          </a:xfrm>
        </p:spPr>
        <p:txBody>
          <a:bodyPr>
            <a:normAutofit/>
          </a:bodyPr>
          <a:lstStyle/>
          <a:p>
            <a:pPr marL="0" indent="0">
              <a:spcBef>
                <a:spcPts val="100"/>
              </a:spcBef>
              <a:buNone/>
            </a:pPr>
            <a:r>
              <a:rPr lang="en-US" b="1"/>
              <a:t>Justin McElderry</a:t>
            </a:r>
          </a:p>
          <a:p>
            <a:pPr marL="0" indent="0">
              <a:spcBef>
                <a:spcPts val="100"/>
              </a:spcBef>
              <a:buNone/>
            </a:pPr>
            <a:r>
              <a:rPr lang="en-US" sz="2000"/>
              <a:t>Materials Engineer, AST</a:t>
            </a:r>
          </a:p>
          <a:p>
            <a:pPr marL="0" indent="0">
              <a:spcBef>
                <a:spcPts val="100"/>
              </a:spcBef>
              <a:buNone/>
            </a:pPr>
            <a:r>
              <a:rPr lang="en-US" sz="2000"/>
              <a:t>NASA Marshall Space Flight Center</a:t>
            </a:r>
          </a:p>
          <a:p>
            <a:pPr marL="0" indent="0">
              <a:spcBef>
                <a:spcPts val="100"/>
              </a:spcBef>
              <a:buNone/>
            </a:pPr>
            <a:r>
              <a:rPr lang="en-US" sz="2000"/>
              <a:t>EM22 Materials Test, Chemistry, and Contamination Control</a:t>
            </a:r>
          </a:p>
          <a:p>
            <a:pPr marL="0" indent="0">
              <a:spcBef>
                <a:spcPts val="100"/>
              </a:spcBef>
              <a:buNone/>
            </a:pPr>
            <a:r>
              <a:rPr lang="en-US" sz="2000" i="1">
                <a:hlinkClick r:id="rId4"/>
              </a:rPr>
              <a:t>justin.r.mcelderry@nasa.gov</a:t>
            </a:r>
            <a:endParaRPr lang="en-US" sz="2000" i="1"/>
          </a:p>
        </p:txBody>
      </p:sp>
      <p:sp>
        <p:nvSpPr>
          <p:cNvPr id="18" name="Content Placeholder 9">
            <a:extLst>
              <a:ext uri="{FF2B5EF4-FFF2-40B4-BE49-F238E27FC236}">
                <a16:creationId xmlns:a16="http://schemas.microsoft.com/office/drawing/2014/main" id="{475CA7EB-87C7-4EA7-8FCB-A31EDA1DCB99}"/>
              </a:ext>
            </a:extLst>
          </p:cNvPr>
          <p:cNvSpPr txBox="1">
            <a:spLocks/>
          </p:cNvSpPr>
          <p:nvPr/>
        </p:nvSpPr>
        <p:spPr>
          <a:xfrm>
            <a:off x="4618043" y="4649399"/>
            <a:ext cx="6656598" cy="17398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
              </a:spcBef>
              <a:buFont typeface="Arial" panose="020B0604020202020204" pitchFamily="34" charset="0"/>
              <a:buNone/>
            </a:pPr>
            <a:r>
              <a:rPr lang="en-US" b="1"/>
              <a:t>Richard Boothe</a:t>
            </a:r>
          </a:p>
          <a:p>
            <a:pPr marL="0" indent="0">
              <a:spcBef>
                <a:spcPts val="100"/>
              </a:spcBef>
              <a:buFont typeface="Arial" panose="020B0604020202020204" pitchFamily="34" charset="0"/>
              <a:buNone/>
            </a:pPr>
            <a:r>
              <a:rPr lang="en-US" sz="2000"/>
              <a:t>Acting Branch Chief</a:t>
            </a:r>
          </a:p>
          <a:p>
            <a:pPr marL="0" indent="0">
              <a:spcBef>
                <a:spcPts val="100"/>
              </a:spcBef>
              <a:buFont typeface="Arial" panose="020B0604020202020204" pitchFamily="34" charset="0"/>
              <a:buNone/>
            </a:pPr>
            <a:r>
              <a:rPr lang="en-US" sz="2000"/>
              <a:t>NASA Marshall Space Flight Center</a:t>
            </a:r>
          </a:p>
          <a:p>
            <a:pPr marL="0" indent="0">
              <a:spcBef>
                <a:spcPts val="100"/>
              </a:spcBef>
              <a:buNone/>
            </a:pPr>
            <a:r>
              <a:rPr lang="en-US" sz="2000"/>
              <a:t>EM22 Materials Test, Chemistry, and Contamination Control</a:t>
            </a:r>
          </a:p>
          <a:p>
            <a:pPr marL="0" indent="0">
              <a:spcBef>
                <a:spcPts val="100"/>
              </a:spcBef>
              <a:buFont typeface="Arial" panose="020B0604020202020204" pitchFamily="34" charset="0"/>
              <a:buNone/>
            </a:pPr>
            <a:r>
              <a:rPr lang="en-US" sz="2000" i="1">
                <a:hlinkClick r:id="rId5"/>
              </a:rPr>
              <a:t>richard.e.boothe@nasa.gov</a:t>
            </a:r>
            <a:endParaRPr lang="en-US" sz="2000" i="1"/>
          </a:p>
        </p:txBody>
      </p:sp>
      <p:pic>
        <p:nvPicPr>
          <p:cNvPr id="19" name="Picture 18">
            <a:extLst>
              <a:ext uri="{FF2B5EF4-FFF2-40B4-BE49-F238E27FC236}">
                <a16:creationId xmlns:a16="http://schemas.microsoft.com/office/drawing/2014/main" id="{E46A6814-6911-48FE-BF92-7AA4F1978F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3551" y="4637946"/>
            <a:ext cx="3310918" cy="1655459"/>
          </a:xfrm>
          <a:prstGeom prst="rect">
            <a:avLst/>
          </a:prstGeom>
        </p:spPr>
      </p:pic>
      <p:pic>
        <p:nvPicPr>
          <p:cNvPr id="20" name="Picture 19">
            <a:extLst>
              <a:ext uri="{FF2B5EF4-FFF2-40B4-BE49-F238E27FC236}">
                <a16:creationId xmlns:a16="http://schemas.microsoft.com/office/drawing/2014/main" id="{0FE6FD57-97AF-4401-A7C2-0E6631C1B7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3551" y="2886635"/>
            <a:ext cx="3310918" cy="1655459"/>
          </a:xfrm>
          <a:prstGeom prst="rect">
            <a:avLst/>
          </a:prstGeom>
        </p:spPr>
      </p:pic>
      <p:sp>
        <p:nvSpPr>
          <p:cNvPr id="21" name="Content Placeholder 9">
            <a:extLst>
              <a:ext uri="{FF2B5EF4-FFF2-40B4-BE49-F238E27FC236}">
                <a16:creationId xmlns:a16="http://schemas.microsoft.com/office/drawing/2014/main" id="{8EA61C7F-65CB-4535-B703-B9CCB337A28C}"/>
              </a:ext>
            </a:extLst>
          </p:cNvPr>
          <p:cNvSpPr txBox="1">
            <a:spLocks/>
          </p:cNvSpPr>
          <p:nvPr/>
        </p:nvSpPr>
        <p:spPr>
          <a:xfrm>
            <a:off x="838200" y="1502742"/>
            <a:ext cx="10831286" cy="13115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Interested in partnering with NASA?</a:t>
            </a:r>
          </a:p>
          <a:p>
            <a:r>
              <a:rPr lang="en-US"/>
              <a:t>Contact the following at NASA MSFC mechanical testing, contamination control, and chemistry related-work</a:t>
            </a:r>
          </a:p>
        </p:txBody>
      </p:sp>
    </p:spTree>
    <p:extLst>
      <p:ext uri="{BB962C8B-B14F-4D97-AF65-F5344CB8AC3E}">
        <p14:creationId xmlns:p14="http://schemas.microsoft.com/office/powerpoint/2010/main" val="3620373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Acknowledgements</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199" y="1825625"/>
            <a:ext cx="10829925" cy="4175126"/>
          </a:xfrm>
        </p:spPr>
        <p:txBody>
          <a:bodyPr>
            <a:normAutofit/>
          </a:bodyPr>
          <a:lstStyle/>
          <a:p>
            <a:pPr marL="0" indent="0">
              <a:buNone/>
            </a:pPr>
            <a:r>
              <a:rPr lang="en-US" i="1" dirty="0"/>
              <a:t>The NASA MSFC’s Contamination Control Team would like to thank the following:</a:t>
            </a:r>
          </a:p>
          <a:p>
            <a:pPr marL="0" indent="0">
              <a:buNone/>
            </a:pPr>
            <a:endParaRPr lang="en-US" b="1" dirty="0"/>
          </a:p>
          <a:p>
            <a:r>
              <a:rPr lang="en-US" dirty="0"/>
              <a:t>NASA MSFC’s AM team </a:t>
            </a:r>
          </a:p>
          <a:p>
            <a:r>
              <a:rPr lang="en-US" dirty="0"/>
              <a:t>NASA MSFC’s Combustion Team</a:t>
            </a:r>
          </a:p>
          <a:p>
            <a:r>
              <a:rPr lang="en-US" dirty="0"/>
              <a:t>ASTM</a:t>
            </a:r>
          </a:p>
          <a:p>
            <a:r>
              <a:rPr lang="en-US" dirty="0"/>
              <a:t>NASA’s MMPACT Program</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3"/>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2B327E17-6C32-4CAF-91CF-567E7C7377C7}"/>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F0D9A747-B1E7-4E2E-8366-E2AFC3D11AF9}"/>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A320EF8B-649A-4AE2-9EAC-041F8D1EDDEF}"/>
              </a:ext>
            </a:extLst>
          </p:cNvPr>
          <p:cNvSpPr>
            <a:spLocks noGrp="1"/>
          </p:cNvSpPr>
          <p:nvPr>
            <p:ph type="sldNum" sz="quarter" idx="12"/>
          </p:nvPr>
        </p:nvSpPr>
        <p:spPr/>
        <p:txBody>
          <a:bodyPr/>
          <a:lstStyle/>
          <a:p>
            <a:fld id="{8454D69F-6BDB-A24B-9F6F-BE19DF86BD01}" type="slidenum">
              <a:rPr lang="en-US" smtClean="0"/>
              <a:t>32</a:t>
            </a:fld>
            <a:endParaRPr lang="en-US"/>
          </a:p>
        </p:txBody>
      </p:sp>
    </p:spTree>
    <p:extLst>
      <p:ext uri="{BB962C8B-B14F-4D97-AF65-F5344CB8AC3E}">
        <p14:creationId xmlns:p14="http://schemas.microsoft.com/office/powerpoint/2010/main" val="382831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57DE20-3D79-4D25-82DA-BA3D900DD4B0}"/>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11F215A-60B6-4A2A-B3EF-695C780BF6B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AFCC25CA-F121-4762-8596-9315FD1EC3B5}"/>
              </a:ext>
            </a:extLst>
          </p:cNvPr>
          <p:cNvSpPr>
            <a:spLocks noGrp="1"/>
          </p:cNvSpPr>
          <p:nvPr>
            <p:ph type="title"/>
          </p:nvPr>
        </p:nvSpPr>
        <p:spPr>
          <a:xfrm>
            <a:off x="838200" y="2766218"/>
            <a:ext cx="10515600" cy="1325563"/>
          </a:xfrm>
        </p:spPr>
        <p:txBody>
          <a:bodyPr>
            <a:normAutofit/>
          </a:bodyPr>
          <a:lstStyle/>
          <a:p>
            <a:pPr algn="ctr"/>
            <a:r>
              <a:rPr lang="en-US" sz="5400"/>
              <a:t>Any Questions?</a:t>
            </a:r>
          </a:p>
        </p:txBody>
      </p:sp>
      <p:pic>
        <p:nvPicPr>
          <p:cNvPr id="7" name="Picture 6">
            <a:extLst>
              <a:ext uri="{FF2B5EF4-FFF2-40B4-BE49-F238E27FC236}">
                <a16:creationId xmlns:a16="http://schemas.microsoft.com/office/drawing/2014/main" id="{20845674-3B3E-4A7E-95EE-535484D8A9B1}"/>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9" name="Picture 8">
            <a:extLst>
              <a:ext uri="{FF2B5EF4-FFF2-40B4-BE49-F238E27FC236}">
                <a16:creationId xmlns:a16="http://schemas.microsoft.com/office/drawing/2014/main" id="{CD97D4AE-93FA-429B-8EE0-025A3C774F3A}"/>
              </a:ext>
            </a:extLst>
          </p:cNvPr>
          <p:cNvPicPr>
            <a:picLocks noChangeAspect="1"/>
          </p:cNvPicPr>
          <p:nvPr/>
        </p:nvPicPr>
        <p:blipFill>
          <a:blip r:embed="rId3"/>
          <a:stretch>
            <a:fillRect/>
          </a:stretch>
        </p:blipFill>
        <p:spPr>
          <a:xfrm>
            <a:off x="-586885" y="-81368"/>
            <a:ext cx="2754352" cy="1377176"/>
          </a:xfrm>
          <a:prstGeom prst="rect">
            <a:avLst/>
          </a:prstGeom>
        </p:spPr>
      </p:pic>
      <p:sp>
        <p:nvSpPr>
          <p:cNvPr id="2" name="Date Placeholder 1">
            <a:extLst>
              <a:ext uri="{FF2B5EF4-FFF2-40B4-BE49-F238E27FC236}">
                <a16:creationId xmlns:a16="http://schemas.microsoft.com/office/drawing/2014/main" id="{3848A527-5743-4130-90D8-50D89E887009}"/>
              </a:ext>
            </a:extLst>
          </p:cNvPr>
          <p:cNvSpPr>
            <a:spLocks noGrp="1"/>
          </p:cNvSpPr>
          <p:nvPr>
            <p:ph type="dt" sz="half" idx="10"/>
          </p:nvPr>
        </p:nvSpPr>
        <p:spPr/>
        <p:txBody>
          <a:bodyPr/>
          <a:lstStyle/>
          <a:p>
            <a:r>
              <a:rPr lang="en-US"/>
              <a:t>6/28/2023</a:t>
            </a:r>
          </a:p>
        </p:txBody>
      </p:sp>
      <p:sp>
        <p:nvSpPr>
          <p:cNvPr id="4" name="Footer Placeholder 3">
            <a:extLst>
              <a:ext uri="{FF2B5EF4-FFF2-40B4-BE49-F238E27FC236}">
                <a16:creationId xmlns:a16="http://schemas.microsoft.com/office/drawing/2014/main" id="{75DD9861-A845-4C11-9793-CBC40B28F5AC}"/>
              </a:ext>
            </a:extLst>
          </p:cNvPr>
          <p:cNvSpPr>
            <a:spLocks noGrp="1"/>
          </p:cNvSpPr>
          <p:nvPr>
            <p:ph type="ftr" sz="quarter" idx="11"/>
          </p:nvPr>
        </p:nvSpPr>
        <p:spPr/>
        <p:txBody>
          <a:bodyPr/>
          <a:lstStyle/>
          <a:p>
            <a:r>
              <a:rPr lang="fr-FR"/>
              <a:t>2023 NSMMS &amp; CRASTE Joint Symposia</a:t>
            </a:r>
            <a:endParaRPr lang="en-US"/>
          </a:p>
        </p:txBody>
      </p:sp>
      <p:sp>
        <p:nvSpPr>
          <p:cNvPr id="5" name="Slide Number Placeholder 4">
            <a:extLst>
              <a:ext uri="{FF2B5EF4-FFF2-40B4-BE49-F238E27FC236}">
                <a16:creationId xmlns:a16="http://schemas.microsoft.com/office/drawing/2014/main" id="{338F89FB-CF5F-481F-9A30-D52121B50D52}"/>
              </a:ext>
            </a:extLst>
          </p:cNvPr>
          <p:cNvSpPr>
            <a:spLocks noGrp="1"/>
          </p:cNvSpPr>
          <p:nvPr>
            <p:ph type="sldNum" sz="quarter" idx="12"/>
          </p:nvPr>
        </p:nvSpPr>
        <p:spPr/>
        <p:txBody>
          <a:bodyPr/>
          <a:lstStyle/>
          <a:p>
            <a:fld id="{8454D69F-6BDB-A24B-9F6F-BE19DF86BD01}" type="slidenum">
              <a:rPr lang="en-US" smtClean="0"/>
              <a:t>33</a:t>
            </a:fld>
            <a:endParaRPr lang="en-US"/>
          </a:p>
        </p:txBody>
      </p:sp>
    </p:spTree>
    <p:extLst>
      <p:ext uri="{BB962C8B-B14F-4D97-AF65-F5344CB8AC3E}">
        <p14:creationId xmlns:p14="http://schemas.microsoft.com/office/powerpoint/2010/main" val="307083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Introduction</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570534"/>
            <a:ext cx="6658484" cy="4842623"/>
          </a:xfrm>
        </p:spPr>
        <p:txBody>
          <a:bodyPr vert="horz" lIns="91440" tIns="45720" rIns="91440" bIns="45720" rtlCol="0" anchor="t">
            <a:normAutofit/>
          </a:bodyPr>
          <a:lstStyle/>
          <a:p>
            <a:r>
              <a:rPr lang="en-US" dirty="0"/>
              <a:t>MSFC’s Materials and Processes lab has invested in powder characterization techniques to support the following groups by finding these powder characteristics:</a:t>
            </a:r>
            <a:endParaRPr lang="en-US" dirty="0">
              <a:cs typeface="Calibri"/>
            </a:endParaRPr>
          </a:p>
          <a:p>
            <a:pPr lvl="1"/>
            <a:r>
              <a:rPr lang="en-US" dirty="0"/>
              <a:t>Density</a:t>
            </a:r>
            <a:endParaRPr lang="en-US" dirty="0">
              <a:cs typeface="Calibri"/>
            </a:endParaRPr>
          </a:p>
          <a:p>
            <a:pPr lvl="1"/>
            <a:r>
              <a:rPr lang="en-US" dirty="0"/>
              <a:t>Flow</a:t>
            </a:r>
            <a:endParaRPr lang="en-US" dirty="0">
              <a:cs typeface="Calibri"/>
            </a:endParaRPr>
          </a:p>
          <a:p>
            <a:pPr lvl="1"/>
            <a:r>
              <a:rPr lang="en-US" dirty="0"/>
              <a:t>Particle Size Distribution (PSD)</a:t>
            </a:r>
            <a:endParaRPr lang="en-US" dirty="0">
              <a:cs typeface="Calibri"/>
            </a:endParaRPr>
          </a:p>
          <a:p>
            <a:pPr lvl="1"/>
            <a:r>
              <a:rPr lang="en-US" dirty="0"/>
              <a:t>Morphology</a:t>
            </a:r>
          </a:p>
          <a:p>
            <a:endParaRPr lang="en-US" dirty="0">
              <a:cs typeface="Calibri"/>
            </a:endParaRPr>
          </a:p>
          <a:p>
            <a:pPr lvl="1"/>
            <a:endParaRPr lang="en-US" dirty="0"/>
          </a:p>
          <a:p>
            <a:endParaRPr lang="en-US" dirty="0"/>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D7C64E4D-85D0-44BF-9EF0-87DA7F836E9A}"/>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F5B91B6A-E7E7-4F41-B70E-07980BCC9A2B}"/>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69104C2B-3369-4781-ABD0-F2AF0303465D}"/>
              </a:ext>
            </a:extLst>
          </p:cNvPr>
          <p:cNvSpPr>
            <a:spLocks noGrp="1"/>
          </p:cNvSpPr>
          <p:nvPr>
            <p:ph type="sldNum" sz="quarter" idx="12"/>
          </p:nvPr>
        </p:nvSpPr>
        <p:spPr/>
        <p:txBody>
          <a:bodyPr/>
          <a:lstStyle/>
          <a:p>
            <a:fld id="{8454D69F-6BDB-A24B-9F6F-BE19DF86BD01}" type="slidenum">
              <a:rPr lang="en-US" smtClean="0"/>
              <a:t>4</a:t>
            </a:fld>
            <a:endParaRPr lang="en-US"/>
          </a:p>
        </p:txBody>
      </p:sp>
      <p:pic>
        <p:nvPicPr>
          <p:cNvPr id="4098" name="Picture 2">
            <a:extLst>
              <a:ext uri="{FF2B5EF4-FFF2-40B4-BE49-F238E27FC236}">
                <a16:creationId xmlns:a16="http://schemas.microsoft.com/office/drawing/2014/main" id="{E70A324B-460D-4DFD-9B25-6B239B44D0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732" y="1570534"/>
            <a:ext cx="4114800" cy="311218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BC8DAB6-6E97-4A96-83BE-731A0BCB3FD8}"/>
              </a:ext>
            </a:extLst>
          </p:cNvPr>
          <p:cNvSpPr txBox="1"/>
          <p:nvPr/>
        </p:nvSpPr>
        <p:spPr>
          <a:xfrm>
            <a:off x="7268079" y="4682714"/>
            <a:ext cx="4788954" cy="307777"/>
          </a:xfrm>
          <a:prstGeom prst="rect">
            <a:avLst/>
          </a:prstGeom>
          <a:noFill/>
        </p:spPr>
        <p:txBody>
          <a:bodyPr wrap="square" rtlCol="0">
            <a:spAutoFit/>
          </a:bodyPr>
          <a:lstStyle/>
          <a:p>
            <a:pPr algn="ctr"/>
            <a:r>
              <a:rPr lang="en-US" sz="1400" dirty="0"/>
              <a:t>C103 Niobium characterized at MSFC</a:t>
            </a:r>
          </a:p>
        </p:txBody>
      </p:sp>
    </p:spTree>
    <p:extLst>
      <p:ext uri="{BB962C8B-B14F-4D97-AF65-F5344CB8AC3E}">
        <p14:creationId xmlns:p14="http://schemas.microsoft.com/office/powerpoint/2010/main" val="358924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dirty="0">
                <a:solidFill>
                  <a:schemeClr val="bg1"/>
                </a:solidFill>
              </a:rPr>
              <a:t>Importance at NASA</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454731"/>
            <a:ext cx="6721305" cy="4901619"/>
          </a:xfrm>
        </p:spPr>
        <p:txBody>
          <a:bodyPr>
            <a:normAutofit fontScale="92500" lnSpcReduction="20000"/>
          </a:bodyPr>
          <a:lstStyle/>
          <a:p>
            <a:r>
              <a:rPr lang="en-US" dirty="0"/>
              <a:t>Better understanding powders is critical for space hardware</a:t>
            </a:r>
          </a:p>
          <a:p>
            <a:pPr lvl="1"/>
            <a:r>
              <a:rPr lang="en-US" dirty="0"/>
              <a:t>Specifically for techniques that develop AM parts to melt and fuse metallic powders via high-power laser through</a:t>
            </a:r>
          </a:p>
          <a:p>
            <a:pPr lvl="2"/>
            <a:r>
              <a:rPr lang="en-US" dirty="0"/>
              <a:t>Laser Powder Bed Fusion (LPBF) printing</a:t>
            </a:r>
          </a:p>
          <a:p>
            <a:pPr lvl="2"/>
            <a:r>
              <a:rPr lang="en-US" dirty="0"/>
              <a:t>Directed Energy Deposition (DED) printing</a:t>
            </a:r>
          </a:p>
          <a:p>
            <a:r>
              <a:rPr lang="en-US" dirty="0"/>
              <a:t>Better understand regolith simulant to simulate lunar regolith as closely as possible</a:t>
            </a:r>
          </a:p>
          <a:p>
            <a:pPr lvl="1"/>
            <a:r>
              <a:rPr lang="en-US" dirty="0"/>
              <a:t>Ultimately can lead to building infrastructure on the Moon’s surface</a:t>
            </a:r>
          </a:p>
          <a:p>
            <a:r>
              <a:rPr lang="en-US" dirty="0"/>
              <a:t>Work with other laboratories to ensure all laboratories are proficient in testing</a:t>
            </a:r>
          </a:p>
          <a:p>
            <a:pPr lvl="1"/>
            <a:r>
              <a:rPr lang="en-US" dirty="0"/>
              <a:t>Out of family results can lead to other inaccuracies of powder measurements</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sp>
        <p:nvSpPr>
          <p:cNvPr id="3" name="Date Placeholder 2">
            <a:extLst>
              <a:ext uri="{FF2B5EF4-FFF2-40B4-BE49-F238E27FC236}">
                <a16:creationId xmlns:a16="http://schemas.microsoft.com/office/drawing/2014/main" id="{46824D4F-1D24-44DE-B17B-A1A26AB23298}"/>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5FFA7A72-0131-4E8E-A9B4-8A844143A7AB}"/>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12F1B00E-E73A-4FE7-BF93-F95833C35323}"/>
              </a:ext>
            </a:extLst>
          </p:cNvPr>
          <p:cNvSpPr>
            <a:spLocks noGrp="1"/>
          </p:cNvSpPr>
          <p:nvPr>
            <p:ph type="sldNum" sz="quarter" idx="12"/>
          </p:nvPr>
        </p:nvSpPr>
        <p:spPr/>
        <p:txBody>
          <a:bodyPr/>
          <a:lstStyle/>
          <a:p>
            <a:fld id="{8454D69F-6BDB-A24B-9F6F-BE19DF86BD01}" type="slidenum">
              <a:rPr lang="en-US" smtClean="0"/>
              <a:t>5</a:t>
            </a:fld>
            <a:endParaRPr lang="en-US"/>
          </a:p>
        </p:txBody>
      </p:sp>
      <p:pic>
        <p:nvPicPr>
          <p:cNvPr id="14" name="Picture 13">
            <a:extLst>
              <a:ext uri="{FF2B5EF4-FFF2-40B4-BE49-F238E27FC236}">
                <a16:creationId xmlns:a16="http://schemas.microsoft.com/office/drawing/2014/main" id="{A4DDA3D4-CEE6-4C59-9F62-F89BB05DFCCA}"/>
              </a:ext>
            </a:extLst>
          </p:cNvPr>
          <p:cNvPicPr>
            <a:picLocks noChangeAspect="1"/>
          </p:cNvPicPr>
          <p:nvPr/>
        </p:nvPicPr>
        <p:blipFill>
          <a:blip r:embed="rId5"/>
          <a:stretch>
            <a:fillRect/>
          </a:stretch>
        </p:blipFill>
        <p:spPr>
          <a:xfrm>
            <a:off x="8421854" y="1502742"/>
            <a:ext cx="3117667" cy="2185126"/>
          </a:xfrm>
          <a:prstGeom prst="rect">
            <a:avLst/>
          </a:prstGeom>
        </p:spPr>
      </p:pic>
      <p:pic>
        <p:nvPicPr>
          <p:cNvPr id="15" name="Picture 14">
            <a:extLst>
              <a:ext uri="{FF2B5EF4-FFF2-40B4-BE49-F238E27FC236}">
                <a16:creationId xmlns:a16="http://schemas.microsoft.com/office/drawing/2014/main" id="{BA44CAFC-2CCF-49DF-97FC-A3800ADD202C}"/>
              </a:ext>
            </a:extLst>
          </p:cNvPr>
          <p:cNvPicPr>
            <a:picLocks noChangeAspect="1"/>
          </p:cNvPicPr>
          <p:nvPr/>
        </p:nvPicPr>
        <p:blipFill>
          <a:blip r:embed="rId6"/>
          <a:stretch>
            <a:fillRect/>
          </a:stretch>
        </p:blipFill>
        <p:spPr>
          <a:xfrm>
            <a:off x="8421855" y="4014544"/>
            <a:ext cx="3117664" cy="1741034"/>
          </a:xfrm>
          <a:prstGeom prst="rect">
            <a:avLst/>
          </a:prstGeom>
        </p:spPr>
      </p:pic>
      <p:sp>
        <p:nvSpPr>
          <p:cNvPr id="17" name="TextBox 16">
            <a:extLst>
              <a:ext uri="{FF2B5EF4-FFF2-40B4-BE49-F238E27FC236}">
                <a16:creationId xmlns:a16="http://schemas.microsoft.com/office/drawing/2014/main" id="{40D8A3F3-6F00-479B-8E73-A9BFF916C721}"/>
              </a:ext>
            </a:extLst>
          </p:cNvPr>
          <p:cNvSpPr txBox="1"/>
          <p:nvPr/>
        </p:nvSpPr>
        <p:spPr>
          <a:xfrm>
            <a:off x="8218220" y="5755578"/>
            <a:ext cx="3524932" cy="523220"/>
          </a:xfrm>
          <a:prstGeom prst="rect">
            <a:avLst/>
          </a:prstGeom>
          <a:noFill/>
        </p:spPr>
        <p:txBody>
          <a:bodyPr wrap="square" rtlCol="0">
            <a:spAutoFit/>
          </a:bodyPr>
          <a:lstStyle/>
          <a:p>
            <a:pPr algn="ctr"/>
            <a:r>
              <a:rPr lang="en-US" sz="1400" dirty="0"/>
              <a:t>Successful hot-fire testing of additively manufactured injector at MSFC.</a:t>
            </a:r>
          </a:p>
        </p:txBody>
      </p:sp>
      <p:sp>
        <p:nvSpPr>
          <p:cNvPr id="18" name="TextBox 17">
            <a:extLst>
              <a:ext uri="{FF2B5EF4-FFF2-40B4-BE49-F238E27FC236}">
                <a16:creationId xmlns:a16="http://schemas.microsoft.com/office/drawing/2014/main" id="{ABF3FF9B-05F1-4203-9AF8-2F57FFD4254C}"/>
              </a:ext>
            </a:extLst>
          </p:cNvPr>
          <p:cNvSpPr txBox="1"/>
          <p:nvPr/>
        </p:nvSpPr>
        <p:spPr>
          <a:xfrm>
            <a:off x="8218221" y="3670500"/>
            <a:ext cx="3524932" cy="307777"/>
          </a:xfrm>
          <a:prstGeom prst="rect">
            <a:avLst/>
          </a:prstGeom>
          <a:noFill/>
        </p:spPr>
        <p:txBody>
          <a:bodyPr wrap="square" rtlCol="0">
            <a:spAutoFit/>
          </a:bodyPr>
          <a:lstStyle/>
          <a:p>
            <a:pPr algn="ctr"/>
            <a:r>
              <a:rPr lang="en-US" sz="1400"/>
              <a:t>DED Printing at MSFC through the AM Team.</a:t>
            </a:r>
          </a:p>
        </p:txBody>
      </p:sp>
    </p:spTree>
    <p:extLst>
      <p:ext uri="{BB962C8B-B14F-4D97-AF65-F5344CB8AC3E}">
        <p14:creationId xmlns:p14="http://schemas.microsoft.com/office/powerpoint/2010/main" val="34228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Autofit/>
          </a:bodyPr>
          <a:lstStyle/>
          <a:p>
            <a:pPr algn="ctr"/>
            <a:r>
              <a:rPr lang="en-US" sz="3600">
                <a:solidFill>
                  <a:schemeClr val="bg1"/>
                </a:solidFill>
              </a:rPr>
              <a:t>ASTM AM Powder Standards Supported at MSFC</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graphicFrame>
        <p:nvGraphicFramePr>
          <p:cNvPr id="17" name="Table 4">
            <a:extLst>
              <a:ext uri="{FF2B5EF4-FFF2-40B4-BE49-F238E27FC236}">
                <a16:creationId xmlns:a16="http://schemas.microsoft.com/office/drawing/2014/main" id="{ABF201C3-74CA-490E-85A5-E8CF26B516D8}"/>
              </a:ext>
            </a:extLst>
          </p:cNvPr>
          <p:cNvGraphicFramePr>
            <a:graphicFrameLocks noGrp="1"/>
          </p:cNvGraphicFramePr>
          <p:nvPr>
            <p:extLst>
              <p:ext uri="{D42A27DB-BD31-4B8C-83A1-F6EECF244321}">
                <p14:modId xmlns:p14="http://schemas.microsoft.com/office/powerpoint/2010/main" val="3013868910"/>
              </p:ext>
            </p:extLst>
          </p:nvPr>
        </p:nvGraphicFramePr>
        <p:xfrm>
          <a:off x="976184" y="1476115"/>
          <a:ext cx="10239632" cy="4637127"/>
        </p:xfrm>
        <a:graphic>
          <a:graphicData uri="http://schemas.openxmlformats.org/drawingml/2006/table">
            <a:tbl>
              <a:tblPr firstRow="1" bandRow="1">
                <a:tableStyleId>{5C22544A-7EE6-4342-B048-85BDC9FD1C3A}</a:tableStyleId>
              </a:tblPr>
              <a:tblGrid>
                <a:gridCol w="1643191">
                  <a:extLst>
                    <a:ext uri="{9D8B030D-6E8A-4147-A177-3AD203B41FA5}">
                      <a16:colId xmlns:a16="http://schemas.microsoft.com/office/drawing/2014/main" val="2599912363"/>
                    </a:ext>
                  </a:extLst>
                </a:gridCol>
                <a:gridCol w="8596441">
                  <a:extLst>
                    <a:ext uri="{9D8B030D-6E8A-4147-A177-3AD203B41FA5}">
                      <a16:colId xmlns:a16="http://schemas.microsoft.com/office/drawing/2014/main" val="419237574"/>
                    </a:ext>
                  </a:extLst>
                </a:gridCol>
              </a:tblGrid>
              <a:tr h="291184">
                <a:tc>
                  <a:txBody>
                    <a:bodyPr/>
                    <a:lstStyle/>
                    <a:p>
                      <a:pPr algn="ctr"/>
                      <a:r>
                        <a:rPr lang="en-US" sz="1800"/>
                        <a:t>ASTM Method</a:t>
                      </a:r>
                    </a:p>
                  </a:txBody>
                  <a:tcPr/>
                </a:tc>
                <a:tc>
                  <a:txBody>
                    <a:bodyPr/>
                    <a:lstStyle/>
                    <a:p>
                      <a:pPr algn="ctr"/>
                      <a:r>
                        <a:rPr lang="en-US" sz="1800"/>
                        <a:t>Description </a:t>
                      </a:r>
                    </a:p>
                  </a:txBody>
                  <a:tcPr/>
                </a:tc>
                <a:extLst>
                  <a:ext uri="{0D108BD9-81ED-4DB2-BD59-A6C34878D82A}">
                    <a16:rowId xmlns:a16="http://schemas.microsoft.com/office/drawing/2014/main" val="3600332346"/>
                  </a:ext>
                </a:extLst>
              </a:tr>
              <a:tr h="320302">
                <a:tc>
                  <a:txBody>
                    <a:bodyPr/>
                    <a:lstStyle/>
                    <a:p>
                      <a:pPr algn="ctr"/>
                      <a:r>
                        <a:rPr lang="en-US" sz="1800"/>
                        <a:t>B214</a:t>
                      </a:r>
                    </a:p>
                  </a:txBody>
                  <a:tcPr/>
                </a:tc>
                <a:tc>
                  <a:txBody>
                    <a:bodyPr/>
                    <a:lstStyle/>
                    <a:p>
                      <a:r>
                        <a:rPr lang="en-US" sz="1800"/>
                        <a:t>Standard Test Method for Sieve Analysis of Metal Powders</a:t>
                      </a:r>
                    </a:p>
                  </a:txBody>
                  <a:tcPr/>
                </a:tc>
                <a:extLst>
                  <a:ext uri="{0D108BD9-81ED-4DB2-BD59-A6C34878D82A}">
                    <a16:rowId xmlns:a16="http://schemas.microsoft.com/office/drawing/2014/main" val="278706597"/>
                  </a:ext>
                </a:extLst>
              </a:tr>
              <a:tr h="553249">
                <a:tc>
                  <a:txBody>
                    <a:bodyPr/>
                    <a:lstStyle/>
                    <a:p>
                      <a:pPr algn="ctr"/>
                      <a:r>
                        <a:rPr lang="en-US" sz="1800"/>
                        <a:t>B417</a:t>
                      </a:r>
                    </a:p>
                  </a:txBody>
                  <a:tcPr/>
                </a:tc>
                <a:tc>
                  <a:txBody>
                    <a:bodyPr/>
                    <a:lstStyle/>
                    <a:p>
                      <a:r>
                        <a:rPr lang="en-US" sz="1800"/>
                        <a:t>Standard Test Method for Apparent Density of Non-Free-Flowing Metal Powders using the Carney Funnel</a:t>
                      </a:r>
                    </a:p>
                  </a:txBody>
                  <a:tcPr/>
                </a:tc>
                <a:extLst>
                  <a:ext uri="{0D108BD9-81ED-4DB2-BD59-A6C34878D82A}">
                    <a16:rowId xmlns:a16="http://schemas.microsoft.com/office/drawing/2014/main" val="703504100"/>
                  </a:ext>
                </a:extLst>
              </a:tr>
              <a:tr h="553249">
                <a:tc>
                  <a:txBody>
                    <a:bodyPr/>
                    <a:lstStyle/>
                    <a:p>
                      <a:pPr algn="ctr"/>
                      <a:r>
                        <a:rPr lang="en-US" sz="1800"/>
                        <a:t>B212</a:t>
                      </a:r>
                    </a:p>
                  </a:txBody>
                  <a:tcPr/>
                </a:tc>
                <a:tc>
                  <a:txBody>
                    <a:bodyPr/>
                    <a:lstStyle/>
                    <a:p>
                      <a:r>
                        <a:rPr lang="en-US" sz="1800"/>
                        <a:t>Standard Test Method for Apparent Density of Free-Flowing Metal Powders using the Hall Flowmeter Funnel</a:t>
                      </a:r>
                    </a:p>
                  </a:txBody>
                  <a:tcPr/>
                </a:tc>
                <a:extLst>
                  <a:ext uri="{0D108BD9-81ED-4DB2-BD59-A6C34878D82A}">
                    <a16:rowId xmlns:a16="http://schemas.microsoft.com/office/drawing/2014/main" val="3088689986"/>
                  </a:ext>
                </a:extLst>
              </a:tr>
              <a:tr h="445729">
                <a:tc>
                  <a:txBody>
                    <a:bodyPr/>
                    <a:lstStyle/>
                    <a:p>
                      <a:pPr algn="ctr"/>
                      <a:r>
                        <a:rPr lang="en-US" sz="1800"/>
                        <a:t>B329</a:t>
                      </a:r>
                    </a:p>
                  </a:txBody>
                  <a:tcPr/>
                </a:tc>
                <a:tc>
                  <a:txBody>
                    <a:bodyPr/>
                    <a:lstStyle/>
                    <a:p>
                      <a:r>
                        <a:rPr lang="en-US" sz="1800"/>
                        <a:t>Standard Test Method for Apparent Density of Metal Powders using the Scott Volumeter</a:t>
                      </a:r>
                    </a:p>
                  </a:txBody>
                  <a:tcPr/>
                </a:tc>
                <a:extLst>
                  <a:ext uri="{0D108BD9-81ED-4DB2-BD59-A6C34878D82A}">
                    <a16:rowId xmlns:a16="http://schemas.microsoft.com/office/drawing/2014/main" val="38698916"/>
                  </a:ext>
                </a:extLst>
              </a:tr>
              <a:tr h="445729">
                <a:tc>
                  <a:txBody>
                    <a:bodyPr/>
                    <a:lstStyle/>
                    <a:p>
                      <a:pPr algn="ctr"/>
                      <a:r>
                        <a:rPr lang="en-US" sz="1800"/>
                        <a:t>B964</a:t>
                      </a:r>
                    </a:p>
                  </a:txBody>
                  <a:tcPr/>
                </a:tc>
                <a:tc>
                  <a:txBody>
                    <a:bodyPr/>
                    <a:lstStyle/>
                    <a:p>
                      <a:r>
                        <a:rPr lang="en-US" sz="1800"/>
                        <a:t>Standard Test Methods for Flow Rate of Metal Powders using the Carney Funnel</a:t>
                      </a:r>
                    </a:p>
                  </a:txBody>
                  <a:tcPr/>
                </a:tc>
                <a:extLst>
                  <a:ext uri="{0D108BD9-81ED-4DB2-BD59-A6C34878D82A}">
                    <a16:rowId xmlns:a16="http://schemas.microsoft.com/office/drawing/2014/main" val="632450186"/>
                  </a:ext>
                </a:extLst>
              </a:tr>
              <a:tr h="445729">
                <a:tc>
                  <a:txBody>
                    <a:bodyPr/>
                    <a:lstStyle/>
                    <a:p>
                      <a:pPr algn="ctr"/>
                      <a:r>
                        <a:rPr lang="en-US" sz="1800"/>
                        <a:t>B213</a:t>
                      </a:r>
                    </a:p>
                  </a:txBody>
                  <a:tcPr/>
                </a:tc>
                <a:tc>
                  <a:txBody>
                    <a:bodyPr/>
                    <a:lstStyle/>
                    <a:p>
                      <a:r>
                        <a:rPr lang="en-US" sz="1800"/>
                        <a:t>Standard Test Methods for Flow Rate of Metal Powders using the Hall Flowmeter Funnel</a:t>
                      </a:r>
                    </a:p>
                  </a:txBody>
                  <a:tcPr/>
                </a:tc>
                <a:extLst>
                  <a:ext uri="{0D108BD9-81ED-4DB2-BD59-A6C34878D82A}">
                    <a16:rowId xmlns:a16="http://schemas.microsoft.com/office/drawing/2014/main" val="884905327"/>
                  </a:ext>
                </a:extLst>
              </a:tr>
              <a:tr h="445729">
                <a:tc>
                  <a:txBody>
                    <a:bodyPr/>
                    <a:lstStyle/>
                    <a:p>
                      <a:pPr algn="ctr"/>
                      <a:r>
                        <a:rPr lang="en-US" sz="1800"/>
                        <a:t>B923</a:t>
                      </a:r>
                    </a:p>
                  </a:txBody>
                  <a:tcPr/>
                </a:tc>
                <a:tc>
                  <a:txBody>
                    <a:bodyPr/>
                    <a:lstStyle/>
                    <a:p>
                      <a:r>
                        <a:rPr lang="en-US" sz="1800" dirty="0"/>
                        <a:t>Standard Test Method for Metal Skeletal Density by He or N2 </a:t>
                      </a:r>
                      <a:r>
                        <a:rPr lang="en-US" sz="1800" dirty="0" err="1"/>
                        <a:t>Pycnometry</a:t>
                      </a:r>
                      <a:r>
                        <a:rPr lang="en-US" sz="1800" dirty="0"/>
                        <a:t> </a:t>
                      </a:r>
                    </a:p>
                  </a:txBody>
                  <a:tcPr/>
                </a:tc>
                <a:extLst>
                  <a:ext uri="{0D108BD9-81ED-4DB2-BD59-A6C34878D82A}">
                    <a16:rowId xmlns:a16="http://schemas.microsoft.com/office/drawing/2014/main" val="4269910206"/>
                  </a:ext>
                </a:extLst>
              </a:tr>
              <a:tr h="320302">
                <a:tc>
                  <a:txBody>
                    <a:bodyPr/>
                    <a:lstStyle/>
                    <a:p>
                      <a:pPr algn="ctr"/>
                      <a:r>
                        <a:rPr lang="en-US" sz="1800"/>
                        <a:t>None Yet</a:t>
                      </a:r>
                    </a:p>
                  </a:txBody>
                  <a:tcPr/>
                </a:tc>
                <a:tc>
                  <a:txBody>
                    <a:bodyPr/>
                    <a:lstStyle/>
                    <a:p>
                      <a:r>
                        <a:rPr lang="en-US" sz="1800"/>
                        <a:t>Optical Analysis </a:t>
                      </a:r>
                    </a:p>
                  </a:txBody>
                  <a:tcPr/>
                </a:tc>
                <a:extLst>
                  <a:ext uri="{0D108BD9-81ED-4DB2-BD59-A6C34878D82A}">
                    <a16:rowId xmlns:a16="http://schemas.microsoft.com/office/drawing/2014/main" val="3467913500"/>
                  </a:ext>
                </a:extLst>
              </a:tr>
              <a:tr h="476771">
                <a:tc>
                  <a:txBody>
                    <a:bodyPr/>
                    <a:lstStyle/>
                    <a:p>
                      <a:pPr algn="ctr"/>
                      <a:r>
                        <a:rPr lang="en-US" sz="1800" dirty="0"/>
                        <a:t>B822-20</a:t>
                      </a:r>
                    </a:p>
                  </a:txBody>
                  <a:tcPr/>
                </a:tc>
                <a:tc>
                  <a:txBody>
                    <a:bodyPr/>
                    <a:lstStyle/>
                    <a:p>
                      <a:r>
                        <a:rPr lang="en-US" sz="1800" dirty="0"/>
                        <a:t>Light Scattering Analysis for Particle Size Distribution</a:t>
                      </a:r>
                    </a:p>
                  </a:txBody>
                  <a:tcPr/>
                </a:tc>
                <a:extLst>
                  <a:ext uri="{0D108BD9-81ED-4DB2-BD59-A6C34878D82A}">
                    <a16:rowId xmlns:a16="http://schemas.microsoft.com/office/drawing/2014/main" val="87912943"/>
                  </a:ext>
                </a:extLst>
              </a:tr>
            </a:tbl>
          </a:graphicData>
        </a:graphic>
      </p:graphicFrame>
      <p:sp>
        <p:nvSpPr>
          <p:cNvPr id="19" name="TextBox 18">
            <a:extLst>
              <a:ext uri="{FF2B5EF4-FFF2-40B4-BE49-F238E27FC236}">
                <a16:creationId xmlns:a16="http://schemas.microsoft.com/office/drawing/2014/main" id="{E037E4A9-FD47-487F-9F24-21AA7E6E6FEF}"/>
              </a:ext>
            </a:extLst>
          </p:cNvPr>
          <p:cNvSpPr txBox="1"/>
          <p:nvPr/>
        </p:nvSpPr>
        <p:spPr>
          <a:xfrm>
            <a:off x="976184" y="7091565"/>
            <a:ext cx="10107827" cy="2031325"/>
          </a:xfrm>
          <a:prstGeom prst="rect">
            <a:avLst/>
          </a:prstGeom>
          <a:noFill/>
        </p:spPr>
        <p:txBody>
          <a:bodyPr wrap="square">
            <a:spAutoFit/>
          </a:bodyPr>
          <a:lstStyle/>
          <a:p>
            <a:r>
              <a:rPr lang="en-US" dirty="0">
                <a:solidFill>
                  <a:schemeClr val="bg1"/>
                </a:solidFill>
              </a:rPr>
              <a:t>As the equipment purchases were underway, we became aware of the “ASTM Proficiency Testing for AM and Powder Metallurgy” program </a:t>
            </a:r>
          </a:p>
          <a:p>
            <a:pPr lvl="1"/>
            <a:r>
              <a:rPr lang="en-US" dirty="0">
                <a:solidFill>
                  <a:schemeClr val="bg1"/>
                </a:solidFill>
              </a:rPr>
              <a:t>A standardized metal powder with unrevealed characteristics is provided to participating labs to evaluate using ATSM methods, and the results are statistically compared and analyzed</a:t>
            </a:r>
          </a:p>
          <a:p>
            <a:pPr lvl="1"/>
            <a:r>
              <a:rPr lang="en-US" dirty="0">
                <a:solidFill>
                  <a:schemeClr val="bg1"/>
                </a:solidFill>
              </a:rPr>
              <a:t>Participation in the program is a good opportunity to stay sharp with the various characterization methods, to see how MSFC results compare to other labs, and to identify test techniques that may need additional work in order to maintain proficiency </a:t>
            </a:r>
          </a:p>
        </p:txBody>
      </p:sp>
      <p:sp>
        <p:nvSpPr>
          <p:cNvPr id="3" name="Date Placeholder 2">
            <a:extLst>
              <a:ext uri="{FF2B5EF4-FFF2-40B4-BE49-F238E27FC236}">
                <a16:creationId xmlns:a16="http://schemas.microsoft.com/office/drawing/2014/main" id="{76568A26-4263-4956-950B-D4AD22DE39AD}"/>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8FB3C5FC-7D00-409F-82A8-714696FDDA96}"/>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BF009746-54E8-4186-B3C5-5358752B4376}"/>
              </a:ext>
            </a:extLst>
          </p:cNvPr>
          <p:cNvSpPr>
            <a:spLocks noGrp="1"/>
          </p:cNvSpPr>
          <p:nvPr>
            <p:ph type="sldNum" sz="quarter" idx="12"/>
          </p:nvPr>
        </p:nvSpPr>
        <p:spPr/>
        <p:txBody>
          <a:bodyPr/>
          <a:lstStyle/>
          <a:p>
            <a:fld id="{8454D69F-6BDB-A24B-9F6F-BE19DF86BD01}" type="slidenum">
              <a:rPr lang="en-US" smtClean="0"/>
              <a:t>6</a:t>
            </a:fld>
            <a:endParaRPr lang="en-US"/>
          </a:p>
        </p:txBody>
      </p:sp>
    </p:spTree>
    <p:extLst>
      <p:ext uri="{BB962C8B-B14F-4D97-AF65-F5344CB8AC3E}">
        <p14:creationId xmlns:p14="http://schemas.microsoft.com/office/powerpoint/2010/main" val="231686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57DE20-3D79-4D25-82DA-BA3D900DD4B0}"/>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11F215A-60B6-4A2A-B3EF-695C780BF6B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AFCC25CA-F121-4762-8596-9315FD1EC3B5}"/>
              </a:ext>
            </a:extLst>
          </p:cNvPr>
          <p:cNvSpPr>
            <a:spLocks noGrp="1"/>
          </p:cNvSpPr>
          <p:nvPr>
            <p:ph type="title"/>
          </p:nvPr>
        </p:nvSpPr>
        <p:spPr>
          <a:xfrm>
            <a:off x="838200" y="2766218"/>
            <a:ext cx="10515600" cy="1456773"/>
          </a:xfrm>
        </p:spPr>
        <p:txBody>
          <a:bodyPr>
            <a:normAutofit fontScale="90000"/>
          </a:bodyPr>
          <a:lstStyle/>
          <a:p>
            <a:pPr algn="ctr"/>
            <a:r>
              <a:rPr lang="en-US" sz="5400"/>
              <a:t>Testing Methods:</a:t>
            </a:r>
            <a:br>
              <a:rPr lang="en-US" sz="5400"/>
            </a:br>
            <a:r>
              <a:rPr lang="en-US" sz="5400"/>
              <a:t>Powder Densities</a:t>
            </a:r>
          </a:p>
        </p:txBody>
      </p:sp>
      <p:pic>
        <p:nvPicPr>
          <p:cNvPr id="7" name="Picture 6">
            <a:extLst>
              <a:ext uri="{FF2B5EF4-FFF2-40B4-BE49-F238E27FC236}">
                <a16:creationId xmlns:a16="http://schemas.microsoft.com/office/drawing/2014/main" id="{20845674-3B3E-4A7E-95EE-535484D8A9B1}"/>
              </a:ext>
            </a:extLst>
          </p:cNvPr>
          <p:cNvPicPr>
            <a:picLocks noChangeAspect="1"/>
          </p:cNvPicPr>
          <p:nvPr/>
        </p:nvPicPr>
        <p:blipFill>
          <a:blip r:embed="rId2"/>
          <a:stretch>
            <a:fillRect/>
          </a:stretch>
        </p:blipFill>
        <p:spPr>
          <a:xfrm>
            <a:off x="10941204" y="38508"/>
            <a:ext cx="1137424" cy="1137424"/>
          </a:xfrm>
          <a:prstGeom prst="rect">
            <a:avLst/>
          </a:prstGeom>
        </p:spPr>
      </p:pic>
      <p:pic>
        <p:nvPicPr>
          <p:cNvPr id="9" name="Picture 8">
            <a:extLst>
              <a:ext uri="{FF2B5EF4-FFF2-40B4-BE49-F238E27FC236}">
                <a16:creationId xmlns:a16="http://schemas.microsoft.com/office/drawing/2014/main" id="{CD97D4AE-93FA-429B-8EE0-025A3C774F3A}"/>
              </a:ext>
            </a:extLst>
          </p:cNvPr>
          <p:cNvPicPr>
            <a:picLocks noChangeAspect="1"/>
          </p:cNvPicPr>
          <p:nvPr/>
        </p:nvPicPr>
        <p:blipFill>
          <a:blip r:embed="rId3"/>
          <a:stretch>
            <a:fillRect/>
          </a:stretch>
        </p:blipFill>
        <p:spPr>
          <a:xfrm>
            <a:off x="-586885" y="-81368"/>
            <a:ext cx="2754352" cy="1377176"/>
          </a:xfrm>
          <a:prstGeom prst="rect">
            <a:avLst/>
          </a:prstGeom>
        </p:spPr>
      </p:pic>
      <p:sp>
        <p:nvSpPr>
          <p:cNvPr id="2" name="Date Placeholder 1">
            <a:extLst>
              <a:ext uri="{FF2B5EF4-FFF2-40B4-BE49-F238E27FC236}">
                <a16:creationId xmlns:a16="http://schemas.microsoft.com/office/drawing/2014/main" id="{94FC6226-8C30-4C3D-B675-292A540D912C}"/>
              </a:ext>
            </a:extLst>
          </p:cNvPr>
          <p:cNvSpPr>
            <a:spLocks noGrp="1"/>
          </p:cNvSpPr>
          <p:nvPr>
            <p:ph type="dt" sz="half" idx="10"/>
          </p:nvPr>
        </p:nvSpPr>
        <p:spPr/>
        <p:txBody>
          <a:bodyPr/>
          <a:lstStyle/>
          <a:p>
            <a:r>
              <a:rPr lang="en-US"/>
              <a:t>6/28/2023</a:t>
            </a:r>
          </a:p>
        </p:txBody>
      </p:sp>
      <p:sp>
        <p:nvSpPr>
          <p:cNvPr id="4" name="Footer Placeholder 3">
            <a:extLst>
              <a:ext uri="{FF2B5EF4-FFF2-40B4-BE49-F238E27FC236}">
                <a16:creationId xmlns:a16="http://schemas.microsoft.com/office/drawing/2014/main" id="{F4FF368D-33CA-4E6D-B026-AAC3EC4E0BE4}"/>
              </a:ext>
            </a:extLst>
          </p:cNvPr>
          <p:cNvSpPr>
            <a:spLocks noGrp="1"/>
          </p:cNvSpPr>
          <p:nvPr>
            <p:ph type="ftr" sz="quarter" idx="11"/>
          </p:nvPr>
        </p:nvSpPr>
        <p:spPr/>
        <p:txBody>
          <a:bodyPr/>
          <a:lstStyle/>
          <a:p>
            <a:r>
              <a:rPr lang="fr-FR"/>
              <a:t>2023 NSMMS &amp; CRASTE Joint Symposia</a:t>
            </a:r>
            <a:endParaRPr lang="en-US"/>
          </a:p>
        </p:txBody>
      </p:sp>
      <p:sp>
        <p:nvSpPr>
          <p:cNvPr id="5" name="Slide Number Placeholder 4">
            <a:extLst>
              <a:ext uri="{FF2B5EF4-FFF2-40B4-BE49-F238E27FC236}">
                <a16:creationId xmlns:a16="http://schemas.microsoft.com/office/drawing/2014/main" id="{DF23046F-7028-4BFB-A55B-8018D810B21C}"/>
              </a:ext>
            </a:extLst>
          </p:cNvPr>
          <p:cNvSpPr>
            <a:spLocks noGrp="1"/>
          </p:cNvSpPr>
          <p:nvPr>
            <p:ph type="sldNum" sz="quarter" idx="12"/>
          </p:nvPr>
        </p:nvSpPr>
        <p:spPr/>
        <p:txBody>
          <a:bodyPr/>
          <a:lstStyle/>
          <a:p>
            <a:fld id="{8454D69F-6BDB-A24B-9F6F-BE19DF86BD01}" type="slidenum">
              <a:rPr lang="en-US" smtClean="0"/>
              <a:t>7</a:t>
            </a:fld>
            <a:endParaRPr lang="en-US"/>
          </a:p>
        </p:txBody>
      </p:sp>
    </p:spTree>
    <p:extLst>
      <p:ext uri="{BB962C8B-B14F-4D97-AF65-F5344CB8AC3E}">
        <p14:creationId xmlns:p14="http://schemas.microsoft.com/office/powerpoint/2010/main" val="285963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1250796" y="158924"/>
            <a:ext cx="9690408" cy="1184894"/>
          </a:xfrm>
        </p:spPr>
        <p:txBody>
          <a:bodyPr>
            <a:normAutofit fontScale="90000"/>
          </a:bodyPr>
          <a:lstStyle/>
          <a:p>
            <a:pPr algn="ctr"/>
            <a:r>
              <a:rPr lang="en-US" sz="5400">
                <a:solidFill>
                  <a:schemeClr val="bg1"/>
                </a:solidFill>
              </a:rPr>
              <a:t>Carney and Hall Funnels; Density Cup</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199" y="1502742"/>
            <a:ext cx="7147561" cy="4723554"/>
          </a:xfrm>
        </p:spPr>
        <p:txBody>
          <a:bodyPr>
            <a:normAutofit/>
          </a:bodyPr>
          <a:lstStyle/>
          <a:p>
            <a:r>
              <a:rPr lang="en-US" b="1"/>
              <a:t>Density Cup</a:t>
            </a:r>
            <a:r>
              <a:rPr lang="en-US"/>
              <a:t>: Powder flowed through a funnel is collected in the cup</a:t>
            </a:r>
          </a:p>
          <a:p>
            <a:pPr lvl="1"/>
            <a:r>
              <a:rPr lang="en-US"/>
              <a:t>Apparent density</a:t>
            </a:r>
          </a:p>
          <a:p>
            <a:pPr lvl="2"/>
            <a:r>
              <a:rPr lang="en-US"/>
              <a:t>Weighed collected powder/cup volume (25 cm</a:t>
            </a:r>
            <a:r>
              <a:rPr lang="en-US" baseline="30000"/>
              <a:t>3</a:t>
            </a:r>
            <a:r>
              <a:rPr lang="en-US"/>
              <a:t>)</a:t>
            </a:r>
          </a:p>
          <a:p>
            <a:r>
              <a:rPr lang="en-US" b="1"/>
              <a:t>Carney/Hall Funnels</a:t>
            </a:r>
            <a:r>
              <a:rPr lang="en-US"/>
              <a:t>: Used for flow rate testing. A measured quantity (weight) of powder is timed as it flows through the cup. </a:t>
            </a:r>
          </a:p>
          <a:p>
            <a:pPr lvl="1"/>
            <a:r>
              <a:rPr lang="en-US"/>
              <a:t>Carney Funnel is used for non-free-flowing powders</a:t>
            </a:r>
          </a:p>
          <a:p>
            <a:pPr lvl="1"/>
            <a:r>
              <a:rPr lang="en-US"/>
              <a:t>Hall Funnel is used for free-flowing powders</a:t>
            </a:r>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pic>
        <p:nvPicPr>
          <p:cNvPr id="10" name="Picture 9">
            <a:extLst>
              <a:ext uri="{FF2B5EF4-FFF2-40B4-BE49-F238E27FC236}">
                <a16:creationId xmlns:a16="http://schemas.microsoft.com/office/drawing/2014/main" id="{D7070817-ED7A-4213-A3E6-A8ABF0C9B15B}"/>
              </a:ext>
            </a:extLst>
          </p:cNvPr>
          <p:cNvPicPr>
            <a:picLocks noChangeAspect="1"/>
          </p:cNvPicPr>
          <p:nvPr/>
        </p:nvPicPr>
        <p:blipFill>
          <a:blip r:embed="rId5"/>
          <a:stretch>
            <a:fillRect/>
          </a:stretch>
        </p:blipFill>
        <p:spPr>
          <a:xfrm>
            <a:off x="8803475" y="1423561"/>
            <a:ext cx="2193167" cy="2562274"/>
          </a:xfrm>
          <a:prstGeom prst="rect">
            <a:avLst/>
          </a:prstGeom>
        </p:spPr>
      </p:pic>
      <p:sp>
        <p:nvSpPr>
          <p:cNvPr id="3" name="TextBox 2">
            <a:extLst>
              <a:ext uri="{FF2B5EF4-FFF2-40B4-BE49-F238E27FC236}">
                <a16:creationId xmlns:a16="http://schemas.microsoft.com/office/drawing/2014/main" id="{B3EB60C2-FC44-47AF-AC2E-6558ECABD649}"/>
              </a:ext>
            </a:extLst>
          </p:cNvPr>
          <p:cNvSpPr txBox="1"/>
          <p:nvPr/>
        </p:nvSpPr>
        <p:spPr>
          <a:xfrm>
            <a:off x="9982200" y="2185220"/>
            <a:ext cx="1134080" cy="523220"/>
          </a:xfrm>
          <a:prstGeom prst="rect">
            <a:avLst/>
          </a:prstGeom>
          <a:noFill/>
        </p:spPr>
        <p:txBody>
          <a:bodyPr wrap="square" rtlCol="0">
            <a:spAutoFit/>
          </a:bodyPr>
          <a:lstStyle/>
          <a:p>
            <a:pPr algn="ctr"/>
            <a:r>
              <a:rPr lang="en-US" sz="1400"/>
              <a:t>Carney/Hall Funnel</a:t>
            </a:r>
          </a:p>
        </p:txBody>
      </p:sp>
      <p:pic>
        <p:nvPicPr>
          <p:cNvPr id="15" name="Picture 14">
            <a:extLst>
              <a:ext uri="{FF2B5EF4-FFF2-40B4-BE49-F238E27FC236}">
                <a16:creationId xmlns:a16="http://schemas.microsoft.com/office/drawing/2014/main" id="{4E237ABA-238E-4493-8AB8-BE5334A6FF9A}"/>
              </a:ext>
            </a:extLst>
          </p:cNvPr>
          <p:cNvPicPr>
            <a:picLocks noChangeAspect="1"/>
          </p:cNvPicPr>
          <p:nvPr/>
        </p:nvPicPr>
        <p:blipFill>
          <a:blip r:embed="rId6"/>
          <a:stretch>
            <a:fillRect/>
          </a:stretch>
        </p:blipFill>
        <p:spPr>
          <a:xfrm>
            <a:off x="8872747" y="4253633"/>
            <a:ext cx="2063280" cy="1658280"/>
          </a:xfrm>
          <a:prstGeom prst="rect">
            <a:avLst/>
          </a:prstGeom>
        </p:spPr>
      </p:pic>
      <p:sp>
        <p:nvSpPr>
          <p:cNvPr id="16" name="TextBox 15">
            <a:extLst>
              <a:ext uri="{FF2B5EF4-FFF2-40B4-BE49-F238E27FC236}">
                <a16:creationId xmlns:a16="http://schemas.microsoft.com/office/drawing/2014/main" id="{43DFDF14-1F69-4D9B-80B9-C84C8D918D23}"/>
              </a:ext>
            </a:extLst>
          </p:cNvPr>
          <p:cNvSpPr txBox="1"/>
          <p:nvPr/>
        </p:nvSpPr>
        <p:spPr>
          <a:xfrm>
            <a:off x="10092654" y="2858671"/>
            <a:ext cx="1023626" cy="523220"/>
          </a:xfrm>
          <a:prstGeom prst="rect">
            <a:avLst/>
          </a:prstGeom>
          <a:noFill/>
        </p:spPr>
        <p:txBody>
          <a:bodyPr wrap="square">
            <a:spAutoFit/>
          </a:bodyPr>
          <a:lstStyle/>
          <a:p>
            <a:pPr algn="ctr"/>
            <a:r>
              <a:rPr lang="en-US" sz="1400">
                <a:solidFill>
                  <a:schemeClr val="bg1"/>
                </a:solidFill>
              </a:rPr>
              <a:t>Density Cup</a:t>
            </a:r>
          </a:p>
        </p:txBody>
      </p:sp>
      <p:sp>
        <p:nvSpPr>
          <p:cNvPr id="14" name="TextBox 13">
            <a:extLst>
              <a:ext uri="{FF2B5EF4-FFF2-40B4-BE49-F238E27FC236}">
                <a16:creationId xmlns:a16="http://schemas.microsoft.com/office/drawing/2014/main" id="{3A6DA85B-8D2A-454E-9A9B-62E6E6D0FE3C}"/>
              </a:ext>
            </a:extLst>
          </p:cNvPr>
          <p:cNvSpPr txBox="1"/>
          <p:nvPr/>
        </p:nvSpPr>
        <p:spPr>
          <a:xfrm>
            <a:off x="9735184" y="5205846"/>
            <a:ext cx="1023626" cy="523220"/>
          </a:xfrm>
          <a:prstGeom prst="rect">
            <a:avLst/>
          </a:prstGeom>
          <a:noFill/>
        </p:spPr>
        <p:txBody>
          <a:bodyPr wrap="square">
            <a:spAutoFit/>
          </a:bodyPr>
          <a:lstStyle/>
          <a:p>
            <a:pPr algn="ctr"/>
            <a:r>
              <a:rPr lang="en-US" sz="1400">
                <a:solidFill>
                  <a:schemeClr val="bg1"/>
                </a:solidFill>
              </a:rPr>
              <a:t>Hall</a:t>
            </a:r>
          </a:p>
          <a:p>
            <a:pPr algn="ctr"/>
            <a:r>
              <a:rPr lang="en-US" sz="1400">
                <a:solidFill>
                  <a:schemeClr val="bg1"/>
                </a:solidFill>
              </a:rPr>
              <a:t>Ø 2.54 mm</a:t>
            </a:r>
          </a:p>
        </p:txBody>
      </p:sp>
      <p:sp>
        <p:nvSpPr>
          <p:cNvPr id="17" name="TextBox 16">
            <a:extLst>
              <a:ext uri="{FF2B5EF4-FFF2-40B4-BE49-F238E27FC236}">
                <a16:creationId xmlns:a16="http://schemas.microsoft.com/office/drawing/2014/main" id="{BBCB0515-11AA-4C0F-8413-9E49DAC3EB64}"/>
              </a:ext>
            </a:extLst>
          </p:cNvPr>
          <p:cNvSpPr txBox="1"/>
          <p:nvPr/>
        </p:nvSpPr>
        <p:spPr>
          <a:xfrm>
            <a:off x="8872972" y="5209508"/>
            <a:ext cx="1023626" cy="523220"/>
          </a:xfrm>
          <a:prstGeom prst="rect">
            <a:avLst/>
          </a:prstGeom>
          <a:noFill/>
        </p:spPr>
        <p:txBody>
          <a:bodyPr wrap="square">
            <a:spAutoFit/>
          </a:bodyPr>
          <a:lstStyle/>
          <a:p>
            <a:pPr algn="ctr"/>
            <a:r>
              <a:rPr lang="en-US" sz="1400">
                <a:solidFill>
                  <a:schemeClr val="bg1"/>
                </a:solidFill>
              </a:rPr>
              <a:t>Carney</a:t>
            </a:r>
          </a:p>
          <a:p>
            <a:pPr algn="ctr"/>
            <a:r>
              <a:rPr lang="en-US" sz="1400">
                <a:solidFill>
                  <a:schemeClr val="bg1"/>
                </a:solidFill>
              </a:rPr>
              <a:t>Ø 5.46 mm</a:t>
            </a:r>
          </a:p>
        </p:txBody>
      </p:sp>
      <p:sp>
        <p:nvSpPr>
          <p:cNvPr id="5" name="Date Placeholder 4">
            <a:extLst>
              <a:ext uri="{FF2B5EF4-FFF2-40B4-BE49-F238E27FC236}">
                <a16:creationId xmlns:a16="http://schemas.microsoft.com/office/drawing/2014/main" id="{8ABFBF31-DDF6-469B-B474-26F4D82E36C1}"/>
              </a:ext>
            </a:extLst>
          </p:cNvPr>
          <p:cNvSpPr>
            <a:spLocks noGrp="1"/>
          </p:cNvSpPr>
          <p:nvPr>
            <p:ph type="dt" sz="half" idx="10"/>
          </p:nvPr>
        </p:nvSpPr>
        <p:spPr/>
        <p:txBody>
          <a:bodyPr/>
          <a:lstStyle/>
          <a:p>
            <a:r>
              <a:rPr lang="en-US"/>
              <a:t>6/28/2023</a:t>
            </a:r>
          </a:p>
        </p:txBody>
      </p:sp>
      <p:sp>
        <p:nvSpPr>
          <p:cNvPr id="6" name="Footer Placeholder 5">
            <a:extLst>
              <a:ext uri="{FF2B5EF4-FFF2-40B4-BE49-F238E27FC236}">
                <a16:creationId xmlns:a16="http://schemas.microsoft.com/office/drawing/2014/main" id="{0F74E0AD-E765-4876-B8DC-35785172F306}"/>
              </a:ext>
            </a:extLst>
          </p:cNvPr>
          <p:cNvSpPr>
            <a:spLocks noGrp="1"/>
          </p:cNvSpPr>
          <p:nvPr>
            <p:ph type="ftr" sz="quarter" idx="11"/>
          </p:nvPr>
        </p:nvSpPr>
        <p:spPr/>
        <p:txBody>
          <a:bodyPr/>
          <a:lstStyle/>
          <a:p>
            <a:r>
              <a:rPr lang="fr-FR"/>
              <a:t>2023 NSMMS &amp; CRASTE Joint Symposia</a:t>
            </a:r>
            <a:endParaRPr lang="en-US"/>
          </a:p>
        </p:txBody>
      </p:sp>
      <p:sp>
        <p:nvSpPr>
          <p:cNvPr id="9" name="Slide Number Placeholder 8">
            <a:extLst>
              <a:ext uri="{FF2B5EF4-FFF2-40B4-BE49-F238E27FC236}">
                <a16:creationId xmlns:a16="http://schemas.microsoft.com/office/drawing/2014/main" id="{49B3C05A-0D34-4B76-A073-E49642A49C60}"/>
              </a:ext>
            </a:extLst>
          </p:cNvPr>
          <p:cNvSpPr>
            <a:spLocks noGrp="1"/>
          </p:cNvSpPr>
          <p:nvPr>
            <p:ph type="sldNum" sz="quarter" idx="12"/>
          </p:nvPr>
        </p:nvSpPr>
        <p:spPr/>
        <p:txBody>
          <a:bodyPr/>
          <a:lstStyle/>
          <a:p>
            <a:fld id="{8454D69F-6BDB-A24B-9F6F-BE19DF86BD01}" type="slidenum">
              <a:rPr lang="en-US" smtClean="0"/>
              <a:t>8</a:t>
            </a:fld>
            <a:endParaRPr lang="en-US"/>
          </a:p>
        </p:txBody>
      </p:sp>
      <p:sp>
        <p:nvSpPr>
          <p:cNvPr id="18" name="TextBox 17">
            <a:extLst>
              <a:ext uri="{FF2B5EF4-FFF2-40B4-BE49-F238E27FC236}">
                <a16:creationId xmlns:a16="http://schemas.microsoft.com/office/drawing/2014/main" id="{A11E5552-C3F1-4868-B19E-B78F248486E6}"/>
              </a:ext>
            </a:extLst>
          </p:cNvPr>
          <p:cNvSpPr txBox="1"/>
          <p:nvPr/>
        </p:nvSpPr>
        <p:spPr>
          <a:xfrm>
            <a:off x="7483374" y="3961873"/>
            <a:ext cx="4997652" cy="307777"/>
          </a:xfrm>
          <a:prstGeom prst="rect">
            <a:avLst/>
          </a:prstGeom>
          <a:noFill/>
        </p:spPr>
        <p:txBody>
          <a:bodyPr wrap="square">
            <a:spAutoFit/>
          </a:bodyPr>
          <a:lstStyle/>
          <a:p>
            <a:pPr algn="ctr"/>
            <a:r>
              <a:rPr lang="en-US" sz="1400"/>
              <a:t>Hall Flowmeter used for density</a:t>
            </a:r>
          </a:p>
        </p:txBody>
      </p:sp>
      <p:sp>
        <p:nvSpPr>
          <p:cNvPr id="19" name="TextBox 18">
            <a:extLst>
              <a:ext uri="{FF2B5EF4-FFF2-40B4-BE49-F238E27FC236}">
                <a16:creationId xmlns:a16="http://schemas.microsoft.com/office/drawing/2014/main" id="{3E15E14C-3E95-45C2-A1FA-73C72F4247FB}"/>
              </a:ext>
            </a:extLst>
          </p:cNvPr>
          <p:cNvSpPr txBox="1"/>
          <p:nvPr/>
        </p:nvSpPr>
        <p:spPr>
          <a:xfrm>
            <a:off x="7397772" y="5886165"/>
            <a:ext cx="4997652" cy="307777"/>
          </a:xfrm>
          <a:prstGeom prst="rect">
            <a:avLst/>
          </a:prstGeom>
          <a:noFill/>
        </p:spPr>
        <p:txBody>
          <a:bodyPr wrap="square">
            <a:spAutoFit/>
          </a:bodyPr>
          <a:lstStyle/>
          <a:p>
            <a:pPr algn="ctr"/>
            <a:r>
              <a:rPr lang="en-US" sz="1400"/>
              <a:t>Types of funnels used to calculate flow</a:t>
            </a:r>
          </a:p>
        </p:txBody>
      </p:sp>
    </p:spTree>
    <p:extLst>
      <p:ext uri="{BB962C8B-B14F-4D97-AF65-F5344CB8AC3E}">
        <p14:creationId xmlns:p14="http://schemas.microsoft.com/office/powerpoint/2010/main" val="111970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2B0CF3-047F-4A36-B567-0B5EFB0BD7B2}"/>
              </a:ext>
            </a:extLst>
          </p:cNvPr>
          <p:cNvSpPr/>
          <p:nvPr/>
        </p:nvSpPr>
        <p:spPr>
          <a:xfrm>
            <a:off x="0" y="0"/>
            <a:ext cx="12192000" cy="1198234"/>
          </a:xfrm>
          <a:prstGeom prst="rect">
            <a:avLst/>
          </a:prstGeom>
          <a:gradFill>
            <a:gsLst>
              <a:gs pos="0">
                <a:schemeClr val="accent1">
                  <a:lumMod val="39000"/>
                  <a:alpha val="97000"/>
                </a:schemeClr>
              </a:gs>
              <a:gs pos="48000">
                <a:srgbClr val="0A5386"/>
              </a:gs>
              <a:gs pos="99000">
                <a:srgbClr val="57A9D6"/>
              </a:gs>
            </a:gsLst>
            <a:path path="circle">
              <a:fillToRect l="100000" t="100000"/>
            </a:path>
          </a:gradFill>
          <a:ln>
            <a:noFill/>
          </a:ln>
          <a:effectLst/>
          <a:scene3d>
            <a:camera prst="orthographicFront"/>
            <a:lightRig rig="threePt" dir="t"/>
          </a:scene3d>
          <a:sp3d extrusionH="76200" prstMaterial="matte">
            <a:bevelB/>
            <a:extrusionClr>
              <a:schemeClr val="accent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DD123A8C-3682-48DF-A718-C7EE79B92909}"/>
              </a:ext>
            </a:extLst>
          </p:cNvPr>
          <p:cNvCxnSpPr>
            <a:cxnSpLocks/>
          </p:cNvCxnSpPr>
          <p:nvPr/>
        </p:nvCxnSpPr>
        <p:spPr>
          <a:xfrm>
            <a:off x="0" y="1233006"/>
            <a:ext cx="12192000" cy="0"/>
          </a:xfrm>
          <a:prstGeom prst="line">
            <a:avLst/>
          </a:prstGeom>
          <a:ln w="63500" cmpd="thickThin">
            <a:solidFill>
              <a:srgbClr val="ED57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0466FB9-54C4-470E-9C65-C66BA42BFD2A}"/>
              </a:ext>
            </a:extLst>
          </p:cNvPr>
          <p:cNvSpPr>
            <a:spLocks noGrp="1"/>
          </p:cNvSpPr>
          <p:nvPr>
            <p:ph type="title"/>
          </p:nvPr>
        </p:nvSpPr>
        <p:spPr>
          <a:xfrm>
            <a:off x="838200" y="158924"/>
            <a:ext cx="10515600" cy="1184894"/>
          </a:xfrm>
        </p:spPr>
        <p:txBody>
          <a:bodyPr>
            <a:normAutofit/>
          </a:bodyPr>
          <a:lstStyle/>
          <a:p>
            <a:pPr algn="ctr"/>
            <a:r>
              <a:rPr lang="en-US" sz="5400">
                <a:solidFill>
                  <a:schemeClr val="bg1"/>
                </a:solidFill>
              </a:rPr>
              <a:t>Tap Density</a:t>
            </a:r>
          </a:p>
        </p:txBody>
      </p:sp>
      <p:sp>
        <p:nvSpPr>
          <p:cNvPr id="8" name="Content Placeholder 9">
            <a:extLst>
              <a:ext uri="{FF2B5EF4-FFF2-40B4-BE49-F238E27FC236}">
                <a16:creationId xmlns:a16="http://schemas.microsoft.com/office/drawing/2014/main" id="{AF1B1E49-376F-463E-8F1B-7FAF640500EE}"/>
              </a:ext>
            </a:extLst>
          </p:cNvPr>
          <p:cNvSpPr>
            <a:spLocks noGrp="1"/>
          </p:cNvSpPr>
          <p:nvPr>
            <p:ph idx="1"/>
          </p:nvPr>
        </p:nvSpPr>
        <p:spPr>
          <a:xfrm>
            <a:off x="838200" y="1825625"/>
            <a:ext cx="6602643" cy="4400672"/>
          </a:xfrm>
        </p:spPr>
        <p:txBody>
          <a:bodyPr>
            <a:normAutofit/>
          </a:bodyPr>
          <a:lstStyle/>
          <a:p>
            <a:r>
              <a:rPr lang="en-US"/>
              <a:t>A measured quantity (weight) of powder is placed in a graduated cylinder</a:t>
            </a:r>
          </a:p>
          <a:p>
            <a:r>
              <a:rPr lang="en-US"/>
              <a:t>Machine taps rapidly using a specified drop height and tap rate</a:t>
            </a:r>
          </a:p>
          <a:p>
            <a:r>
              <a:rPr lang="en-US"/>
              <a:t>The final volume of the powder is used to calculate the tap density</a:t>
            </a:r>
          </a:p>
          <a:p>
            <a:endParaRPr lang="en-US"/>
          </a:p>
        </p:txBody>
      </p:sp>
      <p:pic>
        <p:nvPicPr>
          <p:cNvPr id="12" name="Picture 11">
            <a:extLst>
              <a:ext uri="{FF2B5EF4-FFF2-40B4-BE49-F238E27FC236}">
                <a16:creationId xmlns:a16="http://schemas.microsoft.com/office/drawing/2014/main" id="{CAA5FA72-2C22-46DC-BC2B-5452865DF1EE}"/>
              </a:ext>
            </a:extLst>
          </p:cNvPr>
          <p:cNvPicPr>
            <a:picLocks noChangeAspect="1"/>
          </p:cNvPicPr>
          <p:nvPr/>
        </p:nvPicPr>
        <p:blipFill>
          <a:blip r:embed="rId3"/>
          <a:stretch>
            <a:fillRect/>
          </a:stretch>
        </p:blipFill>
        <p:spPr>
          <a:xfrm>
            <a:off x="10941204" y="38508"/>
            <a:ext cx="1137424" cy="1137424"/>
          </a:xfrm>
          <a:prstGeom prst="rect">
            <a:avLst/>
          </a:prstGeom>
        </p:spPr>
      </p:pic>
      <p:pic>
        <p:nvPicPr>
          <p:cNvPr id="13" name="Picture 12">
            <a:extLst>
              <a:ext uri="{FF2B5EF4-FFF2-40B4-BE49-F238E27FC236}">
                <a16:creationId xmlns:a16="http://schemas.microsoft.com/office/drawing/2014/main" id="{314214C1-1FD2-43A2-AF84-B6E48BDF1485}"/>
              </a:ext>
            </a:extLst>
          </p:cNvPr>
          <p:cNvPicPr>
            <a:picLocks noChangeAspect="1"/>
          </p:cNvPicPr>
          <p:nvPr/>
        </p:nvPicPr>
        <p:blipFill>
          <a:blip r:embed="rId4"/>
          <a:stretch>
            <a:fillRect/>
          </a:stretch>
        </p:blipFill>
        <p:spPr>
          <a:xfrm>
            <a:off x="-586885" y="-81368"/>
            <a:ext cx="2754352" cy="1377176"/>
          </a:xfrm>
          <a:prstGeom prst="rect">
            <a:avLst/>
          </a:prstGeom>
        </p:spPr>
      </p:pic>
      <p:pic>
        <p:nvPicPr>
          <p:cNvPr id="16" name="Picture 15">
            <a:extLst>
              <a:ext uri="{FF2B5EF4-FFF2-40B4-BE49-F238E27FC236}">
                <a16:creationId xmlns:a16="http://schemas.microsoft.com/office/drawing/2014/main" id="{AC6D3D0D-4185-44AE-9F88-9441EE3DE6CE}"/>
              </a:ext>
            </a:extLst>
          </p:cNvPr>
          <p:cNvPicPr>
            <a:picLocks noChangeAspect="1"/>
          </p:cNvPicPr>
          <p:nvPr/>
        </p:nvPicPr>
        <p:blipFill>
          <a:blip r:embed="rId5"/>
          <a:stretch>
            <a:fillRect/>
          </a:stretch>
        </p:blipFill>
        <p:spPr>
          <a:xfrm>
            <a:off x="8215639" y="1535616"/>
            <a:ext cx="2916766" cy="3786767"/>
          </a:xfrm>
          <a:prstGeom prst="rect">
            <a:avLst/>
          </a:prstGeom>
        </p:spPr>
      </p:pic>
      <p:cxnSp>
        <p:nvCxnSpPr>
          <p:cNvPr id="17" name="Straight Arrow Connector 16">
            <a:extLst>
              <a:ext uri="{FF2B5EF4-FFF2-40B4-BE49-F238E27FC236}">
                <a16:creationId xmlns:a16="http://schemas.microsoft.com/office/drawing/2014/main" id="{69A1F31F-4F73-4F56-9533-CD3E242623F7}"/>
              </a:ext>
            </a:extLst>
          </p:cNvPr>
          <p:cNvCxnSpPr>
            <a:cxnSpLocks/>
          </p:cNvCxnSpPr>
          <p:nvPr/>
        </p:nvCxnSpPr>
        <p:spPr>
          <a:xfrm>
            <a:off x="9753061" y="1633356"/>
            <a:ext cx="1481" cy="175038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Date Placeholder 2">
            <a:extLst>
              <a:ext uri="{FF2B5EF4-FFF2-40B4-BE49-F238E27FC236}">
                <a16:creationId xmlns:a16="http://schemas.microsoft.com/office/drawing/2014/main" id="{A5C7A55D-B29C-4F9D-B857-620A45D8C191}"/>
              </a:ext>
            </a:extLst>
          </p:cNvPr>
          <p:cNvSpPr>
            <a:spLocks noGrp="1"/>
          </p:cNvSpPr>
          <p:nvPr>
            <p:ph type="dt" sz="half" idx="10"/>
          </p:nvPr>
        </p:nvSpPr>
        <p:spPr/>
        <p:txBody>
          <a:bodyPr/>
          <a:lstStyle/>
          <a:p>
            <a:r>
              <a:rPr lang="en-US"/>
              <a:t>6/28/2023</a:t>
            </a:r>
          </a:p>
        </p:txBody>
      </p:sp>
      <p:sp>
        <p:nvSpPr>
          <p:cNvPr id="5" name="Footer Placeholder 4">
            <a:extLst>
              <a:ext uri="{FF2B5EF4-FFF2-40B4-BE49-F238E27FC236}">
                <a16:creationId xmlns:a16="http://schemas.microsoft.com/office/drawing/2014/main" id="{51D920C2-3911-4C0B-BAFC-CC05FB6C1989}"/>
              </a:ext>
            </a:extLst>
          </p:cNvPr>
          <p:cNvSpPr>
            <a:spLocks noGrp="1"/>
          </p:cNvSpPr>
          <p:nvPr>
            <p:ph type="ftr" sz="quarter" idx="11"/>
          </p:nvPr>
        </p:nvSpPr>
        <p:spPr/>
        <p:txBody>
          <a:bodyPr/>
          <a:lstStyle/>
          <a:p>
            <a:r>
              <a:rPr lang="fr-FR"/>
              <a:t>2023 NSMMS &amp; CRASTE Joint Symposia</a:t>
            </a:r>
            <a:endParaRPr lang="en-US"/>
          </a:p>
        </p:txBody>
      </p:sp>
      <p:sp>
        <p:nvSpPr>
          <p:cNvPr id="6" name="Slide Number Placeholder 5">
            <a:extLst>
              <a:ext uri="{FF2B5EF4-FFF2-40B4-BE49-F238E27FC236}">
                <a16:creationId xmlns:a16="http://schemas.microsoft.com/office/drawing/2014/main" id="{BB64D8D2-01A1-4DFC-87F1-56503B9FE1E2}"/>
              </a:ext>
            </a:extLst>
          </p:cNvPr>
          <p:cNvSpPr>
            <a:spLocks noGrp="1"/>
          </p:cNvSpPr>
          <p:nvPr>
            <p:ph type="sldNum" sz="quarter" idx="12"/>
          </p:nvPr>
        </p:nvSpPr>
        <p:spPr/>
        <p:txBody>
          <a:bodyPr/>
          <a:lstStyle/>
          <a:p>
            <a:fld id="{8454D69F-6BDB-A24B-9F6F-BE19DF86BD01}" type="slidenum">
              <a:rPr lang="en-US" smtClean="0"/>
              <a:t>9</a:t>
            </a:fld>
            <a:endParaRPr lang="en-US"/>
          </a:p>
        </p:txBody>
      </p:sp>
      <p:sp>
        <p:nvSpPr>
          <p:cNvPr id="14" name="TextBox 13">
            <a:extLst>
              <a:ext uri="{FF2B5EF4-FFF2-40B4-BE49-F238E27FC236}">
                <a16:creationId xmlns:a16="http://schemas.microsoft.com/office/drawing/2014/main" id="{7397CE14-B662-4F03-97C0-2EB0BDD0C3ED}"/>
              </a:ext>
            </a:extLst>
          </p:cNvPr>
          <p:cNvSpPr txBox="1"/>
          <p:nvPr/>
        </p:nvSpPr>
        <p:spPr>
          <a:xfrm>
            <a:off x="7175196" y="5317217"/>
            <a:ext cx="4997652" cy="307777"/>
          </a:xfrm>
          <a:prstGeom prst="rect">
            <a:avLst/>
          </a:prstGeom>
          <a:noFill/>
        </p:spPr>
        <p:txBody>
          <a:bodyPr wrap="square">
            <a:spAutoFit/>
          </a:bodyPr>
          <a:lstStyle/>
          <a:p>
            <a:pPr algn="ctr"/>
            <a:r>
              <a:rPr lang="en-US" sz="1400" err="1"/>
              <a:t>Sotax</a:t>
            </a:r>
            <a:r>
              <a:rPr lang="en-US" sz="1400"/>
              <a:t> machine used for measuring tap density.</a:t>
            </a:r>
          </a:p>
        </p:txBody>
      </p:sp>
    </p:spTree>
    <p:extLst>
      <p:ext uri="{BB962C8B-B14F-4D97-AF65-F5344CB8AC3E}">
        <p14:creationId xmlns:p14="http://schemas.microsoft.com/office/powerpoint/2010/main" val="30391792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20038</TotalTime>
  <Words>2286</Words>
  <Application>Microsoft Office PowerPoint</Application>
  <PresentationFormat>Widescreen</PresentationFormat>
  <Paragraphs>385</Paragraphs>
  <Slides>33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Cambria</vt:lpstr>
      <vt:lpstr>Office Theme</vt:lpstr>
      <vt:lpstr>Custom Design</vt:lpstr>
      <vt:lpstr>AM Powder Flowability Capabilities at NASA Marshall Space Flight Center (MSFC)  NASA Marshall Space Flight Center Contamination Control Team  Justin McElderry (EM22) Richard Boothe (EM22)  2022 The NSMMS &amp; CRASTE Joint Symposia</vt:lpstr>
      <vt:lpstr>Introduction</vt:lpstr>
      <vt:lpstr>Introduction</vt:lpstr>
      <vt:lpstr>Introduction</vt:lpstr>
      <vt:lpstr>Importance at NASA</vt:lpstr>
      <vt:lpstr>ASTM AM Powder Standards Supported at MSFC</vt:lpstr>
      <vt:lpstr>Testing Methods: Powder Densities</vt:lpstr>
      <vt:lpstr>Carney and Hall Funnels; Density Cup</vt:lpstr>
      <vt:lpstr>Tap Density</vt:lpstr>
      <vt:lpstr>Ro-Tap Sieve Shaker</vt:lpstr>
      <vt:lpstr>Testing Methods: Powder Size, Shape, and Flowability</vt:lpstr>
      <vt:lpstr>Light Scattering Analyzer</vt:lpstr>
      <vt:lpstr>Malvern Morphologi Optical Analyzer</vt:lpstr>
      <vt:lpstr>Terminology</vt:lpstr>
      <vt:lpstr>Terminology</vt:lpstr>
      <vt:lpstr>Results from Testing Methods</vt:lpstr>
      <vt:lpstr>MMPACT Powder Data</vt:lpstr>
      <vt:lpstr>MMPACT Morphology Results</vt:lpstr>
      <vt:lpstr>MMPACT CE Diameter</vt:lpstr>
      <vt:lpstr>MMPACT Circularity</vt:lpstr>
      <vt:lpstr>MMPACT Conclusions</vt:lpstr>
      <vt:lpstr>NASA RAMPT A6061-RAM2 Reuse Study</vt:lpstr>
      <vt:lpstr>PowerPoint Presentation</vt:lpstr>
      <vt:lpstr>PowerPoint Presentation</vt:lpstr>
      <vt:lpstr>NASA RAMPT A6061-RAM2 Reuse Study</vt:lpstr>
      <vt:lpstr>ASTM Proficiency Test</vt:lpstr>
      <vt:lpstr>ASTM Proficiency Test (Density Cup)</vt:lpstr>
      <vt:lpstr>ASTM Proficiency Test (PSD)</vt:lpstr>
      <vt:lpstr>ASTM Proficiency Conclusions</vt:lpstr>
      <vt:lpstr>Forward Work</vt:lpstr>
      <vt:lpstr>Reach Out</vt:lpstr>
      <vt:lpstr>Acknowledgements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Mcelderry, Justin R. (MSFC-EM22)</cp:lastModifiedBy>
  <cp:revision>4</cp:revision>
  <cp:lastPrinted>2019-07-19T11:28:46Z</cp:lastPrinted>
  <dcterms:created xsi:type="dcterms:W3CDTF">2019-02-19T16:08:52Z</dcterms:created>
  <dcterms:modified xsi:type="dcterms:W3CDTF">2023-05-15T18:32:16Z</dcterms:modified>
</cp:coreProperties>
</file>