
<file path=[Content_Types].xml><?xml version="1.0" encoding="utf-8"?>
<Types xmlns="http://schemas.openxmlformats.org/package/2006/content-types">
  <Default Extension="emf" ContentType="image/x-emf"/>
  <Default Extension="jpeg" ContentType="image/jpeg"/>
  <Default Extension="jpg" ContentType="image/jpeg"/>
  <Default Extension="mkv" ContentType="video/unknown"/>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66" r:id="rId2"/>
    <p:sldId id="260" r:id="rId3"/>
    <p:sldId id="264" r:id="rId4"/>
    <p:sldId id="337" r:id="rId5"/>
    <p:sldId id="338" r:id="rId6"/>
    <p:sldId id="339" r:id="rId7"/>
    <p:sldId id="345" r:id="rId8"/>
    <p:sldId id="342" r:id="rId9"/>
    <p:sldId id="344" r:id="rId10"/>
    <p:sldId id="346" r:id="rId11"/>
    <p:sldId id="347" r:id="rId12"/>
    <p:sldId id="348" r:id="rId13"/>
    <p:sldId id="349" r:id="rId14"/>
    <p:sldId id="343" r:id="rId15"/>
    <p:sldId id="350" r:id="rId16"/>
    <p:sldId id="351" r:id="rId17"/>
    <p:sldId id="352" r:id="rId18"/>
    <p:sldId id="354" r:id="rId19"/>
    <p:sldId id="353" r:id="rId20"/>
    <p:sldId id="355" r:id="rId21"/>
    <p:sldId id="35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939"/>
    <a:srgbClr val="666666"/>
    <a:srgbClr val="00CBFF"/>
    <a:srgbClr val="595959"/>
    <a:srgbClr val="65CBF9"/>
    <a:srgbClr val="1D4E66"/>
    <a:srgbClr val="053446"/>
    <a:srgbClr val="255B74"/>
    <a:srgbClr val="C3873A"/>
    <a:srgbClr val="71B6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61D52C-B801-4DA4-9822-FA7D7D00208C}" v="67" dt="2023-06-02T16:04:58.218"/>
    <p1510:client id="{CE7020B2-0E70-4F55-BA19-49BF605BC073}" v="2" dt="2023-06-02T20:20:41.0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99"/>
    <p:restoredTop sz="94589"/>
  </p:normalViewPr>
  <p:slideViewPr>
    <p:cSldViewPr snapToGrid="0" snapToObjects="1">
      <p:cViewPr varScale="1">
        <p:scale>
          <a:sx n="109" d="100"/>
          <a:sy n="109" d="100"/>
        </p:scale>
        <p:origin x="804" y="102"/>
      </p:cViewPr>
      <p:guideLst/>
    </p:cSldViewPr>
  </p:slideViewPr>
  <p:notesTextViewPr>
    <p:cViewPr>
      <p:scale>
        <a:sx n="1" d="1"/>
        <a:sy n="1" d="1"/>
      </p:scale>
      <p:origin x="0" y="-12"/>
    </p:cViewPr>
  </p:notesTextViewPr>
  <p:sorterViewPr>
    <p:cViewPr varScale="1">
      <p:scale>
        <a:sx n="1" d="1"/>
        <a:sy n="1" d="1"/>
      </p:scale>
      <p:origin x="0" y="0"/>
    </p:cViewPr>
  </p:sorterViewPr>
  <p:notesViewPr>
    <p:cSldViewPr snapToGrid="0" snapToObjects="1" showGuides="1">
      <p:cViewPr varScale="1">
        <p:scale>
          <a:sx n="182" d="100"/>
          <a:sy n="182" d="100"/>
        </p:scale>
        <p:origin x="588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pal, Nathan (KSC-NEL70)" userId="8375091f-3793-4b4d-a498-a2f9d927ee0e" providerId="ADAL" clId="{CE7020B2-0E70-4F55-BA19-49BF605BC073}"/>
    <pc:docChg chg="undo custSel modSld">
      <pc:chgData name="Trepal, Nathan (KSC-NEL70)" userId="8375091f-3793-4b4d-a498-a2f9d927ee0e" providerId="ADAL" clId="{CE7020B2-0E70-4F55-BA19-49BF605BC073}" dt="2023-06-02T20:25:53.759" v="79" actId="313"/>
      <pc:docMkLst>
        <pc:docMk/>
      </pc:docMkLst>
      <pc:sldChg chg="modNotesTx">
        <pc:chgData name="Trepal, Nathan (KSC-NEL70)" userId="8375091f-3793-4b4d-a498-a2f9d927ee0e" providerId="ADAL" clId="{CE7020B2-0E70-4F55-BA19-49BF605BC073}" dt="2023-06-02T20:25:53.759" v="79" actId="313"/>
        <pc:sldMkLst>
          <pc:docMk/>
          <pc:sldMk cId="3826137697" sldId="260"/>
        </pc:sldMkLst>
      </pc:sldChg>
      <pc:sldChg chg="modSp mod">
        <pc:chgData name="Trepal, Nathan (KSC-NEL70)" userId="8375091f-3793-4b4d-a498-a2f9d927ee0e" providerId="ADAL" clId="{CE7020B2-0E70-4F55-BA19-49BF605BC073}" dt="2023-06-02T20:22:56.848" v="72" actId="2085"/>
        <pc:sldMkLst>
          <pc:docMk/>
          <pc:sldMk cId="3995268569" sldId="266"/>
        </pc:sldMkLst>
        <pc:spChg chg="mod">
          <ac:chgData name="Trepal, Nathan (KSC-NEL70)" userId="8375091f-3793-4b4d-a498-a2f9d927ee0e" providerId="ADAL" clId="{CE7020B2-0E70-4F55-BA19-49BF605BC073}" dt="2023-06-02T20:05:18.023" v="0" actId="1076"/>
          <ac:spMkLst>
            <pc:docMk/>
            <pc:sldMk cId="3995268569" sldId="266"/>
            <ac:spMk id="18" creationId="{B4956271-A315-4975-890C-A54E3850BF49}"/>
          </ac:spMkLst>
        </pc:spChg>
        <pc:spChg chg="mod">
          <ac:chgData name="Trepal, Nathan (KSC-NEL70)" userId="8375091f-3793-4b4d-a498-a2f9d927ee0e" providerId="ADAL" clId="{CE7020B2-0E70-4F55-BA19-49BF605BC073}" dt="2023-06-02T20:22:56.848" v="72" actId="2085"/>
          <ac:spMkLst>
            <pc:docMk/>
            <pc:sldMk cId="3995268569" sldId="266"/>
            <ac:spMk id="22" creationId="{579E7833-5782-C340-A16A-44FABE08AD4D}"/>
          </ac:spMkLst>
        </pc:spChg>
        <pc:spChg chg="mod">
          <ac:chgData name="Trepal, Nathan (KSC-NEL70)" userId="8375091f-3793-4b4d-a498-a2f9d927ee0e" providerId="ADAL" clId="{CE7020B2-0E70-4F55-BA19-49BF605BC073}" dt="2023-06-02T20:20:37.355" v="69" actId="208"/>
          <ac:spMkLst>
            <pc:docMk/>
            <pc:sldMk cId="3995268569" sldId="266"/>
            <ac:spMk id="56" creationId="{DC2BB023-D603-8D4C-A5FF-46BF9072DA92}"/>
          </ac:spMkLst>
        </pc:spChg>
      </pc:sldChg>
      <pc:sldChg chg="modSp mod">
        <pc:chgData name="Trepal, Nathan (KSC-NEL70)" userId="8375091f-3793-4b4d-a498-a2f9d927ee0e" providerId="ADAL" clId="{CE7020B2-0E70-4F55-BA19-49BF605BC073}" dt="2023-06-02T20:07:27.023" v="2" actId="6549"/>
        <pc:sldMkLst>
          <pc:docMk/>
          <pc:sldMk cId="535322713" sldId="337"/>
        </pc:sldMkLst>
        <pc:spChg chg="mod">
          <ac:chgData name="Trepal, Nathan (KSC-NEL70)" userId="8375091f-3793-4b4d-a498-a2f9d927ee0e" providerId="ADAL" clId="{CE7020B2-0E70-4F55-BA19-49BF605BC073}" dt="2023-06-02T20:07:27.023" v="2" actId="6549"/>
          <ac:spMkLst>
            <pc:docMk/>
            <pc:sldMk cId="535322713" sldId="337"/>
            <ac:spMk id="3" creationId="{90E3FD72-4D5D-460D-8BBE-CE1F00508FF7}"/>
          </ac:spMkLst>
        </pc:spChg>
      </pc:sldChg>
      <pc:sldChg chg="modSp mod">
        <pc:chgData name="Trepal, Nathan (KSC-NEL70)" userId="8375091f-3793-4b4d-a498-a2f9d927ee0e" providerId="ADAL" clId="{CE7020B2-0E70-4F55-BA19-49BF605BC073}" dt="2023-06-02T20:07:15.398" v="1" actId="6549"/>
        <pc:sldMkLst>
          <pc:docMk/>
          <pc:sldMk cId="2932751621" sldId="338"/>
        </pc:sldMkLst>
        <pc:spChg chg="mod">
          <ac:chgData name="Trepal, Nathan (KSC-NEL70)" userId="8375091f-3793-4b4d-a498-a2f9d927ee0e" providerId="ADAL" clId="{CE7020B2-0E70-4F55-BA19-49BF605BC073}" dt="2023-06-02T20:07:15.398" v="1" actId="6549"/>
          <ac:spMkLst>
            <pc:docMk/>
            <pc:sldMk cId="2932751621" sldId="338"/>
            <ac:spMk id="6" creationId="{441A5EA4-8FC1-4563-92AB-EA0D4200845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6/2/2023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ANIMATED</a:t>
            </a:r>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dirty="0"/>
          </a:p>
        </p:txBody>
      </p:sp>
    </p:spTree>
    <p:extLst>
      <p:ext uri="{BB962C8B-B14F-4D97-AF65-F5344CB8AC3E}">
        <p14:creationId xmlns:p14="http://schemas.microsoft.com/office/powerpoint/2010/main" val="243486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Polar bear on the left – note the differences in thermal emission by various parts of the body, as well as the difference from the environment in the background.</a:t>
            </a:r>
            <a:br>
              <a:rPr lang="en-US" dirty="0"/>
            </a:br>
            <a:r>
              <a:rPr lang="en-US" dirty="0"/>
              <a:t>Ducks on the right – note the emitted thermal radiation from </a:t>
            </a:r>
            <a:r>
              <a:rPr lang="en-US"/>
              <a:t>the ducks’ </a:t>
            </a:r>
            <a:r>
              <a:rPr lang="en-US" dirty="0"/>
              <a:t>bodies, but also the reflected thermal radiation from </a:t>
            </a:r>
            <a:r>
              <a:rPr lang="en-US"/>
              <a:t>the ducks’ </a:t>
            </a:r>
            <a:r>
              <a:rPr lang="en-US" dirty="0"/>
              <a:t>bodies reflecting off the water surface.</a:t>
            </a:r>
          </a:p>
        </p:txBody>
      </p:sp>
      <p:sp>
        <p:nvSpPr>
          <p:cNvPr id="4" name="Slide Number Placeholder 3"/>
          <p:cNvSpPr>
            <a:spLocks noGrp="1"/>
          </p:cNvSpPr>
          <p:nvPr>
            <p:ph type="sldNum" sz="quarter" idx="5"/>
          </p:nvPr>
        </p:nvSpPr>
        <p:spPr/>
        <p:txBody>
          <a:bodyPr/>
          <a:lstStyle/>
          <a:p>
            <a:fld id="{146C0CBE-288C-D84B-B11F-1B62224BD7E3}" type="slidenum">
              <a:rPr lang="en-US" smtClean="0"/>
              <a:t>2</a:t>
            </a:fld>
            <a:endParaRPr lang="en-US"/>
          </a:p>
        </p:txBody>
      </p:sp>
    </p:spTree>
    <p:extLst>
      <p:ext uri="{BB962C8B-B14F-4D97-AF65-F5344CB8AC3E}">
        <p14:creationId xmlns:p14="http://schemas.microsoft.com/office/powerpoint/2010/main" val="1667391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a:t>
            </a:r>
          </a:p>
          <a:p>
            <a:pPr marL="228600" indent="-228600">
              <a:buAutoNum type="arabicPeriod"/>
            </a:pPr>
            <a:r>
              <a:rPr lang="en-US" dirty="0"/>
              <a:t>Blue objects are flash lamps.  IR camera sits in between.  All are aimed at test specimen with an embedded defect</a:t>
            </a:r>
          </a:p>
          <a:p>
            <a:pPr marL="228600" indent="-228600">
              <a:buAutoNum type="arabicPeriod"/>
            </a:pPr>
            <a:r>
              <a:rPr lang="en-US" dirty="0"/>
              <a:t>All objects emit thermal radiation.  If an object doesn’t have a source of energy, they will reach equilibrium with the environment and the only differences you will see with an IR camera are due to differences in emissivity, reflectivity, and transmissivity.</a:t>
            </a:r>
          </a:p>
          <a:p>
            <a:pPr marL="228600" indent="-228600">
              <a:buAutoNum type="arabicPeriod"/>
            </a:pPr>
            <a:r>
              <a:rPr lang="en-US" dirty="0"/>
              <a:t>With active thermography, we send a pulse of thermal energy into the part and then monitor the part’s surface as the thermal energy dissipates and the part returns to equilibrium.  A defect will cause a change in how the thermal energy dissipates relative to how the thermal energy dissipates where there is no defect.</a:t>
            </a:r>
          </a:p>
        </p:txBody>
      </p:sp>
      <p:sp>
        <p:nvSpPr>
          <p:cNvPr id="4" name="Slide Number Placeholder 3"/>
          <p:cNvSpPr>
            <a:spLocks noGrp="1"/>
          </p:cNvSpPr>
          <p:nvPr>
            <p:ph type="sldNum" sz="quarter" idx="5"/>
          </p:nvPr>
        </p:nvSpPr>
        <p:spPr/>
        <p:txBody>
          <a:bodyPr/>
          <a:lstStyle/>
          <a:p>
            <a:fld id="{5748BEFB-A2C6-3A4E-BA0F-E9FE426F45F9}" type="slidenum">
              <a:rPr lang="en-US" smtClean="0"/>
              <a:t>3</a:t>
            </a:fld>
            <a:endParaRPr lang="en-US"/>
          </a:p>
        </p:txBody>
      </p:sp>
    </p:spTree>
    <p:extLst>
      <p:ext uri="{BB962C8B-B14F-4D97-AF65-F5344CB8AC3E}">
        <p14:creationId xmlns:p14="http://schemas.microsoft.com/office/powerpoint/2010/main" val="2914210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10</a:t>
            </a:fld>
            <a:endParaRPr lang="en-US"/>
          </a:p>
        </p:txBody>
      </p:sp>
    </p:spTree>
    <p:extLst>
      <p:ext uri="{BB962C8B-B14F-4D97-AF65-F5344CB8AC3E}">
        <p14:creationId xmlns:p14="http://schemas.microsoft.com/office/powerpoint/2010/main" val="161355989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59C7A6-D5D7-AB4F-B44F-E7FCF674CF85}"/>
              </a:ext>
            </a:extLst>
          </p:cNvPr>
          <p:cNvPicPr>
            <a:picLocks noChangeAspect="1"/>
          </p:cNvPicPr>
          <p:nvPr userDrawn="1"/>
        </p:nvPicPr>
        <p:blipFill>
          <a:blip r:embed="rId2"/>
          <a:stretch>
            <a:fillRect/>
          </a:stretch>
        </p:blipFill>
        <p:spPr>
          <a:xfrm>
            <a:off x="-1524000" y="0"/>
            <a:ext cx="13716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p:txBody>
          <a:bodyPr/>
          <a:lstStyle/>
          <a:p>
            <a:fld id="{372CC95E-30A4-D744-8BC0-DDA2BE0BB564}" type="datetime1">
              <a:rPr lang="en-US" smtClean="0"/>
              <a:t>6/2/2023</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23" name="Picture 22">
            <a:extLst>
              <a:ext uri="{FF2B5EF4-FFF2-40B4-BE49-F238E27FC236}">
                <a16:creationId xmlns:a16="http://schemas.microsoft.com/office/drawing/2014/main" id="{9F6BF381-EC61-6849-8D46-8B15029926BA}"/>
              </a:ext>
            </a:extLst>
          </p:cNvPr>
          <p:cNvPicPr>
            <a:picLocks noChangeAspect="1"/>
          </p:cNvPicPr>
          <p:nvPr userDrawn="1"/>
        </p:nvPicPr>
        <p:blipFill>
          <a:blip r:embed="rId3"/>
          <a:stretch>
            <a:fillRect/>
          </a:stretch>
        </p:blipFill>
        <p:spPr>
          <a:xfrm>
            <a:off x="7842220" y="2930504"/>
            <a:ext cx="4907929" cy="4409468"/>
          </a:xfrm>
          <a:prstGeom prst="rect">
            <a:avLst/>
          </a:prstGeom>
        </p:spPr>
      </p:pic>
      <p:grpSp>
        <p:nvGrpSpPr>
          <p:cNvPr id="32" name="Group 31">
            <a:extLst>
              <a:ext uri="{FF2B5EF4-FFF2-40B4-BE49-F238E27FC236}">
                <a16:creationId xmlns:a16="http://schemas.microsoft.com/office/drawing/2014/main" id="{AF570B87-6A33-6D43-B8E5-2F92176EA5DD}"/>
              </a:ext>
            </a:extLst>
          </p:cNvPr>
          <p:cNvGrpSpPr/>
          <p:nvPr userDrawn="1"/>
        </p:nvGrpSpPr>
        <p:grpSpPr>
          <a:xfrm>
            <a:off x="4150530" y="530199"/>
            <a:ext cx="4932340" cy="2120900"/>
            <a:chOff x="3761206" y="725010"/>
            <a:chExt cx="4932340" cy="2120900"/>
          </a:xfrm>
        </p:grpSpPr>
        <p:pic>
          <p:nvPicPr>
            <p:cNvPr id="15" name="Picture 14">
              <a:extLst>
                <a:ext uri="{FF2B5EF4-FFF2-40B4-BE49-F238E27FC236}">
                  <a16:creationId xmlns:a16="http://schemas.microsoft.com/office/drawing/2014/main" id="{18470524-0B5B-5A46-A813-150DCBD6129F}"/>
                </a:ext>
              </a:extLst>
            </p:cNvPr>
            <p:cNvPicPr>
              <a:picLocks noChangeAspect="1"/>
            </p:cNvPicPr>
            <p:nvPr userDrawn="1"/>
          </p:nvPicPr>
          <p:blipFill>
            <a:blip r:embed="rId4"/>
            <a:stretch>
              <a:fillRect/>
            </a:stretch>
          </p:blipFill>
          <p:spPr>
            <a:xfrm>
              <a:off x="5088255" y="930910"/>
              <a:ext cx="787400" cy="774700"/>
            </a:xfrm>
            <a:prstGeom prst="rect">
              <a:avLst/>
            </a:prstGeom>
          </p:spPr>
        </p:pic>
        <p:pic>
          <p:nvPicPr>
            <p:cNvPr id="17" name="Picture 16">
              <a:extLst>
                <a:ext uri="{FF2B5EF4-FFF2-40B4-BE49-F238E27FC236}">
                  <a16:creationId xmlns:a16="http://schemas.microsoft.com/office/drawing/2014/main" id="{588C8E61-000C-D042-B85F-063A438D112E}"/>
                </a:ext>
              </a:extLst>
            </p:cNvPr>
            <p:cNvPicPr>
              <a:picLocks noChangeAspect="1"/>
            </p:cNvPicPr>
            <p:nvPr userDrawn="1"/>
          </p:nvPicPr>
          <p:blipFill>
            <a:blip r:embed="rId5"/>
            <a:stretch>
              <a:fillRect/>
            </a:stretch>
          </p:blipFill>
          <p:spPr>
            <a:xfrm rot="20357980">
              <a:off x="6559946" y="725010"/>
              <a:ext cx="2133600" cy="2120900"/>
            </a:xfrm>
            <a:prstGeom prst="rect">
              <a:avLst/>
            </a:prstGeom>
          </p:spPr>
        </p:pic>
        <p:pic>
          <p:nvPicPr>
            <p:cNvPr id="19" name="Picture 18">
              <a:extLst>
                <a:ext uri="{FF2B5EF4-FFF2-40B4-BE49-F238E27FC236}">
                  <a16:creationId xmlns:a16="http://schemas.microsoft.com/office/drawing/2014/main" id="{1A39668C-655F-F745-8FBC-0FE3FABD3DAE}"/>
                </a:ext>
              </a:extLst>
            </p:cNvPr>
            <p:cNvPicPr>
              <a:picLocks noChangeAspect="1"/>
            </p:cNvPicPr>
            <p:nvPr userDrawn="1"/>
          </p:nvPicPr>
          <p:blipFill>
            <a:blip r:embed="rId6"/>
            <a:stretch>
              <a:fillRect/>
            </a:stretch>
          </p:blipFill>
          <p:spPr>
            <a:xfrm>
              <a:off x="3761206" y="2026497"/>
              <a:ext cx="1028700" cy="635000"/>
            </a:xfrm>
            <a:prstGeom prst="rect">
              <a:avLst/>
            </a:prstGeom>
          </p:spPr>
        </p:pic>
      </p:grpSp>
      <p:pic>
        <p:nvPicPr>
          <p:cNvPr id="21" name="Picture 20">
            <a:extLst>
              <a:ext uri="{FF2B5EF4-FFF2-40B4-BE49-F238E27FC236}">
                <a16:creationId xmlns:a16="http://schemas.microsoft.com/office/drawing/2014/main" id="{6EB35260-6306-BC40-B650-C58F4BFD897E}"/>
              </a:ext>
            </a:extLst>
          </p:cNvPr>
          <p:cNvPicPr>
            <a:picLocks noChangeAspect="1"/>
          </p:cNvPicPr>
          <p:nvPr userDrawn="1"/>
        </p:nvPicPr>
        <p:blipFill>
          <a:blip r:embed="rId7"/>
          <a:stretch>
            <a:fillRect/>
          </a:stretch>
        </p:blipFill>
        <p:spPr>
          <a:xfrm>
            <a:off x="9142390" y="304799"/>
            <a:ext cx="2769575" cy="840423"/>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848100" y="4152900"/>
            <a:ext cx="4156129" cy="1431161"/>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endParaRPr lang="en-US" dirty="0"/>
          </a:p>
        </p:txBody>
      </p:sp>
      <p:pic>
        <p:nvPicPr>
          <p:cNvPr id="30" name="Picture 29">
            <a:extLst>
              <a:ext uri="{FF2B5EF4-FFF2-40B4-BE49-F238E27FC236}">
                <a16:creationId xmlns:a16="http://schemas.microsoft.com/office/drawing/2014/main" id="{F692E3A0-72B3-2244-99BB-9447B75D90C4}"/>
              </a:ext>
            </a:extLst>
          </p:cNvPr>
          <p:cNvPicPr>
            <a:picLocks noChangeAspect="1"/>
          </p:cNvPicPr>
          <p:nvPr userDrawn="1"/>
        </p:nvPicPr>
        <p:blipFill>
          <a:blip r:embed="rId8"/>
          <a:stretch>
            <a:fillRect/>
          </a:stretch>
        </p:blipFill>
        <p:spPr>
          <a:xfrm>
            <a:off x="12207890" y="6075666"/>
            <a:ext cx="2755900" cy="3365500"/>
          </a:xfrm>
          <a:prstGeom prst="rect">
            <a:avLst/>
          </a:prstGeom>
        </p:spPr>
      </p:pic>
      <p:pic>
        <p:nvPicPr>
          <p:cNvPr id="22" name="Picture 21">
            <a:extLst>
              <a:ext uri="{FF2B5EF4-FFF2-40B4-BE49-F238E27FC236}">
                <a16:creationId xmlns:a16="http://schemas.microsoft.com/office/drawing/2014/main" id="{C09D3622-563B-A444-94C9-1DB71C797B96}"/>
              </a:ext>
            </a:extLst>
          </p:cNvPr>
          <p:cNvPicPr>
            <a:picLocks noChangeAspect="1"/>
          </p:cNvPicPr>
          <p:nvPr userDrawn="1"/>
        </p:nvPicPr>
        <p:blipFill>
          <a:blip r:embed="rId9"/>
          <a:stretch>
            <a:fillRect/>
          </a:stretch>
        </p:blipFill>
        <p:spPr>
          <a:xfrm>
            <a:off x="5132957" y="5797540"/>
            <a:ext cx="838200" cy="838200"/>
          </a:xfrm>
          <a:prstGeom prst="rect">
            <a:avLst/>
          </a:prstGeom>
        </p:spPr>
      </p:pic>
      <p:grpSp>
        <p:nvGrpSpPr>
          <p:cNvPr id="16" name="Group 15">
            <a:extLst>
              <a:ext uri="{FF2B5EF4-FFF2-40B4-BE49-F238E27FC236}">
                <a16:creationId xmlns:a16="http://schemas.microsoft.com/office/drawing/2014/main" id="{BA3F0FC7-5C94-2140-B836-DE7BED6A57DA}"/>
              </a:ext>
            </a:extLst>
          </p:cNvPr>
          <p:cNvGrpSpPr/>
          <p:nvPr userDrawn="1"/>
        </p:nvGrpSpPr>
        <p:grpSpPr>
          <a:xfrm>
            <a:off x="516442" y="-15373"/>
            <a:ext cx="4621246" cy="6873373"/>
            <a:chOff x="8077201" y="2376488"/>
            <a:chExt cx="2759074" cy="4103687"/>
          </a:xfrm>
        </p:grpSpPr>
        <p:sp>
          <p:nvSpPr>
            <p:cNvPr id="18" name="Freeform 16">
              <a:extLst>
                <a:ext uri="{FF2B5EF4-FFF2-40B4-BE49-F238E27FC236}">
                  <a16:creationId xmlns:a16="http://schemas.microsoft.com/office/drawing/2014/main" id="{32D6A43B-9B74-8D4C-98A4-9315450AF8E7}"/>
                </a:ext>
              </a:extLst>
            </p:cNvPr>
            <p:cNvSpPr>
              <a:spLocks noEditPoints="1"/>
            </p:cNvSpPr>
            <p:nvPr userDrawn="1"/>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A5A9DE58-B4B1-7844-834E-72000F05FB6A}"/>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8">
              <a:extLst>
                <a:ext uri="{FF2B5EF4-FFF2-40B4-BE49-F238E27FC236}">
                  <a16:creationId xmlns:a16="http://schemas.microsoft.com/office/drawing/2014/main" id="{DD382CEC-A7DF-8D43-8FCA-CDF16BD7AF77}"/>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32373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5.55112E-17 0 L 0.12383 0 " pathEditMode="relative" rAng="0" ptsTypes="AA">
                                      <p:cBhvr>
                                        <p:cTn id="6" dur="40000" fill="hold"/>
                                        <p:tgtEl>
                                          <p:spTgt spid="9"/>
                                        </p:tgtEl>
                                        <p:attrNameLst>
                                          <p:attrName>ppt_x</p:attrName>
                                          <p:attrName>ppt_y</p:attrName>
                                        </p:attrNameLst>
                                      </p:cBhvr>
                                      <p:rCtr x="6185" y="0"/>
                                    </p:animMotion>
                                  </p:childTnLst>
                                </p:cTn>
                              </p:par>
                              <p:par>
                                <p:cTn id="7" presetID="0" presetClass="path" presetSubtype="0" accel="50000" decel="50000" fill="hold" nodeType="withEffect">
                                  <p:stCondLst>
                                    <p:cond delay="0"/>
                                  </p:stCondLst>
                                  <p:childTnLst>
                                    <p:animMotion origin="layout" path="M -0.22669 -0.35463 L -0.15169 -0.2213 " pathEditMode="relative" ptsTypes="AA">
                                      <p:cBhvr>
                                        <p:cTn id="8" dur="21500" spd="-100000" fill="hold"/>
                                        <p:tgtEl>
                                          <p:spTgt spid="30"/>
                                        </p:tgtEl>
                                        <p:attrNameLst>
                                          <p:attrName>ppt_x</p:attrName>
                                          <p:attrName>ppt_y</p:attrName>
                                        </p:attrNameLst>
                                      </p:cBhvr>
                                    </p:animMotion>
                                  </p:childTnLst>
                                </p:cTn>
                              </p:par>
                              <p:par>
                                <p:cTn id="9" presetID="35" presetClass="path" presetSubtype="0" accel="50000" decel="50000" fill="hold" nodeType="withEffect">
                                  <p:stCondLst>
                                    <p:cond delay="0"/>
                                  </p:stCondLst>
                                  <p:childTnLst>
                                    <p:animMotion origin="layout" path="M 1.66667E-6 1.85185E-6 L -0.02878 1.85185E-6 " pathEditMode="relative" rAng="0" ptsTypes="AA">
                                      <p:cBhvr>
                                        <p:cTn id="10" dur="10000" fill="hold"/>
                                        <p:tgtEl>
                                          <p:spTgt spid="32"/>
                                        </p:tgtEl>
                                        <p:attrNameLst>
                                          <p:attrName>ppt_x</p:attrName>
                                          <p:attrName>ppt_y</p:attrName>
                                        </p:attrNameLst>
                                      </p:cBhvr>
                                      <p:rCtr x="-1445" y="0"/>
                                    </p:animMotion>
                                  </p:childTnLst>
                                </p:cTn>
                              </p:par>
                              <p:par>
                                <p:cTn id="11" presetID="35" presetClass="path" presetSubtype="0" decel="50000" fill="hold" nodeType="withEffect">
                                  <p:stCondLst>
                                    <p:cond delay="0"/>
                                  </p:stCondLst>
                                  <p:childTnLst>
                                    <p:animMotion origin="layout" path="M 1.45833E-6 -1.48148E-6 L -0.04323 -0.01898 " pathEditMode="relative" rAng="0" ptsTypes="AA">
                                      <p:cBhvr>
                                        <p:cTn id="12" dur="20000" fill="hold"/>
                                        <p:tgtEl>
                                          <p:spTgt spid="22"/>
                                        </p:tgtEl>
                                        <p:attrNameLst>
                                          <p:attrName>ppt_x</p:attrName>
                                          <p:attrName>ppt_y</p:attrName>
                                        </p:attrNameLst>
                                      </p:cBhvr>
                                      <p:rCtr x="-2161" y="-949"/>
                                    </p:animMotion>
                                  </p:childTnLst>
                                </p:cTn>
                              </p:par>
                              <p:par>
                                <p:cTn id="13" presetID="0" presetClass="path" presetSubtype="0" decel="50000" fill="hold" nodeType="withEffect">
                                  <p:stCondLst>
                                    <p:cond delay="0"/>
                                  </p:stCondLst>
                                  <p:childTnLst>
                                    <p:animMotion origin="layout" path="M -1.25E-6 -2.59259E-6 L -0.04583 -0.06852 " pathEditMode="relative" rAng="0" ptsTypes="AA">
                                      <p:cBhvr>
                                        <p:cTn id="14" dur="16000" fill="hold"/>
                                        <p:tgtEl>
                                          <p:spTgt spid="23"/>
                                        </p:tgtEl>
                                        <p:attrNameLst>
                                          <p:attrName>ppt_x</p:attrName>
                                          <p:attrName>ppt_y</p:attrName>
                                        </p:attrNameLst>
                                      </p:cBhvr>
                                      <p:rCtr x="-2292" y="-3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424">
          <p15:clr>
            <a:srgbClr val="FBAE40"/>
          </p15:clr>
        </p15:guide>
        <p15:guide id="2" pos="2424">
          <p15:clr>
            <a:srgbClr val="FBAE40"/>
          </p15:clr>
        </p15:guide>
        <p15:guide id="3" orient="horz" pos="2040">
          <p15:clr>
            <a:srgbClr val="FBAE40"/>
          </p15:clr>
        </p15:guide>
        <p15:guide id="4" pos="3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59C7A6-D5D7-AB4F-B44F-E7FCF674CF85}"/>
              </a:ext>
            </a:extLst>
          </p:cNvPr>
          <p:cNvPicPr>
            <a:picLocks noChangeAspect="1"/>
          </p:cNvPicPr>
          <p:nvPr userDrawn="1"/>
        </p:nvPicPr>
        <p:blipFill>
          <a:blip r:embed="rId2"/>
          <a:stretch>
            <a:fillRect/>
          </a:stretch>
        </p:blipFill>
        <p:spPr>
          <a:xfrm>
            <a:off x="-1524000" y="0"/>
            <a:ext cx="13716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p:txBody>
          <a:bodyPr/>
          <a:lstStyle/>
          <a:p>
            <a:fld id="{372CC95E-30A4-D744-8BC0-DDA2BE0BB564}" type="datetime1">
              <a:rPr lang="en-US" smtClean="0"/>
              <a:t>6/2/2023</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23" name="Picture 22">
            <a:extLst>
              <a:ext uri="{FF2B5EF4-FFF2-40B4-BE49-F238E27FC236}">
                <a16:creationId xmlns:a16="http://schemas.microsoft.com/office/drawing/2014/main" id="{9F6BF381-EC61-6849-8D46-8B15029926BA}"/>
              </a:ext>
            </a:extLst>
          </p:cNvPr>
          <p:cNvPicPr>
            <a:picLocks noChangeAspect="1"/>
          </p:cNvPicPr>
          <p:nvPr userDrawn="1"/>
        </p:nvPicPr>
        <p:blipFill>
          <a:blip r:embed="rId3"/>
          <a:stretch>
            <a:fillRect/>
          </a:stretch>
        </p:blipFill>
        <p:spPr>
          <a:xfrm>
            <a:off x="7842220" y="2930504"/>
            <a:ext cx="4907929" cy="4409468"/>
          </a:xfrm>
          <a:prstGeom prst="rect">
            <a:avLst/>
          </a:prstGeom>
        </p:spPr>
      </p:pic>
      <p:grpSp>
        <p:nvGrpSpPr>
          <p:cNvPr id="32" name="Group 31">
            <a:extLst>
              <a:ext uri="{FF2B5EF4-FFF2-40B4-BE49-F238E27FC236}">
                <a16:creationId xmlns:a16="http://schemas.microsoft.com/office/drawing/2014/main" id="{AF570B87-6A33-6D43-B8E5-2F92176EA5DD}"/>
              </a:ext>
            </a:extLst>
          </p:cNvPr>
          <p:cNvGrpSpPr/>
          <p:nvPr userDrawn="1"/>
        </p:nvGrpSpPr>
        <p:grpSpPr>
          <a:xfrm>
            <a:off x="4150530" y="529961"/>
            <a:ext cx="4932340" cy="2120900"/>
            <a:chOff x="3761206" y="725010"/>
            <a:chExt cx="4932340" cy="2120900"/>
          </a:xfrm>
        </p:grpSpPr>
        <p:pic>
          <p:nvPicPr>
            <p:cNvPr id="15" name="Picture 14">
              <a:extLst>
                <a:ext uri="{FF2B5EF4-FFF2-40B4-BE49-F238E27FC236}">
                  <a16:creationId xmlns:a16="http://schemas.microsoft.com/office/drawing/2014/main" id="{18470524-0B5B-5A46-A813-150DCBD6129F}"/>
                </a:ext>
              </a:extLst>
            </p:cNvPr>
            <p:cNvPicPr>
              <a:picLocks noChangeAspect="1"/>
            </p:cNvPicPr>
            <p:nvPr userDrawn="1"/>
          </p:nvPicPr>
          <p:blipFill>
            <a:blip r:embed="rId4"/>
            <a:stretch>
              <a:fillRect/>
            </a:stretch>
          </p:blipFill>
          <p:spPr>
            <a:xfrm>
              <a:off x="5088255" y="930910"/>
              <a:ext cx="787400" cy="774700"/>
            </a:xfrm>
            <a:prstGeom prst="rect">
              <a:avLst/>
            </a:prstGeom>
          </p:spPr>
        </p:pic>
        <p:pic>
          <p:nvPicPr>
            <p:cNvPr id="17" name="Picture 16">
              <a:extLst>
                <a:ext uri="{FF2B5EF4-FFF2-40B4-BE49-F238E27FC236}">
                  <a16:creationId xmlns:a16="http://schemas.microsoft.com/office/drawing/2014/main" id="{588C8E61-000C-D042-B85F-063A438D112E}"/>
                </a:ext>
              </a:extLst>
            </p:cNvPr>
            <p:cNvPicPr>
              <a:picLocks noChangeAspect="1"/>
            </p:cNvPicPr>
            <p:nvPr userDrawn="1"/>
          </p:nvPicPr>
          <p:blipFill>
            <a:blip r:embed="rId5"/>
            <a:stretch>
              <a:fillRect/>
            </a:stretch>
          </p:blipFill>
          <p:spPr>
            <a:xfrm rot="20357980">
              <a:off x="6559946" y="725010"/>
              <a:ext cx="2133600" cy="2120900"/>
            </a:xfrm>
            <a:prstGeom prst="rect">
              <a:avLst/>
            </a:prstGeom>
          </p:spPr>
        </p:pic>
        <p:pic>
          <p:nvPicPr>
            <p:cNvPr id="19" name="Picture 18">
              <a:extLst>
                <a:ext uri="{FF2B5EF4-FFF2-40B4-BE49-F238E27FC236}">
                  <a16:creationId xmlns:a16="http://schemas.microsoft.com/office/drawing/2014/main" id="{1A39668C-655F-F745-8FBC-0FE3FABD3DAE}"/>
                </a:ext>
              </a:extLst>
            </p:cNvPr>
            <p:cNvPicPr>
              <a:picLocks noChangeAspect="1"/>
            </p:cNvPicPr>
            <p:nvPr userDrawn="1"/>
          </p:nvPicPr>
          <p:blipFill>
            <a:blip r:embed="rId6"/>
            <a:stretch>
              <a:fillRect/>
            </a:stretch>
          </p:blipFill>
          <p:spPr>
            <a:xfrm>
              <a:off x="3761206" y="2026497"/>
              <a:ext cx="1028700" cy="635000"/>
            </a:xfrm>
            <a:prstGeom prst="rect">
              <a:avLst/>
            </a:prstGeom>
          </p:spPr>
        </p:pic>
      </p:grpSp>
      <p:pic>
        <p:nvPicPr>
          <p:cNvPr id="21" name="Picture 20">
            <a:extLst>
              <a:ext uri="{FF2B5EF4-FFF2-40B4-BE49-F238E27FC236}">
                <a16:creationId xmlns:a16="http://schemas.microsoft.com/office/drawing/2014/main" id="{6EB35260-6306-BC40-B650-C58F4BFD897E}"/>
              </a:ext>
            </a:extLst>
          </p:cNvPr>
          <p:cNvPicPr>
            <a:picLocks noChangeAspect="1"/>
          </p:cNvPicPr>
          <p:nvPr userDrawn="1"/>
        </p:nvPicPr>
        <p:blipFill>
          <a:blip r:embed="rId7"/>
          <a:stretch>
            <a:fillRect/>
          </a:stretch>
        </p:blipFill>
        <p:spPr>
          <a:xfrm>
            <a:off x="9142390" y="304799"/>
            <a:ext cx="2769575" cy="840423"/>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585671" y="4089370"/>
            <a:ext cx="5797548" cy="1431161"/>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endParaRPr lang="en-US" dirty="0"/>
          </a:p>
        </p:txBody>
      </p:sp>
      <p:pic>
        <p:nvPicPr>
          <p:cNvPr id="30" name="Picture 29">
            <a:extLst>
              <a:ext uri="{FF2B5EF4-FFF2-40B4-BE49-F238E27FC236}">
                <a16:creationId xmlns:a16="http://schemas.microsoft.com/office/drawing/2014/main" id="{F692E3A0-72B3-2244-99BB-9447B75D90C4}"/>
              </a:ext>
            </a:extLst>
          </p:cNvPr>
          <p:cNvPicPr>
            <a:picLocks noChangeAspect="1"/>
          </p:cNvPicPr>
          <p:nvPr userDrawn="1"/>
        </p:nvPicPr>
        <p:blipFill>
          <a:blip r:embed="rId8"/>
          <a:stretch>
            <a:fillRect/>
          </a:stretch>
        </p:blipFill>
        <p:spPr>
          <a:xfrm>
            <a:off x="12207890" y="6075666"/>
            <a:ext cx="2755900" cy="3365500"/>
          </a:xfrm>
          <a:prstGeom prst="rect">
            <a:avLst/>
          </a:prstGeom>
        </p:spPr>
      </p:pic>
      <p:pic>
        <p:nvPicPr>
          <p:cNvPr id="22" name="Picture 21">
            <a:extLst>
              <a:ext uri="{FF2B5EF4-FFF2-40B4-BE49-F238E27FC236}">
                <a16:creationId xmlns:a16="http://schemas.microsoft.com/office/drawing/2014/main" id="{C09D3622-563B-A444-94C9-1DB71C797B96}"/>
              </a:ext>
            </a:extLst>
          </p:cNvPr>
          <p:cNvPicPr>
            <a:picLocks noChangeAspect="1"/>
          </p:cNvPicPr>
          <p:nvPr userDrawn="1"/>
        </p:nvPicPr>
        <p:blipFill>
          <a:blip r:embed="rId9"/>
          <a:stretch>
            <a:fillRect/>
          </a:stretch>
        </p:blipFill>
        <p:spPr>
          <a:xfrm>
            <a:off x="5132957" y="5797540"/>
            <a:ext cx="838200" cy="838200"/>
          </a:xfrm>
          <a:prstGeom prst="rect">
            <a:avLst/>
          </a:prstGeom>
        </p:spPr>
      </p:pic>
      <p:grpSp>
        <p:nvGrpSpPr>
          <p:cNvPr id="28" name="Group 27">
            <a:extLst>
              <a:ext uri="{FF2B5EF4-FFF2-40B4-BE49-F238E27FC236}">
                <a16:creationId xmlns:a16="http://schemas.microsoft.com/office/drawing/2014/main" id="{B6A033BF-C6F2-B044-9675-308224BB39F9}"/>
              </a:ext>
            </a:extLst>
          </p:cNvPr>
          <p:cNvGrpSpPr/>
          <p:nvPr userDrawn="1"/>
        </p:nvGrpSpPr>
        <p:grpSpPr>
          <a:xfrm>
            <a:off x="-473777" y="-10705"/>
            <a:ext cx="3197522" cy="6876906"/>
            <a:chOff x="-473777" y="-18943"/>
            <a:chExt cx="3197522" cy="6876906"/>
          </a:xfrm>
        </p:grpSpPr>
        <p:sp>
          <p:nvSpPr>
            <p:cNvPr id="29" name="Freeform 5">
              <a:extLst>
                <a:ext uri="{FF2B5EF4-FFF2-40B4-BE49-F238E27FC236}">
                  <a16:creationId xmlns:a16="http://schemas.microsoft.com/office/drawing/2014/main" id="{C0C21296-6025-0943-897B-8B5D72A22504}"/>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68BAE1"/>
                </a:gs>
                <a:gs pos="3000">
                  <a:srgbClr val="88CFEB"/>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6">
              <a:extLst>
                <a:ext uri="{FF2B5EF4-FFF2-40B4-BE49-F238E27FC236}">
                  <a16:creationId xmlns:a16="http://schemas.microsoft.com/office/drawing/2014/main" id="{61B1CBDF-D6B7-3A48-81A4-8A62E5534AB6}"/>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9253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5.55112E-17 0 L 0.12383 0 " pathEditMode="relative" rAng="0" ptsTypes="AA">
                                      <p:cBhvr>
                                        <p:cTn id="6" dur="40000" fill="hold"/>
                                        <p:tgtEl>
                                          <p:spTgt spid="9"/>
                                        </p:tgtEl>
                                        <p:attrNameLst>
                                          <p:attrName>ppt_x</p:attrName>
                                          <p:attrName>ppt_y</p:attrName>
                                        </p:attrNameLst>
                                      </p:cBhvr>
                                      <p:rCtr x="6185" y="0"/>
                                    </p:animMotion>
                                  </p:childTnLst>
                                </p:cTn>
                              </p:par>
                              <p:par>
                                <p:cTn id="7" presetID="0" presetClass="path" presetSubtype="0" accel="50000" decel="50000" fill="hold" nodeType="withEffect">
                                  <p:stCondLst>
                                    <p:cond delay="0"/>
                                  </p:stCondLst>
                                  <p:childTnLst>
                                    <p:animMotion origin="layout" path="M -0.22669 -0.35463 L -0.15169 -0.2213 " pathEditMode="relative" ptsTypes="AA">
                                      <p:cBhvr>
                                        <p:cTn id="8" dur="21500" spd="-100000" fill="hold"/>
                                        <p:tgtEl>
                                          <p:spTgt spid="30"/>
                                        </p:tgtEl>
                                        <p:attrNameLst>
                                          <p:attrName>ppt_x</p:attrName>
                                          <p:attrName>ppt_y</p:attrName>
                                        </p:attrNameLst>
                                      </p:cBhvr>
                                    </p:animMotion>
                                  </p:childTnLst>
                                </p:cTn>
                              </p:par>
                              <p:par>
                                <p:cTn id="9" presetID="35" presetClass="path" presetSubtype="0" accel="50000" decel="50000" fill="hold" nodeType="withEffect">
                                  <p:stCondLst>
                                    <p:cond delay="0"/>
                                  </p:stCondLst>
                                  <p:childTnLst>
                                    <p:animMotion origin="layout" path="M 1.66667E-6 1.85185E-6 L -0.02878 1.85185E-6 " pathEditMode="relative" rAng="0" ptsTypes="AA">
                                      <p:cBhvr>
                                        <p:cTn id="10" dur="10000" fill="hold"/>
                                        <p:tgtEl>
                                          <p:spTgt spid="32"/>
                                        </p:tgtEl>
                                        <p:attrNameLst>
                                          <p:attrName>ppt_x</p:attrName>
                                          <p:attrName>ppt_y</p:attrName>
                                        </p:attrNameLst>
                                      </p:cBhvr>
                                      <p:rCtr x="-1445" y="0"/>
                                    </p:animMotion>
                                  </p:childTnLst>
                                </p:cTn>
                              </p:par>
                              <p:par>
                                <p:cTn id="11" presetID="35" presetClass="path" presetSubtype="0" decel="50000" fill="hold" nodeType="withEffect">
                                  <p:stCondLst>
                                    <p:cond delay="0"/>
                                  </p:stCondLst>
                                  <p:childTnLst>
                                    <p:animMotion origin="layout" path="M 1.45833E-6 -1.48148E-6 L -0.04323 -0.01898 " pathEditMode="relative" rAng="0" ptsTypes="AA">
                                      <p:cBhvr>
                                        <p:cTn id="12" dur="20000" fill="hold"/>
                                        <p:tgtEl>
                                          <p:spTgt spid="22"/>
                                        </p:tgtEl>
                                        <p:attrNameLst>
                                          <p:attrName>ppt_x</p:attrName>
                                          <p:attrName>ppt_y</p:attrName>
                                        </p:attrNameLst>
                                      </p:cBhvr>
                                      <p:rCtr x="-2161" y="-949"/>
                                    </p:animMotion>
                                  </p:childTnLst>
                                </p:cTn>
                              </p:par>
                              <p:par>
                                <p:cTn id="13" presetID="0" presetClass="path" presetSubtype="0" decel="50000" fill="hold" nodeType="withEffect">
                                  <p:stCondLst>
                                    <p:cond delay="0"/>
                                  </p:stCondLst>
                                  <p:childTnLst>
                                    <p:animMotion origin="layout" path="M -1.25E-6 -2.59259E-6 L -0.04583 -0.06852 " pathEditMode="relative" rAng="0" ptsTypes="AA">
                                      <p:cBhvr>
                                        <p:cTn id="14" dur="16000" fill="hold"/>
                                        <p:tgtEl>
                                          <p:spTgt spid="23"/>
                                        </p:tgtEl>
                                        <p:attrNameLst>
                                          <p:attrName>ppt_x</p:attrName>
                                          <p:attrName>ppt_y</p:attrName>
                                        </p:attrNameLst>
                                      </p:cBhvr>
                                      <p:rCtr x="-2292" y="-3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56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A15CAF-9732-0B43-997D-D5550F5E2B6F}"/>
              </a:ext>
            </a:extLst>
          </p:cNvPr>
          <p:cNvPicPr>
            <a:picLocks noChangeAspect="1"/>
          </p:cNvPicPr>
          <p:nvPr userDrawn="1"/>
        </p:nvPicPr>
        <p:blipFill>
          <a:blip r:embed="rId2">
            <a:alphaModFix/>
          </a:blip>
          <a:stretch>
            <a:fillRect/>
          </a:stretch>
        </p:blipFill>
        <p:spPr>
          <a:xfrm>
            <a:off x="0" y="0"/>
            <a:ext cx="5181600"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65CBF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9CFF0D17-06AD-DA41-87BA-1C5318120BAC}" type="datetime1">
              <a:rPr lang="en-US" smtClean="0"/>
              <a:pPr/>
              <a:t>6/2/2023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32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E4553AC-F7F2-D04D-8709-DA7FACA746DA}"/>
              </a:ext>
            </a:extLst>
          </p:cNvPr>
          <p:cNvPicPr>
            <a:picLocks noChangeAspect="1"/>
          </p:cNvPicPr>
          <p:nvPr userDrawn="1"/>
        </p:nvPicPr>
        <p:blipFill>
          <a:blip r:embed="rId2">
            <a:alphaModFix/>
          </a:blip>
          <a:stretch>
            <a:fillRect/>
          </a:stretch>
        </p:blipFill>
        <p:spPr>
          <a:xfrm>
            <a:off x="0" y="0"/>
            <a:ext cx="27432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255B74"/>
              </a:gs>
              <a:gs pos="41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BEB03FD3-66C4-D747-9D7B-436B9C4C9F56}" type="datetime1">
              <a:rPr lang="en-US" smtClean="0"/>
              <a:pPr/>
              <a:t>6/2/2023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60089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71845CE6-C3BF-264D-A66F-F22221B4F103}" type="datetime1">
              <a:rPr lang="en-US" smtClean="0"/>
              <a:pPr/>
              <a:t>6/2/2023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76065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7_Title and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E86043-8559-4A41-B1AB-58A86FBE30BF}"/>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99517CF-5B8D-5646-8AF1-5A33F434600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5" name="Freeform 10">
              <a:extLst>
                <a:ext uri="{FF2B5EF4-FFF2-40B4-BE49-F238E27FC236}">
                  <a16:creationId xmlns:a16="http://schemas.microsoft.com/office/drawing/2014/main" id="{5CFD0EC2-327E-6248-8331-EADADAD065E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29791F60-12DF-FE49-9C37-5CBE9190712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
              <a:extLst>
                <a:ext uri="{FF2B5EF4-FFF2-40B4-BE49-F238E27FC236}">
                  <a16:creationId xmlns:a16="http://schemas.microsoft.com/office/drawing/2014/main" id="{2B5B1FB2-0391-464B-B0D6-E733065A4E6B}"/>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Rectangle 20">
            <a:extLst>
              <a:ext uri="{FF2B5EF4-FFF2-40B4-BE49-F238E27FC236}">
                <a16:creationId xmlns:a16="http://schemas.microsoft.com/office/drawing/2014/main" id="{B6A81FF6-946A-DC43-A10A-05616ECCCDBA}"/>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6/2/2023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01574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6/2/2023</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3528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9FBF5F-05D9-5E4C-A888-FF03AE1EE3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463616"/>
            <a:ext cx="12192000" cy="1713654"/>
          </a:xfrm>
          <a:prstGeom prst="rect">
            <a:avLst/>
          </a:prstGeom>
          <a:gradFill flip="none" rotWithShape="1">
            <a:gsLst>
              <a:gs pos="98000">
                <a:srgbClr val="032939"/>
              </a:gs>
              <a:gs pos="51000">
                <a:srgbClr val="1D4E66"/>
              </a:gs>
              <a:gs pos="0">
                <a:srgbClr val="032939"/>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defRPr>
            </a:lvl1pPr>
          </a:lstStyle>
          <a:p>
            <a:fld id="{68579981-7D75-EE44-A0A2-D2EA4FC6E387}" type="datetime1">
              <a:rPr lang="en-US" smtClean="0"/>
              <a:pPr/>
              <a:t>6/2/2023</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65748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59595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AD1C48E4-294A-2349-A28D-95A31CD82DB9}" type="datetime1">
              <a:rPr lang="en-US" smtClean="0"/>
              <a:t>6/2/2023</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6/2/2023</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281589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7099B86D-B6EA-BD47-A856-6A059EA40DC2}" type="datetime1">
              <a:rPr lang="en-US" smtClean="0"/>
              <a:t>6/2/2023</a:t>
            </a:fld>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74374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6ED6B27A-6332-D742-BD07-6CDDD9520A9F}" type="datetime1">
              <a:rPr lang="en-US" smtClean="0"/>
              <a:t>6/2/2023</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6/2/2023</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CA837742-C82E-964C-9C2C-C220156EEFAD}" type="datetime1">
              <a:rPr lang="en-US" smtClean="0"/>
              <a:t>6/2/2023</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EE0016D8-A082-EA4E-8E8D-9BB3C30974F4}" type="datetime1">
              <a:rPr lang="en-US" smtClean="0"/>
              <a:t>6/2/2023</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DBC7AEF5-D0E7-9346-A8F7-B0DB3493E8AC}" type="datetime1">
              <a:rPr lang="en-US" smtClean="0"/>
              <a:t>6/2/2023</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D72E876E-E995-004E-A668-C18228520815}" type="datetime1">
              <a:rPr lang="en-US" smtClean="0"/>
              <a:t>6/2/2023</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_Whit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lumMod val="50000"/>
                  </a:schemeClr>
                </a:solidFill>
              </a:defRPr>
            </a:lvl1pPr>
          </a:lstStyle>
          <a:p>
            <a:fld id="{6F1DEBB7-B487-40F3-BEB2-FF633F2DBC04}" type="datetime1">
              <a:rPr lang="en-US" smtClean="0">
                <a:solidFill>
                  <a:prstClr val="white">
                    <a:lumMod val="50000"/>
                  </a:prstClr>
                </a:solidFill>
              </a:rPr>
              <a:t>6/2/2023</a:t>
            </a:fld>
            <a:endParaRPr lang="en-US" dirty="0">
              <a:solidFill>
                <a:prstClr val="white">
                  <a:lumMod val="50000"/>
                </a:prstClr>
              </a:solidFill>
            </a:endParaRPr>
          </a:p>
        </p:txBody>
      </p:sp>
      <p:sp>
        <p:nvSpPr>
          <p:cNvPr id="6" name="Slide Number Placeholder 5"/>
          <p:cNvSpPr>
            <a:spLocks noGrp="1"/>
          </p:cNvSpPr>
          <p:nvPr>
            <p:ph type="sldNum" sz="quarter" idx="12"/>
          </p:nvPr>
        </p:nvSpPr>
        <p:spPr/>
        <p:txBody>
          <a:bodyPr/>
          <a:lstStyle>
            <a:lvl1pPr>
              <a:defRPr>
                <a:solidFill>
                  <a:schemeClr val="bg1">
                    <a:lumMod val="50000"/>
                  </a:schemeClr>
                </a:solidFill>
              </a:defRPr>
            </a:lvl1pPr>
          </a:lstStyle>
          <a:p>
            <a:fld id="{92C584AB-7524-43A8-B521-38C241BBFCC1}" type="slidenum">
              <a:rPr lang="en-US" smtClean="0">
                <a:solidFill>
                  <a:prstClr val="white">
                    <a:lumMod val="50000"/>
                  </a:prstClr>
                </a:solidFill>
              </a:rPr>
              <a:pPr/>
              <a:t>‹#›</a:t>
            </a:fld>
            <a:endParaRPr lang="en-US" dirty="0">
              <a:solidFill>
                <a:prstClr val="white">
                  <a:lumMod val="50000"/>
                </a:prstClr>
              </a:solidFill>
            </a:endParaRPr>
          </a:p>
        </p:txBody>
      </p:sp>
      <p:sp>
        <p:nvSpPr>
          <p:cNvPr id="8" name="Text Placeholder 7">
            <a:extLst>
              <a:ext uri="{FF2B5EF4-FFF2-40B4-BE49-F238E27FC236}">
                <a16:creationId xmlns:a16="http://schemas.microsoft.com/office/drawing/2014/main" id="{66BC5052-2795-194B-86EA-149951550755}"/>
              </a:ext>
            </a:extLst>
          </p:cNvPr>
          <p:cNvSpPr>
            <a:spLocks noGrp="1"/>
          </p:cNvSpPr>
          <p:nvPr>
            <p:ph idx="1"/>
          </p:nvPr>
        </p:nvSpPr>
        <p:spPr>
          <a:xfrm>
            <a:off x="375041" y="883174"/>
            <a:ext cx="11441919" cy="5320492"/>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a:extLst>
              <a:ext uri="{FF2B5EF4-FFF2-40B4-BE49-F238E27FC236}">
                <a16:creationId xmlns:a16="http://schemas.microsoft.com/office/drawing/2014/main" id="{B1E8500F-DB0C-9A48-9114-9AE8F26CCEAC}"/>
              </a:ext>
            </a:extLst>
          </p:cNvPr>
          <p:cNvSpPr>
            <a:spLocks noGrp="1"/>
          </p:cNvSpPr>
          <p:nvPr>
            <p:ph type="title"/>
          </p:nvPr>
        </p:nvSpPr>
        <p:spPr>
          <a:xfrm>
            <a:off x="1684561" y="60557"/>
            <a:ext cx="10132399" cy="6096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29102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userDrawn="1"/>
        </p:nvPicPr>
        <p:blipFill>
          <a:blip r:embed="rId20">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6/2/2023</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75" r:id="rId1"/>
    <p:sldLayoutId id="2147483678" r:id="rId2"/>
    <p:sldLayoutId id="2147483666" r:id="rId3"/>
    <p:sldLayoutId id="2147483667" r:id="rId4"/>
    <p:sldLayoutId id="2147483668" r:id="rId5"/>
    <p:sldLayoutId id="2147483669" r:id="rId6"/>
    <p:sldLayoutId id="2147483673" r:id="rId7"/>
    <p:sldLayoutId id="2147483670" r:id="rId8"/>
    <p:sldLayoutId id="2147483655" r:id="rId9"/>
    <p:sldLayoutId id="2147483676" r:id="rId10"/>
    <p:sldLayoutId id="2147483652" r:id="rId11"/>
    <p:sldLayoutId id="2147483653" r:id="rId12"/>
    <p:sldLayoutId id="2147483654" r:id="rId13"/>
    <p:sldLayoutId id="2147483656" r:id="rId14"/>
    <p:sldLayoutId id="2147483657" r:id="rId15"/>
    <p:sldLayoutId id="2147483658" r:id="rId16"/>
    <p:sldLayoutId id="2147483659" r:id="rId17"/>
    <p:sldLayoutId id="2147483679"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kv"/><Relationship Id="rId1" Type="http://schemas.microsoft.com/office/2007/relationships/media" Target="../media/media2.mkv"/><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kv"/><Relationship Id="rId1" Type="http://schemas.microsoft.com/office/2007/relationships/media" Target="../media/media3.mkv"/><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em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kv"/><Relationship Id="rId1" Type="http://schemas.microsoft.com/office/2007/relationships/media" Target="../media/media4.mkv"/><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kv"/><Relationship Id="rId1" Type="http://schemas.microsoft.com/office/2007/relationships/media" Target="../media/media5.mkv"/><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6.mkv"/><Relationship Id="rId1" Type="http://schemas.microsoft.com/office/2007/relationships/media" Target="../media/media6.mkv"/><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ubtitle 21">
            <a:extLst>
              <a:ext uri="{FF2B5EF4-FFF2-40B4-BE49-F238E27FC236}">
                <a16:creationId xmlns:a16="http://schemas.microsoft.com/office/drawing/2014/main" id="{579E7833-5782-C340-A16A-44FABE08AD4D}"/>
              </a:ext>
            </a:extLst>
          </p:cNvPr>
          <p:cNvSpPr>
            <a:spLocks noGrp="1"/>
          </p:cNvSpPr>
          <p:nvPr>
            <p:ph type="subTitle" idx="1"/>
          </p:nvPr>
        </p:nvSpPr>
        <p:spPr>
          <a:xfrm>
            <a:off x="1585670" y="3766630"/>
            <a:ext cx="6007435" cy="1892826"/>
          </a:xfrm>
          <a:ln>
            <a:noFill/>
          </a:ln>
        </p:spPr>
        <p:txBody>
          <a:bodyPr/>
          <a:lstStyle/>
          <a:p>
            <a:pPr>
              <a:spcBef>
                <a:spcPts val="400"/>
              </a:spcBef>
            </a:pPr>
            <a:r>
              <a:rPr lang="en-US" sz="4800" dirty="0">
                <a:solidFill>
                  <a:srgbClr val="032939"/>
                </a:solidFill>
              </a:rPr>
              <a:t>Active Thermography</a:t>
            </a:r>
          </a:p>
          <a:p>
            <a:pPr>
              <a:spcBef>
                <a:spcPts val="400"/>
              </a:spcBef>
            </a:pPr>
            <a:r>
              <a:rPr lang="en-US" dirty="0">
                <a:solidFill>
                  <a:srgbClr val="032939"/>
                </a:solidFill>
              </a:rPr>
              <a:t>Nathan Trepal, nathan.trepal@nasa.gov</a:t>
            </a:r>
          </a:p>
          <a:p>
            <a:pPr>
              <a:spcBef>
                <a:spcPts val="400"/>
              </a:spcBef>
            </a:pPr>
            <a:r>
              <a:rPr lang="en-US" dirty="0">
                <a:solidFill>
                  <a:srgbClr val="032939"/>
                </a:solidFill>
              </a:rPr>
              <a:t>June 14, 2023</a:t>
            </a:r>
          </a:p>
          <a:p>
            <a:endParaRPr lang="en-US" dirty="0"/>
          </a:p>
        </p:txBody>
      </p:sp>
      <p:grpSp>
        <p:nvGrpSpPr>
          <p:cNvPr id="45" name="Group 44">
            <a:extLst>
              <a:ext uri="{FF2B5EF4-FFF2-40B4-BE49-F238E27FC236}">
                <a16:creationId xmlns:a16="http://schemas.microsoft.com/office/drawing/2014/main" id="{C018AAA9-9D38-974F-AE63-3824A8A01FF0}"/>
              </a:ext>
            </a:extLst>
          </p:cNvPr>
          <p:cNvGrpSpPr/>
          <p:nvPr/>
        </p:nvGrpSpPr>
        <p:grpSpPr>
          <a:xfrm>
            <a:off x="1681860" y="3197207"/>
            <a:ext cx="4995859" cy="580456"/>
            <a:chOff x="1699221" y="2912334"/>
            <a:chExt cx="6046692" cy="702550"/>
          </a:xfrm>
        </p:grpSpPr>
        <p:grpSp>
          <p:nvGrpSpPr>
            <p:cNvPr id="46" name="Group 45">
              <a:extLst>
                <a:ext uri="{FF2B5EF4-FFF2-40B4-BE49-F238E27FC236}">
                  <a16:creationId xmlns:a16="http://schemas.microsoft.com/office/drawing/2014/main" id="{30480CE9-9517-344A-BFBD-63E5A829D60D}"/>
                </a:ext>
              </a:extLst>
            </p:cNvPr>
            <p:cNvGrpSpPr/>
            <p:nvPr/>
          </p:nvGrpSpPr>
          <p:grpSpPr>
            <a:xfrm>
              <a:off x="1699221" y="2957583"/>
              <a:ext cx="2137419" cy="623959"/>
              <a:chOff x="2066926" y="3024188"/>
              <a:chExt cx="2849563" cy="831850"/>
            </a:xfrm>
            <a:solidFill>
              <a:srgbClr val="00CBFF"/>
            </a:solidFill>
          </p:grpSpPr>
          <p:sp>
            <p:nvSpPr>
              <p:cNvPr id="56" name="Freeform 6">
                <a:extLst>
                  <a:ext uri="{FF2B5EF4-FFF2-40B4-BE49-F238E27FC236}">
                    <a16:creationId xmlns:a16="http://schemas.microsoft.com/office/drawing/2014/main" id="{DC2BB023-D603-8D4C-A5FF-46BF9072DA92}"/>
                  </a:ext>
                </a:extLst>
              </p:cNvPr>
              <p:cNvSpPr>
                <a:spLocks/>
              </p:cNvSpPr>
              <p:nvPr/>
            </p:nvSpPr>
            <p:spPr bwMode="auto">
              <a:xfrm>
                <a:off x="2066926" y="3036888"/>
                <a:ext cx="646113" cy="803275"/>
              </a:xfrm>
              <a:custGeom>
                <a:avLst/>
                <a:gdLst>
                  <a:gd name="T0" fmla="*/ 354 w 407"/>
                  <a:gd name="T1" fmla="*/ 423 h 506"/>
                  <a:gd name="T2" fmla="*/ 352 w 407"/>
                  <a:gd name="T3" fmla="*/ 0 h 506"/>
                  <a:gd name="T4" fmla="*/ 407 w 407"/>
                  <a:gd name="T5" fmla="*/ 0 h 506"/>
                  <a:gd name="T6" fmla="*/ 407 w 407"/>
                  <a:gd name="T7" fmla="*/ 506 h 506"/>
                  <a:gd name="T8" fmla="*/ 352 w 407"/>
                  <a:gd name="T9" fmla="*/ 506 h 506"/>
                  <a:gd name="T10" fmla="*/ 53 w 407"/>
                  <a:gd name="T11" fmla="*/ 81 h 506"/>
                  <a:gd name="T12" fmla="*/ 53 w 407"/>
                  <a:gd name="T13" fmla="*/ 506 h 506"/>
                  <a:gd name="T14" fmla="*/ 0 w 407"/>
                  <a:gd name="T15" fmla="*/ 506 h 506"/>
                  <a:gd name="T16" fmla="*/ 0 w 407"/>
                  <a:gd name="T17" fmla="*/ 0 h 506"/>
                  <a:gd name="T18" fmla="*/ 57 w 407"/>
                  <a:gd name="T19" fmla="*/ 0 h 506"/>
                  <a:gd name="T20" fmla="*/ 354 w 407"/>
                  <a:gd name="T21" fmla="*/ 42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7" h="506">
                    <a:moveTo>
                      <a:pt x="354" y="423"/>
                    </a:moveTo>
                    <a:lnTo>
                      <a:pt x="352" y="0"/>
                    </a:lnTo>
                    <a:lnTo>
                      <a:pt x="407" y="0"/>
                    </a:lnTo>
                    <a:lnTo>
                      <a:pt x="407" y="506"/>
                    </a:lnTo>
                    <a:lnTo>
                      <a:pt x="352" y="506"/>
                    </a:lnTo>
                    <a:lnTo>
                      <a:pt x="53" y="81"/>
                    </a:lnTo>
                    <a:lnTo>
                      <a:pt x="53" y="506"/>
                    </a:lnTo>
                    <a:lnTo>
                      <a:pt x="0" y="506"/>
                    </a:lnTo>
                    <a:lnTo>
                      <a:pt x="0" y="0"/>
                    </a:lnTo>
                    <a:lnTo>
                      <a:pt x="57" y="0"/>
                    </a:lnTo>
                    <a:lnTo>
                      <a:pt x="354" y="4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7">
                <a:extLst>
                  <a:ext uri="{FF2B5EF4-FFF2-40B4-BE49-F238E27FC236}">
                    <a16:creationId xmlns:a16="http://schemas.microsoft.com/office/drawing/2014/main" id="{304C5C46-3347-D84D-B318-E6C1B5B195E1}"/>
                  </a:ext>
                </a:extLst>
              </p:cNvPr>
              <p:cNvSpPr>
                <a:spLocks noEditPoints="1"/>
              </p:cNvSpPr>
              <p:nvPr/>
            </p:nvSpPr>
            <p:spPr bwMode="auto">
              <a:xfrm>
                <a:off x="2805113" y="3036888"/>
                <a:ext cx="754063" cy="803275"/>
              </a:xfrm>
              <a:custGeom>
                <a:avLst/>
                <a:gdLst>
                  <a:gd name="T0" fmla="*/ 59 w 475"/>
                  <a:gd name="T1" fmla="*/ 506 h 506"/>
                  <a:gd name="T2" fmla="*/ 0 w 475"/>
                  <a:gd name="T3" fmla="*/ 506 h 506"/>
                  <a:gd name="T4" fmla="*/ 211 w 475"/>
                  <a:gd name="T5" fmla="*/ 0 h 506"/>
                  <a:gd name="T6" fmla="*/ 265 w 475"/>
                  <a:gd name="T7" fmla="*/ 0 h 506"/>
                  <a:gd name="T8" fmla="*/ 475 w 475"/>
                  <a:gd name="T9" fmla="*/ 506 h 506"/>
                  <a:gd name="T10" fmla="*/ 413 w 475"/>
                  <a:gd name="T11" fmla="*/ 506 h 506"/>
                  <a:gd name="T12" fmla="*/ 354 w 475"/>
                  <a:gd name="T13" fmla="*/ 364 h 506"/>
                  <a:gd name="T14" fmla="*/ 118 w 475"/>
                  <a:gd name="T15" fmla="*/ 364 h 506"/>
                  <a:gd name="T16" fmla="*/ 59 w 475"/>
                  <a:gd name="T17" fmla="*/ 506 h 506"/>
                  <a:gd name="T18" fmla="*/ 235 w 475"/>
                  <a:gd name="T19" fmla="*/ 63 h 506"/>
                  <a:gd name="T20" fmla="*/ 134 w 475"/>
                  <a:gd name="T21" fmla="*/ 318 h 506"/>
                  <a:gd name="T22" fmla="*/ 338 w 475"/>
                  <a:gd name="T23" fmla="*/ 318 h 506"/>
                  <a:gd name="T24" fmla="*/ 235 w 475"/>
                  <a:gd name="T25" fmla="*/ 6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5" h="506">
                    <a:moveTo>
                      <a:pt x="59" y="506"/>
                    </a:moveTo>
                    <a:lnTo>
                      <a:pt x="0" y="506"/>
                    </a:lnTo>
                    <a:lnTo>
                      <a:pt x="211" y="0"/>
                    </a:lnTo>
                    <a:lnTo>
                      <a:pt x="265" y="0"/>
                    </a:lnTo>
                    <a:lnTo>
                      <a:pt x="475" y="506"/>
                    </a:lnTo>
                    <a:lnTo>
                      <a:pt x="413" y="506"/>
                    </a:lnTo>
                    <a:lnTo>
                      <a:pt x="354" y="364"/>
                    </a:lnTo>
                    <a:lnTo>
                      <a:pt x="118" y="364"/>
                    </a:lnTo>
                    <a:lnTo>
                      <a:pt x="59" y="506"/>
                    </a:lnTo>
                    <a:close/>
                    <a:moveTo>
                      <a:pt x="235" y="63"/>
                    </a:moveTo>
                    <a:lnTo>
                      <a:pt x="134" y="318"/>
                    </a:lnTo>
                    <a:lnTo>
                      <a:pt x="338" y="318"/>
                    </a:lnTo>
                    <a:lnTo>
                      <a:pt x="23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8">
                <a:extLst>
                  <a:ext uri="{FF2B5EF4-FFF2-40B4-BE49-F238E27FC236}">
                    <a16:creationId xmlns:a16="http://schemas.microsoft.com/office/drawing/2014/main" id="{76995B8C-9DA1-7649-8F2B-203564230BEC}"/>
                  </a:ext>
                </a:extLst>
              </p:cNvPr>
              <p:cNvSpPr>
                <a:spLocks/>
              </p:cNvSpPr>
              <p:nvPr/>
            </p:nvSpPr>
            <p:spPr bwMode="auto">
              <a:xfrm>
                <a:off x="3608388" y="3024188"/>
                <a:ext cx="503238" cy="831850"/>
              </a:xfrm>
              <a:custGeom>
                <a:avLst/>
                <a:gdLst>
                  <a:gd name="T0" fmla="*/ 29 w 160"/>
                  <a:gd name="T1" fmla="*/ 189 h 265"/>
                  <a:gd name="T2" fmla="*/ 80 w 160"/>
                  <a:gd name="T3" fmla="*/ 240 h 265"/>
                  <a:gd name="T4" fmla="*/ 131 w 160"/>
                  <a:gd name="T5" fmla="*/ 192 h 265"/>
                  <a:gd name="T6" fmla="*/ 71 w 160"/>
                  <a:gd name="T7" fmla="*/ 138 h 265"/>
                  <a:gd name="T8" fmla="*/ 5 w 160"/>
                  <a:gd name="T9" fmla="*/ 70 h 265"/>
                  <a:gd name="T10" fmla="*/ 81 w 160"/>
                  <a:gd name="T11" fmla="*/ 0 h 265"/>
                  <a:gd name="T12" fmla="*/ 154 w 160"/>
                  <a:gd name="T13" fmla="*/ 66 h 265"/>
                  <a:gd name="T14" fmla="*/ 126 w 160"/>
                  <a:gd name="T15" fmla="*/ 66 h 265"/>
                  <a:gd name="T16" fmla="*/ 80 w 160"/>
                  <a:gd name="T17" fmla="*/ 24 h 265"/>
                  <a:gd name="T18" fmla="*/ 34 w 160"/>
                  <a:gd name="T19" fmla="*/ 68 h 265"/>
                  <a:gd name="T20" fmla="*/ 97 w 160"/>
                  <a:gd name="T21" fmla="*/ 120 h 265"/>
                  <a:gd name="T22" fmla="*/ 160 w 160"/>
                  <a:gd name="T23" fmla="*/ 190 h 265"/>
                  <a:gd name="T24" fmla="*/ 80 w 160"/>
                  <a:gd name="T25" fmla="*/ 265 h 265"/>
                  <a:gd name="T26" fmla="*/ 0 w 160"/>
                  <a:gd name="T27" fmla="*/ 189 h 265"/>
                  <a:gd name="T28" fmla="*/ 29 w 160"/>
                  <a:gd name="T29" fmla="*/ 18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265">
                    <a:moveTo>
                      <a:pt x="29" y="189"/>
                    </a:moveTo>
                    <a:cubicBezTo>
                      <a:pt x="33" y="231"/>
                      <a:pt x="64" y="240"/>
                      <a:pt x="80" y="240"/>
                    </a:cubicBezTo>
                    <a:cubicBezTo>
                      <a:pt x="107" y="240"/>
                      <a:pt x="131" y="220"/>
                      <a:pt x="131" y="192"/>
                    </a:cubicBezTo>
                    <a:cubicBezTo>
                      <a:pt x="131" y="156"/>
                      <a:pt x="100" y="148"/>
                      <a:pt x="71" y="138"/>
                    </a:cubicBezTo>
                    <a:cubicBezTo>
                      <a:pt x="50" y="132"/>
                      <a:pt x="5" y="119"/>
                      <a:pt x="5" y="70"/>
                    </a:cubicBezTo>
                    <a:cubicBezTo>
                      <a:pt x="5" y="25"/>
                      <a:pt x="42" y="0"/>
                      <a:pt x="81" y="0"/>
                    </a:cubicBezTo>
                    <a:cubicBezTo>
                      <a:pt x="113" y="0"/>
                      <a:pt x="150" y="17"/>
                      <a:pt x="154" y="66"/>
                    </a:cubicBezTo>
                    <a:cubicBezTo>
                      <a:pt x="126" y="66"/>
                      <a:pt x="126" y="66"/>
                      <a:pt x="126" y="66"/>
                    </a:cubicBezTo>
                    <a:cubicBezTo>
                      <a:pt x="123" y="49"/>
                      <a:pt x="114" y="24"/>
                      <a:pt x="80" y="24"/>
                    </a:cubicBezTo>
                    <a:cubicBezTo>
                      <a:pt x="55" y="24"/>
                      <a:pt x="34" y="41"/>
                      <a:pt x="34" y="68"/>
                    </a:cubicBezTo>
                    <a:cubicBezTo>
                      <a:pt x="33" y="99"/>
                      <a:pt x="59" y="106"/>
                      <a:pt x="97" y="120"/>
                    </a:cubicBezTo>
                    <a:cubicBezTo>
                      <a:pt x="121" y="129"/>
                      <a:pt x="160" y="142"/>
                      <a:pt x="160" y="190"/>
                    </a:cubicBezTo>
                    <a:cubicBezTo>
                      <a:pt x="160" y="231"/>
                      <a:pt x="128" y="265"/>
                      <a:pt x="80" y="265"/>
                    </a:cubicBezTo>
                    <a:cubicBezTo>
                      <a:pt x="37" y="265"/>
                      <a:pt x="2" y="238"/>
                      <a:pt x="0" y="189"/>
                    </a:cubicBezTo>
                    <a:lnTo>
                      <a:pt x="29"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9">
                <a:extLst>
                  <a:ext uri="{FF2B5EF4-FFF2-40B4-BE49-F238E27FC236}">
                    <a16:creationId xmlns:a16="http://schemas.microsoft.com/office/drawing/2014/main" id="{422F7D27-658B-1444-8E27-104EC2065D16}"/>
                  </a:ext>
                </a:extLst>
              </p:cNvPr>
              <p:cNvSpPr>
                <a:spLocks noEditPoints="1"/>
              </p:cNvSpPr>
              <p:nvPr/>
            </p:nvSpPr>
            <p:spPr bwMode="auto">
              <a:xfrm>
                <a:off x="4159251" y="3036888"/>
                <a:ext cx="757238" cy="803275"/>
              </a:xfrm>
              <a:custGeom>
                <a:avLst/>
                <a:gdLst>
                  <a:gd name="T0" fmla="*/ 61 w 477"/>
                  <a:gd name="T1" fmla="*/ 506 h 506"/>
                  <a:gd name="T2" fmla="*/ 0 w 477"/>
                  <a:gd name="T3" fmla="*/ 506 h 506"/>
                  <a:gd name="T4" fmla="*/ 212 w 477"/>
                  <a:gd name="T5" fmla="*/ 0 h 506"/>
                  <a:gd name="T6" fmla="*/ 267 w 477"/>
                  <a:gd name="T7" fmla="*/ 0 h 506"/>
                  <a:gd name="T8" fmla="*/ 477 w 477"/>
                  <a:gd name="T9" fmla="*/ 506 h 506"/>
                  <a:gd name="T10" fmla="*/ 415 w 477"/>
                  <a:gd name="T11" fmla="*/ 506 h 506"/>
                  <a:gd name="T12" fmla="*/ 356 w 477"/>
                  <a:gd name="T13" fmla="*/ 364 h 506"/>
                  <a:gd name="T14" fmla="*/ 119 w 477"/>
                  <a:gd name="T15" fmla="*/ 364 h 506"/>
                  <a:gd name="T16" fmla="*/ 61 w 477"/>
                  <a:gd name="T17" fmla="*/ 506 h 506"/>
                  <a:gd name="T18" fmla="*/ 237 w 477"/>
                  <a:gd name="T19" fmla="*/ 63 h 506"/>
                  <a:gd name="T20" fmla="*/ 136 w 477"/>
                  <a:gd name="T21" fmla="*/ 318 h 506"/>
                  <a:gd name="T22" fmla="*/ 338 w 477"/>
                  <a:gd name="T23" fmla="*/ 318 h 506"/>
                  <a:gd name="T24" fmla="*/ 237 w 477"/>
                  <a:gd name="T25" fmla="*/ 6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7" h="506">
                    <a:moveTo>
                      <a:pt x="61" y="506"/>
                    </a:moveTo>
                    <a:lnTo>
                      <a:pt x="0" y="506"/>
                    </a:lnTo>
                    <a:lnTo>
                      <a:pt x="212" y="0"/>
                    </a:lnTo>
                    <a:lnTo>
                      <a:pt x="267" y="0"/>
                    </a:lnTo>
                    <a:lnTo>
                      <a:pt x="477" y="506"/>
                    </a:lnTo>
                    <a:lnTo>
                      <a:pt x="415" y="506"/>
                    </a:lnTo>
                    <a:lnTo>
                      <a:pt x="356" y="364"/>
                    </a:lnTo>
                    <a:lnTo>
                      <a:pt x="119" y="364"/>
                    </a:lnTo>
                    <a:lnTo>
                      <a:pt x="61" y="506"/>
                    </a:lnTo>
                    <a:close/>
                    <a:moveTo>
                      <a:pt x="237" y="63"/>
                    </a:moveTo>
                    <a:lnTo>
                      <a:pt x="136" y="318"/>
                    </a:lnTo>
                    <a:lnTo>
                      <a:pt x="338" y="318"/>
                    </a:lnTo>
                    <a:lnTo>
                      <a:pt x="23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7" name="Group 46">
              <a:extLst>
                <a:ext uri="{FF2B5EF4-FFF2-40B4-BE49-F238E27FC236}">
                  <a16:creationId xmlns:a16="http://schemas.microsoft.com/office/drawing/2014/main" id="{30BA2370-92E9-D94F-8E5C-8B5B8842B559}"/>
                </a:ext>
              </a:extLst>
            </p:cNvPr>
            <p:cNvGrpSpPr/>
            <p:nvPr/>
          </p:nvGrpSpPr>
          <p:grpSpPr>
            <a:xfrm>
              <a:off x="3971196" y="2912334"/>
              <a:ext cx="3774717" cy="702550"/>
              <a:chOff x="5095876" y="2963863"/>
              <a:chExt cx="5032375" cy="936625"/>
            </a:xfrm>
          </p:grpSpPr>
          <p:sp>
            <p:nvSpPr>
              <p:cNvPr id="48" name="Freeform 10">
                <a:extLst>
                  <a:ext uri="{FF2B5EF4-FFF2-40B4-BE49-F238E27FC236}">
                    <a16:creationId xmlns:a16="http://schemas.microsoft.com/office/drawing/2014/main" id="{F4B4D52E-5449-684A-945E-14F411FBEB97}"/>
                  </a:ext>
                </a:extLst>
              </p:cNvPr>
              <p:cNvSpPr>
                <a:spLocks/>
              </p:cNvSpPr>
              <p:nvPr/>
            </p:nvSpPr>
            <p:spPr bwMode="auto">
              <a:xfrm>
                <a:off x="5095876" y="3040063"/>
                <a:ext cx="446088" cy="800100"/>
              </a:xfrm>
              <a:custGeom>
                <a:avLst/>
                <a:gdLst>
                  <a:gd name="T0" fmla="*/ 0 w 281"/>
                  <a:gd name="T1" fmla="*/ 0 h 504"/>
                  <a:gd name="T2" fmla="*/ 281 w 281"/>
                  <a:gd name="T3" fmla="*/ 0 h 504"/>
                  <a:gd name="T4" fmla="*/ 281 w 281"/>
                  <a:gd name="T5" fmla="*/ 49 h 504"/>
                  <a:gd name="T6" fmla="*/ 55 w 281"/>
                  <a:gd name="T7" fmla="*/ 49 h 504"/>
                  <a:gd name="T8" fmla="*/ 55 w 281"/>
                  <a:gd name="T9" fmla="*/ 223 h 504"/>
                  <a:gd name="T10" fmla="*/ 279 w 281"/>
                  <a:gd name="T11" fmla="*/ 223 h 504"/>
                  <a:gd name="T12" fmla="*/ 279 w 281"/>
                  <a:gd name="T13" fmla="*/ 275 h 504"/>
                  <a:gd name="T14" fmla="*/ 55 w 281"/>
                  <a:gd name="T15" fmla="*/ 275 h 504"/>
                  <a:gd name="T16" fmla="*/ 55 w 281"/>
                  <a:gd name="T17" fmla="*/ 455 h 504"/>
                  <a:gd name="T18" fmla="*/ 281 w 281"/>
                  <a:gd name="T19" fmla="*/ 455 h 504"/>
                  <a:gd name="T20" fmla="*/ 281 w 281"/>
                  <a:gd name="T21" fmla="*/ 504 h 504"/>
                  <a:gd name="T22" fmla="*/ 0 w 281"/>
                  <a:gd name="T23" fmla="*/ 504 h 504"/>
                  <a:gd name="T24" fmla="*/ 0 w 281"/>
                  <a:gd name="T25"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1" h="504">
                    <a:moveTo>
                      <a:pt x="0" y="0"/>
                    </a:moveTo>
                    <a:lnTo>
                      <a:pt x="281" y="0"/>
                    </a:lnTo>
                    <a:lnTo>
                      <a:pt x="281" y="49"/>
                    </a:lnTo>
                    <a:lnTo>
                      <a:pt x="55" y="49"/>
                    </a:lnTo>
                    <a:lnTo>
                      <a:pt x="55" y="223"/>
                    </a:lnTo>
                    <a:lnTo>
                      <a:pt x="279" y="223"/>
                    </a:lnTo>
                    <a:lnTo>
                      <a:pt x="279" y="275"/>
                    </a:lnTo>
                    <a:lnTo>
                      <a:pt x="55" y="275"/>
                    </a:lnTo>
                    <a:lnTo>
                      <a:pt x="55" y="455"/>
                    </a:lnTo>
                    <a:lnTo>
                      <a:pt x="281" y="455"/>
                    </a:lnTo>
                    <a:lnTo>
                      <a:pt x="281" y="504"/>
                    </a:lnTo>
                    <a:lnTo>
                      <a:pt x="0" y="50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1">
                <a:extLst>
                  <a:ext uri="{FF2B5EF4-FFF2-40B4-BE49-F238E27FC236}">
                    <a16:creationId xmlns:a16="http://schemas.microsoft.com/office/drawing/2014/main" id="{96AB7390-1954-5E4D-B02D-B53B5D27F25B}"/>
                  </a:ext>
                </a:extLst>
              </p:cNvPr>
              <p:cNvSpPr>
                <a:spLocks/>
              </p:cNvSpPr>
              <p:nvPr/>
            </p:nvSpPr>
            <p:spPr bwMode="auto">
              <a:xfrm>
                <a:off x="5622926" y="3040063"/>
                <a:ext cx="654050" cy="800100"/>
              </a:xfrm>
              <a:custGeom>
                <a:avLst/>
                <a:gdLst>
                  <a:gd name="T0" fmla="*/ 172 w 412"/>
                  <a:gd name="T1" fmla="*/ 243 h 504"/>
                  <a:gd name="T2" fmla="*/ 10 w 412"/>
                  <a:gd name="T3" fmla="*/ 0 h 504"/>
                  <a:gd name="T4" fmla="*/ 75 w 412"/>
                  <a:gd name="T5" fmla="*/ 0 h 504"/>
                  <a:gd name="T6" fmla="*/ 206 w 412"/>
                  <a:gd name="T7" fmla="*/ 199 h 504"/>
                  <a:gd name="T8" fmla="*/ 337 w 412"/>
                  <a:gd name="T9" fmla="*/ 0 h 504"/>
                  <a:gd name="T10" fmla="*/ 400 w 412"/>
                  <a:gd name="T11" fmla="*/ 0 h 504"/>
                  <a:gd name="T12" fmla="*/ 238 w 412"/>
                  <a:gd name="T13" fmla="*/ 243 h 504"/>
                  <a:gd name="T14" fmla="*/ 412 w 412"/>
                  <a:gd name="T15" fmla="*/ 504 h 504"/>
                  <a:gd name="T16" fmla="*/ 348 w 412"/>
                  <a:gd name="T17" fmla="*/ 504 h 504"/>
                  <a:gd name="T18" fmla="*/ 204 w 412"/>
                  <a:gd name="T19" fmla="*/ 285 h 504"/>
                  <a:gd name="T20" fmla="*/ 61 w 412"/>
                  <a:gd name="T21" fmla="*/ 504 h 504"/>
                  <a:gd name="T22" fmla="*/ 0 w 412"/>
                  <a:gd name="T23" fmla="*/ 504 h 504"/>
                  <a:gd name="T24" fmla="*/ 172 w 412"/>
                  <a:gd name="T25" fmla="*/ 24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2" h="504">
                    <a:moveTo>
                      <a:pt x="172" y="243"/>
                    </a:moveTo>
                    <a:lnTo>
                      <a:pt x="10" y="0"/>
                    </a:lnTo>
                    <a:lnTo>
                      <a:pt x="75" y="0"/>
                    </a:lnTo>
                    <a:lnTo>
                      <a:pt x="206" y="199"/>
                    </a:lnTo>
                    <a:lnTo>
                      <a:pt x="337" y="0"/>
                    </a:lnTo>
                    <a:lnTo>
                      <a:pt x="400" y="0"/>
                    </a:lnTo>
                    <a:lnTo>
                      <a:pt x="238" y="243"/>
                    </a:lnTo>
                    <a:lnTo>
                      <a:pt x="412" y="504"/>
                    </a:lnTo>
                    <a:lnTo>
                      <a:pt x="348" y="504"/>
                    </a:lnTo>
                    <a:lnTo>
                      <a:pt x="204" y="285"/>
                    </a:lnTo>
                    <a:lnTo>
                      <a:pt x="61" y="504"/>
                    </a:lnTo>
                    <a:lnTo>
                      <a:pt x="0" y="504"/>
                    </a:lnTo>
                    <a:lnTo>
                      <a:pt x="172" y="2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2">
                <a:extLst>
                  <a:ext uri="{FF2B5EF4-FFF2-40B4-BE49-F238E27FC236}">
                    <a16:creationId xmlns:a16="http://schemas.microsoft.com/office/drawing/2014/main" id="{01FB9ECA-9739-074D-8180-E5D7C99961B6}"/>
                  </a:ext>
                </a:extLst>
              </p:cNvPr>
              <p:cNvSpPr>
                <a:spLocks noEditPoints="1"/>
              </p:cNvSpPr>
              <p:nvPr/>
            </p:nvSpPr>
            <p:spPr bwMode="auto">
              <a:xfrm>
                <a:off x="6373813" y="3040063"/>
                <a:ext cx="512763" cy="800100"/>
              </a:xfrm>
              <a:custGeom>
                <a:avLst/>
                <a:gdLst>
                  <a:gd name="T0" fmla="*/ 68 w 163"/>
                  <a:gd name="T1" fmla="*/ 0 h 255"/>
                  <a:gd name="T2" fmla="*/ 136 w 163"/>
                  <a:gd name="T3" fmla="*/ 16 h 255"/>
                  <a:gd name="T4" fmla="*/ 163 w 163"/>
                  <a:gd name="T5" fmla="*/ 77 h 255"/>
                  <a:gd name="T6" fmla="*/ 137 w 163"/>
                  <a:gd name="T7" fmla="*/ 137 h 255"/>
                  <a:gd name="T8" fmla="*/ 70 w 163"/>
                  <a:gd name="T9" fmla="*/ 154 h 255"/>
                  <a:gd name="T10" fmla="*/ 29 w 163"/>
                  <a:gd name="T11" fmla="*/ 154 h 255"/>
                  <a:gd name="T12" fmla="*/ 29 w 163"/>
                  <a:gd name="T13" fmla="*/ 255 h 255"/>
                  <a:gd name="T14" fmla="*/ 0 w 163"/>
                  <a:gd name="T15" fmla="*/ 255 h 255"/>
                  <a:gd name="T16" fmla="*/ 0 w 163"/>
                  <a:gd name="T17" fmla="*/ 0 h 255"/>
                  <a:gd name="T18" fmla="*/ 68 w 163"/>
                  <a:gd name="T19" fmla="*/ 0 h 255"/>
                  <a:gd name="T20" fmla="*/ 29 w 163"/>
                  <a:gd name="T21" fmla="*/ 129 h 255"/>
                  <a:gd name="T22" fmla="*/ 70 w 163"/>
                  <a:gd name="T23" fmla="*/ 129 h 255"/>
                  <a:gd name="T24" fmla="*/ 117 w 163"/>
                  <a:gd name="T25" fmla="*/ 119 h 255"/>
                  <a:gd name="T26" fmla="*/ 136 w 163"/>
                  <a:gd name="T27" fmla="*/ 77 h 255"/>
                  <a:gd name="T28" fmla="*/ 116 w 163"/>
                  <a:gd name="T29" fmla="*/ 35 h 255"/>
                  <a:gd name="T30" fmla="*/ 69 w 163"/>
                  <a:gd name="T31" fmla="*/ 25 h 255"/>
                  <a:gd name="T32" fmla="*/ 29 w 163"/>
                  <a:gd name="T33" fmla="*/ 25 h 255"/>
                  <a:gd name="T34" fmla="*/ 29 w 163"/>
                  <a:gd name="T35" fmla="*/ 129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255">
                    <a:moveTo>
                      <a:pt x="68" y="0"/>
                    </a:moveTo>
                    <a:cubicBezTo>
                      <a:pt x="103" y="0"/>
                      <a:pt x="120" y="4"/>
                      <a:pt x="136" y="16"/>
                    </a:cubicBezTo>
                    <a:cubicBezTo>
                      <a:pt x="153" y="29"/>
                      <a:pt x="163" y="53"/>
                      <a:pt x="163" y="77"/>
                    </a:cubicBezTo>
                    <a:cubicBezTo>
                      <a:pt x="163" y="101"/>
                      <a:pt x="153" y="125"/>
                      <a:pt x="137" y="137"/>
                    </a:cubicBezTo>
                    <a:cubicBezTo>
                      <a:pt x="120" y="150"/>
                      <a:pt x="103" y="154"/>
                      <a:pt x="70" y="154"/>
                    </a:cubicBezTo>
                    <a:cubicBezTo>
                      <a:pt x="29" y="154"/>
                      <a:pt x="29" y="154"/>
                      <a:pt x="29" y="154"/>
                    </a:cubicBezTo>
                    <a:cubicBezTo>
                      <a:pt x="29" y="255"/>
                      <a:pt x="29" y="255"/>
                      <a:pt x="29" y="255"/>
                    </a:cubicBezTo>
                    <a:cubicBezTo>
                      <a:pt x="0" y="255"/>
                      <a:pt x="0" y="255"/>
                      <a:pt x="0" y="255"/>
                    </a:cubicBezTo>
                    <a:cubicBezTo>
                      <a:pt x="0" y="0"/>
                      <a:pt x="0" y="0"/>
                      <a:pt x="0" y="0"/>
                    </a:cubicBezTo>
                    <a:lnTo>
                      <a:pt x="68" y="0"/>
                    </a:lnTo>
                    <a:close/>
                    <a:moveTo>
                      <a:pt x="29" y="129"/>
                    </a:moveTo>
                    <a:cubicBezTo>
                      <a:pt x="70" y="129"/>
                      <a:pt x="70" y="129"/>
                      <a:pt x="70" y="129"/>
                    </a:cubicBezTo>
                    <a:cubicBezTo>
                      <a:pt x="91" y="129"/>
                      <a:pt x="104" y="127"/>
                      <a:pt x="117" y="119"/>
                    </a:cubicBezTo>
                    <a:cubicBezTo>
                      <a:pt x="128" y="111"/>
                      <a:pt x="136" y="95"/>
                      <a:pt x="136" y="77"/>
                    </a:cubicBezTo>
                    <a:cubicBezTo>
                      <a:pt x="136" y="59"/>
                      <a:pt x="128" y="43"/>
                      <a:pt x="116" y="35"/>
                    </a:cubicBezTo>
                    <a:cubicBezTo>
                      <a:pt x="104" y="27"/>
                      <a:pt x="91" y="25"/>
                      <a:pt x="69" y="25"/>
                    </a:cubicBezTo>
                    <a:cubicBezTo>
                      <a:pt x="29" y="25"/>
                      <a:pt x="29" y="25"/>
                      <a:pt x="29" y="25"/>
                    </a:cubicBezTo>
                    <a:lnTo>
                      <a:pt x="29" y="1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13">
                <a:extLst>
                  <a:ext uri="{FF2B5EF4-FFF2-40B4-BE49-F238E27FC236}">
                    <a16:creationId xmlns:a16="http://schemas.microsoft.com/office/drawing/2014/main" id="{E5A61903-E410-814E-9AB1-C8BD6B196273}"/>
                  </a:ext>
                </a:extLst>
              </p:cNvPr>
              <p:cNvSpPr>
                <a:spLocks/>
              </p:cNvSpPr>
              <p:nvPr/>
            </p:nvSpPr>
            <p:spPr bwMode="auto">
              <a:xfrm>
                <a:off x="6980238" y="3040063"/>
                <a:ext cx="396875" cy="800100"/>
              </a:xfrm>
              <a:custGeom>
                <a:avLst/>
                <a:gdLst>
                  <a:gd name="T0" fmla="*/ 0 w 250"/>
                  <a:gd name="T1" fmla="*/ 0 h 504"/>
                  <a:gd name="T2" fmla="*/ 58 w 250"/>
                  <a:gd name="T3" fmla="*/ 0 h 504"/>
                  <a:gd name="T4" fmla="*/ 58 w 250"/>
                  <a:gd name="T5" fmla="*/ 455 h 504"/>
                  <a:gd name="T6" fmla="*/ 250 w 250"/>
                  <a:gd name="T7" fmla="*/ 455 h 504"/>
                  <a:gd name="T8" fmla="*/ 250 w 250"/>
                  <a:gd name="T9" fmla="*/ 504 h 504"/>
                  <a:gd name="T10" fmla="*/ 0 w 250"/>
                  <a:gd name="T11" fmla="*/ 504 h 504"/>
                  <a:gd name="T12" fmla="*/ 0 w 250"/>
                  <a:gd name="T13" fmla="*/ 0 h 504"/>
                </a:gdLst>
                <a:ahLst/>
                <a:cxnLst>
                  <a:cxn ang="0">
                    <a:pos x="T0" y="T1"/>
                  </a:cxn>
                  <a:cxn ang="0">
                    <a:pos x="T2" y="T3"/>
                  </a:cxn>
                  <a:cxn ang="0">
                    <a:pos x="T4" y="T5"/>
                  </a:cxn>
                  <a:cxn ang="0">
                    <a:pos x="T6" y="T7"/>
                  </a:cxn>
                  <a:cxn ang="0">
                    <a:pos x="T8" y="T9"/>
                  </a:cxn>
                  <a:cxn ang="0">
                    <a:pos x="T10" y="T11"/>
                  </a:cxn>
                  <a:cxn ang="0">
                    <a:pos x="T12" y="T13"/>
                  </a:cxn>
                </a:cxnLst>
                <a:rect l="0" t="0" r="r" b="b"/>
                <a:pathLst>
                  <a:path w="250" h="504">
                    <a:moveTo>
                      <a:pt x="0" y="0"/>
                    </a:moveTo>
                    <a:lnTo>
                      <a:pt x="58" y="0"/>
                    </a:lnTo>
                    <a:lnTo>
                      <a:pt x="58" y="455"/>
                    </a:lnTo>
                    <a:lnTo>
                      <a:pt x="250" y="455"/>
                    </a:lnTo>
                    <a:lnTo>
                      <a:pt x="250" y="504"/>
                    </a:lnTo>
                    <a:lnTo>
                      <a:pt x="0" y="50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14">
                <a:extLst>
                  <a:ext uri="{FF2B5EF4-FFF2-40B4-BE49-F238E27FC236}">
                    <a16:creationId xmlns:a16="http://schemas.microsoft.com/office/drawing/2014/main" id="{B400238E-6D40-5F4B-A87E-CFD173737595}"/>
                  </a:ext>
                </a:extLst>
              </p:cNvPr>
              <p:cNvSpPr>
                <a:spLocks/>
              </p:cNvSpPr>
              <p:nvPr/>
            </p:nvSpPr>
            <p:spPr bwMode="auto">
              <a:xfrm>
                <a:off x="8447088" y="3040063"/>
                <a:ext cx="547688" cy="800100"/>
              </a:xfrm>
              <a:custGeom>
                <a:avLst/>
                <a:gdLst>
                  <a:gd name="T0" fmla="*/ 0 w 174"/>
                  <a:gd name="T1" fmla="*/ 0 h 255"/>
                  <a:gd name="T2" fmla="*/ 67 w 174"/>
                  <a:gd name="T3" fmla="*/ 0 h 255"/>
                  <a:gd name="T4" fmla="*/ 139 w 174"/>
                  <a:gd name="T5" fmla="*/ 13 h 255"/>
                  <a:gd name="T6" fmla="*/ 173 w 174"/>
                  <a:gd name="T7" fmla="*/ 81 h 255"/>
                  <a:gd name="T8" fmla="*/ 158 w 174"/>
                  <a:gd name="T9" fmla="*/ 131 h 255"/>
                  <a:gd name="T10" fmla="*/ 101 w 174"/>
                  <a:gd name="T11" fmla="*/ 159 h 255"/>
                  <a:gd name="T12" fmla="*/ 165 w 174"/>
                  <a:gd name="T13" fmla="*/ 255 h 255"/>
                  <a:gd name="T14" fmla="*/ 134 w 174"/>
                  <a:gd name="T15" fmla="*/ 255 h 255"/>
                  <a:gd name="T16" fmla="*/ 62 w 174"/>
                  <a:gd name="T17" fmla="*/ 143 h 255"/>
                  <a:gd name="T18" fmla="*/ 70 w 174"/>
                  <a:gd name="T19" fmla="*/ 143 h 255"/>
                  <a:gd name="T20" fmla="*/ 126 w 174"/>
                  <a:gd name="T21" fmla="*/ 130 h 255"/>
                  <a:gd name="T22" fmla="*/ 146 w 174"/>
                  <a:gd name="T23" fmla="*/ 83 h 255"/>
                  <a:gd name="T24" fmla="*/ 121 w 174"/>
                  <a:gd name="T25" fmla="*/ 34 h 255"/>
                  <a:gd name="T26" fmla="*/ 69 w 174"/>
                  <a:gd name="T27" fmla="*/ 25 h 255"/>
                  <a:gd name="T28" fmla="*/ 29 w 174"/>
                  <a:gd name="T29" fmla="*/ 25 h 255"/>
                  <a:gd name="T30" fmla="*/ 29 w 174"/>
                  <a:gd name="T31" fmla="*/ 255 h 255"/>
                  <a:gd name="T32" fmla="*/ 0 w 174"/>
                  <a:gd name="T33" fmla="*/ 255 h 255"/>
                  <a:gd name="T34" fmla="*/ 0 w 174"/>
                  <a:gd name="T35"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4" h="255">
                    <a:moveTo>
                      <a:pt x="0" y="0"/>
                    </a:moveTo>
                    <a:cubicBezTo>
                      <a:pt x="67" y="0"/>
                      <a:pt x="67" y="0"/>
                      <a:pt x="67" y="0"/>
                    </a:cubicBezTo>
                    <a:cubicBezTo>
                      <a:pt x="107" y="0"/>
                      <a:pt x="125" y="4"/>
                      <a:pt x="139" y="13"/>
                    </a:cubicBezTo>
                    <a:cubicBezTo>
                      <a:pt x="159" y="25"/>
                      <a:pt x="173" y="52"/>
                      <a:pt x="173" y="81"/>
                    </a:cubicBezTo>
                    <a:cubicBezTo>
                      <a:pt x="174" y="99"/>
                      <a:pt x="169" y="117"/>
                      <a:pt x="158" y="131"/>
                    </a:cubicBezTo>
                    <a:cubicBezTo>
                      <a:pt x="143" y="152"/>
                      <a:pt x="125" y="157"/>
                      <a:pt x="101" y="159"/>
                    </a:cubicBezTo>
                    <a:cubicBezTo>
                      <a:pt x="165" y="255"/>
                      <a:pt x="165" y="255"/>
                      <a:pt x="165" y="255"/>
                    </a:cubicBezTo>
                    <a:cubicBezTo>
                      <a:pt x="134" y="255"/>
                      <a:pt x="134" y="255"/>
                      <a:pt x="134" y="255"/>
                    </a:cubicBezTo>
                    <a:cubicBezTo>
                      <a:pt x="62" y="143"/>
                      <a:pt x="62" y="143"/>
                      <a:pt x="62" y="143"/>
                    </a:cubicBezTo>
                    <a:cubicBezTo>
                      <a:pt x="70" y="143"/>
                      <a:pt x="70" y="143"/>
                      <a:pt x="70" y="143"/>
                    </a:cubicBezTo>
                    <a:cubicBezTo>
                      <a:pt x="88" y="143"/>
                      <a:pt x="113" y="143"/>
                      <a:pt x="126" y="130"/>
                    </a:cubicBezTo>
                    <a:cubicBezTo>
                      <a:pt x="140" y="117"/>
                      <a:pt x="146" y="102"/>
                      <a:pt x="146" y="83"/>
                    </a:cubicBezTo>
                    <a:cubicBezTo>
                      <a:pt x="146" y="64"/>
                      <a:pt x="136" y="44"/>
                      <a:pt x="121" y="34"/>
                    </a:cubicBezTo>
                    <a:cubicBezTo>
                      <a:pt x="108" y="26"/>
                      <a:pt x="92" y="25"/>
                      <a:pt x="69" y="25"/>
                    </a:cubicBezTo>
                    <a:cubicBezTo>
                      <a:pt x="29" y="25"/>
                      <a:pt x="29" y="25"/>
                      <a:pt x="29" y="25"/>
                    </a:cubicBezTo>
                    <a:cubicBezTo>
                      <a:pt x="29" y="255"/>
                      <a:pt x="29" y="255"/>
                      <a:pt x="29" y="255"/>
                    </a:cubicBezTo>
                    <a:cubicBezTo>
                      <a:pt x="0" y="255"/>
                      <a:pt x="0" y="255"/>
                      <a:pt x="0" y="255"/>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5">
                <a:extLst>
                  <a:ext uri="{FF2B5EF4-FFF2-40B4-BE49-F238E27FC236}">
                    <a16:creationId xmlns:a16="http://schemas.microsoft.com/office/drawing/2014/main" id="{263AF6C4-FFD9-6F48-8A19-6EE43E8CF9B5}"/>
                  </a:ext>
                </a:extLst>
              </p:cNvPr>
              <p:cNvSpPr>
                <a:spLocks/>
              </p:cNvSpPr>
              <p:nvPr/>
            </p:nvSpPr>
            <p:spPr bwMode="auto">
              <a:xfrm>
                <a:off x="9082088" y="3040063"/>
                <a:ext cx="446088" cy="800100"/>
              </a:xfrm>
              <a:custGeom>
                <a:avLst/>
                <a:gdLst>
                  <a:gd name="T0" fmla="*/ 0 w 281"/>
                  <a:gd name="T1" fmla="*/ 0 h 504"/>
                  <a:gd name="T2" fmla="*/ 281 w 281"/>
                  <a:gd name="T3" fmla="*/ 0 h 504"/>
                  <a:gd name="T4" fmla="*/ 281 w 281"/>
                  <a:gd name="T5" fmla="*/ 49 h 504"/>
                  <a:gd name="T6" fmla="*/ 56 w 281"/>
                  <a:gd name="T7" fmla="*/ 49 h 504"/>
                  <a:gd name="T8" fmla="*/ 56 w 281"/>
                  <a:gd name="T9" fmla="*/ 223 h 504"/>
                  <a:gd name="T10" fmla="*/ 279 w 281"/>
                  <a:gd name="T11" fmla="*/ 223 h 504"/>
                  <a:gd name="T12" fmla="*/ 279 w 281"/>
                  <a:gd name="T13" fmla="*/ 275 h 504"/>
                  <a:gd name="T14" fmla="*/ 56 w 281"/>
                  <a:gd name="T15" fmla="*/ 275 h 504"/>
                  <a:gd name="T16" fmla="*/ 56 w 281"/>
                  <a:gd name="T17" fmla="*/ 455 h 504"/>
                  <a:gd name="T18" fmla="*/ 281 w 281"/>
                  <a:gd name="T19" fmla="*/ 455 h 504"/>
                  <a:gd name="T20" fmla="*/ 281 w 281"/>
                  <a:gd name="T21" fmla="*/ 504 h 504"/>
                  <a:gd name="T22" fmla="*/ 0 w 281"/>
                  <a:gd name="T23" fmla="*/ 504 h 504"/>
                  <a:gd name="T24" fmla="*/ 0 w 281"/>
                  <a:gd name="T25"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1" h="504">
                    <a:moveTo>
                      <a:pt x="0" y="0"/>
                    </a:moveTo>
                    <a:lnTo>
                      <a:pt x="281" y="0"/>
                    </a:lnTo>
                    <a:lnTo>
                      <a:pt x="281" y="49"/>
                    </a:lnTo>
                    <a:lnTo>
                      <a:pt x="56" y="49"/>
                    </a:lnTo>
                    <a:lnTo>
                      <a:pt x="56" y="223"/>
                    </a:lnTo>
                    <a:lnTo>
                      <a:pt x="279" y="223"/>
                    </a:lnTo>
                    <a:lnTo>
                      <a:pt x="279" y="275"/>
                    </a:lnTo>
                    <a:lnTo>
                      <a:pt x="56" y="275"/>
                    </a:lnTo>
                    <a:lnTo>
                      <a:pt x="56" y="455"/>
                    </a:lnTo>
                    <a:lnTo>
                      <a:pt x="281" y="455"/>
                    </a:lnTo>
                    <a:lnTo>
                      <a:pt x="281" y="504"/>
                    </a:lnTo>
                    <a:lnTo>
                      <a:pt x="0" y="50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6">
                <a:extLst>
                  <a:ext uri="{FF2B5EF4-FFF2-40B4-BE49-F238E27FC236}">
                    <a16:creationId xmlns:a16="http://schemas.microsoft.com/office/drawing/2014/main" id="{837BBD95-3DDB-A843-8043-666615AA5C25}"/>
                  </a:ext>
                </a:extLst>
              </p:cNvPr>
              <p:cNvSpPr>
                <a:spLocks/>
              </p:cNvSpPr>
              <p:nvPr/>
            </p:nvSpPr>
            <p:spPr bwMode="auto">
              <a:xfrm>
                <a:off x="7423151" y="2963863"/>
                <a:ext cx="936625" cy="936625"/>
              </a:xfrm>
              <a:custGeom>
                <a:avLst/>
                <a:gdLst>
                  <a:gd name="T0" fmla="*/ 149 w 298"/>
                  <a:gd name="T1" fmla="*/ 0 h 298"/>
                  <a:gd name="T2" fmla="*/ 140 w 298"/>
                  <a:gd name="T3" fmla="*/ 1 h 298"/>
                  <a:gd name="T4" fmla="*/ 266 w 298"/>
                  <a:gd name="T5" fmla="*/ 133 h 298"/>
                  <a:gd name="T6" fmla="*/ 134 w 298"/>
                  <a:gd name="T7" fmla="*/ 265 h 298"/>
                  <a:gd name="T8" fmla="*/ 1 w 298"/>
                  <a:gd name="T9" fmla="*/ 133 h 298"/>
                  <a:gd name="T10" fmla="*/ 2 w 298"/>
                  <a:gd name="T11" fmla="*/ 126 h 298"/>
                  <a:gd name="T12" fmla="*/ 0 w 298"/>
                  <a:gd name="T13" fmla="*/ 149 h 298"/>
                  <a:gd name="T14" fmla="*/ 149 w 298"/>
                  <a:gd name="T15" fmla="*/ 298 h 298"/>
                  <a:gd name="T16" fmla="*/ 298 w 298"/>
                  <a:gd name="T17" fmla="*/ 149 h 298"/>
                  <a:gd name="T18" fmla="*/ 149 w 298"/>
                  <a:gd name="T1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8" h="298">
                    <a:moveTo>
                      <a:pt x="149" y="0"/>
                    </a:moveTo>
                    <a:cubicBezTo>
                      <a:pt x="146" y="0"/>
                      <a:pt x="143" y="0"/>
                      <a:pt x="140" y="1"/>
                    </a:cubicBezTo>
                    <a:cubicBezTo>
                      <a:pt x="210" y="4"/>
                      <a:pt x="266" y="62"/>
                      <a:pt x="266" y="133"/>
                    </a:cubicBezTo>
                    <a:cubicBezTo>
                      <a:pt x="266" y="206"/>
                      <a:pt x="207" y="265"/>
                      <a:pt x="134" y="265"/>
                    </a:cubicBezTo>
                    <a:cubicBezTo>
                      <a:pt x="61" y="265"/>
                      <a:pt x="1" y="206"/>
                      <a:pt x="1" y="133"/>
                    </a:cubicBezTo>
                    <a:cubicBezTo>
                      <a:pt x="1" y="130"/>
                      <a:pt x="1" y="128"/>
                      <a:pt x="2" y="126"/>
                    </a:cubicBezTo>
                    <a:cubicBezTo>
                      <a:pt x="0" y="134"/>
                      <a:pt x="0" y="141"/>
                      <a:pt x="0" y="149"/>
                    </a:cubicBezTo>
                    <a:cubicBezTo>
                      <a:pt x="0" y="232"/>
                      <a:pt x="66" y="298"/>
                      <a:pt x="149" y="298"/>
                    </a:cubicBezTo>
                    <a:cubicBezTo>
                      <a:pt x="231" y="298"/>
                      <a:pt x="298" y="232"/>
                      <a:pt x="298" y="149"/>
                    </a:cubicBezTo>
                    <a:cubicBezTo>
                      <a:pt x="298" y="67"/>
                      <a:pt x="231" y="0"/>
                      <a:pt x="14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17">
                <a:extLst>
                  <a:ext uri="{FF2B5EF4-FFF2-40B4-BE49-F238E27FC236}">
                    <a16:creationId xmlns:a16="http://schemas.microsoft.com/office/drawing/2014/main" id="{005167E9-A777-0747-AFFF-EBC628C12656}"/>
                  </a:ext>
                </a:extLst>
              </p:cNvPr>
              <p:cNvSpPr>
                <a:spLocks/>
              </p:cNvSpPr>
              <p:nvPr/>
            </p:nvSpPr>
            <p:spPr bwMode="auto">
              <a:xfrm>
                <a:off x="9632951" y="3027363"/>
                <a:ext cx="495300" cy="822325"/>
              </a:xfrm>
              <a:custGeom>
                <a:avLst/>
                <a:gdLst>
                  <a:gd name="T0" fmla="*/ 29 w 158"/>
                  <a:gd name="T1" fmla="*/ 187 h 262"/>
                  <a:gd name="T2" fmla="*/ 79 w 158"/>
                  <a:gd name="T3" fmla="*/ 238 h 262"/>
                  <a:gd name="T4" fmla="*/ 130 w 158"/>
                  <a:gd name="T5" fmla="*/ 190 h 262"/>
                  <a:gd name="T6" fmla="*/ 70 w 158"/>
                  <a:gd name="T7" fmla="*/ 137 h 262"/>
                  <a:gd name="T8" fmla="*/ 5 w 158"/>
                  <a:gd name="T9" fmla="*/ 70 h 262"/>
                  <a:gd name="T10" fmla="*/ 81 w 158"/>
                  <a:gd name="T11" fmla="*/ 0 h 262"/>
                  <a:gd name="T12" fmla="*/ 153 w 158"/>
                  <a:gd name="T13" fmla="*/ 66 h 262"/>
                  <a:gd name="T14" fmla="*/ 124 w 158"/>
                  <a:gd name="T15" fmla="*/ 66 h 262"/>
                  <a:gd name="T16" fmla="*/ 80 w 158"/>
                  <a:gd name="T17" fmla="*/ 24 h 262"/>
                  <a:gd name="T18" fmla="*/ 33 w 158"/>
                  <a:gd name="T19" fmla="*/ 68 h 262"/>
                  <a:gd name="T20" fmla="*/ 96 w 158"/>
                  <a:gd name="T21" fmla="*/ 119 h 262"/>
                  <a:gd name="T22" fmla="*/ 158 w 158"/>
                  <a:gd name="T23" fmla="*/ 188 h 262"/>
                  <a:gd name="T24" fmla="*/ 80 w 158"/>
                  <a:gd name="T25" fmla="*/ 262 h 262"/>
                  <a:gd name="T26" fmla="*/ 0 w 158"/>
                  <a:gd name="T27" fmla="*/ 187 h 262"/>
                  <a:gd name="T28" fmla="*/ 29 w 158"/>
                  <a:gd name="T29" fmla="*/ 187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 h="262">
                    <a:moveTo>
                      <a:pt x="29" y="187"/>
                    </a:moveTo>
                    <a:cubicBezTo>
                      <a:pt x="33" y="229"/>
                      <a:pt x="64" y="238"/>
                      <a:pt x="79" y="238"/>
                    </a:cubicBezTo>
                    <a:cubicBezTo>
                      <a:pt x="106" y="238"/>
                      <a:pt x="130" y="218"/>
                      <a:pt x="130" y="190"/>
                    </a:cubicBezTo>
                    <a:cubicBezTo>
                      <a:pt x="130" y="155"/>
                      <a:pt x="99" y="147"/>
                      <a:pt x="70" y="137"/>
                    </a:cubicBezTo>
                    <a:cubicBezTo>
                      <a:pt x="49" y="131"/>
                      <a:pt x="5" y="118"/>
                      <a:pt x="5" y="70"/>
                    </a:cubicBezTo>
                    <a:cubicBezTo>
                      <a:pt x="5" y="25"/>
                      <a:pt x="42" y="0"/>
                      <a:pt x="81" y="0"/>
                    </a:cubicBezTo>
                    <a:cubicBezTo>
                      <a:pt x="112" y="0"/>
                      <a:pt x="148" y="18"/>
                      <a:pt x="153" y="66"/>
                    </a:cubicBezTo>
                    <a:cubicBezTo>
                      <a:pt x="124" y="66"/>
                      <a:pt x="124" y="66"/>
                      <a:pt x="124" y="66"/>
                    </a:cubicBezTo>
                    <a:cubicBezTo>
                      <a:pt x="121" y="49"/>
                      <a:pt x="113" y="24"/>
                      <a:pt x="80" y="24"/>
                    </a:cubicBezTo>
                    <a:cubicBezTo>
                      <a:pt x="54" y="24"/>
                      <a:pt x="33" y="41"/>
                      <a:pt x="33" y="68"/>
                    </a:cubicBezTo>
                    <a:cubicBezTo>
                      <a:pt x="33" y="98"/>
                      <a:pt x="58" y="106"/>
                      <a:pt x="96" y="119"/>
                    </a:cubicBezTo>
                    <a:cubicBezTo>
                      <a:pt x="120" y="128"/>
                      <a:pt x="158" y="142"/>
                      <a:pt x="158" y="188"/>
                    </a:cubicBezTo>
                    <a:cubicBezTo>
                      <a:pt x="158" y="229"/>
                      <a:pt x="127" y="262"/>
                      <a:pt x="80" y="262"/>
                    </a:cubicBezTo>
                    <a:cubicBezTo>
                      <a:pt x="37" y="262"/>
                      <a:pt x="2" y="236"/>
                      <a:pt x="0" y="187"/>
                    </a:cubicBezTo>
                    <a:lnTo>
                      <a:pt x="29" y="1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18" name="TextBox 17">
            <a:extLst>
              <a:ext uri="{FF2B5EF4-FFF2-40B4-BE49-F238E27FC236}">
                <a16:creationId xmlns:a16="http://schemas.microsoft.com/office/drawing/2014/main" id="{B4956271-A315-4975-890C-A54E3850BF49}"/>
              </a:ext>
            </a:extLst>
          </p:cNvPr>
          <p:cNvSpPr txBox="1"/>
          <p:nvPr/>
        </p:nvSpPr>
        <p:spPr>
          <a:xfrm>
            <a:off x="183495" y="5663030"/>
            <a:ext cx="4846320" cy="1015663"/>
          </a:xfrm>
          <a:prstGeom prst="rect">
            <a:avLst/>
          </a:prstGeom>
          <a:solidFill>
            <a:schemeClr val="bg1"/>
          </a:solidFill>
          <a:ln>
            <a:solidFill>
              <a:schemeClr val="tx1"/>
            </a:solidFill>
          </a:ln>
        </p:spPr>
        <p:txBody>
          <a:bodyPr wrap="square" rtlCol="0">
            <a:spAutoFit/>
          </a:bodyPr>
          <a:lstStyle/>
          <a:p>
            <a:pPr marL="0" marR="0" indent="0" algn="ctr">
              <a:spcBef>
                <a:spcPts val="0"/>
              </a:spcBef>
              <a:spcAft>
                <a:spcPts val="0"/>
              </a:spcAft>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NOT EXPORT CONTROLLED</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228600" algn="ctr">
              <a:spcBef>
                <a:spcPts val="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This document has been reviewed by the KSC Export Control Office and it has been determined that it does not meet the criteria for control under the International Traffic in Arms Regulations (ITAR) or Export Administration Regulations (EAR). </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228600" algn="ctr">
              <a:spcBef>
                <a:spcPts val="0"/>
              </a:spcBef>
              <a:spcAft>
                <a:spcPts val="0"/>
              </a:spcAft>
            </a:pPr>
            <a:r>
              <a:rPr lang="en-US" sz="10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228600" algn="ctr">
              <a:spcBef>
                <a:spcPts val="0"/>
              </a:spcBef>
              <a:spcAft>
                <a:spcPts val="0"/>
              </a:spcAft>
            </a:pPr>
            <a:r>
              <a:rPr lang="en-US" sz="1000" i="1" dirty="0">
                <a:effectLst/>
                <a:latin typeface="Calibri" panose="020F0502020204030204" pitchFamily="34" charset="0"/>
                <a:ea typeface="Times New Roman" panose="02020603050405020304" pitchFamily="18" charset="0"/>
                <a:cs typeface="Times New Roman" panose="02020603050405020304" pitchFamily="18" charset="0"/>
              </a:rPr>
              <a:t>Reference EDR Log #: 140852     NASA KSC Export Control Office, (321) 867-9209</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526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18C51A5-D615-1C46-93E5-172C68964AA4}"/>
              </a:ext>
            </a:extLst>
          </p:cNvPr>
          <p:cNvSpPr>
            <a:spLocks noGrp="1"/>
          </p:cNvSpPr>
          <p:nvPr>
            <p:ph type="title"/>
          </p:nvPr>
        </p:nvSpPr>
        <p:spPr/>
        <p:txBody>
          <a:bodyPr/>
          <a:lstStyle/>
          <a:p>
            <a:r>
              <a:rPr lang="en-US" dirty="0"/>
              <a:t>Thermography</a:t>
            </a:r>
          </a:p>
        </p:txBody>
      </p:sp>
      <p:sp>
        <p:nvSpPr>
          <p:cNvPr id="3" name="Content Placeholder 2">
            <a:extLst>
              <a:ext uri="{FF2B5EF4-FFF2-40B4-BE49-F238E27FC236}">
                <a16:creationId xmlns:a16="http://schemas.microsoft.com/office/drawing/2014/main" id="{AE8D68E4-3C79-344A-809F-A5151D6389B2}"/>
              </a:ext>
            </a:extLst>
          </p:cNvPr>
          <p:cNvSpPr>
            <a:spLocks noGrp="1"/>
          </p:cNvSpPr>
          <p:nvPr>
            <p:ph idx="1"/>
          </p:nvPr>
        </p:nvSpPr>
        <p:spPr>
          <a:xfrm>
            <a:off x="2328422" y="2214710"/>
            <a:ext cx="9251621" cy="923330"/>
          </a:xfrm>
        </p:spPr>
        <p:txBody>
          <a:bodyPr>
            <a:spAutoFit/>
          </a:bodyPr>
          <a:lstStyle/>
          <a:p>
            <a:r>
              <a:rPr lang="en-US" dirty="0"/>
              <a:t>Most people are familiar with passive thermography: infrared (IR) cameras present false color images that relate to the quantity of infrared energy (heat) being emitted and/or reflected from objects within the camera’s field of view.</a:t>
            </a:r>
          </a:p>
        </p:txBody>
      </p:sp>
      <p:sp>
        <p:nvSpPr>
          <p:cNvPr id="4" name="Slide Number Placeholder 3">
            <a:extLst>
              <a:ext uri="{FF2B5EF4-FFF2-40B4-BE49-F238E27FC236}">
                <a16:creationId xmlns:a16="http://schemas.microsoft.com/office/drawing/2014/main" id="{F9A2E6C8-1BAE-B94B-AC5D-40185132743A}"/>
              </a:ext>
            </a:extLst>
          </p:cNvPr>
          <p:cNvSpPr>
            <a:spLocks noGrp="1"/>
          </p:cNvSpPr>
          <p:nvPr>
            <p:ph type="sldNum" sz="quarter" idx="12"/>
          </p:nvPr>
        </p:nvSpPr>
        <p:spPr/>
        <p:txBody>
          <a:bodyPr/>
          <a:lstStyle/>
          <a:p>
            <a:fld id="{2E8C51FE-49D9-314D-9957-ABBF7DDE8782}" type="slidenum">
              <a:rPr lang="en-US" smtClean="0"/>
              <a:pPr/>
              <a:t>2</a:t>
            </a:fld>
            <a:endParaRPr lang="en-US"/>
          </a:p>
        </p:txBody>
      </p:sp>
      <p:pic>
        <p:nvPicPr>
          <p:cNvPr id="6" name="Picture 5">
            <a:extLst>
              <a:ext uri="{FF2B5EF4-FFF2-40B4-BE49-F238E27FC236}">
                <a16:creationId xmlns:a16="http://schemas.microsoft.com/office/drawing/2014/main" id="{FB12D044-D82D-479A-989D-5FCE12BFD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8422" y="3171139"/>
            <a:ext cx="5472854" cy="3251200"/>
          </a:xfrm>
          <a:prstGeom prst="rect">
            <a:avLst/>
          </a:prstGeom>
        </p:spPr>
      </p:pic>
      <p:pic>
        <p:nvPicPr>
          <p:cNvPr id="8" name="Picture 7">
            <a:extLst>
              <a:ext uri="{FF2B5EF4-FFF2-40B4-BE49-F238E27FC236}">
                <a16:creationId xmlns:a16="http://schemas.microsoft.com/office/drawing/2014/main" id="{8AF810D1-75C3-4524-BD08-9B5175845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8843" y="3142565"/>
            <a:ext cx="3251200" cy="3251200"/>
          </a:xfrm>
          <a:prstGeom prst="rect">
            <a:avLst/>
          </a:prstGeom>
        </p:spPr>
      </p:pic>
    </p:spTree>
    <p:extLst>
      <p:ext uri="{BB962C8B-B14F-4D97-AF65-F5344CB8AC3E}">
        <p14:creationId xmlns:p14="http://schemas.microsoft.com/office/powerpoint/2010/main" val="382613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 name="Group 165">
            <a:extLst>
              <a:ext uri="{FF2B5EF4-FFF2-40B4-BE49-F238E27FC236}">
                <a16:creationId xmlns:a16="http://schemas.microsoft.com/office/drawing/2014/main" id="{26DEE34A-C251-4BD2-9FCF-331C3F974F02}"/>
              </a:ext>
            </a:extLst>
          </p:cNvPr>
          <p:cNvGrpSpPr/>
          <p:nvPr/>
        </p:nvGrpSpPr>
        <p:grpSpPr>
          <a:xfrm>
            <a:off x="4913243" y="5540724"/>
            <a:ext cx="2647085" cy="343258"/>
            <a:chOff x="4514283" y="6644104"/>
            <a:chExt cx="3525770" cy="457200"/>
          </a:xfrm>
        </p:grpSpPr>
        <p:grpSp>
          <p:nvGrpSpPr>
            <p:cNvPr id="164" name="Group 163">
              <a:extLst>
                <a:ext uri="{FF2B5EF4-FFF2-40B4-BE49-F238E27FC236}">
                  <a16:creationId xmlns:a16="http://schemas.microsoft.com/office/drawing/2014/main" id="{160BC6F8-CFC0-455A-9E7B-A3BF0CF57AFA}"/>
                </a:ext>
              </a:extLst>
            </p:cNvPr>
            <p:cNvGrpSpPr/>
            <p:nvPr/>
          </p:nvGrpSpPr>
          <p:grpSpPr>
            <a:xfrm>
              <a:off x="6011591" y="6644104"/>
              <a:ext cx="530386" cy="457200"/>
              <a:chOff x="6011591" y="6644104"/>
              <a:chExt cx="530386" cy="457200"/>
            </a:xfrm>
          </p:grpSpPr>
          <p:cxnSp>
            <p:nvCxnSpPr>
              <p:cNvPr id="95" name="Straight Arrow Connector 94">
                <a:extLst>
                  <a:ext uri="{FF2B5EF4-FFF2-40B4-BE49-F238E27FC236}">
                    <a16:creationId xmlns:a16="http://schemas.microsoft.com/office/drawing/2014/main" id="{7252D24D-78F0-4E87-A3A6-875450ECC2F8}"/>
                  </a:ext>
                </a:extLst>
              </p:cNvPr>
              <p:cNvCxnSpPr>
                <a:cxnSpLocks/>
              </p:cNvCxnSpPr>
              <p:nvPr/>
            </p:nvCxnSpPr>
            <p:spPr>
              <a:xfrm>
                <a:off x="6151732"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1EC65FC-020D-41D0-9661-CEB46E5DBF40}"/>
                  </a:ext>
                </a:extLst>
              </p:cNvPr>
              <p:cNvCxnSpPr>
                <a:cxnSpLocks/>
              </p:cNvCxnSpPr>
              <p:nvPr/>
            </p:nvCxnSpPr>
            <p:spPr>
              <a:xfrm rot="2700000">
                <a:off x="6313377"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5DC0EBFE-669F-4B4F-8F0B-8C7C292DE2BF}"/>
                  </a:ext>
                </a:extLst>
              </p:cNvPr>
              <p:cNvCxnSpPr>
                <a:cxnSpLocks/>
              </p:cNvCxnSpPr>
              <p:nvPr/>
            </p:nvCxnSpPr>
            <p:spPr>
              <a:xfrm rot="18900000">
                <a:off x="6011591"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63" name="Group 162">
              <a:extLst>
                <a:ext uri="{FF2B5EF4-FFF2-40B4-BE49-F238E27FC236}">
                  <a16:creationId xmlns:a16="http://schemas.microsoft.com/office/drawing/2014/main" id="{0DAEEA9D-1EE4-4EF9-AF4F-23D9C2D5160E}"/>
                </a:ext>
              </a:extLst>
            </p:cNvPr>
            <p:cNvGrpSpPr/>
            <p:nvPr/>
          </p:nvGrpSpPr>
          <p:grpSpPr>
            <a:xfrm>
              <a:off x="6385933" y="6644104"/>
              <a:ext cx="530386" cy="457200"/>
              <a:chOff x="6385933" y="6644104"/>
              <a:chExt cx="530386" cy="457200"/>
            </a:xfrm>
          </p:grpSpPr>
          <p:cxnSp>
            <p:nvCxnSpPr>
              <p:cNvPr id="99" name="Straight Arrow Connector 98">
                <a:extLst>
                  <a:ext uri="{FF2B5EF4-FFF2-40B4-BE49-F238E27FC236}">
                    <a16:creationId xmlns:a16="http://schemas.microsoft.com/office/drawing/2014/main" id="{013BFD3A-9728-4CF8-BD02-8EB7BB8ABC3B}"/>
                  </a:ext>
                </a:extLst>
              </p:cNvPr>
              <p:cNvCxnSpPr>
                <a:cxnSpLocks/>
              </p:cNvCxnSpPr>
              <p:nvPr/>
            </p:nvCxnSpPr>
            <p:spPr>
              <a:xfrm>
                <a:off x="6526074"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C683F6EC-8FBB-4AC7-8897-10E4DC2AD53A}"/>
                  </a:ext>
                </a:extLst>
              </p:cNvPr>
              <p:cNvCxnSpPr>
                <a:cxnSpLocks/>
              </p:cNvCxnSpPr>
              <p:nvPr/>
            </p:nvCxnSpPr>
            <p:spPr>
              <a:xfrm rot="2700000">
                <a:off x="6687719"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BE7FBCF6-9A27-4B7F-ABF7-A5F16F07616C}"/>
                  </a:ext>
                </a:extLst>
              </p:cNvPr>
              <p:cNvCxnSpPr>
                <a:cxnSpLocks/>
              </p:cNvCxnSpPr>
              <p:nvPr/>
            </p:nvCxnSpPr>
            <p:spPr>
              <a:xfrm rot="18900000">
                <a:off x="6385933"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90A20DDB-EC81-42DD-97C1-813373542A8E}"/>
                </a:ext>
              </a:extLst>
            </p:cNvPr>
            <p:cNvGrpSpPr/>
            <p:nvPr/>
          </p:nvGrpSpPr>
          <p:grpSpPr>
            <a:xfrm>
              <a:off x="6760877" y="6644104"/>
              <a:ext cx="530386" cy="457200"/>
              <a:chOff x="6760877" y="6644104"/>
              <a:chExt cx="530386" cy="457200"/>
            </a:xfrm>
          </p:grpSpPr>
          <p:cxnSp>
            <p:nvCxnSpPr>
              <p:cNvPr id="103" name="Straight Arrow Connector 102">
                <a:extLst>
                  <a:ext uri="{FF2B5EF4-FFF2-40B4-BE49-F238E27FC236}">
                    <a16:creationId xmlns:a16="http://schemas.microsoft.com/office/drawing/2014/main" id="{3AB0DC7E-081C-4A2B-9D92-8D0CB0A7AC43}"/>
                  </a:ext>
                </a:extLst>
              </p:cNvPr>
              <p:cNvCxnSpPr>
                <a:cxnSpLocks/>
              </p:cNvCxnSpPr>
              <p:nvPr/>
            </p:nvCxnSpPr>
            <p:spPr>
              <a:xfrm>
                <a:off x="6901018"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2DB8ECA2-C921-4AB9-B51C-A11BC8CC38E4}"/>
                  </a:ext>
                </a:extLst>
              </p:cNvPr>
              <p:cNvCxnSpPr>
                <a:cxnSpLocks/>
              </p:cNvCxnSpPr>
              <p:nvPr/>
            </p:nvCxnSpPr>
            <p:spPr>
              <a:xfrm rot="2700000">
                <a:off x="7062663"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D4A72C30-0C71-4960-AC8C-C6304D2373EF}"/>
                  </a:ext>
                </a:extLst>
              </p:cNvPr>
              <p:cNvCxnSpPr>
                <a:cxnSpLocks/>
              </p:cNvCxnSpPr>
              <p:nvPr/>
            </p:nvCxnSpPr>
            <p:spPr>
              <a:xfrm rot="18900000">
                <a:off x="6760877"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5F9271A4-EB28-4577-9938-B04BEBC15728}"/>
                </a:ext>
              </a:extLst>
            </p:cNvPr>
            <p:cNvGrpSpPr/>
            <p:nvPr/>
          </p:nvGrpSpPr>
          <p:grpSpPr>
            <a:xfrm>
              <a:off x="4886790" y="6644104"/>
              <a:ext cx="530386" cy="457200"/>
              <a:chOff x="4886790" y="6644104"/>
              <a:chExt cx="530386" cy="457200"/>
            </a:xfrm>
          </p:grpSpPr>
          <p:cxnSp>
            <p:nvCxnSpPr>
              <p:cNvPr id="107" name="Straight Arrow Connector 106">
                <a:extLst>
                  <a:ext uri="{FF2B5EF4-FFF2-40B4-BE49-F238E27FC236}">
                    <a16:creationId xmlns:a16="http://schemas.microsoft.com/office/drawing/2014/main" id="{B8BE1574-9EE9-4B94-BC07-7A72321B3278}"/>
                  </a:ext>
                </a:extLst>
              </p:cNvPr>
              <p:cNvCxnSpPr>
                <a:cxnSpLocks/>
              </p:cNvCxnSpPr>
              <p:nvPr/>
            </p:nvCxnSpPr>
            <p:spPr>
              <a:xfrm>
                <a:off x="5026931"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7661445C-ADD9-47B7-BBBF-B436399EB6E6}"/>
                  </a:ext>
                </a:extLst>
              </p:cNvPr>
              <p:cNvCxnSpPr>
                <a:cxnSpLocks/>
              </p:cNvCxnSpPr>
              <p:nvPr/>
            </p:nvCxnSpPr>
            <p:spPr>
              <a:xfrm rot="2700000">
                <a:off x="5188576"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C25A9095-2282-4115-A34E-8B1FEF047E16}"/>
                  </a:ext>
                </a:extLst>
              </p:cNvPr>
              <p:cNvCxnSpPr>
                <a:cxnSpLocks/>
              </p:cNvCxnSpPr>
              <p:nvPr/>
            </p:nvCxnSpPr>
            <p:spPr>
              <a:xfrm rot="18900000">
                <a:off x="4886790"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081A1A55-98AE-4F26-89D7-86DFD3FE6018}"/>
                </a:ext>
              </a:extLst>
            </p:cNvPr>
            <p:cNvGrpSpPr/>
            <p:nvPr/>
          </p:nvGrpSpPr>
          <p:grpSpPr>
            <a:xfrm>
              <a:off x="5261132" y="6644104"/>
              <a:ext cx="530386" cy="457200"/>
              <a:chOff x="5261132" y="6644104"/>
              <a:chExt cx="530386" cy="457200"/>
            </a:xfrm>
          </p:grpSpPr>
          <p:cxnSp>
            <p:nvCxnSpPr>
              <p:cNvPr id="111" name="Straight Arrow Connector 110">
                <a:extLst>
                  <a:ext uri="{FF2B5EF4-FFF2-40B4-BE49-F238E27FC236}">
                    <a16:creationId xmlns:a16="http://schemas.microsoft.com/office/drawing/2014/main" id="{B933B399-B551-49AB-82EF-6776679AE7A5}"/>
                  </a:ext>
                </a:extLst>
              </p:cNvPr>
              <p:cNvCxnSpPr>
                <a:cxnSpLocks/>
              </p:cNvCxnSpPr>
              <p:nvPr/>
            </p:nvCxnSpPr>
            <p:spPr>
              <a:xfrm>
                <a:off x="5401273"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D0AB8D1-620C-4DBD-9E50-1973C8205D53}"/>
                  </a:ext>
                </a:extLst>
              </p:cNvPr>
              <p:cNvCxnSpPr>
                <a:cxnSpLocks/>
              </p:cNvCxnSpPr>
              <p:nvPr/>
            </p:nvCxnSpPr>
            <p:spPr>
              <a:xfrm rot="2700000">
                <a:off x="5562918"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2AECCA18-8894-4BF1-BDDF-5495A4A040AA}"/>
                  </a:ext>
                </a:extLst>
              </p:cNvPr>
              <p:cNvCxnSpPr>
                <a:cxnSpLocks/>
              </p:cNvCxnSpPr>
              <p:nvPr/>
            </p:nvCxnSpPr>
            <p:spPr>
              <a:xfrm rot="18900000">
                <a:off x="5261132"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A0F3B9EA-BB02-44C8-A39E-F1A5B6911126}"/>
                </a:ext>
              </a:extLst>
            </p:cNvPr>
            <p:cNvGrpSpPr/>
            <p:nvPr/>
          </p:nvGrpSpPr>
          <p:grpSpPr>
            <a:xfrm>
              <a:off x="5636076" y="6644104"/>
              <a:ext cx="530386" cy="457200"/>
              <a:chOff x="5636076" y="6644104"/>
              <a:chExt cx="530386" cy="457200"/>
            </a:xfrm>
          </p:grpSpPr>
          <p:cxnSp>
            <p:nvCxnSpPr>
              <p:cNvPr id="115" name="Straight Arrow Connector 114">
                <a:extLst>
                  <a:ext uri="{FF2B5EF4-FFF2-40B4-BE49-F238E27FC236}">
                    <a16:creationId xmlns:a16="http://schemas.microsoft.com/office/drawing/2014/main" id="{DEE6F575-4F06-49B1-8E2F-3BDEB25EFE17}"/>
                  </a:ext>
                </a:extLst>
              </p:cNvPr>
              <p:cNvCxnSpPr>
                <a:cxnSpLocks/>
              </p:cNvCxnSpPr>
              <p:nvPr/>
            </p:nvCxnSpPr>
            <p:spPr>
              <a:xfrm>
                <a:off x="5776217"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9ACA0199-A91D-4216-828D-E21D2BDDEE3F}"/>
                  </a:ext>
                </a:extLst>
              </p:cNvPr>
              <p:cNvCxnSpPr>
                <a:cxnSpLocks/>
              </p:cNvCxnSpPr>
              <p:nvPr/>
            </p:nvCxnSpPr>
            <p:spPr>
              <a:xfrm rot="2700000">
                <a:off x="5937862"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CE051C6B-9C91-4A4B-8F86-7038A594CF8A}"/>
                  </a:ext>
                </a:extLst>
              </p:cNvPr>
              <p:cNvCxnSpPr>
                <a:cxnSpLocks/>
              </p:cNvCxnSpPr>
              <p:nvPr/>
            </p:nvCxnSpPr>
            <p:spPr>
              <a:xfrm rot="18900000">
                <a:off x="5636076"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58" name="Group 157">
              <a:extLst>
                <a:ext uri="{FF2B5EF4-FFF2-40B4-BE49-F238E27FC236}">
                  <a16:creationId xmlns:a16="http://schemas.microsoft.com/office/drawing/2014/main" id="{142F484A-61AA-471F-89CD-2309B16C213A}"/>
                </a:ext>
              </a:extLst>
            </p:cNvPr>
            <p:cNvGrpSpPr/>
            <p:nvPr/>
          </p:nvGrpSpPr>
          <p:grpSpPr>
            <a:xfrm>
              <a:off x="7135325" y="6644104"/>
              <a:ext cx="530386" cy="457200"/>
              <a:chOff x="7135325" y="6644104"/>
              <a:chExt cx="530386" cy="457200"/>
            </a:xfrm>
          </p:grpSpPr>
          <p:cxnSp>
            <p:nvCxnSpPr>
              <p:cNvPr id="119" name="Straight Arrow Connector 118">
                <a:extLst>
                  <a:ext uri="{FF2B5EF4-FFF2-40B4-BE49-F238E27FC236}">
                    <a16:creationId xmlns:a16="http://schemas.microsoft.com/office/drawing/2014/main" id="{ECC5B000-28E8-472E-94D2-D022EA1F432B}"/>
                  </a:ext>
                </a:extLst>
              </p:cNvPr>
              <p:cNvCxnSpPr>
                <a:cxnSpLocks/>
              </p:cNvCxnSpPr>
              <p:nvPr/>
            </p:nvCxnSpPr>
            <p:spPr>
              <a:xfrm>
                <a:off x="7275466"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B59FFAF2-BFCE-4816-95F5-51EBB8C2816B}"/>
                  </a:ext>
                </a:extLst>
              </p:cNvPr>
              <p:cNvCxnSpPr>
                <a:cxnSpLocks/>
              </p:cNvCxnSpPr>
              <p:nvPr/>
            </p:nvCxnSpPr>
            <p:spPr>
              <a:xfrm rot="2700000">
                <a:off x="7437111"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23C4951B-17EB-45AE-95CC-F08498E901D0}"/>
                  </a:ext>
                </a:extLst>
              </p:cNvPr>
              <p:cNvCxnSpPr>
                <a:cxnSpLocks/>
              </p:cNvCxnSpPr>
              <p:nvPr/>
            </p:nvCxnSpPr>
            <p:spPr>
              <a:xfrm rot="18900000">
                <a:off x="7135325"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7E8CB765-379E-4BD4-8C6A-C8AE0E48637B}"/>
                </a:ext>
              </a:extLst>
            </p:cNvPr>
            <p:cNvGrpSpPr/>
            <p:nvPr/>
          </p:nvGrpSpPr>
          <p:grpSpPr>
            <a:xfrm>
              <a:off x="7509667" y="6644104"/>
              <a:ext cx="530386" cy="457200"/>
              <a:chOff x="7509667" y="6644104"/>
              <a:chExt cx="530386" cy="457200"/>
            </a:xfrm>
          </p:grpSpPr>
          <p:cxnSp>
            <p:nvCxnSpPr>
              <p:cNvPr id="123" name="Straight Arrow Connector 122">
                <a:extLst>
                  <a:ext uri="{FF2B5EF4-FFF2-40B4-BE49-F238E27FC236}">
                    <a16:creationId xmlns:a16="http://schemas.microsoft.com/office/drawing/2014/main" id="{1C7C5D92-8FF0-497C-A787-1352D2F9B4D4}"/>
                  </a:ext>
                </a:extLst>
              </p:cNvPr>
              <p:cNvCxnSpPr>
                <a:cxnSpLocks/>
              </p:cNvCxnSpPr>
              <p:nvPr/>
            </p:nvCxnSpPr>
            <p:spPr>
              <a:xfrm>
                <a:off x="7649808"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3386D046-13DA-44FF-B903-5124912F9F53}"/>
                  </a:ext>
                </a:extLst>
              </p:cNvPr>
              <p:cNvCxnSpPr>
                <a:cxnSpLocks/>
              </p:cNvCxnSpPr>
              <p:nvPr/>
            </p:nvCxnSpPr>
            <p:spPr>
              <a:xfrm rot="2700000">
                <a:off x="7811453"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CC7767DF-4195-4AF9-B6D0-EC3D683BF56A}"/>
                  </a:ext>
                </a:extLst>
              </p:cNvPr>
              <p:cNvCxnSpPr>
                <a:cxnSpLocks/>
              </p:cNvCxnSpPr>
              <p:nvPr/>
            </p:nvCxnSpPr>
            <p:spPr>
              <a:xfrm rot="18900000">
                <a:off x="7509667"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56" name="Group 155">
              <a:extLst>
                <a:ext uri="{FF2B5EF4-FFF2-40B4-BE49-F238E27FC236}">
                  <a16:creationId xmlns:a16="http://schemas.microsoft.com/office/drawing/2014/main" id="{F0B6DFCE-9267-4AC4-8A04-45E32A629652}"/>
                </a:ext>
              </a:extLst>
            </p:cNvPr>
            <p:cNvGrpSpPr/>
            <p:nvPr/>
          </p:nvGrpSpPr>
          <p:grpSpPr>
            <a:xfrm>
              <a:off x="4514283" y="6644104"/>
              <a:ext cx="530386" cy="457200"/>
              <a:chOff x="4514283" y="6644104"/>
              <a:chExt cx="530386" cy="457200"/>
            </a:xfrm>
          </p:grpSpPr>
          <p:cxnSp>
            <p:nvCxnSpPr>
              <p:cNvPr id="139" name="Straight Arrow Connector 138">
                <a:extLst>
                  <a:ext uri="{FF2B5EF4-FFF2-40B4-BE49-F238E27FC236}">
                    <a16:creationId xmlns:a16="http://schemas.microsoft.com/office/drawing/2014/main" id="{266E13F8-9735-40ED-8A1C-3B0E405F3320}"/>
                  </a:ext>
                </a:extLst>
              </p:cNvPr>
              <p:cNvCxnSpPr>
                <a:cxnSpLocks/>
              </p:cNvCxnSpPr>
              <p:nvPr/>
            </p:nvCxnSpPr>
            <p:spPr>
              <a:xfrm>
                <a:off x="4654424" y="6644104"/>
                <a:ext cx="0" cy="390245"/>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ACE810A4-B8E1-488A-B03B-26D064F6D635}"/>
                  </a:ext>
                </a:extLst>
              </p:cNvPr>
              <p:cNvCxnSpPr>
                <a:cxnSpLocks/>
              </p:cNvCxnSpPr>
              <p:nvPr/>
            </p:nvCxnSpPr>
            <p:spPr>
              <a:xfrm rot="2700000">
                <a:off x="4816069"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5080378-9605-4BC2-AE25-7919DF637860}"/>
                  </a:ext>
                </a:extLst>
              </p:cNvPr>
              <p:cNvCxnSpPr>
                <a:cxnSpLocks/>
              </p:cNvCxnSpPr>
              <p:nvPr/>
            </p:nvCxnSpPr>
            <p:spPr>
              <a:xfrm rot="18900000">
                <a:off x="4514283" y="6644104"/>
                <a:ext cx="0" cy="457200"/>
              </a:xfrm>
              <a:prstGeom prst="straightConnector1">
                <a:avLst/>
              </a:prstGeom>
              <a:ln w="2540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grpSp>
      </p:grpSp>
      <p:sp>
        <p:nvSpPr>
          <p:cNvPr id="4" name="Title 3">
            <a:extLst>
              <a:ext uri="{FF2B5EF4-FFF2-40B4-BE49-F238E27FC236}">
                <a16:creationId xmlns:a16="http://schemas.microsoft.com/office/drawing/2014/main" id="{72132F00-EEFE-4DB0-86CC-E8B119B2B775}"/>
              </a:ext>
            </a:extLst>
          </p:cNvPr>
          <p:cNvSpPr>
            <a:spLocks noGrp="1"/>
          </p:cNvSpPr>
          <p:nvPr>
            <p:ph type="title"/>
          </p:nvPr>
        </p:nvSpPr>
        <p:spPr/>
        <p:txBody>
          <a:bodyPr>
            <a:normAutofit/>
          </a:bodyPr>
          <a:lstStyle/>
          <a:p>
            <a:r>
              <a:rPr lang="en-US" dirty="0"/>
              <a:t>Active Thermography</a:t>
            </a:r>
          </a:p>
        </p:txBody>
      </p:sp>
      <p:sp>
        <p:nvSpPr>
          <p:cNvPr id="3" name="Content Placeholder 2">
            <a:extLst>
              <a:ext uri="{FF2B5EF4-FFF2-40B4-BE49-F238E27FC236}">
                <a16:creationId xmlns:a16="http://schemas.microsoft.com/office/drawing/2014/main" id="{E8EE3AAE-B3E3-4A2C-B107-192499A1395B}"/>
              </a:ext>
            </a:extLst>
          </p:cNvPr>
          <p:cNvSpPr>
            <a:spLocks noGrp="1"/>
          </p:cNvSpPr>
          <p:nvPr>
            <p:ph idx="1"/>
          </p:nvPr>
        </p:nvSpPr>
        <p:spPr/>
        <p:txBody>
          <a:bodyPr/>
          <a:lstStyle/>
          <a:p>
            <a:r>
              <a:rPr lang="en-US" dirty="0"/>
              <a:t>Active thermography (a.k.a., pulsed thermography or flash IR) is where a controlled pulse of infrared energy is emitted (e.g., from flash halogen lamps) onto the surface of a test object and an IR camera is used to monitor the change in the infrared energy radiated back from the test object over time following the initial flash of IR energy.</a:t>
            </a:r>
          </a:p>
          <a:p>
            <a:endParaRPr lang="en-US" dirty="0"/>
          </a:p>
        </p:txBody>
      </p:sp>
      <p:sp>
        <p:nvSpPr>
          <p:cNvPr id="2" name="Slide Number Placeholder 1">
            <a:extLst>
              <a:ext uri="{FF2B5EF4-FFF2-40B4-BE49-F238E27FC236}">
                <a16:creationId xmlns:a16="http://schemas.microsoft.com/office/drawing/2014/main" id="{6A326C9E-CB7F-4238-9522-4E31BC494A1C}"/>
              </a:ext>
            </a:extLst>
          </p:cNvPr>
          <p:cNvSpPr>
            <a:spLocks noGrp="1"/>
          </p:cNvSpPr>
          <p:nvPr>
            <p:ph type="sldNum" sz="quarter" idx="12"/>
          </p:nvPr>
        </p:nvSpPr>
        <p:spPr/>
        <p:txBody>
          <a:bodyPr/>
          <a:lstStyle/>
          <a:p>
            <a:fld id="{92C584AB-7524-43A8-B521-38C241BBFCC1}" type="slidenum">
              <a:rPr lang="en-US" smtClean="0">
                <a:solidFill>
                  <a:prstClr val="white">
                    <a:lumMod val="50000"/>
                  </a:prstClr>
                </a:solidFill>
              </a:rPr>
              <a:pPr/>
              <a:t>3</a:t>
            </a:fld>
            <a:endParaRPr lang="en-US" dirty="0">
              <a:solidFill>
                <a:prstClr val="white">
                  <a:lumMod val="50000"/>
                </a:prstClr>
              </a:solidFill>
            </a:endParaRPr>
          </a:p>
        </p:txBody>
      </p:sp>
      <p:grpSp>
        <p:nvGrpSpPr>
          <p:cNvPr id="144" name="Group 143">
            <a:extLst>
              <a:ext uri="{FF2B5EF4-FFF2-40B4-BE49-F238E27FC236}">
                <a16:creationId xmlns:a16="http://schemas.microsoft.com/office/drawing/2014/main" id="{95C61DD6-E636-45F5-9873-02D95495371C}"/>
              </a:ext>
            </a:extLst>
          </p:cNvPr>
          <p:cNvGrpSpPr/>
          <p:nvPr/>
        </p:nvGrpSpPr>
        <p:grpSpPr>
          <a:xfrm>
            <a:off x="5098004" y="4204034"/>
            <a:ext cx="1983290" cy="518597"/>
            <a:chOff x="4760378" y="4863698"/>
            <a:chExt cx="2641634" cy="690741"/>
          </a:xfrm>
        </p:grpSpPr>
        <p:sp>
          <p:nvSpPr>
            <p:cNvPr id="56" name="Explosion: 14 Points 55">
              <a:extLst>
                <a:ext uri="{FF2B5EF4-FFF2-40B4-BE49-F238E27FC236}">
                  <a16:creationId xmlns:a16="http://schemas.microsoft.com/office/drawing/2014/main" id="{34531C34-3793-43CF-B296-B50673DF8EAC}"/>
                </a:ext>
              </a:extLst>
            </p:cNvPr>
            <p:cNvSpPr/>
            <p:nvPr/>
          </p:nvSpPr>
          <p:spPr>
            <a:xfrm flipH="1">
              <a:off x="6617608" y="4863698"/>
              <a:ext cx="784404" cy="690741"/>
            </a:xfrm>
            <a:custGeom>
              <a:avLst/>
              <a:gdLst>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935 w 21600"/>
                <a:gd name="connsiteY22" fmla="*/ 11592 h 21600"/>
                <a:gd name="connsiteX23" fmla="*/ 1172 w 21600"/>
                <a:gd name="connsiteY23" fmla="*/ 8270 h 21600"/>
                <a:gd name="connsiteX24" fmla="*/ 5372 w 21600"/>
                <a:gd name="connsiteY24" fmla="*/ 7817 h 21600"/>
                <a:gd name="connsiteX25" fmla="*/ 4502 w 21600"/>
                <a:gd name="connsiteY25" fmla="*/ 3625 h 21600"/>
                <a:gd name="connsiteX26" fmla="*/ 8550 w 21600"/>
                <a:gd name="connsiteY26" fmla="*/ 6382 h 21600"/>
                <a:gd name="connsiteX27" fmla="*/ 9722 w 21600"/>
                <a:gd name="connsiteY27" fmla="*/ 1887 h 21600"/>
                <a:gd name="connsiteX28" fmla="*/ 11462 w 21600"/>
                <a:gd name="connsiteY28" fmla="*/ 4342 h 21600"/>
                <a:gd name="connsiteX0" fmla="*/ 11462 w 21600"/>
                <a:gd name="connsiteY0" fmla="*/ 2455 h 19713"/>
                <a:gd name="connsiteX1" fmla="*/ 14525 w 21600"/>
                <a:gd name="connsiteY1" fmla="*/ 3890 h 19713"/>
                <a:gd name="connsiteX2" fmla="*/ 18007 w 21600"/>
                <a:gd name="connsiteY2" fmla="*/ 1285 h 19713"/>
                <a:gd name="connsiteX3" fmla="*/ 16380 w 21600"/>
                <a:gd name="connsiteY3" fmla="*/ 4645 h 19713"/>
                <a:gd name="connsiteX4" fmla="*/ 21600 w 21600"/>
                <a:gd name="connsiteY4" fmla="*/ 4758 h 19713"/>
                <a:gd name="connsiteX5" fmla="*/ 16985 w 21600"/>
                <a:gd name="connsiteY5" fmla="*/ 7515 h 19713"/>
                <a:gd name="connsiteX6" fmla="*/ 18270 w 21600"/>
                <a:gd name="connsiteY6" fmla="*/ 9403 h 19713"/>
                <a:gd name="connsiteX7" fmla="*/ 16380 w 21600"/>
                <a:gd name="connsiteY7" fmla="*/ 10423 h 19713"/>
                <a:gd name="connsiteX8" fmla="*/ 18877 w 21600"/>
                <a:gd name="connsiteY8" fmla="*/ 13745 h 19713"/>
                <a:gd name="connsiteX9" fmla="*/ 14640 w 21600"/>
                <a:gd name="connsiteY9" fmla="*/ 12463 h 19713"/>
                <a:gd name="connsiteX10" fmla="*/ 14942 w 21600"/>
                <a:gd name="connsiteY10" fmla="*/ 15483 h 19713"/>
                <a:gd name="connsiteX11" fmla="*/ 12180 w 21600"/>
                <a:gd name="connsiteY11" fmla="*/ 14048 h 19713"/>
                <a:gd name="connsiteX12" fmla="*/ 11612 w 21600"/>
                <a:gd name="connsiteY12" fmla="*/ 16955 h 19713"/>
                <a:gd name="connsiteX13" fmla="*/ 9872 w 21600"/>
                <a:gd name="connsiteY13" fmla="*/ 15483 h 19713"/>
                <a:gd name="connsiteX14" fmla="*/ 8700 w 21600"/>
                <a:gd name="connsiteY14" fmla="*/ 17825 h 19713"/>
                <a:gd name="connsiteX15" fmla="*/ 7527 w 21600"/>
                <a:gd name="connsiteY15" fmla="*/ 16238 h 19713"/>
                <a:gd name="connsiteX16" fmla="*/ 4917 w 21600"/>
                <a:gd name="connsiteY16" fmla="*/ 19713 h 19713"/>
                <a:gd name="connsiteX17" fmla="*/ 4805 w 21600"/>
                <a:gd name="connsiteY17" fmla="*/ 16353 h 19713"/>
                <a:gd name="connsiteX18" fmla="*/ 1285 w 21600"/>
                <a:gd name="connsiteY18" fmla="*/ 15938 h 19713"/>
                <a:gd name="connsiteX19" fmla="*/ 3330 w 21600"/>
                <a:gd name="connsiteY19" fmla="*/ 13483 h 19713"/>
                <a:gd name="connsiteX20" fmla="*/ 0 w 21600"/>
                <a:gd name="connsiteY20" fmla="*/ 10990 h 19713"/>
                <a:gd name="connsiteX21" fmla="*/ 3935 w 21600"/>
                <a:gd name="connsiteY21" fmla="*/ 9705 h 19713"/>
                <a:gd name="connsiteX22" fmla="*/ 1172 w 21600"/>
                <a:gd name="connsiteY22" fmla="*/ 6383 h 19713"/>
                <a:gd name="connsiteX23" fmla="*/ 5372 w 21600"/>
                <a:gd name="connsiteY23" fmla="*/ 5930 h 19713"/>
                <a:gd name="connsiteX24" fmla="*/ 4502 w 21600"/>
                <a:gd name="connsiteY24" fmla="*/ 1738 h 19713"/>
                <a:gd name="connsiteX25" fmla="*/ 8550 w 21600"/>
                <a:gd name="connsiteY25" fmla="*/ 4495 h 19713"/>
                <a:gd name="connsiteX26" fmla="*/ 9722 w 21600"/>
                <a:gd name="connsiteY26" fmla="*/ 0 h 19713"/>
                <a:gd name="connsiteX27" fmla="*/ 11462 w 21600"/>
                <a:gd name="connsiteY27" fmla="*/ 2455 h 19713"/>
                <a:gd name="connsiteX0" fmla="*/ 9722 w 21600"/>
                <a:gd name="connsiteY0" fmla="*/ 0 h 19713"/>
                <a:gd name="connsiteX1" fmla="*/ 14525 w 21600"/>
                <a:gd name="connsiteY1" fmla="*/ 3890 h 19713"/>
                <a:gd name="connsiteX2" fmla="*/ 18007 w 21600"/>
                <a:gd name="connsiteY2" fmla="*/ 1285 h 19713"/>
                <a:gd name="connsiteX3" fmla="*/ 16380 w 21600"/>
                <a:gd name="connsiteY3" fmla="*/ 4645 h 19713"/>
                <a:gd name="connsiteX4" fmla="*/ 21600 w 21600"/>
                <a:gd name="connsiteY4" fmla="*/ 4758 h 19713"/>
                <a:gd name="connsiteX5" fmla="*/ 16985 w 21600"/>
                <a:gd name="connsiteY5" fmla="*/ 7515 h 19713"/>
                <a:gd name="connsiteX6" fmla="*/ 18270 w 21600"/>
                <a:gd name="connsiteY6" fmla="*/ 9403 h 19713"/>
                <a:gd name="connsiteX7" fmla="*/ 16380 w 21600"/>
                <a:gd name="connsiteY7" fmla="*/ 10423 h 19713"/>
                <a:gd name="connsiteX8" fmla="*/ 18877 w 21600"/>
                <a:gd name="connsiteY8" fmla="*/ 13745 h 19713"/>
                <a:gd name="connsiteX9" fmla="*/ 14640 w 21600"/>
                <a:gd name="connsiteY9" fmla="*/ 12463 h 19713"/>
                <a:gd name="connsiteX10" fmla="*/ 14942 w 21600"/>
                <a:gd name="connsiteY10" fmla="*/ 15483 h 19713"/>
                <a:gd name="connsiteX11" fmla="*/ 12180 w 21600"/>
                <a:gd name="connsiteY11" fmla="*/ 14048 h 19713"/>
                <a:gd name="connsiteX12" fmla="*/ 11612 w 21600"/>
                <a:gd name="connsiteY12" fmla="*/ 16955 h 19713"/>
                <a:gd name="connsiteX13" fmla="*/ 9872 w 21600"/>
                <a:gd name="connsiteY13" fmla="*/ 15483 h 19713"/>
                <a:gd name="connsiteX14" fmla="*/ 8700 w 21600"/>
                <a:gd name="connsiteY14" fmla="*/ 17825 h 19713"/>
                <a:gd name="connsiteX15" fmla="*/ 7527 w 21600"/>
                <a:gd name="connsiteY15" fmla="*/ 16238 h 19713"/>
                <a:gd name="connsiteX16" fmla="*/ 4917 w 21600"/>
                <a:gd name="connsiteY16" fmla="*/ 19713 h 19713"/>
                <a:gd name="connsiteX17" fmla="*/ 4805 w 21600"/>
                <a:gd name="connsiteY17" fmla="*/ 16353 h 19713"/>
                <a:gd name="connsiteX18" fmla="*/ 1285 w 21600"/>
                <a:gd name="connsiteY18" fmla="*/ 15938 h 19713"/>
                <a:gd name="connsiteX19" fmla="*/ 3330 w 21600"/>
                <a:gd name="connsiteY19" fmla="*/ 13483 h 19713"/>
                <a:gd name="connsiteX20" fmla="*/ 0 w 21600"/>
                <a:gd name="connsiteY20" fmla="*/ 10990 h 19713"/>
                <a:gd name="connsiteX21" fmla="*/ 3935 w 21600"/>
                <a:gd name="connsiteY21" fmla="*/ 9705 h 19713"/>
                <a:gd name="connsiteX22" fmla="*/ 1172 w 21600"/>
                <a:gd name="connsiteY22" fmla="*/ 6383 h 19713"/>
                <a:gd name="connsiteX23" fmla="*/ 5372 w 21600"/>
                <a:gd name="connsiteY23" fmla="*/ 5930 h 19713"/>
                <a:gd name="connsiteX24" fmla="*/ 4502 w 21600"/>
                <a:gd name="connsiteY24" fmla="*/ 1738 h 19713"/>
                <a:gd name="connsiteX25" fmla="*/ 8550 w 21600"/>
                <a:gd name="connsiteY25" fmla="*/ 4495 h 19713"/>
                <a:gd name="connsiteX26" fmla="*/ 9722 w 21600"/>
                <a:gd name="connsiteY26" fmla="*/ 0 h 19713"/>
                <a:gd name="connsiteX0" fmla="*/ 8550 w 21600"/>
                <a:gd name="connsiteY0" fmla="*/ 3210 h 18428"/>
                <a:gd name="connsiteX1" fmla="*/ 14525 w 21600"/>
                <a:gd name="connsiteY1" fmla="*/ 2605 h 18428"/>
                <a:gd name="connsiteX2" fmla="*/ 18007 w 21600"/>
                <a:gd name="connsiteY2" fmla="*/ 0 h 18428"/>
                <a:gd name="connsiteX3" fmla="*/ 16380 w 21600"/>
                <a:gd name="connsiteY3" fmla="*/ 3360 h 18428"/>
                <a:gd name="connsiteX4" fmla="*/ 21600 w 21600"/>
                <a:gd name="connsiteY4" fmla="*/ 3473 h 18428"/>
                <a:gd name="connsiteX5" fmla="*/ 16985 w 21600"/>
                <a:gd name="connsiteY5" fmla="*/ 6230 h 18428"/>
                <a:gd name="connsiteX6" fmla="*/ 18270 w 21600"/>
                <a:gd name="connsiteY6" fmla="*/ 8118 h 18428"/>
                <a:gd name="connsiteX7" fmla="*/ 16380 w 21600"/>
                <a:gd name="connsiteY7" fmla="*/ 9138 h 18428"/>
                <a:gd name="connsiteX8" fmla="*/ 18877 w 21600"/>
                <a:gd name="connsiteY8" fmla="*/ 12460 h 18428"/>
                <a:gd name="connsiteX9" fmla="*/ 14640 w 21600"/>
                <a:gd name="connsiteY9" fmla="*/ 11178 h 18428"/>
                <a:gd name="connsiteX10" fmla="*/ 14942 w 21600"/>
                <a:gd name="connsiteY10" fmla="*/ 14198 h 18428"/>
                <a:gd name="connsiteX11" fmla="*/ 12180 w 21600"/>
                <a:gd name="connsiteY11" fmla="*/ 12763 h 18428"/>
                <a:gd name="connsiteX12" fmla="*/ 11612 w 21600"/>
                <a:gd name="connsiteY12" fmla="*/ 15670 h 18428"/>
                <a:gd name="connsiteX13" fmla="*/ 9872 w 21600"/>
                <a:gd name="connsiteY13" fmla="*/ 14198 h 18428"/>
                <a:gd name="connsiteX14" fmla="*/ 8700 w 21600"/>
                <a:gd name="connsiteY14" fmla="*/ 16540 h 18428"/>
                <a:gd name="connsiteX15" fmla="*/ 7527 w 21600"/>
                <a:gd name="connsiteY15" fmla="*/ 14953 h 18428"/>
                <a:gd name="connsiteX16" fmla="*/ 4917 w 21600"/>
                <a:gd name="connsiteY16" fmla="*/ 18428 h 18428"/>
                <a:gd name="connsiteX17" fmla="*/ 4805 w 21600"/>
                <a:gd name="connsiteY17" fmla="*/ 15068 h 18428"/>
                <a:gd name="connsiteX18" fmla="*/ 1285 w 21600"/>
                <a:gd name="connsiteY18" fmla="*/ 14653 h 18428"/>
                <a:gd name="connsiteX19" fmla="*/ 3330 w 21600"/>
                <a:gd name="connsiteY19" fmla="*/ 12198 h 18428"/>
                <a:gd name="connsiteX20" fmla="*/ 0 w 21600"/>
                <a:gd name="connsiteY20" fmla="*/ 9705 h 18428"/>
                <a:gd name="connsiteX21" fmla="*/ 3935 w 21600"/>
                <a:gd name="connsiteY21" fmla="*/ 8420 h 18428"/>
                <a:gd name="connsiteX22" fmla="*/ 1172 w 21600"/>
                <a:gd name="connsiteY22" fmla="*/ 5098 h 18428"/>
                <a:gd name="connsiteX23" fmla="*/ 5372 w 21600"/>
                <a:gd name="connsiteY23" fmla="*/ 4645 h 18428"/>
                <a:gd name="connsiteX24" fmla="*/ 4502 w 21600"/>
                <a:gd name="connsiteY24" fmla="*/ 453 h 18428"/>
                <a:gd name="connsiteX25" fmla="*/ 8550 w 21600"/>
                <a:gd name="connsiteY25" fmla="*/ 3210 h 18428"/>
                <a:gd name="connsiteX0" fmla="*/ 4502 w 21600"/>
                <a:gd name="connsiteY0" fmla="*/ 453 h 18428"/>
                <a:gd name="connsiteX1" fmla="*/ 14525 w 21600"/>
                <a:gd name="connsiteY1" fmla="*/ 2605 h 18428"/>
                <a:gd name="connsiteX2" fmla="*/ 18007 w 21600"/>
                <a:gd name="connsiteY2" fmla="*/ 0 h 18428"/>
                <a:gd name="connsiteX3" fmla="*/ 16380 w 21600"/>
                <a:gd name="connsiteY3" fmla="*/ 3360 h 18428"/>
                <a:gd name="connsiteX4" fmla="*/ 21600 w 21600"/>
                <a:gd name="connsiteY4" fmla="*/ 3473 h 18428"/>
                <a:gd name="connsiteX5" fmla="*/ 16985 w 21600"/>
                <a:gd name="connsiteY5" fmla="*/ 6230 h 18428"/>
                <a:gd name="connsiteX6" fmla="*/ 18270 w 21600"/>
                <a:gd name="connsiteY6" fmla="*/ 8118 h 18428"/>
                <a:gd name="connsiteX7" fmla="*/ 16380 w 21600"/>
                <a:gd name="connsiteY7" fmla="*/ 9138 h 18428"/>
                <a:gd name="connsiteX8" fmla="*/ 18877 w 21600"/>
                <a:gd name="connsiteY8" fmla="*/ 12460 h 18428"/>
                <a:gd name="connsiteX9" fmla="*/ 14640 w 21600"/>
                <a:gd name="connsiteY9" fmla="*/ 11178 h 18428"/>
                <a:gd name="connsiteX10" fmla="*/ 14942 w 21600"/>
                <a:gd name="connsiteY10" fmla="*/ 14198 h 18428"/>
                <a:gd name="connsiteX11" fmla="*/ 12180 w 21600"/>
                <a:gd name="connsiteY11" fmla="*/ 12763 h 18428"/>
                <a:gd name="connsiteX12" fmla="*/ 11612 w 21600"/>
                <a:gd name="connsiteY12" fmla="*/ 15670 h 18428"/>
                <a:gd name="connsiteX13" fmla="*/ 9872 w 21600"/>
                <a:gd name="connsiteY13" fmla="*/ 14198 h 18428"/>
                <a:gd name="connsiteX14" fmla="*/ 8700 w 21600"/>
                <a:gd name="connsiteY14" fmla="*/ 16540 h 18428"/>
                <a:gd name="connsiteX15" fmla="*/ 7527 w 21600"/>
                <a:gd name="connsiteY15" fmla="*/ 14953 h 18428"/>
                <a:gd name="connsiteX16" fmla="*/ 4917 w 21600"/>
                <a:gd name="connsiteY16" fmla="*/ 18428 h 18428"/>
                <a:gd name="connsiteX17" fmla="*/ 4805 w 21600"/>
                <a:gd name="connsiteY17" fmla="*/ 15068 h 18428"/>
                <a:gd name="connsiteX18" fmla="*/ 1285 w 21600"/>
                <a:gd name="connsiteY18" fmla="*/ 14653 h 18428"/>
                <a:gd name="connsiteX19" fmla="*/ 3330 w 21600"/>
                <a:gd name="connsiteY19" fmla="*/ 12198 h 18428"/>
                <a:gd name="connsiteX20" fmla="*/ 0 w 21600"/>
                <a:gd name="connsiteY20" fmla="*/ 9705 h 18428"/>
                <a:gd name="connsiteX21" fmla="*/ 3935 w 21600"/>
                <a:gd name="connsiteY21" fmla="*/ 8420 h 18428"/>
                <a:gd name="connsiteX22" fmla="*/ 1172 w 21600"/>
                <a:gd name="connsiteY22" fmla="*/ 5098 h 18428"/>
                <a:gd name="connsiteX23" fmla="*/ 5372 w 21600"/>
                <a:gd name="connsiteY23" fmla="*/ 4645 h 18428"/>
                <a:gd name="connsiteX24" fmla="*/ 4502 w 21600"/>
                <a:gd name="connsiteY24" fmla="*/ 453 h 18428"/>
                <a:gd name="connsiteX0" fmla="*/ 5372 w 21600"/>
                <a:gd name="connsiteY0" fmla="*/ 4645 h 18428"/>
                <a:gd name="connsiteX1" fmla="*/ 14525 w 21600"/>
                <a:gd name="connsiteY1" fmla="*/ 2605 h 18428"/>
                <a:gd name="connsiteX2" fmla="*/ 18007 w 21600"/>
                <a:gd name="connsiteY2" fmla="*/ 0 h 18428"/>
                <a:gd name="connsiteX3" fmla="*/ 16380 w 21600"/>
                <a:gd name="connsiteY3" fmla="*/ 3360 h 18428"/>
                <a:gd name="connsiteX4" fmla="*/ 21600 w 21600"/>
                <a:gd name="connsiteY4" fmla="*/ 3473 h 18428"/>
                <a:gd name="connsiteX5" fmla="*/ 16985 w 21600"/>
                <a:gd name="connsiteY5" fmla="*/ 6230 h 18428"/>
                <a:gd name="connsiteX6" fmla="*/ 18270 w 21600"/>
                <a:gd name="connsiteY6" fmla="*/ 8118 h 18428"/>
                <a:gd name="connsiteX7" fmla="*/ 16380 w 21600"/>
                <a:gd name="connsiteY7" fmla="*/ 9138 h 18428"/>
                <a:gd name="connsiteX8" fmla="*/ 18877 w 21600"/>
                <a:gd name="connsiteY8" fmla="*/ 12460 h 18428"/>
                <a:gd name="connsiteX9" fmla="*/ 14640 w 21600"/>
                <a:gd name="connsiteY9" fmla="*/ 11178 h 18428"/>
                <a:gd name="connsiteX10" fmla="*/ 14942 w 21600"/>
                <a:gd name="connsiteY10" fmla="*/ 14198 h 18428"/>
                <a:gd name="connsiteX11" fmla="*/ 12180 w 21600"/>
                <a:gd name="connsiteY11" fmla="*/ 12763 h 18428"/>
                <a:gd name="connsiteX12" fmla="*/ 11612 w 21600"/>
                <a:gd name="connsiteY12" fmla="*/ 15670 h 18428"/>
                <a:gd name="connsiteX13" fmla="*/ 9872 w 21600"/>
                <a:gd name="connsiteY13" fmla="*/ 14198 h 18428"/>
                <a:gd name="connsiteX14" fmla="*/ 8700 w 21600"/>
                <a:gd name="connsiteY14" fmla="*/ 16540 h 18428"/>
                <a:gd name="connsiteX15" fmla="*/ 7527 w 21600"/>
                <a:gd name="connsiteY15" fmla="*/ 14953 h 18428"/>
                <a:gd name="connsiteX16" fmla="*/ 4917 w 21600"/>
                <a:gd name="connsiteY16" fmla="*/ 18428 h 18428"/>
                <a:gd name="connsiteX17" fmla="*/ 4805 w 21600"/>
                <a:gd name="connsiteY17" fmla="*/ 15068 h 18428"/>
                <a:gd name="connsiteX18" fmla="*/ 1285 w 21600"/>
                <a:gd name="connsiteY18" fmla="*/ 14653 h 18428"/>
                <a:gd name="connsiteX19" fmla="*/ 3330 w 21600"/>
                <a:gd name="connsiteY19" fmla="*/ 12198 h 18428"/>
                <a:gd name="connsiteX20" fmla="*/ 0 w 21600"/>
                <a:gd name="connsiteY20" fmla="*/ 9705 h 18428"/>
                <a:gd name="connsiteX21" fmla="*/ 3935 w 21600"/>
                <a:gd name="connsiteY21" fmla="*/ 8420 h 18428"/>
                <a:gd name="connsiteX22" fmla="*/ 1172 w 21600"/>
                <a:gd name="connsiteY22" fmla="*/ 5098 h 18428"/>
                <a:gd name="connsiteX23" fmla="*/ 5372 w 21600"/>
                <a:gd name="connsiteY23" fmla="*/ 4645 h 18428"/>
                <a:gd name="connsiteX0" fmla="*/ 1172 w 21600"/>
                <a:gd name="connsiteY0" fmla="*/ 5098 h 18428"/>
                <a:gd name="connsiteX1" fmla="*/ 14525 w 21600"/>
                <a:gd name="connsiteY1" fmla="*/ 2605 h 18428"/>
                <a:gd name="connsiteX2" fmla="*/ 18007 w 21600"/>
                <a:gd name="connsiteY2" fmla="*/ 0 h 18428"/>
                <a:gd name="connsiteX3" fmla="*/ 16380 w 21600"/>
                <a:gd name="connsiteY3" fmla="*/ 3360 h 18428"/>
                <a:gd name="connsiteX4" fmla="*/ 21600 w 21600"/>
                <a:gd name="connsiteY4" fmla="*/ 3473 h 18428"/>
                <a:gd name="connsiteX5" fmla="*/ 16985 w 21600"/>
                <a:gd name="connsiteY5" fmla="*/ 6230 h 18428"/>
                <a:gd name="connsiteX6" fmla="*/ 18270 w 21600"/>
                <a:gd name="connsiteY6" fmla="*/ 8118 h 18428"/>
                <a:gd name="connsiteX7" fmla="*/ 16380 w 21600"/>
                <a:gd name="connsiteY7" fmla="*/ 9138 h 18428"/>
                <a:gd name="connsiteX8" fmla="*/ 18877 w 21600"/>
                <a:gd name="connsiteY8" fmla="*/ 12460 h 18428"/>
                <a:gd name="connsiteX9" fmla="*/ 14640 w 21600"/>
                <a:gd name="connsiteY9" fmla="*/ 11178 h 18428"/>
                <a:gd name="connsiteX10" fmla="*/ 14942 w 21600"/>
                <a:gd name="connsiteY10" fmla="*/ 14198 h 18428"/>
                <a:gd name="connsiteX11" fmla="*/ 12180 w 21600"/>
                <a:gd name="connsiteY11" fmla="*/ 12763 h 18428"/>
                <a:gd name="connsiteX12" fmla="*/ 11612 w 21600"/>
                <a:gd name="connsiteY12" fmla="*/ 15670 h 18428"/>
                <a:gd name="connsiteX13" fmla="*/ 9872 w 21600"/>
                <a:gd name="connsiteY13" fmla="*/ 14198 h 18428"/>
                <a:gd name="connsiteX14" fmla="*/ 8700 w 21600"/>
                <a:gd name="connsiteY14" fmla="*/ 16540 h 18428"/>
                <a:gd name="connsiteX15" fmla="*/ 7527 w 21600"/>
                <a:gd name="connsiteY15" fmla="*/ 14953 h 18428"/>
                <a:gd name="connsiteX16" fmla="*/ 4917 w 21600"/>
                <a:gd name="connsiteY16" fmla="*/ 18428 h 18428"/>
                <a:gd name="connsiteX17" fmla="*/ 4805 w 21600"/>
                <a:gd name="connsiteY17" fmla="*/ 15068 h 18428"/>
                <a:gd name="connsiteX18" fmla="*/ 1285 w 21600"/>
                <a:gd name="connsiteY18" fmla="*/ 14653 h 18428"/>
                <a:gd name="connsiteX19" fmla="*/ 3330 w 21600"/>
                <a:gd name="connsiteY19" fmla="*/ 12198 h 18428"/>
                <a:gd name="connsiteX20" fmla="*/ 0 w 21600"/>
                <a:gd name="connsiteY20" fmla="*/ 9705 h 18428"/>
                <a:gd name="connsiteX21" fmla="*/ 3935 w 21600"/>
                <a:gd name="connsiteY21" fmla="*/ 8420 h 18428"/>
                <a:gd name="connsiteX22" fmla="*/ 1172 w 21600"/>
                <a:gd name="connsiteY22" fmla="*/ 5098 h 18428"/>
                <a:gd name="connsiteX0" fmla="*/ 3935 w 21600"/>
                <a:gd name="connsiteY0" fmla="*/ 8420 h 18428"/>
                <a:gd name="connsiteX1" fmla="*/ 14525 w 21600"/>
                <a:gd name="connsiteY1" fmla="*/ 2605 h 18428"/>
                <a:gd name="connsiteX2" fmla="*/ 18007 w 21600"/>
                <a:gd name="connsiteY2" fmla="*/ 0 h 18428"/>
                <a:gd name="connsiteX3" fmla="*/ 16380 w 21600"/>
                <a:gd name="connsiteY3" fmla="*/ 3360 h 18428"/>
                <a:gd name="connsiteX4" fmla="*/ 21600 w 21600"/>
                <a:gd name="connsiteY4" fmla="*/ 3473 h 18428"/>
                <a:gd name="connsiteX5" fmla="*/ 16985 w 21600"/>
                <a:gd name="connsiteY5" fmla="*/ 6230 h 18428"/>
                <a:gd name="connsiteX6" fmla="*/ 18270 w 21600"/>
                <a:gd name="connsiteY6" fmla="*/ 8118 h 18428"/>
                <a:gd name="connsiteX7" fmla="*/ 16380 w 21600"/>
                <a:gd name="connsiteY7" fmla="*/ 9138 h 18428"/>
                <a:gd name="connsiteX8" fmla="*/ 18877 w 21600"/>
                <a:gd name="connsiteY8" fmla="*/ 12460 h 18428"/>
                <a:gd name="connsiteX9" fmla="*/ 14640 w 21600"/>
                <a:gd name="connsiteY9" fmla="*/ 11178 h 18428"/>
                <a:gd name="connsiteX10" fmla="*/ 14942 w 21600"/>
                <a:gd name="connsiteY10" fmla="*/ 14198 h 18428"/>
                <a:gd name="connsiteX11" fmla="*/ 12180 w 21600"/>
                <a:gd name="connsiteY11" fmla="*/ 12763 h 18428"/>
                <a:gd name="connsiteX12" fmla="*/ 11612 w 21600"/>
                <a:gd name="connsiteY12" fmla="*/ 15670 h 18428"/>
                <a:gd name="connsiteX13" fmla="*/ 9872 w 21600"/>
                <a:gd name="connsiteY13" fmla="*/ 14198 h 18428"/>
                <a:gd name="connsiteX14" fmla="*/ 8700 w 21600"/>
                <a:gd name="connsiteY14" fmla="*/ 16540 h 18428"/>
                <a:gd name="connsiteX15" fmla="*/ 7527 w 21600"/>
                <a:gd name="connsiteY15" fmla="*/ 14953 h 18428"/>
                <a:gd name="connsiteX16" fmla="*/ 4917 w 21600"/>
                <a:gd name="connsiteY16" fmla="*/ 18428 h 18428"/>
                <a:gd name="connsiteX17" fmla="*/ 4805 w 21600"/>
                <a:gd name="connsiteY17" fmla="*/ 15068 h 18428"/>
                <a:gd name="connsiteX18" fmla="*/ 1285 w 21600"/>
                <a:gd name="connsiteY18" fmla="*/ 14653 h 18428"/>
                <a:gd name="connsiteX19" fmla="*/ 3330 w 21600"/>
                <a:gd name="connsiteY19" fmla="*/ 12198 h 18428"/>
                <a:gd name="connsiteX20" fmla="*/ 0 w 21600"/>
                <a:gd name="connsiteY20" fmla="*/ 9705 h 18428"/>
                <a:gd name="connsiteX21" fmla="*/ 3935 w 21600"/>
                <a:gd name="connsiteY21" fmla="*/ 8420 h 1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600" h="18428">
                  <a:moveTo>
                    <a:pt x="3935" y="8420"/>
                  </a:moveTo>
                  <a:lnTo>
                    <a:pt x="14525" y="2605"/>
                  </a:lnTo>
                  <a:lnTo>
                    <a:pt x="18007" y="0"/>
                  </a:lnTo>
                  <a:lnTo>
                    <a:pt x="16380" y="3360"/>
                  </a:lnTo>
                  <a:lnTo>
                    <a:pt x="21600" y="3473"/>
                  </a:lnTo>
                  <a:lnTo>
                    <a:pt x="16985" y="6230"/>
                  </a:lnTo>
                  <a:lnTo>
                    <a:pt x="18270" y="8118"/>
                  </a:lnTo>
                  <a:lnTo>
                    <a:pt x="16380" y="9138"/>
                  </a:lnTo>
                  <a:lnTo>
                    <a:pt x="18877" y="12460"/>
                  </a:lnTo>
                  <a:lnTo>
                    <a:pt x="14640" y="11178"/>
                  </a:lnTo>
                  <a:cubicBezTo>
                    <a:pt x="14741" y="12185"/>
                    <a:pt x="14841" y="13191"/>
                    <a:pt x="14942" y="14198"/>
                  </a:cubicBezTo>
                  <a:lnTo>
                    <a:pt x="12180" y="12763"/>
                  </a:lnTo>
                  <a:lnTo>
                    <a:pt x="11612" y="15670"/>
                  </a:lnTo>
                  <a:lnTo>
                    <a:pt x="9872" y="14198"/>
                  </a:lnTo>
                  <a:lnTo>
                    <a:pt x="8700" y="16540"/>
                  </a:lnTo>
                  <a:lnTo>
                    <a:pt x="7527" y="14953"/>
                  </a:lnTo>
                  <a:lnTo>
                    <a:pt x="4917" y="18428"/>
                  </a:lnTo>
                  <a:cubicBezTo>
                    <a:pt x="4880" y="17308"/>
                    <a:pt x="4842" y="16188"/>
                    <a:pt x="4805" y="15068"/>
                  </a:cubicBezTo>
                  <a:lnTo>
                    <a:pt x="1285" y="14653"/>
                  </a:lnTo>
                  <a:lnTo>
                    <a:pt x="3330" y="12198"/>
                  </a:lnTo>
                  <a:lnTo>
                    <a:pt x="0" y="9705"/>
                  </a:lnTo>
                  <a:lnTo>
                    <a:pt x="3935" y="8420"/>
                  </a:lnTo>
                  <a:close/>
                </a:path>
              </a:pathLst>
            </a:custGeom>
            <a:solidFill>
              <a:srgbClr val="FFC000"/>
            </a:solidFill>
            <a:ln w="12700" cap="flat" cmpd="sng" algn="ctr">
              <a:solidFill>
                <a:srgbClr val="FFC000">
                  <a:shade val="50000"/>
                </a:srgb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59" name="Explosion: 14 Points 58">
              <a:extLst>
                <a:ext uri="{FF2B5EF4-FFF2-40B4-BE49-F238E27FC236}">
                  <a16:creationId xmlns:a16="http://schemas.microsoft.com/office/drawing/2014/main" id="{1CB9B2B8-7996-4AC4-8DA0-9B2D58C0DCF9}"/>
                </a:ext>
              </a:extLst>
            </p:cNvPr>
            <p:cNvSpPr/>
            <p:nvPr/>
          </p:nvSpPr>
          <p:spPr>
            <a:xfrm>
              <a:off x="4760378" y="4878616"/>
              <a:ext cx="801326" cy="665366"/>
            </a:xfrm>
            <a:custGeom>
              <a:avLst/>
              <a:gdLst>
                <a:gd name="connsiteX0" fmla="*/ 11462 w 21600"/>
                <a:gd name="connsiteY0" fmla="*/ 4342 h 21600"/>
                <a:gd name="connsiteX1" fmla="*/ 14790 w 21600"/>
                <a:gd name="connsiteY1" fmla="*/ 0 h 21600"/>
                <a:gd name="connsiteX2" fmla="*/ 14525 w 21600"/>
                <a:gd name="connsiteY2" fmla="*/ 5777 h 21600"/>
                <a:gd name="connsiteX3" fmla="*/ 18007 w 21600"/>
                <a:gd name="connsiteY3" fmla="*/ 3172 h 21600"/>
                <a:gd name="connsiteX4" fmla="*/ 16380 w 21600"/>
                <a:gd name="connsiteY4" fmla="*/ 6532 h 21600"/>
                <a:gd name="connsiteX5" fmla="*/ 21600 w 21600"/>
                <a:gd name="connsiteY5" fmla="*/ 6645 h 21600"/>
                <a:gd name="connsiteX6" fmla="*/ 16985 w 21600"/>
                <a:gd name="connsiteY6" fmla="*/ 9402 h 21600"/>
                <a:gd name="connsiteX7" fmla="*/ 18270 w 21600"/>
                <a:gd name="connsiteY7" fmla="*/ 11290 h 21600"/>
                <a:gd name="connsiteX8" fmla="*/ 16380 w 21600"/>
                <a:gd name="connsiteY8" fmla="*/ 12310 h 21600"/>
                <a:gd name="connsiteX9" fmla="*/ 18877 w 21600"/>
                <a:gd name="connsiteY9" fmla="*/ 15632 h 21600"/>
                <a:gd name="connsiteX10" fmla="*/ 14640 w 21600"/>
                <a:gd name="connsiteY10" fmla="*/ 14350 h 21600"/>
                <a:gd name="connsiteX11" fmla="*/ 14942 w 21600"/>
                <a:gd name="connsiteY11" fmla="*/ 17370 h 21600"/>
                <a:gd name="connsiteX12" fmla="*/ 12180 w 21600"/>
                <a:gd name="connsiteY12" fmla="*/ 15935 h 21600"/>
                <a:gd name="connsiteX13" fmla="*/ 11612 w 21600"/>
                <a:gd name="connsiteY13" fmla="*/ 18842 h 21600"/>
                <a:gd name="connsiteX14" fmla="*/ 9872 w 21600"/>
                <a:gd name="connsiteY14" fmla="*/ 17370 h 21600"/>
                <a:gd name="connsiteX15" fmla="*/ 8700 w 21600"/>
                <a:gd name="connsiteY15" fmla="*/ 19712 h 21600"/>
                <a:gd name="connsiteX16" fmla="*/ 7527 w 21600"/>
                <a:gd name="connsiteY16" fmla="*/ 18125 h 21600"/>
                <a:gd name="connsiteX17" fmla="*/ 4917 w 21600"/>
                <a:gd name="connsiteY17" fmla="*/ 21600 h 21600"/>
                <a:gd name="connsiteX18" fmla="*/ 4805 w 21600"/>
                <a:gd name="connsiteY18" fmla="*/ 18240 h 21600"/>
                <a:gd name="connsiteX19" fmla="*/ 1285 w 21600"/>
                <a:gd name="connsiteY19" fmla="*/ 17825 h 21600"/>
                <a:gd name="connsiteX20" fmla="*/ 3330 w 21600"/>
                <a:gd name="connsiteY20" fmla="*/ 15370 h 21600"/>
                <a:gd name="connsiteX21" fmla="*/ 0 w 21600"/>
                <a:gd name="connsiteY21" fmla="*/ 12877 h 21600"/>
                <a:gd name="connsiteX22" fmla="*/ 3935 w 21600"/>
                <a:gd name="connsiteY22" fmla="*/ 11592 h 21600"/>
                <a:gd name="connsiteX23" fmla="*/ 1172 w 21600"/>
                <a:gd name="connsiteY23" fmla="*/ 8270 h 21600"/>
                <a:gd name="connsiteX24" fmla="*/ 5372 w 21600"/>
                <a:gd name="connsiteY24" fmla="*/ 7817 h 21600"/>
                <a:gd name="connsiteX25" fmla="*/ 4502 w 21600"/>
                <a:gd name="connsiteY25" fmla="*/ 3625 h 21600"/>
                <a:gd name="connsiteX26" fmla="*/ 8550 w 21600"/>
                <a:gd name="connsiteY26" fmla="*/ 6382 h 21600"/>
                <a:gd name="connsiteX27" fmla="*/ 9722 w 21600"/>
                <a:gd name="connsiteY27" fmla="*/ 1887 h 21600"/>
                <a:gd name="connsiteX28" fmla="*/ 11462 w 21600"/>
                <a:gd name="connsiteY28"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4401 w 22066"/>
                <a:gd name="connsiteY22" fmla="*/ 11592 h 21600"/>
                <a:gd name="connsiteX23" fmla="*/ 1638 w 22066"/>
                <a:gd name="connsiteY23" fmla="*/ 8270 h 21600"/>
                <a:gd name="connsiteX24" fmla="*/ 5838 w 22066"/>
                <a:gd name="connsiteY24" fmla="*/ 7817 h 21600"/>
                <a:gd name="connsiteX25" fmla="*/ 4968 w 22066"/>
                <a:gd name="connsiteY25" fmla="*/ 3625 h 21600"/>
                <a:gd name="connsiteX26" fmla="*/ 9016 w 22066"/>
                <a:gd name="connsiteY26" fmla="*/ 6382 h 21600"/>
                <a:gd name="connsiteX27" fmla="*/ 10188 w 22066"/>
                <a:gd name="connsiteY27" fmla="*/ 1887 h 21600"/>
                <a:gd name="connsiteX28" fmla="*/ 11928 w 22066"/>
                <a:gd name="connsiteY28"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23" fmla="*/ 1638 w 22066"/>
                <a:gd name="connsiteY23" fmla="*/ 8270 h 21600"/>
                <a:gd name="connsiteX24" fmla="*/ 5838 w 22066"/>
                <a:gd name="connsiteY24" fmla="*/ 7817 h 21600"/>
                <a:gd name="connsiteX25" fmla="*/ 4968 w 22066"/>
                <a:gd name="connsiteY25" fmla="*/ 3625 h 21600"/>
                <a:gd name="connsiteX26" fmla="*/ 9016 w 22066"/>
                <a:gd name="connsiteY26" fmla="*/ 6382 h 21600"/>
                <a:gd name="connsiteX27" fmla="*/ 10188 w 22066"/>
                <a:gd name="connsiteY27" fmla="*/ 1887 h 21600"/>
                <a:gd name="connsiteX28" fmla="*/ 11928 w 22066"/>
                <a:gd name="connsiteY28"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23" fmla="*/ 5838 w 22066"/>
                <a:gd name="connsiteY23" fmla="*/ 7817 h 21600"/>
                <a:gd name="connsiteX24" fmla="*/ 4968 w 22066"/>
                <a:gd name="connsiteY24" fmla="*/ 3625 h 21600"/>
                <a:gd name="connsiteX25" fmla="*/ 9016 w 22066"/>
                <a:gd name="connsiteY25" fmla="*/ 6382 h 21600"/>
                <a:gd name="connsiteX26" fmla="*/ 10188 w 22066"/>
                <a:gd name="connsiteY26" fmla="*/ 1887 h 21600"/>
                <a:gd name="connsiteX27" fmla="*/ 11928 w 22066"/>
                <a:gd name="connsiteY27"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23" fmla="*/ 4968 w 22066"/>
                <a:gd name="connsiteY23" fmla="*/ 3625 h 21600"/>
                <a:gd name="connsiteX24" fmla="*/ 9016 w 22066"/>
                <a:gd name="connsiteY24" fmla="*/ 6382 h 21600"/>
                <a:gd name="connsiteX25" fmla="*/ 10188 w 22066"/>
                <a:gd name="connsiteY25" fmla="*/ 1887 h 21600"/>
                <a:gd name="connsiteX26" fmla="*/ 11928 w 22066"/>
                <a:gd name="connsiteY26"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23" fmla="*/ 9016 w 22066"/>
                <a:gd name="connsiteY23" fmla="*/ 6382 h 21600"/>
                <a:gd name="connsiteX24" fmla="*/ 10188 w 22066"/>
                <a:gd name="connsiteY24" fmla="*/ 1887 h 21600"/>
                <a:gd name="connsiteX25" fmla="*/ 11928 w 22066"/>
                <a:gd name="connsiteY25"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23" fmla="*/ 10188 w 22066"/>
                <a:gd name="connsiteY23" fmla="*/ 1887 h 21600"/>
                <a:gd name="connsiteX24" fmla="*/ 11928 w 22066"/>
                <a:gd name="connsiteY24" fmla="*/ 4342 h 21600"/>
                <a:gd name="connsiteX0" fmla="*/ 11928 w 22066"/>
                <a:gd name="connsiteY0" fmla="*/ 4342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23" fmla="*/ 11928 w 22066"/>
                <a:gd name="connsiteY23" fmla="*/ 4342 h 21600"/>
                <a:gd name="connsiteX0" fmla="*/ 5566 w 22066"/>
                <a:gd name="connsiteY0" fmla="*/ 12043 h 21600"/>
                <a:gd name="connsiteX1" fmla="*/ 15256 w 22066"/>
                <a:gd name="connsiteY1" fmla="*/ 0 h 21600"/>
                <a:gd name="connsiteX2" fmla="*/ 14991 w 22066"/>
                <a:gd name="connsiteY2" fmla="*/ 5777 h 21600"/>
                <a:gd name="connsiteX3" fmla="*/ 18473 w 22066"/>
                <a:gd name="connsiteY3" fmla="*/ 3172 h 21600"/>
                <a:gd name="connsiteX4" fmla="*/ 16846 w 22066"/>
                <a:gd name="connsiteY4" fmla="*/ 6532 h 21600"/>
                <a:gd name="connsiteX5" fmla="*/ 22066 w 22066"/>
                <a:gd name="connsiteY5" fmla="*/ 6645 h 21600"/>
                <a:gd name="connsiteX6" fmla="*/ 17451 w 22066"/>
                <a:gd name="connsiteY6" fmla="*/ 9402 h 21600"/>
                <a:gd name="connsiteX7" fmla="*/ 18736 w 22066"/>
                <a:gd name="connsiteY7" fmla="*/ 11290 h 21600"/>
                <a:gd name="connsiteX8" fmla="*/ 16846 w 22066"/>
                <a:gd name="connsiteY8" fmla="*/ 12310 h 21600"/>
                <a:gd name="connsiteX9" fmla="*/ 19343 w 22066"/>
                <a:gd name="connsiteY9" fmla="*/ 15632 h 21600"/>
                <a:gd name="connsiteX10" fmla="*/ 15106 w 22066"/>
                <a:gd name="connsiteY10" fmla="*/ 14350 h 21600"/>
                <a:gd name="connsiteX11" fmla="*/ 15408 w 22066"/>
                <a:gd name="connsiteY11" fmla="*/ 17370 h 21600"/>
                <a:gd name="connsiteX12" fmla="*/ 12646 w 22066"/>
                <a:gd name="connsiteY12" fmla="*/ 15935 h 21600"/>
                <a:gd name="connsiteX13" fmla="*/ 12078 w 22066"/>
                <a:gd name="connsiteY13" fmla="*/ 18842 h 21600"/>
                <a:gd name="connsiteX14" fmla="*/ 10338 w 22066"/>
                <a:gd name="connsiteY14" fmla="*/ 17370 h 21600"/>
                <a:gd name="connsiteX15" fmla="*/ 9166 w 22066"/>
                <a:gd name="connsiteY15" fmla="*/ 19712 h 21600"/>
                <a:gd name="connsiteX16" fmla="*/ 7993 w 22066"/>
                <a:gd name="connsiteY16" fmla="*/ 18125 h 21600"/>
                <a:gd name="connsiteX17" fmla="*/ 5383 w 22066"/>
                <a:gd name="connsiteY17" fmla="*/ 21600 h 21600"/>
                <a:gd name="connsiteX18" fmla="*/ 5271 w 22066"/>
                <a:gd name="connsiteY18" fmla="*/ 18240 h 21600"/>
                <a:gd name="connsiteX19" fmla="*/ 1751 w 22066"/>
                <a:gd name="connsiteY19" fmla="*/ 17825 h 21600"/>
                <a:gd name="connsiteX20" fmla="*/ 3796 w 22066"/>
                <a:gd name="connsiteY20" fmla="*/ 15370 h 21600"/>
                <a:gd name="connsiteX21" fmla="*/ 0 w 22066"/>
                <a:gd name="connsiteY21" fmla="*/ 14908 h 21600"/>
                <a:gd name="connsiteX22" fmla="*/ 5566 w 22066"/>
                <a:gd name="connsiteY22" fmla="*/ 12043 h 21600"/>
                <a:gd name="connsiteX0" fmla="*/ 5566 w 22066"/>
                <a:gd name="connsiteY0" fmla="*/ 8871 h 18428"/>
                <a:gd name="connsiteX1" fmla="*/ 14991 w 22066"/>
                <a:gd name="connsiteY1" fmla="*/ 2605 h 18428"/>
                <a:gd name="connsiteX2" fmla="*/ 18473 w 22066"/>
                <a:gd name="connsiteY2" fmla="*/ 0 h 18428"/>
                <a:gd name="connsiteX3" fmla="*/ 16846 w 22066"/>
                <a:gd name="connsiteY3" fmla="*/ 3360 h 18428"/>
                <a:gd name="connsiteX4" fmla="*/ 22066 w 22066"/>
                <a:gd name="connsiteY4" fmla="*/ 3473 h 18428"/>
                <a:gd name="connsiteX5" fmla="*/ 17451 w 22066"/>
                <a:gd name="connsiteY5" fmla="*/ 6230 h 18428"/>
                <a:gd name="connsiteX6" fmla="*/ 18736 w 22066"/>
                <a:gd name="connsiteY6" fmla="*/ 8118 h 18428"/>
                <a:gd name="connsiteX7" fmla="*/ 16846 w 22066"/>
                <a:gd name="connsiteY7" fmla="*/ 9138 h 18428"/>
                <a:gd name="connsiteX8" fmla="*/ 19343 w 22066"/>
                <a:gd name="connsiteY8" fmla="*/ 12460 h 18428"/>
                <a:gd name="connsiteX9" fmla="*/ 15106 w 22066"/>
                <a:gd name="connsiteY9" fmla="*/ 11178 h 18428"/>
                <a:gd name="connsiteX10" fmla="*/ 15408 w 22066"/>
                <a:gd name="connsiteY10" fmla="*/ 14198 h 18428"/>
                <a:gd name="connsiteX11" fmla="*/ 12646 w 22066"/>
                <a:gd name="connsiteY11" fmla="*/ 12763 h 18428"/>
                <a:gd name="connsiteX12" fmla="*/ 12078 w 22066"/>
                <a:gd name="connsiteY12" fmla="*/ 15670 h 18428"/>
                <a:gd name="connsiteX13" fmla="*/ 10338 w 22066"/>
                <a:gd name="connsiteY13" fmla="*/ 14198 h 18428"/>
                <a:gd name="connsiteX14" fmla="*/ 9166 w 22066"/>
                <a:gd name="connsiteY14" fmla="*/ 16540 h 18428"/>
                <a:gd name="connsiteX15" fmla="*/ 7993 w 22066"/>
                <a:gd name="connsiteY15" fmla="*/ 14953 h 18428"/>
                <a:gd name="connsiteX16" fmla="*/ 5383 w 22066"/>
                <a:gd name="connsiteY16" fmla="*/ 18428 h 18428"/>
                <a:gd name="connsiteX17" fmla="*/ 5271 w 22066"/>
                <a:gd name="connsiteY17" fmla="*/ 15068 h 18428"/>
                <a:gd name="connsiteX18" fmla="*/ 1751 w 22066"/>
                <a:gd name="connsiteY18" fmla="*/ 14653 h 18428"/>
                <a:gd name="connsiteX19" fmla="*/ 3796 w 22066"/>
                <a:gd name="connsiteY19" fmla="*/ 12198 h 18428"/>
                <a:gd name="connsiteX20" fmla="*/ 0 w 22066"/>
                <a:gd name="connsiteY20" fmla="*/ 11736 h 18428"/>
                <a:gd name="connsiteX21" fmla="*/ 5566 w 22066"/>
                <a:gd name="connsiteY21" fmla="*/ 8871 h 18428"/>
                <a:gd name="connsiteX0" fmla="*/ 5566 w 22066"/>
                <a:gd name="connsiteY0" fmla="*/ 8871 h 18428"/>
                <a:gd name="connsiteX1" fmla="*/ 18473 w 22066"/>
                <a:gd name="connsiteY1" fmla="*/ 0 h 18428"/>
                <a:gd name="connsiteX2" fmla="*/ 16846 w 22066"/>
                <a:gd name="connsiteY2" fmla="*/ 3360 h 18428"/>
                <a:gd name="connsiteX3" fmla="*/ 22066 w 22066"/>
                <a:gd name="connsiteY3" fmla="*/ 3473 h 18428"/>
                <a:gd name="connsiteX4" fmla="*/ 17451 w 22066"/>
                <a:gd name="connsiteY4" fmla="*/ 6230 h 18428"/>
                <a:gd name="connsiteX5" fmla="*/ 18736 w 22066"/>
                <a:gd name="connsiteY5" fmla="*/ 8118 h 18428"/>
                <a:gd name="connsiteX6" fmla="*/ 16846 w 22066"/>
                <a:gd name="connsiteY6" fmla="*/ 9138 h 18428"/>
                <a:gd name="connsiteX7" fmla="*/ 19343 w 22066"/>
                <a:gd name="connsiteY7" fmla="*/ 12460 h 18428"/>
                <a:gd name="connsiteX8" fmla="*/ 15106 w 22066"/>
                <a:gd name="connsiteY8" fmla="*/ 11178 h 18428"/>
                <a:gd name="connsiteX9" fmla="*/ 15408 w 22066"/>
                <a:gd name="connsiteY9" fmla="*/ 14198 h 18428"/>
                <a:gd name="connsiteX10" fmla="*/ 12646 w 22066"/>
                <a:gd name="connsiteY10" fmla="*/ 12763 h 18428"/>
                <a:gd name="connsiteX11" fmla="*/ 12078 w 22066"/>
                <a:gd name="connsiteY11" fmla="*/ 15670 h 18428"/>
                <a:gd name="connsiteX12" fmla="*/ 10338 w 22066"/>
                <a:gd name="connsiteY12" fmla="*/ 14198 h 18428"/>
                <a:gd name="connsiteX13" fmla="*/ 9166 w 22066"/>
                <a:gd name="connsiteY13" fmla="*/ 16540 h 18428"/>
                <a:gd name="connsiteX14" fmla="*/ 7993 w 22066"/>
                <a:gd name="connsiteY14" fmla="*/ 14953 h 18428"/>
                <a:gd name="connsiteX15" fmla="*/ 5383 w 22066"/>
                <a:gd name="connsiteY15" fmla="*/ 18428 h 18428"/>
                <a:gd name="connsiteX16" fmla="*/ 5271 w 22066"/>
                <a:gd name="connsiteY16" fmla="*/ 15068 h 18428"/>
                <a:gd name="connsiteX17" fmla="*/ 1751 w 22066"/>
                <a:gd name="connsiteY17" fmla="*/ 14653 h 18428"/>
                <a:gd name="connsiteX18" fmla="*/ 3796 w 22066"/>
                <a:gd name="connsiteY18" fmla="*/ 12198 h 18428"/>
                <a:gd name="connsiteX19" fmla="*/ 0 w 22066"/>
                <a:gd name="connsiteY19" fmla="*/ 11736 h 18428"/>
                <a:gd name="connsiteX20" fmla="*/ 5566 w 22066"/>
                <a:gd name="connsiteY20" fmla="*/ 8871 h 18428"/>
                <a:gd name="connsiteX0" fmla="*/ 5566 w 22066"/>
                <a:gd name="connsiteY0" fmla="*/ 8194 h 17751"/>
                <a:gd name="connsiteX1" fmla="*/ 20336 w 22066"/>
                <a:gd name="connsiteY1" fmla="*/ 0 h 17751"/>
                <a:gd name="connsiteX2" fmla="*/ 16846 w 22066"/>
                <a:gd name="connsiteY2" fmla="*/ 2683 h 17751"/>
                <a:gd name="connsiteX3" fmla="*/ 22066 w 22066"/>
                <a:gd name="connsiteY3" fmla="*/ 2796 h 17751"/>
                <a:gd name="connsiteX4" fmla="*/ 17451 w 22066"/>
                <a:gd name="connsiteY4" fmla="*/ 5553 h 17751"/>
                <a:gd name="connsiteX5" fmla="*/ 18736 w 22066"/>
                <a:gd name="connsiteY5" fmla="*/ 7441 h 17751"/>
                <a:gd name="connsiteX6" fmla="*/ 16846 w 22066"/>
                <a:gd name="connsiteY6" fmla="*/ 8461 h 17751"/>
                <a:gd name="connsiteX7" fmla="*/ 19343 w 22066"/>
                <a:gd name="connsiteY7" fmla="*/ 11783 h 17751"/>
                <a:gd name="connsiteX8" fmla="*/ 15106 w 22066"/>
                <a:gd name="connsiteY8" fmla="*/ 10501 h 17751"/>
                <a:gd name="connsiteX9" fmla="*/ 15408 w 22066"/>
                <a:gd name="connsiteY9" fmla="*/ 13521 h 17751"/>
                <a:gd name="connsiteX10" fmla="*/ 12646 w 22066"/>
                <a:gd name="connsiteY10" fmla="*/ 12086 h 17751"/>
                <a:gd name="connsiteX11" fmla="*/ 12078 w 22066"/>
                <a:gd name="connsiteY11" fmla="*/ 14993 h 17751"/>
                <a:gd name="connsiteX12" fmla="*/ 10338 w 22066"/>
                <a:gd name="connsiteY12" fmla="*/ 13521 h 17751"/>
                <a:gd name="connsiteX13" fmla="*/ 9166 w 22066"/>
                <a:gd name="connsiteY13" fmla="*/ 15863 h 17751"/>
                <a:gd name="connsiteX14" fmla="*/ 7993 w 22066"/>
                <a:gd name="connsiteY14" fmla="*/ 14276 h 17751"/>
                <a:gd name="connsiteX15" fmla="*/ 5383 w 22066"/>
                <a:gd name="connsiteY15" fmla="*/ 17751 h 17751"/>
                <a:gd name="connsiteX16" fmla="*/ 5271 w 22066"/>
                <a:gd name="connsiteY16" fmla="*/ 14391 h 17751"/>
                <a:gd name="connsiteX17" fmla="*/ 1751 w 22066"/>
                <a:gd name="connsiteY17" fmla="*/ 13976 h 17751"/>
                <a:gd name="connsiteX18" fmla="*/ 3796 w 22066"/>
                <a:gd name="connsiteY18" fmla="*/ 11521 h 17751"/>
                <a:gd name="connsiteX19" fmla="*/ 0 w 22066"/>
                <a:gd name="connsiteY19" fmla="*/ 11059 h 17751"/>
                <a:gd name="connsiteX20" fmla="*/ 5566 w 22066"/>
                <a:gd name="connsiteY20" fmla="*/ 8194 h 17751"/>
                <a:gd name="connsiteX0" fmla="*/ 0 w 22066"/>
                <a:gd name="connsiteY0" fmla="*/ 11059 h 17751"/>
                <a:gd name="connsiteX1" fmla="*/ 20336 w 22066"/>
                <a:gd name="connsiteY1" fmla="*/ 0 h 17751"/>
                <a:gd name="connsiteX2" fmla="*/ 16846 w 22066"/>
                <a:gd name="connsiteY2" fmla="*/ 2683 h 17751"/>
                <a:gd name="connsiteX3" fmla="*/ 22066 w 22066"/>
                <a:gd name="connsiteY3" fmla="*/ 2796 h 17751"/>
                <a:gd name="connsiteX4" fmla="*/ 17451 w 22066"/>
                <a:gd name="connsiteY4" fmla="*/ 5553 h 17751"/>
                <a:gd name="connsiteX5" fmla="*/ 18736 w 22066"/>
                <a:gd name="connsiteY5" fmla="*/ 7441 h 17751"/>
                <a:gd name="connsiteX6" fmla="*/ 16846 w 22066"/>
                <a:gd name="connsiteY6" fmla="*/ 8461 h 17751"/>
                <a:gd name="connsiteX7" fmla="*/ 19343 w 22066"/>
                <a:gd name="connsiteY7" fmla="*/ 11783 h 17751"/>
                <a:gd name="connsiteX8" fmla="*/ 15106 w 22066"/>
                <a:gd name="connsiteY8" fmla="*/ 10501 h 17751"/>
                <a:gd name="connsiteX9" fmla="*/ 15408 w 22066"/>
                <a:gd name="connsiteY9" fmla="*/ 13521 h 17751"/>
                <a:gd name="connsiteX10" fmla="*/ 12646 w 22066"/>
                <a:gd name="connsiteY10" fmla="*/ 12086 h 17751"/>
                <a:gd name="connsiteX11" fmla="*/ 12078 w 22066"/>
                <a:gd name="connsiteY11" fmla="*/ 14993 h 17751"/>
                <a:gd name="connsiteX12" fmla="*/ 10338 w 22066"/>
                <a:gd name="connsiteY12" fmla="*/ 13521 h 17751"/>
                <a:gd name="connsiteX13" fmla="*/ 9166 w 22066"/>
                <a:gd name="connsiteY13" fmla="*/ 15863 h 17751"/>
                <a:gd name="connsiteX14" fmla="*/ 7993 w 22066"/>
                <a:gd name="connsiteY14" fmla="*/ 14276 h 17751"/>
                <a:gd name="connsiteX15" fmla="*/ 5383 w 22066"/>
                <a:gd name="connsiteY15" fmla="*/ 17751 h 17751"/>
                <a:gd name="connsiteX16" fmla="*/ 5271 w 22066"/>
                <a:gd name="connsiteY16" fmla="*/ 14391 h 17751"/>
                <a:gd name="connsiteX17" fmla="*/ 1751 w 22066"/>
                <a:gd name="connsiteY17" fmla="*/ 13976 h 17751"/>
                <a:gd name="connsiteX18" fmla="*/ 3796 w 22066"/>
                <a:gd name="connsiteY18" fmla="*/ 11521 h 17751"/>
                <a:gd name="connsiteX19" fmla="*/ 0 w 22066"/>
                <a:gd name="connsiteY19" fmla="*/ 11059 h 1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066" h="17751">
                  <a:moveTo>
                    <a:pt x="0" y="11059"/>
                  </a:moveTo>
                  <a:lnTo>
                    <a:pt x="20336" y="0"/>
                  </a:lnTo>
                  <a:lnTo>
                    <a:pt x="16846" y="2683"/>
                  </a:lnTo>
                  <a:lnTo>
                    <a:pt x="22066" y="2796"/>
                  </a:lnTo>
                  <a:lnTo>
                    <a:pt x="17451" y="5553"/>
                  </a:lnTo>
                  <a:lnTo>
                    <a:pt x="18736" y="7441"/>
                  </a:lnTo>
                  <a:lnTo>
                    <a:pt x="16846" y="8461"/>
                  </a:lnTo>
                  <a:lnTo>
                    <a:pt x="19343" y="11783"/>
                  </a:lnTo>
                  <a:lnTo>
                    <a:pt x="15106" y="10501"/>
                  </a:lnTo>
                  <a:cubicBezTo>
                    <a:pt x="15207" y="11508"/>
                    <a:pt x="15307" y="12514"/>
                    <a:pt x="15408" y="13521"/>
                  </a:cubicBezTo>
                  <a:lnTo>
                    <a:pt x="12646" y="12086"/>
                  </a:lnTo>
                  <a:lnTo>
                    <a:pt x="12078" y="14993"/>
                  </a:lnTo>
                  <a:lnTo>
                    <a:pt x="10338" y="13521"/>
                  </a:lnTo>
                  <a:lnTo>
                    <a:pt x="9166" y="15863"/>
                  </a:lnTo>
                  <a:lnTo>
                    <a:pt x="7993" y="14276"/>
                  </a:lnTo>
                  <a:lnTo>
                    <a:pt x="5383" y="17751"/>
                  </a:lnTo>
                  <a:cubicBezTo>
                    <a:pt x="5346" y="16631"/>
                    <a:pt x="5308" y="15511"/>
                    <a:pt x="5271" y="14391"/>
                  </a:cubicBezTo>
                  <a:lnTo>
                    <a:pt x="1751" y="13976"/>
                  </a:lnTo>
                  <a:lnTo>
                    <a:pt x="3796" y="11521"/>
                  </a:lnTo>
                  <a:lnTo>
                    <a:pt x="0" y="11059"/>
                  </a:lnTo>
                  <a:close/>
                </a:path>
              </a:pathLst>
            </a:custGeom>
            <a:solidFill>
              <a:srgbClr val="FFC000"/>
            </a:solidFill>
            <a:ln w="12700" cap="flat" cmpd="sng" algn="ctr">
              <a:solidFill>
                <a:srgbClr val="FFC000">
                  <a:shade val="50000"/>
                </a:srgb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grpSp>
      <p:grpSp>
        <p:nvGrpSpPr>
          <p:cNvPr id="143" name="Group 142">
            <a:extLst>
              <a:ext uri="{FF2B5EF4-FFF2-40B4-BE49-F238E27FC236}">
                <a16:creationId xmlns:a16="http://schemas.microsoft.com/office/drawing/2014/main" id="{413DF07E-0486-4BF5-8684-AB1BA0BD8C47}"/>
              </a:ext>
            </a:extLst>
          </p:cNvPr>
          <p:cNvGrpSpPr/>
          <p:nvPr/>
        </p:nvGrpSpPr>
        <p:grpSpPr>
          <a:xfrm>
            <a:off x="4868259" y="3489209"/>
            <a:ext cx="2536959" cy="3266907"/>
            <a:chOff x="4454367" y="3911600"/>
            <a:chExt cx="3379089" cy="4351338"/>
          </a:xfrm>
        </p:grpSpPr>
        <p:sp>
          <p:nvSpPr>
            <p:cNvPr id="61" name="Rectangle 60">
              <a:extLst>
                <a:ext uri="{FF2B5EF4-FFF2-40B4-BE49-F238E27FC236}">
                  <a16:creationId xmlns:a16="http://schemas.microsoft.com/office/drawing/2014/main" id="{E74B1372-2223-459C-AF89-00DC9C065919}"/>
                </a:ext>
              </a:extLst>
            </p:cNvPr>
            <p:cNvSpPr/>
            <p:nvPr/>
          </p:nvSpPr>
          <p:spPr>
            <a:xfrm>
              <a:off x="4454367" y="6979261"/>
              <a:ext cx="3379089" cy="1283677"/>
            </a:xfrm>
            <a:prstGeom prst="rect">
              <a:avLst/>
            </a:prstGeom>
            <a:solidFill>
              <a:sysClr val="window" lastClr="FFFFFF">
                <a:lumMod val="50000"/>
              </a:sysClr>
            </a:solidFill>
            <a:ln w="12700" cap="flat" cmpd="sng" algn="ctr">
              <a:solidFill>
                <a:sysClr val="windowText" lastClr="000000">
                  <a:lumMod val="75000"/>
                  <a:lumOff val="25000"/>
                </a:sys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2" name="Rectangle 61">
              <a:extLst>
                <a:ext uri="{FF2B5EF4-FFF2-40B4-BE49-F238E27FC236}">
                  <a16:creationId xmlns:a16="http://schemas.microsoft.com/office/drawing/2014/main" id="{79D6324B-7C67-47F0-BB0E-EAE1FD363215}"/>
                </a:ext>
              </a:extLst>
            </p:cNvPr>
            <p:cNvSpPr/>
            <p:nvPr/>
          </p:nvSpPr>
          <p:spPr>
            <a:xfrm>
              <a:off x="5822949" y="3911600"/>
              <a:ext cx="533400" cy="846138"/>
            </a:xfrm>
            <a:prstGeom prst="rect">
              <a:avLst/>
            </a:prstGeom>
            <a:solidFill>
              <a:srgbClr val="44546A">
                <a:lumMod val="60000"/>
                <a:lumOff val="40000"/>
              </a:srgbClr>
            </a:solidFill>
            <a:ln w="12700" cap="flat" cmpd="sng" algn="ctr">
              <a:solidFill>
                <a:srgbClr val="44546A"/>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3" name="Rectangle 62">
              <a:extLst>
                <a:ext uri="{FF2B5EF4-FFF2-40B4-BE49-F238E27FC236}">
                  <a16:creationId xmlns:a16="http://schemas.microsoft.com/office/drawing/2014/main" id="{CFE48334-8B25-47A0-A419-D1EA66D694E2}"/>
                </a:ext>
              </a:extLst>
            </p:cNvPr>
            <p:cNvSpPr/>
            <p:nvPr/>
          </p:nvSpPr>
          <p:spPr>
            <a:xfrm>
              <a:off x="5934319" y="4757738"/>
              <a:ext cx="310661" cy="263769"/>
            </a:xfrm>
            <a:prstGeom prst="rect">
              <a:avLst/>
            </a:prstGeom>
            <a:solidFill>
              <a:srgbClr val="44546A">
                <a:lumMod val="60000"/>
                <a:lumOff val="40000"/>
              </a:srgbClr>
            </a:solidFill>
            <a:ln w="12700" cap="flat" cmpd="sng" algn="ctr">
              <a:solidFill>
                <a:srgbClr val="44546A"/>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4" name="Rectangle 63">
              <a:extLst>
                <a:ext uri="{FF2B5EF4-FFF2-40B4-BE49-F238E27FC236}">
                  <a16:creationId xmlns:a16="http://schemas.microsoft.com/office/drawing/2014/main" id="{B9522E56-18EB-4B6F-8B99-7E24F5B7DDA2}"/>
                </a:ext>
              </a:extLst>
            </p:cNvPr>
            <p:cNvSpPr/>
            <p:nvPr/>
          </p:nvSpPr>
          <p:spPr>
            <a:xfrm rot="19786732">
              <a:off x="4593342" y="4235894"/>
              <a:ext cx="451338" cy="674077"/>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5" name="Rectangle 64">
              <a:extLst>
                <a:ext uri="{FF2B5EF4-FFF2-40B4-BE49-F238E27FC236}">
                  <a16:creationId xmlns:a16="http://schemas.microsoft.com/office/drawing/2014/main" id="{4BA58ABD-D45A-4061-985C-AAB7BF1C7382}"/>
                </a:ext>
              </a:extLst>
            </p:cNvPr>
            <p:cNvSpPr/>
            <p:nvPr/>
          </p:nvSpPr>
          <p:spPr>
            <a:xfrm rot="1813268" flipH="1">
              <a:off x="7134619" y="4235895"/>
              <a:ext cx="451338" cy="674077"/>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6" name="Trapezoid 65">
              <a:extLst>
                <a:ext uri="{FF2B5EF4-FFF2-40B4-BE49-F238E27FC236}">
                  <a16:creationId xmlns:a16="http://schemas.microsoft.com/office/drawing/2014/main" id="{B576F198-EEF4-408B-8C03-C606A12E8135}"/>
                </a:ext>
              </a:extLst>
            </p:cNvPr>
            <p:cNvSpPr/>
            <p:nvPr/>
          </p:nvSpPr>
          <p:spPr>
            <a:xfrm rot="19832322">
              <a:off x="4795824" y="4848798"/>
              <a:ext cx="521677" cy="257907"/>
            </a:xfrm>
            <a:prstGeom prst="trapezoid">
              <a:avLst>
                <a:gd name="adj" fmla="val 46163"/>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7" name="Trapezoid 66">
              <a:extLst>
                <a:ext uri="{FF2B5EF4-FFF2-40B4-BE49-F238E27FC236}">
                  <a16:creationId xmlns:a16="http://schemas.microsoft.com/office/drawing/2014/main" id="{CC8B5F64-D942-43BB-AE70-B1FF154A6E86}"/>
                </a:ext>
              </a:extLst>
            </p:cNvPr>
            <p:cNvSpPr/>
            <p:nvPr/>
          </p:nvSpPr>
          <p:spPr>
            <a:xfrm rot="1767678" flipH="1">
              <a:off x="6861796" y="4848798"/>
              <a:ext cx="521677" cy="257907"/>
            </a:xfrm>
            <a:prstGeom prst="trapezoid">
              <a:avLst>
                <a:gd name="adj" fmla="val 46163"/>
              </a:avLst>
            </a:prstGeom>
            <a:solidFill>
              <a:srgbClr val="4472C4"/>
            </a:solidFill>
            <a:ln w="12700" cap="flat" cmpd="sng" algn="ctr">
              <a:solidFill>
                <a:srgbClr val="4472C4">
                  <a:shade val="50000"/>
                </a:srgbClr>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sp>
          <p:nvSpPr>
            <p:cNvPr id="68" name="Freeform: Shape 67">
              <a:extLst>
                <a:ext uri="{FF2B5EF4-FFF2-40B4-BE49-F238E27FC236}">
                  <a16:creationId xmlns:a16="http://schemas.microsoft.com/office/drawing/2014/main" id="{69D4F064-D49B-4B8A-B9EB-473D3E2D3DC2}"/>
                </a:ext>
              </a:extLst>
            </p:cNvPr>
            <p:cNvSpPr/>
            <p:nvPr/>
          </p:nvSpPr>
          <p:spPr>
            <a:xfrm>
              <a:off x="5392126" y="7307508"/>
              <a:ext cx="1395046" cy="105508"/>
            </a:xfrm>
            <a:custGeom>
              <a:avLst/>
              <a:gdLst>
                <a:gd name="connsiteX0" fmla="*/ 5862 w 1395046"/>
                <a:gd name="connsiteY0" fmla="*/ 5862 h 105508"/>
                <a:gd name="connsiteX1" fmla="*/ 5862 w 1395046"/>
                <a:gd name="connsiteY1" fmla="*/ 5862 h 105508"/>
                <a:gd name="connsiteX2" fmla="*/ 58616 w 1395046"/>
                <a:gd name="connsiteY2" fmla="*/ 0 h 105508"/>
                <a:gd name="connsiteX3" fmla="*/ 252046 w 1395046"/>
                <a:gd name="connsiteY3" fmla="*/ 11723 h 105508"/>
                <a:gd name="connsiteX4" fmla="*/ 357554 w 1395046"/>
                <a:gd name="connsiteY4" fmla="*/ 29308 h 105508"/>
                <a:gd name="connsiteX5" fmla="*/ 773723 w 1395046"/>
                <a:gd name="connsiteY5" fmla="*/ 23446 h 105508"/>
                <a:gd name="connsiteX6" fmla="*/ 803031 w 1395046"/>
                <a:gd name="connsiteY6" fmla="*/ 11723 h 105508"/>
                <a:gd name="connsiteX7" fmla="*/ 1107831 w 1395046"/>
                <a:gd name="connsiteY7" fmla="*/ 23446 h 105508"/>
                <a:gd name="connsiteX8" fmla="*/ 1131277 w 1395046"/>
                <a:gd name="connsiteY8" fmla="*/ 29308 h 105508"/>
                <a:gd name="connsiteX9" fmla="*/ 1195754 w 1395046"/>
                <a:gd name="connsiteY9" fmla="*/ 41031 h 105508"/>
                <a:gd name="connsiteX10" fmla="*/ 1395046 w 1395046"/>
                <a:gd name="connsiteY10" fmla="*/ 58615 h 105508"/>
                <a:gd name="connsiteX11" fmla="*/ 1371600 w 1395046"/>
                <a:gd name="connsiteY11" fmla="*/ 64477 h 105508"/>
                <a:gd name="connsiteX12" fmla="*/ 1336431 w 1395046"/>
                <a:gd name="connsiteY12" fmla="*/ 87923 h 105508"/>
                <a:gd name="connsiteX13" fmla="*/ 826477 w 1395046"/>
                <a:gd name="connsiteY13" fmla="*/ 105508 h 105508"/>
                <a:gd name="connsiteX14" fmla="*/ 480646 w 1395046"/>
                <a:gd name="connsiteY14" fmla="*/ 99646 h 105508"/>
                <a:gd name="connsiteX15" fmla="*/ 381000 w 1395046"/>
                <a:gd name="connsiteY15" fmla="*/ 93785 h 105508"/>
                <a:gd name="connsiteX16" fmla="*/ 334108 w 1395046"/>
                <a:gd name="connsiteY16" fmla="*/ 82062 h 105508"/>
                <a:gd name="connsiteX17" fmla="*/ 199293 w 1395046"/>
                <a:gd name="connsiteY17" fmla="*/ 76200 h 105508"/>
                <a:gd name="connsiteX18" fmla="*/ 146539 w 1395046"/>
                <a:gd name="connsiteY18" fmla="*/ 58615 h 105508"/>
                <a:gd name="connsiteX19" fmla="*/ 0 w 1395046"/>
                <a:gd name="connsiteY19" fmla="*/ 46892 h 105508"/>
                <a:gd name="connsiteX20" fmla="*/ 5862 w 1395046"/>
                <a:gd name="connsiteY20" fmla="*/ 5862 h 10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95046" h="105508">
                  <a:moveTo>
                    <a:pt x="5862" y="5862"/>
                  </a:moveTo>
                  <a:lnTo>
                    <a:pt x="5862" y="5862"/>
                  </a:lnTo>
                  <a:cubicBezTo>
                    <a:pt x="23447" y="3908"/>
                    <a:pt x="40923" y="0"/>
                    <a:pt x="58616" y="0"/>
                  </a:cubicBezTo>
                  <a:cubicBezTo>
                    <a:pt x="148826" y="0"/>
                    <a:pt x="181342" y="410"/>
                    <a:pt x="252046" y="11723"/>
                  </a:cubicBezTo>
                  <a:lnTo>
                    <a:pt x="357554" y="29308"/>
                  </a:lnTo>
                  <a:cubicBezTo>
                    <a:pt x="496277" y="27354"/>
                    <a:pt x="635094" y="28918"/>
                    <a:pt x="773723" y="23446"/>
                  </a:cubicBezTo>
                  <a:cubicBezTo>
                    <a:pt x="784237" y="23031"/>
                    <a:pt x="792509" y="11723"/>
                    <a:pt x="803031" y="11723"/>
                  </a:cubicBezTo>
                  <a:cubicBezTo>
                    <a:pt x="904706" y="11723"/>
                    <a:pt x="1006231" y="19538"/>
                    <a:pt x="1107831" y="23446"/>
                  </a:cubicBezTo>
                  <a:cubicBezTo>
                    <a:pt x="1115646" y="25400"/>
                    <a:pt x="1123413" y="27560"/>
                    <a:pt x="1131277" y="29308"/>
                  </a:cubicBezTo>
                  <a:cubicBezTo>
                    <a:pt x="1147838" y="32988"/>
                    <a:pt x="1179866" y="38913"/>
                    <a:pt x="1195754" y="41031"/>
                  </a:cubicBezTo>
                  <a:cubicBezTo>
                    <a:pt x="1254918" y="48919"/>
                    <a:pt x="1348005" y="54852"/>
                    <a:pt x="1395046" y="58615"/>
                  </a:cubicBezTo>
                  <a:cubicBezTo>
                    <a:pt x="1387231" y="60569"/>
                    <a:pt x="1378805" y="60874"/>
                    <a:pt x="1371600" y="64477"/>
                  </a:cubicBezTo>
                  <a:cubicBezTo>
                    <a:pt x="1358998" y="70778"/>
                    <a:pt x="1350515" y="87542"/>
                    <a:pt x="1336431" y="87923"/>
                  </a:cubicBezTo>
                  <a:cubicBezTo>
                    <a:pt x="1021819" y="96427"/>
                    <a:pt x="1191815" y="90895"/>
                    <a:pt x="826477" y="105508"/>
                  </a:cubicBezTo>
                  <a:lnTo>
                    <a:pt x="480646" y="99646"/>
                  </a:lnTo>
                  <a:cubicBezTo>
                    <a:pt x="447385" y="98771"/>
                    <a:pt x="414108" y="97096"/>
                    <a:pt x="381000" y="93785"/>
                  </a:cubicBezTo>
                  <a:cubicBezTo>
                    <a:pt x="231823" y="78867"/>
                    <a:pt x="566427" y="98656"/>
                    <a:pt x="334108" y="82062"/>
                  </a:cubicBezTo>
                  <a:cubicBezTo>
                    <a:pt x="289242" y="78857"/>
                    <a:pt x="244231" y="78154"/>
                    <a:pt x="199293" y="76200"/>
                  </a:cubicBezTo>
                  <a:cubicBezTo>
                    <a:pt x="174882" y="59926"/>
                    <a:pt x="183490" y="62191"/>
                    <a:pt x="146539" y="58615"/>
                  </a:cubicBezTo>
                  <a:cubicBezTo>
                    <a:pt x="97764" y="53895"/>
                    <a:pt x="0" y="46892"/>
                    <a:pt x="0" y="46892"/>
                  </a:cubicBezTo>
                  <a:cubicBezTo>
                    <a:pt x="6251" y="-15611"/>
                    <a:pt x="4885" y="12700"/>
                    <a:pt x="5862" y="5862"/>
                  </a:cubicBezTo>
                  <a:close/>
                </a:path>
              </a:pathLst>
            </a:custGeom>
            <a:solidFill>
              <a:sysClr val="window" lastClr="FFFFFF"/>
            </a:solidFill>
            <a:ln w="12700" cap="flat" cmpd="sng" algn="ctr">
              <a:solidFill>
                <a:sysClr val="windowText" lastClr="000000"/>
              </a:solidFill>
              <a:prstDash val="solid"/>
              <a:miter lim="800000"/>
            </a:ln>
            <a:effectLst/>
          </p:spPr>
          <p:txBody>
            <a:bodyPr rtlCol="0" anchor="ctr"/>
            <a:lstStyle/>
            <a:p>
              <a:pPr algn="ctr" defTabSz="686532">
                <a:defRPr/>
              </a:pPr>
              <a:endParaRPr lang="en-US" sz="1351" kern="0">
                <a:solidFill>
                  <a:prstClr val="white"/>
                </a:solidFill>
                <a:latin typeface="Calibri" panose="020F0502020204030204"/>
              </a:endParaRPr>
            </a:p>
          </p:txBody>
        </p:sp>
      </p:grpSp>
      <p:grpSp>
        <p:nvGrpSpPr>
          <p:cNvPr id="177" name="Group 176">
            <a:extLst>
              <a:ext uri="{FF2B5EF4-FFF2-40B4-BE49-F238E27FC236}">
                <a16:creationId xmlns:a16="http://schemas.microsoft.com/office/drawing/2014/main" id="{7BCBB34F-42E0-402A-9577-2E4BBA10D10A}"/>
              </a:ext>
            </a:extLst>
          </p:cNvPr>
          <p:cNvGrpSpPr/>
          <p:nvPr/>
        </p:nvGrpSpPr>
        <p:grpSpPr>
          <a:xfrm>
            <a:off x="5018458" y="5460162"/>
            <a:ext cx="2248334" cy="578634"/>
            <a:chOff x="4654424" y="6536800"/>
            <a:chExt cx="2994656" cy="770708"/>
          </a:xfrm>
        </p:grpSpPr>
        <p:cxnSp>
          <p:nvCxnSpPr>
            <p:cNvPr id="81" name="Straight Arrow Connector 80">
              <a:extLst>
                <a:ext uri="{FF2B5EF4-FFF2-40B4-BE49-F238E27FC236}">
                  <a16:creationId xmlns:a16="http://schemas.microsoft.com/office/drawing/2014/main" id="{B15CA586-0DE8-42BD-BFF3-5E636B2F9D9C}"/>
                </a:ext>
              </a:extLst>
            </p:cNvPr>
            <p:cNvCxnSpPr>
              <a:cxnSpLocks/>
            </p:cNvCxnSpPr>
            <p:nvPr/>
          </p:nvCxnSpPr>
          <p:spPr>
            <a:xfrm>
              <a:off x="4654424"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8703B8F4-1990-4C59-ADDA-590B50E64959}"/>
                </a:ext>
              </a:extLst>
            </p:cNvPr>
            <p:cNvCxnSpPr>
              <a:cxnSpLocks/>
            </p:cNvCxnSpPr>
            <p:nvPr/>
          </p:nvCxnSpPr>
          <p:spPr>
            <a:xfrm>
              <a:off x="5024804"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635353D4-77F0-462B-9DAF-3DB8BB03A82E}"/>
                </a:ext>
              </a:extLst>
            </p:cNvPr>
            <p:cNvCxnSpPr>
              <a:cxnSpLocks/>
            </p:cNvCxnSpPr>
            <p:nvPr/>
          </p:nvCxnSpPr>
          <p:spPr>
            <a:xfrm>
              <a:off x="5770637"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C8EF96DC-F093-4DBE-8FE8-79113F40BA83}"/>
                </a:ext>
              </a:extLst>
            </p:cNvPr>
            <p:cNvCxnSpPr>
              <a:cxnSpLocks/>
            </p:cNvCxnSpPr>
            <p:nvPr/>
          </p:nvCxnSpPr>
          <p:spPr>
            <a:xfrm>
              <a:off x="6156929"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2CC076C4-3CBF-4ED3-8A4F-91ED6EF1CA5D}"/>
                </a:ext>
              </a:extLst>
            </p:cNvPr>
            <p:cNvCxnSpPr>
              <a:cxnSpLocks/>
            </p:cNvCxnSpPr>
            <p:nvPr/>
          </p:nvCxnSpPr>
          <p:spPr>
            <a:xfrm>
              <a:off x="6528244"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a:extLst>
                <a:ext uri="{FF2B5EF4-FFF2-40B4-BE49-F238E27FC236}">
                  <a16:creationId xmlns:a16="http://schemas.microsoft.com/office/drawing/2014/main" id="{0FBA09F6-E070-4BA1-A280-36998ADC8509}"/>
                </a:ext>
              </a:extLst>
            </p:cNvPr>
            <p:cNvCxnSpPr>
              <a:cxnSpLocks/>
            </p:cNvCxnSpPr>
            <p:nvPr/>
          </p:nvCxnSpPr>
          <p:spPr>
            <a:xfrm>
              <a:off x="6898620"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id="{4ED4CAEB-BD0A-47D9-8294-4DCB612C7C8C}"/>
                </a:ext>
              </a:extLst>
            </p:cNvPr>
            <p:cNvCxnSpPr>
              <a:cxnSpLocks/>
            </p:cNvCxnSpPr>
            <p:nvPr/>
          </p:nvCxnSpPr>
          <p:spPr>
            <a:xfrm>
              <a:off x="7278689"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id="{CB0FFF26-B094-426E-9A1B-6CC0B44B8034}"/>
                </a:ext>
              </a:extLst>
            </p:cNvPr>
            <p:cNvCxnSpPr>
              <a:cxnSpLocks/>
            </p:cNvCxnSpPr>
            <p:nvPr/>
          </p:nvCxnSpPr>
          <p:spPr>
            <a:xfrm>
              <a:off x="7649080"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6" name="Straight Arrow Connector 175">
              <a:extLst>
                <a:ext uri="{FF2B5EF4-FFF2-40B4-BE49-F238E27FC236}">
                  <a16:creationId xmlns:a16="http://schemas.microsoft.com/office/drawing/2014/main" id="{0D83E620-0592-4C2F-A688-2A2657A4C280}"/>
                </a:ext>
              </a:extLst>
            </p:cNvPr>
            <p:cNvCxnSpPr>
              <a:cxnSpLocks/>
            </p:cNvCxnSpPr>
            <p:nvPr/>
          </p:nvCxnSpPr>
          <p:spPr>
            <a:xfrm>
              <a:off x="5399845" y="6536800"/>
              <a:ext cx="0" cy="770708"/>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211" name="Group 210">
            <a:extLst>
              <a:ext uri="{FF2B5EF4-FFF2-40B4-BE49-F238E27FC236}">
                <a16:creationId xmlns:a16="http://schemas.microsoft.com/office/drawing/2014/main" id="{88A0A039-55EA-41D7-8F5E-9AB0E713FA04}"/>
              </a:ext>
            </a:extLst>
          </p:cNvPr>
          <p:cNvGrpSpPr/>
          <p:nvPr/>
        </p:nvGrpSpPr>
        <p:grpSpPr>
          <a:xfrm>
            <a:off x="5016557" y="5391578"/>
            <a:ext cx="2249254" cy="1057892"/>
            <a:chOff x="4651892" y="6445449"/>
            <a:chExt cx="2995882" cy="1409054"/>
          </a:xfrm>
        </p:grpSpPr>
        <p:cxnSp>
          <p:nvCxnSpPr>
            <p:cNvPr id="187" name="Straight Arrow Connector 186">
              <a:extLst>
                <a:ext uri="{FF2B5EF4-FFF2-40B4-BE49-F238E27FC236}">
                  <a16:creationId xmlns:a16="http://schemas.microsoft.com/office/drawing/2014/main" id="{A801B416-F933-448F-8D54-97109AB046B9}"/>
                </a:ext>
              </a:extLst>
            </p:cNvPr>
            <p:cNvCxnSpPr>
              <a:cxnSpLocks/>
            </p:cNvCxnSpPr>
            <p:nvPr/>
          </p:nvCxnSpPr>
          <p:spPr>
            <a:xfrm>
              <a:off x="5399845" y="7083795"/>
              <a:ext cx="0" cy="457200"/>
            </a:xfrm>
            <a:prstGeom prst="straightConnector1">
              <a:avLst/>
            </a:prstGeom>
            <a:ln w="38100">
              <a:solidFill>
                <a:srgbClr val="FF818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030BDE41-AB0B-4439-83F2-B6F6E5F609A0}"/>
                </a:ext>
              </a:extLst>
            </p:cNvPr>
            <p:cNvCxnSpPr>
              <a:cxnSpLocks/>
            </p:cNvCxnSpPr>
            <p:nvPr/>
          </p:nvCxnSpPr>
          <p:spPr>
            <a:xfrm>
              <a:off x="6526046" y="7086859"/>
              <a:ext cx="0" cy="457200"/>
            </a:xfrm>
            <a:prstGeom prst="straightConnector1">
              <a:avLst/>
            </a:prstGeom>
            <a:ln w="38100">
              <a:solidFill>
                <a:srgbClr val="FF818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BB55C5D0-88C6-4157-87E7-21192D24466E}"/>
                </a:ext>
              </a:extLst>
            </p:cNvPr>
            <p:cNvCxnSpPr>
              <a:cxnSpLocks/>
            </p:cNvCxnSpPr>
            <p:nvPr/>
          </p:nvCxnSpPr>
          <p:spPr>
            <a:xfrm>
              <a:off x="6156540" y="7083795"/>
              <a:ext cx="0" cy="457200"/>
            </a:xfrm>
            <a:prstGeom prst="straightConnector1">
              <a:avLst/>
            </a:prstGeom>
            <a:ln w="38100">
              <a:solidFill>
                <a:srgbClr val="FF818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C954B24E-E38B-4D34-95DE-8A8F1246D362}"/>
                </a:ext>
              </a:extLst>
            </p:cNvPr>
            <p:cNvCxnSpPr>
              <a:cxnSpLocks/>
            </p:cNvCxnSpPr>
            <p:nvPr/>
          </p:nvCxnSpPr>
          <p:spPr>
            <a:xfrm>
              <a:off x="5771999" y="7086859"/>
              <a:ext cx="0" cy="457200"/>
            </a:xfrm>
            <a:prstGeom prst="straightConnector1">
              <a:avLst/>
            </a:prstGeom>
            <a:ln w="38100">
              <a:solidFill>
                <a:srgbClr val="FF8181"/>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0449BF58-C9F1-40A4-A917-30ADA9672C25}"/>
                </a:ext>
              </a:extLst>
            </p:cNvPr>
            <p:cNvCxnSpPr>
              <a:cxnSpLocks/>
            </p:cNvCxnSpPr>
            <p:nvPr/>
          </p:nvCxnSpPr>
          <p:spPr>
            <a:xfrm>
              <a:off x="5394585" y="6445451"/>
              <a:ext cx="0" cy="849559"/>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30B464C0-F008-4834-8582-1F5A0ED3498C}"/>
                </a:ext>
              </a:extLst>
            </p:cNvPr>
            <p:cNvCxnSpPr>
              <a:cxnSpLocks/>
            </p:cNvCxnSpPr>
            <p:nvPr/>
          </p:nvCxnSpPr>
          <p:spPr>
            <a:xfrm>
              <a:off x="6529214" y="6445449"/>
              <a:ext cx="0" cy="850392"/>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5B3F23E1-FCB2-4002-922F-FE8A8170E96E}"/>
                </a:ext>
              </a:extLst>
            </p:cNvPr>
            <p:cNvCxnSpPr>
              <a:cxnSpLocks/>
            </p:cNvCxnSpPr>
            <p:nvPr/>
          </p:nvCxnSpPr>
          <p:spPr>
            <a:xfrm>
              <a:off x="6159229" y="6445451"/>
              <a:ext cx="0" cy="850392"/>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C9291829-5572-49C5-82E0-179AABE326E0}"/>
                </a:ext>
              </a:extLst>
            </p:cNvPr>
            <p:cNvCxnSpPr>
              <a:cxnSpLocks/>
            </p:cNvCxnSpPr>
            <p:nvPr/>
          </p:nvCxnSpPr>
          <p:spPr>
            <a:xfrm>
              <a:off x="5764558" y="6445451"/>
              <a:ext cx="0" cy="850392"/>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F12BAD3-DAE8-4BCD-8242-D85E44E04947}"/>
                </a:ext>
              </a:extLst>
            </p:cNvPr>
            <p:cNvCxnSpPr>
              <a:cxnSpLocks/>
            </p:cNvCxnSpPr>
            <p:nvPr/>
          </p:nvCxnSpPr>
          <p:spPr>
            <a:xfrm>
              <a:off x="4651892" y="7083795"/>
              <a:ext cx="0" cy="770708"/>
            </a:xfrm>
            <a:prstGeom prst="straightConnector1">
              <a:avLst/>
            </a:prstGeom>
            <a:ln w="38100">
              <a:solidFill>
                <a:srgbClr val="FF818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B66CCD0D-1BAA-4D0B-AF82-2B14A3ED9A95}"/>
                </a:ext>
              </a:extLst>
            </p:cNvPr>
            <p:cNvCxnSpPr>
              <a:cxnSpLocks/>
            </p:cNvCxnSpPr>
            <p:nvPr/>
          </p:nvCxnSpPr>
          <p:spPr>
            <a:xfrm>
              <a:off x="5026972" y="7082404"/>
              <a:ext cx="0" cy="770708"/>
            </a:xfrm>
            <a:prstGeom prst="straightConnector1">
              <a:avLst/>
            </a:prstGeom>
            <a:ln w="38100">
              <a:solidFill>
                <a:srgbClr val="FF818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63867DCE-1CCF-47A3-91AC-58B83BB499F5}"/>
                </a:ext>
              </a:extLst>
            </p:cNvPr>
            <p:cNvCxnSpPr>
              <a:cxnSpLocks/>
            </p:cNvCxnSpPr>
            <p:nvPr/>
          </p:nvCxnSpPr>
          <p:spPr>
            <a:xfrm>
              <a:off x="6901732" y="7082407"/>
              <a:ext cx="0" cy="770708"/>
            </a:xfrm>
            <a:prstGeom prst="straightConnector1">
              <a:avLst/>
            </a:prstGeom>
            <a:ln w="38100">
              <a:solidFill>
                <a:srgbClr val="FF818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2B503920-536E-4FE3-B4DB-39F88EFFA37A}"/>
                </a:ext>
              </a:extLst>
            </p:cNvPr>
            <p:cNvCxnSpPr>
              <a:cxnSpLocks/>
            </p:cNvCxnSpPr>
            <p:nvPr/>
          </p:nvCxnSpPr>
          <p:spPr>
            <a:xfrm>
              <a:off x="7277951" y="7082407"/>
              <a:ext cx="0" cy="770708"/>
            </a:xfrm>
            <a:prstGeom prst="straightConnector1">
              <a:avLst/>
            </a:prstGeom>
            <a:ln w="38100">
              <a:solidFill>
                <a:srgbClr val="FF818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004A0EC8-D45A-452B-A52D-EE68ACA1C62B}"/>
                </a:ext>
              </a:extLst>
            </p:cNvPr>
            <p:cNvCxnSpPr>
              <a:cxnSpLocks/>
            </p:cNvCxnSpPr>
            <p:nvPr/>
          </p:nvCxnSpPr>
          <p:spPr>
            <a:xfrm>
              <a:off x="7647774" y="7082407"/>
              <a:ext cx="0" cy="770708"/>
            </a:xfrm>
            <a:prstGeom prst="straightConnector1">
              <a:avLst/>
            </a:prstGeom>
            <a:ln w="38100">
              <a:solidFill>
                <a:srgbClr val="FF818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B668FD64-E2F1-48FE-90FB-EE4BFD351813}"/>
                </a:ext>
              </a:extLst>
            </p:cNvPr>
            <p:cNvCxnSpPr>
              <a:cxnSpLocks/>
            </p:cNvCxnSpPr>
            <p:nvPr/>
          </p:nvCxnSpPr>
          <p:spPr>
            <a:xfrm>
              <a:off x="7276628" y="6710050"/>
              <a:ext cx="0" cy="561766"/>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982635A5-ABE0-4618-891B-975DC229797D}"/>
                </a:ext>
              </a:extLst>
            </p:cNvPr>
            <p:cNvCxnSpPr>
              <a:cxnSpLocks/>
            </p:cNvCxnSpPr>
            <p:nvPr/>
          </p:nvCxnSpPr>
          <p:spPr>
            <a:xfrm>
              <a:off x="7646127" y="6710050"/>
              <a:ext cx="0" cy="561766"/>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26B2D0-1F00-4B9D-9913-C885CB676051}"/>
                </a:ext>
              </a:extLst>
            </p:cNvPr>
            <p:cNvCxnSpPr>
              <a:cxnSpLocks/>
            </p:cNvCxnSpPr>
            <p:nvPr/>
          </p:nvCxnSpPr>
          <p:spPr>
            <a:xfrm>
              <a:off x="5027744" y="6710050"/>
              <a:ext cx="0" cy="561766"/>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A1F3E113-23E0-4DCF-9A29-A91284E08F31}"/>
                </a:ext>
              </a:extLst>
            </p:cNvPr>
            <p:cNvCxnSpPr>
              <a:cxnSpLocks/>
            </p:cNvCxnSpPr>
            <p:nvPr/>
          </p:nvCxnSpPr>
          <p:spPr>
            <a:xfrm>
              <a:off x="6900033" y="6710050"/>
              <a:ext cx="0" cy="561766"/>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6" name="Straight Arrow Connector 185">
              <a:extLst>
                <a:ext uri="{FF2B5EF4-FFF2-40B4-BE49-F238E27FC236}">
                  <a16:creationId xmlns:a16="http://schemas.microsoft.com/office/drawing/2014/main" id="{481D2D0C-5ED6-4F57-9822-DC2DE6E2325A}"/>
                </a:ext>
              </a:extLst>
            </p:cNvPr>
            <p:cNvCxnSpPr>
              <a:cxnSpLocks/>
            </p:cNvCxnSpPr>
            <p:nvPr/>
          </p:nvCxnSpPr>
          <p:spPr>
            <a:xfrm>
              <a:off x="4655358" y="6718001"/>
              <a:ext cx="0" cy="561107"/>
            </a:xfrm>
            <a:prstGeom prst="straightConnector1">
              <a:avLst/>
            </a:prstGeom>
            <a:ln w="38100">
              <a:solidFill>
                <a:srgbClr val="C0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948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wipe(down)">
                                      <p:cBhvr>
                                        <p:cTn id="7" dur="500"/>
                                        <p:tgtEl>
                                          <p:spTgt spid="1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nodeType="clickEffect">
                                  <p:stCondLst>
                                    <p:cond delay="0"/>
                                  </p:stCondLst>
                                  <p:childTnLst>
                                    <p:animEffect transition="out" filter="wipe(up)">
                                      <p:cBhvr>
                                        <p:cTn id="11" dur="500"/>
                                        <p:tgtEl>
                                          <p:spTgt spid="166"/>
                                        </p:tgtEl>
                                      </p:cBhvr>
                                    </p:animEffect>
                                    <p:set>
                                      <p:cBhvr>
                                        <p:cTn id="12" dur="1" fill="hold">
                                          <p:stCondLst>
                                            <p:cond delay="499"/>
                                          </p:stCondLst>
                                        </p:cTn>
                                        <p:tgtEl>
                                          <p:spTgt spid="16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4"/>
                                        </p:tgtEl>
                                        <p:attrNameLst>
                                          <p:attrName>style.visibility</p:attrName>
                                        </p:attrNameLst>
                                      </p:cBhvr>
                                      <p:to>
                                        <p:strVal val="visible"/>
                                      </p:to>
                                    </p:set>
                                  </p:childTnLst>
                                </p:cTn>
                              </p:par>
                            </p:childTnLst>
                          </p:cTn>
                        </p:par>
                        <p:par>
                          <p:cTn id="17" fill="hold">
                            <p:stCondLst>
                              <p:cond delay="0"/>
                            </p:stCondLst>
                            <p:childTnLst>
                              <p:par>
                                <p:cTn id="18" presetID="14" presetClass="exit" presetSubtype="10" fill="hold" nodeType="afterEffect">
                                  <p:stCondLst>
                                    <p:cond delay="0"/>
                                  </p:stCondLst>
                                  <p:childTnLst>
                                    <p:animEffect transition="out" filter="randombar(horizontal)">
                                      <p:cBhvr>
                                        <p:cTn id="19" dur="500"/>
                                        <p:tgtEl>
                                          <p:spTgt spid="144"/>
                                        </p:tgtEl>
                                      </p:cBhvr>
                                    </p:animEffect>
                                    <p:set>
                                      <p:cBhvr>
                                        <p:cTn id="20" dur="1" fill="hold">
                                          <p:stCondLst>
                                            <p:cond delay="499"/>
                                          </p:stCondLst>
                                        </p:cTn>
                                        <p:tgtEl>
                                          <p:spTgt spid="14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77"/>
                                        </p:tgtEl>
                                        <p:attrNameLst>
                                          <p:attrName>style.visibility</p:attrName>
                                        </p:attrNameLst>
                                      </p:cBhvr>
                                      <p:to>
                                        <p:strVal val="visible"/>
                                      </p:to>
                                    </p:set>
                                    <p:animEffect transition="in" filter="wipe(up)">
                                      <p:cBhvr>
                                        <p:cTn id="25" dur="500"/>
                                        <p:tgtEl>
                                          <p:spTgt spid="17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177"/>
                                        </p:tgtEl>
                                        <p:attrNameLst>
                                          <p:attrName>style.visibility</p:attrName>
                                        </p:attrNameLst>
                                      </p:cBhvr>
                                      <p:to>
                                        <p:strVal val="hidden"/>
                                      </p:to>
                                    </p:set>
                                  </p:childTnLst>
                                </p:cTn>
                              </p:par>
                              <p:par>
                                <p:cTn id="30" presetID="16" presetClass="entr" presetSubtype="42" fill="hold" nodeType="withEffect">
                                  <p:stCondLst>
                                    <p:cond delay="0"/>
                                  </p:stCondLst>
                                  <p:childTnLst>
                                    <p:set>
                                      <p:cBhvr>
                                        <p:cTn id="31" dur="1" fill="hold">
                                          <p:stCondLst>
                                            <p:cond delay="0"/>
                                          </p:stCondLst>
                                        </p:cTn>
                                        <p:tgtEl>
                                          <p:spTgt spid="211"/>
                                        </p:tgtEl>
                                        <p:attrNameLst>
                                          <p:attrName>style.visibility</p:attrName>
                                        </p:attrNameLst>
                                      </p:cBhvr>
                                      <p:to>
                                        <p:strVal val="visible"/>
                                      </p:to>
                                    </p:set>
                                    <p:animEffect transition="in" filter="barn(outHorizontal)">
                                      <p:cBhvr>
                                        <p:cTn id="32"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E5B38-5D9A-4B14-8EC4-ACD490B9139E}"/>
              </a:ext>
            </a:extLst>
          </p:cNvPr>
          <p:cNvSpPr>
            <a:spLocks noGrp="1"/>
          </p:cNvSpPr>
          <p:nvPr>
            <p:ph type="title"/>
          </p:nvPr>
        </p:nvSpPr>
        <p:spPr/>
        <p:txBody>
          <a:bodyPr/>
          <a:lstStyle/>
          <a:p>
            <a:r>
              <a:rPr lang="en-US" dirty="0"/>
              <a:t>Active Thermography</a:t>
            </a:r>
          </a:p>
        </p:txBody>
      </p:sp>
      <p:sp>
        <p:nvSpPr>
          <p:cNvPr id="3" name="Content Placeholder 2">
            <a:extLst>
              <a:ext uri="{FF2B5EF4-FFF2-40B4-BE49-F238E27FC236}">
                <a16:creationId xmlns:a16="http://schemas.microsoft.com/office/drawing/2014/main" id="{90E3FD72-4D5D-460D-8BBE-CE1F00508FF7}"/>
              </a:ext>
            </a:extLst>
          </p:cNvPr>
          <p:cNvSpPr>
            <a:spLocks noGrp="1"/>
          </p:cNvSpPr>
          <p:nvPr>
            <p:ph idx="1"/>
          </p:nvPr>
        </p:nvSpPr>
        <p:spPr>
          <a:xfrm>
            <a:off x="2328422" y="2214710"/>
            <a:ext cx="9251621" cy="3835922"/>
          </a:xfrm>
        </p:spPr>
        <p:txBody>
          <a:bodyPr/>
          <a:lstStyle/>
          <a:p>
            <a:pPr marL="285750" indent="-285750">
              <a:buFont typeface="Wingdings" panose="05000000000000000000" pitchFamily="2" charset="2"/>
              <a:buChar char="§"/>
            </a:pPr>
            <a:r>
              <a:rPr lang="en-US" dirty="0"/>
              <a:t>Sample Requirements:</a:t>
            </a:r>
          </a:p>
          <a:p>
            <a:pPr marL="742950" lvl="1" indent="-285750">
              <a:buFont typeface="Wingdings" panose="05000000000000000000" pitchFamily="2" charset="2"/>
              <a:buChar char="§"/>
            </a:pPr>
            <a:r>
              <a:rPr lang="en-US" dirty="0"/>
              <a:t>Need non-reflective surfaces</a:t>
            </a:r>
          </a:p>
          <a:p>
            <a:pPr marL="1200150" lvl="2" indent="-285750">
              <a:buFont typeface="Wingdings" panose="05000000000000000000" pitchFamily="2" charset="2"/>
              <a:buChar char="§"/>
            </a:pPr>
            <a:r>
              <a:rPr lang="en-US" dirty="0"/>
              <a:t>Carbon fiber reinforced polymers are usually good IR surfaces</a:t>
            </a:r>
          </a:p>
          <a:p>
            <a:pPr marL="1200150" lvl="2" indent="-285750">
              <a:buFont typeface="Wingdings" panose="05000000000000000000" pitchFamily="2" charset="2"/>
              <a:buChar char="§"/>
            </a:pPr>
            <a:r>
              <a:rPr lang="en-US" dirty="0"/>
              <a:t>Metals can be problematic due to reflectivity</a:t>
            </a:r>
          </a:p>
          <a:p>
            <a:pPr marL="1200150" lvl="2" indent="-285750">
              <a:buFont typeface="Wingdings" panose="05000000000000000000" pitchFamily="2" charset="2"/>
              <a:buChar char="§"/>
            </a:pPr>
            <a:r>
              <a:rPr lang="en-US" dirty="0"/>
              <a:t>Scuffing the surface or applying tape or a washable paint over the surface are methods used to perform thermal inspections of reflective surfaces</a:t>
            </a:r>
          </a:p>
          <a:p>
            <a:pPr marL="742950" lvl="1" indent="-285750">
              <a:buFont typeface="Wingdings" panose="05000000000000000000" pitchFamily="2" charset="2"/>
              <a:buChar char="§"/>
            </a:pPr>
            <a:r>
              <a:rPr lang="en-US" dirty="0"/>
              <a:t>Need to be able to get thermal energy to the inspection depth and then back out</a:t>
            </a:r>
          </a:p>
          <a:p>
            <a:pPr marL="1200150" lvl="2" indent="-285750">
              <a:buFont typeface="Wingdings" panose="05000000000000000000" pitchFamily="2" charset="2"/>
              <a:buChar char="§"/>
            </a:pPr>
            <a:r>
              <a:rPr lang="en-US" dirty="0"/>
              <a:t>Higher thermally conductive materials (e.g., metals) are more difficult to interrogate</a:t>
            </a:r>
          </a:p>
          <a:p>
            <a:pPr marL="285750" indent="-285750">
              <a:buFont typeface="Wingdings" panose="05000000000000000000" pitchFamily="2" charset="2"/>
              <a:buChar char="§"/>
            </a:pPr>
            <a:r>
              <a:rPr lang="en-US" dirty="0"/>
              <a:t>General rule of thumb: You can identify a planar defect with a diameter that is equal or greater than twice its depth</a:t>
            </a:r>
          </a:p>
          <a:p>
            <a:endParaRPr lang="en-US" dirty="0"/>
          </a:p>
        </p:txBody>
      </p:sp>
      <p:sp>
        <p:nvSpPr>
          <p:cNvPr id="4" name="Slide Number Placeholder 3">
            <a:extLst>
              <a:ext uri="{FF2B5EF4-FFF2-40B4-BE49-F238E27FC236}">
                <a16:creationId xmlns:a16="http://schemas.microsoft.com/office/drawing/2014/main" id="{293C6DEE-44BB-4759-B1E4-4DED01D71C55}"/>
              </a:ext>
            </a:extLst>
          </p:cNvPr>
          <p:cNvSpPr>
            <a:spLocks noGrp="1"/>
          </p:cNvSpPr>
          <p:nvPr>
            <p:ph type="sldNum" sz="quarter" idx="12"/>
          </p:nvPr>
        </p:nvSpPr>
        <p:spPr/>
        <p:txBody>
          <a:bodyPr/>
          <a:lstStyle/>
          <a:p>
            <a:fld id="{2E8C51FE-49D9-314D-9957-ABBF7DDE8782}" type="slidenum">
              <a:rPr lang="en-US" smtClean="0"/>
              <a:pPr/>
              <a:t>4</a:t>
            </a:fld>
            <a:endParaRPr lang="en-US" dirty="0"/>
          </a:p>
        </p:txBody>
      </p:sp>
    </p:spTree>
    <p:extLst>
      <p:ext uri="{BB962C8B-B14F-4D97-AF65-F5344CB8AC3E}">
        <p14:creationId xmlns:p14="http://schemas.microsoft.com/office/powerpoint/2010/main" val="53532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41A5EA4-8FC1-4563-92AB-EA0D42008457}"/>
              </a:ext>
            </a:extLst>
          </p:cNvPr>
          <p:cNvSpPr>
            <a:spLocks noGrp="1"/>
          </p:cNvSpPr>
          <p:nvPr>
            <p:ph idx="1"/>
          </p:nvPr>
        </p:nvSpPr>
        <p:spPr>
          <a:xfrm>
            <a:off x="5410200" y="2214710"/>
            <a:ext cx="6169057" cy="3780522"/>
          </a:xfrm>
        </p:spPr>
        <p:txBody>
          <a:bodyPr/>
          <a:lstStyle/>
          <a:p>
            <a:pPr marL="285750" indent="-285750">
              <a:buFont typeface="Wingdings" panose="05000000000000000000" pitchFamily="2" charset="2"/>
              <a:buChar char="§"/>
            </a:pPr>
            <a:r>
              <a:rPr lang="en-US" dirty="0"/>
              <a:t>Thermal Wave Imaging </a:t>
            </a:r>
            <a:r>
              <a:rPr lang="en-US" dirty="0" err="1"/>
              <a:t>EchoTherm</a:t>
            </a:r>
            <a:endParaRPr lang="en-US" dirty="0"/>
          </a:p>
          <a:p>
            <a:pPr marL="742950" lvl="1" indent="-285750">
              <a:buFont typeface="Wingdings" panose="05000000000000000000" pitchFamily="2" charset="2"/>
              <a:buChar char="§"/>
            </a:pPr>
            <a:r>
              <a:rPr lang="en-US" dirty="0"/>
              <a:t>Controlled thermal pulse intensity and duration</a:t>
            </a:r>
          </a:p>
          <a:p>
            <a:pPr marL="742950" lvl="1" indent="-285750">
              <a:buFont typeface="Wingdings" panose="05000000000000000000" pitchFamily="2" charset="2"/>
              <a:buChar char="§"/>
            </a:pPr>
            <a:r>
              <a:rPr lang="en-US" dirty="0"/>
              <a:t>TWI Virtuoso Software</a:t>
            </a:r>
          </a:p>
          <a:p>
            <a:pPr marL="1200150" lvl="2" indent="-285750">
              <a:buFont typeface="Wingdings" panose="05000000000000000000" pitchFamily="2" charset="2"/>
              <a:buChar char="§"/>
            </a:pPr>
            <a:r>
              <a:rPr lang="en-US" dirty="0"/>
              <a:t>Captures movie of raw thermal image</a:t>
            </a:r>
          </a:p>
          <a:p>
            <a:pPr marL="1200150" lvl="2" indent="-285750">
              <a:buFont typeface="Wingdings" panose="05000000000000000000" pitchFamily="2" charset="2"/>
              <a:buChar char="§"/>
            </a:pPr>
            <a:r>
              <a:rPr lang="en-US" dirty="0"/>
              <a:t>Processes movie to analyze 1</a:t>
            </a:r>
            <a:r>
              <a:rPr lang="en-US" baseline="30000" dirty="0"/>
              <a:t>st</a:t>
            </a:r>
            <a:r>
              <a:rPr lang="en-US" dirty="0"/>
              <a:t> and 2</a:t>
            </a:r>
            <a:r>
              <a:rPr lang="en-US" baseline="30000" dirty="0"/>
              <a:t>nd</a:t>
            </a:r>
            <a:r>
              <a:rPr lang="en-US" dirty="0"/>
              <a:t> order derivatives (thermal velocity and thermal acceleration)</a:t>
            </a:r>
          </a:p>
          <a:p>
            <a:pPr marL="1200150" lvl="2" indent="-285750">
              <a:buFont typeface="Wingdings" panose="05000000000000000000" pitchFamily="2" charset="2"/>
              <a:buChar char="§"/>
            </a:pPr>
            <a:r>
              <a:rPr lang="en-US" dirty="0"/>
              <a:t>Analysis and measurement tools</a:t>
            </a:r>
          </a:p>
          <a:p>
            <a:pPr marL="285750" indent="-285750">
              <a:buFont typeface="Wingdings" panose="05000000000000000000" pitchFamily="2" charset="2"/>
              <a:buChar char="§"/>
            </a:pPr>
            <a:r>
              <a:rPr lang="en-US" dirty="0"/>
              <a:t>FLIR X8500sc Infrared Camera</a:t>
            </a:r>
          </a:p>
          <a:p>
            <a:pPr marL="742950" lvl="1" indent="-285750">
              <a:buFont typeface="Wingdings" panose="05000000000000000000" pitchFamily="2" charset="2"/>
              <a:buChar char="§"/>
            </a:pPr>
            <a:r>
              <a:rPr lang="en-US" dirty="0"/>
              <a:t>1280x1024 resolution</a:t>
            </a:r>
          </a:p>
          <a:p>
            <a:pPr marL="742950" lvl="1" indent="-285750">
              <a:buFont typeface="Wingdings" panose="05000000000000000000" pitchFamily="2" charset="2"/>
              <a:buChar char="§"/>
            </a:pPr>
            <a:r>
              <a:rPr lang="en-US" dirty="0"/>
              <a:t>12µm detector pitch</a:t>
            </a:r>
          </a:p>
          <a:p>
            <a:pPr marL="742950" lvl="1" indent="-285750">
              <a:buFont typeface="Wingdings" panose="05000000000000000000" pitchFamily="2" charset="2"/>
              <a:buChar char="§"/>
            </a:pPr>
            <a:r>
              <a:rPr lang="en-US" dirty="0"/>
              <a:t>Frame rate programmable from 1 Hz to 181 Hz</a:t>
            </a:r>
          </a:p>
        </p:txBody>
      </p:sp>
      <p:sp>
        <p:nvSpPr>
          <p:cNvPr id="4" name="Slide Number Placeholder 3">
            <a:extLst>
              <a:ext uri="{FF2B5EF4-FFF2-40B4-BE49-F238E27FC236}">
                <a16:creationId xmlns:a16="http://schemas.microsoft.com/office/drawing/2014/main" id="{9DF31A0F-F3BF-46F4-A67A-37205859D176}"/>
              </a:ext>
            </a:extLst>
          </p:cNvPr>
          <p:cNvSpPr>
            <a:spLocks noGrp="1"/>
          </p:cNvSpPr>
          <p:nvPr>
            <p:ph type="sldNum" sz="quarter" idx="12"/>
          </p:nvPr>
        </p:nvSpPr>
        <p:spPr/>
        <p:txBody>
          <a:bodyPr/>
          <a:lstStyle/>
          <a:p>
            <a:fld id="{2E8C51FE-49D9-314D-9957-ABBF7DDE8782}" type="slidenum">
              <a:rPr lang="en-US" smtClean="0"/>
              <a:pPr/>
              <a:t>5</a:t>
            </a:fld>
            <a:endParaRPr lang="en-US" dirty="0"/>
          </a:p>
        </p:txBody>
      </p:sp>
      <p:pic>
        <p:nvPicPr>
          <p:cNvPr id="7" name="Picture 6">
            <a:extLst>
              <a:ext uri="{FF2B5EF4-FFF2-40B4-BE49-F238E27FC236}">
                <a16:creationId xmlns:a16="http://schemas.microsoft.com/office/drawing/2014/main" id="{B95DA215-7FAA-4403-8847-F90276BE90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305" y="966281"/>
            <a:ext cx="3458053" cy="5187080"/>
          </a:xfrm>
          <a:prstGeom prst="rect">
            <a:avLst/>
          </a:prstGeom>
        </p:spPr>
      </p:pic>
      <p:pic>
        <p:nvPicPr>
          <p:cNvPr id="8" name="Picture 7">
            <a:extLst>
              <a:ext uri="{FF2B5EF4-FFF2-40B4-BE49-F238E27FC236}">
                <a16:creationId xmlns:a16="http://schemas.microsoft.com/office/drawing/2014/main" id="{9369FD18-F2CD-4F25-A0DE-0C70C0631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838200"/>
            <a:ext cx="4060372" cy="1200329"/>
          </a:xfrm>
          <a:prstGeom prst="rect">
            <a:avLst/>
          </a:prstGeom>
          <a:gradFill flip="none" rotWithShape="1">
            <a:gsLst>
              <a:gs pos="0">
                <a:schemeClr val="accent1">
                  <a:lumMod val="5000"/>
                  <a:lumOff val="95000"/>
                  <a:alpha val="50000"/>
                </a:schemeClr>
              </a:gs>
              <a:gs pos="74000">
                <a:schemeClr val="accent1">
                  <a:lumMod val="45000"/>
                  <a:lumOff val="55000"/>
                  <a:alpha val="50000"/>
                </a:schemeClr>
              </a:gs>
              <a:gs pos="83000">
                <a:schemeClr val="accent1">
                  <a:lumMod val="45000"/>
                  <a:lumOff val="55000"/>
                  <a:alpha val="50000"/>
                </a:schemeClr>
              </a:gs>
              <a:gs pos="100000">
                <a:schemeClr val="accent1">
                  <a:lumMod val="30000"/>
                  <a:lumOff val="70000"/>
                  <a:alpha val="50000"/>
                </a:schemeClr>
              </a:gs>
            </a:gsLst>
            <a:lin ang="0" scaled="1"/>
            <a:tileRect/>
          </a:gradFill>
        </p:spPr>
      </p:pic>
    </p:spTree>
    <p:extLst>
      <p:ext uri="{BB962C8B-B14F-4D97-AF65-F5344CB8AC3E}">
        <p14:creationId xmlns:p14="http://schemas.microsoft.com/office/powerpoint/2010/main" val="293275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72834-C1C8-4517-A3E2-C8C2043AE066}"/>
              </a:ext>
            </a:extLst>
          </p:cNvPr>
          <p:cNvSpPr>
            <a:spLocks noGrp="1"/>
          </p:cNvSpPr>
          <p:nvPr>
            <p:ph type="title"/>
          </p:nvPr>
        </p:nvSpPr>
        <p:spPr/>
        <p:txBody>
          <a:bodyPr/>
          <a:lstStyle/>
          <a:p>
            <a:r>
              <a:rPr lang="en-US" dirty="0"/>
              <a:t>Carbon Fiber Honeycomb Core Impact Coupon</a:t>
            </a:r>
          </a:p>
        </p:txBody>
      </p:sp>
      <p:sp>
        <p:nvSpPr>
          <p:cNvPr id="3" name="Content Placeholder 2">
            <a:extLst>
              <a:ext uri="{FF2B5EF4-FFF2-40B4-BE49-F238E27FC236}">
                <a16:creationId xmlns:a16="http://schemas.microsoft.com/office/drawing/2014/main" id="{11CED6B0-635A-4999-A48C-BD1219FE2F6A}"/>
              </a:ext>
            </a:extLst>
          </p:cNvPr>
          <p:cNvSpPr>
            <a:spLocks noGrp="1"/>
          </p:cNvSpPr>
          <p:nvPr>
            <p:ph idx="1"/>
          </p:nvPr>
        </p:nvSpPr>
        <p:spPr>
          <a:xfrm>
            <a:off x="5410200" y="2214710"/>
            <a:ext cx="6169057" cy="774571"/>
          </a:xfrm>
        </p:spPr>
        <p:txBody>
          <a:bodyPr/>
          <a:lstStyle/>
          <a:p>
            <a:r>
              <a:rPr lang="en-US" dirty="0"/>
              <a:t>Surface: ~ 5 in x 5 in</a:t>
            </a:r>
          </a:p>
          <a:p>
            <a:r>
              <a:rPr lang="en-US" dirty="0"/>
              <a:t>Thickness: 1.06 in</a:t>
            </a:r>
          </a:p>
        </p:txBody>
      </p:sp>
      <p:sp>
        <p:nvSpPr>
          <p:cNvPr id="4" name="Slide Number Placeholder 3">
            <a:extLst>
              <a:ext uri="{FF2B5EF4-FFF2-40B4-BE49-F238E27FC236}">
                <a16:creationId xmlns:a16="http://schemas.microsoft.com/office/drawing/2014/main" id="{BA216FB3-7B51-48D6-BE7A-8F6B7E92B3D5}"/>
              </a:ext>
            </a:extLst>
          </p:cNvPr>
          <p:cNvSpPr>
            <a:spLocks noGrp="1"/>
          </p:cNvSpPr>
          <p:nvPr>
            <p:ph type="sldNum" sz="quarter" idx="12"/>
          </p:nvPr>
        </p:nvSpPr>
        <p:spPr/>
        <p:txBody>
          <a:bodyPr/>
          <a:lstStyle/>
          <a:p>
            <a:fld id="{2E8C51FE-49D9-314D-9957-ABBF7DDE8782}" type="slidenum">
              <a:rPr lang="en-US" smtClean="0"/>
              <a:pPr/>
              <a:t>6</a:t>
            </a:fld>
            <a:endParaRPr lang="en-US" dirty="0"/>
          </a:p>
        </p:txBody>
      </p:sp>
      <p:pic>
        <p:nvPicPr>
          <p:cNvPr id="5" name="Picture 4" descr="A picture containing text&#10;&#10;Description automatically generated">
            <a:extLst>
              <a:ext uri="{FF2B5EF4-FFF2-40B4-BE49-F238E27FC236}">
                <a16:creationId xmlns:a16="http://schemas.microsoft.com/office/drawing/2014/main" id="{86D2FE46-A404-4B50-A755-E7ECB3B786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163" y="542437"/>
            <a:ext cx="3447704" cy="2590454"/>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DF95B732-DFED-4C84-AA3D-312A28BF73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63" y="3431206"/>
            <a:ext cx="3447704" cy="2590454"/>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3490BF60-02B8-4B1A-BA6D-2D962A760B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5358" y="3431206"/>
            <a:ext cx="3447704" cy="2590454"/>
          </a:xfrm>
          <a:prstGeom prst="rect">
            <a:avLst/>
          </a:prstGeom>
        </p:spPr>
      </p:pic>
      <p:pic>
        <p:nvPicPr>
          <p:cNvPr id="8" name="Picture 7" descr="A ruler next to a piece of wood&#10;&#10;Description automatically generated with low confidence">
            <a:extLst>
              <a:ext uri="{FF2B5EF4-FFF2-40B4-BE49-F238E27FC236}">
                <a16:creationId xmlns:a16="http://schemas.microsoft.com/office/drawing/2014/main" id="{0C396674-3C03-4F3D-BE60-8930F8276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1553" y="3431206"/>
            <a:ext cx="3447704" cy="2590454"/>
          </a:xfrm>
          <a:prstGeom prst="rect">
            <a:avLst/>
          </a:prstGeom>
        </p:spPr>
      </p:pic>
    </p:spTree>
    <p:extLst>
      <p:ext uri="{BB962C8B-B14F-4D97-AF65-F5344CB8AC3E}">
        <p14:creationId xmlns:p14="http://schemas.microsoft.com/office/powerpoint/2010/main" val="41445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Thermal Intensity Movie</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7</a:t>
            </a:fld>
            <a:endParaRPr lang="en-US" dirty="0"/>
          </a:p>
        </p:txBody>
      </p:sp>
      <p:pic>
        <p:nvPicPr>
          <p:cNvPr id="9" name="CFHC Impact Coupon_180 Hz_18 s_Raw (IR)">
            <a:hlinkClick r:id="" action="ppaction://media"/>
            <a:extLst>
              <a:ext uri="{FF2B5EF4-FFF2-40B4-BE49-F238E27FC236}">
                <a16:creationId xmlns:a16="http://schemas.microsoft.com/office/drawing/2014/main" id="{6E8078A4-74FF-4A56-B57D-40DB912A159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70925" y="1105609"/>
            <a:ext cx="6050149" cy="5276088"/>
          </a:xfrm>
        </p:spPr>
      </p:pic>
    </p:spTree>
    <p:extLst>
      <p:ext uri="{BB962C8B-B14F-4D97-AF65-F5344CB8AC3E}">
        <p14:creationId xmlns:p14="http://schemas.microsoft.com/office/powerpoint/2010/main" val="240438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9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Velocity of the Thermal Intensity Movie (1st Derivative)</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8</a:t>
            </a:fld>
            <a:endParaRPr lang="en-US" dirty="0"/>
          </a:p>
        </p:txBody>
      </p:sp>
      <p:pic>
        <p:nvPicPr>
          <p:cNvPr id="8" name="CFHC Impact Coupon_180 Hz_18 s_1st Derivative (IR velocity)">
            <a:hlinkClick r:id="" action="ppaction://media"/>
            <a:extLst>
              <a:ext uri="{FF2B5EF4-FFF2-40B4-BE49-F238E27FC236}">
                <a16:creationId xmlns:a16="http://schemas.microsoft.com/office/drawing/2014/main" id="{4712D33F-B188-4D6F-921D-DF9A03AD896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36811" y="1113378"/>
            <a:ext cx="6047749" cy="5273993"/>
          </a:xfrm>
        </p:spPr>
      </p:pic>
    </p:spTree>
    <p:extLst>
      <p:ext uri="{BB962C8B-B14F-4D97-AF65-F5344CB8AC3E}">
        <p14:creationId xmlns:p14="http://schemas.microsoft.com/office/powerpoint/2010/main" val="2119289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1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Acceleration of the Thermal Intensity Movie (2nd Derivative)</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9</a:t>
            </a:fld>
            <a:endParaRPr lang="en-US" dirty="0"/>
          </a:p>
        </p:txBody>
      </p:sp>
      <p:pic>
        <p:nvPicPr>
          <p:cNvPr id="7" name="CFHC Impact Coupon_180 Hz_18 s_2nd Derivative (IR acceleration)">
            <a:hlinkClick r:id="" action="ppaction://media"/>
            <a:extLst>
              <a:ext uri="{FF2B5EF4-FFF2-40B4-BE49-F238E27FC236}">
                <a16:creationId xmlns:a16="http://schemas.microsoft.com/office/drawing/2014/main" id="{F3A01551-5335-4F09-B730-323C6DBF9E6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70925" y="1108151"/>
            <a:ext cx="6050149" cy="5276088"/>
          </a:xfrm>
        </p:spPr>
      </p:pic>
    </p:spTree>
    <p:extLst>
      <p:ext uri="{BB962C8B-B14F-4D97-AF65-F5344CB8AC3E}">
        <p14:creationId xmlns:p14="http://schemas.microsoft.com/office/powerpoint/2010/main" val="1694805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72834-C1C8-4517-A3E2-C8C2043AE066}"/>
              </a:ext>
            </a:extLst>
          </p:cNvPr>
          <p:cNvSpPr>
            <a:spLocks noGrp="1"/>
          </p:cNvSpPr>
          <p:nvPr>
            <p:ph type="title"/>
          </p:nvPr>
        </p:nvSpPr>
        <p:spPr>
          <a:xfrm>
            <a:off x="3400552" y="215576"/>
            <a:ext cx="8568095" cy="1588127"/>
          </a:xfrm>
        </p:spPr>
        <p:txBody>
          <a:bodyPr/>
          <a:lstStyle/>
          <a:p>
            <a:r>
              <a:rPr lang="en-US" sz="3600" dirty="0"/>
              <a:t>Carbon Fiber Reinforced Polymer (CFRP) Flat Bottom Hole (FBH) Coupon</a:t>
            </a:r>
          </a:p>
        </p:txBody>
      </p:sp>
      <p:sp>
        <p:nvSpPr>
          <p:cNvPr id="3" name="Content Placeholder 2">
            <a:extLst>
              <a:ext uri="{FF2B5EF4-FFF2-40B4-BE49-F238E27FC236}">
                <a16:creationId xmlns:a16="http://schemas.microsoft.com/office/drawing/2014/main" id="{11CED6B0-635A-4999-A48C-BD1219FE2F6A}"/>
              </a:ext>
            </a:extLst>
          </p:cNvPr>
          <p:cNvSpPr>
            <a:spLocks noGrp="1"/>
          </p:cNvSpPr>
          <p:nvPr>
            <p:ph idx="1"/>
          </p:nvPr>
        </p:nvSpPr>
        <p:spPr>
          <a:xfrm>
            <a:off x="8876197" y="1646634"/>
            <a:ext cx="3092450" cy="1179810"/>
          </a:xfrm>
        </p:spPr>
        <p:txBody>
          <a:bodyPr/>
          <a:lstStyle/>
          <a:p>
            <a:r>
              <a:rPr lang="en-US" dirty="0"/>
              <a:t>Surface: ~ 7 in x 11 in</a:t>
            </a:r>
          </a:p>
          <a:p>
            <a:r>
              <a:rPr lang="en-US" dirty="0"/>
              <a:t>Thickness: 0.26 in</a:t>
            </a:r>
          </a:p>
          <a:p>
            <a:r>
              <a:rPr lang="en-US" dirty="0"/>
              <a:t>FBH diameters: 0.25 in</a:t>
            </a:r>
          </a:p>
        </p:txBody>
      </p:sp>
      <p:sp>
        <p:nvSpPr>
          <p:cNvPr id="4" name="Slide Number Placeholder 3">
            <a:extLst>
              <a:ext uri="{FF2B5EF4-FFF2-40B4-BE49-F238E27FC236}">
                <a16:creationId xmlns:a16="http://schemas.microsoft.com/office/drawing/2014/main" id="{BA216FB3-7B51-48D6-BE7A-8F6B7E92B3D5}"/>
              </a:ext>
            </a:extLst>
          </p:cNvPr>
          <p:cNvSpPr>
            <a:spLocks noGrp="1"/>
          </p:cNvSpPr>
          <p:nvPr>
            <p:ph type="sldNum" sz="quarter" idx="12"/>
          </p:nvPr>
        </p:nvSpPr>
        <p:spPr/>
        <p:txBody>
          <a:bodyPr/>
          <a:lstStyle/>
          <a:p>
            <a:fld id="{2E8C51FE-49D9-314D-9957-ABBF7DDE8782}" type="slidenum">
              <a:rPr lang="en-US" smtClean="0"/>
              <a:pPr/>
              <a:t>10</a:t>
            </a:fld>
            <a:endParaRPr lang="en-US" dirty="0"/>
          </a:p>
        </p:txBody>
      </p:sp>
      <p:pic>
        <p:nvPicPr>
          <p:cNvPr id="9" name="Picture 8" descr="A picture containing text, indoor&#10;&#10;Description automatically generated">
            <a:extLst>
              <a:ext uri="{FF2B5EF4-FFF2-40B4-BE49-F238E27FC236}">
                <a16:creationId xmlns:a16="http://schemas.microsoft.com/office/drawing/2014/main" id="{01EB9C19-DFBC-4C69-91AD-D3E5A20E0CC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0474" y="1659334"/>
            <a:ext cx="3204557" cy="2219498"/>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727C2A7B-D8E9-44B6-9EA0-D5D800393F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16182" y="4017334"/>
            <a:ext cx="3204557" cy="2235085"/>
          </a:xfrm>
          <a:prstGeom prst="rect">
            <a:avLst/>
          </a:prstGeom>
        </p:spPr>
      </p:pic>
      <p:pic>
        <p:nvPicPr>
          <p:cNvPr id="11" name="Picture 10" descr="A picture containing wall, indoor, kitchen appliance&#10;&#10;Description automatically generated">
            <a:extLst>
              <a:ext uri="{FF2B5EF4-FFF2-40B4-BE49-F238E27FC236}">
                <a16:creationId xmlns:a16="http://schemas.microsoft.com/office/drawing/2014/main" id="{C04AFCFC-7559-482D-8648-DD941FD6C7C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30475" y="560829"/>
            <a:ext cx="3204557" cy="897619"/>
          </a:xfrm>
          <a:prstGeom prst="rect">
            <a:avLst/>
          </a:prstGeom>
        </p:spPr>
      </p:pic>
      <p:pic>
        <p:nvPicPr>
          <p:cNvPr id="12" name="Picture 11">
            <a:extLst>
              <a:ext uri="{FF2B5EF4-FFF2-40B4-BE49-F238E27FC236}">
                <a16:creationId xmlns:a16="http://schemas.microsoft.com/office/drawing/2014/main" id="{CD8D4E22-B257-4340-8D97-893788F03F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7884" y="1702585"/>
            <a:ext cx="3344995" cy="2157257"/>
          </a:xfrm>
          <a:prstGeom prst="rect">
            <a:avLst/>
          </a:prstGeom>
        </p:spPr>
      </p:pic>
      <p:pic>
        <p:nvPicPr>
          <p:cNvPr id="13" name="Picture 12">
            <a:extLst>
              <a:ext uri="{FF2B5EF4-FFF2-40B4-BE49-F238E27FC236}">
                <a16:creationId xmlns:a16="http://schemas.microsoft.com/office/drawing/2014/main" id="{58DA420E-4B5B-4B28-A4FF-6C684ADB62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3482" y="1699152"/>
            <a:ext cx="586117" cy="4458037"/>
          </a:xfrm>
          <a:prstGeom prst="rect">
            <a:avLst/>
          </a:prstGeom>
          <a:ln>
            <a:solidFill>
              <a:srgbClr val="787878"/>
            </a:solidFill>
          </a:ln>
        </p:spPr>
      </p:pic>
      <p:pic>
        <p:nvPicPr>
          <p:cNvPr id="14" name="Picture 13">
            <a:extLst>
              <a:ext uri="{FF2B5EF4-FFF2-40B4-BE49-F238E27FC236}">
                <a16:creationId xmlns:a16="http://schemas.microsoft.com/office/drawing/2014/main" id="{2FE79BCB-8344-40EB-9158-D650E8516DC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58037" y="4044338"/>
            <a:ext cx="3348113" cy="2157257"/>
          </a:xfrm>
          <a:prstGeom prst="rect">
            <a:avLst/>
          </a:prstGeom>
        </p:spPr>
      </p:pic>
      <p:cxnSp>
        <p:nvCxnSpPr>
          <p:cNvPr id="15" name="Straight Connector 14">
            <a:extLst>
              <a:ext uri="{FF2B5EF4-FFF2-40B4-BE49-F238E27FC236}">
                <a16:creationId xmlns:a16="http://schemas.microsoft.com/office/drawing/2014/main" id="{AB2C4C7D-24E1-40FB-B1B7-1403741CED6D}"/>
              </a:ext>
            </a:extLst>
          </p:cNvPr>
          <p:cNvCxnSpPr>
            <a:cxnSpLocks/>
          </p:cNvCxnSpPr>
          <p:nvPr/>
        </p:nvCxnSpPr>
        <p:spPr>
          <a:xfrm>
            <a:off x="240371" y="6494529"/>
            <a:ext cx="10449763" cy="0"/>
          </a:xfrm>
          <a:prstGeom prst="line">
            <a:avLst/>
          </a:prstGeom>
          <a:ln w="76200">
            <a:solidFill>
              <a:srgbClr val="F8B04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44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Thermal Intensity Movie</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11</a:t>
            </a:fld>
            <a:endParaRPr lang="en-US" dirty="0"/>
          </a:p>
        </p:txBody>
      </p:sp>
      <p:pic>
        <p:nvPicPr>
          <p:cNvPr id="7" name="Carbon Fiber Laminate FBH Coupon_10 Hz_328 s_6 ms flash_Raw (IR)">
            <a:hlinkClick r:id="" action="ppaction://media"/>
            <a:extLst>
              <a:ext uri="{FF2B5EF4-FFF2-40B4-BE49-F238E27FC236}">
                <a16:creationId xmlns:a16="http://schemas.microsoft.com/office/drawing/2014/main" id="{B843AC30-1F24-4C1E-91DC-A7C48354306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70925" y="1106266"/>
            <a:ext cx="6050149" cy="5276088"/>
          </a:xfrm>
        </p:spPr>
      </p:pic>
    </p:spTree>
    <p:extLst>
      <p:ext uri="{BB962C8B-B14F-4D97-AF65-F5344CB8AC3E}">
        <p14:creationId xmlns:p14="http://schemas.microsoft.com/office/powerpoint/2010/main" val="69965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Velocity of the Thermal Intensity Movie (1st Derivative)</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12</a:t>
            </a:fld>
            <a:endParaRPr lang="en-US" dirty="0"/>
          </a:p>
        </p:txBody>
      </p:sp>
      <p:pic>
        <p:nvPicPr>
          <p:cNvPr id="7" name="Carbon Fiber Laminate FBH Coupon_10 Hz_328 s_6 ms flash_1st Derivative (IR Velocity)">
            <a:hlinkClick r:id="" action="ppaction://media"/>
            <a:extLst>
              <a:ext uri="{FF2B5EF4-FFF2-40B4-BE49-F238E27FC236}">
                <a16:creationId xmlns:a16="http://schemas.microsoft.com/office/drawing/2014/main" id="{927631EB-977E-4C82-8C16-DDF7C2A3F48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70925" y="1105608"/>
            <a:ext cx="6050149" cy="5276088"/>
          </a:xfrm>
        </p:spPr>
      </p:pic>
    </p:spTree>
    <p:extLst>
      <p:ext uri="{BB962C8B-B14F-4D97-AF65-F5344CB8AC3E}">
        <p14:creationId xmlns:p14="http://schemas.microsoft.com/office/powerpoint/2010/main" val="213074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Acceleration of the Thermal Intensity Movie (2nd Derivative)</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13</a:t>
            </a:fld>
            <a:endParaRPr lang="en-US" dirty="0"/>
          </a:p>
        </p:txBody>
      </p:sp>
      <p:pic>
        <p:nvPicPr>
          <p:cNvPr id="8" name="Carbon Fiber Laminate FBH Coupon_10 Hz_328 s_6 ms flash_2nd Derivative (IR Acceleration)">
            <a:hlinkClick r:id="" action="ppaction://media"/>
            <a:extLst>
              <a:ext uri="{FF2B5EF4-FFF2-40B4-BE49-F238E27FC236}">
                <a16:creationId xmlns:a16="http://schemas.microsoft.com/office/drawing/2014/main" id="{D0CEE5C3-EADC-4C86-8551-516DB8113CE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70925" y="1107341"/>
            <a:ext cx="6050149" cy="5276088"/>
          </a:xfrm>
        </p:spPr>
      </p:pic>
    </p:spTree>
    <p:extLst>
      <p:ext uri="{BB962C8B-B14F-4D97-AF65-F5344CB8AC3E}">
        <p14:creationId xmlns:p14="http://schemas.microsoft.com/office/powerpoint/2010/main" val="7682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1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47EFA-A6AA-46B8-9130-0994BA204E13}"/>
              </a:ext>
            </a:extLst>
          </p:cNvPr>
          <p:cNvSpPr>
            <a:spLocks noGrp="1"/>
          </p:cNvSpPr>
          <p:nvPr>
            <p:ph type="title"/>
          </p:nvPr>
        </p:nvSpPr>
        <p:spPr>
          <a:xfrm>
            <a:off x="0" y="471430"/>
            <a:ext cx="12191999" cy="480131"/>
          </a:xfrm>
        </p:spPr>
        <p:txBody>
          <a:bodyPr/>
          <a:lstStyle/>
          <a:p>
            <a:pPr algn="ctr"/>
            <a:r>
              <a:rPr lang="en-US" sz="2800" dirty="0"/>
              <a:t>Carbon Fiber Reinforced Polymer (CFRP) Flat Bottom Hole (FBH) Coupon</a:t>
            </a:r>
          </a:p>
        </p:txBody>
      </p:sp>
      <p:sp>
        <p:nvSpPr>
          <p:cNvPr id="3" name="Content Placeholder 2">
            <a:extLst>
              <a:ext uri="{FF2B5EF4-FFF2-40B4-BE49-F238E27FC236}">
                <a16:creationId xmlns:a16="http://schemas.microsoft.com/office/drawing/2014/main" id="{AE1783E6-7391-4A6E-ACDD-CBA99FF35A31}"/>
              </a:ext>
            </a:extLst>
          </p:cNvPr>
          <p:cNvSpPr>
            <a:spLocks noGrp="1"/>
          </p:cNvSpPr>
          <p:nvPr>
            <p:ph idx="1"/>
          </p:nvPr>
        </p:nvSpPr>
        <p:spPr>
          <a:xfrm>
            <a:off x="8413750" y="1570413"/>
            <a:ext cx="3168650" cy="2341667"/>
          </a:xfrm>
        </p:spPr>
        <p:txBody>
          <a:bodyPr/>
          <a:lstStyle/>
          <a:p>
            <a:pPr marL="285750" indent="-285750">
              <a:buFont typeface="Wingdings" panose="05000000000000000000" pitchFamily="2" charset="2"/>
              <a:buChar char="§"/>
            </a:pPr>
            <a:r>
              <a:rPr lang="en-US" dirty="0"/>
              <a:t>Capture Frequency: 10 Hz</a:t>
            </a:r>
          </a:p>
          <a:p>
            <a:pPr marL="742950" lvl="1" indent="-285750">
              <a:buFont typeface="Wingdings" panose="05000000000000000000" pitchFamily="2" charset="2"/>
              <a:buChar char="§"/>
            </a:pPr>
            <a:r>
              <a:rPr lang="en-US" dirty="0"/>
              <a:t>3276 frames</a:t>
            </a:r>
          </a:p>
          <a:p>
            <a:pPr marL="742950" lvl="1" indent="-285750">
              <a:buFont typeface="Wingdings" panose="05000000000000000000" pitchFamily="2" charset="2"/>
              <a:buChar char="§"/>
            </a:pPr>
            <a:r>
              <a:rPr lang="en-US" dirty="0"/>
              <a:t>327 seconds</a:t>
            </a:r>
          </a:p>
          <a:p>
            <a:pPr marL="285750" indent="-285750">
              <a:buFont typeface="Wingdings" panose="05000000000000000000" pitchFamily="2" charset="2"/>
              <a:buChar char="§"/>
            </a:pPr>
            <a:r>
              <a:rPr lang="en-US" dirty="0"/>
              <a:t>Flash</a:t>
            </a:r>
          </a:p>
          <a:p>
            <a:pPr marL="742950" lvl="1" indent="-285750">
              <a:buFont typeface="Wingdings" panose="05000000000000000000" pitchFamily="2" charset="2"/>
              <a:buChar char="§"/>
            </a:pPr>
            <a:r>
              <a:rPr lang="en-US" dirty="0"/>
              <a:t>Frame: 10</a:t>
            </a:r>
          </a:p>
          <a:p>
            <a:pPr marL="742950" lvl="1" indent="-285750">
              <a:buFont typeface="Wingdings" panose="05000000000000000000" pitchFamily="2" charset="2"/>
              <a:buChar char="§"/>
            </a:pPr>
            <a:r>
              <a:rPr lang="en-US" dirty="0"/>
              <a:t>Delay 1.7 </a:t>
            </a:r>
            <a:r>
              <a:rPr lang="en-US" dirty="0" err="1"/>
              <a:t>ms</a:t>
            </a:r>
            <a:endParaRPr lang="en-US" dirty="0"/>
          </a:p>
          <a:p>
            <a:pPr marL="742950" lvl="1" indent="-285750">
              <a:buFont typeface="Wingdings" panose="05000000000000000000" pitchFamily="2" charset="2"/>
              <a:buChar char="§"/>
            </a:pPr>
            <a:r>
              <a:rPr lang="en-US" dirty="0"/>
              <a:t>Duration: 6 </a:t>
            </a:r>
            <a:r>
              <a:rPr lang="en-US" dirty="0" err="1"/>
              <a:t>ms</a:t>
            </a:r>
            <a:endParaRPr lang="en-US" dirty="0"/>
          </a:p>
        </p:txBody>
      </p:sp>
      <p:sp>
        <p:nvSpPr>
          <p:cNvPr id="4" name="Slide Number Placeholder 3">
            <a:extLst>
              <a:ext uri="{FF2B5EF4-FFF2-40B4-BE49-F238E27FC236}">
                <a16:creationId xmlns:a16="http://schemas.microsoft.com/office/drawing/2014/main" id="{D15AE255-A7FA-4CC2-9A52-A0D110E471FA}"/>
              </a:ext>
            </a:extLst>
          </p:cNvPr>
          <p:cNvSpPr>
            <a:spLocks noGrp="1"/>
          </p:cNvSpPr>
          <p:nvPr>
            <p:ph type="sldNum" sz="quarter" idx="12"/>
          </p:nvPr>
        </p:nvSpPr>
        <p:spPr/>
        <p:txBody>
          <a:bodyPr/>
          <a:lstStyle/>
          <a:p>
            <a:fld id="{2E8C51FE-49D9-314D-9957-ABBF7DDE8782}" type="slidenum">
              <a:rPr lang="en-US" smtClean="0"/>
              <a:pPr/>
              <a:t>14</a:t>
            </a:fld>
            <a:endParaRPr lang="en-US" dirty="0"/>
          </a:p>
        </p:txBody>
      </p:sp>
      <p:pic>
        <p:nvPicPr>
          <p:cNvPr id="5" name="Picture 4">
            <a:extLst>
              <a:ext uri="{FF2B5EF4-FFF2-40B4-BE49-F238E27FC236}">
                <a16:creationId xmlns:a16="http://schemas.microsoft.com/office/drawing/2014/main" id="{21DB42B7-9504-4887-82BC-09CE7AD28A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71501" y="1535544"/>
            <a:ext cx="7453816" cy="4755952"/>
          </a:xfrm>
          <a:prstGeom prst="rect">
            <a:avLst/>
          </a:prstGeom>
        </p:spPr>
      </p:pic>
      <p:sp>
        <p:nvSpPr>
          <p:cNvPr id="7" name="Content Placeholder 4">
            <a:extLst>
              <a:ext uri="{FF2B5EF4-FFF2-40B4-BE49-F238E27FC236}">
                <a16:creationId xmlns:a16="http://schemas.microsoft.com/office/drawing/2014/main" id="{750706E8-8CAA-4EFA-B898-75DAC32E9E6E}"/>
              </a:ext>
            </a:extLst>
          </p:cNvPr>
          <p:cNvSpPr txBox="1">
            <a:spLocks/>
          </p:cNvSpPr>
          <p:nvPr/>
        </p:nvSpPr>
        <p:spPr>
          <a:xfrm>
            <a:off x="2737936" y="1196442"/>
            <a:ext cx="3120946" cy="513753"/>
          </a:xfrm>
          <a:prstGeom prst="rect">
            <a:avLst/>
          </a:prstGeom>
        </p:spPr>
        <p:txBody>
          <a:bodyPr vert="horz" lIns="91345" tIns="45672" rIns="91345" bIns="45672"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3486">
              <a:spcBef>
                <a:spcPts val="999"/>
              </a:spcBef>
              <a:buNone/>
              <a:defRPr/>
            </a:pPr>
            <a:r>
              <a:rPr lang="en-US" sz="2797" dirty="0">
                <a:solidFill>
                  <a:schemeClr val="bg1"/>
                </a:solidFill>
                <a:latin typeface="Calibri" panose="020F0502020204030204"/>
              </a:rPr>
              <a:t>1D Peak Amplitude (max)</a:t>
            </a:r>
          </a:p>
        </p:txBody>
      </p:sp>
    </p:spTree>
    <p:extLst>
      <p:ext uri="{BB962C8B-B14F-4D97-AF65-F5344CB8AC3E}">
        <p14:creationId xmlns:p14="http://schemas.microsoft.com/office/powerpoint/2010/main" val="1278683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fr-FR" sz="3200" dirty="0"/>
              <a:t>log(T) log(t) Plot</a:t>
            </a:r>
            <a:endParaRPr lang="en-US" sz="3200" dirty="0"/>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15</a:t>
            </a:fld>
            <a:endParaRPr lang="en-US" dirty="0"/>
          </a:p>
        </p:txBody>
      </p:sp>
      <p:pic>
        <p:nvPicPr>
          <p:cNvPr id="7" name="Content Placeholder 4">
            <a:extLst>
              <a:ext uri="{FF2B5EF4-FFF2-40B4-BE49-F238E27FC236}">
                <a16:creationId xmlns:a16="http://schemas.microsoft.com/office/drawing/2014/main" id="{7121F5B2-2BC7-4B80-BBF2-BC7875A023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9900" y="1155090"/>
            <a:ext cx="11430000" cy="4640499"/>
          </a:xfrm>
          <a:prstGeom prst="rect">
            <a:avLst/>
          </a:prstGeom>
        </p:spPr>
      </p:pic>
      <p:sp>
        <p:nvSpPr>
          <p:cNvPr id="9" name="TextBox 8">
            <a:extLst>
              <a:ext uri="{FF2B5EF4-FFF2-40B4-BE49-F238E27FC236}">
                <a16:creationId xmlns:a16="http://schemas.microsoft.com/office/drawing/2014/main" id="{3AC27931-C0B7-430C-B313-733D12C78BFF}"/>
              </a:ext>
            </a:extLst>
          </p:cNvPr>
          <p:cNvSpPr txBox="1"/>
          <p:nvPr/>
        </p:nvSpPr>
        <p:spPr>
          <a:xfrm>
            <a:off x="6064407" y="5795589"/>
            <a:ext cx="739305" cy="369332"/>
          </a:xfrm>
          <a:prstGeom prst="rect">
            <a:avLst/>
          </a:prstGeom>
          <a:noFill/>
        </p:spPr>
        <p:txBody>
          <a:bodyPr wrap="none" rtlCol="0">
            <a:spAutoFit/>
          </a:bodyPr>
          <a:lstStyle/>
          <a:p>
            <a:r>
              <a:rPr lang="en-US" dirty="0">
                <a:solidFill>
                  <a:schemeClr val="bg1"/>
                </a:solidFill>
              </a:rPr>
              <a:t>log (t)</a:t>
            </a:r>
          </a:p>
        </p:txBody>
      </p:sp>
      <p:sp>
        <p:nvSpPr>
          <p:cNvPr id="10" name="TextBox 9">
            <a:extLst>
              <a:ext uri="{FF2B5EF4-FFF2-40B4-BE49-F238E27FC236}">
                <a16:creationId xmlns:a16="http://schemas.microsoft.com/office/drawing/2014/main" id="{29B2996A-3A69-453E-97CE-74109FD317DD}"/>
              </a:ext>
            </a:extLst>
          </p:cNvPr>
          <p:cNvSpPr txBox="1"/>
          <p:nvPr/>
        </p:nvSpPr>
        <p:spPr>
          <a:xfrm rot="16200000">
            <a:off x="-102052" y="3564032"/>
            <a:ext cx="774571" cy="369332"/>
          </a:xfrm>
          <a:prstGeom prst="rect">
            <a:avLst/>
          </a:prstGeom>
          <a:noFill/>
        </p:spPr>
        <p:txBody>
          <a:bodyPr wrap="none" rtlCol="0">
            <a:spAutoFit/>
          </a:bodyPr>
          <a:lstStyle/>
          <a:p>
            <a:r>
              <a:rPr lang="en-US" dirty="0">
                <a:solidFill>
                  <a:schemeClr val="bg1"/>
                </a:solidFill>
              </a:rPr>
              <a:t>log (T)</a:t>
            </a:r>
          </a:p>
        </p:txBody>
      </p:sp>
    </p:spTree>
    <p:extLst>
      <p:ext uri="{BB962C8B-B14F-4D97-AF65-F5344CB8AC3E}">
        <p14:creationId xmlns:p14="http://schemas.microsoft.com/office/powerpoint/2010/main" val="93069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Flash Energy and the Initial Capture Frames</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16</a:t>
            </a:fld>
            <a:endParaRPr lang="en-US" dirty="0"/>
          </a:p>
        </p:txBody>
      </p:sp>
      <p:pic>
        <p:nvPicPr>
          <p:cNvPr id="11" name="Content Placeholder 51">
            <a:extLst>
              <a:ext uri="{FF2B5EF4-FFF2-40B4-BE49-F238E27FC236}">
                <a16:creationId xmlns:a16="http://schemas.microsoft.com/office/drawing/2014/main" id="{81D6A366-6551-4D73-AD50-E5F005FCA4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3550" y="1153558"/>
            <a:ext cx="11430000" cy="4634865"/>
          </a:xfrm>
          <a:prstGeom prst="rect">
            <a:avLst/>
          </a:prstGeom>
        </p:spPr>
      </p:pic>
      <p:cxnSp>
        <p:nvCxnSpPr>
          <p:cNvPr id="12" name="Straight Arrow Connector 11">
            <a:extLst>
              <a:ext uri="{FF2B5EF4-FFF2-40B4-BE49-F238E27FC236}">
                <a16:creationId xmlns:a16="http://schemas.microsoft.com/office/drawing/2014/main" id="{2A96A78F-6316-4E84-9AEA-6E9B719B7A46}"/>
              </a:ext>
            </a:extLst>
          </p:cNvPr>
          <p:cNvCxnSpPr>
            <a:cxnSpLocks/>
          </p:cNvCxnSpPr>
          <p:nvPr/>
        </p:nvCxnSpPr>
        <p:spPr>
          <a:xfrm flipV="1">
            <a:off x="2350952" y="2340460"/>
            <a:ext cx="0" cy="58615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3CCF4CA-BC08-4F59-BB06-403297EA7525}"/>
              </a:ext>
            </a:extLst>
          </p:cNvPr>
          <p:cNvSpPr txBox="1"/>
          <p:nvPr/>
        </p:nvSpPr>
        <p:spPr>
          <a:xfrm>
            <a:off x="1804296" y="2938336"/>
            <a:ext cx="2697837" cy="1477328"/>
          </a:xfrm>
          <a:prstGeom prst="rect">
            <a:avLst/>
          </a:prstGeom>
          <a:noFill/>
        </p:spPr>
        <p:txBody>
          <a:bodyPr wrap="square" rtlCol="0">
            <a:spAutoFit/>
          </a:bodyPr>
          <a:lstStyle/>
          <a:p>
            <a:r>
              <a:rPr lang="en-US" dirty="0">
                <a:solidFill>
                  <a:srgbClr val="C00000"/>
                </a:solidFill>
              </a:rPr>
              <a:t>Saturated.  May need to reduce flash energy, timing, or reflectivity for thinner parts and near-surface defects</a:t>
            </a:r>
          </a:p>
        </p:txBody>
      </p:sp>
      <p:cxnSp>
        <p:nvCxnSpPr>
          <p:cNvPr id="14" name="Straight Arrow Connector 13">
            <a:extLst>
              <a:ext uri="{FF2B5EF4-FFF2-40B4-BE49-F238E27FC236}">
                <a16:creationId xmlns:a16="http://schemas.microsoft.com/office/drawing/2014/main" id="{0F4CCDBD-7A43-4609-B36D-6CC1013071F9}"/>
              </a:ext>
            </a:extLst>
          </p:cNvPr>
          <p:cNvCxnSpPr>
            <a:cxnSpLocks/>
          </p:cNvCxnSpPr>
          <p:nvPr/>
        </p:nvCxnSpPr>
        <p:spPr>
          <a:xfrm rot="10800000" flipV="1">
            <a:off x="5054784" y="4768893"/>
            <a:ext cx="457071" cy="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F6292D6-89D7-48C8-8BBB-49CFA0AC558D}"/>
              </a:ext>
            </a:extLst>
          </p:cNvPr>
          <p:cNvSpPr txBox="1"/>
          <p:nvPr/>
        </p:nvSpPr>
        <p:spPr>
          <a:xfrm>
            <a:off x="2350952" y="4584226"/>
            <a:ext cx="2697838" cy="369332"/>
          </a:xfrm>
          <a:prstGeom prst="rect">
            <a:avLst/>
          </a:prstGeom>
          <a:noFill/>
        </p:spPr>
        <p:txBody>
          <a:bodyPr wrap="square" rtlCol="0">
            <a:spAutoFit/>
          </a:bodyPr>
          <a:lstStyle/>
          <a:p>
            <a:r>
              <a:rPr lang="en-US" dirty="0">
                <a:solidFill>
                  <a:srgbClr val="C00000"/>
                </a:solidFill>
              </a:rPr>
              <a:t>So, we ignore these frames</a:t>
            </a:r>
          </a:p>
        </p:txBody>
      </p:sp>
      <p:sp>
        <p:nvSpPr>
          <p:cNvPr id="16" name="TextBox 15">
            <a:extLst>
              <a:ext uri="{FF2B5EF4-FFF2-40B4-BE49-F238E27FC236}">
                <a16:creationId xmlns:a16="http://schemas.microsoft.com/office/drawing/2014/main" id="{24FCBBEE-EB98-449F-8213-6431DD204B37}"/>
              </a:ext>
            </a:extLst>
          </p:cNvPr>
          <p:cNvSpPr txBox="1"/>
          <p:nvPr/>
        </p:nvSpPr>
        <p:spPr>
          <a:xfrm>
            <a:off x="7570087" y="2176330"/>
            <a:ext cx="2290385" cy="1477328"/>
          </a:xfrm>
          <a:prstGeom prst="rect">
            <a:avLst/>
          </a:prstGeom>
          <a:noFill/>
        </p:spPr>
        <p:txBody>
          <a:bodyPr wrap="square" rtlCol="0">
            <a:spAutoFit/>
          </a:bodyPr>
          <a:lstStyle/>
          <a:p>
            <a:r>
              <a:rPr lang="en-US" dirty="0">
                <a:solidFill>
                  <a:srgbClr val="599E59"/>
                </a:solidFill>
              </a:rPr>
              <a:t>Reducing flash energy doesn’t change the shape or timing of the curve; just the y-intercept</a:t>
            </a:r>
          </a:p>
        </p:txBody>
      </p:sp>
      <p:cxnSp>
        <p:nvCxnSpPr>
          <p:cNvPr id="17" name="Straight Arrow Connector 16">
            <a:extLst>
              <a:ext uri="{FF2B5EF4-FFF2-40B4-BE49-F238E27FC236}">
                <a16:creationId xmlns:a16="http://schemas.microsoft.com/office/drawing/2014/main" id="{7CC60225-FE08-449B-BFE0-E74990F2E6CD}"/>
              </a:ext>
            </a:extLst>
          </p:cNvPr>
          <p:cNvCxnSpPr>
            <a:cxnSpLocks/>
          </p:cNvCxnSpPr>
          <p:nvPr/>
        </p:nvCxnSpPr>
        <p:spPr>
          <a:xfrm>
            <a:off x="7681935" y="3675322"/>
            <a:ext cx="0" cy="244733"/>
          </a:xfrm>
          <a:prstGeom prst="straightConnector1">
            <a:avLst/>
          </a:prstGeom>
          <a:ln w="38100">
            <a:solidFill>
              <a:srgbClr val="599E59"/>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ED314AF-B5DB-4D2D-8D90-6142E0DC2FA5}"/>
              </a:ext>
            </a:extLst>
          </p:cNvPr>
          <p:cNvCxnSpPr>
            <a:cxnSpLocks/>
          </p:cNvCxnSpPr>
          <p:nvPr/>
        </p:nvCxnSpPr>
        <p:spPr>
          <a:xfrm>
            <a:off x="8589802" y="5265644"/>
            <a:ext cx="2074985" cy="0"/>
          </a:xfrm>
          <a:prstGeom prst="straightConnector1">
            <a:avLst/>
          </a:prstGeom>
          <a:ln w="38100">
            <a:solidFill>
              <a:srgbClr val="599E59"/>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1F6BAC7-A021-438A-BA1B-F65AEBFD733B}"/>
              </a:ext>
            </a:extLst>
          </p:cNvPr>
          <p:cNvSpPr txBox="1"/>
          <p:nvPr/>
        </p:nvSpPr>
        <p:spPr>
          <a:xfrm>
            <a:off x="5564889" y="4475354"/>
            <a:ext cx="3393690" cy="923330"/>
          </a:xfrm>
          <a:prstGeom prst="rect">
            <a:avLst/>
          </a:prstGeom>
          <a:noFill/>
        </p:spPr>
        <p:txBody>
          <a:bodyPr wrap="square" rtlCol="0">
            <a:spAutoFit/>
          </a:bodyPr>
          <a:lstStyle/>
          <a:p>
            <a:r>
              <a:rPr lang="en-US" dirty="0">
                <a:solidFill>
                  <a:srgbClr val="599E59"/>
                </a:solidFill>
              </a:rPr>
              <a:t>But it may bring you down into the noise of your camera when looking at the thicker regions</a:t>
            </a:r>
          </a:p>
        </p:txBody>
      </p:sp>
    </p:spTree>
    <p:extLst>
      <p:ext uri="{BB962C8B-B14F-4D97-AF65-F5344CB8AC3E}">
        <p14:creationId xmlns:p14="http://schemas.microsoft.com/office/powerpoint/2010/main" val="235166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Mid and Late Capture Frames</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17</a:t>
            </a:fld>
            <a:endParaRPr lang="en-US" dirty="0"/>
          </a:p>
        </p:txBody>
      </p:sp>
      <p:pic>
        <p:nvPicPr>
          <p:cNvPr id="20" name="Content Placeholder 17">
            <a:extLst>
              <a:ext uri="{FF2B5EF4-FFF2-40B4-BE49-F238E27FC236}">
                <a16:creationId xmlns:a16="http://schemas.microsoft.com/office/drawing/2014/main" id="{D49B0E30-5611-4826-9C72-F4A26D757D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5684" y="1148918"/>
            <a:ext cx="11430000" cy="4640499"/>
          </a:xfrm>
          <a:prstGeom prst="rect">
            <a:avLst/>
          </a:prstGeom>
        </p:spPr>
      </p:pic>
      <p:sp>
        <p:nvSpPr>
          <p:cNvPr id="21" name="Oval 20">
            <a:extLst>
              <a:ext uri="{FF2B5EF4-FFF2-40B4-BE49-F238E27FC236}">
                <a16:creationId xmlns:a16="http://schemas.microsoft.com/office/drawing/2014/main" id="{F5FD0035-B518-4CBC-BCF8-975550D6DC09}"/>
              </a:ext>
            </a:extLst>
          </p:cNvPr>
          <p:cNvSpPr/>
          <p:nvPr/>
        </p:nvSpPr>
        <p:spPr>
          <a:xfrm>
            <a:off x="182475" y="5485699"/>
            <a:ext cx="1188720" cy="60743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4FA60A12-2A03-4D65-A672-4B8519C58387}"/>
              </a:ext>
            </a:extLst>
          </p:cNvPr>
          <p:cNvCxnSpPr/>
          <p:nvPr/>
        </p:nvCxnSpPr>
        <p:spPr>
          <a:xfrm flipV="1">
            <a:off x="6387163" y="3206142"/>
            <a:ext cx="439616" cy="44547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FC812A0-FC46-45C2-BC5C-B642B42808A9}"/>
              </a:ext>
            </a:extLst>
          </p:cNvPr>
          <p:cNvCxnSpPr>
            <a:cxnSpLocks/>
          </p:cNvCxnSpPr>
          <p:nvPr/>
        </p:nvCxnSpPr>
        <p:spPr>
          <a:xfrm>
            <a:off x="9452579" y="4810400"/>
            <a:ext cx="2508739" cy="39285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4634F5A-94EE-46DB-8492-873822401C85}"/>
              </a:ext>
            </a:extLst>
          </p:cNvPr>
          <p:cNvCxnSpPr>
            <a:cxnSpLocks/>
          </p:cNvCxnSpPr>
          <p:nvPr/>
        </p:nvCxnSpPr>
        <p:spPr>
          <a:xfrm>
            <a:off x="9159502" y="4518230"/>
            <a:ext cx="769321" cy="432975"/>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1DB7D6C-8F11-462D-99D6-9B74E1A84DBD}"/>
              </a:ext>
            </a:extLst>
          </p:cNvPr>
          <p:cNvCxnSpPr>
            <a:cxnSpLocks/>
          </p:cNvCxnSpPr>
          <p:nvPr/>
        </p:nvCxnSpPr>
        <p:spPr>
          <a:xfrm>
            <a:off x="9763241" y="4734717"/>
            <a:ext cx="0" cy="786421"/>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3583223-7B8A-4374-842A-9543D7089648}"/>
              </a:ext>
            </a:extLst>
          </p:cNvPr>
          <p:cNvSpPr txBox="1"/>
          <p:nvPr/>
        </p:nvSpPr>
        <p:spPr>
          <a:xfrm>
            <a:off x="9646010" y="5427271"/>
            <a:ext cx="1411605" cy="369332"/>
          </a:xfrm>
          <a:prstGeom prst="rect">
            <a:avLst/>
          </a:prstGeom>
          <a:noFill/>
        </p:spPr>
        <p:txBody>
          <a:bodyPr wrap="none" rtlCol="0">
            <a:spAutoFit/>
          </a:bodyPr>
          <a:lstStyle/>
          <a:p>
            <a:r>
              <a:rPr lang="en-US" dirty="0">
                <a:solidFill>
                  <a:srgbClr val="C00000"/>
                </a:solidFill>
              </a:rPr>
              <a:t>t* = backwall</a:t>
            </a:r>
          </a:p>
        </p:txBody>
      </p:sp>
      <p:cxnSp>
        <p:nvCxnSpPr>
          <p:cNvPr id="27" name="Straight Arrow Connector 26">
            <a:extLst>
              <a:ext uri="{FF2B5EF4-FFF2-40B4-BE49-F238E27FC236}">
                <a16:creationId xmlns:a16="http://schemas.microsoft.com/office/drawing/2014/main" id="{57E2D2AD-C201-4827-8D35-48A69530D750}"/>
              </a:ext>
            </a:extLst>
          </p:cNvPr>
          <p:cNvCxnSpPr>
            <a:cxnSpLocks/>
          </p:cNvCxnSpPr>
          <p:nvPr/>
        </p:nvCxnSpPr>
        <p:spPr>
          <a:xfrm>
            <a:off x="5512456" y="2205998"/>
            <a:ext cx="574430"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1D37578-252F-4C8A-8557-C2E36118994C}"/>
              </a:ext>
            </a:extLst>
          </p:cNvPr>
          <p:cNvSpPr txBox="1"/>
          <p:nvPr/>
        </p:nvSpPr>
        <p:spPr>
          <a:xfrm>
            <a:off x="6086885" y="2014789"/>
            <a:ext cx="2382715" cy="369332"/>
          </a:xfrm>
          <a:prstGeom prst="rect">
            <a:avLst/>
          </a:prstGeom>
          <a:noFill/>
        </p:spPr>
        <p:txBody>
          <a:bodyPr wrap="square" rtlCol="0">
            <a:spAutoFit/>
          </a:bodyPr>
          <a:lstStyle/>
          <a:p>
            <a:r>
              <a:rPr lang="en-US" dirty="0">
                <a:solidFill>
                  <a:srgbClr val="C00000"/>
                </a:solidFill>
              </a:rPr>
              <a:t>Analyze these frames</a:t>
            </a:r>
          </a:p>
        </p:txBody>
      </p:sp>
      <p:sp>
        <p:nvSpPr>
          <p:cNvPr id="29" name="TextBox 28">
            <a:extLst>
              <a:ext uri="{FF2B5EF4-FFF2-40B4-BE49-F238E27FC236}">
                <a16:creationId xmlns:a16="http://schemas.microsoft.com/office/drawing/2014/main" id="{975CA5FE-D3C3-40EB-B009-F842382A111D}"/>
              </a:ext>
            </a:extLst>
          </p:cNvPr>
          <p:cNvSpPr txBox="1"/>
          <p:nvPr/>
        </p:nvSpPr>
        <p:spPr>
          <a:xfrm>
            <a:off x="5563617" y="3665781"/>
            <a:ext cx="1829898" cy="1200329"/>
          </a:xfrm>
          <a:prstGeom prst="rect">
            <a:avLst/>
          </a:prstGeom>
          <a:noFill/>
        </p:spPr>
        <p:txBody>
          <a:bodyPr wrap="square" rtlCol="0">
            <a:spAutoFit/>
          </a:bodyPr>
          <a:lstStyle/>
          <a:p>
            <a:r>
              <a:rPr lang="en-US" dirty="0">
                <a:solidFill>
                  <a:srgbClr val="C00000"/>
                </a:solidFill>
              </a:rPr>
              <a:t>Slope range of </a:t>
            </a:r>
          </a:p>
          <a:p>
            <a:r>
              <a:rPr lang="en-US" dirty="0">
                <a:solidFill>
                  <a:srgbClr val="C00000"/>
                </a:solidFill>
              </a:rPr>
              <a:t>-0.4 to -0.5 = normal diffusion rate (no defect)</a:t>
            </a:r>
          </a:p>
        </p:txBody>
      </p:sp>
      <p:sp>
        <p:nvSpPr>
          <p:cNvPr id="30" name="TextBox 29">
            <a:extLst>
              <a:ext uri="{FF2B5EF4-FFF2-40B4-BE49-F238E27FC236}">
                <a16:creationId xmlns:a16="http://schemas.microsoft.com/office/drawing/2014/main" id="{B7F4BF2D-4979-47C0-AC83-002A5924A5B1}"/>
              </a:ext>
            </a:extLst>
          </p:cNvPr>
          <p:cNvSpPr txBox="1"/>
          <p:nvPr/>
        </p:nvSpPr>
        <p:spPr>
          <a:xfrm>
            <a:off x="8067761" y="2788139"/>
            <a:ext cx="3153677" cy="1200329"/>
          </a:xfrm>
          <a:prstGeom prst="rect">
            <a:avLst/>
          </a:prstGeom>
          <a:noFill/>
        </p:spPr>
        <p:txBody>
          <a:bodyPr wrap="square" rtlCol="0">
            <a:spAutoFit/>
          </a:bodyPr>
          <a:lstStyle/>
          <a:p>
            <a:r>
              <a:rPr lang="en-US" dirty="0">
                <a:solidFill>
                  <a:srgbClr val="C00000"/>
                </a:solidFill>
              </a:rPr>
              <a:t>Lower slopes may be due to reflections, background radiation, and low absorption of the test subject</a:t>
            </a:r>
          </a:p>
        </p:txBody>
      </p:sp>
    </p:spTree>
    <p:extLst>
      <p:ext uri="{BB962C8B-B14F-4D97-AF65-F5344CB8AC3E}">
        <p14:creationId xmlns:p14="http://schemas.microsoft.com/office/powerpoint/2010/main" val="298186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18</a:t>
            </a:fld>
            <a:endParaRPr lang="en-US" dirty="0"/>
          </a:p>
        </p:txBody>
      </p:sp>
      <p:pic>
        <p:nvPicPr>
          <p:cNvPr id="17" name="Content Placeholder 4">
            <a:extLst>
              <a:ext uri="{FF2B5EF4-FFF2-40B4-BE49-F238E27FC236}">
                <a16:creationId xmlns:a16="http://schemas.microsoft.com/office/drawing/2014/main" id="{46804B6F-BF7D-46E0-A7C4-29FF672E548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7548" t="25123" r="12263" b="23732"/>
          <a:stretch/>
        </p:blipFill>
        <p:spPr>
          <a:xfrm>
            <a:off x="661185" y="2698719"/>
            <a:ext cx="5339868" cy="3536937"/>
          </a:xfrm>
          <a:prstGeom prst="rect">
            <a:avLst/>
          </a:prstGeom>
        </p:spPr>
      </p:pic>
      <p:cxnSp>
        <p:nvCxnSpPr>
          <p:cNvPr id="18" name="Straight Arrow Connector 17">
            <a:extLst>
              <a:ext uri="{FF2B5EF4-FFF2-40B4-BE49-F238E27FC236}">
                <a16:creationId xmlns:a16="http://schemas.microsoft.com/office/drawing/2014/main" id="{5EF04F7B-665D-4B41-A34A-830C92BF5EEE}"/>
              </a:ext>
            </a:extLst>
          </p:cNvPr>
          <p:cNvCxnSpPr>
            <a:cxnSpLocks/>
          </p:cNvCxnSpPr>
          <p:nvPr/>
        </p:nvCxnSpPr>
        <p:spPr>
          <a:xfrm flipH="1">
            <a:off x="5281064" y="4042843"/>
            <a:ext cx="2168434" cy="0"/>
          </a:xfrm>
          <a:prstGeom prst="straightConnector1">
            <a:avLst/>
          </a:prstGeom>
          <a:ln w="38100">
            <a:solidFill>
              <a:srgbClr val="599E59"/>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A8A3215-27FF-4B00-B3CA-41257ABB3949}"/>
              </a:ext>
            </a:extLst>
          </p:cNvPr>
          <p:cNvCxnSpPr>
            <a:cxnSpLocks/>
          </p:cNvCxnSpPr>
          <p:nvPr/>
        </p:nvCxnSpPr>
        <p:spPr>
          <a:xfrm flipH="1">
            <a:off x="5281064" y="3685791"/>
            <a:ext cx="2168434"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3FC1A60-6C96-42C0-864D-A3F005DE5884}"/>
              </a:ext>
            </a:extLst>
          </p:cNvPr>
          <p:cNvCxnSpPr>
            <a:cxnSpLocks/>
          </p:cNvCxnSpPr>
          <p:nvPr/>
        </p:nvCxnSpPr>
        <p:spPr>
          <a:xfrm flipH="1">
            <a:off x="5080767" y="5105288"/>
            <a:ext cx="2368731"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05FA5F5-31C4-4BE5-97E9-9715236A5C1A}"/>
              </a:ext>
            </a:extLst>
          </p:cNvPr>
          <p:cNvCxnSpPr>
            <a:cxnSpLocks/>
          </p:cNvCxnSpPr>
          <p:nvPr/>
        </p:nvCxnSpPr>
        <p:spPr>
          <a:xfrm flipH="1">
            <a:off x="5459590" y="4321109"/>
            <a:ext cx="1989908" cy="0"/>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3" name="Right Brace 32">
            <a:extLst>
              <a:ext uri="{FF2B5EF4-FFF2-40B4-BE49-F238E27FC236}">
                <a16:creationId xmlns:a16="http://schemas.microsoft.com/office/drawing/2014/main" id="{1CCCA7D8-C4FD-46A9-90EC-3C84C41A1013}"/>
              </a:ext>
            </a:extLst>
          </p:cNvPr>
          <p:cNvSpPr/>
          <p:nvPr/>
        </p:nvSpPr>
        <p:spPr>
          <a:xfrm>
            <a:off x="7619315" y="4321121"/>
            <a:ext cx="300446" cy="752793"/>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DB638E6C-B9D6-488B-9659-868304A15C1D}"/>
              </a:ext>
            </a:extLst>
          </p:cNvPr>
          <p:cNvSpPr txBox="1"/>
          <p:nvPr/>
        </p:nvSpPr>
        <p:spPr>
          <a:xfrm>
            <a:off x="7919760" y="4403921"/>
            <a:ext cx="2504713" cy="646331"/>
          </a:xfrm>
          <a:prstGeom prst="rect">
            <a:avLst/>
          </a:prstGeom>
          <a:noFill/>
        </p:spPr>
        <p:txBody>
          <a:bodyPr wrap="square" rtlCol="0">
            <a:spAutoFit/>
          </a:bodyPr>
          <a:lstStyle/>
          <a:p>
            <a:r>
              <a:rPr lang="en-US" dirty="0">
                <a:solidFill>
                  <a:schemeClr val="bg1"/>
                </a:solidFill>
              </a:rPr>
              <a:t>Couple Extra Thin-Out Measurements</a:t>
            </a:r>
          </a:p>
        </p:txBody>
      </p:sp>
      <p:pic>
        <p:nvPicPr>
          <p:cNvPr id="35" name="Picture 34">
            <a:extLst>
              <a:ext uri="{FF2B5EF4-FFF2-40B4-BE49-F238E27FC236}">
                <a16:creationId xmlns:a16="http://schemas.microsoft.com/office/drawing/2014/main" id="{6704CBA7-05C4-48D8-89A2-403AD2F2CE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7902" y="601049"/>
            <a:ext cx="4294833" cy="2767953"/>
          </a:xfrm>
          <a:prstGeom prst="rect">
            <a:avLst/>
          </a:prstGeom>
        </p:spPr>
      </p:pic>
      <p:sp>
        <p:nvSpPr>
          <p:cNvPr id="36" name="TextBox 35">
            <a:extLst>
              <a:ext uri="{FF2B5EF4-FFF2-40B4-BE49-F238E27FC236}">
                <a16:creationId xmlns:a16="http://schemas.microsoft.com/office/drawing/2014/main" id="{7F6E7452-55FF-4A64-8CB2-44926BA9143E}"/>
              </a:ext>
            </a:extLst>
          </p:cNvPr>
          <p:cNvSpPr txBox="1"/>
          <p:nvPr/>
        </p:nvSpPr>
        <p:spPr>
          <a:xfrm>
            <a:off x="7449498" y="3508135"/>
            <a:ext cx="1134179" cy="369332"/>
          </a:xfrm>
          <a:prstGeom prst="rect">
            <a:avLst/>
          </a:prstGeom>
          <a:noFill/>
        </p:spPr>
        <p:txBody>
          <a:bodyPr wrap="square" rtlCol="0">
            <a:spAutoFit/>
          </a:bodyPr>
          <a:lstStyle/>
          <a:p>
            <a:r>
              <a:rPr lang="en-US" dirty="0">
                <a:solidFill>
                  <a:schemeClr val="bg1"/>
                </a:solidFill>
              </a:rPr>
              <a:t>Thin-Out</a:t>
            </a:r>
          </a:p>
        </p:txBody>
      </p:sp>
      <p:sp>
        <p:nvSpPr>
          <p:cNvPr id="37" name="TextBox 36">
            <a:extLst>
              <a:ext uri="{FF2B5EF4-FFF2-40B4-BE49-F238E27FC236}">
                <a16:creationId xmlns:a16="http://schemas.microsoft.com/office/drawing/2014/main" id="{229F8990-E6B9-4B59-AB74-F53C71B719FE}"/>
              </a:ext>
            </a:extLst>
          </p:cNvPr>
          <p:cNvSpPr txBox="1"/>
          <p:nvPr/>
        </p:nvSpPr>
        <p:spPr>
          <a:xfrm>
            <a:off x="7449498" y="3859257"/>
            <a:ext cx="725106" cy="369332"/>
          </a:xfrm>
          <a:prstGeom prst="rect">
            <a:avLst/>
          </a:prstGeom>
          <a:noFill/>
        </p:spPr>
        <p:txBody>
          <a:bodyPr wrap="square" rtlCol="0">
            <a:spAutoFit/>
          </a:bodyPr>
          <a:lstStyle/>
          <a:p>
            <a:r>
              <a:rPr lang="en-US" dirty="0">
                <a:solidFill>
                  <a:schemeClr val="bg1"/>
                </a:solidFill>
              </a:rPr>
              <a:t>FBH</a:t>
            </a:r>
          </a:p>
        </p:txBody>
      </p:sp>
      <p:sp>
        <p:nvSpPr>
          <p:cNvPr id="7" name="Title 6">
            <a:extLst>
              <a:ext uri="{FF2B5EF4-FFF2-40B4-BE49-F238E27FC236}">
                <a16:creationId xmlns:a16="http://schemas.microsoft.com/office/drawing/2014/main" id="{B36C3BF5-AAB2-42A6-90E9-7EEF7754F015}"/>
              </a:ext>
            </a:extLst>
          </p:cNvPr>
          <p:cNvSpPr>
            <a:spLocks noGrp="1"/>
          </p:cNvSpPr>
          <p:nvPr>
            <p:ph type="title"/>
          </p:nvPr>
        </p:nvSpPr>
        <p:spPr>
          <a:xfrm>
            <a:off x="661185" y="1115199"/>
            <a:ext cx="5915339" cy="646331"/>
          </a:xfrm>
        </p:spPr>
        <p:txBody>
          <a:bodyPr/>
          <a:lstStyle/>
          <a:p>
            <a:r>
              <a:rPr lang="en-US" dirty="0"/>
              <a:t>Measurement Locations</a:t>
            </a:r>
          </a:p>
        </p:txBody>
      </p:sp>
    </p:spTree>
    <p:extLst>
      <p:ext uri="{BB962C8B-B14F-4D97-AF65-F5344CB8AC3E}">
        <p14:creationId xmlns:p14="http://schemas.microsoft.com/office/powerpoint/2010/main" val="426074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43-EB19-4158-AA60-C9947E6C3A3E}"/>
              </a:ext>
            </a:extLst>
          </p:cNvPr>
          <p:cNvSpPr>
            <a:spLocks noGrp="1"/>
          </p:cNvSpPr>
          <p:nvPr>
            <p:ph type="title"/>
          </p:nvPr>
        </p:nvSpPr>
        <p:spPr>
          <a:xfrm>
            <a:off x="0" y="362141"/>
            <a:ext cx="12192000" cy="535531"/>
          </a:xfrm>
        </p:spPr>
        <p:txBody>
          <a:bodyPr/>
          <a:lstStyle/>
          <a:p>
            <a:pPr algn="ctr"/>
            <a:r>
              <a:rPr lang="en-US" sz="3200" dirty="0"/>
              <a:t>Defect Depth Calculation</a:t>
            </a:r>
          </a:p>
        </p:txBody>
      </p:sp>
      <p:sp>
        <p:nvSpPr>
          <p:cNvPr id="4" name="Slide Number Placeholder 3">
            <a:extLst>
              <a:ext uri="{FF2B5EF4-FFF2-40B4-BE49-F238E27FC236}">
                <a16:creationId xmlns:a16="http://schemas.microsoft.com/office/drawing/2014/main" id="{9D7D1CE3-83CD-4EEC-820B-301A423B11FF}"/>
              </a:ext>
            </a:extLst>
          </p:cNvPr>
          <p:cNvSpPr>
            <a:spLocks noGrp="1"/>
          </p:cNvSpPr>
          <p:nvPr>
            <p:ph type="sldNum" sz="quarter" idx="12"/>
          </p:nvPr>
        </p:nvSpPr>
        <p:spPr/>
        <p:txBody>
          <a:bodyPr/>
          <a:lstStyle/>
          <a:p>
            <a:fld id="{2E8C51FE-49D9-314D-9957-ABBF7DDE8782}" type="slidenum">
              <a:rPr lang="en-US" smtClean="0"/>
              <a:pPr/>
              <a:t>19</a:t>
            </a:fld>
            <a:endParaRPr lang="en-US" dirty="0"/>
          </a:p>
        </p:txBody>
      </p:sp>
      <p:pic>
        <p:nvPicPr>
          <p:cNvPr id="17" name="Picture 16">
            <a:extLst>
              <a:ext uri="{FF2B5EF4-FFF2-40B4-BE49-F238E27FC236}">
                <a16:creationId xmlns:a16="http://schemas.microsoft.com/office/drawing/2014/main" id="{837DB93D-C1BD-4957-84CD-4FF07ADED9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627" y="1677071"/>
            <a:ext cx="11430991" cy="4639458"/>
          </a:xfrm>
          <a:prstGeom prst="rect">
            <a:avLst/>
          </a:prstGeom>
        </p:spPr>
      </p:pic>
      <p:sp>
        <p:nvSpPr>
          <p:cNvPr id="18" name="TextBox 17">
            <a:extLst>
              <a:ext uri="{FF2B5EF4-FFF2-40B4-BE49-F238E27FC236}">
                <a16:creationId xmlns:a16="http://schemas.microsoft.com/office/drawing/2014/main" id="{3CEA20B9-0DA5-4EA8-B49C-AA4F29140DC2}"/>
              </a:ext>
            </a:extLst>
          </p:cNvPr>
          <p:cNvSpPr txBox="1"/>
          <p:nvPr/>
        </p:nvSpPr>
        <p:spPr>
          <a:xfrm>
            <a:off x="9474755" y="5938118"/>
            <a:ext cx="1411605" cy="369332"/>
          </a:xfrm>
          <a:prstGeom prst="rect">
            <a:avLst/>
          </a:prstGeom>
          <a:noFill/>
        </p:spPr>
        <p:txBody>
          <a:bodyPr wrap="none" rtlCol="0">
            <a:spAutoFit/>
          </a:bodyPr>
          <a:lstStyle/>
          <a:p>
            <a:r>
              <a:rPr lang="en-US" dirty="0">
                <a:solidFill>
                  <a:srgbClr val="C00000"/>
                </a:solidFill>
              </a:rPr>
              <a:t>t* = backwall</a:t>
            </a:r>
          </a:p>
        </p:txBody>
      </p:sp>
      <p:sp>
        <p:nvSpPr>
          <p:cNvPr id="19" name="TextBox 18">
            <a:extLst>
              <a:ext uri="{FF2B5EF4-FFF2-40B4-BE49-F238E27FC236}">
                <a16:creationId xmlns:a16="http://schemas.microsoft.com/office/drawing/2014/main" id="{8CBF51F7-D822-467B-A622-B8A8515BD834}"/>
              </a:ext>
            </a:extLst>
          </p:cNvPr>
          <p:cNvSpPr txBox="1"/>
          <p:nvPr/>
        </p:nvSpPr>
        <p:spPr>
          <a:xfrm>
            <a:off x="7397115" y="5859339"/>
            <a:ext cx="1362874" cy="369332"/>
          </a:xfrm>
          <a:prstGeom prst="rect">
            <a:avLst/>
          </a:prstGeom>
          <a:noFill/>
        </p:spPr>
        <p:txBody>
          <a:bodyPr wrap="none" rtlCol="0">
            <a:spAutoFit/>
          </a:bodyPr>
          <a:lstStyle/>
          <a:p>
            <a:r>
              <a:rPr lang="en-US" dirty="0">
                <a:solidFill>
                  <a:srgbClr val="7030A0"/>
                </a:solidFill>
              </a:rPr>
              <a:t>t* = thin-out</a:t>
            </a:r>
          </a:p>
        </p:txBody>
      </p:sp>
      <p:sp>
        <p:nvSpPr>
          <p:cNvPr id="31" name="TextBox 30">
            <a:extLst>
              <a:ext uri="{FF2B5EF4-FFF2-40B4-BE49-F238E27FC236}">
                <a16:creationId xmlns:a16="http://schemas.microsoft.com/office/drawing/2014/main" id="{45622839-1148-4B33-B54D-79B3B1C21781}"/>
              </a:ext>
            </a:extLst>
          </p:cNvPr>
          <p:cNvSpPr txBox="1"/>
          <p:nvPr/>
        </p:nvSpPr>
        <p:spPr>
          <a:xfrm>
            <a:off x="5037768" y="5947197"/>
            <a:ext cx="973343" cy="369332"/>
          </a:xfrm>
          <a:prstGeom prst="rect">
            <a:avLst/>
          </a:prstGeom>
          <a:noFill/>
        </p:spPr>
        <p:txBody>
          <a:bodyPr wrap="none" rtlCol="0">
            <a:spAutoFit/>
          </a:bodyPr>
          <a:lstStyle/>
          <a:p>
            <a:r>
              <a:rPr lang="en-US" dirty="0">
                <a:solidFill>
                  <a:srgbClr val="599E59"/>
                </a:solidFill>
              </a:rPr>
              <a:t>t* = FBH</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1E80231-3F5F-458A-B2AE-2E10890CDC98}"/>
                  </a:ext>
                </a:extLst>
              </p:cNvPr>
              <p:cNvSpPr txBox="1"/>
              <p:nvPr/>
            </p:nvSpPr>
            <p:spPr>
              <a:xfrm>
                <a:off x="2467479" y="3870415"/>
                <a:ext cx="1182631"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2</m:t>
                          </m:r>
                        </m:sub>
                      </m:sSub>
                      <m:r>
                        <a:rPr lang="en-US"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1</m:t>
                          </m:r>
                        </m:sub>
                      </m:sSub>
                      <m:rad>
                        <m:radPr>
                          <m:degHide m:val="on"/>
                          <m:ctrlPr>
                            <a:rPr lang="en-US" i="1" smtClean="0">
                              <a:latin typeface="Cambria Math" panose="02040503050406030204" pitchFamily="18" charset="0"/>
                            </a:rPr>
                          </m:ctrlPr>
                        </m:radPr>
                        <m:deg/>
                        <m:e>
                          <m:f>
                            <m:fPr>
                              <m:ctrlPr>
                                <a:rPr lang="en-US" i="1" smtClean="0">
                                  <a:latin typeface="Cambria Math" panose="02040503050406030204" pitchFamily="18" charset="0"/>
                                </a:rPr>
                              </m:ctrlPr>
                            </m:fPr>
                            <m:num>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2</m:t>
                                  </m:r>
                                </m:sub>
                                <m:sup>
                                  <m:r>
                                    <a:rPr lang="en-US" b="0" i="1" smtClean="0">
                                      <a:latin typeface="Cambria Math" panose="02040503050406030204" pitchFamily="18" charset="0"/>
                                    </a:rPr>
                                    <m:t>∗</m:t>
                                  </m:r>
                                </m:sup>
                              </m:sSubSup>
                            </m:num>
                            <m:den>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1</m:t>
                                  </m:r>
                                </m:sub>
                                <m:sup>
                                  <m:r>
                                    <a:rPr lang="en-US" b="0" i="1" smtClean="0">
                                      <a:latin typeface="Cambria Math" panose="02040503050406030204" pitchFamily="18" charset="0"/>
                                    </a:rPr>
                                    <m:t>∗</m:t>
                                  </m:r>
                                </m:sup>
                              </m:sSubSup>
                            </m:den>
                          </m:f>
                        </m:e>
                      </m:rad>
                    </m:oMath>
                  </m:oMathPara>
                </a14:m>
                <a:endParaRPr lang="en-US" dirty="0"/>
              </a:p>
            </p:txBody>
          </p:sp>
        </mc:Choice>
        <mc:Fallback xmlns="">
          <p:sp>
            <p:nvSpPr>
              <p:cNvPr id="32" name="TextBox 31">
                <a:extLst>
                  <a:ext uri="{FF2B5EF4-FFF2-40B4-BE49-F238E27FC236}">
                    <a16:creationId xmlns:a16="http://schemas.microsoft.com/office/drawing/2014/main" id="{E1E80231-3F5F-458A-B2AE-2E10890CDC98}"/>
                  </a:ext>
                </a:extLst>
              </p:cNvPr>
              <p:cNvSpPr txBox="1">
                <a:spLocks noRot="1" noChangeAspect="1" noMove="1" noResize="1" noEditPoints="1" noAdjustHandles="1" noChangeArrowheads="1" noChangeShapeType="1" noTextEdit="1"/>
              </p:cNvSpPr>
              <p:nvPr/>
            </p:nvSpPr>
            <p:spPr>
              <a:xfrm>
                <a:off x="2467479" y="3870415"/>
                <a:ext cx="1182631" cy="818366"/>
              </a:xfrm>
              <a:prstGeom prst="rect">
                <a:avLst/>
              </a:prstGeom>
              <a:blipFill>
                <a:blip r:embed="rId3"/>
                <a:stretch>
                  <a:fillRect b="-746"/>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68170C16-4C57-48A1-A578-4060A71C9C4A}"/>
              </a:ext>
            </a:extLst>
          </p:cNvPr>
          <p:cNvSpPr txBox="1"/>
          <p:nvPr/>
        </p:nvSpPr>
        <p:spPr>
          <a:xfrm>
            <a:off x="6800116" y="4279598"/>
            <a:ext cx="1005403" cy="369332"/>
          </a:xfrm>
          <a:prstGeom prst="rect">
            <a:avLst/>
          </a:prstGeom>
          <a:noFill/>
        </p:spPr>
        <p:txBody>
          <a:bodyPr wrap="none" rtlCol="0">
            <a:spAutoFit/>
          </a:bodyPr>
          <a:lstStyle/>
          <a:p>
            <a:r>
              <a:rPr lang="en-US" dirty="0">
                <a:solidFill>
                  <a:srgbClr val="7030A0"/>
                </a:solidFill>
              </a:rPr>
              <a:t>0.085 in</a:t>
            </a:r>
          </a:p>
        </p:txBody>
      </p:sp>
      <p:sp>
        <p:nvSpPr>
          <p:cNvPr id="34" name="TextBox 33">
            <a:extLst>
              <a:ext uri="{FF2B5EF4-FFF2-40B4-BE49-F238E27FC236}">
                <a16:creationId xmlns:a16="http://schemas.microsoft.com/office/drawing/2014/main" id="{A3E20128-0DEA-4007-A3EA-D505898114EC}"/>
              </a:ext>
            </a:extLst>
          </p:cNvPr>
          <p:cNvSpPr txBox="1"/>
          <p:nvPr/>
        </p:nvSpPr>
        <p:spPr>
          <a:xfrm>
            <a:off x="8653909" y="5291377"/>
            <a:ext cx="938077" cy="369332"/>
          </a:xfrm>
          <a:prstGeom prst="rect">
            <a:avLst/>
          </a:prstGeom>
          <a:noFill/>
        </p:spPr>
        <p:txBody>
          <a:bodyPr wrap="none" rtlCol="0">
            <a:spAutoFit/>
          </a:bodyPr>
          <a:lstStyle/>
          <a:p>
            <a:r>
              <a:rPr lang="en-US" dirty="0">
                <a:solidFill>
                  <a:srgbClr val="C00000"/>
                </a:solidFill>
              </a:rPr>
              <a:t>0.260 in</a:t>
            </a:r>
          </a:p>
        </p:txBody>
      </p:sp>
      <p:sp>
        <p:nvSpPr>
          <p:cNvPr id="35" name="TextBox 34">
            <a:extLst>
              <a:ext uri="{FF2B5EF4-FFF2-40B4-BE49-F238E27FC236}">
                <a16:creationId xmlns:a16="http://schemas.microsoft.com/office/drawing/2014/main" id="{FC36D19D-46E4-44F3-919F-0906E8F15FB6}"/>
              </a:ext>
            </a:extLst>
          </p:cNvPr>
          <p:cNvSpPr txBox="1"/>
          <p:nvPr/>
        </p:nvSpPr>
        <p:spPr>
          <a:xfrm>
            <a:off x="6887302" y="5579681"/>
            <a:ext cx="941283" cy="369332"/>
          </a:xfrm>
          <a:prstGeom prst="rect">
            <a:avLst/>
          </a:prstGeom>
          <a:noFill/>
        </p:spPr>
        <p:txBody>
          <a:bodyPr wrap="none" rtlCol="0">
            <a:spAutoFit/>
          </a:bodyPr>
          <a:lstStyle/>
          <a:p>
            <a:r>
              <a:rPr lang="en-US" dirty="0">
                <a:solidFill>
                  <a:srgbClr val="7030A0"/>
                </a:solidFill>
              </a:rPr>
              <a:t>3.500 s</a:t>
            </a:r>
          </a:p>
        </p:txBody>
      </p:sp>
      <p:sp>
        <p:nvSpPr>
          <p:cNvPr id="36" name="TextBox 35">
            <a:extLst>
              <a:ext uri="{FF2B5EF4-FFF2-40B4-BE49-F238E27FC236}">
                <a16:creationId xmlns:a16="http://schemas.microsoft.com/office/drawing/2014/main" id="{3C309545-4540-49E2-9F11-BA8BFA7D0591}"/>
              </a:ext>
            </a:extLst>
          </p:cNvPr>
          <p:cNvSpPr txBox="1"/>
          <p:nvPr/>
        </p:nvSpPr>
        <p:spPr>
          <a:xfrm>
            <a:off x="8597497" y="5575358"/>
            <a:ext cx="970137" cy="369332"/>
          </a:xfrm>
          <a:prstGeom prst="rect">
            <a:avLst/>
          </a:prstGeom>
          <a:noFill/>
        </p:spPr>
        <p:txBody>
          <a:bodyPr wrap="none" rtlCol="0">
            <a:spAutoFit/>
          </a:bodyPr>
          <a:lstStyle/>
          <a:p>
            <a:r>
              <a:rPr lang="en-US" dirty="0">
                <a:solidFill>
                  <a:srgbClr val="C00000"/>
                </a:solidFill>
              </a:rPr>
              <a:t>32.697 s</a:t>
            </a:r>
          </a:p>
        </p:txBody>
      </p:sp>
      <p:sp>
        <p:nvSpPr>
          <p:cNvPr id="37" name="TextBox 36">
            <a:extLst>
              <a:ext uri="{FF2B5EF4-FFF2-40B4-BE49-F238E27FC236}">
                <a16:creationId xmlns:a16="http://schemas.microsoft.com/office/drawing/2014/main" id="{4D4600FE-1C24-4001-A0E4-F0E0551E0EFA}"/>
              </a:ext>
            </a:extLst>
          </p:cNvPr>
          <p:cNvSpPr txBox="1"/>
          <p:nvPr/>
        </p:nvSpPr>
        <p:spPr>
          <a:xfrm>
            <a:off x="4858159" y="5584183"/>
            <a:ext cx="853119" cy="369332"/>
          </a:xfrm>
          <a:prstGeom prst="rect">
            <a:avLst/>
          </a:prstGeom>
          <a:noFill/>
        </p:spPr>
        <p:txBody>
          <a:bodyPr wrap="none" rtlCol="0">
            <a:spAutoFit/>
          </a:bodyPr>
          <a:lstStyle/>
          <a:p>
            <a:r>
              <a:rPr lang="en-US" dirty="0">
                <a:solidFill>
                  <a:srgbClr val="599E59"/>
                </a:solidFill>
              </a:rPr>
              <a:t>0.300 s</a:t>
            </a:r>
          </a:p>
        </p:txBody>
      </p:sp>
      <p:sp>
        <p:nvSpPr>
          <p:cNvPr id="38" name="TextBox 37">
            <a:extLst>
              <a:ext uri="{FF2B5EF4-FFF2-40B4-BE49-F238E27FC236}">
                <a16:creationId xmlns:a16="http://schemas.microsoft.com/office/drawing/2014/main" id="{F22AAD34-F248-4D86-831B-6B1FA17CE82F}"/>
              </a:ext>
            </a:extLst>
          </p:cNvPr>
          <p:cNvSpPr txBox="1"/>
          <p:nvPr/>
        </p:nvSpPr>
        <p:spPr>
          <a:xfrm>
            <a:off x="4746575" y="3150766"/>
            <a:ext cx="938077" cy="369332"/>
          </a:xfrm>
          <a:prstGeom prst="rect">
            <a:avLst/>
          </a:prstGeom>
          <a:noFill/>
        </p:spPr>
        <p:txBody>
          <a:bodyPr wrap="none" rtlCol="0">
            <a:spAutoFit/>
          </a:bodyPr>
          <a:lstStyle/>
          <a:p>
            <a:r>
              <a:rPr lang="en-US" dirty="0">
                <a:solidFill>
                  <a:srgbClr val="599E59"/>
                </a:solidFill>
              </a:rPr>
              <a:t>0.025 in</a:t>
            </a:r>
          </a:p>
        </p:txBody>
      </p:sp>
      <p:pic>
        <p:nvPicPr>
          <p:cNvPr id="39" name="Picture 38">
            <a:extLst>
              <a:ext uri="{FF2B5EF4-FFF2-40B4-BE49-F238E27FC236}">
                <a16:creationId xmlns:a16="http://schemas.microsoft.com/office/drawing/2014/main" id="{ACB66DA4-CBD7-448F-9A30-F23D98E765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6838" y="1003482"/>
            <a:ext cx="4383061" cy="2824814"/>
          </a:xfrm>
          <a:prstGeom prst="rect">
            <a:avLst/>
          </a:prstGeom>
        </p:spPr>
      </p:pic>
      <p:sp>
        <p:nvSpPr>
          <p:cNvPr id="40" name="Oval 39">
            <a:extLst>
              <a:ext uri="{FF2B5EF4-FFF2-40B4-BE49-F238E27FC236}">
                <a16:creationId xmlns:a16="http://schemas.microsoft.com/office/drawing/2014/main" id="{744D2C6D-9496-40AC-8F08-D7A68189390C}"/>
              </a:ext>
            </a:extLst>
          </p:cNvPr>
          <p:cNvSpPr/>
          <p:nvPr/>
        </p:nvSpPr>
        <p:spPr>
          <a:xfrm>
            <a:off x="7877828" y="1081610"/>
            <a:ext cx="599236" cy="19144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4B70992-50A8-4942-95EF-A2B593C624A6}"/>
              </a:ext>
            </a:extLst>
          </p:cNvPr>
          <p:cNvSpPr/>
          <p:nvPr/>
        </p:nvSpPr>
        <p:spPr>
          <a:xfrm>
            <a:off x="11028407" y="1082484"/>
            <a:ext cx="599236" cy="19144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21404C7C-574B-45CA-B3DD-4B48173A8199}"/>
              </a:ext>
            </a:extLst>
          </p:cNvPr>
          <p:cNvSpPr/>
          <p:nvPr/>
        </p:nvSpPr>
        <p:spPr>
          <a:xfrm rot="19159578">
            <a:off x="10892486" y="2079922"/>
            <a:ext cx="599237" cy="19144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649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2A0-7FE9-409E-BD30-F6BD363FFE5A}"/>
              </a:ext>
            </a:extLst>
          </p:cNvPr>
          <p:cNvSpPr>
            <a:spLocks noGrp="1"/>
          </p:cNvSpPr>
          <p:nvPr>
            <p:ph type="title"/>
          </p:nvPr>
        </p:nvSpPr>
        <p:spPr>
          <a:xfrm>
            <a:off x="499352" y="454539"/>
            <a:ext cx="5596647" cy="646331"/>
          </a:xfrm>
        </p:spPr>
        <p:txBody>
          <a:bodyPr/>
          <a:lstStyle/>
          <a:p>
            <a:r>
              <a:rPr lang="en-US" dirty="0"/>
              <a:t>Conclusions</a:t>
            </a:r>
          </a:p>
        </p:txBody>
      </p:sp>
      <p:sp>
        <p:nvSpPr>
          <p:cNvPr id="3" name="Content Placeholder 2">
            <a:extLst>
              <a:ext uri="{FF2B5EF4-FFF2-40B4-BE49-F238E27FC236}">
                <a16:creationId xmlns:a16="http://schemas.microsoft.com/office/drawing/2014/main" id="{D0D9BA54-EDAA-40E1-8A80-752B1CE46878}"/>
              </a:ext>
            </a:extLst>
          </p:cNvPr>
          <p:cNvSpPr>
            <a:spLocks noGrp="1"/>
          </p:cNvSpPr>
          <p:nvPr>
            <p:ph idx="1"/>
          </p:nvPr>
        </p:nvSpPr>
        <p:spPr>
          <a:xfrm>
            <a:off x="499352" y="1287340"/>
            <a:ext cx="5596647" cy="5037276"/>
          </a:xfrm>
        </p:spPr>
        <p:txBody>
          <a:bodyPr/>
          <a:lstStyle/>
          <a:p>
            <a:pPr marL="285750" indent="-285750">
              <a:buFont typeface="Wingdings" panose="05000000000000000000" pitchFamily="2" charset="2"/>
              <a:buChar char="§"/>
            </a:pPr>
            <a:r>
              <a:rPr lang="en-US" dirty="0"/>
              <a:t>Active thermography provides an additional nondestructive option to the typical choices of ultrasound and radiography, for quickly collecting data on volumetric defects over relatively large inspection areas</a:t>
            </a:r>
          </a:p>
          <a:p>
            <a:pPr marL="285750" indent="-285750">
              <a:buFont typeface="Wingdings" panose="05000000000000000000" pitchFamily="2" charset="2"/>
              <a:buChar char="§"/>
            </a:pPr>
            <a:r>
              <a:rPr lang="en-US" dirty="0"/>
              <a:t>It works best on thinner parts with lower thermal conductivity</a:t>
            </a:r>
          </a:p>
          <a:p>
            <a:pPr marL="285750" indent="-285750">
              <a:buFont typeface="Wingdings" panose="05000000000000000000" pitchFamily="2" charset="2"/>
              <a:buChar char="§"/>
            </a:pPr>
            <a:r>
              <a:rPr lang="en-US" dirty="0"/>
              <a:t>As a general rule of thumb, you can anticipate being capable of identifying planar defects with diameters equal or greater than twice their depth</a:t>
            </a:r>
          </a:p>
          <a:p>
            <a:pPr marL="285750" indent="-285750">
              <a:buFont typeface="Wingdings" panose="05000000000000000000" pitchFamily="2" charset="2"/>
              <a:buChar char="§"/>
            </a:pPr>
            <a:r>
              <a:rPr lang="en-US" dirty="0"/>
              <a:t>To get the most out of an active thermographic inspection, you want to be able to control the thermal input, capture the dissipation of thermal energy over time from your inspection surface, and be able to analyze that data</a:t>
            </a:r>
          </a:p>
          <a:p>
            <a:endParaRPr lang="en-US" dirty="0"/>
          </a:p>
        </p:txBody>
      </p:sp>
      <p:sp>
        <p:nvSpPr>
          <p:cNvPr id="4" name="Slide Number Placeholder 3">
            <a:extLst>
              <a:ext uri="{FF2B5EF4-FFF2-40B4-BE49-F238E27FC236}">
                <a16:creationId xmlns:a16="http://schemas.microsoft.com/office/drawing/2014/main" id="{D1CF6E83-627E-484E-B215-7E827FBB1C5F}"/>
              </a:ext>
            </a:extLst>
          </p:cNvPr>
          <p:cNvSpPr>
            <a:spLocks noGrp="1"/>
          </p:cNvSpPr>
          <p:nvPr>
            <p:ph type="sldNum" sz="quarter" idx="12"/>
          </p:nvPr>
        </p:nvSpPr>
        <p:spPr/>
        <p:txBody>
          <a:bodyPr/>
          <a:lstStyle/>
          <a:p>
            <a:fld id="{2E8C51FE-49D9-314D-9957-ABBF7DDE8782}" type="slidenum">
              <a:rPr lang="en-US" smtClean="0"/>
              <a:pPr/>
              <a:t>20</a:t>
            </a:fld>
            <a:endParaRPr lang="en-US" dirty="0"/>
          </a:p>
        </p:txBody>
      </p:sp>
      <p:pic>
        <p:nvPicPr>
          <p:cNvPr id="5" name="Picture 4" descr="A person standing next to a computer&#10;&#10;Description automatically generated with medium confidence">
            <a:extLst>
              <a:ext uri="{FF2B5EF4-FFF2-40B4-BE49-F238E27FC236}">
                <a16:creationId xmlns:a16="http://schemas.microsoft.com/office/drawing/2014/main" id="{CDB663E3-1E10-4C2C-BB03-C0BBE8238D1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647234" y="201268"/>
            <a:ext cx="5544765" cy="6189058"/>
          </a:xfrm>
          <a:prstGeom prst="rect">
            <a:avLst/>
          </a:prstGeom>
        </p:spPr>
      </p:pic>
    </p:spTree>
    <p:extLst>
      <p:ext uri="{BB962C8B-B14F-4D97-AF65-F5344CB8AC3E}">
        <p14:creationId xmlns:p14="http://schemas.microsoft.com/office/powerpoint/2010/main" val="312765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2EAA69-34C4-4838-8611-4FDE84A24CFB}"/>
              </a:ext>
            </a:extLst>
          </p:cNvPr>
          <p:cNvSpPr>
            <a:spLocks noGrp="1"/>
          </p:cNvSpPr>
          <p:nvPr>
            <p:ph type="sldNum" sz="quarter" idx="12"/>
          </p:nvPr>
        </p:nvSpPr>
        <p:spPr/>
        <p:txBody>
          <a:bodyPr/>
          <a:lstStyle/>
          <a:p>
            <a:fld id="{2E8C51FE-49D9-314D-9957-ABBF7DDE8782}" type="slidenum">
              <a:rPr lang="en-US" smtClean="0"/>
              <a:pPr/>
              <a:t>21</a:t>
            </a:fld>
            <a:endParaRPr lang="en-US" dirty="0"/>
          </a:p>
        </p:txBody>
      </p:sp>
      <p:pic>
        <p:nvPicPr>
          <p:cNvPr id="11" name="Picture 10" descr="Shape&#10;&#10;Description automatically generated">
            <a:extLst>
              <a:ext uri="{FF2B5EF4-FFF2-40B4-BE49-F238E27FC236}">
                <a16:creationId xmlns:a16="http://schemas.microsoft.com/office/drawing/2014/main" id="{1186F91A-F538-4B61-A826-F8D1C09AC3C6}"/>
              </a:ext>
            </a:extLst>
          </p:cNvPr>
          <p:cNvPicPr>
            <a:picLocks noChangeAspect="1"/>
          </p:cNvPicPr>
          <p:nvPr/>
        </p:nvPicPr>
        <p:blipFill>
          <a:blip r:embed="rId2"/>
          <a:stretch>
            <a:fillRect/>
          </a:stretch>
        </p:blipFill>
        <p:spPr>
          <a:xfrm>
            <a:off x="6096000" y="2697416"/>
            <a:ext cx="1761897" cy="1463167"/>
          </a:xfrm>
          <a:prstGeom prst="rect">
            <a:avLst/>
          </a:prstGeom>
        </p:spPr>
      </p:pic>
    </p:spTree>
    <p:extLst>
      <p:ext uri="{BB962C8B-B14F-4D97-AF65-F5344CB8AC3E}">
        <p14:creationId xmlns:p14="http://schemas.microsoft.com/office/powerpoint/2010/main" val="391568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3266</TotalTime>
  <Words>980</Words>
  <Application>Microsoft Office PowerPoint</Application>
  <PresentationFormat>Widescreen</PresentationFormat>
  <Paragraphs>116</Paragraphs>
  <Slides>21</Slides>
  <Notes>4</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Cambria Math</vt:lpstr>
      <vt:lpstr>Wingdings</vt:lpstr>
      <vt:lpstr>Office Theme</vt:lpstr>
      <vt:lpstr>PowerPoint Presentation</vt:lpstr>
      <vt:lpstr>Thermography</vt:lpstr>
      <vt:lpstr>Active Thermography</vt:lpstr>
      <vt:lpstr>Active Thermography</vt:lpstr>
      <vt:lpstr>PowerPoint Presentation</vt:lpstr>
      <vt:lpstr>Carbon Fiber Honeycomb Core Impact Coupon</vt:lpstr>
      <vt:lpstr>Thermal Intensity Movie</vt:lpstr>
      <vt:lpstr>Velocity of the Thermal Intensity Movie (1st Derivative)</vt:lpstr>
      <vt:lpstr>Acceleration of the Thermal Intensity Movie (2nd Derivative)</vt:lpstr>
      <vt:lpstr>Carbon Fiber Reinforced Polymer (CFRP) Flat Bottom Hole (FBH) Coupon</vt:lpstr>
      <vt:lpstr>Thermal Intensity Movie</vt:lpstr>
      <vt:lpstr>Velocity of the Thermal Intensity Movie (1st Derivative)</vt:lpstr>
      <vt:lpstr>Acceleration of the Thermal Intensity Movie (2nd Derivative)</vt:lpstr>
      <vt:lpstr>Carbon Fiber Reinforced Polymer (CFRP) Flat Bottom Hole (FBH) Coupon</vt:lpstr>
      <vt:lpstr>log(T) log(t) Plot</vt:lpstr>
      <vt:lpstr>Flash Energy and the Initial Capture Frames</vt:lpstr>
      <vt:lpstr>Mid and Late Capture Frames</vt:lpstr>
      <vt:lpstr>Measurement Locations</vt:lpstr>
      <vt:lpstr>Defect Depth Calculation</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Trepal, Nathan (KSC-NEL70)</cp:lastModifiedBy>
  <cp:revision>154</cp:revision>
  <dcterms:created xsi:type="dcterms:W3CDTF">2018-07-16T01:24:17Z</dcterms:created>
  <dcterms:modified xsi:type="dcterms:W3CDTF">2023-06-02T20:25:57Z</dcterms:modified>
</cp:coreProperties>
</file>