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3.xml" ContentType="application/vnd.openxmlformats-officedocument.theme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slideLayouts/slideLayout27.xml" ContentType="application/vnd.openxmlformats-officedocument.presentationml.slideLayout+xml"/>
  <Override PartName="/ppt/theme/theme18.xml" ContentType="application/vnd.openxmlformats-officedocument.theme+xml"/>
  <Override PartName="/ppt/slideLayouts/slideLayout28.xml" ContentType="application/vnd.openxmlformats-officedocument.presentationml.slideLayout+xml"/>
  <Override PartName="/ppt/theme/theme19.xml" ContentType="application/vnd.openxmlformats-officedocument.theme+xml"/>
  <Override PartName="/ppt/slideLayouts/slideLayout29.xml" ContentType="application/vnd.openxmlformats-officedocument.presentationml.slideLayout+xml"/>
  <Override PartName="/ppt/theme/theme20.xml" ContentType="application/vnd.openxmlformats-officedocument.theme+xml"/>
  <Override PartName="/ppt/slideLayouts/slideLayout30.xml" ContentType="application/vnd.openxmlformats-officedocument.presentationml.slideLayout+xml"/>
  <Override PartName="/ppt/theme/theme21.xml" ContentType="application/vnd.openxmlformats-officedocument.theme+xml"/>
  <Override PartName="/ppt/slideLayouts/slideLayout31.xml" ContentType="application/vnd.openxmlformats-officedocument.presentationml.slideLayout+xml"/>
  <Override PartName="/ppt/theme/theme2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0" r:id="rId5"/>
    <p:sldMasterId id="2147483723" r:id="rId6"/>
    <p:sldMasterId id="2147483681" r:id="rId7"/>
    <p:sldMasterId id="2147483969" r:id="rId8"/>
    <p:sldMasterId id="2147483978" r:id="rId9"/>
    <p:sldMasterId id="2147484082" r:id="rId10"/>
    <p:sldMasterId id="2147484030" r:id="rId11"/>
    <p:sldMasterId id="2147483737" r:id="rId12"/>
    <p:sldMasterId id="2147483841" r:id="rId13"/>
    <p:sldMasterId id="2147483831" r:id="rId14"/>
    <p:sldMasterId id="2147484015" r:id="rId15"/>
    <p:sldMasterId id="2147483877" r:id="rId16"/>
    <p:sldMasterId id="2147484086" r:id="rId17"/>
    <p:sldMasterId id="2147484060" r:id="rId18"/>
    <p:sldMasterId id="2147483911" r:id="rId19"/>
    <p:sldMasterId id="2147483821" r:id="rId20"/>
    <p:sldMasterId id="2147483773" r:id="rId21"/>
    <p:sldMasterId id="2147483854" r:id="rId22"/>
    <p:sldMasterId id="2147483666" r:id="rId23"/>
    <p:sldMasterId id="2147483936" r:id="rId24"/>
    <p:sldMasterId id="2147483781" r:id="rId25"/>
    <p:sldMasterId id="2147484084" r:id="rId26"/>
    <p:sldMasterId id="2147484092" r:id="rId27"/>
    <p:sldMasterId id="2147484101" r:id="rId28"/>
  </p:sldMasterIdLst>
  <p:notesMasterIdLst>
    <p:notesMasterId r:id="rId46"/>
  </p:notesMasterIdLst>
  <p:handoutMasterIdLst>
    <p:handoutMasterId r:id="rId47"/>
  </p:handoutMasterIdLst>
  <p:sldIdLst>
    <p:sldId id="1512" r:id="rId29"/>
    <p:sldId id="425" r:id="rId30"/>
    <p:sldId id="1425" r:id="rId31"/>
    <p:sldId id="472" r:id="rId32"/>
    <p:sldId id="462" r:id="rId33"/>
    <p:sldId id="474" r:id="rId34"/>
    <p:sldId id="476" r:id="rId35"/>
    <p:sldId id="1352" r:id="rId36"/>
    <p:sldId id="1354" r:id="rId37"/>
    <p:sldId id="467" r:id="rId38"/>
    <p:sldId id="471" r:id="rId39"/>
    <p:sldId id="1356" r:id="rId40"/>
    <p:sldId id="466" r:id="rId41"/>
    <p:sldId id="469" r:id="rId42"/>
    <p:sldId id="465" r:id="rId43"/>
    <p:sldId id="464" r:id="rId44"/>
    <p:sldId id="454" r:id="rId45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Jacobs Chronos" panose="020B0604020202020204" charset="0"/>
      <p:regular r:id="rId57"/>
      <p:bold r:id="rId58"/>
      <p:italic r:id="rId59"/>
      <p:boldItalic r:id="rId60"/>
    </p:embeddedFont>
    <p:embeddedFont>
      <p:font typeface="Jacobs Chronos Light" panose="020B0604020202020204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A7DFF"/>
    <a:srgbClr val="231EDC"/>
    <a:srgbClr val="C05C27"/>
    <a:srgbClr val="A04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60F8704-076C-47E3-8B64-BA5440797084}">
  <a:tblStyle styleId="{C60F8704-076C-47E3-8B64-BA5440797084}" styleName="Jacobs Table 1 (accent &amp; 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firstRow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FCAF012-7E69-4072-AFDE-7F0A5DE60C18}" styleName="Jacobs Table 2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BA5BF62F-6942-4ACC-8B22-EBB1B419A3F8}" styleName="Jacobs Table 2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/>
          </a:solidFill>
        </a:fill>
      </a:tcStyle>
    </a:firstRow>
  </a:tblStyle>
  <a:tblStyle styleId="{B1232FDD-9FA7-48EA-B9EF-A92EB47FDDB2}" styleName="Jacobs Table 3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3"/>
              </a:solidFill>
            </a:ln>
          </a:left>
          <a:right>
            <a:ln w="0" cmpd="sng">
              <a:solidFill>
                <a:schemeClr val="accent3"/>
              </a:solidFill>
            </a:ln>
          </a:right>
          <a:top>
            <a:ln w="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54145A0A-0414-487F-9532-D67FCEE1F73A}" styleName="Jacobs Table 3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bg2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300" autoAdjust="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2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font" Target="fonts/font14.fntdata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3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" Target="slides/slide8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3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334D18-2AE5-4FB2-88C0-AC58763A7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A56-5745-40EA-9D7E-9B96F4951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7A51D-465D-438D-BB65-13C4828FA74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9E76-723B-461F-840E-22BB84845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24E38-3B7A-4AE2-89B3-57702F01E6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27A0-9A40-4F0B-9547-846E5088B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2567-BB9E-4E87-B24B-87AB2D30DD49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5426C-CA4F-4579-8ACE-2CDAEC2AB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3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6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jacob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.jpg"/><Relationship Id="rId2" Type="http://schemas.openxmlformats.org/officeDocument/2006/relationships/hyperlink" Target="https://www.instagram.com/jacobsconnects/" TargetMode="External"/><Relationship Id="rId1" Type="http://schemas.openxmlformats.org/officeDocument/2006/relationships/slideMaster" Target="../slideMasters/slideMaster21.xml"/><Relationship Id="rId6" Type="http://schemas.openxmlformats.org/officeDocument/2006/relationships/hyperlink" Target="https://twitter.com/JacobsConnects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user/jacobsworldwide" TargetMode="External"/><Relationship Id="rId4" Type="http://schemas.openxmlformats.org/officeDocument/2006/relationships/hyperlink" Target="https://www.facebook.com/JacobsConnects/" TargetMode="External"/><Relationship Id="rId9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E2446-2B4C-4459-A196-A36F20099967}"/>
              </a:ext>
            </a:extLst>
          </p:cNvPr>
          <p:cNvSpPr/>
          <p:nvPr userDrawn="1"/>
        </p:nvSpPr>
        <p:spPr>
          <a:xfrm flipV="1">
            <a:off x="941830" y="914073"/>
            <a:ext cx="11250169" cy="476233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E0ED9-6381-4CE2-826F-F81BAA9EB22C}"/>
              </a:ext>
            </a:extLst>
          </p:cNvPr>
          <p:cNvSpPr/>
          <p:nvPr userDrawn="1"/>
        </p:nvSpPr>
        <p:spPr>
          <a:xfrm>
            <a:off x="941830" y="610064"/>
            <a:ext cx="11250169" cy="35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4D2416-242E-4926-A009-C2757361DEE3}"/>
              </a:ext>
            </a:extLst>
          </p:cNvPr>
          <p:cNvSpPr>
            <a:spLocks/>
          </p:cNvSpPr>
          <p:nvPr userDrawn="1"/>
        </p:nvSpPr>
        <p:spPr bwMode="auto">
          <a:xfrm>
            <a:off x="-1" y="5914716"/>
            <a:ext cx="941832" cy="943284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FC8042-85BA-4529-AC57-15AC48F290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6181" y="1820487"/>
            <a:ext cx="10209602" cy="1746609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48pt bold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C0E1A4-AF59-4D13-BD8D-297D447D93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6181" y="3708065"/>
            <a:ext cx="10209601" cy="1002968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28pt light bold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25472-B1DF-4A98-802A-B97A237DA82B}"/>
              </a:ext>
            </a:extLst>
          </p:cNvPr>
          <p:cNvSpPr/>
          <p:nvPr userDrawn="1"/>
        </p:nvSpPr>
        <p:spPr>
          <a:xfrm>
            <a:off x="941830" y="-1"/>
            <a:ext cx="11250169" cy="6100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2731C-ED51-480F-921E-20609218CBC1}"/>
              </a:ext>
            </a:extLst>
          </p:cNvPr>
          <p:cNvSpPr/>
          <p:nvPr userDrawn="1"/>
        </p:nvSpPr>
        <p:spPr>
          <a:xfrm>
            <a:off x="941830" y="5676405"/>
            <a:ext cx="11250169" cy="230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C760AA-F653-4795-B699-8F46BA705579}"/>
              </a:ext>
            </a:extLst>
          </p:cNvPr>
          <p:cNvSpPr/>
          <p:nvPr userDrawn="1"/>
        </p:nvSpPr>
        <p:spPr>
          <a:xfrm>
            <a:off x="941831" y="5809773"/>
            <a:ext cx="11250169" cy="1049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and Logo">
            <a:extLst>
              <a:ext uri="{FF2B5EF4-FFF2-40B4-BE49-F238E27FC236}">
                <a16:creationId xmlns:a16="http://schemas.microsoft.com/office/drawing/2014/main" id="{B12B5A22-036D-43FF-9866-DC6857E06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22" y="6195625"/>
            <a:ext cx="2880406" cy="4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Color with Image Placeho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3A5AFC-CDC1-4FA8-8672-60843A7E4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" y="486795"/>
            <a:ext cx="11521440" cy="6400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2FE0CF1-4AFE-49E0-ADB7-689804189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</p:spPr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209CED6-0263-4799-8961-26C25700E349}"/>
              </a:ext>
            </a:extLst>
          </p:cNvPr>
          <p:cNvSpPr txBox="1">
            <a:spLocks/>
          </p:cNvSpPr>
          <p:nvPr userDrawn="1"/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JacobsChronos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226AC0A-E6E0-49CE-B555-DAB72CDC4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40" y="1242000"/>
            <a:ext cx="4160520" cy="5022000"/>
          </a:xfrm>
          <a:prstGeom prst="rect">
            <a:avLst/>
          </a:prstGeom>
          <a:solidFill>
            <a:srgbClr val="BFBFBF"/>
          </a:solidFill>
        </p:spPr>
        <p:txBody>
          <a:bodyPr lIns="182880" tIns="182880" rIns="182880"/>
          <a:lstStyle>
            <a:lvl1pPr marL="0" indent="0" algn="l">
              <a:buFontTx/>
              <a:buNone/>
              <a:defRPr sz="1400" b="0"/>
            </a:lvl1pPr>
          </a:lstStyle>
          <a:p>
            <a:r>
              <a:rPr lang="en-US" dirty="0"/>
              <a:t>Drag picture to placeholder or click icon to add, then send to back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0EB684-29A8-4AFD-AA5E-BB7764CEA9A3}"/>
              </a:ext>
            </a:extLst>
          </p:cNvPr>
          <p:cNvSpPr/>
          <p:nvPr userDrawn="1"/>
        </p:nvSpPr>
        <p:spPr>
          <a:xfrm>
            <a:off x="0" y="1242000"/>
            <a:ext cx="320040" cy="502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7CB0027-C665-48F4-BA60-79D1ED50AD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80560" y="1242000"/>
            <a:ext cx="7708265" cy="5022000"/>
          </a:xfrm>
          <a:prstGeom prst="rect">
            <a:avLst/>
          </a:prstGeom>
          <a:solidFill>
            <a:schemeClr val="accent1"/>
          </a:solidFill>
        </p:spPr>
        <p:txBody>
          <a:bodyPr lIns="274320" tIns="360000" rIns="274320">
            <a:noAutofit/>
          </a:bodyPr>
          <a:lstStyle>
            <a:lvl1pPr marL="270000" indent="-270000">
              <a:buClr>
                <a:schemeClr val="bg1"/>
              </a:buClr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 typeface="Jacobs Chronos Light" panose="010B0403030503030204" pitchFamily="34" charset="0"/>
              <a:buChar char="–"/>
              <a:tabLst/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24pt   </a:t>
            </a:r>
          </a:p>
          <a:p>
            <a:pPr lvl="1"/>
            <a:r>
              <a:rPr lang="en-US" dirty="0"/>
              <a:t>Second level, 22pt  </a:t>
            </a:r>
          </a:p>
          <a:p>
            <a:pPr lvl="2"/>
            <a:r>
              <a:rPr lang="en-US" dirty="0"/>
              <a:t>Third level, 20pt  </a:t>
            </a:r>
          </a:p>
          <a:p>
            <a:pPr lvl="3"/>
            <a:r>
              <a:rPr lang="en-US" dirty="0"/>
              <a:t>Fourth level, 18pt  </a:t>
            </a:r>
          </a:p>
          <a:p>
            <a:pPr lvl="4"/>
            <a:r>
              <a:rPr lang="en-US" dirty="0"/>
              <a:t>Fifth level, 16pt  </a:t>
            </a:r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ED06EA-AFB2-4F41-AD8E-91689AD4EC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7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 Bars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78C0D08-4D77-422B-A459-415B026A29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973E7-28F3-40EF-BAE5-1BE29AE17205}"/>
              </a:ext>
            </a:extLst>
          </p:cNvPr>
          <p:cNvSpPr txBox="1"/>
          <p:nvPr userDrawn="1"/>
        </p:nvSpPr>
        <p:spPr>
          <a:xfrm>
            <a:off x="0" y="6318884"/>
            <a:ext cx="12192000" cy="54000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FA5319-5576-4578-B82F-88897FC90528}"/>
              </a:ext>
            </a:extLst>
          </p:cNvPr>
          <p:cNvSpPr/>
          <p:nvPr userDrawn="1"/>
        </p:nvSpPr>
        <p:spPr>
          <a:xfrm>
            <a:off x="0" y="5978238"/>
            <a:ext cx="12192000" cy="205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9394E4-A17F-499B-A66A-CD11D7DC4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486795"/>
            <a:ext cx="1152108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9F087DB-3F58-4844-A04D-277D85334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3D39B91-7E7E-4A96-B99F-ED24FC221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400" y="1242000"/>
            <a:ext cx="11521080" cy="447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D12D0E-2D6F-460C-BFA0-D47C0FBF4E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ght Content Horizontal Color 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835B65-5548-4FA7-B81A-E803D6FC13E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20675" y="1243013"/>
            <a:ext cx="11520488" cy="4975225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D0F02-302A-4717-B31A-2B56E6380DF4}"/>
              </a:ext>
            </a:extLst>
          </p:cNvPr>
          <p:cNvSpPr/>
          <p:nvPr userDrawn="1"/>
        </p:nvSpPr>
        <p:spPr>
          <a:xfrm>
            <a:off x="9245604" y="6675120"/>
            <a:ext cx="265176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6EE1-035A-4E0F-AC8B-79F7CF0AF420}"/>
              </a:ext>
            </a:extLst>
          </p:cNvPr>
          <p:cNvSpPr/>
          <p:nvPr userDrawn="1"/>
        </p:nvSpPr>
        <p:spPr>
          <a:xfrm>
            <a:off x="11868149" y="6675120"/>
            <a:ext cx="323851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E9BF7-43E3-4050-AEB7-9FD20929E705}"/>
              </a:ext>
            </a:extLst>
          </p:cNvPr>
          <p:cNvSpPr/>
          <p:nvPr userDrawn="1"/>
        </p:nvSpPr>
        <p:spPr>
          <a:xfrm>
            <a:off x="0" y="6675120"/>
            <a:ext cx="9323754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6CE92-41E4-41AC-8432-2D82339C79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32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Blue Accent Them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D48A01-DDFB-4EB0-966C-D3CEA28410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7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A8F60E-396C-4BFB-B6B6-45611FC1E270}"/>
              </a:ext>
            </a:extLst>
          </p:cNvPr>
          <p:cNvSpPr/>
          <p:nvPr userDrawn="1"/>
        </p:nvSpPr>
        <p:spPr>
          <a:xfrm>
            <a:off x="11719596" y="1242000"/>
            <a:ext cx="472404" cy="502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AFA4F-202A-49E8-87A9-AB7AA11F515B}"/>
              </a:ext>
            </a:extLst>
          </p:cNvPr>
          <p:cNvSpPr/>
          <p:nvPr userDrawn="1"/>
        </p:nvSpPr>
        <p:spPr>
          <a:xfrm>
            <a:off x="9059248" y="1242000"/>
            <a:ext cx="178177" cy="502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hart Placeholder 24">
            <a:extLst>
              <a:ext uri="{FF2B5EF4-FFF2-40B4-BE49-F238E27FC236}">
                <a16:creationId xmlns:a16="http://schemas.microsoft.com/office/drawing/2014/main" id="{E4EFE39C-F5F2-409E-B043-5026E0F687F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402673" y="1376363"/>
            <a:ext cx="7296828" cy="46164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28A207-D3A4-452B-B72D-64B027D80098}"/>
              </a:ext>
            </a:extLst>
          </p:cNvPr>
          <p:cNvSpPr/>
          <p:nvPr userDrawn="1"/>
        </p:nvSpPr>
        <p:spPr>
          <a:xfrm>
            <a:off x="979830" y="1242000"/>
            <a:ext cx="113093" cy="502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8CB0C9-2D14-462F-9F3F-FD43CAC579C1}"/>
              </a:ext>
            </a:extLst>
          </p:cNvPr>
          <p:cNvSpPr/>
          <p:nvPr userDrawn="1"/>
        </p:nvSpPr>
        <p:spPr>
          <a:xfrm>
            <a:off x="0" y="1242000"/>
            <a:ext cx="235199" cy="502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F2BDC-BD90-4871-B8E0-2F2626012629}"/>
              </a:ext>
            </a:extLst>
          </p:cNvPr>
          <p:cNvSpPr/>
          <p:nvPr userDrawn="1"/>
        </p:nvSpPr>
        <p:spPr>
          <a:xfrm rot="16200000">
            <a:off x="-1903787" y="3380986"/>
            <a:ext cx="5022605" cy="744632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253B3CE-88DD-484C-9D90-AFE1113B51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400" y="486795"/>
            <a:ext cx="10739766" cy="6400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5E222F5-722D-49AC-A1A2-B8E8F77C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j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B5F02C1-CC3F-4915-AA23-69CE4A70F6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37424" y="1242000"/>
            <a:ext cx="2482172" cy="5022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Jacobs Chronos" panose="020B0603030503030204" pitchFamily="34" charset="0"/>
                <a:cs typeface="Jacobs Chronos" panose="020B0603030503030204" pitchFamily="34" charset="0"/>
              </a:defRPr>
            </a:lvl1pPr>
          </a:lstStyle>
          <a:p>
            <a:r>
              <a:rPr lang="en-AU" dirty="0"/>
              <a:t>Drag picture to placeholder or click icon to add, then send to back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DBBB55-F0E5-4736-ACDF-0194EFADD5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1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CB1E7-BEDB-4F9E-B40E-BE0317677C35}"/>
              </a:ext>
            </a:extLst>
          </p:cNvPr>
          <p:cNvSpPr/>
          <p:nvPr userDrawn="1"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B2BB34-04AC-4346-90BC-205CDEB49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328867-247D-484C-8DAC-B6738A551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41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lor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18AD42-A504-4C7F-AD0D-810BB1DFC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230" y="1242000"/>
            <a:ext cx="6030141" cy="639763"/>
          </a:xfrm>
          <a:prstGeom prst="rect">
            <a:avLst/>
          </a:prstGeom>
          <a:solidFill>
            <a:schemeClr val="tx1"/>
          </a:solidFill>
        </p:spPr>
        <p:txBody>
          <a:bodyPr lIns="144000"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486795"/>
            <a:ext cx="11525250" cy="6397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5D50F-9DD7-47F6-A0EF-8386381565D4}"/>
              </a:ext>
            </a:extLst>
          </p:cNvPr>
          <p:cNvSpPr/>
          <p:nvPr userDrawn="1"/>
        </p:nvSpPr>
        <p:spPr>
          <a:xfrm>
            <a:off x="0" y="1242000"/>
            <a:ext cx="320040" cy="502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DB364D-715F-4D4D-9D23-33D7AAFB8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9200" y="1242000"/>
            <a:ext cx="5932800" cy="639763"/>
          </a:xfrm>
          <a:prstGeom prst="rect">
            <a:avLst/>
          </a:prstGeom>
          <a:solidFill>
            <a:schemeClr val="accent1"/>
          </a:solidFill>
        </p:spPr>
        <p:txBody>
          <a:bodyPr lIns="144000"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A0005F-632F-4330-B148-34E99C5FCF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6023" y="1881762"/>
            <a:ext cx="5935977" cy="4382238"/>
          </a:xfrm>
          <a:prstGeom prst="rect">
            <a:avLst/>
          </a:prstGeom>
          <a:solidFill>
            <a:schemeClr val="accent1"/>
          </a:solidFill>
        </p:spPr>
        <p:txBody>
          <a:bodyPr lIns="274320" tIns="360000" rIns="274320">
            <a:noAutofit/>
          </a:bodyPr>
          <a:lstStyle>
            <a:lvl1pPr marL="270000" indent="-270000">
              <a:buClr>
                <a:schemeClr val="bg1"/>
              </a:buClr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 typeface="Jacobs Chronos Light" panose="010B0403030503030204" pitchFamily="34" charset="0"/>
              <a:buChar char="–"/>
              <a:tabLst/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24pt  </a:t>
            </a:r>
          </a:p>
          <a:p>
            <a:pPr lvl="1"/>
            <a:r>
              <a:rPr lang="en-US" dirty="0"/>
              <a:t>Second level, 22pt  </a:t>
            </a:r>
          </a:p>
          <a:p>
            <a:pPr lvl="2"/>
            <a:r>
              <a:rPr lang="en-US" dirty="0"/>
              <a:t>Third level, 20pt  </a:t>
            </a:r>
          </a:p>
          <a:p>
            <a:pPr lvl="3"/>
            <a:r>
              <a:rPr lang="en-US" dirty="0"/>
              <a:t>Fourth level, 18pt  </a:t>
            </a:r>
          </a:p>
          <a:p>
            <a:pPr lvl="4"/>
            <a:r>
              <a:rPr lang="en-US" dirty="0"/>
              <a:t>Fifth level, 16pt 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1F15CB-F239-43EA-B84B-24642D05175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20040" y="1881761"/>
            <a:ext cx="5932800" cy="4382238"/>
          </a:xfrm>
          <a:prstGeom prst="rect">
            <a:avLst/>
          </a:prstGeom>
          <a:solidFill>
            <a:schemeClr val="tx1"/>
          </a:solidFill>
        </p:spPr>
        <p:txBody>
          <a:bodyPr lIns="274320" tIns="360000" rIns="274320">
            <a:noAutofit/>
          </a:bodyPr>
          <a:lstStyle>
            <a:lvl1pPr marL="270000" indent="-270000">
              <a:buClr>
                <a:schemeClr val="bg1"/>
              </a:buClr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 typeface="Jacobs Chronos Light" panose="010B0403030503030204" pitchFamily="34" charset="0"/>
              <a:buChar char="–"/>
              <a:tabLst/>
              <a:defRPr sz="24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24pt  </a:t>
            </a:r>
          </a:p>
          <a:p>
            <a:pPr lvl="1"/>
            <a:r>
              <a:rPr lang="en-US" dirty="0"/>
              <a:t>Second level, 22pt  </a:t>
            </a:r>
          </a:p>
          <a:p>
            <a:pPr lvl="2"/>
            <a:r>
              <a:rPr lang="en-US" dirty="0"/>
              <a:t>Third level, 20pt  </a:t>
            </a:r>
          </a:p>
          <a:p>
            <a:pPr lvl="3"/>
            <a:r>
              <a:rPr lang="en-US" dirty="0"/>
              <a:t>Fourth level, 18pt  </a:t>
            </a:r>
          </a:p>
          <a:p>
            <a:pPr lvl="4"/>
            <a:r>
              <a:rPr lang="en-US" dirty="0"/>
              <a:t>Fifth level, 16pt  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5C9C8-1886-404D-BEB5-8CA88B4895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72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s, n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18AD42-A504-4C7F-AD0D-810BB1DFC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40" y="839491"/>
            <a:ext cx="5929623" cy="470686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320040"/>
            <a:ext cx="11525250" cy="4637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5D50F-9DD7-47F6-A0EF-8386381565D4}"/>
              </a:ext>
            </a:extLst>
          </p:cNvPr>
          <p:cNvSpPr/>
          <p:nvPr userDrawn="1"/>
        </p:nvSpPr>
        <p:spPr>
          <a:xfrm>
            <a:off x="0" y="829132"/>
            <a:ext cx="320040" cy="5434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DB364D-715F-4D4D-9D23-33D7AAFB8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1" y="842897"/>
            <a:ext cx="5937240" cy="470686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A0005F-632F-4330-B148-34E99C5FCF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9663" y="1312920"/>
            <a:ext cx="5935977" cy="2125605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1F15CB-F239-43EA-B84B-24642D05175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20040" y="1307592"/>
            <a:ext cx="5929623" cy="2139696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39F1F0D-6001-482B-B417-BD2FD04E7B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40" y="3447288"/>
            <a:ext cx="5929623" cy="466344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9EE8661-F747-4E07-8651-6C745C4E15A1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0039" y="3912788"/>
            <a:ext cx="5934456" cy="2351212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FF6DB9-2CE4-4F13-AB4A-0819422D27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9663" y="3442766"/>
            <a:ext cx="5932800" cy="467279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687039C-D9E2-4B68-8D78-79F033F8A546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52840" y="3910045"/>
            <a:ext cx="5935977" cy="2353955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96365C-2D26-4CC8-B74E-D3BFB3C43D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832104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E04201-3DB7-45FF-9ECD-37C178ABFE5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6254291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EB251A-8180-40C9-8B81-308D2C02FB0C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3435379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39A334-F309-423D-BAA7-D5778368BC69}"/>
              </a:ext>
            </a:extLst>
          </p:cNvPr>
          <p:cNvCxnSpPr/>
          <p:nvPr userDrawn="1"/>
        </p:nvCxnSpPr>
        <p:spPr>
          <a:xfrm>
            <a:off x="6248401" y="829132"/>
            <a:ext cx="0" cy="54325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72B05-75FF-44A7-B026-20F47EB5B11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91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s, no fill, no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320040"/>
            <a:ext cx="11525250" cy="4637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5D50F-9DD7-47F6-A0EF-8386381565D4}"/>
              </a:ext>
            </a:extLst>
          </p:cNvPr>
          <p:cNvSpPr/>
          <p:nvPr userDrawn="1"/>
        </p:nvSpPr>
        <p:spPr>
          <a:xfrm>
            <a:off x="0" y="829132"/>
            <a:ext cx="320040" cy="5434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A0005F-632F-4330-B148-34E99C5FCF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9663" y="839492"/>
            <a:ext cx="5935977" cy="2599034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1F15CB-F239-43EA-B84B-24642D05175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20040" y="846876"/>
            <a:ext cx="5929623" cy="2600411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9EE8661-F747-4E07-8651-6C745C4E15A1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0039" y="3450431"/>
            <a:ext cx="5934456" cy="2813569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687039C-D9E2-4B68-8D78-79F033F8A546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52840" y="3450431"/>
            <a:ext cx="5935977" cy="2813570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96365C-2D26-4CC8-B74E-D3BFB3C43D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832104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E04201-3DB7-45FF-9ECD-37C178ABFE5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6254291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EB251A-8180-40C9-8B81-308D2C02FB0C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3435379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39A334-F309-423D-BAA7-D5778368BC69}"/>
              </a:ext>
            </a:extLst>
          </p:cNvPr>
          <p:cNvCxnSpPr/>
          <p:nvPr userDrawn="1"/>
        </p:nvCxnSpPr>
        <p:spPr>
          <a:xfrm>
            <a:off x="6248401" y="829132"/>
            <a:ext cx="0" cy="54325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B9776-7716-4827-B9A1-4BDAEB0DF17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9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320040"/>
            <a:ext cx="11525250" cy="4637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31089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39EC-4BE2-4DEA-81C0-4ABC0AAB4AC0}" type="slidenum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acobs Chronos Ligh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acobs Chronos Ligh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5D50F-9DD7-47F6-A0EF-8386381565D4}"/>
              </a:ext>
            </a:extLst>
          </p:cNvPr>
          <p:cNvSpPr/>
          <p:nvPr userDrawn="1"/>
        </p:nvSpPr>
        <p:spPr>
          <a:xfrm>
            <a:off x="0" y="829132"/>
            <a:ext cx="320040" cy="5434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acobs Chronos Light"/>
              <a:ea typeface="+mn-ea"/>
              <a:cs typeface="+mn-cs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A0005F-632F-4330-B148-34E99C5FCF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9663" y="1312920"/>
            <a:ext cx="5935977" cy="2125605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1F15CB-F239-43EA-B84B-24642D05175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20040" y="1307592"/>
            <a:ext cx="5929623" cy="2139696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9EE8661-F747-4E07-8651-6C745C4E15A1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0039" y="3912788"/>
            <a:ext cx="5934456" cy="2351212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96365C-2D26-4CC8-B74E-D3BFB3C43D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832104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E04201-3DB7-45FF-9ECD-37C178ABFE5E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6254291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EB251A-8180-40C9-8B81-308D2C02FB0C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3" y="3435379"/>
            <a:ext cx="12188817" cy="7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39A334-F309-423D-BAA7-D5778368BC69}"/>
              </a:ext>
            </a:extLst>
          </p:cNvPr>
          <p:cNvCxnSpPr/>
          <p:nvPr userDrawn="1"/>
        </p:nvCxnSpPr>
        <p:spPr>
          <a:xfrm>
            <a:off x="6248401" y="829132"/>
            <a:ext cx="0" cy="54325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46FEF1-F7E2-4E9A-A165-25BE866FFD5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695872"/>
              </p:ext>
            </p:extLst>
          </p:nvPr>
        </p:nvGraphicFramePr>
        <p:xfrm>
          <a:off x="2465383" y="6277356"/>
          <a:ext cx="7258049" cy="33832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00125">
                  <a:extLst>
                    <a:ext uri="{9D8B030D-6E8A-4147-A177-3AD203B41FA5}">
                      <a16:colId xmlns:a16="http://schemas.microsoft.com/office/drawing/2014/main" val="3053994593"/>
                    </a:ext>
                  </a:extLst>
                </a:gridCol>
                <a:gridCol w="1133747">
                  <a:extLst>
                    <a:ext uri="{9D8B030D-6E8A-4147-A177-3AD203B41FA5}">
                      <a16:colId xmlns:a16="http://schemas.microsoft.com/office/drawing/2014/main" val="1814308821"/>
                    </a:ext>
                  </a:extLst>
                </a:gridCol>
                <a:gridCol w="171070">
                  <a:extLst>
                    <a:ext uri="{9D8B030D-6E8A-4147-A177-3AD203B41FA5}">
                      <a16:colId xmlns:a16="http://schemas.microsoft.com/office/drawing/2014/main" val="833327238"/>
                    </a:ext>
                  </a:extLst>
                </a:gridCol>
                <a:gridCol w="639261">
                  <a:extLst>
                    <a:ext uri="{9D8B030D-6E8A-4147-A177-3AD203B41FA5}">
                      <a16:colId xmlns:a16="http://schemas.microsoft.com/office/drawing/2014/main" val="3254622703"/>
                    </a:ext>
                  </a:extLst>
                </a:gridCol>
                <a:gridCol w="4313846">
                  <a:extLst>
                    <a:ext uri="{9D8B030D-6E8A-4147-A177-3AD203B41FA5}">
                      <a16:colId xmlns:a16="http://schemas.microsoft.com/office/drawing/2014/main" val="3961076969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r>
                        <a:rPr lang="en-US" sz="1100" dirty="0"/>
                        <a:t>Reporting Date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Innovator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4665731"/>
                  </a:ext>
                </a:extLst>
              </a:tr>
            </a:tbl>
          </a:graphicData>
        </a:graphic>
      </p:graphicFrame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BDEE3A2-D878-44E1-B2C4-4AE4DB3E24F6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46486" y="3912788"/>
            <a:ext cx="5935977" cy="2341503"/>
          </a:xfrm>
          <a:prstGeom prst="rect">
            <a:avLst/>
          </a:prstGeom>
          <a:noFill/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84B5109-CF14-4EB8-8DEE-36CA1CF7D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2814" y="6309360"/>
            <a:ext cx="1137848" cy="306324"/>
          </a:xfrm>
          <a:noFill/>
          <a:ln>
            <a:noFill/>
          </a:ln>
        </p:spPr>
        <p:txBody>
          <a:bodyPr bIns="0" anchor="b"/>
          <a:lstStyle>
            <a:lvl1pPr marL="0" indent="0" algn="ctr">
              <a:buNone/>
              <a:defRPr sz="1100">
                <a:latin typeface="+mn-lt"/>
                <a:cs typeface="Jacobs Chronos Light" panose="020B0403030503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F96CE11D-DEA5-4262-B5B3-4BF9D9BBE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10200" y="6309360"/>
            <a:ext cx="4313231" cy="306324"/>
          </a:xfrm>
          <a:noFill/>
          <a:ln>
            <a:noFill/>
          </a:ln>
        </p:spPr>
        <p:txBody>
          <a:bodyPr lIns="91440" bIns="0" anchor="b"/>
          <a:lstStyle>
            <a:lvl1pPr marL="0" indent="0" algn="l">
              <a:buNone/>
              <a:defRPr sz="1100">
                <a:latin typeface="+mn-lt"/>
                <a:cs typeface="Jacobs Chronos Light" panose="020B0403030503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EDD06-673C-4341-8B36-187240667A88}"/>
              </a:ext>
            </a:extLst>
          </p:cNvPr>
          <p:cNvSpPr txBox="1"/>
          <p:nvPr userDrawn="1"/>
        </p:nvSpPr>
        <p:spPr>
          <a:xfrm>
            <a:off x="320037" y="829130"/>
            <a:ext cx="5929623" cy="478461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Grant Scope and Goals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AE13D7-A1EC-4C20-9AE3-F941AF02CC93}"/>
              </a:ext>
            </a:extLst>
          </p:cNvPr>
          <p:cNvSpPr txBox="1"/>
          <p:nvPr userDrawn="1"/>
        </p:nvSpPr>
        <p:spPr>
          <a:xfrm>
            <a:off x="6246486" y="821743"/>
            <a:ext cx="5945514" cy="478461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Accomplishments and Plans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5A481-5A96-47C4-A60D-92BCC6AAC92F}"/>
              </a:ext>
            </a:extLst>
          </p:cNvPr>
          <p:cNvSpPr txBox="1"/>
          <p:nvPr userDrawn="1"/>
        </p:nvSpPr>
        <p:spPr>
          <a:xfrm>
            <a:off x="316863" y="3426488"/>
            <a:ext cx="5929623" cy="478461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Issues/Concerns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7A3F94-BF8C-4EF2-8BBC-E529F7F4F0C1}"/>
              </a:ext>
            </a:extLst>
          </p:cNvPr>
          <p:cNvSpPr txBox="1"/>
          <p:nvPr userDrawn="1"/>
        </p:nvSpPr>
        <p:spPr>
          <a:xfrm>
            <a:off x="6262503" y="3429000"/>
            <a:ext cx="5945514" cy="478461"/>
          </a:xfrm>
          <a:prstGeom prst="rect">
            <a:avLst/>
          </a:prstGeom>
          <a:noFill/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Budget and Status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3F4E6-AB5E-4E7B-81DB-1C335CE8914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810750" y="6309360"/>
            <a:ext cx="2030730" cy="3108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1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7D4EDC-1F82-4551-9D7F-D98C064E681E}"/>
              </a:ext>
            </a:extLst>
          </p:cNvPr>
          <p:cNvSpPr/>
          <p:nvPr userDrawn="1"/>
        </p:nvSpPr>
        <p:spPr>
          <a:xfrm rot="10800000" flipV="1">
            <a:off x="640080" y="914400"/>
            <a:ext cx="7405796" cy="59436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E1496-E6CF-4C3F-8754-C59ADECD9F05}"/>
              </a:ext>
            </a:extLst>
          </p:cNvPr>
          <p:cNvSpPr/>
          <p:nvPr userDrawn="1"/>
        </p:nvSpPr>
        <p:spPr>
          <a:xfrm>
            <a:off x="320038" y="914400"/>
            <a:ext cx="320040" cy="594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48A58-FA27-4AF7-83D8-4ACA950E4BFB}"/>
              </a:ext>
            </a:extLst>
          </p:cNvPr>
          <p:cNvSpPr/>
          <p:nvPr userDrawn="1"/>
        </p:nvSpPr>
        <p:spPr>
          <a:xfrm>
            <a:off x="8023944" y="914400"/>
            <a:ext cx="275469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6C1AA-5826-46A2-B685-4F4EA2AE2AEB}"/>
              </a:ext>
            </a:extLst>
          </p:cNvPr>
          <p:cNvSpPr/>
          <p:nvPr userDrawn="1"/>
        </p:nvSpPr>
        <p:spPr>
          <a:xfrm>
            <a:off x="11465169" y="914400"/>
            <a:ext cx="396416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1FF8A-B049-4996-AD66-199DE4FAA4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93616" y="1687484"/>
            <a:ext cx="7061662" cy="2034025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4EBBA2-EF8B-47E2-8BD2-4C72B4AC870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93615" y="3886199"/>
            <a:ext cx="7061663" cy="99337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07EF067-55D5-451A-96F0-865D6E644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2647" y="914400"/>
            <a:ext cx="2732521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3BA4D-DB3C-447E-B443-D7E86F5C38B3}"/>
              </a:ext>
            </a:extLst>
          </p:cNvPr>
          <p:cNvSpPr/>
          <p:nvPr userDrawn="1"/>
        </p:nvSpPr>
        <p:spPr>
          <a:xfrm>
            <a:off x="8457178" y="914400"/>
            <a:ext cx="275469" cy="594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14F1A-D8FF-4BD1-991E-C89C1D68301F}"/>
              </a:ext>
            </a:extLst>
          </p:cNvPr>
          <p:cNvSpPr/>
          <p:nvPr userDrawn="1"/>
        </p:nvSpPr>
        <p:spPr>
          <a:xfrm>
            <a:off x="8295977" y="914399"/>
            <a:ext cx="169461" cy="5943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rand Logo">
            <a:extLst>
              <a:ext uri="{FF2B5EF4-FFF2-40B4-BE49-F238E27FC236}">
                <a16:creationId xmlns:a16="http://schemas.microsoft.com/office/drawing/2014/main" id="{F0565E0D-0A50-4688-BBF1-CCAF0BBFD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51" y="258062"/>
            <a:ext cx="2879344" cy="4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7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Color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18AD42-A504-4C7F-AD0D-810BB1DFC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40" y="839491"/>
            <a:ext cx="5929623" cy="470686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lIns="91440" tIns="91440" rIns="91440" bIns="91440" anchor="ctr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320040"/>
            <a:ext cx="11525250" cy="46373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5D50F-9DD7-47F6-A0EF-8386381565D4}"/>
              </a:ext>
            </a:extLst>
          </p:cNvPr>
          <p:cNvSpPr/>
          <p:nvPr userDrawn="1"/>
        </p:nvSpPr>
        <p:spPr>
          <a:xfrm>
            <a:off x="0" y="829132"/>
            <a:ext cx="320040" cy="54348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DB364D-715F-4D4D-9D23-33D7AAFB8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1" y="842897"/>
            <a:ext cx="5937240" cy="470686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txBody>
          <a:bodyPr lIns="91440" tIns="91440" rIns="91440" bIns="9144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A0005F-632F-4330-B148-34E99C5FCF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9663" y="1312920"/>
            <a:ext cx="5935977" cy="2125605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1F15CB-F239-43EA-B84B-24642D05175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20040" y="1307592"/>
            <a:ext cx="5929623" cy="2139696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39F1F0D-6001-482B-B417-BD2FD04E7B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40" y="3447288"/>
            <a:ext cx="5929623" cy="466344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txBody>
          <a:bodyPr lIns="91440" tIns="91440" rIns="91440" bIns="91440" anchor="ctr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9EE8661-F747-4E07-8651-6C745C4E15A1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0039" y="3912788"/>
            <a:ext cx="5934456" cy="2351212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FF6DB9-2CE4-4F13-AB4A-0819422D27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9663" y="3442766"/>
            <a:ext cx="5932800" cy="467279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txBody>
          <a:bodyPr lIns="91440" tIns="91440" rIns="91440" bIns="9144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1pPr>
            <a:lvl5pPr marL="1080000" indent="0">
              <a:buNone/>
              <a:defRPr/>
            </a:lvl5pPr>
          </a:lstStyle>
          <a:p>
            <a:pPr lvl="0"/>
            <a:r>
              <a:rPr lang="en-US" dirty="0"/>
              <a:t>Insert sub-heading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687039C-D9E2-4B68-8D78-79F033F8A546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52840" y="3910045"/>
            <a:ext cx="5935977" cy="2353955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txBody>
          <a:bodyPr lIns="91440" tIns="91440" rIns="91440" bIns="91440">
            <a:noAutofit/>
          </a:bodyPr>
          <a:lstStyle>
            <a:lvl1pPr marL="270000" indent="-270000">
              <a:buClr>
                <a:schemeClr val="tx1"/>
              </a:buClr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8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defRPr sz="1400">
                <a:solidFill>
                  <a:schemeClr val="tx1"/>
                </a:solidFill>
                <a:latin typeface="+mj-lt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level, 20pt  </a:t>
            </a:r>
          </a:p>
          <a:p>
            <a:pPr lvl="1"/>
            <a:r>
              <a:rPr lang="en-US" dirty="0"/>
              <a:t>Second level, 20pt  </a:t>
            </a:r>
          </a:p>
          <a:p>
            <a:pPr lvl="2"/>
            <a:r>
              <a:rPr lang="en-US" dirty="0"/>
              <a:t>Third level, 18pt  </a:t>
            </a:r>
          </a:p>
          <a:p>
            <a:pPr lvl="3"/>
            <a:r>
              <a:rPr lang="en-US" dirty="0"/>
              <a:t>Fourth level, 16pt  </a:t>
            </a:r>
          </a:p>
          <a:p>
            <a:pPr lvl="4"/>
            <a:r>
              <a:rPr lang="en-US" dirty="0"/>
              <a:t>Fifth level, 14pt  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FB01E-76D1-4A38-817D-A1CF539ED6C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59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3BFC45-908C-4153-BC2E-DB6BB9D81A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2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A8F60E-396C-4BFB-B6B6-45611FC1E270}"/>
              </a:ext>
            </a:extLst>
          </p:cNvPr>
          <p:cNvSpPr/>
          <p:nvPr userDrawn="1"/>
        </p:nvSpPr>
        <p:spPr>
          <a:xfrm>
            <a:off x="11719596" y="1242000"/>
            <a:ext cx="472404" cy="502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AFA4F-202A-49E8-87A9-AB7AA11F515B}"/>
              </a:ext>
            </a:extLst>
          </p:cNvPr>
          <p:cNvSpPr/>
          <p:nvPr userDrawn="1"/>
        </p:nvSpPr>
        <p:spPr>
          <a:xfrm>
            <a:off x="9059248" y="1242000"/>
            <a:ext cx="178177" cy="502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hart Placeholder 24">
            <a:extLst>
              <a:ext uri="{FF2B5EF4-FFF2-40B4-BE49-F238E27FC236}">
                <a16:creationId xmlns:a16="http://schemas.microsoft.com/office/drawing/2014/main" id="{E4EFE39C-F5F2-409E-B043-5026E0F687F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000" y="1376363"/>
            <a:ext cx="8064501" cy="46164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8CB0C9-2D14-462F-9F3F-FD43CAC579C1}"/>
              </a:ext>
            </a:extLst>
          </p:cNvPr>
          <p:cNvSpPr/>
          <p:nvPr userDrawn="1"/>
        </p:nvSpPr>
        <p:spPr>
          <a:xfrm>
            <a:off x="0" y="1242000"/>
            <a:ext cx="235199" cy="502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253B3CE-88DD-484C-9D90-AFE1113B51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5E222F5-722D-49AC-A1A2-B8E8F77C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j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8F2CD62-01EE-4187-9AB8-A771C62500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37424" y="1242000"/>
            <a:ext cx="2482172" cy="5022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Jacobs Chronos" panose="020B0603030503030204" pitchFamily="34" charset="0"/>
                <a:cs typeface="Jacobs Chronos" panose="020B0603030503030204" pitchFamily="34" charset="0"/>
              </a:defRPr>
            </a:lvl1pPr>
          </a:lstStyle>
          <a:p>
            <a:r>
              <a:rPr lang="en-AU" dirty="0"/>
              <a:t>Drag picture to placeholder or click icon to add, then send to back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510391-16AF-49C3-9D00-426F51F297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46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4063-B037-4CEF-A452-AE07D1E77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 (color chart)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F04C2-78CD-460D-92D0-309ACA6F8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8C66A75-E92B-4263-B22A-A9FF1AFD8EC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20675" y="1242000"/>
            <a:ext cx="11520805" cy="502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4390AB-C283-415C-8C5B-E846DBC9A79D}"/>
              </a:ext>
            </a:extLst>
          </p:cNvPr>
          <p:cNvCxnSpPr>
            <a:cxnSpLocks/>
          </p:cNvCxnSpPr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7018E-00B0-4CC1-9BAD-BA09D95A45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1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4063-B037-4CEF-A452-AE07D1E77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Org Chart Title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F04C2-78CD-460D-92D0-309ACA6F8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4390AB-C283-415C-8C5B-E846DBC9A79D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9353A931-B9EE-465A-A6E9-506721DB86FE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320675" y="1242000"/>
            <a:ext cx="11520488" cy="502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2983A-CBF0-4DB1-A3EC-D73192FC07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18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sca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5B10BB-2279-444D-A69E-B8C415407EFF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C72B8-85D1-40F1-943D-22DB1FC9F4C8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3B46-46C7-4F2C-8F87-F5ED33FB69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02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scale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 marL="0" indent="-450000">
              <a:spcBef>
                <a:spcPts val="500"/>
              </a:spcBef>
              <a:buFont typeface="+mj-lt"/>
              <a:buAutoNum type="arabicPeriod"/>
              <a:defRPr/>
            </a:lvl1pPr>
            <a:lvl2pPr marL="900000" indent="-450000">
              <a:spcBef>
                <a:spcPts val="500"/>
              </a:spcBef>
              <a:buFont typeface="+mj-lt"/>
              <a:buAutoNum type="arabicPeriod"/>
              <a:defRPr/>
            </a:lvl2pPr>
            <a:lvl3pPr marL="1350000" indent="-450000">
              <a:spcBef>
                <a:spcPts val="500"/>
              </a:spcBef>
              <a:buFont typeface="+mj-lt"/>
              <a:buAutoNum type="arabicPeriod"/>
              <a:defRPr/>
            </a:lvl3pPr>
            <a:lvl4pPr marL="1800000" indent="-450000">
              <a:buFont typeface="+mj-lt"/>
              <a:buAutoNum type="arabicPeriod"/>
              <a:defRPr/>
            </a:lvl4pPr>
            <a:lvl5pPr marL="2250000" indent="-45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EB58B-EBCB-4D36-8CF5-FCD945DA552F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1E7636-01DC-40CA-9BAD-ABDBEE6B7EF3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8CD43-815A-47DE-BD4C-B01C3BF3DB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17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98CAD-15AD-46B3-8B65-D8B7A2DF5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A68D30-F59D-417F-94B2-303C166196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D650DEC-DC20-4E84-8B81-B4F186EF264D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</a:t>
            </a:r>
            <a:fld id="{9FEEAF66-6FF2-4E01-B6F9-FBBA4C4091BF}" type="datetime1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19/05/2023</a:t>
            </a:fld>
            <a:endParaRPr kumimoji="0" lang="en-A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00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43439-8D96-419E-BF5A-8C4AF46422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chemeClr val="accent2"/>
              </a:gs>
              <a:gs pos="7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E5DBCB-BEF8-49A6-81A5-9457F22EE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949" y="2157381"/>
            <a:ext cx="8075295" cy="1371600"/>
          </a:xfrm>
          <a:prstGeom prst="rect">
            <a:avLst/>
          </a:prstGeom>
        </p:spPr>
        <p:txBody>
          <a:bodyPr anchor="t"/>
          <a:lstStyle>
            <a:lvl1pPr algn="l">
              <a:defRPr sz="4200" b="1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1pPr>
          </a:lstStyle>
          <a:p>
            <a:r>
              <a:rPr lang="en-US" dirty="0"/>
              <a:t>Section/divider title, 42pt bold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A1C99B-988C-47FF-8385-5620F86249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949" y="3942681"/>
            <a:ext cx="8075295" cy="6182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n-lt"/>
                <a:cs typeface="Jacobs Chronos" panose="020B0603030503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Other information, 28pt light bold </a:t>
            </a:r>
          </a:p>
        </p:txBody>
      </p:sp>
    </p:spTree>
    <p:extLst>
      <p:ext uri="{BB962C8B-B14F-4D97-AF65-F5344CB8AC3E}">
        <p14:creationId xmlns:p14="http://schemas.microsoft.com/office/powerpoint/2010/main" val="2326908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1F637E-4CE1-4E4F-8DAC-79EADF9A64C4}"/>
              </a:ext>
            </a:extLst>
          </p:cNvPr>
          <p:cNvSpPr/>
          <p:nvPr userDrawn="1"/>
        </p:nvSpPr>
        <p:spPr>
          <a:xfrm rot="16200000">
            <a:off x="1022420" y="-1024565"/>
            <a:ext cx="6857999" cy="8902840"/>
          </a:xfrm>
          <a:prstGeom prst="rect">
            <a:avLst/>
          </a:prstGeom>
          <a:gradFill flip="none" rotWithShape="1">
            <a:gsLst>
              <a:gs pos="42000">
                <a:schemeClr val="accent2"/>
              </a:gs>
              <a:gs pos="7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24FFE6-FF23-4CD0-A5D2-F21E736C7316}"/>
              </a:ext>
            </a:extLst>
          </p:cNvPr>
          <p:cNvSpPr/>
          <p:nvPr userDrawn="1"/>
        </p:nvSpPr>
        <p:spPr>
          <a:xfrm>
            <a:off x="8832501" y="-2145"/>
            <a:ext cx="3054699" cy="6860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DEFEA-61AE-4F9E-8EB1-6099F9E655BD}"/>
              </a:ext>
            </a:extLst>
          </p:cNvPr>
          <p:cNvSpPr/>
          <p:nvPr userDrawn="1"/>
        </p:nvSpPr>
        <p:spPr>
          <a:xfrm>
            <a:off x="11887200" y="-2146"/>
            <a:ext cx="304800" cy="68601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13F08F-5BC7-451A-AFF3-5A85150891C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2949" y="2157381"/>
            <a:ext cx="8075295" cy="1371600"/>
          </a:xfrm>
          <a:prstGeom prst="rect">
            <a:avLst/>
          </a:prstGeom>
        </p:spPr>
        <p:txBody>
          <a:bodyPr anchor="t"/>
          <a:lstStyle>
            <a:lvl1pPr algn="l">
              <a:defRPr sz="4200" b="1">
                <a:solidFill>
                  <a:schemeClr val="bg1"/>
                </a:solidFill>
                <a:latin typeface="+mj-lt"/>
                <a:cs typeface="Jacobs Chronos" panose="010B0603030503030204" pitchFamily="34" charset="0"/>
              </a:defRPr>
            </a:lvl1pPr>
          </a:lstStyle>
          <a:p>
            <a:r>
              <a:rPr lang="en-US" dirty="0"/>
              <a:t>Section/divider title, 42pt bold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5C5E15E-1312-4A39-9898-8657D1157A1A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12949" y="3942681"/>
            <a:ext cx="8075295" cy="6182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n-lt"/>
                <a:cs typeface="Jacobs Chronos" panose="020B0603030503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Other information, 28pt light bold </a:t>
            </a:r>
          </a:p>
        </p:txBody>
      </p:sp>
    </p:spTree>
    <p:extLst>
      <p:ext uri="{BB962C8B-B14F-4D97-AF65-F5344CB8AC3E}">
        <p14:creationId xmlns:p14="http://schemas.microsoft.com/office/powerpoint/2010/main" val="255647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46AABB-D025-4554-BA02-4F5A6E1B7117}"/>
              </a:ext>
            </a:extLst>
          </p:cNvPr>
          <p:cNvSpPr/>
          <p:nvPr userDrawn="1"/>
        </p:nvSpPr>
        <p:spPr>
          <a:xfrm rot="16200000" flipV="1">
            <a:off x="5417481" y="-4014269"/>
            <a:ext cx="1358235" cy="121932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2FCDA2-659E-4085-BB26-D4682AFC1EA4}"/>
              </a:ext>
            </a:extLst>
          </p:cNvPr>
          <p:cNvSpPr/>
          <p:nvPr userDrawn="1"/>
        </p:nvSpPr>
        <p:spPr>
          <a:xfrm>
            <a:off x="0" y="1159669"/>
            <a:ext cx="12192000" cy="243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752CA4-12AC-422B-97AE-6B77E99B1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208" y="1493534"/>
            <a:ext cx="11293399" cy="837012"/>
          </a:xfrm>
          <a:prstGeom prst="rect">
            <a:avLst/>
          </a:prstGeom>
          <a:noFill/>
        </p:spPr>
        <p:txBody>
          <a:bodyPr l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32pt bold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1F8B1B1-4142-4567-91D9-5E359CB9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207" y="2335823"/>
            <a:ext cx="11293399" cy="418884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20pt light bold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3401D0B-9EFB-4C04-9FC3-F6F1A3F116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61449"/>
            <a:ext cx="12192000" cy="4096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5D5916-137C-46DD-B7BC-0D5F22EB6D34}"/>
              </a:ext>
            </a:extLst>
          </p:cNvPr>
          <p:cNvSpPr/>
          <p:nvPr userDrawn="1"/>
        </p:nvSpPr>
        <p:spPr>
          <a:xfrm>
            <a:off x="0" y="1405477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7B051-C464-4C2D-86B7-71FA64087D8A}"/>
              </a:ext>
            </a:extLst>
          </p:cNvPr>
          <p:cNvSpPr/>
          <p:nvPr userDrawn="1"/>
        </p:nvSpPr>
        <p:spPr>
          <a:xfrm>
            <a:off x="0" y="904133"/>
            <a:ext cx="12192000" cy="2725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rand Logo">
            <a:extLst>
              <a:ext uri="{FF2B5EF4-FFF2-40B4-BE49-F238E27FC236}">
                <a16:creationId xmlns:a16="http://schemas.microsoft.com/office/drawing/2014/main" id="{30FC7406-86AA-4E2D-8A87-AF8C69872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05" y="246299"/>
            <a:ext cx="2899279" cy="5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69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464F81-35EA-4334-B8DD-0045D7AB08AE}"/>
              </a:ext>
            </a:extLst>
          </p:cNvPr>
          <p:cNvSpPr/>
          <p:nvPr userDrawn="1"/>
        </p:nvSpPr>
        <p:spPr>
          <a:xfrm>
            <a:off x="1570572" y="1126246"/>
            <a:ext cx="10621428" cy="4383304"/>
          </a:xfrm>
          <a:prstGeom prst="rect">
            <a:avLst/>
          </a:prstGeom>
          <a:gradFill flip="none" rotWithShape="1">
            <a:gsLst>
              <a:gs pos="42000">
                <a:schemeClr val="accent2"/>
              </a:gs>
              <a:gs pos="7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CA9C7F8-F075-46B3-BC20-F7BC754AB4B6}"/>
              </a:ext>
            </a:extLst>
          </p:cNvPr>
          <p:cNvSpPr/>
          <p:nvPr userDrawn="1"/>
        </p:nvSpPr>
        <p:spPr>
          <a:xfrm>
            <a:off x="1572012" y="274320"/>
            <a:ext cx="10619988" cy="851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D2CEBA-062E-4A76-86B2-E30ADE7C31E0}"/>
              </a:ext>
            </a:extLst>
          </p:cNvPr>
          <p:cNvSpPr/>
          <p:nvPr userDrawn="1"/>
        </p:nvSpPr>
        <p:spPr>
          <a:xfrm>
            <a:off x="1572013" y="0"/>
            <a:ext cx="10619987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A7F61A64-3CDE-4167-85CB-90C6332EF1A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22044" y="1568547"/>
            <a:ext cx="6400800" cy="13716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back cover message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9FD1511E-B62B-4097-A97D-8D9B2E4AD4A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222044" y="3343464"/>
            <a:ext cx="640080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Other information, 28pt  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F051F2E0-6C70-4227-8645-EB467F17B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90" y="6079959"/>
            <a:ext cx="316630" cy="288000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4027B036-F9DE-4177-956C-4588B2F2E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13310" r="21972" b="13201"/>
          <a:stretch/>
        </p:blipFill>
        <p:spPr>
          <a:xfrm>
            <a:off x="10713149" y="6064496"/>
            <a:ext cx="226164" cy="288000"/>
          </a:xfrm>
          <a:prstGeom prst="rect">
            <a:avLst/>
          </a:prstGeom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FC367973-9159-49D3-916D-C73008642F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77" y="6079959"/>
            <a:ext cx="389815" cy="288000"/>
          </a:xfrm>
          <a:prstGeom prst="rect">
            <a:avLst/>
          </a:prstGeom>
        </p:spPr>
      </p:pic>
      <p:pic>
        <p:nvPicPr>
          <p:cNvPr id="12" name="Picture 11">
            <a:hlinkClick r:id="rId8"/>
            <a:extLst>
              <a:ext uri="{FF2B5EF4-FFF2-40B4-BE49-F238E27FC236}">
                <a16:creationId xmlns:a16="http://schemas.microsoft.com/office/drawing/2014/main" id="{EF679B45-4083-446A-920C-89DD56235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17667" r="15208" b="16821"/>
          <a:stretch/>
        </p:blipFill>
        <p:spPr>
          <a:xfrm>
            <a:off x="8986639" y="6045394"/>
            <a:ext cx="324748" cy="288000"/>
          </a:xfrm>
          <a:prstGeom prst="rect">
            <a:avLst/>
          </a:prstGeom>
        </p:spPr>
      </p:pic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525F31D1-6CB3-452A-B1BA-AC58D8B4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 b="14257"/>
          <a:stretch/>
        </p:blipFill>
        <p:spPr>
          <a:xfrm>
            <a:off x="11116087" y="6064496"/>
            <a:ext cx="426668" cy="288000"/>
          </a:xfrm>
          <a:prstGeom prst="rect">
            <a:avLst/>
          </a:prstGeom>
        </p:spPr>
      </p:pic>
      <p:pic>
        <p:nvPicPr>
          <p:cNvPr id="3" name="Picture 2" descr="Brand Logo">
            <a:extLst>
              <a:ext uri="{FF2B5EF4-FFF2-40B4-BE49-F238E27FC236}">
                <a16:creationId xmlns:a16="http://schemas.microsoft.com/office/drawing/2014/main" id="{CC1C9ED2-3C14-4528-A179-CE4F77828A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7" y="5883394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2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Blue Accent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C8DEB0-3B63-499D-94A6-F60FA15458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51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nternal Cover w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6475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376238"/>
            <a:ext cx="2940051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7" rIns="91395" bIns="45697"/>
          <a:lstStyle/>
          <a:p>
            <a:r>
              <a:rPr lang="en-US" sz="700">
                <a:solidFill>
                  <a:srgbClr val="F8F8F8"/>
                </a:solidFill>
              </a:rPr>
              <a:t>National Aeronautics and Space Administration</a:t>
            </a:r>
            <a:endParaRPr lang="en-US" sz="1800">
              <a:solidFill>
                <a:srgbClr val="F8F8F8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115609" y="6608825"/>
            <a:ext cx="1648884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charset="0"/>
              </a:rPr>
              <a:t>www.nasa.gov/sls</a:t>
            </a:r>
          </a:p>
        </p:txBody>
      </p:sp>
      <p:pic>
        <p:nvPicPr>
          <p:cNvPr id="11" name="Picture 13" descr="slsmark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" y="6435612"/>
            <a:ext cx="749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1559984" y="2941639"/>
            <a:ext cx="24721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kern="0" spc="300" dirty="0">
                <a:solidFill>
                  <a:srgbClr val="FFFFFF"/>
                </a:solidFill>
              </a:rPr>
              <a:t>SPACE LAUNCH SYSTEM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490970" y="4506886"/>
            <a:ext cx="5259173" cy="584775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r">
              <a:buFontTx/>
              <a:buNone/>
              <a:defRPr sz="1800">
                <a:latin typeface="Century Gothic"/>
                <a:cs typeface="Century Gothic"/>
              </a:defRPr>
            </a:lvl1pPr>
            <a:lvl2pPr marL="338137" indent="0" algn="r">
              <a:buNone/>
              <a:defRPr sz="1400">
                <a:latin typeface="Century Gothic"/>
                <a:cs typeface="Century Gothic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16001" y="3064749"/>
            <a:ext cx="10734143" cy="80207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buNone/>
              <a:defRPr sz="3500" b="1" i="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338018" indent="0">
              <a:buNone/>
              <a:defRPr/>
            </a:lvl2pPr>
            <a:lvl3pPr marL="566534" indent="0">
              <a:buNone/>
              <a:defRPr/>
            </a:lvl3pPr>
            <a:lvl4pPr marL="739512" indent="0">
              <a:buNone/>
              <a:defRPr/>
            </a:lvl4pPr>
            <a:lvl5pPr marL="92200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8067231" y="3845231"/>
            <a:ext cx="377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FontTx/>
              <a:buNone/>
              <a:defRPr lang="en-US" sz="1400" kern="1200" smtClean="0">
                <a:latin typeface="Century Gothic"/>
                <a:ea typeface="+mn-ea"/>
                <a:cs typeface="Century Gothic"/>
              </a:defRPr>
            </a:lvl1pPr>
            <a:lvl2pPr>
              <a:defRPr lang="en-US" sz="1800" kern="1200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kern="12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kern="12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 kern="12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6130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020" y="2"/>
            <a:ext cx="11068979" cy="6737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228250" y="1"/>
            <a:ext cx="963748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2F7EA-524D-BA41-B822-D220B0F8B002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71567" y="858253"/>
            <a:ext cx="11527405" cy="559869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142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485" y="2"/>
            <a:ext cx="11076516" cy="6737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15B6-C9AE-6C48-AC2B-348B95EC983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4066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485" y="1"/>
            <a:ext cx="11076516" cy="7015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485" y="984065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1115485" y="3885843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660394" y="984065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660394" y="3885843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1484373" y="2"/>
            <a:ext cx="650240" cy="2569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7BD0D69B-A150-8A4A-99F0-03F2CD774A30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9858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142869" y="2125579"/>
            <a:ext cx="3541619" cy="2765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338018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2pPr>
            <a:lvl3pPr marL="566534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3pPr>
            <a:lvl4pPr marL="739512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4pPr>
            <a:lvl5pPr marL="922009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0990" y="2125579"/>
            <a:ext cx="7300677" cy="399799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30990" y="886317"/>
            <a:ext cx="11130305" cy="965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60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287338" indent="-287338">
              <a:lnSpc>
                <a:spcPct val="100000"/>
              </a:lnSpc>
              <a:buClr>
                <a:srgbClr val="DD6016"/>
              </a:buClr>
              <a:buFont typeface="Wingdings" charset="2"/>
              <a:buChar char="u"/>
              <a:defRPr sz="2000">
                <a:solidFill>
                  <a:srgbClr val="7F7F7F"/>
                </a:solidFill>
                <a:latin typeface="Century Gothic"/>
                <a:cs typeface="Century Gothic"/>
              </a:defRPr>
            </a:lvl3pPr>
            <a:lvl4pPr marL="512763" indent="-111125">
              <a:lnSpc>
                <a:spcPct val="100000"/>
              </a:lnSpc>
              <a:buClr>
                <a:srgbClr val="DD6016"/>
              </a:buClr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744538" indent="-117475">
              <a:lnSpc>
                <a:spcPct val="100000"/>
              </a:lnSpc>
              <a:buClr>
                <a:srgbClr val="DD6016"/>
              </a:buClr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Placeholder 4"/>
          <p:cNvSpPr>
            <a:spLocks noGrp="1"/>
          </p:cNvSpPr>
          <p:nvPr>
            <p:ph type="title"/>
          </p:nvPr>
        </p:nvSpPr>
        <p:spPr>
          <a:xfrm>
            <a:off x="1115485" y="1"/>
            <a:ext cx="11076516" cy="703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11202614" y="17046"/>
            <a:ext cx="963748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63411-B1C6-C14F-A831-0B8143EC1D9C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00203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9181" y="2062735"/>
            <a:ext cx="7501195" cy="40507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338018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2pPr>
            <a:lvl3pPr marL="566534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3pPr>
            <a:lvl4pPr marL="739512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4pPr>
            <a:lvl5pPr marL="922009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466341" y="1177675"/>
            <a:ext cx="3255567" cy="232946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49180" y="888920"/>
            <a:ext cx="11313139" cy="965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60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287338" indent="-287338">
              <a:lnSpc>
                <a:spcPct val="100000"/>
              </a:lnSpc>
              <a:buClr>
                <a:srgbClr val="DD6016"/>
              </a:buClr>
              <a:buFont typeface="Wingdings" charset="2"/>
              <a:buChar char="u"/>
              <a:defRPr sz="2000">
                <a:solidFill>
                  <a:srgbClr val="7F7F7F"/>
                </a:solidFill>
                <a:latin typeface="Century Gothic"/>
                <a:cs typeface="Century Gothic"/>
              </a:defRPr>
            </a:lvl3pPr>
            <a:lvl4pPr marL="512763" indent="-111125">
              <a:lnSpc>
                <a:spcPct val="100000"/>
              </a:lnSpc>
              <a:buClr>
                <a:srgbClr val="DD6016"/>
              </a:buClr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744538" indent="-117475">
              <a:lnSpc>
                <a:spcPct val="100000"/>
              </a:lnSpc>
              <a:buClr>
                <a:srgbClr val="DD6016"/>
              </a:buClr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Placeholder 4"/>
          <p:cNvSpPr>
            <a:spLocks noGrp="1"/>
          </p:cNvSpPr>
          <p:nvPr>
            <p:ph type="title"/>
          </p:nvPr>
        </p:nvSpPr>
        <p:spPr>
          <a:xfrm>
            <a:off x="1114245" y="-24063"/>
            <a:ext cx="11077755" cy="70485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466341" y="3783995"/>
            <a:ext cx="3255567" cy="232946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D67D4-10C1-3F4E-AF69-BE3A2CA3596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63545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7"/>
          <p:cNvSpPr>
            <a:spLocks noGrp="1" noChangeArrowheads="1"/>
          </p:cNvSpPr>
          <p:nvPr>
            <p:ph type="dt" sz="quarter" idx="2"/>
          </p:nvPr>
        </p:nvSpPr>
        <p:spPr>
          <a:xfrm>
            <a:off x="0" y="6704014"/>
            <a:ext cx="2743200" cy="153987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700" b="0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  <a:cs typeface="+mj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29903" y="1103191"/>
            <a:ext cx="11338560" cy="56052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57328" y="154455"/>
            <a:ext cx="8807159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11202614" y="17046"/>
            <a:ext cx="963748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63411-B1C6-C14F-A831-0B8143EC1D9C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85561"/>
      </p:ext>
    </p:extLst>
  </p:cSld>
  <p:clrMapOvr>
    <a:masterClrMapping/>
  </p:clrMapOvr>
  <p:transition>
    <p:randomBa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020" y="207034"/>
            <a:ext cx="11068979" cy="46673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228251" y="6618976"/>
            <a:ext cx="963748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2F7EA-524D-BA41-B822-D220B0F8B002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71567" y="858253"/>
            <a:ext cx="11527405" cy="559869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2203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0ACB09F-DF74-4676-A901-0349AA5EA9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1758" y="-1"/>
            <a:ext cx="5320241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B0E64-377C-41C2-90F2-21E2A06CF9E3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prstGeom prst="rect">
            <a:avLst/>
          </a:prstGeom>
          <a:gradFill flip="none" rotWithShape="1">
            <a:gsLst>
              <a:gs pos="35000">
                <a:schemeClr val="accent2"/>
              </a:gs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3708C1-FAE4-41C4-9C35-5B3D98BECA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60" y="648393"/>
            <a:ext cx="5273052" cy="2336529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D1AD0-40FD-4DF1-BCA5-F106730BD3F8}"/>
              </a:ext>
            </a:extLst>
          </p:cNvPr>
          <p:cNvSpPr/>
          <p:nvPr userDrawn="1"/>
        </p:nvSpPr>
        <p:spPr>
          <a:xfrm>
            <a:off x="6416547" y="0"/>
            <a:ext cx="4552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AB639-D94A-4008-AEFD-81F1A79ED85B}"/>
              </a:ext>
            </a:extLst>
          </p:cNvPr>
          <p:cNvSpPr/>
          <p:nvPr userDrawn="1"/>
        </p:nvSpPr>
        <p:spPr>
          <a:xfrm>
            <a:off x="6221506" y="0"/>
            <a:ext cx="2374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E4346F0-7793-4B1C-B9F4-F6F5B8F672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60" y="3194799"/>
            <a:ext cx="5273052" cy="913043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20pt light bold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A9FC-B237-4C70-9045-7492E6B30D56}"/>
              </a:ext>
            </a:extLst>
          </p:cNvPr>
          <p:cNvSpPr/>
          <p:nvPr userDrawn="1"/>
        </p:nvSpPr>
        <p:spPr>
          <a:xfrm>
            <a:off x="6096000" y="-2"/>
            <a:ext cx="1255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hite Brand Logo">
            <a:extLst>
              <a:ext uri="{FF2B5EF4-FFF2-40B4-BE49-F238E27FC236}">
                <a16:creationId xmlns:a16="http://schemas.microsoft.com/office/drawing/2014/main" id="{72AD3812-35B4-4F8C-91E4-49B0D6EE1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3" y="6108042"/>
            <a:ext cx="2920535" cy="5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4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485" y="2"/>
            <a:ext cx="11076516" cy="6737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15B6-C9AE-6C48-AC2B-348B95EC983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MSFC-EV31-initials-YYYMMDD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929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485" y="1"/>
            <a:ext cx="11076516" cy="7015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485" y="984065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1115485" y="3885843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660394" y="984065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660394" y="3885843"/>
            <a:ext cx="5149100" cy="26193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400">
                <a:solidFill>
                  <a:srgbClr val="000000"/>
                </a:solidFill>
                <a:latin typeface="+mn-lt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+mn-lt"/>
                <a:cs typeface="Arial"/>
              </a:defRPr>
            </a:lvl2pPr>
            <a:lvl3pPr marL="285750" indent="-174625">
              <a:lnSpc>
                <a:spcPct val="100000"/>
              </a:lnSpc>
              <a:buClr>
                <a:schemeClr val="bg2"/>
              </a:buClr>
              <a:buFont typeface="Arial"/>
              <a:buChar char="•"/>
              <a:defRPr sz="1800">
                <a:solidFill>
                  <a:srgbClr val="000000"/>
                </a:solidFill>
                <a:latin typeface="+mn-lt"/>
                <a:cs typeface="Arial"/>
              </a:defRPr>
            </a:lvl3pPr>
            <a:lvl4pPr marL="401638" indent="0">
              <a:lnSpc>
                <a:spcPct val="100000"/>
              </a:lnSpc>
              <a:buClr>
                <a:srgbClr val="DD6016"/>
              </a:buClr>
              <a:buFontTx/>
              <a:buNone/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627063" indent="0">
              <a:lnSpc>
                <a:spcPct val="100000"/>
              </a:lnSpc>
              <a:buClr>
                <a:srgbClr val="DD6016"/>
              </a:buClr>
              <a:buFontTx/>
              <a:buNone/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1541760" y="6601098"/>
            <a:ext cx="650240" cy="2569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7BD0D69B-A150-8A4A-99F0-03F2CD774A30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MSFC-EV31-initials-YYYMMDD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082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142869" y="2125579"/>
            <a:ext cx="3541619" cy="2765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338018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2pPr>
            <a:lvl3pPr marL="566534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3pPr>
            <a:lvl4pPr marL="739512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4pPr>
            <a:lvl5pPr marL="922009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0990" y="2125579"/>
            <a:ext cx="7300677" cy="399799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30990" y="886317"/>
            <a:ext cx="11130305" cy="965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60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287338" indent="-287338">
              <a:lnSpc>
                <a:spcPct val="100000"/>
              </a:lnSpc>
              <a:buClr>
                <a:srgbClr val="DD6016"/>
              </a:buClr>
              <a:buFont typeface="Wingdings" charset="2"/>
              <a:buChar char="u"/>
              <a:defRPr sz="2000">
                <a:solidFill>
                  <a:srgbClr val="7F7F7F"/>
                </a:solidFill>
                <a:latin typeface="Century Gothic"/>
                <a:cs typeface="Century Gothic"/>
              </a:defRPr>
            </a:lvl3pPr>
            <a:lvl4pPr marL="512763" indent="-111125">
              <a:lnSpc>
                <a:spcPct val="100000"/>
              </a:lnSpc>
              <a:buClr>
                <a:srgbClr val="DD6016"/>
              </a:buClr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744538" indent="-117475">
              <a:lnSpc>
                <a:spcPct val="100000"/>
              </a:lnSpc>
              <a:buClr>
                <a:srgbClr val="DD6016"/>
              </a:buClr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Placeholder 4"/>
          <p:cNvSpPr>
            <a:spLocks noGrp="1"/>
          </p:cNvSpPr>
          <p:nvPr>
            <p:ph type="title"/>
          </p:nvPr>
        </p:nvSpPr>
        <p:spPr>
          <a:xfrm>
            <a:off x="1115485" y="1"/>
            <a:ext cx="11076516" cy="703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63411-B1C6-C14F-A831-0B8143EC1D9C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MSFC-EV31-initials-YYYMMDD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3574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9181" y="2062735"/>
            <a:ext cx="7501195" cy="40507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338018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2pPr>
            <a:lvl3pPr marL="566534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3pPr>
            <a:lvl4pPr marL="739512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4pPr>
            <a:lvl5pPr marL="922009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466341" y="1177675"/>
            <a:ext cx="3255567" cy="232946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49180" y="888920"/>
            <a:ext cx="11313139" cy="965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60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buClr>
                <a:srgbClr val="DD6016"/>
              </a:buClr>
              <a:buFontTx/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287338" indent="-287338">
              <a:lnSpc>
                <a:spcPct val="100000"/>
              </a:lnSpc>
              <a:buClr>
                <a:srgbClr val="DD6016"/>
              </a:buClr>
              <a:buFont typeface="Wingdings" charset="2"/>
              <a:buChar char="u"/>
              <a:defRPr sz="2000">
                <a:solidFill>
                  <a:srgbClr val="7F7F7F"/>
                </a:solidFill>
                <a:latin typeface="Century Gothic"/>
                <a:cs typeface="Century Gothic"/>
              </a:defRPr>
            </a:lvl3pPr>
            <a:lvl4pPr marL="512763" indent="-111125">
              <a:lnSpc>
                <a:spcPct val="100000"/>
              </a:lnSpc>
              <a:buClr>
                <a:srgbClr val="DD6016"/>
              </a:buClr>
              <a:defRPr sz="1800">
                <a:solidFill>
                  <a:srgbClr val="7F7F7F"/>
                </a:solidFill>
                <a:latin typeface="Century Gothic"/>
                <a:cs typeface="Century Gothic"/>
              </a:defRPr>
            </a:lvl4pPr>
            <a:lvl5pPr marL="744538" indent="-117475">
              <a:lnSpc>
                <a:spcPct val="100000"/>
              </a:lnSpc>
              <a:buClr>
                <a:srgbClr val="DD6016"/>
              </a:buClr>
              <a:defRPr sz="1400">
                <a:solidFill>
                  <a:srgbClr val="7F7F7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Placeholder 4"/>
          <p:cNvSpPr>
            <a:spLocks noGrp="1"/>
          </p:cNvSpPr>
          <p:nvPr>
            <p:ph type="title"/>
          </p:nvPr>
        </p:nvSpPr>
        <p:spPr>
          <a:xfrm>
            <a:off x="1114245" y="-24063"/>
            <a:ext cx="11077755" cy="70485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466341" y="3783995"/>
            <a:ext cx="3255567" cy="232946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D67D4-10C1-3F4E-AF69-BE3A2CA3596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MSFC-EV31-initials-YYYMMDD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56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Internal Cov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626533" y="3046413"/>
            <a:ext cx="11059584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300" b="1">
                <a:solidFill>
                  <a:srgbClr val="FFFFFF"/>
                </a:solidFill>
                <a:cs typeface="Arial" charset="0"/>
              </a:rPr>
              <a:t>SPACE LAUNCH SYSTEM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" y="376238"/>
            <a:ext cx="2940051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6" tIns="34273" rIns="68546" bIns="34273"/>
          <a:lstStyle/>
          <a:p>
            <a:r>
              <a:rPr lang="en-US" sz="525">
                <a:solidFill>
                  <a:srgbClr val="F8F8F8"/>
                </a:solidFill>
              </a:rPr>
              <a:t>National Aeronautics and Space Administration</a:t>
            </a:r>
            <a:endParaRPr lang="en-US" sz="1350">
              <a:solidFill>
                <a:srgbClr val="F8F8F8"/>
              </a:solidFill>
            </a:endParaRP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3" y="6610350"/>
            <a:ext cx="1648884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25">
                <a:solidFill>
                  <a:srgbClr val="000000"/>
                </a:solidFill>
                <a:cs typeface="Arial" charset="0"/>
              </a:rPr>
              <a:t>www.nasa.gov/sls</a:t>
            </a:r>
          </a:p>
        </p:txBody>
      </p:sp>
      <p:pic>
        <p:nvPicPr>
          <p:cNvPr id="38" name="Picture 12" descr="NASA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369" y="130175"/>
            <a:ext cx="10350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 descr="slsmark_colo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0387" y="6408743"/>
            <a:ext cx="749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559984" y="2941642"/>
            <a:ext cx="137569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750">
                <a:solidFill>
                  <a:srgbClr val="FFFFFF"/>
                </a:solidFill>
              </a:rPr>
              <a:t>5 . . . 4 . . . 3 . . . 2 . . . 1 . . .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53299" y="4413084"/>
            <a:ext cx="9338703" cy="86995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buNone/>
              <a:defRPr sz="2625" b="1" i="0">
                <a:solidFill>
                  <a:srgbClr val="DD6016"/>
                </a:solidFill>
                <a:latin typeface="Arial"/>
                <a:cs typeface="Arial"/>
              </a:defRPr>
            </a:lvl1pPr>
            <a:lvl2pPr marL="253514" indent="0">
              <a:buNone/>
              <a:defRPr/>
            </a:lvl2pPr>
            <a:lvl3pPr marL="424901" indent="0">
              <a:buNone/>
              <a:defRPr/>
            </a:lvl3pPr>
            <a:lvl4pPr marL="554634" indent="0">
              <a:buNone/>
              <a:defRPr/>
            </a:lvl4pPr>
            <a:lvl5pPr marL="69150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529843" y="5833154"/>
            <a:ext cx="5317288" cy="461665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r">
              <a:buFontTx/>
              <a:buNone/>
              <a:defRPr sz="1350">
                <a:latin typeface="Arial"/>
              </a:defRPr>
            </a:lvl1pPr>
            <a:lvl2pPr marL="253603" indent="0" algn="r">
              <a:buNone/>
              <a:defRPr sz="1050">
                <a:latin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8067233" y="3845231"/>
            <a:ext cx="37798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FontTx/>
              <a:buNone/>
              <a:defRPr lang="en-US" sz="1050" kern="1200" smtClean="0">
                <a:latin typeface="Arial"/>
                <a:ea typeface="+mn-ea"/>
                <a:cs typeface="Arial"/>
              </a:defRPr>
            </a:lvl1pPr>
            <a:lvl2pPr>
              <a:defRPr lang="en-US" sz="1350" kern="1200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350" kern="12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350" kern="12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350" kern="12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933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Agenda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 marL="0" indent="-540000">
              <a:buFont typeface="+mj-lt"/>
              <a:buAutoNum type="arabicPeriod"/>
              <a:defRPr b="1"/>
            </a:lvl1pPr>
            <a:lvl2pPr marL="720000" indent="-540000">
              <a:buFont typeface="+mj-lt"/>
              <a:buAutoNum type="arabicPeriod"/>
              <a:defRPr/>
            </a:lvl2pPr>
            <a:lvl3pPr marL="1080000" indent="-540000">
              <a:buFont typeface="+mj-lt"/>
              <a:buAutoNum type="arabicPeriod"/>
              <a:defRPr/>
            </a:lvl3pPr>
            <a:lvl4pPr marL="1440000" indent="-540000">
              <a:buFont typeface="+mj-lt"/>
              <a:buAutoNum type="arabicPeriod"/>
              <a:defRPr/>
            </a:lvl4pPr>
            <a:lvl5pPr marL="1800000" indent="-54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Numbered list, 24pt bold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C72B8-85D1-40F1-943D-22DB1FC9F4C8}"/>
              </a:ext>
            </a:extLst>
          </p:cNvPr>
          <p:cNvCxnSpPr>
            <a:cxnSpLocks/>
          </p:cNvCxnSpPr>
          <p:nvPr userDrawn="1"/>
        </p:nvCxnSpPr>
        <p:spPr>
          <a:xfrm>
            <a:off x="319723" y="6217920"/>
            <a:ext cx="1152175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0E0A3-7E1C-4F4B-88E7-35BC3735BF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anchor="b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3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with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0CA5C3B-9F6B-4202-B039-5D95C6E9D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400" y="6294688"/>
            <a:ext cx="781674" cy="274320"/>
          </a:xfrm>
        </p:spPr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9EF7E6-ED89-4012-A161-4364F61EF861}"/>
              </a:ext>
            </a:extLst>
          </p:cNvPr>
          <p:cNvSpPr/>
          <p:nvPr userDrawn="1"/>
        </p:nvSpPr>
        <p:spPr>
          <a:xfrm>
            <a:off x="0" y="0"/>
            <a:ext cx="182880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EA9D34-614F-429C-8293-489530E2C409}"/>
              </a:ext>
            </a:extLst>
          </p:cNvPr>
          <p:cNvSpPr/>
          <p:nvPr userDrawn="1"/>
        </p:nvSpPr>
        <p:spPr>
          <a:xfrm>
            <a:off x="8791401" y="-2"/>
            <a:ext cx="182880" cy="68580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EA16F1-E28F-4FA4-A588-D6E291DF16FC}"/>
              </a:ext>
            </a:extLst>
          </p:cNvPr>
          <p:cNvSpPr/>
          <p:nvPr userDrawn="1"/>
        </p:nvSpPr>
        <p:spPr>
          <a:xfrm>
            <a:off x="8937567" y="-2"/>
            <a:ext cx="3254433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071FC40-586F-453E-B70F-90860DD80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00" y="486795"/>
            <a:ext cx="7169727" cy="64008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Agenda	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8A73B0E-3095-4C8D-B9EA-24219C1B3A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400" y="1622657"/>
            <a:ext cx="7170046" cy="1441424"/>
          </a:xfrm>
        </p:spPr>
        <p:txBody>
          <a:bodyPr/>
          <a:lstStyle>
            <a:lvl1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 sz="2000" b="0">
                <a:solidFill>
                  <a:schemeClr val="tx2"/>
                </a:solidFill>
              </a:defRPr>
            </a:lvl1pPr>
            <a:lvl2pPr marL="360000" indent="0">
              <a:buFontTx/>
              <a:buNone/>
              <a:defRPr/>
            </a:lvl2pPr>
            <a:lvl3pPr marL="1080000" indent="-360000">
              <a:buFont typeface="+mj-lt"/>
              <a:buAutoNum type="arabicPeriod"/>
              <a:defRPr/>
            </a:lvl3pPr>
            <a:lvl4pPr marL="1440000" indent="-360000">
              <a:buFont typeface="+mj-lt"/>
              <a:buAutoNum type="arabicPeriod"/>
              <a:defRPr/>
            </a:lvl4pPr>
            <a:lvl5pPr marL="180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85C7F59-FD05-4CF7-B2E4-68F30B0EF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400" y="3153351"/>
            <a:ext cx="7170046" cy="408156"/>
          </a:xfrm>
        </p:spPr>
        <p:txBody>
          <a:bodyPr anchor="ctr"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360000" indent="0">
              <a:buFontTx/>
              <a:buNone/>
              <a:defRPr/>
            </a:lvl2pPr>
            <a:lvl3pPr marL="1080000" indent="-360000">
              <a:buFont typeface="+mj-lt"/>
              <a:buAutoNum type="arabicPeriod"/>
              <a:defRPr/>
            </a:lvl3pPr>
            <a:lvl4pPr marL="1440000" indent="-360000">
              <a:buFont typeface="+mj-lt"/>
              <a:buAutoNum type="arabicPeriod"/>
              <a:defRPr/>
            </a:lvl4pPr>
            <a:lvl5pPr marL="180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AB6047A-B279-48F5-BCF0-B5B839236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400" y="3618293"/>
            <a:ext cx="7170046" cy="1441424"/>
          </a:xfrm>
        </p:spPr>
        <p:txBody>
          <a:bodyPr/>
          <a:lstStyle>
            <a:lvl1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 sz="2000" b="0">
                <a:solidFill>
                  <a:schemeClr val="tx2"/>
                </a:solidFill>
              </a:defRPr>
            </a:lvl1pPr>
            <a:lvl2pPr marL="360000" indent="0">
              <a:buFontTx/>
              <a:buNone/>
              <a:defRPr/>
            </a:lvl2pPr>
            <a:lvl3pPr marL="1080000" indent="-360000">
              <a:buFont typeface="+mj-lt"/>
              <a:buAutoNum type="arabicPeriod"/>
              <a:defRPr/>
            </a:lvl3pPr>
            <a:lvl4pPr marL="1440000" indent="-360000">
              <a:buFont typeface="+mj-lt"/>
              <a:buAutoNum type="arabicPeriod"/>
              <a:defRPr/>
            </a:lvl4pPr>
            <a:lvl5pPr marL="180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4D8CF55-A341-4437-A206-F440861F3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400" y="1156404"/>
            <a:ext cx="7170046" cy="408156"/>
          </a:xfrm>
        </p:spPr>
        <p:txBody>
          <a:bodyPr anchor="ctr"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  <a:lvl2pPr marL="360000" indent="0">
              <a:buFontTx/>
              <a:buNone/>
              <a:defRPr/>
            </a:lvl2pPr>
            <a:lvl3pPr marL="1080000" indent="-360000">
              <a:buFont typeface="+mj-lt"/>
              <a:buAutoNum type="arabicPeriod"/>
              <a:defRPr/>
            </a:lvl3pPr>
            <a:lvl4pPr marL="1440000" indent="-360000">
              <a:buFont typeface="+mj-lt"/>
              <a:buAutoNum type="arabicPeriod"/>
              <a:defRPr/>
            </a:lvl4pPr>
            <a:lvl5pPr marL="180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13F987-6260-4F87-933E-B4764172DB90}"/>
              </a:ext>
            </a:extLst>
          </p:cNvPr>
          <p:cNvCxnSpPr>
            <a:cxnSpLocks/>
          </p:cNvCxnSpPr>
          <p:nvPr userDrawn="1"/>
        </p:nvCxnSpPr>
        <p:spPr>
          <a:xfrm>
            <a:off x="320400" y="1118813"/>
            <a:ext cx="7670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628149-5F9A-4578-A2EB-E6BE027D2B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937566" y="6309360"/>
            <a:ext cx="290391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ertic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378AA-48D0-49EA-BE9B-95BC597EFC4C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0694A96-8A71-4000-801D-0C9FDF81A8E4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3F560-8A27-4E5A-89A0-2EA8337783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3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E55D3CB-3EEB-4412-810A-A59252929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" y="486795"/>
            <a:ext cx="6600851" cy="6400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58CCBFE-B989-483B-813D-9A15326BA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</p:spPr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9D24B9-4796-49B4-980A-75F37C7A865C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B9C9B6-9105-44E9-8ED3-C0B6E4C0D9D1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99D4D2-2BE3-47A7-BFF4-1F8D88529B21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AAA8DB-2B87-48FB-B8D5-40F305D2F5E3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A263743D-4F08-4FF1-8A5C-B151E8CD2F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9630" y="0"/>
            <a:ext cx="4382370" cy="68527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B99A9-DFEC-44B6-A1F6-96D60929641D}"/>
              </a:ext>
            </a:extLst>
          </p:cNvPr>
          <p:cNvSpPr/>
          <p:nvPr userDrawn="1"/>
        </p:nvSpPr>
        <p:spPr>
          <a:xfrm>
            <a:off x="7528906" y="-2"/>
            <a:ext cx="28072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9C52D4-2AF7-4B2A-8689-A5BFD89C455A}"/>
              </a:ext>
            </a:extLst>
          </p:cNvPr>
          <p:cNvSpPr/>
          <p:nvPr userDrawn="1"/>
        </p:nvSpPr>
        <p:spPr>
          <a:xfrm>
            <a:off x="7096914" y="0"/>
            <a:ext cx="139920" cy="6856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7B5764-A5A9-4F77-B619-F2AF93C9910C}"/>
              </a:ext>
            </a:extLst>
          </p:cNvPr>
          <p:cNvSpPr/>
          <p:nvPr userDrawn="1"/>
        </p:nvSpPr>
        <p:spPr>
          <a:xfrm>
            <a:off x="7236834" y="0"/>
            <a:ext cx="292072" cy="6854885"/>
          </a:xfrm>
          <a:prstGeom prst="rect">
            <a:avLst/>
          </a:prstGeom>
          <a:gradFill flip="none" rotWithShape="1">
            <a:gsLst>
              <a:gs pos="27000">
                <a:schemeClr val="accent2"/>
              </a:gs>
              <a:gs pos="7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F24A0AA-75B6-4490-8CAE-9266AF46BBF3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19723" y="1243013"/>
            <a:ext cx="6601168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F3BE9A-433B-460D-9A60-B18A812D6F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809630" y="6309360"/>
            <a:ext cx="4031850" cy="274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2825ED-BD95-4865-80A8-E985D903046C}"/>
              </a:ext>
            </a:extLst>
          </p:cNvPr>
          <p:cNvCxnSpPr/>
          <p:nvPr userDrawn="1"/>
        </p:nvCxnSpPr>
        <p:spPr>
          <a:xfrm>
            <a:off x="320040" y="6225063"/>
            <a:ext cx="1152144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1FC581-7E66-49BE-A3EE-3849BA1FB102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9588DC-1240-48A3-A5C9-AFBE12817D3E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B22385-DF46-4DEF-A5DB-8932AE37139D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CEA7A1-C6F2-4F5E-994D-F17EC57B82E5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D18843A-3A80-4FB0-A255-076B721EC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5649277" cy="493553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15B235D-3361-4435-9AAA-F81E642CB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760" y="1243013"/>
            <a:ext cx="5760720" cy="493553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E05D0FB-8EB4-4F63-8E46-9A4CBC80D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DFB40B-33EE-48B9-9069-BBC4C74B69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65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20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7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9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0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0" r:id="rId3"/>
    <p:sldLayoutId id="214748393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BE41F-8FAB-4D1E-87BF-CB1E7874C3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D7E26C-23B0-46B0-911D-ED6600B45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25175-D2AC-4F8F-8C3E-2FDFF261B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6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E753F5-F7DC-4531-B9A2-DD9849029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3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CEC03-6895-40D7-A8B0-8FDC2E98A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4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D6957C-4FEE-43A7-8AB0-EBADACA58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9" r:id="rId2"/>
    <p:sldLayoutId id="2147484090" r:id="rId3"/>
    <p:sldLayoutId id="214748408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E43CE4-7449-4D5F-977D-5EEECAEF3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8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BE41F-8FAB-4D1E-87BF-CB1E7874C3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D7E26C-23B0-46B0-911D-ED6600B45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2F85F-E42F-4BA5-8AD8-6E1FDC051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4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798" r:id="rId2"/>
    <p:sldLayoutId id="214748391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Jacobs Chronos Light" panose="020B0403030503030204" pitchFamily="34" charset="0"/>
                <a:cs typeface="Jacobs Chronos Light" panose="020B0403030503030204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0BFFA-0E3E-4DD9-AA2D-BF95625B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9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EC0B44-6FD7-4147-BC50-A9425F2CB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71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bg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B9D1717-5174-46E8-AD1C-2ACF52ADCAAD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</a:t>
            </a:r>
            <a:fld id="{9FEEAF66-6FF2-4E01-B6F9-FBBA4C4091BF}" type="datetime1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19/05/2023</a:t>
            </a:fld>
            <a:endParaRPr kumimoji="0" lang="en-A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04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7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9DB7F-5371-4A55-8154-ED6EDB4EA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0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8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6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20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286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576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864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1152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44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C0B3E-E0A3-4276-95BE-030C8CF7F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s_Readiness Assessment_Slides_021015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"/>
            <a:ext cx="12192000" cy="6856475"/>
          </a:xfrm>
          <a:prstGeom prst="rect">
            <a:avLst/>
          </a:prstGeom>
        </p:spPr>
      </p:pic>
      <p:pic>
        <p:nvPicPr>
          <p:cNvPr id="1027" name="Picture 11" descr="slsmark_color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1" y="6513514"/>
            <a:ext cx="62441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"/>
          <p:cNvSpPr txBox="1">
            <a:spLocks noChangeArrowheads="1"/>
          </p:cNvSpPr>
          <p:nvPr userDrawn="1"/>
        </p:nvSpPr>
        <p:spPr bwMode="auto">
          <a:xfrm>
            <a:off x="2175934" y="6610350"/>
            <a:ext cx="164676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700" dirty="0" err="1">
                <a:solidFill>
                  <a:schemeClr val="bg2"/>
                </a:solidFill>
                <a:cs typeface="Arial" charset="0"/>
              </a:rPr>
              <a:t>www.nasa.gov</a:t>
            </a:r>
            <a:r>
              <a:rPr lang="en-US" sz="700" dirty="0">
                <a:solidFill>
                  <a:schemeClr val="bg2"/>
                </a:solidFill>
                <a:cs typeface="Arial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cs typeface="Arial" charset="0"/>
              </a:rPr>
              <a:t>sls</a:t>
            </a:r>
            <a:endParaRPr lang="en-US" sz="7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28251" y="6610350"/>
            <a:ext cx="963748" cy="247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071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44DE41B-4060-5F44-A528-F39711401C7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1030" name="Title Placeholder 4"/>
          <p:cNvSpPr>
            <a:spLocks noGrp="1"/>
          </p:cNvSpPr>
          <p:nvPr>
            <p:ph type="title"/>
          </p:nvPr>
        </p:nvSpPr>
        <p:spPr bwMode="auto">
          <a:xfrm>
            <a:off x="1123952" y="7939"/>
            <a:ext cx="11068049" cy="66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1" name="Picture 6" descr="SLS color Internal PPT mark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4" y="6515100"/>
            <a:ext cx="6180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0793" y="6621525"/>
            <a:ext cx="4147457" cy="242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6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</p:sldLayoutIdLst>
  <p:transition spd="slow"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/>
          <a:ea typeface="ＭＳ Ｐゴシック" pitchFamily="-108" charset="-128"/>
          <a:cs typeface="Century Gothic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5pPr>
      <a:lvl6pPr marL="410144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6pPr>
      <a:lvl7pPr marL="820289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7pPr>
      <a:lvl8pPr marL="1230433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8pPr>
      <a:lvl9pPr marL="1640577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9pPr>
    </p:titleStyle>
    <p:bodyStyle>
      <a:lvl1pPr marL="336550" indent="-336550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SzPct val="100000"/>
        <a:buFont typeface="Wingdings" charset="0"/>
        <a:buChar char="u"/>
        <a:defRPr sz="2000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454025" indent="-115888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Arial" charset="0"/>
        <a:buChar char="•"/>
        <a:defRPr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677863" indent="-111125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SzPct val="90000"/>
        <a:buFont typeface="Lucida Grande" charset="0"/>
        <a:buChar char="‒"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850900" indent="-111125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Arial" charset="0"/>
        <a:buChar char="•"/>
        <a:defRPr sz="1400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038225" indent="-115888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Lucida Grande" charset="0"/>
        <a:buChar char="‒"/>
        <a:defRPr sz="12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2466564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6pPr>
      <a:lvl7pPr marL="287670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7pPr>
      <a:lvl8pPr marL="3286853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8pPr>
      <a:lvl9pPr marL="369699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4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289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433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577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721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866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01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15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s_Readiness Assessment_Slides_02101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"/>
            <a:ext cx="12192000" cy="6856475"/>
          </a:xfrm>
          <a:prstGeom prst="rect">
            <a:avLst/>
          </a:prstGeom>
        </p:spPr>
      </p:pic>
      <p:pic>
        <p:nvPicPr>
          <p:cNvPr id="1027" name="Picture 11" descr="slsmark_color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1" y="6513514"/>
            <a:ext cx="62441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2175934" y="6610350"/>
            <a:ext cx="164676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700" dirty="0" err="1">
                <a:solidFill>
                  <a:schemeClr val="bg2"/>
                </a:solidFill>
                <a:cs typeface="Arial" charset="0"/>
              </a:rPr>
              <a:t>www.nasa.gov</a:t>
            </a:r>
            <a:r>
              <a:rPr lang="en-US" sz="700" dirty="0">
                <a:solidFill>
                  <a:schemeClr val="bg2"/>
                </a:solidFill>
                <a:cs typeface="Arial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cs typeface="Arial" charset="0"/>
              </a:rPr>
              <a:t>sls</a:t>
            </a:r>
            <a:endParaRPr lang="en-US" sz="7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28251" y="6610350"/>
            <a:ext cx="963748" cy="247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071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44DE41B-4060-5F44-A528-F39711401C76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 dirty="0">
              <a:cs typeface="+mn-cs"/>
            </a:endParaRPr>
          </a:p>
        </p:txBody>
      </p:sp>
      <p:sp>
        <p:nvSpPr>
          <p:cNvPr id="1030" name="Title Placeholder 4"/>
          <p:cNvSpPr>
            <a:spLocks noGrp="1"/>
          </p:cNvSpPr>
          <p:nvPr>
            <p:ph type="title"/>
          </p:nvPr>
        </p:nvSpPr>
        <p:spPr bwMode="auto">
          <a:xfrm>
            <a:off x="1123952" y="7939"/>
            <a:ext cx="11068049" cy="66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1" name="Picture 6" descr="SLS color Internal PPT mark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4" y="6515100"/>
            <a:ext cx="6180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0793" y="6621525"/>
            <a:ext cx="4147457" cy="242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MSFC-EV31-initials-YYYMMDD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57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</p:sldLayoutIdLst>
  <p:transition spd="slow"/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/>
          <a:ea typeface="ＭＳ Ｐゴシック" pitchFamily="-108" charset="-128"/>
          <a:cs typeface="Century Gothic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Century Gothic" charset="0"/>
          <a:ea typeface="ＭＳ Ｐゴシック" pitchFamily="-108" charset="-128"/>
          <a:cs typeface="ＭＳ Ｐゴシック" pitchFamily="-108" charset="-128"/>
        </a:defRPr>
      </a:lvl5pPr>
      <a:lvl6pPr marL="410144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6pPr>
      <a:lvl7pPr marL="820289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7pPr>
      <a:lvl8pPr marL="1230433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8pPr>
      <a:lvl9pPr marL="1640577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9pPr>
    </p:titleStyle>
    <p:bodyStyle>
      <a:lvl1pPr marL="336550" indent="-336550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SzPct val="100000"/>
        <a:buFont typeface="Wingdings" charset="0"/>
        <a:buChar char="u"/>
        <a:defRPr sz="2000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454025" indent="-115888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Arial" charset="0"/>
        <a:buChar char="•"/>
        <a:defRPr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677863" indent="-111125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SzPct val="90000"/>
        <a:buFont typeface="Lucida Grande" charset="0"/>
        <a:buChar char="‒"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850900" indent="-111125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Arial" charset="0"/>
        <a:buChar char="•"/>
        <a:defRPr sz="1400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038225" indent="-115888" algn="l" rtl="0" eaLnBrk="0" fontAlgn="base" hangingPunct="0">
        <a:spcBef>
          <a:spcPct val="0"/>
        </a:spcBef>
        <a:spcAft>
          <a:spcPct val="0"/>
        </a:spcAft>
        <a:buClr>
          <a:srgbClr val="F68B00"/>
        </a:buClr>
        <a:buFont typeface="Lucida Grande" charset="0"/>
        <a:buChar char="‒"/>
        <a:defRPr sz="12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2466564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6pPr>
      <a:lvl7pPr marL="287670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7pPr>
      <a:lvl8pPr marL="3286853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8pPr>
      <a:lvl9pPr marL="369699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4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289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433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577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721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866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01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15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21FB70-FB37-4C77-810E-042D4910F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8F261-AD73-4EE3-8FB6-1C49161D4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7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08591-70BC-4ACD-9FC3-8B4E381D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A42193-4B53-4C86-9E8D-4CF53FA72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8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F6A454-6E97-4F30-88BE-ECC9AD264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469F94-B88E-4A4D-9DF0-809BFC7BB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0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B02869-ABA5-485D-9445-8930DAD3A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7269480" y="6309360"/>
            <a:ext cx="4572000" cy="274320"/>
          </a:xfrm>
          <a:prstGeom prst="rect">
            <a:avLst/>
          </a:prstGeom>
        </p:spPr>
        <p:txBody>
          <a:bodyPr vert="horz" lIns="91440" tIns="4572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75BFCA-BE00-49F2-BB74-8D2BE0BEA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6542" y="4249639"/>
            <a:ext cx="7004027" cy="869950"/>
          </a:xfrm>
        </p:spPr>
        <p:txBody>
          <a:bodyPr/>
          <a:lstStyle/>
          <a:p>
            <a:pPr algn="r"/>
            <a:r>
              <a:rPr lang="en-US" dirty="0"/>
              <a:t>Day of Launch Loads for Artemis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D6533-ED79-4588-B078-B8AD46998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2603" y="5543148"/>
            <a:ext cx="3987966" cy="5078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Jayme Allgood/EV31/ESSCA/DCI</a:t>
            </a:r>
          </a:p>
          <a:p>
            <a:r>
              <a:rPr lang="en-US">
                <a:solidFill>
                  <a:schemeClr val="bg1"/>
                </a:solidFill>
              </a:rPr>
              <a:t>Austin Decker/EV31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6E322-447B-405B-90BE-5931C8AF91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0670" y="3807027"/>
            <a:ext cx="3779899" cy="2539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389027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42C4E8-06AA-EA74-19DC-E53DC393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Load Indicators (CLI) and Launch Availability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95A75-13C0-8FAD-AA1D-B682C8EA1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9953281" cy="4935537"/>
          </a:xfrm>
        </p:spPr>
        <p:txBody>
          <a:bodyPr/>
          <a:lstStyle/>
          <a:p>
            <a:r>
              <a:rPr lang="en-US" sz="2000" dirty="0"/>
              <a:t>Critical Load Indicators (CLI): A set of integrated vehicle load recovery items and associated redlines provided by the elements and programs to protect their hardware</a:t>
            </a:r>
          </a:p>
          <a:p>
            <a:pPr lvl="1"/>
            <a:r>
              <a:rPr lang="en-US" sz="2000" dirty="0"/>
              <a:t>Artemis I: 78 general load types, represented by 190 recovery items</a:t>
            </a:r>
          </a:p>
          <a:p>
            <a:pPr lvl="1"/>
            <a:r>
              <a:rPr lang="en-US" sz="2000" dirty="0"/>
              <a:t>DOL loads team worked with Orion/Booster/Stages/SPIE to refine the list of CLI over the course of a few years</a:t>
            </a:r>
          </a:p>
          <a:p>
            <a:endParaRPr lang="en-US" sz="2000" dirty="0"/>
          </a:p>
          <a:p>
            <a:r>
              <a:rPr lang="en-US" sz="2000" dirty="0"/>
              <a:t>Launch availability: Prediction of the percentage of launch attempts that would be “go”, based upon Monte Carlo check case simulations</a:t>
            </a:r>
          </a:p>
          <a:p>
            <a:pPr lvl="1"/>
            <a:r>
              <a:rPr lang="en-US" sz="2000" dirty="0"/>
              <a:t>Final Artemis I DOLILU launch availability predictions, with both loads and trajectory constraints, was ~96% for winter and 99% for summer seasons</a:t>
            </a:r>
          </a:p>
          <a:p>
            <a:pPr lvl="1"/>
            <a:r>
              <a:rPr lang="en-US" sz="2000" dirty="0"/>
              <a:t>Results presented to SLS Chief Engineer and Joint Integrated Control Board (JICB)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CBAB7B-1CC0-FCCC-63BF-F5E8452B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984" y="1243013"/>
            <a:ext cx="1365622" cy="4700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F0A2F-FDA8-6765-E571-05241A62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3992699" y="4852555"/>
            <a:ext cx="4176122" cy="13259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9826D-DC59-34C8-43AC-4FD8100C55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860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D689-C1C8-8B8F-0816-34A86862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I Launch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FC863-E87A-9BED-15A7-969CE10A9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1F40A-A795-F85C-CB19-49E030DC8A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7088783" cy="4935537"/>
          </a:xfrm>
        </p:spPr>
        <p:txBody>
          <a:bodyPr/>
          <a:lstStyle/>
          <a:p>
            <a:r>
              <a:rPr lang="en-US" sz="1800" dirty="0"/>
              <a:t>Leading up to launch, the SLS DOL loads team participated in &gt;30 simulations/tests. This made the launch support feel very routine.</a:t>
            </a:r>
          </a:p>
          <a:p>
            <a:r>
              <a:rPr lang="en-US" sz="1800" dirty="0"/>
              <a:t>DOL-VLI was operated from the Huntsville Operations Support Center (HOSC).</a:t>
            </a:r>
          </a:p>
          <a:p>
            <a:r>
              <a:rPr lang="en-US" sz="1800" dirty="0"/>
              <a:t>For the Artemis I launch (11/16/22, 12:47am CST), DOL-VLI was utilized to assess loads for winds measured leading up to launch.</a:t>
            </a:r>
          </a:p>
          <a:p>
            <a:pPr lvl="1"/>
            <a:r>
              <a:rPr lang="en-US" sz="1600" dirty="0"/>
              <a:t>Cycle A – 11/14/22, 6:34pm CST</a:t>
            </a:r>
          </a:p>
          <a:p>
            <a:pPr lvl="1"/>
            <a:r>
              <a:rPr lang="en-US" sz="1600" dirty="0"/>
              <a:t>Cycle B – 11/15/22, 7:04pm CST</a:t>
            </a:r>
          </a:p>
          <a:p>
            <a:pPr lvl="1"/>
            <a:r>
              <a:rPr lang="en-US" sz="1600" dirty="0"/>
              <a:t>Cycle C – 11/15/22, 9:04pm CST</a:t>
            </a:r>
          </a:p>
          <a:p>
            <a:pPr lvl="1"/>
            <a:r>
              <a:rPr lang="en-US" sz="1600" dirty="0"/>
              <a:t>Cycle D – 11/15/22, 10:34pm CST</a:t>
            </a:r>
          </a:p>
          <a:p>
            <a:pPr lvl="1"/>
            <a:r>
              <a:rPr lang="en-US" sz="1600" dirty="0"/>
              <a:t>Cycle E – 11/15/22, 11:19pm CST</a:t>
            </a:r>
          </a:p>
          <a:p>
            <a:pPr lvl="1"/>
            <a:r>
              <a:rPr lang="en-US" sz="1600" dirty="0"/>
              <a:t>Cycle F – 11/16/22, 12:04am CST</a:t>
            </a:r>
          </a:p>
          <a:p>
            <a:r>
              <a:rPr lang="en-US" sz="1800" dirty="0"/>
              <a:t>For all cycles, the CLI were within their redlines, and therefore DOL-VLI was “go”.</a:t>
            </a:r>
          </a:p>
          <a:p>
            <a:r>
              <a:rPr lang="en-US" sz="1800" dirty="0"/>
              <a:t>DOL-VLI’s percent margin results matched FOD’s results within the defined 3% tolerance and supported the overall DOLILU “go” recommendation that was provided to the Flight Director. </a:t>
            </a:r>
          </a:p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E194A9-0F23-53D7-EA1F-9B8336600356}"/>
              </a:ext>
            </a:extLst>
          </p:cNvPr>
          <p:cNvGrpSpPr/>
          <p:nvPr/>
        </p:nvGrpSpPr>
        <p:grpSpPr>
          <a:xfrm>
            <a:off x="7725828" y="1534466"/>
            <a:ext cx="4295738" cy="3789068"/>
            <a:chOff x="7707167" y="1464906"/>
            <a:chExt cx="4295738" cy="3789068"/>
          </a:xfrm>
        </p:grpSpPr>
        <p:pic>
          <p:nvPicPr>
            <p:cNvPr id="7" name="Picture 6" descr="A rocket taking off from a launchpad&#10;&#10;Description automatically generated with medium confidence">
              <a:extLst>
                <a:ext uri="{FF2B5EF4-FFF2-40B4-BE49-F238E27FC236}">
                  <a16:creationId xmlns:a16="http://schemas.microsoft.com/office/drawing/2014/main" id="{84B59DAF-091A-B45E-9F94-FC61C83C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167" y="1464906"/>
              <a:ext cx="4295738" cy="35736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43BF22-A743-017C-EC10-8DC2CAD04E00}"/>
                </a:ext>
              </a:extLst>
            </p:cNvPr>
            <p:cNvSpPr txBox="1"/>
            <p:nvPr/>
          </p:nvSpPr>
          <p:spPr>
            <a:xfrm>
              <a:off x="9931509" y="5038530"/>
              <a:ext cx="20713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/>
                <a:t>Photo: NASA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16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CF39-2D14-414C-A628-51F4830A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Post-Launch DOL-VLI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6E293-80FF-CAC3-5544-091D0BF52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7A00F-F08E-0EF2-BCA8-62A453B69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4" y="1243013"/>
            <a:ext cx="6869642" cy="4935537"/>
          </a:xfrm>
        </p:spPr>
        <p:txBody>
          <a:bodyPr/>
          <a:lstStyle/>
          <a:p>
            <a:r>
              <a:rPr lang="en-US" sz="2000" dirty="0"/>
              <a:t>As a first step in EV31’s Artemis I reconstruction efforts, DOL-VLI has been executed using a post-flight MAVDOL trajectory which utilizes winds measured at the time of flight.</a:t>
            </a:r>
          </a:p>
          <a:p>
            <a:pPr lvl="1"/>
            <a:r>
              <a:rPr lang="en-US" sz="2000" dirty="0"/>
              <a:t>Removed the lack of wind persistence increment since winds were measured at launch time</a:t>
            </a:r>
          </a:p>
          <a:p>
            <a:r>
              <a:rPr lang="en-US" sz="2000" dirty="0"/>
              <a:t>Combined, total ascent loads were produced, and results were as-expected:</a:t>
            </a:r>
          </a:p>
          <a:p>
            <a:pPr lvl="1"/>
            <a:r>
              <a:rPr lang="en-US" sz="2000" dirty="0"/>
              <a:t>For primary y- and z-moment section loads, launch time results were well within the bounds of FRAC (which is the final Artemis I load cycle). </a:t>
            </a:r>
          </a:p>
          <a:p>
            <a:pPr lvl="1"/>
            <a:r>
              <a:rPr lang="en-US" sz="2000" dirty="0"/>
              <a:t>Results were generally a little lower than the loads produced during the DOLILU cycles, likely because of the 3-sigma LOWP increment used during DOLILU to cover for wind changes.</a:t>
            </a:r>
          </a:p>
          <a:p>
            <a:endParaRPr lang="en-US" sz="2000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FAEDC0B-D00F-460B-A24A-AA8A6629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84" y="1572270"/>
            <a:ext cx="4630234" cy="35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3E8D7-43E6-EBA8-9A0D-05D47BEC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EA726-0FF9-638F-3085-06575571DB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SLS Day of Launch loads task has been an exciting and multi-faceted project over past </a:t>
            </a:r>
            <a:r>
              <a:rPr lang="en-US"/>
              <a:t>several years:</a:t>
            </a:r>
            <a:endParaRPr lang="en-US" dirty="0"/>
          </a:p>
          <a:p>
            <a:pPr lvl="1"/>
            <a:r>
              <a:rPr lang="en-US" dirty="0"/>
              <a:t>Methodology development</a:t>
            </a:r>
          </a:p>
          <a:p>
            <a:pPr lvl="1"/>
            <a:r>
              <a:rPr lang="en-US" dirty="0"/>
              <a:t>Software development</a:t>
            </a:r>
          </a:p>
          <a:p>
            <a:pPr lvl="1"/>
            <a:r>
              <a:rPr lang="en-US" dirty="0"/>
              <a:t>Software testing and certification activities</a:t>
            </a:r>
          </a:p>
          <a:p>
            <a:pPr lvl="1"/>
            <a:r>
              <a:rPr lang="en-US" dirty="0"/>
              <a:t>Operator training </a:t>
            </a:r>
          </a:p>
          <a:p>
            <a:pPr lvl="1"/>
            <a:r>
              <a:rPr lang="en-US" dirty="0"/>
              <a:t>DOL simulation participation</a:t>
            </a:r>
          </a:p>
          <a:p>
            <a:pPr lvl="1"/>
            <a:r>
              <a:rPr lang="en-US" dirty="0"/>
              <a:t>Launch support</a:t>
            </a:r>
          </a:p>
          <a:p>
            <a:pPr lvl="1"/>
            <a:r>
              <a:rPr lang="en-US" dirty="0"/>
              <a:t>First-look flight results</a:t>
            </a:r>
          </a:p>
          <a:p>
            <a:endParaRPr lang="en-US" dirty="0"/>
          </a:p>
          <a:p>
            <a:r>
              <a:rPr lang="en-US" dirty="0"/>
              <a:t>We plan to build upon the success of the Artemis I DOL loads project and continue refining and supporting for Artemis II and beyond.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DFC08-C136-630F-18FF-CCC1A485A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3647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9955-B11B-801B-DA48-2E5769A04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27576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39A659-F693-F549-B9A7-1789846D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Launch Loads 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56BBA3-FA8E-8588-57B6-75DA5257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709" y="951249"/>
            <a:ext cx="3747722" cy="389723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7D27CF-CE6D-E01C-AC92-18A8AC16B4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3633097" cy="4935537"/>
          </a:xfrm>
        </p:spPr>
        <p:txBody>
          <a:bodyPr/>
          <a:lstStyle/>
          <a:p>
            <a:r>
              <a:rPr lang="en-US" sz="2000" dirty="0"/>
              <a:t>Over the past several years, the SLS Day-of-Launch (DOL) loads team has developed the capability to assess integrated vehicle loads as part of the Artemis I DOL process</a:t>
            </a:r>
          </a:p>
          <a:p>
            <a:endParaRPr lang="en-US" sz="1000" dirty="0"/>
          </a:p>
          <a:p>
            <a:r>
              <a:rPr lang="en-US" sz="2000" dirty="0"/>
              <a:t>Support of this task has required the development and support of a variety of products and activities </a:t>
            </a:r>
          </a:p>
          <a:p>
            <a:endParaRPr lang="en-US" sz="1000" dirty="0"/>
          </a:p>
          <a:p>
            <a:r>
              <a:rPr lang="en-US" sz="2000" dirty="0"/>
              <a:t>Highlights from the Artemis I DOL loads task will be presented 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32B18-288A-586B-4FAD-2F601B62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918" y="981697"/>
            <a:ext cx="3633097" cy="3438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7615EC-A33C-635E-741C-66B2AF6E7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78" y="4904697"/>
            <a:ext cx="2481869" cy="1285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5087FD-950A-D90E-4803-E1DB6B15D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358" y="4498191"/>
            <a:ext cx="4181613" cy="16025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44486-F149-2E60-3BAC-85F9717B50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562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7461C-2E0C-3BC0-63BE-CD4E5906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I Critical Load Indicators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5094718-8B46-5C17-2070-64D998552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46" y="1380750"/>
            <a:ext cx="1074687" cy="4660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4B53A-DF60-1F72-C9E2-CBDA06BB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19" y="996971"/>
            <a:ext cx="6388442" cy="4752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E37B46-30F0-DFBD-B964-636AB10D7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022" y="5740214"/>
            <a:ext cx="6216837" cy="4815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C82F4D-5237-7EEC-2A6A-E38C40CDB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4960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9DBBD-5206-E736-982C-9C1BA531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DOLILU Loads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BC595-33FA-17A6-B83A-AE304755FF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17</a:t>
            </a:fld>
            <a:endParaRPr lang="en-AU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F471239-7775-347E-D61A-EDB62361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03" y="1257685"/>
            <a:ext cx="7474993" cy="51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3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5A35FAA-0781-430E-950A-4F1F8A68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77643-D4CA-488D-8145-9AA38C6966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82DB72-487D-4979-9F9A-1066AD027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Day of Launch (DOL) Integrated Vehicle Loads Overview</a:t>
            </a:r>
          </a:p>
          <a:p>
            <a:r>
              <a:rPr lang="en-US" dirty="0"/>
              <a:t>DOL-VLI Tool</a:t>
            </a:r>
          </a:p>
          <a:p>
            <a:r>
              <a:rPr lang="en-US" dirty="0"/>
              <a:t>DOL Loads Wind Methodology</a:t>
            </a:r>
          </a:p>
          <a:p>
            <a:r>
              <a:rPr lang="en-US" dirty="0"/>
              <a:t>DOL Loads Increments and Combination</a:t>
            </a:r>
          </a:p>
          <a:p>
            <a:r>
              <a:rPr lang="en-US" dirty="0"/>
              <a:t>Critical Load Indicators (CLI) and Launch Availability</a:t>
            </a:r>
          </a:p>
          <a:p>
            <a:r>
              <a:rPr lang="en-US" dirty="0"/>
              <a:t>Artemis I Launch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0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7DAC31-6E9A-13CB-BF85-3F2CABE4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Launch Process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8E5E1-F42A-C5D6-4AD1-B429057C8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3</a:t>
            </a:fld>
            <a:endParaRPr lang="en-AU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3DC85B0-3A57-31A1-F10F-45AF40010F91}"/>
              </a:ext>
            </a:extLst>
          </p:cNvPr>
          <p:cNvGrpSpPr/>
          <p:nvPr/>
        </p:nvGrpSpPr>
        <p:grpSpPr>
          <a:xfrm>
            <a:off x="9566082" y="5057340"/>
            <a:ext cx="2275398" cy="766444"/>
            <a:chOff x="5702532" y="5370688"/>
            <a:chExt cx="2275398" cy="76644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49A255-4037-73A4-32C9-0C0E831B5097}"/>
                </a:ext>
              </a:extLst>
            </p:cNvPr>
            <p:cNvSpPr/>
            <p:nvPr/>
          </p:nvSpPr>
          <p:spPr>
            <a:xfrm>
              <a:off x="5736089" y="5370688"/>
              <a:ext cx="2199700" cy="7664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E4B6AE-0869-CDF2-0783-C9B4E96622F7}"/>
                </a:ext>
              </a:extLst>
            </p:cNvPr>
            <p:cNvSpPr txBox="1"/>
            <p:nvPr/>
          </p:nvSpPr>
          <p:spPr>
            <a:xfrm>
              <a:off x="5702532" y="5478363"/>
              <a:ext cx="2275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Continue to Assess DOL Winds Before Flight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DA4F7E-F521-6BED-0DC1-1F3AD98607A6}"/>
              </a:ext>
            </a:extLst>
          </p:cNvPr>
          <p:cNvGrpSpPr/>
          <p:nvPr/>
        </p:nvGrpSpPr>
        <p:grpSpPr>
          <a:xfrm>
            <a:off x="8838627" y="1834684"/>
            <a:ext cx="2754830" cy="2563520"/>
            <a:chOff x="9413275" y="3506903"/>
            <a:chExt cx="2754830" cy="25635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B2A6BCC-53D8-747E-784F-75CE5B05012A}"/>
                </a:ext>
              </a:extLst>
            </p:cNvPr>
            <p:cNvSpPr/>
            <p:nvPr/>
          </p:nvSpPr>
          <p:spPr>
            <a:xfrm>
              <a:off x="9767621" y="3506903"/>
              <a:ext cx="2190046" cy="255623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C16F82-8B34-DBE9-CF38-D0B49661F21E}"/>
                </a:ext>
              </a:extLst>
            </p:cNvPr>
            <p:cNvSpPr txBox="1"/>
            <p:nvPr/>
          </p:nvSpPr>
          <p:spPr>
            <a:xfrm>
              <a:off x="9534903" y="3532158"/>
              <a:ext cx="26332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Upload Guidance Commands to Vehicle if Constraints are Clear</a:t>
              </a:r>
            </a:p>
          </p:txBody>
        </p:sp>
        <p:pic>
          <p:nvPicPr>
            <p:cNvPr id="25" name="Picture 24" descr="A space shuttle on a launch pad&#10;&#10;Description automatically generated with medium confidence">
              <a:extLst>
                <a:ext uri="{FF2B5EF4-FFF2-40B4-BE49-F238E27FC236}">
                  <a16:creationId xmlns:a16="http://schemas.microsoft.com/office/drawing/2014/main" id="{9BE529E9-1BB2-7097-7C16-989CD7242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1108" y="4363155"/>
              <a:ext cx="1100791" cy="152260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BC6161-74E5-67BE-1A2F-C8BE609D7003}"/>
                </a:ext>
              </a:extLst>
            </p:cNvPr>
            <p:cNvSpPr txBox="1"/>
            <p:nvPr/>
          </p:nvSpPr>
          <p:spPr>
            <a:xfrm>
              <a:off x="9413275" y="5885757"/>
              <a:ext cx="20713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Photo: NASA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BEF7AC7-E289-FFC0-8967-CCCDF53A9421}"/>
              </a:ext>
            </a:extLst>
          </p:cNvPr>
          <p:cNvGrpSpPr/>
          <p:nvPr/>
        </p:nvGrpSpPr>
        <p:grpSpPr>
          <a:xfrm>
            <a:off x="214539" y="4371724"/>
            <a:ext cx="2670038" cy="1758526"/>
            <a:chOff x="145295" y="3584102"/>
            <a:chExt cx="2670038" cy="175852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0E0B2C-E2A8-AD70-61B5-30112550CE6F}"/>
                </a:ext>
              </a:extLst>
            </p:cNvPr>
            <p:cNvSpPr/>
            <p:nvPr/>
          </p:nvSpPr>
          <p:spPr>
            <a:xfrm>
              <a:off x="251111" y="3584102"/>
              <a:ext cx="2483141" cy="175852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54BABF-7D0D-A502-4704-E4E12C779400}"/>
                </a:ext>
              </a:extLst>
            </p:cNvPr>
            <p:cNvSpPr txBox="1"/>
            <p:nvPr/>
          </p:nvSpPr>
          <p:spPr>
            <a:xfrm>
              <a:off x="145295" y="3647570"/>
              <a:ext cx="2670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Measure Winds</a:t>
              </a:r>
            </a:p>
            <a:p>
              <a:pPr algn="ctr"/>
              <a:r>
                <a:rPr lang="en-US" sz="1600" b="1" dirty="0"/>
                <a:t>(balloon and radar sources)</a:t>
              </a:r>
            </a:p>
          </p:txBody>
        </p:sp>
        <p:pic>
          <p:nvPicPr>
            <p:cNvPr id="16" name="Picture 15" descr="A picture containing grass, sky, outdoor, field&#10;&#10;Description automatically generated">
              <a:extLst>
                <a:ext uri="{FF2B5EF4-FFF2-40B4-BE49-F238E27FC236}">
                  <a16:creationId xmlns:a16="http://schemas.microsoft.com/office/drawing/2014/main" id="{CD5E0B72-A67B-C562-3604-F2C728005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2" b="18314"/>
            <a:stretch/>
          </p:blipFill>
          <p:spPr>
            <a:xfrm>
              <a:off x="653716" y="4199863"/>
              <a:ext cx="1646296" cy="90615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AC0BD9-0360-7F2B-9481-0C2A30F3AA5A}"/>
                </a:ext>
              </a:extLst>
            </p:cNvPr>
            <p:cNvSpPr txBox="1"/>
            <p:nvPr/>
          </p:nvSpPr>
          <p:spPr>
            <a:xfrm>
              <a:off x="305041" y="5106018"/>
              <a:ext cx="20713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Photo: NASA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4F09A1-681F-5A11-3623-3E60A8B887E8}"/>
              </a:ext>
            </a:extLst>
          </p:cNvPr>
          <p:cNvGrpSpPr/>
          <p:nvPr/>
        </p:nvGrpSpPr>
        <p:grpSpPr>
          <a:xfrm>
            <a:off x="978210" y="2051554"/>
            <a:ext cx="2694392" cy="2061554"/>
            <a:chOff x="2465474" y="2412398"/>
            <a:chExt cx="2694392" cy="206155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2F29C20-9AC2-4F04-1DB7-0F66EF32BFDB}"/>
                </a:ext>
              </a:extLst>
            </p:cNvPr>
            <p:cNvGrpSpPr/>
            <p:nvPr/>
          </p:nvGrpSpPr>
          <p:grpSpPr>
            <a:xfrm>
              <a:off x="2790166" y="2412398"/>
              <a:ext cx="2145956" cy="2061554"/>
              <a:chOff x="2790166" y="2412398"/>
              <a:chExt cx="2145956" cy="206155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D258F759-D7FD-507D-74AA-98F1E3EA3441}"/>
                  </a:ext>
                </a:extLst>
              </p:cNvPr>
              <p:cNvSpPr/>
              <p:nvPr/>
            </p:nvSpPr>
            <p:spPr>
              <a:xfrm>
                <a:off x="2790166" y="2412398"/>
                <a:ext cx="2145956" cy="206155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A picture containing transport&#10;&#10;Description automatically generated">
                <a:extLst>
                  <a:ext uri="{FF2B5EF4-FFF2-40B4-BE49-F238E27FC236}">
                    <a16:creationId xmlns:a16="http://schemas.microsoft.com/office/drawing/2014/main" id="{6E133CF3-C1A0-16D1-E489-9DCB870F2C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2" t="2079" r="36429" b="24281"/>
              <a:stretch/>
            </p:blipFill>
            <p:spPr>
              <a:xfrm>
                <a:off x="3250536" y="3007416"/>
                <a:ext cx="1185458" cy="128030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86908F-CE0E-ECFD-7AE3-6E9EB4E9EA5E}"/>
                </a:ext>
              </a:extLst>
            </p:cNvPr>
            <p:cNvSpPr txBox="1"/>
            <p:nvPr/>
          </p:nvSpPr>
          <p:spPr>
            <a:xfrm>
              <a:off x="2465474" y="4270822"/>
              <a:ext cx="20713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Photo: Aerojet Rocketdyne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9B364B-5BE3-6D6D-4DB7-8CB5F22312EC}"/>
                </a:ext>
              </a:extLst>
            </p:cNvPr>
            <p:cNvSpPr txBox="1"/>
            <p:nvPr/>
          </p:nvSpPr>
          <p:spPr>
            <a:xfrm>
              <a:off x="2526664" y="2462007"/>
              <a:ext cx="26332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Generate Guidance Commands (I-Loads)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5DCEF3-E692-B083-3250-A66FCA2FDF52}"/>
              </a:ext>
            </a:extLst>
          </p:cNvPr>
          <p:cNvGrpSpPr/>
          <p:nvPr/>
        </p:nvGrpSpPr>
        <p:grpSpPr>
          <a:xfrm>
            <a:off x="3461406" y="1392850"/>
            <a:ext cx="2228963" cy="1850859"/>
            <a:chOff x="4525769" y="1243013"/>
            <a:chExt cx="2228963" cy="185085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26B0E3E-E7CB-7D70-C5FA-9377DB9FBB18}"/>
                </a:ext>
              </a:extLst>
            </p:cNvPr>
            <p:cNvSpPr/>
            <p:nvPr/>
          </p:nvSpPr>
          <p:spPr>
            <a:xfrm>
              <a:off x="4916462" y="1243013"/>
              <a:ext cx="1838270" cy="185085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CC511B-FBE4-0662-DFF0-2D121E0FEA5A}"/>
                </a:ext>
              </a:extLst>
            </p:cNvPr>
            <p:cNvSpPr txBox="1"/>
            <p:nvPr/>
          </p:nvSpPr>
          <p:spPr>
            <a:xfrm>
              <a:off x="5032988" y="1243013"/>
              <a:ext cx="1558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Create 6-DOF Trajectory</a:t>
              </a:r>
            </a:p>
          </p:txBody>
        </p:sp>
        <p:pic>
          <p:nvPicPr>
            <p:cNvPr id="31" name="Picture 3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ABCF57D8-52B2-E989-7417-90FCBFE16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2490" r="55985" b="-908"/>
            <a:stretch/>
          </p:blipFill>
          <p:spPr>
            <a:xfrm>
              <a:off x="5123888" y="1861219"/>
              <a:ext cx="1376212" cy="103446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D17B87-FEF8-E944-622C-5AABBDCBF7FB}"/>
                </a:ext>
              </a:extLst>
            </p:cNvPr>
            <p:cNvSpPr txBox="1"/>
            <p:nvPr/>
          </p:nvSpPr>
          <p:spPr>
            <a:xfrm>
              <a:off x="4525769" y="2868752"/>
              <a:ext cx="20713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Photo: ESA</a:t>
              </a:r>
            </a:p>
          </p:txBody>
        </p:sp>
      </p:grpSp>
      <p:sp>
        <p:nvSpPr>
          <p:cNvPr id="48" name="Arrow: Curved Right 47">
            <a:extLst>
              <a:ext uri="{FF2B5EF4-FFF2-40B4-BE49-F238E27FC236}">
                <a16:creationId xmlns:a16="http://schemas.microsoft.com/office/drawing/2014/main" id="{4310B8FD-A56A-C120-B0C3-501B661F8576}"/>
              </a:ext>
            </a:extLst>
          </p:cNvPr>
          <p:cNvSpPr/>
          <p:nvPr/>
        </p:nvSpPr>
        <p:spPr>
          <a:xfrm rot="1764879" flipV="1">
            <a:off x="625275" y="3225184"/>
            <a:ext cx="279444" cy="1038110"/>
          </a:xfrm>
          <a:prstGeom prst="curvedRightArrow">
            <a:avLst>
              <a:gd name="adj1" fmla="val 12732"/>
              <a:gd name="adj2" fmla="val 45235"/>
              <a:gd name="adj3" fmla="val 53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row: Curved Right 52">
            <a:extLst>
              <a:ext uri="{FF2B5EF4-FFF2-40B4-BE49-F238E27FC236}">
                <a16:creationId xmlns:a16="http://schemas.microsoft.com/office/drawing/2014/main" id="{28737C3E-953F-BDED-9CD3-3DE01FD640B2}"/>
              </a:ext>
            </a:extLst>
          </p:cNvPr>
          <p:cNvSpPr/>
          <p:nvPr/>
        </p:nvSpPr>
        <p:spPr>
          <a:xfrm rot="4239891" flipV="1">
            <a:off x="3153267" y="1037186"/>
            <a:ext cx="279444" cy="1038110"/>
          </a:xfrm>
          <a:prstGeom prst="curvedRightArrow">
            <a:avLst>
              <a:gd name="adj1" fmla="val 12732"/>
              <a:gd name="adj2" fmla="val 45235"/>
              <a:gd name="adj3" fmla="val 53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Curved Right 53">
            <a:extLst>
              <a:ext uri="{FF2B5EF4-FFF2-40B4-BE49-F238E27FC236}">
                <a16:creationId xmlns:a16="http://schemas.microsoft.com/office/drawing/2014/main" id="{722FF615-4C10-F3CA-D2EA-9C17F7B9E920}"/>
              </a:ext>
            </a:extLst>
          </p:cNvPr>
          <p:cNvSpPr/>
          <p:nvPr/>
        </p:nvSpPr>
        <p:spPr>
          <a:xfrm rot="9349957" flipV="1">
            <a:off x="11731923" y="3946172"/>
            <a:ext cx="279444" cy="1038110"/>
          </a:xfrm>
          <a:prstGeom prst="curvedRightArrow">
            <a:avLst>
              <a:gd name="adj1" fmla="val 12732"/>
              <a:gd name="adj2" fmla="val 45235"/>
              <a:gd name="adj3" fmla="val 53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Curved Right 54">
            <a:extLst>
              <a:ext uri="{FF2B5EF4-FFF2-40B4-BE49-F238E27FC236}">
                <a16:creationId xmlns:a16="http://schemas.microsoft.com/office/drawing/2014/main" id="{C5404ED6-3D22-65DF-EC57-0A49F3CCFE33}"/>
              </a:ext>
            </a:extLst>
          </p:cNvPr>
          <p:cNvSpPr/>
          <p:nvPr/>
        </p:nvSpPr>
        <p:spPr>
          <a:xfrm rot="7025011" flipV="1">
            <a:off x="9011617" y="901036"/>
            <a:ext cx="279444" cy="1038110"/>
          </a:xfrm>
          <a:prstGeom prst="curvedRightArrow">
            <a:avLst>
              <a:gd name="adj1" fmla="val 12732"/>
              <a:gd name="adj2" fmla="val 45235"/>
              <a:gd name="adj3" fmla="val 53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Arrow: Curved Right 55">
            <a:extLst>
              <a:ext uri="{FF2B5EF4-FFF2-40B4-BE49-F238E27FC236}">
                <a16:creationId xmlns:a16="http://schemas.microsoft.com/office/drawing/2014/main" id="{F8CFC7AC-7BDF-8CAA-5D67-544E7F430436}"/>
              </a:ext>
            </a:extLst>
          </p:cNvPr>
          <p:cNvSpPr/>
          <p:nvPr/>
        </p:nvSpPr>
        <p:spPr>
          <a:xfrm rot="5400000" flipV="1">
            <a:off x="5815070" y="635799"/>
            <a:ext cx="279444" cy="1038110"/>
          </a:xfrm>
          <a:prstGeom prst="curvedRightArrow">
            <a:avLst>
              <a:gd name="adj1" fmla="val 12732"/>
              <a:gd name="adj2" fmla="val 45235"/>
              <a:gd name="adj3" fmla="val 53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0782936-D9AD-E8B3-F716-DFA30445BF4C}"/>
              </a:ext>
            </a:extLst>
          </p:cNvPr>
          <p:cNvSpPr/>
          <p:nvPr/>
        </p:nvSpPr>
        <p:spPr>
          <a:xfrm>
            <a:off x="7894369" y="2870318"/>
            <a:ext cx="1026319" cy="847725"/>
          </a:xfrm>
          <a:custGeom>
            <a:avLst/>
            <a:gdLst>
              <a:gd name="connsiteX0" fmla="*/ 0 w 1026319"/>
              <a:gd name="connsiteY0" fmla="*/ 0 h 847725"/>
              <a:gd name="connsiteX1" fmla="*/ 90488 w 1026319"/>
              <a:gd name="connsiteY1" fmla="*/ 59531 h 847725"/>
              <a:gd name="connsiteX2" fmla="*/ 123825 w 1026319"/>
              <a:gd name="connsiteY2" fmla="*/ 85725 h 847725"/>
              <a:gd name="connsiteX3" fmla="*/ 169069 w 1026319"/>
              <a:gd name="connsiteY3" fmla="*/ 92869 h 847725"/>
              <a:gd name="connsiteX4" fmla="*/ 219075 w 1026319"/>
              <a:gd name="connsiteY4" fmla="*/ 123825 h 847725"/>
              <a:gd name="connsiteX5" fmla="*/ 247650 w 1026319"/>
              <a:gd name="connsiteY5" fmla="*/ 161925 h 847725"/>
              <a:gd name="connsiteX6" fmla="*/ 288132 w 1026319"/>
              <a:gd name="connsiteY6" fmla="*/ 180975 h 847725"/>
              <a:gd name="connsiteX7" fmla="*/ 359569 w 1026319"/>
              <a:gd name="connsiteY7" fmla="*/ 216694 h 847725"/>
              <a:gd name="connsiteX8" fmla="*/ 521494 w 1026319"/>
              <a:gd name="connsiteY8" fmla="*/ 335756 h 847725"/>
              <a:gd name="connsiteX9" fmla="*/ 542925 w 1026319"/>
              <a:gd name="connsiteY9" fmla="*/ 309563 h 847725"/>
              <a:gd name="connsiteX10" fmla="*/ 554832 w 1026319"/>
              <a:gd name="connsiteY10" fmla="*/ 309563 h 847725"/>
              <a:gd name="connsiteX11" fmla="*/ 997744 w 1026319"/>
              <a:gd name="connsiteY11" fmla="*/ 659606 h 847725"/>
              <a:gd name="connsiteX12" fmla="*/ 1026319 w 1026319"/>
              <a:gd name="connsiteY12" fmla="*/ 661988 h 847725"/>
              <a:gd name="connsiteX13" fmla="*/ 990600 w 1026319"/>
              <a:gd name="connsiteY13" fmla="*/ 731044 h 847725"/>
              <a:gd name="connsiteX14" fmla="*/ 959644 w 1026319"/>
              <a:gd name="connsiteY14" fmla="*/ 700088 h 847725"/>
              <a:gd name="connsiteX15" fmla="*/ 909638 w 1026319"/>
              <a:gd name="connsiteY15" fmla="*/ 776288 h 847725"/>
              <a:gd name="connsiteX16" fmla="*/ 933450 w 1026319"/>
              <a:gd name="connsiteY16" fmla="*/ 800100 h 847725"/>
              <a:gd name="connsiteX17" fmla="*/ 895350 w 1026319"/>
              <a:gd name="connsiteY17" fmla="*/ 847725 h 847725"/>
              <a:gd name="connsiteX18" fmla="*/ 862013 w 1026319"/>
              <a:gd name="connsiteY18" fmla="*/ 804863 h 847725"/>
              <a:gd name="connsiteX19" fmla="*/ 426244 w 1026319"/>
              <a:gd name="connsiteY19" fmla="*/ 466725 h 847725"/>
              <a:gd name="connsiteX20" fmla="*/ 452438 w 1026319"/>
              <a:gd name="connsiteY20" fmla="*/ 423863 h 847725"/>
              <a:gd name="connsiteX21" fmla="*/ 309563 w 1026319"/>
              <a:gd name="connsiteY21" fmla="*/ 319088 h 847725"/>
              <a:gd name="connsiteX22" fmla="*/ 269082 w 1026319"/>
              <a:gd name="connsiteY22" fmla="*/ 266700 h 847725"/>
              <a:gd name="connsiteX23" fmla="*/ 233363 w 1026319"/>
              <a:gd name="connsiteY23" fmla="*/ 223838 h 847725"/>
              <a:gd name="connsiteX24" fmla="*/ 176213 w 1026319"/>
              <a:gd name="connsiteY24" fmla="*/ 192881 h 847725"/>
              <a:gd name="connsiteX25" fmla="*/ 135732 w 1026319"/>
              <a:gd name="connsiteY25" fmla="*/ 161925 h 847725"/>
              <a:gd name="connsiteX26" fmla="*/ 95250 w 1026319"/>
              <a:gd name="connsiteY26" fmla="*/ 90488 h 847725"/>
              <a:gd name="connsiteX27" fmla="*/ 0 w 1026319"/>
              <a:gd name="connsiteY27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6319" h="847725">
                <a:moveTo>
                  <a:pt x="0" y="0"/>
                </a:moveTo>
                <a:lnTo>
                  <a:pt x="90488" y="59531"/>
                </a:lnTo>
                <a:lnTo>
                  <a:pt x="123825" y="85725"/>
                </a:lnTo>
                <a:lnTo>
                  <a:pt x="169069" y="92869"/>
                </a:lnTo>
                <a:lnTo>
                  <a:pt x="219075" y="123825"/>
                </a:lnTo>
                <a:lnTo>
                  <a:pt x="247650" y="161925"/>
                </a:lnTo>
                <a:lnTo>
                  <a:pt x="288132" y="180975"/>
                </a:lnTo>
                <a:lnTo>
                  <a:pt x="359569" y="216694"/>
                </a:lnTo>
                <a:lnTo>
                  <a:pt x="521494" y="335756"/>
                </a:lnTo>
                <a:lnTo>
                  <a:pt x="542925" y="309563"/>
                </a:lnTo>
                <a:lnTo>
                  <a:pt x="554832" y="309563"/>
                </a:lnTo>
                <a:lnTo>
                  <a:pt x="997744" y="659606"/>
                </a:lnTo>
                <a:lnTo>
                  <a:pt x="1026319" y="661988"/>
                </a:lnTo>
                <a:lnTo>
                  <a:pt x="990600" y="731044"/>
                </a:lnTo>
                <a:lnTo>
                  <a:pt x="959644" y="700088"/>
                </a:lnTo>
                <a:lnTo>
                  <a:pt x="909638" y="776288"/>
                </a:lnTo>
                <a:lnTo>
                  <a:pt x="933450" y="800100"/>
                </a:lnTo>
                <a:lnTo>
                  <a:pt x="895350" y="847725"/>
                </a:lnTo>
                <a:lnTo>
                  <a:pt x="862013" y="804863"/>
                </a:lnTo>
                <a:lnTo>
                  <a:pt x="426244" y="466725"/>
                </a:lnTo>
                <a:lnTo>
                  <a:pt x="452438" y="423863"/>
                </a:lnTo>
                <a:lnTo>
                  <a:pt x="309563" y="319088"/>
                </a:lnTo>
                <a:lnTo>
                  <a:pt x="269082" y="266700"/>
                </a:lnTo>
                <a:lnTo>
                  <a:pt x="233363" y="223838"/>
                </a:lnTo>
                <a:lnTo>
                  <a:pt x="176213" y="192881"/>
                </a:lnTo>
                <a:lnTo>
                  <a:pt x="135732" y="161925"/>
                </a:lnTo>
                <a:lnTo>
                  <a:pt x="95250" y="9048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D854B9D-EAAF-219A-9502-BDD376433B59}"/>
              </a:ext>
            </a:extLst>
          </p:cNvPr>
          <p:cNvGrpSpPr/>
          <p:nvPr/>
        </p:nvGrpSpPr>
        <p:grpSpPr>
          <a:xfrm>
            <a:off x="6163322" y="1392850"/>
            <a:ext cx="2633202" cy="1884201"/>
            <a:chOff x="6163322" y="1392850"/>
            <a:chExt cx="2633202" cy="18842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1DD405A-B947-0497-1ED0-F3D3350EEDC5}"/>
                </a:ext>
              </a:extLst>
            </p:cNvPr>
            <p:cNvGrpSpPr/>
            <p:nvPr/>
          </p:nvGrpSpPr>
          <p:grpSpPr>
            <a:xfrm>
              <a:off x="6163322" y="1392850"/>
              <a:ext cx="2633202" cy="1884201"/>
              <a:chOff x="6901701" y="2330263"/>
              <a:chExt cx="2633202" cy="1884201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21176-9812-50ED-8D7F-799DD6070B6E}"/>
                  </a:ext>
                </a:extLst>
              </p:cNvPr>
              <p:cNvSpPr/>
              <p:nvPr/>
            </p:nvSpPr>
            <p:spPr>
              <a:xfrm>
                <a:off x="6987858" y="2330263"/>
                <a:ext cx="2483141" cy="188420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D342E4-CA9A-63C2-DCF8-7FCBEA56B5A5}"/>
                  </a:ext>
                </a:extLst>
              </p:cNvPr>
              <p:cNvSpPr txBox="1"/>
              <p:nvPr/>
            </p:nvSpPr>
            <p:spPr>
              <a:xfrm>
                <a:off x="6901701" y="2462007"/>
                <a:ext cx="26332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Assess Loads Constraints</a:t>
                </a:r>
              </a:p>
              <a:p>
                <a:pPr algn="ctr"/>
                <a:r>
                  <a:rPr lang="en-US" sz="1600" b="1" dirty="0"/>
                  <a:t>and Trajectory Constraints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E5CB96-EEE3-52DF-6085-ADB67F388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449561" y="3032485"/>
                <a:ext cx="1764857" cy="1141525"/>
              </a:xfrm>
              <a:prstGeom prst="rect">
                <a:avLst/>
              </a:prstGeom>
            </p:spPr>
          </p:pic>
        </p:grpSp>
        <p:pic>
          <p:nvPicPr>
            <p:cNvPr id="70" name="Picture 6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D256D17-B558-5F27-847A-18E584DD2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231EDC"/>
                </a:clrFrom>
                <a:clrTo>
                  <a:srgbClr val="231E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7" t="18493" r="25766" b="14753"/>
            <a:stretch/>
          </p:blipFill>
          <p:spPr>
            <a:xfrm>
              <a:off x="6788251" y="2181919"/>
              <a:ext cx="1163652" cy="96740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1756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2E3E5D5-F909-46DC-82FB-03CA1F94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 to DOLILU Loads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CB295-9A62-47BF-ACD2-DD4C129408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9B3E39EC-4BE2-4DEA-81C0-4ABC0AAB4AC0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ED1616-349D-4A0C-854D-28D1EE61C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6718640" cy="4935537"/>
          </a:xfrm>
        </p:spPr>
        <p:txBody>
          <a:bodyPr/>
          <a:lstStyle/>
          <a:p>
            <a:r>
              <a:rPr lang="en-US" sz="2000" dirty="0"/>
              <a:t>DOLILU - Day of Launch I-Load Update</a:t>
            </a:r>
          </a:p>
          <a:p>
            <a:pPr lvl="1"/>
            <a:r>
              <a:rPr lang="en-US" sz="1800" dirty="0"/>
              <a:t>Process by which the first stage flight trajectory is designed, verified, and uploaded on DOL in order to ensure a safe flight.</a:t>
            </a:r>
          </a:p>
          <a:p>
            <a:endParaRPr lang="en-US" sz="800" dirty="0"/>
          </a:p>
          <a:p>
            <a:r>
              <a:rPr lang="en-US" sz="2000" dirty="0"/>
              <a:t>On DOL, winds are </a:t>
            </a:r>
            <a:r>
              <a:rPr lang="en-US" sz="2000" dirty="0">
                <a:solidFill>
                  <a:prstClr val="black"/>
                </a:solidFill>
              </a:rPr>
              <a:t>measured shortly before flight to verify that the pre-planned vehicle open-loop guidance commands yield acceptable structural loading. 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A tool called DOL-VLI, which can quickly compute critical load indicators (CLI) for boost phase flight, has been developed and certified for use on DOL. This tool serves as the IV&amp;V for the Flight Operations Directorate (FOD) DOL load evaluation tool.</a:t>
            </a:r>
          </a:p>
          <a:p>
            <a:endParaRPr lang="en-US" sz="800" dirty="0"/>
          </a:p>
          <a:p>
            <a:r>
              <a:rPr lang="en-US" sz="2000" dirty="0"/>
              <a:t>Evaluation of the DOL loads is only one of the complex series of tasks necessary to launch the vehicle on any given day. 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DB1E7-A906-7009-5B43-26F6B93D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480" y="1743982"/>
            <a:ext cx="4800124" cy="33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EFEBB-05B4-D42E-7834-DB1218BC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 Timeline (Simplified)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A174C1-CF02-C157-AD6D-C74560A35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626058C-0D13-0FF9-10BD-BE376D57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9" y="1126875"/>
            <a:ext cx="7023082" cy="49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2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1977-81D7-8BA4-7A95-C34B2BEB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DOL-VLI Tool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F9548-13D1-F84B-9556-7CFB65D06A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D4722-E48A-3205-89D3-212A36318B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149703"/>
            <a:ext cx="6949757" cy="5221502"/>
          </a:xfrm>
        </p:spPr>
        <p:txBody>
          <a:bodyPr/>
          <a:lstStyle/>
          <a:p>
            <a:r>
              <a:rPr lang="en-US" sz="1600" kern="0" dirty="0"/>
              <a:t>Class C Safety Critical tool developed by the SLS DOL loads team</a:t>
            </a:r>
          </a:p>
          <a:p>
            <a:r>
              <a:rPr lang="en-US" sz="1600" kern="0" dirty="0"/>
              <a:t>Executes in less than one minute</a:t>
            </a:r>
            <a:endParaRPr lang="en-US" sz="600" kern="0" dirty="0"/>
          </a:p>
          <a:p>
            <a:r>
              <a:rPr lang="en-US" sz="1600" kern="0" dirty="0"/>
              <a:t>Extensive documentation and testing has been performed to comply with the requirements of NASA Procedural Requirements (NPR) 7150.2B</a:t>
            </a:r>
          </a:p>
          <a:p>
            <a:pPr lvl="1"/>
            <a:r>
              <a:rPr lang="en-US" sz="1400" kern="0" dirty="0"/>
              <a:t>9/24/2019: Software Acceptance Review (SAR) with management from EV31, the SLS Structures and Environments Discipline Lead Engineer (DLE), and S&amp;MA  </a:t>
            </a:r>
          </a:p>
          <a:p>
            <a:r>
              <a:rPr lang="en-US" sz="1600" kern="0" dirty="0"/>
              <a:t>Utilizes a 6-DOF trajectory developed with measured check winds and associated pre-planned guidance commands to assess CLI on DOL</a:t>
            </a:r>
            <a:endParaRPr lang="en-US" sz="600" kern="0" dirty="0"/>
          </a:p>
          <a:p>
            <a:r>
              <a:rPr lang="en-US" sz="1600" kern="0" dirty="0"/>
              <a:t>Calculates pseudo-static flight mechanics loads due to applied aerodynamics, thrust, and thrust vector control forces (parameters all found in the 6-DOF trajectory)</a:t>
            </a:r>
            <a:endParaRPr lang="en-US" sz="600" kern="0" dirty="0"/>
          </a:p>
          <a:p>
            <a:r>
              <a:rPr lang="en-US" sz="1600" kern="0" dirty="0"/>
              <a:t>Incorporates pre-calculated load increments including:</a:t>
            </a:r>
          </a:p>
          <a:p>
            <a:pPr lvl="1"/>
            <a:r>
              <a:rPr lang="en-US" sz="1400" b="1" kern="0" dirty="0"/>
              <a:t>Turbulent and Tuned Gust</a:t>
            </a:r>
          </a:p>
          <a:p>
            <a:pPr lvl="1"/>
            <a:r>
              <a:rPr lang="en-US" sz="1400" b="1" kern="0" dirty="0"/>
              <a:t>Transonic Buffeting</a:t>
            </a:r>
          </a:p>
          <a:p>
            <a:pPr lvl="1"/>
            <a:r>
              <a:rPr lang="en-US" sz="1400" b="1" kern="0" dirty="0"/>
              <a:t>Thrust Oscillation</a:t>
            </a:r>
          </a:p>
          <a:p>
            <a:pPr lvl="1"/>
            <a:r>
              <a:rPr lang="en-US" sz="1400" b="1" kern="0" dirty="0"/>
              <a:t>Elastic Maneuvering</a:t>
            </a:r>
          </a:p>
          <a:p>
            <a:pPr lvl="1"/>
            <a:r>
              <a:rPr lang="en-US" sz="1400" b="1" kern="0" dirty="0"/>
              <a:t>Lack of Wind Persistence</a:t>
            </a:r>
          </a:p>
          <a:p>
            <a:pPr lvl="1"/>
            <a:r>
              <a:rPr lang="en-US" sz="1400" b="1" kern="0" dirty="0"/>
              <a:t>System Dispersions</a:t>
            </a:r>
          </a:p>
          <a:p>
            <a:pPr lvl="1"/>
            <a:r>
              <a:rPr lang="en-US" sz="1400" b="1" kern="0" dirty="0"/>
              <a:t>Atmosphere Increment</a:t>
            </a:r>
            <a:endParaRPr lang="en-US" sz="2400" dirty="0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9C5B3FC-9D35-DC6B-545F-97C3D6E1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62" y="1676248"/>
            <a:ext cx="4182218" cy="3505504"/>
          </a:xfrm>
          <a:prstGeom prst="rect">
            <a:avLst/>
          </a:prstGeom>
        </p:spPr>
      </p:pic>
      <p:sp>
        <p:nvSpPr>
          <p:cNvPr id="103" name="Right Brace 102">
            <a:extLst>
              <a:ext uri="{FF2B5EF4-FFF2-40B4-BE49-F238E27FC236}">
                <a16:creationId xmlns:a16="http://schemas.microsoft.com/office/drawing/2014/main" id="{E82AC8D1-61B6-8781-C5D4-F5F6354AFAB4}"/>
              </a:ext>
            </a:extLst>
          </p:cNvPr>
          <p:cNvSpPr/>
          <p:nvPr/>
        </p:nvSpPr>
        <p:spPr>
          <a:xfrm>
            <a:off x="3032451" y="5551714"/>
            <a:ext cx="233265" cy="6158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0410F5E-5145-B4C4-851B-DC6891E8B885}"/>
              </a:ext>
            </a:extLst>
          </p:cNvPr>
          <p:cNvSpPr txBox="1"/>
          <p:nvPr/>
        </p:nvSpPr>
        <p:spPr>
          <a:xfrm>
            <a:off x="3275513" y="5631224"/>
            <a:ext cx="201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These increments are unique to the DOL process</a:t>
            </a:r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477732E8-DD7B-1C4B-CB16-9CAAF809BE48}"/>
              </a:ext>
            </a:extLst>
          </p:cNvPr>
          <p:cNvSpPr/>
          <p:nvPr/>
        </p:nvSpPr>
        <p:spPr>
          <a:xfrm>
            <a:off x="3032451" y="4500465"/>
            <a:ext cx="233265" cy="9206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C560C6B-F839-0E52-2146-B071D2A41246}"/>
              </a:ext>
            </a:extLst>
          </p:cNvPr>
          <p:cNvSpPr txBox="1"/>
          <p:nvPr/>
        </p:nvSpPr>
        <p:spPr>
          <a:xfrm>
            <a:off x="3275512" y="4645292"/>
            <a:ext cx="223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These increments are taken from a recent “normal” coupled loads analysis cycle</a:t>
            </a:r>
          </a:p>
        </p:txBody>
      </p:sp>
    </p:spTree>
    <p:extLst>
      <p:ext uri="{BB962C8B-B14F-4D97-AF65-F5344CB8AC3E}">
        <p14:creationId xmlns:p14="http://schemas.microsoft.com/office/powerpoint/2010/main" val="170192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A11A29-3F2E-F104-CB03-2B52AA4C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 Loads Wind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0F0F027F-EAD9-3A0D-0904-165F3ED75043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19723" y="1199184"/>
                <a:ext cx="7060791" cy="4935537"/>
              </a:xfrm>
            </p:spPr>
            <p:txBody>
              <a:bodyPr/>
              <a:lstStyle/>
              <a:p>
                <a:r>
                  <a:rPr lang="en-US" sz="1700" dirty="0"/>
                  <a:t>Splitting the wind-driven portion of the total DOL load into low-frequency and high-frequency components is a cornerstone of the DOL loads methodology.</a:t>
                </a:r>
              </a:p>
              <a:p>
                <a:pPr lvl="1"/>
                <a:r>
                  <a:rPr lang="en-US" sz="1400" dirty="0"/>
                  <a:t>DOL loads differs from the typical CLA by treating the low frequency portion as a known quantity for that day (instead of statistical coverage)</a:t>
                </a:r>
              </a:p>
              <a:p>
                <a:r>
                  <a:rPr lang="en-US" sz="1700" dirty="0"/>
                  <a:t>There is a time-varying wavelength boundary (460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</m:oMath>
                </a14:m>
                <a:r>
                  <a:rPr lang="en-US" sz="1700" dirty="0"/>
                  <a:t>) that separates the slowly varying portion of the wind (persistent), and the rapidly changing portion of the wind (gust/turbulence). </a:t>
                </a:r>
              </a:p>
              <a:p>
                <a:r>
                  <a:rPr lang="en-US" sz="1700" dirty="0"/>
                  <a:t>The Artemis I DOLILU operational persistence time (between wind measurement and expiration of assessment results) is 2 hours. </a:t>
                </a:r>
              </a:p>
              <a:p>
                <a:pPr lvl="1"/>
                <a:r>
                  <a:rPr lang="en-US" sz="1400" dirty="0"/>
                  <a:t>For a given wind measurement, the low frequency portion of this wind (wavelengths longer than 5039 ft) will generally still be present in the wind measured 2 hours later.</a:t>
                </a:r>
              </a:p>
              <a:p>
                <a:pPr lvl="2"/>
                <a:r>
                  <a:rPr lang="en-US" sz="1200" dirty="0"/>
                  <a:t>Modeled by flight mechanics (STEL or VLI) load from a single trajectory + statistical coverage for imperfect persistence</a:t>
                </a:r>
              </a:p>
              <a:p>
                <a:pPr lvl="1"/>
                <a:r>
                  <a:rPr lang="en-US" sz="1400" dirty="0"/>
                  <a:t>Wavelengths smaller than 5039 ft generally do not persist over the 2-hour period.</a:t>
                </a:r>
              </a:p>
              <a:p>
                <a:pPr lvl="2"/>
                <a:r>
                  <a:rPr lang="en-US" sz="1200" dirty="0"/>
                  <a:t>Modeled by statistical turbulent gust loads from thousands of cases</a:t>
                </a:r>
              </a:p>
              <a:p>
                <a:r>
                  <a:rPr lang="en-US" sz="1700" dirty="0"/>
                  <a:t>Loads typically increase as persistence time increases due to having to include more wind content in the statistical gust category.</a:t>
                </a:r>
              </a:p>
              <a:p>
                <a:pPr lvl="1"/>
                <a:r>
                  <a:rPr lang="en-US" sz="1400" dirty="0"/>
                  <a:t>Some commercial launch vehicles have much smaller persistence times – 30 mins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0F0F027F-EAD9-3A0D-0904-165F3ED750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19723" y="1199184"/>
                <a:ext cx="7060791" cy="4935537"/>
              </a:xfrm>
              <a:blipFill>
                <a:blip r:embed="rId2"/>
                <a:stretch>
                  <a:fillRect l="-1639" t="-1978" r="-1898" b="-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A3C05CF4-39BB-A3EE-AFE8-25BC6DA72F3E}"/>
              </a:ext>
            </a:extLst>
          </p:cNvPr>
          <p:cNvGrpSpPr/>
          <p:nvPr/>
        </p:nvGrpSpPr>
        <p:grpSpPr>
          <a:xfrm>
            <a:off x="7500709" y="1878080"/>
            <a:ext cx="4961877" cy="3101840"/>
            <a:chOff x="7500709" y="1878080"/>
            <a:chExt cx="4961877" cy="31018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82E0139-C889-B077-5BD0-42D08DC6A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0709" y="1878080"/>
              <a:ext cx="4961877" cy="310184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2753B1-6CCE-68FF-8E2F-56585C0733CF}"/>
                </a:ext>
              </a:extLst>
            </p:cNvPr>
            <p:cNvSpPr txBox="1"/>
            <p:nvPr/>
          </p:nvSpPr>
          <p:spPr>
            <a:xfrm>
              <a:off x="10900960" y="3946850"/>
              <a:ext cx="9713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Turbulent Gust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0D011F-51F8-E401-6569-38D304B19482}"/>
                </a:ext>
              </a:extLst>
            </p:cNvPr>
            <p:cNvSpPr txBox="1"/>
            <p:nvPr/>
          </p:nvSpPr>
          <p:spPr>
            <a:xfrm>
              <a:off x="8580748" y="2223797"/>
              <a:ext cx="9713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STEL or VLI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27F7B-85BD-C1F1-B55B-149845032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151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E7DE3-836F-1FB2-A27B-3A85489C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 Loads Increment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45E53-8D18-1684-C8BE-904CF47064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" y="1108213"/>
            <a:ext cx="8180465" cy="5262992"/>
          </a:xfrm>
        </p:spPr>
        <p:txBody>
          <a:bodyPr/>
          <a:lstStyle/>
          <a:p>
            <a:r>
              <a:rPr lang="en-US" sz="2000" dirty="0"/>
              <a:t>DOL loads increments are developed to account for load events that are not covered by other typical load analyses:</a:t>
            </a:r>
          </a:p>
          <a:p>
            <a:pPr lvl="1"/>
            <a:r>
              <a:rPr lang="en-US" sz="1800" b="1" dirty="0"/>
              <a:t>Lack of Wind Persistence (LOWP) </a:t>
            </a:r>
            <a:r>
              <a:rPr lang="en-US" sz="1800" dirty="0"/>
              <a:t>– covers for changes in the “persistent” portion of the wind load over the span of 2hrs (winds are not perfectly persistent)</a:t>
            </a:r>
          </a:p>
          <a:p>
            <a:pPr lvl="1"/>
            <a:r>
              <a:rPr lang="en-US" sz="1800" b="1" dirty="0"/>
              <a:t>System Dispersions </a:t>
            </a:r>
            <a:r>
              <a:rPr lang="en-US" sz="1800" dirty="0"/>
              <a:t>– accounts for potential variations in the many 6-DOF input parameters, since the DOL 6-DOF trajectory utilizes nominal models/parameters. This increment picks up the non-wind variations that would typically be included in a Monte Carlo trajectory set (TVC offsets, booster dispersions, etc.)</a:t>
            </a:r>
          </a:p>
          <a:p>
            <a:pPr lvl="1"/>
            <a:r>
              <a:rPr lang="en-US" sz="1800" b="1" dirty="0"/>
              <a:t>Atmosphere Increment </a:t>
            </a:r>
            <a:r>
              <a:rPr lang="en-US" sz="1800" dirty="0"/>
              <a:t>– covers for having balloon-measured thermal data that is recorded up to 8-hrs prior to launch</a:t>
            </a:r>
          </a:p>
          <a:p>
            <a:r>
              <a:rPr lang="en-US" sz="2000" dirty="0"/>
              <a:t>Worked closely with trajectory analysts in EV42 and loads analysts at JSC engineering to develop the ground rules and methodology for increment calculations.</a:t>
            </a:r>
          </a:p>
          <a:p>
            <a:r>
              <a:rPr lang="en-US" sz="2000" dirty="0"/>
              <a:t>From thousands of pairs of trajectories, increments are computed by taking pairwise differences in loads (as illustrated in the plot), then calculating statistical 3-sigma and mean increment loads.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1590BC-6478-6839-87D2-61972EE48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155" y="2203165"/>
            <a:ext cx="3579845" cy="24956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9A321-75B3-84C5-F3AE-46F6C5E20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727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93AC-7E39-30F8-E508-0A17DAD2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 Load Combination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320A7-AA43-A9D8-75C4-E771D35492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75C59-6184-F808-88C7-F52EA44C1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2" y="1215020"/>
            <a:ext cx="11872278" cy="4935537"/>
          </a:xfrm>
        </p:spPr>
        <p:txBody>
          <a:bodyPr/>
          <a:lstStyle/>
          <a:p>
            <a:r>
              <a:rPr lang="en-US" sz="2000" dirty="0"/>
              <a:t>DOL-VLI uses this Load Combination Equation (LCE) to develop a total combined load: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35B39-3EEB-31CC-3CDE-AB0B7E9724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4858" y="3429000"/>
            <a:ext cx="5780766" cy="2800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5DA53B-CF6E-D6A5-02D3-EB3E3571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70" y="1550707"/>
            <a:ext cx="6302972" cy="177648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F6B8B5C-1B3C-37BD-BCB9-CA9909E0D8F8}"/>
              </a:ext>
            </a:extLst>
          </p:cNvPr>
          <p:cNvSpPr txBox="1">
            <a:spLocks/>
          </p:cNvSpPr>
          <p:nvPr/>
        </p:nvSpPr>
        <p:spPr>
          <a:xfrm>
            <a:off x="288317" y="3729556"/>
            <a:ext cx="5400248" cy="303483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A breakdown of the average contributions of each load component is illustrated here. Typically, about 50% of the total load comes from the VLI-computed flight mechanics part of the load. Buffet is a large player in the transonic bins.</a:t>
            </a:r>
          </a:p>
        </p:txBody>
      </p:sp>
    </p:spTree>
    <p:extLst>
      <p:ext uri="{BB962C8B-B14F-4D97-AF65-F5344CB8AC3E}">
        <p14:creationId xmlns:p14="http://schemas.microsoft.com/office/powerpoint/2010/main" val="24960229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040CC742-02A0-4E4D-81FB-FF22D36F2934}"/>
    </a:ext>
  </a:extLst>
</a:theme>
</file>

<file path=ppt/theme/theme10.xml><?xml version="1.0" encoding="utf-8"?>
<a:theme xmlns:a="http://schemas.openxmlformats.org/drawingml/2006/main" name="Chart with Image (Accent Color Themes Only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46A22EAA-C4AB-49C8-A9FE-FA161110E82A}"/>
    </a:ext>
  </a:extLst>
</a:theme>
</file>

<file path=ppt/theme/theme11.xml><?xml version="1.0" encoding="utf-8"?>
<a:theme xmlns:a="http://schemas.openxmlformats.org/drawingml/2006/main" name="Content Horizontal Color Bar (Primary Color Themes Only).">
  <a:themeElements>
    <a:clrScheme name="Jacobs Primary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567A694A-ECDC-4F28-A1D7-C1AE96E12EEE}"/>
    </a:ext>
  </a:extLst>
</a:theme>
</file>

<file path=ppt/theme/theme12.xml><?xml version="1.0" encoding="utf-8"?>
<a:theme xmlns:a="http://schemas.openxmlformats.org/drawingml/2006/main" name="Content Color Background (Primary Color Themes Only).">
  <a:themeElements>
    <a:clrScheme name="Jacobs Primary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ACEA74CD-466B-418D-B2DA-001FE25408E3}"/>
    </a:ext>
  </a:extLst>
</a:theme>
</file>

<file path=ppt/theme/theme13.xml><?xml version="1.0" encoding="utf-8"?>
<a:theme xmlns:a="http://schemas.openxmlformats.org/drawingml/2006/main" name="JSEG quad chart">
  <a:themeElements>
    <a:clrScheme name="Jacobs Primary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4F7326BE-F3A8-413B-A1B2-F67E8F710FDD}"/>
    </a:ext>
  </a:extLst>
</a:theme>
</file>

<file path=ppt/theme/theme14.xml><?xml version="1.0" encoding="utf-8"?>
<a:theme xmlns:a="http://schemas.openxmlformats.org/drawingml/2006/main" name="Blank Layout (Primary Color Themes)">
  <a:themeElements>
    <a:clrScheme name="Jacobs Primary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43E8D248-E613-4F9D-A294-42BDC9780D2B}"/>
    </a:ext>
  </a:extLst>
</a:theme>
</file>

<file path=ppt/theme/theme15.xml><?xml version="1.0" encoding="utf-8"?>
<a:theme xmlns:a="http://schemas.openxmlformats.org/drawingml/2006/main" name="Chart Slides (Primary Color Themes Only)">
  <a:themeElements>
    <a:clrScheme name="Jacobs Primary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B5F1F1AF-CBB3-4EA3-8C1B-20AFC2A96B83}"/>
    </a:ext>
  </a:extLst>
</a:theme>
</file>

<file path=ppt/theme/theme16.xml><?xml version="1.0" encoding="utf-8"?>
<a:theme xmlns:a="http://schemas.openxmlformats.org/drawingml/2006/main" name="Content Greyscale Only">
  <a:themeElements>
    <a:clrScheme name="JacobsBlack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0000"/>
      </a:accent1>
      <a:accent2>
        <a:srgbClr val="333333"/>
      </a:accent2>
      <a:accent3>
        <a:srgbClr val="A5A5A5"/>
      </a:accent3>
      <a:accent4>
        <a:srgbClr val="C8C8C8"/>
      </a:accent4>
      <a:accent5>
        <a:srgbClr val="000000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A23D3BD7-F1CD-4D84-BA48-A76D0FDA1677}"/>
    </a:ext>
  </a:extLst>
</a:theme>
</file>

<file path=ppt/theme/theme17.xml><?xml version="1.0" encoding="utf-8"?>
<a:theme xmlns:a="http://schemas.openxmlformats.org/drawingml/2006/main" name="Copyright &amp; Disclaimer Slides">
  <a:themeElements>
    <a:clrScheme name="JacobsBlack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0000"/>
      </a:accent1>
      <a:accent2>
        <a:srgbClr val="333333"/>
      </a:accent2>
      <a:accent3>
        <a:srgbClr val="A5A5A5"/>
      </a:accent3>
      <a:accent4>
        <a:srgbClr val="C8C8C8"/>
      </a:accent4>
      <a:accent5>
        <a:srgbClr val="000000"/>
      </a:accent5>
      <a:accent6>
        <a:srgbClr val="A5A5A5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B149B75F-E234-4A04-A850-7D595DEAB5A9}"/>
    </a:ext>
  </a:extLst>
</a:theme>
</file>

<file path=ppt/theme/theme18.xml><?xml version="1.0" encoding="utf-8"?>
<a:theme xmlns:a="http://schemas.openxmlformats.org/drawingml/2006/main" name="Image Full Page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8D5060B6-3387-471C-8069-8B63A18D7334}"/>
    </a:ext>
  </a:extLst>
</a:theme>
</file>

<file path=ppt/theme/theme19.xml><?xml version="1.0" encoding="utf-8"?>
<a:theme xmlns:a="http://schemas.openxmlformats.org/drawingml/2006/main" name="Divider Slide 1 (Accent Color Themes Only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26058BCE-C09E-4560-A108-5F4DEBAF193A}"/>
    </a:ext>
  </a:extLst>
</a:theme>
</file>

<file path=ppt/theme/theme2.xml><?xml version="1.0" encoding="utf-8"?>
<a:theme xmlns:a="http://schemas.openxmlformats.org/drawingml/2006/main" name="Agenda Slides (Jacobs Black Theme Only)">
  <a:themeElements>
    <a:clrScheme name="Jacobs Charts &amp; Tables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333333"/>
      </a:accent1>
      <a:accent2>
        <a:srgbClr val="A5A5A5"/>
      </a:accent2>
      <a:accent3>
        <a:srgbClr val="C8C8C8"/>
      </a:accent3>
      <a:accent4>
        <a:srgbClr val="E6E6E6"/>
      </a:accent4>
      <a:accent5>
        <a:srgbClr val="333333"/>
      </a:accent5>
      <a:accent6>
        <a:srgbClr val="A5A5A5"/>
      </a:accent6>
      <a:hlink>
        <a:srgbClr val="C8C8C8"/>
      </a:hlink>
      <a:folHlink>
        <a:srgbClr val="E6E6E6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992CAD4E-E827-4617-BA17-C305FE0A4A0E}"/>
    </a:ext>
  </a:extLst>
</a:theme>
</file>

<file path=ppt/theme/theme20.xml><?xml version="1.0" encoding="utf-8"?>
<a:theme xmlns:a="http://schemas.openxmlformats.org/drawingml/2006/main" name="Divider Slide 2 (Accent Color Themes Only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10EC4FE8-355A-4980-A5AF-3230198D71E0}"/>
    </a:ext>
  </a:extLst>
</a:theme>
</file>

<file path=ppt/theme/theme21.xml><?xml version="1.0" encoding="utf-8"?>
<a:theme xmlns:a="http://schemas.openxmlformats.org/drawingml/2006/main" name="Back Cover Slides (Accent Color Themes Only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4EFCB34A-34B0-473E-8CBD-B14B367E5C92}"/>
    </a:ext>
  </a:extLst>
</a:theme>
</file>

<file path=ppt/theme/theme22.xml><?xml version="1.0" encoding="utf-8"?>
<a:theme xmlns:a="http://schemas.openxmlformats.org/drawingml/2006/main" name="Blank Layout (Blue Accent Colors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7C5BE4B1-F8A4-4956-BD5E-A1B959577A0D}"/>
    </a:ext>
  </a:extLst>
</a:theme>
</file>

<file path=ppt/theme/theme23.xml><?xml version="1.0" encoding="utf-8"?>
<a:theme xmlns:a="http://schemas.openxmlformats.org/drawingml/2006/main" name="8141_SLS Feb 2012_Safety_Meeting_Final_SCobb">
  <a:themeElements>
    <a:clrScheme name="Custom 5">
      <a:dk1>
        <a:srgbClr val="000000"/>
      </a:dk1>
      <a:lt1>
        <a:srgbClr val="969696"/>
      </a:lt1>
      <a:dk2>
        <a:srgbClr val="000000"/>
      </a:dk2>
      <a:lt2>
        <a:srgbClr val="FFFFFF"/>
      </a:lt2>
      <a:accent1>
        <a:srgbClr val="F3F5DD"/>
      </a:accent1>
      <a:accent2>
        <a:srgbClr val="CB4B0A"/>
      </a:accent2>
      <a:accent3>
        <a:srgbClr val="AAAAAA"/>
      </a:accent3>
      <a:accent4>
        <a:srgbClr val="7F7F7F"/>
      </a:accent4>
      <a:accent5>
        <a:srgbClr val="F8F9EB"/>
      </a:accent5>
      <a:accent6>
        <a:srgbClr val="D24A12"/>
      </a:accent6>
      <a:hlink>
        <a:srgbClr val="0000CC"/>
      </a:hlink>
      <a:folHlink>
        <a:srgbClr val="D24A1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bg1"/>
          </a:solidFill>
          <a:prstDash val="dash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8141_SLS Feb 2012_Safety_Meeting_Final_SCobb">
  <a:themeElements>
    <a:clrScheme name="Custom 5">
      <a:dk1>
        <a:srgbClr val="000000"/>
      </a:dk1>
      <a:lt1>
        <a:srgbClr val="969696"/>
      </a:lt1>
      <a:dk2>
        <a:srgbClr val="000000"/>
      </a:dk2>
      <a:lt2>
        <a:srgbClr val="FFFFFF"/>
      </a:lt2>
      <a:accent1>
        <a:srgbClr val="F3F5DD"/>
      </a:accent1>
      <a:accent2>
        <a:srgbClr val="CB4B0A"/>
      </a:accent2>
      <a:accent3>
        <a:srgbClr val="AAAAAA"/>
      </a:accent3>
      <a:accent4>
        <a:srgbClr val="7F7F7F"/>
      </a:accent4>
      <a:accent5>
        <a:srgbClr val="F8F9EB"/>
      </a:accent5>
      <a:accent6>
        <a:srgbClr val="D24A12"/>
      </a:accent6>
      <a:hlink>
        <a:srgbClr val="0000CC"/>
      </a:hlink>
      <a:folHlink>
        <a:srgbClr val="D24A1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Vertic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CAE6D796-A77D-496D-9A6F-AC54409C8CD5}"/>
    </a:ext>
  </a:extLst>
</a:theme>
</file>

<file path=ppt/theme/theme4.xml><?xml version="1.0" encoding="utf-8"?>
<a:theme xmlns:a="http://schemas.openxmlformats.org/drawingml/2006/main" name="Content with Image Placeholde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2BE96726-6EC6-4800-96B7-FFC806B2459C}"/>
    </a:ext>
  </a:extLst>
</a:theme>
</file>

<file path=ppt/theme/theme5.xml><?xml version="1.0" encoding="utf-8"?>
<a:theme xmlns:a="http://schemas.openxmlformats.org/drawingml/2006/main" name="Content 2 Column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6AE63395-3ABB-4BED-B7BF-194BFBB5B4B4}"/>
    </a:ext>
  </a:extLst>
</a:theme>
</file>

<file path=ppt/theme/theme6.xml><?xml version="1.0" encoding="utf-8"?>
<a:theme xmlns:a="http://schemas.openxmlformats.org/drawingml/2006/main" name="Content 2 Column Color with Image Placeholde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F9D77A77-A040-4288-ACA1-092A3AEF9A2E}"/>
    </a:ext>
  </a:extLst>
</a:theme>
</file>

<file path=ppt/theme/theme7.xml><?xml version="1.0" encoding="utf-8"?>
<a:theme xmlns:a="http://schemas.openxmlformats.org/drawingml/2006/main" name="Content Horizontal Bars Color Background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ED7CC5B3-54FC-4540-917F-D834E17F57F3}"/>
    </a:ext>
  </a:extLst>
</a:theme>
</file>

<file path=ppt/theme/theme8.xml><?xml version="1.0" encoding="utf-8"?>
<a:theme xmlns:a="http://schemas.openxmlformats.org/drawingml/2006/main" name="Night Content Horizont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3E8354DC-929D-4AE6-AFD5-1D2E6525F2C6}"/>
    </a:ext>
  </a:extLst>
</a:theme>
</file>

<file path=ppt/theme/theme9.xml><?xml version="1.0" encoding="utf-8"?>
<a:theme xmlns:a="http://schemas.openxmlformats.org/drawingml/2006/main" name="Blank Layout (Blue Accent Color Themes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6041.1B_r00_powerpoint_basic  -  Read-Only" id="{339D9C60-4CDD-4C7C-B011-6AF9C75D004E}" vid="{CE9B70F4-B1A7-41CE-BD30-9C6DC7CFBA3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27D107753FA4EA860EDA9D295828B" ma:contentTypeVersion="9" ma:contentTypeDescription="Create a new document." ma:contentTypeScope="" ma:versionID="bd8fcb24606de3c4d5c91802fd5d2d95">
  <xsd:schema xmlns:xsd="http://www.w3.org/2001/XMLSchema" xmlns:xs="http://www.w3.org/2001/XMLSchema" xmlns:p="http://schemas.microsoft.com/office/2006/metadata/properties" xmlns:ns2="17ce0e16-275d-48bb-a940-2c2db0195eea" targetNamespace="http://schemas.microsoft.com/office/2006/metadata/properties" ma:root="true" ma:fieldsID="9fc3afefb79db93c0411fd09127a6307" ns2:_="">
    <xsd:import namespace="17ce0e16-275d-48bb-a940-2c2db0195e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e0e16-275d-48bb-a940-2c2db0195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q 1 : B r a n d   x m l n s : q 1 = " h t t p : / / s c h e m a s . m a c r o v i e w . c o m . a u / b r a n d " >  
     < q 1 : G r o u p i n g / >  
     < q 1 : L o g o P a t h > C : \ U s e r s \ w a l k e r t \ A p p D a t a \ R o a m i n g \ M a c r o V i e w . O f f i c e \ F i l e s \ A p p S e t t i n g s \ B r a n d s \ J a c o b s . j p g < / q 1 : L o g o P a t h >  
     < q 1 : N a m e > J a c o b s < / q 1 : N a m e >  
 < / q 1 : B r a n d > 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2EAE6E-26A7-40D7-9FF1-66D49FE822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ce0e16-275d-48bb-a940-2c2db0195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4603B5-163E-477B-B703-A34446CA6F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6B651A-6577-45AC-9423-66DB4478CAF5}">
  <ds:schemaRefs>
    <ds:schemaRef ds:uri="http://schemas.macroview.com.au/brand"/>
  </ds:schemaRefs>
</ds:datastoreItem>
</file>

<file path=customXml/itemProps4.xml><?xml version="1.0" encoding="utf-8"?>
<ds:datastoreItem xmlns:ds="http://schemas.openxmlformats.org/officeDocument/2006/customXml" ds:itemID="{F2449D20-714B-40AD-857E-9FE34DC676A6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7ce0e16-275d-48bb-a940-2c2db0195ee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18675</TotalTime>
  <Words>1453</Words>
  <Application>Microsoft Office PowerPoint</Application>
  <PresentationFormat>Widescreen</PresentationFormat>
  <Paragraphs>138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17</vt:i4>
      </vt:variant>
    </vt:vector>
  </HeadingPairs>
  <TitlesOfParts>
    <vt:vector size="49" baseType="lpstr">
      <vt:lpstr>Century Gothic</vt:lpstr>
      <vt:lpstr>Calibri</vt:lpstr>
      <vt:lpstr>Arial</vt:lpstr>
      <vt:lpstr>Jacobs Chronos</vt:lpstr>
      <vt:lpstr>Lucida Grande</vt:lpstr>
      <vt:lpstr>Cambria Math</vt:lpstr>
      <vt:lpstr>Jacobs Chronos Light</vt:lpstr>
      <vt:lpstr>Wingdings</vt:lpstr>
      <vt:lpstr>Title Slides (Accent Color Themes Only).</vt:lpstr>
      <vt:lpstr>Agenda Slides (Jacobs Black Theme Only)</vt:lpstr>
      <vt:lpstr>Content Vertical Color Bar (Accent Color Themes Only).</vt:lpstr>
      <vt:lpstr>Content with Image Placeholder (Accent Color Themes Only).</vt:lpstr>
      <vt:lpstr>Content 2 Column (Accent Color Themes Only).</vt:lpstr>
      <vt:lpstr>Content 2 Column Color with Image Placeholder (Accent Color Themes Only).</vt:lpstr>
      <vt:lpstr>Content Horizontal Bars Color Background (Accent Color Themes Only).</vt:lpstr>
      <vt:lpstr>Night Content Horizontal Color Bar (Accent Color Themes Only).</vt:lpstr>
      <vt:lpstr>Blank Layout (Blue Accent Color Themes)</vt:lpstr>
      <vt:lpstr>Chart with Image (Accent Color Themes Only)</vt:lpstr>
      <vt:lpstr>Content Horizontal Color Bar (Primary Color Themes Only).</vt:lpstr>
      <vt:lpstr>Content Color Background (Primary Color Themes Only).</vt:lpstr>
      <vt:lpstr>JSEG quad chart</vt:lpstr>
      <vt:lpstr>Blank Layout (Primary Color Themes)</vt:lpstr>
      <vt:lpstr>Chart Slides (Primary Color Themes Only)</vt:lpstr>
      <vt:lpstr>Content Greyscale Only</vt:lpstr>
      <vt:lpstr>Copyright &amp; Disclaimer Slides</vt:lpstr>
      <vt:lpstr>Image Full Page</vt:lpstr>
      <vt:lpstr>Divider Slide 1 (Accent Color Themes Only)</vt:lpstr>
      <vt:lpstr>Divider Slide 2 (Accent Color Themes Only)</vt:lpstr>
      <vt:lpstr>Back Cover Slides (Accent Color Themes Only)</vt:lpstr>
      <vt:lpstr>Blank Layout (Blue Accent Colors)</vt:lpstr>
      <vt:lpstr>8141_SLS Feb 2012_Safety_Meeting_Final_SCobb</vt:lpstr>
      <vt:lpstr>1_8141_SLS Feb 2012_Safety_Meeting_Final_SCobb</vt:lpstr>
      <vt:lpstr>PowerPoint Presentation</vt:lpstr>
      <vt:lpstr>Agenda</vt:lpstr>
      <vt:lpstr>Day of Launch Process Overview</vt:lpstr>
      <vt:lpstr>Brief Introduction to DOLILU Loads</vt:lpstr>
      <vt:lpstr>DOL Timeline (Simplified)</vt:lpstr>
      <vt:lpstr>DOL-VLI Tool</vt:lpstr>
      <vt:lpstr>DOL Loads Wind Methodology</vt:lpstr>
      <vt:lpstr>DOL Loads Increment Development</vt:lpstr>
      <vt:lpstr>DOL Load Combination</vt:lpstr>
      <vt:lpstr>Critical Load Indicators (CLI) and Launch Availability</vt:lpstr>
      <vt:lpstr>Artemis I Launch</vt:lpstr>
      <vt:lpstr>Post-Launch DOL-VLI Results</vt:lpstr>
      <vt:lpstr>Summary</vt:lpstr>
      <vt:lpstr>Backup</vt:lpstr>
      <vt:lpstr>Day of Launch Loads Introduction</vt:lpstr>
      <vt:lpstr>Artemis I Critical Load Indicators</vt:lpstr>
      <vt:lpstr>DOLILU Loads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Jayme Allgood</dc:creator>
  <dc:description>T6041.1B Rev. 00 2022-06-02_x000d_
JSEG basic PowerPoint template</dc:description>
  <cp:lastModifiedBy>Decker, Austin F. (MSFC-EV31)</cp:lastModifiedBy>
  <cp:revision>636</cp:revision>
  <dcterms:created xsi:type="dcterms:W3CDTF">2019-10-29T21:59:11Z</dcterms:created>
  <dcterms:modified xsi:type="dcterms:W3CDTF">2023-05-19T21:18:29Z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0x01010067C27D107753FA4EA860EDA9D295828B</vt:lpwstr>
  </property>
  <property fmtid="{D5CDD505-2E9C-101B-9397-08002B2CF9AE}" pid="3" name="Jacobs Template">
    <vt:lpwstr>C:\Users\walkert\AppData\Roaming\MacroView.Office\Files\Templates\Other Documents\Jacobs Presentation Basic.pptx</vt:lpwstr>
  </property>
</Properties>
</file>