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bookmarkIdSeed="2">
  <p:sldMasterIdLst>
    <p:sldMasterId id="2147483698" r:id="rId1"/>
  </p:sldMasterIdLst>
  <p:notesMasterIdLst>
    <p:notesMasterId r:id="rId15"/>
  </p:notesMasterIdLst>
  <p:handoutMasterIdLst>
    <p:handoutMasterId r:id="rId16"/>
  </p:handoutMasterIdLst>
  <p:sldIdLst>
    <p:sldId id="1585" r:id="rId2"/>
    <p:sldId id="1587" r:id="rId3"/>
    <p:sldId id="1588" r:id="rId4"/>
    <p:sldId id="1598" r:id="rId5"/>
    <p:sldId id="1599" r:id="rId6"/>
    <p:sldId id="1600" r:id="rId7"/>
    <p:sldId id="1590" r:id="rId8"/>
    <p:sldId id="1601" r:id="rId9"/>
    <p:sldId id="1607" r:id="rId10"/>
    <p:sldId id="1606" r:id="rId11"/>
    <p:sldId id="1602" r:id="rId12"/>
    <p:sldId id="1603" r:id="rId13"/>
    <p:sldId id="1605" r:id="rId14"/>
  </p:sldIdLst>
  <p:sldSz cx="12192000" cy="6858000"/>
  <p:notesSz cx="6667500" cy="8686800"/>
  <p:defaultTextStyle>
    <a:defPPr>
      <a:defRPr lang="en-US"/>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2736" userDrawn="1">
          <p15:clr>
            <a:srgbClr val="A4A3A4"/>
          </p15:clr>
        </p15:guide>
        <p15:guide id="2" pos="2100"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99"/>
    <a:srgbClr val="0020C0"/>
    <a:srgbClr val="FF0000"/>
    <a:srgbClr val="00FF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0034" autoAdjust="0"/>
    <p:restoredTop sz="94330" autoAdjust="0"/>
  </p:normalViewPr>
  <p:slideViewPr>
    <p:cSldViewPr>
      <p:cViewPr varScale="1">
        <p:scale>
          <a:sx n="99" d="100"/>
          <a:sy n="99" d="100"/>
        </p:scale>
        <p:origin x="1236" y="72"/>
      </p:cViewPr>
      <p:guideLst>
        <p:guide orient="horz" pos="2160"/>
        <p:guide pos="3840"/>
      </p:guideLst>
    </p:cSldViewPr>
  </p:slideViewPr>
  <p:outlineViewPr>
    <p:cViewPr>
      <p:scale>
        <a:sx n="33" d="100"/>
        <a:sy n="33" d="100"/>
      </p:scale>
      <p:origin x="0" y="-3104"/>
    </p:cViewPr>
  </p:outlineViewPr>
  <p:notesTextViewPr>
    <p:cViewPr>
      <p:scale>
        <a:sx n="100" d="100"/>
        <a:sy n="100" d="100"/>
      </p:scale>
      <p:origin x="0" y="0"/>
    </p:cViewPr>
  </p:notesTextViewPr>
  <p:sorterViewPr>
    <p:cViewPr varScale="1">
      <p:scale>
        <a:sx n="1" d="1"/>
        <a:sy n="1" d="1"/>
      </p:scale>
      <p:origin x="0" y="0"/>
    </p:cViewPr>
  </p:sorterViewPr>
  <p:notesViewPr>
    <p:cSldViewPr snapToGrid="0" snapToObjects="1">
      <p:cViewPr varScale="1">
        <p:scale>
          <a:sx n="78" d="100"/>
          <a:sy n="78" d="100"/>
        </p:scale>
        <p:origin x="-1980" y="-102"/>
      </p:cViewPr>
      <p:guideLst>
        <p:guide orient="horz" pos="2736"/>
        <p:guide pos="210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handoutMaster" Target="handoutMasters/handout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6" y="0"/>
            <a:ext cx="2889854" cy="434637"/>
          </a:xfrm>
          <a:prstGeom prst="rect">
            <a:avLst/>
          </a:prstGeom>
        </p:spPr>
        <p:txBody>
          <a:bodyPr vert="horz" lIns="86487" tIns="43243" rIns="86487" bIns="43243" rtlCol="0"/>
          <a:lstStyle>
            <a:lvl1pPr algn="l">
              <a:defRPr sz="1100"/>
            </a:lvl1pPr>
          </a:lstStyle>
          <a:p>
            <a:endParaRPr lang="en-US"/>
          </a:p>
        </p:txBody>
      </p:sp>
      <p:sp>
        <p:nvSpPr>
          <p:cNvPr id="3" name="Date Placeholder 2"/>
          <p:cNvSpPr>
            <a:spLocks noGrp="1"/>
          </p:cNvSpPr>
          <p:nvPr>
            <p:ph type="dt" sz="quarter" idx="1"/>
          </p:nvPr>
        </p:nvSpPr>
        <p:spPr>
          <a:xfrm>
            <a:off x="3776143" y="0"/>
            <a:ext cx="2889854" cy="434637"/>
          </a:xfrm>
          <a:prstGeom prst="rect">
            <a:avLst/>
          </a:prstGeom>
        </p:spPr>
        <p:txBody>
          <a:bodyPr vert="horz" lIns="86487" tIns="43243" rIns="86487" bIns="43243" rtlCol="0"/>
          <a:lstStyle>
            <a:lvl1pPr algn="r">
              <a:defRPr sz="1100"/>
            </a:lvl1pPr>
          </a:lstStyle>
          <a:p>
            <a:fld id="{6438631A-BD82-4368-B7B8-F79D93750BF3}" type="datetimeFigureOut">
              <a:rPr lang="en-US" smtClean="0"/>
              <a:pPr/>
              <a:t>5/8/2023</a:t>
            </a:fld>
            <a:endParaRPr lang="en-US"/>
          </a:p>
        </p:txBody>
      </p:sp>
      <p:sp>
        <p:nvSpPr>
          <p:cNvPr id="4" name="Footer Placeholder 3"/>
          <p:cNvSpPr>
            <a:spLocks noGrp="1"/>
          </p:cNvSpPr>
          <p:nvPr>
            <p:ph type="ftr" sz="quarter" idx="2"/>
          </p:nvPr>
        </p:nvSpPr>
        <p:spPr>
          <a:xfrm>
            <a:off x="6" y="8250680"/>
            <a:ext cx="2889854" cy="434637"/>
          </a:xfrm>
          <a:prstGeom prst="rect">
            <a:avLst/>
          </a:prstGeom>
        </p:spPr>
        <p:txBody>
          <a:bodyPr vert="horz" lIns="86487" tIns="43243" rIns="86487" bIns="43243" rtlCol="0" anchor="b"/>
          <a:lstStyle>
            <a:lvl1pPr algn="l">
              <a:defRPr sz="1100"/>
            </a:lvl1pPr>
          </a:lstStyle>
          <a:p>
            <a:endParaRPr lang="en-US"/>
          </a:p>
        </p:txBody>
      </p:sp>
      <p:sp>
        <p:nvSpPr>
          <p:cNvPr id="5" name="Slide Number Placeholder 4"/>
          <p:cNvSpPr>
            <a:spLocks noGrp="1"/>
          </p:cNvSpPr>
          <p:nvPr>
            <p:ph type="sldNum" sz="quarter" idx="3"/>
          </p:nvPr>
        </p:nvSpPr>
        <p:spPr>
          <a:xfrm>
            <a:off x="3776143" y="8250680"/>
            <a:ext cx="2889854" cy="434637"/>
          </a:xfrm>
          <a:prstGeom prst="rect">
            <a:avLst/>
          </a:prstGeom>
        </p:spPr>
        <p:txBody>
          <a:bodyPr vert="horz" lIns="86487" tIns="43243" rIns="86487" bIns="43243" rtlCol="0" anchor="b"/>
          <a:lstStyle>
            <a:lvl1pPr algn="r">
              <a:defRPr sz="1100"/>
            </a:lvl1pPr>
          </a:lstStyle>
          <a:p>
            <a:fld id="{965B57DC-BDEA-463D-8C8D-271710863309}" type="slidenum">
              <a:rPr lang="en-US" smtClean="0"/>
              <a:pPr/>
              <a:t>‹#›</a:t>
            </a:fld>
            <a:endParaRPr lang="en-US"/>
          </a:p>
        </p:txBody>
      </p:sp>
    </p:spTree>
    <p:extLst>
      <p:ext uri="{BB962C8B-B14F-4D97-AF65-F5344CB8AC3E}">
        <p14:creationId xmlns:p14="http://schemas.microsoft.com/office/powerpoint/2010/main" val="277248104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bwMode="auto">
          <a:xfrm>
            <a:off x="6" y="0"/>
            <a:ext cx="2889854" cy="434637"/>
          </a:xfrm>
          <a:prstGeom prst="rect">
            <a:avLst/>
          </a:prstGeom>
          <a:noFill/>
          <a:ln w="9525">
            <a:noFill/>
            <a:miter lim="800000"/>
            <a:headEnd/>
            <a:tailEnd/>
          </a:ln>
        </p:spPr>
        <p:txBody>
          <a:bodyPr vert="horz" wrap="square" lIns="88130" tIns="44065" rIns="88130" bIns="44065" numCol="1" anchor="t" anchorCtr="0" compatLnSpc="1">
            <a:prstTxWarp prst="textNoShape">
              <a:avLst/>
            </a:prstTxWarp>
          </a:bodyPr>
          <a:lstStyle>
            <a:lvl1pPr defTabSz="881389">
              <a:defRPr sz="1100">
                <a:latin typeface="Calibri" pitchFamily="34" charset="0"/>
                <a:cs typeface="+mn-cs"/>
              </a:defRPr>
            </a:lvl1pPr>
          </a:lstStyle>
          <a:p>
            <a:pPr>
              <a:defRPr/>
            </a:pPr>
            <a:endParaRPr lang="en-US"/>
          </a:p>
        </p:txBody>
      </p:sp>
      <p:sp>
        <p:nvSpPr>
          <p:cNvPr id="3" name="Date Placeholder 2"/>
          <p:cNvSpPr>
            <a:spLocks noGrp="1"/>
          </p:cNvSpPr>
          <p:nvPr>
            <p:ph type="dt" idx="1"/>
          </p:nvPr>
        </p:nvSpPr>
        <p:spPr bwMode="auto">
          <a:xfrm>
            <a:off x="3776143" y="0"/>
            <a:ext cx="2889854" cy="434637"/>
          </a:xfrm>
          <a:prstGeom prst="rect">
            <a:avLst/>
          </a:prstGeom>
          <a:noFill/>
          <a:ln w="9525">
            <a:noFill/>
            <a:miter lim="800000"/>
            <a:headEnd/>
            <a:tailEnd/>
          </a:ln>
        </p:spPr>
        <p:txBody>
          <a:bodyPr vert="horz" wrap="square" lIns="88130" tIns="44065" rIns="88130" bIns="44065" numCol="1" anchor="t" anchorCtr="0" compatLnSpc="1">
            <a:prstTxWarp prst="textNoShape">
              <a:avLst/>
            </a:prstTxWarp>
          </a:bodyPr>
          <a:lstStyle>
            <a:lvl1pPr algn="r" defTabSz="881389">
              <a:defRPr sz="1100">
                <a:latin typeface="Calibri" pitchFamily="34" charset="0"/>
                <a:cs typeface="+mn-cs"/>
              </a:defRPr>
            </a:lvl1pPr>
          </a:lstStyle>
          <a:p>
            <a:pPr>
              <a:defRPr/>
            </a:pPr>
            <a:fld id="{40E2BC8E-D35B-40B4-8821-8A221CE1A457}" type="datetimeFigureOut">
              <a:rPr lang="en-US"/>
              <a:pPr>
                <a:defRPr/>
              </a:pPr>
              <a:t>5/8/2023</a:t>
            </a:fld>
            <a:endParaRPr lang="en-US"/>
          </a:p>
        </p:txBody>
      </p:sp>
      <p:sp>
        <p:nvSpPr>
          <p:cNvPr id="4" name="Slide Image Placeholder 3"/>
          <p:cNvSpPr>
            <a:spLocks noGrp="1" noRot="1" noChangeAspect="1"/>
          </p:cNvSpPr>
          <p:nvPr>
            <p:ph type="sldImg" idx="2"/>
          </p:nvPr>
        </p:nvSpPr>
        <p:spPr>
          <a:xfrm>
            <a:off x="438150" y="650875"/>
            <a:ext cx="5791200" cy="3257550"/>
          </a:xfrm>
          <a:prstGeom prst="rect">
            <a:avLst/>
          </a:prstGeom>
          <a:noFill/>
          <a:ln w="12700">
            <a:solidFill>
              <a:prstClr val="black"/>
            </a:solidFill>
          </a:ln>
        </p:spPr>
        <p:txBody>
          <a:bodyPr vert="horz" lIns="86487" tIns="43243" rIns="86487" bIns="43243" rtlCol="0" anchor="ctr"/>
          <a:lstStyle/>
          <a:p>
            <a:pPr lvl="0"/>
            <a:endParaRPr lang="en-US" noProof="0"/>
          </a:p>
        </p:txBody>
      </p:sp>
      <p:sp>
        <p:nvSpPr>
          <p:cNvPr id="5" name="Notes Placeholder 4"/>
          <p:cNvSpPr>
            <a:spLocks noGrp="1"/>
          </p:cNvSpPr>
          <p:nvPr>
            <p:ph type="body" sz="quarter" idx="3"/>
          </p:nvPr>
        </p:nvSpPr>
        <p:spPr bwMode="auto">
          <a:xfrm>
            <a:off x="667354" y="4126827"/>
            <a:ext cx="5332792" cy="3908764"/>
          </a:xfrm>
          <a:prstGeom prst="rect">
            <a:avLst/>
          </a:prstGeom>
          <a:noFill/>
          <a:ln w="9525">
            <a:noFill/>
            <a:miter lim="800000"/>
            <a:headEnd/>
            <a:tailEnd/>
          </a:ln>
        </p:spPr>
        <p:txBody>
          <a:bodyPr vert="horz" wrap="square" lIns="88130" tIns="44065" rIns="88130" bIns="44065"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bwMode="auto">
          <a:xfrm>
            <a:off x="6" y="8250680"/>
            <a:ext cx="2889854" cy="434637"/>
          </a:xfrm>
          <a:prstGeom prst="rect">
            <a:avLst/>
          </a:prstGeom>
          <a:noFill/>
          <a:ln w="9525">
            <a:noFill/>
            <a:miter lim="800000"/>
            <a:headEnd/>
            <a:tailEnd/>
          </a:ln>
        </p:spPr>
        <p:txBody>
          <a:bodyPr vert="horz" wrap="square" lIns="88130" tIns="44065" rIns="88130" bIns="44065" numCol="1" anchor="b" anchorCtr="0" compatLnSpc="1">
            <a:prstTxWarp prst="textNoShape">
              <a:avLst/>
            </a:prstTxWarp>
          </a:bodyPr>
          <a:lstStyle>
            <a:lvl1pPr defTabSz="881389">
              <a:defRPr sz="1100">
                <a:latin typeface="Calibri" pitchFamily="34" charset="0"/>
                <a:cs typeface="+mn-cs"/>
              </a:defRPr>
            </a:lvl1pPr>
          </a:lstStyle>
          <a:p>
            <a:pPr>
              <a:defRPr/>
            </a:pPr>
            <a:endParaRPr lang="en-US"/>
          </a:p>
        </p:txBody>
      </p:sp>
      <p:sp>
        <p:nvSpPr>
          <p:cNvPr id="7" name="Slide Number Placeholder 6"/>
          <p:cNvSpPr>
            <a:spLocks noGrp="1"/>
          </p:cNvSpPr>
          <p:nvPr>
            <p:ph type="sldNum" sz="quarter" idx="5"/>
          </p:nvPr>
        </p:nvSpPr>
        <p:spPr bwMode="auto">
          <a:xfrm>
            <a:off x="3776143" y="8250680"/>
            <a:ext cx="2889854" cy="434637"/>
          </a:xfrm>
          <a:prstGeom prst="rect">
            <a:avLst/>
          </a:prstGeom>
          <a:noFill/>
          <a:ln w="9525">
            <a:noFill/>
            <a:miter lim="800000"/>
            <a:headEnd/>
            <a:tailEnd/>
          </a:ln>
        </p:spPr>
        <p:txBody>
          <a:bodyPr vert="horz" wrap="square" lIns="88130" tIns="44065" rIns="88130" bIns="44065" numCol="1" anchor="b" anchorCtr="0" compatLnSpc="1">
            <a:prstTxWarp prst="textNoShape">
              <a:avLst/>
            </a:prstTxWarp>
          </a:bodyPr>
          <a:lstStyle>
            <a:lvl1pPr algn="r" defTabSz="881389">
              <a:defRPr sz="1100">
                <a:latin typeface="Calibri" pitchFamily="34" charset="0"/>
                <a:cs typeface="+mn-cs"/>
              </a:defRPr>
            </a:lvl1pPr>
          </a:lstStyle>
          <a:p>
            <a:pPr>
              <a:defRPr/>
            </a:pPr>
            <a:fld id="{F4B6275C-0645-43A9-ACDA-247FEB91D8B8}" type="slidenum">
              <a:rPr lang="en-US"/>
              <a:pPr>
                <a:defRPr/>
              </a:pPr>
              <a:t>‹#›</a:t>
            </a:fld>
            <a:endParaRPr lang="en-US"/>
          </a:p>
        </p:txBody>
      </p:sp>
    </p:spTree>
    <p:extLst>
      <p:ext uri="{BB962C8B-B14F-4D97-AF65-F5344CB8AC3E}">
        <p14:creationId xmlns:p14="http://schemas.microsoft.com/office/powerpoint/2010/main" val="90367448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Simple 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066800"/>
            <a:ext cx="10363200" cy="1447800"/>
          </a:xfrm>
        </p:spPr>
        <p:txBody>
          <a:bodyPr/>
          <a:lstStyle/>
          <a:p>
            <a:r>
              <a:rPr lang="en-US" dirty="0"/>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sz="24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11" name="Text Placeholder 10">
            <a:extLst>
              <a:ext uri="{FF2B5EF4-FFF2-40B4-BE49-F238E27FC236}">
                <a16:creationId xmlns:a16="http://schemas.microsoft.com/office/drawing/2014/main" id="{6919D2CE-FF76-FF46-A63D-F84915098AD6}"/>
              </a:ext>
            </a:extLst>
          </p:cNvPr>
          <p:cNvSpPr>
            <a:spLocks noGrp="1"/>
          </p:cNvSpPr>
          <p:nvPr>
            <p:ph type="body" sz="quarter" idx="13"/>
          </p:nvPr>
        </p:nvSpPr>
        <p:spPr>
          <a:xfrm>
            <a:off x="3352800" y="2743200"/>
            <a:ext cx="5486400" cy="914400"/>
          </a:xfrm>
        </p:spPr>
        <p:txBody>
          <a:bodyPr anchor="ctr"/>
          <a:lstStyle>
            <a:lvl1pPr marL="0" indent="0" algn="ctr">
              <a:buNone/>
              <a:defRPr sz="2400"/>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dirty="0"/>
              <a:t>Edit Master text styles</a:t>
            </a:r>
          </a:p>
        </p:txBody>
      </p:sp>
    </p:spTree>
    <p:extLst>
      <p:ext uri="{BB962C8B-B14F-4D97-AF65-F5344CB8AC3E}">
        <p14:creationId xmlns:p14="http://schemas.microsoft.com/office/powerpoint/2010/main" val="400612780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990600"/>
            <a:ext cx="11430000" cy="5486400"/>
          </a:xfrm>
        </p:spPr>
        <p:txBody>
          <a:bodyPr>
            <a:normAutofit/>
          </a:bodyPr>
          <a:lstStyle>
            <a:lvl1pPr>
              <a:defRPr sz="2000" b="1"/>
            </a:lvl1pPr>
            <a:lvl2pPr>
              <a:defRPr sz="1800"/>
            </a:lvl2pPr>
            <a:lvl3pPr>
              <a:defRPr sz="1600"/>
            </a:lvl3pPr>
            <a:lvl4pPr>
              <a:defRPr sz="1600"/>
            </a:lvl4pPr>
            <a:lvl5pP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itle 1">
            <a:extLst>
              <a:ext uri="{FF2B5EF4-FFF2-40B4-BE49-F238E27FC236}">
                <a16:creationId xmlns:a16="http://schemas.microsoft.com/office/drawing/2014/main" id="{7C4253B7-4313-1248-91FC-65853064E895}"/>
              </a:ext>
            </a:extLst>
          </p:cNvPr>
          <p:cNvSpPr>
            <a:spLocks noGrp="1"/>
          </p:cNvSpPr>
          <p:nvPr>
            <p:ph type="title"/>
          </p:nvPr>
        </p:nvSpPr>
        <p:spPr>
          <a:xfrm>
            <a:off x="1066800" y="77788"/>
            <a:ext cx="10058400" cy="608012"/>
          </a:xfrm>
        </p:spPr>
        <p:txBody>
          <a:bodyPr/>
          <a:lstStyle>
            <a:lvl1pPr>
              <a:defRPr sz="2400" b="1"/>
            </a:lvl1pPr>
          </a:lstStyle>
          <a:p>
            <a:r>
              <a:rPr lang="en-US" dirty="0"/>
              <a:t>Click to edit Master title style</a:t>
            </a:r>
          </a:p>
        </p:txBody>
      </p:sp>
    </p:spTree>
    <p:extLst>
      <p:ext uri="{BB962C8B-B14F-4D97-AF65-F5344CB8AC3E}">
        <p14:creationId xmlns:p14="http://schemas.microsoft.com/office/powerpoint/2010/main" val="37748735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and Content - no ITAR">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990600"/>
            <a:ext cx="11430000" cy="5486400"/>
          </a:xfrm>
        </p:spPr>
        <p:txBody>
          <a:bodyPr>
            <a:normAutofit/>
          </a:bodyPr>
          <a:lstStyle>
            <a:lvl1pPr>
              <a:defRPr sz="2000" b="1"/>
            </a:lvl1pPr>
            <a:lvl2pPr>
              <a:defRPr sz="1800"/>
            </a:lvl2pPr>
            <a:lvl3pPr>
              <a:defRPr sz="1600"/>
            </a:lvl3pPr>
            <a:lvl4pPr>
              <a:defRPr sz="1600"/>
            </a:lvl4pPr>
            <a:lvl5pP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itle 1">
            <a:extLst>
              <a:ext uri="{FF2B5EF4-FFF2-40B4-BE49-F238E27FC236}">
                <a16:creationId xmlns:a16="http://schemas.microsoft.com/office/drawing/2014/main" id="{7C4253B7-4313-1248-91FC-65853064E895}"/>
              </a:ext>
            </a:extLst>
          </p:cNvPr>
          <p:cNvSpPr>
            <a:spLocks noGrp="1"/>
          </p:cNvSpPr>
          <p:nvPr>
            <p:ph type="title"/>
          </p:nvPr>
        </p:nvSpPr>
        <p:spPr>
          <a:xfrm>
            <a:off x="1066800" y="77788"/>
            <a:ext cx="10058400" cy="608012"/>
          </a:xfrm>
        </p:spPr>
        <p:txBody>
          <a:bodyPr/>
          <a:lstStyle>
            <a:lvl1pPr>
              <a:defRPr sz="2400" b="1"/>
            </a:lvl1pPr>
          </a:lstStyle>
          <a:p>
            <a:r>
              <a:rPr lang="en-US" dirty="0"/>
              <a:t>Click to edit Master title style</a:t>
            </a:r>
          </a:p>
        </p:txBody>
      </p:sp>
    </p:spTree>
    <p:extLst>
      <p:ext uri="{BB962C8B-B14F-4D97-AF65-F5344CB8AC3E}">
        <p14:creationId xmlns:p14="http://schemas.microsoft.com/office/powerpoint/2010/main" val="733360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E05B40CB-8EF2-D441-B93D-5ABF168DC4F3}"/>
              </a:ext>
            </a:extLst>
          </p:cNvPr>
          <p:cNvSpPr>
            <a:spLocks noGrp="1"/>
          </p:cNvSpPr>
          <p:nvPr>
            <p:ph type="title"/>
          </p:nvPr>
        </p:nvSpPr>
        <p:spPr>
          <a:xfrm>
            <a:off x="1066800" y="77788"/>
            <a:ext cx="10058400" cy="608012"/>
          </a:xfrm>
        </p:spPr>
        <p:txBody>
          <a:bodyPr/>
          <a:lstStyle>
            <a:lvl1pPr>
              <a:defRPr sz="2400" b="1"/>
            </a:lvl1pPr>
          </a:lstStyle>
          <a:p>
            <a:r>
              <a:rPr lang="en-US" dirty="0"/>
              <a:t>Click to edit Master title style</a:t>
            </a:r>
          </a:p>
        </p:txBody>
      </p:sp>
      <p:sp>
        <p:nvSpPr>
          <p:cNvPr id="5" name="Footer Placeholder 3">
            <a:extLst>
              <a:ext uri="{FF2B5EF4-FFF2-40B4-BE49-F238E27FC236}">
                <a16:creationId xmlns:a16="http://schemas.microsoft.com/office/drawing/2014/main" id="{5456C0AC-2493-0C42-A372-562FB6AA7784}"/>
              </a:ext>
            </a:extLst>
          </p:cNvPr>
          <p:cNvSpPr txBox="1">
            <a:spLocks/>
          </p:cNvSpPr>
          <p:nvPr userDrawn="1"/>
        </p:nvSpPr>
        <p:spPr>
          <a:xfrm>
            <a:off x="2514600" y="6462585"/>
            <a:ext cx="7162800" cy="166815"/>
          </a:xfrm>
          <a:prstGeom prst="rect">
            <a:avLst/>
          </a:prstGeom>
        </p:spPr>
        <p:txBody>
          <a:bodyPr/>
          <a:lstStyle>
            <a:defPPr>
              <a:defRPr lang="en-US"/>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a:lstStyle>
          <a:p>
            <a:pPr algn="ctr"/>
            <a:r>
              <a:rPr lang="en-US" sz="900" dirty="0">
                <a:solidFill>
                  <a:srgbClr val="FF0000"/>
                </a:solidFill>
              </a:rPr>
              <a:t>Use or disclosure of data contained on this page is subject to the restriction(s) on the title page of this document.</a:t>
            </a:r>
          </a:p>
        </p:txBody>
      </p:sp>
    </p:spTree>
    <p:extLst>
      <p:ext uri="{BB962C8B-B14F-4D97-AF65-F5344CB8AC3E}">
        <p14:creationId xmlns:p14="http://schemas.microsoft.com/office/powerpoint/2010/main" val="37234624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Title Only - no ITAR">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E05B40CB-8EF2-D441-B93D-5ABF168DC4F3}"/>
              </a:ext>
            </a:extLst>
          </p:cNvPr>
          <p:cNvSpPr>
            <a:spLocks noGrp="1"/>
          </p:cNvSpPr>
          <p:nvPr>
            <p:ph type="title"/>
          </p:nvPr>
        </p:nvSpPr>
        <p:spPr>
          <a:xfrm>
            <a:off x="1066800" y="77788"/>
            <a:ext cx="10058400" cy="608012"/>
          </a:xfrm>
        </p:spPr>
        <p:txBody>
          <a:bodyPr/>
          <a:lstStyle>
            <a:lvl1pPr>
              <a:defRPr sz="2400" b="1"/>
            </a:lvl1pPr>
          </a:lstStyle>
          <a:p>
            <a:r>
              <a:rPr lang="en-US" dirty="0"/>
              <a:t>Click to edit Master title style</a:t>
            </a:r>
          </a:p>
        </p:txBody>
      </p:sp>
    </p:spTree>
    <p:extLst>
      <p:ext uri="{BB962C8B-B14F-4D97-AF65-F5344CB8AC3E}">
        <p14:creationId xmlns:p14="http://schemas.microsoft.com/office/powerpoint/2010/main" val="35379013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508000" y="990599"/>
            <a:ext cx="5486400" cy="5502275"/>
          </a:xfrm>
        </p:spPr>
        <p:txBody>
          <a:bodyPr/>
          <a:lstStyle>
            <a:lvl1pPr>
              <a:defRPr sz="2000" b="1"/>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197600" y="990600"/>
            <a:ext cx="5486400" cy="5502275"/>
          </a:xfrm>
        </p:spPr>
        <p:txBody>
          <a:bodyPr/>
          <a:lstStyle>
            <a:lvl1pPr>
              <a:defRPr sz="2000" b="1"/>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itle 1">
            <a:extLst>
              <a:ext uri="{FF2B5EF4-FFF2-40B4-BE49-F238E27FC236}">
                <a16:creationId xmlns:a16="http://schemas.microsoft.com/office/drawing/2014/main" id="{D28DAEBF-202F-1149-ADEE-CFC667F19CDE}"/>
              </a:ext>
            </a:extLst>
          </p:cNvPr>
          <p:cNvSpPr>
            <a:spLocks noGrp="1"/>
          </p:cNvSpPr>
          <p:nvPr>
            <p:ph type="title"/>
          </p:nvPr>
        </p:nvSpPr>
        <p:spPr>
          <a:xfrm>
            <a:off x="1066800" y="77788"/>
            <a:ext cx="10058400" cy="608012"/>
          </a:xfrm>
        </p:spPr>
        <p:txBody>
          <a:bodyPr/>
          <a:lstStyle>
            <a:lvl1pPr>
              <a:defRPr sz="2400" b="1"/>
            </a:lvl1pPr>
          </a:lstStyle>
          <a:p>
            <a:r>
              <a:rPr lang="en-US" dirty="0"/>
              <a:t>Click to edit Master title style</a:t>
            </a:r>
          </a:p>
        </p:txBody>
      </p:sp>
      <p:sp>
        <p:nvSpPr>
          <p:cNvPr id="6" name="Footer Placeholder 3">
            <a:extLst>
              <a:ext uri="{FF2B5EF4-FFF2-40B4-BE49-F238E27FC236}">
                <a16:creationId xmlns:a16="http://schemas.microsoft.com/office/drawing/2014/main" id="{298CB2D4-5BFB-814C-BCA4-E535A0430937}"/>
              </a:ext>
            </a:extLst>
          </p:cNvPr>
          <p:cNvSpPr txBox="1">
            <a:spLocks/>
          </p:cNvSpPr>
          <p:nvPr userDrawn="1"/>
        </p:nvSpPr>
        <p:spPr>
          <a:xfrm>
            <a:off x="2514600" y="6462585"/>
            <a:ext cx="7162800" cy="166815"/>
          </a:xfrm>
          <a:prstGeom prst="rect">
            <a:avLst/>
          </a:prstGeom>
        </p:spPr>
        <p:txBody>
          <a:bodyPr/>
          <a:lstStyle>
            <a:defPPr>
              <a:defRPr lang="en-US"/>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a:lstStyle>
          <a:p>
            <a:pPr algn="ctr"/>
            <a:r>
              <a:rPr lang="en-US" sz="900" dirty="0">
                <a:solidFill>
                  <a:srgbClr val="FF0000"/>
                </a:solidFill>
              </a:rPr>
              <a:t>Use or disclosure of data contained on this page is subject to the restriction(s) on the title page of this document.</a:t>
            </a:r>
          </a:p>
        </p:txBody>
      </p:sp>
    </p:spTree>
    <p:extLst>
      <p:ext uri="{BB962C8B-B14F-4D97-AF65-F5344CB8AC3E}">
        <p14:creationId xmlns:p14="http://schemas.microsoft.com/office/powerpoint/2010/main" val="14534490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Two Content - no ITAR">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508000" y="990599"/>
            <a:ext cx="5486400" cy="5502275"/>
          </a:xfrm>
        </p:spPr>
        <p:txBody>
          <a:bodyPr/>
          <a:lstStyle>
            <a:lvl1pPr>
              <a:defRPr sz="2000" b="1"/>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197600" y="990600"/>
            <a:ext cx="5486400" cy="5502275"/>
          </a:xfrm>
        </p:spPr>
        <p:txBody>
          <a:bodyPr/>
          <a:lstStyle>
            <a:lvl1pPr>
              <a:defRPr sz="2000" b="1"/>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itle 1">
            <a:extLst>
              <a:ext uri="{FF2B5EF4-FFF2-40B4-BE49-F238E27FC236}">
                <a16:creationId xmlns:a16="http://schemas.microsoft.com/office/drawing/2014/main" id="{D28DAEBF-202F-1149-ADEE-CFC667F19CDE}"/>
              </a:ext>
            </a:extLst>
          </p:cNvPr>
          <p:cNvSpPr>
            <a:spLocks noGrp="1"/>
          </p:cNvSpPr>
          <p:nvPr>
            <p:ph type="title"/>
          </p:nvPr>
        </p:nvSpPr>
        <p:spPr>
          <a:xfrm>
            <a:off x="1066800" y="77788"/>
            <a:ext cx="10058400" cy="608012"/>
          </a:xfrm>
        </p:spPr>
        <p:txBody>
          <a:bodyPr/>
          <a:lstStyle>
            <a:lvl1pPr>
              <a:defRPr sz="2400" b="1"/>
            </a:lvl1pPr>
          </a:lstStyle>
          <a:p>
            <a:r>
              <a:rPr lang="en-US" dirty="0"/>
              <a:t>Click to edit Master title style</a:t>
            </a:r>
          </a:p>
        </p:txBody>
      </p:sp>
    </p:spTree>
    <p:extLst>
      <p:ext uri="{BB962C8B-B14F-4D97-AF65-F5344CB8AC3E}">
        <p14:creationId xmlns:p14="http://schemas.microsoft.com/office/powerpoint/2010/main" val="708192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0876272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163015334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Fancy Title Slide">
    <p:bg>
      <p:bgPr>
        <a:solidFill>
          <a:schemeClr val="bg1"/>
        </a:solidFill>
        <a:effectLst/>
      </p:bgPr>
    </p:bg>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12B6B698-1049-4246-97C4-E6F10E3A3B63}"/>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l="26" t="5442" r="1" b="1943"/>
          <a:stretch/>
        </p:blipFill>
        <p:spPr>
          <a:xfrm>
            <a:off x="1" y="0"/>
            <a:ext cx="12192000" cy="6858000"/>
          </a:xfrm>
          <a:prstGeom prst="rect">
            <a:avLst/>
          </a:prstGeom>
        </p:spPr>
      </p:pic>
      <p:cxnSp>
        <p:nvCxnSpPr>
          <p:cNvPr id="13" name="Straight Connector 10">
            <a:extLst>
              <a:ext uri="{FF2B5EF4-FFF2-40B4-BE49-F238E27FC236}">
                <a16:creationId xmlns:a16="http://schemas.microsoft.com/office/drawing/2014/main" id="{01C87B6C-E0A0-6E40-AED2-D225C891B92C}"/>
              </a:ext>
            </a:extLst>
          </p:cNvPr>
          <p:cNvCxnSpPr>
            <a:cxnSpLocks noChangeShapeType="1"/>
          </p:cNvCxnSpPr>
          <p:nvPr userDrawn="1"/>
        </p:nvCxnSpPr>
        <p:spPr bwMode="auto">
          <a:xfrm>
            <a:off x="6908800" y="4267200"/>
            <a:ext cx="4876800" cy="0"/>
          </a:xfrm>
          <a:prstGeom prst="line">
            <a:avLst/>
          </a:prstGeom>
          <a:noFill/>
          <a:ln w="12700">
            <a:solidFill>
              <a:schemeClr val="bg1"/>
            </a:solidFill>
            <a:round/>
            <a:headEnd/>
            <a:tailEnd/>
          </a:ln>
          <a:extLst>
            <a:ext uri="{909E8E84-426E-40dd-AFC4-6F175D3DCCD1}">
              <a14:hiddenFill xmlns="" xmlns:a14="http://schemas.microsoft.com/office/drawing/2010/main">
                <a:noFill/>
              </a14:hiddenFill>
            </a:ext>
          </a:extLst>
        </p:spPr>
      </p:cxnSp>
      <p:pic>
        <p:nvPicPr>
          <p:cNvPr id="12" name="Picture 11">
            <a:extLst>
              <a:ext uri="{FF2B5EF4-FFF2-40B4-BE49-F238E27FC236}">
                <a16:creationId xmlns:a16="http://schemas.microsoft.com/office/drawing/2014/main" id="{C8D9392F-4D47-9343-8511-03CD557B198B}"/>
              </a:ext>
            </a:extLst>
          </p:cNvPr>
          <p:cNvPicPr>
            <a:picLocks noChangeAspect="1"/>
          </p:cNvPicPr>
          <p:nvPr userDrawn="1"/>
        </p:nvPicPr>
        <p:blipFill>
          <a:blip r:embed="rId3" cstate="print">
            <a:clrChange>
              <a:clrFrom>
                <a:srgbClr val="000000"/>
              </a:clrFrom>
              <a:clrTo>
                <a:srgbClr val="000000">
                  <a:alpha val="0"/>
                </a:srgbClr>
              </a:clrTo>
            </a:clrChange>
            <a:extLst>
              <a:ext uri="{28A0092B-C50C-407E-A947-70E740481C1C}">
                <a14:useLocalDpi xmlns:a14="http://schemas.microsoft.com/office/drawing/2010/main" val="0"/>
              </a:ext>
            </a:extLst>
          </a:blip>
          <a:stretch>
            <a:fillRect/>
          </a:stretch>
        </p:blipFill>
        <p:spPr>
          <a:xfrm>
            <a:off x="76200" y="17876"/>
            <a:ext cx="822960" cy="822960"/>
          </a:xfrm>
          <a:prstGeom prst="rect">
            <a:avLst/>
          </a:prstGeom>
        </p:spPr>
      </p:pic>
      <p:pic>
        <p:nvPicPr>
          <p:cNvPr id="14" name="Picture 18" descr="meatball best">
            <a:extLst>
              <a:ext uri="{FF2B5EF4-FFF2-40B4-BE49-F238E27FC236}">
                <a16:creationId xmlns:a16="http://schemas.microsoft.com/office/drawing/2014/main" id="{E11FE0B9-8287-6243-9DD1-0D1ECFA35CC2}"/>
              </a:ext>
            </a:extLst>
          </p:cNvPr>
          <p:cNvPicPr>
            <a:picLocks noChangeAspect="1" noChangeArrowheads="1"/>
          </p:cNvPicPr>
          <p:nvPr userDrawn="1"/>
        </p:nvPicPr>
        <p:blipFill>
          <a:blip r:embed="rId4" cstate="email">
            <a:extLst>
              <a:ext uri="{BEBA8EAE-BF5A-486C-A8C5-ECC9F3942E4B}">
                <a14:imgProps xmlns:a14="http://schemas.microsoft.com/office/drawing/2010/main">
                  <a14:imgLayer r:embed="rId5">
                    <a14:imgEffect>
                      <a14:sharpenSoften amount="50000"/>
                    </a14:imgEffect>
                  </a14:imgLayer>
                </a14:imgProps>
              </a:ext>
              <a:ext uri="{28A0092B-C50C-407E-A947-70E740481C1C}">
                <a14:useLocalDpi xmlns:a14="http://schemas.microsoft.com/office/drawing/2010/main"/>
              </a:ext>
            </a:extLst>
          </a:blip>
          <a:srcRect/>
          <a:stretch>
            <a:fillRect/>
          </a:stretch>
        </p:blipFill>
        <p:spPr bwMode="auto">
          <a:xfrm>
            <a:off x="11283380" y="27432"/>
            <a:ext cx="832420" cy="731520"/>
          </a:xfrm>
          <a:prstGeom prst="rect">
            <a:avLst/>
          </a:prstGeom>
          <a:noFill/>
        </p:spPr>
      </p:pic>
      <p:sp>
        <p:nvSpPr>
          <p:cNvPr id="7" name="Rectangle 78">
            <a:extLst>
              <a:ext uri="{FF2B5EF4-FFF2-40B4-BE49-F238E27FC236}">
                <a16:creationId xmlns:a16="http://schemas.microsoft.com/office/drawing/2014/main" id="{8926D19A-D6B4-CD46-8A36-F5DFBD3AB147}"/>
              </a:ext>
            </a:extLst>
          </p:cNvPr>
          <p:cNvSpPr>
            <a:spLocks noChangeArrowheads="1"/>
          </p:cNvSpPr>
          <p:nvPr userDrawn="1"/>
        </p:nvSpPr>
        <p:spPr bwMode="auto">
          <a:xfrm>
            <a:off x="1" y="5996226"/>
            <a:ext cx="5257799" cy="86177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45720" rIns="45720">
            <a:spAutoFit/>
          </a:bodyPr>
          <a:lstStyle/>
          <a:p>
            <a:pPr algn="ctr"/>
            <a:r>
              <a:rPr lang="en-US" sz="1000" b="1" dirty="0">
                <a:solidFill>
                  <a:schemeClr val="bg1"/>
                </a:solidFill>
                <a:latin typeface="Arial Narrow" pitchFamily="34" charset="0"/>
              </a:rPr>
              <a:t> • NASA GODDARD SPACE FLIGHT CENTER</a:t>
            </a:r>
            <a:r>
              <a:rPr lang="en-US" sz="1000" b="1" baseline="0" dirty="0">
                <a:solidFill>
                  <a:schemeClr val="bg1"/>
                </a:solidFill>
                <a:latin typeface="Arial Narrow" pitchFamily="34" charset="0"/>
              </a:rPr>
              <a:t> </a:t>
            </a:r>
            <a:r>
              <a:rPr lang="en-US" sz="1000" b="1" dirty="0">
                <a:solidFill>
                  <a:schemeClr val="bg1"/>
                </a:solidFill>
                <a:latin typeface="Arial Narrow" pitchFamily="34" charset="0"/>
              </a:rPr>
              <a:t>• JET</a:t>
            </a:r>
            <a:r>
              <a:rPr lang="en-US" sz="1000" b="1" baseline="0" dirty="0">
                <a:solidFill>
                  <a:schemeClr val="bg1"/>
                </a:solidFill>
                <a:latin typeface="Arial Narrow" pitchFamily="34" charset="0"/>
              </a:rPr>
              <a:t> PROPULSION LABORATORY </a:t>
            </a:r>
            <a:r>
              <a:rPr lang="en-US" sz="1000" b="1" dirty="0">
                <a:solidFill>
                  <a:schemeClr val="bg1"/>
                </a:solidFill>
                <a:latin typeface="Arial Narrow" pitchFamily="34" charset="0"/>
              </a:rPr>
              <a:t>•</a:t>
            </a:r>
          </a:p>
          <a:p>
            <a:pPr algn="ctr"/>
            <a:r>
              <a:rPr lang="en-US" sz="1000" b="1" dirty="0">
                <a:solidFill>
                  <a:schemeClr val="bg1"/>
                </a:solidFill>
                <a:latin typeface="Arial Narrow" pitchFamily="34" charset="0"/>
              </a:rPr>
              <a:t>• L3HARRIS TECHNOLOGIES •  BALL</a:t>
            </a:r>
            <a:r>
              <a:rPr lang="en-US" sz="1000" b="1" baseline="0" dirty="0">
                <a:solidFill>
                  <a:schemeClr val="bg1"/>
                </a:solidFill>
                <a:latin typeface="Arial Narrow" pitchFamily="34" charset="0"/>
              </a:rPr>
              <a:t> AEROSPACE</a:t>
            </a:r>
            <a:r>
              <a:rPr lang="en-US" sz="1000" b="1" dirty="0">
                <a:solidFill>
                  <a:schemeClr val="bg1"/>
                </a:solidFill>
                <a:latin typeface="Arial Narrow" pitchFamily="34" charset="0"/>
              </a:rPr>
              <a:t> • TELEDYNE • NASA KENNEDY SPACE CENTER •</a:t>
            </a:r>
          </a:p>
          <a:p>
            <a:pPr algn="ctr"/>
            <a:r>
              <a:rPr lang="en-US" sz="1000" b="1" dirty="0">
                <a:solidFill>
                  <a:schemeClr val="bg1"/>
                </a:solidFill>
                <a:latin typeface="Arial Narrow" pitchFamily="34" charset="0"/>
              </a:rPr>
              <a:t> • SPACE TELESCOPE SCIENCE INSTITUTE • IPAC • EUROPEAN SPACE AGENCY • </a:t>
            </a:r>
          </a:p>
          <a:p>
            <a:pPr algn="ctr"/>
            <a:r>
              <a:rPr lang="en-US" sz="1000" b="1" dirty="0">
                <a:solidFill>
                  <a:schemeClr val="bg1"/>
                </a:solidFill>
                <a:latin typeface="Arial Narrow" pitchFamily="34" charset="0"/>
              </a:rPr>
              <a:t> • JAPAN AEROSPACE EXPLORATION AGENCY • LABORATOIRE D’ASTROPHYSIQUE DE MARSEILLE •</a:t>
            </a:r>
          </a:p>
          <a:p>
            <a:pPr algn="ctr"/>
            <a:r>
              <a:rPr lang="en-US" sz="1000" b="1" dirty="0">
                <a:solidFill>
                  <a:schemeClr val="bg1"/>
                </a:solidFill>
                <a:latin typeface="Arial Narrow" pitchFamily="34" charset="0"/>
              </a:rPr>
              <a:t>• CENTRE NATIONAL </a:t>
            </a:r>
            <a:r>
              <a:rPr lang="en-US" sz="1000" b="1" dirty="0" err="1">
                <a:solidFill>
                  <a:schemeClr val="bg1"/>
                </a:solidFill>
                <a:latin typeface="Arial Narrow" pitchFamily="34" charset="0"/>
              </a:rPr>
              <a:t>d'ÉTUDES</a:t>
            </a:r>
            <a:r>
              <a:rPr lang="en-US" sz="1000" b="1" dirty="0">
                <a:solidFill>
                  <a:schemeClr val="bg1"/>
                </a:solidFill>
                <a:latin typeface="Arial Narrow" pitchFamily="34" charset="0"/>
              </a:rPr>
              <a:t> SPATIALES • MAX PLANCK INSTITUTE FOR ASTRONOMY •</a:t>
            </a:r>
          </a:p>
        </p:txBody>
      </p:sp>
    </p:spTree>
    <p:extLst>
      <p:ext uri="{BB962C8B-B14F-4D97-AF65-F5344CB8AC3E}">
        <p14:creationId xmlns:p14="http://schemas.microsoft.com/office/powerpoint/2010/main" val="964744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50292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917575"/>
            <a:ext cx="73152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2389717" y="56721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401093997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3" name="Vertical Text Placeholder 2"/>
          <p:cNvSpPr>
            <a:spLocks noGrp="1"/>
          </p:cNvSpPr>
          <p:nvPr>
            <p:ph type="body" orient="vert" idx="1"/>
          </p:nvPr>
        </p:nvSpPr>
        <p:spPr>
          <a:xfrm>
            <a:off x="508000" y="1066801"/>
            <a:ext cx="11074400" cy="5333999"/>
          </a:xfrm>
        </p:spPr>
        <p:txBody>
          <a:bodyPr vert="eaVert"/>
          <a:lstStyle>
            <a:lvl1pPr>
              <a:defRPr sz="2000" b="1"/>
            </a:lvl1pPr>
            <a:lvl2pPr>
              <a:defRPr sz="1800"/>
            </a:lvl2pPr>
            <a:lvl3pPr>
              <a:defRPr sz="16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61480020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457200"/>
            <a:ext cx="274320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457200"/>
            <a:ext cx="8026400" cy="6096000"/>
          </a:xfrm>
        </p:spPr>
        <p:txBody>
          <a:bodyPr vert="eaVert"/>
          <a:lstStyle>
            <a:lvl1pPr>
              <a:defRPr sz="2000" b="1"/>
            </a:lvl1pPr>
            <a:lvl2pPr>
              <a:defRPr sz="1800"/>
            </a:lvl2pPr>
            <a:lvl3pPr>
              <a:defRPr sz="16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6625127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microsoft.com/office/2007/relationships/hdphoto" Target="../media/hdphoto1.wdp"/><Relationship Id="rId2" Type="http://schemas.openxmlformats.org/officeDocument/2006/relationships/slideLayout" Target="../slideLayouts/slideLayout2.xml"/><Relationship Id="rId16"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50" name="Title Placeholder 1"/>
          <p:cNvSpPr>
            <a:spLocks noGrp="1"/>
          </p:cNvSpPr>
          <p:nvPr>
            <p:ph type="title"/>
          </p:nvPr>
        </p:nvSpPr>
        <p:spPr bwMode="auto">
          <a:xfrm>
            <a:off x="1738731" y="77788"/>
            <a:ext cx="9335669" cy="624684"/>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dirty="0"/>
              <a:t>Click to edit Master title style</a:t>
            </a:r>
          </a:p>
        </p:txBody>
      </p:sp>
      <p:sp>
        <p:nvSpPr>
          <p:cNvPr id="2051" name="Text Placeholder 2"/>
          <p:cNvSpPr>
            <a:spLocks noGrp="1"/>
          </p:cNvSpPr>
          <p:nvPr>
            <p:ph type="body" idx="1"/>
          </p:nvPr>
        </p:nvSpPr>
        <p:spPr bwMode="auto">
          <a:xfrm>
            <a:off x="508000" y="1066801"/>
            <a:ext cx="11074400" cy="515302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TextBox 10">
            <a:extLst>
              <a:ext uri="{FF2B5EF4-FFF2-40B4-BE49-F238E27FC236}">
                <a16:creationId xmlns:a16="http://schemas.microsoft.com/office/drawing/2014/main" id="{FC39B15B-A022-F347-A345-C899D6879B03}"/>
              </a:ext>
            </a:extLst>
          </p:cNvPr>
          <p:cNvSpPr txBox="1"/>
          <p:nvPr userDrawn="1"/>
        </p:nvSpPr>
        <p:spPr>
          <a:xfrm>
            <a:off x="10972800" y="6637765"/>
            <a:ext cx="866842" cy="232230"/>
          </a:xfrm>
          <a:prstGeom prst="rect">
            <a:avLst/>
          </a:prstGeom>
          <a:noFill/>
        </p:spPr>
        <p:txBody>
          <a:bodyPr wrap="square" lIns="62344" tIns="31172" rIns="62344" bIns="31172">
            <a:spAutoFit/>
          </a:bodyPr>
          <a:lstStyle>
            <a:lvl1pPr>
              <a:defRPr sz="2900" b="1">
                <a:solidFill>
                  <a:schemeClr val="tx1"/>
                </a:solidFill>
                <a:latin typeface="Arial" pitchFamily="34" charset="0"/>
                <a:ea typeface="ヒラギノ角ゴ Pro W3"/>
                <a:cs typeface="ヒラギノ角ゴ Pro W3"/>
              </a:defRPr>
            </a:lvl1pPr>
            <a:lvl2pPr marL="742950" indent="-285750">
              <a:defRPr sz="2900" b="1">
                <a:solidFill>
                  <a:schemeClr val="tx1"/>
                </a:solidFill>
                <a:latin typeface="Arial" pitchFamily="34" charset="0"/>
                <a:ea typeface="ヒラギノ角ゴ Pro W3"/>
                <a:cs typeface="ヒラギノ角ゴ Pro W3"/>
              </a:defRPr>
            </a:lvl2pPr>
            <a:lvl3pPr marL="1143000" indent="-228600">
              <a:defRPr sz="2900" b="1">
                <a:solidFill>
                  <a:schemeClr val="tx1"/>
                </a:solidFill>
                <a:latin typeface="Arial" pitchFamily="34" charset="0"/>
                <a:ea typeface="ヒラギノ角ゴ Pro W3"/>
                <a:cs typeface="ヒラギノ角ゴ Pro W3"/>
              </a:defRPr>
            </a:lvl3pPr>
            <a:lvl4pPr marL="1600200" indent="-228600">
              <a:defRPr sz="2900" b="1">
                <a:solidFill>
                  <a:schemeClr val="tx1"/>
                </a:solidFill>
                <a:latin typeface="Arial" pitchFamily="34" charset="0"/>
                <a:ea typeface="ヒラギノ角ゴ Pro W3"/>
                <a:cs typeface="ヒラギノ角ゴ Pro W3"/>
              </a:defRPr>
            </a:lvl4pPr>
            <a:lvl5pPr marL="2057400" indent="-228600">
              <a:defRPr sz="2900" b="1">
                <a:solidFill>
                  <a:schemeClr val="tx1"/>
                </a:solidFill>
                <a:latin typeface="Arial" pitchFamily="34" charset="0"/>
                <a:ea typeface="ヒラギノ角ゴ Pro W3"/>
                <a:cs typeface="ヒラギノ角ゴ Pro W3"/>
              </a:defRPr>
            </a:lvl5pPr>
            <a:lvl6pPr marL="2514600" indent="-228600" eaLnBrk="0" fontAlgn="base" hangingPunct="0">
              <a:spcBef>
                <a:spcPct val="0"/>
              </a:spcBef>
              <a:spcAft>
                <a:spcPct val="0"/>
              </a:spcAft>
              <a:defRPr sz="2900" b="1">
                <a:solidFill>
                  <a:schemeClr val="tx1"/>
                </a:solidFill>
                <a:latin typeface="Arial" pitchFamily="34" charset="0"/>
                <a:ea typeface="ヒラギノ角ゴ Pro W3"/>
                <a:cs typeface="ヒラギノ角ゴ Pro W3"/>
              </a:defRPr>
            </a:lvl6pPr>
            <a:lvl7pPr marL="2971800" indent="-228600" eaLnBrk="0" fontAlgn="base" hangingPunct="0">
              <a:spcBef>
                <a:spcPct val="0"/>
              </a:spcBef>
              <a:spcAft>
                <a:spcPct val="0"/>
              </a:spcAft>
              <a:defRPr sz="2900" b="1">
                <a:solidFill>
                  <a:schemeClr val="tx1"/>
                </a:solidFill>
                <a:latin typeface="Arial" pitchFamily="34" charset="0"/>
                <a:ea typeface="ヒラギノ角ゴ Pro W3"/>
                <a:cs typeface="ヒラギノ角ゴ Pro W3"/>
              </a:defRPr>
            </a:lvl7pPr>
            <a:lvl8pPr marL="3429000" indent="-228600" eaLnBrk="0" fontAlgn="base" hangingPunct="0">
              <a:spcBef>
                <a:spcPct val="0"/>
              </a:spcBef>
              <a:spcAft>
                <a:spcPct val="0"/>
              </a:spcAft>
              <a:defRPr sz="2900" b="1">
                <a:solidFill>
                  <a:schemeClr val="tx1"/>
                </a:solidFill>
                <a:latin typeface="Arial" pitchFamily="34" charset="0"/>
                <a:ea typeface="ヒラギノ角ゴ Pro W3"/>
                <a:cs typeface="ヒラギノ角ゴ Pro W3"/>
              </a:defRPr>
            </a:lvl8pPr>
            <a:lvl9pPr marL="3886200" indent="-228600" eaLnBrk="0" fontAlgn="base" hangingPunct="0">
              <a:spcBef>
                <a:spcPct val="0"/>
              </a:spcBef>
              <a:spcAft>
                <a:spcPct val="0"/>
              </a:spcAft>
              <a:defRPr sz="2900" b="1">
                <a:solidFill>
                  <a:schemeClr val="tx1"/>
                </a:solidFill>
                <a:latin typeface="Arial" pitchFamily="34" charset="0"/>
                <a:ea typeface="ヒラギノ角ゴ Pro W3"/>
                <a:cs typeface="ヒラギノ角ゴ Pro W3"/>
              </a:defRPr>
            </a:lvl9pPr>
          </a:lstStyle>
          <a:p>
            <a:pPr algn="r"/>
            <a:fld id="{708D2F1E-C954-4D00-9791-3C7347B79C78}" type="slidenum">
              <a:rPr lang="en-US" sz="1100" smtClean="0">
                <a:solidFill>
                  <a:schemeClr val="bg1">
                    <a:lumMod val="75000"/>
                  </a:schemeClr>
                </a:solidFill>
              </a:rPr>
              <a:pPr algn="r"/>
              <a:t>‹#›</a:t>
            </a:fld>
            <a:endParaRPr lang="en-US" sz="1100" dirty="0">
              <a:solidFill>
                <a:schemeClr val="bg1">
                  <a:lumMod val="75000"/>
                </a:schemeClr>
              </a:solidFill>
            </a:endParaRPr>
          </a:p>
        </p:txBody>
      </p:sp>
      <p:pic>
        <p:nvPicPr>
          <p:cNvPr id="17" name="Picture 16">
            <a:extLst>
              <a:ext uri="{FF2B5EF4-FFF2-40B4-BE49-F238E27FC236}">
                <a16:creationId xmlns:a16="http://schemas.microsoft.com/office/drawing/2014/main" id="{89CC98BD-4F94-3B45-A7CD-D4689093EF2E}"/>
              </a:ext>
            </a:extLst>
          </p:cNvPr>
          <p:cNvPicPr>
            <a:picLocks noChangeAspect="1"/>
          </p:cNvPicPr>
          <p:nvPr userDrawn="1"/>
        </p:nvPicPr>
        <p:blipFill>
          <a:blip r:embed="rId15"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73152" y="9144"/>
            <a:ext cx="822960" cy="822960"/>
          </a:xfrm>
          <a:prstGeom prst="rect">
            <a:avLst/>
          </a:prstGeom>
        </p:spPr>
      </p:pic>
      <p:pic>
        <p:nvPicPr>
          <p:cNvPr id="18" name="Picture 18" descr="meatball best">
            <a:extLst>
              <a:ext uri="{FF2B5EF4-FFF2-40B4-BE49-F238E27FC236}">
                <a16:creationId xmlns:a16="http://schemas.microsoft.com/office/drawing/2014/main" id="{152BD58F-714E-2A49-818B-6C7A599C737E}"/>
              </a:ext>
            </a:extLst>
          </p:cNvPr>
          <p:cNvPicPr>
            <a:picLocks noChangeAspect="1" noChangeArrowheads="1"/>
          </p:cNvPicPr>
          <p:nvPr userDrawn="1"/>
        </p:nvPicPr>
        <p:blipFill>
          <a:blip r:embed="rId16" cstate="email">
            <a:extLst>
              <a:ext uri="{BEBA8EAE-BF5A-486C-A8C5-ECC9F3942E4B}">
                <a14:imgProps xmlns:a14="http://schemas.microsoft.com/office/drawing/2010/main">
                  <a14:imgLayer r:embed="rId17">
                    <a14:imgEffect>
                      <a14:sharpenSoften amount="50000"/>
                    </a14:imgEffect>
                  </a14:imgLayer>
                </a14:imgProps>
              </a:ext>
              <a:ext uri="{28A0092B-C50C-407E-A947-70E740481C1C}">
                <a14:useLocalDpi xmlns:a14="http://schemas.microsoft.com/office/drawing/2010/main"/>
              </a:ext>
            </a:extLst>
          </a:blip>
          <a:srcRect/>
          <a:stretch>
            <a:fillRect/>
          </a:stretch>
        </p:blipFill>
        <p:spPr bwMode="auto">
          <a:xfrm>
            <a:off x="11283380" y="27432"/>
            <a:ext cx="832420" cy="731520"/>
          </a:xfrm>
          <a:prstGeom prst="rect">
            <a:avLst/>
          </a:prstGeom>
          <a:noFill/>
        </p:spPr>
      </p:pic>
      <p:cxnSp>
        <p:nvCxnSpPr>
          <p:cNvPr id="19" name="Straight Connector 18">
            <a:extLst>
              <a:ext uri="{FF2B5EF4-FFF2-40B4-BE49-F238E27FC236}">
                <a16:creationId xmlns:a16="http://schemas.microsoft.com/office/drawing/2014/main" id="{2FE18294-11D5-4D45-9D43-48B31E35453A}"/>
              </a:ext>
            </a:extLst>
          </p:cNvPr>
          <p:cNvCxnSpPr>
            <a:cxnSpLocks/>
          </p:cNvCxnSpPr>
          <p:nvPr userDrawn="1"/>
        </p:nvCxnSpPr>
        <p:spPr>
          <a:xfrm>
            <a:off x="0" y="795528"/>
            <a:ext cx="12192000" cy="0"/>
          </a:xfrm>
          <a:prstGeom prst="line">
            <a:avLst/>
          </a:prstGeom>
          <a:ln w="25400">
            <a:gradFill flip="none" rotWithShape="1">
              <a:gsLst>
                <a:gs pos="10000">
                  <a:srgbClr val="60497C">
                    <a:lumMod val="30000"/>
                    <a:lumOff val="70000"/>
                  </a:srgbClr>
                </a:gs>
                <a:gs pos="30000">
                  <a:srgbClr val="60497C">
                    <a:lumMod val="67000"/>
                  </a:srgbClr>
                </a:gs>
                <a:gs pos="70000">
                  <a:srgbClr val="60497C">
                    <a:lumMod val="67000"/>
                  </a:srgbClr>
                </a:gs>
                <a:gs pos="50000">
                  <a:schemeClr val="tx1"/>
                </a:gs>
                <a:gs pos="90000">
                  <a:srgbClr val="60497C">
                    <a:lumMod val="40000"/>
                    <a:lumOff val="60000"/>
                  </a:srgbClr>
                </a:gs>
              </a:gsLst>
              <a:lin ang="0" scaled="1"/>
              <a:tileRect/>
            </a:gradFill>
          </a:ln>
          <a:effectLst/>
        </p:spPr>
        <p:style>
          <a:lnRef idx="2">
            <a:schemeClr val="accent1"/>
          </a:lnRef>
          <a:fillRef idx="0">
            <a:schemeClr val="accent1"/>
          </a:fillRef>
          <a:effectRef idx="1">
            <a:schemeClr val="accent1"/>
          </a:effectRef>
          <a:fontRef idx="minor">
            <a:schemeClr val="tx1"/>
          </a:fontRef>
        </p:style>
      </p:cxnSp>
      <p:cxnSp>
        <p:nvCxnSpPr>
          <p:cNvPr id="20" name="Straight Connector 19">
            <a:extLst>
              <a:ext uri="{FF2B5EF4-FFF2-40B4-BE49-F238E27FC236}">
                <a16:creationId xmlns:a16="http://schemas.microsoft.com/office/drawing/2014/main" id="{648D97D6-CF1A-B242-B308-7C9E717D9B14}"/>
              </a:ext>
            </a:extLst>
          </p:cNvPr>
          <p:cNvCxnSpPr>
            <a:cxnSpLocks/>
          </p:cNvCxnSpPr>
          <p:nvPr userDrawn="1"/>
        </p:nvCxnSpPr>
        <p:spPr>
          <a:xfrm>
            <a:off x="0" y="6629400"/>
            <a:ext cx="12192000" cy="0"/>
          </a:xfrm>
          <a:prstGeom prst="line">
            <a:avLst/>
          </a:prstGeom>
          <a:ln w="25400">
            <a:gradFill flip="none" rotWithShape="1">
              <a:gsLst>
                <a:gs pos="10000">
                  <a:srgbClr val="60497C">
                    <a:lumMod val="30000"/>
                    <a:lumOff val="70000"/>
                  </a:srgbClr>
                </a:gs>
                <a:gs pos="30000">
                  <a:srgbClr val="60497C">
                    <a:lumMod val="67000"/>
                  </a:srgbClr>
                </a:gs>
                <a:gs pos="70000">
                  <a:srgbClr val="60497C">
                    <a:lumMod val="67000"/>
                  </a:srgbClr>
                </a:gs>
                <a:gs pos="50000">
                  <a:schemeClr val="tx1"/>
                </a:gs>
                <a:gs pos="90000">
                  <a:srgbClr val="60497C">
                    <a:lumMod val="40000"/>
                    <a:lumOff val="60000"/>
                  </a:srgbClr>
                </a:gs>
              </a:gsLst>
              <a:lin ang="0" scaled="1"/>
              <a:tileRect/>
            </a:gra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665416585"/>
      </p:ext>
    </p:extLst>
  </p:cSld>
  <p:clrMap bg1="lt1" tx1="dk1" bg2="lt2" tx2="dk2" accent1="accent1" accent2="accent2" accent3="accent3" accent4="accent4" accent5="accent5" accent6="accent6" hlink="hlink" folHlink="folHlink"/>
  <p:sldLayoutIdLst>
    <p:sldLayoutId id="2147483699" r:id="rId1"/>
    <p:sldLayoutId id="2147483700" r:id="rId2"/>
    <p:sldLayoutId id="2147483709" r:id="rId3"/>
    <p:sldLayoutId id="2147483701" r:id="rId4"/>
    <p:sldLayoutId id="2147483710" r:id="rId5"/>
    <p:sldLayoutId id="2147483702" r:id="rId6"/>
    <p:sldLayoutId id="2147483711" r:id="rId7"/>
    <p:sldLayoutId id="2147483703" r:id="rId8"/>
    <p:sldLayoutId id="2147483707" r:id="rId9"/>
    <p:sldLayoutId id="2147483708" r:id="rId10"/>
    <p:sldLayoutId id="2147483704" r:id="rId11"/>
    <p:sldLayoutId id="2147483705" r:id="rId12"/>
    <p:sldLayoutId id="2147483706" r:id="rId13"/>
  </p:sldLayoutIdLst>
  <p:hf hdr="0" dt="0"/>
  <p:txStyles>
    <p:titleStyle>
      <a:lvl1pPr algn="ctr" rtl="0" eaLnBrk="0" fontAlgn="base" hangingPunct="0">
        <a:spcBef>
          <a:spcPct val="0"/>
        </a:spcBef>
        <a:spcAft>
          <a:spcPct val="0"/>
        </a:spcAft>
        <a:defRPr sz="3600" kern="1200">
          <a:solidFill>
            <a:schemeClr val="tx1"/>
          </a:solidFill>
          <a:latin typeface="Arial" panose="020B0604020202020204" pitchFamily="34" charset="0"/>
          <a:ea typeface="+mj-ea"/>
          <a:cs typeface="Arial" panose="020B0604020202020204" pitchFamily="34" charset="0"/>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itchFamily="34" charset="0"/>
        <a:buChar char="•"/>
        <a:defRPr sz="3200" kern="1200">
          <a:solidFill>
            <a:schemeClr val="tx1"/>
          </a:solidFill>
          <a:latin typeface="Arial" panose="020B0604020202020204" pitchFamily="34" charset="0"/>
          <a:ea typeface="+mn-ea"/>
          <a:cs typeface="Arial" panose="020B0604020202020204" pitchFamily="34" charset="0"/>
        </a:defRPr>
      </a:lvl1pPr>
      <a:lvl2pPr marL="742950" indent="-285750" algn="l" rtl="0" eaLnBrk="0" fontAlgn="base" hangingPunct="0">
        <a:spcBef>
          <a:spcPct val="20000"/>
        </a:spcBef>
        <a:spcAft>
          <a:spcPct val="0"/>
        </a:spcAft>
        <a:buFont typeface="Arial" pitchFamily="34" charset="0"/>
        <a:buChar char="–"/>
        <a:defRPr sz="2800" kern="1200">
          <a:solidFill>
            <a:schemeClr val="tx1"/>
          </a:solidFill>
          <a:latin typeface="Arial" panose="020B0604020202020204" pitchFamily="34" charset="0"/>
          <a:ea typeface="+mn-ea"/>
          <a:cs typeface="Arial" panose="020B0604020202020204" pitchFamily="34" charset="0"/>
        </a:defRPr>
      </a:lvl2pPr>
      <a:lvl3pPr marL="1143000" indent="-228600" algn="l" rtl="0" eaLnBrk="0" fontAlgn="base" hangingPunct="0">
        <a:spcBef>
          <a:spcPct val="20000"/>
        </a:spcBef>
        <a:spcAft>
          <a:spcPct val="0"/>
        </a:spcAft>
        <a:buFont typeface="Arial" pitchFamily="34" charset="0"/>
        <a:buChar char="•"/>
        <a:defRPr sz="2400" kern="1200">
          <a:solidFill>
            <a:schemeClr val="tx1"/>
          </a:solidFill>
          <a:latin typeface="Arial" panose="020B0604020202020204" pitchFamily="34" charset="0"/>
          <a:ea typeface="+mn-ea"/>
          <a:cs typeface="Arial" panose="020B0604020202020204" pitchFamily="34" charset="0"/>
        </a:defRPr>
      </a:lvl3pPr>
      <a:lvl4pPr marL="1600200" indent="-228600" algn="l" rtl="0" eaLnBrk="0" fontAlgn="base" hangingPunct="0">
        <a:spcBef>
          <a:spcPct val="20000"/>
        </a:spcBef>
        <a:spcAft>
          <a:spcPct val="0"/>
        </a:spcAft>
        <a:buFont typeface="Arial" pitchFamily="34" charset="0"/>
        <a:buChar char="–"/>
        <a:defRPr sz="2000" kern="1200">
          <a:solidFill>
            <a:schemeClr val="tx1"/>
          </a:solidFill>
          <a:latin typeface="Arial" panose="020B0604020202020204" pitchFamily="34" charset="0"/>
          <a:ea typeface="+mn-ea"/>
          <a:cs typeface="Arial" panose="020B0604020202020204" pitchFamily="34" charset="0"/>
        </a:defRPr>
      </a:lvl4pPr>
      <a:lvl5pPr marL="2057400" indent="-228600" algn="l" rtl="0" eaLnBrk="0" fontAlgn="base" hangingPunct="0">
        <a:spcBef>
          <a:spcPct val="20000"/>
        </a:spcBef>
        <a:spcAft>
          <a:spcPct val="0"/>
        </a:spcAft>
        <a:buFont typeface="Arial" pitchFamily="34" charset="0"/>
        <a:buChar char="»"/>
        <a:defRPr sz="20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7.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image" Target="../media/image14.png"/><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880D0CA4-BDD5-3648-8A7D-86BB2B239386}"/>
              </a:ext>
            </a:extLst>
          </p:cNvPr>
          <p:cNvSpPr txBox="1">
            <a:spLocks/>
          </p:cNvSpPr>
          <p:nvPr/>
        </p:nvSpPr>
        <p:spPr bwMode="auto">
          <a:xfrm>
            <a:off x="6934200" y="3657600"/>
            <a:ext cx="4800600" cy="664773"/>
          </a:xfrm>
          <a:prstGeom prst="rect">
            <a:avLst/>
          </a:prstGeom>
          <a:noFill/>
          <a:ln w="9525">
            <a:noFill/>
            <a:miter lim="800000"/>
            <a:headEnd/>
            <a:tailEnd/>
          </a:ln>
        </p:spPr>
        <p:txBody>
          <a:bodyPr vert="horz" wrap="square" lIns="51435" tIns="25718" rIns="51435" bIns="25718" numCol="1" anchor="ctr" anchorCtr="0" compatLnSpc="1">
            <a:prstTxWarp prst="textNoShape">
              <a:avLst/>
            </a:prstTxWarp>
          </a:bodyPr>
          <a:lstStyle>
            <a:lvl1pPr algn="ctr" rtl="0" eaLnBrk="0" fontAlgn="base" hangingPunct="0">
              <a:spcBef>
                <a:spcPct val="0"/>
              </a:spcBef>
              <a:spcAft>
                <a:spcPct val="0"/>
              </a:spcAft>
              <a:defRPr sz="2400" b="1" kern="1200">
                <a:solidFill>
                  <a:schemeClr val="tx1"/>
                </a:solidFill>
                <a:latin typeface="Arial" panose="020B0604020202020204" pitchFamily="34" charset="0"/>
                <a:ea typeface="+mj-ea"/>
                <a:cs typeface="Arial" panose="020B0604020202020204" pitchFamily="34" charset="0"/>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r>
              <a:rPr lang="en-US" sz="1800" dirty="0">
                <a:solidFill>
                  <a:schemeClr val="bg1"/>
                </a:solidFill>
              </a:rPr>
              <a:t>Hume Peabody and Chris Evans</a:t>
            </a:r>
          </a:p>
        </p:txBody>
      </p:sp>
      <p:sp>
        <p:nvSpPr>
          <p:cNvPr id="4" name="Text Placeholder 3">
            <a:extLst>
              <a:ext uri="{FF2B5EF4-FFF2-40B4-BE49-F238E27FC236}">
                <a16:creationId xmlns:a16="http://schemas.microsoft.com/office/drawing/2014/main" id="{A11C14A3-5F0F-B24A-BA2F-E3C7E1E7E038}"/>
              </a:ext>
            </a:extLst>
          </p:cNvPr>
          <p:cNvSpPr txBox="1">
            <a:spLocks/>
          </p:cNvSpPr>
          <p:nvPr/>
        </p:nvSpPr>
        <p:spPr bwMode="auto">
          <a:xfrm>
            <a:off x="5638800" y="1295400"/>
            <a:ext cx="6019800" cy="1820859"/>
          </a:xfrm>
          <a:prstGeom prst="rect">
            <a:avLst/>
          </a:prstGeom>
          <a:noFill/>
          <a:ln w="9525">
            <a:noFill/>
            <a:miter lim="800000"/>
            <a:headEnd/>
            <a:tailEnd/>
          </a:ln>
        </p:spPr>
        <p:txBody>
          <a:bodyPr vert="horz" wrap="square" lIns="51435" tIns="25718" rIns="51435" bIns="25718" numCol="1" anchor="t" anchorCtr="0" compatLnSpc="1">
            <a:prstTxWarp prst="textNoShape">
              <a:avLst/>
            </a:prstTxWarp>
          </a:bodyPr>
          <a:lstStyle>
            <a:lvl1pPr marL="342900" indent="-342900" algn="l" rtl="0" eaLnBrk="0" fontAlgn="base" hangingPunct="0">
              <a:spcBef>
                <a:spcPct val="20000"/>
              </a:spcBef>
              <a:spcAft>
                <a:spcPct val="0"/>
              </a:spcAft>
              <a:buFont typeface="Arial" pitchFamily="34" charset="0"/>
              <a:buChar char="•"/>
              <a:defRPr sz="3200" kern="1200">
                <a:solidFill>
                  <a:schemeClr val="tx1"/>
                </a:solidFill>
                <a:latin typeface="Arial" panose="020B0604020202020204" pitchFamily="34" charset="0"/>
                <a:ea typeface="+mn-ea"/>
                <a:cs typeface="Arial" panose="020B0604020202020204" pitchFamily="34" charset="0"/>
              </a:defRPr>
            </a:lvl1pPr>
            <a:lvl2pPr marL="742950" indent="-285750" algn="l" rtl="0" eaLnBrk="0" fontAlgn="base" hangingPunct="0">
              <a:spcBef>
                <a:spcPct val="20000"/>
              </a:spcBef>
              <a:spcAft>
                <a:spcPct val="0"/>
              </a:spcAft>
              <a:buFont typeface="Arial" pitchFamily="34" charset="0"/>
              <a:buChar char="–"/>
              <a:defRPr sz="2800" kern="1200">
                <a:solidFill>
                  <a:schemeClr val="tx1"/>
                </a:solidFill>
                <a:latin typeface="Arial" panose="020B0604020202020204" pitchFamily="34" charset="0"/>
                <a:ea typeface="+mn-ea"/>
                <a:cs typeface="Arial" panose="020B0604020202020204" pitchFamily="34" charset="0"/>
              </a:defRPr>
            </a:lvl2pPr>
            <a:lvl3pPr marL="1143000" indent="-228600" algn="l" rtl="0" eaLnBrk="0" fontAlgn="base" hangingPunct="0">
              <a:spcBef>
                <a:spcPct val="20000"/>
              </a:spcBef>
              <a:spcAft>
                <a:spcPct val="0"/>
              </a:spcAft>
              <a:buFont typeface="Arial" pitchFamily="34" charset="0"/>
              <a:buChar char="•"/>
              <a:defRPr sz="2400" kern="1200">
                <a:solidFill>
                  <a:schemeClr val="tx1"/>
                </a:solidFill>
                <a:latin typeface="Arial" panose="020B0604020202020204" pitchFamily="34" charset="0"/>
                <a:ea typeface="+mn-ea"/>
                <a:cs typeface="Arial" panose="020B0604020202020204" pitchFamily="34" charset="0"/>
              </a:defRPr>
            </a:lvl3pPr>
            <a:lvl4pPr marL="1600200" indent="-228600" algn="l" rtl="0" eaLnBrk="0" fontAlgn="base" hangingPunct="0">
              <a:spcBef>
                <a:spcPct val="20000"/>
              </a:spcBef>
              <a:spcAft>
                <a:spcPct val="0"/>
              </a:spcAft>
              <a:buFont typeface="Arial" pitchFamily="34" charset="0"/>
              <a:buChar char="–"/>
              <a:defRPr sz="2000" kern="1200">
                <a:solidFill>
                  <a:schemeClr val="tx1"/>
                </a:solidFill>
                <a:latin typeface="Arial" panose="020B0604020202020204" pitchFamily="34" charset="0"/>
                <a:ea typeface="+mn-ea"/>
                <a:cs typeface="Arial" panose="020B0604020202020204" pitchFamily="34" charset="0"/>
              </a:defRPr>
            </a:lvl4pPr>
            <a:lvl5pPr marL="2057400" indent="-228600" algn="l" rtl="0" eaLnBrk="0" fontAlgn="base" hangingPunct="0">
              <a:spcBef>
                <a:spcPct val="20000"/>
              </a:spcBef>
              <a:spcAft>
                <a:spcPct val="0"/>
              </a:spcAft>
              <a:buFont typeface="Arial" pitchFamily="34" charset="0"/>
              <a:buChar char="»"/>
              <a:defRPr sz="20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US" b="1" dirty="0">
                <a:solidFill>
                  <a:schemeClr val="bg1"/>
                </a:solidFill>
              </a:rPr>
              <a:t>Alternate Approach to Multi-Layer Insulation Modeling to Reduce Node Count </a:t>
            </a:r>
          </a:p>
        </p:txBody>
      </p:sp>
      <p:sp>
        <p:nvSpPr>
          <p:cNvPr id="5" name="TextBox 4">
            <a:extLst>
              <a:ext uri="{FF2B5EF4-FFF2-40B4-BE49-F238E27FC236}">
                <a16:creationId xmlns:a16="http://schemas.microsoft.com/office/drawing/2014/main" id="{4FCD3B53-7FC8-F744-887B-A4B4A79D2C1C}"/>
              </a:ext>
            </a:extLst>
          </p:cNvPr>
          <p:cNvSpPr txBox="1"/>
          <p:nvPr/>
        </p:nvSpPr>
        <p:spPr>
          <a:xfrm>
            <a:off x="7620000" y="4419600"/>
            <a:ext cx="3567113" cy="923330"/>
          </a:xfrm>
          <a:prstGeom prst="rect">
            <a:avLst/>
          </a:prstGeom>
          <a:noFill/>
        </p:spPr>
        <p:txBody>
          <a:bodyPr wrap="square" rtlCol="0">
            <a:spAutoFit/>
          </a:bodyPr>
          <a:lstStyle/>
          <a:p>
            <a:pPr algn="ctr"/>
            <a:r>
              <a:rPr lang="en-US" dirty="0">
                <a:solidFill>
                  <a:schemeClr val="bg1"/>
                </a:solidFill>
                <a:latin typeface="Arial" panose="020B0604020202020204" pitchFamily="34" charset="0"/>
                <a:cs typeface="Arial" panose="020B0604020202020204" pitchFamily="34" charset="0"/>
              </a:rPr>
              <a:t>International Conference on Environmental Systems</a:t>
            </a:r>
          </a:p>
          <a:p>
            <a:pPr algn="ctr"/>
            <a:r>
              <a:rPr lang="en-US" dirty="0">
                <a:solidFill>
                  <a:schemeClr val="bg1"/>
                </a:solidFill>
                <a:latin typeface="Arial" panose="020B0604020202020204" pitchFamily="34" charset="0"/>
                <a:cs typeface="Arial" panose="020B0604020202020204" pitchFamily="34" charset="0"/>
              </a:rPr>
              <a:t>July 15-19</a:t>
            </a:r>
            <a:r>
              <a:rPr lang="en-US" dirty="0">
                <a:solidFill>
                  <a:schemeClr val="bg1"/>
                </a:solidFill>
              </a:rPr>
              <a:t>, 2023</a:t>
            </a:r>
            <a:endParaRPr lang="en-US"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381301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noFill/>
        </p:spPr>
        <p:txBody>
          <a:bodyPr>
            <a:normAutofit/>
          </a:bodyPr>
          <a:lstStyle/>
          <a:p>
            <a:r>
              <a:rPr lang="en-US" dirty="0"/>
              <a:t>Introduction and Motivation</a:t>
            </a:r>
          </a:p>
          <a:p>
            <a:endParaRPr lang="en-US" sz="1100" dirty="0"/>
          </a:p>
          <a:p>
            <a:r>
              <a:rPr lang="en-US" dirty="0"/>
              <a:t>Derivation and Assumptions</a:t>
            </a:r>
          </a:p>
          <a:p>
            <a:endParaRPr lang="en-US" sz="1100" dirty="0"/>
          </a:p>
          <a:p>
            <a:r>
              <a:rPr lang="en-US" dirty="0"/>
              <a:t>The One Node Insulation Approach</a:t>
            </a:r>
          </a:p>
          <a:p>
            <a:endParaRPr lang="en-US" sz="1100" dirty="0"/>
          </a:p>
          <a:p>
            <a:r>
              <a:rPr lang="en-US" dirty="0"/>
              <a:t>Implementation in Thermal Desktop®</a:t>
            </a:r>
          </a:p>
          <a:p>
            <a:endParaRPr lang="en-US" sz="1000" dirty="0"/>
          </a:p>
          <a:p>
            <a:r>
              <a:rPr lang="en-US" dirty="0"/>
              <a:t>Evaluation Model</a:t>
            </a:r>
          </a:p>
          <a:p>
            <a:endParaRPr lang="en-US" sz="1000" dirty="0"/>
          </a:p>
          <a:p>
            <a:r>
              <a:rPr lang="en-US" dirty="0"/>
              <a:t>Performance Predictions</a:t>
            </a:r>
          </a:p>
          <a:p>
            <a:endParaRPr lang="en-US" sz="1000" dirty="0"/>
          </a:p>
          <a:p>
            <a:r>
              <a:rPr lang="en-US" dirty="0"/>
              <a:t>Evaluation of Performance</a:t>
            </a:r>
          </a:p>
          <a:p>
            <a:endParaRPr lang="en-US" sz="1000" dirty="0"/>
          </a:p>
          <a:p>
            <a:r>
              <a:rPr lang="en-US" dirty="0"/>
              <a:t>Lessons Learned</a:t>
            </a:r>
          </a:p>
          <a:p>
            <a:endParaRPr lang="en-US" sz="1000" dirty="0"/>
          </a:p>
          <a:p>
            <a:r>
              <a:rPr lang="en-US" dirty="0"/>
              <a:t>Conclusions and Path Forward</a:t>
            </a:r>
          </a:p>
          <a:p>
            <a:endParaRPr lang="en-US" dirty="0"/>
          </a:p>
        </p:txBody>
      </p:sp>
      <p:sp>
        <p:nvSpPr>
          <p:cNvPr id="3" name="Title 2"/>
          <p:cNvSpPr>
            <a:spLocks noGrp="1"/>
          </p:cNvSpPr>
          <p:nvPr>
            <p:ph type="title"/>
          </p:nvPr>
        </p:nvSpPr>
        <p:spPr/>
        <p:txBody>
          <a:bodyPr/>
          <a:lstStyle/>
          <a:p>
            <a:r>
              <a:rPr lang="en-US" sz="2800" dirty="0"/>
              <a:t>Outline</a:t>
            </a:r>
          </a:p>
        </p:txBody>
      </p:sp>
    </p:spTree>
    <p:extLst>
      <p:ext uri="{BB962C8B-B14F-4D97-AF65-F5344CB8AC3E}">
        <p14:creationId xmlns:p14="http://schemas.microsoft.com/office/powerpoint/2010/main" val="9494994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03736" y="914400"/>
            <a:ext cx="11806989" cy="5486400"/>
          </a:xfrm>
          <a:noFill/>
        </p:spPr>
        <p:txBody>
          <a:bodyPr>
            <a:noAutofit/>
          </a:bodyPr>
          <a:lstStyle/>
          <a:p>
            <a:r>
              <a:rPr lang="en-US" dirty="0"/>
              <a:t>Often, vendors at higher levels of assembly may require reduced thermal models.  This is particularly true for launch vehicle providers</a:t>
            </a:r>
          </a:p>
          <a:p>
            <a:r>
              <a:rPr lang="en-US" dirty="0"/>
              <a:t>Node count limitations on reduced models can be severely constraining</a:t>
            </a:r>
          </a:p>
          <a:p>
            <a:pPr lvl="1"/>
            <a:r>
              <a:rPr lang="en-US" dirty="0"/>
              <a:t>Rather than using finite elements, modelers often revert to centroid, shape based approaches to minimize the node count</a:t>
            </a:r>
          </a:p>
          <a:p>
            <a:pPr lvl="1"/>
            <a:r>
              <a:rPr lang="en-US" dirty="0"/>
              <a:t>This eliminates the ability to take advantage of modern codes’ capabilities to the fullest extent and may result in considerable effort to develop the network matrix in some tools</a:t>
            </a:r>
          </a:p>
          <a:p>
            <a:r>
              <a:rPr lang="en-US" dirty="0"/>
              <a:t>It was identified, however, that a considerable portion of the node count was dedicated to Multi Layer Insulation (MLI) nodes, which traditionally include an outer layer node, and underlying structure node, and a radiative coupled between them based on area and an effective emissivity (</a:t>
            </a:r>
            <a:r>
              <a:rPr lang="en-US" dirty="0">
                <a:latin typeface="Symbol" panose="05050102010706020507" pitchFamily="18" charset="2"/>
              </a:rPr>
              <a:t>e</a:t>
            </a:r>
            <a:r>
              <a:rPr lang="en-US" dirty="0"/>
              <a:t>*)</a:t>
            </a:r>
          </a:p>
          <a:p>
            <a:pPr lvl="1"/>
            <a:r>
              <a:rPr lang="en-US" dirty="0"/>
              <a:t>An informal survey at GSFC showed that about 25-30% of models were MLI nodes</a:t>
            </a:r>
          </a:p>
          <a:p>
            <a:r>
              <a:rPr lang="en-US" dirty="0"/>
              <a:t>The hope was that a method could be devised that eliminated the MLI nodes themselves, but still accounted for the effect of the MLI on the underlying structure</a:t>
            </a:r>
          </a:p>
          <a:p>
            <a:pPr lvl="1"/>
            <a:r>
              <a:rPr lang="en-US" dirty="0"/>
              <a:t>Such a method was proposed and implemented in Thermal Desktop</a:t>
            </a:r>
          </a:p>
          <a:p>
            <a:pPr lvl="1"/>
            <a:r>
              <a:rPr lang="en-US" dirty="0"/>
              <a:t>The method was then applied on a reasonably sized sample model for evaluation before committing to the larger need for a launch model for the Roman Space Telescope (RST) project</a:t>
            </a:r>
          </a:p>
        </p:txBody>
      </p:sp>
      <p:sp>
        <p:nvSpPr>
          <p:cNvPr id="3" name="Title 2"/>
          <p:cNvSpPr>
            <a:spLocks noGrp="1"/>
          </p:cNvSpPr>
          <p:nvPr>
            <p:ph type="title"/>
          </p:nvPr>
        </p:nvSpPr>
        <p:spPr/>
        <p:txBody>
          <a:bodyPr/>
          <a:lstStyle/>
          <a:p>
            <a:r>
              <a:rPr lang="en-US" sz="2800" dirty="0"/>
              <a:t>Introduction and Motivation</a:t>
            </a:r>
          </a:p>
        </p:txBody>
      </p:sp>
    </p:spTree>
    <p:extLst>
      <p:ext uri="{BB962C8B-B14F-4D97-AF65-F5344CB8AC3E}">
        <p14:creationId xmlns:p14="http://schemas.microsoft.com/office/powerpoint/2010/main" val="22388211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76200" y="914400"/>
            <a:ext cx="12039600" cy="3733800"/>
          </a:xfrm>
          <a:noFill/>
        </p:spPr>
        <p:txBody>
          <a:bodyPr>
            <a:noAutofit/>
          </a:bodyPr>
          <a:lstStyle/>
          <a:p>
            <a:r>
              <a:rPr lang="en-US" sz="1800" dirty="0"/>
              <a:t>Typical MLI modeling includes an outer layer node, an underlying structure node, and an A</a:t>
            </a:r>
            <a:r>
              <a:rPr lang="en-US" sz="1800" dirty="0">
                <a:latin typeface="Symbol" panose="05050102010706020507" pitchFamily="18" charset="2"/>
              </a:rPr>
              <a:t>e</a:t>
            </a:r>
            <a:r>
              <a:rPr lang="en-US" sz="1800" dirty="0"/>
              <a:t>* coupling between them.  Internal radiation and conduction to the underlying surface would remain the same.</a:t>
            </a:r>
          </a:p>
          <a:p>
            <a:r>
              <a:rPr lang="en-US" sz="1800" dirty="0"/>
              <a:t>The hope was that a set of </a:t>
            </a:r>
            <a:r>
              <a:rPr lang="en-US" sz="1800" i="1" dirty="0"/>
              <a:t>Adjusted</a:t>
            </a:r>
            <a:r>
              <a:rPr lang="en-US" sz="1800" dirty="0"/>
              <a:t> couplings exist such that heat that makes it through the blanket can be applied to the underlying surface</a:t>
            </a:r>
          </a:p>
          <a:p>
            <a:r>
              <a:rPr lang="en-US" sz="1800" dirty="0"/>
              <a:t>The initial concept sought to represent the external loads as an equivalent sink temperature and a single coupling to it based on A</a:t>
            </a:r>
            <a:r>
              <a:rPr lang="en-US" sz="1800" dirty="0">
                <a:latin typeface="Symbol" panose="05050102010706020507" pitchFamily="18" charset="2"/>
              </a:rPr>
              <a:t>e</a:t>
            </a:r>
            <a:r>
              <a:rPr lang="en-US" sz="1800" dirty="0"/>
              <a:t>.  Then two radiative conductors in series can be represented as A(</a:t>
            </a:r>
            <a:r>
              <a:rPr lang="en-US" sz="1800" dirty="0">
                <a:latin typeface="Symbol" panose="05050102010706020507" pitchFamily="18" charset="2"/>
              </a:rPr>
              <a:t>e e</a:t>
            </a:r>
            <a:r>
              <a:rPr lang="en-US" sz="1800" dirty="0"/>
              <a:t>*/(</a:t>
            </a:r>
            <a:r>
              <a:rPr lang="en-US" sz="1800" dirty="0" err="1">
                <a:latin typeface="Symbol" panose="05050102010706020507" pitchFamily="18" charset="2"/>
              </a:rPr>
              <a:t>e</a:t>
            </a:r>
            <a:r>
              <a:rPr lang="en-US" sz="1800" dirty="0" err="1"/>
              <a:t>+</a:t>
            </a:r>
            <a:r>
              <a:rPr lang="en-US" sz="1800" dirty="0" err="1">
                <a:latin typeface="Symbol" panose="05050102010706020507" pitchFamily="18" charset="2"/>
              </a:rPr>
              <a:t>e</a:t>
            </a:r>
            <a:r>
              <a:rPr lang="en-US" sz="1800" dirty="0"/>
              <a:t>*).</a:t>
            </a:r>
          </a:p>
          <a:p>
            <a:r>
              <a:rPr lang="en-US" sz="1800" dirty="0"/>
              <a:t>Extending this approach to emissivity, allows the </a:t>
            </a:r>
            <a:r>
              <a:rPr lang="en-US" sz="1800" dirty="0">
                <a:latin typeface="Symbol" panose="05050102010706020507" pitchFamily="18" charset="2"/>
              </a:rPr>
              <a:t>e</a:t>
            </a:r>
            <a:r>
              <a:rPr lang="en-US" sz="1800" dirty="0"/>
              <a:t> of the surface to be recast as </a:t>
            </a:r>
            <a:r>
              <a:rPr lang="en-US" sz="1800" dirty="0" err="1">
                <a:latin typeface="Symbol" panose="05050102010706020507" pitchFamily="18" charset="2"/>
              </a:rPr>
              <a:t>e</a:t>
            </a:r>
            <a:r>
              <a:rPr lang="en-US" sz="1800" baseline="-25000" dirty="0" err="1"/>
              <a:t>ADJ</a:t>
            </a:r>
            <a:r>
              <a:rPr lang="en-US" sz="1800" dirty="0"/>
              <a:t> = (</a:t>
            </a:r>
            <a:r>
              <a:rPr lang="en-US" sz="1800" dirty="0">
                <a:latin typeface="Symbol" panose="05050102010706020507" pitchFamily="18" charset="2"/>
              </a:rPr>
              <a:t>e e</a:t>
            </a:r>
            <a:r>
              <a:rPr lang="en-US" sz="1800" dirty="0"/>
              <a:t>*/(</a:t>
            </a:r>
            <a:r>
              <a:rPr lang="en-US" sz="1800" dirty="0" err="1">
                <a:latin typeface="Symbol" panose="05050102010706020507" pitchFamily="18" charset="2"/>
              </a:rPr>
              <a:t>e</a:t>
            </a:r>
            <a:r>
              <a:rPr lang="en-US" sz="1800" dirty="0" err="1"/>
              <a:t>+</a:t>
            </a:r>
            <a:r>
              <a:rPr lang="en-US" sz="1800" dirty="0" err="1">
                <a:latin typeface="Symbol" panose="05050102010706020507" pitchFamily="18" charset="2"/>
              </a:rPr>
              <a:t>e</a:t>
            </a:r>
            <a:r>
              <a:rPr lang="en-US" sz="1800" dirty="0"/>
              <a:t>*))</a:t>
            </a:r>
          </a:p>
          <a:p>
            <a:r>
              <a:rPr lang="en-US" sz="1800" dirty="0"/>
              <a:t>What about </a:t>
            </a:r>
            <a:r>
              <a:rPr lang="en-US" sz="1800" dirty="0">
                <a:latin typeface="Symbol" panose="05050102010706020507" pitchFamily="18" charset="2"/>
              </a:rPr>
              <a:t>a</a:t>
            </a:r>
            <a:r>
              <a:rPr lang="en-US" sz="1800" dirty="0"/>
              <a:t>? … It gets recast as </a:t>
            </a:r>
            <a:r>
              <a:rPr lang="en-US" sz="1800" dirty="0" err="1">
                <a:latin typeface="Symbol" panose="05050102010706020507" pitchFamily="18" charset="2"/>
              </a:rPr>
              <a:t>a</a:t>
            </a:r>
            <a:r>
              <a:rPr lang="en-US" sz="1800" baseline="-25000" dirty="0" err="1"/>
              <a:t>ADJ</a:t>
            </a:r>
            <a:r>
              <a:rPr lang="en-US" sz="1800" dirty="0"/>
              <a:t> = (</a:t>
            </a:r>
            <a:r>
              <a:rPr lang="en-US" sz="1800" dirty="0">
                <a:latin typeface="Symbol" panose="05050102010706020507" pitchFamily="18" charset="2"/>
              </a:rPr>
              <a:t>a e</a:t>
            </a:r>
            <a:r>
              <a:rPr lang="en-US" sz="1800" dirty="0"/>
              <a:t>*/(</a:t>
            </a:r>
            <a:r>
              <a:rPr lang="en-US" sz="1800" dirty="0" err="1">
                <a:latin typeface="Symbol" panose="05050102010706020507" pitchFamily="18" charset="2"/>
              </a:rPr>
              <a:t>a</a:t>
            </a:r>
            <a:r>
              <a:rPr lang="en-US" sz="1800" dirty="0" err="1"/>
              <a:t>+</a:t>
            </a:r>
            <a:r>
              <a:rPr lang="en-US" sz="1800" dirty="0" err="1">
                <a:latin typeface="Symbol" panose="05050102010706020507" pitchFamily="18" charset="2"/>
              </a:rPr>
              <a:t>e</a:t>
            </a:r>
            <a:r>
              <a:rPr lang="en-US" sz="1800" dirty="0"/>
              <a:t>*))</a:t>
            </a:r>
          </a:p>
          <a:p>
            <a:pPr lvl="1"/>
            <a:r>
              <a:rPr lang="en-US" sz="1600" dirty="0"/>
              <a:t>Is this legal?  Since for IR computations, </a:t>
            </a:r>
            <a:r>
              <a:rPr lang="en-US" sz="1600" dirty="0" err="1">
                <a:latin typeface="Symbol" panose="05050102010706020507" pitchFamily="18" charset="2"/>
              </a:rPr>
              <a:t>a</a:t>
            </a:r>
            <a:r>
              <a:rPr lang="en-US" sz="1600" baseline="-25000" dirty="0" err="1"/>
              <a:t>IR</a:t>
            </a:r>
            <a:r>
              <a:rPr lang="en-US" sz="1600" dirty="0"/>
              <a:t> ≈ </a:t>
            </a:r>
            <a:r>
              <a:rPr lang="en-US" sz="1600" dirty="0">
                <a:latin typeface="Symbol" panose="05050102010706020507" pitchFamily="18" charset="2"/>
              </a:rPr>
              <a:t>e</a:t>
            </a:r>
            <a:r>
              <a:rPr lang="en-US" sz="1600" dirty="0"/>
              <a:t>, if an assumption is made that the sink (or portion of the sink) is in the Solar spectrum, where the </a:t>
            </a:r>
            <a:r>
              <a:rPr lang="en-US" sz="1600" dirty="0">
                <a:latin typeface="Symbol" panose="05050102010706020507" pitchFamily="18" charset="2"/>
              </a:rPr>
              <a:t>a</a:t>
            </a:r>
            <a:r>
              <a:rPr lang="en-US" sz="1600" dirty="0"/>
              <a:t> should be used for absorptivity, then this is not unreasonable</a:t>
            </a:r>
            <a:endParaRPr lang="en-US" sz="1600" dirty="0">
              <a:latin typeface="Symbol" panose="05050102010706020507" pitchFamily="18" charset="2"/>
            </a:endParaRPr>
          </a:p>
          <a:p>
            <a:r>
              <a:rPr lang="en-US" sz="1800" dirty="0"/>
              <a:t>Another assumption is that a majority of environmental load is eventually rejected to space, since the purpose of MLI is to inhibit heat flow.  As such, having lower </a:t>
            </a:r>
            <a:r>
              <a:rPr lang="en-US" sz="1800" dirty="0" err="1">
                <a:latin typeface="Symbol" panose="05050102010706020507" pitchFamily="18" charset="2"/>
              </a:rPr>
              <a:t>a</a:t>
            </a:r>
            <a:r>
              <a:rPr lang="en-US" sz="1800" dirty="0" err="1"/>
              <a:t>,</a:t>
            </a:r>
            <a:r>
              <a:rPr lang="en-US" sz="1800" dirty="0" err="1">
                <a:latin typeface="Symbol" panose="05050102010706020507" pitchFamily="18" charset="2"/>
              </a:rPr>
              <a:t>e</a:t>
            </a:r>
            <a:r>
              <a:rPr lang="en-US" sz="1800" dirty="0"/>
              <a:t> values is consistent with this assumption</a:t>
            </a:r>
          </a:p>
        </p:txBody>
      </p:sp>
      <p:sp>
        <p:nvSpPr>
          <p:cNvPr id="3" name="Title 2"/>
          <p:cNvSpPr>
            <a:spLocks noGrp="1"/>
          </p:cNvSpPr>
          <p:nvPr>
            <p:ph type="title"/>
          </p:nvPr>
        </p:nvSpPr>
        <p:spPr/>
        <p:txBody>
          <a:bodyPr/>
          <a:lstStyle/>
          <a:p>
            <a:r>
              <a:rPr lang="en-US" sz="2800" dirty="0"/>
              <a:t>Derivation and Assumptions</a:t>
            </a:r>
          </a:p>
        </p:txBody>
      </p:sp>
      <p:pic>
        <p:nvPicPr>
          <p:cNvPr id="1026" name="Picture 2">
            <a:extLst>
              <a:ext uri="{FF2B5EF4-FFF2-40B4-BE49-F238E27FC236}">
                <a16:creationId xmlns:a16="http://schemas.microsoft.com/office/drawing/2014/main" id="{9991D1BB-CE11-4165-9059-B91A86468A3E}"/>
              </a:ext>
            </a:extLst>
          </p:cNvPr>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52400" y="4724400"/>
            <a:ext cx="2012462" cy="190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7" name="Picture 3">
            <a:extLst>
              <a:ext uri="{FF2B5EF4-FFF2-40B4-BE49-F238E27FC236}">
                <a16:creationId xmlns:a16="http://schemas.microsoft.com/office/drawing/2014/main" id="{D8E4F86A-6D1C-4AEA-9499-25CD2B0FA1C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19400" y="4724400"/>
            <a:ext cx="1905000" cy="18663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8" name="Picture 4">
            <a:extLst>
              <a:ext uri="{FF2B5EF4-FFF2-40B4-BE49-F238E27FC236}">
                <a16:creationId xmlns:a16="http://schemas.microsoft.com/office/drawing/2014/main" id="{04193759-C2C5-4431-94F7-891001C778A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39000" y="4648200"/>
            <a:ext cx="2459896" cy="1900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Arrow: Right 3">
            <a:extLst>
              <a:ext uri="{FF2B5EF4-FFF2-40B4-BE49-F238E27FC236}">
                <a16:creationId xmlns:a16="http://schemas.microsoft.com/office/drawing/2014/main" id="{13A13C73-4C0B-436B-8748-69629C2BF1F6}"/>
              </a:ext>
            </a:extLst>
          </p:cNvPr>
          <p:cNvSpPr/>
          <p:nvPr/>
        </p:nvSpPr>
        <p:spPr>
          <a:xfrm>
            <a:off x="2209800" y="5486400"/>
            <a:ext cx="457200" cy="3810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9" name="Picture 5">
            <a:extLst>
              <a:ext uri="{FF2B5EF4-FFF2-40B4-BE49-F238E27FC236}">
                <a16:creationId xmlns:a16="http://schemas.microsoft.com/office/drawing/2014/main" id="{C8576669-6C80-4D5A-8D75-DA393B1DEA5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267950" y="4648200"/>
            <a:ext cx="1924050" cy="1924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Arrow: Right 9">
            <a:extLst>
              <a:ext uri="{FF2B5EF4-FFF2-40B4-BE49-F238E27FC236}">
                <a16:creationId xmlns:a16="http://schemas.microsoft.com/office/drawing/2014/main" id="{B12FCEFC-C840-46CE-AD30-2E3DDEAC108B}"/>
              </a:ext>
            </a:extLst>
          </p:cNvPr>
          <p:cNvSpPr/>
          <p:nvPr/>
        </p:nvSpPr>
        <p:spPr>
          <a:xfrm>
            <a:off x="9753600" y="5562600"/>
            <a:ext cx="457200" cy="3810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Content Placeholder 1">
            <a:extLst>
              <a:ext uri="{FF2B5EF4-FFF2-40B4-BE49-F238E27FC236}">
                <a16:creationId xmlns:a16="http://schemas.microsoft.com/office/drawing/2014/main" id="{963D769E-6EE0-4CEB-A021-B43B378DAD91}"/>
              </a:ext>
            </a:extLst>
          </p:cNvPr>
          <p:cNvSpPr txBox="1">
            <a:spLocks/>
          </p:cNvSpPr>
          <p:nvPr/>
        </p:nvSpPr>
        <p:spPr bwMode="auto">
          <a:xfrm>
            <a:off x="5029200" y="4800600"/>
            <a:ext cx="2133600" cy="1600200"/>
          </a:xfrm>
          <a:prstGeom prst="rect">
            <a:avLst/>
          </a:prstGeom>
          <a:noFill/>
          <a:ln w="34925" cmpd="dbl">
            <a:solidFill>
              <a:srgbClr val="FF0000"/>
            </a:solidFill>
            <a:miter lim="800000"/>
            <a:headEnd/>
            <a:tailEnd/>
          </a:ln>
        </p:spPr>
        <p:txBody>
          <a:bodyPr vert="horz" wrap="square" lIns="91440" tIns="45720" rIns="91440" bIns="45720" numCol="1" anchor="t" anchorCtr="0" compatLnSpc="1">
            <a:prstTxWarp prst="textNoShape">
              <a:avLst/>
            </a:prstTxWarp>
            <a:noAutofit/>
          </a:bodyPr>
          <a:lstStyle>
            <a:lvl1pPr marL="342900" indent="-342900" algn="l" rtl="0" eaLnBrk="0" fontAlgn="base" hangingPunct="0">
              <a:spcBef>
                <a:spcPct val="20000"/>
              </a:spcBef>
              <a:spcAft>
                <a:spcPct val="0"/>
              </a:spcAft>
              <a:buFont typeface="Arial" pitchFamily="34" charset="0"/>
              <a:buChar char="•"/>
              <a:defRPr sz="2000" b="1" kern="1200">
                <a:solidFill>
                  <a:schemeClr val="tx1"/>
                </a:solidFill>
                <a:latin typeface="Arial" panose="020B0604020202020204" pitchFamily="34" charset="0"/>
                <a:ea typeface="+mn-ea"/>
                <a:cs typeface="Arial" panose="020B0604020202020204" pitchFamily="34" charset="0"/>
              </a:defRPr>
            </a:lvl1pPr>
            <a:lvl2pPr marL="742950" indent="-285750" algn="l" rtl="0" eaLnBrk="0" fontAlgn="base" hangingPunct="0">
              <a:spcBef>
                <a:spcPct val="20000"/>
              </a:spcBef>
              <a:spcAft>
                <a:spcPct val="0"/>
              </a:spcAft>
              <a:buFont typeface="Arial" pitchFamily="34" charset="0"/>
              <a:buChar char="–"/>
              <a:defRPr sz="1800" kern="1200">
                <a:solidFill>
                  <a:schemeClr val="tx1"/>
                </a:solidFill>
                <a:latin typeface="Arial" panose="020B0604020202020204" pitchFamily="34" charset="0"/>
                <a:ea typeface="+mn-ea"/>
                <a:cs typeface="Arial" panose="020B0604020202020204" pitchFamily="34" charset="0"/>
              </a:defRPr>
            </a:lvl2pPr>
            <a:lvl3pPr marL="1143000" indent="-228600" algn="l" rtl="0" eaLnBrk="0" fontAlgn="base" hangingPunct="0">
              <a:spcBef>
                <a:spcPct val="20000"/>
              </a:spcBef>
              <a:spcAft>
                <a:spcPct val="0"/>
              </a:spcAft>
              <a:buFont typeface="Arial" pitchFamily="34" charset="0"/>
              <a:buChar char="•"/>
              <a:defRPr sz="1600" kern="1200">
                <a:solidFill>
                  <a:schemeClr val="tx1"/>
                </a:solidFill>
                <a:latin typeface="Arial" panose="020B0604020202020204" pitchFamily="34" charset="0"/>
                <a:ea typeface="+mn-ea"/>
                <a:cs typeface="Arial" panose="020B0604020202020204" pitchFamily="34" charset="0"/>
              </a:defRPr>
            </a:lvl3pPr>
            <a:lvl4pPr marL="1600200" indent="-228600" algn="l" rtl="0" eaLnBrk="0" fontAlgn="base" hangingPunct="0">
              <a:spcBef>
                <a:spcPct val="20000"/>
              </a:spcBef>
              <a:spcAft>
                <a:spcPct val="0"/>
              </a:spcAft>
              <a:buFont typeface="Arial" pitchFamily="34" charset="0"/>
              <a:buChar char="–"/>
              <a:defRPr sz="1600" kern="1200">
                <a:solidFill>
                  <a:schemeClr val="tx1"/>
                </a:solidFill>
                <a:latin typeface="Arial" panose="020B0604020202020204" pitchFamily="34" charset="0"/>
                <a:ea typeface="+mn-ea"/>
                <a:cs typeface="Arial" panose="020B0604020202020204" pitchFamily="34" charset="0"/>
              </a:defRPr>
            </a:lvl4pPr>
            <a:lvl5pPr marL="2057400" indent="-228600" algn="l" rtl="0" eaLnBrk="0" fontAlgn="base" hangingPunct="0">
              <a:spcBef>
                <a:spcPct val="20000"/>
              </a:spcBef>
              <a:spcAft>
                <a:spcPct val="0"/>
              </a:spcAft>
              <a:buFont typeface="Arial" pitchFamily="34" charset="0"/>
              <a:buChar char="»"/>
              <a:defRPr sz="16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US" sz="1800" b="0" i="1" dirty="0">
                <a:solidFill>
                  <a:srgbClr val="FF0000"/>
                </a:solidFill>
              </a:rPr>
              <a:t>However, if the </a:t>
            </a:r>
            <a:r>
              <a:rPr lang="en-US" sz="1800" b="0" i="1" dirty="0" err="1">
                <a:solidFill>
                  <a:srgbClr val="FF0000"/>
                </a:solidFill>
                <a:latin typeface="Symbol" panose="05050102010706020507" pitchFamily="18" charset="2"/>
              </a:rPr>
              <a:t>a</a:t>
            </a:r>
            <a:r>
              <a:rPr lang="en-US" sz="1800" b="0" i="1" baseline="-25000" dirty="0" err="1">
                <a:solidFill>
                  <a:srgbClr val="FF0000"/>
                </a:solidFill>
              </a:rPr>
              <a:t>ADJ</a:t>
            </a:r>
            <a:r>
              <a:rPr lang="en-US" sz="1800" b="0" i="1" dirty="0">
                <a:solidFill>
                  <a:srgbClr val="FF0000"/>
                </a:solidFill>
              </a:rPr>
              <a:t> and </a:t>
            </a:r>
            <a:r>
              <a:rPr lang="en-US" sz="1800" b="0" i="1" dirty="0" err="1">
                <a:solidFill>
                  <a:srgbClr val="FF0000"/>
                </a:solidFill>
                <a:latin typeface="Symbol" panose="05050102010706020507" pitchFamily="18" charset="2"/>
              </a:rPr>
              <a:t>e</a:t>
            </a:r>
            <a:r>
              <a:rPr lang="en-US" sz="1800" b="0" i="1" baseline="-25000" dirty="0" err="1">
                <a:solidFill>
                  <a:srgbClr val="FF0000"/>
                </a:solidFill>
              </a:rPr>
              <a:t>ADJ</a:t>
            </a:r>
            <a:r>
              <a:rPr lang="en-US" sz="1800" b="0" i="1" dirty="0">
                <a:solidFill>
                  <a:srgbClr val="FF0000"/>
                </a:solidFill>
              </a:rPr>
              <a:t> are made smaller, what should be done with </a:t>
            </a:r>
            <a:r>
              <a:rPr lang="en-US" sz="1800" b="0" i="1" dirty="0">
                <a:solidFill>
                  <a:srgbClr val="FF0000"/>
                </a:solidFill>
                <a:latin typeface="Symbol" panose="05050102010706020507" pitchFamily="18" charset="2"/>
              </a:rPr>
              <a:t>t</a:t>
            </a:r>
            <a:r>
              <a:rPr lang="en-US" sz="1800" b="0" i="1" dirty="0">
                <a:solidFill>
                  <a:srgbClr val="FF0000"/>
                </a:solidFill>
              </a:rPr>
              <a:t> and </a:t>
            </a:r>
            <a:r>
              <a:rPr lang="en-US" sz="1800" b="0" i="1" dirty="0">
                <a:solidFill>
                  <a:srgbClr val="FF0000"/>
                </a:solidFill>
                <a:latin typeface="Symbol" panose="05050102010706020507" pitchFamily="18" charset="2"/>
              </a:rPr>
              <a:t>r</a:t>
            </a:r>
            <a:r>
              <a:rPr lang="en-US" sz="1800" b="0" i="1" dirty="0">
                <a:solidFill>
                  <a:srgbClr val="FF0000"/>
                </a:solidFill>
              </a:rPr>
              <a:t>?</a:t>
            </a:r>
          </a:p>
        </p:txBody>
      </p:sp>
    </p:spTree>
    <p:extLst>
      <p:ext uri="{BB962C8B-B14F-4D97-AF65-F5344CB8AC3E}">
        <p14:creationId xmlns:p14="http://schemas.microsoft.com/office/powerpoint/2010/main" val="7899645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2800" dirty="0"/>
              <a:t>The One-Node Insulation Approach</a:t>
            </a:r>
          </a:p>
        </p:txBody>
      </p:sp>
      <p:pic>
        <p:nvPicPr>
          <p:cNvPr id="2050" name="Picture 2">
            <a:extLst>
              <a:ext uri="{FF2B5EF4-FFF2-40B4-BE49-F238E27FC236}">
                <a16:creationId xmlns:a16="http://schemas.microsoft.com/office/drawing/2014/main" id="{FB0717ED-A0E0-40B8-9FF1-248334A9E282}"/>
              </a:ext>
            </a:extLst>
          </p:cNvPr>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981200" y="4768661"/>
            <a:ext cx="4114800" cy="18559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1" name="Picture 3">
            <a:extLst>
              <a:ext uri="{FF2B5EF4-FFF2-40B4-BE49-F238E27FC236}">
                <a16:creationId xmlns:a16="http://schemas.microsoft.com/office/drawing/2014/main" id="{AEB6D8D2-E900-43EE-8B3E-7262BE79C61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62850" y="4687276"/>
            <a:ext cx="3638550" cy="18659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Content Placeholder 1">
            <a:extLst>
              <a:ext uri="{FF2B5EF4-FFF2-40B4-BE49-F238E27FC236}">
                <a16:creationId xmlns:a16="http://schemas.microsoft.com/office/drawing/2014/main" id="{C74F13D7-45E6-4CF3-BFD0-C5F1CC9CE201}"/>
              </a:ext>
            </a:extLst>
          </p:cNvPr>
          <p:cNvSpPr>
            <a:spLocks noGrp="1"/>
          </p:cNvSpPr>
          <p:nvPr>
            <p:ph idx="1"/>
          </p:nvPr>
        </p:nvSpPr>
        <p:spPr>
          <a:xfrm>
            <a:off x="76200" y="914400"/>
            <a:ext cx="12039600" cy="3733800"/>
          </a:xfrm>
          <a:noFill/>
        </p:spPr>
        <p:txBody>
          <a:bodyPr>
            <a:noAutofit/>
          </a:bodyPr>
          <a:lstStyle/>
          <a:p>
            <a:r>
              <a:rPr lang="en-US" sz="1600" dirty="0"/>
              <a:t>Since </a:t>
            </a:r>
            <a:r>
              <a:rPr lang="en-US" sz="1600" dirty="0">
                <a:latin typeface="Symbol" panose="05050102010706020507" pitchFamily="18" charset="2"/>
              </a:rPr>
              <a:t>a </a:t>
            </a:r>
            <a:r>
              <a:rPr lang="en-US" sz="1600" dirty="0"/>
              <a:t>+ </a:t>
            </a:r>
            <a:r>
              <a:rPr lang="en-US" sz="1600" dirty="0">
                <a:latin typeface="Symbol" panose="05050102010706020507" pitchFamily="18" charset="2"/>
              </a:rPr>
              <a:t>r </a:t>
            </a:r>
            <a:r>
              <a:rPr lang="en-US" sz="1600" dirty="0"/>
              <a:t>+ </a:t>
            </a:r>
            <a:r>
              <a:rPr lang="en-US" sz="1600" dirty="0">
                <a:latin typeface="Symbol" panose="05050102010706020507" pitchFamily="18" charset="2"/>
              </a:rPr>
              <a:t>t</a:t>
            </a:r>
            <a:r>
              <a:rPr lang="en-US" sz="1600" dirty="0"/>
              <a:t> = 1, reductions in </a:t>
            </a:r>
            <a:r>
              <a:rPr lang="en-US" sz="1600" dirty="0">
                <a:latin typeface="Symbol" panose="05050102010706020507" pitchFamily="18" charset="2"/>
              </a:rPr>
              <a:t>a</a:t>
            </a:r>
            <a:r>
              <a:rPr lang="en-US" sz="1600" dirty="0"/>
              <a:t> (or </a:t>
            </a:r>
            <a:r>
              <a:rPr lang="en-US" sz="1600" dirty="0">
                <a:latin typeface="Symbol" panose="05050102010706020507" pitchFamily="18" charset="2"/>
              </a:rPr>
              <a:t>e</a:t>
            </a:r>
            <a:r>
              <a:rPr lang="en-US" sz="1600" dirty="0"/>
              <a:t>), must have an impact on </a:t>
            </a:r>
            <a:r>
              <a:rPr lang="en-US" sz="1600" dirty="0">
                <a:latin typeface="Symbol" panose="05050102010706020507" pitchFamily="18" charset="2"/>
              </a:rPr>
              <a:t>t</a:t>
            </a:r>
            <a:r>
              <a:rPr lang="en-US" sz="1600" dirty="0"/>
              <a:t> and </a:t>
            </a:r>
            <a:r>
              <a:rPr lang="en-US" sz="1600" dirty="0">
                <a:latin typeface="Symbol" panose="05050102010706020507" pitchFamily="18" charset="2"/>
              </a:rPr>
              <a:t>r</a:t>
            </a:r>
          </a:p>
          <a:p>
            <a:r>
              <a:rPr lang="en-US" sz="1600" dirty="0"/>
              <a:t>Reflectivity (</a:t>
            </a:r>
            <a:r>
              <a:rPr lang="en-US" sz="1600" dirty="0">
                <a:latin typeface="Symbol" panose="05050102010706020507" pitchFamily="18" charset="2"/>
              </a:rPr>
              <a:t>r</a:t>
            </a:r>
            <a:r>
              <a:rPr lang="en-US" sz="1600" dirty="0"/>
              <a:t>) should remain the same since to be justifiable, the proper proportion of reflected energy should be the same as a baseline case</a:t>
            </a:r>
          </a:p>
          <a:p>
            <a:r>
              <a:rPr lang="en-US" sz="1600" dirty="0"/>
              <a:t>This then infers that the transmissivity (</a:t>
            </a:r>
            <a:r>
              <a:rPr lang="en-US" sz="1600" dirty="0">
                <a:latin typeface="Symbol" panose="05050102010706020507" pitchFamily="18" charset="2"/>
              </a:rPr>
              <a:t>t</a:t>
            </a:r>
            <a:r>
              <a:rPr lang="en-US" sz="1600" dirty="0"/>
              <a:t>) must be adjusted to preserve unity, where </a:t>
            </a:r>
            <a:r>
              <a:rPr lang="en-US" sz="1600" dirty="0" err="1">
                <a:latin typeface="Symbol" panose="05050102010706020507" pitchFamily="18" charset="2"/>
              </a:rPr>
              <a:t>t</a:t>
            </a:r>
            <a:r>
              <a:rPr lang="en-US" sz="1600" baseline="-25000" dirty="0" err="1"/>
              <a:t>ADJ,IR</a:t>
            </a:r>
            <a:r>
              <a:rPr lang="en-US" sz="1600" dirty="0"/>
              <a:t> = (1 – </a:t>
            </a:r>
            <a:r>
              <a:rPr lang="en-US" sz="1600" dirty="0" err="1">
                <a:latin typeface="Symbol" panose="05050102010706020507" pitchFamily="18" charset="2"/>
              </a:rPr>
              <a:t>e</a:t>
            </a:r>
            <a:r>
              <a:rPr lang="en-US" sz="1600" baseline="-25000" dirty="0" err="1"/>
              <a:t>ADJ</a:t>
            </a:r>
            <a:r>
              <a:rPr lang="en-US" sz="1600" dirty="0"/>
              <a:t> – </a:t>
            </a:r>
            <a:r>
              <a:rPr lang="en-US" sz="1600" dirty="0" err="1">
                <a:latin typeface="Symbol" panose="05050102010706020507" pitchFamily="18" charset="2"/>
              </a:rPr>
              <a:t>r</a:t>
            </a:r>
            <a:r>
              <a:rPr lang="en-US" sz="1600" baseline="-25000" dirty="0" err="1"/>
              <a:t>IR</a:t>
            </a:r>
            <a:r>
              <a:rPr lang="en-US" sz="1600" dirty="0">
                <a:latin typeface="Symbol" panose="05050102010706020507" pitchFamily="18" charset="2"/>
              </a:rPr>
              <a:t> ) </a:t>
            </a:r>
            <a:r>
              <a:rPr lang="en-US" sz="1600" dirty="0"/>
              <a:t>and     </a:t>
            </a:r>
            <a:r>
              <a:rPr lang="en-US" sz="1600" dirty="0" err="1">
                <a:latin typeface="Symbol" panose="05050102010706020507" pitchFamily="18" charset="2"/>
              </a:rPr>
              <a:t>t</a:t>
            </a:r>
            <a:r>
              <a:rPr lang="en-US" sz="1600" baseline="-25000" dirty="0" err="1"/>
              <a:t>ADJ,SOL</a:t>
            </a:r>
            <a:r>
              <a:rPr lang="en-US" sz="1600" dirty="0"/>
              <a:t> = (1 – </a:t>
            </a:r>
            <a:r>
              <a:rPr lang="en-US" sz="1600" dirty="0" err="1">
                <a:latin typeface="Symbol" panose="05050102010706020507" pitchFamily="18" charset="2"/>
              </a:rPr>
              <a:t>a</a:t>
            </a:r>
            <a:r>
              <a:rPr lang="en-US" sz="1600" baseline="-25000" dirty="0" err="1"/>
              <a:t>ADJ</a:t>
            </a:r>
            <a:r>
              <a:rPr lang="en-US" sz="1600" dirty="0"/>
              <a:t> – </a:t>
            </a:r>
            <a:r>
              <a:rPr lang="en-US" sz="1600" dirty="0" err="1">
                <a:latin typeface="Symbol" panose="05050102010706020507" pitchFamily="18" charset="2"/>
              </a:rPr>
              <a:t>r</a:t>
            </a:r>
            <a:r>
              <a:rPr lang="en-US" sz="1600" baseline="-25000" dirty="0" err="1"/>
              <a:t>SOL</a:t>
            </a:r>
            <a:r>
              <a:rPr lang="en-US" sz="1600" dirty="0"/>
              <a:t> )</a:t>
            </a:r>
            <a:endParaRPr lang="en-US" sz="1600" baseline="-25000" dirty="0"/>
          </a:p>
          <a:p>
            <a:r>
              <a:rPr lang="en-US" sz="1600" dirty="0"/>
              <a:t>But MLI surfaces are generally non-transmissive, how to handle this?</a:t>
            </a:r>
          </a:p>
          <a:p>
            <a:pPr lvl="1"/>
            <a:r>
              <a:rPr lang="en-US" sz="1400" dirty="0"/>
              <a:t>The addition of a fully absorptive blocker surface just behind the underlying surface will “trap” any energy that is transmitted, essentially removing it from consideration in the network.</a:t>
            </a:r>
          </a:p>
          <a:p>
            <a:r>
              <a:rPr lang="en-US" sz="1600" dirty="0"/>
              <a:t>But isn’t this “junked” energy violating Conservation of Energy?</a:t>
            </a:r>
          </a:p>
          <a:p>
            <a:pPr lvl="1"/>
            <a:r>
              <a:rPr lang="en-US" sz="1400" dirty="0"/>
              <a:t>Recall that an assumption was that a majority of environmental loading eventually reaches space.  So, if a control volume is drawn around a spacecraft, but just inside the MLI and not including the outer layer, much of the environmental heating would never enter this control volume, being reflected or absorbed and re-radiated to space, therefore conservation holds, to first order</a:t>
            </a:r>
          </a:p>
          <a:p>
            <a:pPr lvl="1"/>
            <a:r>
              <a:rPr lang="en-US" sz="1400" dirty="0"/>
              <a:t>Further consider that the purpose of MLI is to inhibit any heat flow (in either direction), so internally generated heat that gets through a blanket should also be a relatively small contributor to the overall energy balance</a:t>
            </a:r>
            <a:endParaRPr lang="en-US" sz="1600" dirty="0">
              <a:latin typeface="Symbol" panose="05050102010706020507" pitchFamily="18" charset="2"/>
            </a:endParaRPr>
          </a:p>
        </p:txBody>
      </p:sp>
      <p:sp>
        <p:nvSpPr>
          <p:cNvPr id="2" name="TextBox 1">
            <a:extLst>
              <a:ext uri="{FF2B5EF4-FFF2-40B4-BE49-F238E27FC236}">
                <a16:creationId xmlns:a16="http://schemas.microsoft.com/office/drawing/2014/main" id="{90A4669C-49E7-4D98-86ED-AB7187E43575}"/>
              </a:ext>
            </a:extLst>
          </p:cNvPr>
          <p:cNvSpPr txBox="1"/>
          <p:nvPr/>
        </p:nvSpPr>
        <p:spPr>
          <a:xfrm>
            <a:off x="762000" y="5257800"/>
            <a:ext cx="1371600" cy="923330"/>
          </a:xfrm>
          <a:prstGeom prst="rect">
            <a:avLst/>
          </a:prstGeom>
          <a:noFill/>
        </p:spPr>
        <p:txBody>
          <a:bodyPr wrap="square" rtlCol="0">
            <a:spAutoFit/>
          </a:bodyPr>
          <a:lstStyle/>
          <a:p>
            <a:pPr algn="ctr"/>
            <a:r>
              <a:rPr lang="en-US" i="1" dirty="0">
                <a:solidFill>
                  <a:srgbClr val="FF0000"/>
                </a:solidFill>
              </a:rPr>
              <a:t>Traditional 2-Node Approach</a:t>
            </a:r>
          </a:p>
        </p:txBody>
      </p:sp>
      <p:sp>
        <p:nvSpPr>
          <p:cNvPr id="7" name="TextBox 6">
            <a:extLst>
              <a:ext uri="{FF2B5EF4-FFF2-40B4-BE49-F238E27FC236}">
                <a16:creationId xmlns:a16="http://schemas.microsoft.com/office/drawing/2014/main" id="{0889C2CB-91C0-4796-9E57-3A7D4441C11C}"/>
              </a:ext>
            </a:extLst>
          </p:cNvPr>
          <p:cNvSpPr txBox="1"/>
          <p:nvPr/>
        </p:nvSpPr>
        <p:spPr>
          <a:xfrm>
            <a:off x="6248400" y="5257800"/>
            <a:ext cx="1371600" cy="923330"/>
          </a:xfrm>
          <a:prstGeom prst="rect">
            <a:avLst/>
          </a:prstGeom>
          <a:noFill/>
        </p:spPr>
        <p:txBody>
          <a:bodyPr wrap="square" rtlCol="0">
            <a:spAutoFit/>
          </a:bodyPr>
          <a:lstStyle/>
          <a:p>
            <a:pPr algn="ctr"/>
            <a:r>
              <a:rPr lang="en-US" i="1" dirty="0">
                <a:solidFill>
                  <a:srgbClr val="FF0000"/>
                </a:solidFill>
              </a:rPr>
              <a:t>Proposed 1-Node Approach</a:t>
            </a:r>
          </a:p>
        </p:txBody>
      </p:sp>
    </p:spTree>
    <p:extLst>
      <p:ext uri="{BB962C8B-B14F-4D97-AF65-F5344CB8AC3E}">
        <p14:creationId xmlns:p14="http://schemas.microsoft.com/office/powerpoint/2010/main" val="22086263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2800" dirty="0"/>
              <a:t>Implementation in Thermal Desktop</a:t>
            </a:r>
          </a:p>
        </p:txBody>
      </p:sp>
      <p:pic>
        <p:nvPicPr>
          <p:cNvPr id="3074" name="Picture 2">
            <a:extLst>
              <a:ext uri="{FF2B5EF4-FFF2-40B4-BE49-F238E27FC236}">
                <a16:creationId xmlns:a16="http://schemas.microsoft.com/office/drawing/2014/main" id="{4C223822-9266-4B4D-9FD1-8A8F7215810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52254"/>
          <a:stretch/>
        </p:blipFill>
        <p:spPr bwMode="auto">
          <a:xfrm>
            <a:off x="8686800" y="1828800"/>
            <a:ext cx="3464117" cy="1685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5" name="Picture 3">
            <a:extLst>
              <a:ext uri="{FF2B5EF4-FFF2-40B4-BE49-F238E27FC236}">
                <a16:creationId xmlns:a16="http://schemas.microsoft.com/office/drawing/2014/main" id="{7A160536-F345-4F21-8D35-67091E46E763}"/>
              </a:ext>
            </a:extLst>
          </p:cNvPr>
          <p:cNvPicPr>
            <a:picLocks noChangeAspect="1" noChangeArrowheads="1"/>
          </p:cNvPicPr>
          <p:nvPr/>
        </p:nvPicPr>
        <p:blipFill rotWithShape="1">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l="52521"/>
          <a:stretch/>
        </p:blipFill>
        <p:spPr bwMode="auto">
          <a:xfrm>
            <a:off x="8756725" y="4476350"/>
            <a:ext cx="3246702" cy="2190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Content Placeholder 1">
            <a:extLst>
              <a:ext uri="{FF2B5EF4-FFF2-40B4-BE49-F238E27FC236}">
                <a16:creationId xmlns:a16="http://schemas.microsoft.com/office/drawing/2014/main" id="{BF0BBD11-02BD-4940-B099-2041DAC6254E}"/>
              </a:ext>
            </a:extLst>
          </p:cNvPr>
          <p:cNvSpPr>
            <a:spLocks noGrp="1"/>
          </p:cNvSpPr>
          <p:nvPr>
            <p:ph idx="1"/>
          </p:nvPr>
        </p:nvSpPr>
        <p:spPr>
          <a:xfrm>
            <a:off x="76200" y="838200"/>
            <a:ext cx="8229600" cy="4191000"/>
          </a:xfrm>
          <a:noFill/>
        </p:spPr>
        <p:txBody>
          <a:bodyPr>
            <a:noAutofit/>
          </a:bodyPr>
          <a:lstStyle/>
          <a:p>
            <a:r>
              <a:rPr lang="en-US" sz="1600" dirty="0"/>
              <a:t>To implement this approach in Thermal Desktop, the </a:t>
            </a:r>
            <a:r>
              <a:rPr lang="en-US" sz="1600" dirty="0" err="1"/>
              <a:t>OpenTD</a:t>
            </a:r>
            <a:r>
              <a:rPr lang="en-US" sz="1600" dirty="0"/>
              <a:t> v63 Application Programming Interface (API) was utilized.  An argument is passed to the routine of all the surfaces to which the method should be applied</a:t>
            </a:r>
          </a:p>
          <a:p>
            <a:r>
              <a:rPr lang="en-US" sz="1600" dirty="0"/>
              <a:t>A copy of the surface is created, offset by a fixed distance on the MLI side of the underlying surface</a:t>
            </a:r>
          </a:p>
          <a:p>
            <a:pPr lvl="1"/>
            <a:r>
              <a:rPr lang="en-US" sz="1400" dirty="0"/>
              <a:t>For revolved surfaces (e.g. cones, cylinders, paraboloids, </a:t>
            </a:r>
            <a:r>
              <a:rPr lang="en-US" sz="1400" dirty="0" err="1"/>
              <a:t>etc</a:t>
            </a:r>
            <a:r>
              <a:rPr lang="en-US" sz="1400" dirty="0"/>
              <a:t>), the radii and/or heights are adjusted by the offset distance</a:t>
            </a:r>
          </a:p>
          <a:p>
            <a:pPr lvl="1"/>
            <a:r>
              <a:rPr lang="en-US" sz="1400" dirty="0"/>
              <a:t>For MLI applied to both sides, two surfaces are created on each side offset by fixed distance</a:t>
            </a:r>
          </a:p>
          <a:p>
            <a:r>
              <a:rPr lang="en-US" sz="1600" dirty="0"/>
              <a:t>For the new, offset surface…dashed black box</a:t>
            </a:r>
          </a:p>
          <a:p>
            <a:pPr lvl="1"/>
            <a:r>
              <a:rPr lang="en-US" sz="1400" i="1" dirty="0"/>
              <a:t>MLI assignments</a:t>
            </a:r>
            <a:r>
              <a:rPr lang="en-US" sz="1400" dirty="0"/>
              <a:t> are removed; </a:t>
            </a:r>
            <a:r>
              <a:rPr lang="en-US" sz="1400" u="sng" dirty="0"/>
              <a:t>MLI side</a:t>
            </a:r>
            <a:r>
              <a:rPr lang="en-US" sz="1400" dirty="0"/>
              <a:t>: surface </a:t>
            </a:r>
            <a:r>
              <a:rPr lang="en-US" sz="1400" i="1" dirty="0"/>
              <a:t>property</a:t>
            </a:r>
            <a:r>
              <a:rPr lang="en-US" sz="1400" dirty="0"/>
              <a:t> assignments are made to adjusted values, </a:t>
            </a:r>
            <a:r>
              <a:rPr lang="en-US" sz="1400" i="1" dirty="0"/>
              <a:t>activity</a:t>
            </a:r>
            <a:r>
              <a:rPr lang="en-US" sz="1400" dirty="0"/>
              <a:t> set to ACTIVE; </a:t>
            </a:r>
            <a:r>
              <a:rPr lang="en-US" sz="1400" u="sng" dirty="0"/>
              <a:t>Anti-MLI side</a:t>
            </a:r>
            <a:r>
              <a:rPr lang="en-US" sz="1400" dirty="0"/>
              <a:t>: the surface </a:t>
            </a:r>
            <a:r>
              <a:rPr lang="en-US" sz="1400" i="1" dirty="0"/>
              <a:t>property</a:t>
            </a:r>
            <a:r>
              <a:rPr lang="en-US" sz="1400" dirty="0"/>
              <a:t> is assigned as </a:t>
            </a:r>
            <a:r>
              <a:rPr lang="en-US" sz="1400" dirty="0">
                <a:latin typeface="Symbol" panose="05050102010706020507" pitchFamily="18" charset="2"/>
              </a:rPr>
              <a:t>e </a:t>
            </a:r>
            <a:r>
              <a:rPr lang="en-US" sz="1400" dirty="0"/>
              <a:t>= </a:t>
            </a:r>
            <a:r>
              <a:rPr lang="en-US" sz="1400" dirty="0">
                <a:latin typeface="Symbol" panose="05050102010706020507" pitchFamily="18" charset="2"/>
              </a:rPr>
              <a:t>a </a:t>
            </a:r>
            <a:r>
              <a:rPr lang="en-US" sz="1400" dirty="0"/>
              <a:t>= 1,  </a:t>
            </a:r>
            <a:r>
              <a:rPr lang="en-US" sz="1400" i="1" dirty="0"/>
              <a:t>activity</a:t>
            </a:r>
            <a:r>
              <a:rPr lang="en-US" sz="1400" dirty="0"/>
              <a:t> set to INACTIVE</a:t>
            </a:r>
          </a:p>
          <a:p>
            <a:pPr lvl="1"/>
            <a:r>
              <a:rPr lang="en-US" sz="1400" dirty="0"/>
              <a:t>Node subdivision/numbering/thickness remains the same, Conductors/Nodes </a:t>
            </a:r>
            <a:r>
              <a:rPr lang="en-US" sz="1400" i="1" u="sng" dirty="0"/>
              <a:t>not</a:t>
            </a:r>
            <a:r>
              <a:rPr lang="en-US" sz="1400" dirty="0"/>
              <a:t> generated</a:t>
            </a:r>
          </a:p>
          <a:p>
            <a:r>
              <a:rPr lang="en-US" sz="1600" dirty="0"/>
              <a:t>For the original, underlying surface (MLI surface side(s))…light blue box</a:t>
            </a:r>
          </a:p>
          <a:p>
            <a:pPr lvl="1"/>
            <a:r>
              <a:rPr lang="en-US" sz="1400" i="1" dirty="0"/>
              <a:t>MLI assignments</a:t>
            </a:r>
            <a:r>
              <a:rPr lang="en-US" sz="1400" dirty="0"/>
              <a:t> are removed, </a:t>
            </a:r>
            <a:r>
              <a:rPr lang="en-US" sz="1400" u="sng" dirty="0"/>
              <a:t>MLI side</a:t>
            </a:r>
            <a:r>
              <a:rPr lang="en-US" sz="1400" dirty="0"/>
              <a:t>: surface property is assigned as </a:t>
            </a:r>
            <a:r>
              <a:rPr lang="en-US" sz="1400" dirty="0">
                <a:latin typeface="Symbol" panose="05050102010706020507" pitchFamily="18" charset="2"/>
              </a:rPr>
              <a:t>e </a:t>
            </a:r>
            <a:r>
              <a:rPr lang="en-US" sz="1400" dirty="0"/>
              <a:t>= </a:t>
            </a:r>
            <a:r>
              <a:rPr lang="en-US" sz="1400" dirty="0">
                <a:latin typeface="Symbol" panose="05050102010706020507" pitchFamily="18" charset="2"/>
              </a:rPr>
              <a:t>a </a:t>
            </a:r>
            <a:r>
              <a:rPr lang="en-US" sz="1400" dirty="0"/>
              <a:t>= 1, activity set to INACTIVE; </a:t>
            </a:r>
            <a:r>
              <a:rPr lang="en-US" sz="1400" u="sng" dirty="0"/>
              <a:t>Anti-MLI side</a:t>
            </a:r>
            <a:r>
              <a:rPr lang="en-US" sz="1400" dirty="0"/>
              <a:t>: remains the same (Assuming no original MLI assignment)</a:t>
            </a:r>
          </a:p>
          <a:p>
            <a:pPr lvl="1"/>
            <a:r>
              <a:rPr lang="en-US" sz="1400" dirty="0"/>
              <a:t>Node subdivision/numbering/thickness remains the same, Conductors/Nodes generated</a:t>
            </a:r>
          </a:p>
          <a:p>
            <a:pPr marL="457200" lvl="1" indent="0">
              <a:buNone/>
            </a:pPr>
            <a:endParaRPr lang="en-US" sz="1400" dirty="0"/>
          </a:p>
        </p:txBody>
      </p:sp>
      <p:pic>
        <p:nvPicPr>
          <p:cNvPr id="3076" name="Picture 4">
            <a:extLst>
              <a:ext uri="{FF2B5EF4-FFF2-40B4-BE49-F238E27FC236}">
                <a16:creationId xmlns:a16="http://schemas.microsoft.com/office/drawing/2014/main" id="{3168C398-CA15-4276-945D-35539E134D4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95800" y="5257800"/>
            <a:ext cx="3765062" cy="1343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2">
            <a:extLst>
              <a:ext uri="{FF2B5EF4-FFF2-40B4-BE49-F238E27FC236}">
                <a16:creationId xmlns:a16="http://schemas.microsoft.com/office/drawing/2014/main" id="{E42CCA7E-F731-4319-9BC1-7CA594A02E4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53759" r="51737"/>
          <a:stretch/>
        </p:blipFill>
        <p:spPr bwMode="auto">
          <a:xfrm>
            <a:off x="8690386" y="1066800"/>
            <a:ext cx="3501614" cy="7795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2">
            <a:extLst>
              <a:ext uri="{FF2B5EF4-FFF2-40B4-BE49-F238E27FC236}">
                <a16:creationId xmlns:a16="http://schemas.microsoft.com/office/drawing/2014/main" id="{16FDE6DB-F0B1-41FC-942C-78C921921BE6}"/>
              </a:ext>
            </a:extLst>
          </p:cNvPr>
          <p:cNvPicPr>
            <a:picLocks noChangeAspect="1" noChangeArrowheads="1"/>
          </p:cNvPicPr>
          <p:nvPr/>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r="51737" b="80219"/>
          <a:stretch/>
        </p:blipFill>
        <p:spPr bwMode="auto">
          <a:xfrm>
            <a:off x="8663492" y="762000"/>
            <a:ext cx="3501614" cy="333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3">
            <a:extLst>
              <a:ext uri="{FF2B5EF4-FFF2-40B4-BE49-F238E27FC236}">
                <a16:creationId xmlns:a16="http://schemas.microsoft.com/office/drawing/2014/main" id="{3988D60E-43ED-4D22-B2F9-8522B1AECA2E}"/>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35765" r="51913" b="27898"/>
          <a:stretch/>
        </p:blipFill>
        <p:spPr bwMode="auto">
          <a:xfrm>
            <a:off x="8839200" y="3657600"/>
            <a:ext cx="3288254" cy="7960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2">
            <a:extLst>
              <a:ext uri="{FF2B5EF4-FFF2-40B4-BE49-F238E27FC236}">
                <a16:creationId xmlns:a16="http://schemas.microsoft.com/office/drawing/2014/main" id="{11E98387-FB88-4B59-BD65-29F767F96BC6}"/>
              </a:ext>
            </a:extLst>
          </p:cNvPr>
          <p:cNvPicPr>
            <a:picLocks noChangeAspect="1" noChangeArrowheads="1"/>
          </p:cNvPicPr>
          <p:nvPr/>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r="51737" b="80219"/>
          <a:stretch/>
        </p:blipFill>
        <p:spPr bwMode="auto">
          <a:xfrm>
            <a:off x="8663492" y="3429000"/>
            <a:ext cx="3501614" cy="333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a:extLst>
              <a:ext uri="{FF2B5EF4-FFF2-40B4-BE49-F238E27FC236}">
                <a16:creationId xmlns:a16="http://schemas.microsoft.com/office/drawing/2014/main" id="{20CDD77D-4AC1-406E-B124-2ECA707617B6}"/>
              </a:ext>
            </a:extLst>
          </p:cNvPr>
          <p:cNvSpPr txBox="1"/>
          <p:nvPr/>
        </p:nvSpPr>
        <p:spPr>
          <a:xfrm rot="16200000">
            <a:off x="7461766" y="1910834"/>
            <a:ext cx="2057400" cy="369332"/>
          </a:xfrm>
          <a:prstGeom prst="rect">
            <a:avLst/>
          </a:prstGeom>
          <a:noFill/>
        </p:spPr>
        <p:txBody>
          <a:bodyPr wrap="square" rtlCol="0">
            <a:spAutoFit/>
          </a:bodyPr>
          <a:lstStyle/>
          <a:p>
            <a:pPr algn="ctr"/>
            <a:r>
              <a:rPr lang="en-US" i="1" u="sng" dirty="0">
                <a:solidFill>
                  <a:srgbClr val="FF0000"/>
                </a:solidFill>
              </a:rPr>
              <a:t>MLI on One Side</a:t>
            </a:r>
          </a:p>
        </p:txBody>
      </p:sp>
      <p:sp>
        <p:nvSpPr>
          <p:cNvPr id="12" name="TextBox 11">
            <a:extLst>
              <a:ext uri="{FF2B5EF4-FFF2-40B4-BE49-F238E27FC236}">
                <a16:creationId xmlns:a16="http://schemas.microsoft.com/office/drawing/2014/main" id="{D24E6633-057D-4A0B-A096-95A9AE895BC3}"/>
              </a:ext>
            </a:extLst>
          </p:cNvPr>
          <p:cNvSpPr txBox="1"/>
          <p:nvPr/>
        </p:nvSpPr>
        <p:spPr>
          <a:xfrm rot="16200000">
            <a:off x="7080766" y="4730234"/>
            <a:ext cx="2819400" cy="369332"/>
          </a:xfrm>
          <a:prstGeom prst="rect">
            <a:avLst/>
          </a:prstGeom>
          <a:noFill/>
        </p:spPr>
        <p:txBody>
          <a:bodyPr wrap="square" rtlCol="0">
            <a:spAutoFit/>
          </a:bodyPr>
          <a:lstStyle/>
          <a:p>
            <a:pPr algn="ctr"/>
            <a:r>
              <a:rPr lang="en-US" i="1" u="sng" dirty="0">
                <a:solidFill>
                  <a:srgbClr val="FF0000"/>
                </a:solidFill>
              </a:rPr>
              <a:t>MLI on Both Sides</a:t>
            </a:r>
          </a:p>
        </p:txBody>
      </p:sp>
      <p:cxnSp>
        <p:nvCxnSpPr>
          <p:cNvPr id="6" name="Straight Connector 5">
            <a:extLst>
              <a:ext uri="{FF2B5EF4-FFF2-40B4-BE49-F238E27FC236}">
                <a16:creationId xmlns:a16="http://schemas.microsoft.com/office/drawing/2014/main" id="{929DA44E-17BD-4BAB-A3BE-9880578967E5}"/>
              </a:ext>
            </a:extLst>
          </p:cNvPr>
          <p:cNvCxnSpPr/>
          <p:nvPr/>
        </p:nvCxnSpPr>
        <p:spPr>
          <a:xfrm>
            <a:off x="8763000" y="1828800"/>
            <a:ext cx="3352800" cy="0"/>
          </a:xfrm>
          <a:prstGeom prst="line">
            <a:avLst/>
          </a:prstGeom>
          <a:ln w="31750">
            <a:solidFill>
              <a:srgbClr val="FF0000"/>
            </a:solidFill>
            <a:prstDash val="sysDash"/>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1443EB2D-0CB6-4E7B-9836-5846E4E54E7A}"/>
              </a:ext>
            </a:extLst>
          </p:cNvPr>
          <p:cNvCxnSpPr/>
          <p:nvPr/>
        </p:nvCxnSpPr>
        <p:spPr>
          <a:xfrm>
            <a:off x="8763000" y="4495800"/>
            <a:ext cx="3352800" cy="0"/>
          </a:xfrm>
          <a:prstGeom prst="line">
            <a:avLst/>
          </a:prstGeom>
          <a:ln w="31750">
            <a:solidFill>
              <a:srgbClr val="FF0000"/>
            </a:solidFill>
            <a:prstDash val="sysDash"/>
          </a:ln>
        </p:spPr>
        <p:style>
          <a:lnRef idx="1">
            <a:schemeClr val="accent1"/>
          </a:lnRef>
          <a:fillRef idx="0">
            <a:schemeClr val="accent1"/>
          </a:fillRef>
          <a:effectRef idx="0">
            <a:schemeClr val="accent1"/>
          </a:effectRef>
          <a:fontRef idx="minor">
            <a:schemeClr val="tx1"/>
          </a:fontRef>
        </p:style>
      </p:cxnSp>
      <p:sp>
        <p:nvSpPr>
          <p:cNvPr id="16" name="Content Placeholder 1">
            <a:extLst>
              <a:ext uri="{FF2B5EF4-FFF2-40B4-BE49-F238E27FC236}">
                <a16:creationId xmlns:a16="http://schemas.microsoft.com/office/drawing/2014/main" id="{6C22F8F3-5C1C-42AD-A8A5-C4029CC9941D}"/>
              </a:ext>
            </a:extLst>
          </p:cNvPr>
          <p:cNvSpPr txBox="1">
            <a:spLocks/>
          </p:cNvSpPr>
          <p:nvPr/>
        </p:nvSpPr>
        <p:spPr bwMode="auto">
          <a:xfrm>
            <a:off x="76200" y="5181600"/>
            <a:ext cx="4419600" cy="1447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Autofit/>
          </a:bodyPr>
          <a:lstStyle>
            <a:lvl1pPr marL="342900" indent="-342900" algn="l" rtl="0" eaLnBrk="0" fontAlgn="base" hangingPunct="0">
              <a:spcBef>
                <a:spcPct val="20000"/>
              </a:spcBef>
              <a:spcAft>
                <a:spcPct val="0"/>
              </a:spcAft>
              <a:buFont typeface="Arial" pitchFamily="34" charset="0"/>
              <a:buChar char="•"/>
              <a:defRPr sz="2000" b="1" kern="1200">
                <a:solidFill>
                  <a:schemeClr val="tx1"/>
                </a:solidFill>
                <a:latin typeface="Arial" panose="020B0604020202020204" pitchFamily="34" charset="0"/>
                <a:ea typeface="+mn-ea"/>
                <a:cs typeface="Arial" panose="020B0604020202020204" pitchFamily="34" charset="0"/>
              </a:defRPr>
            </a:lvl1pPr>
            <a:lvl2pPr marL="742950" indent="-285750" algn="l" rtl="0" eaLnBrk="0" fontAlgn="base" hangingPunct="0">
              <a:spcBef>
                <a:spcPct val="20000"/>
              </a:spcBef>
              <a:spcAft>
                <a:spcPct val="0"/>
              </a:spcAft>
              <a:buFont typeface="Arial" pitchFamily="34" charset="0"/>
              <a:buChar char="–"/>
              <a:defRPr sz="1800" kern="1200">
                <a:solidFill>
                  <a:schemeClr val="tx1"/>
                </a:solidFill>
                <a:latin typeface="Arial" panose="020B0604020202020204" pitchFamily="34" charset="0"/>
                <a:ea typeface="+mn-ea"/>
                <a:cs typeface="Arial" panose="020B0604020202020204" pitchFamily="34" charset="0"/>
              </a:defRPr>
            </a:lvl2pPr>
            <a:lvl3pPr marL="1143000" indent="-228600" algn="l" rtl="0" eaLnBrk="0" fontAlgn="base" hangingPunct="0">
              <a:spcBef>
                <a:spcPct val="20000"/>
              </a:spcBef>
              <a:spcAft>
                <a:spcPct val="0"/>
              </a:spcAft>
              <a:buFont typeface="Arial" pitchFamily="34" charset="0"/>
              <a:buChar char="•"/>
              <a:defRPr sz="1600" kern="1200">
                <a:solidFill>
                  <a:schemeClr val="tx1"/>
                </a:solidFill>
                <a:latin typeface="Arial" panose="020B0604020202020204" pitchFamily="34" charset="0"/>
                <a:ea typeface="+mn-ea"/>
                <a:cs typeface="Arial" panose="020B0604020202020204" pitchFamily="34" charset="0"/>
              </a:defRPr>
            </a:lvl3pPr>
            <a:lvl4pPr marL="1600200" indent="-228600" algn="l" rtl="0" eaLnBrk="0" fontAlgn="base" hangingPunct="0">
              <a:spcBef>
                <a:spcPct val="20000"/>
              </a:spcBef>
              <a:spcAft>
                <a:spcPct val="0"/>
              </a:spcAft>
              <a:buFont typeface="Arial" pitchFamily="34" charset="0"/>
              <a:buChar char="–"/>
              <a:defRPr sz="1600" kern="1200">
                <a:solidFill>
                  <a:schemeClr val="tx1"/>
                </a:solidFill>
                <a:latin typeface="Arial" panose="020B0604020202020204" pitchFamily="34" charset="0"/>
                <a:ea typeface="+mn-ea"/>
                <a:cs typeface="Arial" panose="020B0604020202020204" pitchFamily="34" charset="0"/>
              </a:defRPr>
            </a:lvl4pPr>
            <a:lvl5pPr marL="2057400" indent="-228600" algn="l" rtl="0" eaLnBrk="0" fontAlgn="base" hangingPunct="0">
              <a:spcBef>
                <a:spcPct val="20000"/>
              </a:spcBef>
              <a:spcAft>
                <a:spcPct val="0"/>
              </a:spcAft>
              <a:buFont typeface="Arial" pitchFamily="34" charset="0"/>
              <a:buChar char="»"/>
              <a:defRPr sz="16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1600" dirty="0"/>
              <a:t>For quad Finite Elements, where planarity is not strictly enforced, element normal of combined triangles are averaged to determine offset direction</a:t>
            </a:r>
            <a:endParaRPr lang="en-US" sz="1400" dirty="0"/>
          </a:p>
        </p:txBody>
      </p:sp>
      <p:cxnSp>
        <p:nvCxnSpPr>
          <p:cNvPr id="17" name="Straight Connector 16">
            <a:extLst>
              <a:ext uri="{FF2B5EF4-FFF2-40B4-BE49-F238E27FC236}">
                <a16:creationId xmlns:a16="http://schemas.microsoft.com/office/drawing/2014/main" id="{1C0514A0-19CB-4F19-B39C-5DF0E82608F5}"/>
              </a:ext>
            </a:extLst>
          </p:cNvPr>
          <p:cNvCxnSpPr>
            <a:cxnSpLocks/>
          </p:cNvCxnSpPr>
          <p:nvPr/>
        </p:nvCxnSpPr>
        <p:spPr>
          <a:xfrm>
            <a:off x="8306600" y="3476325"/>
            <a:ext cx="3886200" cy="0"/>
          </a:xfrm>
          <a:prstGeom prst="line">
            <a:avLst/>
          </a:prstGeom>
          <a:ln w="31750">
            <a:solidFill>
              <a:srgbClr val="FF0000"/>
            </a:solidFill>
            <a:prstDash val="dash"/>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5F53ECF9-4C7C-4C85-AAB7-F7BF5010F45A}"/>
              </a:ext>
            </a:extLst>
          </p:cNvPr>
          <p:cNvCxnSpPr>
            <a:cxnSpLocks/>
          </p:cNvCxnSpPr>
          <p:nvPr/>
        </p:nvCxnSpPr>
        <p:spPr>
          <a:xfrm>
            <a:off x="8305800" y="790075"/>
            <a:ext cx="0" cy="5839325"/>
          </a:xfrm>
          <a:prstGeom prst="line">
            <a:avLst/>
          </a:prstGeom>
          <a:ln w="31750">
            <a:solidFill>
              <a:srgbClr val="FF0000"/>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598962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52400" y="838200"/>
            <a:ext cx="7696200" cy="2286000"/>
          </a:xfrm>
          <a:noFill/>
        </p:spPr>
        <p:txBody>
          <a:bodyPr>
            <a:normAutofit/>
          </a:bodyPr>
          <a:lstStyle/>
          <a:p>
            <a:pPr>
              <a:spcBef>
                <a:spcPts val="0"/>
              </a:spcBef>
            </a:pPr>
            <a:r>
              <a:rPr lang="en-US" sz="1800" dirty="0"/>
              <a:t>Sample model for development and evaluation had many common features to be addressed:</a:t>
            </a:r>
          </a:p>
          <a:p>
            <a:pPr lvl="1">
              <a:spcBef>
                <a:spcPts val="0"/>
              </a:spcBef>
            </a:pPr>
            <a:r>
              <a:rPr lang="en-US" sz="1600" dirty="0"/>
              <a:t>Quad and Tri Finite Elements</a:t>
            </a:r>
          </a:p>
          <a:p>
            <a:pPr lvl="1">
              <a:spcBef>
                <a:spcPts val="0"/>
              </a:spcBef>
            </a:pPr>
            <a:r>
              <a:rPr lang="en-US" sz="1600" dirty="0"/>
              <a:t>Revolved Surfaces</a:t>
            </a:r>
          </a:p>
          <a:p>
            <a:pPr lvl="1">
              <a:spcBef>
                <a:spcPts val="0"/>
              </a:spcBef>
            </a:pPr>
            <a:r>
              <a:rPr lang="en-US" sz="1600" dirty="0"/>
              <a:t>Partial MLI/Optical Property Assignments</a:t>
            </a:r>
          </a:p>
          <a:p>
            <a:pPr lvl="1">
              <a:spcBef>
                <a:spcPts val="0"/>
              </a:spcBef>
            </a:pPr>
            <a:r>
              <a:rPr lang="en-US" sz="1600" dirty="0"/>
              <a:t>MLI on One and Both Sides</a:t>
            </a:r>
          </a:p>
          <a:p>
            <a:pPr>
              <a:spcBef>
                <a:spcPts val="0"/>
              </a:spcBef>
            </a:pPr>
            <a:r>
              <a:rPr lang="en-US" sz="1800" dirty="0"/>
              <a:t>MLI on instruments ignored</a:t>
            </a:r>
          </a:p>
          <a:p>
            <a:pPr>
              <a:spcBef>
                <a:spcPts val="0"/>
              </a:spcBef>
            </a:pPr>
            <a:r>
              <a:rPr lang="en-US" sz="1800" dirty="0"/>
              <a:t>Suitable complexity after first manually testing on simple model…</a:t>
            </a:r>
          </a:p>
        </p:txBody>
      </p:sp>
      <p:sp>
        <p:nvSpPr>
          <p:cNvPr id="3" name="Title 2"/>
          <p:cNvSpPr>
            <a:spLocks noGrp="1"/>
          </p:cNvSpPr>
          <p:nvPr>
            <p:ph type="title"/>
          </p:nvPr>
        </p:nvSpPr>
        <p:spPr/>
        <p:txBody>
          <a:bodyPr/>
          <a:lstStyle/>
          <a:p>
            <a:r>
              <a:rPr lang="en-US" sz="2800" dirty="0"/>
              <a:t>Evaluation Model</a:t>
            </a:r>
          </a:p>
        </p:txBody>
      </p:sp>
      <p:pic>
        <p:nvPicPr>
          <p:cNvPr id="4098" name="Picture 1">
            <a:extLst>
              <a:ext uri="{FF2B5EF4-FFF2-40B4-BE49-F238E27FC236}">
                <a16:creationId xmlns:a16="http://schemas.microsoft.com/office/drawing/2014/main" id="{D51A4CA0-865E-4166-B0A9-E6BD0A705363}"/>
              </a:ext>
            </a:extLst>
          </p:cNvPr>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l="8702" r="18675"/>
          <a:stretch>
            <a:fillRect/>
          </a:stretch>
        </p:blipFill>
        <p:spPr bwMode="auto">
          <a:xfrm>
            <a:off x="7534158" y="838200"/>
            <a:ext cx="4657842" cy="297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9" name="Picture 3">
            <a:extLst>
              <a:ext uri="{FF2B5EF4-FFF2-40B4-BE49-F238E27FC236}">
                <a16:creationId xmlns:a16="http://schemas.microsoft.com/office/drawing/2014/main" id="{B9E47D49-CFE7-461B-979E-63D0732B0BD7}"/>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52399" y="3276600"/>
            <a:ext cx="8883559" cy="3343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0" name="Picture 18">
            <a:extLst>
              <a:ext uri="{FF2B5EF4-FFF2-40B4-BE49-F238E27FC236}">
                <a16:creationId xmlns:a16="http://schemas.microsoft.com/office/drawing/2014/main" id="{2A97A1CC-6EC6-44DA-914E-69CF1628CD74}"/>
              </a:ext>
            </a:extLst>
          </p:cNvPr>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l="36075" t="10643" r="38275" b="38341"/>
          <a:stretch>
            <a:fillRect/>
          </a:stretch>
        </p:blipFill>
        <p:spPr bwMode="auto">
          <a:xfrm>
            <a:off x="9525000" y="3499184"/>
            <a:ext cx="2483303" cy="22872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Box 3">
            <a:extLst>
              <a:ext uri="{FF2B5EF4-FFF2-40B4-BE49-F238E27FC236}">
                <a16:creationId xmlns:a16="http://schemas.microsoft.com/office/drawing/2014/main" id="{34EE45E2-B191-4DFA-BA6E-D729563E0779}"/>
              </a:ext>
            </a:extLst>
          </p:cNvPr>
          <p:cNvSpPr txBox="1"/>
          <p:nvPr/>
        </p:nvSpPr>
        <p:spPr>
          <a:xfrm>
            <a:off x="9448800" y="5791200"/>
            <a:ext cx="2514600" cy="830997"/>
          </a:xfrm>
          <a:prstGeom prst="rect">
            <a:avLst/>
          </a:prstGeom>
          <a:noFill/>
        </p:spPr>
        <p:txBody>
          <a:bodyPr wrap="square" rtlCol="0">
            <a:spAutoFit/>
          </a:bodyPr>
          <a:lstStyle/>
          <a:p>
            <a:r>
              <a:rPr lang="en-US" sz="1200" dirty="0"/>
              <a:t>Green: MLI on visible side</a:t>
            </a:r>
          </a:p>
          <a:p>
            <a:r>
              <a:rPr lang="en-US" sz="1200" dirty="0"/>
              <a:t>Blue: MLI on Non-Visible side</a:t>
            </a:r>
          </a:p>
          <a:p>
            <a:r>
              <a:rPr lang="en-US" sz="1200" dirty="0"/>
              <a:t>Yellow: MLI on both side</a:t>
            </a:r>
          </a:p>
          <a:p>
            <a:r>
              <a:rPr lang="en-US" sz="1200" dirty="0"/>
              <a:t>Red: No MLI</a:t>
            </a:r>
          </a:p>
        </p:txBody>
      </p:sp>
      <p:cxnSp>
        <p:nvCxnSpPr>
          <p:cNvPr id="6" name="Straight Arrow Connector 5">
            <a:extLst>
              <a:ext uri="{FF2B5EF4-FFF2-40B4-BE49-F238E27FC236}">
                <a16:creationId xmlns:a16="http://schemas.microsoft.com/office/drawing/2014/main" id="{77447033-9CB7-4577-BAEB-6BE82995E1F1}"/>
              </a:ext>
            </a:extLst>
          </p:cNvPr>
          <p:cNvCxnSpPr>
            <a:cxnSpLocks/>
          </p:cNvCxnSpPr>
          <p:nvPr/>
        </p:nvCxnSpPr>
        <p:spPr>
          <a:xfrm flipH="1" flipV="1">
            <a:off x="10515600" y="1447800"/>
            <a:ext cx="762000" cy="274320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1397414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52400" y="5867400"/>
            <a:ext cx="11963400" cy="762000"/>
          </a:xfrm>
          <a:noFill/>
        </p:spPr>
        <p:txBody>
          <a:bodyPr>
            <a:noAutofit/>
          </a:bodyPr>
          <a:lstStyle/>
          <a:p>
            <a:pPr marL="0" indent="0" algn="ctr">
              <a:buNone/>
            </a:pPr>
            <a:r>
              <a:rPr lang="en-US" sz="1700" i="1" dirty="0"/>
              <a:t>An initial look at the temperature predicts shows fairly good agreement (with the exception of Component C), however, this may well be governed by the heater power, which in general under predicts the baseline approach</a:t>
            </a:r>
          </a:p>
        </p:txBody>
      </p:sp>
      <p:sp>
        <p:nvSpPr>
          <p:cNvPr id="3" name="Title 2"/>
          <p:cNvSpPr>
            <a:spLocks noGrp="1"/>
          </p:cNvSpPr>
          <p:nvPr>
            <p:ph type="title"/>
          </p:nvPr>
        </p:nvSpPr>
        <p:spPr/>
        <p:txBody>
          <a:bodyPr/>
          <a:lstStyle/>
          <a:p>
            <a:r>
              <a:rPr lang="en-US" sz="2800" dirty="0"/>
              <a:t>Performance Predictions</a:t>
            </a:r>
          </a:p>
        </p:txBody>
      </p:sp>
      <p:graphicFrame>
        <p:nvGraphicFramePr>
          <p:cNvPr id="4" name="Table 3">
            <a:extLst>
              <a:ext uri="{FF2B5EF4-FFF2-40B4-BE49-F238E27FC236}">
                <a16:creationId xmlns:a16="http://schemas.microsoft.com/office/drawing/2014/main" id="{A6E17108-E41D-4942-9592-6AE32F8F28C5}"/>
              </a:ext>
            </a:extLst>
          </p:cNvPr>
          <p:cNvGraphicFramePr>
            <a:graphicFrameLocks noGrp="1"/>
          </p:cNvGraphicFramePr>
          <p:nvPr>
            <p:extLst>
              <p:ext uri="{D42A27DB-BD31-4B8C-83A1-F6EECF244321}">
                <p14:modId xmlns:p14="http://schemas.microsoft.com/office/powerpoint/2010/main" val="3208466483"/>
              </p:ext>
            </p:extLst>
          </p:nvPr>
        </p:nvGraphicFramePr>
        <p:xfrm>
          <a:off x="1066800" y="867075"/>
          <a:ext cx="10160063" cy="4937760"/>
        </p:xfrm>
        <a:graphic>
          <a:graphicData uri="http://schemas.openxmlformats.org/drawingml/2006/table">
            <a:tbl>
              <a:tblPr firstRow="1" firstCol="1" bandRow="1">
                <a:tableStyleId>{5C22544A-7EE6-4342-B048-85BDC9FD1C3A}</a:tableStyleId>
              </a:tblPr>
              <a:tblGrid>
                <a:gridCol w="3776028">
                  <a:extLst>
                    <a:ext uri="{9D8B030D-6E8A-4147-A177-3AD203B41FA5}">
                      <a16:colId xmlns:a16="http://schemas.microsoft.com/office/drawing/2014/main" val="3527251679"/>
                    </a:ext>
                  </a:extLst>
                </a:gridCol>
                <a:gridCol w="988060">
                  <a:extLst>
                    <a:ext uri="{9D8B030D-6E8A-4147-A177-3AD203B41FA5}">
                      <a16:colId xmlns:a16="http://schemas.microsoft.com/office/drawing/2014/main" val="2957294850"/>
                    </a:ext>
                  </a:extLst>
                </a:gridCol>
                <a:gridCol w="1164272">
                  <a:extLst>
                    <a:ext uri="{9D8B030D-6E8A-4147-A177-3AD203B41FA5}">
                      <a16:colId xmlns:a16="http://schemas.microsoft.com/office/drawing/2014/main" val="4029604602"/>
                    </a:ext>
                  </a:extLst>
                </a:gridCol>
                <a:gridCol w="2149221">
                  <a:extLst>
                    <a:ext uri="{9D8B030D-6E8A-4147-A177-3AD203B41FA5}">
                      <a16:colId xmlns:a16="http://schemas.microsoft.com/office/drawing/2014/main" val="1710187726"/>
                    </a:ext>
                  </a:extLst>
                </a:gridCol>
                <a:gridCol w="988060">
                  <a:extLst>
                    <a:ext uri="{9D8B030D-6E8A-4147-A177-3AD203B41FA5}">
                      <a16:colId xmlns:a16="http://schemas.microsoft.com/office/drawing/2014/main" val="749382096"/>
                    </a:ext>
                  </a:extLst>
                </a:gridCol>
                <a:gridCol w="1094422">
                  <a:extLst>
                    <a:ext uri="{9D8B030D-6E8A-4147-A177-3AD203B41FA5}">
                      <a16:colId xmlns:a16="http://schemas.microsoft.com/office/drawing/2014/main" val="1265230887"/>
                    </a:ext>
                  </a:extLst>
                </a:gridCol>
              </a:tblGrid>
              <a:tr h="48895">
                <a:tc>
                  <a:txBody>
                    <a:bodyPr/>
                    <a:lstStyle/>
                    <a:p>
                      <a:pPr marL="0" marR="0" algn="ctr">
                        <a:spcBef>
                          <a:spcPts val="0"/>
                        </a:spcBef>
                        <a:spcAft>
                          <a:spcPts val="0"/>
                        </a:spcAft>
                      </a:pPr>
                      <a:r>
                        <a:rPr lang="en-US" sz="1800">
                          <a:effectLst/>
                        </a:rPr>
                        <a:t>Avg Temperature</a:t>
                      </a:r>
                      <a:endParaRPr lang="en-US" sz="18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marL="0" marR="0" algn="ctr">
                        <a:spcBef>
                          <a:spcPts val="0"/>
                        </a:spcBef>
                        <a:spcAft>
                          <a:spcPts val="0"/>
                        </a:spcAft>
                      </a:pPr>
                      <a:r>
                        <a:rPr lang="en-US" sz="1800">
                          <a:effectLst/>
                        </a:rPr>
                        <a:t>Baseline</a:t>
                      </a:r>
                      <a:endParaRPr lang="en-US" sz="18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marL="0" marR="0" algn="ctr">
                        <a:spcBef>
                          <a:spcPts val="0"/>
                        </a:spcBef>
                        <a:spcAft>
                          <a:spcPts val="0"/>
                        </a:spcAft>
                      </a:pPr>
                      <a:r>
                        <a:rPr lang="en-US" sz="1800">
                          <a:effectLst/>
                        </a:rPr>
                        <a:t>One-Node</a:t>
                      </a:r>
                      <a:endParaRPr lang="en-US" sz="18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marL="0" marR="0" algn="ctr">
                        <a:spcBef>
                          <a:spcPts val="0"/>
                        </a:spcBef>
                        <a:spcAft>
                          <a:spcPts val="0"/>
                        </a:spcAft>
                      </a:pPr>
                      <a:r>
                        <a:rPr lang="en-US" sz="1800">
                          <a:effectLst/>
                        </a:rPr>
                        <a:t>Avg Heater Power</a:t>
                      </a:r>
                      <a:endParaRPr lang="en-US" sz="18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marL="0" marR="0" algn="ctr">
                        <a:spcBef>
                          <a:spcPts val="0"/>
                        </a:spcBef>
                        <a:spcAft>
                          <a:spcPts val="0"/>
                        </a:spcAft>
                      </a:pPr>
                      <a:r>
                        <a:rPr lang="en-US" sz="1800">
                          <a:effectLst/>
                        </a:rPr>
                        <a:t>Baseline</a:t>
                      </a:r>
                      <a:endParaRPr lang="en-US" sz="18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marL="0" marR="0" algn="ctr">
                        <a:spcBef>
                          <a:spcPts val="0"/>
                        </a:spcBef>
                        <a:spcAft>
                          <a:spcPts val="0"/>
                        </a:spcAft>
                      </a:pPr>
                      <a:r>
                        <a:rPr lang="en-US" sz="1800" dirty="0" err="1">
                          <a:effectLst/>
                        </a:rPr>
                        <a:t>OneNode</a:t>
                      </a:r>
                      <a:endParaRPr lang="en-US" sz="1800" dirty="0">
                        <a:effectLst/>
                        <a:latin typeface="Times New Roman" panose="02020603050405020304" pitchFamily="18" charset="0"/>
                        <a:ea typeface="Times New Roman" panose="02020603050405020304" pitchFamily="18" charset="0"/>
                      </a:endParaRPr>
                    </a:p>
                  </a:txBody>
                  <a:tcPr marL="68580" marR="68580" marT="0" marB="0" anchor="b"/>
                </a:tc>
                <a:extLst>
                  <a:ext uri="{0D108BD9-81ED-4DB2-BD59-A6C34878D82A}">
                    <a16:rowId xmlns:a16="http://schemas.microsoft.com/office/drawing/2014/main" val="897734321"/>
                  </a:ext>
                </a:extLst>
              </a:tr>
              <a:tr h="44450">
                <a:tc>
                  <a:txBody>
                    <a:bodyPr/>
                    <a:lstStyle/>
                    <a:p>
                      <a:pPr marL="0" marR="0" algn="ctr">
                        <a:spcBef>
                          <a:spcPts val="0"/>
                        </a:spcBef>
                        <a:spcAft>
                          <a:spcPts val="0"/>
                        </a:spcAft>
                      </a:pPr>
                      <a:r>
                        <a:rPr lang="en-US" sz="1800">
                          <a:effectLst/>
                        </a:rPr>
                        <a:t> </a:t>
                      </a:r>
                      <a:endParaRPr lang="en-US" sz="18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marL="0" marR="0" algn="ctr">
                        <a:spcBef>
                          <a:spcPts val="0"/>
                        </a:spcBef>
                        <a:spcAft>
                          <a:spcPts val="0"/>
                        </a:spcAft>
                      </a:pPr>
                      <a:r>
                        <a:rPr lang="en-US" sz="1800">
                          <a:effectLst/>
                        </a:rPr>
                        <a:t>(°C)</a:t>
                      </a:r>
                      <a:endParaRPr lang="en-US" sz="18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marL="0" marR="0" algn="ctr">
                        <a:spcBef>
                          <a:spcPts val="0"/>
                        </a:spcBef>
                        <a:spcAft>
                          <a:spcPts val="0"/>
                        </a:spcAft>
                      </a:pPr>
                      <a:r>
                        <a:rPr lang="en-US" sz="1800">
                          <a:effectLst/>
                        </a:rPr>
                        <a:t>(°C)</a:t>
                      </a:r>
                      <a:endParaRPr lang="en-US" sz="18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marL="0" marR="0" algn="ctr">
                        <a:spcBef>
                          <a:spcPts val="0"/>
                        </a:spcBef>
                        <a:spcAft>
                          <a:spcPts val="0"/>
                        </a:spcAft>
                      </a:pPr>
                      <a:r>
                        <a:rPr lang="en-US" sz="1800">
                          <a:effectLst/>
                        </a:rPr>
                        <a:t> </a:t>
                      </a:r>
                      <a:endParaRPr lang="en-US" sz="18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marL="0" marR="0" algn="ctr">
                        <a:spcBef>
                          <a:spcPts val="0"/>
                        </a:spcBef>
                        <a:spcAft>
                          <a:spcPts val="0"/>
                        </a:spcAft>
                      </a:pPr>
                      <a:r>
                        <a:rPr lang="en-US" sz="1800">
                          <a:effectLst/>
                        </a:rPr>
                        <a:t>(W)</a:t>
                      </a:r>
                      <a:endParaRPr lang="en-US" sz="18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marL="0" marR="0" algn="ctr">
                        <a:spcBef>
                          <a:spcPts val="0"/>
                        </a:spcBef>
                        <a:spcAft>
                          <a:spcPts val="0"/>
                        </a:spcAft>
                      </a:pPr>
                      <a:r>
                        <a:rPr lang="en-US" sz="1800">
                          <a:effectLst/>
                        </a:rPr>
                        <a:t>(W)</a:t>
                      </a:r>
                      <a:endParaRPr lang="en-US" sz="1800">
                        <a:effectLst/>
                        <a:latin typeface="Times New Roman" panose="02020603050405020304" pitchFamily="18" charset="0"/>
                        <a:ea typeface="Times New Roman" panose="02020603050405020304" pitchFamily="18" charset="0"/>
                      </a:endParaRPr>
                    </a:p>
                  </a:txBody>
                  <a:tcPr marL="68580" marR="68580" marT="0" marB="0" anchor="b"/>
                </a:tc>
                <a:extLst>
                  <a:ext uri="{0D108BD9-81ED-4DB2-BD59-A6C34878D82A}">
                    <a16:rowId xmlns:a16="http://schemas.microsoft.com/office/drawing/2014/main" val="3239622993"/>
                  </a:ext>
                </a:extLst>
              </a:tr>
              <a:tr h="44450">
                <a:tc>
                  <a:txBody>
                    <a:bodyPr/>
                    <a:lstStyle/>
                    <a:p>
                      <a:pPr marL="0" marR="0" algn="ctr">
                        <a:spcBef>
                          <a:spcPts val="0"/>
                        </a:spcBef>
                        <a:spcAft>
                          <a:spcPts val="0"/>
                        </a:spcAft>
                      </a:pPr>
                      <a:r>
                        <a:rPr lang="en-US" sz="1800">
                          <a:effectLst/>
                        </a:rPr>
                        <a:t>Dissipation on Component A (66 W)</a:t>
                      </a:r>
                      <a:endParaRPr lang="en-US" sz="18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marL="0" marR="0" algn="ctr">
                        <a:spcBef>
                          <a:spcPts val="0"/>
                        </a:spcBef>
                        <a:spcAft>
                          <a:spcPts val="0"/>
                        </a:spcAft>
                      </a:pPr>
                      <a:r>
                        <a:rPr lang="en-US" sz="1800">
                          <a:effectLst/>
                        </a:rPr>
                        <a:t>1.7</a:t>
                      </a:r>
                      <a:endParaRPr lang="en-US" sz="18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marL="0" marR="0" algn="ctr">
                        <a:spcBef>
                          <a:spcPts val="0"/>
                        </a:spcBef>
                        <a:spcAft>
                          <a:spcPts val="0"/>
                        </a:spcAft>
                      </a:pPr>
                      <a:r>
                        <a:rPr lang="en-US" sz="1800">
                          <a:effectLst/>
                        </a:rPr>
                        <a:t>5.0</a:t>
                      </a:r>
                      <a:endParaRPr lang="en-US" sz="18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marL="0" marR="0" algn="ctr">
                        <a:spcBef>
                          <a:spcPts val="0"/>
                        </a:spcBef>
                        <a:spcAft>
                          <a:spcPts val="0"/>
                        </a:spcAft>
                      </a:pPr>
                      <a:r>
                        <a:rPr lang="en-US" sz="1800">
                          <a:effectLst/>
                        </a:rPr>
                        <a:t>Comp H Surv Heater</a:t>
                      </a:r>
                      <a:endParaRPr lang="en-US" sz="18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marL="0" marR="0" algn="ctr">
                        <a:spcBef>
                          <a:spcPts val="0"/>
                        </a:spcBef>
                        <a:spcAft>
                          <a:spcPts val="0"/>
                        </a:spcAft>
                      </a:pPr>
                      <a:r>
                        <a:rPr lang="en-US" sz="1800">
                          <a:effectLst/>
                        </a:rPr>
                        <a:t>24.2</a:t>
                      </a:r>
                      <a:endParaRPr lang="en-US" sz="18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marL="0" marR="0" algn="ctr">
                        <a:spcBef>
                          <a:spcPts val="0"/>
                        </a:spcBef>
                        <a:spcAft>
                          <a:spcPts val="0"/>
                        </a:spcAft>
                      </a:pPr>
                      <a:r>
                        <a:rPr lang="en-US" sz="1800">
                          <a:effectLst/>
                        </a:rPr>
                        <a:t>22.5</a:t>
                      </a:r>
                      <a:endParaRPr lang="en-US" sz="1800">
                        <a:effectLst/>
                        <a:latin typeface="Times New Roman" panose="02020603050405020304" pitchFamily="18" charset="0"/>
                        <a:ea typeface="Times New Roman" panose="02020603050405020304" pitchFamily="18" charset="0"/>
                      </a:endParaRPr>
                    </a:p>
                  </a:txBody>
                  <a:tcPr marL="68580" marR="68580" marT="0" marB="0" anchor="b"/>
                </a:tc>
                <a:extLst>
                  <a:ext uri="{0D108BD9-81ED-4DB2-BD59-A6C34878D82A}">
                    <a16:rowId xmlns:a16="http://schemas.microsoft.com/office/drawing/2014/main" val="3442340871"/>
                  </a:ext>
                </a:extLst>
              </a:tr>
              <a:tr h="44450">
                <a:tc>
                  <a:txBody>
                    <a:bodyPr/>
                    <a:lstStyle/>
                    <a:p>
                      <a:pPr marL="0" marR="0" algn="ctr">
                        <a:spcBef>
                          <a:spcPts val="0"/>
                        </a:spcBef>
                        <a:spcAft>
                          <a:spcPts val="0"/>
                        </a:spcAft>
                      </a:pPr>
                      <a:r>
                        <a:rPr lang="en-US" sz="1800">
                          <a:effectLst/>
                        </a:rPr>
                        <a:t>Dissipation on Component B (13 W)</a:t>
                      </a:r>
                      <a:endParaRPr lang="en-US" sz="18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marL="0" marR="0" algn="ctr">
                        <a:spcBef>
                          <a:spcPts val="0"/>
                        </a:spcBef>
                        <a:spcAft>
                          <a:spcPts val="0"/>
                        </a:spcAft>
                      </a:pPr>
                      <a:r>
                        <a:rPr lang="en-US" sz="1800">
                          <a:effectLst/>
                        </a:rPr>
                        <a:t>-2.8</a:t>
                      </a:r>
                      <a:endParaRPr lang="en-US" sz="18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marL="0" marR="0" algn="ctr">
                        <a:spcBef>
                          <a:spcPts val="0"/>
                        </a:spcBef>
                        <a:spcAft>
                          <a:spcPts val="0"/>
                        </a:spcAft>
                      </a:pPr>
                      <a:r>
                        <a:rPr lang="en-US" sz="1800">
                          <a:effectLst/>
                        </a:rPr>
                        <a:t>-0.4</a:t>
                      </a:r>
                      <a:endParaRPr lang="en-US" sz="18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marL="0" marR="0" algn="ctr">
                        <a:spcBef>
                          <a:spcPts val="0"/>
                        </a:spcBef>
                        <a:spcAft>
                          <a:spcPts val="0"/>
                        </a:spcAft>
                      </a:pPr>
                      <a:r>
                        <a:rPr lang="en-US" sz="1800">
                          <a:effectLst/>
                        </a:rPr>
                        <a:t>Comp N2 - Mid</a:t>
                      </a:r>
                      <a:endParaRPr lang="en-US" sz="18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marL="0" marR="0" algn="ctr">
                        <a:spcBef>
                          <a:spcPts val="0"/>
                        </a:spcBef>
                        <a:spcAft>
                          <a:spcPts val="0"/>
                        </a:spcAft>
                      </a:pPr>
                      <a:r>
                        <a:rPr lang="en-US" sz="1800">
                          <a:effectLst/>
                        </a:rPr>
                        <a:t>6.7</a:t>
                      </a:r>
                      <a:endParaRPr lang="en-US" sz="18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marL="0" marR="0" algn="ctr">
                        <a:spcBef>
                          <a:spcPts val="0"/>
                        </a:spcBef>
                        <a:spcAft>
                          <a:spcPts val="0"/>
                        </a:spcAft>
                      </a:pPr>
                      <a:r>
                        <a:rPr lang="en-US" sz="1800">
                          <a:effectLst/>
                        </a:rPr>
                        <a:t>3.1</a:t>
                      </a:r>
                      <a:endParaRPr lang="en-US" sz="1800">
                        <a:effectLst/>
                        <a:latin typeface="Times New Roman" panose="02020603050405020304" pitchFamily="18" charset="0"/>
                        <a:ea typeface="Times New Roman" panose="02020603050405020304" pitchFamily="18" charset="0"/>
                      </a:endParaRPr>
                    </a:p>
                  </a:txBody>
                  <a:tcPr marL="68580" marR="68580" marT="0" marB="0" anchor="b"/>
                </a:tc>
                <a:extLst>
                  <a:ext uri="{0D108BD9-81ED-4DB2-BD59-A6C34878D82A}">
                    <a16:rowId xmlns:a16="http://schemas.microsoft.com/office/drawing/2014/main" val="599252640"/>
                  </a:ext>
                </a:extLst>
              </a:tr>
              <a:tr h="44450">
                <a:tc>
                  <a:txBody>
                    <a:bodyPr/>
                    <a:lstStyle/>
                    <a:p>
                      <a:pPr marL="0" marR="0" algn="ctr">
                        <a:spcBef>
                          <a:spcPts val="0"/>
                        </a:spcBef>
                        <a:spcAft>
                          <a:spcPts val="0"/>
                        </a:spcAft>
                      </a:pPr>
                      <a:r>
                        <a:rPr lang="en-US" sz="1800">
                          <a:effectLst/>
                        </a:rPr>
                        <a:t>Dissipation for Component C-1 (22 W)</a:t>
                      </a:r>
                      <a:endParaRPr lang="en-US" sz="18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marL="0" marR="0" algn="ctr">
                        <a:spcBef>
                          <a:spcPts val="0"/>
                        </a:spcBef>
                        <a:spcAft>
                          <a:spcPts val="0"/>
                        </a:spcAft>
                      </a:pPr>
                      <a:r>
                        <a:rPr lang="en-US" sz="1800">
                          <a:effectLst/>
                        </a:rPr>
                        <a:t>12.7</a:t>
                      </a:r>
                      <a:endParaRPr lang="en-US" sz="18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marL="0" marR="0" algn="ctr">
                        <a:spcBef>
                          <a:spcPts val="0"/>
                        </a:spcBef>
                        <a:spcAft>
                          <a:spcPts val="0"/>
                        </a:spcAft>
                      </a:pPr>
                      <a:r>
                        <a:rPr lang="en-US" sz="1800">
                          <a:effectLst/>
                        </a:rPr>
                        <a:t>19.0</a:t>
                      </a:r>
                      <a:endParaRPr lang="en-US" sz="18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marL="0" marR="0" algn="ctr">
                        <a:spcBef>
                          <a:spcPts val="0"/>
                        </a:spcBef>
                        <a:spcAft>
                          <a:spcPts val="0"/>
                        </a:spcAft>
                      </a:pPr>
                      <a:r>
                        <a:rPr lang="en-US" sz="1800">
                          <a:effectLst/>
                        </a:rPr>
                        <a:t>Comp N1 - Mid</a:t>
                      </a:r>
                      <a:endParaRPr lang="en-US" sz="18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marL="0" marR="0" algn="ctr">
                        <a:spcBef>
                          <a:spcPts val="0"/>
                        </a:spcBef>
                        <a:spcAft>
                          <a:spcPts val="0"/>
                        </a:spcAft>
                      </a:pPr>
                      <a:r>
                        <a:rPr lang="en-US" sz="1800">
                          <a:effectLst/>
                        </a:rPr>
                        <a:t>7.2</a:t>
                      </a:r>
                      <a:endParaRPr lang="en-US" sz="18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marL="0" marR="0" algn="ctr">
                        <a:spcBef>
                          <a:spcPts val="0"/>
                        </a:spcBef>
                        <a:spcAft>
                          <a:spcPts val="0"/>
                        </a:spcAft>
                      </a:pPr>
                      <a:r>
                        <a:rPr lang="en-US" sz="1800">
                          <a:effectLst/>
                        </a:rPr>
                        <a:t>3.2</a:t>
                      </a:r>
                      <a:endParaRPr lang="en-US" sz="1800">
                        <a:effectLst/>
                        <a:latin typeface="Times New Roman" panose="02020603050405020304" pitchFamily="18" charset="0"/>
                        <a:ea typeface="Times New Roman" panose="02020603050405020304" pitchFamily="18" charset="0"/>
                      </a:endParaRPr>
                    </a:p>
                  </a:txBody>
                  <a:tcPr marL="68580" marR="68580" marT="0" marB="0" anchor="b"/>
                </a:tc>
                <a:extLst>
                  <a:ext uri="{0D108BD9-81ED-4DB2-BD59-A6C34878D82A}">
                    <a16:rowId xmlns:a16="http://schemas.microsoft.com/office/drawing/2014/main" val="230181301"/>
                  </a:ext>
                </a:extLst>
              </a:tr>
              <a:tr h="44450">
                <a:tc>
                  <a:txBody>
                    <a:bodyPr/>
                    <a:lstStyle/>
                    <a:p>
                      <a:pPr marL="0" marR="0" algn="ctr">
                        <a:spcBef>
                          <a:spcPts val="0"/>
                        </a:spcBef>
                        <a:spcAft>
                          <a:spcPts val="0"/>
                        </a:spcAft>
                      </a:pPr>
                      <a:r>
                        <a:rPr lang="en-US" sz="1800">
                          <a:effectLst/>
                        </a:rPr>
                        <a:t>Dissipation for Component C-2 (22 W)</a:t>
                      </a:r>
                      <a:endParaRPr lang="en-US" sz="18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marL="0" marR="0" algn="ctr">
                        <a:spcBef>
                          <a:spcPts val="0"/>
                        </a:spcBef>
                        <a:spcAft>
                          <a:spcPts val="0"/>
                        </a:spcAft>
                      </a:pPr>
                      <a:r>
                        <a:rPr lang="en-US" sz="1800">
                          <a:effectLst/>
                        </a:rPr>
                        <a:t>12.7</a:t>
                      </a:r>
                      <a:endParaRPr lang="en-US" sz="18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marL="0" marR="0" algn="ctr">
                        <a:spcBef>
                          <a:spcPts val="0"/>
                        </a:spcBef>
                        <a:spcAft>
                          <a:spcPts val="0"/>
                        </a:spcAft>
                      </a:pPr>
                      <a:r>
                        <a:rPr lang="en-US" sz="1800">
                          <a:effectLst/>
                        </a:rPr>
                        <a:t>18.9</a:t>
                      </a:r>
                      <a:endParaRPr lang="en-US" sz="18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marL="0" marR="0" algn="ctr">
                        <a:spcBef>
                          <a:spcPts val="0"/>
                        </a:spcBef>
                        <a:spcAft>
                          <a:spcPts val="0"/>
                        </a:spcAft>
                      </a:pPr>
                      <a:r>
                        <a:rPr lang="en-US" sz="1800">
                          <a:effectLst/>
                        </a:rPr>
                        <a:t>Comp N3 - Mid</a:t>
                      </a:r>
                      <a:endParaRPr lang="en-US" sz="18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marL="0" marR="0" algn="ctr">
                        <a:spcBef>
                          <a:spcPts val="0"/>
                        </a:spcBef>
                        <a:spcAft>
                          <a:spcPts val="0"/>
                        </a:spcAft>
                      </a:pPr>
                      <a:r>
                        <a:rPr lang="en-US" sz="1800">
                          <a:effectLst/>
                        </a:rPr>
                        <a:t>6.9</a:t>
                      </a:r>
                      <a:endParaRPr lang="en-US" sz="18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marL="0" marR="0" algn="ctr">
                        <a:spcBef>
                          <a:spcPts val="0"/>
                        </a:spcBef>
                        <a:spcAft>
                          <a:spcPts val="0"/>
                        </a:spcAft>
                      </a:pPr>
                      <a:r>
                        <a:rPr lang="en-US" sz="1800">
                          <a:effectLst/>
                        </a:rPr>
                        <a:t>3.2</a:t>
                      </a:r>
                      <a:endParaRPr lang="en-US" sz="1800">
                        <a:effectLst/>
                        <a:latin typeface="Times New Roman" panose="02020603050405020304" pitchFamily="18" charset="0"/>
                        <a:ea typeface="Times New Roman" panose="02020603050405020304" pitchFamily="18" charset="0"/>
                      </a:endParaRPr>
                    </a:p>
                  </a:txBody>
                  <a:tcPr marL="68580" marR="68580" marT="0" marB="0" anchor="b"/>
                </a:tc>
                <a:extLst>
                  <a:ext uri="{0D108BD9-81ED-4DB2-BD59-A6C34878D82A}">
                    <a16:rowId xmlns:a16="http://schemas.microsoft.com/office/drawing/2014/main" val="545044689"/>
                  </a:ext>
                </a:extLst>
              </a:tr>
              <a:tr h="44450">
                <a:tc>
                  <a:txBody>
                    <a:bodyPr/>
                    <a:lstStyle/>
                    <a:p>
                      <a:pPr marL="0" marR="0" algn="ctr">
                        <a:spcBef>
                          <a:spcPts val="0"/>
                        </a:spcBef>
                        <a:spcAft>
                          <a:spcPts val="0"/>
                        </a:spcAft>
                      </a:pPr>
                      <a:r>
                        <a:rPr lang="en-US" sz="1800">
                          <a:effectLst/>
                        </a:rPr>
                        <a:t>Dissipation for Component C-3 (22 W)</a:t>
                      </a:r>
                      <a:endParaRPr lang="en-US" sz="18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marL="0" marR="0" algn="ctr">
                        <a:spcBef>
                          <a:spcPts val="0"/>
                        </a:spcBef>
                        <a:spcAft>
                          <a:spcPts val="0"/>
                        </a:spcAft>
                      </a:pPr>
                      <a:r>
                        <a:rPr lang="en-US" sz="1800">
                          <a:effectLst/>
                        </a:rPr>
                        <a:t>12.8</a:t>
                      </a:r>
                      <a:endParaRPr lang="en-US" sz="18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marL="0" marR="0" algn="ctr">
                        <a:spcBef>
                          <a:spcPts val="0"/>
                        </a:spcBef>
                        <a:spcAft>
                          <a:spcPts val="0"/>
                        </a:spcAft>
                      </a:pPr>
                      <a:r>
                        <a:rPr lang="en-US" sz="1800" dirty="0">
                          <a:effectLst/>
                        </a:rPr>
                        <a:t>19.0</a:t>
                      </a:r>
                      <a:endParaRPr lang="en-US" sz="1800" dirty="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marL="0" marR="0" algn="ctr">
                        <a:spcBef>
                          <a:spcPts val="0"/>
                        </a:spcBef>
                        <a:spcAft>
                          <a:spcPts val="0"/>
                        </a:spcAft>
                      </a:pPr>
                      <a:r>
                        <a:rPr lang="en-US" sz="1800">
                          <a:effectLst/>
                        </a:rPr>
                        <a:t>Comp N4 - Mid</a:t>
                      </a:r>
                      <a:endParaRPr lang="en-US" sz="18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marL="0" marR="0" algn="ctr">
                        <a:spcBef>
                          <a:spcPts val="0"/>
                        </a:spcBef>
                        <a:spcAft>
                          <a:spcPts val="0"/>
                        </a:spcAft>
                      </a:pPr>
                      <a:r>
                        <a:rPr lang="en-US" sz="1800">
                          <a:effectLst/>
                        </a:rPr>
                        <a:t>6.6</a:t>
                      </a:r>
                      <a:endParaRPr lang="en-US" sz="18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marL="0" marR="0" algn="ctr">
                        <a:spcBef>
                          <a:spcPts val="0"/>
                        </a:spcBef>
                        <a:spcAft>
                          <a:spcPts val="0"/>
                        </a:spcAft>
                      </a:pPr>
                      <a:r>
                        <a:rPr lang="en-US" sz="1800">
                          <a:effectLst/>
                        </a:rPr>
                        <a:t>3.2</a:t>
                      </a:r>
                      <a:endParaRPr lang="en-US" sz="1800">
                        <a:effectLst/>
                        <a:latin typeface="Times New Roman" panose="02020603050405020304" pitchFamily="18" charset="0"/>
                        <a:ea typeface="Times New Roman" panose="02020603050405020304" pitchFamily="18" charset="0"/>
                      </a:endParaRPr>
                    </a:p>
                  </a:txBody>
                  <a:tcPr marL="68580" marR="68580" marT="0" marB="0" anchor="b"/>
                </a:tc>
                <a:extLst>
                  <a:ext uri="{0D108BD9-81ED-4DB2-BD59-A6C34878D82A}">
                    <a16:rowId xmlns:a16="http://schemas.microsoft.com/office/drawing/2014/main" val="3753899582"/>
                  </a:ext>
                </a:extLst>
              </a:tr>
              <a:tr h="44450">
                <a:tc>
                  <a:txBody>
                    <a:bodyPr/>
                    <a:lstStyle/>
                    <a:p>
                      <a:pPr marL="0" marR="0" algn="ctr">
                        <a:spcBef>
                          <a:spcPts val="0"/>
                        </a:spcBef>
                        <a:spcAft>
                          <a:spcPts val="0"/>
                        </a:spcAft>
                      </a:pPr>
                      <a:r>
                        <a:rPr lang="en-US" sz="1800">
                          <a:effectLst/>
                        </a:rPr>
                        <a:t>Dissipation for Component C-4 (22 W)</a:t>
                      </a:r>
                      <a:endParaRPr lang="en-US" sz="18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marL="0" marR="0" algn="ctr">
                        <a:spcBef>
                          <a:spcPts val="0"/>
                        </a:spcBef>
                        <a:spcAft>
                          <a:spcPts val="0"/>
                        </a:spcAft>
                      </a:pPr>
                      <a:r>
                        <a:rPr lang="en-US" sz="1800">
                          <a:effectLst/>
                        </a:rPr>
                        <a:t>12.8</a:t>
                      </a:r>
                      <a:endParaRPr lang="en-US" sz="18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marL="0" marR="0" algn="ctr">
                        <a:spcBef>
                          <a:spcPts val="0"/>
                        </a:spcBef>
                        <a:spcAft>
                          <a:spcPts val="0"/>
                        </a:spcAft>
                      </a:pPr>
                      <a:r>
                        <a:rPr lang="en-US" sz="1800" dirty="0">
                          <a:effectLst/>
                        </a:rPr>
                        <a:t>19.0</a:t>
                      </a:r>
                      <a:endParaRPr lang="en-US" sz="1800" dirty="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marL="0" marR="0" algn="ctr">
                        <a:spcBef>
                          <a:spcPts val="0"/>
                        </a:spcBef>
                        <a:spcAft>
                          <a:spcPts val="0"/>
                        </a:spcAft>
                      </a:pPr>
                      <a:r>
                        <a:rPr lang="en-US" sz="1800">
                          <a:effectLst/>
                        </a:rPr>
                        <a:t>Deck 1 Surv Heater B</a:t>
                      </a:r>
                      <a:endParaRPr lang="en-US" sz="18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marL="0" marR="0" algn="ctr">
                        <a:spcBef>
                          <a:spcPts val="0"/>
                        </a:spcBef>
                        <a:spcAft>
                          <a:spcPts val="0"/>
                        </a:spcAft>
                      </a:pPr>
                      <a:r>
                        <a:rPr lang="en-US" sz="1800">
                          <a:effectLst/>
                        </a:rPr>
                        <a:t>32.1</a:t>
                      </a:r>
                      <a:endParaRPr lang="en-US" sz="18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marL="0" marR="0" algn="ctr">
                        <a:spcBef>
                          <a:spcPts val="0"/>
                        </a:spcBef>
                        <a:spcAft>
                          <a:spcPts val="0"/>
                        </a:spcAft>
                      </a:pPr>
                      <a:r>
                        <a:rPr lang="en-US" sz="1800">
                          <a:effectLst/>
                        </a:rPr>
                        <a:t>20.1</a:t>
                      </a:r>
                      <a:endParaRPr lang="en-US" sz="1800">
                        <a:effectLst/>
                        <a:latin typeface="Times New Roman" panose="02020603050405020304" pitchFamily="18" charset="0"/>
                        <a:ea typeface="Times New Roman" panose="02020603050405020304" pitchFamily="18" charset="0"/>
                      </a:endParaRPr>
                    </a:p>
                  </a:txBody>
                  <a:tcPr marL="68580" marR="68580" marT="0" marB="0" anchor="b"/>
                </a:tc>
                <a:extLst>
                  <a:ext uri="{0D108BD9-81ED-4DB2-BD59-A6C34878D82A}">
                    <a16:rowId xmlns:a16="http://schemas.microsoft.com/office/drawing/2014/main" val="337192073"/>
                  </a:ext>
                </a:extLst>
              </a:tr>
              <a:tr h="44450">
                <a:tc>
                  <a:txBody>
                    <a:bodyPr/>
                    <a:lstStyle/>
                    <a:p>
                      <a:pPr marL="0" marR="0" algn="ctr">
                        <a:spcBef>
                          <a:spcPts val="0"/>
                        </a:spcBef>
                        <a:spcAft>
                          <a:spcPts val="0"/>
                        </a:spcAft>
                      </a:pPr>
                      <a:r>
                        <a:rPr lang="en-US" sz="1800">
                          <a:effectLst/>
                        </a:rPr>
                        <a:t>Dissipation of Comp_D (2 W / 3 Loc)</a:t>
                      </a:r>
                      <a:endParaRPr lang="en-US" sz="18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marL="0" marR="0" algn="ctr">
                        <a:spcBef>
                          <a:spcPts val="0"/>
                        </a:spcBef>
                        <a:spcAft>
                          <a:spcPts val="0"/>
                        </a:spcAft>
                      </a:pPr>
                      <a:r>
                        <a:rPr lang="en-US" sz="1800">
                          <a:effectLst/>
                        </a:rPr>
                        <a:t>-0.3</a:t>
                      </a:r>
                      <a:endParaRPr lang="en-US" sz="18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marL="0" marR="0" algn="ctr">
                        <a:spcBef>
                          <a:spcPts val="0"/>
                        </a:spcBef>
                        <a:spcAft>
                          <a:spcPts val="0"/>
                        </a:spcAft>
                      </a:pPr>
                      <a:r>
                        <a:rPr lang="en-US" sz="1800">
                          <a:effectLst/>
                        </a:rPr>
                        <a:t>3.8</a:t>
                      </a:r>
                      <a:endParaRPr lang="en-US" sz="18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marL="0" marR="0" algn="ctr">
                        <a:spcBef>
                          <a:spcPts val="0"/>
                        </a:spcBef>
                        <a:spcAft>
                          <a:spcPts val="0"/>
                        </a:spcAft>
                      </a:pPr>
                      <a:r>
                        <a:rPr lang="en-US" sz="1800">
                          <a:effectLst/>
                        </a:rPr>
                        <a:t>Deck 1 Surv Heater A</a:t>
                      </a:r>
                      <a:endParaRPr lang="en-US" sz="18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marL="0" marR="0" algn="ctr">
                        <a:spcBef>
                          <a:spcPts val="0"/>
                        </a:spcBef>
                        <a:spcAft>
                          <a:spcPts val="0"/>
                        </a:spcAft>
                      </a:pPr>
                      <a:r>
                        <a:rPr lang="en-US" sz="1800">
                          <a:effectLst/>
                        </a:rPr>
                        <a:t>28.4</a:t>
                      </a:r>
                      <a:endParaRPr lang="en-US" sz="18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marL="0" marR="0" algn="ctr">
                        <a:spcBef>
                          <a:spcPts val="0"/>
                        </a:spcBef>
                        <a:spcAft>
                          <a:spcPts val="0"/>
                        </a:spcAft>
                      </a:pPr>
                      <a:r>
                        <a:rPr lang="en-US" sz="1800">
                          <a:effectLst/>
                        </a:rPr>
                        <a:t>17.8</a:t>
                      </a:r>
                      <a:endParaRPr lang="en-US" sz="1800">
                        <a:effectLst/>
                        <a:latin typeface="Times New Roman" panose="02020603050405020304" pitchFamily="18" charset="0"/>
                        <a:ea typeface="Times New Roman" panose="02020603050405020304" pitchFamily="18" charset="0"/>
                      </a:endParaRPr>
                    </a:p>
                  </a:txBody>
                  <a:tcPr marL="68580" marR="68580" marT="0" marB="0" anchor="b"/>
                </a:tc>
                <a:extLst>
                  <a:ext uri="{0D108BD9-81ED-4DB2-BD59-A6C34878D82A}">
                    <a16:rowId xmlns:a16="http://schemas.microsoft.com/office/drawing/2014/main" val="3388722228"/>
                  </a:ext>
                </a:extLst>
              </a:tr>
              <a:tr h="134620">
                <a:tc>
                  <a:txBody>
                    <a:bodyPr/>
                    <a:lstStyle/>
                    <a:p>
                      <a:pPr marL="0" marR="0" algn="ctr">
                        <a:spcBef>
                          <a:spcPts val="0"/>
                        </a:spcBef>
                        <a:spcAft>
                          <a:spcPts val="0"/>
                        </a:spcAft>
                      </a:pPr>
                      <a:r>
                        <a:rPr lang="en-US" sz="1800">
                          <a:effectLst/>
                        </a:rPr>
                        <a:t>Dissipation on Component E (1 W)</a:t>
                      </a:r>
                      <a:endParaRPr lang="en-US" sz="18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marL="0" marR="0" algn="ctr">
                        <a:spcBef>
                          <a:spcPts val="0"/>
                        </a:spcBef>
                        <a:spcAft>
                          <a:spcPts val="0"/>
                        </a:spcAft>
                      </a:pPr>
                      <a:r>
                        <a:rPr lang="en-US" sz="1800">
                          <a:effectLst/>
                        </a:rPr>
                        <a:t>-3.4</a:t>
                      </a:r>
                      <a:endParaRPr lang="en-US" sz="18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marL="0" marR="0" algn="ctr">
                        <a:spcBef>
                          <a:spcPts val="0"/>
                        </a:spcBef>
                        <a:spcAft>
                          <a:spcPts val="0"/>
                        </a:spcAft>
                      </a:pPr>
                      <a:r>
                        <a:rPr lang="en-US" sz="1800">
                          <a:effectLst/>
                        </a:rPr>
                        <a:t>-0.5</a:t>
                      </a:r>
                      <a:endParaRPr lang="en-US" sz="18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marL="0" marR="0" algn="ctr">
                        <a:spcBef>
                          <a:spcPts val="0"/>
                        </a:spcBef>
                        <a:spcAft>
                          <a:spcPts val="0"/>
                        </a:spcAft>
                      </a:pPr>
                      <a:r>
                        <a:rPr lang="en-US" sz="1800">
                          <a:effectLst/>
                        </a:rPr>
                        <a:t>Total</a:t>
                      </a:r>
                      <a:endParaRPr lang="en-US" sz="18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marL="0" marR="0" algn="ctr">
                        <a:spcBef>
                          <a:spcPts val="0"/>
                        </a:spcBef>
                        <a:spcAft>
                          <a:spcPts val="0"/>
                        </a:spcAft>
                      </a:pPr>
                      <a:r>
                        <a:rPr lang="en-US" sz="1800">
                          <a:effectLst/>
                        </a:rPr>
                        <a:t>112.2</a:t>
                      </a:r>
                      <a:endParaRPr lang="en-US" sz="18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marL="0" marR="0" algn="ctr">
                        <a:spcBef>
                          <a:spcPts val="0"/>
                        </a:spcBef>
                        <a:spcAft>
                          <a:spcPts val="0"/>
                        </a:spcAft>
                      </a:pPr>
                      <a:r>
                        <a:rPr lang="en-US" sz="1800">
                          <a:effectLst/>
                        </a:rPr>
                        <a:t>73.1</a:t>
                      </a:r>
                      <a:endParaRPr lang="en-US" sz="1800">
                        <a:effectLst/>
                        <a:latin typeface="Times New Roman" panose="02020603050405020304" pitchFamily="18" charset="0"/>
                        <a:ea typeface="Times New Roman" panose="02020603050405020304" pitchFamily="18" charset="0"/>
                      </a:endParaRPr>
                    </a:p>
                  </a:txBody>
                  <a:tcPr marL="68580" marR="68580" marT="0" marB="0" anchor="b"/>
                </a:tc>
                <a:extLst>
                  <a:ext uri="{0D108BD9-81ED-4DB2-BD59-A6C34878D82A}">
                    <a16:rowId xmlns:a16="http://schemas.microsoft.com/office/drawing/2014/main" val="1155292315"/>
                  </a:ext>
                </a:extLst>
              </a:tr>
              <a:tr h="44450">
                <a:tc>
                  <a:txBody>
                    <a:bodyPr/>
                    <a:lstStyle/>
                    <a:p>
                      <a:pPr marL="0" marR="0" algn="ctr">
                        <a:spcBef>
                          <a:spcPts val="0"/>
                        </a:spcBef>
                        <a:spcAft>
                          <a:spcPts val="0"/>
                        </a:spcAft>
                      </a:pPr>
                      <a:r>
                        <a:rPr lang="en-US" sz="1800">
                          <a:effectLst/>
                        </a:rPr>
                        <a:t>Dissipation on Component F (8 W)</a:t>
                      </a:r>
                      <a:endParaRPr lang="en-US" sz="18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marL="0" marR="0" algn="ctr">
                        <a:spcBef>
                          <a:spcPts val="0"/>
                        </a:spcBef>
                        <a:spcAft>
                          <a:spcPts val="0"/>
                        </a:spcAft>
                      </a:pPr>
                      <a:r>
                        <a:rPr lang="en-US" sz="1800">
                          <a:effectLst/>
                        </a:rPr>
                        <a:t>-1.0</a:t>
                      </a:r>
                      <a:endParaRPr lang="en-US" sz="18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marL="0" marR="0" algn="ctr">
                        <a:spcBef>
                          <a:spcPts val="0"/>
                        </a:spcBef>
                        <a:spcAft>
                          <a:spcPts val="0"/>
                        </a:spcAft>
                      </a:pPr>
                      <a:r>
                        <a:rPr lang="en-US" sz="1800">
                          <a:effectLst/>
                        </a:rPr>
                        <a:t>1.9</a:t>
                      </a:r>
                      <a:endParaRPr lang="en-US" sz="18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marL="0" marR="0" algn="ctr">
                        <a:spcBef>
                          <a:spcPts val="0"/>
                        </a:spcBef>
                        <a:spcAft>
                          <a:spcPts val="0"/>
                        </a:spcAft>
                      </a:pPr>
                      <a:r>
                        <a:rPr lang="en-US" sz="1800">
                          <a:effectLst/>
                        </a:rPr>
                        <a:t> </a:t>
                      </a:r>
                      <a:endParaRPr lang="en-US" sz="18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800">
                          <a:effectLst/>
                        </a:rPr>
                        <a:t> </a:t>
                      </a:r>
                      <a:endParaRPr lang="en-US" sz="18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800">
                          <a:effectLst/>
                        </a:rPr>
                        <a:t> </a:t>
                      </a:r>
                      <a:endParaRPr lang="en-US" sz="180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2894795115"/>
                  </a:ext>
                </a:extLst>
              </a:tr>
              <a:tr h="44450">
                <a:tc>
                  <a:txBody>
                    <a:bodyPr/>
                    <a:lstStyle/>
                    <a:p>
                      <a:pPr marL="0" marR="0" algn="ctr">
                        <a:spcBef>
                          <a:spcPts val="0"/>
                        </a:spcBef>
                        <a:spcAft>
                          <a:spcPts val="0"/>
                        </a:spcAft>
                      </a:pPr>
                      <a:r>
                        <a:rPr lang="en-US" sz="1800">
                          <a:effectLst/>
                        </a:rPr>
                        <a:t>Dissipation on Component G (12 W)</a:t>
                      </a:r>
                      <a:endParaRPr lang="en-US" sz="18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marL="0" marR="0" algn="ctr">
                        <a:spcBef>
                          <a:spcPts val="0"/>
                        </a:spcBef>
                        <a:spcAft>
                          <a:spcPts val="0"/>
                        </a:spcAft>
                      </a:pPr>
                      <a:r>
                        <a:rPr lang="en-US" sz="1800">
                          <a:effectLst/>
                        </a:rPr>
                        <a:t>-1.8</a:t>
                      </a:r>
                      <a:endParaRPr lang="en-US" sz="18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marL="0" marR="0" algn="ctr">
                        <a:spcBef>
                          <a:spcPts val="0"/>
                        </a:spcBef>
                        <a:spcAft>
                          <a:spcPts val="0"/>
                        </a:spcAft>
                      </a:pPr>
                      <a:r>
                        <a:rPr lang="en-US" sz="1800">
                          <a:effectLst/>
                        </a:rPr>
                        <a:t>1.4</a:t>
                      </a:r>
                      <a:endParaRPr lang="en-US" sz="18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marL="0" marR="0" algn="ctr">
                        <a:spcBef>
                          <a:spcPts val="0"/>
                        </a:spcBef>
                        <a:spcAft>
                          <a:spcPts val="0"/>
                        </a:spcAft>
                      </a:pPr>
                      <a:r>
                        <a:rPr lang="en-US" sz="1800">
                          <a:effectLst/>
                        </a:rPr>
                        <a:t> </a:t>
                      </a:r>
                      <a:endParaRPr lang="en-US" sz="18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800">
                          <a:effectLst/>
                        </a:rPr>
                        <a:t> </a:t>
                      </a:r>
                      <a:endParaRPr lang="en-US" sz="18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800">
                          <a:effectLst/>
                        </a:rPr>
                        <a:t> </a:t>
                      </a:r>
                      <a:endParaRPr lang="en-US" sz="180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2831634417"/>
                  </a:ext>
                </a:extLst>
              </a:tr>
              <a:tr h="77470">
                <a:tc>
                  <a:txBody>
                    <a:bodyPr/>
                    <a:lstStyle/>
                    <a:p>
                      <a:pPr marL="0" marR="0" algn="ctr">
                        <a:spcBef>
                          <a:spcPts val="0"/>
                        </a:spcBef>
                        <a:spcAft>
                          <a:spcPts val="0"/>
                        </a:spcAft>
                      </a:pPr>
                      <a:r>
                        <a:rPr lang="en-US" sz="1800">
                          <a:effectLst/>
                        </a:rPr>
                        <a:t>Dissipation for Component H (46 W)</a:t>
                      </a:r>
                      <a:endParaRPr lang="en-US" sz="18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marL="0" marR="0" algn="ctr">
                        <a:spcBef>
                          <a:spcPts val="0"/>
                        </a:spcBef>
                        <a:spcAft>
                          <a:spcPts val="0"/>
                        </a:spcAft>
                      </a:pPr>
                      <a:r>
                        <a:rPr lang="en-US" sz="1800">
                          <a:effectLst/>
                        </a:rPr>
                        <a:t>19.1</a:t>
                      </a:r>
                      <a:endParaRPr lang="en-US" sz="18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marL="0" marR="0" algn="ctr">
                        <a:spcBef>
                          <a:spcPts val="0"/>
                        </a:spcBef>
                        <a:spcAft>
                          <a:spcPts val="0"/>
                        </a:spcAft>
                      </a:pPr>
                      <a:r>
                        <a:rPr lang="en-US" sz="1800">
                          <a:effectLst/>
                        </a:rPr>
                        <a:t>19.1</a:t>
                      </a:r>
                      <a:endParaRPr lang="en-US" sz="18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marL="0" marR="0" algn="ctr">
                        <a:spcBef>
                          <a:spcPts val="0"/>
                        </a:spcBef>
                        <a:spcAft>
                          <a:spcPts val="0"/>
                        </a:spcAft>
                      </a:pPr>
                      <a:r>
                        <a:rPr lang="en-US" sz="1800">
                          <a:effectLst/>
                        </a:rPr>
                        <a:t> </a:t>
                      </a:r>
                      <a:endParaRPr lang="en-US" sz="18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800">
                          <a:effectLst/>
                        </a:rPr>
                        <a:t> </a:t>
                      </a:r>
                      <a:endParaRPr lang="en-US" sz="18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800">
                          <a:effectLst/>
                        </a:rPr>
                        <a:t> </a:t>
                      </a:r>
                      <a:endParaRPr lang="en-US" sz="180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1373199285"/>
                  </a:ext>
                </a:extLst>
              </a:tr>
              <a:tr h="60325">
                <a:tc>
                  <a:txBody>
                    <a:bodyPr/>
                    <a:lstStyle/>
                    <a:p>
                      <a:pPr marL="0" marR="0" algn="ctr">
                        <a:spcBef>
                          <a:spcPts val="0"/>
                        </a:spcBef>
                        <a:spcAft>
                          <a:spcPts val="0"/>
                        </a:spcAft>
                      </a:pPr>
                      <a:r>
                        <a:rPr lang="en-US" sz="1800">
                          <a:effectLst/>
                        </a:rPr>
                        <a:t>Dissipation on Component I (34 W)</a:t>
                      </a:r>
                      <a:endParaRPr lang="en-US" sz="18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marL="0" marR="0" algn="ctr">
                        <a:spcBef>
                          <a:spcPts val="0"/>
                        </a:spcBef>
                        <a:spcAft>
                          <a:spcPts val="0"/>
                        </a:spcAft>
                      </a:pPr>
                      <a:r>
                        <a:rPr lang="en-US" sz="1800">
                          <a:effectLst/>
                        </a:rPr>
                        <a:t>-2.4</a:t>
                      </a:r>
                      <a:endParaRPr lang="en-US" sz="18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marL="0" marR="0" algn="ctr">
                        <a:spcBef>
                          <a:spcPts val="0"/>
                        </a:spcBef>
                        <a:spcAft>
                          <a:spcPts val="0"/>
                        </a:spcAft>
                      </a:pPr>
                      <a:r>
                        <a:rPr lang="en-US" sz="1800">
                          <a:effectLst/>
                        </a:rPr>
                        <a:t>-0.8</a:t>
                      </a:r>
                      <a:endParaRPr lang="en-US" sz="18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marL="0" marR="0" algn="ctr">
                        <a:spcBef>
                          <a:spcPts val="0"/>
                        </a:spcBef>
                        <a:spcAft>
                          <a:spcPts val="0"/>
                        </a:spcAft>
                      </a:pPr>
                      <a:r>
                        <a:rPr lang="en-US" sz="1800">
                          <a:effectLst/>
                        </a:rPr>
                        <a:t> </a:t>
                      </a:r>
                      <a:endParaRPr lang="en-US" sz="18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800">
                          <a:effectLst/>
                        </a:rPr>
                        <a:t> </a:t>
                      </a:r>
                      <a:endParaRPr lang="en-US" sz="18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800">
                          <a:effectLst/>
                        </a:rPr>
                        <a:t> </a:t>
                      </a:r>
                      <a:endParaRPr lang="en-US" sz="180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142251766"/>
                  </a:ext>
                </a:extLst>
              </a:tr>
              <a:tr h="44450">
                <a:tc>
                  <a:txBody>
                    <a:bodyPr/>
                    <a:lstStyle/>
                    <a:p>
                      <a:pPr marL="0" marR="0" algn="ctr">
                        <a:spcBef>
                          <a:spcPts val="0"/>
                        </a:spcBef>
                        <a:spcAft>
                          <a:spcPts val="0"/>
                        </a:spcAft>
                      </a:pPr>
                      <a:r>
                        <a:rPr lang="en-US" sz="1800">
                          <a:effectLst/>
                        </a:rPr>
                        <a:t>Dissipation on Component J (9 W)</a:t>
                      </a:r>
                      <a:endParaRPr lang="en-US" sz="18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marL="0" marR="0" algn="ctr">
                        <a:spcBef>
                          <a:spcPts val="0"/>
                        </a:spcBef>
                        <a:spcAft>
                          <a:spcPts val="0"/>
                        </a:spcAft>
                      </a:pPr>
                      <a:r>
                        <a:rPr lang="en-US" sz="1800">
                          <a:effectLst/>
                        </a:rPr>
                        <a:t>-1.0</a:t>
                      </a:r>
                      <a:endParaRPr lang="en-US" sz="18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marL="0" marR="0" algn="ctr">
                        <a:spcBef>
                          <a:spcPts val="0"/>
                        </a:spcBef>
                        <a:spcAft>
                          <a:spcPts val="0"/>
                        </a:spcAft>
                      </a:pPr>
                      <a:r>
                        <a:rPr lang="en-US" sz="1800">
                          <a:effectLst/>
                        </a:rPr>
                        <a:t>1.6</a:t>
                      </a:r>
                      <a:endParaRPr lang="en-US" sz="18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marL="0" marR="0" algn="ctr">
                        <a:spcBef>
                          <a:spcPts val="0"/>
                        </a:spcBef>
                        <a:spcAft>
                          <a:spcPts val="0"/>
                        </a:spcAft>
                      </a:pPr>
                      <a:r>
                        <a:rPr lang="en-US" sz="1800">
                          <a:effectLst/>
                        </a:rPr>
                        <a:t> </a:t>
                      </a:r>
                      <a:endParaRPr lang="en-US" sz="18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800">
                          <a:effectLst/>
                        </a:rPr>
                        <a:t> </a:t>
                      </a:r>
                      <a:endParaRPr lang="en-US" sz="18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800">
                          <a:effectLst/>
                        </a:rPr>
                        <a:t> </a:t>
                      </a:r>
                      <a:endParaRPr lang="en-US" sz="180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3552716409"/>
                  </a:ext>
                </a:extLst>
              </a:tr>
              <a:tr h="117475">
                <a:tc>
                  <a:txBody>
                    <a:bodyPr/>
                    <a:lstStyle/>
                    <a:p>
                      <a:pPr marL="0" marR="0" algn="ctr">
                        <a:spcBef>
                          <a:spcPts val="0"/>
                        </a:spcBef>
                        <a:spcAft>
                          <a:spcPts val="0"/>
                        </a:spcAft>
                      </a:pPr>
                      <a:r>
                        <a:rPr lang="en-US" sz="1800">
                          <a:effectLst/>
                        </a:rPr>
                        <a:t>Dissipation on Component K (Varies)</a:t>
                      </a:r>
                      <a:endParaRPr lang="en-US" sz="18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marL="0" marR="0" algn="ctr">
                        <a:spcBef>
                          <a:spcPts val="0"/>
                        </a:spcBef>
                        <a:spcAft>
                          <a:spcPts val="0"/>
                        </a:spcAft>
                      </a:pPr>
                      <a:r>
                        <a:rPr lang="en-US" sz="1800">
                          <a:effectLst/>
                        </a:rPr>
                        <a:t>1.8</a:t>
                      </a:r>
                      <a:endParaRPr lang="en-US" sz="18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marL="0" marR="0" algn="ctr">
                        <a:spcBef>
                          <a:spcPts val="0"/>
                        </a:spcBef>
                        <a:spcAft>
                          <a:spcPts val="0"/>
                        </a:spcAft>
                      </a:pPr>
                      <a:r>
                        <a:rPr lang="en-US" sz="1800">
                          <a:effectLst/>
                        </a:rPr>
                        <a:t>2.6</a:t>
                      </a:r>
                      <a:endParaRPr lang="en-US" sz="18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marL="0" marR="0" algn="ctr">
                        <a:spcBef>
                          <a:spcPts val="0"/>
                        </a:spcBef>
                        <a:spcAft>
                          <a:spcPts val="0"/>
                        </a:spcAft>
                      </a:pPr>
                      <a:r>
                        <a:rPr lang="en-US" sz="1800">
                          <a:effectLst/>
                        </a:rPr>
                        <a:t> </a:t>
                      </a:r>
                      <a:endParaRPr lang="en-US" sz="18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800">
                          <a:effectLst/>
                        </a:rPr>
                        <a:t> </a:t>
                      </a:r>
                      <a:endParaRPr lang="en-US" sz="18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800">
                          <a:effectLst/>
                        </a:rPr>
                        <a:t> </a:t>
                      </a:r>
                      <a:endParaRPr lang="en-US" sz="180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4283589573"/>
                  </a:ext>
                </a:extLst>
              </a:tr>
              <a:tr h="44450">
                <a:tc>
                  <a:txBody>
                    <a:bodyPr/>
                    <a:lstStyle/>
                    <a:p>
                      <a:pPr marL="0" marR="0" algn="ctr">
                        <a:spcBef>
                          <a:spcPts val="0"/>
                        </a:spcBef>
                        <a:spcAft>
                          <a:spcPts val="0"/>
                        </a:spcAft>
                      </a:pPr>
                      <a:r>
                        <a:rPr lang="en-US" sz="1800">
                          <a:effectLst/>
                        </a:rPr>
                        <a:t>Dissipation on Component L (Varies)</a:t>
                      </a:r>
                      <a:endParaRPr lang="en-US" sz="18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marL="0" marR="0" algn="ctr">
                        <a:spcBef>
                          <a:spcPts val="0"/>
                        </a:spcBef>
                        <a:spcAft>
                          <a:spcPts val="0"/>
                        </a:spcAft>
                      </a:pPr>
                      <a:r>
                        <a:rPr lang="en-US" sz="1800">
                          <a:effectLst/>
                        </a:rPr>
                        <a:t>1.2</a:t>
                      </a:r>
                      <a:endParaRPr lang="en-US" sz="18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marL="0" marR="0" algn="ctr">
                        <a:spcBef>
                          <a:spcPts val="0"/>
                        </a:spcBef>
                        <a:spcAft>
                          <a:spcPts val="0"/>
                        </a:spcAft>
                      </a:pPr>
                      <a:r>
                        <a:rPr lang="en-US" sz="1800">
                          <a:effectLst/>
                        </a:rPr>
                        <a:t>3.3</a:t>
                      </a:r>
                      <a:endParaRPr lang="en-US" sz="18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marL="0" marR="0" algn="ctr">
                        <a:spcBef>
                          <a:spcPts val="0"/>
                        </a:spcBef>
                        <a:spcAft>
                          <a:spcPts val="0"/>
                        </a:spcAft>
                      </a:pPr>
                      <a:r>
                        <a:rPr lang="en-US" sz="1800">
                          <a:effectLst/>
                        </a:rPr>
                        <a:t> </a:t>
                      </a:r>
                      <a:endParaRPr lang="en-US" sz="18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800">
                          <a:effectLst/>
                        </a:rPr>
                        <a:t> </a:t>
                      </a:r>
                      <a:endParaRPr lang="en-US" sz="18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800">
                          <a:effectLst/>
                        </a:rPr>
                        <a:t> </a:t>
                      </a:r>
                      <a:endParaRPr lang="en-US" sz="180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2307931589"/>
                  </a:ext>
                </a:extLst>
              </a:tr>
              <a:tr h="44450">
                <a:tc>
                  <a:txBody>
                    <a:bodyPr/>
                    <a:lstStyle/>
                    <a:p>
                      <a:pPr marL="0" marR="0" algn="ctr">
                        <a:spcBef>
                          <a:spcPts val="0"/>
                        </a:spcBef>
                        <a:spcAft>
                          <a:spcPts val="0"/>
                        </a:spcAft>
                      </a:pPr>
                      <a:r>
                        <a:rPr lang="en-US" sz="1800">
                          <a:effectLst/>
                        </a:rPr>
                        <a:t>Dissipation on Component M (2 W)</a:t>
                      </a:r>
                      <a:endParaRPr lang="en-US" sz="18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marL="0" marR="0" algn="ctr">
                        <a:spcBef>
                          <a:spcPts val="0"/>
                        </a:spcBef>
                        <a:spcAft>
                          <a:spcPts val="0"/>
                        </a:spcAft>
                      </a:pPr>
                      <a:r>
                        <a:rPr lang="en-US" sz="1800">
                          <a:effectLst/>
                        </a:rPr>
                        <a:t>-2.5</a:t>
                      </a:r>
                      <a:endParaRPr lang="en-US" sz="18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marL="0" marR="0" algn="ctr">
                        <a:spcBef>
                          <a:spcPts val="0"/>
                        </a:spcBef>
                        <a:spcAft>
                          <a:spcPts val="0"/>
                        </a:spcAft>
                      </a:pPr>
                      <a:r>
                        <a:rPr lang="en-US" sz="1800">
                          <a:effectLst/>
                        </a:rPr>
                        <a:t>-0.4</a:t>
                      </a:r>
                      <a:endParaRPr lang="en-US" sz="18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marL="0" marR="0" algn="ctr">
                        <a:spcBef>
                          <a:spcPts val="0"/>
                        </a:spcBef>
                        <a:spcAft>
                          <a:spcPts val="0"/>
                        </a:spcAft>
                      </a:pPr>
                      <a:r>
                        <a:rPr lang="en-US" sz="1800">
                          <a:effectLst/>
                        </a:rPr>
                        <a:t> </a:t>
                      </a:r>
                      <a:endParaRPr lang="en-US" sz="18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800">
                          <a:effectLst/>
                        </a:rPr>
                        <a:t> </a:t>
                      </a:r>
                      <a:endParaRPr lang="en-US" sz="18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800" dirty="0">
                          <a:effectLst/>
                        </a:rPr>
                        <a:t> </a:t>
                      </a:r>
                      <a:endParaRPr lang="en-US" sz="1800" dirty="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1619863670"/>
                  </a:ext>
                </a:extLst>
              </a:tr>
            </a:tbl>
          </a:graphicData>
        </a:graphic>
      </p:graphicFrame>
    </p:spTree>
    <p:extLst>
      <p:ext uri="{BB962C8B-B14F-4D97-AF65-F5344CB8AC3E}">
        <p14:creationId xmlns:p14="http://schemas.microsoft.com/office/powerpoint/2010/main" val="18729027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52400" y="5638800"/>
            <a:ext cx="7239000" cy="914400"/>
          </a:xfrm>
          <a:noFill/>
        </p:spPr>
        <p:txBody>
          <a:bodyPr>
            <a:normAutofit/>
          </a:bodyPr>
          <a:lstStyle/>
          <a:p>
            <a:r>
              <a:rPr lang="en-US" sz="1800" dirty="0"/>
              <a:t>Examining a histogram, shows a definite trend of warmer predictions using the One-Node approach over the traditional two node approach</a:t>
            </a:r>
          </a:p>
        </p:txBody>
      </p:sp>
      <p:sp>
        <p:nvSpPr>
          <p:cNvPr id="3" name="Title 2"/>
          <p:cNvSpPr>
            <a:spLocks noGrp="1"/>
          </p:cNvSpPr>
          <p:nvPr>
            <p:ph type="title"/>
          </p:nvPr>
        </p:nvSpPr>
        <p:spPr/>
        <p:txBody>
          <a:bodyPr/>
          <a:lstStyle/>
          <a:p>
            <a:r>
              <a:rPr lang="en-US" sz="2800" dirty="0"/>
              <a:t>Performance Predictions</a:t>
            </a:r>
          </a:p>
        </p:txBody>
      </p:sp>
      <p:pic>
        <p:nvPicPr>
          <p:cNvPr id="6146" name="Picture 3">
            <a:extLst>
              <a:ext uri="{FF2B5EF4-FFF2-40B4-BE49-F238E27FC236}">
                <a16:creationId xmlns:a16="http://schemas.microsoft.com/office/drawing/2014/main" id="{B8B77B49-CF78-41A4-BAAF-D816651A43C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838200"/>
            <a:ext cx="10439400" cy="4826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ontent Placeholder 1">
            <a:extLst>
              <a:ext uri="{FF2B5EF4-FFF2-40B4-BE49-F238E27FC236}">
                <a16:creationId xmlns:a16="http://schemas.microsoft.com/office/drawing/2014/main" id="{541EE77D-8AB9-41F5-AD2C-39016C53E3D0}"/>
              </a:ext>
            </a:extLst>
          </p:cNvPr>
          <p:cNvSpPr txBox="1">
            <a:spLocks/>
          </p:cNvSpPr>
          <p:nvPr/>
        </p:nvSpPr>
        <p:spPr bwMode="auto">
          <a:xfrm>
            <a:off x="6858000" y="838200"/>
            <a:ext cx="5334000" cy="1676400"/>
          </a:xfrm>
          <a:prstGeom prst="rect">
            <a:avLst/>
          </a:prstGeom>
          <a:solidFill>
            <a:schemeClr val="bg1"/>
          </a:solidFill>
          <a:ln w="9525">
            <a:noFill/>
            <a:miter lim="800000"/>
            <a:headEnd/>
            <a:tailEnd/>
          </a:ln>
        </p:spPr>
        <p:txBody>
          <a:bodyPr vert="horz" wrap="square" lIns="91440" tIns="45720" rIns="91440" bIns="45720" numCol="1" anchor="t" anchorCtr="0" compatLnSpc="1">
            <a:prstTxWarp prst="textNoShape">
              <a:avLst/>
            </a:prstTxWarp>
            <a:normAutofit/>
          </a:bodyPr>
          <a:lstStyle>
            <a:lvl1pPr marL="342900" indent="-342900" algn="l" rtl="0" eaLnBrk="0" fontAlgn="base" hangingPunct="0">
              <a:spcBef>
                <a:spcPct val="20000"/>
              </a:spcBef>
              <a:spcAft>
                <a:spcPct val="0"/>
              </a:spcAft>
              <a:buFont typeface="Arial" pitchFamily="34" charset="0"/>
              <a:buChar char="•"/>
              <a:defRPr sz="2000" b="1" kern="1200">
                <a:solidFill>
                  <a:schemeClr val="tx1"/>
                </a:solidFill>
                <a:latin typeface="Arial" panose="020B0604020202020204" pitchFamily="34" charset="0"/>
                <a:ea typeface="+mn-ea"/>
                <a:cs typeface="Arial" panose="020B0604020202020204" pitchFamily="34" charset="0"/>
              </a:defRPr>
            </a:lvl1pPr>
            <a:lvl2pPr marL="742950" indent="-285750" algn="l" rtl="0" eaLnBrk="0" fontAlgn="base" hangingPunct="0">
              <a:spcBef>
                <a:spcPct val="20000"/>
              </a:spcBef>
              <a:spcAft>
                <a:spcPct val="0"/>
              </a:spcAft>
              <a:buFont typeface="Arial" pitchFamily="34" charset="0"/>
              <a:buChar char="–"/>
              <a:defRPr sz="1800" kern="1200">
                <a:solidFill>
                  <a:schemeClr val="tx1"/>
                </a:solidFill>
                <a:latin typeface="Arial" panose="020B0604020202020204" pitchFamily="34" charset="0"/>
                <a:ea typeface="+mn-ea"/>
                <a:cs typeface="Arial" panose="020B0604020202020204" pitchFamily="34" charset="0"/>
              </a:defRPr>
            </a:lvl2pPr>
            <a:lvl3pPr marL="1143000" indent="-228600" algn="l" rtl="0" eaLnBrk="0" fontAlgn="base" hangingPunct="0">
              <a:spcBef>
                <a:spcPct val="20000"/>
              </a:spcBef>
              <a:spcAft>
                <a:spcPct val="0"/>
              </a:spcAft>
              <a:buFont typeface="Arial" pitchFamily="34" charset="0"/>
              <a:buChar char="•"/>
              <a:defRPr sz="1600" kern="1200">
                <a:solidFill>
                  <a:schemeClr val="tx1"/>
                </a:solidFill>
                <a:latin typeface="Arial" panose="020B0604020202020204" pitchFamily="34" charset="0"/>
                <a:ea typeface="+mn-ea"/>
                <a:cs typeface="Arial" panose="020B0604020202020204" pitchFamily="34" charset="0"/>
              </a:defRPr>
            </a:lvl3pPr>
            <a:lvl4pPr marL="1600200" indent="-228600" algn="l" rtl="0" eaLnBrk="0" fontAlgn="base" hangingPunct="0">
              <a:spcBef>
                <a:spcPct val="20000"/>
              </a:spcBef>
              <a:spcAft>
                <a:spcPct val="0"/>
              </a:spcAft>
              <a:buFont typeface="Arial" pitchFamily="34" charset="0"/>
              <a:buChar char="–"/>
              <a:defRPr sz="1600" kern="1200">
                <a:solidFill>
                  <a:schemeClr val="tx1"/>
                </a:solidFill>
                <a:latin typeface="Arial" panose="020B0604020202020204" pitchFamily="34" charset="0"/>
                <a:ea typeface="+mn-ea"/>
                <a:cs typeface="Arial" panose="020B0604020202020204" pitchFamily="34" charset="0"/>
              </a:defRPr>
            </a:lvl4pPr>
            <a:lvl5pPr marL="2057400" indent="-228600" algn="l" rtl="0" eaLnBrk="0" fontAlgn="base" hangingPunct="0">
              <a:spcBef>
                <a:spcPct val="20000"/>
              </a:spcBef>
              <a:spcAft>
                <a:spcPct val="0"/>
              </a:spcAft>
              <a:buFont typeface="Arial" pitchFamily="34" charset="0"/>
              <a:buChar char="»"/>
              <a:defRPr sz="16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1800" dirty="0"/>
              <a:t>Investigating a contour plot of the differences shows many external structure nodes within a reasonable difference, but a large different on one of the instrument support brackets</a:t>
            </a:r>
          </a:p>
        </p:txBody>
      </p:sp>
      <p:pic>
        <p:nvPicPr>
          <p:cNvPr id="8193" name="Chart 1">
            <a:extLst>
              <a:ext uri="{FF2B5EF4-FFF2-40B4-BE49-F238E27FC236}">
                <a16:creationId xmlns:a16="http://schemas.microsoft.com/office/drawing/2014/main" id="{B91E8BCD-D1D7-4BF5-BA59-975FBCA3E536}"/>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67600" y="3886200"/>
            <a:ext cx="4495800" cy="2581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5216688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2800" dirty="0"/>
              <a:t>Performance Predictions</a:t>
            </a:r>
          </a:p>
        </p:txBody>
      </p:sp>
      <p:pic>
        <p:nvPicPr>
          <p:cNvPr id="6147" name="Picture 3">
            <a:extLst>
              <a:ext uri="{FF2B5EF4-FFF2-40B4-BE49-F238E27FC236}">
                <a16:creationId xmlns:a16="http://schemas.microsoft.com/office/drawing/2014/main" id="{2B6FA03E-01C1-4972-B3D4-9F83B9FD7EB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400" y="838201"/>
            <a:ext cx="5011437" cy="480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8" name="Picture 6">
            <a:extLst>
              <a:ext uri="{FF2B5EF4-FFF2-40B4-BE49-F238E27FC236}">
                <a16:creationId xmlns:a16="http://schemas.microsoft.com/office/drawing/2014/main" id="{A59C8B08-53D1-4B8E-95B2-DC4567C454C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19800" y="838200"/>
            <a:ext cx="5029200" cy="48319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ontent Placeholder 1">
            <a:extLst>
              <a:ext uri="{FF2B5EF4-FFF2-40B4-BE49-F238E27FC236}">
                <a16:creationId xmlns:a16="http://schemas.microsoft.com/office/drawing/2014/main" id="{DBFF9A8F-84F4-4FAD-9377-FF4ABCEE5B5F}"/>
              </a:ext>
            </a:extLst>
          </p:cNvPr>
          <p:cNvSpPr txBox="1">
            <a:spLocks/>
          </p:cNvSpPr>
          <p:nvPr/>
        </p:nvSpPr>
        <p:spPr bwMode="auto">
          <a:xfrm>
            <a:off x="152400" y="5638800"/>
            <a:ext cx="5562600" cy="9144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rmAutofit/>
          </a:bodyPr>
          <a:lstStyle>
            <a:lvl1pPr marL="342900" indent="-342900" algn="l" rtl="0" eaLnBrk="0" fontAlgn="base" hangingPunct="0">
              <a:spcBef>
                <a:spcPct val="20000"/>
              </a:spcBef>
              <a:spcAft>
                <a:spcPct val="0"/>
              </a:spcAft>
              <a:buFont typeface="Arial" pitchFamily="34" charset="0"/>
              <a:buChar char="•"/>
              <a:defRPr sz="2000" b="1" kern="1200">
                <a:solidFill>
                  <a:schemeClr val="tx1"/>
                </a:solidFill>
                <a:latin typeface="Arial" panose="020B0604020202020204" pitchFamily="34" charset="0"/>
                <a:ea typeface="+mn-ea"/>
                <a:cs typeface="Arial" panose="020B0604020202020204" pitchFamily="34" charset="0"/>
              </a:defRPr>
            </a:lvl1pPr>
            <a:lvl2pPr marL="742950" indent="-285750" algn="l" rtl="0" eaLnBrk="0" fontAlgn="base" hangingPunct="0">
              <a:spcBef>
                <a:spcPct val="20000"/>
              </a:spcBef>
              <a:spcAft>
                <a:spcPct val="0"/>
              </a:spcAft>
              <a:buFont typeface="Arial" pitchFamily="34" charset="0"/>
              <a:buChar char="–"/>
              <a:defRPr sz="1800" kern="1200">
                <a:solidFill>
                  <a:schemeClr val="tx1"/>
                </a:solidFill>
                <a:latin typeface="Arial" panose="020B0604020202020204" pitchFamily="34" charset="0"/>
                <a:ea typeface="+mn-ea"/>
                <a:cs typeface="Arial" panose="020B0604020202020204" pitchFamily="34" charset="0"/>
              </a:defRPr>
            </a:lvl2pPr>
            <a:lvl3pPr marL="1143000" indent="-228600" algn="l" rtl="0" eaLnBrk="0" fontAlgn="base" hangingPunct="0">
              <a:spcBef>
                <a:spcPct val="20000"/>
              </a:spcBef>
              <a:spcAft>
                <a:spcPct val="0"/>
              </a:spcAft>
              <a:buFont typeface="Arial" pitchFamily="34" charset="0"/>
              <a:buChar char="•"/>
              <a:defRPr sz="1600" kern="1200">
                <a:solidFill>
                  <a:schemeClr val="tx1"/>
                </a:solidFill>
                <a:latin typeface="Arial" panose="020B0604020202020204" pitchFamily="34" charset="0"/>
                <a:ea typeface="+mn-ea"/>
                <a:cs typeface="Arial" panose="020B0604020202020204" pitchFamily="34" charset="0"/>
              </a:defRPr>
            </a:lvl3pPr>
            <a:lvl4pPr marL="1600200" indent="-228600" algn="l" rtl="0" eaLnBrk="0" fontAlgn="base" hangingPunct="0">
              <a:spcBef>
                <a:spcPct val="20000"/>
              </a:spcBef>
              <a:spcAft>
                <a:spcPct val="0"/>
              </a:spcAft>
              <a:buFont typeface="Arial" pitchFamily="34" charset="0"/>
              <a:buChar char="–"/>
              <a:defRPr sz="1600" kern="1200">
                <a:solidFill>
                  <a:schemeClr val="tx1"/>
                </a:solidFill>
                <a:latin typeface="Arial" panose="020B0604020202020204" pitchFamily="34" charset="0"/>
                <a:ea typeface="+mn-ea"/>
                <a:cs typeface="Arial" panose="020B0604020202020204" pitchFamily="34" charset="0"/>
              </a:defRPr>
            </a:lvl4pPr>
            <a:lvl5pPr marL="2057400" indent="-228600" algn="l" rtl="0" eaLnBrk="0" fontAlgn="base" hangingPunct="0">
              <a:spcBef>
                <a:spcPct val="20000"/>
              </a:spcBef>
              <a:spcAft>
                <a:spcPct val="0"/>
              </a:spcAft>
              <a:buFont typeface="Arial" pitchFamily="34" charset="0"/>
              <a:buChar char="»"/>
              <a:defRPr sz="16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1800" dirty="0"/>
              <a:t>Overall, the temperature agreement is not too bad, but the pyramid in the center supporting Component C shows the worst agreement</a:t>
            </a:r>
          </a:p>
        </p:txBody>
      </p:sp>
      <p:sp>
        <p:nvSpPr>
          <p:cNvPr id="12" name="Content Placeholder 1">
            <a:extLst>
              <a:ext uri="{FF2B5EF4-FFF2-40B4-BE49-F238E27FC236}">
                <a16:creationId xmlns:a16="http://schemas.microsoft.com/office/drawing/2014/main" id="{768B1F57-7F6E-4009-A603-763A07EAC2AB}"/>
              </a:ext>
            </a:extLst>
          </p:cNvPr>
          <p:cNvSpPr txBox="1">
            <a:spLocks/>
          </p:cNvSpPr>
          <p:nvPr/>
        </p:nvSpPr>
        <p:spPr bwMode="auto">
          <a:xfrm>
            <a:off x="5867400" y="5638800"/>
            <a:ext cx="6096000" cy="9144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rmAutofit/>
          </a:bodyPr>
          <a:lstStyle>
            <a:lvl1pPr marL="342900" indent="-342900" algn="l" rtl="0" eaLnBrk="0" fontAlgn="base" hangingPunct="0">
              <a:spcBef>
                <a:spcPct val="20000"/>
              </a:spcBef>
              <a:spcAft>
                <a:spcPct val="0"/>
              </a:spcAft>
              <a:buFont typeface="Arial" pitchFamily="34" charset="0"/>
              <a:buChar char="•"/>
              <a:defRPr sz="2000" b="1" kern="1200">
                <a:solidFill>
                  <a:schemeClr val="tx1"/>
                </a:solidFill>
                <a:latin typeface="Arial" panose="020B0604020202020204" pitchFamily="34" charset="0"/>
                <a:ea typeface="+mn-ea"/>
                <a:cs typeface="Arial" panose="020B0604020202020204" pitchFamily="34" charset="0"/>
              </a:defRPr>
            </a:lvl1pPr>
            <a:lvl2pPr marL="742950" indent="-285750" algn="l" rtl="0" eaLnBrk="0" fontAlgn="base" hangingPunct="0">
              <a:spcBef>
                <a:spcPct val="20000"/>
              </a:spcBef>
              <a:spcAft>
                <a:spcPct val="0"/>
              </a:spcAft>
              <a:buFont typeface="Arial" pitchFamily="34" charset="0"/>
              <a:buChar char="–"/>
              <a:defRPr sz="1800" kern="1200">
                <a:solidFill>
                  <a:schemeClr val="tx1"/>
                </a:solidFill>
                <a:latin typeface="Arial" panose="020B0604020202020204" pitchFamily="34" charset="0"/>
                <a:ea typeface="+mn-ea"/>
                <a:cs typeface="Arial" panose="020B0604020202020204" pitchFamily="34" charset="0"/>
              </a:defRPr>
            </a:lvl2pPr>
            <a:lvl3pPr marL="1143000" indent="-228600" algn="l" rtl="0" eaLnBrk="0" fontAlgn="base" hangingPunct="0">
              <a:spcBef>
                <a:spcPct val="20000"/>
              </a:spcBef>
              <a:spcAft>
                <a:spcPct val="0"/>
              </a:spcAft>
              <a:buFont typeface="Arial" pitchFamily="34" charset="0"/>
              <a:buChar char="•"/>
              <a:defRPr sz="1600" kern="1200">
                <a:solidFill>
                  <a:schemeClr val="tx1"/>
                </a:solidFill>
                <a:latin typeface="Arial" panose="020B0604020202020204" pitchFamily="34" charset="0"/>
                <a:ea typeface="+mn-ea"/>
                <a:cs typeface="Arial" panose="020B0604020202020204" pitchFamily="34" charset="0"/>
              </a:defRPr>
            </a:lvl3pPr>
            <a:lvl4pPr marL="1600200" indent="-228600" algn="l" rtl="0" eaLnBrk="0" fontAlgn="base" hangingPunct="0">
              <a:spcBef>
                <a:spcPct val="20000"/>
              </a:spcBef>
              <a:spcAft>
                <a:spcPct val="0"/>
              </a:spcAft>
              <a:buFont typeface="Arial" pitchFamily="34" charset="0"/>
              <a:buChar char="–"/>
              <a:defRPr sz="1600" kern="1200">
                <a:solidFill>
                  <a:schemeClr val="tx1"/>
                </a:solidFill>
                <a:latin typeface="Arial" panose="020B0604020202020204" pitchFamily="34" charset="0"/>
                <a:ea typeface="+mn-ea"/>
                <a:cs typeface="Arial" panose="020B0604020202020204" pitchFamily="34" charset="0"/>
              </a:defRPr>
            </a:lvl4pPr>
            <a:lvl5pPr marL="2057400" indent="-228600" algn="l" rtl="0" eaLnBrk="0" fontAlgn="base" hangingPunct="0">
              <a:spcBef>
                <a:spcPct val="20000"/>
              </a:spcBef>
              <a:spcAft>
                <a:spcPct val="0"/>
              </a:spcAft>
              <a:buFont typeface="Arial" pitchFamily="34" charset="0"/>
              <a:buChar char="»"/>
              <a:defRPr sz="16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1800" dirty="0"/>
              <a:t>Heater controlled areas show good temperature agreement, but as discussed before, not so good heater power agreement</a:t>
            </a:r>
          </a:p>
        </p:txBody>
      </p:sp>
      <p:sp>
        <p:nvSpPr>
          <p:cNvPr id="7" name="Oval 6">
            <a:extLst>
              <a:ext uri="{FF2B5EF4-FFF2-40B4-BE49-F238E27FC236}">
                <a16:creationId xmlns:a16="http://schemas.microsoft.com/office/drawing/2014/main" id="{BD01DDBB-B33F-44C8-9A46-87B9F9DCC569}"/>
              </a:ext>
            </a:extLst>
          </p:cNvPr>
          <p:cNvSpPr/>
          <p:nvPr/>
        </p:nvSpPr>
        <p:spPr>
          <a:xfrm>
            <a:off x="8382000" y="1524000"/>
            <a:ext cx="609600" cy="304800"/>
          </a:xfrm>
          <a:prstGeom prst="ellipse">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a:extLst>
              <a:ext uri="{FF2B5EF4-FFF2-40B4-BE49-F238E27FC236}">
                <a16:creationId xmlns:a16="http://schemas.microsoft.com/office/drawing/2014/main" id="{F35E4848-4216-450A-9B58-FD5CEE89F987}"/>
              </a:ext>
            </a:extLst>
          </p:cNvPr>
          <p:cNvSpPr/>
          <p:nvPr/>
        </p:nvSpPr>
        <p:spPr>
          <a:xfrm>
            <a:off x="7924800" y="1905000"/>
            <a:ext cx="609600" cy="304800"/>
          </a:xfrm>
          <a:prstGeom prst="ellipse">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Oval 14">
            <a:extLst>
              <a:ext uri="{FF2B5EF4-FFF2-40B4-BE49-F238E27FC236}">
                <a16:creationId xmlns:a16="http://schemas.microsoft.com/office/drawing/2014/main" id="{3C1F8D0A-9682-4E0B-A19A-2380CDD7E7B1}"/>
              </a:ext>
            </a:extLst>
          </p:cNvPr>
          <p:cNvSpPr/>
          <p:nvPr/>
        </p:nvSpPr>
        <p:spPr>
          <a:xfrm>
            <a:off x="8610600" y="1219200"/>
            <a:ext cx="914400" cy="304800"/>
          </a:xfrm>
          <a:prstGeom prst="ellipse">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5">
            <a:extLst>
              <a:ext uri="{FF2B5EF4-FFF2-40B4-BE49-F238E27FC236}">
                <a16:creationId xmlns:a16="http://schemas.microsoft.com/office/drawing/2014/main" id="{4A36E16B-5B0A-49EE-BF31-7AD271B3CB27}"/>
              </a:ext>
            </a:extLst>
          </p:cNvPr>
          <p:cNvSpPr/>
          <p:nvPr/>
        </p:nvSpPr>
        <p:spPr>
          <a:xfrm>
            <a:off x="7391400" y="3429000"/>
            <a:ext cx="3276600" cy="609600"/>
          </a:xfrm>
          <a:prstGeom prst="ellipse">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9485939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7467600" y="838200"/>
            <a:ext cx="4648200" cy="5791200"/>
          </a:xfrm>
          <a:noFill/>
        </p:spPr>
        <p:txBody>
          <a:bodyPr>
            <a:normAutofit lnSpcReduction="10000"/>
          </a:bodyPr>
          <a:lstStyle/>
          <a:p>
            <a:r>
              <a:rPr lang="en-US" sz="1800" dirty="0"/>
              <a:t>Heat flows were investigated and compared between the major decks in the design</a:t>
            </a:r>
          </a:p>
          <a:p>
            <a:r>
              <a:rPr lang="en-US" sz="1800" dirty="0">
                <a:solidFill>
                  <a:srgbClr val="002060"/>
                </a:solidFill>
              </a:rPr>
              <a:t>While the Environment and Heat Flow to Space for the Structure appears quite different, the net is very similar (122 - 47.1 = 74.9 vs. 207-137.8 = 69.2)</a:t>
            </a:r>
          </a:p>
          <a:p>
            <a:r>
              <a:rPr lang="en-US" sz="1800" dirty="0">
                <a:solidFill>
                  <a:srgbClr val="FF0000"/>
                </a:solidFill>
              </a:rPr>
              <a:t>Dissipation differences on Decks 1 and 3 are largely driven by heater power differences.</a:t>
            </a:r>
          </a:p>
          <a:p>
            <a:r>
              <a:rPr lang="en-US" sz="1800" dirty="0">
                <a:solidFill>
                  <a:srgbClr val="00B050"/>
                </a:solidFill>
              </a:rPr>
              <a:t>Deck 2 showed considerable differences in heat flow radiatively to Deck 1 and 3.  It should be noted that Component C is located on Deck 2, where some of the larger temperature differences were seen</a:t>
            </a:r>
          </a:p>
          <a:p>
            <a:r>
              <a:rPr lang="en-US" sz="1800" dirty="0">
                <a:solidFill>
                  <a:srgbClr val="7030A0"/>
                </a:solidFill>
              </a:rPr>
              <a:t>Deck Closeout appears different, but heat to insulation is eventually rejected to space, so comparing (1.5 + 18.9 = 20.4 is closer to the 27 in the One Node approach than appears)</a:t>
            </a:r>
            <a:endParaRPr lang="en-US" sz="1800" dirty="0"/>
          </a:p>
        </p:txBody>
      </p:sp>
      <p:sp>
        <p:nvSpPr>
          <p:cNvPr id="3" name="Title 2"/>
          <p:cNvSpPr>
            <a:spLocks noGrp="1"/>
          </p:cNvSpPr>
          <p:nvPr>
            <p:ph type="title"/>
          </p:nvPr>
        </p:nvSpPr>
        <p:spPr/>
        <p:txBody>
          <a:bodyPr/>
          <a:lstStyle/>
          <a:p>
            <a:r>
              <a:rPr lang="en-US" sz="2800" dirty="0"/>
              <a:t>Evaluation of Performance (Heat Flows)</a:t>
            </a:r>
          </a:p>
        </p:txBody>
      </p:sp>
      <p:graphicFrame>
        <p:nvGraphicFramePr>
          <p:cNvPr id="4" name="Table 3">
            <a:extLst>
              <a:ext uri="{FF2B5EF4-FFF2-40B4-BE49-F238E27FC236}">
                <a16:creationId xmlns:a16="http://schemas.microsoft.com/office/drawing/2014/main" id="{0C7C327C-6BF1-4659-86F0-627B19455323}"/>
              </a:ext>
            </a:extLst>
          </p:cNvPr>
          <p:cNvGraphicFramePr>
            <a:graphicFrameLocks noGrp="1"/>
          </p:cNvGraphicFramePr>
          <p:nvPr>
            <p:extLst>
              <p:ext uri="{D42A27DB-BD31-4B8C-83A1-F6EECF244321}">
                <p14:modId xmlns:p14="http://schemas.microsoft.com/office/powerpoint/2010/main" val="94701870"/>
              </p:ext>
            </p:extLst>
          </p:nvPr>
        </p:nvGraphicFramePr>
        <p:xfrm>
          <a:off x="152400" y="932850"/>
          <a:ext cx="7300851" cy="5608320"/>
        </p:xfrm>
        <a:graphic>
          <a:graphicData uri="http://schemas.openxmlformats.org/drawingml/2006/table">
            <a:tbl>
              <a:tblPr firstRow="1" firstCol="1" bandRow="1">
                <a:tableStyleId>{5C22544A-7EE6-4342-B048-85BDC9FD1C3A}</a:tableStyleId>
              </a:tblPr>
              <a:tblGrid>
                <a:gridCol w="1715008">
                  <a:extLst>
                    <a:ext uri="{9D8B030D-6E8A-4147-A177-3AD203B41FA5}">
                      <a16:colId xmlns:a16="http://schemas.microsoft.com/office/drawing/2014/main" val="1175982489"/>
                    </a:ext>
                  </a:extLst>
                </a:gridCol>
                <a:gridCol w="894398">
                  <a:extLst>
                    <a:ext uri="{9D8B030D-6E8A-4147-A177-3AD203B41FA5}">
                      <a16:colId xmlns:a16="http://schemas.microsoft.com/office/drawing/2014/main" val="1276438304"/>
                    </a:ext>
                  </a:extLst>
                </a:gridCol>
                <a:gridCol w="1053148">
                  <a:extLst>
                    <a:ext uri="{9D8B030D-6E8A-4147-A177-3AD203B41FA5}">
                      <a16:colId xmlns:a16="http://schemas.microsoft.com/office/drawing/2014/main" val="3364028833"/>
                    </a:ext>
                  </a:extLst>
                </a:gridCol>
                <a:gridCol w="1690751">
                  <a:extLst>
                    <a:ext uri="{9D8B030D-6E8A-4147-A177-3AD203B41FA5}">
                      <a16:colId xmlns:a16="http://schemas.microsoft.com/office/drawing/2014/main" val="572711487"/>
                    </a:ext>
                  </a:extLst>
                </a:gridCol>
                <a:gridCol w="894398">
                  <a:extLst>
                    <a:ext uri="{9D8B030D-6E8A-4147-A177-3AD203B41FA5}">
                      <a16:colId xmlns:a16="http://schemas.microsoft.com/office/drawing/2014/main" val="1940198360"/>
                    </a:ext>
                  </a:extLst>
                </a:gridCol>
                <a:gridCol w="1053148">
                  <a:extLst>
                    <a:ext uri="{9D8B030D-6E8A-4147-A177-3AD203B41FA5}">
                      <a16:colId xmlns:a16="http://schemas.microsoft.com/office/drawing/2014/main" val="2422068974"/>
                    </a:ext>
                  </a:extLst>
                </a:gridCol>
              </a:tblGrid>
              <a:tr h="44450">
                <a:tc>
                  <a:txBody>
                    <a:bodyPr/>
                    <a:lstStyle/>
                    <a:p>
                      <a:endParaRPr lang="en-US" sz="1600">
                        <a:effectLst/>
                        <a:latin typeface="Times New Roman" panose="02020603050405020304" pitchFamily="18" charset="0"/>
                      </a:endParaRPr>
                    </a:p>
                  </a:txBody>
                  <a:tcPr marL="68580" marR="68580" marT="0" marB="0" anchor="b"/>
                </a:tc>
                <a:tc>
                  <a:txBody>
                    <a:bodyPr/>
                    <a:lstStyle/>
                    <a:p>
                      <a:pPr marL="0" marR="0" algn="ctr">
                        <a:spcBef>
                          <a:spcPts val="0"/>
                        </a:spcBef>
                        <a:spcAft>
                          <a:spcPts val="0"/>
                        </a:spcAft>
                      </a:pPr>
                      <a:r>
                        <a:rPr lang="en-US" sz="1600" dirty="0">
                          <a:effectLst/>
                        </a:rPr>
                        <a:t>Baseline</a:t>
                      </a:r>
                      <a:endParaRPr lang="en-US" sz="1600" dirty="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marL="0" marR="0" algn="ctr">
                        <a:spcBef>
                          <a:spcPts val="0"/>
                        </a:spcBef>
                        <a:spcAft>
                          <a:spcPts val="0"/>
                        </a:spcAft>
                      </a:pPr>
                      <a:r>
                        <a:rPr lang="en-US" sz="1600">
                          <a:effectLst/>
                        </a:rPr>
                        <a:t>One-Node</a:t>
                      </a:r>
                      <a:endParaRPr lang="en-US" sz="16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endParaRPr lang="en-US" sz="1600">
                        <a:effectLst/>
                        <a:latin typeface="Times New Roman" panose="02020603050405020304" pitchFamily="18" charset="0"/>
                      </a:endParaRPr>
                    </a:p>
                  </a:txBody>
                  <a:tcPr marL="68580" marR="68580" marT="0" marB="0" anchor="b"/>
                </a:tc>
                <a:tc>
                  <a:txBody>
                    <a:bodyPr/>
                    <a:lstStyle/>
                    <a:p>
                      <a:pPr marL="0" marR="0" algn="ctr">
                        <a:spcBef>
                          <a:spcPts val="0"/>
                        </a:spcBef>
                        <a:spcAft>
                          <a:spcPts val="0"/>
                        </a:spcAft>
                      </a:pPr>
                      <a:r>
                        <a:rPr lang="en-US" sz="1600">
                          <a:effectLst/>
                        </a:rPr>
                        <a:t>Baseline</a:t>
                      </a:r>
                      <a:endParaRPr lang="en-US" sz="16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marL="0" marR="0" algn="ctr">
                        <a:spcBef>
                          <a:spcPts val="0"/>
                        </a:spcBef>
                        <a:spcAft>
                          <a:spcPts val="0"/>
                        </a:spcAft>
                      </a:pPr>
                      <a:r>
                        <a:rPr lang="en-US" sz="1600">
                          <a:effectLst/>
                        </a:rPr>
                        <a:t>One-Node</a:t>
                      </a:r>
                      <a:endParaRPr lang="en-US" sz="1600">
                        <a:effectLst/>
                        <a:latin typeface="Times New Roman" panose="02020603050405020304" pitchFamily="18" charset="0"/>
                        <a:ea typeface="Times New Roman" panose="02020603050405020304" pitchFamily="18" charset="0"/>
                      </a:endParaRPr>
                    </a:p>
                  </a:txBody>
                  <a:tcPr marL="68580" marR="68580" marT="0" marB="0" anchor="b"/>
                </a:tc>
                <a:extLst>
                  <a:ext uri="{0D108BD9-81ED-4DB2-BD59-A6C34878D82A}">
                    <a16:rowId xmlns:a16="http://schemas.microsoft.com/office/drawing/2014/main" val="3714744993"/>
                  </a:ext>
                </a:extLst>
              </a:tr>
              <a:tr h="77470">
                <a:tc>
                  <a:txBody>
                    <a:bodyPr/>
                    <a:lstStyle/>
                    <a:p>
                      <a:pPr marL="0" marR="0" algn="l">
                        <a:spcBef>
                          <a:spcPts val="0"/>
                        </a:spcBef>
                        <a:spcAft>
                          <a:spcPts val="0"/>
                        </a:spcAft>
                      </a:pPr>
                      <a:r>
                        <a:rPr lang="en-US" sz="1600" dirty="0">
                          <a:effectLst/>
                        </a:rPr>
                        <a:t>Structure</a:t>
                      </a:r>
                      <a:endParaRPr lang="en-US" sz="1600" dirty="0">
                        <a:effectLst/>
                        <a:latin typeface="Times New Roman" panose="02020603050405020304" pitchFamily="18" charset="0"/>
                        <a:ea typeface="Times New Roman" panose="02020603050405020304" pitchFamily="18" charset="0"/>
                      </a:endParaRPr>
                    </a:p>
                  </a:txBody>
                  <a:tcPr marL="68580" marR="68580" marT="0" marB="0" anchor="b"/>
                </a:tc>
                <a:tc>
                  <a:txBody>
                    <a:bodyPr/>
                    <a:lstStyle/>
                    <a:p>
                      <a:endParaRPr lang="en-US" sz="1600">
                        <a:effectLst/>
                        <a:latin typeface="Times New Roman" panose="02020603050405020304" pitchFamily="18" charset="0"/>
                      </a:endParaRPr>
                    </a:p>
                  </a:txBody>
                  <a:tcPr marL="68580" marR="68580" marT="0" marB="0" anchor="b"/>
                </a:tc>
                <a:tc>
                  <a:txBody>
                    <a:bodyPr/>
                    <a:lstStyle/>
                    <a:p>
                      <a:endParaRPr lang="en-US" sz="1600">
                        <a:effectLst/>
                        <a:latin typeface="Times New Roman" panose="02020603050405020304" pitchFamily="18" charset="0"/>
                      </a:endParaRPr>
                    </a:p>
                  </a:txBody>
                  <a:tcPr marL="68580" marR="68580" marT="0" marB="0" anchor="b"/>
                </a:tc>
                <a:tc>
                  <a:txBody>
                    <a:bodyPr/>
                    <a:lstStyle/>
                    <a:p>
                      <a:pPr marL="0" marR="0" algn="l" defTabSz="914400" rtl="0" eaLnBrk="1" latinLnBrk="0" hangingPunct="1">
                        <a:spcBef>
                          <a:spcPts val="0"/>
                        </a:spcBef>
                        <a:spcAft>
                          <a:spcPts val="0"/>
                        </a:spcAft>
                      </a:pPr>
                      <a:r>
                        <a:rPr lang="en-US" sz="1600" b="1" kern="1200" dirty="0">
                          <a:solidFill>
                            <a:schemeClr val="lt1"/>
                          </a:solidFill>
                          <a:effectLst/>
                          <a:latin typeface="+mn-lt"/>
                          <a:ea typeface="+mn-ea"/>
                          <a:cs typeface="+mn-cs"/>
                        </a:rPr>
                        <a:t>Deck 3</a:t>
                      </a:r>
                    </a:p>
                  </a:txBody>
                  <a:tcPr marL="68580" marR="68580" marT="0" marB="0" anchor="b">
                    <a:solidFill>
                      <a:schemeClr val="accent1"/>
                    </a:solidFill>
                  </a:tcPr>
                </a:tc>
                <a:tc>
                  <a:txBody>
                    <a:bodyPr/>
                    <a:lstStyle/>
                    <a:p>
                      <a:endParaRPr lang="en-US" sz="1600">
                        <a:effectLst/>
                        <a:latin typeface="Times New Roman" panose="02020603050405020304" pitchFamily="18" charset="0"/>
                      </a:endParaRPr>
                    </a:p>
                  </a:txBody>
                  <a:tcPr marL="68580" marR="68580" marT="0" marB="0" anchor="b"/>
                </a:tc>
                <a:tc>
                  <a:txBody>
                    <a:bodyPr/>
                    <a:lstStyle/>
                    <a:p>
                      <a:endParaRPr lang="en-US" sz="1600">
                        <a:effectLst/>
                        <a:latin typeface="Times New Roman" panose="02020603050405020304" pitchFamily="18" charset="0"/>
                      </a:endParaRPr>
                    </a:p>
                  </a:txBody>
                  <a:tcPr marL="68580" marR="68580" marT="0" marB="0" anchor="b"/>
                </a:tc>
                <a:extLst>
                  <a:ext uri="{0D108BD9-81ED-4DB2-BD59-A6C34878D82A}">
                    <a16:rowId xmlns:a16="http://schemas.microsoft.com/office/drawing/2014/main" val="1316736636"/>
                  </a:ext>
                </a:extLst>
              </a:tr>
              <a:tr h="60325">
                <a:tc>
                  <a:txBody>
                    <a:bodyPr/>
                    <a:lstStyle/>
                    <a:p>
                      <a:pPr marL="0" marR="0" algn="l">
                        <a:spcBef>
                          <a:spcPts val="0"/>
                        </a:spcBef>
                        <a:spcAft>
                          <a:spcPts val="0"/>
                        </a:spcAft>
                      </a:pPr>
                      <a:r>
                        <a:rPr lang="en-US" sz="1600" dirty="0">
                          <a:effectLst/>
                        </a:rPr>
                        <a:t>  Environment</a:t>
                      </a:r>
                      <a:endParaRPr lang="en-US" sz="1600" dirty="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marL="0" marR="0" algn="ctr">
                        <a:spcBef>
                          <a:spcPts val="0"/>
                        </a:spcBef>
                        <a:spcAft>
                          <a:spcPts val="0"/>
                        </a:spcAft>
                      </a:pPr>
                      <a:r>
                        <a:rPr lang="en-US" sz="1600">
                          <a:effectLst/>
                        </a:rPr>
                        <a:t>47.1</a:t>
                      </a:r>
                      <a:endParaRPr lang="en-US" sz="16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marL="0" marR="0" algn="ctr">
                        <a:spcBef>
                          <a:spcPts val="0"/>
                        </a:spcBef>
                        <a:spcAft>
                          <a:spcPts val="0"/>
                        </a:spcAft>
                      </a:pPr>
                      <a:r>
                        <a:rPr lang="en-US" sz="1600">
                          <a:effectLst/>
                        </a:rPr>
                        <a:t>137.8</a:t>
                      </a:r>
                      <a:endParaRPr lang="en-US" sz="16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marL="0" marR="0" algn="l" defTabSz="914400" rtl="0" eaLnBrk="1" latinLnBrk="0" hangingPunct="1">
                        <a:spcBef>
                          <a:spcPts val="0"/>
                        </a:spcBef>
                        <a:spcAft>
                          <a:spcPts val="0"/>
                        </a:spcAft>
                      </a:pPr>
                      <a:r>
                        <a:rPr lang="en-US" sz="1600" b="1" kern="1200" dirty="0">
                          <a:solidFill>
                            <a:schemeClr val="lt1"/>
                          </a:solidFill>
                          <a:effectLst/>
                          <a:latin typeface="+mn-lt"/>
                          <a:ea typeface="+mn-ea"/>
                          <a:cs typeface="+mn-cs"/>
                        </a:rPr>
                        <a:t>  Environment</a:t>
                      </a:r>
                    </a:p>
                  </a:txBody>
                  <a:tcPr marL="68580" marR="68580" marT="0" marB="0" anchor="b">
                    <a:solidFill>
                      <a:schemeClr val="accent1"/>
                    </a:solidFill>
                  </a:tcPr>
                </a:tc>
                <a:tc>
                  <a:txBody>
                    <a:bodyPr/>
                    <a:lstStyle/>
                    <a:p>
                      <a:pPr marL="0" marR="0" algn="ctr">
                        <a:spcBef>
                          <a:spcPts val="0"/>
                        </a:spcBef>
                        <a:spcAft>
                          <a:spcPts val="0"/>
                        </a:spcAft>
                      </a:pPr>
                      <a:r>
                        <a:rPr lang="en-US" sz="1600">
                          <a:effectLst/>
                        </a:rPr>
                        <a:t>2.1</a:t>
                      </a:r>
                      <a:endParaRPr lang="en-US" sz="16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marL="0" marR="0" algn="ctr">
                        <a:spcBef>
                          <a:spcPts val="0"/>
                        </a:spcBef>
                        <a:spcAft>
                          <a:spcPts val="0"/>
                        </a:spcAft>
                      </a:pPr>
                      <a:r>
                        <a:rPr lang="en-US" sz="1600">
                          <a:effectLst/>
                        </a:rPr>
                        <a:t>0.4</a:t>
                      </a:r>
                      <a:endParaRPr lang="en-US" sz="1600">
                        <a:effectLst/>
                        <a:latin typeface="Times New Roman" panose="02020603050405020304" pitchFamily="18" charset="0"/>
                        <a:ea typeface="Times New Roman" panose="02020603050405020304" pitchFamily="18" charset="0"/>
                      </a:endParaRPr>
                    </a:p>
                  </a:txBody>
                  <a:tcPr marL="68580" marR="68580" marT="0" marB="0" anchor="b"/>
                </a:tc>
                <a:extLst>
                  <a:ext uri="{0D108BD9-81ED-4DB2-BD59-A6C34878D82A}">
                    <a16:rowId xmlns:a16="http://schemas.microsoft.com/office/drawing/2014/main" val="1095108318"/>
                  </a:ext>
                </a:extLst>
              </a:tr>
              <a:tr h="44450">
                <a:tc>
                  <a:txBody>
                    <a:bodyPr/>
                    <a:lstStyle/>
                    <a:p>
                      <a:pPr marL="0" marR="0" algn="l">
                        <a:spcBef>
                          <a:spcPts val="0"/>
                        </a:spcBef>
                        <a:spcAft>
                          <a:spcPts val="0"/>
                        </a:spcAft>
                      </a:pPr>
                      <a:r>
                        <a:rPr lang="en-US" sz="1600" dirty="0">
                          <a:effectLst/>
                        </a:rPr>
                        <a:t>  Dissipation</a:t>
                      </a:r>
                      <a:endParaRPr lang="en-US" sz="1600" dirty="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marL="0" marR="0" algn="ctr">
                        <a:spcBef>
                          <a:spcPts val="0"/>
                        </a:spcBef>
                        <a:spcAft>
                          <a:spcPts val="0"/>
                        </a:spcAft>
                      </a:pPr>
                      <a:r>
                        <a:rPr lang="en-US" sz="1600">
                          <a:effectLst/>
                        </a:rPr>
                        <a:t>0</a:t>
                      </a:r>
                      <a:endParaRPr lang="en-US" sz="16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marL="0" marR="0" algn="ctr">
                        <a:spcBef>
                          <a:spcPts val="0"/>
                        </a:spcBef>
                        <a:spcAft>
                          <a:spcPts val="0"/>
                        </a:spcAft>
                      </a:pPr>
                      <a:r>
                        <a:rPr lang="en-US" sz="1600">
                          <a:effectLst/>
                        </a:rPr>
                        <a:t>0</a:t>
                      </a:r>
                      <a:endParaRPr lang="en-US" sz="16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marL="0" marR="0" algn="l" defTabSz="914400" rtl="0" eaLnBrk="1" latinLnBrk="0" hangingPunct="1">
                        <a:spcBef>
                          <a:spcPts val="0"/>
                        </a:spcBef>
                        <a:spcAft>
                          <a:spcPts val="0"/>
                        </a:spcAft>
                      </a:pPr>
                      <a:r>
                        <a:rPr lang="en-US" sz="1600" b="1" kern="1200" dirty="0">
                          <a:solidFill>
                            <a:schemeClr val="lt1"/>
                          </a:solidFill>
                          <a:effectLst/>
                          <a:latin typeface="+mn-lt"/>
                          <a:ea typeface="+mn-ea"/>
                          <a:cs typeface="+mn-cs"/>
                        </a:rPr>
                        <a:t>  Dissipation</a:t>
                      </a:r>
                    </a:p>
                  </a:txBody>
                  <a:tcPr marL="68580" marR="68580" marT="0" marB="0" anchor="b">
                    <a:solidFill>
                      <a:schemeClr val="accent1"/>
                    </a:solidFill>
                  </a:tcPr>
                </a:tc>
                <a:tc>
                  <a:txBody>
                    <a:bodyPr/>
                    <a:lstStyle/>
                    <a:p>
                      <a:pPr marL="0" marR="0" algn="ctr">
                        <a:spcBef>
                          <a:spcPts val="0"/>
                        </a:spcBef>
                        <a:spcAft>
                          <a:spcPts val="0"/>
                        </a:spcAft>
                      </a:pPr>
                      <a:r>
                        <a:rPr lang="en-US" sz="1600">
                          <a:effectLst/>
                        </a:rPr>
                        <a:t>30</a:t>
                      </a:r>
                      <a:endParaRPr lang="en-US" sz="16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marL="0" marR="0" algn="ctr">
                        <a:spcBef>
                          <a:spcPts val="0"/>
                        </a:spcBef>
                        <a:spcAft>
                          <a:spcPts val="0"/>
                        </a:spcAft>
                      </a:pPr>
                      <a:r>
                        <a:rPr lang="en-US" sz="1600">
                          <a:effectLst/>
                        </a:rPr>
                        <a:t>18.8</a:t>
                      </a:r>
                      <a:endParaRPr lang="en-US" sz="1600">
                        <a:effectLst/>
                        <a:latin typeface="Times New Roman" panose="02020603050405020304" pitchFamily="18" charset="0"/>
                        <a:ea typeface="Times New Roman" panose="02020603050405020304" pitchFamily="18" charset="0"/>
                      </a:endParaRPr>
                    </a:p>
                  </a:txBody>
                  <a:tcPr marL="68580" marR="68580" marT="0" marB="0" anchor="b"/>
                </a:tc>
                <a:extLst>
                  <a:ext uri="{0D108BD9-81ED-4DB2-BD59-A6C34878D82A}">
                    <a16:rowId xmlns:a16="http://schemas.microsoft.com/office/drawing/2014/main" val="3999156796"/>
                  </a:ext>
                </a:extLst>
              </a:tr>
              <a:tr h="44450">
                <a:tc>
                  <a:txBody>
                    <a:bodyPr/>
                    <a:lstStyle/>
                    <a:p>
                      <a:pPr marL="0" marR="0" algn="l">
                        <a:spcBef>
                          <a:spcPts val="0"/>
                        </a:spcBef>
                        <a:spcAft>
                          <a:spcPts val="0"/>
                        </a:spcAft>
                      </a:pPr>
                      <a:r>
                        <a:rPr lang="en-US" sz="1600" dirty="0">
                          <a:effectLst/>
                        </a:rPr>
                        <a:t>  To Space</a:t>
                      </a:r>
                      <a:endParaRPr lang="en-US" sz="1600" dirty="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marL="0" marR="0" algn="ctr">
                        <a:spcBef>
                          <a:spcPts val="0"/>
                        </a:spcBef>
                        <a:spcAft>
                          <a:spcPts val="0"/>
                        </a:spcAft>
                      </a:pPr>
                      <a:r>
                        <a:rPr lang="en-US" sz="1600">
                          <a:effectLst/>
                        </a:rPr>
                        <a:t>122</a:t>
                      </a:r>
                      <a:endParaRPr lang="en-US" sz="16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marL="0" marR="0" algn="ctr">
                        <a:spcBef>
                          <a:spcPts val="0"/>
                        </a:spcBef>
                        <a:spcAft>
                          <a:spcPts val="0"/>
                        </a:spcAft>
                      </a:pPr>
                      <a:r>
                        <a:rPr lang="en-US" sz="1600">
                          <a:effectLst/>
                        </a:rPr>
                        <a:t>207</a:t>
                      </a:r>
                      <a:endParaRPr lang="en-US" sz="16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marL="0" marR="0" algn="l" defTabSz="914400" rtl="0" eaLnBrk="1" latinLnBrk="0" hangingPunct="1">
                        <a:spcBef>
                          <a:spcPts val="0"/>
                        </a:spcBef>
                        <a:spcAft>
                          <a:spcPts val="0"/>
                        </a:spcAft>
                      </a:pPr>
                      <a:r>
                        <a:rPr lang="en-US" sz="1600" b="1" kern="1200" dirty="0">
                          <a:solidFill>
                            <a:schemeClr val="lt1"/>
                          </a:solidFill>
                          <a:effectLst/>
                          <a:latin typeface="+mn-lt"/>
                          <a:ea typeface="+mn-ea"/>
                          <a:cs typeface="+mn-cs"/>
                        </a:rPr>
                        <a:t>  To Structure</a:t>
                      </a:r>
                    </a:p>
                  </a:txBody>
                  <a:tcPr marL="68580" marR="68580" marT="0" marB="0" anchor="b">
                    <a:solidFill>
                      <a:schemeClr val="accent1"/>
                    </a:solidFill>
                  </a:tcPr>
                </a:tc>
                <a:tc>
                  <a:txBody>
                    <a:bodyPr/>
                    <a:lstStyle/>
                    <a:p>
                      <a:pPr marL="0" marR="0" algn="ctr">
                        <a:spcBef>
                          <a:spcPts val="0"/>
                        </a:spcBef>
                        <a:spcAft>
                          <a:spcPts val="0"/>
                        </a:spcAft>
                      </a:pPr>
                      <a:r>
                        <a:rPr lang="en-US" sz="1600">
                          <a:effectLst/>
                        </a:rPr>
                        <a:t>28.3</a:t>
                      </a:r>
                      <a:endParaRPr lang="en-US" sz="16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marL="0" marR="0" algn="ctr">
                        <a:spcBef>
                          <a:spcPts val="0"/>
                        </a:spcBef>
                        <a:spcAft>
                          <a:spcPts val="0"/>
                        </a:spcAft>
                      </a:pPr>
                      <a:r>
                        <a:rPr lang="en-US" sz="1600">
                          <a:effectLst/>
                        </a:rPr>
                        <a:t>18.2</a:t>
                      </a:r>
                      <a:endParaRPr lang="en-US" sz="1600">
                        <a:effectLst/>
                        <a:latin typeface="Times New Roman" panose="02020603050405020304" pitchFamily="18" charset="0"/>
                        <a:ea typeface="Times New Roman" panose="02020603050405020304" pitchFamily="18" charset="0"/>
                      </a:endParaRPr>
                    </a:p>
                  </a:txBody>
                  <a:tcPr marL="68580" marR="68580" marT="0" marB="0" anchor="b"/>
                </a:tc>
                <a:extLst>
                  <a:ext uri="{0D108BD9-81ED-4DB2-BD59-A6C34878D82A}">
                    <a16:rowId xmlns:a16="http://schemas.microsoft.com/office/drawing/2014/main" val="674165101"/>
                  </a:ext>
                </a:extLst>
              </a:tr>
              <a:tr h="44450">
                <a:tc>
                  <a:txBody>
                    <a:bodyPr/>
                    <a:lstStyle/>
                    <a:p>
                      <a:pPr marL="0" marR="0" algn="l">
                        <a:spcBef>
                          <a:spcPts val="0"/>
                        </a:spcBef>
                        <a:spcAft>
                          <a:spcPts val="0"/>
                        </a:spcAft>
                      </a:pPr>
                      <a:r>
                        <a:rPr lang="en-US" sz="1600" dirty="0">
                          <a:effectLst/>
                        </a:rPr>
                        <a:t>  To Insulation</a:t>
                      </a:r>
                      <a:endParaRPr lang="en-US" sz="1600" dirty="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marL="0" marR="0" algn="ctr">
                        <a:spcBef>
                          <a:spcPts val="0"/>
                        </a:spcBef>
                        <a:spcAft>
                          <a:spcPts val="0"/>
                        </a:spcAft>
                      </a:pPr>
                      <a:r>
                        <a:rPr lang="en-US" sz="1600">
                          <a:effectLst/>
                        </a:rPr>
                        <a:t>0.1</a:t>
                      </a:r>
                      <a:endParaRPr lang="en-US" sz="16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marL="0" marR="0" algn="ctr">
                        <a:spcBef>
                          <a:spcPts val="0"/>
                        </a:spcBef>
                        <a:spcAft>
                          <a:spcPts val="0"/>
                        </a:spcAft>
                      </a:pPr>
                      <a:r>
                        <a:rPr lang="en-US" sz="1600">
                          <a:effectLst/>
                        </a:rPr>
                        <a:t>0</a:t>
                      </a:r>
                      <a:endParaRPr lang="en-US" sz="16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marL="0" marR="0" algn="l" defTabSz="914400" rtl="0" eaLnBrk="1" latinLnBrk="0" hangingPunct="1">
                        <a:spcBef>
                          <a:spcPts val="0"/>
                        </a:spcBef>
                        <a:spcAft>
                          <a:spcPts val="0"/>
                        </a:spcAft>
                      </a:pPr>
                      <a:r>
                        <a:rPr lang="en-US" sz="1600" b="1" kern="1200" dirty="0">
                          <a:solidFill>
                            <a:schemeClr val="lt1"/>
                          </a:solidFill>
                          <a:effectLst/>
                          <a:latin typeface="+mn-lt"/>
                          <a:ea typeface="+mn-ea"/>
                          <a:cs typeface="+mn-cs"/>
                        </a:rPr>
                        <a:t>  To Space</a:t>
                      </a:r>
                    </a:p>
                  </a:txBody>
                  <a:tcPr marL="68580" marR="68580" marT="0" marB="0" anchor="b">
                    <a:solidFill>
                      <a:schemeClr val="accent1"/>
                    </a:solidFill>
                  </a:tcPr>
                </a:tc>
                <a:tc>
                  <a:txBody>
                    <a:bodyPr/>
                    <a:lstStyle/>
                    <a:p>
                      <a:pPr marL="0" marR="0" algn="ctr">
                        <a:spcBef>
                          <a:spcPts val="0"/>
                        </a:spcBef>
                        <a:spcAft>
                          <a:spcPts val="0"/>
                        </a:spcAft>
                      </a:pPr>
                      <a:r>
                        <a:rPr lang="en-US" sz="1600">
                          <a:effectLst/>
                        </a:rPr>
                        <a:t>2.5</a:t>
                      </a:r>
                      <a:endParaRPr lang="en-US" sz="16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marL="0" marR="0" algn="ctr">
                        <a:spcBef>
                          <a:spcPts val="0"/>
                        </a:spcBef>
                        <a:spcAft>
                          <a:spcPts val="0"/>
                        </a:spcAft>
                      </a:pPr>
                      <a:r>
                        <a:rPr lang="en-US" sz="1600">
                          <a:effectLst/>
                        </a:rPr>
                        <a:t>0.7</a:t>
                      </a:r>
                      <a:endParaRPr lang="en-US" sz="1600">
                        <a:effectLst/>
                        <a:latin typeface="Times New Roman" panose="02020603050405020304" pitchFamily="18" charset="0"/>
                        <a:ea typeface="Times New Roman" panose="02020603050405020304" pitchFamily="18" charset="0"/>
                      </a:endParaRPr>
                    </a:p>
                  </a:txBody>
                  <a:tcPr marL="68580" marR="68580" marT="0" marB="0" anchor="b"/>
                </a:tc>
                <a:extLst>
                  <a:ext uri="{0D108BD9-81ED-4DB2-BD59-A6C34878D82A}">
                    <a16:rowId xmlns:a16="http://schemas.microsoft.com/office/drawing/2014/main" val="3234696146"/>
                  </a:ext>
                </a:extLst>
              </a:tr>
              <a:tr h="44450">
                <a:tc>
                  <a:txBody>
                    <a:bodyPr/>
                    <a:lstStyle/>
                    <a:p>
                      <a:pPr marL="0" marR="0" algn="l">
                        <a:spcBef>
                          <a:spcPts val="0"/>
                        </a:spcBef>
                        <a:spcAft>
                          <a:spcPts val="0"/>
                        </a:spcAft>
                      </a:pPr>
                      <a:r>
                        <a:rPr lang="en-US" sz="1600" dirty="0">
                          <a:effectLst/>
                        </a:rPr>
                        <a:t>  To Deck 1</a:t>
                      </a:r>
                      <a:endParaRPr lang="en-US" sz="1600" dirty="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marL="0" marR="0" algn="ctr">
                        <a:spcBef>
                          <a:spcPts val="0"/>
                        </a:spcBef>
                        <a:spcAft>
                          <a:spcPts val="0"/>
                        </a:spcAft>
                      </a:pPr>
                      <a:r>
                        <a:rPr lang="en-US" sz="1600">
                          <a:effectLst/>
                        </a:rPr>
                        <a:t>-10.1</a:t>
                      </a:r>
                      <a:endParaRPr lang="en-US" sz="16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marL="0" marR="0" algn="ctr">
                        <a:spcBef>
                          <a:spcPts val="0"/>
                        </a:spcBef>
                        <a:spcAft>
                          <a:spcPts val="0"/>
                        </a:spcAft>
                      </a:pPr>
                      <a:r>
                        <a:rPr lang="en-US" sz="1600">
                          <a:effectLst/>
                        </a:rPr>
                        <a:t>4.2</a:t>
                      </a:r>
                      <a:endParaRPr lang="en-US" sz="16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marL="0" marR="0" algn="l" defTabSz="914400" rtl="0" eaLnBrk="1" latinLnBrk="0" hangingPunct="1">
                        <a:spcBef>
                          <a:spcPts val="0"/>
                        </a:spcBef>
                        <a:spcAft>
                          <a:spcPts val="0"/>
                        </a:spcAft>
                      </a:pPr>
                      <a:r>
                        <a:rPr lang="en-US" sz="1600" b="1" kern="1200" dirty="0">
                          <a:solidFill>
                            <a:schemeClr val="lt1"/>
                          </a:solidFill>
                          <a:effectLst/>
                          <a:latin typeface="+mn-lt"/>
                          <a:ea typeface="+mn-ea"/>
                          <a:cs typeface="+mn-cs"/>
                        </a:rPr>
                        <a:t>  To Insulation</a:t>
                      </a:r>
                    </a:p>
                  </a:txBody>
                  <a:tcPr marL="68580" marR="68580" marT="0" marB="0" anchor="b">
                    <a:solidFill>
                      <a:schemeClr val="accent1"/>
                    </a:solidFill>
                  </a:tcPr>
                </a:tc>
                <a:tc>
                  <a:txBody>
                    <a:bodyPr/>
                    <a:lstStyle/>
                    <a:p>
                      <a:pPr marL="0" marR="0" algn="ctr">
                        <a:spcBef>
                          <a:spcPts val="0"/>
                        </a:spcBef>
                        <a:spcAft>
                          <a:spcPts val="0"/>
                        </a:spcAft>
                      </a:pPr>
                      <a:r>
                        <a:rPr lang="en-US" sz="1600">
                          <a:effectLst/>
                        </a:rPr>
                        <a:t>1.3</a:t>
                      </a:r>
                      <a:endParaRPr lang="en-US" sz="16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marL="0" marR="0" algn="ctr">
                        <a:spcBef>
                          <a:spcPts val="0"/>
                        </a:spcBef>
                        <a:spcAft>
                          <a:spcPts val="0"/>
                        </a:spcAft>
                      </a:pPr>
                      <a:r>
                        <a:rPr lang="en-US" sz="1600">
                          <a:effectLst/>
                        </a:rPr>
                        <a:t>0</a:t>
                      </a:r>
                      <a:endParaRPr lang="en-US" sz="1600">
                        <a:effectLst/>
                        <a:latin typeface="Times New Roman" panose="02020603050405020304" pitchFamily="18" charset="0"/>
                        <a:ea typeface="Times New Roman" panose="02020603050405020304" pitchFamily="18" charset="0"/>
                      </a:endParaRPr>
                    </a:p>
                  </a:txBody>
                  <a:tcPr marL="68580" marR="68580" marT="0" marB="0" anchor="b"/>
                </a:tc>
                <a:extLst>
                  <a:ext uri="{0D108BD9-81ED-4DB2-BD59-A6C34878D82A}">
                    <a16:rowId xmlns:a16="http://schemas.microsoft.com/office/drawing/2014/main" val="4102492653"/>
                  </a:ext>
                </a:extLst>
              </a:tr>
              <a:tr h="44450">
                <a:tc>
                  <a:txBody>
                    <a:bodyPr/>
                    <a:lstStyle/>
                    <a:p>
                      <a:pPr marL="0" marR="0" algn="l">
                        <a:spcBef>
                          <a:spcPts val="0"/>
                        </a:spcBef>
                        <a:spcAft>
                          <a:spcPts val="0"/>
                        </a:spcAft>
                      </a:pPr>
                      <a:r>
                        <a:rPr lang="en-US" sz="1600">
                          <a:effectLst/>
                        </a:rPr>
                        <a:t>  To Deck 2</a:t>
                      </a:r>
                      <a:endParaRPr lang="en-US" sz="16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marL="0" marR="0" algn="ctr">
                        <a:spcBef>
                          <a:spcPts val="0"/>
                        </a:spcBef>
                        <a:spcAft>
                          <a:spcPts val="0"/>
                        </a:spcAft>
                      </a:pPr>
                      <a:r>
                        <a:rPr lang="en-US" sz="1600">
                          <a:effectLst/>
                        </a:rPr>
                        <a:t>-57.7</a:t>
                      </a:r>
                      <a:endParaRPr lang="en-US" sz="16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marL="0" marR="0" algn="ctr">
                        <a:spcBef>
                          <a:spcPts val="0"/>
                        </a:spcBef>
                        <a:spcAft>
                          <a:spcPts val="0"/>
                        </a:spcAft>
                      </a:pPr>
                      <a:r>
                        <a:rPr lang="en-US" sz="1600">
                          <a:effectLst/>
                        </a:rPr>
                        <a:t>-64.6</a:t>
                      </a:r>
                      <a:endParaRPr lang="en-US" sz="16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marL="0" marR="0" algn="l" defTabSz="914400" rtl="0" eaLnBrk="1" latinLnBrk="0" hangingPunct="1">
                        <a:spcBef>
                          <a:spcPts val="0"/>
                        </a:spcBef>
                        <a:spcAft>
                          <a:spcPts val="0"/>
                        </a:spcAft>
                      </a:pPr>
                      <a:r>
                        <a:rPr lang="en-US" sz="1600" b="1" kern="1200" dirty="0">
                          <a:solidFill>
                            <a:schemeClr val="lt1"/>
                          </a:solidFill>
                          <a:effectLst/>
                          <a:latin typeface="+mn-lt"/>
                          <a:ea typeface="+mn-ea"/>
                          <a:cs typeface="+mn-cs"/>
                        </a:rPr>
                        <a:t>  To Deck 2</a:t>
                      </a:r>
                    </a:p>
                  </a:txBody>
                  <a:tcPr marL="68580" marR="68580" marT="0" marB="0" anchor="b">
                    <a:solidFill>
                      <a:schemeClr val="accent1"/>
                    </a:solidFill>
                  </a:tcPr>
                </a:tc>
                <a:tc>
                  <a:txBody>
                    <a:bodyPr/>
                    <a:lstStyle/>
                    <a:p>
                      <a:pPr marL="0" marR="0" algn="ctr">
                        <a:spcBef>
                          <a:spcPts val="0"/>
                        </a:spcBef>
                        <a:spcAft>
                          <a:spcPts val="0"/>
                        </a:spcAft>
                      </a:pPr>
                      <a:r>
                        <a:rPr lang="en-US" sz="1600">
                          <a:effectLst/>
                        </a:rPr>
                        <a:t>-9.3</a:t>
                      </a:r>
                      <a:endParaRPr lang="en-US" sz="16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marL="0" marR="0" algn="ctr">
                        <a:spcBef>
                          <a:spcPts val="0"/>
                        </a:spcBef>
                        <a:spcAft>
                          <a:spcPts val="0"/>
                        </a:spcAft>
                      </a:pPr>
                      <a:r>
                        <a:rPr lang="en-US" sz="1600">
                          <a:effectLst/>
                        </a:rPr>
                        <a:t>-2.7</a:t>
                      </a:r>
                      <a:endParaRPr lang="en-US" sz="1600">
                        <a:effectLst/>
                        <a:latin typeface="Times New Roman" panose="02020603050405020304" pitchFamily="18" charset="0"/>
                        <a:ea typeface="Times New Roman" panose="02020603050405020304" pitchFamily="18" charset="0"/>
                      </a:endParaRPr>
                    </a:p>
                  </a:txBody>
                  <a:tcPr marL="68580" marR="68580" marT="0" marB="0" anchor="b"/>
                </a:tc>
                <a:extLst>
                  <a:ext uri="{0D108BD9-81ED-4DB2-BD59-A6C34878D82A}">
                    <a16:rowId xmlns:a16="http://schemas.microsoft.com/office/drawing/2014/main" val="2138995784"/>
                  </a:ext>
                </a:extLst>
              </a:tr>
              <a:tr h="88900">
                <a:tc>
                  <a:txBody>
                    <a:bodyPr/>
                    <a:lstStyle/>
                    <a:p>
                      <a:pPr marL="0" marR="0" algn="l">
                        <a:spcBef>
                          <a:spcPts val="0"/>
                        </a:spcBef>
                        <a:spcAft>
                          <a:spcPts val="0"/>
                        </a:spcAft>
                      </a:pPr>
                      <a:r>
                        <a:rPr lang="en-US" sz="1600" dirty="0">
                          <a:effectLst/>
                        </a:rPr>
                        <a:t>  To Deck 3</a:t>
                      </a:r>
                      <a:endParaRPr lang="en-US" sz="1600" dirty="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marL="0" marR="0" algn="ctr">
                        <a:spcBef>
                          <a:spcPts val="0"/>
                        </a:spcBef>
                        <a:spcAft>
                          <a:spcPts val="0"/>
                        </a:spcAft>
                      </a:pPr>
                      <a:r>
                        <a:rPr lang="en-US" sz="1600">
                          <a:effectLst/>
                        </a:rPr>
                        <a:t>-28.3</a:t>
                      </a:r>
                      <a:endParaRPr lang="en-US" sz="16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marL="0" marR="0" algn="ctr">
                        <a:spcBef>
                          <a:spcPts val="0"/>
                        </a:spcBef>
                        <a:spcAft>
                          <a:spcPts val="0"/>
                        </a:spcAft>
                      </a:pPr>
                      <a:r>
                        <a:rPr lang="en-US" sz="1600">
                          <a:effectLst/>
                        </a:rPr>
                        <a:t>-18.2</a:t>
                      </a:r>
                      <a:endParaRPr lang="en-US" sz="16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marL="0" marR="0" algn="l" defTabSz="914400" rtl="0" eaLnBrk="1" latinLnBrk="0" hangingPunct="1">
                        <a:spcBef>
                          <a:spcPts val="0"/>
                        </a:spcBef>
                        <a:spcAft>
                          <a:spcPts val="0"/>
                        </a:spcAft>
                      </a:pPr>
                      <a:r>
                        <a:rPr lang="en-US" sz="1600" b="1" kern="1200" dirty="0">
                          <a:solidFill>
                            <a:schemeClr val="lt1"/>
                          </a:solidFill>
                          <a:effectLst/>
                          <a:latin typeface="+mn-lt"/>
                          <a:ea typeface="+mn-ea"/>
                          <a:cs typeface="+mn-cs"/>
                        </a:rPr>
                        <a:t>  To Deck Closeout</a:t>
                      </a:r>
                    </a:p>
                  </a:txBody>
                  <a:tcPr marL="68580" marR="68580" marT="0" marB="0" anchor="b">
                    <a:solidFill>
                      <a:schemeClr val="accent1"/>
                    </a:solidFill>
                  </a:tcPr>
                </a:tc>
                <a:tc>
                  <a:txBody>
                    <a:bodyPr/>
                    <a:lstStyle/>
                    <a:p>
                      <a:pPr marL="0" marR="0" algn="ctr">
                        <a:spcBef>
                          <a:spcPts val="0"/>
                        </a:spcBef>
                        <a:spcAft>
                          <a:spcPts val="0"/>
                        </a:spcAft>
                      </a:pPr>
                      <a:r>
                        <a:rPr lang="en-US" sz="1600">
                          <a:effectLst/>
                        </a:rPr>
                        <a:t>6.4</a:t>
                      </a:r>
                      <a:endParaRPr lang="en-US" sz="16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marL="0" marR="0" algn="ctr">
                        <a:spcBef>
                          <a:spcPts val="0"/>
                        </a:spcBef>
                        <a:spcAft>
                          <a:spcPts val="0"/>
                        </a:spcAft>
                      </a:pPr>
                      <a:r>
                        <a:rPr lang="en-US" sz="1600">
                          <a:effectLst/>
                        </a:rPr>
                        <a:t>3</a:t>
                      </a:r>
                      <a:endParaRPr lang="en-US" sz="1600">
                        <a:effectLst/>
                        <a:latin typeface="Times New Roman" panose="02020603050405020304" pitchFamily="18" charset="0"/>
                        <a:ea typeface="Times New Roman" panose="02020603050405020304" pitchFamily="18" charset="0"/>
                      </a:endParaRPr>
                    </a:p>
                  </a:txBody>
                  <a:tcPr marL="68580" marR="68580" marT="0" marB="0" anchor="b"/>
                </a:tc>
                <a:extLst>
                  <a:ext uri="{0D108BD9-81ED-4DB2-BD59-A6C34878D82A}">
                    <a16:rowId xmlns:a16="http://schemas.microsoft.com/office/drawing/2014/main" val="3810532590"/>
                  </a:ext>
                </a:extLst>
              </a:tr>
              <a:tr h="44450">
                <a:tc>
                  <a:txBody>
                    <a:bodyPr/>
                    <a:lstStyle/>
                    <a:p>
                      <a:pPr marL="0" marR="0" algn="l">
                        <a:spcBef>
                          <a:spcPts val="0"/>
                        </a:spcBef>
                        <a:spcAft>
                          <a:spcPts val="0"/>
                        </a:spcAft>
                      </a:pPr>
                      <a:r>
                        <a:rPr lang="en-US" sz="1600" dirty="0">
                          <a:effectLst/>
                        </a:rPr>
                        <a:t>  To Deck Closeout</a:t>
                      </a:r>
                      <a:endParaRPr lang="en-US" sz="1600" dirty="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marL="0" marR="0" algn="ctr">
                        <a:spcBef>
                          <a:spcPts val="0"/>
                        </a:spcBef>
                        <a:spcAft>
                          <a:spcPts val="0"/>
                        </a:spcAft>
                      </a:pPr>
                      <a:r>
                        <a:rPr lang="en-US" sz="1600">
                          <a:effectLst/>
                        </a:rPr>
                        <a:t>12.5</a:t>
                      </a:r>
                      <a:endParaRPr lang="en-US" sz="16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marL="0" marR="0" algn="ctr">
                        <a:spcBef>
                          <a:spcPts val="0"/>
                        </a:spcBef>
                        <a:spcAft>
                          <a:spcPts val="0"/>
                        </a:spcAft>
                      </a:pPr>
                      <a:r>
                        <a:rPr lang="en-US" sz="1600">
                          <a:effectLst/>
                        </a:rPr>
                        <a:t>15.8</a:t>
                      </a:r>
                      <a:endParaRPr lang="en-US" sz="16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marL="0" marR="0" algn="l" defTabSz="914400" rtl="0" eaLnBrk="1" latinLnBrk="0" hangingPunct="1">
                        <a:spcBef>
                          <a:spcPts val="0"/>
                        </a:spcBef>
                        <a:spcAft>
                          <a:spcPts val="0"/>
                        </a:spcAft>
                      </a:pPr>
                      <a:endParaRPr lang="en-US" sz="1600" b="1" kern="1200" dirty="0">
                        <a:solidFill>
                          <a:schemeClr val="lt1"/>
                        </a:solidFill>
                        <a:effectLst/>
                        <a:latin typeface="+mn-lt"/>
                        <a:ea typeface="+mn-ea"/>
                        <a:cs typeface="+mn-cs"/>
                      </a:endParaRPr>
                    </a:p>
                  </a:txBody>
                  <a:tcPr marL="68580" marR="68580" marT="0" marB="0" anchor="b">
                    <a:solidFill>
                      <a:schemeClr val="accent1"/>
                    </a:solidFill>
                  </a:tcPr>
                </a:tc>
                <a:tc>
                  <a:txBody>
                    <a:bodyPr/>
                    <a:lstStyle/>
                    <a:p>
                      <a:endParaRPr lang="en-US" sz="1600">
                        <a:effectLst/>
                        <a:latin typeface="Times New Roman" panose="02020603050405020304" pitchFamily="18" charset="0"/>
                      </a:endParaRPr>
                    </a:p>
                  </a:txBody>
                  <a:tcPr marL="68580" marR="68580" marT="0" marB="0" anchor="b"/>
                </a:tc>
                <a:tc>
                  <a:txBody>
                    <a:bodyPr/>
                    <a:lstStyle/>
                    <a:p>
                      <a:endParaRPr lang="en-US" sz="1600">
                        <a:effectLst/>
                        <a:latin typeface="Times New Roman" panose="02020603050405020304" pitchFamily="18" charset="0"/>
                      </a:endParaRPr>
                    </a:p>
                  </a:txBody>
                  <a:tcPr marL="68580" marR="68580" marT="0" marB="0" anchor="b"/>
                </a:tc>
                <a:extLst>
                  <a:ext uri="{0D108BD9-81ED-4DB2-BD59-A6C34878D82A}">
                    <a16:rowId xmlns:a16="http://schemas.microsoft.com/office/drawing/2014/main" val="1647843521"/>
                  </a:ext>
                </a:extLst>
              </a:tr>
              <a:tr h="44450">
                <a:tc>
                  <a:txBody>
                    <a:bodyPr/>
                    <a:lstStyle/>
                    <a:p>
                      <a:pPr marL="0" marR="0" algn="l">
                        <a:spcBef>
                          <a:spcPts val="0"/>
                        </a:spcBef>
                        <a:spcAft>
                          <a:spcPts val="0"/>
                        </a:spcAft>
                      </a:pPr>
                      <a:r>
                        <a:rPr lang="en-US" sz="1600">
                          <a:effectLst/>
                        </a:rPr>
                        <a:t>Deck1</a:t>
                      </a:r>
                      <a:endParaRPr lang="en-US" sz="16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endParaRPr lang="en-US" sz="1600" dirty="0">
                        <a:effectLst/>
                        <a:latin typeface="Times New Roman" panose="02020603050405020304" pitchFamily="18" charset="0"/>
                      </a:endParaRPr>
                    </a:p>
                  </a:txBody>
                  <a:tcPr marL="68580" marR="68580" marT="0" marB="0" anchor="b"/>
                </a:tc>
                <a:tc>
                  <a:txBody>
                    <a:bodyPr/>
                    <a:lstStyle/>
                    <a:p>
                      <a:endParaRPr lang="en-US" sz="1600">
                        <a:effectLst/>
                        <a:latin typeface="Times New Roman" panose="02020603050405020304" pitchFamily="18" charset="0"/>
                      </a:endParaRPr>
                    </a:p>
                  </a:txBody>
                  <a:tcPr marL="68580" marR="68580" marT="0" marB="0" anchor="b"/>
                </a:tc>
                <a:tc>
                  <a:txBody>
                    <a:bodyPr/>
                    <a:lstStyle/>
                    <a:p>
                      <a:pPr marL="0" marR="0" algn="l" defTabSz="914400" rtl="0" eaLnBrk="1" latinLnBrk="0" hangingPunct="1">
                        <a:spcBef>
                          <a:spcPts val="0"/>
                        </a:spcBef>
                        <a:spcAft>
                          <a:spcPts val="0"/>
                        </a:spcAft>
                      </a:pPr>
                      <a:r>
                        <a:rPr lang="en-US" sz="1600" b="1" kern="1200" dirty="0">
                          <a:solidFill>
                            <a:schemeClr val="lt1"/>
                          </a:solidFill>
                          <a:effectLst/>
                          <a:latin typeface="+mn-lt"/>
                          <a:ea typeface="+mn-ea"/>
                          <a:cs typeface="+mn-cs"/>
                        </a:rPr>
                        <a:t>Deck Closeout</a:t>
                      </a:r>
                    </a:p>
                  </a:txBody>
                  <a:tcPr marL="68580" marR="68580" marT="0" marB="0" anchor="b">
                    <a:solidFill>
                      <a:schemeClr val="accent1"/>
                    </a:solidFill>
                  </a:tcPr>
                </a:tc>
                <a:tc>
                  <a:txBody>
                    <a:bodyPr/>
                    <a:lstStyle/>
                    <a:p>
                      <a:endParaRPr lang="en-US" sz="1600">
                        <a:effectLst/>
                        <a:latin typeface="Times New Roman" panose="02020603050405020304" pitchFamily="18" charset="0"/>
                      </a:endParaRPr>
                    </a:p>
                  </a:txBody>
                  <a:tcPr marL="68580" marR="68580" marT="0" marB="0" anchor="b"/>
                </a:tc>
                <a:tc>
                  <a:txBody>
                    <a:bodyPr/>
                    <a:lstStyle/>
                    <a:p>
                      <a:endParaRPr lang="en-US" sz="1600">
                        <a:effectLst/>
                        <a:latin typeface="Times New Roman" panose="02020603050405020304" pitchFamily="18" charset="0"/>
                      </a:endParaRPr>
                    </a:p>
                  </a:txBody>
                  <a:tcPr marL="68580" marR="68580" marT="0" marB="0" anchor="b"/>
                </a:tc>
                <a:extLst>
                  <a:ext uri="{0D108BD9-81ED-4DB2-BD59-A6C34878D82A}">
                    <a16:rowId xmlns:a16="http://schemas.microsoft.com/office/drawing/2014/main" val="2492710163"/>
                  </a:ext>
                </a:extLst>
              </a:tr>
              <a:tr h="44450">
                <a:tc>
                  <a:txBody>
                    <a:bodyPr/>
                    <a:lstStyle/>
                    <a:p>
                      <a:pPr marL="0" marR="0" algn="l">
                        <a:spcBef>
                          <a:spcPts val="0"/>
                        </a:spcBef>
                        <a:spcAft>
                          <a:spcPts val="0"/>
                        </a:spcAft>
                      </a:pPr>
                      <a:r>
                        <a:rPr lang="en-US" sz="1600">
                          <a:effectLst/>
                        </a:rPr>
                        <a:t>  Environment</a:t>
                      </a:r>
                      <a:endParaRPr lang="en-US" sz="16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marL="0" marR="0" algn="ctr">
                        <a:spcBef>
                          <a:spcPts val="0"/>
                        </a:spcBef>
                        <a:spcAft>
                          <a:spcPts val="0"/>
                        </a:spcAft>
                      </a:pPr>
                      <a:r>
                        <a:rPr lang="en-US" sz="1600" dirty="0">
                          <a:effectLst/>
                        </a:rPr>
                        <a:t>59.2</a:t>
                      </a:r>
                      <a:endParaRPr lang="en-US" sz="1600" dirty="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marL="0" marR="0" algn="ctr">
                        <a:spcBef>
                          <a:spcPts val="0"/>
                        </a:spcBef>
                        <a:spcAft>
                          <a:spcPts val="0"/>
                        </a:spcAft>
                      </a:pPr>
                      <a:r>
                        <a:rPr lang="en-US" sz="1600">
                          <a:effectLst/>
                        </a:rPr>
                        <a:t>58.7</a:t>
                      </a:r>
                      <a:endParaRPr lang="en-US" sz="16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marL="0" marR="0" algn="l" defTabSz="914400" rtl="0" eaLnBrk="1" latinLnBrk="0" hangingPunct="1">
                        <a:spcBef>
                          <a:spcPts val="0"/>
                        </a:spcBef>
                        <a:spcAft>
                          <a:spcPts val="0"/>
                        </a:spcAft>
                      </a:pPr>
                      <a:r>
                        <a:rPr lang="en-US" sz="1600" b="1" kern="1200" dirty="0">
                          <a:solidFill>
                            <a:schemeClr val="lt1"/>
                          </a:solidFill>
                          <a:effectLst/>
                          <a:latin typeface="+mn-lt"/>
                          <a:ea typeface="+mn-ea"/>
                          <a:cs typeface="+mn-cs"/>
                        </a:rPr>
                        <a:t>  Environment</a:t>
                      </a:r>
                    </a:p>
                  </a:txBody>
                  <a:tcPr marL="68580" marR="68580" marT="0" marB="0" anchor="b">
                    <a:solidFill>
                      <a:schemeClr val="accent1"/>
                    </a:solidFill>
                  </a:tcPr>
                </a:tc>
                <a:tc>
                  <a:txBody>
                    <a:bodyPr/>
                    <a:lstStyle/>
                    <a:p>
                      <a:pPr marL="0" marR="0" algn="ctr">
                        <a:spcBef>
                          <a:spcPts val="0"/>
                        </a:spcBef>
                        <a:spcAft>
                          <a:spcPts val="0"/>
                        </a:spcAft>
                      </a:pPr>
                      <a:r>
                        <a:rPr lang="en-US" sz="1600">
                          <a:effectLst/>
                        </a:rPr>
                        <a:t>0.4</a:t>
                      </a:r>
                      <a:endParaRPr lang="en-US" sz="16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marL="0" marR="0" algn="ctr">
                        <a:spcBef>
                          <a:spcPts val="0"/>
                        </a:spcBef>
                        <a:spcAft>
                          <a:spcPts val="0"/>
                        </a:spcAft>
                      </a:pPr>
                      <a:r>
                        <a:rPr lang="en-US" sz="1600">
                          <a:effectLst/>
                        </a:rPr>
                        <a:t>0.4</a:t>
                      </a:r>
                      <a:endParaRPr lang="en-US" sz="1600">
                        <a:effectLst/>
                        <a:latin typeface="Times New Roman" panose="02020603050405020304" pitchFamily="18" charset="0"/>
                        <a:ea typeface="Times New Roman" panose="02020603050405020304" pitchFamily="18" charset="0"/>
                      </a:endParaRPr>
                    </a:p>
                  </a:txBody>
                  <a:tcPr marL="68580" marR="68580" marT="0" marB="0" anchor="b"/>
                </a:tc>
                <a:extLst>
                  <a:ext uri="{0D108BD9-81ED-4DB2-BD59-A6C34878D82A}">
                    <a16:rowId xmlns:a16="http://schemas.microsoft.com/office/drawing/2014/main" val="81621700"/>
                  </a:ext>
                </a:extLst>
              </a:tr>
              <a:tr h="44450">
                <a:tc>
                  <a:txBody>
                    <a:bodyPr/>
                    <a:lstStyle/>
                    <a:p>
                      <a:pPr marL="0" marR="0" algn="l">
                        <a:spcBef>
                          <a:spcPts val="0"/>
                        </a:spcBef>
                        <a:spcAft>
                          <a:spcPts val="0"/>
                        </a:spcAft>
                      </a:pPr>
                      <a:r>
                        <a:rPr lang="en-US" sz="1600">
                          <a:effectLst/>
                        </a:rPr>
                        <a:t>  Dissipation</a:t>
                      </a:r>
                      <a:endParaRPr lang="en-US" sz="16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marL="0" marR="0" algn="ctr">
                        <a:spcBef>
                          <a:spcPts val="0"/>
                        </a:spcBef>
                        <a:spcAft>
                          <a:spcPts val="0"/>
                        </a:spcAft>
                      </a:pPr>
                      <a:r>
                        <a:rPr lang="en-US" sz="1600" dirty="0">
                          <a:effectLst/>
                        </a:rPr>
                        <a:t>252.8</a:t>
                      </a:r>
                      <a:endParaRPr lang="en-US" sz="1600" dirty="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marL="0" marR="0" algn="ctr">
                        <a:spcBef>
                          <a:spcPts val="0"/>
                        </a:spcBef>
                        <a:spcAft>
                          <a:spcPts val="0"/>
                        </a:spcAft>
                      </a:pPr>
                      <a:r>
                        <a:rPr lang="en-US" sz="1600">
                          <a:effectLst/>
                        </a:rPr>
                        <a:t>236</a:t>
                      </a:r>
                      <a:endParaRPr lang="en-US" sz="16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marL="0" marR="0" algn="l" defTabSz="914400" rtl="0" eaLnBrk="1" latinLnBrk="0" hangingPunct="1">
                        <a:spcBef>
                          <a:spcPts val="0"/>
                        </a:spcBef>
                        <a:spcAft>
                          <a:spcPts val="0"/>
                        </a:spcAft>
                      </a:pPr>
                      <a:r>
                        <a:rPr lang="en-US" sz="1600" b="1" kern="1200" dirty="0">
                          <a:solidFill>
                            <a:schemeClr val="lt1"/>
                          </a:solidFill>
                          <a:effectLst/>
                          <a:latin typeface="+mn-lt"/>
                          <a:ea typeface="+mn-ea"/>
                          <a:cs typeface="+mn-cs"/>
                        </a:rPr>
                        <a:t>  Dissipation</a:t>
                      </a:r>
                    </a:p>
                  </a:txBody>
                  <a:tcPr marL="68580" marR="68580" marT="0" marB="0" anchor="b">
                    <a:solidFill>
                      <a:schemeClr val="accent1"/>
                    </a:solidFill>
                  </a:tcPr>
                </a:tc>
                <a:tc>
                  <a:txBody>
                    <a:bodyPr/>
                    <a:lstStyle/>
                    <a:p>
                      <a:pPr marL="0" marR="0" algn="ctr">
                        <a:spcBef>
                          <a:spcPts val="0"/>
                        </a:spcBef>
                        <a:spcAft>
                          <a:spcPts val="0"/>
                        </a:spcAft>
                      </a:pPr>
                      <a:r>
                        <a:rPr lang="en-US" sz="1600">
                          <a:effectLst/>
                        </a:rPr>
                        <a:t>0</a:t>
                      </a:r>
                      <a:endParaRPr lang="en-US" sz="16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marL="0" marR="0" algn="ctr">
                        <a:spcBef>
                          <a:spcPts val="0"/>
                        </a:spcBef>
                        <a:spcAft>
                          <a:spcPts val="0"/>
                        </a:spcAft>
                      </a:pPr>
                      <a:r>
                        <a:rPr lang="en-US" sz="1600">
                          <a:effectLst/>
                        </a:rPr>
                        <a:t>0</a:t>
                      </a:r>
                      <a:endParaRPr lang="en-US" sz="1600">
                        <a:effectLst/>
                        <a:latin typeface="Times New Roman" panose="02020603050405020304" pitchFamily="18" charset="0"/>
                        <a:ea typeface="Times New Roman" panose="02020603050405020304" pitchFamily="18" charset="0"/>
                      </a:endParaRPr>
                    </a:p>
                  </a:txBody>
                  <a:tcPr marL="68580" marR="68580" marT="0" marB="0" anchor="b"/>
                </a:tc>
                <a:extLst>
                  <a:ext uri="{0D108BD9-81ED-4DB2-BD59-A6C34878D82A}">
                    <a16:rowId xmlns:a16="http://schemas.microsoft.com/office/drawing/2014/main" val="2902670007"/>
                  </a:ext>
                </a:extLst>
              </a:tr>
              <a:tr h="71755">
                <a:tc>
                  <a:txBody>
                    <a:bodyPr/>
                    <a:lstStyle/>
                    <a:p>
                      <a:pPr marL="0" marR="0" algn="l">
                        <a:spcBef>
                          <a:spcPts val="0"/>
                        </a:spcBef>
                        <a:spcAft>
                          <a:spcPts val="0"/>
                        </a:spcAft>
                      </a:pPr>
                      <a:r>
                        <a:rPr lang="en-US" sz="1600">
                          <a:effectLst/>
                        </a:rPr>
                        <a:t>  To Structure</a:t>
                      </a:r>
                      <a:endParaRPr lang="en-US" sz="16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marL="0" marR="0" algn="ctr">
                        <a:spcBef>
                          <a:spcPts val="0"/>
                        </a:spcBef>
                        <a:spcAft>
                          <a:spcPts val="0"/>
                        </a:spcAft>
                      </a:pPr>
                      <a:r>
                        <a:rPr lang="en-US" sz="1600" dirty="0">
                          <a:effectLst/>
                        </a:rPr>
                        <a:t>10.1</a:t>
                      </a:r>
                      <a:endParaRPr lang="en-US" sz="1600" dirty="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marL="0" marR="0" algn="ctr">
                        <a:spcBef>
                          <a:spcPts val="0"/>
                        </a:spcBef>
                        <a:spcAft>
                          <a:spcPts val="0"/>
                        </a:spcAft>
                      </a:pPr>
                      <a:r>
                        <a:rPr lang="en-US" sz="1600">
                          <a:effectLst/>
                        </a:rPr>
                        <a:t>-4.2</a:t>
                      </a:r>
                      <a:endParaRPr lang="en-US" sz="16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marL="0" marR="0" algn="l" defTabSz="914400" rtl="0" eaLnBrk="1" latinLnBrk="0" hangingPunct="1">
                        <a:spcBef>
                          <a:spcPts val="0"/>
                        </a:spcBef>
                        <a:spcAft>
                          <a:spcPts val="0"/>
                        </a:spcAft>
                      </a:pPr>
                      <a:r>
                        <a:rPr lang="en-US" sz="1600" b="1" kern="1200" dirty="0">
                          <a:solidFill>
                            <a:schemeClr val="lt1"/>
                          </a:solidFill>
                          <a:effectLst/>
                          <a:latin typeface="+mn-lt"/>
                          <a:ea typeface="+mn-ea"/>
                          <a:cs typeface="+mn-cs"/>
                        </a:rPr>
                        <a:t>  To Structure</a:t>
                      </a:r>
                    </a:p>
                  </a:txBody>
                  <a:tcPr marL="68580" marR="68580" marT="0" marB="0" anchor="b">
                    <a:solidFill>
                      <a:schemeClr val="accent1"/>
                    </a:solidFill>
                  </a:tcPr>
                </a:tc>
                <a:tc>
                  <a:txBody>
                    <a:bodyPr/>
                    <a:lstStyle/>
                    <a:p>
                      <a:pPr marL="0" marR="0" algn="ctr">
                        <a:spcBef>
                          <a:spcPts val="0"/>
                        </a:spcBef>
                        <a:spcAft>
                          <a:spcPts val="0"/>
                        </a:spcAft>
                      </a:pPr>
                      <a:r>
                        <a:rPr lang="en-US" sz="1600">
                          <a:effectLst/>
                        </a:rPr>
                        <a:t>-12.5</a:t>
                      </a:r>
                      <a:endParaRPr lang="en-US" sz="16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marL="0" marR="0" algn="ctr">
                        <a:spcBef>
                          <a:spcPts val="0"/>
                        </a:spcBef>
                        <a:spcAft>
                          <a:spcPts val="0"/>
                        </a:spcAft>
                      </a:pPr>
                      <a:r>
                        <a:rPr lang="en-US" sz="1600">
                          <a:effectLst/>
                        </a:rPr>
                        <a:t>-15.8</a:t>
                      </a:r>
                      <a:endParaRPr lang="en-US" sz="1600">
                        <a:effectLst/>
                        <a:latin typeface="Times New Roman" panose="02020603050405020304" pitchFamily="18" charset="0"/>
                        <a:ea typeface="Times New Roman" panose="02020603050405020304" pitchFamily="18" charset="0"/>
                      </a:endParaRPr>
                    </a:p>
                  </a:txBody>
                  <a:tcPr marL="68580" marR="68580" marT="0" marB="0" anchor="b"/>
                </a:tc>
                <a:extLst>
                  <a:ext uri="{0D108BD9-81ED-4DB2-BD59-A6C34878D82A}">
                    <a16:rowId xmlns:a16="http://schemas.microsoft.com/office/drawing/2014/main" val="2606394651"/>
                  </a:ext>
                </a:extLst>
              </a:tr>
              <a:tr h="44450">
                <a:tc>
                  <a:txBody>
                    <a:bodyPr/>
                    <a:lstStyle/>
                    <a:p>
                      <a:pPr marL="0" marR="0" algn="l">
                        <a:spcBef>
                          <a:spcPts val="0"/>
                        </a:spcBef>
                        <a:spcAft>
                          <a:spcPts val="0"/>
                        </a:spcAft>
                      </a:pPr>
                      <a:r>
                        <a:rPr lang="en-US" sz="1600">
                          <a:effectLst/>
                        </a:rPr>
                        <a:t>  To Space</a:t>
                      </a:r>
                      <a:endParaRPr lang="en-US" sz="16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marL="0" marR="0" algn="ctr">
                        <a:spcBef>
                          <a:spcPts val="0"/>
                        </a:spcBef>
                        <a:spcAft>
                          <a:spcPts val="0"/>
                        </a:spcAft>
                      </a:pPr>
                      <a:r>
                        <a:rPr lang="en-US" sz="1600" dirty="0">
                          <a:effectLst/>
                        </a:rPr>
                        <a:t>307</a:t>
                      </a:r>
                      <a:endParaRPr lang="en-US" sz="1600" dirty="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marL="0" marR="0" algn="ctr">
                        <a:spcBef>
                          <a:spcPts val="0"/>
                        </a:spcBef>
                        <a:spcAft>
                          <a:spcPts val="0"/>
                        </a:spcAft>
                      </a:pPr>
                      <a:r>
                        <a:rPr lang="en-US" sz="1600">
                          <a:effectLst/>
                        </a:rPr>
                        <a:t>317.8</a:t>
                      </a:r>
                      <a:endParaRPr lang="en-US" sz="16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marL="0" marR="0" algn="l" defTabSz="914400" rtl="0" eaLnBrk="1" latinLnBrk="0" hangingPunct="1">
                        <a:spcBef>
                          <a:spcPts val="0"/>
                        </a:spcBef>
                        <a:spcAft>
                          <a:spcPts val="0"/>
                        </a:spcAft>
                      </a:pPr>
                      <a:r>
                        <a:rPr lang="en-US" sz="1600" b="1" kern="1200" dirty="0">
                          <a:solidFill>
                            <a:schemeClr val="lt1"/>
                          </a:solidFill>
                          <a:effectLst/>
                          <a:latin typeface="+mn-lt"/>
                          <a:ea typeface="+mn-ea"/>
                          <a:cs typeface="+mn-cs"/>
                        </a:rPr>
                        <a:t>  To Space</a:t>
                      </a:r>
                    </a:p>
                  </a:txBody>
                  <a:tcPr marL="68580" marR="68580" marT="0" marB="0" anchor="b">
                    <a:solidFill>
                      <a:schemeClr val="accent1"/>
                    </a:solidFill>
                  </a:tcPr>
                </a:tc>
                <a:tc>
                  <a:txBody>
                    <a:bodyPr/>
                    <a:lstStyle/>
                    <a:p>
                      <a:pPr marL="0" marR="0" algn="ctr">
                        <a:spcBef>
                          <a:spcPts val="0"/>
                        </a:spcBef>
                        <a:spcAft>
                          <a:spcPts val="0"/>
                        </a:spcAft>
                      </a:pPr>
                      <a:r>
                        <a:rPr lang="en-US" sz="1600">
                          <a:effectLst/>
                        </a:rPr>
                        <a:t>1.5</a:t>
                      </a:r>
                      <a:endParaRPr lang="en-US" sz="16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marL="0" marR="0" algn="ctr">
                        <a:spcBef>
                          <a:spcPts val="0"/>
                        </a:spcBef>
                        <a:spcAft>
                          <a:spcPts val="0"/>
                        </a:spcAft>
                      </a:pPr>
                      <a:r>
                        <a:rPr lang="en-US" sz="1600">
                          <a:effectLst/>
                        </a:rPr>
                        <a:t>27</a:t>
                      </a:r>
                      <a:endParaRPr lang="en-US" sz="1600">
                        <a:effectLst/>
                        <a:latin typeface="Times New Roman" panose="02020603050405020304" pitchFamily="18" charset="0"/>
                        <a:ea typeface="Times New Roman" panose="02020603050405020304" pitchFamily="18" charset="0"/>
                      </a:endParaRPr>
                    </a:p>
                  </a:txBody>
                  <a:tcPr marL="68580" marR="68580" marT="0" marB="0" anchor="b"/>
                </a:tc>
                <a:extLst>
                  <a:ext uri="{0D108BD9-81ED-4DB2-BD59-A6C34878D82A}">
                    <a16:rowId xmlns:a16="http://schemas.microsoft.com/office/drawing/2014/main" val="1509670675"/>
                  </a:ext>
                </a:extLst>
              </a:tr>
              <a:tr h="44450">
                <a:tc>
                  <a:txBody>
                    <a:bodyPr/>
                    <a:lstStyle/>
                    <a:p>
                      <a:pPr marL="0" marR="0" algn="l">
                        <a:spcBef>
                          <a:spcPts val="0"/>
                        </a:spcBef>
                        <a:spcAft>
                          <a:spcPts val="0"/>
                        </a:spcAft>
                      </a:pPr>
                      <a:r>
                        <a:rPr lang="en-US" sz="1600">
                          <a:effectLst/>
                        </a:rPr>
                        <a:t>  To Deck2</a:t>
                      </a:r>
                      <a:endParaRPr lang="en-US" sz="16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marL="0" marR="0" algn="ctr">
                        <a:spcBef>
                          <a:spcPts val="0"/>
                        </a:spcBef>
                        <a:spcAft>
                          <a:spcPts val="0"/>
                        </a:spcAft>
                      </a:pPr>
                      <a:r>
                        <a:rPr lang="en-US" sz="1600" dirty="0">
                          <a:effectLst/>
                        </a:rPr>
                        <a:t>-11.6</a:t>
                      </a:r>
                      <a:endParaRPr lang="en-US" sz="1600" dirty="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marL="0" marR="0" algn="ctr">
                        <a:spcBef>
                          <a:spcPts val="0"/>
                        </a:spcBef>
                        <a:spcAft>
                          <a:spcPts val="0"/>
                        </a:spcAft>
                      </a:pPr>
                      <a:r>
                        <a:rPr lang="en-US" sz="1600">
                          <a:effectLst/>
                        </a:rPr>
                        <a:t>-17.7</a:t>
                      </a:r>
                      <a:endParaRPr lang="en-US" sz="16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marL="0" marR="0" algn="l" defTabSz="914400" rtl="0" eaLnBrk="1" latinLnBrk="0" hangingPunct="1">
                        <a:spcBef>
                          <a:spcPts val="0"/>
                        </a:spcBef>
                        <a:spcAft>
                          <a:spcPts val="0"/>
                        </a:spcAft>
                      </a:pPr>
                      <a:r>
                        <a:rPr lang="en-US" sz="1600" b="1" kern="1200" dirty="0">
                          <a:solidFill>
                            <a:schemeClr val="lt1"/>
                          </a:solidFill>
                          <a:effectLst/>
                          <a:latin typeface="+mn-lt"/>
                          <a:ea typeface="+mn-ea"/>
                          <a:cs typeface="+mn-cs"/>
                        </a:rPr>
                        <a:t>  To Insulation</a:t>
                      </a:r>
                    </a:p>
                  </a:txBody>
                  <a:tcPr marL="68580" marR="68580" marT="0" marB="0" anchor="b">
                    <a:solidFill>
                      <a:schemeClr val="accent1"/>
                    </a:solidFill>
                  </a:tcPr>
                </a:tc>
                <a:tc>
                  <a:txBody>
                    <a:bodyPr/>
                    <a:lstStyle/>
                    <a:p>
                      <a:pPr marL="0" marR="0" algn="ctr">
                        <a:spcBef>
                          <a:spcPts val="0"/>
                        </a:spcBef>
                        <a:spcAft>
                          <a:spcPts val="0"/>
                        </a:spcAft>
                      </a:pPr>
                      <a:r>
                        <a:rPr lang="en-US" sz="1600">
                          <a:effectLst/>
                        </a:rPr>
                        <a:t>18.9</a:t>
                      </a:r>
                      <a:endParaRPr lang="en-US" sz="16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marL="0" marR="0" algn="ctr">
                        <a:spcBef>
                          <a:spcPts val="0"/>
                        </a:spcBef>
                        <a:spcAft>
                          <a:spcPts val="0"/>
                        </a:spcAft>
                      </a:pPr>
                      <a:r>
                        <a:rPr lang="en-US" sz="1600">
                          <a:effectLst/>
                        </a:rPr>
                        <a:t>0</a:t>
                      </a:r>
                      <a:endParaRPr lang="en-US" sz="1600">
                        <a:effectLst/>
                        <a:latin typeface="Times New Roman" panose="02020603050405020304" pitchFamily="18" charset="0"/>
                        <a:ea typeface="Times New Roman" panose="02020603050405020304" pitchFamily="18" charset="0"/>
                      </a:endParaRPr>
                    </a:p>
                  </a:txBody>
                  <a:tcPr marL="68580" marR="68580" marT="0" marB="0" anchor="b"/>
                </a:tc>
                <a:extLst>
                  <a:ext uri="{0D108BD9-81ED-4DB2-BD59-A6C34878D82A}">
                    <a16:rowId xmlns:a16="http://schemas.microsoft.com/office/drawing/2014/main" val="4013410252"/>
                  </a:ext>
                </a:extLst>
              </a:tr>
              <a:tr h="48895">
                <a:tc>
                  <a:txBody>
                    <a:bodyPr/>
                    <a:lstStyle/>
                    <a:p>
                      <a:pPr marL="0" marR="0" algn="l">
                        <a:spcBef>
                          <a:spcPts val="0"/>
                        </a:spcBef>
                        <a:spcAft>
                          <a:spcPts val="0"/>
                        </a:spcAft>
                      </a:pPr>
                      <a:r>
                        <a:rPr lang="en-US" sz="1600">
                          <a:effectLst/>
                        </a:rPr>
                        <a:t>Deck2</a:t>
                      </a:r>
                      <a:endParaRPr lang="en-US" sz="16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endParaRPr lang="en-US" sz="1600" dirty="0">
                        <a:effectLst/>
                        <a:latin typeface="Times New Roman" panose="02020603050405020304" pitchFamily="18" charset="0"/>
                      </a:endParaRPr>
                    </a:p>
                  </a:txBody>
                  <a:tcPr marL="68580" marR="68580" marT="0" marB="0" anchor="b"/>
                </a:tc>
                <a:tc>
                  <a:txBody>
                    <a:bodyPr/>
                    <a:lstStyle/>
                    <a:p>
                      <a:endParaRPr lang="en-US" sz="1600">
                        <a:effectLst/>
                        <a:latin typeface="Times New Roman" panose="02020603050405020304" pitchFamily="18" charset="0"/>
                      </a:endParaRPr>
                    </a:p>
                  </a:txBody>
                  <a:tcPr marL="68580" marR="68580" marT="0" marB="0" anchor="b"/>
                </a:tc>
                <a:tc>
                  <a:txBody>
                    <a:bodyPr/>
                    <a:lstStyle/>
                    <a:p>
                      <a:pPr marL="0" marR="0" algn="l" defTabSz="914400" rtl="0" eaLnBrk="1" latinLnBrk="0" hangingPunct="1">
                        <a:spcBef>
                          <a:spcPts val="0"/>
                        </a:spcBef>
                        <a:spcAft>
                          <a:spcPts val="0"/>
                        </a:spcAft>
                      </a:pPr>
                      <a:endParaRPr lang="en-US" sz="1600" b="1" kern="1200" dirty="0">
                        <a:solidFill>
                          <a:schemeClr val="lt1"/>
                        </a:solidFill>
                        <a:effectLst/>
                        <a:latin typeface="+mn-lt"/>
                        <a:ea typeface="+mn-ea"/>
                        <a:cs typeface="+mn-cs"/>
                      </a:endParaRPr>
                    </a:p>
                  </a:txBody>
                  <a:tcPr marL="68580" marR="68580" marT="0" marB="0" anchor="b">
                    <a:solidFill>
                      <a:schemeClr val="accent1"/>
                    </a:solidFill>
                  </a:tcPr>
                </a:tc>
                <a:tc>
                  <a:txBody>
                    <a:bodyPr/>
                    <a:lstStyle/>
                    <a:p>
                      <a:endParaRPr lang="en-US" sz="1600">
                        <a:effectLst/>
                        <a:latin typeface="Times New Roman" panose="02020603050405020304" pitchFamily="18" charset="0"/>
                      </a:endParaRPr>
                    </a:p>
                  </a:txBody>
                  <a:tcPr marL="68580" marR="68580" marT="0" marB="0" anchor="b"/>
                </a:tc>
                <a:tc>
                  <a:txBody>
                    <a:bodyPr/>
                    <a:lstStyle/>
                    <a:p>
                      <a:endParaRPr lang="en-US" sz="1600">
                        <a:effectLst/>
                        <a:latin typeface="Times New Roman" panose="02020603050405020304" pitchFamily="18" charset="0"/>
                      </a:endParaRPr>
                    </a:p>
                  </a:txBody>
                  <a:tcPr marL="68580" marR="68580" marT="0" marB="0" anchor="b"/>
                </a:tc>
                <a:extLst>
                  <a:ext uri="{0D108BD9-81ED-4DB2-BD59-A6C34878D82A}">
                    <a16:rowId xmlns:a16="http://schemas.microsoft.com/office/drawing/2014/main" val="2046743191"/>
                  </a:ext>
                </a:extLst>
              </a:tr>
              <a:tr h="44450">
                <a:tc>
                  <a:txBody>
                    <a:bodyPr/>
                    <a:lstStyle/>
                    <a:p>
                      <a:pPr marL="0" marR="0" algn="l">
                        <a:spcBef>
                          <a:spcPts val="0"/>
                        </a:spcBef>
                        <a:spcAft>
                          <a:spcPts val="0"/>
                        </a:spcAft>
                      </a:pPr>
                      <a:r>
                        <a:rPr lang="en-US" sz="1600">
                          <a:effectLst/>
                        </a:rPr>
                        <a:t>  Environment</a:t>
                      </a:r>
                      <a:endParaRPr lang="en-US" sz="16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marL="0" marR="0" algn="ctr">
                        <a:spcBef>
                          <a:spcPts val="0"/>
                        </a:spcBef>
                        <a:spcAft>
                          <a:spcPts val="0"/>
                        </a:spcAft>
                      </a:pPr>
                      <a:r>
                        <a:rPr lang="en-US" sz="1600" dirty="0">
                          <a:effectLst/>
                        </a:rPr>
                        <a:t>4</a:t>
                      </a:r>
                      <a:endParaRPr lang="en-US" sz="1600" dirty="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marL="0" marR="0" algn="ctr">
                        <a:spcBef>
                          <a:spcPts val="0"/>
                        </a:spcBef>
                        <a:spcAft>
                          <a:spcPts val="0"/>
                        </a:spcAft>
                      </a:pPr>
                      <a:r>
                        <a:rPr lang="en-US" sz="1600">
                          <a:effectLst/>
                        </a:rPr>
                        <a:t>4</a:t>
                      </a:r>
                      <a:endParaRPr lang="en-US" sz="16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marL="0" marR="0" algn="l" defTabSz="914400" rtl="0" eaLnBrk="1" latinLnBrk="0" hangingPunct="1">
                        <a:spcBef>
                          <a:spcPts val="0"/>
                        </a:spcBef>
                        <a:spcAft>
                          <a:spcPts val="0"/>
                        </a:spcAft>
                      </a:pPr>
                      <a:endParaRPr lang="en-US" sz="1600" b="1" kern="1200" dirty="0">
                        <a:solidFill>
                          <a:schemeClr val="lt1"/>
                        </a:solidFill>
                        <a:effectLst/>
                        <a:latin typeface="+mn-lt"/>
                        <a:ea typeface="+mn-ea"/>
                        <a:cs typeface="+mn-cs"/>
                      </a:endParaRPr>
                    </a:p>
                  </a:txBody>
                  <a:tcPr marL="68580" marR="68580" marT="0" marB="0" anchor="b">
                    <a:solidFill>
                      <a:schemeClr val="accent1"/>
                    </a:solidFill>
                  </a:tcPr>
                </a:tc>
                <a:tc>
                  <a:txBody>
                    <a:bodyPr/>
                    <a:lstStyle/>
                    <a:p>
                      <a:endParaRPr lang="en-US" sz="1600">
                        <a:effectLst/>
                        <a:latin typeface="Times New Roman" panose="02020603050405020304" pitchFamily="18" charset="0"/>
                      </a:endParaRPr>
                    </a:p>
                  </a:txBody>
                  <a:tcPr marL="68580" marR="68580" marT="0" marB="0" anchor="b"/>
                </a:tc>
                <a:tc>
                  <a:txBody>
                    <a:bodyPr/>
                    <a:lstStyle/>
                    <a:p>
                      <a:endParaRPr lang="en-US" sz="1600">
                        <a:effectLst/>
                        <a:latin typeface="Times New Roman" panose="02020603050405020304" pitchFamily="18" charset="0"/>
                      </a:endParaRPr>
                    </a:p>
                  </a:txBody>
                  <a:tcPr marL="68580" marR="68580" marT="0" marB="0" anchor="b"/>
                </a:tc>
                <a:extLst>
                  <a:ext uri="{0D108BD9-81ED-4DB2-BD59-A6C34878D82A}">
                    <a16:rowId xmlns:a16="http://schemas.microsoft.com/office/drawing/2014/main" val="3503393517"/>
                  </a:ext>
                </a:extLst>
              </a:tr>
              <a:tr h="44450">
                <a:tc>
                  <a:txBody>
                    <a:bodyPr/>
                    <a:lstStyle/>
                    <a:p>
                      <a:pPr marL="0" marR="0" algn="l">
                        <a:spcBef>
                          <a:spcPts val="0"/>
                        </a:spcBef>
                        <a:spcAft>
                          <a:spcPts val="0"/>
                        </a:spcAft>
                      </a:pPr>
                      <a:r>
                        <a:rPr lang="en-US" sz="1600" dirty="0">
                          <a:effectLst/>
                        </a:rPr>
                        <a:t>  Dissipation</a:t>
                      </a:r>
                      <a:endParaRPr lang="en-US" sz="1600" dirty="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marL="0" marR="0" algn="ctr">
                        <a:spcBef>
                          <a:spcPts val="0"/>
                        </a:spcBef>
                        <a:spcAft>
                          <a:spcPts val="0"/>
                        </a:spcAft>
                      </a:pPr>
                      <a:r>
                        <a:rPr lang="en-US" sz="1600">
                          <a:effectLst/>
                        </a:rPr>
                        <a:t>88</a:t>
                      </a:r>
                      <a:endParaRPr lang="en-US" sz="16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marL="0" marR="0" algn="ctr">
                        <a:spcBef>
                          <a:spcPts val="0"/>
                        </a:spcBef>
                        <a:spcAft>
                          <a:spcPts val="0"/>
                        </a:spcAft>
                      </a:pPr>
                      <a:r>
                        <a:rPr lang="en-US" sz="1600">
                          <a:effectLst/>
                        </a:rPr>
                        <a:t>88</a:t>
                      </a:r>
                      <a:endParaRPr lang="en-US" sz="16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marL="0" marR="0" algn="l" defTabSz="914400" rtl="0" eaLnBrk="1" latinLnBrk="0" hangingPunct="1">
                        <a:spcBef>
                          <a:spcPts val="0"/>
                        </a:spcBef>
                        <a:spcAft>
                          <a:spcPts val="0"/>
                        </a:spcAft>
                      </a:pPr>
                      <a:endParaRPr lang="en-US" sz="1600" b="1" kern="1200" dirty="0">
                        <a:solidFill>
                          <a:schemeClr val="lt1"/>
                        </a:solidFill>
                        <a:effectLst/>
                        <a:latin typeface="+mn-lt"/>
                        <a:ea typeface="+mn-ea"/>
                        <a:cs typeface="+mn-cs"/>
                      </a:endParaRPr>
                    </a:p>
                  </a:txBody>
                  <a:tcPr marL="68580" marR="68580" marT="0" marB="0" anchor="b">
                    <a:solidFill>
                      <a:schemeClr val="accent1"/>
                    </a:solidFill>
                  </a:tcPr>
                </a:tc>
                <a:tc>
                  <a:txBody>
                    <a:bodyPr/>
                    <a:lstStyle/>
                    <a:p>
                      <a:endParaRPr lang="en-US" sz="1600">
                        <a:effectLst/>
                        <a:latin typeface="Times New Roman" panose="02020603050405020304" pitchFamily="18" charset="0"/>
                      </a:endParaRPr>
                    </a:p>
                  </a:txBody>
                  <a:tcPr marL="68580" marR="68580" marT="0" marB="0" anchor="b"/>
                </a:tc>
                <a:tc>
                  <a:txBody>
                    <a:bodyPr/>
                    <a:lstStyle/>
                    <a:p>
                      <a:endParaRPr lang="en-US" sz="1600">
                        <a:effectLst/>
                        <a:latin typeface="Times New Roman" panose="02020603050405020304" pitchFamily="18" charset="0"/>
                      </a:endParaRPr>
                    </a:p>
                  </a:txBody>
                  <a:tcPr marL="68580" marR="68580" marT="0" marB="0" anchor="b"/>
                </a:tc>
                <a:extLst>
                  <a:ext uri="{0D108BD9-81ED-4DB2-BD59-A6C34878D82A}">
                    <a16:rowId xmlns:a16="http://schemas.microsoft.com/office/drawing/2014/main" val="159347300"/>
                  </a:ext>
                </a:extLst>
              </a:tr>
              <a:tr h="88900">
                <a:tc>
                  <a:txBody>
                    <a:bodyPr/>
                    <a:lstStyle/>
                    <a:p>
                      <a:pPr marL="0" marR="0" algn="l">
                        <a:spcBef>
                          <a:spcPts val="0"/>
                        </a:spcBef>
                        <a:spcAft>
                          <a:spcPts val="0"/>
                        </a:spcAft>
                      </a:pPr>
                      <a:r>
                        <a:rPr lang="en-US" sz="1600" dirty="0">
                          <a:effectLst/>
                        </a:rPr>
                        <a:t>  To Structure</a:t>
                      </a:r>
                      <a:endParaRPr lang="en-US" sz="1600" dirty="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marL="0" marR="0" algn="ctr">
                        <a:spcBef>
                          <a:spcPts val="0"/>
                        </a:spcBef>
                        <a:spcAft>
                          <a:spcPts val="0"/>
                        </a:spcAft>
                      </a:pPr>
                      <a:r>
                        <a:rPr lang="en-US" sz="1600">
                          <a:effectLst/>
                        </a:rPr>
                        <a:t>57.6</a:t>
                      </a:r>
                      <a:endParaRPr lang="en-US" sz="16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marL="0" marR="0" algn="ctr">
                        <a:spcBef>
                          <a:spcPts val="0"/>
                        </a:spcBef>
                        <a:spcAft>
                          <a:spcPts val="0"/>
                        </a:spcAft>
                      </a:pPr>
                      <a:r>
                        <a:rPr lang="en-US" sz="1600">
                          <a:effectLst/>
                        </a:rPr>
                        <a:t>64.6</a:t>
                      </a:r>
                      <a:endParaRPr lang="en-US" sz="16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marL="0" marR="0" algn="l" defTabSz="914400" rtl="0" eaLnBrk="1" latinLnBrk="0" hangingPunct="1">
                        <a:spcBef>
                          <a:spcPts val="0"/>
                        </a:spcBef>
                        <a:spcAft>
                          <a:spcPts val="0"/>
                        </a:spcAft>
                      </a:pPr>
                      <a:endParaRPr lang="en-US" sz="1600" b="1" kern="1200" dirty="0">
                        <a:solidFill>
                          <a:schemeClr val="lt1"/>
                        </a:solidFill>
                        <a:effectLst/>
                        <a:latin typeface="+mn-lt"/>
                        <a:ea typeface="+mn-ea"/>
                        <a:cs typeface="+mn-cs"/>
                      </a:endParaRPr>
                    </a:p>
                  </a:txBody>
                  <a:tcPr marL="68580" marR="68580" marT="0" marB="0" anchor="b">
                    <a:solidFill>
                      <a:schemeClr val="accent1"/>
                    </a:solidFill>
                  </a:tcPr>
                </a:tc>
                <a:tc>
                  <a:txBody>
                    <a:bodyPr/>
                    <a:lstStyle/>
                    <a:p>
                      <a:endParaRPr lang="en-US" sz="1600">
                        <a:effectLst/>
                        <a:latin typeface="Times New Roman" panose="02020603050405020304" pitchFamily="18" charset="0"/>
                      </a:endParaRPr>
                    </a:p>
                  </a:txBody>
                  <a:tcPr marL="68580" marR="68580" marT="0" marB="0" anchor="b"/>
                </a:tc>
                <a:tc>
                  <a:txBody>
                    <a:bodyPr/>
                    <a:lstStyle/>
                    <a:p>
                      <a:endParaRPr lang="en-US" sz="1600">
                        <a:effectLst/>
                        <a:latin typeface="Times New Roman" panose="02020603050405020304" pitchFamily="18" charset="0"/>
                      </a:endParaRPr>
                    </a:p>
                  </a:txBody>
                  <a:tcPr marL="68580" marR="68580" marT="0" marB="0" anchor="b"/>
                </a:tc>
                <a:extLst>
                  <a:ext uri="{0D108BD9-81ED-4DB2-BD59-A6C34878D82A}">
                    <a16:rowId xmlns:a16="http://schemas.microsoft.com/office/drawing/2014/main" val="3654234318"/>
                  </a:ext>
                </a:extLst>
              </a:tr>
              <a:tr h="44450">
                <a:tc>
                  <a:txBody>
                    <a:bodyPr/>
                    <a:lstStyle/>
                    <a:p>
                      <a:pPr marL="0" marR="0" algn="l">
                        <a:spcBef>
                          <a:spcPts val="0"/>
                        </a:spcBef>
                        <a:spcAft>
                          <a:spcPts val="0"/>
                        </a:spcAft>
                      </a:pPr>
                      <a:r>
                        <a:rPr lang="en-US" sz="1600" dirty="0">
                          <a:effectLst/>
                        </a:rPr>
                        <a:t>  To Space</a:t>
                      </a:r>
                      <a:endParaRPr lang="en-US" sz="1600" dirty="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marL="0" marR="0" algn="ctr">
                        <a:spcBef>
                          <a:spcPts val="0"/>
                        </a:spcBef>
                        <a:spcAft>
                          <a:spcPts val="0"/>
                        </a:spcAft>
                      </a:pPr>
                      <a:r>
                        <a:rPr lang="en-US" sz="1600">
                          <a:effectLst/>
                        </a:rPr>
                        <a:t>6.8</a:t>
                      </a:r>
                      <a:endParaRPr lang="en-US" sz="16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marL="0" marR="0" algn="ctr">
                        <a:spcBef>
                          <a:spcPts val="0"/>
                        </a:spcBef>
                        <a:spcAft>
                          <a:spcPts val="0"/>
                        </a:spcAft>
                      </a:pPr>
                      <a:r>
                        <a:rPr lang="en-US" sz="1600">
                          <a:effectLst/>
                        </a:rPr>
                        <a:t>7</a:t>
                      </a:r>
                      <a:endParaRPr lang="en-US" sz="16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marL="0" marR="0" algn="l" defTabSz="914400" rtl="0" eaLnBrk="1" latinLnBrk="0" hangingPunct="1">
                        <a:spcBef>
                          <a:spcPts val="0"/>
                        </a:spcBef>
                        <a:spcAft>
                          <a:spcPts val="0"/>
                        </a:spcAft>
                      </a:pPr>
                      <a:endParaRPr lang="en-US" sz="1600" b="1" kern="1200" dirty="0">
                        <a:solidFill>
                          <a:schemeClr val="lt1"/>
                        </a:solidFill>
                        <a:effectLst/>
                        <a:latin typeface="+mn-lt"/>
                        <a:ea typeface="+mn-ea"/>
                        <a:cs typeface="+mn-cs"/>
                      </a:endParaRPr>
                    </a:p>
                  </a:txBody>
                  <a:tcPr marL="68580" marR="68580" marT="0" marB="0" anchor="b">
                    <a:solidFill>
                      <a:schemeClr val="accent1"/>
                    </a:solidFill>
                  </a:tcPr>
                </a:tc>
                <a:tc>
                  <a:txBody>
                    <a:bodyPr/>
                    <a:lstStyle/>
                    <a:p>
                      <a:endParaRPr lang="en-US" sz="1600">
                        <a:effectLst/>
                        <a:latin typeface="Times New Roman" panose="02020603050405020304" pitchFamily="18" charset="0"/>
                      </a:endParaRPr>
                    </a:p>
                  </a:txBody>
                  <a:tcPr marL="68580" marR="68580" marT="0" marB="0" anchor="b"/>
                </a:tc>
                <a:tc>
                  <a:txBody>
                    <a:bodyPr/>
                    <a:lstStyle/>
                    <a:p>
                      <a:endParaRPr lang="en-US" sz="1600">
                        <a:effectLst/>
                        <a:latin typeface="Times New Roman" panose="02020603050405020304" pitchFamily="18" charset="0"/>
                      </a:endParaRPr>
                    </a:p>
                  </a:txBody>
                  <a:tcPr marL="68580" marR="68580" marT="0" marB="0" anchor="b"/>
                </a:tc>
                <a:extLst>
                  <a:ext uri="{0D108BD9-81ED-4DB2-BD59-A6C34878D82A}">
                    <a16:rowId xmlns:a16="http://schemas.microsoft.com/office/drawing/2014/main" val="2991264327"/>
                  </a:ext>
                </a:extLst>
              </a:tr>
              <a:tr h="44450">
                <a:tc>
                  <a:txBody>
                    <a:bodyPr/>
                    <a:lstStyle/>
                    <a:p>
                      <a:pPr marL="0" marR="0" algn="l">
                        <a:spcBef>
                          <a:spcPts val="0"/>
                        </a:spcBef>
                        <a:spcAft>
                          <a:spcPts val="0"/>
                        </a:spcAft>
                      </a:pPr>
                      <a:r>
                        <a:rPr lang="en-US" sz="1600" dirty="0">
                          <a:effectLst/>
                        </a:rPr>
                        <a:t>  To Deck 1</a:t>
                      </a:r>
                      <a:endParaRPr lang="en-US" sz="1600" dirty="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marL="0" marR="0" algn="ctr">
                        <a:spcBef>
                          <a:spcPts val="0"/>
                        </a:spcBef>
                        <a:spcAft>
                          <a:spcPts val="0"/>
                        </a:spcAft>
                      </a:pPr>
                      <a:r>
                        <a:rPr lang="en-US" sz="1600">
                          <a:effectLst/>
                        </a:rPr>
                        <a:t>11.6</a:t>
                      </a:r>
                      <a:endParaRPr lang="en-US" sz="16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marL="0" marR="0" algn="ctr">
                        <a:spcBef>
                          <a:spcPts val="0"/>
                        </a:spcBef>
                        <a:spcAft>
                          <a:spcPts val="0"/>
                        </a:spcAft>
                      </a:pPr>
                      <a:r>
                        <a:rPr lang="en-US" sz="1600">
                          <a:effectLst/>
                        </a:rPr>
                        <a:t>17.7</a:t>
                      </a:r>
                      <a:endParaRPr lang="en-US" sz="16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marL="0" marR="0" algn="l" defTabSz="914400" rtl="0" eaLnBrk="1" latinLnBrk="0" hangingPunct="1">
                        <a:spcBef>
                          <a:spcPts val="0"/>
                        </a:spcBef>
                        <a:spcAft>
                          <a:spcPts val="0"/>
                        </a:spcAft>
                      </a:pPr>
                      <a:endParaRPr lang="en-US" sz="1600" b="1" kern="1200" dirty="0">
                        <a:solidFill>
                          <a:schemeClr val="lt1"/>
                        </a:solidFill>
                        <a:effectLst/>
                        <a:latin typeface="+mn-lt"/>
                        <a:ea typeface="+mn-ea"/>
                        <a:cs typeface="+mn-cs"/>
                      </a:endParaRPr>
                    </a:p>
                  </a:txBody>
                  <a:tcPr marL="68580" marR="68580" marT="0" marB="0" anchor="b">
                    <a:solidFill>
                      <a:schemeClr val="accent1"/>
                    </a:solidFill>
                  </a:tcPr>
                </a:tc>
                <a:tc>
                  <a:txBody>
                    <a:bodyPr/>
                    <a:lstStyle/>
                    <a:p>
                      <a:endParaRPr lang="en-US" sz="1600">
                        <a:effectLst/>
                        <a:latin typeface="Times New Roman" panose="02020603050405020304" pitchFamily="18" charset="0"/>
                      </a:endParaRPr>
                    </a:p>
                  </a:txBody>
                  <a:tcPr marL="68580" marR="68580" marT="0" marB="0" anchor="b"/>
                </a:tc>
                <a:tc>
                  <a:txBody>
                    <a:bodyPr/>
                    <a:lstStyle/>
                    <a:p>
                      <a:endParaRPr lang="en-US" sz="1600">
                        <a:effectLst/>
                        <a:latin typeface="Times New Roman" panose="02020603050405020304" pitchFamily="18" charset="0"/>
                      </a:endParaRPr>
                    </a:p>
                  </a:txBody>
                  <a:tcPr marL="68580" marR="68580" marT="0" marB="0" anchor="b"/>
                </a:tc>
                <a:extLst>
                  <a:ext uri="{0D108BD9-81ED-4DB2-BD59-A6C34878D82A}">
                    <a16:rowId xmlns:a16="http://schemas.microsoft.com/office/drawing/2014/main" val="2238669477"/>
                  </a:ext>
                </a:extLst>
              </a:tr>
              <a:tr h="44450">
                <a:tc>
                  <a:txBody>
                    <a:bodyPr/>
                    <a:lstStyle/>
                    <a:p>
                      <a:pPr marL="0" marR="0" algn="l">
                        <a:spcBef>
                          <a:spcPts val="0"/>
                        </a:spcBef>
                        <a:spcAft>
                          <a:spcPts val="0"/>
                        </a:spcAft>
                      </a:pPr>
                      <a:r>
                        <a:rPr lang="en-US" sz="1600" dirty="0">
                          <a:effectLst/>
                        </a:rPr>
                        <a:t>  To Deck 3</a:t>
                      </a:r>
                      <a:endParaRPr lang="en-US" sz="1600" dirty="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marL="0" marR="0" algn="ctr">
                        <a:spcBef>
                          <a:spcPts val="0"/>
                        </a:spcBef>
                        <a:spcAft>
                          <a:spcPts val="0"/>
                        </a:spcAft>
                      </a:pPr>
                      <a:r>
                        <a:rPr lang="en-US" sz="1600">
                          <a:effectLst/>
                        </a:rPr>
                        <a:t>9.3</a:t>
                      </a:r>
                      <a:endParaRPr lang="en-US" sz="16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marL="0" marR="0" algn="ctr">
                        <a:spcBef>
                          <a:spcPts val="0"/>
                        </a:spcBef>
                        <a:spcAft>
                          <a:spcPts val="0"/>
                        </a:spcAft>
                      </a:pPr>
                      <a:r>
                        <a:rPr lang="en-US" sz="1600">
                          <a:effectLst/>
                        </a:rPr>
                        <a:t>2.7</a:t>
                      </a:r>
                      <a:endParaRPr lang="en-US" sz="16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marL="0" marR="0" algn="l" defTabSz="914400" rtl="0" eaLnBrk="1" latinLnBrk="0" hangingPunct="1">
                        <a:spcBef>
                          <a:spcPts val="0"/>
                        </a:spcBef>
                        <a:spcAft>
                          <a:spcPts val="0"/>
                        </a:spcAft>
                      </a:pPr>
                      <a:endParaRPr lang="en-US" sz="1600" b="1" kern="1200" dirty="0">
                        <a:solidFill>
                          <a:schemeClr val="lt1"/>
                        </a:solidFill>
                        <a:effectLst/>
                        <a:latin typeface="+mn-lt"/>
                        <a:ea typeface="+mn-ea"/>
                        <a:cs typeface="+mn-cs"/>
                      </a:endParaRPr>
                    </a:p>
                  </a:txBody>
                  <a:tcPr marL="68580" marR="68580" marT="0" marB="0" anchor="b">
                    <a:solidFill>
                      <a:schemeClr val="accent1"/>
                    </a:solidFill>
                  </a:tcPr>
                </a:tc>
                <a:tc>
                  <a:txBody>
                    <a:bodyPr/>
                    <a:lstStyle/>
                    <a:p>
                      <a:endParaRPr lang="en-US" sz="1600">
                        <a:effectLst/>
                        <a:latin typeface="Times New Roman" panose="02020603050405020304" pitchFamily="18" charset="0"/>
                      </a:endParaRPr>
                    </a:p>
                  </a:txBody>
                  <a:tcPr marL="68580" marR="68580" marT="0" marB="0" anchor="b"/>
                </a:tc>
                <a:tc>
                  <a:txBody>
                    <a:bodyPr/>
                    <a:lstStyle/>
                    <a:p>
                      <a:endParaRPr lang="en-US" sz="1600" dirty="0">
                        <a:effectLst/>
                        <a:latin typeface="Times New Roman" panose="02020603050405020304" pitchFamily="18" charset="0"/>
                      </a:endParaRPr>
                    </a:p>
                  </a:txBody>
                  <a:tcPr marL="68580" marR="68580" marT="0" marB="0" anchor="b"/>
                </a:tc>
                <a:extLst>
                  <a:ext uri="{0D108BD9-81ED-4DB2-BD59-A6C34878D82A}">
                    <a16:rowId xmlns:a16="http://schemas.microsoft.com/office/drawing/2014/main" val="1535660959"/>
                  </a:ext>
                </a:extLst>
              </a:tr>
            </a:tbl>
          </a:graphicData>
        </a:graphic>
      </p:graphicFrame>
      <p:sp>
        <p:nvSpPr>
          <p:cNvPr id="5" name="Oval 4">
            <a:extLst>
              <a:ext uri="{FF2B5EF4-FFF2-40B4-BE49-F238E27FC236}">
                <a16:creationId xmlns:a16="http://schemas.microsoft.com/office/drawing/2014/main" id="{12B13598-B570-4EAF-AB61-13EAFC5745EE}"/>
              </a:ext>
            </a:extLst>
          </p:cNvPr>
          <p:cNvSpPr/>
          <p:nvPr/>
        </p:nvSpPr>
        <p:spPr>
          <a:xfrm>
            <a:off x="1828800" y="1371600"/>
            <a:ext cx="1905000" cy="304800"/>
          </a:xfrm>
          <a:prstGeom prst="ellipse">
            <a:avLst/>
          </a:prstGeom>
          <a:no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a:extLst>
              <a:ext uri="{FF2B5EF4-FFF2-40B4-BE49-F238E27FC236}">
                <a16:creationId xmlns:a16="http://schemas.microsoft.com/office/drawing/2014/main" id="{54CC157D-9A7F-4BF9-B823-804144D4D814}"/>
              </a:ext>
            </a:extLst>
          </p:cNvPr>
          <p:cNvSpPr/>
          <p:nvPr/>
        </p:nvSpPr>
        <p:spPr>
          <a:xfrm>
            <a:off x="1828800" y="1876125"/>
            <a:ext cx="1905000" cy="304800"/>
          </a:xfrm>
          <a:prstGeom prst="ellipse">
            <a:avLst/>
          </a:prstGeom>
          <a:no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a:extLst>
              <a:ext uri="{FF2B5EF4-FFF2-40B4-BE49-F238E27FC236}">
                <a16:creationId xmlns:a16="http://schemas.microsoft.com/office/drawing/2014/main" id="{6A58D47A-1BCA-4121-AB50-5CEB5B9467D9}"/>
              </a:ext>
            </a:extLst>
          </p:cNvPr>
          <p:cNvSpPr/>
          <p:nvPr/>
        </p:nvSpPr>
        <p:spPr>
          <a:xfrm>
            <a:off x="1828800" y="3810000"/>
            <a:ext cx="1905000" cy="3048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a:extLst>
              <a:ext uri="{FF2B5EF4-FFF2-40B4-BE49-F238E27FC236}">
                <a16:creationId xmlns:a16="http://schemas.microsoft.com/office/drawing/2014/main" id="{1054DC95-9495-45D3-A2CE-9BFB49A19127}"/>
              </a:ext>
            </a:extLst>
          </p:cNvPr>
          <p:cNvSpPr/>
          <p:nvPr/>
        </p:nvSpPr>
        <p:spPr>
          <a:xfrm>
            <a:off x="5533725" y="1619450"/>
            <a:ext cx="1905000" cy="3048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a:extLst>
              <a:ext uri="{FF2B5EF4-FFF2-40B4-BE49-F238E27FC236}">
                <a16:creationId xmlns:a16="http://schemas.microsoft.com/office/drawing/2014/main" id="{A9AD8054-0836-4938-93CC-079DC56AFA02}"/>
              </a:ext>
            </a:extLst>
          </p:cNvPr>
          <p:cNvSpPr/>
          <p:nvPr/>
        </p:nvSpPr>
        <p:spPr>
          <a:xfrm>
            <a:off x="5496825" y="4304900"/>
            <a:ext cx="1905000" cy="304800"/>
          </a:xfrm>
          <a:prstGeom prst="ellipse">
            <a:avLst/>
          </a:prstGeom>
          <a:no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8BDB5C70-93F2-4936-A4F9-C952868D8A54}"/>
              </a:ext>
            </a:extLst>
          </p:cNvPr>
          <p:cNvSpPr/>
          <p:nvPr/>
        </p:nvSpPr>
        <p:spPr>
          <a:xfrm>
            <a:off x="5486400" y="4572000"/>
            <a:ext cx="1905000" cy="304800"/>
          </a:xfrm>
          <a:prstGeom prst="ellipse">
            <a:avLst/>
          </a:prstGeom>
          <a:no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a:extLst>
              <a:ext uri="{FF2B5EF4-FFF2-40B4-BE49-F238E27FC236}">
                <a16:creationId xmlns:a16="http://schemas.microsoft.com/office/drawing/2014/main" id="{F36DE4E5-E2C0-449C-B088-375EC1DA4B5B}"/>
              </a:ext>
            </a:extLst>
          </p:cNvPr>
          <p:cNvSpPr/>
          <p:nvPr/>
        </p:nvSpPr>
        <p:spPr>
          <a:xfrm>
            <a:off x="1839225" y="5515275"/>
            <a:ext cx="1905000" cy="304800"/>
          </a:xfrm>
          <a:prstGeom prst="ellipse">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FAF69C3C-146D-43B8-8F5F-E83C31BFC48C}"/>
              </a:ext>
            </a:extLst>
          </p:cNvPr>
          <p:cNvSpPr/>
          <p:nvPr/>
        </p:nvSpPr>
        <p:spPr>
          <a:xfrm>
            <a:off x="1885750" y="6010175"/>
            <a:ext cx="1905000" cy="304800"/>
          </a:xfrm>
          <a:prstGeom prst="ellipse">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a:extLst>
              <a:ext uri="{FF2B5EF4-FFF2-40B4-BE49-F238E27FC236}">
                <a16:creationId xmlns:a16="http://schemas.microsoft.com/office/drawing/2014/main" id="{7B258995-CDB0-4F88-B48B-9E1B424750B9}"/>
              </a:ext>
            </a:extLst>
          </p:cNvPr>
          <p:cNvSpPr/>
          <p:nvPr/>
        </p:nvSpPr>
        <p:spPr>
          <a:xfrm>
            <a:off x="1876125" y="6277275"/>
            <a:ext cx="1905000" cy="304800"/>
          </a:xfrm>
          <a:prstGeom prst="ellipse">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a:extLst>
              <a:ext uri="{FF2B5EF4-FFF2-40B4-BE49-F238E27FC236}">
                <a16:creationId xmlns:a16="http://schemas.microsoft.com/office/drawing/2014/main" id="{1FD47C4F-CA7F-412F-8E01-E25976B59453}"/>
              </a:ext>
            </a:extLst>
          </p:cNvPr>
          <p:cNvSpPr txBox="1"/>
          <p:nvPr/>
        </p:nvSpPr>
        <p:spPr>
          <a:xfrm>
            <a:off x="4572000" y="5486400"/>
            <a:ext cx="2514600" cy="923330"/>
          </a:xfrm>
          <a:prstGeom prst="rect">
            <a:avLst/>
          </a:prstGeom>
          <a:solidFill>
            <a:srgbClr val="FFFF99"/>
          </a:solidFill>
          <a:ln w="38100" cmpd="dbl">
            <a:solidFill>
              <a:srgbClr val="C00000"/>
            </a:solidFill>
          </a:ln>
        </p:spPr>
        <p:txBody>
          <a:bodyPr wrap="square" rtlCol="0">
            <a:spAutoFit/>
          </a:bodyPr>
          <a:lstStyle/>
          <a:p>
            <a:pPr algn="ctr"/>
            <a:r>
              <a:rPr lang="en-US" dirty="0">
                <a:solidFill>
                  <a:srgbClr val="C00000"/>
                </a:solidFill>
              </a:rPr>
              <a:t>In Short: no conclusive cause was found for the discrepancies</a:t>
            </a:r>
          </a:p>
        </p:txBody>
      </p:sp>
    </p:spTree>
    <p:extLst>
      <p:ext uri="{BB962C8B-B14F-4D97-AF65-F5344CB8AC3E}">
        <p14:creationId xmlns:p14="http://schemas.microsoft.com/office/powerpoint/2010/main" val="180743275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76200" y="838200"/>
            <a:ext cx="12039600" cy="5715000"/>
          </a:xfrm>
          <a:noFill/>
        </p:spPr>
        <p:txBody>
          <a:bodyPr>
            <a:normAutofit/>
          </a:bodyPr>
          <a:lstStyle/>
          <a:p>
            <a:r>
              <a:rPr lang="en-US" sz="1800" dirty="0"/>
              <a:t>During code development, three obstacles were encountered and their resolution is shared here for the benefit of other potential developers</a:t>
            </a:r>
          </a:p>
          <a:p>
            <a:r>
              <a:rPr lang="en-US" sz="1800" dirty="0"/>
              <a:t>When copying an object, the API includes a </a:t>
            </a:r>
            <a:r>
              <a:rPr lang="en-US" sz="1800" dirty="0" err="1"/>
              <a:t>CopyProperties</a:t>
            </a:r>
            <a:r>
              <a:rPr lang="en-US" sz="1800" dirty="0"/>
              <a:t> method under the Utility namespace.  However, caution is advised when utilizing this as it copies all properties, including the Handle, which is the unique identifier used by AutoCAD to keep track of each object.  The advisable way to make a copy is:</a:t>
            </a:r>
          </a:p>
          <a:p>
            <a:pPr lvl="1"/>
            <a:r>
              <a:rPr lang="en-US" sz="1600" dirty="0"/>
              <a:t>Create a new object of the type to be copied and store its handle</a:t>
            </a:r>
          </a:p>
          <a:p>
            <a:pPr lvl="1"/>
            <a:r>
              <a:rPr lang="en-US" sz="1600" dirty="0"/>
              <a:t>Use the </a:t>
            </a:r>
            <a:r>
              <a:rPr lang="en-US" sz="1600" dirty="0" err="1"/>
              <a:t>CopyProperties</a:t>
            </a:r>
            <a:r>
              <a:rPr lang="en-US" sz="1600" dirty="0"/>
              <a:t> method to make a copy of the base object</a:t>
            </a:r>
          </a:p>
          <a:p>
            <a:pPr lvl="1"/>
            <a:r>
              <a:rPr lang="en-US" sz="1600" dirty="0"/>
              <a:t>Assign the handle from Step 1 to the new instance</a:t>
            </a:r>
          </a:p>
          <a:p>
            <a:pPr lvl="1"/>
            <a:r>
              <a:rPr lang="en-US" sz="1600" dirty="0"/>
              <a:t>Call the Update method of the new instance</a:t>
            </a:r>
          </a:p>
          <a:p>
            <a:pPr lvl="1"/>
            <a:r>
              <a:rPr lang="en-US" sz="1600" dirty="0"/>
              <a:t>Gall the </a:t>
            </a:r>
            <a:r>
              <a:rPr lang="en-US" sz="1600" dirty="0" err="1"/>
              <a:t>Get</a:t>
            </a:r>
            <a:r>
              <a:rPr lang="en-US" sz="1600" i="1" dirty="0" err="1"/>
              <a:t>ObjType</a:t>
            </a:r>
            <a:r>
              <a:rPr lang="en-US" sz="1600" dirty="0"/>
              <a:t> (where </a:t>
            </a:r>
            <a:r>
              <a:rPr lang="en-US" sz="1600" i="1" dirty="0" err="1"/>
              <a:t>ObjType</a:t>
            </a:r>
            <a:r>
              <a:rPr lang="en-US" sz="1600" dirty="0"/>
              <a:t> may be Rectangle, Disk, </a:t>
            </a:r>
            <a:r>
              <a:rPr lang="en-US" sz="1600" dirty="0" err="1"/>
              <a:t>Etc</a:t>
            </a:r>
            <a:r>
              <a:rPr lang="en-US" sz="1600" dirty="0"/>
              <a:t>) with the new handle as an argument and assign to the code object for further manipulation</a:t>
            </a:r>
          </a:p>
          <a:p>
            <a:r>
              <a:rPr lang="en-US" sz="1800" dirty="0"/>
              <a:t>There is not a method to determine if a Symbol, Optical or </a:t>
            </a:r>
            <a:r>
              <a:rPr lang="en-US" sz="1800" dirty="0" err="1"/>
              <a:t>ThermoPhysical</a:t>
            </a:r>
            <a:r>
              <a:rPr lang="en-US" sz="1800" dirty="0"/>
              <a:t> property already exists.  This check is needed when adding new properties to prevent an error from being throw.</a:t>
            </a:r>
          </a:p>
          <a:p>
            <a:pPr lvl="1"/>
            <a:r>
              <a:rPr lang="en-US" sz="1600" dirty="0"/>
              <a:t>Using a Try…Catch solved this problem by adding code in the Try portion that accessed the Symbol/Property.  If it already exists, no error is generated.  However, if it did not exist, than the Catch portion could create and further manipulate it</a:t>
            </a:r>
          </a:p>
          <a:p>
            <a:r>
              <a:rPr lang="en-US" sz="1800" dirty="0"/>
              <a:t>MLI and Property Overrides also need to be carefully considered</a:t>
            </a:r>
          </a:p>
          <a:p>
            <a:pPr lvl="1"/>
            <a:r>
              <a:rPr lang="en-US" sz="1600" dirty="0"/>
              <a:t>Insulation overrides that also include a property over ride may be handled in one of two ways: 1) the property over rides apply to the insulation nodes, or 2) the property overrides apply to everything but the insulation nodes</a:t>
            </a:r>
          </a:p>
          <a:p>
            <a:pPr lvl="1"/>
            <a:r>
              <a:rPr lang="en-US" sz="1600" dirty="0"/>
              <a:t>Since both ways are legal, a developer must determine which scheme is being used to handle it properly</a:t>
            </a:r>
          </a:p>
        </p:txBody>
      </p:sp>
      <p:sp>
        <p:nvSpPr>
          <p:cNvPr id="3" name="Title 2"/>
          <p:cNvSpPr>
            <a:spLocks noGrp="1"/>
          </p:cNvSpPr>
          <p:nvPr>
            <p:ph type="title"/>
          </p:nvPr>
        </p:nvSpPr>
        <p:spPr/>
        <p:txBody>
          <a:bodyPr/>
          <a:lstStyle/>
          <a:p>
            <a:r>
              <a:rPr lang="en-US" sz="2800" dirty="0"/>
              <a:t>Code Development Lessons Learned</a:t>
            </a:r>
          </a:p>
        </p:txBody>
      </p:sp>
    </p:spTree>
    <p:extLst>
      <p:ext uri="{BB962C8B-B14F-4D97-AF65-F5344CB8AC3E}">
        <p14:creationId xmlns:p14="http://schemas.microsoft.com/office/powerpoint/2010/main" val="4030877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76200" y="838200"/>
            <a:ext cx="11963400" cy="5257800"/>
          </a:xfrm>
          <a:noFill/>
        </p:spPr>
        <p:txBody>
          <a:bodyPr>
            <a:normAutofit/>
          </a:bodyPr>
          <a:lstStyle/>
          <a:p>
            <a:r>
              <a:rPr lang="en-US" dirty="0"/>
              <a:t>The One-Node MLI approach did not perform as well as hoped</a:t>
            </a:r>
          </a:p>
          <a:p>
            <a:pPr lvl="1"/>
            <a:r>
              <a:rPr lang="en-US" dirty="0"/>
              <a:t>However it also did not perform so poorly as to be outright rejected.</a:t>
            </a:r>
          </a:p>
          <a:p>
            <a:pPr lvl="1"/>
            <a:r>
              <a:rPr lang="en-US" dirty="0"/>
              <a:t>In the author’s judgement, “The jury is still out”</a:t>
            </a:r>
          </a:p>
          <a:p>
            <a:r>
              <a:rPr lang="en-US" dirty="0"/>
              <a:t>Further investigation should be undertaken on localized areas to further determine weak points in the approach, as no obvious issue was found that explains the discrepancies</a:t>
            </a:r>
          </a:p>
          <a:p>
            <a:r>
              <a:rPr lang="en-US" dirty="0"/>
              <a:t>This work is presented as a possible starting point, if any others in the community wish to explore this approach further</a:t>
            </a:r>
          </a:p>
          <a:p>
            <a:r>
              <a:rPr lang="en-US" dirty="0"/>
              <a:t>The RST project may explore this further, if schedule and resources permit, including:</a:t>
            </a:r>
          </a:p>
          <a:p>
            <a:pPr lvl="1"/>
            <a:r>
              <a:rPr lang="en-US" dirty="0"/>
              <a:t>Only external blankets</a:t>
            </a:r>
          </a:p>
          <a:p>
            <a:pPr lvl="1"/>
            <a:r>
              <a:rPr lang="en-US" dirty="0"/>
              <a:t>Only internal blankets</a:t>
            </a:r>
          </a:p>
          <a:p>
            <a:pPr lvl="1"/>
            <a:r>
              <a:rPr lang="en-US" dirty="0"/>
              <a:t>Compare temperature differences with identical heater powers</a:t>
            </a:r>
          </a:p>
          <a:p>
            <a:pPr lvl="1"/>
            <a:r>
              <a:rPr lang="en-US" dirty="0"/>
              <a:t>Additional environmental cases</a:t>
            </a:r>
          </a:p>
          <a:p>
            <a:r>
              <a:rPr lang="en-US" dirty="0"/>
              <a:t>The possibility to reduce node count by eliminating MLI nodes is of great benefit to Thermal Engineers, allowing them to more wisely “spend” their nodal allocations on critical areas</a:t>
            </a:r>
          </a:p>
          <a:p>
            <a:r>
              <a:rPr lang="en-US" dirty="0"/>
              <a:t>It is hoped that further study will either enable this technique or eliminate it from consideration</a:t>
            </a:r>
          </a:p>
          <a:p>
            <a:endParaRPr lang="en-US" dirty="0"/>
          </a:p>
        </p:txBody>
      </p:sp>
      <p:sp>
        <p:nvSpPr>
          <p:cNvPr id="3" name="Title 2"/>
          <p:cNvSpPr>
            <a:spLocks noGrp="1"/>
          </p:cNvSpPr>
          <p:nvPr>
            <p:ph type="title"/>
          </p:nvPr>
        </p:nvSpPr>
        <p:spPr/>
        <p:txBody>
          <a:bodyPr/>
          <a:lstStyle/>
          <a:p>
            <a:r>
              <a:rPr lang="en-US" sz="2800" dirty="0"/>
              <a:t>Conclusions and Path Forward</a:t>
            </a:r>
          </a:p>
        </p:txBody>
      </p:sp>
      <p:sp>
        <p:nvSpPr>
          <p:cNvPr id="5" name="TextBox 4">
            <a:extLst>
              <a:ext uri="{FF2B5EF4-FFF2-40B4-BE49-F238E27FC236}">
                <a16:creationId xmlns:a16="http://schemas.microsoft.com/office/drawing/2014/main" id="{A9D444E7-BC7A-415B-AB06-7ABBAC72F35A}"/>
              </a:ext>
            </a:extLst>
          </p:cNvPr>
          <p:cNvSpPr txBox="1"/>
          <p:nvPr/>
        </p:nvSpPr>
        <p:spPr>
          <a:xfrm>
            <a:off x="1981200" y="6044625"/>
            <a:ext cx="8610600" cy="584775"/>
          </a:xfrm>
          <a:prstGeom prst="rect">
            <a:avLst/>
          </a:prstGeom>
          <a:noFill/>
        </p:spPr>
        <p:txBody>
          <a:bodyPr wrap="square">
            <a:spAutoFit/>
          </a:bodyPr>
          <a:lstStyle/>
          <a:p>
            <a:pPr algn="ctr">
              <a:buNone/>
            </a:pPr>
            <a:r>
              <a:rPr lang="en-US" sz="1600" b="0" i="1" dirty="0"/>
              <a:t>The Authors would like to acknowledge the Roman Space Telescope project, whose support allowed for the exploration of these capabilities</a:t>
            </a:r>
          </a:p>
        </p:txBody>
      </p:sp>
    </p:spTree>
    <p:extLst>
      <p:ext uri="{BB962C8B-B14F-4D97-AF65-F5344CB8AC3E}">
        <p14:creationId xmlns:p14="http://schemas.microsoft.com/office/powerpoint/2010/main" val="4208033948"/>
      </p:ext>
    </p:extLst>
  </p:cSld>
  <p:clrMapOvr>
    <a:masterClrMapping/>
  </p:clrMapOvr>
</p:sld>
</file>

<file path=ppt/theme/theme1.xml><?xml version="1.0" encoding="utf-8"?>
<a:theme xmlns:a="http://schemas.openxmlformats.org/drawingml/2006/main" name="1_Office Theme">
  <a:themeElements>
    <a:clrScheme name="Custom 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7030A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106952</TotalTime>
  <Words>2381</Words>
  <Application>Microsoft Office PowerPoint</Application>
  <PresentationFormat>Widescreen</PresentationFormat>
  <Paragraphs>330</Paragraphs>
  <Slides>13</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13</vt:i4>
      </vt:variant>
    </vt:vector>
  </HeadingPairs>
  <TitlesOfParts>
    <vt:vector size="19" baseType="lpstr">
      <vt:lpstr>Arial</vt:lpstr>
      <vt:lpstr>Arial Narrow</vt:lpstr>
      <vt:lpstr>Calibri</vt:lpstr>
      <vt:lpstr>Symbol</vt:lpstr>
      <vt:lpstr>Times New Roman</vt:lpstr>
      <vt:lpstr>1_Office Theme</vt:lpstr>
      <vt:lpstr>PowerPoint Presentation</vt:lpstr>
      <vt:lpstr>Outline</vt:lpstr>
      <vt:lpstr>Introduction and Motivation</vt:lpstr>
      <vt:lpstr>Derivation and Assumptions</vt:lpstr>
      <vt:lpstr>The One-Node Insulation Approach</vt:lpstr>
      <vt:lpstr>Implementation in Thermal Desktop</vt:lpstr>
      <vt:lpstr>Evaluation Model</vt:lpstr>
      <vt:lpstr>Performance Predictions</vt:lpstr>
      <vt:lpstr>Performance Predictions</vt:lpstr>
      <vt:lpstr>Performance Predictions</vt:lpstr>
      <vt:lpstr>Evaluation of Performance (Heat Flows)</vt:lpstr>
      <vt:lpstr>Code Development Lessons Learned</vt:lpstr>
      <vt:lpstr>Conclusions and Path Forward</vt:lpstr>
    </vt:vector>
  </TitlesOfParts>
  <Company>NASA/ODIN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LBARBOUR</dc:creator>
  <cp:lastModifiedBy>Peabody, Hume L. (GSFC-5450)</cp:lastModifiedBy>
  <cp:revision>2814</cp:revision>
  <cp:lastPrinted>2019-02-05T13:03:01Z</cp:lastPrinted>
  <dcterms:created xsi:type="dcterms:W3CDTF">2010-11-30T13:22:03Z</dcterms:created>
  <dcterms:modified xsi:type="dcterms:W3CDTF">2023-05-08T15:15:57Z</dcterms:modified>
</cp:coreProperties>
</file>