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3" r:id="rId1"/>
    <p:sldMasterId id="2147483660" r:id="rId2"/>
  </p:sldMasterIdLst>
  <p:notesMasterIdLst>
    <p:notesMasterId r:id="rId15"/>
  </p:notesMasterIdLst>
  <p:sldIdLst>
    <p:sldId id="271" r:id="rId3"/>
    <p:sldId id="331" r:id="rId4"/>
    <p:sldId id="333" r:id="rId5"/>
    <p:sldId id="334" r:id="rId6"/>
    <p:sldId id="272" r:id="rId7"/>
    <p:sldId id="336" r:id="rId8"/>
    <p:sldId id="330" r:id="rId9"/>
    <p:sldId id="332" r:id="rId10"/>
    <p:sldId id="337" r:id="rId11"/>
    <p:sldId id="335" r:id="rId12"/>
    <p:sldId id="329" r:id="rId13"/>
    <p:sldId id="325" r:id="rId14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CC00"/>
    <a:srgbClr val="2E1FEF"/>
    <a:srgbClr val="66FFFF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7" autoAdjust="0"/>
  </p:normalViewPr>
  <p:slideViewPr>
    <p:cSldViewPr>
      <p:cViewPr varScale="1">
        <p:scale>
          <a:sx n="131" d="100"/>
          <a:sy n="131" d="100"/>
        </p:scale>
        <p:origin x="348" y="114"/>
      </p:cViewPr>
      <p:guideLst>
        <p:guide orient="horz" pos="160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A16927-1B24-497E-9013-581C8950A2BC}" type="datetimeFigureOut">
              <a:rPr lang="en-US" altLang="en-US"/>
              <a:pPr>
                <a:defRPr/>
              </a:pPr>
              <a:t>5/26/2023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6B2214-7FD8-4099-9996-1A61215EB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B2214-7FD8-4099-9996-1A61215EB73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66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B2214-7FD8-4099-9996-1A61215EB73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4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261" y="1189170"/>
            <a:ext cx="8295480" cy="1728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7395"/>
            <a:ext cx="6858000" cy="1728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74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3" y="1097282"/>
            <a:ext cx="4230511" cy="3395003"/>
          </a:xfrm>
        </p:spPr>
        <p:txBody>
          <a:bodyPr/>
          <a:lstStyle>
            <a:lvl1pPr marL="162521" marR="0" indent="-16252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lvl1pPr>
            <a:lvl2pPr marL="292001" marR="0" indent="-12948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›"/>
              <a:tabLst/>
              <a:defRPr/>
            </a:lvl2pPr>
            <a:lvl3pPr marL="415231" marR="0" indent="-12323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lvl3pPr>
            <a:lvl4pPr marL="545604" marR="0" indent="-130373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»"/>
              <a:tabLst/>
              <a:defRPr/>
            </a:lvl4pPr>
          </a:lstStyle>
          <a:p>
            <a:pPr marL="162521" marR="0" lvl="0" indent="-16252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Click to edit Master text styles</a:t>
            </a:r>
          </a:p>
          <a:p>
            <a:pPr marL="292001" marR="0" lvl="1" indent="-12948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›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 level</a:t>
            </a:r>
          </a:p>
          <a:p>
            <a:pPr marL="415231" marR="0" lvl="2" indent="-12323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Third level</a:t>
            </a:r>
          </a:p>
          <a:p>
            <a:pPr marL="545604" marR="0" lvl="3" indent="-130373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»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Fourth level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228601" y="4767264"/>
            <a:ext cx="2661356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www.nasa.gov</a:t>
            </a:r>
          </a:p>
        </p:txBody>
      </p:sp>
      <p:sp>
        <p:nvSpPr>
          <p:cNvPr id="10" name="Content Placeholder 36"/>
          <p:cNvSpPr>
            <a:spLocks noGrp="1"/>
          </p:cNvSpPr>
          <p:nvPr>
            <p:ph sz="quarter" idx="31" hasCustomPrompt="1"/>
          </p:nvPr>
        </p:nvSpPr>
        <p:spPr>
          <a:xfrm>
            <a:off x="4699003" y="3677152"/>
            <a:ext cx="4217987" cy="207749"/>
          </a:xfrm>
        </p:spPr>
        <p:txBody>
          <a:bodyPr/>
          <a:lstStyle>
            <a:lvl1pPr marL="0" indent="0" algn="ctr">
              <a:buFontTx/>
              <a:buNone/>
              <a:defRPr sz="675" b="0" i="0">
                <a:latin typeface="Helvetica Light"/>
                <a:cs typeface="Helvetica Light"/>
              </a:defRPr>
            </a:lvl1pPr>
            <a:lvl2pPr marL="257175" indent="0">
              <a:buFontTx/>
              <a:buNone/>
              <a:defRPr sz="788"/>
            </a:lvl2pPr>
            <a:lvl3pPr marL="514350" indent="0">
              <a:buFontTx/>
              <a:buNone/>
              <a:defRPr sz="788"/>
            </a:lvl3pPr>
            <a:lvl4pPr marL="771525" indent="0">
              <a:buFontTx/>
              <a:buNone/>
              <a:defRPr sz="788"/>
            </a:lvl4pPr>
            <a:lvl5pPr marL="1028700" indent="0">
              <a:buFontTx/>
              <a:buNone/>
              <a:defRPr sz="788"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23" hasCustomPrompt="1"/>
          </p:nvPr>
        </p:nvSpPr>
        <p:spPr>
          <a:xfrm>
            <a:off x="4699001" y="1097282"/>
            <a:ext cx="4217988" cy="2408765"/>
          </a:xfrm>
          <a:prstGeom prst="rect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125">
                <a:effectLst/>
                <a:latin typeface="Helvetica"/>
                <a:cs typeface="Helvetica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160" y="4767265"/>
            <a:ext cx="91157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ECC9E0A-02BD-614F-AABB-8EE6037063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71451"/>
            <a:ext cx="8686800" cy="361155"/>
          </a:xfrm>
        </p:spPr>
        <p:txBody>
          <a:bodyPr wrap="square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0" y="610758"/>
            <a:ext cx="9144000" cy="20700"/>
          </a:xfrm>
          <a:prstGeom prst="line">
            <a:avLst/>
          </a:prstGeom>
          <a:ln w="3175">
            <a:gradFill flip="none" rotWithShape="1">
              <a:gsLst>
                <a:gs pos="0">
                  <a:schemeClr val="tx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0"/>
          <p:cNvSpPr>
            <a:spLocks noGrp="1"/>
          </p:cNvSpPr>
          <p:nvPr>
            <p:ph sz="quarter" idx="33"/>
          </p:nvPr>
        </p:nvSpPr>
        <p:spPr>
          <a:xfrm>
            <a:off x="228602" y="648785"/>
            <a:ext cx="8688388" cy="356396"/>
          </a:xfrm>
        </p:spPr>
        <p:txBody>
          <a:bodyPr>
            <a:noAutofit/>
          </a:bodyPr>
          <a:lstStyle>
            <a:lvl1pPr marL="0" indent="0">
              <a:buNone/>
              <a:defRPr sz="135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30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610758"/>
            <a:ext cx="9144000" cy="20700"/>
          </a:xfrm>
          <a:prstGeom prst="line">
            <a:avLst/>
          </a:prstGeom>
          <a:ln w="3175">
            <a:gradFill flip="none" rotWithShape="1">
              <a:gsLst>
                <a:gs pos="0">
                  <a:schemeClr val="tx1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1450"/>
            <a:ext cx="8686800" cy="514350"/>
          </a:xfrm>
        </p:spPr>
        <p:txBody>
          <a:bodyPr wrap="square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7281"/>
            <a:ext cx="8686800" cy="3479690"/>
          </a:xfrm>
        </p:spPr>
        <p:txBody>
          <a:bodyPr/>
          <a:lstStyle>
            <a:lvl1pPr marL="162521" marR="0" indent="-16252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lvl1pPr>
            <a:lvl2pPr marL="292001" marR="0" indent="-12948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›"/>
              <a:tabLst/>
              <a:defRPr/>
            </a:lvl2pPr>
            <a:lvl3pPr marL="415231" marR="0" indent="-12323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lvl3pPr>
            <a:lvl4pPr marL="545604" marR="0" indent="-130373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»"/>
              <a:tabLst/>
              <a:defRPr/>
            </a:lvl4pPr>
          </a:lstStyle>
          <a:p>
            <a:pPr marL="162521" marR="0" lvl="0" indent="-16252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Click to edit Master text styles</a:t>
            </a:r>
          </a:p>
          <a:p>
            <a:pPr marL="292001" marR="0" lvl="1" indent="-129481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›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Second level</a:t>
            </a:r>
          </a:p>
          <a:p>
            <a:pPr marL="415231" marR="0" lvl="2" indent="-123230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Third level</a:t>
            </a:r>
          </a:p>
          <a:p>
            <a:pPr marL="545604" marR="0" lvl="3" indent="-130373" algn="l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Lucida Grande"/>
              <a:buChar char="»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Fourth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33"/>
          </p:nvPr>
        </p:nvSpPr>
        <p:spPr>
          <a:xfrm>
            <a:off x="228602" y="648785"/>
            <a:ext cx="8688388" cy="421982"/>
          </a:xfrm>
        </p:spPr>
        <p:txBody>
          <a:bodyPr>
            <a:noAutofit/>
          </a:bodyPr>
          <a:lstStyle>
            <a:lvl1pPr marL="0" indent="0">
              <a:buNone/>
              <a:defRPr sz="135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228601" y="4767264"/>
            <a:ext cx="2661356" cy="273844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www.nasa.gov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37160" y="4767265"/>
            <a:ext cx="91157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ECC9E0A-02BD-614F-AABB-8EE6037063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8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70516" y="4847246"/>
            <a:ext cx="685800" cy="128588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651500"/>
            <a:ext cx="7659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5918"/>
            <a:ext cx="8145494" cy="4061329"/>
          </a:xfrm>
          <a:prstGeom prst="rect">
            <a:avLst/>
          </a:prstGeom>
        </p:spPr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sz="1800" b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buClr>
                <a:schemeClr val="accent1"/>
              </a:buClr>
              <a:defRPr sz="15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35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2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Placeholder 8"/>
          <p:cNvSpPr>
            <a:spLocks noGrp="1"/>
          </p:cNvSpPr>
          <p:nvPr>
            <p:ph type="title"/>
          </p:nvPr>
        </p:nvSpPr>
        <p:spPr bwMode="auto">
          <a:xfrm>
            <a:off x="228601" y="122329"/>
            <a:ext cx="765970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70516" y="4847246"/>
            <a:ext cx="685800" cy="128588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5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32236" y="526684"/>
            <a:ext cx="76810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6098599" y="4970860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F469937-DA24-445A-AEAE-5B92C5119800}" type="slidenum">
              <a:rPr lang="en-US" altLang="en-US" sz="7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7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36" y="123431"/>
            <a:ext cx="7681000" cy="479822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0000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16" y="785919"/>
            <a:ext cx="4417185" cy="3808705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1800" b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785919"/>
            <a:ext cx="4418013" cy="3808705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1800" b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72050"/>
            <a:ext cx="28956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6098599" y="4970860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51249827-F3E5-4D2E-B12E-91CD33FED760}" type="slidenum">
              <a:rPr lang="en-US" altLang="en-US" sz="7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7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52400" y="497681"/>
            <a:ext cx="77358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152401" y="125631"/>
            <a:ext cx="773590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0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6098599" y="4970860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DEF3B7A3-EF04-45B7-A3FD-15CB0DCC1290}" type="slidenum">
              <a:rPr lang="en-US" altLang="en-US" sz="7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75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00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72050"/>
            <a:ext cx="28956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7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5978"/>
            <a:ext cx="6705600" cy="479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buClr>
                <a:srgbClr val="000090"/>
              </a:buCl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buClr>
                <a:srgbClr val="000090"/>
              </a:buCl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228600" y="651500"/>
            <a:ext cx="76596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0516" y="4847246"/>
            <a:ext cx="685800" cy="128588"/>
          </a:xfrm>
          <a:prstGeom prst="rect">
            <a:avLst/>
          </a:prstGeom>
          <a:ln/>
        </p:spPr>
        <p:txBody>
          <a:bodyPr/>
          <a:lstStyle>
            <a:lvl1pPr>
              <a:defRPr sz="788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5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381000" y="914400"/>
            <a:ext cx="31242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6098599" y="4970860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BCD15039-814E-49A4-9A11-5B93AD382A16}" type="slidenum">
              <a:rPr lang="en-US" altLang="en-US" sz="7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75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204787"/>
            <a:ext cx="2322513" cy="595313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0000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1"/>
            <a:ext cx="5111750" cy="3680222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1"/>
            <a:ext cx="3008313" cy="35659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72050"/>
            <a:ext cx="28956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2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6098599" y="4970860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CD547F3-9DAC-4FD2-9013-A03D8EDC6234}" type="slidenum">
              <a:rPr lang="en-US" altLang="en-US" sz="7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75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0000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972050"/>
            <a:ext cx="28956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8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44" y="0"/>
            <a:ext cx="19621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847496" y="353861"/>
            <a:ext cx="1296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 b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</a:t>
            </a:r>
            <a:r>
              <a:rPr lang="en-US" sz="675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Aeronautics and Space Administration</a:t>
            </a:r>
            <a:endParaRPr lang="en-US" sz="675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1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0"/>
            <a:ext cx="19621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55425" y="4737861"/>
            <a:ext cx="1329084" cy="253404"/>
          </a:xfrm>
          <a:prstGeom prst="rect">
            <a:avLst/>
          </a:prstGeo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9" r:id="rId3"/>
    <p:sldLayoutId id="2147484316" r:id="rId4"/>
    <p:sldLayoutId id="2147484318" r:id="rId5"/>
    <p:sldLayoutId id="2147484320" r:id="rId6"/>
    <p:sldLayoutId id="2147484321" r:id="rId7"/>
    <p:sldLayoutId id="2147484322" r:id="rId8"/>
    <p:sldLayoutId id="2147484326" r:id="rId9"/>
    <p:sldLayoutId id="2147484327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00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FF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FF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FF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FF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ヒラギノ角ゴ Pro W3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ヒラギノ角ゴ Pro W3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on.holbrook@nasa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kybrary.aero/articles/trailblazers-safety-ii-american-airlines-learning-and-improvement-tea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260" y="958740"/>
            <a:ext cx="8295480" cy="1728225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b="1" dirty="0"/>
              <a:t>Learning about Routine</a:t>
            </a:r>
            <a:br>
              <a:rPr lang="en-US" sz="3600" b="1" dirty="0"/>
            </a:br>
            <a:r>
              <a:rPr lang="en-US" sz="3600" b="1" dirty="0"/>
              <a:t>Successful Pilot Techniques using a</a:t>
            </a:r>
            <a:br>
              <a:rPr lang="en-US" sz="3600" b="1" dirty="0"/>
            </a:br>
            <a:r>
              <a:rPr lang="en-US" sz="3600" b="1" dirty="0"/>
              <a:t>Cued Retrospective Think-Aloud Task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478" y="3155608"/>
            <a:ext cx="4935043" cy="142098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Jon Holbrook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Chad Stephens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Lawrence Prinzel III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Sepehr Bastami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&amp; Daniel Kiggins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84BF5-D760-4623-A706-E72DD9055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020" y="4198502"/>
            <a:ext cx="1261063" cy="8329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7C143C-2538-4AB3-88A0-BE8F7F9BA12F}"/>
              </a:ext>
            </a:extLst>
          </p:cNvPr>
          <p:cNvGrpSpPr/>
          <p:nvPr/>
        </p:nvGrpSpPr>
        <p:grpSpPr>
          <a:xfrm>
            <a:off x="69503" y="4021519"/>
            <a:ext cx="1645928" cy="1046556"/>
            <a:chOff x="69503" y="3895161"/>
            <a:chExt cx="1645928" cy="10465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6A1681-92A3-454D-B3E9-52F7C3930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03" y="3895161"/>
              <a:ext cx="1645928" cy="768100"/>
            </a:xfrm>
            <a:prstGeom prst="rect">
              <a:avLst/>
            </a:prstGeom>
          </p:spPr>
        </p:pic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3F4FFC1E-4A5B-45FF-B8D1-DFA9D89D6683}"/>
                </a:ext>
              </a:extLst>
            </p:cNvPr>
            <p:cNvSpPr txBox="1">
              <a:spLocks/>
            </p:cNvSpPr>
            <p:nvPr/>
          </p:nvSpPr>
          <p:spPr>
            <a:xfrm>
              <a:off x="69503" y="4530405"/>
              <a:ext cx="1645928" cy="411312"/>
            </a:xfrm>
            <a:prstGeom prst="rect">
              <a:avLst/>
            </a:prstGeom>
          </p:spPr>
          <p:txBody>
            <a:bodyPr/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31 May – 3 June, 2023</a:t>
              </a:r>
            </a:p>
            <a:p>
              <a:pPr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Rochester, NY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2EE781F-83B4-456E-BAE0-343EBA19B771}"/>
              </a:ext>
            </a:extLst>
          </p:cNvPr>
          <p:cNvSpPr txBox="1"/>
          <p:nvPr/>
        </p:nvSpPr>
        <p:spPr>
          <a:xfrm>
            <a:off x="2168264" y="4840604"/>
            <a:ext cx="4807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>
                <a:solidFill>
                  <a:schemeClr val="tx1"/>
                </a:solidFill>
              </a:rPr>
              <a:t>1</a:t>
            </a:r>
            <a:r>
              <a:rPr lang="en-US" sz="1400" dirty="0"/>
              <a:t>NASA | </a:t>
            </a:r>
            <a:r>
              <a:rPr lang="en-US" sz="1400" baseline="30000" dirty="0"/>
              <a:t>2</a:t>
            </a:r>
            <a:r>
              <a:rPr lang="en-US" sz="1400" dirty="0"/>
              <a:t>San Jose State University Research Foundation </a:t>
            </a:r>
          </a:p>
        </p:txBody>
      </p:sp>
    </p:spTree>
    <p:extLst>
      <p:ext uri="{BB962C8B-B14F-4D97-AF65-F5344CB8AC3E}">
        <p14:creationId xmlns:p14="http://schemas.microsoft.com/office/powerpoint/2010/main" val="211346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805120"/>
            <a:ext cx="7991874" cy="3917310"/>
          </a:xfrm>
        </p:spPr>
        <p:txBody>
          <a:bodyPr/>
          <a:lstStyle/>
          <a:p>
            <a:pPr marL="284163" indent="-284163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Pilots used informal body language cues and gestures to communicate</a:t>
            </a:r>
          </a:p>
          <a:p>
            <a:pPr marL="284163" indent="-284163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Pilots generalized application of formally learned techniques to other situations</a:t>
            </a:r>
          </a:p>
          <a:p>
            <a:pPr marL="284163" indent="-284163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Pilots described instances in which they were trying to ascertain the “right time” or a “good time” to perform a task</a:t>
            </a:r>
          </a:p>
          <a:p>
            <a:pPr marL="284163" indent="-284163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Pilots used tactile cues to maintain situational awareness</a:t>
            </a:r>
          </a:p>
          <a:p>
            <a:pPr marL="284163" indent="-284163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Pilots adapted how they communicated to support shared situational awareness</a:t>
            </a:r>
          </a:p>
          <a:p>
            <a:pPr marL="284163" indent="-284163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Pilots gauged the competency of their copilots, and this determination impacted their decision making</a:t>
            </a:r>
          </a:p>
          <a:p>
            <a:pPr marL="284163" indent="-284163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CAs thought about their role as “mentor” to the FO</a:t>
            </a:r>
          </a:p>
          <a:p>
            <a:pPr marL="284163" indent="-284163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Paired statements by the FO and the CA do not always reflect paired thinking</a:t>
            </a:r>
          </a:p>
          <a:p>
            <a:pPr marL="284163" indent="-284163">
              <a:spcBef>
                <a:spcPts val="1200"/>
              </a:spcBef>
              <a:buFont typeface="+mj-lt"/>
              <a:buAutoNum type="arabicPeriod"/>
            </a:pPr>
            <a:r>
              <a:rPr lang="en-US" sz="1600" dirty="0"/>
              <a:t>Automating a procedure does not necessarily reduce crew workload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75425"/>
            <a:ext cx="7659704" cy="461963"/>
          </a:xfrm>
        </p:spPr>
        <p:txBody>
          <a:bodyPr/>
          <a:lstStyle/>
          <a:p>
            <a:r>
              <a:rPr lang="en-US" sz="2800" dirty="0">
                <a:ln w="3175">
                  <a:noFill/>
                </a:ln>
              </a:rPr>
              <a:t>Insights</a:t>
            </a:r>
            <a:endParaRPr lang="en-US" sz="2000" dirty="0">
              <a:ln w="31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9540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805120"/>
            <a:ext cx="7838254" cy="3917310"/>
          </a:xfrm>
        </p:spPr>
        <p:txBody>
          <a:bodyPr/>
          <a:lstStyle/>
          <a:p>
            <a:pPr marL="341313" indent="-341313">
              <a:spcBef>
                <a:spcPts val="1200"/>
              </a:spcBef>
            </a:pPr>
            <a:r>
              <a:rPr lang="en-US" sz="2000" dirty="0"/>
              <a:t>Understanding the routine resilient performance of flight crews has the potential to massively expand the pool of available safety-relevant data</a:t>
            </a:r>
          </a:p>
          <a:p>
            <a:pPr marL="341313" indent="-341313">
              <a:spcBef>
                <a:spcPts val="1200"/>
              </a:spcBef>
            </a:pPr>
            <a:r>
              <a:rPr lang="en-US" sz="2000" dirty="0"/>
              <a:t>Cued retrospective think-aloud represents a useful method for revealing insights into how pilots contribute to safety</a:t>
            </a:r>
          </a:p>
          <a:p>
            <a:pPr marL="341313" indent="-341313">
              <a:spcBef>
                <a:spcPts val="1200"/>
              </a:spcBef>
            </a:pPr>
            <a:r>
              <a:rPr lang="en-US" sz="2000" dirty="0"/>
              <a:t>This method enables collection of data that are otherwise difficult or impossible to obtain</a:t>
            </a:r>
          </a:p>
          <a:p>
            <a:pPr marL="341313" indent="-341313">
              <a:spcBef>
                <a:spcPts val="1200"/>
              </a:spcBef>
            </a:pPr>
            <a:r>
              <a:rPr lang="en-US" sz="2000" dirty="0"/>
              <a:t>A more complete understanding of what pilots do and think about could inform the design of automated tools intended to support or supplement pilot performance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75425"/>
            <a:ext cx="7659704" cy="461963"/>
          </a:xfrm>
        </p:spPr>
        <p:txBody>
          <a:bodyPr/>
          <a:lstStyle/>
          <a:p>
            <a:r>
              <a:rPr lang="en-US" sz="2800" dirty="0">
                <a:ln w="3175">
                  <a:noFill/>
                </a:ln>
              </a:rPr>
              <a:t>Key Take-</a:t>
            </a:r>
            <a:r>
              <a:rPr lang="en-US" sz="2800" dirty="0" err="1">
                <a:ln w="3175">
                  <a:noFill/>
                </a:ln>
              </a:rPr>
              <a:t>Aways</a:t>
            </a:r>
            <a:endParaRPr lang="en-US" sz="2000" dirty="0">
              <a:ln w="31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0895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1886" y="613095"/>
            <a:ext cx="7934744" cy="3264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you!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Contact email: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jon.holbrook@nasa.gov</a:t>
            </a:r>
            <a:endParaRPr lang="en-US" sz="24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1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357EA-B7F8-4E7F-B57F-ACCCDF90C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25" y="766715"/>
            <a:ext cx="7659704" cy="4061329"/>
          </a:xfrm>
        </p:spPr>
        <p:txBody>
          <a:bodyPr/>
          <a:lstStyle/>
          <a:p>
            <a:pPr marL="342900" indent="-342900">
              <a:spcBef>
                <a:spcPts val="1200"/>
              </a:spcBef>
            </a:pPr>
            <a:r>
              <a:rPr lang="en-US" sz="1600" dirty="0"/>
              <a:t>Analysis of flight crew operational performance suggests that pilots intervene to keep flights safe over 157,000 times for every time that pilot error contributes to an accident (Holbrook, 2021)</a:t>
            </a:r>
          </a:p>
          <a:p>
            <a:pPr marL="342900" indent="-342900">
              <a:spcBef>
                <a:spcPts val="1200"/>
              </a:spcBef>
            </a:pPr>
            <a:r>
              <a:rPr lang="en-US" sz="1600" dirty="0"/>
              <a:t>Understanding what pilots routinely do to </a:t>
            </a:r>
            <a:r>
              <a:rPr lang="en-US" sz="1600" i="1" dirty="0"/>
              <a:t>produce</a:t>
            </a:r>
            <a:r>
              <a:rPr lang="en-US" sz="1600" dirty="0"/>
              <a:t> safety represents a significant additional source of aviation safety data</a:t>
            </a:r>
          </a:p>
          <a:p>
            <a:pPr marL="342900" indent="-342900">
              <a:spcBef>
                <a:spcPts val="1200"/>
              </a:spcBef>
            </a:pPr>
            <a:r>
              <a:rPr lang="en-US" sz="1600" dirty="0"/>
              <a:t>Self-report can provide data about goals &amp; motivations that are not readily observable</a:t>
            </a:r>
          </a:p>
          <a:p>
            <a:pPr marL="342900" indent="-342900">
              <a:spcBef>
                <a:spcPts val="1200"/>
              </a:spcBef>
            </a:pPr>
            <a:r>
              <a:rPr lang="en-US" sz="1600" dirty="0"/>
              <a:t>Details of routinely successful performance may go unreported, be deemed unimportant, or may not be recalled at time of reporting</a:t>
            </a:r>
          </a:p>
          <a:p>
            <a:pPr marL="342900" indent="-342900">
              <a:spcBef>
                <a:spcPts val="1200"/>
              </a:spcBef>
            </a:pPr>
            <a:r>
              <a:rPr lang="en-US" sz="1600" dirty="0"/>
              <a:t>Think-aloud protocols have been used extensively in fields from cognitive psychology to usability testing (see Boren &amp; Ramey, 2000, for a review)</a:t>
            </a:r>
          </a:p>
          <a:p>
            <a:pPr marL="342900" indent="-342900">
              <a:spcBef>
                <a:spcPts val="1200"/>
              </a:spcBef>
            </a:pPr>
            <a:r>
              <a:rPr lang="en-US" sz="1600" dirty="0"/>
              <a:t>The current study used a cued retrospective think-aloud protocol to collect data on pilots’ accounts of what they were thinking while flying a simulated arrival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B90B6B-DAAD-45DE-985A-448FDBEC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9210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41CD-579E-4DBE-9370-B1F63728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35" y="102139"/>
            <a:ext cx="7642595" cy="535305"/>
          </a:xfrm>
        </p:spPr>
        <p:txBody>
          <a:bodyPr/>
          <a:lstStyle/>
          <a:p>
            <a:r>
              <a:rPr lang="en-US" sz="2800" dirty="0"/>
              <a:t>FILPZ3 KCLT Arrival Scenario</a:t>
            </a:r>
            <a:endParaRPr lang="en-US" sz="20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37EE3D-ABD7-44D3-84A3-D751B9DC74CA}"/>
              </a:ext>
            </a:extLst>
          </p:cNvPr>
          <p:cNvGrpSpPr/>
          <p:nvPr/>
        </p:nvGrpSpPr>
        <p:grpSpPr>
          <a:xfrm>
            <a:off x="628650" y="714788"/>
            <a:ext cx="6806829" cy="4110673"/>
            <a:chOff x="628650" y="714788"/>
            <a:chExt cx="6806829" cy="41106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9F924-19B3-4E4F-8131-987F0EF701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1" t="38417" r="45041" b="5263"/>
            <a:stretch/>
          </p:blipFill>
          <p:spPr>
            <a:xfrm rot="16200000">
              <a:off x="1978480" y="-635042"/>
              <a:ext cx="4107169" cy="6806829"/>
            </a:xfrm>
            <a:prstGeom prst="rect">
              <a:avLst/>
            </a:prstGeom>
            <a:gradFill>
              <a:gsLst>
                <a:gs pos="57000">
                  <a:srgbClr val="F1F100"/>
                </a:gs>
                <a:gs pos="0">
                  <a:schemeClr val="accent1">
                    <a:lumMod val="60000"/>
                    <a:lumOff val="40000"/>
                  </a:schemeClr>
                </a:gs>
                <a:gs pos="82000">
                  <a:srgbClr val="FFFF00">
                    <a:shade val="67500"/>
                    <a:satMod val="115000"/>
                    <a:alpha val="70000"/>
                  </a:srgbClr>
                </a:gs>
                <a:gs pos="100000">
                  <a:srgbClr val="00B050"/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/>
              </a:solidFill>
            </a:ln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5D7AF6-735A-4C64-AF08-CD94C26298E0}"/>
                </a:ext>
              </a:extLst>
            </p:cNvPr>
            <p:cNvCxnSpPr>
              <a:cxnSpLocks/>
            </p:cNvCxnSpPr>
            <p:nvPr/>
          </p:nvCxnSpPr>
          <p:spPr>
            <a:xfrm>
              <a:off x="878923" y="1371775"/>
              <a:ext cx="3078597" cy="85433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3C3A6F1-6387-49C7-B5F9-E851041D72D5}"/>
                </a:ext>
              </a:extLst>
            </p:cNvPr>
            <p:cNvCxnSpPr>
              <a:cxnSpLocks/>
            </p:cNvCxnSpPr>
            <p:nvPr/>
          </p:nvCxnSpPr>
          <p:spPr>
            <a:xfrm>
              <a:off x="4065562" y="2281265"/>
              <a:ext cx="1236133" cy="2706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4A6F163-5794-4239-83B1-3FD9140FD4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6715" y="2427039"/>
              <a:ext cx="977032" cy="132759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58775B5-5AE1-4DF3-8010-D3D5ACD16A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7465" y="2353055"/>
              <a:ext cx="537670" cy="61137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E82AC0A-759E-468B-90ED-3323EA89E630}"/>
                </a:ext>
              </a:extLst>
            </p:cNvPr>
            <p:cNvCxnSpPr>
              <a:cxnSpLocks/>
            </p:cNvCxnSpPr>
            <p:nvPr/>
          </p:nvCxnSpPr>
          <p:spPr>
            <a:xfrm>
              <a:off x="7145135" y="2384748"/>
              <a:ext cx="38405" cy="1118897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157AD9C-1904-45EE-92EE-42AFCBAC41BA}"/>
                </a:ext>
              </a:extLst>
            </p:cNvPr>
            <p:cNvSpPr/>
            <p:nvPr/>
          </p:nvSpPr>
          <p:spPr>
            <a:xfrm rot="960190">
              <a:off x="3934029" y="2409631"/>
              <a:ext cx="997415" cy="6543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79000">
                  <a:srgbClr val="FFFF00">
                    <a:shade val="67500"/>
                    <a:satMod val="115000"/>
                    <a:alpha val="70000"/>
                  </a:srgbClr>
                </a:gs>
                <a:gs pos="57000">
                  <a:srgbClr val="F4F400"/>
                </a:gs>
                <a:gs pos="100000">
                  <a:srgbClr val="00B05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B1698825-E8C4-417D-91EE-DAC1BE888D85}"/>
                </a:ext>
              </a:extLst>
            </p:cNvPr>
            <p:cNvSpPr/>
            <p:nvPr/>
          </p:nvSpPr>
          <p:spPr>
            <a:xfrm>
              <a:off x="654133" y="2168328"/>
              <a:ext cx="1950274" cy="383625"/>
            </a:xfrm>
            <a:prstGeom prst="wedgeRoundRectCallout">
              <a:avLst>
                <a:gd name="adj1" fmla="val -2649"/>
                <a:gd name="adj2" fmla="val -200838"/>
                <a:gd name="adj3" fmla="val 16667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Hear other aircraft deviating L/R of course for weather</a:t>
              </a:r>
            </a:p>
          </p:txBody>
        </p:sp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F678BE5F-C7EB-4907-9E6B-C7B984A4B010}"/>
                </a:ext>
              </a:extLst>
            </p:cNvPr>
            <p:cNvSpPr/>
            <p:nvPr/>
          </p:nvSpPr>
          <p:spPr>
            <a:xfrm>
              <a:off x="3863162" y="3260884"/>
              <a:ext cx="1531745" cy="383625"/>
            </a:xfrm>
            <a:prstGeom prst="wedgeRoundRectCallout">
              <a:avLst>
                <a:gd name="adj1" fmla="val 66610"/>
                <a:gd name="adj2" fmla="val -236281"/>
                <a:gd name="adj3" fmla="val 16667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ATC reports microburst activity at KCLT</a:t>
              </a: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CFAB7E3F-550D-47C6-BFB8-C6F216FE5609}"/>
                </a:ext>
              </a:extLst>
            </p:cNvPr>
            <p:cNvSpPr/>
            <p:nvPr/>
          </p:nvSpPr>
          <p:spPr>
            <a:xfrm>
              <a:off x="1734590" y="3101247"/>
              <a:ext cx="1910091" cy="383625"/>
            </a:xfrm>
            <a:prstGeom prst="wedgeRoundRectCallout">
              <a:avLst>
                <a:gd name="adj1" fmla="val 66811"/>
                <a:gd name="adj2" fmla="val -135406"/>
                <a:gd name="adj3" fmla="val 16667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Dynamically evolving weather</a:t>
              </a:r>
            </a:p>
          </p:txBody>
        </p:sp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151F802F-5689-4AED-B12C-674B2567DC5D}"/>
                </a:ext>
              </a:extLst>
            </p:cNvPr>
            <p:cNvSpPr/>
            <p:nvPr/>
          </p:nvSpPr>
          <p:spPr>
            <a:xfrm>
              <a:off x="4065562" y="997991"/>
              <a:ext cx="2026839" cy="383625"/>
            </a:xfrm>
            <a:prstGeom prst="wedgeRoundRectCallout">
              <a:avLst>
                <a:gd name="adj1" fmla="val 32708"/>
                <a:gd name="adj2" fmla="val 339751"/>
                <a:gd name="adj3" fmla="val 16667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Flight Attendant reports passenger barricaded in lavatory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DDE64E-C7F8-4A23-B0CE-01F9A1C1D170}"/>
                </a:ext>
              </a:extLst>
            </p:cNvPr>
            <p:cNvSpPr/>
            <p:nvPr/>
          </p:nvSpPr>
          <p:spPr>
            <a:xfrm>
              <a:off x="693095" y="1264489"/>
              <a:ext cx="185828" cy="18288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1D58D77-D15A-40D1-A931-74E486D13262}"/>
                </a:ext>
              </a:extLst>
            </p:cNvPr>
            <p:cNvSpPr/>
            <p:nvPr/>
          </p:nvSpPr>
          <p:spPr>
            <a:xfrm rot="4244111">
              <a:off x="6505152" y="1954112"/>
              <a:ext cx="1144545" cy="6543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79000">
                  <a:srgbClr val="FFFF00">
                    <a:shade val="67500"/>
                    <a:satMod val="115000"/>
                    <a:alpha val="70000"/>
                  </a:srgbClr>
                </a:gs>
                <a:gs pos="57000">
                  <a:srgbClr val="F4F400"/>
                </a:gs>
                <a:gs pos="100000">
                  <a:srgbClr val="00B05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C1D54B2-43D8-4ECF-81D3-0705CE8E9DF0}"/>
                </a:ext>
              </a:extLst>
            </p:cNvPr>
            <p:cNvSpPr/>
            <p:nvPr/>
          </p:nvSpPr>
          <p:spPr>
            <a:xfrm rot="3930628">
              <a:off x="6960380" y="3639843"/>
              <a:ext cx="515033" cy="43172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79000">
                  <a:srgbClr val="FFFF00">
                    <a:shade val="67500"/>
                    <a:satMod val="115000"/>
                    <a:alpha val="70000"/>
                  </a:srgbClr>
                </a:gs>
                <a:gs pos="57000">
                  <a:srgbClr val="F4F400"/>
                </a:gs>
                <a:gs pos="100000">
                  <a:srgbClr val="00B050"/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569773-C69C-44ED-A62E-1377FCC98750}"/>
                </a:ext>
              </a:extLst>
            </p:cNvPr>
            <p:cNvSpPr txBox="1"/>
            <p:nvPr/>
          </p:nvSpPr>
          <p:spPr>
            <a:xfrm>
              <a:off x="631468" y="1033001"/>
              <a:ext cx="53101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rgbClr val="00B050"/>
                  </a:solidFill>
                </a:rPr>
                <a:t>START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1AB591E-6521-441C-AE2F-5B6B4FB4A14D}"/>
                </a:ext>
              </a:extLst>
            </p:cNvPr>
            <p:cNvSpPr txBox="1"/>
            <p:nvPr/>
          </p:nvSpPr>
          <p:spPr>
            <a:xfrm>
              <a:off x="629903" y="3671299"/>
              <a:ext cx="3665098" cy="1154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91440" tIns="45720" rIns="0" bIns="0" rtlCol="0">
              <a:spAutoFit/>
            </a:bodyPr>
            <a:lstStyle/>
            <a:p>
              <a:r>
                <a:rPr lang="en-US" sz="1200" b="1" dirty="0"/>
                <a:t>Start: BLAYQ, a few min prior to top of descent</a:t>
              </a:r>
            </a:p>
            <a:p>
              <a:r>
                <a:rPr lang="en-US" sz="1200" b="1" dirty="0"/>
                <a:t>Initial Alt: FL330</a:t>
              </a:r>
            </a:p>
            <a:p>
              <a:r>
                <a:rPr lang="en-US" sz="1200" b="1" dirty="0"/>
                <a:t>Initial Speed: 270kts</a:t>
              </a:r>
            </a:p>
            <a:p>
              <a:r>
                <a:rPr lang="en-US" sz="1200" b="1" dirty="0"/>
                <a:t>Expecting RWY 18R</a:t>
              </a:r>
            </a:p>
            <a:p>
              <a:r>
                <a:rPr lang="en-US" sz="1200" b="1" dirty="0"/>
                <a:t>NOTAM: Convective activity along route of flight</a:t>
              </a:r>
            </a:p>
            <a:p>
              <a:r>
                <a:rPr lang="en-US" sz="1200" b="1" dirty="0"/>
                <a:t>FO is PF / CA is 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19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AB68D-9959-4059-8317-C68D2E39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Over-the-Shoulder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2148F1-07FA-41A2-B95F-DE0FDA8E4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2" y="720547"/>
            <a:ext cx="7443243" cy="419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1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DA8E7B-C8C8-42E4-BABB-2BE34A4E3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6" y="899434"/>
            <a:ext cx="4017207" cy="3784591"/>
          </a:xfrm>
        </p:spPr>
        <p:txBody>
          <a:bodyPr/>
          <a:lstStyle/>
          <a:p>
            <a:pPr marL="342900" indent="-342900">
              <a:spcBef>
                <a:spcPts val="900"/>
              </a:spcBef>
            </a:pPr>
            <a:r>
              <a:rPr lang="en-US" dirty="0"/>
              <a:t>One day after sim flight, video played on a 55-inch high-definition television</a:t>
            </a:r>
          </a:p>
          <a:p>
            <a:pPr marL="342900" indent="-342900">
              <a:spcBef>
                <a:spcPts val="900"/>
              </a:spcBef>
            </a:pPr>
            <a:r>
              <a:rPr lang="en-US" dirty="0"/>
              <a:t>Crew seated together 6-8 ft from display</a:t>
            </a:r>
          </a:p>
          <a:p>
            <a:pPr marL="342900" indent="-342900">
              <a:spcBef>
                <a:spcPts val="900"/>
              </a:spcBef>
            </a:pPr>
            <a:r>
              <a:rPr lang="en-US" dirty="0"/>
              <a:t>Video paused after each minute</a:t>
            </a:r>
          </a:p>
          <a:p>
            <a:pPr marL="342900" indent="-342900">
              <a:spcBef>
                <a:spcPts val="900"/>
              </a:spcBef>
            </a:pPr>
            <a:r>
              <a:rPr lang="en-US" dirty="0"/>
              <a:t>Crew asked to describe what they were doing and, more importantly, thinking, during that 1-min interval</a:t>
            </a:r>
          </a:p>
          <a:p>
            <a:pPr marL="342900" indent="-342900">
              <a:spcBef>
                <a:spcPts val="900"/>
              </a:spcBef>
            </a:pPr>
            <a:r>
              <a:rPr lang="en-US" dirty="0"/>
              <a:t>FO always spoke first</a:t>
            </a:r>
          </a:p>
          <a:p>
            <a:pPr marL="342900" indent="-342900">
              <a:spcBef>
                <a:spcPts val="900"/>
              </a:spcBef>
            </a:pPr>
            <a:r>
              <a:rPr lang="en-US" dirty="0"/>
              <a:t>Crew assigned a personal workload rating for that interval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7E0C9B-B179-481B-A068-0BD25F06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Cue Retrospective Think-Aloud Procedure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AEA42-38A2-4CB2-A2EB-6107D580CBA0}"/>
              </a:ext>
            </a:extLst>
          </p:cNvPr>
          <p:cNvSpPr txBox="1"/>
          <p:nvPr/>
        </p:nvSpPr>
        <p:spPr>
          <a:xfrm>
            <a:off x="4478965" y="766715"/>
            <a:ext cx="3402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CA/PM (</a:t>
            </a:r>
            <a:r>
              <a:rPr lang="en-US" sz="2000" b="1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) | FO/PF (</a:t>
            </a:r>
            <a:r>
              <a:rPr lang="en-US" sz="2000" b="1" dirty="0">
                <a:solidFill>
                  <a:srgbClr val="00B0F0"/>
                </a:solidFill>
              </a:rPr>
              <a:t>blue</a:t>
            </a:r>
            <a:r>
              <a:rPr lang="en-US" sz="20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3F171-9A1A-4B44-8AD7-BA87E279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75" y="1150322"/>
            <a:ext cx="3547313" cy="37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1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357EA-B7F8-4E7F-B57F-ACCCDF90C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25" y="728310"/>
            <a:ext cx="8145494" cy="4061329"/>
          </a:xfrm>
        </p:spPr>
        <p:txBody>
          <a:bodyPr/>
          <a:lstStyle/>
          <a:p>
            <a:pPr marL="342900" indent="-342900"/>
            <a:r>
              <a:rPr lang="en-US" sz="2000" dirty="0"/>
              <a:t>Transcript parsed into distinct statements by topic</a:t>
            </a:r>
          </a:p>
          <a:p>
            <a:pPr lvl="1"/>
            <a:r>
              <a:rPr lang="en-US" sz="1700" dirty="0"/>
              <a:t>“Intelligent verbatim” transcription</a:t>
            </a:r>
          </a:p>
          <a:p>
            <a:pPr lvl="1"/>
            <a:r>
              <a:rPr lang="en-US" sz="1800" dirty="0"/>
              <a:t>Speaker (FO / CA)</a:t>
            </a:r>
          </a:p>
          <a:p>
            <a:pPr lvl="1"/>
            <a:r>
              <a:rPr lang="en-US" sz="1800" dirty="0"/>
              <a:t>Minute (numbered sequentially)</a:t>
            </a:r>
          </a:p>
          <a:p>
            <a:pPr marL="342900" indent="-342900"/>
            <a:r>
              <a:rPr lang="en-US" sz="2000" dirty="0"/>
              <a:t>Coding included</a:t>
            </a:r>
          </a:p>
          <a:p>
            <a:pPr lvl="1"/>
            <a:r>
              <a:rPr lang="en-US" sz="1800" dirty="0"/>
              <a:t>Semantic pairing between FO and CA statements</a:t>
            </a:r>
          </a:p>
          <a:p>
            <a:pPr lvl="1"/>
            <a:r>
              <a:rPr lang="en-US" sz="1800" dirty="0"/>
              <a:t>Was described thinking observable?</a:t>
            </a:r>
          </a:p>
          <a:p>
            <a:pPr lvl="1"/>
            <a:r>
              <a:rPr lang="en-US" sz="1800" dirty="0"/>
              <a:t>Was described thinking covered in formal training?</a:t>
            </a:r>
          </a:p>
          <a:p>
            <a:pPr lvl="1"/>
            <a:r>
              <a:rPr lang="en-US" sz="1800" dirty="0"/>
              <a:t>Most applicable American Airlines Learning &amp; Improvement Team code</a:t>
            </a:r>
          </a:p>
          <a:p>
            <a:pPr lvl="1"/>
            <a:r>
              <a:rPr lang="en-US" sz="1800" dirty="0"/>
              <a:t>Most applicable </a:t>
            </a:r>
            <a:r>
              <a:rPr lang="en-US" sz="1800" dirty="0" err="1"/>
              <a:t>macrocognitive</a:t>
            </a:r>
            <a:r>
              <a:rPr lang="en-US" sz="1800" dirty="0"/>
              <a:t> function and process</a:t>
            </a:r>
          </a:p>
          <a:p>
            <a:pPr marL="342900" indent="-342900"/>
            <a:r>
              <a:rPr lang="en-US" sz="2000" dirty="0"/>
              <a:t>Independently coded by two authors &amp; discussed to consensus</a:t>
            </a:r>
          </a:p>
          <a:p>
            <a:pPr lvl="1"/>
            <a:r>
              <a:rPr lang="en-US" sz="1800" dirty="0"/>
              <a:t>As necessary, consulted with a commercial airline pilot SME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B90B6B-DAAD-45DE-985A-448FDBEC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Coding Process</a:t>
            </a:r>
          </a:p>
        </p:txBody>
      </p:sp>
    </p:spTree>
    <p:extLst>
      <p:ext uri="{BB962C8B-B14F-4D97-AF65-F5344CB8AC3E}">
        <p14:creationId xmlns:p14="http://schemas.microsoft.com/office/powerpoint/2010/main" val="385293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03F586-44BC-479E-8D9A-1AAF02C67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50" y="812137"/>
            <a:ext cx="4696024" cy="3972938"/>
          </a:xfrm>
        </p:spPr>
        <p:txBody>
          <a:bodyPr/>
          <a:lstStyle/>
          <a:p>
            <a:pPr marL="284163" indent="-284163"/>
            <a:r>
              <a:rPr lang="en-US" b="1" dirty="0"/>
              <a:t>LEARN</a:t>
            </a:r>
            <a:r>
              <a:rPr lang="en-US" dirty="0"/>
              <a:t> (4 codes)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What will I do next time?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Share past experiences</a:t>
            </a:r>
          </a:p>
          <a:p>
            <a:pPr marL="284163" indent="-284163">
              <a:spcBef>
                <a:spcPts val="1200"/>
              </a:spcBef>
            </a:pPr>
            <a:r>
              <a:rPr lang="en-US" b="1" dirty="0"/>
              <a:t>PLAN</a:t>
            </a:r>
            <a:r>
              <a:rPr lang="en-US" dirty="0"/>
              <a:t> (7 codes)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Think ahead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Enhance future situational awareness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Threat-forward</a:t>
            </a:r>
          </a:p>
          <a:p>
            <a:pPr marL="284163" indent="-284163">
              <a:spcBef>
                <a:spcPts val="1200"/>
              </a:spcBef>
            </a:pPr>
            <a:r>
              <a:rPr lang="en-US" b="1" dirty="0"/>
              <a:t>ADAPT</a:t>
            </a:r>
            <a:r>
              <a:rPr lang="en-US" dirty="0"/>
              <a:t> (9 codes)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Act given the current conditions</a:t>
            </a:r>
          </a:p>
          <a:p>
            <a:pPr marL="284163" indent="-284163">
              <a:spcBef>
                <a:spcPts val="1200"/>
              </a:spcBef>
            </a:pPr>
            <a:r>
              <a:rPr lang="en-US" b="1" dirty="0"/>
              <a:t>COORDINATE</a:t>
            </a:r>
            <a:r>
              <a:rPr lang="en-US" dirty="0"/>
              <a:t> (7 codes)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Get the team on the same page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Stay engaged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2327B3-EA83-4A22-9990-A3E93EA9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Learning &amp; Improvement Team (LIT) Coding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F3ABA-2E8F-4D4E-998B-78104BA00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0" t="3683" r="5817" b="6259"/>
          <a:stretch/>
        </p:blipFill>
        <p:spPr>
          <a:xfrm>
            <a:off x="4561000" y="769491"/>
            <a:ext cx="1828800" cy="2321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3D12F1-B36F-4819-998B-45AF2162C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" t="3640" r="3457" b="2606"/>
          <a:stretch/>
        </p:blipFill>
        <p:spPr>
          <a:xfrm>
            <a:off x="5726283" y="2511414"/>
            <a:ext cx="1828800" cy="2297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A49C36-AAC5-4C76-BA17-F91C02BACF7B}"/>
              </a:ext>
            </a:extLst>
          </p:cNvPr>
          <p:cNvSpPr txBox="1"/>
          <p:nvPr/>
        </p:nvSpPr>
        <p:spPr>
          <a:xfrm>
            <a:off x="341158" y="4799240"/>
            <a:ext cx="8455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https://www.skybrary.aero/articles/trailblazers-safety-ii-american-airlines-learning-and-improvement-team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767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BD3259-028C-4946-B514-2515A434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293709"/>
            <a:ext cx="3724066" cy="369029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b="1" u="sng" dirty="0"/>
              <a:t>Functions</a:t>
            </a:r>
            <a:r>
              <a:rPr lang="en-US" sz="2400" dirty="0"/>
              <a:t> (center) describe the goal the person is trying to achieve </a:t>
            </a:r>
          </a:p>
          <a:p>
            <a:pPr>
              <a:spcBef>
                <a:spcPts val="1200"/>
              </a:spcBef>
            </a:pPr>
            <a:r>
              <a:rPr lang="en-US" sz="2400" b="1" u="sng" dirty="0"/>
              <a:t>Processes</a:t>
            </a:r>
            <a:r>
              <a:rPr lang="en-US" sz="2400" dirty="0"/>
              <a:t> (outside) describe means for achieving the functions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393489-48B1-4D52-B11C-5606A98C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Macrocognitive</a:t>
            </a:r>
            <a:r>
              <a:rPr lang="en-US" sz="2800" dirty="0"/>
              <a:t> Functions and Processes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0C0353-ABA0-4C74-8D10-33936F609A20}"/>
              </a:ext>
            </a:extLst>
          </p:cNvPr>
          <p:cNvGrpSpPr/>
          <p:nvPr/>
        </p:nvGrpSpPr>
        <p:grpSpPr>
          <a:xfrm>
            <a:off x="3995925" y="791171"/>
            <a:ext cx="3767539" cy="4147740"/>
            <a:chOff x="3184679" y="805120"/>
            <a:chExt cx="3767539" cy="41477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72299E3-B542-4CA7-A939-1C9D2411019B}"/>
                </a:ext>
              </a:extLst>
            </p:cNvPr>
            <p:cNvSpPr/>
            <p:nvPr/>
          </p:nvSpPr>
          <p:spPr>
            <a:xfrm>
              <a:off x="3227825" y="1064830"/>
              <a:ext cx="3657600" cy="36576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Snipped 4">
              <a:extLst>
                <a:ext uri="{FF2B5EF4-FFF2-40B4-BE49-F238E27FC236}">
                  <a16:creationId xmlns:a16="http://schemas.microsoft.com/office/drawing/2014/main" id="{7CB11997-4C8B-4CC7-AF5E-38FE179E78ED}"/>
                </a:ext>
              </a:extLst>
            </p:cNvPr>
            <p:cNvSpPr/>
            <p:nvPr/>
          </p:nvSpPr>
          <p:spPr>
            <a:xfrm>
              <a:off x="4264759" y="4069545"/>
              <a:ext cx="1574606" cy="883315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Rectangle: Top Corners Snipped 5">
              <a:extLst>
                <a:ext uri="{FF2B5EF4-FFF2-40B4-BE49-F238E27FC236}">
                  <a16:creationId xmlns:a16="http://schemas.microsoft.com/office/drawing/2014/main" id="{CBB0A1C3-7AE5-49EC-9443-D07099FB21F2}"/>
                </a:ext>
              </a:extLst>
            </p:cNvPr>
            <p:cNvSpPr/>
            <p:nvPr/>
          </p:nvSpPr>
          <p:spPr>
            <a:xfrm rot="17948661">
              <a:off x="5723258" y="3262690"/>
              <a:ext cx="1574606" cy="883315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Rectangle: Top Corners Snipped 6">
              <a:extLst>
                <a:ext uri="{FF2B5EF4-FFF2-40B4-BE49-F238E27FC236}">
                  <a16:creationId xmlns:a16="http://schemas.microsoft.com/office/drawing/2014/main" id="{C3BA59F0-29B0-4F09-912D-33BB0D667FF1}"/>
                </a:ext>
              </a:extLst>
            </p:cNvPr>
            <p:cNvSpPr/>
            <p:nvPr/>
          </p:nvSpPr>
          <p:spPr>
            <a:xfrm rot="3588945">
              <a:off x="2855147" y="3264653"/>
              <a:ext cx="1574606" cy="883315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" name="Rectangle: Top Corners Snipped 7">
              <a:extLst>
                <a:ext uri="{FF2B5EF4-FFF2-40B4-BE49-F238E27FC236}">
                  <a16:creationId xmlns:a16="http://schemas.microsoft.com/office/drawing/2014/main" id="{571AB861-46B5-44F5-B876-9D2F0B1607AC}"/>
                </a:ext>
              </a:extLst>
            </p:cNvPr>
            <p:cNvSpPr/>
            <p:nvPr/>
          </p:nvSpPr>
          <p:spPr>
            <a:xfrm rot="10800000">
              <a:off x="4264760" y="805120"/>
              <a:ext cx="1574606" cy="883315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Rectangle: Top Corners Snipped 8">
              <a:extLst>
                <a:ext uri="{FF2B5EF4-FFF2-40B4-BE49-F238E27FC236}">
                  <a16:creationId xmlns:a16="http://schemas.microsoft.com/office/drawing/2014/main" id="{4D8B093A-40F3-41D9-8F52-35F6CB45337A}"/>
                </a:ext>
              </a:extLst>
            </p:cNvPr>
            <p:cNvSpPr/>
            <p:nvPr/>
          </p:nvSpPr>
          <p:spPr>
            <a:xfrm rot="7134903">
              <a:off x="2839034" y="1650141"/>
              <a:ext cx="1574606" cy="883315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Rectangle: Top Corners Snipped 9">
              <a:extLst>
                <a:ext uri="{FF2B5EF4-FFF2-40B4-BE49-F238E27FC236}">
                  <a16:creationId xmlns:a16="http://schemas.microsoft.com/office/drawing/2014/main" id="{12C1C5D4-F100-4408-88D1-53F4C9CC790D}"/>
                </a:ext>
              </a:extLst>
            </p:cNvPr>
            <p:cNvSpPr/>
            <p:nvPr/>
          </p:nvSpPr>
          <p:spPr>
            <a:xfrm rot="14475181">
              <a:off x="5682890" y="1611461"/>
              <a:ext cx="1574606" cy="883315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EC8B56-CCFD-4CB6-BFDD-70F0742BAE67}"/>
                </a:ext>
              </a:extLst>
            </p:cNvPr>
            <p:cNvSpPr txBox="1"/>
            <p:nvPr/>
          </p:nvSpPr>
          <p:spPr>
            <a:xfrm>
              <a:off x="3944782" y="1779194"/>
              <a:ext cx="2223686" cy="221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800"/>
                </a:lnSpc>
                <a:spcBef>
                  <a:spcPts val="0"/>
                </a:spcBef>
              </a:pPr>
              <a:r>
                <a:rPr lang="en-US" sz="2200" b="1" dirty="0">
                  <a:latin typeface="Arial Narrow" panose="020B0606020202030204" pitchFamily="34" charset="0"/>
                </a:rPr>
                <a:t>Sensemaking</a:t>
              </a:r>
            </a:p>
            <a:p>
              <a:pPr algn="ctr">
                <a:lnSpc>
                  <a:spcPts val="2800"/>
                </a:lnSpc>
                <a:spcBef>
                  <a:spcPts val="0"/>
                </a:spcBef>
              </a:pPr>
              <a:r>
                <a:rPr lang="en-US" sz="2200" b="1" dirty="0">
                  <a:latin typeface="Arial Narrow" panose="020B0606020202030204" pitchFamily="34" charset="0"/>
                </a:rPr>
                <a:t>Planning</a:t>
              </a:r>
            </a:p>
            <a:p>
              <a:pPr algn="ctr">
                <a:lnSpc>
                  <a:spcPts val="2800"/>
                </a:lnSpc>
                <a:spcBef>
                  <a:spcPts val="0"/>
                </a:spcBef>
              </a:pPr>
              <a:r>
                <a:rPr lang="en-US" sz="2200" b="1" dirty="0">
                  <a:latin typeface="Arial Narrow" panose="020B0606020202030204" pitchFamily="34" charset="0"/>
                </a:rPr>
                <a:t>Decision Making</a:t>
              </a:r>
            </a:p>
            <a:p>
              <a:pPr algn="ctr">
                <a:lnSpc>
                  <a:spcPts val="2800"/>
                </a:lnSpc>
                <a:spcBef>
                  <a:spcPts val="0"/>
                </a:spcBef>
              </a:pPr>
              <a:r>
                <a:rPr lang="en-US" sz="2200" b="1" dirty="0">
                  <a:latin typeface="Arial Narrow" panose="020B0606020202030204" pitchFamily="34" charset="0"/>
                </a:rPr>
                <a:t>Problem Detection</a:t>
              </a:r>
            </a:p>
            <a:p>
              <a:pPr algn="ctr">
                <a:lnSpc>
                  <a:spcPts val="2800"/>
                </a:lnSpc>
                <a:spcBef>
                  <a:spcPts val="0"/>
                </a:spcBef>
              </a:pPr>
              <a:r>
                <a:rPr lang="en-US" sz="2200" b="1" dirty="0">
                  <a:latin typeface="Arial Narrow" panose="020B0606020202030204" pitchFamily="34" charset="0"/>
                </a:rPr>
                <a:t>Adaptation</a:t>
              </a:r>
            </a:p>
            <a:p>
              <a:pPr algn="ctr">
                <a:lnSpc>
                  <a:spcPts val="2800"/>
                </a:lnSpc>
                <a:spcBef>
                  <a:spcPts val="0"/>
                </a:spcBef>
              </a:pPr>
              <a:r>
                <a:rPr lang="en-US" sz="2200" b="1" dirty="0">
                  <a:latin typeface="Arial Narrow" panose="020B0606020202030204" pitchFamily="34" charset="0"/>
                </a:rPr>
                <a:t>Coordination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5FFE66-055E-4EAD-9505-C7542A1519B1}"/>
                </a:ext>
              </a:extLst>
            </p:cNvPr>
            <p:cNvSpPr txBox="1"/>
            <p:nvPr/>
          </p:nvSpPr>
          <p:spPr>
            <a:xfrm>
              <a:off x="4393608" y="843525"/>
              <a:ext cx="125569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Maintaining Common Ground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3305A9-D664-4019-BEC7-49C4CB644C33}"/>
                </a:ext>
              </a:extLst>
            </p:cNvPr>
            <p:cNvSpPr txBox="1"/>
            <p:nvPr/>
          </p:nvSpPr>
          <p:spPr>
            <a:xfrm rot="3593772">
              <a:off x="5867838" y="1667814"/>
              <a:ext cx="125569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Developing Mental Models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17BC7E-EF5F-4704-A913-1C1F20A14531}"/>
                </a:ext>
              </a:extLst>
            </p:cNvPr>
            <p:cNvSpPr txBox="1"/>
            <p:nvPr/>
          </p:nvSpPr>
          <p:spPr>
            <a:xfrm rot="17967588">
              <a:off x="5967320" y="3438511"/>
              <a:ext cx="12556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Managing Uncertainty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6006AC-0329-40BB-8E76-963D757BC093}"/>
                </a:ext>
              </a:extLst>
            </p:cNvPr>
            <p:cNvSpPr txBox="1"/>
            <p:nvPr/>
          </p:nvSpPr>
          <p:spPr>
            <a:xfrm>
              <a:off x="4368456" y="4322052"/>
              <a:ext cx="1428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Leveraging Opportunities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101479-5F74-43B3-BBEB-16FB57EA3D13}"/>
                </a:ext>
              </a:extLst>
            </p:cNvPr>
            <p:cNvSpPr txBox="1"/>
            <p:nvPr/>
          </p:nvSpPr>
          <p:spPr>
            <a:xfrm rot="3528529">
              <a:off x="2921123" y="3477729"/>
              <a:ext cx="12556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Managing Attention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5FD79C-63DB-41EC-8A23-322239FB8591}"/>
                </a:ext>
              </a:extLst>
            </p:cNvPr>
            <p:cNvSpPr txBox="1"/>
            <p:nvPr/>
          </p:nvSpPr>
          <p:spPr>
            <a:xfrm rot="17957669">
              <a:off x="2934460" y="1713751"/>
              <a:ext cx="12556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Mental Simulation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0DCB48E-02B4-4963-AC4F-3B28224532BC}"/>
              </a:ext>
            </a:extLst>
          </p:cNvPr>
          <p:cNvSpPr txBox="1"/>
          <p:nvPr/>
        </p:nvSpPr>
        <p:spPr>
          <a:xfrm>
            <a:off x="7244134" y="4504619"/>
            <a:ext cx="1844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Adapted from Klein et al., 2003</a:t>
            </a:r>
          </a:p>
        </p:txBody>
      </p:sp>
    </p:spTree>
    <p:extLst>
      <p:ext uri="{BB962C8B-B14F-4D97-AF65-F5344CB8AC3E}">
        <p14:creationId xmlns:p14="http://schemas.microsoft.com/office/powerpoint/2010/main" val="108642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766715"/>
            <a:ext cx="7991874" cy="141776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/>
              <a:t>100 statements coded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55% by FO | 45% by CA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50% of statements were “paired” (same topic discussed by FO and CA)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33% coded as “not readily observable”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20% described positive actions not directly covered in formal training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75425"/>
            <a:ext cx="7659704" cy="461963"/>
          </a:xfrm>
        </p:spPr>
        <p:txBody>
          <a:bodyPr/>
          <a:lstStyle/>
          <a:p>
            <a:r>
              <a:rPr lang="en-US" sz="2800" dirty="0">
                <a:ln w="3175">
                  <a:noFill/>
                </a:ln>
              </a:rPr>
              <a:t>Coding Results </a:t>
            </a:r>
            <a:r>
              <a:rPr lang="en-US" sz="2400" dirty="0">
                <a:ln w="3175">
                  <a:noFill/>
                </a:ln>
              </a:rPr>
              <a:t>(illustration from single crew)</a:t>
            </a:r>
            <a:endParaRPr lang="en-US" sz="2000" dirty="0">
              <a:ln w="3175">
                <a:noFill/>
              </a:ln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E875470-8113-4C25-B7BC-72E623E31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22124"/>
              </p:ext>
            </p:extLst>
          </p:nvPr>
        </p:nvGraphicFramePr>
        <p:xfrm>
          <a:off x="1488497" y="2461553"/>
          <a:ext cx="5427293" cy="248761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97060">
                  <a:extLst>
                    <a:ext uri="{9D8B030D-6E8A-4147-A177-3AD203B41FA5}">
                      <a16:colId xmlns:a16="http://schemas.microsoft.com/office/drawing/2014/main" val="3004204997"/>
                    </a:ext>
                  </a:extLst>
                </a:gridCol>
                <a:gridCol w="844910">
                  <a:extLst>
                    <a:ext uri="{9D8B030D-6E8A-4147-A177-3AD203B41FA5}">
                      <a16:colId xmlns:a16="http://schemas.microsoft.com/office/drawing/2014/main" val="1006938680"/>
                    </a:ext>
                  </a:extLst>
                </a:gridCol>
                <a:gridCol w="844910">
                  <a:extLst>
                    <a:ext uri="{9D8B030D-6E8A-4147-A177-3AD203B41FA5}">
                      <a16:colId xmlns:a16="http://schemas.microsoft.com/office/drawing/2014/main" val="3890814105"/>
                    </a:ext>
                  </a:extLst>
                </a:gridCol>
                <a:gridCol w="921720">
                  <a:extLst>
                    <a:ext uri="{9D8B030D-6E8A-4147-A177-3AD203B41FA5}">
                      <a16:colId xmlns:a16="http://schemas.microsoft.com/office/drawing/2014/main" val="888747293"/>
                    </a:ext>
                  </a:extLst>
                </a:gridCol>
                <a:gridCol w="818693">
                  <a:extLst>
                    <a:ext uri="{9D8B030D-6E8A-4147-A177-3AD203B41FA5}">
                      <a16:colId xmlns:a16="http://schemas.microsoft.com/office/drawing/2014/main" val="1425612942"/>
                    </a:ext>
                  </a:extLst>
                </a:gridCol>
              </a:tblGrid>
              <a:tr h="355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Learn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Adapt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Coord.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94547299"/>
                  </a:ext>
                </a:extLst>
              </a:tr>
              <a:tr h="355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Planning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3920828"/>
                  </a:ext>
                </a:extLst>
              </a:tr>
              <a:tr h="355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Adaptation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27668365"/>
                  </a:ext>
                </a:extLst>
              </a:tr>
              <a:tr h="355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Coordination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 Black" panose="020B0A04020102020204" pitchFamily="34" charset="0"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03708841"/>
                  </a:ext>
                </a:extLst>
              </a:tr>
              <a:tr h="355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Decision Making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43667863"/>
                  </a:ext>
                </a:extLst>
              </a:tr>
              <a:tr h="355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Sensemaking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34012875"/>
                  </a:ext>
                </a:extLst>
              </a:tr>
              <a:tr h="355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Problem Detection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900769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01E1F7-4C47-4EBB-9805-C1C72E69E528}"/>
              </a:ext>
            </a:extLst>
          </p:cNvPr>
          <p:cNvSpPr txBox="1"/>
          <p:nvPr/>
        </p:nvSpPr>
        <p:spPr>
          <a:xfrm>
            <a:off x="4368229" y="2110890"/>
            <a:ext cx="159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 Potentials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5087AD-302D-4183-8F77-215A5BEAFD6F}"/>
              </a:ext>
            </a:extLst>
          </p:cNvPr>
          <p:cNvSpPr txBox="1"/>
          <p:nvPr/>
        </p:nvSpPr>
        <p:spPr>
          <a:xfrm rot="16200000">
            <a:off x="301695" y="351914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Macrocognitive</a:t>
            </a:r>
            <a:endParaRPr lang="en-US" dirty="0"/>
          </a:p>
          <a:p>
            <a:pPr algn="ctr"/>
            <a:r>
              <a:rPr lang="en-US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39423072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 PPT Template 7 12 11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79705</TotalTime>
  <Words>844</Words>
  <Application>Microsoft Office PowerPoint</Application>
  <PresentationFormat>On-screen Show (16:9)</PresentationFormat>
  <Paragraphs>142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Courier New</vt:lpstr>
      <vt:lpstr>Helvetica</vt:lpstr>
      <vt:lpstr>Helvetica Light</vt:lpstr>
      <vt:lpstr>Lucida Grande</vt:lpstr>
      <vt:lpstr>Wingdings</vt:lpstr>
      <vt:lpstr>Custom Design</vt:lpstr>
      <vt:lpstr>ED PPT Template 7 12 11</vt:lpstr>
      <vt:lpstr> Learning about Routine Successful Pilot Techniques using a Cued Retrospective Think-Aloud Task</vt:lpstr>
      <vt:lpstr>Background</vt:lpstr>
      <vt:lpstr>FILPZ3 KCLT Arrival Scenario</vt:lpstr>
      <vt:lpstr>Over-the-Shoulder Video</vt:lpstr>
      <vt:lpstr>Cue Retrospective Think-Aloud Procedure</vt:lpstr>
      <vt:lpstr>Coding Process</vt:lpstr>
      <vt:lpstr>Learning &amp; Improvement Team (LIT) Coding</vt:lpstr>
      <vt:lpstr>Macrocognitive Functions and Processes</vt:lpstr>
      <vt:lpstr>Coding Results (illustration from single crew)</vt:lpstr>
      <vt:lpstr>Insights</vt:lpstr>
      <vt:lpstr>Key Take-Aways</vt:lpstr>
      <vt:lpstr>PowerPoint Presentation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Lines</dc:title>
  <dc:creator>Jon Holbrook</dc:creator>
  <cp:lastModifiedBy>Holbrook, Jon B. (LARC-D318)</cp:lastModifiedBy>
  <cp:revision>624</cp:revision>
  <dcterms:created xsi:type="dcterms:W3CDTF">2012-09-25T21:07:10Z</dcterms:created>
  <dcterms:modified xsi:type="dcterms:W3CDTF">2023-05-26T16:52:27Z</dcterms:modified>
</cp:coreProperties>
</file>