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305" r:id="rId4"/>
    <p:sldId id="258" r:id="rId5"/>
    <p:sldId id="304" r:id="rId6"/>
    <p:sldId id="301" r:id="rId7"/>
    <p:sldId id="276" r:id="rId8"/>
    <p:sldId id="265" r:id="rId9"/>
    <p:sldId id="320" r:id="rId10"/>
    <p:sldId id="299" r:id="rId11"/>
    <p:sldId id="306" r:id="rId12"/>
    <p:sldId id="324" r:id="rId13"/>
    <p:sldId id="300" r:id="rId14"/>
    <p:sldId id="308" r:id="rId15"/>
    <p:sldId id="316" r:id="rId16"/>
    <p:sldId id="321" r:id="rId17"/>
    <p:sldId id="317" r:id="rId18"/>
    <p:sldId id="302" r:id="rId19"/>
    <p:sldId id="314" r:id="rId20"/>
    <p:sldId id="318" r:id="rId21"/>
    <p:sldId id="319" r:id="rId22"/>
    <p:sldId id="303" r:id="rId23"/>
    <p:sldId id="309" r:id="rId24"/>
    <p:sldId id="310" r:id="rId25"/>
    <p:sldId id="311" r:id="rId26"/>
    <p:sldId id="312" r:id="rId27"/>
    <p:sldId id="323" r:id="rId28"/>
    <p:sldId id="297"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Proxima Nova" panose="02000506030000020004"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h6JsgY4VLBfQGlRV4I5PIlmRE4l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vvy A. Verm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558CB4-32A5-4470-B3A6-4E25E8D22100}">
  <a:tblStyle styleId="{2A558CB4-32A5-4470-B3A6-4E25E8D2210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a:tcStyle>
        <a:tcBdr/>
        <a:fill>
          <a:solidFill>
            <a:srgbClr val="CED2E2"/>
          </a:solidFill>
        </a:fill>
      </a:tcStyle>
    </a:band1H>
    <a:band2H>
      <a:tcTxStyle/>
      <a:tcStyle>
        <a:tcBdr/>
      </a:tcStyle>
    </a:band2H>
    <a:band1V>
      <a:tcTxStyle/>
      <a:tcStyle>
        <a:tcBdr/>
        <a:fill>
          <a:solidFill>
            <a:srgbClr val="CED2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7"/>
    <p:restoredTop sz="94412"/>
  </p:normalViewPr>
  <p:slideViewPr>
    <p:cSldViewPr snapToGrid="0">
      <p:cViewPr varScale="1">
        <p:scale>
          <a:sx n="138" d="100"/>
          <a:sy n="138" d="100"/>
        </p:scale>
        <p:origin x="8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79"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77" Type="http://customschemas.google.com/relationships/presentationmetadata" Target="metadata"/><Relationship Id="rId8" Type="http://schemas.openxmlformats.org/officeDocument/2006/relationships/slide" Target="slides/slide7.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D38B0-56B2-420D-9A91-2FBACE251D53}"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98109462-240E-4BE3-AD83-995063926A0A}">
      <dgm:prSet custT="1"/>
      <dgm:spPr/>
      <dgm:t>
        <a:bodyPr/>
        <a:lstStyle/>
        <a:p>
          <a:r>
            <a:rPr lang="en-US" sz="1800" dirty="0">
              <a:latin typeface="Calibri" panose="020F0502020204030204" pitchFamily="34" charset="0"/>
              <a:cs typeface="Calibri" panose="020F0502020204030204" pitchFamily="34" charset="0"/>
            </a:rPr>
            <a:t>There are limited current-day pilot incapacitation procedures that exist</a:t>
          </a:r>
        </a:p>
      </dgm:t>
    </dgm:pt>
    <dgm:pt modelId="{79A79C34-7019-4176-B880-45368CDBBD99}" type="parTrans" cxnId="{7C67557E-4704-4F47-9D73-25A819061E72}">
      <dgm:prSet/>
      <dgm:spPr/>
      <dgm:t>
        <a:bodyPr/>
        <a:lstStyle/>
        <a:p>
          <a:endParaRPr lang="en-US"/>
        </a:p>
      </dgm:t>
    </dgm:pt>
    <dgm:pt modelId="{F1E4B062-3042-4ABB-97DF-DF0C59CAD3BA}" type="sibTrans" cxnId="{7C67557E-4704-4F47-9D73-25A819061E72}">
      <dgm:prSet/>
      <dgm:spPr/>
      <dgm:t>
        <a:bodyPr/>
        <a:lstStyle/>
        <a:p>
          <a:endParaRPr lang="en-US"/>
        </a:p>
      </dgm:t>
    </dgm:pt>
    <dgm:pt modelId="{15EE6FE7-5EEA-43E4-8BDA-41A473188BE3}">
      <dgm:prSet custT="1"/>
      <dgm:spPr/>
      <dgm:t>
        <a:bodyPr/>
        <a:lstStyle/>
        <a:p>
          <a:r>
            <a:rPr lang="en-US" sz="1800" dirty="0">
              <a:latin typeface="Calibri" panose="020F0502020204030204" pitchFamily="34" charset="0"/>
              <a:cs typeface="Calibri" panose="020F0502020204030204" pitchFamily="34" charset="0"/>
            </a:rPr>
            <a:t>A pilot emergency in single-pilot operations is an aircraft emergency</a:t>
          </a:r>
        </a:p>
      </dgm:t>
    </dgm:pt>
    <dgm:pt modelId="{5A144382-6CC0-4882-AC2F-78330C228195}" type="parTrans" cxnId="{F0766B78-7D58-4C60-91C4-809C818B9756}">
      <dgm:prSet/>
      <dgm:spPr/>
      <dgm:t>
        <a:bodyPr/>
        <a:lstStyle/>
        <a:p>
          <a:endParaRPr lang="en-US"/>
        </a:p>
      </dgm:t>
    </dgm:pt>
    <dgm:pt modelId="{55B862EA-C4A0-40F8-A3CC-7D0902F716C3}" type="sibTrans" cxnId="{F0766B78-7D58-4C60-91C4-809C818B9756}">
      <dgm:prSet/>
      <dgm:spPr/>
      <dgm:t>
        <a:bodyPr/>
        <a:lstStyle/>
        <a:p>
          <a:endParaRPr lang="en-US"/>
        </a:p>
      </dgm:t>
    </dgm:pt>
    <dgm:pt modelId="{C7DB72D6-9C05-465C-9FA5-FF1B9CD24BD8}">
      <dgm:prSet custT="1"/>
      <dgm:spPr/>
      <dgm:t>
        <a:bodyPr/>
        <a:lstStyle/>
        <a:p>
          <a:r>
            <a:rPr lang="en-US" sz="1800" dirty="0">
              <a:latin typeface="Calibri" panose="020F0502020204030204" pitchFamily="34" charset="0"/>
              <a:cs typeface="Calibri" panose="020F0502020204030204" pitchFamily="34" charset="0"/>
            </a:rPr>
            <a:t>Considerations are needed for electric vertical takeoff and landing (eVTOL) vehicle design and performance characteristics</a:t>
          </a:r>
        </a:p>
      </dgm:t>
    </dgm:pt>
    <dgm:pt modelId="{AB8326D5-4CF2-4AAE-9320-A3A36B8504F7}" type="parTrans" cxnId="{8764563D-4079-49C0-A67F-BB7B44EA467C}">
      <dgm:prSet/>
      <dgm:spPr/>
      <dgm:t>
        <a:bodyPr/>
        <a:lstStyle/>
        <a:p>
          <a:endParaRPr lang="en-US"/>
        </a:p>
      </dgm:t>
    </dgm:pt>
    <dgm:pt modelId="{4AB3501D-A427-4BF8-953C-78B7111FDB5F}" type="sibTrans" cxnId="{8764563D-4079-49C0-A67F-BB7B44EA467C}">
      <dgm:prSet/>
      <dgm:spPr/>
      <dgm:t>
        <a:bodyPr/>
        <a:lstStyle/>
        <a:p>
          <a:endParaRPr lang="en-US"/>
        </a:p>
      </dgm:t>
    </dgm:pt>
    <dgm:pt modelId="{534B4357-FA83-4E9C-844F-629FCEB3033A}">
      <dgm:prSet custT="1"/>
      <dgm:spPr/>
      <dgm:t>
        <a:bodyPr/>
        <a:lstStyle/>
        <a:p>
          <a:r>
            <a:rPr lang="en-US" sz="1800" dirty="0">
              <a:latin typeface="Calibri" panose="020F0502020204030204" pitchFamily="34" charset="0"/>
              <a:cs typeface="Calibri" panose="020F0502020204030204" pitchFamily="34" charset="0"/>
            </a:rPr>
            <a:t>Altitude and urban environment pose challenges</a:t>
          </a:r>
        </a:p>
      </dgm:t>
    </dgm:pt>
    <dgm:pt modelId="{EB7D3D87-6431-4DA9-B134-05A2C56B0D6C}" type="parTrans" cxnId="{A0D8AF66-8DFE-4C56-91D2-193C460689EE}">
      <dgm:prSet/>
      <dgm:spPr/>
      <dgm:t>
        <a:bodyPr/>
        <a:lstStyle/>
        <a:p>
          <a:endParaRPr lang="en-US"/>
        </a:p>
      </dgm:t>
    </dgm:pt>
    <dgm:pt modelId="{C94D1B89-6704-4824-A7A0-40DAD2372230}" type="sibTrans" cxnId="{A0D8AF66-8DFE-4C56-91D2-193C460689EE}">
      <dgm:prSet/>
      <dgm:spPr/>
      <dgm:t>
        <a:bodyPr/>
        <a:lstStyle/>
        <a:p>
          <a:endParaRPr lang="en-US"/>
        </a:p>
      </dgm:t>
    </dgm:pt>
    <dgm:pt modelId="{4EC9475E-6A1E-4843-A0BC-28463BDF0377}">
      <dgm:prSet custT="1"/>
      <dgm:spPr/>
      <dgm:t>
        <a:bodyPr/>
        <a:lstStyle/>
        <a:p>
          <a:r>
            <a:rPr lang="en-US" sz="1800" dirty="0">
              <a:latin typeface="Calibri" panose="020F0502020204030204" pitchFamily="34" charset="0"/>
              <a:cs typeface="Calibri" panose="020F0502020204030204" pitchFamily="34" charset="0"/>
            </a:rPr>
            <a:t>Potential solutions pose their own unique challenges and potential security concerns</a:t>
          </a:r>
        </a:p>
      </dgm:t>
    </dgm:pt>
    <dgm:pt modelId="{C9CE7DCA-A6D2-4036-808C-825AF7BD3EA8}" type="parTrans" cxnId="{088C4135-2CDC-40A5-A6C5-F7DC6AEC3854}">
      <dgm:prSet/>
      <dgm:spPr/>
      <dgm:t>
        <a:bodyPr/>
        <a:lstStyle/>
        <a:p>
          <a:endParaRPr lang="en-US"/>
        </a:p>
      </dgm:t>
    </dgm:pt>
    <dgm:pt modelId="{B69AF2DC-5C9E-4E0F-99FD-4769A89C0531}" type="sibTrans" cxnId="{088C4135-2CDC-40A5-A6C5-F7DC6AEC3854}">
      <dgm:prSet/>
      <dgm:spPr/>
      <dgm:t>
        <a:bodyPr/>
        <a:lstStyle/>
        <a:p>
          <a:endParaRPr lang="en-US"/>
        </a:p>
      </dgm:t>
    </dgm:pt>
    <dgm:pt modelId="{29CB9508-6330-C44E-99F0-FDBDDE98FEE1}" type="pres">
      <dgm:prSet presAssocID="{6F8D38B0-56B2-420D-9A91-2FBACE251D53}" presName="Name0" presStyleCnt="0">
        <dgm:presLayoutVars>
          <dgm:dir/>
          <dgm:resizeHandles val="exact"/>
        </dgm:presLayoutVars>
      </dgm:prSet>
      <dgm:spPr/>
    </dgm:pt>
    <dgm:pt modelId="{82E7AC55-C8D6-7F4D-AAA9-045B584E7DCD}" type="pres">
      <dgm:prSet presAssocID="{98109462-240E-4BE3-AD83-995063926A0A}" presName="node" presStyleLbl="node1" presStyleIdx="0" presStyleCnt="5">
        <dgm:presLayoutVars>
          <dgm:bulletEnabled val="1"/>
        </dgm:presLayoutVars>
      </dgm:prSet>
      <dgm:spPr/>
    </dgm:pt>
    <dgm:pt modelId="{882A6AAD-908A-874E-8638-362E8D5DC38E}" type="pres">
      <dgm:prSet presAssocID="{F1E4B062-3042-4ABB-97DF-DF0C59CAD3BA}" presName="sibTrans" presStyleLbl="sibTrans1D1" presStyleIdx="0" presStyleCnt="4"/>
      <dgm:spPr/>
    </dgm:pt>
    <dgm:pt modelId="{D63A71BA-34E2-F848-B5A2-19D503F18DB2}" type="pres">
      <dgm:prSet presAssocID="{F1E4B062-3042-4ABB-97DF-DF0C59CAD3BA}" presName="connectorText" presStyleLbl="sibTrans1D1" presStyleIdx="0" presStyleCnt="4"/>
      <dgm:spPr/>
    </dgm:pt>
    <dgm:pt modelId="{875AEB60-2AFD-7741-BE89-F62B38EBD17A}" type="pres">
      <dgm:prSet presAssocID="{15EE6FE7-5EEA-43E4-8BDA-41A473188BE3}" presName="node" presStyleLbl="node1" presStyleIdx="1" presStyleCnt="5">
        <dgm:presLayoutVars>
          <dgm:bulletEnabled val="1"/>
        </dgm:presLayoutVars>
      </dgm:prSet>
      <dgm:spPr/>
    </dgm:pt>
    <dgm:pt modelId="{2635CCF1-10D6-FA4E-BF47-6B56A7558495}" type="pres">
      <dgm:prSet presAssocID="{55B862EA-C4A0-40F8-A3CC-7D0902F716C3}" presName="sibTrans" presStyleLbl="sibTrans1D1" presStyleIdx="1" presStyleCnt="4"/>
      <dgm:spPr/>
    </dgm:pt>
    <dgm:pt modelId="{2A87D9CA-0A24-CC45-A5DE-52D255B54A7B}" type="pres">
      <dgm:prSet presAssocID="{55B862EA-C4A0-40F8-A3CC-7D0902F716C3}" presName="connectorText" presStyleLbl="sibTrans1D1" presStyleIdx="1" presStyleCnt="4"/>
      <dgm:spPr/>
    </dgm:pt>
    <dgm:pt modelId="{AFDC8123-B900-B442-918C-0363E0414605}" type="pres">
      <dgm:prSet presAssocID="{C7DB72D6-9C05-465C-9FA5-FF1B9CD24BD8}" presName="node" presStyleLbl="node1" presStyleIdx="2" presStyleCnt="5">
        <dgm:presLayoutVars>
          <dgm:bulletEnabled val="1"/>
        </dgm:presLayoutVars>
      </dgm:prSet>
      <dgm:spPr/>
    </dgm:pt>
    <dgm:pt modelId="{C4C14F2D-696E-B646-86D1-CC7875D265EE}" type="pres">
      <dgm:prSet presAssocID="{4AB3501D-A427-4BF8-953C-78B7111FDB5F}" presName="sibTrans" presStyleLbl="sibTrans1D1" presStyleIdx="2" presStyleCnt="4"/>
      <dgm:spPr/>
    </dgm:pt>
    <dgm:pt modelId="{7CECC4D1-0493-924F-BB5F-5EFB29C771CB}" type="pres">
      <dgm:prSet presAssocID="{4AB3501D-A427-4BF8-953C-78B7111FDB5F}" presName="connectorText" presStyleLbl="sibTrans1D1" presStyleIdx="2" presStyleCnt="4"/>
      <dgm:spPr/>
    </dgm:pt>
    <dgm:pt modelId="{5C035190-11B5-D740-95FF-C99E976F41D4}" type="pres">
      <dgm:prSet presAssocID="{534B4357-FA83-4E9C-844F-629FCEB3033A}" presName="node" presStyleLbl="node1" presStyleIdx="3" presStyleCnt="5">
        <dgm:presLayoutVars>
          <dgm:bulletEnabled val="1"/>
        </dgm:presLayoutVars>
      </dgm:prSet>
      <dgm:spPr/>
    </dgm:pt>
    <dgm:pt modelId="{84205E60-64B8-354B-B25C-B26034964C91}" type="pres">
      <dgm:prSet presAssocID="{C94D1B89-6704-4824-A7A0-40DAD2372230}" presName="sibTrans" presStyleLbl="sibTrans1D1" presStyleIdx="3" presStyleCnt="4"/>
      <dgm:spPr/>
    </dgm:pt>
    <dgm:pt modelId="{55C319AB-DC3E-E647-B8AC-CC82B2099861}" type="pres">
      <dgm:prSet presAssocID="{C94D1B89-6704-4824-A7A0-40DAD2372230}" presName="connectorText" presStyleLbl="sibTrans1D1" presStyleIdx="3" presStyleCnt="4"/>
      <dgm:spPr/>
    </dgm:pt>
    <dgm:pt modelId="{F49373A8-9E39-BE4D-92AD-63839100520F}" type="pres">
      <dgm:prSet presAssocID="{4EC9475E-6A1E-4843-A0BC-28463BDF0377}" presName="node" presStyleLbl="node1" presStyleIdx="4" presStyleCnt="5">
        <dgm:presLayoutVars>
          <dgm:bulletEnabled val="1"/>
        </dgm:presLayoutVars>
      </dgm:prSet>
      <dgm:spPr/>
    </dgm:pt>
  </dgm:ptLst>
  <dgm:cxnLst>
    <dgm:cxn modelId="{88116C06-B3A5-7745-B972-17D2DD47E9D5}" type="presOf" srcId="{98109462-240E-4BE3-AD83-995063926A0A}" destId="{82E7AC55-C8D6-7F4D-AAA9-045B584E7DCD}" srcOrd="0" destOrd="0" presId="urn:microsoft.com/office/officeart/2016/7/layout/RepeatingBendingProcessNew"/>
    <dgm:cxn modelId="{1ACC9B07-885D-E54E-B3B1-C316D36EC14E}" type="presOf" srcId="{534B4357-FA83-4E9C-844F-629FCEB3033A}" destId="{5C035190-11B5-D740-95FF-C99E976F41D4}" srcOrd="0" destOrd="0" presId="urn:microsoft.com/office/officeart/2016/7/layout/RepeatingBendingProcessNew"/>
    <dgm:cxn modelId="{088C4135-2CDC-40A5-A6C5-F7DC6AEC3854}" srcId="{6F8D38B0-56B2-420D-9A91-2FBACE251D53}" destId="{4EC9475E-6A1E-4843-A0BC-28463BDF0377}" srcOrd="4" destOrd="0" parTransId="{C9CE7DCA-A6D2-4036-808C-825AF7BD3EA8}" sibTransId="{B69AF2DC-5C9E-4E0F-99FD-4769A89C0531}"/>
    <dgm:cxn modelId="{FC5C2F3A-7667-5749-9C04-319AFA499DCA}" type="presOf" srcId="{4AB3501D-A427-4BF8-953C-78B7111FDB5F}" destId="{7CECC4D1-0493-924F-BB5F-5EFB29C771CB}" srcOrd="1" destOrd="0" presId="urn:microsoft.com/office/officeart/2016/7/layout/RepeatingBendingProcessNew"/>
    <dgm:cxn modelId="{31F1F23B-9308-034D-B49B-54525BDFC5AE}" type="presOf" srcId="{55B862EA-C4A0-40F8-A3CC-7D0902F716C3}" destId="{2635CCF1-10D6-FA4E-BF47-6B56A7558495}" srcOrd="0" destOrd="0" presId="urn:microsoft.com/office/officeart/2016/7/layout/RepeatingBendingProcessNew"/>
    <dgm:cxn modelId="{8764563D-4079-49C0-A67F-BB7B44EA467C}" srcId="{6F8D38B0-56B2-420D-9A91-2FBACE251D53}" destId="{C7DB72D6-9C05-465C-9FA5-FF1B9CD24BD8}" srcOrd="2" destOrd="0" parTransId="{AB8326D5-4CF2-4AAE-9320-A3A36B8504F7}" sibTransId="{4AB3501D-A427-4BF8-953C-78B7111FDB5F}"/>
    <dgm:cxn modelId="{1C54A946-2EE8-034D-8868-721E51E9CA26}" type="presOf" srcId="{55B862EA-C4A0-40F8-A3CC-7D0902F716C3}" destId="{2A87D9CA-0A24-CC45-A5DE-52D255B54A7B}" srcOrd="1" destOrd="0" presId="urn:microsoft.com/office/officeart/2016/7/layout/RepeatingBendingProcessNew"/>
    <dgm:cxn modelId="{4DC56C4D-3583-B64F-98DC-17BE8684F593}" type="presOf" srcId="{C94D1B89-6704-4824-A7A0-40DAD2372230}" destId="{55C319AB-DC3E-E647-B8AC-CC82B2099861}" srcOrd="1" destOrd="0" presId="urn:microsoft.com/office/officeart/2016/7/layout/RepeatingBendingProcessNew"/>
    <dgm:cxn modelId="{BABEC85C-93D0-2548-9FD4-F150F1D8744B}" type="presOf" srcId="{4EC9475E-6A1E-4843-A0BC-28463BDF0377}" destId="{F49373A8-9E39-BE4D-92AD-63839100520F}" srcOrd="0" destOrd="0" presId="urn:microsoft.com/office/officeart/2016/7/layout/RepeatingBendingProcessNew"/>
    <dgm:cxn modelId="{A0D8AF66-8DFE-4C56-91D2-193C460689EE}" srcId="{6F8D38B0-56B2-420D-9A91-2FBACE251D53}" destId="{534B4357-FA83-4E9C-844F-629FCEB3033A}" srcOrd="3" destOrd="0" parTransId="{EB7D3D87-6431-4DA9-B134-05A2C56B0D6C}" sibTransId="{C94D1B89-6704-4824-A7A0-40DAD2372230}"/>
    <dgm:cxn modelId="{DB28EA6A-B3E6-E142-89CA-40B74CB29555}" type="presOf" srcId="{15EE6FE7-5EEA-43E4-8BDA-41A473188BE3}" destId="{875AEB60-2AFD-7741-BE89-F62B38EBD17A}" srcOrd="0" destOrd="0" presId="urn:microsoft.com/office/officeart/2016/7/layout/RepeatingBendingProcessNew"/>
    <dgm:cxn modelId="{F0766B78-7D58-4C60-91C4-809C818B9756}" srcId="{6F8D38B0-56B2-420D-9A91-2FBACE251D53}" destId="{15EE6FE7-5EEA-43E4-8BDA-41A473188BE3}" srcOrd="1" destOrd="0" parTransId="{5A144382-6CC0-4882-AC2F-78330C228195}" sibTransId="{55B862EA-C4A0-40F8-A3CC-7D0902F716C3}"/>
    <dgm:cxn modelId="{7C67557E-4704-4F47-9D73-25A819061E72}" srcId="{6F8D38B0-56B2-420D-9A91-2FBACE251D53}" destId="{98109462-240E-4BE3-AD83-995063926A0A}" srcOrd="0" destOrd="0" parTransId="{79A79C34-7019-4176-B880-45368CDBBD99}" sibTransId="{F1E4B062-3042-4ABB-97DF-DF0C59CAD3BA}"/>
    <dgm:cxn modelId="{B1E80E7F-03AA-F242-9D5A-698B28113D42}" type="presOf" srcId="{4AB3501D-A427-4BF8-953C-78B7111FDB5F}" destId="{C4C14F2D-696E-B646-86D1-CC7875D265EE}" srcOrd="0" destOrd="0" presId="urn:microsoft.com/office/officeart/2016/7/layout/RepeatingBendingProcessNew"/>
    <dgm:cxn modelId="{C6C5F0B2-E945-524C-BCB7-2450F4C406CA}" type="presOf" srcId="{C94D1B89-6704-4824-A7A0-40DAD2372230}" destId="{84205E60-64B8-354B-B25C-B26034964C91}" srcOrd="0" destOrd="0" presId="urn:microsoft.com/office/officeart/2016/7/layout/RepeatingBendingProcessNew"/>
    <dgm:cxn modelId="{47641BB7-2A71-EE43-9301-EDBA457CE09C}" type="presOf" srcId="{6F8D38B0-56B2-420D-9A91-2FBACE251D53}" destId="{29CB9508-6330-C44E-99F0-FDBDDE98FEE1}" srcOrd="0" destOrd="0" presId="urn:microsoft.com/office/officeart/2016/7/layout/RepeatingBendingProcessNew"/>
    <dgm:cxn modelId="{A97C35E0-AFC8-9B41-9975-4B1992D7ACEE}" type="presOf" srcId="{F1E4B062-3042-4ABB-97DF-DF0C59CAD3BA}" destId="{882A6AAD-908A-874E-8638-362E8D5DC38E}" srcOrd="0" destOrd="0" presId="urn:microsoft.com/office/officeart/2016/7/layout/RepeatingBendingProcessNew"/>
    <dgm:cxn modelId="{78E2B2E5-A3A5-794A-B6D1-10F5D24A4D64}" type="presOf" srcId="{F1E4B062-3042-4ABB-97DF-DF0C59CAD3BA}" destId="{D63A71BA-34E2-F848-B5A2-19D503F18DB2}" srcOrd="1" destOrd="0" presId="urn:microsoft.com/office/officeart/2016/7/layout/RepeatingBendingProcessNew"/>
    <dgm:cxn modelId="{490DDDE9-E87D-FB4E-952E-1FEACE07C156}" type="presOf" srcId="{C7DB72D6-9C05-465C-9FA5-FF1B9CD24BD8}" destId="{AFDC8123-B900-B442-918C-0363E0414605}" srcOrd="0" destOrd="0" presId="urn:microsoft.com/office/officeart/2016/7/layout/RepeatingBendingProcessNew"/>
    <dgm:cxn modelId="{A8FA5F20-57A7-504E-9060-E228B0A916AF}" type="presParOf" srcId="{29CB9508-6330-C44E-99F0-FDBDDE98FEE1}" destId="{82E7AC55-C8D6-7F4D-AAA9-045B584E7DCD}" srcOrd="0" destOrd="0" presId="urn:microsoft.com/office/officeart/2016/7/layout/RepeatingBendingProcessNew"/>
    <dgm:cxn modelId="{A3AC6D2C-5668-6C4A-B16C-68CA9C44B6CD}" type="presParOf" srcId="{29CB9508-6330-C44E-99F0-FDBDDE98FEE1}" destId="{882A6AAD-908A-874E-8638-362E8D5DC38E}" srcOrd="1" destOrd="0" presId="urn:microsoft.com/office/officeart/2016/7/layout/RepeatingBendingProcessNew"/>
    <dgm:cxn modelId="{EACF9571-ECCF-F941-A6F6-3671919A6BF6}" type="presParOf" srcId="{882A6AAD-908A-874E-8638-362E8D5DC38E}" destId="{D63A71BA-34E2-F848-B5A2-19D503F18DB2}" srcOrd="0" destOrd="0" presId="urn:microsoft.com/office/officeart/2016/7/layout/RepeatingBendingProcessNew"/>
    <dgm:cxn modelId="{271B819E-639F-AF47-B57E-A8EE158CCEB7}" type="presParOf" srcId="{29CB9508-6330-C44E-99F0-FDBDDE98FEE1}" destId="{875AEB60-2AFD-7741-BE89-F62B38EBD17A}" srcOrd="2" destOrd="0" presId="urn:microsoft.com/office/officeart/2016/7/layout/RepeatingBendingProcessNew"/>
    <dgm:cxn modelId="{62103178-4E19-A541-B8A5-B3D7BBC0FCE5}" type="presParOf" srcId="{29CB9508-6330-C44E-99F0-FDBDDE98FEE1}" destId="{2635CCF1-10D6-FA4E-BF47-6B56A7558495}" srcOrd="3" destOrd="0" presId="urn:microsoft.com/office/officeart/2016/7/layout/RepeatingBendingProcessNew"/>
    <dgm:cxn modelId="{AD2ADEEC-6428-A947-B868-FC7C9BA5E363}" type="presParOf" srcId="{2635CCF1-10D6-FA4E-BF47-6B56A7558495}" destId="{2A87D9CA-0A24-CC45-A5DE-52D255B54A7B}" srcOrd="0" destOrd="0" presId="urn:microsoft.com/office/officeart/2016/7/layout/RepeatingBendingProcessNew"/>
    <dgm:cxn modelId="{E5A24BCF-4918-6646-A598-238D9DAC5EE9}" type="presParOf" srcId="{29CB9508-6330-C44E-99F0-FDBDDE98FEE1}" destId="{AFDC8123-B900-B442-918C-0363E0414605}" srcOrd="4" destOrd="0" presId="urn:microsoft.com/office/officeart/2016/7/layout/RepeatingBendingProcessNew"/>
    <dgm:cxn modelId="{848B5F44-9E8F-D648-AAA1-829AB09BD4C1}" type="presParOf" srcId="{29CB9508-6330-C44E-99F0-FDBDDE98FEE1}" destId="{C4C14F2D-696E-B646-86D1-CC7875D265EE}" srcOrd="5" destOrd="0" presId="urn:microsoft.com/office/officeart/2016/7/layout/RepeatingBendingProcessNew"/>
    <dgm:cxn modelId="{6BB71328-2BCB-BA41-A14D-EF110B2E2671}" type="presParOf" srcId="{C4C14F2D-696E-B646-86D1-CC7875D265EE}" destId="{7CECC4D1-0493-924F-BB5F-5EFB29C771CB}" srcOrd="0" destOrd="0" presId="urn:microsoft.com/office/officeart/2016/7/layout/RepeatingBendingProcessNew"/>
    <dgm:cxn modelId="{3BE637F1-1D94-4A40-8AF3-5BE072CB513C}" type="presParOf" srcId="{29CB9508-6330-C44E-99F0-FDBDDE98FEE1}" destId="{5C035190-11B5-D740-95FF-C99E976F41D4}" srcOrd="6" destOrd="0" presId="urn:microsoft.com/office/officeart/2016/7/layout/RepeatingBendingProcessNew"/>
    <dgm:cxn modelId="{2AEDB212-6DA3-E346-9B02-B60D9360519A}" type="presParOf" srcId="{29CB9508-6330-C44E-99F0-FDBDDE98FEE1}" destId="{84205E60-64B8-354B-B25C-B26034964C91}" srcOrd="7" destOrd="0" presId="urn:microsoft.com/office/officeart/2016/7/layout/RepeatingBendingProcessNew"/>
    <dgm:cxn modelId="{30802A22-43A6-1946-B24B-FD32BA2CA5E6}" type="presParOf" srcId="{84205E60-64B8-354B-B25C-B26034964C91}" destId="{55C319AB-DC3E-E647-B8AC-CC82B2099861}" srcOrd="0" destOrd="0" presId="urn:microsoft.com/office/officeart/2016/7/layout/RepeatingBendingProcessNew"/>
    <dgm:cxn modelId="{9ABF9B20-9ACB-9748-AEDC-CB04E7EFB408}" type="presParOf" srcId="{29CB9508-6330-C44E-99F0-FDBDDE98FEE1}" destId="{F49373A8-9E39-BE4D-92AD-63839100520F}" srcOrd="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A6AAD-908A-874E-8638-362E8D5DC38E}">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82E7AC55-C8D6-7F4D-AAA9-045B584E7DCD}">
      <dsp:nvSpPr>
        <dsp:cNvPr id="0" name=""/>
        <dsp:cNvSpPr/>
      </dsp:nvSpPr>
      <dsp:spPr>
        <a:xfrm>
          <a:off x="8061" y="5979"/>
          <a:ext cx="3034531" cy="18207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There are limited current-day pilot incapacitation procedures that exist</a:t>
          </a:r>
        </a:p>
      </dsp:txBody>
      <dsp:txXfrm>
        <a:off x="8061" y="5979"/>
        <a:ext cx="3034531" cy="1820718"/>
      </dsp:txXfrm>
    </dsp:sp>
    <dsp:sp modelId="{2635CCF1-10D6-FA4E-BF47-6B56A7558495}">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875AEB60-2AFD-7741-BE89-F62B38EBD17A}">
      <dsp:nvSpPr>
        <dsp:cNvPr id="0" name=""/>
        <dsp:cNvSpPr/>
      </dsp:nvSpPr>
      <dsp:spPr>
        <a:xfrm>
          <a:off x="3740534" y="5979"/>
          <a:ext cx="3034531" cy="18207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A pilot emergency in single-pilot operations is an aircraft emergency</a:t>
          </a:r>
        </a:p>
      </dsp:txBody>
      <dsp:txXfrm>
        <a:off x="3740534" y="5979"/>
        <a:ext cx="3034531" cy="1820718"/>
      </dsp:txXfrm>
    </dsp:sp>
    <dsp:sp modelId="{C4C14F2D-696E-B646-86D1-CC7875D265EE}">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AFDC8123-B900-B442-918C-0363E0414605}">
      <dsp:nvSpPr>
        <dsp:cNvPr id="0" name=""/>
        <dsp:cNvSpPr/>
      </dsp:nvSpPr>
      <dsp:spPr>
        <a:xfrm>
          <a:off x="7473007" y="5979"/>
          <a:ext cx="3034531" cy="18207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Considerations are needed for electric vertical takeoff and landing (eVTOL) vehicle design and performance characteristics</a:t>
          </a:r>
        </a:p>
      </dsp:txBody>
      <dsp:txXfrm>
        <a:off x="7473007" y="5979"/>
        <a:ext cx="3034531" cy="1820718"/>
      </dsp:txXfrm>
    </dsp:sp>
    <dsp:sp modelId="{84205E60-64B8-354B-B25C-B26034964C91}">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5C035190-11B5-D740-95FF-C99E976F41D4}">
      <dsp:nvSpPr>
        <dsp:cNvPr id="0" name=""/>
        <dsp:cNvSpPr/>
      </dsp:nvSpPr>
      <dsp:spPr>
        <a:xfrm>
          <a:off x="8061" y="2524640"/>
          <a:ext cx="3034531" cy="18207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Altitude and urban environment pose challenges</a:t>
          </a:r>
        </a:p>
      </dsp:txBody>
      <dsp:txXfrm>
        <a:off x="8061" y="2524640"/>
        <a:ext cx="3034531" cy="1820718"/>
      </dsp:txXfrm>
    </dsp:sp>
    <dsp:sp modelId="{F49373A8-9E39-BE4D-92AD-63839100520F}">
      <dsp:nvSpPr>
        <dsp:cNvPr id="0" name=""/>
        <dsp:cNvSpPr/>
      </dsp:nvSpPr>
      <dsp:spPr>
        <a:xfrm>
          <a:off x="3740534" y="2524640"/>
          <a:ext cx="3034531" cy="18207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Potential solutions pose their own unique challenges and potential security concerns</a:t>
          </a:r>
        </a:p>
      </dsp:txBody>
      <dsp:txXfrm>
        <a:off x="3740534" y="2524640"/>
        <a:ext cx="3034531" cy="1820718"/>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7" name="Google Shape;12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3135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113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8716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dirty="0"/>
          </a:p>
        </p:txBody>
      </p:sp>
      <p:sp>
        <p:nvSpPr>
          <p:cNvPr id="234" name="Google Shape;234;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9532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6929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4824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5645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6552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15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60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3119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146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190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4380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5326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3727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970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effectLst/>
                <a:latin typeface="Calibri" panose="020F0502020204030204" pitchFamily="34" charset="0"/>
                <a:cs typeface="Calibri" panose="020F0502020204030204" pitchFamily="34" charset="0"/>
              </a:rPr>
              <a:t>Although emergency pilot incapacitation procedures do exist, such as lost comm and “request assistance immediately” (Aeronautical Information Manual 6-1-1; 6-1-2), they are not well suited to case of sudden pilot incapacitation</a:t>
            </a:r>
          </a:p>
          <a:p>
            <a:pPr marL="0" lvl="0" indent="0" algn="l" rtl="0">
              <a:spcBef>
                <a:spcPts val="0"/>
              </a:spcBef>
              <a:spcAft>
                <a:spcPts val="0"/>
              </a:spcAft>
              <a:buNone/>
            </a:pPr>
            <a:endParaRPr dirty="0"/>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7634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8767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4720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7068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9345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8" name="Google Shape;67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4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5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5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5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5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5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55"/>
          <p:cNvSpPr>
            <a:spLocks noGrp="1"/>
          </p:cNvSpPr>
          <p:nvPr>
            <p:ph type="pic" idx="2"/>
          </p:nvPr>
        </p:nvSpPr>
        <p:spPr>
          <a:xfrm>
            <a:off x="5183188" y="987425"/>
            <a:ext cx="6172200" cy="4873625"/>
          </a:xfrm>
          <a:prstGeom prst="rect">
            <a:avLst/>
          </a:prstGeom>
          <a:noFill/>
          <a:ln>
            <a:noFill/>
          </a:ln>
        </p:spPr>
      </p:sp>
      <p:sp>
        <p:nvSpPr>
          <p:cNvPr id="80" name="Google Shape;80;p5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5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5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5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ight BG 1 2">
  <p:cSld name="TITLE_1_2_1">
    <p:bg>
      <p:bgPr>
        <a:solidFill>
          <a:schemeClr val="lt1"/>
        </a:solidFill>
        <a:effectLst/>
      </p:bgPr>
    </p:bg>
    <p:spTree>
      <p:nvGrpSpPr>
        <p:cNvPr id="1" name="Shape 102"/>
        <p:cNvGrpSpPr/>
        <p:nvPr/>
      </p:nvGrpSpPr>
      <p:grpSpPr>
        <a:xfrm>
          <a:off x="0" y="0"/>
          <a:ext cx="0" cy="0"/>
          <a:chOff x="0" y="0"/>
          <a:chExt cx="0" cy="0"/>
        </a:xfrm>
      </p:grpSpPr>
      <p:sp>
        <p:nvSpPr>
          <p:cNvPr id="103" name="Google Shape;103;g232bf3381d2_0_309"/>
          <p:cNvSpPr txBox="1"/>
          <p:nvPr/>
        </p:nvSpPr>
        <p:spPr>
          <a:xfrm>
            <a:off x="109147" y="6321613"/>
            <a:ext cx="6049200" cy="384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363B48"/>
                </a:solidFill>
                <a:latin typeface="Proxima Nova"/>
                <a:ea typeface="Proxima Nova"/>
                <a:cs typeface="Proxima Nova"/>
                <a:sym typeface="Proxima Nova"/>
              </a:rPr>
              <a:t>‹#›</a:t>
            </a:fld>
            <a:r>
              <a:rPr lang="en-US" sz="900" b="0" i="0" u="none" strike="noStrike" cap="none">
                <a:solidFill>
                  <a:schemeClr val="lt1"/>
                </a:solidFill>
                <a:latin typeface="Proxima Nova"/>
                <a:ea typeface="Proxima Nova"/>
                <a:cs typeface="Proxima Nova"/>
                <a:sym typeface="Proxima Nova"/>
              </a:rPr>
              <a:t> </a:t>
            </a:r>
            <a:r>
              <a:rPr lang="en-US" sz="900" b="0" i="0" u="none" strike="noStrike" cap="none">
                <a:solidFill>
                  <a:srgbClr val="0069CB"/>
                </a:solidFill>
                <a:latin typeface="Proxima Nova"/>
                <a:ea typeface="Proxima Nova"/>
                <a:cs typeface="Proxima Nova"/>
                <a:sym typeface="Proxima Nova"/>
              </a:rPr>
              <a:t>| </a:t>
            </a:r>
            <a:r>
              <a:rPr lang="en-US" sz="900" b="1" i="0" u="none" strike="noStrike" cap="none">
                <a:solidFill>
                  <a:srgbClr val="363B48"/>
                </a:solidFill>
                <a:latin typeface="Proxima Nova"/>
                <a:ea typeface="Proxima Nova"/>
                <a:cs typeface="Proxima Nova"/>
                <a:sym typeface="Proxima Nova"/>
              </a:rPr>
              <a:t>Joby Aviation</a:t>
            </a:r>
            <a:r>
              <a:rPr lang="en-US" sz="900" b="0" i="0" u="none" strike="noStrike" cap="none">
                <a:solidFill>
                  <a:srgbClr val="363B48"/>
                </a:solidFill>
                <a:latin typeface="Proxima Nova"/>
                <a:ea typeface="Proxima Nova"/>
                <a:cs typeface="Proxima Nova"/>
                <a:sym typeface="Proxima Nova"/>
              </a:rPr>
              <a:t> proprietary information</a:t>
            </a:r>
            <a:endParaRPr sz="900" b="0" i="0" u="none" strike="noStrike" cap="none">
              <a:solidFill>
                <a:srgbClr val="363B48"/>
              </a:solidFill>
              <a:latin typeface="Proxima Nova"/>
              <a:ea typeface="Proxima Nova"/>
              <a:cs typeface="Proxima Nova"/>
              <a:sym typeface="Proxima Nova"/>
            </a:endParaRPr>
          </a:p>
        </p:txBody>
      </p:sp>
      <p:pic>
        <p:nvPicPr>
          <p:cNvPr id="104" name="Google Shape;104;g232bf3381d2_0_309"/>
          <p:cNvPicPr preferRelativeResize="0"/>
          <p:nvPr/>
        </p:nvPicPr>
        <p:blipFill rotWithShape="1">
          <a:blip r:embed="rId2">
            <a:alphaModFix/>
          </a:blip>
          <a:srcRect/>
          <a:stretch/>
        </p:blipFill>
        <p:spPr>
          <a:xfrm>
            <a:off x="11531767" y="6362084"/>
            <a:ext cx="545643" cy="39000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Only with Pre-Decisional Footer">
  <p:cSld name="Title Only with Pre-Decisional Footer">
    <p:spTree>
      <p:nvGrpSpPr>
        <p:cNvPr id="1" name="Shape 27"/>
        <p:cNvGrpSpPr/>
        <p:nvPr/>
      </p:nvGrpSpPr>
      <p:grpSpPr>
        <a:xfrm>
          <a:off x="0" y="0"/>
          <a:ext cx="0" cy="0"/>
          <a:chOff x="0" y="0"/>
          <a:chExt cx="0" cy="0"/>
        </a:xfrm>
      </p:grpSpPr>
      <p:cxnSp>
        <p:nvCxnSpPr>
          <p:cNvPr id="28" name="Google Shape;28;p44"/>
          <p:cNvCxnSpPr/>
          <p:nvPr/>
        </p:nvCxnSpPr>
        <p:spPr>
          <a:xfrm>
            <a:off x="963933" y="646042"/>
            <a:ext cx="11084843" cy="1"/>
          </a:xfrm>
          <a:prstGeom prst="straightConnector1">
            <a:avLst/>
          </a:prstGeom>
          <a:solidFill>
            <a:schemeClr val="accent1"/>
          </a:solidFill>
          <a:ln w="38100" cap="flat" cmpd="sng">
            <a:solidFill>
              <a:srgbClr val="87B4DA"/>
            </a:solidFill>
            <a:prstDash val="solid"/>
            <a:round/>
            <a:headEnd type="none" w="sm" len="sm"/>
            <a:tailEnd type="none" w="sm" len="sm"/>
          </a:ln>
        </p:spPr>
      </p:cxnSp>
      <p:sp>
        <p:nvSpPr>
          <p:cNvPr id="29" name="Google Shape;29;p44"/>
          <p:cNvSpPr txBox="1">
            <a:spLocks noGrp="1"/>
          </p:cNvSpPr>
          <p:nvPr>
            <p:ph type="title"/>
          </p:nvPr>
        </p:nvSpPr>
        <p:spPr>
          <a:xfrm>
            <a:off x="949729" y="163999"/>
            <a:ext cx="10638185" cy="499841"/>
          </a:xfrm>
          <a:prstGeom prst="rect">
            <a:avLst/>
          </a:prstGeom>
          <a:noFill/>
          <a:ln>
            <a:noFill/>
          </a:ln>
        </p:spPr>
        <p:txBody>
          <a:bodyPr spcFirstLastPara="1" wrap="square" lIns="45700" tIns="45700" rIns="45700" bIns="45700" anchor="ctr" anchorCtr="0">
            <a:normAutofit/>
          </a:bodyPr>
          <a:lstStyle>
            <a:lvl1pPr lvl="0" algn="ctr">
              <a:lnSpc>
                <a:spcPct val="80000"/>
              </a:lnSpc>
              <a:spcBef>
                <a:spcPts val="0"/>
              </a:spcBef>
              <a:spcAft>
                <a:spcPts val="0"/>
              </a:spcAft>
              <a:buClr>
                <a:srgbClr val="000000"/>
              </a:buClr>
              <a:buSzPts val="1800"/>
              <a:buFont typeface="Calibri"/>
              <a:buNone/>
              <a:defRPr/>
            </a:lvl1pPr>
            <a:lvl2pPr lvl="1" algn="ctr">
              <a:lnSpc>
                <a:spcPct val="80000"/>
              </a:lnSpc>
              <a:spcBef>
                <a:spcPts val="0"/>
              </a:spcBef>
              <a:spcAft>
                <a:spcPts val="0"/>
              </a:spcAft>
              <a:buClr>
                <a:srgbClr val="000000"/>
              </a:buClr>
              <a:buSzPts val="1800"/>
              <a:buNone/>
              <a:defRPr/>
            </a:lvl2pPr>
            <a:lvl3pPr lvl="2" algn="ctr">
              <a:lnSpc>
                <a:spcPct val="80000"/>
              </a:lnSpc>
              <a:spcBef>
                <a:spcPts val="0"/>
              </a:spcBef>
              <a:spcAft>
                <a:spcPts val="0"/>
              </a:spcAft>
              <a:buClr>
                <a:srgbClr val="000000"/>
              </a:buClr>
              <a:buSzPts val="1800"/>
              <a:buNone/>
              <a:defRPr/>
            </a:lvl3pPr>
            <a:lvl4pPr lvl="3" algn="ctr">
              <a:lnSpc>
                <a:spcPct val="80000"/>
              </a:lnSpc>
              <a:spcBef>
                <a:spcPts val="0"/>
              </a:spcBef>
              <a:spcAft>
                <a:spcPts val="0"/>
              </a:spcAft>
              <a:buClr>
                <a:srgbClr val="000000"/>
              </a:buClr>
              <a:buSzPts val="1800"/>
              <a:buNone/>
              <a:defRPr/>
            </a:lvl4pPr>
            <a:lvl5pPr lvl="4" algn="ctr">
              <a:lnSpc>
                <a:spcPct val="80000"/>
              </a:lnSpc>
              <a:spcBef>
                <a:spcPts val="0"/>
              </a:spcBef>
              <a:spcAft>
                <a:spcPts val="0"/>
              </a:spcAft>
              <a:buClr>
                <a:srgbClr val="000000"/>
              </a:buClr>
              <a:buSzPts val="1800"/>
              <a:buNone/>
              <a:defRPr/>
            </a:lvl5pPr>
            <a:lvl6pPr lvl="5" algn="ctr">
              <a:lnSpc>
                <a:spcPct val="80000"/>
              </a:lnSpc>
              <a:spcBef>
                <a:spcPts val="0"/>
              </a:spcBef>
              <a:spcAft>
                <a:spcPts val="0"/>
              </a:spcAft>
              <a:buClr>
                <a:srgbClr val="000000"/>
              </a:buClr>
              <a:buSzPts val="1800"/>
              <a:buNone/>
              <a:defRPr/>
            </a:lvl6pPr>
            <a:lvl7pPr lvl="6" algn="ctr">
              <a:lnSpc>
                <a:spcPct val="80000"/>
              </a:lnSpc>
              <a:spcBef>
                <a:spcPts val="0"/>
              </a:spcBef>
              <a:spcAft>
                <a:spcPts val="0"/>
              </a:spcAft>
              <a:buClr>
                <a:srgbClr val="000000"/>
              </a:buClr>
              <a:buSzPts val="1800"/>
              <a:buNone/>
              <a:defRPr/>
            </a:lvl7pPr>
            <a:lvl8pPr lvl="7" algn="ctr">
              <a:lnSpc>
                <a:spcPct val="80000"/>
              </a:lnSpc>
              <a:spcBef>
                <a:spcPts val="0"/>
              </a:spcBef>
              <a:spcAft>
                <a:spcPts val="0"/>
              </a:spcAft>
              <a:buClr>
                <a:srgbClr val="000000"/>
              </a:buClr>
              <a:buSzPts val="1800"/>
              <a:buNone/>
              <a:defRPr/>
            </a:lvl8pPr>
            <a:lvl9pPr lvl="8" algn="ctr">
              <a:lnSpc>
                <a:spcPct val="80000"/>
              </a:lnSpc>
              <a:spcBef>
                <a:spcPts val="0"/>
              </a:spcBef>
              <a:spcAft>
                <a:spcPts val="0"/>
              </a:spcAft>
              <a:buClr>
                <a:srgbClr val="000000"/>
              </a:buClr>
              <a:buSzPts val="1800"/>
              <a:buNone/>
              <a:defRPr/>
            </a:lvl9pPr>
          </a:lstStyle>
          <a:p>
            <a:endParaRPr/>
          </a:p>
        </p:txBody>
      </p:sp>
      <p:sp>
        <p:nvSpPr>
          <p:cNvPr id="30" name="Google Shape;30;p44"/>
          <p:cNvSpPr txBox="1">
            <a:spLocks noGrp="1"/>
          </p:cNvSpPr>
          <p:nvPr>
            <p:ph type="sldNum" idx="12"/>
          </p:nvPr>
        </p:nvSpPr>
        <p:spPr>
          <a:xfrm>
            <a:off x="11933376" y="6478046"/>
            <a:ext cx="258624" cy="248306"/>
          </a:xfrm>
          <a:prstGeom prst="rect">
            <a:avLst/>
          </a:prstGeom>
          <a:noFill/>
          <a:ln>
            <a:noFill/>
          </a:ln>
        </p:spPr>
        <p:txBody>
          <a:bodyPr spcFirstLastPara="1" wrap="square" lIns="45700" tIns="45700" rIns="45700" bIns="45700" anchor="ctr" anchorCtr="0">
            <a:spAutoFit/>
          </a:bodyPr>
          <a:lstStyle>
            <a:lvl1pPr marL="0" marR="0" lvl="0"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Helvetica Neue"/>
              <a:ea typeface="Helvetica Neue"/>
              <a:cs typeface="Helvetica Neue"/>
              <a:sym typeface="Helvetica Neue"/>
            </a:endParaRPr>
          </a:p>
        </p:txBody>
      </p:sp>
      <p:sp>
        <p:nvSpPr>
          <p:cNvPr id="32" name="Google Shape;32;p44"/>
          <p:cNvSpPr/>
          <p:nvPr/>
        </p:nvSpPr>
        <p:spPr>
          <a:xfrm>
            <a:off x="0" y="6495012"/>
            <a:ext cx="12192000" cy="362988"/>
          </a:xfrm>
          <a:prstGeom prst="rect">
            <a:avLst/>
          </a:prstGeom>
          <a:solidFill>
            <a:srgbClr val="214A7C"/>
          </a:solidFill>
          <a:ln>
            <a:noFill/>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dk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801383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5" r:id="rId12"/>
    <p:sldLayoutId id="214748366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mailto:rania.w.ghatas@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 descr="A plane flying over a city&#10;&#10;Description automatically generated"/>
          <p:cNvPicPr preferRelativeResize="0"/>
          <p:nvPr/>
        </p:nvPicPr>
        <p:blipFill rotWithShape="1">
          <a:blip r:embed="rId3">
            <a:alphaModFix/>
          </a:blip>
          <a:srcRect t="12411" b="3319"/>
          <a:stretch/>
        </p:blipFill>
        <p:spPr>
          <a:xfrm>
            <a:off x="20" y="10"/>
            <a:ext cx="12191980" cy="6857990"/>
          </a:xfrm>
          <a:prstGeom prst="rect">
            <a:avLst/>
          </a:prstGeom>
          <a:noFill/>
          <a:ln>
            <a:noFill/>
          </a:ln>
        </p:spPr>
      </p:pic>
      <p:sp>
        <p:nvSpPr>
          <p:cNvPr id="130" name="Google Shape;130;p1"/>
          <p:cNvSpPr/>
          <p:nvPr/>
        </p:nvSpPr>
        <p:spPr>
          <a:xfrm>
            <a:off x="0" y="4114799"/>
            <a:ext cx="12192000" cy="2743201"/>
          </a:xfrm>
          <a:prstGeom prst="rect">
            <a:avLst/>
          </a:prstGeom>
          <a:solidFill>
            <a:schemeClr val="lt1">
              <a:alpha val="84705"/>
            </a:schemeClr>
          </a:solidFill>
          <a:ln w="12700" cap="flat" cmpd="sng">
            <a:solidFill>
              <a:srgbClr val="364A7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131" name="Google Shape;131;p1"/>
          <p:cNvPicPr preferRelativeResize="0"/>
          <p:nvPr/>
        </p:nvPicPr>
        <p:blipFill rotWithShape="1">
          <a:blip r:embed="rId4">
            <a:alphaModFix/>
          </a:blip>
          <a:srcRect l="25112" r="24577"/>
          <a:stretch/>
        </p:blipFill>
        <p:spPr>
          <a:xfrm>
            <a:off x="9270908" y="4255467"/>
            <a:ext cx="2299215" cy="2297267"/>
          </a:xfrm>
          <a:prstGeom prst="rect">
            <a:avLst/>
          </a:prstGeom>
          <a:noFill/>
          <a:ln>
            <a:noFill/>
          </a:ln>
        </p:spPr>
      </p:pic>
      <p:sp>
        <p:nvSpPr>
          <p:cNvPr id="132" name="Google Shape;132;p1"/>
          <p:cNvSpPr txBox="1"/>
          <p:nvPr/>
        </p:nvSpPr>
        <p:spPr>
          <a:xfrm>
            <a:off x="833902" y="4033569"/>
            <a:ext cx="7603124" cy="137053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3600"/>
              <a:buFont typeface="Calibri"/>
              <a:buNone/>
            </a:pPr>
            <a:r>
              <a:rPr lang="en-US" sz="2600" dirty="0">
                <a:solidFill>
                  <a:srgbClr val="002060"/>
                </a:solidFill>
                <a:latin typeface="Calibri" panose="020F0502020204030204" pitchFamily="34" charset="0"/>
                <a:cs typeface="Calibri" panose="020F0502020204030204" pitchFamily="34" charset="0"/>
              </a:rPr>
              <a:t>Pilots’ Perspectives on Urban Air Mobility Safety Challenges and Potential Solutions</a:t>
            </a:r>
          </a:p>
        </p:txBody>
      </p:sp>
      <p:sp>
        <p:nvSpPr>
          <p:cNvPr id="2" name="TextBox 1">
            <a:extLst>
              <a:ext uri="{FF2B5EF4-FFF2-40B4-BE49-F238E27FC236}">
                <a16:creationId xmlns:a16="http://schemas.microsoft.com/office/drawing/2014/main" id="{8FA6105A-80D2-EC0D-3C2E-514121E461A8}"/>
              </a:ext>
            </a:extLst>
          </p:cNvPr>
          <p:cNvSpPr txBox="1"/>
          <p:nvPr/>
        </p:nvSpPr>
        <p:spPr>
          <a:xfrm>
            <a:off x="212045" y="5234572"/>
            <a:ext cx="8846838" cy="1508105"/>
          </a:xfrm>
          <a:prstGeom prst="rect">
            <a:avLst/>
          </a:prstGeom>
          <a:noFill/>
        </p:spPr>
        <p:txBody>
          <a:bodyPr wrap="square" rtlCol="0">
            <a:spAutoFit/>
          </a:bodyPr>
          <a:lstStyle/>
          <a:p>
            <a:pPr algn="ctr"/>
            <a:r>
              <a:rPr lang="en-US" sz="1800" dirty="0">
                <a:solidFill>
                  <a:srgbClr val="002060"/>
                </a:solidFill>
                <a:latin typeface="Calibri" panose="020F0502020204030204" pitchFamily="34" charset="0"/>
                <a:cs typeface="Calibri" panose="020F0502020204030204" pitchFamily="34" charset="0"/>
              </a:rPr>
              <a:t>Rania W. Ghatas, </a:t>
            </a:r>
            <a:r>
              <a:rPr lang="en-US" sz="1800" dirty="0" err="1">
                <a:solidFill>
                  <a:srgbClr val="002060"/>
                </a:solidFill>
                <a:latin typeface="Calibri" panose="020F0502020204030204" pitchFamily="34" charset="0"/>
                <a:cs typeface="Calibri" panose="020F0502020204030204" pitchFamily="34" charset="0"/>
              </a:rPr>
              <a:t>Saeideh</a:t>
            </a:r>
            <a:r>
              <a:rPr lang="en-US" sz="1800" dirty="0">
                <a:solidFill>
                  <a:srgbClr val="002060"/>
                </a:solidFill>
                <a:latin typeface="Calibri" panose="020F0502020204030204" pitchFamily="34" charset="0"/>
                <a:cs typeface="Calibri" panose="020F0502020204030204" pitchFamily="34" charset="0"/>
              </a:rPr>
              <a:t> E. </a:t>
            </a:r>
            <a:r>
              <a:rPr lang="en-US" sz="1800" dirty="0" err="1">
                <a:solidFill>
                  <a:srgbClr val="002060"/>
                </a:solidFill>
                <a:latin typeface="Calibri" panose="020F0502020204030204" pitchFamily="34" charset="0"/>
                <a:cs typeface="Calibri" panose="020F0502020204030204" pitchFamily="34" charset="0"/>
              </a:rPr>
              <a:t>Samani</a:t>
            </a:r>
            <a:r>
              <a:rPr lang="en-US" sz="1800" dirty="0">
                <a:solidFill>
                  <a:srgbClr val="002060"/>
                </a:solidFill>
                <a:latin typeface="Calibri" panose="020F0502020204030204" pitchFamily="34" charset="0"/>
                <a:cs typeface="Calibri" panose="020F0502020204030204" pitchFamily="34" charset="0"/>
              </a:rPr>
              <a:t>,</a:t>
            </a:r>
          </a:p>
          <a:p>
            <a:pPr algn="ctr"/>
            <a:r>
              <a:rPr lang="en-US" sz="1800" dirty="0">
                <a:solidFill>
                  <a:srgbClr val="002060"/>
                </a:solidFill>
                <a:latin typeface="Calibri" panose="020F0502020204030204" pitchFamily="34" charset="0"/>
                <a:cs typeface="Calibri" panose="020F0502020204030204" pitchFamily="34" charset="0"/>
              </a:rPr>
              <a:t>Victoria L. </a:t>
            </a:r>
            <a:r>
              <a:rPr lang="en-US" sz="1800" dirty="0" err="1">
                <a:solidFill>
                  <a:srgbClr val="002060"/>
                </a:solidFill>
                <a:latin typeface="Calibri" panose="020F0502020204030204" pitchFamily="34" charset="0"/>
                <a:cs typeface="Calibri" panose="020F0502020204030204" pitchFamily="34" charset="0"/>
              </a:rPr>
              <a:t>Dulchinos</a:t>
            </a:r>
            <a:r>
              <a:rPr lang="en-US" sz="1800" dirty="0">
                <a:solidFill>
                  <a:srgbClr val="002060"/>
                </a:solidFill>
                <a:latin typeface="Calibri" panose="020F0502020204030204" pitchFamily="34" charset="0"/>
                <a:cs typeface="Calibri" panose="020F0502020204030204" pitchFamily="34" charset="0"/>
              </a:rPr>
              <a:t>, and Dr. Richard H. </a:t>
            </a:r>
            <a:r>
              <a:rPr lang="en-US" sz="1800" dirty="0" err="1">
                <a:solidFill>
                  <a:srgbClr val="002060"/>
                </a:solidFill>
                <a:latin typeface="Calibri" panose="020F0502020204030204" pitchFamily="34" charset="0"/>
                <a:cs typeface="Calibri" panose="020F0502020204030204" pitchFamily="34" charset="0"/>
              </a:rPr>
              <a:t>Mogford</a:t>
            </a:r>
            <a:endParaRPr lang="en-US" sz="1800" dirty="0">
              <a:solidFill>
                <a:srgbClr val="002060"/>
              </a:solidFill>
              <a:latin typeface="Calibri" panose="020F0502020204030204" pitchFamily="34" charset="0"/>
              <a:cs typeface="Calibri" panose="020F0502020204030204" pitchFamily="34" charset="0"/>
            </a:endParaRPr>
          </a:p>
          <a:p>
            <a:pPr algn="ctr"/>
            <a:endParaRPr lang="en-US" dirty="0">
              <a:solidFill>
                <a:srgbClr val="002060"/>
              </a:solidFill>
              <a:latin typeface="Calibri" panose="020F0502020204030204" pitchFamily="34" charset="0"/>
              <a:cs typeface="Calibri" panose="020F0502020204030204" pitchFamily="34" charset="0"/>
            </a:endParaRPr>
          </a:p>
          <a:p>
            <a:pPr algn="ctr"/>
            <a:r>
              <a:rPr lang="en-US" dirty="0">
                <a:solidFill>
                  <a:srgbClr val="002060"/>
                </a:solidFill>
                <a:latin typeface="Calibri" panose="020F0502020204030204" pitchFamily="34" charset="0"/>
                <a:cs typeface="Calibri" panose="020F0502020204030204" pitchFamily="34" charset="0"/>
              </a:rPr>
              <a:t>22</a:t>
            </a:r>
            <a:r>
              <a:rPr lang="en-US" baseline="30000" dirty="0">
                <a:solidFill>
                  <a:srgbClr val="002060"/>
                </a:solidFill>
                <a:latin typeface="Calibri" panose="020F0502020204030204" pitchFamily="34" charset="0"/>
                <a:cs typeface="Calibri" panose="020F0502020204030204" pitchFamily="34" charset="0"/>
              </a:rPr>
              <a:t>nd</a:t>
            </a:r>
            <a:r>
              <a:rPr lang="en-US" dirty="0">
                <a:solidFill>
                  <a:srgbClr val="002060"/>
                </a:solidFill>
                <a:latin typeface="Calibri" panose="020F0502020204030204" pitchFamily="34" charset="0"/>
                <a:cs typeface="Calibri" panose="020F0502020204030204" pitchFamily="34" charset="0"/>
              </a:rPr>
              <a:t> International Symposium on Aviation Psychology (ISAP)</a:t>
            </a:r>
          </a:p>
          <a:p>
            <a:pPr algn="ctr"/>
            <a:r>
              <a:rPr lang="en-US" dirty="0">
                <a:solidFill>
                  <a:srgbClr val="002060"/>
                </a:solidFill>
                <a:latin typeface="Calibri" panose="020F0502020204030204" pitchFamily="34" charset="0"/>
                <a:cs typeface="Calibri" panose="020F0502020204030204" pitchFamily="34" charset="0"/>
              </a:rPr>
              <a:t>Rochester, New York</a:t>
            </a:r>
          </a:p>
          <a:p>
            <a:pPr algn="ctr"/>
            <a:r>
              <a:rPr lang="en-US" dirty="0">
                <a:solidFill>
                  <a:srgbClr val="002060"/>
                </a:solidFill>
                <a:latin typeface="Calibri" panose="020F0502020204030204" pitchFamily="34" charset="0"/>
                <a:cs typeface="Calibri" panose="020F0502020204030204" pitchFamily="34" charset="0"/>
              </a:rPr>
              <a:t>May 31 – June 3,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7"/>
        <p:cNvGrpSpPr/>
        <p:nvPr/>
      </p:nvGrpSpPr>
      <p:grpSpPr>
        <a:xfrm>
          <a:off x="0" y="0"/>
          <a:ext cx="0" cy="0"/>
          <a:chOff x="0" y="0"/>
          <a:chExt cx="0" cy="0"/>
        </a:xfrm>
      </p:grpSpPr>
      <p:sp>
        <p:nvSpPr>
          <p:cNvPr id="148" name="Rectangle 14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oogle Shape;139;p2"/>
          <p:cNvSpPr/>
          <p:nvPr/>
        </p:nvSpPr>
        <p:spPr>
          <a:xfrm flipH="1">
            <a:off x="643467" y="666524"/>
            <a:ext cx="10905066" cy="1422831"/>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870287" y="929973"/>
            <a:ext cx="8851379" cy="924560"/>
          </a:xfrm>
          <a:prstGeom prst="rect">
            <a:avLst/>
          </a:prstGeom>
          <a:noFill/>
          <a:ln>
            <a:noFill/>
          </a:ln>
        </p:spPr>
        <p:txBody>
          <a:bodyPr spcFirstLastPara="1" wrap="square" lIns="91425" tIns="45700" rIns="91425" bIns="45700" anchor="ctr" anchorCtr="0">
            <a:normAutofit/>
          </a:bodyPr>
          <a:lstStyle/>
          <a:p>
            <a:pPr>
              <a:buClr>
                <a:srgbClr val="FFFFFF"/>
              </a:buClr>
              <a:buSzPts val="4000"/>
            </a:pPr>
            <a:r>
              <a:rPr lang="en-US" sz="3560" b="0" i="0" u="none" strike="noStrike" cap="none">
                <a:solidFill>
                  <a:srgbClr val="FFFFFF"/>
                </a:solidFill>
                <a:latin typeface="Calibri"/>
                <a:ea typeface="Calibri"/>
                <a:cs typeface="Calibri"/>
                <a:sym typeface="Calibri"/>
              </a:rPr>
              <a:t>Overview</a:t>
            </a:r>
            <a:endParaRPr lang="en-US"/>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1393191" y="2299445"/>
            <a:ext cx="9405621" cy="3892031"/>
          </a:xfrm>
        </p:spPr>
        <p:txBody>
          <a:bodyPr>
            <a:normAutofit/>
          </a:bodyPr>
          <a:lstStyle/>
          <a:p>
            <a:pPr marL="406908" indent="-305181">
              <a:spcBef>
                <a:spcPts val="890"/>
              </a:spcBef>
            </a:pPr>
            <a:r>
              <a:rPr lang="en-US" sz="2136" b="0" i="0" u="none" strike="noStrike" cap="none" dirty="0">
                <a:solidFill>
                  <a:schemeClr val="dk1"/>
                </a:solidFill>
                <a:latin typeface="Calibri"/>
                <a:ea typeface="Calibri"/>
                <a:cs typeface="Calibri"/>
                <a:sym typeface="Calibri"/>
              </a:rPr>
              <a:t>Key Takeaways</a:t>
            </a:r>
          </a:p>
          <a:p>
            <a:pPr marL="406908" indent="-305181">
              <a:spcBef>
                <a:spcPts val="890"/>
              </a:spcBef>
            </a:pPr>
            <a:r>
              <a:rPr lang="en-US" sz="2136" b="0" i="0" u="none" strike="noStrike" cap="none" dirty="0">
                <a:solidFill>
                  <a:schemeClr val="dk1"/>
                </a:solidFill>
                <a:latin typeface="Calibri"/>
                <a:ea typeface="Calibri"/>
                <a:cs typeface="Calibri"/>
                <a:sym typeface="Calibri"/>
              </a:rPr>
              <a:t>Background</a:t>
            </a:r>
          </a:p>
          <a:p>
            <a:pPr marL="406908" indent="-305181">
              <a:spcBef>
                <a:spcPts val="890"/>
              </a:spcBef>
            </a:pPr>
            <a:r>
              <a:rPr lang="en-US" sz="2136" b="0" i="0" u="none" strike="noStrike" cap="none" dirty="0">
                <a:solidFill>
                  <a:schemeClr val="dk1"/>
                </a:solidFill>
                <a:latin typeface="Calibri"/>
                <a:ea typeface="Calibri"/>
                <a:cs typeface="Calibri"/>
                <a:sym typeface="Calibri"/>
              </a:rPr>
              <a:t>Literature Review Highlights</a:t>
            </a:r>
          </a:p>
          <a:p>
            <a:pPr marL="406908" indent="-305181">
              <a:spcBef>
                <a:spcPts val="890"/>
              </a:spcBef>
            </a:pPr>
            <a:r>
              <a:rPr lang="en-US" sz="2136" b="0" i="0" u="none" strike="noStrike" cap="none" dirty="0">
                <a:solidFill>
                  <a:schemeClr val="dk1"/>
                </a:solidFill>
                <a:latin typeface="Calibri"/>
                <a:ea typeface="Calibri"/>
                <a:cs typeface="Calibri"/>
                <a:sym typeface="Calibri"/>
              </a:rPr>
              <a:t>Method</a:t>
            </a:r>
          </a:p>
          <a:p>
            <a:pPr marL="406908" indent="-305181">
              <a:spcBef>
                <a:spcPts val="890"/>
              </a:spcBef>
            </a:pPr>
            <a:r>
              <a:rPr lang="en-US" sz="2136" b="0" i="0" u="none" strike="noStrike" cap="none" dirty="0">
                <a:solidFill>
                  <a:schemeClr val="dk1"/>
                </a:solidFill>
                <a:latin typeface="Calibri"/>
                <a:ea typeface="Calibri"/>
                <a:cs typeface="Calibri"/>
                <a:sym typeface="Calibri"/>
              </a:rPr>
              <a:t>In-flight Incapacitated Pilot Scenario</a:t>
            </a:r>
          </a:p>
          <a:p>
            <a:pPr marL="406908" indent="-305181">
              <a:spcBef>
                <a:spcPts val="890"/>
              </a:spcBef>
            </a:pPr>
            <a:r>
              <a:rPr lang="en-US" sz="2136" b="0" i="0" u="none" strike="noStrike" cap="none" dirty="0">
                <a:solidFill>
                  <a:schemeClr val="dk1"/>
                </a:solidFill>
                <a:latin typeface="Calibri"/>
                <a:ea typeface="Calibri"/>
                <a:cs typeface="Calibri"/>
                <a:sym typeface="Calibri"/>
              </a:rPr>
              <a:t>Results and Discussion</a:t>
            </a:r>
          </a:p>
          <a:p>
            <a:pPr marL="406908" indent="-305181">
              <a:spcBef>
                <a:spcPts val="890"/>
              </a:spcBef>
            </a:pPr>
            <a:r>
              <a:rPr lang="en-US" sz="2136" b="0" i="0" u="none" strike="noStrike" cap="none" dirty="0">
                <a:solidFill>
                  <a:schemeClr val="dk1"/>
                </a:solidFill>
                <a:latin typeface="Calibri"/>
                <a:ea typeface="Calibri"/>
                <a:cs typeface="Calibri"/>
                <a:sym typeface="Calibri"/>
              </a:rPr>
              <a:t>Questions and Answers</a:t>
            </a:r>
            <a:endParaRPr lang="en-US" sz="2400" dirty="0"/>
          </a:p>
        </p:txBody>
      </p:sp>
      <p:pic>
        <p:nvPicPr>
          <p:cNvPr id="3" name="Google Shape;131;p1">
            <a:extLst>
              <a:ext uri="{FF2B5EF4-FFF2-40B4-BE49-F238E27FC236}">
                <a16:creationId xmlns:a16="http://schemas.microsoft.com/office/drawing/2014/main" id="{D22F1010-3206-2245-4358-310965368769}"/>
              </a:ext>
            </a:extLst>
          </p:cNvPr>
          <p:cNvPicPr preferRelativeResize="0"/>
          <p:nvPr/>
        </p:nvPicPr>
        <p:blipFill rotWithShape="1">
          <a:blip r:embed="rId3">
            <a:alphaModFix/>
          </a:blip>
          <a:srcRect l="25112" r="24577"/>
          <a:stretch/>
        </p:blipFill>
        <p:spPr>
          <a:xfrm>
            <a:off x="10126219" y="720175"/>
            <a:ext cx="1356462" cy="12999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Key Takeaways</a:t>
            </a:r>
            <a:endParaRPr dirty="0"/>
          </a:p>
        </p:txBody>
      </p:sp>
      <p:pic>
        <p:nvPicPr>
          <p:cNvPr id="7" name="Google Shape;131;p1">
            <a:extLst>
              <a:ext uri="{FF2B5EF4-FFF2-40B4-BE49-F238E27FC236}">
                <a16:creationId xmlns:a16="http://schemas.microsoft.com/office/drawing/2014/main" id="{D235D531-8027-CAC1-7395-17146092D9C8}"/>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graphicFrame>
        <p:nvGraphicFramePr>
          <p:cNvPr id="147" name="Text Placeholder 2">
            <a:extLst>
              <a:ext uri="{FF2B5EF4-FFF2-40B4-BE49-F238E27FC236}">
                <a16:creationId xmlns:a16="http://schemas.microsoft.com/office/drawing/2014/main" id="{13AFC74E-BE2B-14D5-F61A-E212BF796427}"/>
              </a:ext>
            </a:extLst>
          </p:cNvPr>
          <p:cNvGraphicFramePr/>
          <p:nvPr>
            <p:extLst>
              <p:ext uri="{D42A27DB-BD31-4B8C-83A1-F6EECF244321}">
                <p14:modId xmlns:p14="http://schemas.microsoft.com/office/powerpoint/2010/main" val="31731199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80904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7"/>
        <p:cNvGrpSpPr/>
        <p:nvPr/>
      </p:nvGrpSpPr>
      <p:grpSpPr>
        <a:xfrm>
          <a:off x="0" y="0"/>
          <a:ext cx="0" cy="0"/>
          <a:chOff x="0" y="0"/>
          <a:chExt cx="0" cy="0"/>
        </a:xfrm>
      </p:grpSpPr>
      <p:sp>
        <p:nvSpPr>
          <p:cNvPr id="158" name="Google Shape;158;p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
          <p:cNvSpPr txBox="1">
            <a:spLocks noGrp="1"/>
          </p:cNvSpPr>
          <p:nvPr>
            <p:ph type="title"/>
          </p:nvPr>
        </p:nvSpPr>
        <p:spPr>
          <a:xfrm>
            <a:off x="947738" y="1714504"/>
            <a:ext cx="10253661" cy="16716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dirty="0">
                <a:solidFill>
                  <a:schemeClr val="lt1"/>
                </a:solidFill>
              </a:rPr>
              <a:t>Background</a:t>
            </a:r>
            <a:endParaRPr dirty="0">
              <a:solidFill>
                <a:schemeClr val="lt1"/>
              </a:solidFill>
              <a:latin typeface="Calibri"/>
              <a:ea typeface="Calibri"/>
              <a:cs typeface="Calibri"/>
              <a:sym typeface="Calibri"/>
            </a:endParaRPr>
          </a:p>
        </p:txBody>
      </p:sp>
      <p:sp>
        <p:nvSpPr>
          <p:cNvPr id="160" name="Google Shape;160;p3"/>
          <p:cNvSpPr txBox="1">
            <a:spLocks noGrp="1"/>
          </p:cNvSpPr>
          <p:nvPr>
            <p:ph type="body" idx="1"/>
          </p:nvPr>
        </p:nvSpPr>
        <p:spPr>
          <a:xfrm>
            <a:off x="947739" y="3930650"/>
            <a:ext cx="10253660" cy="2543720"/>
          </a:xfrm>
          <a:prstGeom prst="rect">
            <a:avLst/>
          </a:prstGeom>
          <a:noFill/>
          <a:ln>
            <a:noFill/>
          </a:ln>
        </p:spPr>
        <p:txBody>
          <a:bodyPr spcFirstLastPara="1" wrap="square" lIns="91425" tIns="45700" rIns="91425" bIns="45700" anchor="t" anchorCtr="0">
            <a:normAutofit/>
          </a:bodyPr>
          <a:lstStyle/>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600" dirty="0">
                <a:solidFill>
                  <a:schemeClr val="lt1"/>
                </a:solidFill>
              </a:rPr>
              <a:t>Why does this research matter?</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600" dirty="0">
                <a:solidFill>
                  <a:schemeClr val="lt1"/>
                </a:solidFill>
              </a:rPr>
              <a:t>Pilot Study Research Objective</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600" dirty="0">
                <a:solidFill>
                  <a:schemeClr val="lt1"/>
                </a:solidFill>
              </a:rPr>
              <a:t>Urban Air Mobility Overview</a:t>
            </a:r>
          </a:p>
        </p:txBody>
      </p:sp>
      <p:sp>
        <p:nvSpPr>
          <p:cNvPr id="161" name="Google Shape;161;p3"/>
          <p:cNvSpPr/>
          <p:nvPr/>
        </p:nvSpPr>
        <p:spPr>
          <a:xfrm>
            <a:off x="128596" y="115193"/>
            <a:ext cx="11934817"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62" name="Google Shape;162;p3"/>
          <p:cNvCxnSpPr/>
          <p:nvPr/>
        </p:nvCxnSpPr>
        <p:spPr>
          <a:xfrm rot="10800000">
            <a:off x="128585" y="3681408"/>
            <a:ext cx="11934820" cy="0"/>
          </a:xfrm>
          <a:prstGeom prst="straightConnector1">
            <a:avLst/>
          </a:prstGeom>
          <a:noFill/>
          <a:ln w="12700" cap="flat" cmpd="sng">
            <a:solidFill>
              <a:schemeClr val="accent2"/>
            </a:solidFill>
            <a:prstDash val="solid"/>
            <a:miter lim="800000"/>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1" name="Google Shape;141;p2"/>
          <p:cNvSpPr/>
          <p:nvPr/>
        </p:nvSpPr>
        <p:spPr>
          <a:xfrm flipH="1">
            <a:off x="8115299" y="-1"/>
            <a:ext cx="4076698" cy="1590742"/>
          </a:xfrm>
          <a:prstGeom prst="rect">
            <a:avLst/>
          </a:prstGeom>
          <a:gradFill>
            <a:gsLst>
              <a:gs pos="0">
                <a:srgbClr val="4A66AC">
                  <a:alpha val="65882"/>
                </a:srgbClr>
              </a:gs>
              <a:gs pos="100000">
                <a:srgbClr val="000000">
                  <a:alpha val="29803"/>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 name="Google Shape;139;p2"/>
          <p:cNvSpPr/>
          <p:nvPr/>
        </p:nvSpPr>
        <p:spPr>
          <a:xfrm flipH="1">
            <a:off x="-1" y="0"/>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199" y="1794095"/>
            <a:ext cx="10964917" cy="4428030"/>
          </a:xfrm>
        </p:spPr>
        <p:txBody>
          <a:bodyPr>
            <a:normAutofit/>
          </a:bodyPr>
          <a:lstStyle/>
          <a:p>
            <a:pPr>
              <a:lnSpc>
                <a:spcPct val="150000"/>
              </a:lnSpc>
              <a:spcBef>
                <a:spcPts val="0"/>
              </a:spcBef>
              <a:spcAft>
                <a:spcPts val="600"/>
              </a:spcAft>
            </a:pPr>
            <a:r>
              <a:rPr lang="en-US" sz="1800" dirty="0">
                <a:solidFill>
                  <a:schemeClr val="tx1"/>
                </a:solidFill>
                <a:cs typeface="Times New Roman"/>
              </a:rPr>
              <a:t>On-demand air mobility is now driving the future of flight the airspace to enable on-demand urban air travel as a safe and cost-effective alternative to other transportation</a:t>
            </a:r>
          </a:p>
          <a:p>
            <a:pPr>
              <a:lnSpc>
                <a:spcPct val="150000"/>
              </a:lnSpc>
              <a:spcBef>
                <a:spcPts val="0"/>
              </a:spcBef>
              <a:spcAft>
                <a:spcPts val="600"/>
              </a:spcAft>
            </a:pPr>
            <a:r>
              <a:rPr lang="en-US" sz="1800" dirty="0">
                <a:solidFill>
                  <a:schemeClr val="tx1"/>
                </a:solidFill>
                <a:cs typeface="Times New Roman"/>
              </a:rPr>
              <a:t>There is a need to identify and understand gaps, challenges, and human factors issues in order to support the influx of these new air vehicles over highly dense, urban communities</a:t>
            </a:r>
          </a:p>
          <a:p>
            <a:pPr>
              <a:lnSpc>
                <a:spcPct val="150000"/>
              </a:lnSpc>
              <a:spcBef>
                <a:spcPts val="0"/>
              </a:spcBef>
              <a:spcAft>
                <a:spcPts val="600"/>
              </a:spcAft>
            </a:pPr>
            <a:r>
              <a:rPr lang="en-US" sz="1800" dirty="0">
                <a:solidFill>
                  <a:schemeClr val="tx1"/>
                </a:solidFill>
                <a:cs typeface="Times New Roman"/>
              </a:rPr>
              <a:t>In-flight pilot incapacitation is seldomly researched, and it is crucial with the anticipated increase in single pilot operations</a:t>
            </a:r>
          </a:p>
          <a:p>
            <a:pPr>
              <a:lnSpc>
                <a:spcPct val="150000"/>
              </a:lnSpc>
              <a:spcBef>
                <a:spcPts val="0"/>
              </a:spcBef>
              <a:spcAft>
                <a:spcPts val="600"/>
              </a:spcAft>
            </a:pPr>
            <a:r>
              <a:rPr lang="en-US" sz="1800" dirty="0">
                <a:solidFill>
                  <a:schemeClr val="tx1"/>
                </a:solidFill>
                <a:cs typeface="Times New Roman"/>
              </a:rPr>
              <a:t>Maintaining safety is a priority for those in the air and on the ground</a:t>
            </a: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Why does this research matter?</a:t>
            </a:r>
            <a:endParaRPr dirty="0"/>
          </a:p>
        </p:txBody>
      </p:sp>
      <p:pic>
        <p:nvPicPr>
          <p:cNvPr id="3" name="Google Shape;131;p1">
            <a:extLst>
              <a:ext uri="{FF2B5EF4-FFF2-40B4-BE49-F238E27FC236}">
                <a16:creationId xmlns:a16="http://schemas.microsoft.com/office/drawing/2014/main" id="{7E009274-1350-3D00-A5CB-729F321D9F01}"/>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2036501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1" name="Google Shape;141;p2"/>
          <p:cNvSpPr/>
          <p:nvPr/>
        </p:nvSpPr>
        <p:spPr>
          <a:xfrm flipH="1">
            <a:off x="8115299" y="-1"/>
            <a:ext cx="4076698" cy="1590742"/>
          </a:xfrm>
          <a:prstGeom prst="rect">
            <a:avLst/>
          </a:prstGeom>
          <a:gradFill>
            <a:gsLst>
              <a:gs pos="0">
                <a:srgbClr val="4A66AC">
                  <a:alpha val="65882"/>
                </a:srgbClr>
              </a:gs>
              <a:gs pos="100000">
                <a:srgbClr val="000000">
                  <a:alpha val="29803"/>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 name="Google Shape;139;p2"/>
          <p:cNvSpPr/>
          <p:nvPr/>
        </p:nvSpPr>
        <p:spPr>
          <a:xfrm flipH="1">
            <a:off x="-1" y="0"/>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199" y="1794095"/>
            <a:ext cx="10964917" cy="4428030"/>
          </a:xfrm>
        </p:spPr>
        <p:txBody>
          <a:bodyPr>
            <a:normAutofit/>
          </a:bodyPr>
          <a:lstStyle/>
          <a:p>
            <a:pPr>
              <a:lnSpc>
                <a:spcPct val="150000"/>
              </a:lnSpc>
              <a:spcBef>
                <a:spcPts val="0"/>
              </a:spcBef>
              <a:spcAft>
                <a:spcPts val="600"/>
              </a:spcAft>
            </a:pPr>
            <a:r>
              <a:rPr lang="en-US" sz="1800" dirty="0">
                <a:solidFill>
                  <a:schemeClr val="tx1"/>
                </a:solidFill>
                <a:cs typeface="Times New Roman"/>
              </a:rPr>
              <a:t>Research Objective for UAM PIE CAMP</a:t>
            </a:r>
            <a:endParaRPr lang="en-US" sz="1800" dirty="0">
              <a:solidFill>
                <a:schemeClr val="tx1"/>
              </a:solidFill>
              <a:cs typeface="Times New Roman" panose="02020603050405020304" pitchFamily="18" charset="0"/>
            </a:endParaRPr>
          </a:p>
          <a:p>
            <a:pPr lvl="1">
              <a:lnSpc>
                <a:spcPct val="150000"/>
              </a:lnSpc>
              <a:spcBef>
                <a:spcPts val="600"/>
              </a:spcBef>
              <a:spcAft>
                <a:spcPts val="600"/>
              </a:spcAft>
            </a:pPr>
            <a:r>
              <a:rPr lang="en-US" sz="1800" dirty="0">
                <a:solidFill>
                  <a:schemeClr val="tx1"/>
                </a:solidFill>
                <a:cs typeface="Times New Roman" panose="02020603050405020304" pitchFamily="18" charset="0"/>
              </a:rPr>
              <a:t>To gather information about respondents’ general experience within the aviation community in order to:</a:t>
            </a:r>
          </a:p>
          <a:p>
            <a:pPr marL="1544320" lvl="3">
              <a:lnSpc>
                <a:spcPct val="110000"/>
              </a:lnSpc>
              <a:spcBef>
                <a:spcPts val="600"/>
              </a:spcBef>
              <a:spcAft>
                <a:spcPts val="600"/>
              </a:spcAft>
              <a:buFont typeface="Courier New" panose="02070309020205020404" pitchFamily="49" charset="0"/>
              <a:buChar char="o"/>
            </a:pPr>
            <a:r>
              <a:rPr lang="en-US" dirty="0">
                <a:solidFill>
                  <a:schemeClr val="tx1"/>
                </a:solidFill>
                <a:cs typeface="Times New Roman"/>
              </a:rPr>
              <a:t>Provide a first look at information exchange requirements between the on-board UAM Pilot-in-Command (PIC) and other key players, including Air Traffic Control, the dispatcher/flight follower, the Provider of Services for UAM (PSU), and vertiport manager</a:t>
            </a:r>
          </a:p>
          <a:p>
            <a:pPr marL="1544320" lvl="3">
              <a:lnSpc>
                <a:spcPct val="110000"/>
              </a:lnSpc>
              <a:spcBef>
                <a:spcPts val="600"/>
              </a:spcBef>
              <a:spcAft>
                <a:spcPts val="600"/>
              </a:spcAft>
              <a:buFont typeface="Courier New" panose="02070309020205020404" pitchFamily="49" charset="0"/>
              <a:buChar char="o"/>
            </a:pPr>
            <a:r>
              <a:rPr lang="en-US" dirty="0">
                <a:solidFill>
                  <a:schemeClr val="tx1"/>
                </a:solidFill>
                <a:cs typeface="Times New Roman" panose="02020603050405020304" pitchFamily="18" charset="0"/>
              </a:rPr>
              <a:t>Leverage </a:t>
            </a:r>
            <a:r>
              <a:rPr lang="en-US" sz="1800" dirty="0"/>
              <a:t>current-day airspace and operational procedures while identifying needed </a:t>
            </a:r>
            <a:r>
              <a:rPr lang="en-US" sz="1800" dirty="0">
                <a:cs typeface="Times New Roman"/>
              </a:rPr>
              <a:t>improvements and gaps to address the future needs of UAM vehicles operating in the National Airspace System (NAS)</a:t>
            </a:r>
          </a:p>
          <a:p>
            <a:pPr marL="1544320" lvl="3">
              <a:lnSpc>
                <a:spcPct val="110000"/>
              </a:lnSpc>
              <a:spcBef>
                <a:spcPts val="600"/>
              </a:spcBef>
              <a:spcAft>
                <a:spcPts val="600"/>
              </a:spcAft>
              <a:buFont typeface="Courier New" panose="02070309020205020404" pitchFamily="49" charset="0"/>
              <a:buChar char="o"/>
            </a:pPr>
            <a:r>
              <a:rPr lang="en-US" dirty="0">
                <a:cs typeface="Times New Roman"/>
              </a:rPr>
              <a:t>I</a:t>
            </a:r>
            <a:r>
              <a:rPr lang="en-US" sz="1800" dirty="0">
                <a:cs typeface="Times New Roman"/>
              </a:rPr>
              <a:t>nform pilot roles and responsibilities</a:t>
            </a:r>
            <a:endParaRPr lang="en-US" dirty="0">
              <a:solidFill>
                <a:schemeClr val="tx1"/>
              </a:solidFill>
              <a:cs typeface="Times New Roman" panose="02020603050405020304" pitchFamily="18" charset="0"/>
            </a:endParaRPr>
          </a:p>
          <a:p>
            <a:pPr marL="1544320" lvl="3">
              <a:lnSpc>
                <a:spcPct val="110000"/>
              </a:lnSpc>
              <a:spcBef>
                <a:spcPts val="600"/>
              </a:spcBef>
              <a:spcAft>
                <a:spcPts val="600"/>
              </a:spcAft>
              <a:buFont typeface="Courier New" panose="02070309020205020404" pitchFamily="49" charset="0"/>
              <a:buChar char="o"/>
            </a:pPr>
            <a:r>
              <a:rPr lang="en-US" dirty="0">
                <a:solidFill>
                  <a:schemeClr val="tx1"/>
                </a:solidFill>
                <a:cs typeface="Times New Roman"/>
              </a:rPr>
              <a:t>Inform future research efforts and NASA’s UAM Concept of Operations</a:t>
            </a:r>
          </a:p>
        </p:txBody>
      </p:sp>
      <p:sp>
        <p:nvSpPr>
          <p:cNvPr id="3" name="TextBox 2">
            <a:extLst>
              <a:ext uri="{FF2B5EF4-FFF2-40B4-BE49-F238E27FC236}">
                <a16:creationId xmlns:a16="http://schemas.microsoft.com/office/drawing/2014/main" id="{CA1D3B0D-FB79-75D3-0CCA-0A17592FAE20}"/>
              </a:ext>
            </a:extLst>
          </p:cNvPr>
          <p:cNvSpPr txBox="1"/>
          <p:nvPr/>
        </p:nvSpPr>
        <p:spPr>
          <a:xfrm>
            <a:off x="173500" y="6340022"/>
            <a:ext cx="9307356"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UAM PIE CAMP: Urban Air Mobility Pilot/Providers of Services for UAM Information Exchange and Contingency Airspace Management Procedures</a:t>
            </a: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Pilot Study Research Objective</a:t>
            </a:r>
            <a:endParaRPr dirty="0"/>
          </a:p>
        </p:txBody>
      </p:sp>
      <p:pic>
        <p:nvPicPr>
          <p:cNvPr id="4" name="Google Shape;131;p1">
            <a:extLst>
              <a:ext uri="{FF2B5EF4-FFF2-40B4-BE49-F238E27FC236}">
                <a16:creationId xmlns:a16="http://schemas.microsoft.com/office/drawing/2014/main" id="{C1351A65-471B-D87A-792E-E636D5F09AFA}"/>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347585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2"/>
        <p:cNvGrpSpPr/>
        <p:nvPr/>
      </p:nvGrpSpPr>
      <p:grpSpPr>
        <a:xfrm>
          <a:off x="0" y="0"/>
          <a:ext cx="0" cy="0"/>
          <a:chOff x="0" y="0"/>
          <a:chExt cx="0" cy="0"/>
        </a:xfrm>
      </p:grpSpPr>
      <p:sp>
        <p:nvSpPr>
          <p:cNvPr id="414" name="Google Shape;414;p13"/>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5" name="Google Shape;415;p13"/>
          <p:cNvSpPr/>
          <p:nvPr/>
        </p:nvSpPr>
        <p:spPr>
          <a:xfrm rot="10800000" flipH="1">
            <a:off x="-3" y="0"/>
            <a:ext cx="8115306" cy="1590742"/>
          </a:xfrm>
          <a:prstGeom prst="rect">
            <a:avLst/>
          </a:prstGeom>
          <a:gradFill>
            <a:gsLst>
              <a:gs pos="0">
                <a:srgbClr val="4A66AC">
                  <a:alpha val="0"/>
                </a:srgbClr>
              </a:gs>
              <a:gs pos="20000">
                <a:srgbClr val="4A66AC">
                  <a:alpha val="0"/>
                </a:srgbClr>
              </a:gs>
              <a:gs pos="100000">
                <a:srgbClr val="253356">
                  <a:alpha val="54901"/>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19" name="Google Shape;419;p13"/>
          <p:cNvPicPr preferRelativeResize="0">
            <a:picLocks noGrp="1"/>
          </p:cNvPicPr>
          <p:nvPr>
            <p:ph type="body" idx="1"/>
          </p:nvPr>
        </p:nvPicPr>
        <p:blipFill rotWithShape="1">
          <a:blip r:embed="rId3">
            <a:alphaModFix/>
          </a:blip>
          <a:srcRect/>
          <a:stretch/>
        </p:blipFill>
        <p:spPr>
          <a:xfrm>
            <a:off x="1509735" y="1622745"/>
            <a:ext cx="8494235" cy="5007405"/>
          </a:xfrm>
          <a:prstGeom prst="rect">
            <a:avLst/>
          </a:prstGeom>
          <a:noFill/>
          <a:ln>
            <a:noFill/>
          </a:ln>
        </p:spPr>
      </p:pic>
      <p:sp>
        <p:nvSpPr>
          <p:cNvPr id="418" name="Google Shape;418;p13"/>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UAM Maturity Levels</a:t>
            </a:r>
            <a:endParaRPr dirty="0"/>
          </a:p>
        </p:txBody>
      </p:sp>
      <p:sp>
        <p:nvSpPr>
          <p:cNvPr id="2" name="Rectangle 1">
            <a:extLst>
              <a:ext uri="{FF2B5EF4-FFF2-40B4-BE49-F238E27FC236}">
                <a16:creationId xmlns:a16="http://schemas.microsoft.com/office/drawing/2014/main" id="{9AAE6185-289F-A1EF-0670-30881B986211}"/>
              </a:ext>
            </a:extLst>
          </p:cNvPr>
          <p:cNvSpPr/>
          <p:nvPr/>
        </p:nvSpPr>
        <p:spPr>
          <a:xfrm>
            <a:off x="2431228" y="4485939"/>
            <a:ext cx="7648687" cy="130167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B7FE2FFD-1818-31D4-3697-A9070C1C42C3}"/>
              </a:ext>
            </a:extLst>
          </p:cNvPr>
          <p:cNvCxnSpPr/>
          <p:nvPr/>
        </p:nvCxnSpPr>
        <p:spPr>
          <a:xfrm>
            <a:off x="1021976" y="5088367"/>
            <a:ext cx="130167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C96F3F0-EE46-49B8-7D28-1333FD524187}"/>
              </a:ext>
            </a:extLst>
          </p:cNvPr>
          <p:cNvSpPr txBox="1"/>
          <p:nvPr/>
        </p:nvSpPr>
        <p:spPr>
          <a:xfrm>
            <a:off x="4963943" y="6570243"/>
            <a:ext cx="2711261" cy="276999"/>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Source: </a:t>
            </a:r>
            <a:r>
              <a:rPr lang="en-US" sz="1200" dirty="0">
                <a:solidFill>
                  <a:schemeClr val="dk1"/>
                </a:solidFill>
                <a:latin typeface="Calibri" panose="020F0502020204030204" pitchFamily="34" charset="0"/>
                <a:cs typeface="Calibri" panose="020F0502020204030204" pitchFamily="34" charset="0"/>
              </a:rPr>
              <a:t>FAA NextGen UAM </a:t>
            </a:r>
            <a:r>
              <a:rPr lang="en-US" sz="1200" dirty="0" err="1">
                <a:solidFill>
                  <a:schemeClr val="dk1"/>
                </a:solidFill>
                <a:latin typeface="Calibri" panose="020F0502020204030204" pitchFamily="34" charset="0"/>
                <a:cs typeface="Calibri" panose="020F0502020204030204" pitchFamily="34" charset="0"/>
              </a:rPr>
              <a:t>ConOps</a:t>
            </a:r>
            <a:r>
              <a:rPr lang="en-US" sz="1200" dirty="0">
                <a:solidFill>
                  <a:schemeClr val="dk1"/>
                </a:solidFill>
                <a:latin typeface="Calibri" panose="020F0502020204030204" pitchFamily="34" charset="0"/>
                <a:cs typeface="Calibri" panose="020F0502020204030204" pitchFamily="34" charset="0"/>
              </a:rPr>
              <a:t> v1.0</a:t>
            </a:r>
            <a:endParaRPr lang="en-US" sz="1200" dirty="0">
              <a:latin typeface="Calibri" panose="020F0502020204030204" pitchFamily="34" charset="0"/>
              <a:cs typeface="Calibri" panose="020F0502020204030204" pitchFamily="34" charset="0"/>
            </a:endParaRPr>
          </a:p>
        </p:txBody>
      </p:sp>
      <p:pic>
        <p:nvPicPr>
          <p:cNvPr id="6" name="Google Shape;131;p1">
            <a:extLst>
              <a:ext uri="{FF2B5EF4-FFF2-40B4-BE49-F238E27FC236}">
                <a16:creationId xmlns:a16="http://schemas.microsoft.com/office/drawing/2014/main" id="{EAE72AD6-324E-6566-2E51-9AB6DBB6C878}"/>
              </a:ext>
            </a:extLst>
          </p:cNvPr>
          <p:cNvPicPr preferRelativeResize="0"/>
          <p:nvPr/>
        </p:nvPicPr>
        <p:blipFill rotWithShape="1">
          <a:blip r:embed="rId4">
            <a:alphaModFix/>
          </a:blip>
          <a:srcRect l="25112" r="24577"/>
          <a:stretch/>
        </p:blipFill>
        <p:spPr>
          <a:xfrm>
            <a:off x="10601832" y="59981"/>
            <a:ext cx="1516541" cy="145335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p:tgtEl>
                                          <p:spTgt spid="4"/>
                                        </p:tgtEl>
                                        <p:attrNameLst>
                                          <p:attrName>ppt_x</p:attrName>
                                        </p:attrNameLst>
                                      </p:cBhvr>
                                      <p:tavLst>
                                        <p:tav tm="0">
                                          <p:val>
                                            <p:strVal val="#ppt_x-#ppt_w*1.125000"/>
                                          </p:val>
                                        </p:tav>
                                        <p:tav tm="100000">
                                          <p:val>
                                            <p:strVal val="#ppt_x"/>
                                          </p:val>
                                        </p:tav>
                                      </p:tavLst>
                                    </p:anim>
                                    <p:animEffect transition="in" filter="wipe(righ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 name="Google Shape;237;p9"/>
          <p:cNvSpPr/>
          <p:nvPr/>
        </p:nvSpPr>
        <p:spPr>
          <a:xfrm rot="10800000" flipH="1">
            <a:off x="2" y="0"/>
            <a:ext cx="12191998" cy="1575955"/>
          </a:xfrm>
          <a:prstGeom prst="rect">
            <a:avLst/>
          </a:prstGeom>
          <a:gradFill>
            <a:gsLst>
              <a:gs pos="0">
                <a:srgbClr val="000000">
                  <a:alpha val="95686"/>
                </a:srgbClr>
              </a:gs>
              <a:gs pos="100000">
                <a:srgbClr val="374C81"/>
              </a:gs>
            </a:gsLst>
            <a:lin ang="6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9"/>
          <p:cNvSpPr txBox="1">
            <a:spLocks noGrp="1"/>
          </p:cNvSpPr>
          <p:nvPr>
            <p:ph type="title"/>
          </p:nvPr>
        </p:nvSpPr>
        <p:spPr>
          <a:xfrm>
            <a:off x="699713" y="248038"/>
            <a:ext cx="7063721" cy="115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Font typeface="Calibri"/>
              <a:buNone/>
            </a:pPr>
            <a:r>
              <a:rPr lang="en-US" sz="4000" dirty="0">
                <a:solidFill>
                  <a:srgbClr val="FFFFFF"/>
                </a:solidFill>
                <a:latin typeface="Calibri"/>
                <a:ea typeface="Calibri"/>
                <a:cs typeface="Calibri"/>
                <a:sym typeface="Calibri"/>
              </a:rPr>
              <a:t>Key Players in UAM Ecosystem</a:t>
            </a:r>
            <a:endParaRPr dirty="0"/>
          </a:p>
        </p:txBody>
      </p:sp>
      <p:pic>
        <p:nvPicPr>
          <p:cNvPr id="2" name="Google Shape;131;p1">
            <a:extLst>
              <a:ext uri="{FF2B5EF4-FFF2-40B4-BE49-F238E27FC236}">
                <a16:creationId xmlns:a16="http://schemas.microsoft.com/office/drawing/2014/main" id="{3ABBD342-47FD-847C-16B0-9A9257B73AFB}"/>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grpSp>
        <p:nvGrpSpPr>
          <p:cNvPr id="4" name="Group 3">
            <a:extLst>
              <a:ext uri="{FF2B5EF4-FFF2-40B4-BE49-F238E27FC236}">
                <a16:creationId xmlns:a16="http://schemas.microsoft.com/office/drawing/2014/main" id="{0C1CB568-2691-3EAC-CA4F-10768B5A6B97}"/>
              </a:ext>
            </a:extLst>
          </p:cNvPr>
          <p:cNvGrpSpPr/>
          <p:nvPr/>
        </p:nvGrpSpPr>
        <p:grpSpPr>
          <a:xfrm>
            <a:off x="1895849" y="1966293"/>
            <a:ext cx="8400301" cy="4453128"/>
            <a:chOff x="1895849" y="1966293"/>
            <a:chExt cx="8400301" cy="4453128"/>
          </a:xfrm>
        </p:grpSpPr>
        <p:grpSp>
          <p:nvGrpSpPr>
            <p:cNvPr id="241" name="Google Shape;241;p9"/>
            <p:cNvGrpSpPr/>
            <p:nvPr/>
          </p:nvGrpSpPr>
          <p:grpSpPr>
            <a:xfrm>
              <a:off x="1895849" y="1966293"/>
              <a:ext cx="8400301" cy="4453128"/>
              <a:chOff x="1895849" y="1966293"/>
              <a:chExt cx="8400301" cy="4453128"/>
            </a:xfrm>
          </p:grpSpPr>
          <p:pic>
            <p:nvPicPr>
              <p:cNvPr id="242" name="Google Shape;242;p9"/>
              <p:cNvPicPr preferRelativeResize="0"/>
              <p:nvPr/>
            </p:nvPicPr>
            <p:blipFill rotWithShape="1">
              <a:blip r:embed="rId4">
                <a:alphaModFix/>
              </a:blip>
              <a:srcRect/>
              <a:stretch/>
            </p:blipFill>
            <p:spPr>
              <a:xfrm>
                <a:off x="1895849" y="1966293"/>
                <a:ext cx="8400301" cy="4453128"/>
              </a:xfrm>
              <a:prstGeom prst="rect">
                <a:avLst/>
              </a:prstGeom>
              <a:noFill/>
              <a:ln>
                <a:noFill/>
              </a:ln>
            </p:spPr>
          </p:pic>
          <p:sp>
            <p:nvSpPr>
              <p:cNvPr id="243" name="Google Shape;243;p9"/>
              <p:cNvSpPr/>
              <p:nvPr/>
            </p:nvSpPr>
            <p:spPr>
              <a:xfrm>
                <a:off x="1996966" y="3857296"/>
                <a:ext cx="8113986" cy="189187"/>
              </a:xfrm>
              <a:prstGeom prst="rect">
                <a:avLst/>
              </a:prstGeom>
              <a:solidFill>
                <a:srgbClr val="96B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rgbClr val="002060"/>
                    </a:solidFill>
                    <a:latin typeface="Calibri"/>
                    <a:ea typeface="Calibri"/>
                    <a:cs typeface="Calibri"/>
                    <a:sym typeface="Calibri"/>
                  </a:rPr>
                  <a:t>Provider of Services for UAM (PSU)</a:t>
                </a:r>
                <a:endParaRPr dirty="0"/>
              </a:p>
            </p:txBody>
          </p:sp>
        </p:grpSp>
        <p:sp>
          <p:nvSpPr>
            <p:cNvPr id="3" name="Rectangle 2">
              <a:extLst>
                <a:ext uri="{FF2B5EF4-FFF2-40B4-BE49-F238E27FC236}">
                  <a16:creationId xmlns:a16="http://schemas.microsoft.com/office/drawing/2014/main" id="{09D86B85-8E8A-2AFC-8D2B-31F8002771AC}"/>
                </a:ext>
              </a:extLst>
            </p:cNvPr>
            <p:cNvSpPr/>
            <p:nvPr/>
          </p:nvSpPr>
          <p:spPr>
            <a:xfrm>
              <a:off x="6635575" y="5585253"/>
              <a:ext cx="1816443" cy="189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libri" panose="020F0502020204030204" pitchFamily="34" charset="0"/>
                  <a:cs typeface="Calibri" panose="020F0502020204030204" pitchFamily="34" charset="0"/>
                </a:rPr>
                <a:t>Air Traffic Control (ATC)</a:t>
              </a:r>
            </a:p>
          </p:txBody>
        </p:sp>
      </p:grpSp>
      <p:sp>
        <p:nvSpPr>
          <p:cNvPr id="244" name="Google Shape;244;p9"/>
          <p:cNvSpPr/>
          <p:nvPr/>
        </p:nvSpPr>
        <p:spPr>
          <a:xfrm>
            <a:off x="8996850" y="4478403"/>
            <a:ext cx="3016500" cy="2080200"/>
          </a:xfrm>
          <a:prstGeom prst="roundRect">
            <a:avLst>
              <a:gd name="adj" fmla="val 16667"/>
            </a:avLst>
          </a:prstGeom>
          <a:solidFill>
            <a:srgbClr val="002060"/>
          </a:solidFill>
          <a:ln w="12700" cap="flat" cmpd="sng">
            <a:solidFill>
              <a:srgbClr val="364A7D"/>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dirty="0">
                <a:solidFill>
                  <a:schemeClr val="lt1"/>
                </a:solidFill>
                <a:latin typeface="Calibri"/>
                <a:ea typeface="Calibri"/>
                <a:cs typeface="Calibri"/>
                <a:sym typeface="Calibri"/>
              </a:rPr>
              <a:t>Provider of Services</a:t>
            </a:r>
          </a:p>
          <a:p>
            <a:pPr marL="0" marR="0" lvl="0" indent="0" algn="ctr" rtl="0">
              <a:spcBef>
                <a:spcPts val="0"/>
              </a:spcBef>
              <a:spcAft>
                <a:spcPts val="0"/>
              </a:spcAft>
              <a:buNone/>
            </a:pPr>
            <a:r>
              <a:rPr lang="en-US" sz="1800" dirty="0">
                <a:solidFill>
                  <a:schemeClr val="lt1"/>
                </a:solidFill>
                <a:latin typeface="Calibri"/>
                <a:ea typeface="Calibri"/>
                <a:cs typeface="Calibri"/>
                <a:sym typeface="Calibri"/>
              </a:rPr>
              <a:t>for UAM</a:t>
            </a:r>
            <a:endParaRPr sz="1800" dirty="0">
              <a:solidFill>
                <a:schemeClr val="lt1"/>
              </a:solidFill>
              <a:latin typeface="Calibri"/>
              <a:ea typeface="Calibri"/>
              <a:cs typeface="Calibri"/>
              <a:sym typeface="Calibri"/>
            </a:endParaRPr>
          </a:p>
          <a:p>
            <a:pPr marL="457200" marR="0" lvl="0" indent="-342900" algn="ctr" rtl="0">
              <a:spcBef>
                <a:spcPts val="0"/>
              </a:spcBef>
              <a:spcAft>
                <a:spcPts val="0"/>
              </a:spcAft>
              <a:buClr>
                <a:schemeClr val="lt1"/>
              </a:buClr>
              <a:buSzPts val="1800"/>
              <a:buFont typeface="Calibri"/>
              <a:buChar char="●"/>
            </a:pPr>
            <a:r>
              <a:rPr lang="en-US" sz="1800" dirty="0">
                <a:solidFill>
                  <a:schemeClr val="lt1"/>
                </a:solidFill>
                <a:latin typeface="Calibri"/>
                <a:ea typeface="Calibri"/>
                <a:cs typeface="Calibri"/>
                <a:sym typeface="Calibri"/>
              </a:rPr>
              <a:t>Information exchange</a:t>
            </a:r>
            <a:endParaRPr sz="1800" dirty="0">
              <a:solidFill>
                <a:schemeClr val="lt1"/>
              </a:solidFill>
              <a:latin typeface="Calibri"/>
              <a:ea typeface="Calibri"/>
              <a:cs typeface="Calibri"/>
              <a:sym typeface="Calibri"/>
            </a:endParaRPr>
          </a:p>
          <a:p>
            <a:pPr marL="514350" marR="0" lvl="0" indent="-342900" algn="l" rtl="0">
              <a:spcBef>
                <a:spcPts val="0"/>
              </a:spcBef>
              <a:spcAft>
                <a:spcPts val="0"/>
              </a:spcAft>
              <a:buClr>
                <a:schemeClr val="lt1"/>
              </a:buClr>
              <a:buSzPts val="1800"/>
              <a:buFont typeface="Calibri"/>
              <a:buChar char="●"/>
            </a:pPr>
            <a:r>
              <a:rPr lang="en-US" sz="1800" dirty="0">
                <a:solidFill>
                  <a:schemeClr val="lt1"/>
                </a:solidFill>
                <a:latin typeface="Calibri"/>
                <a:ea typeface="Calibri"/>
                <a:cs typeface="Calibri"/>
                <a:sym typeface="Calibri"/>
              </a:rPr>
              <a:t>Flight operations planning</a:t>
            </a:r>
            <a:endParaRPr sz="1800" dirty="0">
              <a:solidFill>
                <a:schemeClr val="lt1"/>
              </a:solidFill>
              <a:latin typeface="Calibri"/>
              <a:ea typeface="Calibri"/>
              <a:cs typeface="Calibri"/>
              <a:sym typeface="Calibri"/>
            </a:endParaRPr>
          </a:p>
          <a:p>
            <a:pPr marL="514350" marR="0" lvl="0" indent="-342900" algn="l" rtl="0">
              <a:spcBef>
                <a:spcPts val="0"/>
              </a:spcBef>
              <a:spcAft>
                <a:spcPts val="0"/>
              </a:spcAft>
              <a:buClr>
                <a:schemeClr val="lt1"/>
              </a:buClr>
              <a:buSzPts val="1800"/>
              <a:buFont typeface="Calibri"/>
              <a:buChar char="●"/>
            </a:pPr>
            <a:r>
              <a:rPr lang="en-US" sz="1800" dirty="0">
                <a:solidFill>
                  <a:schemeClr val="lt1"/>
                </a:solidFill>
                <a:latin typeface="Calibri"/>
                <a:ea typeface="Calibri"/>
                <a:cs typeface="Calibri"/>
                <a:sym typeface="Calibri"/>
              </a:rPr>
              <a:t>Demand-capacity balancing</a:t>
            </a:r>
            <a:endParaRPr sz="1800" dirty="0">
              <a:solidFill>
                <a:schemeClr val="lt1"/>
              </a:solidFill>
              <a:latin typeface="Calibri"/>
              <a:ea typeface="Calibri"/>
              <a:cs typeface="Calibri"/>
              <a:sym typeface="Calibri"/>
            </a:endParaRPr>
          </a:p>
          <a:p>
            <a:pPr marL="0" marR="0" lvl="0" indent="0" algn="l" rtl="0">
              <a:spcBef>
                <a:spcPts val="0"/>
              </a:spcBef>
              <a:spcAft>
                <a:spcPts val="0"/>
              </a:spcAft>
              <a:buNone/>
            </a:pPr>
            <a:endParaRPr dirty="0"/>
          </a:p>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1000"/>
                                  </p:stCondLst>
                                  <p:childTnLst>
                                    <p:set>
                                      <p:cBhvr>
                                        <p:cTn id="6" dur="1" fill="hold">
                                          <p:stCondLst>
                                            <p:cond delay="0"/>
                                          </p:stCondLst>
                                        </p:cTn>
                                        <p:tgtEl>
                                          <p:spTgt spid="244"/>
                                        </p:tgtEl>
                                        <p:attrNameLst>
                                          <p:attrName>style.visibility</p:attrName>
                                        </p:attrNameLst>
                                      </p:cBhvr>
                                      <p:to>
                                        <p:strVal val="visible"/>
                                      </p:to>
                                    </p:set>
                                    <p:anim calcmode="lin" valueType="num">
                                      <p:cBhvr additive="base">
                                        <p:cTn id="7" dur="500" fill="hold"/>
                                        <p:tgtEl>
                                          <p:spTgt spid="244"/>
                                        </p:tgtEl>
                                        <p:attrNameLst>
                                          <p:attrName>ppt_x</p:attrName>
                                        </p:attrNameLst>
                                      </p:cBhvr>
                                      <p:tavLst>
                                        <p:tav tm="0">
                                          <p:val>
                                            <p:strVal val="#ppt_x"/>
                                          </p:val>
                                        </p:tav>
                                        <p:tav tm="100000">
                                          <p:val>
                                            <p:strVal val="#ppt_x"/>
                                          </p:val>
                                        </p:tav>
                                      </p:tavLst>
                                    </p:anim>
                                    <p:anim calcmode="lin" valueType="num">
                                      <p:cBhvr additive="base">
                                        <p:cTn id="8" dur="500" fill="hold"/>
                                        <p:tgtEl>
                                          <p:spTgt spid="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1" name="Google Shape;141;p2"/>
          <p:cNvSpPr/>
          <p:nvPr/>
        </p:nvSpPr>
        <p:spPr>
          <a:xfrm flipH="1">
            <a:off x="8115299" y="-1"/>
            <a:ext cx="4076698" cy="1590742"/>
          </a:xfrm>
          <a:prstGeom prst="rect">
            <a:avLst/>
          </a:prstGeom>
          <a:gradFill>
            <a:gsLst>
              <a:gs pos="0">
                <a:srgbClr val="4A66AC">
                  <a:alpha val="65882"/>
                </a:srgbClr>
              </a:gs>
              <a:gs pos="100000">
                <a:srgbClr val="000000">
                  <a:alpha val="29803"/>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 name="Google Shape;139;p2"/>
          <p:cNvSpPr/>
          <p:nvPr/>
        </p:nvSpPr>
        <p:spPr>
          <a:xfrm flipH="1">
            <a:off x="-1" y="0"/>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199" y="1705958"/>
            <a:ext cx="10964917" cy="4769367"/>
          </a:xfrm>
        </p:spPr>
        <p:txBody>
          <a:bodyPr>
            <a:noAutofit/>
          </a:bodyPr>
          <a:lstStyle/>
          <a:p>
            <a:pPr fontAlgn="base">
              <a:lnSpc>
                <a:spcPct val="150000"/>
              </a:lnSpc>
            </a:pPr>
            <a:r>
              <a:rPr lang="en-US" sz="1700" dirty="0">
                <a:latin typeface="Calibri" panose="020F0502020204030204" pitchFamily="34" charset="0"/>
                <a:cs typeface="Calibri" panose="020F0502020204030204" pitchFamily="34" charset="0"/>
              </a:rPr>
              <a:t>A conceptual community-based environment in which UAM operators (companies) are responsible for coordination, execution, and management of operations</a:t>
            </a:r>
          </a:p>
          <a:p>
            <a:pPr fontAlgn="base">
              <a:lnSpc>
                <a:spcPct val="150000"/>
              </a:lnSpc>
            </a:pPr>
            <a:r>
              <a:rPr lang="en-US" sz="1700" dirty="0">
                <a:latin typeface="Calibri" panose="020F0502020204030204" pitchFamily="34" charset="0"/>
                <a:cs typeface="Calibri" panose="020F0502020204030204" pitchFamily="34" charset="0"/>
              </a:rPr>
              <a:t>A set of PSUs that form a PSU Network is expected to support UAM operations (</a:t>
            </a:r>
            <a:r>
              <a:rPr lang="en-US" sz="1700" dirty="0">
                <a:solidFill>
                  <a:schemeClr val="dk1"/>
                </a:solidFill>
                <a:latin typeface="Calibri" panose="020F0502020204030204" pitchFamily="34" charset="0"/>
                <a:cs typeface="Calibri" panose="020F0502020204030204" pitchFamily="34" charset="0"/>
              </a:rPr>
              <a:t>FAA NextGen UAM </a:t>
            </a:r>
            <a:r>
              <a:rPr lang="en-US" sz="1700" dirty="0" err="1">
                <a:solidFill>
                  <a:schemeClr val="dk1"/>
                </a:solidFill>
                <a:latin typeface="Calibri" panose="020F0502020204030204" pitchFamily="34" charset="0"/>
                <a:cs typeface="Calibri" panose="020F0502020204030204" pitchFamily="34" charset="0"/>
              </a:rPr>
              <a:t>ConOps</a:t>
            </a:r>
            <a:r>
              <a:rPr lang="en-US" sz="1700" dirty="0">
                <a:solidFill>
                  <a:schemeClr val="dk1"/>
                </a:solidFill>
                <a:latin typeface="Calibri" panose="020F0502020204030204" pitchFamily="34" charset="0"/>
                <a:cs typeface="Calibri" panose="020F0502020204030204" pitchFamily="34" charset="0"/>
              </a:rPr>
              <a:t> v1.0)</a:t>
            </a:r>
          </a:p>
          <a:p>
            <a:pPr lvl="1" fontAlgn="base">
              <a:lnSpc>
                <a:spcPct val="150000"/>
              </a:lnSpc>
            </a:pPr>
            <a:r>
              <a:rPr lang="en-US" sz="1700" dirty="0">
                <a:latin typeface="Calibri" panose="020F0502020204030204" pitchFamily="34" charset="0"/>
                <a:cs typeface="Calibri" panose="020F0502020204030204" pitchFamily="34" charset="0"/>
              </a:rPr>
              <a:t>The PSU is envisioned to be a digital framework used for exchanging aircraft (and other) information and could relieve ATC of voice, radio-based, communications and other UAM traffic management tasks</a:t>
            </a:r>
          </a:p>
          <a:p>
            <a:pPr fontAlgn="base">
              <a:lnSpc>
                <a:spcPct val="150000"/>
              </a:lnSpc>
            </a:pPr>
            <a:r>
              <a:rPr lang="en-US" sz="1700" dirty="0">
                <a:latin typeface="Calibri" panose="020F0502020204030204" pitchFamily="34" charset="0"/>
                <a:cs typeface="Calibri" panose="020F0502020204030204" pitchFamily="34" charset="0"/>
              </a:rPr>
              <a:t>Other operational concepts include the potential for segregated airspace, such as having corridors specific for UAM operations </a:t>
            </a:r>
          </a:p>
          <a:p>
            <a:pPr lvl="1" fontAlgn="base">
              <a:lnSpc>
                <a:spcPct val="150000"/>
              </a:lnSpc>
            </a:pPr>
            <a:r>
              <a:rPr lang="en-US" sz="1700" dirty="0">
                <a:latin typeface="Calibri" panose="020F0502020204030204" pitchFamily="34" charset="0"/>
                <a:cs typeface="Calibri" panose="020F0502020204030204" pitchFamily="34" charset="0"/>
              </a:rPr>
              <a:t>Aircraft entering these corridors would need to meet the performance characteristics and participation requirements of the UAM environment</a:t>
            </a:r>
          </a:p>
          <a:p>
            <a:pPr marL="629920" lvl="1" fontAlgn="base">
              <a:lnSpc>
                <a:spcPct val="150000"/>
              </a:lnSpc>
            </a:pPr>
            <a:r>
              <a:rPr lang="en-US" sz="1700" dirty="0">
                <a:latin typeface="Calibri" panose="020F0502020204030204" pitchFamily="34" charset="0"/>
                <a:cs typeface="Calibri" panose="020F0502020204030204" pitchFamily="34" charset="0"/>
              </a:rPr>
              <a:t>Part 121 aircraft would not enter these designated corridors; these aircraft are generally large, U.S. based-airlines, regional air carriers, and cargo operators</a:t>
            </a: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Operational Concept Overview</a:t>
            </a:r>
            <a:endParaRPr dirty="0"/>
          </a:p>
        </p:txBody>
      </p:sp>
      <p:pic>
        <p:nvPicPr>
          <p:cNvPr id="3" name="Google Shape;131;p1">
            <a:extLst>
              <a:ext uri="{FF2B5EF4-FFF2-40B4-BE49-F238E27FC236}">
                <a16:creationId xmlns:a16="http://schemas.microsoft.com/office/drawing/2014/main" id="{3B540584-4389-1B91-36D4-D0E3042A9D31}"/>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373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
          <p:cNvSpPr txBox="1">
            <a:spLocks noGrp="1"/>
          </p:cNvSpPr>
          <p:nvPr>
            <p:ph type="title"/>
          </p:nvPr>
        </p:nvSpPr>
        <p:spPr>
          <a:xfrm>
            <a:off x="947738" y="1714504"/>
            <a:ext cx="10253661" cy="16716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dirty="0">
                <a:solidFill>
                  <a:schemeClr val="lt1"/>
                </a:solidFill>
              </a:rPr>
              <a:t>Literature Review Highlights</a:t>
            </a:r>
            <a:endParaRPr dirty="0">
              <a:solidFill>
                <a:schemeClr val="lt1"/>
              </a:solidFill>
              <a:latin typeface="Calibri"/>
              <a:ea typeface="Calibri"/>
              <a:cs typeface="Calibri"/>
              <a:sym typeface="Calibri"/>
            </a:endParaRPr>
          </a:p>
        </p:txBody>
      </p:sp>
      <p:sp>
        <p:nvSpPr>
          <p:cNvPr id="161" name="Google Shape;161;p3"/>
          <p:cNvSpPr/>
          <p:nvPr/>
        </p:nvSpPr>
        <p:spPr>
          <a:xfrm>
            <a:off x="128596" y="115193"/>
            <a:ext cx="11934817"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62" name="Google Shape;162;p3"/>
          <p:cNvCxnSpPr/>
          <p:nvPr/>
        </p:nvCxnSpPr>
        <p:spPr>
          <a:xfrm rot="10800000">
            <a:off x="128585" y="3681408"/>
            <a:ext cx="11934820" cy="0"/>
          </a:xfrm>
          <a:prstGeom prst="straightConnector1">
            <a:avLst/>
          </a:prstGeom>
          <a:noFill/>
          <a:ln w="12700"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1701026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Highlights from Literature Review</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pPr>
              <a:lnSpc>
                <a:spcPct val="100000"/>
              </a:lnSpc>
            </a:pPr>
            <a:r>
              <a:rPr lang="en-US" sz="1800" dirty="0">
                <a:latin typeface="Calibri" panose="020F0502020204030204" pitchFamily="34" charset="0"/>
                <a:cs typeface="Calibri" panose="020F0502020204030204" pitchFamily="34" charset="0"/>
              </a:rPr>
              <a:t>Pilot incapacitation is the term used to describe the inability of a pilot “to carry out their normal duties because of the onset, during flight, of the effects of physiological factors” (Flight Safety Foundation, n.d.).</a:t>
            </a:r>
          </a:p>
          <a:p>
            <a:pPr>
              <a:lnSpc>
                <a:spcPct val="100000"/>
              </a:lnSpc>
            </a:pPr>
            <a:r>
              <a:rPr lang="en-US" sz="1800" dirty="0">
                <a:latin typeface="Calibri" panose="020F0502020204030204" pitchFamily="34" charset="0"/>
                <a:cs typeface="Calibri" panose="020F0502020204030204" pitchFamily="34" charset="0"/>
              </a:rPr>
              <a:t>Several causes that could lead to an incapacitated pilot, including but not limited to:</a:t>
            </a:r>
          </a:p>
          <a:p>
            <a:pPr lvl="1">
              <a:lnSpc>
                <a:spcPct val="100000"/>
              </a:lnSpc>
            </a:pPr>
            <a:r>
              <a:rPr lang="en-US" sz="1800" dirty="0">
                <a:latin typeface="Calibri" panose="020F0502020204030204" pitchFamily="34" charset="0"/>
                <a:cs typeface="Calibri" panose="020F0502020204030204" pitchFamily="34" charset="0"/>
              </a:rPr>
              <a:t>Cardiovascular problems</a:t>
            </a:r>
          </a:p>
          <a:p>
            <a:pPr lvl="1">
              <a:lnSpc>
                <a:spcPct val="100000"/>
              </a:lnSpc>
            </a:pPr>
            <a:r>
              <a:rPr lang="en-US" sz="1800" dirty="0">
                <a:latin typeface="Calibri" panose="020F0502020204030204" pitchFamily="34" charset="0"/>
                <a:cs typeface="Calibri" panose="020F0502020204030204" pitchFamily="34" charset="0"/>
              </a:rPr>
              <a:t>Gastro-intestinal problems</a:t>
            </a:r>
          </a:p>
          <a:p>
            <a:pPr lvl="1">
              <a:lnSpc>
                <a:spcPct val="100000"/>
              </a:lnSpc>
            </a:pPr>
            <a:r>
              <a:rPr lang="en-US" sz="1800" dirty="0">
                <a:latin typeface="Calibri" panose="020F0502020204030204" pitchFamily="34" charset="0"/>
                <a:cs typeface="Calibri" panose="020F0502020204030204" pitchFamily="34" charset="0"/>
              </a:rPr>
              <a:t>Hypoxia</a:t>
            </a:r>
          </a:p>
          <a:p>
            <a:pPr lvl="1">
              <a:lnSpc>
                <a:spcPct val="100000"/>
              </a:lnSpc>
            </a:pPr>
            <a:r>
              <a:rPr lang="en-US" sz="1800" dirty="0">
                <a:latin typeface="Calibri" panose="020F0502020204030204" pitchFamily="34" charset="0"/>
                <a:cs typeface="Calibri" panose="020F0502020204030204" pitchFamily="34" charset="0"/>
              </a:rPr>
              <a:t>Heat fatigue</a:t>
            </a:r>
          </a:p>
          <a:p>
            <a:pPr lvl="1">
              <a:lnSpc>
                <a:spcPct val="100000"/>
              </a:lnSpc>
            </a:pPr>
            <a:r>
              <a:rPr lang="en-US" sz="1800" dirty="0">
                <a:latin typeface="Calibri" panose="020F0502020204030204" pitchFamily="34" charset="0"/>
                <a:cs typeface="Calibri" panose="020F0502020204030204" pitchFamily="34" charset="0"/>
              </a:rPr>
              <a:t>Bird strike</a:t>
            </a:r>
          </a:p>
          <a:p>
            <a:pPr lvl="1">
              <a:lnSpc>
                <a:spcPct val="100000"/>
              </a:lnSpc>
            </a:pPr>
            <a:r>
              <a:rPr lang="en-US" sz="1800" dirty="0">
                <a:latin typeface="Calibri" panose="020F0502020204030204" pitchFamily="34" charset="0"/>
                <a:cs typeface="Calibri" panose="020F0502020204030204" pitchFamily="34" charset="0"/>
              </a:rPr>
              <a:t>Smoke or fumes that enter cabin due to vehicle malfunction</a:t>
            </a:r>
          </a:p>
          <a:p>
            <a:pPr lvl="1">
              <a:lnSpc>
                <a:spcPct val="100000"/>
              </a:lnSpc>
            </a:pPr>
            <a:r>
              <a:rPr lang="en-US" sz="1800" dirty="0">
                <a:latin typeface="Calibri" panose="020F0502020204030204" pitchFamily="34" charset="0"/>
                <a:cs typeface="Calibri" panose="020F0502020204030204" pitchFamily="34" charset="0"/>
              </a:rPr>
              <a:t>Malicious or hostile act</a:t>
            </a:r>
          </a:p>
          <a:p>
            <a:pPr lvl="2">
              <a:lnSpc>
                <a:spcPct val="100000"/>
              </a:lnSpc>
            </a:pPr>
            <a:r>
              <a:rPr lang="en-US" sz="1800" dirty="0">
                <a:latin typeface="Calibri" panose="020F0502020204030204" pitchFamily="34" charset="0"/>
                <a:cs typeface="Calibri" panose="020F0502020204030204" pitchFamily="34" charset="0"/>
              </a:rPr>
              <a:t>In-flight assault</a:t>
            </a:r>
          </a:p>
          <a:p>
            <a:pPr lvl="2">
              <a:lnSpc>
                <a:spcPct val="100000"/>
              </a:lnSpc>
            </a:pPr>
            <a:r>
              <a:rPr lang="en-US" sz="1800" dirty="0">
                <a:latin typeface="Calibri" panose="020F0502020204030204" pitchFamily="34" charset="0"/>
                <a:cs typeface="Calibri" panose="020F0502020204030204" pitchFamily="34" charset="0"/>
              </a:rPr>
              <a:t>High-powered lasers by person(s) on the ground</a:t>
            </a:r>
            <a:endParaRPr lang="en-US" sz="1100" dirty="0">
              <a:latin typeface="Calibri" panose="020F0502020204030204" pitchFamily="34" charset="0"/>
              <a:cs typeface="Calibri" panose="020F0502020204030204" pitchFamily="34" charset="0"/>
            </a:endParaRPr>
          </a:p>
        </p:txBody>
      </p:sp>
      <p:pic>
        <p:nvPicPr>
          <p:cNvPr id="3" name="Google Shape;131;p1">
            <a:extLst>
              <a:ext uri="{FF2B5EF4-FFF2-40B4-BE49-F238E27FC236}">
                <a16:creationId xmlns:a16="http://schemas.microsoft.com/office/drawing/2014/main" id="{F8231C8C-3462-D920-EE2A-662B0373AD37}"/>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799877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Highlights from Literature Review, cont.</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199" y="1825624"/>
            <a:ext cx="10586421" cy="4737838"/>
          </a:xfrm>
        </p:spPr>
        <p:txBody>
          <a:bodyPr>
            <a:normAutofit fontScale="92500" lnSpcReduction="20000"/>
          </a:bodyPr>
          <a:lstStyle/>
          <a:p>
            <a:pPr>
              <a:lnSpc>
                <a:spcPct val="120000"/>
              </a:lnSpc>
            </a:pPr>
            <a:r>
              <a:rPr lang="en-US" sz="1800" dirty="0">
                <a:effectLst/>
                <a:latin typeface="Calibri" panose="020F0502020204030204" pitchFamily="34" charset="0"/>
                <a:ea typeface="PMingLiU" panose="02020500000000000000" pitchFamily="18" charset="-120"/>
                <a:cs typeface="Calibri" panose="020F0502020204030204" pitchFamily="34" charset="0"/>
              </a:rPr>
              <a:t>There has been some research done highlighting the complex safety challenges faced by pilots in the aviation industry, including the need for improved safety culture, strategies for mitigating human factors-related challenges, and effective management of cockpit automation</a:t>
            </a:r>
          </a:p>
          <a:p>
            <a:pPr>
              <a:lnSpc>
                <a:spcPct val="120000"/>
              </a:lnSpc>
            </a:pPr>
            <a:r>
              <a:rPr lang="en-US" sz="1800" dirty="0">
                <a:effectLst/>
                <a:latin typeface="Calibri" panose="020F0502020204030204" pitchFamily="34" charset="0"/>
                <a:ea typeface="PMingLiU" panose="02020500000000000000" pitchFamily="18" charset="-120"/>
                <a:cs typeface="Calibri" panose="020F0502020204030204" pitchFamily="34" charset="0"/>
              </a:rPr>
              <a:t>Smith and Jones (2019) presented findings from a survey of pilots regarding their perspectives on safety culture in the aviation industry. The study found that pilots perceived safety culture as a key factor in improving safety outcomes and identified several areas where safety culture could be improved, including communication, management support, and training.</a:t>
            </a:r>
          </a:p>
          <a:p>
            <a:pPr>
              <a:lnSpc>
                <a:spcPct val="120000"/>
              </a:lnSpc>
            </a:pPr>
            <a:r>
              <a:rPr lang="en-US" sz="1800" dirty="0">
                <a:effectLst/>
                <a:latin typeface="Calibri" panose="020F0502020204030204" pitchFamily="34" charset="0"/>
                <a:ea typeface="PMingLiU" panose="02020500000000000000" pitchFamily="18" charset="-120"/>
                <a:cs typeface="Calibri" panose="020F0502020204030204" pitchFamily="34" charset="0"/>
              </a:rPr>
              <a:t>Brown et al. (2018) discussed the human factors challenges faced by pilots in the commercial aviation industry. The authors identify several factors that can impact pilot performance, including fatigue, stress, and cognitive workload. The paper also discusses the importance of crew resource management and other strategies for mitigating human factors-related safety challenges.</a:t>
            </a:r>
          </a:p>
          <a:p>
            <a:pPr>
              <a:lnSpc>
                <a:spcPct val="120000"/>
              </a:lnSpc>
            </a:pPr>
            <a:r>
              <a:rPr lang="en-US" sz="1800" dirty="0">
                <a:effectLst/>
                <a:latin typeface="Calibri" panose="020F0502020204030204" pitchFamily="34" charset="0"/>
                <a:ea typeface="PMingLiU" panose="02020500000000000000" pitchFamily="18" charset="-120"/>
                <a:cs typeface="Calibri" panose="020F0502020204030204" pitchFamily="34" charset="0"/>
              </a:rPr>
              <a:t>Lee and Kim (2020) explored the challenges associated with managing cockpit automation from a pilot's perspective. The study found that pilots often struggle with the workload associated with managing multiple automated systems and can experience a sense of reduced situational awareness. The authors suggest that improved automation design and better training can help mitigate these challenges.</a:t>
            </a:r>
          </a:p>
        </p:txBody>
      </p:sp>
      <p:pic>
        <p:nvPicPr>
          <p:cNvPr id="3" name="Google Shape;131;p1">
            <a:extLst>
              <a:ext uri="{FF2B5EF4-FFF2-40B4-BE49-F238E27FC236}">
                <a16:creationId xmlns:a16="http://schemas.microsoft.com/office/drawing/2014/main" id="{F8231C8C-3462-D920-EE2A-662B0373AD37}"/>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68404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
          <p:cNvSpPr txBox="1">
            <a:spLocks noGrp="1"/>
          </p:cNvSpPr>
          <p:nvPr>
            <p:ph type="title"/>
          </p:nvPr>
        </p:nvSpPr>
        <p:spPr>
          <a:xfrm>
            <a:off x="947738" y="1714504"/>
            <a:ext cx="10253661" cy="16716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dirty="0">
                <a:solidFill>
                  <a:schemeClr val="lt1"/>
                </a:solidFill>
              </a:rPr>
              <a:t>Method</a:t>
            </a:r>
            <a:endParaRPr dirty="0">
              <a:solidFill>
                <a:schemeClr val="lt1"/>
              </a:solidFill>
              <a:latin typeface="Calibri"/>
              <a:ea typeface="Calibri"/>
              <a:cs typeface="Calibri"/>
              <a:sym typeface="Calibri"/>
            </a:endParaRPr>
          </a:p>
        </p:txBody>
      </p:sp>
      <p:sp>
        <p:nvSpPr>
          <p:cNvPr id="160" name="Google Shape;160;p3"/>
          <p:cNvSpPr txBox="1">
            <a:spLocks noGrp="1"/>
          </p:cNvSpPr>
          <p:nvPr>
            <p:ph type="body" idx="1"/>
          </p:nvPr>
        </p:nvSpPr>
        <p:spPr>
          <a:xfrm>
            <a:off x="947738" y="3930649"/>
            <a:ext cx="10638247" cy="2556211"/>
          </a:xfrm>
          <a:prstGeom prst="rect">
            <a:avLst/>
          </a:prstGeom>
          <a:noFill/>
          <a:ln>
            <a:noFill/>
          </a:ln>
        </p:spPr>
        <p:txBody>
          <a:bodyPr spcFirstLastPara="1" wrap="square" lIns="91425" tIns="45700" rIns="91425" bIns="45700" anchor="t" anchorCtr="0">
            <a:noAutofit/>
          </a:bodyPr>
          <a:lstStyle/>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dirty="0">
                <a:solidFill>
                  <a:schemeClr val="lt1"/>
                </a:solidFill>
              </a:rPr>
              <a:t>Phase I Participants</a:t>
            </a:r>
            <a:endParaRPr dirty="0"/>
          </a:p>
          <a:p>
            <a:pPr indent="-457200">
              <a:lnSpc>
                <a:spcPct val="150000"/>
              </a:lnSpc>
              <a:spcBef>
                <a:spcPts val="0"/>
              </a:spcBef>
              <a:buClr>
                <a:schemeClr val="lt1"/>
              </a:buClr>
              <a:buSzPct val="100000"/>
              <a:buFont typeface="Arial" panose="020B0604020202020204" pitchFamily="34" charset="0"/>
              <a:buChar char="•"/>
            </a:pPr>
            <a:r>
              <a:rPr lang="en-US" dirty="0">
                <a:solidFill>
                  <a:schemeClr val="lt1"/>
                </a:solidFill>
              </a:rPr>
              <a:t>Cognitive Task Analysis Interview Questionnaire and Use Case Scenario Activity</a:t>
            </a:r>
          </a:p>
          <a:p>
            <a:pPr indent="-457200">
              <a:lnSpc>
                <a:spcPct val="150000"/>
              </a:lnSpc>
              <a:spcBef>
                <a:spcPts val="0"/>
              </a:spcBef>
              <a:buClr>
                <a:schemeClr val="lt1"/>
              </a:buClr>
              <a:buSzPct val="100000"/>
              <a:buFont typeface="Arial" panose="020B0604020202020204" pitchFamily="34" charset="0"/>
              <a:buChar char="•"/>
            </a:pPr>
            <a:r>
              <a:rPr lang="en-US" dirty="0">
                <a:solidFill>
                  <a:schemeClr val="lt1"/>
                </a:solidFill>
              </a:rPr>
              <a:t>Airspace Structure</a:t>
            </a:r>
          </a:p>
          <a:p>
            <a:pPr indent="-457200">
              <a:lnSpc>
                <a:spcPct val="150000"/>
              </a:lnSpc>
              <a:spcBef>
                <a:spcPts val="0"/>
              </a:spcBef>
              <a:buClr>
                <a:schemeClr val="lt1"/>
              </a:buClr>
              <a:buSzPct val="100000"/>
              <a:buFont typeface="Arial" panose="020B0604020202020204" pitchFamily="34" charset="0"/>
              <a:buChar char="•"/>
            </a:pPr>
            <a:r>
              <a:rPr lang="en-US" dirty="0">
                <a:solidFill>
                  <a:schemeClr val="lt1"/>
                </a:solidFill>
              </a:rPr>
              <a:t>Corridor Design Vision</a:t>
            </a:r>
          </a:p>
        </p:txBody>
      </p:sp>
      <p:sp>
        <p:nvSpPr>
          <p:cNvPr id="161" name="Google Shape;161;p3"/>
          <p:cNvSpPr/>
          <p:nvPr/>
        </p:nvSpPr>
        <p:spPr>
          <a:xfrm>
            <a:off x="128596" y="115193"/>
            <a:ext cx="11934817"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62" name="Google Shape;162;p3"/>
          <p:cNvCxnSpPr/>
          <p:nvPr/>
        </p:nvCxnSpPr>
        <p:spPr>
          <a:xfrm rot="10800000">
            <a:off x="128585" y="3681408"/>
            <a:ext cx="11934820" cy="0"/>
          </a:xfrm>
          <a:prstGeom prst="straightConnector1">
            <a:avLst/>
          </a:prstGeom>
          <a:noFill/>
          <a:ln w="12700"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3469588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Method: Phase I Participants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4"/>
            <a:ext cx="10515600" cy="4919421"/>
          </a:xfrm>
        </p:spPr>
        <p:txBody>
          <a:bodyPr>
            <a:noAutofit/>
          </a:bodyPr>
          <a:lstStyle/>
          <a:p>
            <a:pPr>
              <a:lnSpc>
                <a:spcPct val="100000"/>
              </a:lnSpc>
              <a:spcBef>
                <a:spcPts val="0"/>
              </a:spcBef>
            </a:pPr>
            <a:r>
              <a:rPr lang="en-US" sz="1600" dirty="0">
                <a:cs typeface="Times New Roman"/>
              </a:rPr>
              <a:t>Phase I Participants (12 Total):</a:t>
            </a:r>
          </a:p>
          <a:p>
            <a:pPr marL="1087120" lvl="2">
              <a:lnSpc>
                <a:spcPct val="100000"/>
              </a:lnSpc>
              <a:spcBef>
                <a:spcPts val="0"/>
              </a:spcBef>
              <a:buFont typeface="Courier New" panose="02070309020205020404" pitchFamily="49" charset="0"/>
              <a:buChar char="o"/>
            </a:pPr>
            <a:r>
              <a:rPr lang="en-US" sz="1600" dirty="0">
                <a:cs typeface="Times New Roman"/>
              </a:rPr>
              <a:t>9 helicopter pilots</a:t>
            </a:r>
            <a:endParaRPr lang="en-US" sz="1600" dirty="0">
              <a:cs typeface="Calibri"/>
            </a:endParaRPr>
          </a:p>
          <a:p>
            <a:pPr lvl="3">
              <a:lnSpc>
                <a:spcPct val="100000"/>
              </a:lnSpc>
              <a:spcBef>
                <a:spcPts val="0"/>
              </a:spcBef>
              <a:buFont typeface="Wingdings" pitchFamily="2" charset="2"/>
              <a:buChar char="§"/>
            </a:pPr>
            <a:r>
              <a:rPr lang="en-US" sz="1600" dirty="0">
                <a:cs typeface="Times New Roman" panose="02020603050405020304" pitchFamily="18" charset="0"/>
              </a:rPr>
              <a:t>3 – Helicopter air tour rides</a:t>
            </a:r>
          </a:p>
          <a:p>
            <a:pPr lvl="3">
              <a:lnSpc>
                <a:spcPct val="100000"/>
              </a:lnSpc>
              <a:spcBef>
                <a:spcPts val="0"/>
              </a:spcBef>
              <a:buFont typeface="Wingdings" pitchFamily="2" charset="2"/>
              <a:buChar char="§"/>
            </a:pPr>
            <a:r>
              <a:rPr lang="en-US" sz="1600" dirty="0">
                <a:cs typeface="Times New Roman"/>
              </a:rPr>
              <a:t>3 – Medical evacuation (</a:t>
            </a:r>
            <a:r>
              <a:rPr lang="en-US" sz="1600" dirty="0" err="1">
                <a:cs typeface="Times New Roman"/>
              </a:rPr>
              <a:t>MedEvac</a:t>
            </a:r>
            <a:r>
              <a:rPr lang="en-US" sz="1600" dirty="0">
                <a:cs typeface="Times New Roman"/>
              </a:rPr>
              <a:t>) or air ambulance operations</a:t>
            </a:r>
          </a:p>
          <a:p>
            <a:pPr lvl="3">
              <a:lnSpc>
                <a:spcPct val="100000"/>
              </a:lnSpc>
              <a:spcBef>
                <a:spcPts val="0"/>
              </a:spcBef>
              <a:buFont typeface="Wingdings" pitchFamily="2" charset="2"/>
              <a:buChar char="§"/>
            </a:pPr>
            <a:r>
              <a:rPr lang="en-US" sz="1600" dirty="0">
                <a:cs typeface="Times New Roman"/>
              </a:rPr>
              <a:t>3 – Private business air charter services</a:t>
            </a:r>
          </a:p>
          <a:p>
            <a:pPr marL="1087120" lvl="2">
              <a:lnSpc>
                <a:spcPct val="100000"/>
              </a:lnSpc>
              <a:spcBef>
                <a:spcPts val="0"/>
              </a:spcBef>
              <a:buFont typeface="Courier New" panose="02070309020205020404" pitchFamily="49" charset="0"/>
              <a:buChar char="o"/>
            </a:pPr>
            <a:r>
              <a:rPr lang="en-US" sz="1600" dirty="0">
                <a:cs typeface="Times New Roman"/>
              </a:rPr>
              <a:t>3 General Aviation fixed-wing pilots</a:t>
            </a:r>
            <a:endParaRPr lang="en-US" sz="1600" dirty="0">
              <a:cs typeface="Times New Roman" panose="02020603050405020304" pitchFamily="18" charset="0"/>
            </a:endParaRPr>
          </a:p>
          <a:p>
            <a:pPr marL="114300" indent="0">
              <a:lnSpc>
                <a:spcPct val="100000"/>
              </a:lnSpc>
              <a:spcBef>
                <a:spcPts val="0"/>
              </a:spcBef>
              <a:buNone/>
            </a:pPr>
            <a:endParaRPr lang="en-US" sz="1600" dirty="0">
              <a:cs typeface="Times New Roman" panose="02020603050405020304" pitchFamily="18" charset="0"/>
            </a:endParaRPr>
          </a:p>
          <a:p>
            <a:pPr>
              <a:lnSpc>
                <a:spcPct val="100000"/>
              </a:lnSpc>
              <a:spcBef>
                <a:spcPts val="0"/>
              </a:spcBef>
            </a:pPr>
            <a:r>
              <a:rPr lang="en-US" sz="1600" dirty="0">
                <a:cs typeface="Times New Roman"/>
              </a:rPr>
              <a:t>Minimum requirements for participation (</a:t>
            </a:r>
            <a:r>
              <a:rPr lang="en-US" sz="1600" i="1" dirty="0">
                <a:cs typeface="Times New Roman"/>
              </a:rPr>
              <a:t>acknowledged upfront</a:t>
            </a:r>
            <a:r>
              <a:rPr lang="en-US" sz="1600" dirty="0">
                <a:cs typeface="Times New Roman"/>
              </a:rPr>
              <a:t>)</a:t>
            </a:r>
          </a:p>
          <a:p>
            <a:pPr marL="1087120" lvl="2">
              <a:lnSpc>
                <a:spcPct val="100000"/>
              </a:lnSpc>
              <a:spcBef>
                <a:spcPts val="0"/>
              </a:spcBef>
              <a:buFont typeface="Courier New" panose="02070309020205020404" pitchFamily="49" charset="0"/>
              <a:buChar char="o"/>
            </a:pPr>
            <a:r>
              <a:rPr lang="en-US" sz="1600" dirty="0">
                <a:cs typeface="Times New Roman"/>
              </a:rPr>
              <a:t>Be a U.S. citizen currently flying helicopter and/or fixed-wing aircraft or providing airline dispatching</a:t>
            </a:r>
          </a:p>
          <a:p>
            <a:pPr marL="1087120" lvl="2">
              <a:lnSpc>
                <a:spcPct val="100000"/>
              </a:lnSpc>
              <a:spcBef>
                <a:spcPts val="0"/>
              </a:spcBef>
              <a:buFont typeface="Courier New" panose="02070309020205020404" pitchFamily="49" charset="0"/>
              <a:buChar char="o"/>
            </a:pPr>
            <a:r>
              <a:rPr lang="en-US" sz="1600" dirty="0">
                <a:cs typeface="Times New Roman"/>
              </a:rPr>
              <a:t>Experience flying for Part 135 operators (for helicopter pilots)</a:t>
            </a:r>
            <a:endParaRPr lang="en-US" sz="1600" dirty="0">
              <a:cs typeface="Times New Roman" panose="02020603050405020304" pitchFamily="18" charset="0"/>
            </a:endParaRPr>
          </a:p>
          <a:p>
            <a:pPr marL="1087120" lvl="2">
              <a:lnSpc>
                <a:spcPct val="100000"/>
              </a:lnSpc>
              <a:spcBef>
                <a:spcPts val="0"/>
              </a:spcBef>
              <a:buFont typeface="Courier New" panose="02070309020205020404" pitchFamily="49" charset="0"/>
              <a:buChar char="o"/>
            </a:pPr>
            <a:r>
              <a:rPr lang="en-US" sz="1600" dirty="0">
                <a:cs typeface="Times New Roman"/>
              </a:rPr>
              <a:t>Minimum of two years’ work of experience</a:t>
            </a:r>
          </a:p>
          <a:p>
            <a:pPr marL="1087120" lvl="2">
              <a:lnSpc>
                <a:spcPct val="100000"/>
              </a:lnSpc>
              <a:spcBef>
                <a:spcPts val="0"/>
              </a:spcBef>
              <a:buFont typeface="Courier New" panose="02070309020205020404" pitchFamily="49" charset="0"/>
              <a:buChar char="o"/>
            </a:pPr>
            <a:r>
              <a:rPr lang="en-US" sz="1600" dirty="0">
                <a:cs typeface="Times New Roman" panose="02020603050405020304" pitchFamily="18" charset="0"/>
              </a:rPr>
              <a:t>Have access to a computer with reliable internet and video/camera capability</a:t>
            </a:r>
          </a:p>
          <a:p>
            <a:pPr marL="1087120" lvl="2">
              <a:lnSpc>
                <a:spcPct val="100000"/>
              </a:lnSpc>
              <a:spcBef>
                <a:spcPts val="0"/>
              </a:spcBef>
              <a:buFont typeface="Courier New" panose="02070309020205020404" pitchFamily="49" charset="0"/>
              <a:buChar char="o"/>
            </a:pPr>
            <a:r>
              <a:rPr lang="en-US" sz="1600" dirty="0">
                <a:cs typeface="Times New Roman" panose="02020603050405020304" pitchFamily="18" charset="0"/>
              </a:rPr>
              <a:t>Be willing to be audio recorded</a:t>
            </a:r>
          </a:p>
          <a:p>
            <a:pPr marL="344170" lvl="1" indent="0">
              <a:lnSpc>
                <a:spcPct val="100000"/>
              </a:lnSpc>
              <a:spcBef>
                <a:spcPts val="0"/>
              </a:spcBef>
              <a:buNone/>
            </a:pPr>
            <a:endParaRPr lang="en-US" sz="1600" dirty="0">
              <a:cs typeface="Times New Roman" panose="02020603050405020304" pitchFamily="18" charset="0"/>
            </a:endParaRPr>
          </a:p>
          <a:p>
            <a:pPr>
              <a:lnSpc>
                <a:spcPct val="100000"/>
              </a:lnSpc>
              <a:spcBef>
                <a:spcPts val="0"/>
              </a:spcBef>
            </a:pPr>
            <a:r>
              <a:rPr lang="en-US" sz="1600" dirty="0">
                <a:cs typeface="Times New Roman" panose="02020603050405020304" pitchFamily="18" charset="0"/>
              </a:rPr>
              <a:t>Each pilot participated for an average of 16-18 hours over the course of two consecutive days</a:t>
            </a:r>
          </a:p>
          <a:p>
            <a:pPr>
              <a:lnSpc>
                <a:spcPct val="100000"/>
              </a:lnSpc>
              <a:spcBef>
                <a:spcPts val="0"/>
              </a:spcBef>
            </a:pPr>
            <a:endParaRPr lang="en-US" sz="1600" dirty="0">
              <a:cs typeface="Times New Roman" panose="02020603050405020304" pitchFamily="18" charset="0"/>
            </a:endParaRPr>
          </a:p>
          <a:p>
            <a:pPr>
              <a:lnSpc>
                <a:spcPct val="100000"/>
              </a:lnSpc>
              <a:spcBef>
                <a:spcPts val="0"/>
              </a:spcBef>
            </a:pPr>
            <a:r>
              <a:rPr lang="en-US" sz="1600" dirty="0">
                <a:cs typeface="Times New Roman" panose="02020603050405020304" pitchFamily="18" charset="0"/>
              </a:rPr>
              <a:t>Participants were recruited via the Langley Recruitment Registration Portal and a recruitment solicitation was advertised in Helicopter Association International’s weekly Rotor newsletter, reaching approximately 37,000 helicopter pilots</a:t>
            </a:r>
          </a:p>
        </p:txBody>
      </p:sp>
      <p:pic>
        <p:nvPicPr>
          <p:cNvPr id="3" name="Google Shape;131;p1">
            <a:extLst>
              <a:ext uri="{FF2B5EF4-FFF2-40B4-BE49-F238E27FC236}">
                <a16:creationId xmlns:a16="http://schemas.microsoft.com/office/drawing/2014/main" id="{5395F9A9-FFEE-7641-75E2-6D83EB98A800}"/>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1153262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Method:</a:t>
            </a:r>
            <a:br>
              <a:rPr lang="en-US" sz="4000" dirty="0">
                <a:solidFill>
                  <a:srgbClr val="FFFFFF"/>
                </a:solidFill>
              </a:rPr>
            </a:br>
            <a:r>
              <a:rPr lang="en-US" sz="3900" dirty="0">
                <a:solidFill>
                  <a:srgbClr val="FFFFFF"/>
                </a:solidFill>
              </a:rPr>
              <a:t>CTA Questionnaire and Use Case Scenario Activity</a:t>
            </a:r>
            <a:endParaRPr sz="3900"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718044"/>
            <a:ext cx="5867400" cy="4973212"/>
          </a:xfrm>
        </p:spPr>
        <p:txBody>
          <a:bodyPr>
            <a:normAutofit/>
          </a:bodyPr>
          <a:lstStyle/>
          <a:p>
            <a:pPr>
              <a:lnSpc>
                <a:spcPct val="140000"/>
              </a:lnSpc>
            </a:pPr>
            <a:r>
              <a:rPr lang="en-US" sz="1800" dirty="0"/>
              <a:t>A semi-structured cognitive task analysis (CTA) interview questionnaire consisted of questions designed to elicit the knowledge and experience of experts in the aviation field, including helicopter and fixed-wing pilots and airline dispatchers</a:t>
            </a:r>
          </a:p>
          <a:p>
            <a:pPr>
              <a:lnSpc>
                <a:spcPct val="140000"/>
              </a:lnSpc>
            </a:pPr>
            <a:r>
              <a:rPr lang="en-US" sz="1800" dirty="0"/>
              <a:t>Scenario narratives were composed of 11 use cases (~20 questions each)</a:t>
            </a:r>
          </a:p>
          <a:p>
            <a:pPr>
              <a:lnSpc>
                <a:spcPct val="140000"/>
              </a:lnSpc>
            </a:pPr>
            <a:r>
              <a:rPr lang="en-US" sz="1800" dirty="0">
                <a:cs typeface="Times New Roman"/>
              </a:rPr>
              <a:t>Nine of the eleven use case scenario narratives included alternate scenarios (AS) (~15 questions each)</a:t>
            </a:r>
          </a:p>
          <a:p>
            <a:pPr lvl="1">
              <a:lnSpc>
                <a:spcPct val="140000"/>
              </a:lnSpc>
            </a:pPr>
            <a:r>
              <a:rPr lang="en-US" sz="1800" dirty="0">
                <a:cs typeface="Times New Roman"/>
              </a:rPr>
              <a:t>Added layers of hazards</a:t>
            </a:r>
          </a:p>
          <a:p>
            <a:pPr lvl="1">
              <a:lnSpc>
                <a:spcPct val="140000"/>
              </a:lnSpc>
            </a:pPr>
            <a:r>
              <a:rPr lang="en-US" sz="1800" dirty="0">
                <a:cs typeface="Times New Roman"/>
              </a:rPr>
              <a:t>Presented on Day 2 of participation</a:t>
            </a:r>
          </a:p>
        </p:txBody>
      </p:sp>
      <p:sp>
        <p:nvSpPr>
          <p:cNvPr id="4" name="Rectangle 3">
            <a:extLst>
              <a:ext uri="{FF2B5EF4-FFF2-40B4-BE49-F238E27FC236}">
                <a16:creationId xmlns:a16="http://schemas.microsoft.com/office/drawing/2014/main" id="{D8042FE7-CA23-E90D-3CD1-4E41D65C0A99}"/>
              </a:ext>
            </a:extLst>
          </p:cNvPr>
          <p:cNvSpPr/>
          <p:nvPr/>
        </p:nvSpPr>
        <p:spPr>
          <a:xfrm>
            <a:off x="6937119" y="1814993"/>
            <a:ext cx="4788716" cy="44861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en-US" sz="1600" dirty="0">
                <a:latin typeface="Calibri" panose="020F0502020204030204" pitchFamily="34" charset="0"/>
                <a:cs typeface="Calibri" panose="020F0502020204030204" pitchFamily="34" charset="0"/>
              </a:rPr>
              <a:t>Use Case Scenarios (in order of presentation):</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Nominal</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Go-Around Procedure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Diversion to Alternate Landing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Vehicle Malfunction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In-flight Passenger Medical Emergency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In-flight Incapacitated PIC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Rogue Pilot in Airspace</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Rogue PSU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Bird Strike (AS)</a:t>
            </a:r>
          </a:p>
          <a:p>
            <a:pPr marL="342900" indent="-342900">
              <a:lnSpc>
                <a:spcPct val="150000"/>
              </a:lnSpc>
              <a:buFont typeface="+mj-lt"/>
              <a:buAutoNum type="arabicPeriod"/>
            </a:pPr>
            <a:r>
              <a:rPr lang="en-US" sz="1600" dirty="0">
                <a:latin typeface="Calibri" panose="020F0502020204030204" pitchFamily="34" charset="0"/>
                <a:cs typeface="Calibri" panose="020F0502020204030204" pitchFamily="34" charset="0"/>
              </a:rPr>
              <a:t>Pre-Flight Convective Weather (AS)</a:t>
            </a:r>
          </a:p>
          <a:p>
            <a:pPr marL="342900" indent="-342900">
              <a:lnSpc>
                <a:spcPct val="150000"/>
              </a:lnSpc>
              <a:buFont typeface="+mj-lt"/>
              <a:buAutoNum type="arabicPeriod"/>
            </a:pPr>
            <a:r>
              <a:rPr lang="en-US" sz="1600" dirty="0" err="1">
                <a:latin typeface="Calibri" panose="020F0502020204030204" pitchFamily="34" charset="0"/>
                <a:cs typeface="Calibri" panose="020F0502020204030204" pitchFamily="34" charset="0"/>
              </a:rPr>
              <a:t>En</a:t>
            </a:r>
            <a:r>
              <a:rPr lang="en-US" sz="1600" dirty="0">
                <a:latin typeface="Calibri" panose="020F0502020204030204" pitchFamily="34" charset="0"/>
                <a:cs typeface="Calibri" panose="020F0502020204030204" pitchFamily="34" charset="0"/>
              </a:rPr>
              <a:t>-route Convective Weather (AS)</a:t>
            </a:r>
          </a:p>
        </p:txBody>
      </p:sp>
      <p:pic>
        <p:nvPicPr>
          <p:cNvPr id="3" name="Google Shape;131;p1">
            <a:extLst>
              <a:ext uri="{FF2B5EF4-FFF2-40B4-BE49-F238E27FC236}">
                <a16:creationId xmlns:a16="http://schemas.microsoft.com/office/drawing/2014/main" id="{5A3157C8-B66E-06B8-0B90-12BF5C422AF9}"/>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
        <p:nvSpPr>
          <p:cNvPr id="5" name="Rectangle 4">
            <a:extLst>
              <a:ext uri="{FF2B5EF4-FFF2-40B4-BE49-F238E27FC236}">
                <a16:creationId xmlns:a16="http://schemas.microsoft.com/office/drawing/2014/main" id="{0BF6F5E2-5E96-1803-0AFB-7AE1301986C2}"/>
              </a:ext>
            </a:extLst>
          </p:cNvPr>
          <p:cNvSpPr/>
          <p:nvPr/>
        </p:nvSpPr>
        <p:spPr>
          <a:xfrm>
            <a:off x="6937119" y="4080077"/>
            <a:ext cx="3248031" cy="37457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856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1" name="Google Shape;141;p2"/>
          <p:cNvSpPr/>
          <p:nvPr/>
        </p:nvSpPr>
        <p:spPr>
          <a:xfrm flipH="1">
            <a:off x="8115299" y="-1"/>
            <a:ext cx="4076698" cy="1590742"/>
          </a:xfrm>
          <a:prstGeom prst="rect">
            <a:avLst/>
          </a:prstGeom>
          <a:gradFill>
            <a:gsLst>
              <a:gs pos="0">
                <a:srgbClr val="4A66AC">
                  <a:alpha val="65882"/>
                </a:srgbClr>
              </a:gs>
              <a:gs pos="100000">
                <a:srgbClr val="000000">
                  <a:alpha val="29803"/>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 name="Google Shape;139;p2"/>
          <p:cNvSpPr/>
          <p:nvPr/>
        </p:nvSpPr>
        <p:spPr>
          <a:xfrm flipH="1">
            <a:off x="-1" y="0"/>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199" y="1794094"/>
            <a:ext cx="6369425" cy="4854132"/>
          </a:xfrm>
        </p:spPr>
        <p:txBody>
          <a:bodyPr>
            <a:normAutofit lnSpcReduction="10000"/>
          </a:bodyPr>
          <a:lstStyle/>
          <a:p>
            <a:pPr>
              <a:lnSpc>
                <a:spcPct val="150000"/>
              </a:lnSpc>
              <a:spcBef>
                <a:spcPts val="0"/>
              </a:spcBef>
              <a:spcAft>
                <a:spcPts val="600"/>
              </a:spcAft>
            </a:pPr>
            <a:r>
              <a:rPr lang="en-US" sz="1800" dirty="0">
                <a:solidFill>
                  <a:schemeClr val="tx1"/>
                </a:solidFill>
                <a:cs typeface="Times New Roman"/>
              </a:rPr>
              <a:t>Dallas Fort-Worth airspace area (Class Bravo) was used for this research</a:t>
            </a:r>
          </a:p>
          <a:p>
            <a:pPr>
              <a:lnSpc>
                <a:spcPct val="150000"/>
              </a:lnSpc>
              <a:spcBef>
                <a:spcPts val="0"/>
              </a:spcBef>
              <a:spcAft>
                <a:spcPts val="600"/>
              </a:spcAft>
            </a:pPr>
            <a:r>
              <a:rPr lang="en-US" sz="1800" dirty="0">
                <a:solidFill>
                  <a:schemeClr val="tx1"/>
                </a:solidFill>
                <a:cs typeface="Times New Roman"/>
              </a:rPr>
              <a:t>Corridors are in use and a UAM Operating Environment is introduced </a:t>
            </a:r>
          </a:p>
          <a:p>
            <a:pPr>
              <a:lnSpc>
                <a:spcPct val="150000"/>
              </a:lnSpc>
              <a:spcBef>
                <a:spcPts val="0"/>
              </a:spcBef>
              <a:spcAft>
                <a:spcPts val="600"/>
              </a:spcAft>
            </a:pPr>
            <a:r>
              <a:rPr lang="en-US" sz="1800" dirty="0">
                <a:solidFill>
                  <a:schemeClr val="tx1"/>
                </a:solidFill>
                <a:cs typeface="Times New Roman"/>
              </a:rPr>
              <a:t>Vertiports limited to medium-high capacity (15 - 35 flights/hour)</a:t>
            </a:r>
          </a:p>
          <a:p>
            <a:pPr>
              <a:lnSpc>
                <a:spcPct val="150000"/>
              </a:lnSpc>
              <a:spcBef>
                <a:spcPts val="0"/>
              </a:spcBef>
              <a:spcAft>
                <a:spcPts val="600"/>
              </a:spcAft>
            </a:pPr>
            <a:r>
              <a:rPr lang="en-US" sz="1800" dirty="0">
                <a:solidFill>
                  <a:schemeClr val="tx1"/>
                </a:solidFill>
                <a:cs typeface="Times New Roman"/>
              </a:rPr>
              <a:t>Vertiports located in medium density urban periphery areas </a:t>
            </a:r>
          </a:p>
          <a:p>
            <a:pPr>
              <a:lnSpc>
                <a:spcPct val="150000"/>
              </a:lnSpc>
              <a:spcBef>
                <a:spcPts val="0"/>
              </a:spcBef>
              <a:spcAft>
                <a:spcPts val="600"/>
              </a:spcAft>
            </a:pPr>
            <a:r>
              <a:rPr lang="en-US" sz="1800" dirty="0">
                <a:solidFill>
                  <a:schemeClr val="tx1"/>
                </a:solidFill>
                <a:cs typeface="Times New Roman"/>
              </a:rPr>
              <a:t>Visual Meteorological Conditions/Visual Flight Rules operations with some limited testing of Instrument Meteorological Conditions/Instrument Flight Rules operations</a:t>
            </a: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Method: Airspace Structure</a:t>
            </a:r>
            <a:endParaRPr dirty="0"/>
          </a:p>
        </p:txBody>
      </p:sp>
      <p:pic>
        <p:nvPicPr>
          <p:cNvPr id="3" name="Google Shape;131;p1">
            <a:extLst>
              <a:ext uri="{FF2B5EF4-FFF2-40B4-BE49-F238E27FC236}">
                <a16:creationId xmlns:a16="http://schemas.microsoft.com/office/drawing/2014/main" id="{027358B3-A2E9-5C9F-8C19-AA0FB842B37F}"/>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pic>
        <p:nvPicPr>
          <p:cNvPr id="4" name="Picture 6" descr="Screen Shot 2021-04-06 at 5.34.45 PM.png">
            <a:extLst>
              <a:ext uri="{FF2B5EF4-FFF2-40B4-BE49-F238E27FC236}">
                <a16:creationId xmlns:a16="http://schemas.microsoft.com/office/drawing/2014/main" id="{17A78CC9-40D5-741C-787F-E86DFC9AEB51}"/>
              </a:ext>
            </a:extLst>
          </p:cNvPr>
          <p:cNvPicPr>
            <a:picLocks noChangeAspect="1"/>
          </p:cNvPicPr>
          <p:nvPr/>
        </p:nvPicPr>
        <p:blipFill>
          <a:blip r:embed="rId4"/>
          <a:stretch>
            <a:fillRect/>
          </a:stretch>
        </p:blipFill>
        <p:spPr>
          <a:xfrm>
            <a:off x="7414597" y="1859352"/>
            <a:ext cx="4284476" cy="3476585"/>
          </a:xfrm>
          <a:prstGeom prst="rect">
            <a:avLst/>
          </a:prstGeom>
        </p:spPr>
      </p:pic>
      <p:sp>
        <p:nvSpPr>
          <p:cNvPr id="5" name="Rectangle 4">
            <a:extLst>
              <a:ext uri="{FF2B5EF4-FFF2-40B4-BE49-F238E27FC236}">
                <a16:creationId xmlns:a16="http://schemas.microsoft.com/office/drawing/2014/main" id="{3BE89AF2-E651-ED0C-9F09-06A53E285EA0}"/>
              </a:ext>
            </a:extLst>
          </p:cNvPr>
          <p:cNvSpPr/>
          <p:nvPr/>
        </p:nvSpPr>
        <p:spPr>
          <a:xfrm>
            <a:off x="7414597" y="5335937"/>
            <a:ext cx="4284476" cy="1015663"/>
          </a:xfrm>
          <a:prstGeom prst="rect">
            <a:avLst/>
          </a:prstGeom>
        </p:spPr>
        <p:txBody>
          <a:bodyPr wrap="square">
            <a:spAutoFit/>
          </a:bodyPr>
          <a:lstStyle/>
          <a:p>
            <a:r>
              <a:rPr lang="en-US" sz="1200" dirty="0">
                <a:solidFill>
                  <a:schemeClr val="dk1"/>
                </a:solidFill>
                <a:latin typeface="Calibri" panose="020F0502020204030204" pitchFamily="34" charset="0"/>
                <a:cs typeface="Calibri" panose="020F0502020204030204" pitchFamily="34" charset="0"/>
              </a:rPr>
              <a:t>Visual representation of the Dallas Fort-Worth airspace area. Corridor and vertiport volumes are shown in dark green, purple, and magenta. The remaining area inside Class Bravo airspace is the "ATM Environment" where ATC services will be needed (Google, 2021).</a:t>
            </a:r>
          </a:p>
        </p:txBody>
      </p:sp>
    </p:spTree>
    <p:extLst>
      <p:ext uri="{BB962C8B-B14F-4D97-AF65-F5344CB8AC3E}">
        <p14:creationId xmlns:p14="http://schemas.microsoft.com/office/powerpoint/2010/main" val="2713648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Method: Corridor Design Vision</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4"/>
            <a:ext cx="5257798" cy="4951694"/>
          </a:xfrm>
        </p:spPr>
        <p:txBody>
          <a:bodyPr>
            <a:normAutofit fontScale="77500" lnSpcReduction="20000"/>
          </a:bodyPr>
          <a:lstStyle/>
          <a:p>
            <a:pPr marL="342900" fontAlgn="base">
              <a:lnSpc>
                <a:spcPct val="130000"/>
              </a:lnSpc>
              <a:spcBef>
                <a:spcPts val="0"/>
              </a:spcBef>
            </a:pPr>
            <a:r>
              <a:rPr lang="en-US" sz="2400" dirty="0">
                <a:solidFill>
                  <a:schemeClr val="dk1"/>
                </a:solidFill>
              </a:rPr>
              <a:t>UAM corridors </a:t>
            </a:r>
            <a:r>
              <a:rPr lang="en-US" sz="2400" dirty="0"/>
              <a:t>were presented as</a:t>
            </a:r>
            <a:r>
              <a:rPr lang="en-US" sz="2400" dirty="0">
                <a:solidFill>
                  <a:schemeClr val="dk1"/>
                </a:solidFill>
              </a:rPr>
              <a:t> performance-based airspaces of defined dimensions in which aircraft abide by UAM-specific rules, procedures, and performance requirements.</a:t>
            </a:r>
          </a:p>
          <a:p>
            <a:pPr marL="342900" fontAlgn="base">
              <a:lnSpc>
                <a:spcPct val="130000"/>
              </a:lnSpc>
              <a:spcBef>
                <a:spcPts val="0"/>
              </a:spcBef>
            </a:pPr>
            <a:endParaRPr lang="en-US" sz="2400" dirty="0">
              <a:solidFill>
                <a:schemeClr val="dk1"/>
              </a:solidFill>
            </a:endParaRPr>
          </a:p>
          <a:p>
            <a:pPr marL="342900" fontAlgn="base">
              <a:lnSpc>
                <a:spcPct val="130000"/>
              </a:lnSpc>
              <a:spcBef>
                <a:spcPts val="0"/>
              </a:spcBef>
            </a:pPr>
            <a:r>
              <a:rPr lang="en-US" sz="2400" dirty="0">
                <a:solidFill>
                  <a:schemeClr val="dk1"/>
                </a:solidFill>
              </a:rPr>
              <a:t>Corridors consisted of tracks, which are an additional structure within the corridor to help organize UAM traffic at higher operational tempo.</a:t>
            </a:r>
          </a:p>
          <a:p>
            <a:pPr marL="342900" fontAlgn="base">
              <a:lnSpc>
                <a:spcPct val="130000"/>
              </a:lnSpc>
              <a:spcBef>
                <a:spcPts val="0"/>
              </a:spcBef>
            </a:pPr>
            <a:endParaRPr lang="en-US" sz="2400" dirty="0">
              <a:solidFill>
                <a:schemeClr val="dk1"/>
              </a:solidFill>
            </a:endParaRPr>
          </a:p>
          <a:p>
            <a:pPr marL="342900" fontAlgn="base">
              <a:lnSpc>
                <a:spcPct val="130000"/>
              </a:lnSpc>
              <a:spcBef>
                <a:spcPts val="0"/>
              </a:spcBef>
            </a:pPr>
            <a:r>
              <a:rPr lang="en-US" sz="2400" dirty="0">
                <a:solidFill>
                  <a:schemeClr val="dk1"/>
                </a:solidFill>
              </a:rPr>
              <a:t>Routes are a series of interconnected tracks, corridors, and terminal procedures that define the operation from origin to destination</a:t>
            </a:r>
          </a:p>
        </p:txBody>
      </p:sp>
      <p:pic>
        <p:nvPicPr>
          <p:cNvPr id="3" name="Picture 2">
            <a:extLst>
              <a:ext uri="{FF2B5EF4-FFF2-40B4-BE49-F238E27FC236}">
                <a16:creationId xmlns:a16="http://schemas.microsoft.com/office/drawing/2014/main" id="{67F328DC-AEDD-4146-8582-2D0187D027C3}"/>
              </a:ext>
            </a:extLst>
          </p:cNvPr>
          <p:cNvPicPr>
            <a:picLocks noChangeAspect="1"/>
          </p:cNvPicPr>
          <p:nvPr/>
        </p:nvPicPr>
        <p:blipFill rotWithShape="1">
          <a:blip r:embed="rId3"/>
          <a:srcRect b="8331"/>
          <a:stretch/>
        </p:blipFill>
        <p:spPr>
          <a:xfrm>
            <a:off x="6095998" y="2239940"/>
            <a:ext cx="5913909" cy="3440388"/>
          </a:xfrm>
          <a:prstGeom prst="rect">
            <a:avLst/>
          </a:prstGeom>
          <a:ln>
            <a:noFill/>
          </a:ln>
        </p:spPr>
      </p:pic>
      <p:sp>
        <p:nvSpPr>
          <p:cNvPr id="4" name="TextBox 3">
            <a:extLst>
              <a:ext uri="{FF2B5EF4-FFF2-40B4-BE49-F238E27FC236}">
                <a16:creationId xmlns:a16="http://schemas.microsoft.com/office/drawing/2014/main" id="{2ADAF3BE-25FC-07A8-9A8C-BF9611A6A250}"/>
              </a:ext>
            </a:extLst>
          </p:cNvPr>
          <p:cNvSpPr txBox="1"/>
          <p:nvPr/>
        </p:nvSpPr>
        <p:spPr>
          <a:xfrm>
            <a:off x="9257128" y="5563344"/>
            <a:ext cx="2689408" cy="276999"/>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Source: </a:t>
            </a:r>
            <a:r>
              <a:rPr lang="en-US" sz="1200" dirty="0">
                <a:solidFill>
                  <a:schemeClr val="dk1"/>
                </a:solidFill>
                <a:latin typeface="Calibri" panose="020F0502020204030204" pitchFamily="34" charset="0"/>
                <a:cs typeface="Calibri" panose="020F0502020204030204" pitchFamily="34" charset="0"/>
              </a:rPr>
              <a:t>FAA NextGen UAM </a:t>
            </a:r>
            <a:r>
              <a:rPr lang="en-US" sz="1200" dirty="0" err="1">
                <a:solidFill>
                  <a:schemeClr val="dk1"/>
                </a:solidFill>
                <a:latin typeface="Calibri" panose="020F0502020204030204" pitchFamily="34" charset="0"/>
                <a:cs typeface="Calibri" panose="020F0502020204030204" pitchFamily="34" charset="0"/>
              </a:rPr>
              <a:t>ConOps</a:t>
            </a:r>
            <a:r>
              <a:rPr lang="en-US" sz="1200" dirty="0">
                <a:solidFill>
                  <a:schemeClr val="dk1"/>
                </a:solidFill>
                <a:latin typeface="Calibri" panose="020F0502020204030204" pitchFamily="34" charset="0"/>
                <a:cs typeface="Calibri" panose="020F0502020204030204" pitchFamily="34" charset="0"/>
              </a:rPr>
              <a:t> v1.0</a:t>
            </a:r>
            <a:endParaRPr lang="en-US" sz="1200" dirty="0">
              <a:latin typeface="Calibri" panose="020F0502020204030204" pitchFamily="34" charset="0"/>
              <a:cs typeface="Calibri" panose="020F0502020204030204" pitchFamily="34" charset="0"/>
            </a:endParaRPr>
          </a:p>
        </p:txBody>
      </p:sp>
      <p:pic>
        <p:nvPicPr>
          <p:cNvPr id="5" name="Google Shape;131;p1">
            <a:extLst>
              <a:ext uri="{FF2B5EF4-FFF2-40B4-BE49-F238E27FC236}">
                <a16:creationId xmlns:a16="http://schemas.microsoft.com/office/drawing/2014/main" id="{537B508E-A1DF-92FC-D576-35E4A73A4A07}"/>
              </a:ext>
            </a:extLst>
          </p:cNvPr>
          <p:cNvPicPr preferRelativeResize="0"/>
          <p:nvPr/>
        </p:nvPicPr>
        <p:blipFill rotWithShape="1">
          <a:blip r:embed="rId4">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2468616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
          <p:cNvSpPr txBox="1">
            <a:spLocks noGrp="1"/>
          </p:cNvSpPr>
          <p:nvPr>
            <p:ph type="title"/>
          </p:nvPr>
        </p:nvSpPr>
        <p:spPr>
          <a:xfrm>
            <a:off x="947738" y="1714504"/>
            <a:ext cx="10253661" cy="167163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6000"/>
              <a:buFont typeface="Calibri"/>
              <a:buNone/>
            </a:pPr>
            <a:r>
              <a:rPr lang="en-US" dirty="0">
                <a:solidFill>
                  <a:schemeClr val="lt1"/>
                </a:solidFill>
              </a:rPr>
              <a:t>In-flight Incapacitated Pilot Scenario</a:t>
            </a:r>
            <a:endParaRPr dirty="0">
              <a:solidFill>
                <a:schemeClr val="lt1"/>
              </a:solidFill>
              <a:latin typeface="Calibri"/>
              <a:ea typeface="Calibri"/>
              <a:cs typeface="Calibri"/>
              <a:sym typeface="Calibri"/>
            </a:endParaRPr>
          </a:p>
        </p:txBody>
      </p:sp>
      <p:sp>
        <p:nvSpPr>
          <p:cNvPr id="160" name="Google Shape;160;p3"/>
          <p:cNvSpPr txBox="1">
            <a:spLocks noGrp="1"/>
          </p:cNvSpPr>
          <p:nvPr>
            <p:ph type="body" idx="1"/>
          </p:nvPr>
        </p:nvSpPr>
        <p:spPr>
          <a:xfrm>
            <a:off x="947739" y="3930650"/>
            <a:ext cx="10253660" cy="1975298"/>
          </a:xfrm>
          <a:prstGeom prst="rect">
            <a:avLst/>
          </a:prstGeom>
          <a:noFill/>
          <a:ln>
            <a:noFill/>
          </a:ln>
        </p:spPr>
        <p:txBody>
          <a:bodyPr spcFirstLastPara="1" wrap="square" lIns="91425" tIns="45700" rIns="91425" bIns="45700" anchor="t" anchorCtr="0">
            <a:normAutofit/>
          </a:bodyPr>
          <a:lstStyle/>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000" dirty="0">
                <a:solidFill>
                  <a:schemeClr val="lt1"/>
                </a:solidFill>
              </a:rPr>
              <a:t>Scenario Narrative Highlights</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000" dirty="0">
                <a:solidFill>
                  <a:schemeClr val="lt1"/>
                </a:solidFill>
              </a:rPr>
              <a:t>Scenario Assumptions</a:t>
            </a:r>
          </a:p>
        </p:txBody>
      </p:sp>
      <p:sp>
        <p:nvSpPr>
          <p:cNvPr id="161" name="Google Shape;161;p3"/>
          <p:cNvSpPr/>
          <p:nvPr/>
        </p:nvSpPr>
        <p:spPr>
          <a:xfrm>
            <a:off x="128596" y="115193"/>
            <a:ext cx="11934817"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62" name="Google Shape;162;p3"/>
          <p:cNvCxnSpPr/>
          <p:nvPr/>
        </p:nvCxnSpPr>
        <p:spPr>
          <a:xfrm rot="10800000">
            <a:off x="128585" y="3681408"/>
            <a:ext cx="11934820" cy="0"/>
          </a:xfrm>
          <a:prstGeom prst="straightConnector1">
            <a:avLst/>
          </a:prstGeom>
          <a:noFill/>
          <a:ln w="12700"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163935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In-flight Incapacitated Pilot Scenario:</a:t>
            </a:r>
            <a:br>
              <a:rPr lang="en-US" sz="4000" dirty="0">
                <a:solidFill>
                  <a:srgbClr val="FFFFFF"/>
                </a:solidFill>
              </a:rPr>
            </a:br>
            <a:r>
              <a:rPr lang="en-US" sz="4000" dirty="0">
                <a:solidFill>
                  <a:srgbClr val="FFFFFF"/>
                </a:solidFill>
              </a:rPr>
              <a:t>Narrative Highlights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683957"/>
            <a:ext cx="6298603" cy="5096924"/>
          </a:xfrm>
        </p:spPr>
        <p:txBody>
          <a:bodyPr>
            <a:normAutofit fontScale="92500"/>
          </a:bodyPr>
          <a:lstStyle/>
          <a:p>
            <a:pPr>
              <a:lnSpc>
                <a:spcPct val="120000"/>
              </a:lnSpc>
            </a:pPr>
            <a:r>
              <a:rPr lang="en-US" sz="1800" dirty="0"/>
              <a:t>Sixth scenario shown to participants on Day 1 of data collection</a:t>
            </a:r>
          </a:p>
          <a:p>
            <a:pPr>
              <a:lnSpc>
                <a:spcPct val="120000"/>
              </a:lnSpc>
            </a:pPr>
            <a:r>
              <a:rPr lang="en-US" sz="1800" dirty="0"/>
              <a:t>UAM flight with a single pilot on board who experiences physically incapacitating symptoms</a:t>
            </a:r>
          </a:p>
          <a:p>
            <a:pPr>
              <a:lnSpc>
                <a:spcPct val="120000"/>
              </a:lnSpc>
            </a:pPr>
            <a:r>
              <a:rPr lang="en-US" sz="1800" dirty="0"/>
              <a:t>Flight origin (Waypoint 1), destination, and planned route are described to the participant using the graphic depicted on the right</a:t>
            </a:r>
          </a:p>
          <a:p>
            <a:pPr>
              <a:lnSpc>
                <a:spcPct val="120000"/>
              </a:lnSpc>
            </a:pPr>
            <a:r>
              <a:rPr lang="en-US" sz="1800" dirty="0"/>
              <a:t>Waypoint 2 (corridor transition point) is where the </a:t>
            </a:r>
            <a:r>
              <a:rPr lang="en-US" sz="1800" dirty="0" err="1"/>
              <a:t>eVTOL</a:t>
            </a:r>
            <a:r>
              <a:rPr lang="en-US" sz="1800" dirty="0"/>
              <a:t> pilot feels incapacitating symptoms</a:t>
            </a:r>
          </a:p>
          <a:p>
            <a:pPr>
              <a:lnSpc>
                <a:spcPct val="120000"/>
              </a:lnSpc>
            </a:pPr>
            <a:r>
              <a:rPr lang="en-US" sz="1800" dirty="0"/>
              <a:t>There are currently no defined UAM contingency management or safeguards available to address this type of emergency</a:t>
            </a:r>
          </a:p>
          <a:p>
            <a:pPr>
              <a:lnSpc>
                <a:spcPct val="120000"/>
              </a:lnSpc>
            </a:pPr>
            <a:r>
              <a:rPr lang="en-US" sz="1800" dirty="0"/>
              <a:t>The aircraft is not fully automated, does not have auto-land capability, and cannot be remotely controlled from the ground or by the PSU</a:t>
            </a:r>
          </a:p>
        </p:txBody>
      </p:sp>
      <p:pic>
        <p:nvPicPr>
          <p:cNvPr id="4" name="Picture 3">
            <a:extLst>
              <a:ext uri="{FF2B5EF4-FFF2-40B4-BE49-F238E27FC236}">
                <a16:creationId xmlns:a16="http://schemas.microsoft.com/office/drawing/2014/main" id="{D9CC9677-8019-E621-5EBC-1707F41A469F}"/>
              </a:ext>
            </a:extLst>
          </p:cNvPr>
          <p:cNvPicPr/>
          <p:nvPr/>
        </p:nvPicPr>
        <p:blipFill>
          <a:blip r:embed="rId3"/>
          <a:stretch>
            <a:fillRect/>
          </a:stretch>
        </p:blipFill>
        <p:spPr>
          <a:xfrm>
            <a:off x="7136803" y="1825625"/>
            <a:ext cx="4625788" cy="3874412"/>
          </a:xfrm>
          <a:prstGeom prst="rect">
            <a:avLst/>
          </a:prstGeom>
        </p:spPr>
      </p:pic>
      <p:sp>
        <p:nvSpPr>
          <p:cNvPr id="6" name="TextBox 5">
            <a:extLst>
              <a:ext uri="{FF2B5EF4-FFF2-40B4-BE49-F238E27FC236}">
                <a16:creationId xmlns:a16="http://schemas.microsoft.com/office/drawing/2014/main" id="{E7A932A0-A77C-4EAA-826F-F56D38BF3043}"/>
              </a:ext>
            </a:extLst>
          </p:cNvPr>
          <p:cNvSpPr txBox="1"/>
          <p:nvPr/>
        </p:nvSpPr>
        <p:spPr>
          <a:xfrm>
            <a:off x="7136803" y="5700037"/>
            <a:ext cx="4625788" cy="528030"/>
          </a:xfrm>
          <a:prstGeom prst="rect">
            <a:avLst/>
          </a:prstGeom>
          <a:noFill/>
        </p:spPr>
        <p:txBody>
          <a:bodyPr wrap="square">
            <a:spAutoFit/>
          </a:bodyPr>
          <a:lstStyle/>
          <a:p>
            <a:pPr marL="6350" marR="0" indent="-6350">
              <a:lnSpc>
                <a:spcPct val="103000"/>
              </a:lnSpc>
              <a:spcBef>
                <a:spcPts val="0"/>
              </a:spcBef>
              <a:spcAft>
                <a:spcPts val="5"/>
              </a:spcAft>
            </a:pPr>
            <a:r>
              <a:rPr lang="en-US" sz="1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visual representation of the in-flight incapacitated pilot scenario within the DFW airspace area (Google, 2021). </a:t>
            </a:r>
          </a:p>
        </p:txBody>
      </p:sp>
      <p:pic>
        <p:nvPicPr>
          <p:cNvPr id="3" name="Google Shape;131;p1">
            <a:extLst>
              <a:ext uri="{FF2B5EF4-FFF2-40B4-BE49-F238E27FC236}">
                <a16:creationId xmlns:a16="http://schemas.microsoft.com/office/drawing/2014/main" id="{F7E566A0-AB49-E6A4-022C-E9A3D131B7D7}"/>
              </a:ext>
            </a:extLst>
          </p:cNvPr>
          <p:cNvPicPr preferRelativeResize="0"/>
          <p:nvPr/>
        </p:nvPicPr>
        <p:blipFill rotWithShape="1">
          <a:blip r:embed="rId4">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1703459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In-flight Incapacitated Pilot Scenario:</a:t>
            </a:r>
            <a:br>
              <a:rPr lang="en-US" sz="4000" dirty="0">
                <a:solidFill>
                  <a:srgbClr val="FFFFFF"/>
                </a:solidFill>
              </a:rPr>
            </a:br>
            <a:r>
              <a:rPr lang="en-US" sz="4000" dirty="0">
                <a:solidFill>
                  <a:srgbClr val="FFFFFF"/>
                </a:solidFill>
              </a:rPr>
              <a:t>Assumptions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pPr marL="0" indent="0">
              <a:lnSpc>
                <a:spcPct val="130000"/>
              </a:lnSpc>
              <a:buNone/>
            </a:pPr>
            <a:r>
              <a:rPr lang="en-US" sz="2000" dirty="0"/>
              <a:t>The following assumptions were considered for each of the use-case scenarios presented:</a:t>
            </a:r>
          </a:p>
          <a:p>
            <a:pPr marL="629920" lvl="1">
              <a:lnSpc>
                <a:spcPct val="130000"/>
              </a:lnSpc>
            </a:pPr>
            <a:r>
              <a:rPr lang="en-US" sz="1800" dirty="0"/>
              <a:t>Participant’s Role: Single, on-board, Pilot-in-Command (PIC)</a:t>
            </a:r>
            <a:endParaRPr lang="en-US" sz="1800" dirty="0">
              <a:cs typeface="Calibri"/>
            </a:endParaRPr>
          </a:p>
          <a:p>
            <a:pPr lvl="1">
              <a:lnSpc>
                <a:spcPct val="130000"/>
              </a:lnSpc>
            </a:pPr>
            <a:r>
              <a:rPr lang="en-US" sz="1800" dirty="0"/>
              <a:t>On-board Crew Support: None</a:t>
            </a:r>
          </a:p>
          <a:p>
            <a:pPr lvl="1">
              <a:lnSpc>
                <a:spcPct val="130000"/>
              </a:lnSpc>
            </a:pPr>
            <a:r>
              <a:rPr lang="en-US" sz="1800" dirty="0"/>
              <a:t>Number of Passengers: 3 to 5</a:t>
            </a:r>
          </a:p>
          <a:p>
            <a:pPr lvl="1">
              <a:lnSpc>
                <a:spcPct val="130000"/>
              </a:lnSpc>
            </a:pPr>
            <a:r>
              <a:rPr lang="en-US" sz="1800" dirty="0"/>
              <a:t>Vehicle Type: electric Vertical Takeoff and Landing (eVTOL)</a:t>
            </a:r>
          </a:p>
          <a:p>
            <a:pPr lvl="1">
              <a:lnSpc>
                <a:spcPct val="130000"/>
              </a:lnSpc>
            </a:pPr>
            <a:r>
              <a:rPr lang="en-US" sz="1800" dirty="0"/>
              <a:t>Weather: Visual Meteorological Conditions</a:t>
            </a:r>
          </a:p>
          <a:p>
            <a:pPr lvl="1">
              <a:lnSpc>
                <a:spcPct val="130000"/>
              </a:lnSpc>
            </a:pPr>
            <a:r>
              <a:rPr lang="en-US" sz="1800" dirty="0"/>
              <a:t>Operations: </a:t>
            </a:r>
            <a:r>
              <a:rPr lang="en-US" sz="1800" b="1" dirty="0"/>
              <a:t>Visual Flight Rules </a:t>
            </a:r>
            <a:r>
              <a:rPr lang="en-US" sz="1800" dirty="0"/>
              <a:t>traveling from in both controlled and uncontrolled airspace surrounding the Dallas Area</a:t>
            </a:r>
          </a:p>
          <a:p>
            <a:pPr lvl="2">
              <a:lnSpc>
                <a:spcPct val="130000"/>
              </a:lnSpc>
            </a:pPr>
            <a:r>
              <a:rPr lang="en-US" sz="1800" dirty="0"/>
              <a:t>Several routes are in the area with approximately 50 other tilt-rotor vehicles simultaneously operating along those routes</a:t>
            </a:r>
          </a:p>
        </p:txBody>
      </p:sp>
      <p:pic>
        <p:nvPicPr>
          <p:cNvPr id="3" name="Google Shape;131;p1">
            <a:extLst>
              <a:ext uri="{FF2B5EF4-FFF2-40B4-BE49-F238E27FC236}">
                <a16:creationId xmlns:a16="http://schemas.microsoft.com/office/drawing/2014/main" id="{C226F737-630E-EC6D-CB90-45CBCE48E76F}"/>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174223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In-flight Incapacitated Pilot Scenario:</a:t>
            </a:r>
            <a:br>
              <a:rPr lang="en-US" sz="4000" dirty="0">
                <a:solidFill>
                  <a:srgbClr val="FFFFFF"/>
                </a:solidFill>
              </a:rPr>
            </a:br>
            <a:r>
              <a:rPr lang="en-US" sz="4000" dirty="0">
                <a:solidFill>
                  <a:srgbClr val="FFFFFF"/>
                </a:solidFill>
              </a:rPr>
              <a:t>Research Questions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pPr marL="285750" indent="-285750">
              <a:lnSpc>
                <a:spcPct val="100000"/>
              </a:lnSpc>
            </a:pPr>
            <a:r>
              <a:rPr lang="en-US" sz="1800" dirty="0"/>
              <a:t>A significant amount of data (~205 hours worth) was collected from the 12 pilot participants throughout the course Phase I data collection</a:t>
            </a:r>
          </a:p>
          <a:p>
            <a:pPr marL="285750" indent="-285750">
              <a:lnSpc>
                <a:spcPct val="100000"/>
              </a:lnSpc>
            </a:pPr>
            <a:r>
              <a:rPr lang="en-US" sz="1800" dirty="0"/>
              <a:t>Approximately 20 questions were asked, not including follow-on questions, for each use case scenario</a:t>
            </a:r>
          </a:p>
          <a:p>
            <a:pPr marL="0" indent="0">
              <a:lnSpc>
                <a:spcPct val="100000"/>
              </a:lnSpc>
              <a:buNone/>
            </a:pPr>
            <a:endParaRPr lang="en-US" sz="1800" dirty="0"/>
          </a:p>
          <a:p>
            <a:pPr marL="0" indent="0">
              <a:lnSpc>
                <a:spcPct val="100000"/>
              </a:lnSpc>
              <a:buNone/>
            </a:pPr>
            <a:r>
              <a:rPr lang="en-US" sz="1800" dirty="0"/>
              <a:t>The following results and discussion focus on three of those questions:</a:t>
            </a:r>
          </a:p>
          <a:p>
            <a:pPr marL="800100" lvl="1">
              <a:lnSpc>
                <a:spcPct val="100000"/>
              </a:lnSpc>
              <a:buFont typeface="+mj-lt"/>
              <a:buAutoNum type="arabicPeriod"/>
            </a:pPr>
            <a:r>
              <a:rPr lang="en-US" sz="1800" dirty="0"/>
              <a:t>First question pertained to asking about current-day airspace and operational procedures for situations involving an incapacitated pilot in single pilot operations, and if there are any gaps or areas of improvement that should be considered with the introduction of UAM aircraft into the NAS;</a:t>
            </a:r>
          </a:p>
          <a:p>
            <a:pPr marL="800100" lvl="1">
              <a:lnSpc>
                <a:spcPct val="130000"/>
              </a:lnSpc>
              <a:buFont typeface="+mj-lt"/>
              <a:buAutoNum type="arabicPeriod"/>
            </a:pPr>
            <a:r>
              <a:rPr lang="en-US" sz="1800" dirty="0"/>
              <a:t>Second question pertained to communications; and</a:t>
            </a:r>
          </a:p>
          <a:p>
            <a:pPr marL="800100" lvl="1">
              <a:lnSpc>
                <a:spcPct val="130000"/>
              </a:lnSpc>
              <a:buFont typeface="+mj-lt"/>
              <a:buAutoNum type="arabicPeriod"/>
            </a:pPr>
            <a:r>
              <a:rPr lang="en-US" sz="1800" dirty="0"/>
              <a:t>The third question asked about potential solutions</a:t>
            </a:r>
          </a:p>
        </p:txBody>
      </p:sp>
      <p:pic>
        <p:nvPicPr>
          <p:cNvPr id="3" name="Google Shape;131;p1">
            <a:extLst>
              <a:ext uri="{FF2B5EF4-FFF2-40B4-BE49-F238E27FC236}">
                <a16:creationId xmlns:a16="http://schemas.microsoft.com/office/drawing/2014/main" id="{B92A6F05-2650-897C-B341-242C6738D1AF}"/>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3973209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p:nvPr/>
        </p:nvSpPr>
        <p:spPr>
          <a:xfrm>
            <a:off x="0" y="0"/>
            <a:ext cx="12192000" cy="6858000"/>
          </a:xfrm>
          <a:prstGeom prst="rect">
            <a:avLst/>
          </a:prstGeom>
          <a:solidFill>
            <a:srgbClr val="0C0C0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3"/>
          <p:cNvSpPr txBox="1">
            <a:spLocks noGrp="1"/>
          </p:cNvSpPr>
          <p:nvPr>
            <p:ph type="title"/>
          </p:nvPr>
        </p:nvSpPr>
        <p:spPr>
          <a:xfrm>
            <a:off x="947738" y="1714504"/>
            <a:ext cx="10253661" cy="16716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dirty="0">
                <a:solidFill>
                  <a:schemeClr val="lt1"/>
                </a:solidFill>
              </a:rPr>
              <a:t>Results and Discussion</a:t>
            </a:r>
            <a:endParaRPr dirty="0">
              <a:solidFill>
                <a:schemeClr val="lt1"/>
              </a:solidFill>
              <a:latin typeface="Calibri"/>
              <a:ea typeface="Calibri"/>
              <a:cs typeface="Calibri"/>
              <a:sym typeface="Calibri"/>
            </a:endParaRPr>
          </a:p>
        </p:txBody>
      </p:sp>
      <p:sp>
        <p:nvSpPr>
          <p:cNvPr id="160" name="Google Shape;160;p3"/>
          <p:cNvSpPr txBox="1">
            <a:spLocks noGrp="1"/>
          </p:cNvSpPr>
          <p:nvPr>
            <p:ph type="body" idx="1"/>
          </p:nvPr>
        </p:nvSpPr>
        <p:spPr>
          <a:xfrm>
            <a:off x="947739" y="3930650"/>
            <a:ext cx="10253660" cy="2196878"/>
          </a:xfrm>
          <a:prstGeom prst="rect">
            <a:avLst/>
          </a:prstGeom>
          <a:noFill/>
          <a:ln>
            <a:noFill/>
          </a:ln>
        </p:spPr>
        <p:txBody>
          <a:bodyPr spcFirstLastPara="1" wrap="square" lIns="91425" tIns="45700" rIns="91425" bIns="45700" anchor="t" anchorCtr="0">
            <a:normAutofit fontScale="92500" lnSpcReduction="20000"/>
          </a:bodyPr>
          <a:lstStyle/>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800" dirty="0">
                <a:solidFill>
                  <a:schemeClr val="lt1"/>
                </a:solidFill>
              </a:rPr>
              <a:t>Limited Pilot Incapacitation Procedures Exist</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800" dirty="0">
                <a:solidFill>
                  <a:schemeClr val="lt1"/>
                </a:solidFill>
              </a:rPr>
              <a:t>eVTOL Design and Performance Characteristics</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800" dirty="0">
                <a:solidFill>
                  <a:schemeClr val="lt1"/>
                </a:solidFill>
              </a:rPr>
              <a:t>eVTOL Altitude and Urban Environment Challenges</a:t>
            </a:r>
          </a:p>
          <a:p>
            <a:pPr lvl="0" indent="-457200" algn="l" rtl="0">
              <a:lnSpc>
                <a:spcPct val="150000"/>
              </a:lnSpc>
              <a:spcBef>
                <a:spcPts val="0"/>
              </a:spcBef>
              <a:spcAft>
                <a:spcPts val="0"/>
              </a:spcAft>
              <a:buClr>
                <a:schemeClr val="lt1"/>
              </a:buClr>
              <a:buSzPct val="100000"/>
              <a:buFont typeface="Arial" panose="020B0604020202020204" pitchFamily="34" charset="0"/>
              <a:buChar char="•"/>
            </a:pPr>
            <a:r>
              <a:rPr lang="en-US" sz="2800" dirty="0">
                <a:solidFill>
                  <a:schemeClr val="lt1"/>
                </a:solidFill>
              </a:rPr>
              <a:t>Summary</a:t>
            </a:r>
          </a:p>
        </p:txBody>
      </p:sp>
      <p:sp>
        <p:nvSpPr>
          <p:cNvPr id="161" name="Google Shape;161;p3"/>
          <p:cNvSpPr/>
          <p:nvPr/>
        </p:nvSpPr>
        <p:spPr>
          <a:xfrm>
            <a:off x="128596" y="115193"/>
            <a:ext cx="11934817" cy="6627614"/>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162" name="Google Shape;162;p3"/>
          <p:cNvCxnSpPr/>
          <p:nvPr/>
        </p:nvCxnSpPr>
        <p:spPr>
          <a:xfrm rot="10800000">
            <a:off x="128585" y="3681408"/>
            <a:ext cx="11934820" cy="0"/>
          </a:xfrm>
          <a:prstGeom prst="straightConnector1">
            <a:avLst/>
          </a:prstGeom>
          <a:noFill/>
          <a:ln w="12700"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52663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Results and Discussion:</a:t>
            </a:r>
            <a:br>
              <a:rPr lang="en-US" sz="4000" dirty="0">
                <a:solidFill>
                  <a:srgbClr val="FFFFFF"/>
                </a:solidFill>
              </a:rPr>
            </a:br>
            <a:r>
              <a:rPr lang="en-US" sz="4000" dirty="0">
                <a:solidFill>
                  <a:srgbClr val="FFFFFF"/>
                </a:solidFill>
              </a:rPr>
              <a:t>Limited Pilot Incapacitation Procedures Exist</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4"/>
            <a:ext cx="10515600" cy="4737837"/>
          </a:xfrm>
        </p:spPr>
        <p:txBody>
          <a:bodyPr>
            <a:noAutofit/>
          </a:bodyPr>
          <a:lstStyle/>
          <a:p>
            <a:pPr>
              <a:lnSpc>
                <a:spcPct val="100000"/>
              </a:lnSpc>
            </a:pPr>
            <a:r>
              <a:rPr lang="en-US" sz="1600" dirty="0">
                <a:effectLst/>
                <a:latin typeface="Calibri" panose="020F0502020204030204" pitchFamily="34" charset="0"/>
                <a:cs typeface="Calibri" panose="020F0502020204030204" pitchFamily="34" charset="0"/>
              </a:rPr>
              <a:t>Current-day procedures are not well designed to address the situation of an incapacitated pilot in single-pilot operation</a:t>
            </a:r>
          </a:p>
          <a:p>
            <a:pPr>
              <a:lnSpc>
                <a:spcPct val="100000"/>
              </a:lnSpc>
            </a:pPr>
            <a:r>
              <a:rPr lang="en-US" sz="1600" dirty="0">
                <a:effectLst/>
                <a:latin typeface="Calibri" panose="020F0502020204030204" pitchFamily="34" charset="0"/>
                <a:cs typeface="Calibri" panose="020F0502020204030204" pitchFamily="34" charset="0"/>
              </a:rPr>
              <a:t>Consensus among the participants that:</a:t>
            </a:r>
          </a:p>
          <a:p>
            <a:pPr lvl="1">
              <a:lnSpc>
                <a:spcPct val="100000"/>
              </a:lnSpc>
            </a:pPr>
            <a:r>
              <a:rPr lang="en-US" sz="1600" dirty="0">
                <a:latin typeface="Calibri" panose="020F0502020204030204" pitchFamily="34" charset="0"/>
                <a:cs typeface="Calibri" panose="020F0502020204030204" pitchFamily="34" charset="0"/>
              </a:rPr>
              <a:t>There is a gap and areas of improvement needed to address this difficult issue</a:t>
            </a:r>
          </a:p>
          <a:p>
            <a:pPr lvl="1">
              <a:lnSpc>
                <a:spcPct val="100000"/>
              </a:lnSpc>
            </a:pPr>
            <a:r>
              <a:rPr lang="en-US" sz="1600" dirty="0">
                <a:effectLst/>
                <a:latin typeface="Calibri" panose="020F0502020204030204" pitchFamily="34" charset="0"/>
                <a:cs typeface="Calibri" panose="020F0502020204030204" pitchFamily="34" charset="0"/>
              </a:rPr>
              <a:t>The primary responsibility of a pilot is to aviate the aircraft and the pilot will only communicate if able</a:t>
            </a:r>
          </a:p>
          <a:p>
            <a:pPr>
              <a:lnSpc>
                <a:spcPct val="100000"/>
              </a:lnSpc>
            </a:pPr>
            <a:r>
              <a:rPr lang="en-US" sz="1600" dirty="0">
                <a:effectLst/>
                <a:latin typeface="Calibri" panose="020F0502020204030204" pitchFamily="34" charset="0"/>
                <a:cs typeface="Calibri" panose="020F0502020204030204" pitchFamily="34" charset="0"/>
              </a:rPr>
              <a:t>If communication is possible, most participants said they would make an emergency call to whichever frequency they are currently dialed into</a:t>
            </a:r>
          </a:p>
          <a:p>
            <a:pPr lvl="1">
              <a:lnSpc>
                <a:spcPct val="100000"/>
              </a:lnSpc>
            </a:pPr>
            <a:r>
              <a:rPr lang="en-US" sz="1600" dirty="0">
                <a:latin typeface="Calibri" panose="020F0502020204030204" pitchFamily="34" charset="0"/>
                <a:cs typeface="Calibri" panose="020F0502020204030204" pitchFamily="34" charset="0"/>
              </a:rPr>
              <a:t>Likely t</a:t>
            </a:r>
            <a:r>
              <a:rPr lang="en-US" sz="1600" dirty="0">
                <a:effectLst/>
                <a:latin typeface="Calibri" panose="020F0502020204030204" pitchFamily="34" charset="0"/>
                <a:cs typeface="Calibri" panose="020F0502020204030204" pitchFamily="34" charset="0"/>
              </a:rPr>
              <a:t>heir operator, such as their dispatch or flight follower, or the common traffic advisory frequency</a:t>
            </a:r>
          </a:p>
          <a:p>
            <a:pPr>
              <a:lnSpc>
                <a:spcPct val="100000"/>
              </a:lnSpc>
            </a:pPr>
            <a:r>
              <a:rPr lang="en-US" sz="1600" dirty="0">
                <a:effectLst/>
                <a:latin typeface="Calibri" panose="020F0502020204030204" pitchFamily="34" charset="0"/>
                <a:cs typeface="Calibri" panose="020F0502020204030204" pitchFamily="34" charset="0"/>
              </a:rPr>
              <a:t>It </a:t>
            </a:r>
            <a:r>
              <a:rPr lang="en-US" sz="1600" dirty="0">
                <a:latin typeface="Calibri" panose="020F0502020204030204" pitchFamily="34" charset="0"/>
                <a:cs typeface="Calibri" panose="020F0502020204030204" pitchFamily="34" charset="0"/>
              </a:rPr>
              <a:t>was noted that </a:t>
            </a:r>
            <a:r>
              <a:rPr lang="en-US" sz="1600" dirty="0">
                <a:effectLst/>
                <a:latin typeface="Calibri" panose="020F0502020204030204" pitchFamily="34" charset="0"/>
                <a:cs typeface="Calibri" panose="020F0502020204030204" pitchFamily="34" charset="0"/>
              </a:rPr>
              <a:t>ATC would be the best entity to announce this emergency to, if able</a:t>
            </a:r>
          </a:p>
          <a:p>
            <a:pPr>
              <a:lnSpc>
                <a:spcPct val="100000"/>
              </a:lnSpc>
            </a:pPr>
            <a:r>
              <a:rPr lang="en-US" sz="1600" dirty="0">
                <a:effectLst/>
                <a:latin typeface="Calibri" panose="020F0502020204030204" pitchFamily="34" charset="0"/>
                <a:cs typeface="Calibri" panose="020F0502020204030204" pitchFamily="34" charset="0"/>
              </a:rPr>
              <a:t>ATC can provide:</a:t>
            </a:r>
          </a:p>
          <a:p>
            <a:pPr lvl="1">
              <a:lnSpc>
                <a:spcPct val="100000"/>
              </a:lnSpc>
            </a:pPr>
            <a:r>
              <a:rPr lang="en-US" sz="1600" dirty="0">
                <a:effectLst/>
                <a:latin typeface="Calibri" panose="020F0502020204030204" pitchFamily="34" charset="0"/>
                <a:cs typeface="Calibri" panose="020F0502020204030204" pitchFamily="34" charset="0"/>
              </a:rPr>
              <a:t>Separation to other aircraft in the vicinity to stay well clear from the vehicle with the incapacitated pilot</a:t>
            </a:r>
          </a:p>
          <a:p>
            <a:pPr lvl="1">
              <a:lnSpc>
                <a:spcPct val="100000"/>
              </a:lnSpc>
            </a:pPr>
            <a:r>
              <a:rPr lang="en-US" sz="1600" dirty="0">
                <a:latin typeface="Calibri" panose="020F0502020204030204" pitchFamily="34" charset="0"/>
                <a:cs typeface="Calibri" panose="020F0502020204030204" pitchFamily="34" charset="0"/>
              </a:rPr>
              <a:t>C</a:t>
            </a:r>
            <a:r>
              <a:rPr lang="en-US" sz="1600" dirty="0">
                <a:effectLst/>
                <a:latin typeface="Calibri" panose="020F0502020204030204" pitchFamily="34" charset="0"/>
                <a:cs typeface="Calibri" panose="020F0502020204030204" pitchFamily="34" charset="0"/>
              </a:rPr>
              <a:t>ontact emergency services on the ground</a:t>
            </a:r>
          </a:p>
          <a:p>
            <a:pPr lvl="1">
              <a:lnSpc>
                <a:spcPct val="100000"/>
              </a:lnSpc>
            </a:pPr>
            <a:r>
              <a:rPr lang="en-US" sz="1600" dirty="0">
                <a:latin typeface="Calibri" panose="020F0502020204030204" pitchFamily="34" charset="0"/>
                <a:cs typeface="Calibri" panose="020F0502020204030204" pitchFamily="34" charset="0"/>
              </a:rPr>
              <a:t>A</a:t>
            </a:r>
            <a:r>
              <a:rPr lang="en-US" sz="1600" dirty="0">
                <a:effectLst/>
                <a:latin typeface="Calibri" panose="020F0502020204030204" pitchFamily="34" charset="0"/>
                <a:cs typeface="Calibri" panose="020F0502020204030204" pitchFamily="34" charset="0"/>
              </a:rPr>
              <a:t>dvise other traffic in the vicinity to observe and relay back what is happening as long as the observing aircraft are within an appropriate distance and observation would not result in additional disruption to the airspace</a:t>
            </a:r>
          </a:p>
        </p:txBody>
      </p:sp>
      <p:pic>
        <p:nvPicPr>
          <p:cNvPr id="3" name="Google Shape;131;p1">
            <a:extLst>
              <a:ext uri="{FF2B5EF4-FFF2-40B4-BE49-F238E27FC236}">
                <a16:creationId xmlns:a16="http://schemas.microsoft.com/office/drawing/2014/main" id="{584373B7-34EA-4C10-6274-5E6E1F651344}"/>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2112013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Results and Discussion:</a:t>
            </a:r>
            <a:br>
              <a:rPr lang="en-US" sz="4000" dirty="0">
                <a:solidFill>
                  <a:srgbClr val="FFFFFF"/>
                </a:solidFill>
              </a:rPr>
            </a:br>
            <a:r>
              <a:rPr lang="en-US" sz="4000" dirty="0">
                <a:solidFill>
                  <a:srgbClr val="FFFFFF"/>
                </a:solidFill>
              </a:rPr>
              <a:t>eVTOL Design and Performance Characteristics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pPr>
              <a:lnSpc>
                <a:spcPct val="100000"/>
              </a:lnSpc>
            </a:pPr>
            <a:r>
              <a:rPr lang="en-US" sz="1800" dirty="0">
                <a:latin typeface="Calibri" panose="020F0502020204030204" pitchFamily="34" charset="0"/>
                <a:cs typeface="Calibri" panose="020F0502020204030204" pitchFamily="34" charset="0"/>
              </a:rPr>
              <a:t>Significant difference between a pilot experiencing a medical emergency in a fixed-wing versus a rotorcraft</a:t>
            </a:r>
          </a:p>
          <a:p>
            <a:pPr>
              <a:lnSpc>
                <a:spcPct val="100000"/>
              </a:lnSpc>
            </a:pPr>
            <a:r>
              <a:rPr lang="en-US" sz="1800" dirty="0">
                <a:effectLst/>
                <a:latin typeface="Calibri" panose="020F0502020204030204" pitchFamily="34" charset="0"/>
                <a:cs typeface="Calibri" panose="020F0502020204030204" pitchFamily="34" charset="0"/>
              </a:rPr>
              <a:t>Rotorcraft are:</a:t>
            </a:r>
          </a:p>
          <a:p>
            <a:pPr lvl="1">
              <a:lnSpc>
                <a:spcPct val="100000"/>
              </a:lnSpc>
            </a:pPr>
            <a:r>
              <a:rPr lang="en-US" sz="1800" dirty="0">
                <a:latin typeface="Calibri" panose="020F0502020204030204" pitchFamily="34" charset="0"/>
                <a:cs typeface="Calibri" panose="020F0502020204030204" pitchFamily="34" charset="0"/>
              </a:rPr>
              <a:t>K</a:t>
            </a:r>
            <a:r>
              <a:rPr lang="en-US" sz="1800" dirty="0">
                <a:effectLst/>
                <a:latin typeface="Calibri" panose="020F0502020204030204" pitchFamily="34" charset="0"/>
                <a:cs typeface="Calibri" panose="020F0502020204030204" pitchFamily="34" charset="0"/>
              </a:rPr>
              <a:t>nown to be less stable than fixed-wing aircraft and have different performance characteristics when it comes to controls</a:t>
            </a:r>
          </a:p>
          <a:p>
            <a:pPr lvl="1">
              <a:lnSpc>
                <a:spcPct val="100000"/>
              </a:lnSpc>
            </a:pPr>
            <a:r>
              <a:rPr lang="en-US" sz="1800" dirty="0">
                <a:latin typeface="Calibri" panose="020F0502020204030204" pitchFamily="34" charset="0"/>
                <a:cs typeface="Calibri" panose="020F0502020204030204" pitchFamily="34" charset="0"/>
              </a:rPr>
              <a:t>Unable </a:t>
            </a:r>
            <a:r>
              <a:rPr lang="en-US" sz="1800" dirty="0">
                <a:effectLst/>
                <a:latin typeface="Calibri" panose="020F0502020204030204" pitchFamily="34" charset="0"/>
                <a:cs typeface="Calibri" panose="020F0502020204030204" pitchFamily="34" charset="0"/>
              </a:rPr>
              <a:t>to glide, even with autorotation capabilities, and require constant pedal input at hover and low forward speed to keep the tail behind the nose</a:t>
            </a:r>
          </a:p>
          <a:p>
            <a:pPr>
              <a:lnSpc>
                <a:spcPct val="100000"/>
              </a:lnSpc>
            </a:pPr>
            <a:r>
              <a:rPr lang="en-US" sz="1800" dirty="0">
                <a:latin typeface="Calibri" panose="020F0502020204030204" pitchFamily="34" charset="0"/>
                <a:cs typeface="Calibri" panose="020F0502020204030204" pitchFamily="34" charset="0"/>
              </a:rPr>
              <a:t>T</a:t>
            </a:r>
            <a:r>
              <a:rPr lang="en-US" sz="1800" dirty="0">
                <a:effectLst/>
                <a:latin typeface="Calibri" panose="020F0502020204030204" pitchFamily="34" charset="0"/>
                <a:cs typeface="Calibri" panose="020F0502020204030204" pitchFamily="34" charset="0"/>
              </a:rPr>
              <a:t>he design of the rotorcraft flight deck controls can have a significant impact on how the aircraft responds if a pilot suddenly becomes incapacitated and leans over or blocks certain controls</a:t>
            </a:r>
          </a:p>
          <a:p>
            <a:pPr marL="114300" indent="0">
              <a:lnSpc>
                <a:spcPct val="100000"/>
              </a:lnSpc>
              <a:buNone/>
            </a:pPr>
            <a:endParaRPr lang="en-US" sz="1800" dirty="0">
              <a:latin typeface="Calibri" panose="020F0502020204030204" pitchFamily="34" charset="0"/>
              <a:cs typeface="Calibri" panose="020F0502020204030204" pitchFamily="34" charset="0"/>
            </a:endParaRPr>
          </a:p>
          <a:p>
            <a:pPr marL="114300" indent="0" algn="ctr">
              <a:lnSpc>
                <a:spcPct val="100000"/>
              </a:lnSpc>
              <a:buNone/>
            </a:pPr>
            <a:r>
              <a:rPr lang="en-US" sz="2000" b="1" dirty="0">
                <a:latin typeface="Calibri" panose="020F0502020204030204" pitchFamily="34" charset="0"/>
                <a:cs typeface="Calibri" panose="020F0502020204030204" pitchFamily="34" charset="0"/>
              </a:rPr>
              <a:t>A pilot medical emergency in single pilot operations is also a vehicle emergency</a:t>
            </a:r>
          </a:p>
        </p:txBody>
      </p:sp>
      <p:pic>
        <p:nvPicPr>
          <p:cNvPr id="3" name="Google Shape;131;p1">
            <a:extLst>
              <a:ext uri="{FF2B5EF4-FFF2-40B4-BE49-F238E27FC236}">
                <a16:creationId xmlns:a16="http://schemas.microsoft.com/office/drawing/2014/main" id="{491E8D0C-99C7-31A5-7963-20F38890EF31}"/>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109241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Results and Discussion:</a:t>
            </a:r>
            <a:br>
              <a:rPr lang="en-US" sz="4000" dirty="0">
                <a:solidFill>
                  <a:srgbClr val="FFFFFF"/>
                </a:solidFill>
              </a:rPr>
            </a:br>
            <a:r>
              <a:rPr lang="en-US" sz="3800" dirty="0">
                <a:solidFill>
                  <a:srgbClr val="FFFFFF"/>
                </a:solidFill>
              </a:rPr>
              <a:t>eVTOL Altitude and Urban Environment Challenges</a:t>
            </a:r>
            <a:endParaRPr sz="3800"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r>
              <a:rPr lang="en-US" sz="1800" dirty="0">
                <a:effectLst/>
                <a:latin typeface="Calibri" panose="020F0502020204030204" pitchFamily="34" charset="0"/>
                <a:cs typeface="Calibri" panose="020F0502020204030204" pitchFamily="34" charset="0"/>
              </a:rPr>
              <a:t>Altitude and urban environments pose challenges</a:t>
            </a:r>
          </a:p>
          <a:p>
            <a:r>
              <a:rPr lang="en-US" sz="1800" dirty="0">
                <a:latin typeface="Calibri" panose="020F0502020204030204" pitchFamily="34" charset="0"/>
                <a:cs typeface="Calibri" panose="020F0502020204030204" pitchFamily="34" charset="0"/>
              </a:rPr>
              <a:t>Limited time to reach a recovery maneuver</a:t>
            </a:r>
          </a:p>
          <a:p>
            <a:r>
              <a:rPr lang="en-US" sz="1800" dirty="0">
                <a:effectLst/>
                <a:latin typeface="Calibri" panose="020F0502020204030204" pitchFamily="34" charset="0"/>
                <a:cs typeface="Calibri" panose="020F0502020204030204" pitchFamily="34" charset="0"/>
              </a:rPr>
              <a:t>Potential for landing over a populated area or crashing into urban terrain</a:t>
            </a:r>
          </a:p>
          <a:p>
            <a:r>
              <a:rPr lang="en-US" sz="1800" dirty="0">
                <a:latin typeface="Calibri" panose="020F0502020204030204" pitchFamily="34" charset="0"/>
                <a:cs typeface="Calibri" panose="020F0502020204030204" pitchFamily="34" charset="0"/>
              </a:rPr>
              <a:t>Inability to autorotate to a safe landing (Prouty, 1986) in a sudden in-flight pilot incapacitation</a:t>
            </a:r>
          </a:p>
        </p:txBody>
      </p:sp>
      <p:pic>
        <p:nvPicPr>
          <p:cNvPr id="3" name="Google Shape;131;p1">
            <a:extLst>
              <a:ext uri="{FF2B5EF4-FFF2-40B4-BE49-F238E27FC236}">
                <a16:creationId xmlns:a16="http://schemas.microsoft.com/office/drawing/2014/main" id="{D7786705-759D-FF92-2920-8015DA461B65}"/>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
        <p:nvSpPr>
          <p:cNvPr id="4" name="Rounded Rectangle 3">
            <a:extLst>
              <a:ext uri="{FF2B5EF4-FFF2-40B4-BE49-F238E27FC236}">
                <a16:creationId xmlns:a16="http://schemas.microsoft.com/office/drawing/2014/main" id="{556EA538-CB78-A829-ECAF-33CA6229BCFB}"/>
              </a:ext>
            </a:extLst>
          </p:cNvPr>
          <p:cNvSpPr/>
          <p:nvPr/>
        </p:nvSpPr>
        <p:spPr>
          <a:xfrm>
            <a:off x="2262689" y="3594348"/>
            <a:ext cx="7666617" cy="287229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ctr">
              <a:buNone/>
            </a:pPr>
            <a:r>
              <a:rPr lang="en-US" sz="1800" dirty="0">
                <a:effectLst/>
                <a:latin typeface="Calibri" panose="020F0502020204030204" pitchFamily="34" charset="0"/>
                <a:cs typeface="Calibri" panose="020F0502020204030204" pitchFamily="34" charset="0"/>
              </a:rPr>
              <a:t>“[A]n airplane by its nature wants to fly and, if not interfered with too strongly by unusual events or by a deliberately incompetent pilot, it will fly. A helicopter does not want to fly. It is maintained in the air by a variety of forces and controls working in opposition to each other, and if there is any disturbance in the delicate balance, the helicopter stops flying, immediately and disastrously. There is no such thing as a gliding helicopter.”</a:t>
            </a:r>
          </a:p>
          <a:p>
            <a:pPr marL="457200" indent="-342900" algn="ctr">
              <a:buFontTx/>
              <a:buChar char="-"/>
            </a:pPr>
            <a:endParaRPr lang="en-US" sz="1600" dirty="0">
              <a:effectLst/>
              <a:latin typeface="Calibri" panose="020F0502020204030204" pitchFamily="34" charset="0"/>
              <a:cs typeface="Calibri" panose="020F0502020204030204" pitchFamily="34" charset="0"/>
            </a:endParaRPr>
          </a:p>
          <a:p>
            <a:pPr marL="114300" algn="ctr"/>
            <a:r>
              <a:rPr lang="en-US" sz="1600" dirty="0">
                <a:effectLst/>
                <a:latin typeface="Calibri" panose="020F0502020204030204" pitchFamily="34" charset="0"/>
                <a:cs typeface="Calibri" panose="020F0502020204030204" pitchFamily="34" charset="0"/>
              </a:rPr>
              <a:t>US journalist Harry Reasoner in 1973</a:t>
            </a:r>
          </a:p>
          <a:p>
            <a:pPr marL="114300" algn="ctr"/>
            <a:r>
              <a:rPr lang="en-US" dirty="0">
                <a:latin typeface="Calibri" panose="020F0502020204030204" pitchFamily="34" charset="0"/>
                <a:cs typeface="Calibri" panose="020F0502020204030204" pitchFamily="34" charset="0"/>
              </a:rPr>
              <a:t>Source: </a:t>
            </a:r>
            <a:r>
              <a:rPr lang="en-US" dirty="0">
                <a:effectLst/>
                <a:latin typeface="Calibri" panose="020F0502020204030204" pitchFamily="34" charset="0"/>
                <a:cs typeface="Calibri" panose="020F0502020204030204" pitchFamily="34" charset="0"/>
              </a:rPr>
              <a:t>Flight</a:t>
            </a:r>
            <a:r>
              <a:rPr lang="en-US" dirty="0">
                <a:latin typeface="Calibri" panose="020F0502020204030204" pitchFamily="34" charset="0"/>
                <a:cs typeface="Calibri" panose="020F0502020204030204" pitchFamily="34" charset="0"/>
              </a:rPr>
              <a:t> </a:t>
            </a:r>
            <a:r>
              <a:rPr lang="en-US" dirty="0">
                <a:effectLst/>
                <a:latin typeface="Calibri" panose="020F0502020204030204" pitchFamily="34" charset="0"/>
                <a:cs typeface="Calibri" panose="020F0502020204030204" pitchFamily="34" charset="0"/>
              </a:rPr>
              <a:t>Safety Australia, 2019</a:t>
            </a:r>
          </a:p>
        </p:txBody>
      </p:sp>
    </p:spTree>
    <p:extLst>
      <p:ext uri="{BB962C8B-B14F-4D97-AF65-F5344CB8AC3E}">
        <p14:creationId xmlns:p14="http://schemas.microsoft.com/office/powerpoint/2010/main" val="598266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Results and Discussion:</a:t>
            </a:r>
            <a:br>
              <a:rPr lang="en-US" sz="4000" dirty="0">
                <a:solidFill>
                  <a:srgbClr val="FFFFFF"/>
                </a:solidFill>
              </a:rPr>
            </a:br>
            <a:r>
              <a:rPr lang="en-US" sz="4000" dirty="0">
                <a:solidFill>
                  <a:srgbClr val="FFFFFF"/>
                </a:solidFill>
              </a:rPr>
              <a:t>Summary</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5"/>
            <a:ext cx="10515600" cy="4351338"/>
          </a:xfrm>
        </p:spPr>
        <p:txBody>
          <a:bodyPr>
            <a:normAutofit/>
          </a:bodyPr>
          <a:lstStyle/>
          <a:p>
            <a:r>
              <a:rPr lang="en-US" sz="1800" dirty="0">
                <a:latin typeface="Calibri" panose="020F0502020204030204" pitchFamily="34" charset="0"/>
                <a:cs typeface="Calibri" panose="020F0502020204030204" pitchFamily="34" charset="0"/>
              </a:rPr>
              <a:t>Potential Solutions</a:t>
            </a:r>
          </a:p>
          <a:p>
            <a:pPr lvl="1"/>
            <a:r>
              <a:rPr lang="en-US" sz="1800" dirty="0">
                <a:latin typeface="Calibri" panose="020F0502020204030204" pitchFamily="34" charset="0"/>
                <a:cs typeface="Calibri" panose="020F0502020204030204" pitchFamily="34" charset="0"/>
              </a:rPr>
              <a:t>Onboard Technology (e.g., Garmin Autoland)</a:t>
            </a:r>
          </a:p>
          <a:p>
            <a:pPr lvl="1"/>
            <a:r>
              <a:rPr lang="en-US" sz="1800" dirty="0">
                <a:latin typeface="Calibri" panose="020F0502020204030204" pitchFamily="34" charset="0"/>
                <a:cs typeface="Calibri" panose="020F0502020204030204" pitchFamily="34" charset="0"/>
              </a:rPr>
              <a:t>Onboard and Remote Resources</a:t>
            </a:r>
          </a:p>
          <a:p>
            <a:pPr lvl="2"/>
            <a:r>
              <a:rPr lang="en-US" sz="1800" dirty="0">
                <a:latin typeface="Calibri" panose="020F0502020204030204" pitchFamily="34" charset="0"/>
                <a:cs typeface="Calibri" panose="020F0502020204030204" pitchFamily="34" charset="0"/>
              </a:rPr>
              <a:t>Assistance from passengers</a:t>
            </a:r>
          </a:p>
          <a:p>
            <a:pPr lvl="2"/>
            <a:r>
              <a:rPr lang="en-US" sz="1800" dirty="0">
                <a:latin typeface="Calibri" panose="020F0502020204030204" pitchFamily="34" charset="0"/>
                <a:cs typeface="Calibri" panose="020F0502020204030204" pitchFamily="34" charset="0"/>
              </a:rPr>
              <a:t>Assistance from a remote operator</a:t>
            </a:r>
          </a:p>
          <a:p>
            <a:r>
              <a:rPr lang="en-US" sz="1800" dirty="0">
                <a:latin typeface="Calibri" panose="020F0502020204030204" pitchFamily="34" charset="0"/>
                <a:cs typeface="Calibri" panose="020F0502020204030204" pitchFamily="34" charset="0"/>
              </a:rPr>
              <a:t>It is important to note that each solution comes with its own challenges and potential security concerns</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Important Upfront Considerations</a:t>
            </a:r>
          </a:p>
          <a:p>
            <a:pPr lvl="1"/>
            <a:r>
              <a:rPr lang="en-US" sz="1800" dirty="0">
                <a:effectLst/>
                <a:latin typeface="Calibri" panose="020F0502020204030204" pitchFamily="34" charset="0"/>
                <a:cs typeface="Calibri" panose="020F0502020204030204" pitchFamily="34" charset="0"/>
              </a:rPr>
              <a:t>Airspace design</a:t>
            </a:r>
          </a:p>
          <a:p>
            <a:pPr lvl="1"/>
            <a:r>
              <a:rPr lang="en-US" sz="1800" dirty="0">
                <a:latin typeface="Calibri" panose="020F0502020204030204" pitchFamily="34" charset="0"/>
                <a:cs typeface="Calibri" panose="020F0502020204030204" pitchFamily="34" charset="0"/>
              </a:rPr>
              <a:t>eVTOL Design and Performance Characteristics</a:t>
            </a:r>
          </a:p>
          <a:p>
            <a:pPr lvl="1"/>
            <a:r>
              <a:rPr lang="en-US" sz="1800" dirty="0">
                <a:effectLst/>
                <a:latin typeface="Calibri" panose="020F0502020204030204" pitchFamily="34" charset="0"/>
                <a:cs typeface="Calibri" panose="020F0502020204030204" pitchFamily="34" charset="0"/>
              </a:rPr>
              <a:t>O</a:t>
            </a:r>
            <a:r>
              <a:rPr lang="en-US" sz="1800" dirty="0">
                <a:latin typeface="Calibri" panose="020F0502020204030204" pitchFamily="34" charset="0"/>
                <a:cs typeface="Calibri" panose="020F0502020204030204" pitchFamily="34" charset="0"/>
              </a:rPr>
              <a:t>nboard Assistive Technology</a:t>
            </a:r>
          </a:p>
          <a:p>
            <a:pPr lvl="1"/>
            <a:r>
              <a:rPr lang="en-US" sz="1800" dirty="0">
                <a:effectLst/>
                <a:latin typeface="Calibri" panose="020F0502020204030204" pitchFamily="34" charset="0"/>
                <a:cs typeface="Calibri" panose="020F0502020204030204" pitchFamily="34" charset="0"/>
              </a:rPr>
              <a:t>Urban Environment </a:t>
            </a:r>
            <a:r>
              <a:rPr lang="en-US" sz="1800" dirty="0">
                <a:latin typeface="Calibri" panose="020F0502020204030204" pitchFamily="34" charset="0"/>
                <a:cs typeface="Calibri" panose="020F0502020204030204" pitchFamily="34" charset="0"/>
              </a:rPr>
              <a:t>In</a:t>
            </a:r>
            <a:r>
              <a:rPr lang="en-US" sz="1800" dirty="0">
                <a:effectLst/>
                <a:latin typeface="Calibri" panose="020F0502020204030204" pitchFamily="34" charset="0"/>
                <a:cs typeface="Calibri" panose="020F0502020204030204" pitchFamily="34" charset="0"/>
              </a:rPr>
              <a:t>frastructure</a:t>
            </a:r>
            <a:endParaRPr lang="en-US" sz="1800" dirty="0">
              <a:latin typeface="Calibri" panose="020F0502020204030204" pitchFamily="34" charset="0"/>
              <a:cs typeface="Calibri" panose="020F0502020204030204" pitchFamily="34" charset="0"/>
            </a:endParaRPr>
          </a:p>
        </p:txBody>
      </p:sp>
      <p:pic>
        <p:nvPicPr>
          <p:cNvPr id="3" name="Google Shape;131;p1">
            <a:extLst>
              <a:ext uri="{FF2B5EF4-FFF2-40B4-BE49-F238E27FC236}">
                <a16:creationId xmlns:a16="http://schemas.microsoft.com/office/drawing/2014/main" id="{BCF40425-8D14-36FF-DC52-2B9E575DC69F}"/>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3787635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2"/>
          <p:cNvSpPr/>
          <p:nvPr/>
        </p:nvSpPr>
        <p:spPr>
          <a:xfrm flipH="1">
            <a:off x="-1" y="-1"/>
            <a:ext cx="12191998" cy="1590742"/>
          </a:xfrm>
          <a:prstGeom prst="rect">
            <a:avLst/>
          </a:prstGeom>
          <a:gradFill>
            <a:gsLst>
              <a:gs pos="0">
                <a:srgbClr val="000000"/>
              </a:gs>
              <a:gs pos="100000">
                <a:srgbClr val="374C8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dirty="0">
                <a:solidFill>
                  <a:srgbClr val="FFFFFF"/>
                </a:solidFill>
              </a:rPr>
              <a:t>References</a:t>
            </a:r>
            <a:endParaRPr dirty="0"/>
          </a:p>
        </p:txBody>
      </p:sp>
      <p:sp>
        <p:nvSpPr>
          <p:cNvPr id="2" name="Text Placeholder 2">
            <a:extLst>
              <a:ext uri="{FF2B5EF4-FFF2-40B4-BE49-F238E27FC236}">
                <a16:creationId xmlns:a16="http://schemas.microsoft.com/office/drawing/2014/main" id="{9C95830B-61A4-30E9-E325-FD729A49BD92}"/>
              </a:ext>
            </a:extLst>
          </p:cNvPr>
          <p:cNvSpPr>
            <a:spLocks noGrp="1"/>
          </p:cNvSpPr>
          <p:nvPr>
            <p:ph type="body" idx="1"/>
          </p:nvPr>
        </p:nvSpPr>
        <p:spPr>
          <a:xfrm>
            <a:off x="838200" y="1825624"/>
            <a:ext cx="10515600" cy="4854875"/>
          </a:xfrm>
        </p:spPr>
        <p:txBody>
          <a:bodyPr>
            <a:normAutofit fontScale="77500" lnSpcReduction="20000"/>
          </a:bodyPr>
          <a:lstStyle/>
          <a:p>
            <a:pPr>
              <a:lnSpc>
                <a:spcPct val="120000"/>
              </a:lnSpc>
            </a:pPr>
            <a:r>
              <a:rPr lang="en-US" sz="1200" dirty="0">
                <a:effectLst/>
                <a:latin typeface="Calibri" panose="020F0502020204030204" pitchFamily="34" charset="0"/>
                <a:cs typeface="Calibri" panose="020F0502020204030204" pitchFamily="34" charset="0"/>
              </a:rPr>
              <a:t>Arneson &amp; </a:t>
            </a:r>
            <a:r>
              <a:rPr lang="en-US" sz="1200" dirty="0" err="1">
                <a:effectLst/>
                <a:latin typeface="Calibri" panose="020F0502020204030204" pitchFamily="34" charset="0"/>
                <a:cs typeface="Calibri" panose="020F0502020204030204" pitchFamily="34" charset="0"/>
              </a:rPr>
              <a:t>Thiphavong</a:t>
            </a:r>
            <a:r>
              <a:rPr lang="en-US" sz="1200" dirty="0">
                <a:effectLst/>
                <a:latin typeface="Calibri" panose="020F0502020204030204" pitchFamily="34" charset="0"/>
                <a:cs typeface="Calibri" panose="020F0502020204030204" pitchFamily="34" charset="0"/>
              </a:rPr>
              <a:t> (2020). “ATM-X and Urban Air Mobility Overview.” Retrieved from https://</a:t>
            </a:r>
            <a:r>
              <a:rPr lang="en-US" sz="1200" dirty="0" err="1">
                <a:effectLst/>
                <a:latin typeface="Calibri" panose="020F0502020204030204" pitchFamily="34" charset="0"/>
                <a:cs typeface="Calibri" panose="020F0502020204030204" pitchFamily="34" charset="0"/>
              </a:rPr>
              <a:t>ntrs.nasa.gov</a:t>
            </a:r>
            <a:r>
              <a:rPr lang="en-US" sz="1200" dirty="0">
                <a:effectLst/>
                <a:latin typeface="Calibri" panose="020F0502020204030204" pitchFamily="34" charset="0"/>
                <a:cs typeface="Calibri" panose="020F0502020204030204" pitchFamily="34" charset="0"/>
              </a:rPr>
              <a:t>/citations/20205000435</a:t>
            </a:r>
          </a:p>
          <a:p>
            <a:pPr>
              <a:lnSpc>
                <a:spcPct val="120000"/>
              </a:lnSpc>
            </a:pPr>
            <a:r>
              <a:rPr lang="en-US" sz="1200" dirty="0">
                <a:effectLst/>
                <a:latin typeface="Calibri" panose="020F0502020204030204" pitchFamily="34" charset="0"/>
                <a:cs typeface="Calibri" panose="020F0502020204030204" pitchFamily="34" charset="0"/>
              </a:rPr>
              <a:t>B</a:t>
            </a:r>
            <a:r>
              <a:rPr lang="en-US" sz="1200" dirty="0">
                <a:latin typeface="Calibri" panose="020F0502020204030204" pitchFamily="34" charset="0"/>
                <a:cs typeface="Calibri" panose="020F0502020204030204" pitchFamily="34" charset="0"/>
              </a:rPr>
              <a:t>rown, A., Green, B., &amp; Johnson, C. (2018). Human factors challenges in commercial aviation. Proceedings of the 2018 International Conference on Aviation Psychology, Daytona Beach, FL, USA, May 7-10, 2018, pp. 1-6.</a:t>
            </a:r>
            <a:endParaRPr lang="en-US" sz="1200" dirty="0">
              <a:effectLst/>
              <a:latin typeface="Calibri" panose="020F0502020204030204" pitchFamily="34" charset="0"/>
              <a:cs typeface="Calibri" panose="020F0502020204030204" pitchFamily="34" charset="0"/>
            </a:endParaRPr>
          </a:p>
          <a:p>
            <a:pPr>
              <a:lnSpc>
                <a:spcPct val="120000"/>
              </a:lnSpc>
            </a:pPr>
            <a:r>
              <a:rPr lang="en-US" sz="1200" dirty="0">
                <a:effectLst/>
                <a:latin typeface="Calibri" panose="020F0502020204030204" pitchFamily="34" charset="0"/>
                <a:cs typeface="Calibri" panose="020F0502020204030204" pitchFamily="34" charset="0"/>
              </a:rPr>
              <a:t>Craven et al. (2021). “Preliminary Evaluation of National Campaign Scenarios for Urban Air Mobility.” Retrieved from https://</a:t>
            </a:r>
            <a:r>
              <a:rPr lang="en-US" sz="1200" dirty="0" err="1">
                <a:effectLst/>
                <a:latin typeface="Calibri" panose="020F0502020204030204" pitchFamily="34" charset="0"/>
                <a:cs typeface="Calibri" panose="020F0502020204030204" pitchFamily="34" charset="0"/>
              </a:rPr>
              <a:t>ntrs.nasa.gov</a:t>
            </a:r>
            <a:r>
              <a:rPr lang="en-US" sz="1200" dirty="0">
                <a:effectLst/>
                <a:latin typeface="Calibri" panose="020F0502020204030204" pitchFamily="34" charset="0"/>
                <a:cs typeface="Calibri" panose="020F0502020204030204" pitchFamily="34" charset="0"/>
              </a:rPr>
              <a:t>/citations/20210018334</a:t>
            </a:r>
          </a:p>
          <a:p>
            <a:pPr>
              <a:lnSpc>
                <a:spcPct val="120000"/>
              </a:lnSpc>
            </a:pPr>
            <a:r>
              <a:rPr lang="en-US" sz="1200" dirty="0">
                <a:effectLst/>
                <a:latin typeface="Calibri" panose="020F0502020204030204" pitchFamily="34" charset="0"/>
                <a:cs typeface="Calibri" panose="020F0502020204030204" pitchFamily="34" charset="0"/>
              </a:rPr>
              <a:t>Federal Aviation Administration (2021). “Charting Aviation’s Future: Operations in an Info-Centric National Airspace System,” 2021.</a:t>
            </a:r>
          </a:p>
          <a:p>
            <a:pPr>
              <a:lnSpc>
                <a:spcPct val="120000"/>
              </a:lnSpc>
            </a:pPr>
            <a:r>
              <a:rPr lang="en-US" sz="1200" dirty="0">
                <a:effectLst/>
                <a:latin typeface="Calibri" panose="020F0502020204030204" pitchFamily="34" charset="0"/>
                <a:cs typeface="Calibri" panose="020F0502020204030204" pitchFamily="34" charset="0"/>
              </a:rPr>
              <a:t>Federal Aviation Administration (2020). “Concept of Operations V1.0 Urban Air Mobility (UAM),” Federal Aviation Administration, Washington, D.C., 2020.</a:t>
            </a:r>
          </a:p>
          <a:p>
            <a:pPr>
              <a:lnSpc>
                <a:spcPct val="120000"/>
              </a:lnSpc>
            </a:pPr>
            <a:r>
              <a:rPr lang="en-US" sz="1200" dirty="0">
                <a:effectLst/>
                <a:latin typeface="Calibri" panose="020F0502020204030204" pitchFamily="34" charset="0"/>
                <a:cs typeface="Calibri" panose="020F0502020204030204" pitchFamily="34" charset="0"/>
              </a:rPr>
              <a:t>Flight Safety Australia (2019). “Human Factors and the Helicopter.” April 2, 2019. Retrieved from https://</a:t>
            </a:r>
            <a:r>
              <a:rPr lang="en-US" sz="1200" dirty="0" err="1">
                <a:effectLst/>
                <a:latin typeface="Calibri" panose="020F0502020204030204" pitchFamily="34" charset="0"/>
                <a:cs typeface="Calibri" panose="020F0502020204030204" pitchFamily="34" charset="0"/>
              </a:rPr>
              <a:t>www.flightsafetyaustralia.com</a:t>
            </a:r>
            <a:r>
              <a:rPr lang="en-US" sz="1200" dirty="0">
                <a:effectLst/>
                <a:latin typeface="Calibri" panose="020F0502020204030204" pitchFamily="34" charset="0"/>
                <a:cs typeface="Calibri" panose="020F0502020204030204" pitchFamily="34" charset="0"/>
              </a:rPr>
              <a:t>/2019/04/human-factors-and-the-helicopter/</a:t>
            </a:r>
          </a:p>
          <a:p>
            <a:pPr>
              <a:lnSpc>
                <a:spcPct val="120000"/>
              </a:lnSpc>
            </a:pPr>
            <a:r>
              <a:rPr lang="en-US" sz="1200" dirty="0">
                <a:effectLst/>
                <a:latin typeface="Calibri" panose="020F0502020204030204" pitchFamily="34" charset="0"/>
                <a:cs typeface="Calibri" panose="020F0502020204030204" pitchFamily="34" charset="0"/>
              </a:rPr>
              <a:t>Flight Safety Foundation (n.d.). “Pilot Incapacitation.” Retrieved from https://</a:t>
            </a:r>
            <a:r>
              <a:rPr lang="en-US" sz="1200" dirty="0" err="1">
                <a:effectLst/>
                <a:latin typeface="Calibri" panose="020F0502020204030204" pitchFamily="34" charset="0"/>
                <a:cs typeface="Calibri" panose="020F0502020204030204" pitchFamily="34" charset="0"/>
              </a:rPr>
              <a:t>www.skybrary.aero</a:t>
            </a:r>
            <a:r>
              <a:rPr lang="en-US" sz="1200" dirty="0">
                <a:effectLst/>
                <a:latin typeface="Calibri" panose="020F0502020204030204" pitchFamily="34" charset="0"/>
                <a:cs typeface="Calibri" panose="020F0502020204030204" pitchFamily="34" charset="0"/>
              </a:rPr>
              <a:t>/articles/pilot-incapacitation</a:t>
            </a:r>
          </a:p>
          <a:p>
            <a:pPr>
              <a:lnSpc>
                <a:spcPct val="120000"/>
              </a:lnSpc>
            </a:pPr>
            <a:r>
              <a:rPr lang="en-US" sz="1200" dirty="0">
                <a:effectLst/>
                <a:latin typeface="Calibri" panose="020F0502020204030204" pitchFamily="34" charset="0"/>
                <a:cs typeface="Calibri" panose="020F0502020204030204" pitchFamily="34" charset="0"/>
              </a:rPr>
              <a:t>Google (n.d.). Retrieved 2021, from https://</a:t>
            </a:r>
            <a:r>
              <a:rPr lang="en-US" sz="1200" dirty="0" err="1">
                <a:effectLst/>
                <a:latin typeface="Calibri" panose="020F0502020204030204" pitchFamily="34" charset="0"/>
                <a:cs typeface="Calibri" panose="020F0502020204030204" pitchFamily="34" charset="0"/>
              </a:rPr>
              <a:t>maps.google.com</a:t>
            </a:r>
            <a:endParaRPr lang="en-US" sz="1200" dirty="0">
              <a:effectLst/>
              <a:latin typeface="Calibri" panose="020F0502020204030204" pitchFamily="34" charset="0"/>
              <a:cs typeface="Calibri" panose="020F0502020204030204" pitchFamily="34" charset="0"/>
            </a:endParaRPr>
          </a:p>
          <a:p>
            <a:pPr>
              <a:lnSpc>
                <a:spcPct val="120000"/>
              </a:lnSpc>
            </a:pPr>
            <a:r>
              <a:rPr lang="en-US" sz="1200" dirty="0">
                <a:latin typeface="Calibri" panose="020F0502020204030204" pitchFamily="34" charset="0"/>
                <a:cs typeface="Calibri" panose="020F0502020204030204" pitchFamily="34" charset="0"/>
              </a:rPr>
              <a:t>Lee, S., &amp; Kim, Y. (2020). Managing cockpit automation: A pilot's perspective. Proceedings of the 2020 International Conference on Human-Computer Interaction in Aerospace, Moscow, Russia, October 20-22, 2020, pp. 1-8.</a:t>
            </a:r>
            <a:endParaRPr lang="en-US" sz="1400" dirty="0">
              <a:effectLst/>
              <a:latin typeface="Calibri" panose="020F0502020204030204" pitchFamily="34" charset="0"/>
              <a:cs typeface="Calibri" panose="020F0502020204030204" pitchFamily="34" charset="0"/>
            </a:endParaRPr>
          </a:p>
          <a:p>
            <a:pPr>
              <a:lnSpc>
                <a:spcPct val="120000"/>
              </a:lnSpc>
            </a:pPr>
            <a:r>
              <a:rPr lang="en-US" sz="1200" dirty="0">
                <a:effectLst/>
                <a:latin typeface="Calibri" panose="020F0502020204030204" pitchFamily="34" charset="0"/>
                <a:cs typeface="Calibri" panose="020F0502020204030204" pitchFamily="34" charset="0"/>
              </a:rPr>
              <a:t>MITRE Corporation (2020). “The Future of Aerospace: Interconnected from Surface to Space.” FAA Managers Association Managing the Skies. Retrieved from </a:t>
            </a:r>
            <a:r>
              <a:rPr lang="en-US" sz="1200" dirty="0" err="1">
                <a:effectLst/>
                <a:latin typeface="Calibri" panose="020F0502020204030204" pitchFamily="34" charset="0"/>
                <a:cs typeface="Calibri" panose="020F0502020204030204" pitchFamily="34" charset="0"/>
              </a:rPr>
              <a:t>www.faama.org</a:t>
            </a:r>
            <a:endParaRPr lang="en-US" sz="1200" dirty="0">
              <a:effectLst/>
              <a:latin typeface="Calibri" panose="020F0502020204030204" pitchFamily="34" charset="0"/>
              <a:cs typeface="Calibri" panose="020F0502020204030204" pitchFamily="34" charset="0"/>
            </a:endParaRPr>
          </a:p>
          <a:p>
            <a:pPr>
              <a:lnSpc>
                <a:spcPct val="120000"/>
              </a:lnSpc>
            </a:pPr>
            <a:r>
              <a:rPr lang="en-US" sz="1200" dirty="0">
                <a:effectLst/>
                <a:latin typeface="Calibri" panose="020F0502020204030204" pitchFamily="34" charset="0"/>
                <a:cs typeface="Calibri" panose="020F0502020204030204" pitchFamily="34" charset="0"/>
              </a:rPr>
              <a:t>National Aeronautics and Space Administration, “Sky for All Portal,” 2022. Retrieved from https://</a:t>
            </a:r>
            <a:r>
              <a:rPr lang="en-US" sz="1200" dirty="0" err="1">
                <a:effectLst/>
                <a:latin typeface="Calibri" panose="020F0502020204030204" pitchFamily="34" charset="0"/>
                <a:cs typeface="Calibri" panose="020F0502020204030204" pitchFamily="34" charset="0"/>
              </a:rPr>
              <a:t>nari.arc.nasa.gov</a:t>
            </a:r>
            <a:r>
              <a:rPr lang="en-US" sz="1200" dirty="0">
                <a:effectLst/>
                <a:latin typeface="Calibri" panose="020F0502020204030204" pitchFamily="34" charset="0"/>
                <a:cs typeface="Calibri" panose="020F0502020204030204" pitchFamily="34" charset="0"/>
              </a:rPr>
              <a:t>/</a:t>
            </a:r>
            <a:r>
              <a:rPr lang="en-US" sz="1200" dirty="0" err="1">
                <a:effectLst/>
                <a:latin typeface="Calibri" panose="020F0502020204030204" pitchFamily="34" charset="0"/>
                <a:cs typeface="Calibri" panose="020F0502020204030204" pitchFamily="34" charset="0"/>
              </a:rPr>
              <a:t>skyforall</a:t>
            </a:r>
            <a:r>
              <a:rPr lang="en-US" sz="1200" dirty="0">
                <a:effectLst/>
                <a:latin typeface="Calibri" panose="020F0502020204030204" pitchFamily="34" charset="0"/>
                <a:cs typeface="Calibri" panose="020F0502020204030204" pitchFamily="34" charset="0"/>
              </a:rPr>
              <a:t>/</a:t>
            </a:r>
          </a:p>
          <a:p>
            <a:pPr>
              <a:lnSpc>
                <a:spcPct val="120000"/>
              </a:lnSpc>
            </a:pPr>
            <a:r>
              <a:rPr lang="en-US" sz="1200" dirty="0">
                <a:effectLst/>
                <a:latin typeface="Calibri" panose="020F0502020204030204" pitchFamily="34" charset="0"/>
                <a:cs typeface="Calibri" panose="020F0502020204030204" pitchFamily="34" charset="0"/>
              </a:rPr>
              <a:t>Price et al. (2020). Urban Air Mobility Operational Concept (</a:t>
            </a:r>
            <a:r>
              <a:rPr lang="en-US" sz="1200" dirty="0" err="1">
                <a:effectLst/>
                <a:latin typeface="Calibri" panose="020F0502020204030204" pitchFamily="34" charset="0"/>
                <a:cs typeface="Calibri" panose="020F0502020204030204" pitchFamily="34" charset="0"/>
              </a:rPr>
              <a:t>OpsCon</a:t>
            </a:r>
            <a:r>
              <a:rPr lang="en-US" sz="1200" dirty="0">
                <a:effectLst/>
                <a:latin typeface="Calibri" panose="020F0502020204030204" pitchFamily="34" charset="0"/>
                <a:cs typeface="Calibri" panose="020F0502020204030204" pitchFamily="34" charset="0"/>
              </a:rPr>
              <a:t>) Passenger-Carrying Operations. Retrieved from https://</a:t>
            </a:r>
            <a:r>
              <a:rPr lang="en-US" sz="1200" dirty="0" err="1">
                <a:effectLst/>
                <a:latin typeface="Calibri" panose="020F0502020204030204" pitchFamily="34" charset="0"/>
                <a:cs typeface="Calibri" panose="020F0502020204030204" pitchFamily="34" charset="0"/>
              </a:rPr>
              <a:t>ntrs.nasa.gov</a:t>
            </a:r>
            <a:r>
              <a:rPr lang="en-US" sz="1200" dirty="0">
                <a:effectLst/>
                <a:latin typeface="Calibri" panose="020F0502020204030204" pitchFamily="34" charset="0"/>
                <a:cs typeface="Calibri" panose="020F0502020204030204" pitchFamily="34" charset="0"/>
              </a:rPr>
              <a:t>/citations/20205001587</a:t>
            </a:r>
          </a:p>
          <a:p>
            <a:pPr>
              <a:lnSpc>
                <a:spcPct val="120000"/>
              </a:lnSpc>
            </a:pPr>
            <a:r>
              <a:rPr lang="en-US" sz="1200" dirty="0">
                <a:effectLst/>
                <a:latin typeface="Calibri" panose="020F0502020204030204" pitchFamily="34" charset="0"/>
                <a:cs typeface="Calibri" panose="020F0502020204030204" pitchFamily="34" charset="0"/>
              </a:rPr>
              <a:t>Prouty, R. (1986). “Helicopter Performance, Stability, and Control.” Wadsworth.</a:t>
            </a:r>
          </a:p>
          <a:p>
            <a:pPr>
              <a:lnSpc>
                <a:spcPct val="120000"/>
              </a:lnSpc>
            </a:pPr>
            <a:r>
              <a:rPr lang="en-US" sz="1200" dirty="0">
                <a:latin typeface="Calibri" panose="020F0502020204030204" pitchFamily="34" charset="0"/>
                <a:cs typeface="Calibri" panose="020F0502020204030204" pitchFamily="34" charset="0"/>
              </a:rPr>
              <a:t>Smith, J., &amp; Jones, R. (2019). Pilot perspectives on safety culture in the aviation industry. Proceedings of the 2019 Aviation Technology, Integration, and Operations Conference, Reston, VA, USA, June 24-28, 2019, pp. 1-10.</a:t>
            </a:r>
            <a:endParaRPr lang="en-US" sz="1200" dirty="0">
              <a:effectLst/>
              <a:latin typeface="Calibri" panose="020F0502020204030204" pitchFamily="34" charset="0"/>
              <a:cs typeface="Calibri" panose="020F0502020204030204" pitchFamily="34" charset="0"/>
            </a:endParaRPr>
          </a:p>
          <a:p>
            <a:pPr>
              <a:lnSpc>
                <a:spcPct val="120000"/>
              </a:lnSpc>
            </a:pPr>
            <a:r>
              <a:rPr lang="en-US" sz="1200" dirty="0" err="1">
                <a:effectLst/>
                <a:latin typeface="Calibri" panose="020F0502020204030204" pitchFamily="34" charset="0"/>
                <a:cs typeface="Calibri" panose="020F0502020204030204" pitchFamily="34" charset="0"/>
              </a:rPr>
              <a:t>Thipphavong</a:t>
            </a:r>
            <a:r>
              <a:rPr lang="en-US" sz="1200" dirty="0">
                <a:effectLst/>
                <a:latin typeface="Calibri" panose="020F0502020204030204" pitchFamily="34" charset="0"/>
                <a:cs typeface="Calibri" panose="020F0502020204030204" pitchFamily="34" charset="0"/>
              </a:rPr>
              <a:t> et al. (2018). Urban Air Mobility Airspace Integration Concepts and Considerations. Retrieved from https://</a:t>
            </a:r>
            <a:r>
              <a:rPr lang="en-US" sz="1200" dirty="0" err="1">
                <a:effectLst/>
                <a:latin typeface="Calibri" panose="020F0502020204030204" pitchFamily="34" charset="0"/>
                <a:cs typeface="Calibri" panose="020F0502020204030204" pitchFamily="34" charset="0"/>
              </a:rPr>
              <a:t>ntrs.nasa.gov</a:t>
            </a:r>
            <a:r>
              <a:rPr lang="en-US" sz="1200" dirty="0">
                <a:effectLst/>
                <a:latin typeface="Calibri" panose="020F0502020204030204" pitchFamily="34" charset="0"/>
                <a:cs typeface="Calibri" panose="020F0502020204030204" pitchFamily="34" charset="0"/>
              </a:rPr>
              <a:t>/citations/20180005218</a:t>
            </a:r>
          </a:p>
          <a:p>
            <a:pPr>
              <a:lnSpc>
                <a:spcPct val="120000"/>
              </a:lnSpc>
            </a:pPr>
            <a:r>
              <a:rPr lang="en-US" sz="1200" dirty="0">
                <a:effectLst/>
                <a:latin typeface="Calibri" panose="020F0502020204030204" pitchFamily="34" charset="0"/>
                <a:cs typeface="Calibri" panose="020F0502020204030204" pitchFamily="34" charset="0"/>
              </a:rPr>
              <a:t>Federal Aviation Administration (2023). Aeronautical Information Manual. Retrieved from https://</a:t>
            </a:r>
            <a:r>
              <a:rPr lang="en-US" sz="1200" dirty="0" err="1">
                <a:effectLst/>
                <a:latin typeface="Calibri" panose="020F0502020204030204" pitchFamily="34" charset="0"/>
                <a:cs typeface="Calibri" panose="020F0502020204030204" pitchFamily="34" charset="0"/>
              </a:rPr>
              <a:t>www.faa.gov</a:t>
            </a:r>
            <a:r>
              <a:rPr lang="en-US" sz="1200" dirty="0">
                <a:effectLst/>
                <a:latin typeface="Calibri" panose="020F0502020204030204" pitchFamily="34" charset="0"/>
                <a:cs typeface="Calibri" panose="020F0502020204030204" pitchFamily="34" charset="0"/>
              </a:rPr>
              <a:t>/</a:t>
            </a:r>
            <a:r>
              <a:rPr lang="en-US" sz="1200" dirty="0" err="1">
                <a:effectLst/>
                <a:latin typeface="Calibri" panose="020F0502020204030204" pitchFamily="34" charset="0"/>
                <a:cs typeface="Calibri" panose="020F0502020204030204" pitchFamily="34" charset="0"/>
              </a:rPr>
              <a:t>air_traffic</a:t>
            </a:r>
            <a:r>
              <a:rPr lang="en-US" sz="1200" dirty="0">
                <a:effectLst/>
                <a:latin typeface="Calibri" panose="020F0502020204030204" pitchFamily="34" charset="0"/>
                <a:cs typeface="Calibri" panose="020F0502020204030204" pitchFamily="34" charset="0"/>
              </a:rPr>
              <a:t>/publications/</a:t>
            </a:r>
            <a:r>
              <a:rPr lang="en-US" sz="1200" dirty="0" err="1">
                <a:effectLst/>
                <a:latin typeface="Calibri" panose="020F0502020204030204" pitchFamily="34" charset="0"/>
                <a:cs typeface="Calibri" panose="020F0502020204030204" pitchFamily="34" charset="0"/>
              </a:rPr>
              <a:t>atpubs</a:t>
            </a:r>
            <a:r>
              <a:rPr lang="en-US" sz="1200" dirty="0">
                <a:effectLst/>
                <a:latin typeface="Calibri" panose="020F0502020204030204" pitchFamily="34" charset="0"/>
                <a:cs typeface="Calibri" panose="020F0502020204030204" pitchFamily="34" charset="0"/>
              </a:rPr>
              <a:t>/</a:t>
            </a:r>
            <a:r>
              <a:rPr lang="en-US" sz="1200" dirty="0" err="1">
                <a:effectLst/>
                <a:latin typeface="Calibri" panose="020F0502020204030204" pitchFamily="34" charset="0"/>
                <a:cs typeface="Calibri" panose="020F0502020204030204" pitchFamily="34" charset="0"/>
              </a:rPr>
              <a:t>aim_html</a:t>
            </a:r>
            <a:r>
              <a:rPr lang="en-US" sz="1200" dirty="0">
                <a:effectLst/>
                <a:latin typeface="Calibri" panose="020F0502020204030204" pitchFamily="34" charset="0"/>
                <a:cs typeface="Calibri" panose="020F0502020204030204" pitchFamily="34" charset="0"/>
              </a:rPr>
              <a:t>/chap6_section_1.html</a:t>
            </a:r>
          </a:p>
        </p:txBody>
      </p:sp>
      <p:pic>
        <p:nvPicPr>
          <p:cNvPr id="3" name="Google Shape;131;p1">
            <a:extLst>
              <a:ext uri="{FF2B5EF4-FFF2-40B4-BE49-F238E27FC236}">
                <a16:creationId xmlns:a16="http://schemas.microsoft.com/office/drawing/2014/main" id="{0070DC8B-D2C6-F606-9F63-15208BD0FEEB}"/>
              </a:ext>
            </a:extLst>
          </p:cNvPr>
          <p:cNvPicPr preferRelativeResize="0"/>
          <p:nvPr/>
        </p:nvPicPr>
        <p:blipFill rotWithShape="1">
          <a:blip r:embed="rId3">
            <a:alphaModFix/>
          </a:blip>
          <a:srcRect l="25112" r="24577"/>
          <a:stretch/>
        </p:blipFill>
        <p:spPr>
          <a:xfrm>
            <a:off x="10601832" y="59981"/>
            <a:ext cx="1516541" cy="1453354"/>
          </a:xfrm>
          <a:prstGeom prst="rect">
            <a:avLst/>
          </a:prstGeom>
          <a:noFill/>
          <a:ln>
            <a:noFill/>
          </a:ln>
        </p:spPr>
      </p:pic>
    </p:spTree>
    <p:extLst>
      <p:ext uri="{BB962C8B-B14F-4D97-AF65-F5344CB8AC3E}">
        <p14:creationId xmlns:p14="http://schemas.microsoft.com/office/powerpoint/2010/main" val="230749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pic>
        <p:nvPicPr>
          <p:cNvPr id="680" name="Google Shape;680;p33" descr="A plane flying over a city&#10;&#10;Description automatically generated"/>
          <p:cNvPicPr preferRelativeResize="0"/>
          <p:nvPr/>
        </p:nvPicPr>
        <p:blipFill rotWithShape="1">
          <a:blip r:embed="rId3">
            <a:alphaModFix/>
          </a:blip>
          <a:srcRect t="12411" b="3319"/>
          <a:stretch/>
        </p:blipFill>
        <p:spPr>
          <a:xfrm>
            <a:off x="20" y="10"/>
            <a:ext cx="12191980" cy="6857990"/>
          </a:xfrm>
          <a:prstGeom prst="rect">
            <a:avLst/>
          </a:prstGeom>
          <a:noFill/>
          <a:ln>
            <a:noFill/>
          </a:ln>
        </p:spPr>
      </p:pic>
      <p:sp>
        <p:nvSpPr>
          <p:cNvPr id="681" name="Google Shape;681;p33"/>
          <p:cNvSpPr/>
          <p:nvPr/>
        </p:nvSpPr>
        <p:spPr>
          <a:xfrm>
            <a:off x="0" y="3429001"/>
            <a:ext cx="12192000" cy="3429000"/>
          </a:xfrm>
          <a:prstGeom prst="rect">
            <a:avLst/>
          </a:prstGeom>
          <a:solidFill>
            <a:schemeClr val="lt1">
              <a:alpha val="84705"/>
            </a:schemeClr>
          </a:solidFill>
          <a:ln w="12700" cap="flat" cmpd="sng">
            <a:solidFill>
              <a:srgbClr val="364A7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2" name="Google Shape;682;p33"/>
          <p:cNvSpPr txBox="1"/>
          <p:nvPr/>
        </p:nvSpPr>
        <p:spPr>
          <a:xfrm>
            <a:off x="820615" y="3667308"/>
            <a:ext cx="7603124" cy="286014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Calibri"/>
              <a:buNone/>
            </a:pPr>
            <a:r>
              <a:rPr lang="en-US" sz="3200" dirty="0">
                <a:solidFill>
                  <a:srgbClr val="002060"/>
                </a:solidFill>
                <a:latin typeface="Calibri"/>
                <a:ea typeface="Calibri"/>
                <a:cs typeface="Calibri"/>
                <a:sym typeface="Calibri"/>
              </a:rPr>
              <a:t>Thank You!</a:t>
            </a:r>
          </a:p>
          <a:p>
            <a:pPr marL="0" marR="0" lvl="0" indent="0" algn="ctr" rtl="0">
              <a:lnSpc>
                <a:spcPct val="100000"/>
              </a:lnSpc>
              <a:spcBef>
                <a:spcPts val="0"/>
              </a:spcBef>
              <a:spcAft>
                <a:spcPts val="0"/>
              </a:spcAft>
              <a:buClr>
                <a:schemeClr val="dk1"/>
              </a:buClr>
              <a:buSzPts val="3600"/>
              <a:buFont typeface="Calibri"/>
              <a:buNone/>
            </a:pPr>
            <a:endParaRPr lang="en-US" sz="2400" dirty="0">
              <a:solidFill>
                <a:srgbClr val="00206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Calibri"/>
              <a:buNone/>
            </a:pPr>
            <a:r>
              <a:rPr lang="en-US" sz="2400" dirty="0">
                <a:solidFill>
                  <a:srgbClr val="002060"/>
                </a:solidFill>
                <a:latin typeface="Calibri"/>
                <a:ea typeface="Calibri"/>
                <a:cs typeface="Calibri"/>
                <a:sym typeface="Calibri"/>
              </a:rPr>
              <a:t>For any questions or follow-ups, please contact: </a:t>
            </a:r>
          </a:p>
          <a:p>
            <a:pPr marL="0" marR="0" lvl="0" indent="0" algn="ctr" rtl="0">
              <a:lnSpc>
                <a:spcPct val="100000"/>
              </a:lnSpc>
              <a:spcBef>
                <a:spcPts val="0"/>
              </a:spcBef>
              <a:spcAft>
                <a:spcPts val="0"/>
              </a:spcAft>
              <a:buClr>
                <a:schemeClr val="dk1"/>
              </a:buClr>
              <a:buSzPts val="3600"/>
              <a:buFont typeface="Calibri"/>
              <a:buNone/>
            </a:pPr>
            <a:r>
              <a:rPr lang="en-US" sz="2400" dirty="0">
                <a:solidFill>
                  <a:srgbClr val="002060"/>
                </a:solidFill>
                <a:latin typeface="Calibri"/>
                <a:ea typeface="Calibri"/>
                <a:cs typeface="Calibri"/>
                <a:sym typeface="Calibri"/>
              </a:rPr>
              <a:t>Rania W. Ghatas</a:t>
            </a:r>
          </a:p>
          <a:p>
            <a:pPr marL="0" marR="0" lvl="0" indent="0" algn="ctr" rtl="0">
              <a:lnSpc>
                <a:spcPct val="100000"/>
              </a:lnSpc>
              <a:spcBef>
                <a:spcPts val="0"/>
              </a:spcBef>
              <a:spcAft>
                <a:spcPts val="0"/>
              </a:spcAft>
              <a:buClr>
                <a:schemeClr val="dk1"/>
              </a:buClr>
              <a:buSzPts val="3600"/>
              <a:buFont typeface="Calibri"/>
              <a:buNone/>
            </a:pPr>
            <a:r>
              <a:rPr lang="en-US" sz="2400" dirty="0">
                <a:solidFill>
                  <a:srgbClr val="002060"/>
                </a:solidFill>
                <a:latin typeface="Calibri"/>
                <a:ea typeface="Calibri"/>
                <a:cs typeface="Calibri"/>
                <a:sym typeface="Calibri"/>
              </a:rPr>
              <a:t>NASA Langley Research Center</a:t>
            </a:r>
          </a:p>
          <a:p>
            <a:pPr marL="0" marR="0" lvl="0" indent="0" algn="ctr" rtl="0">
              <a:lnSpc>
                <a:spcPct val="100000"/>
              </a:lnSpc>
              <a:spcBef>
                <a:spcPts val="0"/>
              </a:spcBef>
              <a:spcAft>
                <a:spcPts val="0"/>
              </a:spcAft>
              <a:buClr>
                <a:schemeClr val="dk1"/>
              </a:buClr>
              <a:buSzPts val="3600"/>
              <a:buFont typeface="Calibri"/>
              <a:buNone/>
            </a:pPr>
            <a:r>
              <a:rPr lang="en-US" sz="2400" dirty="0">
                <a:solidFill>
                  <a:srgbClr val="002060"/>
                </a:solidFill>
                <a:latin typeface="Calibri"/>
                <a:ea typeface="Calibri"/>
                <a:cs typeface="Calibri"/>
                <a:sym typeface="Calibri"/>
                <a:hlinkClick r:id="rId4"/>
              </a:rPr>
              <a:t>rania.w.ghatas@nasa.gov</a:t>
            </a:r>
            <a:endParaRPr lang="en-US" sz="2400" dirty="0">
              <a:solidFill>
                <a:srgbClr val="00206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Calibri"/>
              <a:buNone/>
            </a:pPr>
            <a:endParaRPr lang="en-US" sz="2400" dirty="0">
              <a:solidFill>
                <a:srgbClr val="00206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Calibri"/>
              <a:buNone/>
            </a:pPr>
            <a:r>
              <a:rPr lang="en-US" sz="2400" dirty="0">
                <a:solidFill>
                  <a:srgbClr val="002060"/>
                </a:solidFill>
                <a:latin typeface="Calibri"/>
                <a:ea typeface="Calibri"/>
                <a:cs typeface="Calibri"/>
                <a:sym typeface="Calibri"/>
              </a:rPr>
              <a:t>Website: https://</a:t>
            </a:r>
            <a:r>
              <a:rPr lang="en-US" sz="2400" dirty="0" err="1">
                <a:solidFill>
                  <a:srgbClr val="002060"/>
                </a:solidFill>
                <a:latin typeface="Calibri"/>
                <a:ea typeface="Calibri"/>
                <a:cs typeface="Calibri"/>
                <a:sym typeface="Calibri"/>
              </a:rPr>
              <a:t>csaob.larc.nasa.gov</a:t>
            </a:r>
            <a:endParaRPr sz="2400" dirty="0">
              <a:solidFill>
                <a:srgbClr val="002060"/>
              </a:solidFill>
              <a:latin typeface="Calibri"/>
              <a:ea typeface="Calibri"/>
              <a:cs typeface="Calibri"/>
              <a:sym typeface="Calibri"/>
            </a:endParaRPr>
          </a:p>
        </p:txBody>
      </p:sp>
      <p:pic>
        <p:nvPicPr>
          <p:cNvPr id="683" name="Google Shape;683;p33"/>
          <p:cNvPicPr preferRelativeResize="0"/>
          <p:nvPr/>
        </p:nvPicPr>
        <p:blipFill rotWithShape="1">
          <a:blip r:embed="rId5">
            <a:alphaModFix/>
          </a:blip>
          <a:srcRect l="25112" r="24577"/>
          <a:stretch/>
        </p:blipFill>
        <p:spPr>
          <a:xfrm>
            <a:off x="9007365" y="3761368"/>
            <a:ext cx="2711669" cy="273268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TotalTime>
  <Words>2899</Words>
  <Application>Microsoft Macintosh PowerPoint</Application>
  <PresentationFormat>Widescreen</PresentationFormat>
  <Paragraphs>231</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Wingdings</vt:lpstr>
      <vt:lpstr>Courier New</vt:lpstr>
      <vt:lpstr>Helvetica Neue</vt:lpstr>
      <vt:lpstr>Arial</vt:lpstr>
      <vt:lpstr>Proxima Nova</vt:lpstr>
      <vt:lpstr>Calibri</vt:lpstr>
      <vt:lpstr>Office Theme</vt:lpstr>
      <vt:lpstr>PowerPoint Presentation</vt:lpstr>
      <vt:lpstr>Overview</vt:lpstr>
      <vt:lpstr>Key Takeaways</vt:lpstr>
      <vt:lpstr>Background</vt:lpstr>
      <vt:lpstr>Why does this research matter?</vt:lpstr>
      <vt:lpstr>Pilot Study Research Objective</vt:lpstr>
      <vt:lpstr>UAM Maturity Levels</vt:lpstr>
      <vt:lpstr>Key Players in UAM Ecosystem</vt:lpstr>
      <vt:lpstr>Operational Concept Overview</vt:lpstr>
      <vt:lpstr>Literature Review Highlights</vt:lpstr>
      <vt:lpstr>Highlights from Literature Review</vt:lpstr>
      <vt:lpstr>Highlights from Literature Review, cont.</vt:lpstr>
      <vt:lpstr>Method</vt:lpstr>
      <vt:lpstr>Method: Phase I Participants</vt:lpstr>
      <vt:lpstr>Method: CTA Questionnaire and Use Case Scenario Activity</vt:lpstr>
      <vt:lpstr>Method: Airspace Structure</vt:lpstr>
      <vt:lpstr>Method: Corridor Design Vision</vt:lpstr>
      <vt:lpstr>In-flight Incapacitated Pilot Scenario</vt:lpstr>
      <vt:lpstr>In-flight Incapacitated Pilot Scenario: Narrative Highlights</vt:lpstr>
      <vt:lpstr>In-flight Incapacitated Pilot Scenario: Assumptions</vt:lpstr>
      <vt:lpstr>In-flight Incapacitated Pilot Scenario: Research Questions</vt:lpstr>
      <vt:lpstr>Results and Discussion</vt:lpstr>
      <vt:lpstr>Results and Discussion: Limited Pilot Incapacitation Procedures Exist</vt:lpstr>
      <vt:lpstr>Results and Discussion: eVTOL Design and Performance Characteristics</vt:lpstr>
      <vt:lpstr>Results and Discussion: eVTOL Altitude and Urban Environment Challenges</vt:lpstr>
      <vt:lpstr>Results and Discussion: Summary</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Ghatas, Rania W. (LARC-D318)</dc:creator>
  <cp:lastModifiedBy>Ghatas, Rania W. (LARC-D318)</cp:lastModifiedBy>
  <cp:revision>92</cp:revision>
  <dcterms:created xsi:type="dcterms:W3CDTF">2023-02-23T21:23:15Z</dcterms:created>
  <dcterms:modified xsi:type="dcterms:W3CDTF">2023-05-24T17:17:06Z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0x01010035C375DD0444CD44971CFC1BEC652B24</vt:lpwstr>
  </property>
  <property fmtid="{D5CDD505-2E9C-101B-9397-08002B2CF9AE}" pid="3" name="MediaServiceImageTags">
    <vt:lpwstr/>
  </property>
</Properties>
</file>