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8" r:id="rId2"/>
  </p:sldMasterIdLst>
  <p:notesMasterIdLst>
    <p:notesMasterId r:id="rId20"/>
  </p:notesMasterIdLst>
  <p:handoutMasterIdLst>
    <p:handoutMasterId r:id="rId21"/>
  </p:handoutMasterIdLst>
  <p:sldIdLst>
    <p:sldId id="267" r:id="rId3"/>
    <p:sldId id="265" r:id="rId4"/>
    <p:sldId id="256" r:id="rId5"/>
    <p:sldId id="258" r:id="rId6"/>
    <p:sldId id="257" r:id="rId7"/>
    <p:sldId id="268" r:id="rId8"/>
    <p:sldId id="269" r:id="rId9"/>
    <p:sldId id="272" r:id="rId10"/>
    <p:sldId id="273" r:id="rId11"/>
    <p:sldId id="274" r:id="rId12"/>
    <p:sldId id="275" r:id="rId13"/>
    <p:sldId id="276" r:id="rId14"/>
    <p:sldId id="277" r:id="rId15"/>
    <p:sldId id="278" r:id="rId16"/>
    <p:sldId id="271" r:id="rId17"/>
    <p:sldId id="279" r:id="rId18"/>
    <p:sldId id="266"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77851" autoAdjust="0"/>
  </p:normalViewPr>
  <p:slideViewPr>
    <p:cSldViewPr snapToGrid="0" snapToObjects="1">
      <p:cViewPr varScale="1">
        <p:scale>
          <a:sx n="53" d="100"/>
          <a:sy n="53" d="100"/>
        </p:scale>
        <p:origin x="1152" y="24"/>
      </p:cViewPr>
      <p:guideLst/>
    </p:cSldViewPr>
  </p:slideViewPr>
  <p:notesTextViewPr>
    <p:cViewPr>
      <p:scale>
        <a:sx n="1" d="1"/>
        <a:sy n="1" d="1"/>
      </p:scale>
      <p:origin x="0" y="0"/>
    </p:cViewPr>
  </p:notesTextViewPr>
  <p:notesViewPr>
    <p:cSldViewPr snapToGrid="0" snapToObjects="1">
      <p:cViewPr varScale="1">
        <p:scale>
          <a:sx n="97" d="100"/>
          <a:sy n="97" d="100"/>
        </p:scale>
        <p:origin x="3120"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E0EE14A-F268-8249-8C4F-C8D16BEC7D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3F6346E-7029-564D-8C67-749C90A3EB2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FB222E-CA54-5347-9183-74BAB96890C3}" type="datetimeFigureOut">
              <a:rPr lang="en-US" smtClean="0"/>
              <a:t>5/19/2023</a:t>
            </a:fld>
            <a:endParaRPr lang="en-US"/>
          </a:p>
        </p:txBody>
      </p:sp>
      <p:sp>
        <p:nvSpPr>
          <p:cNvPr id="4" name="Footer Placeholder 3">
            <a:extLst>
              <a:ext uri="{FF2B5EF4-FFF2-40B4-BE49-F238E27FC236}">
                <a16:creationId xmlns:a16="http://schemas.microsoft.com/office/drawing/2014/main" id="{E375E85B-CD5B-FB42-8FEB-AEF8D4107A0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E21ED64-0736-5142-A3E5-0E9ACD9E630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5047D3-892A-4E4F-9997-448530783A12}" type="slidenum">
              <a:rPr lang="en-US" smtClean="0"/>
              <a:t>‹#›</a:t>
            </a:fld>
            <a:endParaRPr lang="en-US"/>
          </a:p>
        </p:txBody>
      </p:sp>
    </p:spTree>
    <p:extLst>
      <p:ext uri="{BB962C8B-B14F-4D97-AF65-F5344CB8AC3E}">
        <p14:creationId xmlns:p14="http://schemas.microsoft.com/office/powerpoint/2010/main" val="29037312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642C6E-B839-0B4D-8049-A241AF951AE8}" type="datetimeFigureOut">
              <a:rPr lang="en-US" smtClean="0"/>
              <a:t>5/19/2023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C57C1D-F1A1-7647-A1EC-2790FB44D3F0}" type="slidenum">
              <a:rPr lang="en-US" smtClean="0"/>
              <a:t>‹#›</a:t>
            </a:fld>
            <a:endParaRPr lang="en-US"/>
          </a:p>
        </p:txBody>
      </p:sp>
    </p:spTree>
    <p:extLst>
      <p:ext uri="{BB962C8B-B14F-4D97-AF65-F5344CB8AC3E}">
        <p14:creationId xmlns:p14="http://schemas.microsoft.com/office/powerpoint/2010/main" val="12876182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C57C1D-F1A1-7647-A1EC-2790FB44D3F0}" type="slidenum">
              <a:rPr lang="en-US" smtClean="0"/>
              <a:t>3</a:t>
            </a:fld>
            <a:endParaRPr lang="en-US"/>
          </a:p>
        </p:txBody>
      </p:sp>
    </p:spTree>
    <p:extLst>
      <p:ext uri="{BB962C8B-B14F-4D97-AF65-F5344CB8AC3E}">
        <p14:creationId xmlns:p14="http://schemas.microsoft.com/office/powerpoint/2010/main" val="26933818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C57C1D-F1A1-7647-A1EC-2790FB44D3F0}" type="slidenum">
              <a:rPr lang="en-US" smtClean="0"/>
              <a:t>4</a:t>
            </a:fld>
            <a:endParaRPr lang="en-US"/>
          </a:p>
        </p:txBody>
      </p:sp>
    </p:spTree>
    <p:extLst>
      <p:ext uri="{BB962C8B-B14F-4D97-AF65-F5344CB8AC3E}">
        <p14:creationId xmlns:p14="http://schemas.microsoft.com/office/powerpoint/2010/main" val="1508031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 </a:t>
            </a:r>
          </a:p>
          <a:p>
            <a:pPr marL="171450" indent="-171450">
              <a:buFontTx/>
              <a:buChar char="-"/>
            </a:pPr>
            <a:r>
              <a:rPr lang="en-US"/>
              <a:t>OCI-driven super low CMCE limit</a:t>
            </a:r>
          </a:p>
          <a:p>
            <a:pPr marL="171450" indent="-171450">
              <a:buFontTx/>
              <a:buChar char="-"/>
            </a:pPr>
            <a:r>
              <a:rPr lang="en-US"/>
              <a:t>Probe calibration failure analysis activity</a:t>
            </a:r>
          </a:p>
          <a:p>
            <a:pPr marL="171450" indent="-171450">
              <a:buFontTx/>
              <a:buChar char="-"/>
            </a:pPr>
            <a:endParaRPr lang="en-US"/>
          </a:p>
        </p:txBody>
      </p:sp>
      <p:sp>
        <p:nvSpPr>
          <p:cNvPr id="4" name="Slide Number Placeholder 3"/>
          <p:cNvSpPr>
            <a:spLocks noGrp="1"/>
          </p:cNvSpPr>
          <p:nvPr>
            <p:ph type="sldNum" sz="quarter" idx="5"/>
          </p:nvPr>
        </p:nvSpPr>
        <p:spPr/>
        <p:txBody>
          <a:bodyPr/>
          <a:lstStyle/>
          <a:p>
            <a:fld id="{00ABF31D-FD35-4B6C-80FA-E4CC25B9C548}" type="slidenum">
              <a:rPr lang="en-US" smtClean="0"/>
              <a:t>6</a:t>
            </a:fld>
            <a:endParaRPr lang="en-US"/>
          </a:p>
        </p:txBody>
      </p:sp>
    </p:spTree>
    <p:extLst>
      <p:ext uri="{BB962C8B-B14F-4D97-AF65-F5344CB8AC3E}">
        <p14:creationId xmlns:p14="http://schemas.microsoft.com/office/powerpoint/2010/main" val="13253969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 </a:t>
            </a:r>
          </a:p>
          <a:p>
            <a:pPr marL="171450" indent="-171450">
              <a:buFontTx/>
              <a:buChar char="-"/>
            </a:pPr>
            <a:r>
              <a:rPr lang="en-US"/>
              <a:t>Do I know why our TAM is extra sensitive? I do not. </a:t>
            </a:r>
          </a:p>
          <a:p>
            <a:pPr marL="171450" indent="-171450">
              <a:buFontTx/>
              <a:buChar char="-"/>
            </a:pPr>
            <a:r>
              <a:rPr lang="en-US"/>
              <a:t>Magnetic moment requirements</a:t>
            </a:r>
          </a:p>
          <a:p>
            <a:pPr marL="171450" indent="-171450">
              <a:buFontTx/>
              <a:buChar char="-"/>
            </a:pPr>
            <a:r>
              <a:rPr lang="en-US"/>
              <a:t>Consider mentioning the valuableness of the magnetometers we got from Applied Physics Systems </a:t>
            </a:r>
          </a:p>
        </p:txBody>
      </p:sp>
      <p:sp>
        <p:nvSpPr>
          <p:cNvPr id="4" name="Slide Number Placeholder 3"/>
          <p:cNvSpPr>
            <a:spLocks noGrp="1"/>
          </p:cNvSpPr>
          <p:nvPr>
            <p:ph type="sldNum" sz="quarter" idx="5"/>
          </p:nvPr>
        </p:nvSpPr>
        <p:spPr/>
        <p:txBody>
          <a:bodyPr/>
          <a:lstStyle/>
          <a:p>
            <a:fld id="{00ABF31D-FD35-4B6C-80FA-E4CC25B9C548}" type="slidenum">
              <a:rPr lang="en-US" smtClean="0"/>
              <a:t>7</a:t>
            </a:fld>
            <a:endParaRPr lang="en-US"/>
          </a:p>
        </p:txBody>
      </p:sp>
    </p:spTree>
    <p:extLst>
      <p:ext uri="{BB962C8B-B14F-4D97-AF65-F5344CB8AC3E}">
        <p14:creationId xmlns:p14="http://schemas.microsoft.com/office/powerpoint/2010/main" val="3338392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 </a:t>
            </a:r>
          </a:p>
          <a:p>
            <a:pPr marL="171450" indent="-171450">
              <a:buFontTx/>
              <a:buChar char="-"/>
            </a:pPr>
            <a:r>
              <a:rPr lang="en-US"/>
              <a:t>Look at all these “minor” failures that got waivered (lesson learned: set your limits at what they REALLY ARE) </a:t>
            </a:r>
          </a:p>
          <a:p>
            <a:pPr marL="171450" indent="-171450">
              <a:buFontTx/>
              <a:buChar char="-"/>
            </a:pPr>
            <a:r>
              <a:rPr lang="en-US"/>
              <a:t>What happened with the ICDU? We missed a frequency range chunk at bench level</a:t>
            </a:r>
          </a:p>
          <a:p>
            <a:pPr marL="171450" indent="-171450">
              <a:buFontTx/>
              <a:buChar char="-"/>
            </a:pPr>
            <a:r>
              <a:rPr lang="en-US"/>
              <a:t>The “other problems” with the OCI – a sensitivity that “technically” wasn’t a “requirement” </a:t>
            </a:r>
          </a:p>
          <a:p>
            <a:pPr marL="171450" indent="-171450">
              <a:buFontTx/>
              <a:buChar char="-"/>
            </a:pPr>
            <a:r>
              <a:rPr lang="en-US"/>
              <a:t>Adventures in signal integrity with the RWA</a:t>
            </a:r>
          </a:p>
        </p:txBody>
      </p:sp>
      <p:sp>
        <p:nvSpPr>
          <p:cNvPr id="4" name="Slide Number Placeholder 3"/>
          <p:cNvSpPr>
            <a:spLocks noGrp="1"/>
          </p:cNvSpPr>
          <p:nvPr>
            <p:ph type="sldNum" sz="quarter" idx="5"/>
          </p:nvPr>
        </p:nvSpPr>
        <p:spPr/>
        <p:txBody>
          <a:bodyPr/>
          <a:lstStyle/>
          <a:p>
            <a:fld id="{18C57C1D-F1A1-7647-A1EC-2790FB44D3F0}" type="slidenum">
              <a:rPr lang="en-US" smtClean="0"/>
              <a:t>8</a:t>
            </a:fld>
            <a:endParaRPr lang="en-US"/>
          </a:p>
        </p:txBody>
      </p:sp>
    </p:spTree>
    <p:extLst>
      <p:ext uri="{BB962C8B-B14F-4D97-AF65-F5344CB8AC3E}">
        <p14:creationId xmlns:p14="http://schemas.microsoft.com/office/powerpoint/2010/main" val="1361792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 </a:t>
            </a:r>
          </a:p>
          <a:p>
            <a:pPr marL="171450" indent="-171450">
              <a:buFontTx/>
              <a:buChar char="-"/>
            </a:pPr>
            <a:r>
              <a:rPr lang="en-US"/>
              <a:t>“Saves money, and time, which is money” </a:t>
            </a:r>
          </a:p>
          <a:p>
            <a:pPr marL="171450" indent="-171450">
              <a:buFontTx/>
              <a:buChar char="-"/>
            </a:pPr>
            <a:r>
              <a:rPr lang="en-US"/>
              <a:t>Official chamber testing of the pictured subsystem was over a year later! By then it would have been too late! </a:t>
            </a:r>
          </a:p>
          <a:p>
            <a:pPr marL="171450" indent="-171450">
              <a:buFontTx/>
              <a:buChar char="-"/>
            </a:pPr>
            <a:endParaRPr lang="en-US"/>
          </a:p>
        </p:txBody>
      </p:sp>
      <p:sp>
        <p:nvSpPr>
          <p:cNvPr id="4" name="Slide Number Placeholder 3"/>
          <p:cNvSpPr>
            <a:spLocks noGrp="1"/>
          </p:cNvSpPr>
          <p:nvPr>
            <p:ph type="sldNum" sz="quarter" idx="5"/>
          </p:nvPr>
        </p:nvSpPr>
        <p:spPr/>
        <p:txBody>
          <a:bodyPr/>
          <a:lstStyle/>
          <a:p>
            <a:fld id="{00ABF31D-FD35-4B6C-80FA-E4CC25B9C548}" type="slidenum">
              <a:rPr lang="en-US" smtClean="0"/>
              <a:t>9</a:t>
            </a:fld>
            <a:endParaRPr lang="en-US"/>
          </a:p>
        </p:txBody>
      </p:sp>
    </p:spTree>
    <p:extLst>
      <p:ext uri="{BB962C8B-B14F-4D97-AF65-F5344CB8AC3E}">
        <p14:creationId xmlns:p14="http://schemas.microsoft.com/office/powerpoint/2010/main" val="18521977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 </a:t>
            </a:r>
          </a:p>
          <a:p>
            <a:pPr marL="171450" indent="-171450">
              <a:buFontTx/>
              <a:buChar char="-"/>
            </a:pPr>
            <a:r>
              <a:rPr lang="en-US"/>
              <a:t>Hopefully, to an audience of EMC engineers, the badness of this is obvious </a:t>
            </a:r>
          </a:p>
          <a:p>
            <a:pPr marL="171450" indent="-171450">
              <a:buFontTx/>
              <a:buChar char="-"/>
            </a:pPr>
            <a:r>
              <a:rPr lang="en-US"/>
              <a:t>But really the lesson to be learned is that the TVAC guys don’t know or care about this! You can’t assume they do! </a:t>
            </a:r>
          </a:p>
        </p:txBody>
      </p:sp>
      <p:sp>
        <p:nvSpPr>
          <p:cNvPr id="4" name="Slide Number Placeholder 3"/>
          <p:cNvSpPr>
            <a:spLocks noGrp="1"/>
          </p:cNvSpPr>
          <p:nvPr>
            <p:ph type="sldNum" sz="quarter" idx="5"/>
          </p:nvPr>
        </p:nvSpPr>
        <p:spPr/>
        <p:txBody>
          <a:bodyPr/>
          <a:lstStyle/>
          <a:p>
            <a:fld id="{00ABF31D-FD35-4B6C-80FA-E4CC25B9C548}" type="slidenum">
              <a:rPr lang="en-US" smtClean="0"/>
              <a:t>10</a:t>
            </a:fld>
            <a:endParaRPr lang="en-US"/>
          </a:p>
        </p:txBody>
      </p:sp>
    </p:spTree>
    <p:extLst>
      <p:ext uri="{BB962C8B-B14F-4D97-AF65-F5344CB8AC3E}">
        <p14:creationId xmlns:p14="http://schemas.microsoft.com/office/powerpoint/2010/main" val="27333940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 </a:t>
            </a:r>
          </a:p>
          <a:p>
            <a:pPr marL="171450" indent="-171450">
              <a:buFontTx/>
              <a:buChar char="-"/>
            </a:pPr>
            <a:r>
              <a:rPr lang="en-US"/>
              <a:t>Related note about the RWA3’s weird behavior that got checked out on a scope even though it was technically passing </a:t>
            </a:r>
          </a:p>
          <a:p>
            <a:pPr marL="171450" indent="-171450">
              <a:buFontTx/>
              <a:buChar char="-"/>
            </a:pPr>
            <a:r>
              <a:rPr lang="en-US"/>
              <a:t>Just how sensitive was that thing before we fixed it? 50 dBuA of CS114 at the key frequency and they were out of tolerance! </a:t>
            </a:r>
          </a:p>
          <a:p>
            <a:pPr marL="171450" indent="-171450">
              <a:buFontTx/>
              <a:buChar char="-"/>
            </a:pPr>
            <a:endParaRPr lang="en-US"/>
          </a:p>
        </p:txBody>
      </p:sp>
      <p:sp>
        <p:nvSpPr>
          <p:cNvPr id="4" name="Slide Number Placeholder 3"/>
          <p:cNvSpPr>
            <a:spLocks noGrp="1"/>
          </p:cNvSpPr>
          <p:nvPr>
            <p:ph type="sldNum" sz="quarter" idx="5"/>
          </p:nvPr>
        </p:nvSpPr>
        <p:spPr/>
        <p:txBody>
          <a:bodyPr/>
          <a:lstStyle/>
          <a:p>
            <a:fld id="{18C57C1D-F1A1-7647-A1EC-2790FB44D3F0}" type="slidenum">
              <a:rPr lang="en-US" smtClean="0"/>
              <a:t>11</a:t>
            </a:fld>
            <a:endParaRPr lang="en-US"/>
          </a:p>
        </p:txBody>
      </p:sp>
    </p:spTree>
    <p:extLst>
      <p:ext uri="{BB962C8B-B14F-4D97-AF65-F5344CB8AC3E}">
        <p14:creationId xmlns:p14="http://schemas.microsoft.com/office/powerpoint/2010/main" val="21542838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 </a:t>
            </a:r>
          </a:p>
          <a:p>
            <a:pPr marL="171450" indent="-171450">
              <a:buFontTx/>
              <a:buChar char="-"/>
            </a:pPr>
            <a:r>
              <a:rPr lang="en-US"/>
              <a:t>Explain why I needed a USB connector through the wall (for the mag GSE)</a:t>
            </a:r>
          </a:p>
          <a:p>
            <a:pPr marL="171450" indent="-171450">
              <a:buFontTx/>
              <a:buChar char="-"/>
            </a:pPr>
            <a:r>
              <a:rPr lang="en-US"/>
              <a:t>Funny story about how I had an extender cable handy via organizational magic </a:t>
            </a:r>
          </a:p>
          <a:p>
            <a:pPr marL="171450" indent="-171450">
              <a:buFontTx/>
              <a:buChar char="-"/>
            </a:pPr>
            <a:r>
              <a:rPr lang="en-US"/>
              <a:t>Mention the crawling under the observatory and then finding out it’s still not long enough bc that’s also very funny</a:t>
            </a:r>
          </a:p>
          <a:p>
            <a:pPr marL="171450" indent="-171450">
              <a:buFontTx/>
              <a:buChar char="-"/>
            </a:pPr>
            <a:endParaRPr lang="en-US"/>
          </a:p>
        </p:txBody>
      </p:sp>
      <p:sp>
        <p:nvSpPr>
          <p:cNvPr id="4" name="Slide Number Placeholder 3"/>
          <p:cNvSpPr>
            <a:spLocks noGrp="1"/>
          </p:cNvSpPr>
          <p:nvPr>
            <p:ph type="sldNum" sz="quarter" idx="5"/>
          </p:nvPr>
        </p:nvSpPr>
        <p:spPr/>
        <p:txBody>
          <a:bodyPr/>
          <a:lstStyle/>
          <a:p>
            <a:fld id="{00ABF31D-FD35-4B6C-80FA-E4CC25B9C548}" type="slidenum">
              <a:rPr lang="en-US" smtClean="0"/>
              <a:t>12</a:t>
            </a:fld>
            <a:endParaRPr lang="en-US"/>
          </a:p>
        </p:txBody>
      </p:sp>
    </p:spTree>
    <p:extLst>
      <p:ext uri="{BB962C8B-B14F-4D97-AF65-F5344CB8AC3E}">
        <p14:creationId xmlns:p14="http://schemas.microsoft.com/office/powerpoint/2010/main" val="7920013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 </a:t>
            </a:r>
          </a:p>
          <a:p>
            <a:pPr marL="171450" indent="-171450">
              <a:buFontTx/>
              <a:buChar char="-"/>
            </a:pPr>
            <a:r>
              <a:rPr lang="en-US"/>
              <a:t>We had to open up the panel after what was supposed to be the last time to make this fix</a:t>
            </a:r>
          </a:p>
          <a:p>
            <a:pPr marL="171450" indent="-171450">
              <a:buFontTx/>
              <a:buChar char="-"/>
            </a:pPr>
            <a:r>
              <a:rPr lang="en-US"/>
              <a:t>This was the absolute last direction we expected to see a problem from</a:t>
            </a:r>
          </a:p>
          <a:p>
            <a:pPr marL="171450" indent="-171450">
              <a:buFontTx/>
              <a:buChar char="-"/>
            </a:pPr>
            <a:r>
              <a:rPr lang="en-US"/>
              <a:t>Shoutout to McCloskey who was the hero of this activity</a:t>
            </a:r>
          </a:p>
          <a:p>
            <a:pPr marL="171450" indent="-171450">
              <a:buFontTx/>
              <a:buChar char="-"/>
            </a:pPr>
            <a:r>
              <a:rPr lang="en-US"/>
              <a:t>We did get a substantial performance improvement on terminating the shield as close as we were allowed to get it</a:t>
            </a:r>
          </a:p>
          <a:p>
            <a:pPr marL="171450" indent="-171450">
              <a:buFontTx/>
              <a:buChar char="-"/>
            </a:pPr>
            <a:r>
              <a:rPr lang="en-US"/>
              <a:t>Another shoutout to our beloved clamp-on current injection probes, which were a huge help here </a:t>
            </a:r>
          </a:p>
        </p:txBody>
      </p:sp>
      <p:sp>
        <p:nvSpPr>
          <p:cNvPr id="4" name="Slide Number Placeholder 3"/>
          <p:cNvSpPr>
            <a:spLocks noGrp="1"/>
          </p:cNvSpPr>
          <p:nvPr>
            <p:ph type="sldNum" sz="quarter" idx="5"/>
          </p:nvPr>
        </p:nvSpPr>
        <p:spPr/>
        <p:txBody>
          <a:bodyPr/>
          <a:lstStyle/>
          <a:p>
            <a:fld id="{00ABF31D-FD35-4B6C-80FA-E4CC25B9C548}" type="slidenum">
              <a:rPr lang="en-US" smtClean="0"/>
              <a:t>13</a:t>
            </a:fld>
            <a:endParaRPr lang="en-US"/>
          </a:p>
        </p:txBody>
      </p:sp>
    </p:spTree>
    <p:extLst>
      <p:ext uri="{BB962C8B-B14F-4D97-AF65-F5344CB8AC3E}">
        <p14:creationId xmlns:p14="http://schemas.microsoft.com/office/powerpoint/2010/main" val="2922416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 </a:t>
            </a:r>
          </a:p>
          <a:p>
            <a:pPr marL="171450" indent="-171450">
              <a:buFontTx/>
              <a:buChar char="-"/>
            </a:pPr>
            <a:r>
              <a:rPr lang="en-US"/>
              <a:t>Brief summary of self-compat and mag screening: so you turn on each component individually, and then you take some data, and you exercise it, and you take more data, and then you go to the next one. </a:t>
            </a:r>
          </a:p>
          <a:p>
            <a:pPr marL="171450" indent="-171450">
              <a:buFontTx/>
              <a:buChar char="-"/>
            </a:pPr>
            <a:r>
              <a:rPr lang="en-US"/>
              <a:t>Why were you there the entire time yourself, Jen? Well, you see, the guy who would normally have been taking shifts on this with me had a family emergency and was out all week, and obviously that’s more important, so I drank some coffee and collected some OT hours, I’m still young enough to do that for a few years more (pause for laughter,) </a:t>
            </a:r>
          </a:p>
        </p:txBody>
      </p:sp>
      <p:sp>
        <p:nvSpPr>
          <p:cNvPr id="4" name="Slide Number Placeholder 3"/>
          <p:cNvSpPr>
            <a:spLocks noGrp="1"/>
          </p:cNvSpPr>
          <p:nvPr>
            <p:ph type="sldNum" sz="quarter" idx="5"/>
          </p:nvPr>
        </p:nvSpPr>
        <p:spPr/>
        <p:txBody>
          <a:bodyPr/>
          <a:lstStyle/>
          <a:p>
            <a:fld id="{00ABF31D-FD35-4B6C-80FA-E4CC25B9C548}" type="slidenum">
              <a:rPr lang="en-US" smtClean="0"/>
              <a:t>14</a:t>
            </a:fld>
            <a:endParaRPr lang="en-US"/>
          </a:p>
        </p:txBody>
      </p:sp>
    </p:spTree>
    <p:extLst>
      <p:ext uri="{BB962C8B-B14F-4D97-AF65-F5344CB8AC3E}">
        <p14:creationId xmlns:p14="http://schemas.microsoft.com/office/powerpoint/2010/main" val="8752947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Talking points:</a:t>
            </a:r>
          </a:p>
          <a:p>
            <a:pPr marL="171450" indent="-171450">
              <a:buFontTx/>
              <a:buChar char="-"/>
            </a:pPr>
            <a:r>
              <a:rPr lang="en-US"/>
              <a:t>They originally wanted us to do a complete run of RE/RS in mission and launch mode in multiple antenna positions</a:t>
            </a:r>
          </a:p>
          <a:p>
            <a:pPr marL="171450" indent="-171450">
              <a:buFontTx/>
              <a:buChar char="-"/>
            </a:pPr>
            <a:r>
              <a:rPr lang="en-US"/>
              <a:t>This would have taken weeks </a:t>
            </a:r>
          </a:p>
          <a:p>
            <a:pPr marL="171450" indent="-171450">
              <a:buFontTx/>
              <a:buChar char="-"/>
            </a:pPr>
            <a:r>
              <a:rPr lang="en-US"/>
              <a:t>We didn’t actually have any launch site notches to test to! SpaceX just specified a flat level</a:t>
            </a:r>
          </a:p>
        </p:txBody>
      </p:sp>
      <p:sp>
        <p:nvSpPr>
          <p:cNvPr id="4" name="Slide Number Placeholder 3"/>
          <p:cNvSpPr>
            <a:spLocks noGrp="1"/>
          </p:cNvSpPr>
          <p:nvPr>
            <p:ph type="sldNum" sz="quarter" idx="5"/>
          </p:nvPr>
        </p:nvSpPr>
        <p:spPr/>
        <p:txBody>
          <a:bodyPr/>
          <a:lstStyle/>
          <a:p>
            <a:fld id="{00ABF31D-FD35-4B6C-80FA-E4CC25B9C548}" type="slidenum">
              <a:rPr lang="en-US" smtClean="0"/>
              <a:t>15</a:t>
            </a:fld>
            <a:endParaRPr lang="en-US"/>
          </a:p>
        </p:txBody>
      </p:sp>
    </p:spTree>
    <p:extLst>
      <p:ext uri="{BB962C8B-B14F-4D97-AF65-F5344CB8AC3E}">
        <p14:creationId xmlns:p14="http://schemas.microsoft.com/office/powerpoint/2010/main" val="3514910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0ABF31D-FD35-4B6C-80FA-E4CC25B9C548}" type="slidenum">
              <a:rPr lang="en-US" smtClean="0"/>
              <a:t>16</a:t>
            </a:fld>
            <a:endParaRPr lang="en-US"/>
          </a:p>
        </p:txBody>
      </p:sp>
    </p:spTree>
    <p:extLst>
      <p:ext uri="{BB962C8B-B14F-4D97-AF65-F5344CB8AC3E}">
        <p14:creationId xmlns:p14="http://schemas.microsoft.com/office/powerpoint/2010/main" val="26397746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0D7CF-8E7E-AE4B-9067-5BA311158BD5}"/>
              </a:ext>
            </a:extLst>
          </p:cNvPr>
          <p:cNvSpPr>
            <a:spLocks noGrp="1"/>
          </p:cNvSpPr>
          <p:nvPr>
            <p:ph type="ctrTitle"/>
          </p:nvPr>
        </p:nvSpPr>
        <p:spPr>
          <a:xfrm>
            <a:off x="1524000" y="1264597"/>
            <a:ext cx="9144000" cy="218779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AC06C2-C2FD-4041-9360-4BA8482B88BD}"/>
              </a:ext>
            </a:extLst>
          </p:cNvPr>
          <p:cNvSpPr>
            <a:spLocks noGrp="1"/>
          </p:cNvSpPr>
          <p:nvPr>
            <p:ph type="subTitle" idx="1"/>
          </p:nvPr>
        </p:nvSpPr>
        <p:spPr>
          <a:xfrm>
            <a:off x="1524000" y="3655675"/>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Slide Number Placeholder 5">
            <a:extLst>
              <a:ext uri="{FF2B5EF4-FFF2-40B4-BE49-F238E27FC236}">
                <a16:creationId xmlns:a16="http://schemas.microsoft.com/office/drawing/2014/main" id="{15937ACE-5451-4E16-4F79-E09990D2CEE1}"/>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1887900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031A4-28F7-3B45-80B6-924A1D9C0A7F}"/>
              </a:ext>
            </a:extLst>
          </p:cNvPr>
          <p:cNvSpPr>
            <a:spLocks noGrp="1"/>
          </p:cNvSpPr>
          <p:nvPr>
            <p:ph type="title"/>
          </p:nvPr>
        </p:nvSpPr>
        <p:spPr>
          <a:xfrm>
            <a:off x="838200" y="748190"/>
            <a:ext cx="10515600" cy="99411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D006669D-9ECF-A14C-B9D4-5FC812D8AF7C}"/>
              </a:ext>
            </a:extLst>
          </p:cNvPr>
          <p:cNvSpPr>
            <a:spLocks noGrp="1"/>
          </p:cNvSpPr>
          <p:nvPr>
            <p:ph idx="1"/>
          </p:nvPr>
        </p:nvSpPr>
        <p:spPr>
          <a:xfrm>
            <a:off x="838200" y="1742303"/>
            <a:ext cx="10515600" cy="39280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1BA060AF-80A7-621B-7A4E-8D457842AE47}"/>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6027828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B7B0F-9B7D-5043-8C9B-DF1CC9430590}"/>
              </a:ext>
            </a:extLst>
          </p:cNvPr>
          <p:cNvSpPr>
            <a:spLocks noGrp="1"/>
          </p:cNvSpPr>
          <p:nvPr>
            <p:ph type="title"/>
          </p:nvPr>
        </p:nvSpPr>
        <p:spPr>
          <a:xfrm>
            <a:off x="831850" y="793834"/>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693CFEF-B7B5-994B-A177-A79388DC34E6}"/>
              </a:ext>
            </a:extLst>
          </p:cNvPr>
          <p:cNvSpPr>
            <a:spLocks noGrp="1"/>
          </p:cNvSpPr>
          <p:nvPr>
            <p:ph type="body" idx="1"/>
          </p:nvPr>
        </p:nvSpPr>
        <p:spPr>
          <a:xfrm>
            <a:off x="831850" y="3834199"/>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
        <p:nvSpPr>
          <p:cNvPr id="4" name="Slide Number Placeholder 5">
            <a:extLst>
              <a:ext uri="{FF2B5EF4-FFF2-40B4-BE49-F238E27FC236}">
                <a16:creationId xmlns:a16="http://schemas.microsoft.com/office/drawing/2014/main" id="{0B4A7E5D-3727-C743-C88E-F07E85AA9F00}"/>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1146860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9A40B-F2DA-FB40-A9D5-6D48C01C4891}"/>
              </a:ext>
            </a:extLst>
          </p:cNvPr>
          <p:cNvSpPr>
            <a:spLocks noGrp="1"/>
          </p:cNvSpPr>
          <p:nvPr>
            <p:ph type="title"/>
          </p:nvPr>
        </p:nvSpPr>
        <p:spPr>
          <a:xfrm>
            <a:off x="838200" y="717518"/>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3038E78E-472F-954E-8929-9E80E8B226E7}"/>
              </a:ext>
            </a:extLst>
          </p:cNvPr>
          <p:cNvSpPr>
            <a:spLocks noGrp="1"/>
          </p:cNvSpPr>
          <p:nvPr>
            <p:ph sz="half" idx="1"/>
          </p:nvPr>
        </p:nvSpPr>
        <p:spPr>
          <a:xfrm>
            <a:off x="838200" y="1773415"/>
            <a:ext cx="5181600" cy="349554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20EF672-8850-AD49-887C-5DF20106EE70}"/>
              </a:ext>
            </a:extLst>
          </p:cNvPr>
          <p:cNvSpPr>
            <a:spLocks noGrp="1"/>
          </p:cNvSpPr>
          <p:nvPr>
            <p:ph sz="half" idx="2"/>
          </p:nvPr>
        </p:nvSpPr>
        <p:spPr>
          <a:xfrm>
            <a:off x="6172200" y="1773415"/>
            <a:ext cx="5181600" cy="349554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E7228E3B-5E10-3DD7-5C7E-2410D2A30E3A}"/>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2430321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D43DB-40D6-564D-8D75-43E4C7E97227}"/>
              </a:ext>
            </a:extLst>
          </p:cNvPr>
          <p:cNvSpPr>
            <a:spLocks noGrp="1"/>
          </p:cNvSpPr>
          <p:nvPr>
            <p:ph type="title"/>
          </p:nvPr>
        </p:nvSpPr>
        <p:spPr>
          <a:xfrm>
            <a:off x="839788" y="469101"/>
            <a:ext cx="10515600" cy="1325563"/>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D52B1AE3-D487-864D-8B53-034E2F6E5DE3}"/>
              </a:ext>
            </a:extLst>
          </p:cNvPr>
          <p:cNvSpPr>
            <a:spLocks noGrp="1"/>
          </p:cNvSpPr>
          <p:nvPr>
            <p:ph type="body" idx="1"/>
          </p:nvPr>
        </p:nvSpPr>
        <p:spPr>
          <a:xfrm>
            <a:off x="839788" y="1951180"/>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DF4EEDE6-B6DA-214B-AD11-9B0F343F151C}"/>
              </a:ext>
            </a:extLst>
          </p:cNvPr>
          <p:cNvSpPr>
            <a:spLocks noGrp="1"/>
          </p:cNvSpPr>
          <p:nvPr>
            <p:ph sz="half" idx="2"/>
          </p:nvPr>
        </p:nvSpPr>
        <p:spPr>
          <a:xfrm>
            <a:off x="839788" y="2775092"/>
            <a:ext cx="5157787" cy="254883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6152C42-85E1-1741-AABD-22A4BDA564F7}"/>
              </a:ext>
            </a:extLst>
          </p:cNvPr>
          <p:cNvSpPr>
            <a:spLocks noGrp="1"/>
          </p:cNvSpPr>
          <p:nvPr>
            <p:ph type="body" sz="quarter" idx="3"/>
          </p:nvPr>
        </p:nvSpPr>
        <p:spPr>
          <a:xfrm>
            <a:off x="6172200" y="1951180"/>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6B2BDD3-FA11-BD4C-BF3A-9F0EAFF3B92D}"/>
              </a:ext>
            </a:extLst>
          </p:cNvPr>
          <p:cNvSpPr>
            <a:spLocks noGrp="1"/>
          </p:cNvSpPr>
          <p:nvPr>
            <p:ph sz="quarter" idx="4"/>
          </p:nvPr>
        </p:nvSpPr>
        <p:spPr>
          <a:xfrm>
            <a:off x="6172200" y="2775092"/>
            <a:ext cx="5183188" cy="254883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5CDDF3BF-FFE5-58F0-4885-4903FDF5C1C9}"/>
              </a:ext>
            </a:extLst>
          </p:cNvPr>
          <p:cNvSpPr>
            <a:spLocks noGrp="1"/>
          </p:cNvSpPr>
          <p:nvPr>
            <p:ph type="sldNum" sz="quarter" idx="10"/>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20330286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70CE3-20DD-A34E-B8CA-4A450C4953E1}"/>
              </a:ext>
            </a:extLst>
          </p:cNvPr>
          <p:cNvSpPr>
            <a:spLocks noGrp="1"/>
          </p:cNvSpPr>
          <p:nvPr>
            <p:ph type="title"/>
          </p:nvPr>
        </p:nvSpPr>
        <p:spPr>
          <a:xfrm>
            <a:off x="838200" y="612264"/>
            <a:ext cx="10515600" cy="1325563"/>
          </a:xfrm>
        </p:spPr>
        <p:txBody>
          <a:bodyPr/>
          <a:lstStyle/>
          <a:p>
            <a:r>
              <a:rPr lang="en-US"/>
              <a:t>Click to edit Master title style</a:t>
            </a:r>
          </a:p>
        </p:txBody>
      </p:sp>
      <p:sp>
        <p:nvSpPr>
          <p:cNvPr id="3" name="Slide Number Placeholder 5">
            <a:extLst>
              <a:ext uri="{FF2B5EF4-FFF2-40B4-BE49-F238E27FC236}">
                <a16:creationId xmlns:a16="http://schemas.microsoft.com/office/drawing/2014/main" id="{DA753576-1D6B-A8EE-C155-3FCEDF827479}"/>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3162547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9C14DF4B-A9F9-383B-C2AC-53D375543A5B}"/>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17504010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C92D2-7BF6-9E45-BAC6-BCE1BDF33A9B}"/>
              </a:ext>
            </a:extLst>
          </p:cNvPr>
          <p:cNvSpPr>
            <a:spLocks noGrp="1"/>
          </p:cNvSpPr>
          <p:nvPr>
            <p:ph type="title"/>
          </p:nvPr>
        </p:nvSpPr>
        <p:spPr>
          <a:xfrm>
            <a:off x="839788" y="611692"/>
            <a:ext cx="3932237" cy="1600200"/>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6B5C4D8C-F542-B547-9E2A-BA23C057DC9A}"/>
              </a:ext>
            </a:extLst>
          </p:cNvPr>
          <p:cNvSpPr>
            <a:spLocks noGrp="1"/>
          </p:cNvSpPr>
          <p:nvPr>
            <p:ph idx="1"/>
          </p:nvPr>
        </p:nvSpPr>
        <p:spPr>
          <a:xfrm>
            <a:off x="5183188" y="585862"/>
            <a:ext cx="6172200" cy="47193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021DAC4-EA7F-FA4B-B8F2-D13DEFFA6C40}"/>
              </a:ext>
            </a:extLst>
          </p:cNvPr>
          <p:cNvSpPr>
            <a:spLocks noGrp="1"/>
          </p:cNvSpPr>
          <p:nvPr>
            <p:ph type="body" sz="half" idx="2"/>
          </p:nvPr>
        </p:nvSpPr>
        <p:spPr>
          <a:xfrm>
            <a:off x="839788" y="2211893"/>
            <a:ext cx="3932237" cy="309332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Slide Number Placeholder 5">
            <a:extLst>
              <a:ext uri="{FF2B5EF4-FFF2-40B4-BE49-F238E27FC236}">
                <a16:creationId xmlns:a16="http://schemas.microsoft.com/office/drawing/2014/main" id="{4DE2586C-F9FF-C65B-0DC3-BA6E4AF0FC30}"/>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882419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A4694-B96E-F848-9CAC-47C014177376}"/>
              </a:ext>
            </a:extLst>
          </p:cNvPr>
          <p:cNvSpPr>
            <a:spLocks noGrp="1"/>
          </p:cNvSpPr>
          <p:nvPr>
            <p:ph type="title"/>
          </p:nvPr>
        </p:nvSpPr>
        <p:spPr>
          <a:xfrm>
            <a:off x="839788" y="622950"/>
            <a:ext cx="3932237" cy="1626031"/>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6D3B7691-27F4-1B40-9805-4E2B0647A304}"/>
              </a:ext>
            </a:extLst>
          </p:cNvPr>
          <p:cNvSpPr>
            <a:spLocks noGrp="1"/>
          </p:cNvSpPr>
          <p:nvPr>
            <p:ph type="pic" idx="1"/>
          </p:nvPr>
        </p:nvSpPr>
        <p:spPr>
          <a:xfrm>
            <a:off x="5183188" y="622950"/>
            <a:ext cx="6172200" cy="468226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443E95-1E74-B44A-B739-545E4EBD778D}"/>
              </a:ext>
            </a:extLst>
          </p:cNvPr>
          <p:cNvSpPr>
            <a:spLocks noGrp="1"/>
          </p:cNvSpPr>
          <p:nvPr>
            <p:ph type="body" sz="half" idx="2"/>
          </p:nvPr>
        </p:nvSpPr>
        <p:spPr>
          <a:xfrm>
            <a:off x="839788" y="2248981"/>
            <a:ext cx="3932237" cy="305623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Slide Number Placeholder 5">
            <a:extLst>
              <a:ext uri="{FF2B5EF4-FFF2-40B4-BE49-F238E27FC236}">
                <a16:creationId xmlns:a16="http://schemas.microsoft.com/office/drawing/2014/main" id="{E9AAF19D-1EFC-D3A9-A0D1-30075E792A3E}"/>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4135954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322F7-D833-465D-ABCA-D742F1CB64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7DDF4A-01EA-4C2D-BB2C-7A832B439F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23D6064-A9B8-4055-AC1A-2E2FC900DE2D}"/>
              </a:ext>
            </a:extLst>
          </p:cNvPr>
          <p:cNvSpPr>
            <a:spLocks noGrp="1"/>
          </p:cNvSpPr>
          <p:nvPr>
            <p:ph type="dt" sz="half" idx="10"/>
          </p:nvPr>
        </p:nvSpPr>
        <p:spPr/>
        <p:txBody>
          <a:bodyPr/>
          <a:lstStyle/>
          <a:p>
            <a:fld id="{78101435-7F25-4A8F-B218-0DE19B5C1AB5}" type="datetimeFigureOut">
              <a:rPr lang="en-US" smtClean="0"/>
              <a:t>5/19/2023</a:t>
            </a:fld>
            <a:endParaRPr lang="en-US"/>
          </a:p>
        </p:txBody>
      </p:sp>
      <p:sp>
        <p:nvSpPr>
          <p:cNvPr id="5" name="Footer Placeholder 4">
            <a:extLst>
              <a:ext uri="{FF2B5EF4-FFF2-40B4-BE49-F238E27FC236}">
                <a16:creationId xmlns:a16="http://schemas.microsoft.com/office/drawing/2014/main" id="{F8B97626-AFD9-481E-986E-75B83231877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1141A7-5373-45D0-A25F-BDAD6F7AE07C}"/>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1942880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3C49A-0491-4328-BA04-82833699DB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3CAA15-975E-441C-A401-8C14A440A57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74FB9D-CEEA-4234-8735-600EE7B9FA3A}"/>
              </a:ext>
            </a:extLst>
          </p:cNvPr>
          <p:cNvSpPr>
            <a:spLocks noGrp="1"/>
          </p:cNvSpPr>
          <p:nvPr>
            <p:ph type="dt" sz="half" idx="10"/>
          </p:nvPr>
        </p:nvSpPr>
        <p:spPr/>
        <p:txBody>
          <a:bodyPr/>
          <a:lstStyle/>
          <a:p>
            <a:fld id="{78101435-7F25-4A8F-B218-0DE19B5C1AB5}" type="datetimeFigureOut">
              <a:rPr lang="en-US" smtClean="0"/>
              <a:t>5/19/2023</a:t>
            </a:fld>
            <a:endParaRPr lang="en-US"/>
          </a:p>
        </p:txBody>
      </p:sp>
      <p:sp>
        <p:nvSpPr>
          <p:cNvPr id="5" name="Footer Placeholder 4">
            <a:extLst>
              <a:ext uri="{FF2B5EF4-FFF2-40B4-BE49-F238E27FC236}">
                <a16:creationId xmlns:a16="http://schemas.microsoft.com/office/drawing/2014/main" id="{9138AC23-6B28-48C0-B579-0A92281CBE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DC2235-8988-4C3B-938A-9B711E83A9C3}"/>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32369911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9AD35-04EC-4CA5-B17F-CBAE44A51B9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5F34232-216E-4602-BD20-93EEECBEBB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301B1F-E891-4E82-B2CB-4F0DCAF3AC5F}"/>
              </a:ext>
            </a:extLst>
          </p:cNvPr>
          <p:cNvSpPr>
            <a:spLocks noGrp="1"/>
          </p:cNvSpPr>
          <p:nvPr>
            <p:ph type="dt" sz="half" idx="10"/>
          </p:nvPr>
        </p:nvSpPr>
        <p:spPr/>
        <p:txBody>
          <a:bodyPr/>
          <a:lstStyle/>
          <a:p>
            <a:fld id="{78101435-7F25-4A8F-B218-0DE19B5C1AB5}" type="datetimeFigureOut">
              <a:rPr lang="en-US" smtClean="0"/>
              <a:t>5/19/2023</a:t>
            </a:fld>
            <a:endParaRPr lang="en-US"/>
          </a:p>
        </p:txBody>
      </p:sp>
      <p:sp>
        <p:nvSpPr>
          <p:cNvPr id="5" name="Footer Placeholder 4">
            <a:extLst>
              <a:ext uri="{FF2B5EF4-FFF2-40B4-BE49-F238E27FC236}">
                <a16:creationId xmlns:a16="http://schemas.microsoft.com/office/drawing/2014/main" id="{F140F76F-CA0A-4070-BCB0-3CA5C36711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F6EE2F-B4F4-4681-950D-FDCCFA0BBC55}"/>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929238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003BA-CD4A-4B39-87BB-11952AFF62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A2F5D4-C8A4-49B0-B2C8-D0A9C55714B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0F67340-8D34-4411-A1EC-97CBC2ACE3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0391257-AB3A-4254-B5B1-06E99FDCFF1A}"/>
              </a:ext>
            </a:extLst>
          </p:cNvPr>
          <p:cNvSpPr>
            <a:spLocks noGrp="1"/>
          </p:cNvSpPr>
          <p:nvPr>
            <p:ph type="dt" sz="half" idx="10"/>
          </p:nvPr>
        </p:nvSpPr>
        <p:spPr/>
        <p:txBody>
          <a:bodyPr/>
          <a:lstStyle/>
          <a:p>
            <a:fld id="{78101435-7F25-4A8F-B218-0DE19B5C1AB5}" type="datetimeFigureOut">
              <a:rPr lang="en-US" smtClean="0"/>
              <a:t>5/19/2023</a:t>
            </a:fld>
            <a:endParaRPr lang="en-US"/>
          </a:p>
        </p:txBody>
      </p:sp>
      <p:sp>
        <p:nvSpPr>
          <p:cNvPr id="6" name="Footer Placeholder 5">
            <a:extLst>
              <a:ext uri="{FF2B5EF4-FFF2-40B4-BE49-F238E27FC236}">
                <a16:creationId xmlns:a16="http://schemas.microsoft.com/office/drawing/2014/main" id="{424619A6-5246-41C1-B80C-53A1998988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9D1BED-4455-4C84-82EE-9174D1459DEF}"/>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19591184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497D8-8FB4-47D0-9D64-AE76710C322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C4D979-8BA6-48F2-8AF0-E86FD2C633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342836C-2104-40D1-8F4C-5E2690BF7B0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9A67D2-4DDA-4603-9660-3D129189C3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AF86CA-C677-4657-9769-E34F9C58CE2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CE8C94-958D-4960-A761-AFAF471F438D}"/>
              </a:ext>
            </a:extLst>
          </p:cNvPr>
          <p:cNvSpPr>
            <a:spLocks noGrp="1"/>
          </p:cNvSpPr>
          <p:nvPr>
            <p:ph type="dt" sz="half" idx="10"/>
          </p:nvPr>
        </p:nvSpPr>
        <p:spPr/>
        <p:txBody>
          <a:bodyPr/>
          <a:lstStyle/>
          <a:p>
            <a:fld id="{78101435-7F25-4A8F-B218-0DE19B5C1AB5}" type="datetimeFigureOut">
              <a:rPr lang="en-US" smtClean="0"/>
              <a:t>5/19/2023</a:t>
            </a:fld>
            <a:endParaRPr lang="en-US"/>
          </a:p>
        </p:txBody>
      </p:sp>
      <p:sp>
        <p:nvSpPr>
          <p:cNvPr id="8" name="Footer Placeholder 7">
            <a:extLst>
              <a:ext uri="{FF2B5EF4-FFF2-40B4-BE49-F238E27FC236}">
                <a16:creationId xmlns:a16="http://schemas.microsoft.com/office/drawing/2014/main" id="{72F4609C-7DAD-4522-891B-4BEAE47D8C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AF2520E-5773-4E75-B7D8-581D625F25F4}"/>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1017116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13FA6-18DD-45B3-BCDC-274F40CD866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2287C2-633B-4BD4-B910-7FE9196FDBA2}"/>
              </a:ext>
            </a:extLst>
          </p:cNvPr>
          <p:cNvSpPr>
            <a:spLocks noGrp="1"/>
          </p:cNvSpPr>
          <p:nvPr>
            <p:ph type="dt" sz="half" idx="10"/>
          </p:nvPr>
        </p:nvSpPr>
        <p:spPr/>
        <p:txBody>
          <a:bodyPr/>
          <a:lstStyle/>
          <a:p>
            <a:fld id="{78101435-7F25-4A8F-B218-0DE19B5C1AB5}" type="datetimeFigureOut">
              <a:rPr lang="en-US" smtClean="0"/>
              <a:t>5/19/2023</a:t>
            </a:fld>
            <a:endParaRPr lang="en-US"/>
          </a:p>
        </p:txBody>
      </p:sp>
      <p:sp>
        <p:nvSpPr>
          <p:cNvPr id="4" name="Footer Placeholder 3">
            <a:extLst>
              <a:ext uri="{FF2B5EF4-FFF2-40B4-BE49-F238E27FC236}">
                <a16:creationId xmlns:a16="http://schemas.microsoft.com/office/drawing/2014/main" id="{7CB0CE96-3BC8-4CF3-B5C6-679160F1A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5D9FC37-FB91-45DC-AA6D-F084ACAE122D}"/>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21899883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DD654A-36EB-4036-9CD0-299835B4FD1E}"/>
              </a:ext>
            </a:extLst>
          </p:cNvPr>
          <p:cNvSpPr>
            <a:spLocks noGrp="1"/>
          </p:cNvSpPr>
          <p:nvPr>
            <p:ph type="dt" sz="half" idx="10"/>
          </p:nvPr>
        </p:nvSpPr>
        <p:spPr/>
        <p:txBody>
          <a:bodyPr/>
          <a:lstStyle/>
          <a:p>
            <a:fld id="{78101435-7F25-4A8F-B218-0DE19B5C1AB5}" type="datetimeFigureOut">
              <a:rPr lang="en-US" smtClean="0"/>
              <a:t>5/19/2023</a:t>
            </a:fld>
            <a:endParaRPr lang="en-US"/>
          </a:p>
        </p:txBody>
      </p:sp>
      <p:sp>
        <p:nvSpPr>
          <p:cNvPr id="3" name="Footer Placeholder 2">
            <a:extLst>
              <a:ext uri="{FF2B5EF4-FFF2-40B4-BE49-F238E27FC236}">
                <a16:creationId xmlns:a16="http://schemas.microsoft.com/office/drawing/2014/main" id="{31C2CB28-17E4-456D-9AC0-C560F5C3185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D1931E-2337-4F8C-A1AB-83D144147EED}"/>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4632495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F7BDA-28B7-4A5A-9B2C-97500D7E086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B02A94A-A45F-4880-96DF-614143F517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7E9993C-8ED2-4A96-B6A1-5C9355CBC7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0EFC5C-9DC2-4F5F-9829-02731C27027F}"/>
              </a:ext>
            </a:extLst>
          </p:cNvPr>
          <p:cNvSpPr>
            <a:spLocks noGrp="1"/>
          </p:cNvSpPr>
          <p:nvPr>
            <p:ph type="dt" sz="half" idx="10"/>
          </p:nvPr>
        </p:nvSpPr>
        <p:spPr/>
        <p:txBody>
          <a:bodyPr/>
          <a:lstStyle/>
          <a:p>
            <a:fld id="{78101435-7F25-4A8F-B218-0DE19B5C1AB5}" type="datetimeFigureOut">
              <a:rPr lang="en-US" smtClean="0"/>
              <a:t>5/19/2023</a:t>
            </a:fld>
            <a:endParaRPr lang="en-US"/>
          </a:p>
        </p:txBody>
      </p:sp>
      <p:sp>
        <p:nvSpPr>
          <p:cNvPr id="6" name="Footer Placeholder 5">
            <a:extLst>
              <a:ext uri="{FF2B5EF4-FFF2-40B4-BE49-F238E27FC236}">
                <a16:creationId xmlns:a16="http://schemas.microsoft.com/office/drawing/2014/main" id="{037BBE70-78B1-44A2-861B-C2030222018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7A99F1-F559-4D72-91D7-6871DEFDCD27}"/>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17842480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33007-38A0-475C-9C6B-0869F56948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D79C3A-A191-4948-A992-603F45DFD5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ADF19C9-9256-4DB3-9515-21A26C8DFE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C472EA-3404-49D0-98CF-64DDABE389CA}"/>
              </a:ext>
            </a:extLst>
          </p:cNvPr>
          <p:cNvSpPr>
            <a:spLocks noGrp="1"/>
          </p:cNvSpPr>
          <p:nvPr>
            <p:ph type="dt" sz="half" idx="10"/>
          </p:nvPr>
        </p:nvSpPr>
        <p:spPr/>
        <p:txBody>
          <a:bodyPr/>
          <a:lstStyle/>
          <a:p>
            <a:fld id="{78101435-7F25-4A8F-B218-0DE19B5C1AB5}" type="datetimeFigureOut">
              <a:rPr lang="en-US" smtClean="0"/>
              <a:t>5/19/2023</a:t>
            </a:fld>
            <a:endParaRPr lang="en-US"/>
          </a:p>
        </p:txBody>
      </p:sp>
      <p:sp>
        <p:nvSpPr>
          <p:cNvPr id="6" name="Footer Placeholder 5">
            <a:extLst>
              <a:ext uri="{FF2B5EF4-FFF2-40B4-BE49-F238E27FC236}">
                <a16:creationId xmlns:a16="http://schemas.microsoft.com/office/drawing/2014/main" id="{8F9A117F-C311-4E00-AC6F-C5B6B59CAF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1BD840-ACDD-410E-B116-FA52E1DECDCB}"/>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12047591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CC5CE-3C69-4253-B0E0-828563437F6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3732AB-78B0-4FC0-8878-EC7A51289D3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B664C54-7567-4F7D-8771-A8E950CA6CE9}"/>
              </a:ext>
            </a:extLst>
          </p:cNvPr>
          <p:cNvSpPr>
            <a:spLocks noGrp="1"/>
          </p:cNvSpPr>
          <p:nvPr>
            <p:ph type="dt" sz="half" idx="10"/>
          </p:nvPr>
        </p:nvSpPr>
        <p:spPr/>
        <p:txBody>
          <a:bodyPr/>
          <a:lstStyle/>
          <a:p>
            <a:fld id="{78101435-7F25-4A8F-B218-0DE19B5C1AB5}" type="datetimeFigureOut">
              <a:rPr lang="en-US" smtClean="0"/>
              <a:t>5/19/2023</a:t>
            </a:fld>
            <a:endParaRPr lang="en-US"/>
          </a:p>
        </p:txBody>
      </p:sp>
      <p:sp>
        <p:nvSpPr>
          <p:cNvPr id="5" name="Footer Placeholder 4">
            <a:extLst>
              <a:ext uri="{FF2B5EF4-FFF2-40B4-BE49-F238E27FC236}">
                <a16:creationId xmlns:a16="http://schemas.microsoft.com/office/drawing/2014/main" id="{2A7AAEBD-64E2-4980-9811-17616E939A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D31DA4-415C-435A-9BA0-66F3C336EEE0}"/>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8520580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D0EE11-DE6A-4380-9F95-D7342BCED05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808794-97A8-4C34-98C9-33115D555B5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EF61AC-20EF-4D6C-9D5B-781DAE11034F}"/>
              </a:ext>
            </a:extLst>
          </p:cNvPr>
          <p:cNvSpPr>
            <a:spLocks noGrp="1"/>
          </p:cNvSpPr>
          <p:nvPr>
            <p:ph type="dt" sz="half" idx="10"/>
          </p:nvPr>
        </p:nvSpPr>
        <p:spPr/>
        <p:txBody>
          <a:bodyPr/>
          <a:lstStyle/>
          <a:p>
            <a:fld id="{78101435-7F25-4A8F-B218-0DE19B5C1AB5}" type="datetimeFigureOut">
              <a:rPr lang="en-US" smtClean="0"/>
              <a:t>5/19/2023</a:t>
            </a:fld>
            <a:endParaRPr lang="en-US"/>
          </a:p>
        </p:txBody>
      </p:sp>
      <p:sp>
        <p:nvSpPr>
          <p:cNvPr id="5" name="Footer Placeholder 4">
            <a:extLst>
              <a:ext uri="{FF2B5EF4-FFF2-40B4-BE49-F238E27FC236}">
                <a16:creationId xmlns:a16="http://schemas.microsoft.com/office/drawing/2014/main" id="{5354F3E8-D9E0-4FFE-90F3-45A77ECBDFC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36B432-1A43-4D66-AD9B-707F538342BA}"/>
              </a:ext>
            </a:extLst>
          </p:cNvPr>
          <p:cNvSpPr>
            <a:spLocks noGrp="1"/>
          </p:cNvSpPr>
          <p:nvPr>
            <p:ph type="sldNum" sz="quarter" idx="12"/>
          </p:nvPr>
        </p:nvSpPr>
        <p:spPr/>
        <p:txBody>
          <a:bodyPr/>
          <a:lstStyle/>
          <a:p>
            <a:fld id="{649735DD-B956-481D-9E11-49B3F9E2D3FD}" type="slidenum">
              <a:rPr lang="en-US" smtClean="0"/>
              <a:t>‹#›</a:t>
            </a:fld>
            <a:endParaRPr lang="en-US"/>
          </a:p>
        </p:txBody>
      </p:sp>
    </p:spTree>
    <p:extLst>
      <p:ext uri="{BB962C8B-B14F-4D97-AF65-F5344CB8AC3E}">
        <p14:creationId xmlns:p14="http://schemas.microsoft.com/office/powerpoint/2010/main" val="679244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8FA832-066F-E14A-83E3-00CEC2DAA1BF}"/>
              </a:ext>
            </a:extLst>
          </p:cNvPr>
          <p:cNvSpPr>
            <a:spLocks noGrp="1"/>
          </p:cNvSpPr>
          <p:nvPr>
            <p:ph type="title"/>
          </p:nvPr>
        </p:nvSpPr>
        <p:spPr>
          <a:xfrm>
            <a:off x="838200" y="649335"/>
            <a:ext cx="10515600" cy="63718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632A28C5-424F-474B-B68F-AA49AC778197}"/>
              </a:ext>
            </a:extLst>
          </p:cNvPr>
          <p:cNvSpPr>
            <a:spLocks noGrp="1"/>
          </p:cNvSpPr>
          <p:nvPr>
            <p:ph type="body" idx="1"/>
          </p:nvPr>
        </p:nvSpPr>
        <p:spPr>
          <a:xfrm>
            <a:off x="838200" y="1286519"/>
            <a:ext cx="10515600" cy="428496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703CF208-08C8-6644-816E-C18E9BC77E65}"/>
              </a:ext>
            </a:extLst>
          </p:cNvPr>
          <p:cNvSpPr>
            <a:spLocks noGrp="1"/>
          </p:cNvSpPr>
          <p:nvPr>
            <p:ph type="sldNum" sz="quarter" idx="4"/>
          </p:nvPr>
        </p:nvSpPr>
        <p:spPr>
          <a:xfrm>
            <a:off x="11558444" y="6258094"/>
            <a:ext cx="464361" cy="365125"/>
          </a:xfrm>
          <a:prstGeom prst="rect">
            <a:avLst/>
          </a:prstGeom>
        </p:spPr>
        <p:txBody>
          <a:bodyPr vert="horz" lIns="91440" tIns="45720" rIns="91440" bIns="45720" rtlCol="0" anchor="ctr"/>
          <a:lstStyle>
            <a:lvl1pPr algn="ctr">
              <a:defRPr sz="1200" b="1">
                <a:solidFill>
                  <a:schemeClr val="bg1"/>
                </a:solidFill>
              </a:defRPr>
            </a:lvl1pPr>
          </a:lstStyle>
          <a:p>
            <a:fld id="{03BE9B14-B398-894D-92FE-10AC19D55CC7}" type="slidenum">
              <a:rPr lang="en-US" smtClean="0"/>
              <a:pPr/>
              <a:t>‹#›</a:t>
            </a:fld>
            <a:endParaRPr lang="en-US" dirty="0"/>
          </a:p>
        </p:txBody>
      </p:sp>
    </p:spTree>
    <p:extLst>
      <p:ext uri="{BB962C8B-B14F-4D97-AF65-F5344CB8AC3E}">
        <p14:creationId xmlns:p14="http://schemas.microsoft.com/office/powerpoint/2010/main" val="337348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E7FC650-1BC9-426E-A821-790A1525E7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04778AC-D715-422E-AAFC-DF642055CC9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08EBF1-706D-4A42-9639-914956C677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101435-7F25-4A8F-B218-0DE19B5C1AB5}" type="datetimeFigureOut">
              <a:rPr lang="en-US" smtClean="0"/>
              <a:t>5/19/2023</a:t>
            </a:fld>
            <a:endParaRPr lang="en-US"/>
          </a:p>
        </p:txBody>
      </p:sp>
      <p:sp>
        <p:nvSpPr>
          <p:cNvPr id="5" name="Footer Placeholder 4">
            <a:extLst>
              <a:ext uri="{FF2B5EF4-FFF2-40B4-BE49-F238E27FC236}">
                <a16:creationId xmlns:a16="http://schemas.microsoft.com/office/drawing/2014/main" id="{D4C20ACE-148A-4138-8850-BE2867757ED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0491340-A0CA-4D62-8E4F-4B4555ACF6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49735DD-B956-481D-9E11-49B3F9E2D3FD}" type="slidenum">
              <a:rPr lang="en-US" smtClean="0"/>
              <a:t>‹#›</a:t>
            </a:fld>
            <a:endParaRPr lang="en-US"/>
          </a:p>
        </p:txBody>
      </p:sp>
    </p:spTree>
    <p:extLst>
      <p:ext uri="{BB962C8B-B14F-4D97-AF65-F5344CB8AC3E}">
        <p14:creationId xmlns:p14="http://schemas.microsoft.com/office/powerpoint/2010/main" val="3294677139"/>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mailto:jennifer.dimov@nasa.go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vs.gsfc.nasa.gov/12469"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emf"/><Relationship Id="rId4" Type="http://schemas.openxmlformats.org/officeDocument/2006/relationships/image" Target="../media/image15.svg"/><Relationship Id="rId9" Type="http://schemas.microsoft.com/office/2007/relationships/hdphoto" Target="../media/hdphoto1.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2.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4.sv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0EFCA54-964A-4144-84C2-301A5EA9EEE0}"/>
              </a:ext>
            </a:extLst>
          </p:cNvPr>
          <p:cNvSpPr txBox="1"/>
          <p:nvPr/>
        </p:nvSpPr>
        <p:spPr>
          <a:xfrm>
            <a:off x="681725" y="5403366"/>
            <a:ext cx="10803835" cy="1415772"/>
          </a:xfrm>
          <a:prstGeom prst="rect">
            <a:avLst/>
          </a:prstGeom>
          <a:noFill/>
        </p:spPr>
        <p:txBody>
          <a:bodyPr wrap="square" rtlCol="0">
            <a:spAutoFit/>
          </a:bodyPr>
          <a:lstStyle/>
          <a:p>
            <a:pPr algn="ctr"/>
            <a:r>
              <a:rPr lang="en-US" sz="5400" b="1">
                <a:solidFill>
                  <a:schemeClr val="bg1"/>
                </a:solidFill>
              </a:rPr>
              <a:t>PACE – Adventures In Magnetics</a:t>
            </a:r>
          </a:p>
          <a:p>
            <a:pPr algn="ctr"/>
            <a:r>
              <a:rPr lang="en-US" sz="3200">
                <a:solidFill>
                  <a:schemeClr val="bg1"/>
                </a:solidFill>
              </a:rPr>
              <a:t>Jen Dimov, NASA GSFC/Jacobs Technology</a:t>
            </a:r>
            <a:endParaRPr lang="en-US" sz="3200" dirty="0">
              <a:solidFill>
                <a:schemeClr val="bg1"/>
              </a:solidFill>
            </a:endParaRPr>
          </a:p>
        </p:txBody>
      </p:sp>
    </p:spTree>
    <p:extLst>
      <p:ext uri="{BB962C8B-B14F-4D97-AF65-F5344CB8AC3E}">
        <p14:creationId xmlns:p14="http://schemas.microsoft.com/office/powerpoint/2010/main" val="1271288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6C8DB-C0C9-D147-907C-9C43E89A96AA}"/>
              </a:ext>
            </a:extLst>
          </p:cNvPr>
          <p:cNvSpPr>
            <a:spLocks noGrp="1"/>
          </p:cNvSpPr>
          <p:nvPr>
            <p:ph type="title"/>
          </p:nvPr>
        </p:nvSpPr>
        <p:spPr>
          <a:xfrm>
            <a:off x="341841" y="28926"/>
            <a:ext cx="6250519" cy="1325563"/>
          </a:xfrm>
        </p:spPr>
        <p:txBody>
          <a:bodyPr>
            <a:normAutofit/>
          </a:bodyPr>
          <a:lstStyle/>
          <a:p>
            <a:r>
              <a:rPr lang="en-US" sz="4000"/>
              <a:t>Jen Dimov</a:t>
            </a:r>
            <a:endParaRPr lang="en-US" sz="4000" dirty="0"/>
          </a:p>
        </p:txBody>
      </p:sp>
      <p:sp>
        <p:nvSpPr>
          <p:cNvPr id="4" name="Slide Number Placeholder 3">
            <a:extLst>
              <a:ext uri="{FF2B5EF4-FFF2-40B4-BE49-F238E27FC236}">
                <a16:creationId xmlns:a16="http://schemas.microsoft.com/office/drawing/2014/main" id="{7C3CF19C-D42A-D34D-9DF9-4D6491741DA2}"/>
              </a:ext>
            </a:extLst>
          </p:cNvPr>
          <p:cNvSpPr>
            <a:spLocks noGrp="1"/>
          </p:cNvSpPr>
          <p:nvPr>
            <p:ph type="sldNum" sz="quarter" idx="4"/>
          </p:nvPr>
        </p:nvSpPr>
        <p:spPr>
          <a:xfrm>
            <a:off x="11638722" y="6258091"/>
            <a:ext cx="454422" cy="365125"/>
          </a:xfrm>
        </p:spPr>
        <p:txBody>
          <a:bodyPr/>
          <a:lstStyle/>
          <a:p>
            <a:fld id="{03BE9B14-B398-894D-92FE-10AC19D55CC7}" type="slidenum">
              <a:rPr lang="en-US" smtClean="0"/>
              <a:t>2</a:t>
            </a:fld>
            <a:endParaRPr lang="en-US" dirty="0"/>
          </a:p>
        </p:txBody>
      </p:sp>
      <p:sp>
        <p:nvSpPr>
          <p:cNvPr id="7" name="TextBox 6">
            <a:extLst>
              <a:ext uri="{FF2B5EF4-FFF2-40B4-BE49-F238E27FC236}">
                <a16:creationId xmlns:a16="http://schemas.microsoft.com/office/drawing/2014/main" id="{882E20D7-24EB-5F41-A40D-AF7F6BAFE0C9}"/>
              </a:ext>
            </a:extLst>
          </p:cNvPr>
          <p:cNvSpPr txBox="1"/>
          <p:nvPr/>
        </p:nvSpPr>
        <p:spPr>
          <a:xfrm>
            <a:off x="927908" y="1092071"/>
            <a:ext cx="5967468" cy="3908762"/>
          </a:xfrm>
          <a:prstGeom prst="rect">
            <a:avLst/>
          </a:prstGeom>
          <a:noFill/>
        </p:spPr>
        <p:txBody>
          <a:bodyPr wrap="square" rtlCol="0">
            <a:spAutoFit/>
          </a:bodyPr>
          <a:lstStyle/>
          <a:p>
            <a:r>
              <a:rPr lang="en-US" sz="2000"/>
              <a:t>Jen has worked as an EMC engineer at NASA Goddard Space Flight Center since 2014, providing EMC and electrical systems support to large spacecraft programs like JWST, RST, and PACE as well as ISS payloads and small satellites. She has a BSc. Physics from the University of the Sciences in Philadelphia (now St. Joseph’s University). </a:t>
            </a:r>
          </a:p>
          <a:p>
            <a:endParaRPr lang="en-US" sz="2000"/>
          </a:p>
          <a:p>
            <a:r>
              <a:rPr lang="en-US" sz="2000"/>
              <a:t>She is the current chair of the EMC Society Technical Committee on Aerospace EMC (TC-8). </a:t>
            </a:r>
          </a:p>
          <a:p>
            <a:endParaRPr lang="en-US" sz="2000"/>
          </a:p>
          <a:p>
            <a:r>
              <a:rPr lang="en-US" sz="2800">
                <a:hlinkClick r:id="rId2"/>
              </a:rPr>
              <a:t>jennifer.dimov@nasa.gov</a:t>
            </a:r>
            <a:r>
              <a:rPr lang="en-US" sz="2800"/>
              <a:t> </a:t>
            </a:r>
          </a:p>
        </p:txBody>
      </p:sp>
      <p:pic>
        <p:nvPicPr>
          <p:cNvPr id="11" name="Picture 10">
            <a:extLst>
              <a:ext uri="{FF2B5EF4-FFF2-40B4-BE49-F238E27FC236}">
                <a16:creationId xmlns:a16="http://schemas.microsoft.com/office/drawing/2014/main" id="{9156006B-E4FB-C14A-A399-66CDD83D7E9F}"/>
              </a:ext>
            </a:extLst>
          </p:cNvPr>
          <p:cNvPicPr>
            <a:picLocks noChangeAspect="1"/>
          </p:cNvPicPr>
          <p:nvPr/>
        </p:nvPicPr>
        <p:blipFill>
          <a:blip r:embed="rId3"/>
          <a:srcRect/>
          <a:stretch/>
        </p:blipFill>
        <p:spPr>
          <a:xfrm>
            <a:off x="7198391" y="746919"/>
            <a:ext cx="4651768" cy="4417443"/>
          </a:xfrm>
          <a:prstGeom prst="rect">
            <a:avLst/>
          </a:prstGeom>
        </p:spPr>
      </p:pic>
    </p:spTree>
    <p:extLst>
      <p:ext uri="{BB962C8B-B14F-4D97-AF65-F5344CB8AC3E}">
        <p14:creationId xmlns:p14="http://schemas.microsoft.com/office/powerpoint/2010/main" val="4121758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C9925-7048-4238-BCA5-85ECACF8F061}"/>
              </a:ext>
            </a:extLst>
          </p:cNvPr>
          <p:cNvSpPr>
            <a:spLocks noGrp="1"/>
          </p:cNvSpPr>
          <p:nvPr>
            <p:ph type="ctrTitle"/>
          </p:nvPr>
        </p:nvSpPr>
        <p:spPr/>
        <p:txBody>
          <a:bodyPr>
            <a:noAutofit/>
          </a:bodyPr>
          <a:lstStyle/>
          <a:p>
            <a:r>
              <a:rPr lang="en-US" sz="4000"/>
              <a:t>Lessons Learned from NASA EMC, Part 6</a:t>
            </a:r>
            <a:br>
              <a:rPr lang="en-US" sz="4000"/>
            </a:br>
            <a:br>
              <a:rPr lang="en-US" sz="4000"/>
            </a:br>
            <a:r>
              <a:rPr lang="en-US" sz="4000" b="1"/>
              <a:t>PACE – Adventures In Magnetics</a:t>
            </a:r>
          </a:p>
        </p:txBody>
      </p:sp>
      <p:sp>
        <p:nvSpPr>
          <p:cNvPr id="3" name="Subtitle 2">
            <a:extLst>
              <a:ext uri="{FF2B5EF4-FFF2-40B4-BE49-F238E27FC236}">
                <a16:creationId xmlns:a16="http://schemas.microsoft.com/office/drawing/2014/main" id="{6B42823A-EAA3-4E47-AAFF-C35BED567EBB}"/>
              </a:ext>
            </a:extLst>
          </p:cNvPr>
          <p:cNvSpPr>
            <a:spLocks noGrp="1"/>
          </p:cNvSpPr>
          <p:nvPr>
            <p:ph type="subTitle" idx="1"/>
          </p:nvPr>
        </p:nvSpPr>
        <p:spPr/>
        <p:txBody>
          <a:bodyPr/>
          <a:lstStyle/>
          <a:p>
            <a:r>
              <a:rPr lang="en-US"/>
              <a:t>Jen Dimov</a:t>
            </a:r>
          </a:p>
          <a:p>
            <a:r>
              <a:rPr lang="en-US"/>
              <a:t>NASA GSFC / Jacobs Technology</a:t>
            </a:r>
          </a:p>
        </p:txBody>
      </p:sp>
      <p:pic>
        <p:nvPicPr>
          <p:cNvPr id="5" name="Picture 4">
            <a:extLst>
              <a:ext uri="{FF2B5EF4-FFF2-40B4-BE49-F238E27FC236}">
                <a16:creationId xmlns:a16="http://schemas.microsoft.com/office/drawing/2014/main" id="{DB2D8E59-157E-4340-9E2E-60D071D0B266}"/>
              </a:ext>
            </a:extLst>
          </p:cNvPr>
          <p:cNvPicPr>
            <a:picLocks noChangeAspect="1"/>
          </p:cNvPicPr>
          <p:nvPr/>
        </p:nvPicPr>
        <p:blipFill>
          <a:blip r:embed="rId3"/>
          <a:stretch>
            <a:fillRect/>
          </a:stretch>
        </p:blipFill>
        <p:spPr>
          <a:xfrm>
            <a:off x="0" y="0"/>
            <a:ext cx="12192000" cy="754914"/>
          </a:xfrm>
          <a:prstGeom prst="rect">
            <a:avLst/>
          </a:prstGeom>
        </p:spPr>
      </p:pic>
    </p:spTree>
    <p:extLst>
      <p:ext uri="{BB962C8B-B14F-4D97-AF65-F5344CB8AC3E}">
        <p14:creationId xmlns:p14="http://schemas.microsoft.com/office/powerpoint/2010/main" val="2739413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8">
            <a:extLst>
              <a:ext uri="{FF2B5EF4-FFF2-40B4-BE49-F238E27FC236}">
                <a16:creationId xmlns:a16="http://schemas.microsoft.com/office/drawing/2014/main" id="{6753252F-4873-4F63-801D-CC719279A7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10">
            <a:extLst>
              <a:ext uri="{FF2B5EF4-FFF2-40B4-BE49-F238E27FC236}">
                <a16:creationId xmlns:a16="http://schemas.microsoft.com/office/drawing/2014/main" id="{047C8CCB-F95D-4249-92DD-651249D353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A9922BB-7645-4724-8AD4-E9251FC033E4}"/>
              </a:ext>
            </a:extLst>
          </p:cNvPr>
          <p:cNvSpPr>
            <a:spLocks noGrp="1"/>
          </p:cNvSpPr>
          <p:nvPr>
            <p:ph type="title"/>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a:bodyPr>
          <a:lstStyle/>
          <a:p>
            <a:pPr algn="ctr"/>
            <a:r>
              <a:rPr lang="en-US" sz="2600" kern="1200">
                <a:solidFill>
                  <a:srgbClr val="FFFFFF"/>
                </a:solidFill>
                <a:latin typeface="+mj-lt"/>
                <a:ea typeface="+mj-ea"/>
                <a:cs typeface="+mj-cs"/>
              </a:rPr>
              <a:t>Acronyms</a:t>
            </a:r>
          </a:p>
        </p:txBody>
      </p:sp>
      <p:graphicFrame>
        <p:nvGraphicFramePr>
          <p:cNvPr id="4" name="Table 4">
            <a:extLst>
              <a:ext uri="{FF2B5EF4-FFF2-40B4-BE49-F238E27FC236}">
                <a16:creationId xmlns:a16="http://schemas.microsoft.com/office/drawing/2014/main" id="{4532C7D6-19C8-46A8-AAAA-732F2C5C97D3}"/>
              </a:ext>
            </a:extLst>
          </p:cNvPr>
          <p:cNvGraphicFramePr>
            <a:graphicFrameLocks noGrp="1"/>
          </p:cNvGraphicFramePr>
          <p:nvPr>
            <p:ph idx="1"/>
            <p:extLst>
              <p:ext uri="{D42A27DB-BD31-4B8C-83A1-F6EECF244321}">
                <p14:modId xmlns:p14="http://schemas.microsoft.com/office/powerpoint/2010/main" val="2615457989"/>
              </p:ext>
            </p:extLst>
          </p:nvPr>
        </p:nvGraphicFramePr>
        <p:xfrm>
          <a:off x="4167570" y="961812"/>
          <a:ext cx="6930260" cy="4930988"/>
        </p:xfrm>
        <a:graphic>
          <a:graphicData uri="http://schemas.openxmlformats.org/drawingml/2006/table">
            <a:tbl>
              <a:tblPr firstRow="1" bandRow="1">
                <a:tableStyleId>{5FD0F851-EC5A-4D38-B0AD-8093EC10F338}</a:tableStyleId>
              </a:tblPr>
              <a:tblGrid>
                <a:gridCol w="1054258">
                  <a:extLst>
                    <a:ext uri="{9D8B030D-6E8A-4147-A177-3AD203B41FA5}">
                      <a16:colId xmlns:a16="http://schemas.microsoft.com/office/drawing/2014/main" val="1822663062"/>
                    </a:ext>
                  </a:extLst>
                </a:gridCol>
                <a:gridCol w="5876002">
                  <a:extLst>
                    <a:ext uri="{9D8B030D-6E8A-4147-A177-3AD203B41FA5}">
                      <a16:colId xmlns:a16="http://schemas.microsoft.com/office/drawing/2014/main" val="2855164066"/>
                    </a:ext>
                  </a:extLst>
                </a:gridCol>
              </a:tblGrid>
              <a:tr h="509828">
                <a:tc>
                  <a:txBody>
                    <a:bodyPr/>
                    <a:lstStyle/>
                    <a:p>
                      <a:pPr algn="ctr"/>
                      <a:r>
                        <a:rPr lang="en-US" sz="2100" b="0" cap="none" spc="0">
                          <a:solidFill>
                            <a:schemeClr val="tx1"/>
                          </a:solidFill>
                        </a:rPr>
                        <a:t>PACE</a:t>
                      </a:r>
                    </a:p>
                  </a:txBody>
                  <a:tcPr marL="0" marR="106422" marT="23898" marB="119491" anchor="b"/>
                </a:tc>
                <a:tc>
                  <a:txBody>
                    <a:bodyPr/>
                    <a:lstStyle/>
                    <a:p>
                      <a:r>
                        <a:rPr lang="en-US" sz="2100" b="0" cap="none" spc="0">
                          <a:solidFill>
                            <a:schemeClr val="tx1"/>
                          </a:solidFill>
                        </a:rPr>
                        <a:t>Plankton, Aerosols, Cloud &amp; ocean Ecosystems</a:t>
                      </a:r>
                    </a:p>
                  </a:txBody>
                  <a:tcPr marL="0" marR="106422" marT="23898" marB="119491" anchor="b"/>
                </a:tc>
                <a:extLst>
                  <a:ext uri="{0D108BD9-81ED-4DB2-BD59-A6C34878D82A}">
                    <a16:rowId xmlns:a16="http://schemas.microsoft.com/office/drawing/2014/main" val="2550158734"/>
                  </a:ext>
                </a:extLst>
              </a:tr>
              <a:tr h="442116">
                <a:tc>
                  <a:txBody>
                    <a:bodyPr/>
                    <a:lstStyle/>
                    <a:p>
                      <a:pPr algn="ctr" rtl="0" fontAlgn="ctr"/>
                      <a:r>
                        <a:rPr lang="en-US" sz="1600" b="0" u="none" strike="noStrike" cap="none" spc="0">
                          <a:solidFill>
                            <a:schemeClr val="tx1"/>
                          </a:solidFill>
                          <a:effectLst/>
                        </a:rPr>
                        <a:t>EMC</a:t>
                      </a:r>
                      <a:endParaRPr lang="en-US" sz="1600" b="0" i="0" u="none" strike="noStrike" cap="none" spc="0">
                        <a:solidFill>
                          <a:schemeClr val="tx1"/>
                        </a:solidFill>
                        <a:effectLst/>
                        <a:latin typeface="Calibri" panose="020F0502020204030204" pitchFamily="34" charset="0"/>
                      </a:endParaRPr>
                    </a:p>
                  </a:txBody>
                  <a:tcPr marL="0" marR="12447" marT="35847" marB="119491" anchor="ctr"/>
                </a:tc>
                <a:tc>
                  <a:txBody>
                    <a:bodyPr/>
                    <a:lstStyle/>
                    <a:p>
                      <a:pPr algn="l" rtl="0" fontAlgn="ctr"/>
                      <a:r>
                        <a:rPr lang="en-US" sz="1600" b="0" u="none" strike="noStrike" cap="none" spc="0">
                          <a:solidFill>
                            <a:schemeClr val="tx1"/>
                          </a:solidFill>
                          <a:effectLst/>
                        </a:rPr>
                        <a:t>Electromagnetic Compatibility</a:t>
                      </a:r>
                      <a:endParaRPr lang="en-US" sz="1600" b="0" i="0" u="none" strike="noStrike" cap="none" spc="0">
                        <a:solidFill>
                          <a:schemeClr val="tx1"/>
                        </a:solidFill>
                        <a:effectLst/>
                        <a:latin typeface="Calibri" panose="020F0502020204030204" pitchFamily="34" charset="0"/>
                      </a:endParaRPr>
                    </a:p>
                  </a:txBody>
                  <a:tcPr marL="0" marR="12447" marT="35847" marB="119491" anchor="ctr"/>
                </a:tc>
                <a:extLst>
                  <a:ext uri="{0D108BD9-81ED-4DB2-BD59-A6C34878D82A}">
                    <a16:rowId xmlns:a16="http://schemas.microsoft.com/office/drawing/2014/main" val="3921240751"/>
                  </a:ext>
                </a:extLst>
              </a:tr>
              <a:tr h="442116">
                <a:tc>
                  <a:txBody>
                    <a:bodyPr/>
                    <a:lstStyle/>
                    <a:p>
                      <a:pPr algn="ctr" rtl="0" fontAlgn="ctr"/>
                      <a:r>
                        <a:rPr lang="en-US" sz="1600" b="0" u="none" strike="noStrike" cap="none" spc="0">
                          <a:solidFill>
                            <a:schemeClr val="tx1"/>
                          </a:solidFill>
                          <a:effectLst/>
                        </a:rPr>
                        <a:t>GN&amp;C</a:t>
                      </a:r>
                      <a:endParaRPr lang="en-US" sz="1600" b="0" i="0" u="none" strike="noStrike" cap="none" spc="0">
                        <a:solidFill>
                          <a:schemeClr val="tx1"/>
                        </a:solidFill>
                        <a:effectLst/>
                        <a:latin typeface="Calibri" panose="020F0502020204030204" pitchFamily="34" charset="0"/>
                      </a:endParaRPr>
                    </a:p>
                  </a:txBody>
                  <a:tcPr marL="0" marR="12447" marT="35847" marB="119491" anchor="ctr"/>
                </a:tc>
                <a:tc>
                  <a:txBody>
                    <a:bodyPr/>
                    <a:lstStyle/>
                    <a:p>
                      <a:pPr algn="l" rtl="0" fontAlgn="ctr"/>
                      <a:r>
                        <a:rPr lang="en-US" sz="1600" b="0" u="none" strike="noStrike" cap="none" spc="0">
                          <a:solidFill>
                            <a:schemeClr val="tx1"/>
                          </a:solidFill>
                          <a:effectLst/>
                        </a:rPr>
                        <a:t>Guidance, Navigation &amp; Control</a:t>
                      </a:r>
                      <a:endParaRPr lang="en-US" sz="1600" b="0" i="0" u="none" strike="noStrike" cap="none" spc="0">
                        <a:solidFill>
                          <a:schemeClr val="tx1"/>
                        </a:solidFill>
                        <a:effectLst/>
                        <a:latin typeface="Calibri" panose="020F0502020204030204" pitchFamily="34" charset="0"/>
                      </a:endParaRPr>
                    </a:p>
                  </a:txBody>
                  <a:tcPr marL="0" marR="12447" marT="35847" marB="119491" anchor="ctr"/>
                </a:tc>
                <a:extLst>
                  <a:ext uri="{0D108BD9-81ED-4DB2-BD59-A6C34878D82A}">
                    <a16:rowId xmlns:a16="http://schemas.microsoft.com/office/drawing/2014/main" val="750991002"/>
                  </a:ext>
                </a:extLst>
              </a:tr>
              <a:tr h="442116">
                <a:tc>
                  <a:txBody>
                    <a:bodyPr/>
                    <a:lstStyle/>
                    <a:p>
                      <a:pPr algn="ctr" rtl="0" fontAlgn="ctr"/>
                      <a:r>
                        <a:rPr lang="en-US" sz="1600" b="0" u="none" strike="noStrike" cap="none" spc="0">
                          <a:solidFill>
                            <a:schemeClr val="tx1"/>
                          </a:solidFill>
                          <a:effectLst/>
                        </a:rPr>
                        <a:t>GSFC</a:t>
                      </a:r>
                      <a:endParaRPr lang="en-US" sz="1600" b="0" i="0" u="none" strike="noStrike" cap="none" spc="0">
                        <a:solidFill>
                          <a:schemeClr val="tx1"/>
                        </a:solidFill>
                        <a:effectLst/>
                        <a:latin typeface="Calibri" panose="020F0502020204030204" pitchFamily="34" charset="0"/>
                      </a:endParaRPr>
                    </a:p>
                  </a:txBody>
                  <a:tcPr marL="0" marR="12447" marT="35847" marB="119491" anchor="ctr"/>
                </a:tc>
                <a:tc>
                  <a:txBody>
                    <a:bodyPr/>
                    <a:lstStyle/>
                    <a:p>
                      <a:pPr algn="l" rtl="0" fontAlgn="ctr"/>
                      <a:r>
                        <a:rPr lang="en-US" sz="1600" b="0" u="none" strike="noStrike" cap="none" spc="0">
                          <a:solidFill>
                            <a:schemeClr val="tx1"/>
                          </a:solidFill>
                          <a:effectLst/>
                        </a:rPr>
                        <a:t>Goddard Space Flight Center</a:t>
                      </a:r>
                      <a:endParaRPr lang="en-US" sz="1600" b="0" i="0" u="none" strike="noStrike" cap="none" spc="0">
                        <a:solidFill>
                          <a:schemeClr val="tx1"/>
                        </a:solidFill>
                        <a:effectLst/>
                        <a:latin typeface="Calibri" panose="020F0502020204030204" pitchFamily="34" charset="0"/>
                      </a:endParaRPr>
                    </a:p>
                  </a:txBody>
                  <a:tcPr marL="0" marR="12447" marT="35847" marB="119491" anchor="ctr"/>
                </a:tc>
                <a:extLst>
                  <a:ext uri="{0D108BD9-81ED-4DB2-BD59-A6C34878D82A}">
                    <a16:rowId xmlns:a16="http://schemas.microsoft.com/office/drawing/2014/main" val="4024484538"/>
                  </a:ext>
                </a:extLst>
              </a:tr>
              <a:tr h="442116">
                <a:tc>
                  <a:txBody>
                    <a:bodyPr/>
                    <a:lstStyle/>
                    <a:p>
                      <a:pPr algn="ctr" rtl="0" fontAlgn="ctr"/>
                      <a:r>
                        <a:rPr lang="en-US" sz="1600" b="0" u="none" strike="noStrike" cap="none" spc="0">
                          <a:solidFill>
                            <a:schemeClr val="tx1"/>
                          </a:solidFill>
                          <a:effectLst/>
                        </a:rPr>
                        <a:t>HARP2</a:t>
                      </a:r>
                      <a:endParaRPr lang="en-US" sz="1600" b="0" i="0" u="none" strike="noStrike" cap="none" spc="0">
                        <a:solidFill>
                          <a:schemeClr val="tx1"/>
                        </a:solidFill>
                        <a:effectLst/>
                        <a:latin typeface="Calibri" panose="020F0502020204030204" pitchFamily="34" charset="0"/>
                      </a:endParaRPr>
                    </a:p>
                  </a:txBody>
                  <a:tcPr marL="0" marR="12447" marT="35847" marB="119491" anchor="ctr"/>
                </a:tc>
                <a:tc>
                  <a:txBody>
                    <a:bodyPr/>
                    <a:lstStyle/>
                    <a:p>
                      <a:pPr algn="l" rtl="0" fontAlgn="ctr"/>
                      <a:r>
                        <a:rPr lang="en-US" sz="1600" b="0" u="none" strike="noStrike" cap="none" spc="0">
                          <a:solidFill>
                            <a:schemeClr val="tx1"/>
                          </a:solidFill>
                          <a:effectLst/>
                        </a:rPr>
                        <a:t>Hyper-Angular Rainbow Polarimeter 2</a:t>
                      </a:r>
                      <a:endParaRPr lang="en-US" sz="1600" b="0" i="0" u="none" strike="noStrike" cap="none" spc="0">
                        <a:solidFill>
                          <a:schemeClr val="tx1"/>
                        </a:solidFill>
                        <a:effectLst/>
                        <a:latin typeface="Calibri" panose="020F0502020204030204" pitchFamily="34" charset="0"/>
                      </a:endParaRPr>
                    </a:p>
                  </a:txBody>
                  <a:tcPr marL="0" marR="12447" marT="35847" marB="119491" anchor="ctr"/>
                </a:tc>
                <a:extLst>
                  <a:ext uri="{0D108BD9-81ED-4DB2-BD59-A6C34878D82A}">
                    <a16:rowId xmlns:a16="http://schemas.microsoft.com/office/drawing/2014/main" val="4136522701"/>
                  </a:ext>
                </a:extLst>
              </a:tr>
              <a:tr h="442116">
                <a:tc>
                  <a:txBody>
                    <a:bodyPr/>
                    <a:lstStyle/>
                    <a:p>
                      <a:pPr algn="ctr" rtl="0" fontAlgn="ctr"/>
                      <a:r>
                        <a:rPr lang="en-US" sz="1600" b="0" u="none" strike="noStrike" cap="none" spc="0">
                          <a:solidFill>
                            <a:schemeClr val="tx1"/>
                          </a:solidFill>
                          <a:effectLst/>
                        </a:rPr>
                        <a:t>NASA</a:t>
                      </a:r>
                      <a:endParaRPr lang="en-US" sz="1600" b="0" i="0" u="none" strike="noStrike" cap="none" spc="0">
                        <a:solidFill>
                          <a:schemeClr val="tx1"/>
                        </a:solidFill>
                        <a:effectLst/>
                        <a:latin typeface="Calibri" panose="020F0502020204030204" pitchFamily="34" charset="0"/>
                      </a:endParaRPr>
                    </a:p>
                  </a:txBody>
                  <a:tcPr marL="0" marR="12447" marT="35847" marB="119491" anchor="ctr"/>
                </a:tc>
                <a:tc>
                  <a:txBody>
                    <a:bodyPr/>
                    <a:lstStyle/>
                    <a:p>
                      <a:pPr algn="l" rtl="0" fontAlgn="ctr"/>
                      <a:r>
                        <a:rPr lang="en-US" sz="1600" b="0" u="none" strike="noStrike" cap="none" spc="0">
                          <a:solidFill>
                            <a:schemeClr val="tx1"/>
                          </a:solidFill>
                          <a:effectLst/>
                        </a:rPr>
                        <a:t>National Aeronautics and Space Administration</a:t>
                      </a:r>
                      <a:endParaRPr lang="en-US" sz="1600" b="0" i="0" u="none" strike="noStrike" cap="none" spc="0">
                        <a:solidFill>
                          <a:schemeClr val="tx1"/>
                        </a:solidFill>
                        <a:effectLst/>
                        <a:latin typeface="Calibri" panose="020F0502020204030204" pitchFamily="34" charset="0"/>
                      </a:endParaRPr>
                    </a:p>
                  </a:txBody>
                  <a:tcPr marL="0" marR="12447" marT="35847" marB="119491" anchor="ctr"/>
                </a:tc>
                <a:extLst>
                  <a:ext uri="{0D108BD9-81ED-4DB2-BD59-A6C34878D82A}">
                    <a16:rowId xmlns:a16="http://schemas.microsoft.com/office/drawing/2014/main" val="2023878314"/>
                  </a:ext>
                </a:extLst>
              </a:tr>
              <a:tr h="442116">
                <a:tc>
                  <a:txBody>
                    <a:bodyPr/>
                    <a:lstStyle/>
                    <a:p>
                      <a:pPr algn="ctr" rtl="0" fontAlgn="ctr"/>
                      <a:r>
                        <a:rPr lang="en-US" sz="1600" b="1" u="none" strike="noStrike" cap="none" spc="0">
                          <a:solidFill>
                            <a:schemeClr val="tx1"/>
                          </a:solidFill>
                          <a:effectLst/>
                        </a:rPr>
                        <a:t>OCI</a:t>
                      </a:r>
                      <a:endParaRPr lang="en-US" sz="1600" b="1" i="0" u="none" strike="noStrike" cap="none" spc="0">
                        <a:solidFill>
                          <a:schemeClr val="tx1"/>
                        </a:solidFill>
                        <a:effectLst/>
                        <a:latin typeface="Calibri" panose="020F0502020204030204" pitchFamily="34" charset="0"/>
                      </a:endParaRPr>
                    </a:p>
                  </a:txBody>
                  <a:tcPr marL="0" marR="12447" marT="35847" marB="119491" anchor="ctr"/>
                </a:tc>
                <a:tc>
                  <a:txBody>
                    <a:bodyPr/>
                    <a:lstStyle/>
                    <a:p>
                      <a:pPr algn="l" rtl="0" fontAlgn="ctr"/>
                      <a:r>
                        <a:rPr lang="en-US" sz="1600" b="1" u="none" strike="noStrike" cap="none" spc="0">
                          <a:solidFill>
                            <a:schemeClr val="tx1"/>
                          </a:solidFill>
                          <a:effectLst/>
                        </a:rPr>
                        <a:t>Ocean Color Instrument</a:t>
                      </a:r>
                      <a:endParaRPr lang="en-US" sz="1600" b="1" i="0" u="none" strike="noStrike" cap="none" spc="0">
                        <a:solidFill>
                          <a:schemeClr val="tx1"/>
                        </a:solidFill>
                        <a:effectLst/>
                        <a:latin typeface="Calibri" panose="020F0502020204030204" pitchFamily="34" charset="0"/>
                      </a:endParaRPr>
                    </a:p>
                  </a:txBody>
                  <a:tcPr marL="0" marR="12447" marT="35847" marB="119491" anchor="ctr"/>
                </a:tc>
                <a:extLst>
                  <a:ext uri="{0D108BD9-81ED-4DB2-BD59-A6C34878D82A}">
                    <a16:rowId xmlns:a16="http://schemas.microsoft.com/office/drawing/2014/main" val="1785435555"/>
                  </a:ext>
                </a:extLst>
              </a:tr>
              <a:tr h="442116">
                <a:tc>
                  <a:txBody>
                    <a:bodyPr/>
                    <a:lstStyle/>
                    <a:p>
                      <a:pPr algn="ctr" rtl="0" fontAlgn="ctr"/>
                      <a:r>
                        <a:rPr lang="en-US" sz="1600" b="0" u="none" strike="noStrike" cap="none" spc="0">
                          <a:solidFill>
                            <a:schemeClr val="tx1"/>
                          </a:solidFill>
                          <a:effectLst/>
                        </a:rPr>
                        <a:t>RWA</a:t>
                      </a:r>
                      <a:endParaRPr lang="en-US" sz="1600" b="0" i="0" u="none" strike="noStrike" cap="none" spc="0">
                        <a:solidFill>
                          <a:schemeClr val="tx1"/>
                        </a:solidFill>
                        <a:effectLst/>
                        <a:latin typeface="Calibri" panose="020F0502020204030204" pitchFamily="34" charset="0"/>
                      </a:endParaRPr>
                    </a:p>
                  </a:txBody>
                  <a:tcPr marL="0" marR="12447" marT="35847" marB="119491" anchor="ctr"/>
                </a:tc>
                <a:tc>
                  <a:txBody>
                    <a:bodyPr/>
                    <a:lstStyle/>
                    <a:p>
                      <a:pPr algn="l" rtl="0" fontAlgn="ctr"/>
                      <a:r>
                        <a:rPr lang="en-US" sz="1600" b="0" u="none" strike="noStrike" cap="none" spc="0">
                          <a:solidFill>
                            <a:schemeClr val="tx1"/>
                          </a:solidFill>
                          <a:effectLst/>
                        </a:rPr>
                        <a:t>Reaction Wheel Assembly</a:t>
                      </a:r>
                      <a:endParaRPr lang="en-US" sz="1600" b="0" i="0" u="none" strike="noStrike" cap="none" spc="0">
                        <a:solidFill>
                          <a:schemeClr val="tx1"/>
                        </a:solidFill>
                        <a:effectLst/>
                        <a:latin typeface="Calibri" panose="020F0502020204030204" pitchFamily="34" charset="0"/>
                      </a:endParaRPr>
                    </a:p>
                  </a:txBody>
                  <a:tcPr marL="0" marR="12447" marT="35847" marB="119491" anchor="ctr"/>
                </a:tc>
                <a:extLst>
                  <a:ext uri="{0D108BD9-81ED-4DB2-BD59-A6C34878D82A}">
                    <a16:rowId xmlns:a16="http://schemas.microsoft.com/office/drawing/2014/main" val="1452918335"/>
                  </a:ext>
                </a:extLst>
              </a:tr>
              <a:tr h="442116">
                <a:tc>
                  <a:txBody>
                    <a:bodyPr/>
                    <a:lstStyle/>
                    <a:p>
                      <a:pPr algn="ctr" rtl="0" fontAlgn="ctr"/>
                      <a:r>
                        <a:rPr lang="en-US" sz="1600" b="0" u="none" strike="noStrike" cap="none" spc="0">
                          <a:solidFill>
                            <a:schemeClr val="tx1"/>
                          </a:solidFill>
                          <a:effectLst/>
                        </a:rPr>
                        <a:t>SPEXOne</a:t>
                      </a:r>
                      <a:endParaRPr lang="en-US" sz="1600" b="0" i="0" u="none" strike="noStrike" cap="none" spc="0">
                        <a:solidFill>
                          <a:schemeClr val="tx1"/>
                        </a:solidFill>
                        <a:effectLst/>
                        <a:latin typeface="Calibri" panose="020F0502020204030204" pitchFamily="34" charset="0"/>
                      </a:endParaRPr>
                    </a:p>
                  </a:txBody>
                  <a:tcPr marL="0" marR="12447" marT="35847" marB="119491" anchor="ctr"/>
                </a:tc>
                <a:tc>
                  <a:txBody>
                    <a:bodyPr/>
                    <a:lstStyle/>
                    <a:p>
                      <a:pPr algn="l" rtl="0" fontAlgn="ctr"/>
                      <a:r>
                        <a:rPr lang="en-US" sz="1600" b="0" u="none" strike="noStrike" cap="none" spc="0">
                          <a:solidFill>
                            <a:schemeClr val="tx1"/>
                          </a:solidFill>
                          <a:effectLst/>
                        </a:rPr>
                        <a:t>Spectro-Polarimeter for Exploration</a:t>
                      </a:r>
                      <a:endParaRPr lang="en-US" sz="1600" b="0" i="0" u="none" strike="noStrike" cap="none" spc="0">
                        <a:solidFill>
                          <a:schemeClr val="tx1"/>
                        </a:solidFill>
                        <a:effectLst/>
                        <a:latin typeface="Calibri" panose="020F0502020204030204" pitchFamily="34" charset="0"/>
                      </a:endParaRPr>
                    </a:p>
                  </a:txBody>
                  <a:tcPr marL="0" marR="12447" marT="35847" marB="119491" anchor="ctr"/>
                </a:tc>
                <a:extLst>
                  <a:ext uri="{0D108BD9-81ED-4DB2-BD59-A6C34878D82A}">
                    <a16:rowId xmlns:a16="http://schemas.microsoft.com/office/drawing/2014/main" val="431341165"/>
                  </a:ext>
                </a:extLst>
              </a:tr>
              <a:tr h="442116">
                <a:tc>
                  <a:txBody>
                    <a:bodyPr/>
                    <a:lstStyle/>
                    <a:p>
                      <a:pPr algn="ctr" rtl="0" fontAlgn="ctr"/>
                      <a:r>
                        <a:rPr lang="en-US" sz="1600" b="0" u="none" strike="noStrike" cap="none" spc="0">
                          <a:solidFill>
                            <a:schemeClr val="tx1"/>
                          </a:solidFill>
                          <a:effectLst/>
                        </a:rPr>
                        <a:t>TAM</a:t>
                      </a:r>
                      <a:endParaRPr lang="en-US" sz="1600" b="0" i="0" u="none" strike="noStrike" cap="none" spc="0">
                        <a:solidFill>
                          <a:schemeClr val="tx1"/>
                        </a:solidFill>
                        <a:effectLst/>
                        <a:latin typeface="Calibri" panose="020F0502020204030204" pitchFamily="34" charset="0"/>
                      </a:endParaRPr>
                    </a:p>
                  </a:txBody>
                  <a:tcPr marL="0" marR="12447" marT="35847" marB="119491" anchor="ctr"/>
                </a:tc>
                <a:tc>
                  <a:txBody>
                    <a:bodyPr/>
                    <a:lstStyle/>
                    <a:p>
                      <a:pPr algn="l" rtl="0" fontAlgn="ctr"/>
                      <a:r>
                        <a:rPr lang="en-US" sz="1600" b="0" u="none" strike="noStrike" cap="none" spc="0">
                          <a:solidFill>
                            <a:schemeClr val="tx1"/>
                          </a:solidFill>
                          <a:effectLst/>
                        </a:rPr>
                        <a:t>Tri-Axial Magnetometer</a:t>
                      </a:r>
                      <a:endParaRPr lang="en-US" sz="1600" b="0" i="0" u="none" strike="noStrike" cap="none" spc="0">
                        <a:solidFill>
                          <a:schemeClr val="tx1"/>
                        </a:solidFill>
                        <a:effectLst/>
                        <a:latin typeface="Calibri" panose="020F0502020204030204" pitchFamily="34" charset="0"/>
                      </a:endParaRPr>
                    </a:p>
                  </a:txBody>
                  <a:tcPr marL="0" marR="12447" marT="35847" marB="119491" anchor="ctr"/>
                </a:tc>
                <a:extLst>
                  <a:ext uri="{0D108BD9-81ED-4DB2-BD59-A6C34878D82A}">
                    <a16:rowId xmlns:a16="http://schemas.microsoft.com/office/drawing/2014/main" val="3825783340"/>
                  </a:ext>
                </a:extLst>
              </a:tr>
              <a:tr h="442116">
                <a:tc>
                  <a:txBody>
                    <a:bodyPr/>
                    <a:lstStyle/>
                    <a:p>
                      <a:pPr algn="ctr" rtl="0" fontAlgn="ctr"/>
                      <a:r>
                        <a:rPr lang="en-US" sz="1600" b="0" u="none" strike="noStrike" cap="none" spc="0">
                          <a:solidFill>
                            <a:schemeClr val="tx1"/>
                          </a:solidFill>
                          <a:effectLst/>
                        </a:rPr>
                        <a:t>TVAC</a:t>
                      </a:r>
                      <a:endParaRPr lang="en-US" sz="1600" b="0" i="0" u="none" strike="noStrike" cap="none" spc="0">
                        <a:solidFill>
                          <a:schemeClr val="tx1"/>
                        </a:solidFill>
                        <a:effectLst/>
                        <a:latin typeface="Calibri" panose="020F0502020204030204" pitchFamily="34" charset="0"/>
                      </a:endParaRPr>
                    </a:p>
                  </a:txBody>
                  <a:tcPr marL="0" marR="12447" marT="35847" marB="119491" anchor="ctr"/>
                </a:tc>
                <a:tc>
                  <a:txBody>
                    <a:bodyPr/>
                    <a:lstStyle/>
                    <a:p>
                      <a:pPr algn="l" rtl="0" fontAlgn="ctr"/>
                      <a:r>
                        <a:rPr lang="en-US" sz="1600" b="0" u="none" strike="noStrike" cap="none" spc="0">
                          <a:solidFill>
                            <a:schemeClr val="tx1"/>
                          </a:solidFill>
                          <a:effectLst/>
                        </a:rPr>
                        <a:t>Thermal Vacuum</a:t>
                      </a:r>
                      <a:endParaRPr lang="en-US" sz="1600" b="0" i="0" u="none" strike="noStrike" cap="none" spc="0">
                        <a:solidFill>
                          <a:schemeClr val="tx1"/>
                        </a:solidFill>
                        <a:effectLst/>
                        <a:latin typeface="Calibri" panose="020F0502020204030204" pitchFamily="34" charset="0"/>
                      </a:endParaRPr>
                    </a:p>
                  </a:txBody>
                  <a:tcPr marL="0" marR="12447" marT="35847" marB="119491" anchor="ctr"/>
                </a:tc>
                <a:extLst>
                  <a:ext uri="{0D108BD9-81ED-4DB2-BD59-A6C34878D82A}">
                    <a16:rowId xmlns:a16="http://schemas.microsoft.com/office/drawing/2014/main" val="3046274097"/>
                  </a:ext>
                </a:extLst>
              </a:tr>
            </a:tbl>
          </a:graphicData>
        </a:graphic>
      </p:graphicFrame>
    </p:spTree>
    <p:extLst>
      <p:ext uri="{BB962C8B-B14F-4D97-AF65-F5344CB8AC3E}">
        <p14:creationId xmlns:p14="http://schemas.microsoft.com/office/powerpoint/2010/main" val="825820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MS: PACE Satellite Animations">
            <a:extLst>
              <a:ext uri="{FF2B5EF4-FFF2-40B4-BE49-F238E27FC236}">
                <a16:creationId xmlns:a16="http://schemas.microsoft.com/office/drawing/2014/main" id="{2D412719-27D3-4928-811D-F592D38073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DB704FFA-ED2A-4098-9B38-6BB08F4D6EFF}"/>
              </a:ext>
            </a:extLst>
          </p:cNvPr>
          <p:cNvSpPr>
            <a:spLocks noGrp="1"/>
          </p:cNvSpPr>
          <p:nvPr>
            <p:ph type="title"/>
          </p:nvPr>
        </p:nvSpPr>
        <p:spPr>
          <a:xfrm>
            <a:off x="435641" y="384076"/>
            <a:ext cx="3779520" cy="1212924"/>
          </a:xfrm>
        </p:spPr>
        <p:txBody>
          <a:bodyPr/>
          <a:lstStyle/>
          <a:p>
            <a:r>
              <a:rPr lang="en-US">
                <a:solidFill>
                  <a:schemeClr val="bg1"/>
                </a:solidFill>
              </a:rPr>
              <a:t>PACE Overview</a:t>
            </a:r>
          </a:p>
        </p:txBody>
      </p:sp>
      <p:sp>
        <p:nvSpPr>
          <p:cNvPr id="3" name="Content Placeholder 2">
            <a:extLst>
              <a:ext uri="{FF2B5EF4-FFF2-40B4-BE49-F238E27FC236}">
                <a16:creationId xmlns:a16="http://schemas.microsoft.com/office/drawing/2014/main" id="{0BA79D52-59B1-477F-917C-116CBB2DA206}"/>
              </a:ext>
            </a:extLst>
          </p:cNvPr>
          <p:cNvSpPr>
            <a:spLocks noGrp="1"/>
          </p:cNvSpPr>
          <p:nvPr>
            <p:ph idx="1"/>
          </p:nvPr>
        </p:nvSpPr>
        <p:spPr>
          <a:xfrm>
            <a:off x="8430322" y="682544"/>
            <a:ext cx="3679904" cy="2285187"/>
          </a:xfrm>
        </p:spPr>
        <p:txBody>
          <a:bodyPr/>
          <a:lstStyle/>
          <a:p>
            <a:pPr algn="r"/>
            <a:r>
              <a:rPr lang="en-US">
                <a:solidFill>
                  <a:schemeClr val="bg1"/>
                </a:solidFill>
              </a:rPr>
              <a:t>Environmental science satellite orbiting Earth</a:t>
            </a:r>
          </a:p>
          <a:p>
            <a:pPr algn="r"/>
            <a:r>
              <a:rPr lang="en-US">
                <a:solidFill>
                  <a:schemeClr val="bg1"/>
                </a:solidFill>
              </a:rPr>
              <a:t>Spectrographic measurements of the ocean</a:t>
            </a:r>
          </a:p>
        </p:txBody>
      </p:sp>
      <p:sp>
        <p:nvSpPr>
          <p:cNvPr id="5" name="TextBox 4">
            <a:extLst>
              <a:ext uri="{FF2B5EF4-FFF2-40B4-BE49-F238E27FC236}">
                <a16:creationId xmlns:a16="http://schemas.microsoft.com/office/drawing/2014/main" id="{DD74ECD9-1351-47D1-870B-6F9B9AAEEC7C}"/>
              </a:ext>
            </a:extLst>
          </p:cNvPr>
          <p:cNvSpPr txBox="1"/>
          <p:nvPr/>
        </p:nvSpPr>
        <p:spPr>
          <a:xfrm>
            <a:off x="6487810" y="76299"/>
            <a:ext cx="5704190" cy="307777"/>
          </a:xfrm>
          <a:prstGeom prst="rect">
            <a:avLst/>
          </a:prstGeom>
          <a:noFill/>
        </p:spPr>
        <p:txBody>
          <a:bodyPr wrap="none" rtlCol="0">
            <a:spAutoFit/>
          </a:bodyPr>
          <a:lstStyle/>
          <a:p>
            <a:r>
              <a:rPr lang="en-US" sz="1400">
                <a:solidFill>
                  <a:schemeClr val="bg1"/>
                </a:solidFill>
              </a:rPr>
              <a:t>Artist’s conception by NASA Conceptual Image Laboratory, </a:t>
            </a:r>
            <a:r>
              <a:rPr lang="en-US" sz="1400" b="0" i="0" u="none" strike="noStrike">
                <a:solidFill>
                  <a:schemeClr val="accent1">
                    <a:lumMod val="20000"/>
                    <a:lumOff val="80000"/>
                  </a:schemeClr>
                </a:solidFill>
                <a:effectLst/>
                <a:latin typeface="DDG_ProximaNova"/>
                <a:hlinkClick r:id="rId3">
                  <a:extLst>
                    <a:ext uri="{A12FA001-AC4F-418D-AE19-62706E023703}">
                      <ahyp:hlinkClr xmlns:ahyp="http://schemas.microsoft.com/office/drawing/2018/hyperlinkcolor" val="tx"/>
                    </a:ext>
                  </a:extLst>
                </a:hlinkClick>
              </a:rPr>
              <a:t>svs.gsfc.nasa.gov</a:t>
            </a:r>
            <a:endParaRPr lang="en-US" sz="1400">
              <a:solidFill>
                <a:schemeClr val="accent1">
                  <a:lumMod val="20000"/>
                  <a:lumOff val="80000"/>
                </a:schemeClr>
              </a:solidFill>
            </a:endParaRPr>
          </a:p>
        </p:txBody>
      </p:sp>
    </p:spTree>
    <p:extLst>
      <p:ext uri="{BB962C8B-B14F-4D97-AF65-F5344CB8AC3E}">
        <p14:creationId xmlns:p14="http://schemas.microsoft.com/office/powerpoint/2010/main" val="455773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AF57DB-CC41-41AF-8047-55B7A5E78D31}"/>
              </a:ext>
            </a:extLst>
          </p:cNvPr>
          <p:cNvSpPr>
            <a:spLocks noGrp="1"/>
          </p:cNvSpPr>
          <p:nvPr>
            <p:ph idx="1"/>
          </p:nvPr>
        </p:nvSpPr>
        <p:spPr>
          <a:xfrm>
            <a:off x="4816171" y="1490132"/>
            <a:ext cx="6362865" cy="3982470"/>
          </a:xfrm>
        </p:spPr>
        <p:txBody>
          <a:bodyPr>
            <a:normAutofit/>
          </a:bodyPr>
          <a:lstStyle/>
          <a:p>
            <a:pPr marL="0" indent="0">
              <a:buNone/>
            </a:pPr>
            <a:r>
              <a:rPr lang="en-US" sz="2200"/>
              <a:t>The fundamental technical problem underpinning a remarkable fraction of PACE problems is the Ocean Color Instrument. </a:t>
            </a:r>
          </a:p>
          <a:p>
            <a:r>
              <a:rPr lang="en-US" sz="2200"/>
              <a:t>The OCI gets very upset if you induce upon it even a few hundred </a:t>
            </a:r>
            <a:r>
              <a:rPr lang="el-GR" sz="2200"/>
              <a:t>μ</a:t>
            </a:r>
            <a:r>
              <a:rPr lang="en-US" sz="2200"/>
              <a:t>A </a:t>
            </a:r>
          </a:p>
          <a:p>
            <a:r>
              <a:rPr lang="en-US" sz="2200"/>
              <a:t>The OCI has a large spinning component that makes pointing harder</a:t>
            </a:r>
          </a:p>
          <a:p>
            <a:r>
              <a:rPr lang="en-US" sz="2200"/>
              <a:t>The OCI can’t safely handle launch RS103 level while powered</a:t>
            </a:r>
          </a:p>
          <a:p>
            <a:r>
              <a:rPr lang="en-US" sz="2200"/>
              <a:t>And so on. </a:t>
            </a:r>
          </a:p>
        </p:txBody>
      </p:sp>
      <p:sp>
        <p:nvSpPr>
          <p:cNvPr id="9" name="TextBox 8">
            <a:extLst>
              <a:ext uri="{FF2B5EF4-FFF2-40B4-BE49-F238E27FC236}">
                <a16:creationId xmlns:a16="http://schemas.microsoft.com/office/drawing/2014/main" id="{B2E4C893-A974-470C-BE25-3AD1AD7307D1}"/>
              </a:ext>
            </a:extLst>
          </p:cNvPr>
          <p:cNvSpPr txBox="1"/>
          <p:nvPr/>
        </p:nvSpPr>
        <p:spPr>
          <a:xfrm>
            <a:off x="766483" y="514580"/>
            <a:ext cx="3762486" cy="3785652"/>
          </a:xfrm>
          <a:prstGeom prst="rect">
            <a:avLst/>
          </a:prstGeom>
          <a:noFill/>
        </p:spPr>
        <p:txBody>
          <a:bodyPr wrap="square">
            <a:spAutoFit/>
          </a:bodyPr>
          <a:lstStyle/>
          <a:p>
            <a:pPr algn="ctr"/>
            <a:r>
              <a:rPr lang="en-US" sz="4800">
                <a:solidFill>
                  <a:srgbClr val="FF0000"/>
                </a:solidFill>
              </a:rPr>
              <a:t>“Well, unless we’re talking about </a:t>
            </a:r>
            <a:r>
              <a:rPr lang="en-US" sz="4800" i="1">
                <a:solidFill>
                  <a:srgbClr val="FF0000"/>
                </a:solidFill>
              </a:rPr>
              <a:t>really</a:t>
            </a:r>
            <a:r>
              <a:rPr lang="en-US" sz="4800">
                <a:solidFill>
                  <a:srgbClr val="FF0000"/>
                </a:solidFill>
              </a:rPr>
              <a:t> sensitive hardware…”</a:t>
            </a:r>
          </a:p>
        </p:txBody>
      </p:sp>
    </p:spTree>
    <p:extLst>
      <p:ext uri="{BB962C8B-B14F-4D97-AF65-F5344CB8AC3E}">
        <p14:creationId xmlns:p14="http://schemas.microsoft.com/office/powerpoint/2010/main" val="757709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DE070-5613-4AE9-9A34-0CCEB1BE125E}"/>
              </a:ext>
            </a:extLst>
          </p:cNvPr>
          <p:cNvSpPr>
            <a:spLocks noGrp="1"/>
          </p:cNvSpPr>
          <p:nvPr>
            <p:ph type="title"/>
          </p:nvPr>
        </p:nvSpPr>
        <p:spPr>
          <a:xfrm>
            <a:off x="612648" y="365125"/>
            <a:ext cx="5295015" cy="1335338"/>
          </a:xfrm>
        </p:spPr>
        <p:txBody>
          <a:bodyPr anchor="b">
            <a:normAutofit/>
          </a:bodyPr>
          <a:lstStyle/>
          <a:p>
            <a:r>
              <a:rPr lang="en-US" sz="5400"/>
              <a:t>Why Magnetics?</a:t>
            </a:r>
          </a:p>
        </p:txBody>
      </p:sp>
      <p:sp>
        <p:nvSpPr>
          <p:cNvPr id="3" name="Content Placeholder 2">
            <a:extLst>
              <a:ext uri="{FF2B5EF4-FFF2-40B4-BE49-F238E27FC236}">
                <a16:creationId xmlns:a16="http://schemas.microsoft.com/office/drawing/2014/main" id="{740EBAA8-0E52-4F27-AB8E-0DF616DDC301}"/>
              </a:ext>
            </a:extLst>
          </p:cNvPr>
          <p:cNvSpPr>
            <a:spLocks noGrp="1"/>
          </p:cNvSpPr>
          <p:nvPr>
            <p:ph idx="1"/>
          </p:nvPr>
        </p:nvSpPr>
        <p:spPr>
          <a:xfrm>
            <a:off x="1337310" y="1998133"/>
            <a:ext cx="5059087" cy="3254585"/>
          </a:xfrm>
        </p:spPr>
        <p:txBody>
          <a:bodyPr>
            <a:normAutofit lnSpcReduction="10000"/>
          </a:bodyPr>
          <a:lstStyle/>
          <a:p>
            <a:r>
              <a:rPr lang="en-US" sz="2200"/>
              <a:t>The other problem is the TAM (Tri-Axial Magnetometer), which is also very sensitive. </a:t>
            </a:r>
          </a:p>
          <a:p>
            <a:pPr lvl="1"/>
            <a:r>
              <a:rPr lang="en-US" sz="1800"/>
              <a:t>It and the OCI are, shall we say, not friends. </a:t>
            </a:r>
          </a:p>
          <a:p>
            <a:r>
              <a:rPr lang="en-US" sz="2200"/>
              <a:t>As a result, we needed to do magnetic screening of all the components</a:t>
            </a:r>
          </a:p>
          <a:p>
            <a:r>
              <a:rPr lang="en-US" sz="2200"/>
              <a:t>Fun and games in the clean room: </a:t>
            </a:r>
          </a:p>
          <a:p>
            <a:pPr lvl="1"/>
            <a:r>
              <a:rPr lang="en-US" sz="1800"/>
              <a:t>No electronics near the observatory</a:t>
            </a:r>
          </a:p>
          <a:p>
            <a:pPr lvl="1"/>
            <a:r>
              <a:rPr lang="en-US" sz="1800"/>
              <a:t>Degaussing metal tools before use</a:t>
            </a:r>
          </a:p>
          <a:p>
            <a:pPr lvl="1"/>
            <a:r>
              <a:rPr lang="en-US" sz="1800"/>
              <a:t>Sign-offs from electrical before use of drills</a:t>
            </a:r>
          </a:p>
        </p:txBody>
      </p:sp>
      <p:pic>
        <p:nvPicPr>
          <p:cNvPr id="5" name="Graphic 4" descr="Magnet outline">
            <a:extLst>
              <a:ext uri="{FF2B5EF4-FFF2-40B4-BE49-F238E27FC236}">
                <a16:creationId xmlns:a16="http://schemas.microsoft.com/office/drawing/2014/main" id="{293DFDE5-8756-41CB-B468-CE0144289B3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07877" y="502825"/>
            <a:ext cx="2603605" cy="2603605"/>
          </a:xfrm>
          <a:prstGeom prst="rect">
            <a:avLst/>
          </a:prstGeom>
        </p:spPr>
      </p:pic>
      <p:pic>
        <p:nvPicPr>
          <p:cNvPr id="7" name="Graphic 6" descr="Checklist with solid fill">
            <a:extLst>
              <a:ext uri="{FF2B5EF4-FFF2-40B4-BE49-F238E27FC236}">
                <a16:creationId xmlns:a16="http://schemas.microsoft.com/office/drawing/2014/main" id="{0D2D2475-7388-4D8D-B884-7B378F8E7B7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009893" y="2127197"/>
            <a:ext cx="2603605" cy="2603605"/>
          </a:xfrm>
          <a:prstGeom prst="rect">
            <a:avLst/>
          </a:prstGeom>
        </p:spPr>
      </p:pic>
    </p:spTree>
    <p:extLst>
      <p:ext uri="{BB962C8B-B14F-4D97-AF65-F5344CB8AC3E}">
        <p14:creationId xmlns:p14="http://schemas.microsoft.com/office/powerpoint/2010/main" val="41279681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55DB7-9ED3-48F3-BA1B-A555FA89DBC9}"/>
              </a:ext>
            </a:extLst>
          </p:cNvPr>
          <p:cNvSpPr>
            <a:spLocks noGrp="1"/>
          </p:cNvSpPr>
          <p:nvPr>
            <p:ph type="title"/>
          </p:nvPr>
        </p:nvSpPr>
        <p:spPr>
          <a:xfrm>
            <a:off x="112525" y="2032507"/>
            <a:ext cx="4956780" cy="1934899"/>
          </a:xfrm>
        </p:spPr>
        <p:txBody>
          <a:bodyPr>
            <a:normAutofit/>
          </a:bodyPr>
          <a:lstStyle/>
          <a:p>
            <a:pPr algn="ctr"/>
            <a:r>
              <a:rPr lang="en-US"/>
              <a:t>Test Campaign Overview</a:t>
            </a:r>
          </a:p>
        </p:txBody>
      </p:sp>
      <p:pic>
        <p:nvPicPr>
          <p:cNvPr id="14" name="Content Placeholder 13">
            <a:extLst>
              <a:ext uri="{FF2B5EF4-FFF2-40B4-BE49-F238E27FC236}">
                <a16:creationId xmlns:a16="http://schemas.microsoft.com/office/drawing/2014/main" id="{1CD3F66C-EABE-4746-9BE9-33C2EE491C56}"/>
              </a:ext>
            </a:extLst>
          </p:cNvPr>
          <p:cNvPicPr>
            <a:picLocks noGrp="1" noChangeAspect="1"/>
          </p:cNvPicPr>
          <p:nvPr>
            <p:ph idx="1"/>
          </p:nvPr>
        </p:nvPicPr>
        <p:blipFill>
          <a:blip r:embed="rId3"/>
          <a:stretch>
            <a:fillRect/>
          </a:stretch>
        </p:blipFill>
        <p:spPr>
          <a:xfrm>
            <a:off x="5197644" y="263319"/>
            <a:ext cx="6721180" cy="5473276"/>
          </a:xfrm>
        </p:spPr>
      </p:pic>
    </p:spTree>
    <p:extLst>
      <p:ext uri="{BB962C8B-B14F-4D97-AF65-F5344CB8AC3E}">
        <p14:creationId xmlns:p14="http://schemas.microsoft.com/office/powerpoint/2010/main" val="598264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2D72D-34B7-484F-AA52-5FC3F363116B}"/>
              </a:ext>
            </a:extLst>
          </p:cNvPr>
          <p:cNvSpPr>
            <a:spLocks noGrp="1"/>
          </p:cNvSpPr>
          <p:nvPr>
            <p:ph type="title"/>
          </p:nvPr>
        </p:nvSpPr>
        <p:spPr>
          <a:xfrm>
            <a:off x="229816" y="226989"/>
            <a:ext cx="10515600" cy="994113"/>
          </a:xfrm>
        </p:spPr>
        <p:txBody>
          <a:bodyPr/>
          <a:lstStyle/>
          <a:p>
            <a:r>
              <a:rPr lang="en-US"/>
              <a:t>Early Testing Saves Money (&amp; Time)</a:t>
            </a:r>
          </a:p>
        </p:txBody>
      </p:sp>
      <p:sp>
        <p:nvSpPr>
          <p:cNvPr id="3" name="Content Placeholder 2">
            <a:extLst>
              <a:ext uri="{FF2B5EF4-FFF2-40B4-BE49-F238E27FC236}">
                <a16:creationId xmlns:a16="http://schemas.microsoft.com/office/drawing/2014/main" id="{FE7D72AF-694D-4484-83DC-9EB37F9B2861}"/>
              </a:ext>
            </a:extLst>
          </p:cNvPr>
          <p:cNvSpPr>
            <a:spLocks noGrp="1"/>
          </p:cNvSpPr>
          <p:nvPr>
            <p:ph idx="1"/>
          </p:nvPr>
        </p:nvSpPr>
        <p:spPr>
          <a:xfrm>
            <a:off x="838200" y="1151116"/>
            <a:ext cx="10515600" cy="1997914"/>
          </a:xfrm>
        </p:spPr>
        <p:txBody>
          <a:bodyPr/>
          <a:lstStyle/>
          <a:p>
            <a:r>
              <a:rPr lang="en-US"/>
              <a:t>Highly, highly recommended</a:t>
            </a:r>
          </a:p>
          <a:p>
            <a:r>
              <a:rPr lang="en-US"/>
              <a:t>We had </a:t>
            </a:r>
            <a:r>
              <a:rPr lang="en-US" u="sng"/>
              <a:t>several</a:t>
            </a:r>
            <a:r>
              <a:rPr lang="en-US"/>
              <a:t> cases where early bench-level CE and CS testing detected what would have been a very expensive failure to find later</a:t>
            </a:r>
          </a:p>
        </p:txBody>
      </p:sp>
      <p:pic>
        <p:nvPicPr>
          <p:cNvPr id="5" name="Picture 4">
            <a:extLst>
              <a:ext uri="{FF2B5EF4-FFF2-40B4-BE49-F238E27FC236}">
                <a16:creationId xmlns:a16="http://schemas.microsoft.com/office/drawing/2014/main" id="{7E383C72-6B40-490F-94F5-D577509F0116}"/>
              </a:ext>
            </a:extLst>
          </p:cNvPr>
          <p:cNvPicPr>
            <a:picLocks noChangeAspect="1"/>
          </p:cNvPicPr>
          <p:nvPr/>
        </p:nvPicPr>
        <p:blipFill>
          <a:blip r:embed="rId3"/>
          <a:stretch>
            <a:fillRect/>
          </a:stretch>
        </p:blipFill>
        <p:spPr>
          <a:xfrm>
            <a:off x="1716314" y="2732981"/>
            <a:ext cx="6719644" cy="2385962"/>
          </a:xfrm>
          <a:prstGeom prst="rect">
            <a:avLst/>
          </a:prstGeom>
        </p:spPr>
      </p:pic>
      <p:pic>
        <p:nvPicPr>
          <p:cNvPr id="9" name="Graphic 8" descr="Money with solid fill">
            <a:extLst>
              <a:ext uri="{FF2B5EF4-FFF2-40B4-BE49-F238E27FC236}">
                <a16:creationId xmlns:a16="http://schemas.microsoft.com/office/drawing/2014/main" id="{C5567A89-9755-4D77-B08C-CAEA9BBCC90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587589" y="296974"/>
            <a:ext cx="854142" cy="854142"/>
          </a:xfrm>
          <a:prstGeom prst="rect">
            <a:avLst/>
          </a:prstGeom>
        </p:spPr>
      </p:pic>
      <p:sp>
        <p:nvSpPr>
          <p:cNvPr id="11" name="TextBox 10">
            <a:extLst>
              <a:ext uri="{FF2B5EF4-FFF2-40B4-BE49-F238E27FC236}">
                <a16:creationId xmlns:a16="http://schemas.microsoft.com/office/drawing/2014/main" id="{46F6048B-A6EC-4A74-BEA0-F833FFB7C75E}"/>
              </a:ext>
            </a:extLst>
          </p:cNvPr>
          <p:cNvSpPr txBox="1"/>
          <p:nvPr/>
        </p:nvSpPr>
        <p:spPr>
          <a:xfrm>
            <a:off x="9044342" y="3120723"/>
            <a:ext cx="2021313" cy="1569660"/>
          </a:xfrm>
          <a:prstGeom prst="rect">
            <a:avLst/>
          </a:prstGeom>
          <a:noFill/>
        </p:spPr>
        <p:txBody>
          <a:bodyPr wrap="square" rtlCol="0">
            <a:spAutoFit/>
          </a:bodyPr>
          <a:lstStyle/>
          <a:p>
            <a:r>
              <a:rPr lang="en-US" sz="2400" b="1">
                <a:solidFill>
                  <a:srgbClr val="00B050"/>
                </a:solidFill>
              </a:rPr>
              <a:t>Lesson learned:</a:t>
            </a:r>
          </a:p>
          <a:p>
            <a:r>
              <a:rPr lang="en-US" sz="2400" b="1">
                <a:solidFill>
                  <a:srgbClr val="00B050"/>
                </a:solidFill>
              </a:rPr>
              <a:t>McCloskey was right</a:t>
            </a:r>
          </a:p>
        </p:txBody>
      </p:sp>
      <p:sp>
        <p:nvSpPr>
          <p:cNvPr id="4" name="Arrow: Right 3">
            <a:extLst>
              <a:ext uri="{FF2B5EF4-FFF2-40B4-BE49-F238E27FC236}">
                <a16:creationId xmlns:a16="http://schemas.microsoft.com/office/drawing/2014/main" id="{F4BF928E-9CB1-414C-BFCB-7416BF57B97A}"/>
              </a:ext>
            </a:extLst>
          </p:cNvPr>
          <p:cNvSpPr/>
          <p:nvPr/>
        </p:nvSpPr>
        <p:spPr>
          <a:xfrm>
            <a:off x="4626957" y="3028314"/>
            <a:ext cx="898358" cy="6416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6515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AF2C1-D1F9-464D-BFA7-797B81EF7C1C}"/>
              </a:ext>
            </a:extLst>
          </p:cNvPr>
          <p:cNvSpPr>
            <a:spLocks noGrp="1"/>
          </p:cNvSpPr>
          <p:nvPr>
            <p:ph type="title"/>
          </p:nvPr>
        </p:nvSpPr>
        <p:spPr>
          <a:xfrm>
            <a:off x="175260" y="178239"/>
            <a:ext cx="10515600" cy="994113"/>
          </a:xfrm>
        </p:spPr>
        <p:txBody>
          <a:bodyPr/>
          <a:lstStyle/>
          <a:p>
            <a:r>
              <a:rPr lang="en-US"/>
              <a:t>Terminating Cable Shields At Chamber Wall</a:t>
            </a:r>
          </a:p>
        </p:txBody>
      </p:sp>
      <p:sp>
        <p:nvSpPr>
          <p:cNvPr id="3" name="Content Placeholder 2">
            <a:extLst>
              <a:ext uri="{FF2B5EF4-FFF2-40B4-BE49-F238E27FC236}">
                <a16:creationId xmlns:a16="http://schemas.microsoft.com/office/drawing/2014/main" id="{9F2969A9-B830-4694-B803-BF7444E044E4}"/>
              </a:ext>
            </a:extLst>
          </p:cNvPr>
          <p:cNvSpPr>
            <a:spLocks noGrp="1"/>
          </p:cNvSpPr>
          <p:nvPr>
            <p:ph idx="1"/>
          </p:nvPr>
        </p:nvSpPr>
        <p:spPr>
          <a:xfrm>
            <a:off x="838200" y="1111871"/>
            <a:ext cx="10515600" cy="994114"/>
          </a:xfrm>
        </p:spPr>
        <p:txBody>
          <a:bodyPr>
            <a:normAutofit fontScale="85000" lnSpcReduction="10000"/>
          </a:bodyPr>
          <a:lstStyle/>
          <a:p>
            <a:r>
              <a:rPr lang="en-US"/>
              <a:t>“The connectors are the same, we can use the TVAC cables!” </a:t>
            </a:r>
          </a:p>
          <a:p>
            <a:r>
              <a:rPr lang="en-US"/>
              <a:t>Turns out TVAC cable shields were terminated to pins that go through the wall</a:t>
            </a:r>
          </a:p>
        </p:txBody>
      </p:sp>
      <p:grpSp>
        <p:nvGrpSpPr>
          <p:cNvPr id="21" name="Group 20">
            <a:extLst>
              <a:ext uri="{FF2B5EF4-FFF2-40B4-BE49-F238E27FC236}">
                <a16:creationId xmlns:a16="http://schemas.microsoft.com/office/drawing/2014/main" id="{28DAF3B7-4576-4C86-A820-B077584085E2}"/>
              </a:ext>
            </a:extLst>
          </p:cNvPr>
          <p:cNvGrpSpPr/>
          <p:nvPr/>
        </p:nvGrpSpPr>
        <p:grpSpPr>
          <a:xfrm>
            <a:off x="1349265" y="1786688"/>
            <a:ext cx="3489935" cy="2665877"/>
            <a:chOff x="918409" y="3589925"/>
            <a:chExt cx="3489935" cy="2665877"/>
          </a:xfrm>
        </p:grpSpPr>
        <p:pic>
          <p:nvPicPr>
            <p:cNvPr id="10" name="Graphic 9" descr="No sign with solid fill">
              <a:extLst>
                <a:ext uri="{FF2B5EF4-FFF2-40B4-BE49-F238E27FC236}">
                  <a16:creationId xmlns:a16="http://schemas.microsoft.com/office/drawing/2014/main" id="{63E23E8A-985D-4366-8414-A928B060E33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713495" y="3589925"/>
              <a:ext cx="2665877" cy="2665877"/>
            </a:xfrm>
            <a:prstGeom prst="rect">
              <a:avLst/>
            </a:prstGeom>
          </p:spPr>
        </p:pic>
        <p:pic>
          <p:nvPicPr>
            <p:cNvPr id="16" name="Picture 15">
              <a:extLst>
                <a:ext uri="{FF2B5EF4-FFF2-40B4-BE49-F238E27FC236}">
                  <a16:creationId xmlns:a16="http://schemas.microsoft.com/office/drawing/2014/main" id="{911C60FB-593A-49FC-89DC-4D8FAF9DD4D3}"/>
                </a:ext>
              </a:extLst>
            </p:cNvPr>
            <p:cNvPicPr>
              <a:picLocks noChangeAspect="1"/>
            </p:cNvPicPr>
            <p:nvPr/>
          </p:nvPicPr>
          <p:blipFill>
            <a:blip r:embed="rId5"/>
            <a:stretch>
              <a:fillRect/>
            </a:stretch>
          </p:blipFill>
          <p:spPr>
            <a:xfrm>
              <a:off x="918409" y="4064188"/>
              <a:ext cx="3489935" cy="1490567"/>
            </a:xfrm>
            <a:prstGeom prst="rect">
              <a:avLst/>
            </a:prstGeom>
          </p:spPr>
        </p:pic>
      </p:grpSp>
      <p:grpSp>
        <p:nvGrpSpPr>
          <p:cNvPr id="4" name="Group 3">
            <a:extLst>
              <a:ext uri="{FF2B5EF4-FFF2-40B4-BE49-F238E27FC236}">
                <a16:creationId xmlns:a16="http://schemas.microsoft.com/office/drawing/2014/main" id="{D648AFE3-50B9-4A55-ADF1-9D76DE7F1F76}"/>
              </a:ext>
            </a:extLst>
          </p:cNvPr>
          <p:cNvGrpSpPr/>
          <p:nvPr/>
        </p:nvGrpSpPr>
        <p:grpSpPr>
          <a:xfrm>
            <a:off x="5259757" y="1786689"/>
            <a:ext cx="6862092" cy="4011364"/>
            <a:chOff x="5366005" y="2310640"/>
            <a:chExt cx="6603429" cy="3860158"/>
          </a:xfrm>
        </p:grpSpPr>
        <p:pic>
          <p:nvPicPr>
            <p:cNvPr id="8" name="Graphic 7" descr="Checkmark with solid fill">
              <a:extLst>
                <a:ext uri="{FF2B5EF4-FFF2-40B4-BE49-F238E27FC236}">
                  <a16:creationId xmlns:a16="http://schemas.microsoft.com/office/drawing/2014/main" id="{5FD3703A-956C-4345-9DBE-5CE6A70BAD8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413429" y="2310640"/>
              <a:ext cx="3860162" cy="3860158"/>
            </a:xfrm>
            <a:prstGeom prst="rect">
              <a:avLst/>
            </a:prstGeom>
          </p:spPr>
        </p:pic>
        <p:pic>
          <p:nvPicPr>
            <p:cNvPr id="12" name="Picture 11">
              <a:extLst>
                <a:ext uri="{FF2B5EF4-FFF2-40B4-BE49-F238E27FC236}">
                  <a16:creationId xmlns:a16="http://schemas.microsoft.com/office/drawing/2014/main" id="{9F230B24-5351-42A8-817D-C1517CF13CC2}"/>
                </a:ext>
              </a:extLst>
            </p:cNvPr>
            <p:cNvPicPr>
              <a:picLocks noChangeAspect="1"/>
            </p:cNvPicPr>
            <p:nvPr/>
          </p:nvPicPr>
          <p:blipFill rotWithShape="1">
            <a:blip r:embed="rId8">
              <a:clrChange>
                <a:clrFrom>
                  <a:srgbClr val="FFFFFF"/>
                </a:clrFrom>
                <a:clrTo>
                  <a:srgbClr val="FFFFFF">
                    <a:alpha val="0"/>
                  </a:srgbClr>
                </a:clrTo>
              </a:clrChange>
              <a:extLst>
                <a:ext uri="{BEBA8EAE-BF5A-486C-A8C5-ECC9F3942E4B}">
                  <a14:imgProps xmlns:a14="http://schemas.microsoft.com/office/drawing/2010/main">
                    <a14:imgLayer r:embed="rId9">
                      <a14:imgEffect>
                        <a14:sharpenSoften amount="50000"/>
                      </a14:imgEffect>
                    </a14:imgLayer>
                  </a14:imgProps>
                </a:ext>
              </a:extLst>
            </a:blip>
            <a:srcRect t="3024" b="15818"/>
            <a:stretch/>
          </p:blipFill>
          <p:spPr>
            <a:xfrm>
              <a:off x="5366005" y="3278124"/>
              <a:ext cx="6223912" cy="2272596"/>
            </a:xfrm>
            <a:prstGeom prst="rect">
              <a:avLst/>
            </a:prstGeom>
          </p:spPr>
        </p:pic>
        <p:sp>
          <p:nvSpPr>
            <p:cNvPr id="17" name="TextBox 16">
              <a:extLst>
                <a:ext uri="{FF2B5EF4-FFF2-40B4-BE49-F238E27FC236}">
                  <a16:creationId xmlns:a16="http://schemas.microsoft.com/office/drawing/2014/main" id="{B3B092A7-3185-4E2E-A809-36ADB96A7837}"/>
                </a:ext>
              </a:extLst>
            </p:cNvPr>
            <p:cNvSpPr txBox="1"/>
            <p:nvPr/>
          </p:nvSpPr>
          <p:spPr>
            <a:xfrm>
              <a:off x="5894949" y="5727958"/>
              <a:ext cx="6074485" cy="318936"/>
            </a:xfrm>
            <a:prstGeom prst="rect">
              <a:avLst/>
            </a:prstGeom>
            <a:noFill/>
          </p:spPr>
          <p:txBody>
            <a:bodyPr wrap="square" rtlCol="0">
              <a:spAutoFit/>
            </a:bodyPr>
            <a:lstStyle/>
            <a:p>
              <a:r>
                <a:rPr lang="en-US" sz="1400"/>
                <a:t>(Recommended EGSE cable shield termination diagram from GSFC-STD-7000A) </a:t>
              </a:r>
            </a:p>
          </p:txBody>
        </p:sp>
      </p:grpSp>
      <p:sp>
        <p:nvSpPr>
          <p:cNvPr id="22" name="TextBox 21">
            <a:extLst>
              <a:ext uri="{FF2B5EF4-FFF2-40B4-BE49-F238E27FC236}">
                <a16:creationId xmlns:a16="http://schemas.microsoft.com/office/drawing/2014/main" id="{0702DBB2-64CC-427A-8076-41E677C87028}"/>
              </a:ext>
            </a:extLst>
          </p:cNvPr>
          <p:cNvSpPr txBox="1"/>
          <p:nvPr/>
        </p:nvSpPr>
        <p:spPr>
          <a:xfrm>
            <a:off x="464534" y="4490406"/>
            <a:ext cx="4840180" cy="523220"/>
          </a:xfrm>
          <a:prstGeom prst="rect">
            <a:avLst/>
          </a:prstGeom>
          <a:noFill/>
        </p:spPr>
        <p:txBody>
          <a:bodyPr wrap="square">
            <a:spAutoFit/>
          </a:bodyPr>
          <a:lstStyle/>
          <a:p>
            <a:pPr marL="0" indent="0">
              <a:buNone/>
            </a:pPr>
            <a:r>
              <a:rPr lang="en-US" sz="2800" b="1">
                <a:solidFill>
                  <a:srgbClr val="00B050"/>
                </a:solidFill>
              </a:rPr>
              <a:t>Lesson learned: Trust but verify</a:t>
            </a:r>
          </a:p>
        </p:txBody>
      </p:sp>
    </p:spTree>
    <p:extLst>
      <p:ext uri="{BB962C8B-B14F-4D97-AF65-F5344CB8AC3E}">
        <p14:creationId xmlns:p14="http://schemas.microsoft.com/office/powerpoint/2010/main" val="41196905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CED9B-87E8-4E84-AF5F-232374346119}"/>
              </a:ext>
            </a:extLst>
          </p:cNvPr>
          <p:cNvSpPr>
            <a:spLocks noGrp="1"/>
          </p:cNvSpPr>
          <p:nvPr>
            <p:ph type="title"/>
          </p:nvPr>
        </p:nvSpPr>
        <p:spPr>
          <a:xfrm>
            <a:off x="335280" y="251133"/>
            <a:ext cx="10515600" cy="994113"/>
          </a:xfrm>
        </p:spPr>
        <p:txBody>
          <a:bodyPr/>
          <a:lstStyle/>
          <a:p>
            <a:r>
              <a:rPr lang="en-US"/>
              <a:t>“Technically, that’s not a requirement…” </a:t>
            </a:r>
          </a:p>
        </p:txBody>
      </p:sp>
      <p:sp>
        <p:nvSpPr>
          <p:cNvPr id="3" name="Content Placeholder 2">
            <a:extLst>
              <a:ext uri="{FF2B5EF4-FFF2-40B4-BE49-F238E27FC236}">
                <a16:creationId xmlns:a16="http://schemas.microsoft.com/office/drawing/2014/main" id="{E96CF12B-5208-4AF9-8812-EE41FB6E8E53}"/>
              </a:ext>
            </a:extLst>
          </p:cNvPr>
          <p:cNvSpPr>
            <a:spLocks noGrp="1"/>
          </p:cNvSpPr>
          <p:nvPr>
            <p:ph idx="1"/>
          </p:nvPr>
        </p:nvSpPr>
        <p:spPr>
          <a:xfrm>
            <a:off x="1657350" y="1234440"/>
            <a:ext cx="9696450" cy="4594861"/>
          </a:xfrm>
        </p:spPr>
        <p:txBody>
          <a:bodyPr>
            <a:normAutofit lnSpcReduction="10000"/>
          </a:bodyPr>
          <a:lstStyle/>
          <a:p>
            <a:r>
              <a:rPr lang="en-US"/>
              <a:t>The official requirements document for OCI doesn’t specify a limit for signal cable susceptibility</a:t>
            </a:r>
          </a:p>
          <a:p>
            <a:r>
              <a:rPr lang="en-US"/>
              <a:t>We checked anyway</a:t>
            </a:r>
          </a:p>
          <a:p>
            <a:r>
              <a:rPr lang="en-US"/>
              <a:t>Would our lives have been a lot easier throughout I&amp;T if we hadn’t bothered because it wasn’t required? </a:t>
            </a:r>
            <a:r>
              <a:rPr lang="en-US" i="1"/>
              <a:t>YES, BUT… </a:t>
            </a:r>
            <a:r>
              <a:rPr lang="en-US"/>
              <a:t> </a:t>
            </a:r>
          </a:p>
          <a:p>
            <a:r>
              <a:rPr lang="en-US"/>
              <a:t>Would the OCI have worked? </a:t>
            </a:r>
            <a:r>
              <a:rPr lang="en-US" b="1" i="1" u="sng"/>
              <a:t>NO </a:t>
            </a:r>
          </a:p>
          <a:p>
            <a:endParaRPr lang="en-US"/>
          </a:p>
          <a:p>
            <a:pPr marL="0" indent="0">
              <a:buNone/>
            </a:pPr>
            <a:r>
              <a:rPr lang="en-US" b="1">
                <a:solidFill>
                  <a:srgbClr val="00B050"/>
                </a:solidFill>
              </a:rPr>
              <a:t>Lesson learned: </a:t>
            </a:r>
          </a:p>
          <a:p>
            <a:pPr marL="0" indent="0">
              <a:buNone/>
            </a:pPr>
            <a:r>
              <a:rPr lang="en-US" b="1">
                <a:solidFill>
                  <a:srgbClr val="00B050"/>
                </a:solidFill>
              </a:rPr>
              <a:t>Signal cables are just as much a part of your system as power cables. Write your requirements accordingly. </a:t>
            </a:r>
          </a:p>
        </p:txBody>
      </p:sp>
    </p:spTree>
    <p:extLst>
      <p:ext uri="{BB962C8B-B14F-4D97-AF65-F5344CB8AC3E}">
        <p14:creationId xmlns:p14="http://schemas.microsoft.com/office/powerpoint/2010/main" val="4207519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6F0-7247-4EB2-ACDB-7799057526EB}"/>
              </a:ext>
            </a:extLst>
          </p:cNvPr>
          <p:cNvSpPr>
            <a:spLocks noGrp="1"/>
          </p:cNvSpPr>
          <p:nvPr>
            <p:ph type="title"/>
          </p:nvPr>
        </p:nvSpPr>
        <p:spPr>
          <a:xfrm>
            <a:off x="426720" y="364938"/>
            <a:ext cx="10515600" cy="994113"/>
          </a:xfrm>
        </p:spPr>
        <p:txBody>
          <a:bodyPr/>
          <a:lstStyle/>
          <a:p>
            <a:r>
              <a:rPr lang="en-US"/>
              <a:t>Always Have A Backup Plan</a:t>
            </a:r>
          </a:p>
        </p:txBody>
      </p:sp>
      <p:sp>
        <p:nvSpPr>
          <p:cNvPr id="3" name="Content Placeholder 2">
            <a:extLst>
              <a:ext uri="{FF2B5EF4-FFF2-40B4-BE49-F238E27FC236}">
                <a16:creationId xmlns:a16="http://schemas.microsoft.com/office/drawing/2014/main" id="{F1229653-75EA-4358-A074-391F951495E8}"/>
              </a:ext>
            </a:extLst>
          </p:cNvPr>
          <p:cNvSpPr>
            <a:spLocks noGrp="1"/>
          </p:cNvSpPr>
          <p:nvPr>
            <p:ph idx="1"/>
          </p:nvPr>
        </p:nvSpPr>
        <p:spPr>
          <a:xfrm>
            <a:off x="1703070" y="1359051"/>
            <a:ext cx="6578768" cy="4401669"/>
          </a:xfrm>
        </p:spPr>
        <p:txBody>
          <a:bodyPr>
            <a:normAutofit/>
          </a:bodyPr>
          <a:lstStyle/>
          <a:p>
            <a:r>
              <a:rPr lang="en-US"/>
              <a:t>This is a minor lesson, but a fun one</a:t>
            </a:r>
          </a:p>
          <a:p>
            <a:r>
              <a:rPr lang="en-US"/>
              <a:t>You need more cable length for the chamber than the bench</a:t>
            </a:r>
          </a:p>
          <a:p>
            <a:r>
              <a:rPr lang="en-US"/>
              <a:t>For </a:t>
            </a:r>
            <a:r>
              <a:rPr lang="en-US" i="1"/>
              <a:t>everything</a:t>
            </a:r>
            <a:endParaRPr lang="en-US"/>
          </a:p>
          <a:p>
            <a:pPr marL="0" indent="0">
              <a:buNone/>
            </a:pPr>
            <a:endParaRPr lang="en-US"/>
          </a:p>
          <a:p>
            <a:pPr marL="0" indent="0">
              <a:buNone/>
            </a:pPr>
            <a:r>
              <a:rPr lang="en-US" b="1">
                <a:solidFill>
                  <a:srgbClr val="00B050"/>
                </a:solidFill>
              </a:rPr>
              <a:t>Lesson learned: </a:t>
            </a:r>
          </a:p>
          <a:p>
            <a:pPr marL="0" indent="0">
              <a:buNone/>
            </a:pPr>
            <a:r>
              <a:rPr lang="en-US" b="1">
                <a:solidFill>
                  <a:srgbClr val="00B050"/>
                </a:solidFill>
              </a:rPr>
              <a:t>Your original plan will not survive contact with reality. </a:t>
            </a:r>
            <a:endParaRPr lang="en-US"/>
          </a:p>
          <a:p>
            <a:endParaRPr lang="en-US"/>
          </a:p>
          <a:p>
            <a:endParaRPr lang="en-US"/>
          </a:p>
        </p:txBody>
      </p:sp>
      <p:pic>
        <p:nvPicPr>
          <p:cNvPr id="4100" name="Picture 4" descr="6Ft USB 3.0 Gold Plate Type A Male to Female M/F Extension Cable Blue - Walmart.com - Walmart.com">
            <a:extLst>
              <a:ext uri="{FF2B5EF4-FFF2-40B4-BE49-F238E27FC236}">
                <a16:creationId xmlns:a16="http://schemas.microsoft.com/office/drawing/2014/main" id="{FD103D24-ABBA-4332-BBC7-D5710C9B7EDA}"/>
              </a:ext>
            </a:extLst>
          </p:cNvPr>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81838" y="-145163"/>
            <a:ext cx="3910162" cy="43513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556888D-DF61-47DA-9F0D-2E3A17FAF45C}"/>
              </a:ext>
            </a:extLst>
          </p:cNvPr>
          <p:cNvSpPr txBox="1"/>
          <p:nvPr/>
        </p:nvSpPr>
        <p:spPr>
          <a:xfrm>
            <a:off x="2629831" y="5522631"/>
            <a:ext cx="9562169" cy="276999"/>
          </a:xfrm>
          <a:prstGeom prst="rect">
            <a:avLst/>
          </a:prstGeom>
          <a:noFill/>
        </p:spPr>
        <p:txBody>
          <a:bodyPr wrap="none" rtlCol="0">
            <a:spAutoFit/>
          </a:bodyPr>
          <a:lstStyle/>
          <a:p>
            <a:r>
              <a:rPr lang="en-US" sz="1200"/>
              <a:t>(representative cable image courtesy of product listing for “6Ft USB 3.0 Gold Plate Type A Male to Female M/F Extension Cable Blue” @ Walmart.com)</a:t>
            </a:r>
          </a:p>
        </p:txBody>
      </p:sp>
    </p:spTree>
    <p:extLst>
      <p:ext uri="{BB962C8B-B14F-4D97-AF65-F5344CB8AC3E}">
        <p14:creationId xmlns:p14="http://schemas.microsoft.com/office/powerpoint/2010/main" val="4152083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60828-E070-4026-B449-069CC50EFE2A}"/>
              </a:ext>
            </a:extLst>
          </p:cNvPr>
          <p:cNvSpPr>
            <a:spLocks noGrp="1"/>
          </p:cNvSpPr>
          <p:nvPr>
            <p:ph type="title"/>
          </p:nvPr>
        </p:nvSpPr>
        <p:spPr>
          <a:xfrm>
            <a:off x="198120" y="224237"/>
            <a:ext cx="10515600" cy="994113"/>
          </a:xfrm>
        </p:spPr>
        <p:txBody>
          <a:bodyPr/>
          <a:lstStyle/>
          <a:p>
            <a:r>
              <a:rPr lang="en-US"/>
              <a:t>The </a:t>
            </a:r>
            <a:r>
              <a:rPr lang="en-US" strike="sngStrike"/>
              <a:t>Smoking Gun</a:t>
            </a:r>
            <a:r>
              <a:rPr lang="en-US"/>
              <a:t> Floating Battery</a:t>
            </a:r>
          </a:p>
        </p:txBody>
      </p:sp>
      <p:sp>
        <p:nvSpPr>
          <p:cNvPr id="3" name="Content Placeholder 2">
            <a:extLst>
              <a:ext uri="{FF2B5EF4-FFF2-40B4-BE49-F238E27FC236}">
                <a16:creationId xmlns:a16="http://schemas.microsoft.com/office/drawing/2014/main" id="{B4CE6BB6-A769-45D2-977E-4A89B1F938F1}"/>
              </a:ext>
            </a:extLst>
          </p:cNvPr>
          <p:cNvSpPr>
            <a:spLocks noGrp="1"/>
          </p:cNvSpPr>
          <p:nvPr>
            <p:ph idx="1"/>
          </p:nvPr>
        </p:nvSpPr>
        <p:spPr>
          <a:xfrm>
            <a:off x="1657350" y="1218350"/>
            <a:ext cx="9696450" cy="2682632"/>
          </a:xfrm>
        </p:spPr>
        <p:txBody>
          <a:bodyPr>
            <a:normAutofit/>
          </a:bodyPr>
          <a:lstStyle/>
          <a:p>
            <a:pPr>
              <a:buFont typeface="Wingdings" panose="05000000000000000000" pitchFamily="2" charset="2"/>
              <a:buChar char="q"/>
            </a:pPr>
            <a:r>
              <a:rPr lang="en-US"/>
              <a:t> Shield terminated halfway across the observatory</a:t>
            </a:r>
          </a:p>
          <a:p>
            <a:pPr>
              <a:buFont typeface="Wingdings" panose="05000000000000000000" pitchFamily="2" charset="2"/>
              <a:buChar char="q"/>
            </a:pPr>
            <a:r>
              <a:rPr lang="en-US"/>
              <a:t> Subsystem not EMC tested at lower level of assembly</a:t>
            </a:r>
          </a:p>
          <a:p>
            <a:pPr>
              <a:buFont typeface="Wingdings" panose="05000000000000000000" pitchFamily="2" charset="2"/>
              <a:buChar char="q"/>
            </a:pPr>
            <a:r>
              <a:rPr lang="en-US"/>
              <a:t> Sensitive telemetry routed right near power distribution cables</a:t>
            </a:r>
          </a:p>
          <a:p>
            <a:pPr marL="0" indent="0">
              <a:buNone/>
            </a:pPr>
            <a:endParaRPr lang="en-US"/>
          </a:p>
          <a:p>
            <a:pPr marL="0" indent="0">
              <a:buNone/>
            </a:pPr>
            <a:r>
              <a:rPr lang="en-US"/>
              <a:t>Show of hands if you’re surprised we had a problem. </a:t>
            </a:r>
          </a:p>
          <a:p>
            <a:pPr marL="0" indent="0">
              <a:buNone/>
            </a:pPr>
            <a:endParaRPr lang="en-US"/>
          </a:p>
          <a:p>
            <a:pPr marL="0" indent="0">
              <a:buNone/>
            </a:pPr>
            <a:endParaRPr lang="en-US"/>
          </a:p>
        </p:txBody>
      </p:sp>
      <p:grpSp>
        <p:nvGrpSpPr>
          <p:cNvPr id="10" name="Group 9">
            <a:extLst>
              <a:ext uri="{FF2B5EF4-FFF2-40B4-BE49-F238E27FC236}">
                <a16:creationId xmlns:a16="http://schemas.microsoft.com/office/drawing/2014/main" id="{06A04D32-6688-469A-A12E-10FD2DB36EB3}"/>
              </a:ext>
            </a:extLst>
          </p:cNvPr>
          <p:cNvGrpSpPr/>
          <p:nvPr/>
        </p:nvGrpSpPr>
        <p:grpSpPr>
          <a:xfrm>
            <a:off x="1611630" y="1157796"/>
            <a:ext cx="612950" cy="1519869"/>
            <a:chOff x="1582825" y="1658889"/>
            <a:chExt cx="612950" cy="1519869"/>
          </a:xfrm>
        </p:grpSpPr>
        <p:sp>
          <p:nvSpPr>
            <p:cNvPr id="4" name="Multiplication Sign 3">
              <a:extLst>
                <a:ext uri="{FF2B5EF4-FFF2-40B4-BE49-F238E27FC236}">
                  <a16:creationId xmlns:a16="http://schemas.microsoft.com/office/drawing/2014/main" id="{CB4B8EE8-9620-4223-B14D-96948FD97634}"/>
                </a:ext>
              </a:extLst>
            </p:cNvPr>
            <p:cNvSpPr/>
            <p:nvPr/>
          </p:nvSpPr>
          <p:spPr>
            <a:xfrm>
              <a:off x="1582825" y="1658889"/>
              <a:ext cx="612950" cy="525756"/>
            </a:xfrm>
            <a:prstGeom prst="mathMultiply">
              <a:avLst>
                <a:gd name="adj1" fmla="val 1145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Multiplication Sign 4">
              <a:extLst>
                <a:ext uri="{FF2B5EF4-FFF2-40B4-BE49-F238E27FC236}">
                  <a16:creationId xmlns:a16="http://schemas.microsoft.com/office/drawing/2014/main" id="{059DF69A-DF27-44FA-BE35-A17C2A4A97B8}"/>
                </a:ext>
              </a:extLst>
            </p:cNvPr>
            <p:cNvSpPr/>
            <p:nvPr/>
          </p:nvSpPr>
          <p:spPr>
            <a:xfrm>
              <a:off x="1582825" y="2129049"/>
              <a:ext cx="612950" cy="525756"/>
            </a:xfrm>
            <a:prstGeom prst="mathMultiply">
              <a:avLst>
                <a:gd name="adj1" fmla="val 1145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Multiplication Sign 5">
              <a:extLst>
                <a:ext uri="{FF2B5EF4-FFF2-40B4-BE49-F238E27FC236}">
                  <a16:creationId xmlns:a16="http://schemas.microsoft.com/office/drawing/2014/main" id="{8605496F-48E2-40EC-981D-821B6365C239}"/>
                </a:ext>
              </a:extLst>
            </p:cNvPr>
            <p:cNvSpPr/>
            <p:nvPr/>
          </p:nvSpPr>
          <p:spPr>
            <a:xfrm>
              <a:off x="1582825" y="2653002"/>
              <a:ext cx="612950" cy="525756"/>
            </a:xfrm>
            <a:prstGeom prst="mathMultiply">
              <a:avLst>
                <a:gd name="adj1" fmla="val 11451"/>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91673988-B372-4A89-BC04-8B46C5642BC9}"/>
              </a:ext>
            </a:extLst>
          </p:cNvPr>
          <p:cNvSpPr txBox="1"/>
          <p:nvPr/>
        </p:nvSpPr>
        <p:spPr>
          <a:xfrm>
            <a:off x="5085375" y="5440160"/>
            <a:ext cx="7106625" cy="369332"/>
          </a:xfrm>
          <a:prstGeom prst="rect">
            <a:avLst/>
          </a:prstGeom>
          <a:noFill/>
        </p:spPr>
        <p:txBody>
          <a:bodyPr wrap="none" rtlCol="0">
            <a:spAutoFit/>
          </a:bodyPr>
          <a:lstStyle/>
          <a:p>
            <a:r>
              <a:rPr lang="en-US" i="1"/>
              <a:t>(surprised-pikachu.jpg omitted here for reasons of copyright infringement)</a:t>
            </a:r>
          </a:p>
        </p:txBody>
      </p:sp>
      <p:sp>
        <p:nvSpPr>
          <p:cNvPr id="9" name="TextBox 8">
            <a:extLst>
              <a:ext uri="{FF2B5EF4-FFF2-40B4-BE49-F238E27FC236}">
                <a16:creationId xmlns:a16="http://schemas.microsoft.com/office/drawing/2014/main" id="{A803C7BC-9364-4B0D-A2D8-151AE4385178}"/>
              </a:ext>
            </a:extLst>
          </p:cNvPr>
          <p:cNvSpPr txBox="1"/>
          <p:nvPr/>
        </p:nvSpPr>
        <p:spPr>
          <a:xfrm>
            <a:off x="1657350" y="3969631"/>
            <a:ext cx="9770975" cy="1384995"/>
          </a:xfrm>
          <a:prstGeom prst="rect">
            <a:avLst/>
          </a:prstGeom>
          <a:noFill/>
        </p:spPr>
        <p:txBody>
          <a:bodyPr wrap="square">
            <a:spAutoFit/>
          </a:bodyPr>
          <a:lstStyle/>
          <a:p>
            <a:pPr marL="0" indent="0">
              <a:buNone/>
            </a:pPr>
            <a:r>
              <a:rPr lang="en-US" sz="2800" b="1">
                <a:solidFill>
                  <a:srgbClr val="00B050"/>
                </a:solidFill>
              </a:rPr>
              <a:t>Lesson learned: </a:t>
            </a:r>
          </a:p>
          <a:p>
            <a:pPr marL="0" indent="0">
              <a:buNone/>
            </a:pPr>
            <a:r>
              <a:rPr lang="en-US" sz="2800" b="1">
                <a:solidFill>
                  <a:srgbClr val="00B050"/>
                </a:solidFill>
              </a:rPr>
              <a:t>Tradeoffs exist, but that doesn’t mean you have to give up on incremental improvements. </a:t>
            </a:r>
          </a:p>
        </p:txBody>
      </p:sp>
    </p:spTree>
    <p:extLst>
      <p:ext uri="{BB962C8B-B14F-4D97-AF65-F5344CB8AC3E}">
        <p14:creationId xmlns:p14="http://schemas.microsoft.com/office/powerpoint/2010/main" val="7770546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9200D-8E37-4F16-A478-0B3EB4834CD2}"/>
              </a:ext>
            </a:extLst>
          </p:cNvPr>
          <p:cNvSpPr>
            <a:spLocks noGrp="1"/>
          </p:cNvSpPr>
          <p:nvPr>
            <p:ph type="title"/>
          </p:nvPr>
        </p:nvSpPr>
        <p:spPr>
          <a:xfrm>
            <a:off x="323850" y="220002"/>
            <a:ext cx="10515600" cy="994113"/>
          </a:xfrm>
        </p:spPr>
        <p:txBody>
          <a:bodyPr/>
          <a:lstStyle/>
          <a:p>
            <a:r>
              <a:rPr lang="en-US"/>
              <a:t>The Longest Day</a:t>
            </a:r>
          </a:p>
        </p:txBody>
      </p:sp>
      <p:sp>
        <p:nvSpPr>
          <p:cNvPr id="3" name="Content Placeholder 2">
            <a:extLst>
              <a:ext uri="{FF2B5EF4-FFF2-40B4-BE49-F238E27FC236}">
                <a16:creationId xmlns:a16="http://schemas.microsoft.com/office/drawing/2014/main" id="{A28AFF04-6022-4C09-AD04-3A866B6D755A}"/>
              </a:ext>
            </a:extLst>
          </p:cNvPr>
          <p:cNvSpPr>
            <a:spLocks noGrp="1"/>
          </p:cNvSpPr>
          <p:nvPr>
            <p:ph idx="1"/>
          </p:nvPr>
        </p:nvSpPr>
        <p:spPr>
          <a:xfrm>
            <a:off x="1600200" y="1214115"/>
            <a:ext cx="9239250" cy="4638045"/>
          </a:xfrm>
        </p:spPr>
        <p:txBody>
          <a:bodyPr>
            <a:normAutofit/>
          </a:bodyPr>
          <a:lstStyle/>
          <a:p>
            <a:r>
              <a:rPr lang="en-US"/>
              <a:t>Observatory RF self-compatibility and magnetic screening look so very similar to each other! </a:t>
            </a:r>
          </a:p>
          <a:p>
            <a:r>
              <a:rPr lang="en-US"/>
              <a:t>They’re scheduled to take about six hours each!</a:t>
            </a:r>
          </a:p>
          <a:p>
            <a:r>
              <a:rPr lang="en-US"/>
              <a:t>I had a terribly clever idea to be More Efficient</a:t>
            </a:r>
          </a:p>
          <a:p>
            <a:r>
              <a:rPr lang="en-US"/>
              <a:t>We were there from 6 AM to 2 AM</a:t>
            </a:r>
          </a:p>
          <a:p>
            <a:pPr marL="0" indent="0">
              <a:buNone/>
            </a:pPr>
            <a:endParaRPr lang="en-US"/>
          </a:p>
          <a:p>
            <a:pPr marL="0" indent="0">
              <a:buNone/>
            </a:pPr>
            <a:r>
              <a:rPr lang="en-US" b="1">
                <a:solidFill>
                  <a:srgbClr val="00B050"/>
                </a:solidFill>
              </a:rPr>
              <a:t>Lesson learned: </a:t>
            </a:r>
          </a:p>
          <a:p>
            <a:pPr marL="0" indent="0">
              <a:buNone/>
            </a:pPr>
            <a:r>
              <a:rPr lang="en-US" b="1">
                <a:solidFill>
                  <a:srgbClr val="00B050"/>
                </a:solidFill>
              </a:rPr>
              <a:t>Be careful what you try to Optimize.</a:t>
            </a:r>
          </a:p>
        </p:txBody>
      </p:sp>
      <p:pic>
        <p:nvPicPr>
          <p:cNvPr id="4" name="Graphic 3" descr="Clock with solid fill">
            <a:extLst>
              <a:ext uri="{FF2B5EF4-FFF2-40B4-BE49-F238E27FC236}">
                <a16:creationId xmlns:a16="http://schemas.microsoft.com/office/drawing/2014/main" id="{AB05C6DF-DEC9-47CE-A100-B6FB65A542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495888" y="2295758"/>
            <a:ext cx="3155092" cy="3155092"/>
          </a:xfrm>
          <a:prstGeom prst="rect">
            <a:avLst/>
          </a:prstGeom>
        </p:spPr>
      </p:pic>
    </p:spTree>
    <p:extLst>
      <p:ext uri="{BB962C8B-B14F-4D97-AF65-F5344CB8AC3E}">
        <p14:creationId xmlns:p14="http://schemas.microsoft.com/office/powerpoint/2010/main" val="41468828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AA6E1-A978-42F2-9E64-18080E337D2A}"/>
              </a:ext>
            </a:extLst>
          </p:cNvPr>
          <p:cNvSpPr>
            <a:spLocks noGrp="1"/>
          </p:cNvSpPr>
          <p:nvPr>
            <p:ph type="title"/>
          </p:nvPr>
        </p:nvSpPr>
        <p:spPr>
          <a:xfrm>
            <a:off x="232410" y="251133"/>
            <a:ext cx="10515600" cy="994113"/>
          </a:xfrm>
        </p:spPr>
        <p:txBody>
          <a:bodyPr/>
          <a:lstStyle/>
          <a:p>
            <a:r>
              <a:rPr lang="en-US"/>
              <a:t>Observatory-Level Testing</a:t>
            </a:r>
          </a:p>
        </p:txBody>
      </p:sp>
      <p:sp>
        <p:nvSpPr>
          <p:cNvPr id="3" name="Content Placeholder 2">
            <a:extLst>
              <a:ext uri="{FF2B5EF4-FFF2-40B4-BE49-F238E27FC236}">
                <a16:creationId xmlns:a16="http://schemas.microsoft.com/office/drawing/2014/main" id="{6C0A41CB-F3A0-4D90-9829-89F826D3FEFA}"/>
              </a:ext>
            </a:extLst>
          </p:cNvPr>
          <p:cNvSpPr>
            <a:spLocks noGrp="1"/>
          </p:cNvSpPr>
          <p:nvPr>
            <p:ph idx="1"/>
          </p:nvPr>
        </p:nvSpPr>
        <p:spPr>
          <a:xfrm>
            <a:off x="1565910" y="1245247"/>
            <a:ext cx="9787890" cy="3623934"/>
          </a:xfrm>
        </p:spPr>
        <p:txBody>
          <a:bodyPr/>
          <a:lstStyle/>
          <a:p>
            <a:r>
              <a:rPr lang="en-US"/>
              <a:t>Normally, observatory-level EMC testing consists of: </a:t>
            </a:r>
          </a:p>
          <a:p>
            <a:pPr lvl="1"/>
            <a:r>
              <a:rPr lang="en-US"/>
              <a:t>RF self-compatibility</a:t>
            </a:r>
          </a:p>
          <a:p>
            <a:pPr lvl="1"/>
            <a:r>
              <a:rPr lang="en-US"/>
              <a:t>Launch site RE/RS notches</a:t>
            </a:r>
          </a:p>
          <a:p>
            <a:r>
              <a:rPr lang="en-US"/>
              <a:t>We did a number of other things: </a:t>
            </a:r>
          </a:p>
          <a:p>
            <a:pPr lvl="1"/>
            <a:r>
              <a:rPr lang="en-US"/>
              <a:t>Full range of RE/RS in launch mode </a:t>
            </a:r>
          </a:p>
          <a:p>
            <a:pPr lvl="1"/>
            <a:r>
              <a:rPr lang="en-US"/>
              <a:t>Science RS for OCI</a:t>
            </a:r>
          </a:p>
          <a:p>
            <a:pPr lvl="1"/>
            <a:r>
              <a:rPr lang="en-US"/>
              <a:t>Verify mag measurements between TAM and GSE magnetometers</a:t>
            </a:r>
          </a:p>
        </p:txBody>
      </p:sp>
      <p:sp>
        <p:nvSpPr>
          <p:cNvPr id="5" name="TextBox 4">
            <a:extLst>
              <a:ext uri="{FF2B5EF4-FFF2-40B4-BE49-F238E27FC236}">
                <a16:creationId xmlns:a16="http://schemas.microsoft.com/office/drawing/2014/main" id="{8176BF54-6098-4F91-8732-51E019C2E151}"/>
              </a:ext>
            </a:extLst>
          </p:cNvPr>
          <p:cNvSpPr txBox="1"/>
          <p:nvPr/>
        </p:nvSpPr>
        <p:spPr>
          <a:xfrm>
            <a:off x="1565910" y="4532916"/>
            <a:ext cx="8738755" cy="954107"/>
          </a:xfrm>
          <a:prstGeom prst="rect">
            <a:avLst/>
          </a:prstGeom>
          <a:noFill/>
        </p:spPr>
        <p:txBody>
          <a:bodyPr wrap="square">
            <a:spAutoFit/>
          </a:bodyPr>
          <a:lstStyle/>
          <a:p>
            <a:pPr marL="0" indent="0">
              <a:buNone/>
            </a:pPr>
            <a:r>
              <a:rPr lang="en-US" sz="2800" b="1">
                <a:solidFill>
                  <a:srgbClr val="00B050"/>
                </a:solidFill>
              </a:rPr>
              <a:t>Lesson learned: </a:t>
            </a:r>
          </a:p>
          <a:p>
            <a:pPr marL="0" indent="0">
              <a:buNone/>
            </a:pPr>
            <a:r>
              <a:rPr lang="en-US" sz="2800" b="1">
                <a:solidFill>
                  <a:srgbClr val="00B050"/>
                </a:solidFill>
              </a:rPr>
              <a:t>Review your project requirements docs early and often.</a:t>
            </a:r>
          </a:p>
        </p:txBody>
      </p:sp>
    </p:spTree>
    <p:extLst>
      <p:ext uri="{BB962C8B-B14F-4D97-AF65-F5344CB8AC3E}">
        <p14:creationId xmlns:p14="http://schemas.microsoft.com/office/powerpoint/2010/main" val="3927267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E5B00-D955-4807-A6D2-F6023591726B}"/>
              </a:ext>
            </a:extLst>
          </p:cNvPr>
          <p:cNvSpPr>
            <a:spLocks noGrp="1"/>
          </p:cNvSpPr>
          <p:nvPr>
            <p:ph type="title"/>
          </p:nvPr>
        </p:nvSpPr>
        <p:spPr>
          <a:xfrm>
            <a:off x="278130" y="216535"/>
            <a:ext cx="6799729" cy="1325563"/>
          </a:xfrm>
        </p:spPr>
        <p:txBody>
          <a:bodyPr>
            <a:normAutofit/>
          </a:bodyPr>
          <a:lstStyle/>
          <a:p>
            <a:r>
              <a:rPr lang="en-US"/>
              <a:t>But There’s Good News! </a:t>
            </a:r>
          </a:p>
        </p:txBody>
      </p:sp>
      <p:sp>
        <p:nvSpPr>
          <p:cNvPr id="3" name="Content Placeholder 2">
            <a:extLst>
              <a:ext uri="{FF2B5EF4-FFF2-40B4-BE49-F238E27FC236}">
                <a16:creationId xmlns:a16="http://schemas.microsoft.com/office/drawing/2014/main" id="{DDD8D8A2-4BEA-4C41-9852-54F424830DBF}"/>
              </a:ext>
            </a:extLst>
          </p:cNvPr>
          <p:cNvSpPr>
            <a:spLocks noGrp="1"/>
          </p:cNvSpPr>
          <p:nvPr>
            <p:ph idx="1"/>
          </p:nvPr>
        </p:nvSpPr>
        <p:spPr>
          <a:xfrm>
            <a:off x="1565910" y="1360170"/>
            <a:ext cx="5920740" cy="4816793"/>
          </a:xfrm>
        </p:spPr>
        <p:txBody>
          <a:bodyPr>
            <a:normAutofit/>
          </a:bodyPr>
          <a:lstStyle/>
          <a:p>
            <a:r>
              <a:rPr lang="en-US" sz="2200"/>
              <a:t>After all this varyingly metaphorical blood, sweat, and tears… </a:t>
            </a:r>
          </a:p>
          <a:p>
            <a:r>
              <a:rPr lang="en-US" sz="2200" b="1"/>
              <a:t>PACE Observatory self-compatibility went off without a hitch. </a:t>
            </a:r>
          </a:p>
          <a:p>
            <a:r>
              <a:rPr lang="en-US" sz="2200"/>
              <a:t>Absolutely every component was able to confirm that it worked perfectly in the presence of all the other components, including the TAM and the OCI. </a:t>
            </a:r>
          </a:p>
          <a:p>
            <a:r>
              <a:rPr lang="en-US" sz="2200"/>
              <a:t>Hats off to the GN&amp;C lead and the systems engineer, who also both spent the whole agonizing twenty-hour shift there with me</a:t>
            </a:r>
          </a:p>
        </p:txBody>
      </p:sp>
      <p:pic>
        <p:nvPicPr>
          <p:cNvPr id="5" name="Graphic 4" descr="Streamers with solid fill">
            <a:extLst>
              <a:ext uri="{FF2B5EF4-FFF2-40B4-BE49-F238E27FC236}">
                <a16:creationId xmlns:a16="http://schemas.microsoft.com/office/drawing/2014/main" id="{5F74D500-015B-46F4-A5D8-D1A95FE1D1E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Tree>
    <p:extLst>
      <p:ext uri="{BB962C8B-B14F-4D97-AF65-F5344CB8AC3E}">
        <p14:creationId xmlns:p14="http://schemas.microsoft.com/office/powerpoint/2010/main" val="23110577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E2194BA-823D-CC46-9CDA-3D2AEF501480}"/>
              </a:ext>
            </a:extLst>
          </p:cNvPr>
          <p:cNvSpPr>
            <a:spLocks noGrp="1"/>
          </p:cNvSpPr>
          <p:nvPr>
            <p:ph type="body" idx="1"/>
          </p:nvPr>
        </p:nvSpPr>
        <p:spPr>
          <a:xfrm>
            <a:off x="838200" y="3216361"/>
            <a:ext cx="10515600" cy="2109401"/>
          </a:xfrm>
        </p:spPr>
        <p:txBody>
          <a:bodyPr>
            <a:normAutofit/>
          </a:bodyPr>
          <a:lstStyle/>
          <a:p>
            <a:pPr algn="ctr"/>
            <a:r>
              <a:rPr lang="en-US" sz="4000"/>
              <a:t>Jen Dimov</a:t>
            </a:r>
            <a:endParaRPr lang="en-US" sz="4000" dirty="0"/>
          </a:p>
          <a:p>
            <a:pPr algn="ctr"/>
            <a:r>
              <a:rPr lang="en-US"/>
              <a:t>NASA Goddard Space Flight Center / Jacobs Technology</a:t>
            </a:r>
            <a:endParaRPr lang="en-US" dirty="0"/>
          </a:p>
          <a:p>
            <a:pPr algn="ctr"/>
            <a:r>
              <a:rPr lang="en-US"/>
              <a:t>jennifer.dimov@nasa.gov</a:t>
            </a:r>
            <a:endParaRPr lang="en-US" dirty="0"/>
          </a:p>
        </p:txBody>
      </p:sp>
      <p:sp>
        <p:nvSpPr>
          <p:cNvPr id="4" name="Slide Number Placeholder 3">
            <a:extLst>
              <a:ext uri="{FF2B5EF4-FFF2-40B4-BE49-F238E27FC236}">
                <a16:creationId xmlns:a16="http://schemas.microsoft.com/office/drawing/2014/main" id="{D03B08E6-9AC5-6D4C-B7D6-0D870EC52481}"/>
              </a:ext>
            </a:extLst>
          </p:cNvPr>
          <p:cNvSpPr>
            <a:spLocks noGrp="1"/>
          </p:cNvSpPr>
          <p:nvPr>
            <p:ph type="sldNum" sz="quarter" idx="4"/>
          </p:nvPr>
        </p:nvSpPr>
        <p:spPr>
          <a:xfrm>
            <a:off x="11608904" y="6258094"/>
            <a:ext cx="484240" cy="365125"/>
          </a:xfrm>
        </p:spPr>
        <p:txBody>
          <a:bodyPr/>
          <a:lstStyle/>
          <a:p>
            <a:fld id="{03BE9B14-B398-894D-92FE-10AC19D55CC7}" type="slidenum">
              <a:rPr lang="en-US" smtClean="0"/>
              <a:t>17</a:t>
            </a:fld>
            <a:endParaRPr lang="en-US" dirty="0"/>
          </a:p>
        </p:txBody>
      </p:sp>
    </p:spTree>
    <p:extLst>
      <p:ext uri="{BB962C8B-B14F-4D97-AF65-F5344CB8AC3E}">
        <p14:creationId xmlns:p14="http://schemas.microsoft.com/office/powerpoint/2010/main" val="27387439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2557</TotalTime>
  <Words>1434</Words>
  <Application>Microsoft Office PowerPoint</Application>
  <PresentationFormat>Widescreen</PresentationFormat>
  <Paragraphs>167</Paragraphs>
  <Slides>17</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17</vt:i4>
      </vt:variant>
    </vt:vector>
  </HeadingPairs>
  <TitlesOfParts>
    <vt:vector size="24" baseType="lpstr">
      <vt:lpstr>Arial</vt:lpstr>
      <vt:lpstr>Calibri</vt:lpstr>
      <vt:lpstr>Calibri Light</vt:lpstr>
      <vt:lpstr>DDG_ProximaNova</vt:lpstr>
      <vt:lpstr>Wingdings</vt:lpstr>
      <vt:lpstr>Office Theme</vt:lpstr>
      <vt:lpstr>Custom Design</vt:lpstr>
      <vt:lpstr>PowerPoint Presentation</vt:lpstr>
      <vt:lpstr>Jen Dimov</vt:lpstr>
      <vt:lpstr>Lessons Learned from NASA EMC, Part 6  PACE – Adventures In Magnetics</vt:lpstr>
      <vt:lpstr>Acronyms</vt:lpstr>
      <vt:lpstr>PACE Overview</vt:lpstr>
      <vt:lpstr>PowerPoint Presentation</vt:lpstr>
      <vt:lpstr>Why Magnetics?</vt:lpstr>
      <vt:lpstr>Test Campaign Overview</vt:lpstr>
      <vt:lpstr>Early Testing Saves Money (&amp; Time)</vt:lpstr>
      <vt:lpstr>Terminating Cable Shields At Chamber Wall</vt:lpstr>
      <vt:lpstr>“Technically, that’s not a requirement…” </vt:lpstr>
      <vt:lpstr>Always Have A Backup Plan</vt:lpstr>
      <vt:lpstr>The Smoking Gun Floating Battery</vt:lpstr>
      <vt:lpstr>The Longest Day</vt:lpstr>
      <vt:lpstr>Observatory-Level Testing</vt:lpstr>
      <vt:lpstr>But There’s Good News!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Christy Moeller</dc:creator>
  <cp:lastModifiedBy>Brunson, Alberta (GSFC-5650)</cp:lastModifiedBy>
  <cp:revision>28</cp:revision>
  <dcterms:created xsi:type="dcterms:W3CDTF">2018-09-01T00:56:34Z</dcterms:created>
  <dcterms:modified xsi:type="dcterms:W3CDTF">2023-05-19T14:38:25Z</dcterms:modified>
</cp:coreProperties>
</file>