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3"/>
  </p:notesMasterIdLst>
  <p:sldIdLst>
    <p:sldId id="315" r:id="rId5"/>
    <p:sldId id="316" r:id="rId6"/>
    <p:sldId id="332" r:id="rId7"/>
    <p:sldId id="330" r:id="rId8"/>
    <p:sldId id="317" r:id="rId9"/>
    <p:sldId id="323" r:id="rId10"/>
    <p:sldId id="322" r:id="rId11"/>
    <p:sldId id="333" r:id="rId12"/>
    <p:sldId id="320" r:id="rId13"/>
    <p:sldId id="319" r:id="rId14"/>
    <p:sldId id="325" r:id="rId15"/>
    <p:sldId id="331" r:id="rId16"/>
    <p:sldId id="321" r:id="rId17"/>
    <p:sldId id="326" r:id="rId18"/>
    <p:sldId id="329" r:id="rId19"/>
    <p:sldId id="328" r:id="rId20"/>
    <p:sldId id="327" r:id="rId21"/>
    <p:sldId id="334"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nutt, Leslie M. (MSFC-ST24)" initials="MLM(" lastIdx="5" clrIdx="0">
    <p:extLst>
      <p:ext uri="{19B8F6BF-5375-455C-9EA6-DF929625EA0E}">
        <p15:presenceInfo xmlns:p15="http://schemas.microsoft.com/office/powerpoint/2012/main" userId="S-1-5-21-330711430-3775241029-4075259233-615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BC7E4"/>
    <a:srgbClr val="FFCCCC"/>
    <a:srgbClr val="FF9999"/>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225" autoAdjust="0"/>
    <p:restoredTop sz="96357" autoAdjust="0"/>
  </p:normalViewPr>
  <p:slideViewPr>
    <p:cSldViewPr snapToGrid="0">
      <p:cViewPr varScale="1">
        <p:scale>
          <a:sx n="110" d="100"/>
          <a:sy n="110" d="100"/>
        </p:scale>
        <p:origin x="1110" y="13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409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0BFD18A-7A4B-4DFC-8EB7-5876F82D999E}" type="datetimeFigureOut">
              <a:rPr lang="en-US" smtClean="0"/>
              <a:t>5/19/2023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EF424C9-FDBA-4683-AC4F-91127D753D43}" type="slidenum">
              <a:rPr lang="en-US" smtClean="0"/>
              <a:t>‹#›</a:t>
            </a:fld>
            <a:endParaRPr lang="en-US"/>
          </a:p>
        </p:txBody>
      </p:sp>
    </p:spTree>
    <p:extLst>
      <p:ext uri="{BB962C8B-B14F-4D97-AF65-F5344CB8AC3E}">
        <p14:creationId xmlns:p14="http://schemas.microsoft.com/office/powerpoint/2010/main" val="1972042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F2E008E1-7E63-4336-8848-D050B106F9AF}" type="datetime1">
              <a:rPr lang="en-US" smtClean="0"/>
              <a:t>5/19/2023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4081041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9114F94-A3A9-4318-98C2-CC0925C15D46}" type="datetime1">
              <a:rPr lang="en-US" smtClean="0"/>
              <a:t>5/19/2023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295079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1B02B91-2071-49C0-AFAD-7DAD745F04B8}" type="datetime1">
              <a:rPr lang="en-US" smtClean="0"/>
              <a:t>5/19/2023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351363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AC4E201-6B07-4BBE-9F78-F7F9EF44CD97}" type="datetime1">
              <a:rPr lang="en-US" smtClean="0"/>
              <a:t>5/19/2023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1292454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5C771EEC-E011-44D8-9AFC-04F278537908}" type="datetime1">
              <a:rPr lang="en-US" smtClean="0"/>
              <a:t>5/19/2023</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3498448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031C866-52E2-4521-AEE5-E9EEAD25C938}" type="datetime1">
              <a:rPr lang="en-US" smtClean="0"/>
              <a:t>5/19/2023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117223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A678B46F-B829-4DEF-9EDA-1868446735C3}" type="datetime1">
              <a:rPr lang="en-US" smtClean="0"/>
              <a:t>5/19/2023</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17339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AC66847-CDB7-462B-9896-0A54443BC8F0}" type="datetime1">
              <a:rPr lang="en-US" smtClean="0"/>
              <a:t>5/19/2023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3848937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B1DCC0D6-75D6-459F-BB67-545478280CC9}" type="datetime1">
              <a:rPr lang="en-US" smtClean="0"/>
              <a:t>5/19/2023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722F0D30-DDDF-4898-9509-D7811CC790D6}" type="slidenum">
              <a:rPr lang="en-US" smtClean="0"/>
              <a:t>‹#›</a:t>
            </a:fld>
            <a:endParaRPr lang="en-US"/>
          </a:p>
        </p:txBody>
      </p:sp>
    </p:spTree>
    <p:extLst>
      <p:ext uri="{BB962C8B-B14F-4D97-AF65-F5344CB8AC3E}">
        <p14:creationId xmlns:p14="http://schemas.microsoft.com/office/powerpoint/2010/main" val="15694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48950" y="182196"/>
            <a:ext cx="9293088" cy="82794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271631"/>
            <a:ext cx="10515600" cy="49053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2F0D30-DDDF-4898-9509-D7811CC790D6}" type="slidenum">
              <a:rPr lang="en-US" smtClean="0"/>
              <a:t>‹#›</a:t>
            </a:fld>
            <a:endParaRPr lang="en-US"/>
          </a:p>
        </p:txBody>
      </p:sp>
      <p:pic>
        <p:nvPicPr>
          <p:cNvPr id="8" name="Picture 7"/>
          <p:cNvPicPr>
            <a:picLocks noChangeAspect="1"/>
          </p:cNvPicPr>
          <p:nvPr userDrawn="1"/>
        </p:nvPicPr>
        <p:blipFill>
          <a:blip r:embed="rId11"/>
          <a:stretch>
            <a:fillRect/>
          </a:stretch>
        </p:blipFill>
        <p:spPr>
          <a:xfrm>
            <a:off x="127450" y="155941"/>
            <a:ext cx="1421500" cy="810714"/>
          </a:xfrm>
          <a:prstGeom prst="rect">
            <a:avLst/>
          </a:prstGeom>
        </p:spPr>
      </p:pic>
      <p:pic>
        <p:nvPicPr>
          <p:cNvPr id="9" name="Picture 8"/>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698822" y="-96120"/>
            <a:ext cx="1493178" cy="1367751"/>
          </a:xfrm>
          <a:prstGeom prst="rect">
            <a:avLst/>
          </a:prstGeom>
        </p:spPr>
      </p:pic>
    </p:spTree>
    <p:extLst>
      <p:ext uri="{BB962C8B-B14F-4D97-AF65-F5344CB8AC3E}">
        <p14:creationId xmlns:p14="http://schemas.microsoft.com/office/powerpoint/2010/main" val="20797780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p:cNvSpPr>
            <a:spLocks noGrp="1"/>
          </p:cNvSpPr>
          <p:nvPr>
            <p:ph type="subTitle" idx="1"/>
          </p:nvPr>
        </p:nvSpPr>
        <p:spPr>
          <a:xfrm>
            <a:off x="-1" y="4940981"/>
            <a:ext cx="5590903" cy="1660116"/>
          </a:xfrm>
        </p:spPr>
        <p:txBody>
          <a:bodyPr>
            <a:normAutofit fontScale="92500" lnSpcReduction="20000"/>
          </a:bodyPr>
          <a:lstStyle/>
          <a:p>
            <a:r>
              <a:rPr lang="en-US" sz="2000" dirty="0">
                <a:solidFill>
                  <a:schemeClr val="bg1"/>
                </a:solidFill>
              </a:rPr>
              <a:t>Benjamin M. Gauvain</a:t>
            </a:r>
          </a:p>
          <a:p>
            <a:r>
              <a:rPr lang="en-US" sz="2000" dirty="0">
                <a:solidFill>
                  <a:schemeClr val="bg1"/>
                </a:solidFill>
              </a:rPr>
              <a:t>Daniel A. Tyler</a:t>
            </a:r>
          </a:p>
          <a:p>
            <a:r>
              <a:rPr lang="en-US" sz="2000" dirty="0">
                <a:solidFill>
                  <a:schemeClr val="bg1"/>
                </a:solidFill>
              </a:rPr>
              <a:t>NASA Marshall Space Flight Center</a:t>
            </a:r>
          </a:p>
          <a:p>
            <a:r>
              <a:rPr lang="en-US" sz="2000" dirty="0">
                <a:solidFill>
                  <a:schemeClr val="bg1"/>
                </a:solidFill>
              </a:rPr>
              <a:t> The 6th International Symposium on Space Sailing</a:t>
            </a:r>
          </a:p>
          <a:p>
            <a:r>
              <a:rPr lang="en-US" sz="2000" dirty="0">
                <a:solidFill>
                  <a:schemeClr val="bg1"/>
                </a:solidFill>
              </a:rPr>
              <a:t>June 7, 2023</a:t>
            </a:r>
          </a:p>
          <a:p>
            <a:endParaRPr lang="en-US" sz="2000" dirty="0">
              <a:solidFill>
                <a:schemeClr val="bg1"/>
              </a:solidFill>
            </a:endParaRPr>
          </a:p>
        </p:txBody>
      </p:sp>
      <p:sp>
        <p:nvSpPr>
          <p:cNvPr id="7" name="Title 1"/>
          <p:cNvSpPr txBox="1">
            <a:spLocks/>
          </p:cNvSpPr>
          <p:nvPr/>
        </p:nvSpPr>
        <p:spPr>
          <a:xfrm>
            <a:off x="-104504" y="2577737"/>
            <a:ext cx="5590903" cy="2072641"/>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chemeClr val="bg1"/>
                </a:solidFill>
                <a:latin typeface="Arial" panose="020B0604020202020204" pitchFamily="34" charset="0"/>
                <a:cs typeface="Arial" panose="020B0604020202020204" pitchFamily="34" charset="0"/>
              </a:rPr>
              <a:t>A Solar Sail Shape Modeling Approach for Attitude Control Design and Analysis</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55423" y="104502"/>
            <a:ext cx="1236577" cy="1132706"/>
          </a:xfrm>
          <a:prstGeom prst="rect">
            <a:avLst/>
          </a:prstGeom>
        </p:spPr>
      </p:pic>
    </p:spTree>
    <p:extLst>
      <p:ext uri="{BB962C8B-B14F-4D97-AF65-F5344CB8AC3E}">
        <p14:creationId xmlns:p14="http://schemas.microsoft.com/office/powerpoint/2010/main" val="2268337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0" y="1037799"/>
            <a:ext cx="6387837" cy="5820201"/>
          </a:xfrm>
        </p:spPr>
        <p:txBody>
          <a:bodyPr>
            <a:normAutofit fontScale="92500" lnSpcReduction="10000"/>
          </a:bodyPr>
          <a:lstStyle/>
          <a:p>
            <a:r>
              <a:rPr lang="en-US" sz="2400" dirty="0"/>
              <a:t>Solar radiation pressure (SRP)-induced disturbance torques are a major design driver for solar sails, impacting all aspects of the attitude control system, including control and momentum management actuators</a:t>
            </a:r>
          </a:p>
          <a:p>
            <a:r>
              <a:rPr lang="en-US" sz="2400" dirty="0"/>
              <a:t>Traditionally, the center of mass (CM)/center of pressure (CP) offset of a flat sail has been the primary metric for predicting disturbance torques [2]</a:t>
            </a:r>
          </a:p>
          <a:p>
            <a:r>
              <a:rPr lang="en-US" sz="2400" dirty="0"/>
              <a:t>It was discovered during NEA Scout mission development that deformed sail shape effects were a significant contributor to the overall SRP-induced disturbance torques [3]</a:t>
            </a:r>
          </a:p>
          <a:p>
            <a:pPr lvl="1"/>
            <a:r>
              <a:rPr lang="en-US" sz="2000" dirty="0"/>
              <a:t>The strongest determinant of the sail shape is the deflection of each of the four booms</a:t>
            </a:r>
          </a:p>
          <a:p>
            <a:pPr lvl="1"/>
            <a:r>
              <a:rPr lang="en-US" sz="2000" dirty="0"/>
              <a:t>A significant known and predictable effect on boom deflections is the thermal distortion caused by the gradient across the booms from the sun-facing side to the space-facing side</a:t>
            </a:r>
          </a:p>
        </p:txBody>
      </p:sp>
      <p:sp>
        <p:nvSpPr>
          <p:cNvPr id="4" name="Slide Number Placeholder 3"/>
          <p:cNvSpPr>
            <a:spLocks noGrp="1"/>
          </p:cNvSpPr>
          <p:nvPr>
            <p:ph type="sldNum" sz="quarter" idx="12"/>
          </p:nvPr>
        </p:nvSpPr>
        <p:spPr>
          <a:xfrm>
            <a:off x="8129833" y="6364950"/>
            <a:ext cx="2743200" cy="365125"/>
          </a:xfrm>
        </p:spPr>
        <p:txBody>
          <a:bodyPr/>
          <a:lstStyle/>
          <a:p>
            <a:fld id="{722F0D30-DDDF-4898-9509-D7811CC790D6}" type="slidenum">
              <a:rPr lang="en-US" smtClean="0"/>
              <a:t>2</a:t>
            </a:fld>
            <a:endParaRPr lang="en-US" dirty="0"/>
          </a:p>
        </p:txBody>
      </p:sp>
      <p:pic>
        <p:nvPicPr>
          <p:cNvPr id="6" name="Picture 5">
            <a:extLst>
              <a:ext uri="{FF2B5EF4-FFF2-40B4-BE49-F238E27FC236}">
                <a16:creationId xmlns:a16="http://schemas.microsoft.com/office/drawing/2014/main" id="{7579E9F6-355C-4117-877F-1678B3667069}"/>
              </a:ext>
            </a:extLst>
          </p:cNvPr>
          <p:cNvPicPr>
            <a:picLocks noChangeAspect="1"/>
          </p:cNvPicPr>
          <p:nvPr/>
        </p:nvPicPr>
        <p:blipFill>
          <a:blip r:embed="rId2"/>
          <a:stretch>
            <a:fillRect/>
          </a:stretch>
        </p:blipFill>
        <p:spPr>
          <a:xfrm>
            <a:off x="6387837" y="1906081"/>
            <a:ext cx="5804163" cy="2936630"/>
          </a:xfrm>
          <a:prstGeom prst="rect">
            <a:avLst/>
          </a:prstGeom>
        </p:spPr>
      </p:pic>
    </p:spTree>
    <p:extLst>
      <p:ext uri="{BB962C8B-B14F-4D97-AF65-F5344CB8AC3E}">
        <p14:creationId xmlns:p14="http://schemas.microsoft.com/office/powerpoint/2010/main" val="139725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4494CAE8-440D-400C-9011-A3977BAE73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1468" y="1193630"/>
            <a:ext cx="3605216" cy="2901607"/>
          </a:xfrm>
          <a:prstGeom prst="rect">
            <a:avLst/>
          </a:prstGeom>
        </p:spPr>
      </p:pic>
      <p:pic>
        <p:nvPicPr>
          <p:cNvPr id="6" name="Picture 5">
            <a:extLst>
              <a:ext uri="{FF2B5EF4-FFF2-40B4-BE49-F238E27FC236}">
                <a16:creationId xmlns:a16="http://schemas.microsoft.com/office/drawing/2014/main" id="{BD13BA72-D28E-4801-B18D-E3448A640A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82048" y="4095237"/>
            <a:ext cx="3991891" cy="2704011"/>
          </a:xfrm>
          <a:prstGeom prst="rect">
            <a:avLst/>
          </a:prstGeom>
          <a:noFill/>
          <a:ln>
            <a:noFill/>
          </a:ln>
        </p:spPr>
      </p:pic>
      <p:sp>
        <p:nvSpPr>
          <p:cNvPr id="2" name="Title 1">
            <a:extLst>
              <a:ext uri="{FF2B5EF4-FFF2-40B4-BE49-F238E27FC236}">
                <a16:creationId xmlns:a16="http://schemas.microsoft.com/office/drawing/2014/main" id="{C5F98BC1-61D6-4B37-835D-400E0DCF763E}"/>
              </a:ext>
            </a:extLst>
          </p:cNvPr>
          <p:cNvSpPr>
            <a:spLocks noGrp="1"/>
          </p:cNvSpPr>
          <p:nvPr>
            <p:ph type="title"/>
          </p:nvPr>
        </p:nvSpPr>
        <p:spPr/>
        <p:txBody>
          <a:bodyPr>
            <a:noAutofit/>
          </a:bodyPr>
          <a:lstStyle/>
          <a:p>
            <a:r>
              <a:rPr lang="en-US" sz="3200" dirty="0"/>
              <a:t>Background: NEA Scout and Solar Cruiser Modeling</a:t>
            </a:r>
          </a:p>
        </p:txBody>
      </p:sp>
      <p:sp>
        <p:nvSpPr>
          <p:cNvPr id="3" name="Content Placeholder 2">
            <a:extLst>
              <a:ext uri="{FF2B5EF4-FFF2-40B4-BE49-F238E27FC236}">
                <a16:creationId xmlns:a16="http://schemas.microsoft.com/office/drawing/2014/main" id="{ECED666A-31B5-44F2-8B35-6FCD00A096C7}"/>
              </a:ext>
            </a:extLst>
          </p:cNvPr>
          <p:cNvSpPr>
            <a:spLocks noGrp="1"/>
          </p:cNvSpPr>
          <p:nvPr>
            <p:ph idx="1"/>
          </p:nvPr>
        </p:nvSpPr>
        <p:spPr>
          <a:xfrm>
            <a:off x="118061" y="1193630"/>
            <a:ext cx="8203407" cy="5605618"/>
          </a:xfrm>
        </p:spPr>
        <p:txBody>
          <a:bodyPr>
            <a:normAutofit fontScale="92500" lnSpcReduction="20000"/>
          </a:bodyPr>
          <a:lstStyle/>
          <a:p>
            <a:r>
              <a:rPr lang="en-US" dirty="0"/>
              <a:t>The Solar Cruiser sail modeling methodology derives from NEA Scout [3]</a:t>
            </a:r>
          </a:p>
          <a:p>
            <a:pPr lvl="1"/>
            <a:r>
              <a:rPr lang="en-US" dirty="0"/>
              <a:t>Structural FEM created including tension and thermal distortion effects</a:t>
            </a:r>
          </a:p>
          <a:p>
            <a:pPr lvl="1"/>
            <a:r>
              <a:rPr lang="en-US" dirty="0"/>
              <a:t>Rios-Reyes/</a:t>
            </a:r>
            <a:r>
              <a:rPr lang="en-US" dirty="0" err="1"/>
              <a:t>Sheeres</a:t>
            </a:r>
            <a:r>
              <a:rPr lang="en-US" dirty="0"/>
              <a:t> generalized sail model [1] numerical implementation</a:t>
            </a:r>
          </a:p>
          <a:p>
            <a:pPr lvl="2"/>
            <a:r>
              <a:rPr lang="en-US" dirty="0"/>
              <a:t>FEM with ~66,000 elements transformed into 39 tensor coefficients for force, 45 tensor coefficients for torque</a:t>
            </a:r>
          </a:p>
          <a:p>
            <a:pPr lvl="2"/>
            <a:r>
              <a:rPr lang="en-US" dirty="0"/>
              <a:t>Computationally efficient force and torque calculation </a:t>
            </a:r>
          </a:p>
          <a:p>
            <a:r>
              <a:rPr lang="en-US" dirty="0"/>
              <a:t>The NEA Scout model was scaled and adapted for Solar Cruiser </a:t>
            </a:r>
          </a:p>
          <a:p>
            <a:r>
              <a:rPr lang="en-US" dirty="0"/>
              <a:t>Out-of-plane tip deflections were the biggest driver of disturbance torques</a:t>
            </a:r>
          </a:p>
          <a:p>
            <a:pPr lvl="1"/>
            <a:r>
              <a:rPr lang="en-US" dirty="0"/>
              <a:t>Magnitudes &gt;5x than a flat sail of identical dimensions, and &gt;2x for an identical sail with in-plane tip deflections only</a:t>
            </a:r>
          </a:p>
          <a:p>
            <a:r>
              <a:rPr lang="en-US" dirty="0"/>
              <a:t>Simple scaling left a lot of uncertainty in its ability to bound the problem, so a higher fidelity methodology was developed for Solar Cruiser</a:t>
            </a:r>
          </a:p>
          <a:p>
            <a:endParaRPr lang="en-US" dirty="0"/>
          </a:p>
        </p:txBody>
      </p:sp>
      <p:sp>
        <p:nvSpPr>
          <p:cNvPr id="4" name="Slide Number Placeholder 3">
            <a:extLst>
              <a:ext uri="{FF2B5EF4-FFF2-40B4-BE49-F238E27FC236}">
                <a16:creationId xmlns:a16="http://schemas.microsoft.com/office/drawing/2014/main" id="{10F4379B-A8D3-4E2A-A5EB-8EFC1502BA10}"/>
              </a:ext>
            </a:extLst>
          </p:cNvPr>
          <p:cNvSpPr>
            <a:spLocks noGrp="1"/>
          </p:cNvSpPr>
          <p:nvPr>
            <p:ph type="sldNum" sz="quarter" idx="12"/>
          </p:nvPr>
        </p:nvSpPr>
        <p:spPr/>
        <p:txBody>
          <a:bodyPr/>
          <a:lstStyle/>
          <a:p>
            <a:fld id="{722F0D30-DDDF-4898-9509-D7811CC790D6}" type="slidenum">
              <a:rPr lang="en-US" smtClean="0"/>
              <a:t>3</a:t>
            </a:fld>
            <a:endParaRPr lang="en-US"/>
          </a:p>
        </p:txBody>
      </p:sp>
    </p:spTree>
    <p:extLst>
      <p:ext uri="{BB962C8B-B14F-4D97-AF65-F5344CB8AC3E}">
        <p14:creationId xmlns:p14="http://schemas.microsoft.com/office/powerpoint/2010/main" val="1884263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504E-169A-43E1-9098-B067CFB10650}"/>
              </a:ext>
            </a:extLst>
          </p:cNvPr>
          <p:cNvSpPr>
            <a:spLocks noGrp="1"/>
          </p:cNvSpPr>
          <p:nvPr>
            <p:ph type="title"/>
          </p:nvPr>
        </p:nvSpPr>
        <p:spPr/>
        <p:txBody>
          <a:bodyPr>
            <a:noAutofit/>
          </a:bodyPr>
          <a:lstStyle/>
          <a:p>
            <a:r>
              <a:rPr lang="en-US" sz="4000" dirty="0"/>
              <a:t>NEA Scout and Solar Cruiser Sail Comparison</a:t>
            </a:r>
          </a:p>
        </p:txBody>
      </p:sp>
      <p:sp>
        <p:nvSpPr>
          <p:cNvPr id="3" name="Content Placeholder 2">
            <a:extLst>
              <a:ext uri="{FF2B5EF4-FFF2-40B4-BE49-F238E27FC236}">
                <a16:creationId xmlns:a16="http://schemas.microsoft.com/office/drawing/2014/main" id="{16EDC462-D629-4D06-B413-EF6BD6550358}"/>
              </a:ext>
            </a:extLst>
          </p:cNvPr>
          <p:cNvSpPr>
            <a:spLocks noGrp="1"/>
          </p:cNvSpPr>
          <p:nvPr>
            <p:ph idx="1"/>
          </p:nvPr>
        </p:nvSpPr>
        <p:spPr>
          <a:xfrm>
            <a:off x="838200" y="1271631"/>
            <a:ext cx="10515600" cy="5303340"/>
          </a:xfrm>
        </p:spPr>
        <p:txBody>
          <a:bodyPr numCol="2"/>
          <a:lstStyle/>
          <a:p>
            <a:r>
              <a:rPr lang="en-US" dirty="0"/>
              <a:t>NEA Scout (~86 m</a:t>
            </a:r>
            <a:r>
              <a:rPr lang="en-US" baseline="30000" dirty="0"/>
              <a:t>2</a:t>
            </a:r>
            <a:r>
              <a:rPr lang="en-US" dirty="0"/>
              <a:t>)</a:t>
            </a:r>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buNone/>
            </a:pPr>
            <a:endParaRPr lang="en-US" dirty="0"/>
          </a:p>
          <a:p>
            <a:r>
              <a:rPr lang="en-US" dirty="0"/>
              <a:t>Solar </a:t>
            </a:r>
            <a:r>
              <a:rPr lang="en-US"/>
              <a:t>Cruiser  (~1600 </a:t>
            </a:r>
            <a:r>
              <a:rPr lang="en-US" dirty="0"/>
              <a:t>m</a:t>
            </a:r>
            <a:r>
              <a:rPr lang="en-US" baseline="30000" dirty="0"/>
              <a:t>2</a:t>
            </a:r>
            <a:r>
              <a:rPr lang="en-US" dirty="0"/>
              <a:t>)</a:t>
            </a:r>
          </a:p>
        </p:txBody>
      </p:sp>
      <p:sp>
        <p:nvSpPr>
          <p:cNvPr id="4" name="Slide Number Placeholder 3">
            <a:extLst>
              <a:ext uri="{FF2B5EF4-FFF2-40B4-BE49-F238E27FC236}">
                <a16:creationId xmlns:a16="http://schemas.microsoft.com/office/drawing/2014/main" id="{2451189C-1F23-42F4-B09C-3D7DB38CFEB4}"/>
              </a:ext>
            </a:extLst>
          </p:cNvPr>
          <p:cNvSpPr>
            <a:spLocks noGrp="1"/>
          </p:cNvSpPr>
          <p:nvPr>
            <p:ph type="sldNum" sz="quarter" idx="12"/>
          </p:nvPr>
        </p:nvSpPr>
        <p:spPr/>
        <p:txBody>
          <a:bodyPr/>
          <a:lstStyle/>
          <a:p>
            <a:fld id="{722F0D30-DDDF-4898-9509-D7811CC790D6}" type="slidenum">
              <a:rPr lang="en-US" smtClean="0"/>
              <a:t>4</a:t>
            </a:fld>
            <a:endParaRPr lang="en-US"/>
          </a:p>
        </p:txBody>
      </p:sp>
      <p:pic>
        <p:nvPicPr>
          <p:cNvPr id="10" name="Picture 9" descr="A picture containing bedclothes&#10;&#10;Description automatically generated">
            <a:extLst>
              <a:ext uri="{FF2B5EF4-FFF2-40B4-BE49-F238E27FC236}">
                <a16:creationId xmlns:a16="http://schemas.microsoft.com/office/drawing/2014/main" id="{D1579A81-B599-4367-AB03-29837BA4D0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831" y="2078953"/>
            <a:ext cx="5280828" cy="3507416"/>
          </a:xfrm>
          <a:prstGeom prst="rect">
            <a:avLst/>
          </a:prstGeom>
        </p:spPr>
      </p:pic>
      <p:pic>
        <p:nvPicPr>
          <p:cNvPr id="12" name="Picture 11" descr="A picture containing ground, indoor&#10;&#10;Description automatically generated">
            <a:extLst>
              <a:ext uri="{FF2B5EF4-FFF2-40B4-BE49-F238E27FC236}">
                <a16:creationId xmlns:a16="http://schemas.microsoft.com/office/drawing/2014/main" id="{24FA356E-F1A7-4EA9-820F-D986D92E36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317" y="2280084"/>
            <a:ext cx="6572051" cy="3067813"/>
          </a:xfrm>
          <a:prstGeom prst="rect">
            <a:avLst/>
          </a:prstGeom>
        </p:spPr>
      </p:pic>
    </p:spTree>
    <p:extLst>
      <p:ext uri="{BB962C8B-B14F-4D97-AF65-F5344CB8AC3E}">
        <p14:creationId xmlns:p14="http://schemas.microsoft.com/office/powerpoint/2010/main" val="3170307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817CC-2427-4EA0-A93F-900580620789}"/>
              </a:ext>
            </a:extLst>
          </p:cNvPr>
          <p:cNvSpPr>
            <a:spLocks noGrp="1"/>
          </p:cNvSpPr>
          <p:nvPr>
            <p:ph type="title"/>
          </p:nvPr>
        </p:nvSpPr>
        <p:spPr/>
        <p:txBody>
          <a:bodyPr/>
          <a:lstStyle/>
          <a:p>
            <a:r>
              <a:rPr lang="en-US" dirty="0"/>
              <a:t>Solar Cruiser Methodology Overview</a:t>
            </a:r>
          </a:p>
        </p:txBody>
      </p:sp>
      <p:sp>
        <p:nvSpPr>
          <p:cNvPr id="3" name="Content Placeholder 2">
            <a:extLst>
              <a:ext uri="{FF2B5EF4-FFF2-40B4-BE49-F238E27FC236}">
                <a16:creationId xmlns:a16="http://schemas.microsoft.com/office/drawing/2014/main" id="{FC2B6C4A-3A20-4B1E-9AF8-6CFEEED02306}"/>
              </a:ext>
            </a:extLst>
          </p:cNvPr>
          <p:cNvSpPr>
            <a:spLocks noGrp="1"/>
          </p:cNvSpPr>
          <p:nvPr>
            <p:ph idx="1"/>
          </p:nvPr>
        </p:nvSpPr>
        <p:spPr>
          <a:xfrm>
            <a:off x="0" y="1271631"/>
            <a:ext cx="8203474" cy="5449844"/>
          </a:xfrm>
        </p:spPr>
        <p:txBody>
          <a:bodyPr>
            <a:normAutofit fontScale="92500"/>
          </a:bodyPr>
          <a:lstStyle/>
          <a:p>
            <a:r>
              <a:rPr lang="en-US" dirty="0"/>
              <a:t>Thermal modeling results dictate boom deflections which define the “nominal” sail shape used as a starting point</a:t>
            </a:r>
          </a:p>
          <a:p>
            <a:r>
              <a:rPr lang="en-US" dirty="0"/>
              <a:t>Uncertainty/error terms are defined and varied across a large parametric sweep</a:t>
            </a:r>
          </a:p>
          <a:p>
            <a:r>
              <a:rPr lang="en-US" dirty="0"/>
              <a:t>The nominal shape is modified for each error term, producing a large database of shapes</a:t>
            </a:r>
          </a:p>
          <a:p>
            <a:r>
              <a:rPr lang="en-US" dirty="0"/>
              <a:t>Rios-Reyes/</a:t>
            </a:r>
            <a:r>
              <a:rPr lang="en-US" dirty="0" err="1"/>
              <a:t>Scheeres</a:t>
            </a:r>
            <a:r>
              <a:rPr lang="en-US" dirty="0"/>
              <a:t> generalized sail model [1] process is used to create sail tensors for each shape</a:t>
            </a:r>
          </a:p>
          <a:p>
            <a:r>
              <a:rPr lang="en-US" dirty="0"/>
              <a:t>Forces and torques are calculated for each shape across Solar Cruiser mission attitudes</a:t>
            </a:r>
          </a:p>
          <a:p>
            <a:r>
              <a:rPr lang="en-US" dirty="0"/>
              <a:t>Force and torque data is post-processed to select two bounding shapes: maximum pitch/yaw (in-plane) torque and maximum roll (out-of-plane) torque</a:t>
            </a:r>
          </a:p>
        </p:txBody>
      </p:sp>
      <p:sp>
        <p:nvSpPr>
          <p:cNvPr id="4" name="Slide Number Placeholder 3">
            <a:extLst>
              <a:ext uri="{FF2B5EF4-FFF2-40B4-BE49-F238E27FC236}">
                <a16:creationId xmlns:a16="http://schemas.microsoft.com/office/drawing/2014/main" id="{2C2CE25D-BB76-4391-9508-0F1D17DA253C}"/>
              </a:ext>
            </a:extLst>
          </p:cNvPr>
          <p:cNvSpPr>
            <a:spLocks noGrp="1"/>
          </p:cNvSpPr>
          <p:nvPr>
            <p:ph type="sldNum" sz="quarter" idx="12"/>
          </p:nvPr>
        </p:nvSpPr>
        <p:spPr/>
        <p:txBody>
          <a:bodyPr/>
          <a:lstStyle/>
          <a:p>
            <a:fld id="{722F0D30-DDDF-4898-9509-D7811CC790D6}" type="slidenum">
              <a:rPr lang="en-US" smtClean="0"/>
              <a:t>5</a:t>
            </a:fld>
            <a:endParaRPr lang="en-US"/>
          </a:p>
        </p:txBody>
      </p:sp>
      <p:pic>
        <p:nvPicPr>
          <p:cNvPr id="5" name="Picture 4">
            <a:extLst>
              <a:ext uri="{FF2B5EF4-FFF2-40B4-BE49-F238E27FC236}">
                <a16:creationId xmlns:a16="http://schemas.microsoft.com/office/drawing/2014/main" id="{11BB7AB0-1517-4E43-97BD-DDEF003E8014}"/>
              </a:ext>
            </a:extLst>
          </p:cNvPr>
          <p:cNvPicPr>
            <a:picLocks noChangeAspect="1"/>
          </p:cNvPicPr>
          <p:nvPr/>
        </p:nvPicPr>
        <p:blipFill>
          <a:blip r:embed="rId2"/>
          <a:stretch>
            <a:fillRect/>
          </a:stretch>
        </p:blipFill>
        <p:spPr>
          <a:xfrm>
            <a:off x="8277291" y="2045156"/>
            <a:ext cx="3914709" cy="3276183"/>
          </a:xfrm>
          <a:prstGeom prst="rect">
            <a:avLst/>
          </a:prstGeom>
        </p:spPr>
      </p:pic>
    </p:spTree>
    <p:extLst>
      <p:ext uri="{BB962C8B-B14F-4D97-AF65-F5344CB8AC3E}">
        <p14:creationId xmlns:p14="http://schemas.microsoft.com/office/powerpoint/2010/main" val="116642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A22E-84CB-47F4-8A99-B4A2E1B62317}"/>
              </a:ext>
            </a:extLst>
          </p:cNvPr>
          <p:cNvSpPr>
            <a:spLocks noGrp="1"/>
          </p:cNvSpPr>
          <p:nvPr>
            <p:ph type="title"/>
          </p:nvPr>
        </p:nvSpPr>
        <p:spPr/>
        <p:txBody>
          <a:bodyPr>
            <a:normAutofit/>
          </a:bodyPr>
          <a:lstStyle/>
          <a:p>
            <a:r>
              <a:rPr lang="en-US" dirty="0"/>
              <a:t>Solar Cruiser Deformed Sail Shapes</a:t>
            </a:r>
          </a:p>
        </p:txBody>
      </p:sp>
      <p:sp>
        <p:nvSpPr>
          <p:cNvPr id="3" name="Content Placeholder 2">
            <a:extLst>
              <a:ext uri="{FF2B5EF4-FFF2-40B4-BE49-F238E27FC236}">
                <a16:creationId xmlns:a16="http://schemas.microsoft.com/office/drawing/2014/main" id="{FC45F6E7-3D34-4D46-BA40-376AED03D6D1}"/>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99D3DBF-BC53-4879-AD37-E37012936551}"/>
              </a:ext>
            </a:extLst>
          </p:cNvPr>
          <p:cNvSpPr>
            <a:spLocks noGrp="1"/>
          </p:cNvSpPr>
          <p:nvPr>
            <p:ph type="sldNum" sz="quarter" idx="12"/>
          </p:nvPr>
        </p:nvSpPr>
        <p:spPr/>
        <p:txBody>
          <a:bodyPr/>
          <a:lstStyle/>
          <a:p>
            <a:fld id="{722F0D30-DDDF-4898-9509-D7811CC790D6}" type="slidenum">
              <a:rPr lang="en-US" smtClean="0"/>
              <a:t>6</a:t>
            </a:fld>
            <a:endParaRPr lang="en-US"/>
          </a:p>
        </p:txBody>
      </p:sp>
      <p:pic>
        <p:nvPicPr>
          <p:cNvPr id="5" name="Picture 4">
            <a:extLst>
              <a:ext uri="{FF2B5EF4-FFF2-40B4-BE49-F238E27FC236}">
                <a16:creationId xmlns:a16="http://schemas.microsoft.com/office/drawing/2014/main" id="{3D90D728-C8F2-4518-8C21-7009F362BCBE}"/>
              </a:ext>
            </a:extLst>
          </p:cNvPr>
          <p:cNvPicPr>
            <a:picLocks noChangeAspect="1"/>
          </p:cNvPicPr>
          <p:nvPr/>
        </p:nvPicPr>
        <p:blipFill>
          <a:blip r:embed="rId2"/>
          <a:stretch>
            <a:fillRect/>
          </a:stretch>
        </p:blipFill>
        <p:spPr>
          <a:xfrm>
            <a:off x="120" y="1271629"/>
            <a:ext cx="6321376" cy="4754880"/>
          </a:xfrm>
          <a:prstGeom prst="rect">
            <a:avLst/>
          </a:prstGeom>
        </p:spPr>
      </p:pic>
      <p:pic>
        <p:nvPicPr>
          <p:cNvPr id="6" name="Picture 5">
            <a:extLst>
              <a:ext uri="{FF2B5EF4-FFF2-40B4-BE49-F238E27FC236}">
                <a16:creationId xmlns:a16="http://schemas.microsoft.com/office/drawing/2014/main" id="{21C3EFB2-D529-4F04-96B0-E9756C8C999D}"/>
              </a:ext>
            </a:extLst>
          </p:cNvPr>
          <p:cNvPicPr>
            <a:picLocks noChangeAspect="1"/>
          </p:cNvPicPr>
          <p:nvPr/>
        </p:nvPicPr>
        <p:blipFill>
          <a:blip r:embed="rId3"/>
          <a:stretch>
            <a:fillRect/>
          </a:stretch>
        </p:blipFill>
        <p:spPr>
          <a:xfrm>
            <a:off x="5739691" y="1271629"/>
            <a:ext cx="6295054" cy="4754880"/>
          </a:xfrm>
          <a:prstGeom prst="rect">
            <a:avLst/>
          </a:prstGeom>
        </p:spPr>
      </p:pic>
    </p:spTree>
    <p:extLst>
      <p:ext uri="{BB962C8B-B14F-4D97-AF65-F5344CB8AC3E}">
        <p14:creationId xmlns:p14="http://schemas.microsoft.com/office/powerpoint/2010/main" val="2199410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5A339D-2BC9-4186-9B5E-6C754CA8AD0E}"/>
              </a:ext>
            </a:extLst>
          </p:cNvPr>
          <p:cNvPicPr>
            <a:picLocks noChangeAspect="1"/>
          </p:cNvPicPr>
          <p:nvPr/>
        </p:nvPicPr>
        <p:blipFill>
          <a:blip r:embed="rId2"/>
          <a:stretch>
            <a:fillRect/>
          </a:stretch>
        </p:blipFill>
        <p:spPr>
          <a:xfrm>
            <a:off x="8180358" y="1010144"/>
            <a:ext cx="4011642" cy="3017520"/>
          </a:xfrm>
          <a:prstGeom prst="rect">
            <a:avLst/>
          </a:prstGeom>
        </p:spPr>
      </p:pic>
      <p:pic>
        <p:nvPicPr>
          <p:cNvPr id="6" name="Picture 5">
            <a:extLst>
              <a:ext uri="{FF2B5EF4-FFF2-40B4-BE49-F238E27FC236}">
                <a16:creationId xmlns:a16="http://schemas.microsoft.com/office/drawing/2014/main" id="{8B73C2D8-1FC5-4089-AA0C-37471B0693CD}"/>
              </a:ext>
            </a:extLst>
          </p:cNvPr>
          <p:cNvPicPr>
            <a:picLocks noChangeAspect="1"/>
          </p:cNvPicPr>
          <p:nvPr/>
        </p:nvPicPr>
        <p:blipFill>
          <a:blip r:embed="rId3"/>
          <a:stretch>
            <a:fillRect/>
          </a:stretch>
        </p:blipFill>
        <p:spPr>
          <a:xfrm>
            <a:off x="8188710" y="3840479"/>
            <a:ext cx="3994938" cy="3017520"/>
          </a:xfrm>
          <a:prstGeom prst="rect">
            <a:avLst/>
          </a:prstGeom>
        </p:spPr>
      </p:pic>
      <p:sp>
        <p:nvSpPr>
          <p:cNvPr id="2" name="Title 1">
            <a:extLst>
              <a:ext uri="{FF2B5EF4-FFF2-40B4-BE49-F238E27FC236}">
                <a16:creationId xmlns:a16="http://schemas.microsoft.com/office/drawing/2014/main" id="{D69AE570-9C30-477C-919B-F5D0B33DC8FA}"/>
              </a:ext>
            </a:extLst>
          </p:cNvPr>
          <p:cNvSpPr>
            <a:spLocks noGrp="1"/>
          </p:cNvSpPr>
          <p:nvPr>
            <p:ph type="title"/>
          </p:nvPr>
        </p:nvSpPr>
        <p:spPr/>
        <p:txBody>
          <a:bodyPr/>
          <a:lstStyle/>
          <a:p>
            <a:r>
              <a:rPr lang="en-US" dirty="0"/>
              <a:t>Assumptions and Boundary Conditions</a:t>
            </a:r>
          </a:p>
        </p:txBody>
      </p:sp>
      <p:sp>
        <p:nvSpPr>
          <p:cNvPr id="3" name="Content Placeholder 2">
            <a:extLst>
              <a:ext uri="{FF2B5EF4-FFF2-40B4-BE49-F238E27FC236}">
                <a16:creationId xmlns:a16="http://schemas.microsoft.com/office/drawing/2014/main" id="{C7EDD371-E9D0-48C4-9B4B-ED79E630D81A}"/>
              </a:ext>
            </a:extLst>
          </p:cNvPr>
          <p:cNvSpPr>
            <a:spLocks noGrp="1"/>
          </p:cNvSpPr>
          <p:nvPr>
            <p:ph idx="1"/>
          </p:nvPr>
        </p:nvSpPr>
        <p:spPr>
          <a:xfrm>
            <a:off x="0" y="1010144"/>
            <a:ext cx="8421189" cy="5847855"/>
          </a:xfrm>
        </p:spPr>
        <p:txBody>
          <a:bodyPr>
            <a:normAutofit/>
          </a:bodyPr>
          <a:lstStyle/>
          <a:p>
            <a:r>
              <a:rPr lang="en-US" dirty="0"/>
              <a:t>Booms deflect parabolically, increasing from root to tip</a:t>
            </a:r>
          </a:p>
          <a:p>
            <a:r>
              <a:rPr lang="en-US" dirty="0"/>
              <a:t>Membranes deflect according to a “billowing” shape, captured using a 2D sinusoid with maximum deflection occurring at quadrant centroid</a:t>
            </a:r>
          </a:p>
          <a:p>
            <a:r>
              <a:rPr lang="en-US" dirty="0"/>
              <a:t>Non-sail membrane surfaces and in-plane deformations or asymmetries are neglected. Wrinkles are not directly modeled but effect is captured through optical properties [3]</a:t>
            </a:r>
          </a:p>
          <a:p>
            <a:r>
              <a:rPr lang="en-US" dirty="0"/>
              <a:t>Fixed-fixed boom/membrane interface at the roots and tips without any separation or interference</a:t>
            </a:r>
          </a:p>
          <a:p>
            <a:r>
              <a:rPr lang="en-US" dirty="0"/>
              <a:t>Boom tips and sail membranes can deflect out of plane in any arbitrary direction with respect to each other</a:t>
            </a:r>
          </a:p>
        </p:txBody>
      </p:sp>
      <p:sp>
        <p:nvSpPr>
          <p:cNvPr id="4" name="Slide Number Placeholder 3">
            <a:extLst>
              <a:ext uri="{FF2B5EF4-FFF2-40B4-BE49-F238E27FC236}">
                <a16:creationId xmlns:a16="http://schemas.microsoft.com/office/drawing/2014/main" id="{B116CC0B-816C-4FDE-AB5E-688E2A8C2215}"/>
              </a:ext>
            </a:extLst>
          </p:cNvPr>
          <p:cNvSpPr>
            <a:spLocks noGrp="1"/>
          </p:cNvSpPr>
          <p:nvPr>
            <p:ph type="sldNum" sz="quarter" idx="12"/>
          </p:nvPr>
        </p:nvSpPr>
        <p:spPr/>
        <p:txBody>
          <a:bodyPr/>
          <a:lstStyle/>
          <a:p>
            <a:fld id="{722F0D30-DDDF-4898-9509-D7811CC790D6}" type="slidenum">
              <a:rPr lang="en-US" smtClean="0"/>
              <a:t>7</a:t>
            </a:fld>
            <a:endParaRPr lang="en-US"/>
          </a:p>
        </p:txBody>
      </p:sp>
    </p:spTree>
    <p:extLst>
      <p:ext uri="{BB962C8B-B14F-4D97-AF65-F5344CB8AC3E}">
        <p14:creationId xmlns:p14="http://schemas.microsoft.com/office/powerpoint/2010/main" val="4053218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5A339D-2BC9-4186-9B5E-6C754CA8AD0E}"/>
              </a:ext>
            </a:extLst>
          </p:cNvPr>
          <p:cNvPicPr>
            <a:picLocks noChangeAspect="1"/>
          </p:cNvPicPr>
          <p:nvPr/>
        </p:nvPicPr>
        <p:blipFill>
          <a:blip r:embed="rId2"/>
          <a:stretch>
            <a:fillRect/>
          </a:stretch>
        </p:blipFill>
        <p:spPr>
          <a:xfrm>
            <a:off x="8180358" y="1010144"/>
            <a:ext cx="4011642" cy="3017520"/>
          </a:xfrm>
          <a:prstGeom prst="rect">
            <a:avLst/>
          </a:prstGeom>
        </p:spPr>
      </p:pic>
      <p:pic>
        <p:nvPicPr>
          <p:cNvPr id="6" name="Picture 5">
            <a:extLst>
              <a:ext uri="{FF2B5EF4-FFF2-40B4-BE49-F238E27FC236}">
                <a16:creationId xmlns:a16="http://schemas.microsoft.com/office/drawing/2014/main" id="{8B73C2D8-1FC5-4089-AA0C-37471B0693CD}"/>
              </a:ext>
            </a:extLst>
          </p:cNvPr>
          <p:cNvPicPr>
            <a:picLocks noChangeAspect="1"/>
          </p:cNvPicPr>
          <p:nvPr/>
        </p:nvPicPr>
        <p:blipFill>
          <a:blip r:embed="rId3"/>
          <a:stretch>
            <a:fillRect/>
          </a:stretch>
        </p:blipFill>
        <p:spPr>
          <a:xfrm>
            <a:off x="8188710" y="3840479"/>
            <a:ext cx="3994938" cy="3017520"/>
          </a:xfrm>
          <a:prstGeom prst="rect">
            <a:avLst/>
          </a:prstGeom>
        </p:spPr>
      </p:pic>
      <p:sp>
        <p:nvSpPr>
          <p:cNvPr id="2" name="Title 1">
            <a:extLst>
              <a:ext uri="{FF2B5EF4-FFF2-40B4-BE49-F238E27FC236}">
                <a16:creationId xmlns:a16="http://schemas.microsoft.com/office/drawing/2014/main" id="{D69AE570-9C30-477C-919B-F5D0B33DC8FA}"/>
              </a:ext>
            </a:extLst>
          </p:cNvPr>
          <p:cNvSpPr>
            <a:spLocks noGrp="1"/>
          </p:cNvSpPr>
          <p:nvPr>
            <p:ph type="title"/>
          </p:nvPr>
        </p:nvSpPr>
        <p:spPr/>
        <p:txBody>
          <a:bodyPr/>
          <a:lstStyle/>
          <a:p>
            <a:r>
              <a:rPr lang="en-US" dirty="0"/>
              <a:t>Parameter Descriptions and Variations</a:t>
            </a:r>
          </a:p>
        </p:txBody>
      </p:sp>
      <p:sp>
        <p:nvSpPr>
          <p:cNvPr id="3" name="Content Placeholder 2">
            <a:extLst>
              <a:ext uri="{FF2B5EF4-FFF2-40B4-BE49-F238E27FC236}">
                <a16:creationId xmlns:a16="http://schemas.microsoft.com/office/drawing/2014/main" id="{C7EDD371-E9D0-48C4-9B4B-ED79E630D81A}"/>
              </a:ext>
            </a:extLst>
          </p:cNvPr>
          <p:cNvSpPr>
            <a:spLocks noGrp="1"/>
          </p:cNvSpPr>
          <p:nvPr>
            <p:ph idx="1"/>
          </p:nvPr>
        </p:nvSpPr>
        <p:spPr>
          <a:xfrm>
            <a:off x="0" y="1010144"/>
            <a:ext cx="8421189" cy="5847855"/>
          </a:xfrm>
        </p:spPr>
        <p:txBody>
          <a:bodyPr>
            <a:normAutofit fontScale="85000" lnSpcReduction="20000"/>
          </a:bodyPr>
          <a:lstStyle/>
          <a:p>
            <a:r>
              <a:rPr lang="en-US" dirty="0"/>
              <a:t>Nominal Boom Tip Deflections</a:t>
            </a:r>
          </a:p>
          <a:p>
            <a:pPr lvl="1"/>
            <a:r>
              <a:rPr lang="en-US" dirty="0"/>
              <a:t>Out-of-plane, increasing parabolically from root to tip. The magnitude and direction (out of the sail plane and toward the sun) were held constant.</a:t>
            </a:r>
          </a:p>
          <a:p>
            <a:r>
              <a:rPr lang="en-US" dirty="0"/>
              <a:t>Membrane Deflections</a:t>
            </a:r>
          </a:p>
          <a:p>
            <a:pPr lvl="1"/>
            <a:r>
              <a:rPr lang="en-US" dirty="0"/>
              <a:t>Out-of-plane, billowing shape with peak/trough at the centroid of each quadrant. The magnitude was varied (0-5cm), and the direction varied in the sail out-of-plane axis.</a:t>
            </a:r>
          </a:p>
          <a:p>
            <a:r>
              <a:rPr lang="en-US" dirty="0"/>
              <a:t>Boom Tip Deflection Errors</a:t>
            </a:r>
          </a:p>
          <a:p>
            <a:pPr lvl="1"/>
            <a:r>
              <a:rPr lang="en-US" dirty="0"/>
              <a:t>Random/uncertain out-of-plane boom tip deflections due to manufacturing and assembly tolerances, tension changes in the membrane, and thermal load uncertainties. The magnitude was varied (0-2x), and the direction varied in the sail out-of-plane axis.</a:t>
            </a:r>
          </a:p>
          <a:p>
            <a:r>
              <a:rPr lang="en-US" dirty="0"/>
              <a:t>Center of Mass Offsets</a:t>
            </a:r>
          </a:p>
          <a:p>
            <a:pPr lvl="1"/>
            <a:r>
              <a:rPr lang="en-US" dirty="0"/>
              <a:t>The difference in the center of mass in-plane position relative to the designed geometric center, due to manufacturing and assembly tolerances (0-2cm).</a:t>
            </a:r>
          </a:p>
          <a:p>
            <a:r>
              <a:rPr lang="en-US" dirty="0"/>
              <a:t>Attitude</a:t>
            </a:r>
          </a:p>
          <a:p>
            <a:pPr lvl="1"/>
            <a:r>
              <a:rPr lang="en-US" dirty="0"/>
              <a:t>SIA varied from 0 to 17 degrees (Plane Change Demonstration mission target) and clock angle varied from 0 to 360 degrees.</a:t>
            </a:r>
          </a:p>
          <a:p>
            <a:pPr lvl="1"/>
            <a:endParaRPr lang="en-US" dirty="0"/>
          </a:p>
          <a:p>
            <a:endParaRPr lang="en-US" dirty="0">
              <a:highlight>
                <a:srgbClr val="FFFF00"/>
              </a:highlight>
            </a:endParaRPr>
          </a:p>
        </p:txBody>
      </p:sp>
      <p:sp>
        <p:nvSpPr>
          <p:cNvPr id="4" name="Slide Number Placeholder 3">
            <a:extLst>
              <a:ext uri="{FF2B5EF4-FFF2-40B4-BE49-F238E27FC236}">
                <a16:creationId xmlns:a16="http://schemas.microsoft.com/office/drawing/2014/main" id="{B116CC0B-816C-4FDE-AB5E-688E2A8C2215}"/>
              </a:ext>
            </a:extLst>
          </p:cNvPr>
          <p:cNvSpPr>
            <a:spLocks noGrp="1"/>
          </p:cNvSpPr>
          <p:nvPr>
            <p:ph type="sldNum" sz="quarter" idx="12"/>
          </p:nvPr>
        </p:nvSpPr>
        <p:spPr/>
        <p:txBody>
          <a:bodyPr/>
          <a:lstStyle/>
          <a:p>
            <a:fld id="{722F0D30-DDDF-4898-9509-D7811CC790D6}" type="slidenum">
              <a:rPr lang="en-US" smtClean="0"/>
              <a:t>8</a:t>
            </a:fld>
            <a:endParaRPr lang="en-US"/>
          </a:p>
        </p:txBody>
      </p:sp>
    </p:spTree>
    <p:extLst>
      <p:ext uri="{BB962C8B-B14F-4D97-AF65-F5344CB8AC3E}">
        <p14:creationId xmlns:p14="http://schemas.microsoft.com/office/powerpoint/2010/main" val="2349280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0BF51-2E7C-409D-A139-4AB7A660064C}"/>
              </a:ext>
            </a:extLst>
          </p:cNvPr>
          <p:cNvSpPr>
            <a:spLocks noGrp="1"/>
          </p:cNvSpPr>
          <p:nvPr>
            <p:ph type="title"/>
          </p:nvPr>
        </p:nvSpPr>
        <p:spPr/>
        <p:txBody>
          <a:bodyPr>
            <a:noAutofit/>
          </a:bodyPr>
          <a:lstStyle/>
          <a:p>
            <a:r>
              <a:rPr lang="en-US" sz="3400" dirty="0"/>
              <a:t>Resultant Torques, Solar Cruiser Deformed Shapes</a:t>
            </a:r>
          </a:p>
        </p:txBody>
      </p:sp>
      <p:sp>
        <p:nvSpPr>
          <p:cNvPr id="3" name="Content Placeholder 2">
            <a:extLst>
              <a:ext uri="{FF2B5EF4-FFF2-40B4-BE49-F238E27FC236}">
                <a16:creationId xmlns:a16="http://schemas.microsoft.com/office/drawing/2014/main" id="{5CDCC3CF-6B9A-4CDF-AE2C-B0FC39D9A155}"/>
              </a:ext>
            </a:extLst>
          </p:cNvPr>
          <p:cNvSpPr>
            <a:spLocks noGrp="1"/>
          </p:cNvSpPr>
          <p:nvPr>
            <p:ph idx="1"/>
          </p:nvPr>
        </p:nvSpPr>
        <p:spPr/>
        <p:txBody>
          <a:bodyPr/>
          <a:lstStyle/>
          <a:p>
            <a:r>
              <a:rPr lang="en-US" dirty="0"/>
              <a:t>Disturbance torque curves shown across range of mission attitudes</a:t>
            </a:r>
          </a:p>
        </p:txBody>
      </p:sp>
      <p:sp>
        <p:nvSpPr>
          <p:cNvPr id="4" name="Slide Number Placeholder 3">
            <a:extLst>
              <a:ext uri="{FF2B5EF4-FFF2-40B4-BE49-F238E27FC236}">
                <a16:creationId xmlns:a16="http://schemas.microsoft.com/office/drawing/2014/main" id="{82931243-F797-492C-855C-99C817B84636}"/>
              </a:ext>
            </a:extLst>
          </p:cNvPr>
          <p:cNvSpPr>
            <a:spLocks noGrp="1"/>
          </p:cNvSpPr>
          <p:nvPr>
            <p:ph type="sldNum" sz="quarter" idx="12"/>
          </p:nvPr>
        </p:nvSpPr>
        <p:spPr/>
        <p:txBody>
          <a:bodyPr/>
          <a:lstStyle/>
          <a:p>
            <a:fld id="{722F0D30-DDDF-4898-9509-D7811CC790D6}" type="slidenum">
              <a:rPr lang="en-US" smtClean="0"/>
              <a:t>9</a:t>
            </a:fld>
            <a:endParaRPr lang="en-US"/>
          </a:p>
        </p:txBody>
      </p:sp>
      <p:pic>
        <p:nvPicPr>
          <p:cNvPr id="5" name="Picture 4">
            <a:extLst>
              <a:ext uri="{FF2B5EF4-FFF2-40B4-BE49-F238E27FC236}">
                <a16:creationId xmlns:a16="http://schemas.microsoft.com/office/drawing/2014/main" id="{14313424-8355-4CC1-8F99-18F5464730E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3600" y="2062163"/>
            <a:ext cx="5490100" cy="4114800"/>
          </a:xfrm>
          <a:prstGeom prst="rect">
            <a:avLst/>
          </a:prstGeom>
          <a:noFill/>
          <a:ln>
            <a:noFill/>
          </a:ln>
        </p:spPr>
      </p:pic>
      <p:pic>
        <p:nvPicPr>
          <p:cNvPr id="6" name="Picture 5">
            <a:extLst>
              <a:ext uri="{FF2B5EF4-FFF2-40B4-BE49-F238E27FC236}">
                <a16:creationId xmlns:a16="http://schemas.microsoft.com/office/drawing/2014/main" id="{37636EFC-1D5F-40A1-BBD4-978CB093C9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062163"/>
            <a:ext cx="5490100" cy="4114800"/>
          </a:xfrm>
          <a:prstGeom prst="rect">
            <a:avLst/>
          </a:prstGeom>
          <a:noFill/>
          <a:ln>
            <a:noFill/>
          </a:ln>
        </p:spPr>
      </p:pic>
    </p:spTree>
    <p:extLst>
      <p:ext uri="{BB962C8B-B14F-4D97-AF65-F5344CB8AC3E}">
        <p14:creationId xmlns:p14="http://schemas.microsoft.com/office/powerpoint/2010/main" val="65385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ACCE-90EC-4C5D-9DA7-0E61FFACCCF8}"/>
              </a:ext>
            </a:extLst>
          </p:cNvPr>
          <p:cNvSpPr>
            <a:spLocks noGrp="1"/>
          </p:cNvSpPr>
          <p:nvPr>
            <p:ph type="title"/>
          </p:nvPr>
        </p:nvSpPr>
        <p:spPr/>
        <p:txBody>
          <a:bodyPr>
            <a:normAutofit fontScale="90000"/>
          </a:bodyPr>
          <a:lstStyle/>
          <a:p>
            <a:r>
              <a:rPr lang="en-US" dirty="0"/>
              <a:t>Solar Cruiser Deformed Shapes vs Ideal Sail</a:t>
            </a:r>
          </a:p>
        </p:txBody>
      </p:sp>
      <p:sp>
        <p:nvSpPr>
          <p:cNvPr id="3" name="Content Placeholder 2">
            <a:extLst>
              <a:ext uri="{FF2B5EF4-FFF2-40B4-BE49-F238E27FC236}">
                <a16:creationId xmlns:a16="http://schemas.microsoft.com/office/drawing/2014/main" id="{A30CF489-FD70-4027-A1EA-8A39286B22B7}"/>
              </a:ext>
            </a:extLst>
          </p:cNvPr>
          <p:cNvSpPr>
            <a:spLocks noGrp="1"/>
          </p:cNvSpPr>
          <p:nvPr>
            <p:ph idx="1"/>
          </p:nvPr>
        </p:nvSpPr>
        <p:spPr/>
        <p:txBody>
          <a:bodyPr>
            <a:normAutofit/>
          </a:bodyPr>
          <a:lstStyle/>
          <a:p>
            <a:r>
              <a:rPr lang="en-US" sz="2400" dirty="0"/>
              <a:t>Deformed pitch/yaw shape: 1.66x maximum torque compared to flat sail</a:t>
            </a:r>
          </a:p>
          <a:p>
            <a:r>
              <a:rPr lang="en-US" sz="2400" dirty="0"/>
              <a:t>Deformed roll shape: 2.06x maximum torque compared to flat sail</a:t>
            </a:r>
          </a:p>
        </p:txBody>
      </p:sp>
      <p:sp>
        <p:nvSpPr>
          <p:cNvPr id="4" name="Slide Number Placeholder 3">
            <a:extLst>
              <a:ext uri="{FF2B5EF4-FFF2-40B4-BE49-F238E27FC236}">
                <a16:creationId xmlns:a16="http://schemas.microsoft.com/office/drawing/2014/main" id="{43143546-E424-4D6A-8AE8-310AB1E8433B}"/>
              </a:ext>
            </a:extLst>
          </p:cNvPr>
          <p:cNvSpPr>
            <a:spLocks noGrp="1"/>
          </p:cNvSpPr>
          <p:nvPr>
            <p:ph type="sldNum" sz="quarter" idx="12"/>
          </p:nvPr>
        </p:nvSpPr>
        <p:spPr/>
        <p:txBody>
          <a:bodyPr/>
          <a:lstStyle/>
          <a:p>
            <a:fld id="{722F0D30-DDDF-4898-9509-D7811CC790D6}" type="slidenum">
              <a:rPr lang="en-US" smtClean="0"/>
              <a:t>10</a:t>
            </a:fld>
            <a:endParaRPr lang="en-US"/>
          </a:p>
        </p:txBody>
      </p:sp>
      <p:pic>
        <p:nvPicPr>
          <p:cNvPr id="5" name="Picture 4">
            <a:extLst>
              <a:ext uri="{FF2B5EF4-FFF2-40B4-BE49-F238E27FC236}">
                <a16:creationId xmlns:a16="http://schemas.microsoft.com/office/drawing/2014/main" id="{6C84CD0C-BD09-435D-8F43-59047696F5D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0925" y="2241550"/>
            <a:ext cx="5985286" cy="4114800"/>
          </a:xfrm>
          <a:prstGeom prst="rect">
            <a:avLst/>
          </a:prstGeom>
          <a:noFill/>
          <a:ln>
            <a:noFill/>
          </a:ln>
        </p:spPr>
      </p:pic>
      <p:pic>
        <p:nvPicPr>
          <p:cNvPr id="6" name="Picture 5">
            <a:extLst>
              <a:ext uri="{FF2B5EF4-FFF2-40B4-BE49-F238E27FC236}">
                <a16:creationId xmlns:a16="http://schemas.microsoft.com/office/drawing/2014/main" id="{C70A5F38-EEC0-4EE1-8CCE-0BE5E00386B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3823" y="2241550"/>
            <a:ext cx="5985286" cy="4114800"/>
          </a:xfrm>
          <a:prstGeom prst="rect">
            <a:avLst/>
          </a:prstGeom>
          <a:noFill/>
          <a:ln>
            <a:noFill/>
          </a:ln>
        </p:spPr>
      </p:pic>
    </p:spTree>
    <p:extLst>
      <p:ext uri="{BB962C8B-B14F-4D97-AF65-F5344CB8AC3E}">
        <p14:creationId xmlns:p14="http://schemas.microsoft.com/office/powerpoint/2010/main" val="828742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702FF-3A27-432C-A09B-510DC31A4A34}"/>
              </a:ext>
            </a:extLst>
          </p:cNvPr>
          <p:cNvSpPr>
            <a:spLocks noGrp="1"/>
          </p:cNvSpPr>
          <p:nvPr>
            <p:ph type="title"/>
          </p:nvPr>
        </p:nvSpPr>
        <p:spPr/>
        <p:txBody>
          <a:bodyPr/>
          <a:lstStyle/>
          <a:p>
            <a:r>
              <a:rPr lang="en-US" dirty="0"/>
              <a:t>Solar Cruiser Design Considerations</a:t>
            </a:r>
          </a:p>
        </p:txBody>
      </p:sp>
      <p:sp>
        <p:nvSpPr>
          <p:cNvPr id="3" name="Content Placeholder 2">
            <a:extLst>
              <a:ext uri="{FF2B5EF4-FFF2-40B4-BE49-F238E27FC236}">
                <a16:creationId xmlns:a16="http://schemas.microsoft.com/office/drawing/2014/main" id="{0BA6303D-289B-4002-8A7E-10A5E549AC46}"/>
              </a:ext>
            </a:extLst>
          </p:cNvPr>
          <p:cNvSpPr>
            <a:spLocks noGrp="1"/>
          </p:cNvSpPr>
          <p:nvPr>
            <p:ph idx="1"/>
          </p:nvPr>
        </p:nvSpPr>
        <p:spPr/>
        <p:txBody>
          <a:bodyPr>
            <a:normAutofit lnSpcReduction="10000"/>
          </a:bodyPr>
          <a:lstStyle/>
          <a:p>
            <a:r>
              <a:rPr lang="en-US" dirty="0"/>
              <a:t>Disturbance torques from worst-case shapes were considered bounding for the purposes of requirements derivation</a:t>
            </a:r>
          </a:p>
          <a:p>
            <a:pPr lvl="1"/>
            <a:r>
              <a:rPr lang="en-US" dirty="0"/>
              <a:t>Sail shape requirements specified to ensure the as-manufactured flight sail deformations would remain within the modeled deformations</a:t>
            </a:r>
          </a:p>
          <a:p>
            <a:pPr lvl="2"/>
            <a:r>
              <a:rPr lang="en-US" dirty="0"/>
              <a:t>Tip deflections</a:t>
            </a:r>
          </a:p>
          <a:p>
            <a:pPr lvl="2"/>
            <a:r>
              <a:rPr lang="en-US" dirty="0"/>
              <a:t>CM offsets</a:t>
            </a:r>
          </a:p>
          <a:p>
            <a:pPr lvl="1"/>
            <a:r>
              <a:rPr lang="en-US" dirty="0"/>
              <a:t>Reaction wheel torque capability (including 100% margin, 2x control authority)</a:t>
            </a:r>
          </a:p>
          <a:p>
            <a:pPr lvl="1"/>
            <a:r>
              <a:rPr lang="en-US" dirty="0"/>
              <a:t>Momentum management actuator design</a:t>
            </a:r>
          </a:p>
          <a:p>
            <a:r>
              <a:rPr lang="en-US" dirty="0"/>
              <a:t>The disturbances were accounted for in the integrated sailcraft model for requirements verification by analysis</a:t>
            </a:r>
          </a:p>
          <a:p>
            <a:pPr lvl="1"/>
            <a:r>
              <a:rPr lang="en-US" dirty="0"/>
              <a:t>Plant dynamics, control system, flight software </a:t>
            </a:r>
          </a:p>
          <a:p>
            <a:pPr lvl="1"/>
            <a:r>
              <a:rPr lang="en-US" dirty="0"/>
              <a:t>Sail tensors were integrated into the model, allowing computationally efficient force and torque calculation at simulated attitudes</a:t>
            </a:r>
          </a:p>
        </p:txBody>
      </p:sp>
      <p:sp>
        <p:nvSpPr>
          <p:cNvPr id="4" name="Slide Number Placeholder 3">
            <a:extLst>
              <a:ext uri="{FF2B5EF4-FFF2-40B4-BE49-F238E27FC236}">
                <a16:creationId xmlns:a16="http://schemas.microsoft.com/office/drawing/2014/main" id="{433510F6-879A-44FA-A324-625DE46D10D3}"/>
              </a:ext>
            </a:extLst>
          </p:cNvPr>
          <p:cNvSpPr>
            <a:spLocks noGrp="1"/>
          </p:cNvSpPr>
          <p:nvPr>
            <p:ph type="sldNum" sz="quarter" idx="12"/>
          </p:nvPr>
        </p:nvSpPr>
        <p:spPr/>
        <p:txBody>
          <a:bodyPr/>
          <a:lstStyle/>
          <a:p>
            <a:fld id="{722F0D30-DDDF-4898-9509-D7811CC790D6}" type="slidenum">
              <a:rPr lang="en-US" smtClean="0"/>
              <a:t>11</a:t>
            </a:fld>
            <a:endParaRPr lang="en-US"/>
          </a:p>
        </p:txBody>
      </p:sp>
    </p:spTree>
    <p:extLst>
      <p:ext uri="{BB962C8B-B14F-4D97-AF65-F5344CB8AC3E}">
        <p14:creationId xmlns:p14="http://schemas.microsoft.com/office/powerpoint/2010/main" val="3969898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DA95DAE-DEA5-471C-A1F0-8E6A4EDC7D0B}"/>
              </a:ext>
            </a:extLst>
          </p:cNvPr>
          <p:cNvPicPr>
            <a:picLocks noChangeAspect="1"/>
          </p:cNvPicPr>
          <p:nvPr/>
        </p:nvPicPr>
        <p:blipFill>
          <a:blip r:embed="rId2"/>
          <a:stretch>
            <a:fillRect/>
          </a:stretch>
        </p:blipFill>
        <p:spPr>
          <a:xfrm>
            <a:off x="6728110" y="1305425"/>
            <a:ext cx="4645743" cy="2400300"/>
          </a:xfrm>
          <a:prstGeom prst="rect">
            <a:avLst/>
          </a:prstGeom>
        </p:spPr>
      </p:pic>
      <p:pic>
        <p:nvPicPr>
          <p:cNvPr id="1026" name="Picture 2" descr="image">
            <a:extLst>
              <a:ext uri="{FF2B5EF4-FFF2-40B4-BE49-F238E27FC236}">
                <a16:creationId xmlns:a16="http://schemas.microsoft.com/office/drawing/2014/main" id="{8534BF56-AA98-4806-AF0F-FBCA6F5603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4280" y="3978190"/>
            <a:ext cx="5987720" cy="22453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09702FF-3A27-432C-A09B-510DC31A4A34}"/>
              </a:ext>
            </a:extLst>
          </p:cNvPr>
          <p:cNvSpPr>
            <a:spLocks noGrp="1"/>
          </p:cNvSpPr>
          <p:nvPr>
            <p:ph type="title"/>
          </p:nvPr>
        </p:nvSpPr>
        <p:spPr/>
        <p:txBody>
          <a:bodyPr/>
          <a:lstStyle/>
          <a:p>
            <a:r>
              <a:rPr lang="en-US" dirty="0"/>
              <a:t>Solar Cruiser Design Considerations</a:t>
            </a:r>
          </a:p>
        </p:txBody>
      </p:sp>
      <p:sp>
        <p:nvSpPr>
          <p:cNvPr id="3" name="Content Placeholder 2">
            <a:extLst>
              <a:ext uri="{FF2B5EF4-FFF2-40B4-BE49-F238E27FC236}">
                <a16:creationId xmlns:a16="http://schemas.microsoft.com/office/drawing/2014/main" id="{0BA6303D-289B-4002-8A7E-10A5E549AC46}"/>
              </a:ext>
            </a:extLst>
          </p:cNvPr>
          <p:cNvSpPr>
            <a:spLocks noGrp="1"/>
          </p:cNvSpPr>
          <p:nvPr>
            <p:ph idx="1"/>
          </p:nvPr>
        </p:nvSpPr>
        <p:spPr>
          <a:xfrm>
            <a:off x="56148" y="1305425"/>
            <a:ext cx="6428873" cy="4763253"/>
          </a:xfrm>
        </p:spPr>
        <p:txBody>
          <a:bodyPr>
            <a:normAutofit fontScale="92500"/>
          </a:bodyPr>
          <a:lstStyle/>
          <a:p>
            <a:r>
              <a:rPr lang="en-US" dirty="0"/>
              <a:t>Momentum management requirements</a:t>
            </a:r>
          </a:p>
          <a:p>
            <a:pPr lvl="1"/>
            <a:r>
              <a:rPr lang="en-US" dirty="0"/>
              <a:t>To desaturate momentum in the pitch/yaw RSS (in-plane) axes, Solar Cruiser utilized an Active Mass Translator (AMT)</a:t>
            </a:r>
          </a:p>
          <a:p>
            <a:pPr lvl="2"/>
            <a:r>
              <a:rPr lang="en-US" dirty="0"/>
              <a:t>The torque predictions drive design considerations such as AMT range of motion, rail orientation, and bus mass allocation</a:t>
            </a:r>
          </a:p>
          <a:p>
            <a:pPr lvl="1"/>
            <a:r>
              <a:rPr lang="en-US" dirty="0"/>
              <a:t>For roll (out-of-plane) momentum management, Solar Cruiser utilized two actuator systems</a:t>
            </a:r>
          </a:p>
          <a:p>
            <a:pPr lvl="2"/>
            <a:r>
              <a:rPr lang="en-US" dirty="0"/>
              <a:t>Reflectivity Control Devices (RCDs) (primary) </a:t>
            </a:r>
          </a:p>
          <a:p>
            <a:pPr lvl="2"/>
            <a:r>
              <a:rPr lang="en-US" dirty="0"/>
              <a:t>Indium Field Emission Electric Propulsion Microthrusters (IFMs) (backup)</a:t>
            </a:r>
          </a:p>
          <a:p>
            <a:pPr lvl="2"/>
            <a:r>
              <a:rPr lang="en-US" dirty="0"/>
              <a:t>Roll torque predictions drive requirements on RCD surface area, as well as IFM propellant mass needed</a:t>
            </a:r>
          </a:p>
        </p:txBody>
      </p:sp>
      <p:sp>
        <p:nvSpPr>
          <p:cNvPr id="4" name="Slide Number Placeholder 3">
            <a:extLst>
              <a:ext uri="{FF2B5EF4-FFF2-40B4-BE49-F238E27FC236}">
                <a16:creationId xmlns:a16="http://schemas.microsoft.com/office/drawing/2014/main" id="{433510F6-879A-44FA-A324-625DE46D10D3}"/>
              </a:ext>
            </a:extLst>
          </p:cNvPr>
          <p:cNvSpPr>
            <a:spLocks noGrp="1"/>
          </p:cNvSpPr>
          <p:nvPr>
            <p:ph type="sldNum" sz="quarter" idx="12"/>
          </p:nvPr>
        </p:nvSpPr>
        <p:spPr/>
        <p:txBody>
          <a:bodyPr/>
          <a:lstStyle/>
          <a:p>
            <a:fld id="{722F0D30-DDDF-4898-9509-D7811CC790D6}" type="slidenum">
              <a:rPr lang="en-US" smtClean="0"/>
              <a:t>12</a:t>
            </a:fld>
            <a:endParaRPr lang="en-US"/>
          </a:p>
        </p:txBody>
      </p:sp>
    </p:spTree>
    <p:extLst>
      <p:ext uri="{BB962C8B-B14F-4D97-AF65-F5344CB8AC3E}">
        <p14:creationId xmlns:p14="http://schemas.microsoft.com/office/powerpoint/2010/main" val="1515120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FB223-BF14-41BC-960F-3F9C751E8C38}"/>
              </a:ext>
            </a:extLst>
          </p:cNvPr>
          <p:cNvSpPr>
            <a:spLocks noGrp="1"/>
          </p:cNvSpPr>
          <p:nvPr>
            <p:ph type="title"/>
          </p:nvPr>
        </p:nvSpPr>
        <p:spPr/>
        <p:txBody>
          <a:bodyPr/>
          <a:lstStyle/>
          <a:p>
            <a:r>
              <a:rPr lang="en-US"/>
              <a:t>Conclusions</a:t>
            </a:r>
          </a:p>
        </p:txBody>
      </p:sp>
      <p:sp>
        <p:nvSpPr>
          <p:cNvPr id="3" name="Content Placeholder 2">
            <a:extLst>
              <a:ext uri="{FF2B5EF4-FFF2-40B4-BE49-F238E27FC236}">
                <a16:creationId xmlns:a16="http://schemas.microsoft.com/office/drawing/2014/main" id="{69E732AE-8BEE-4B29-8CFA-7E48DD6C8ADE}"/>
              </a:ext>
            </a:extLst>
          </p:cNvPr>
          <p:cNvSpPr>
            <a:spLocks noGrp="1"/>
          </p:cNvSpPr>
          <p:nvPr>
            <p:ph idx="1"/>
          </p:nvPr>
        </p:nvSpPr>
        <p:spPr/>
        <p:txBody>
          <a:bodyPr/>
          <a:lstStyle/>
          <a:p>
            <a:r>
              <a:rPr lang="en-US" dirty="0"/>
              <a:t>The deformed sail model results demonstrate considerably higher expected induced disturbance torques compared to the simplified assumption of a flat plate sail with a CM/CP offset</a:t>
            </a:r>
          </a:p>
          <a:p>
            <a:r>
              <a:rPr lang="en-US" dirty="0"/>
              <a:t>Accurate prediction of these disturbances is crucial when designing the spacecraft attitude control system</a:t>
            </a:r>
          </a:p>
          <a:p>
            <a:r>
              <a:rPr lang="en-US" dirty="0"/>
              <a:t>The disturbances drive all aspects of ADCS, ultimately impacting sailcraft characteristic acceleration and mission design as required masses grow</a:t>
            </a:r>
          </a:p>
          <a:p>
            <a:r>
              <a:rPr lang="en-US" dirty="0"/>
              <a:t>It is recommended to begin medium/high fidelity modeling as early as possible in the design cycle, even in the early mission concept phase</a:t>
            </a:r>
          </a:p>
        </p:txBody>
      </p:sp>
      <p:sp>
        <p:nvSpPr>
          <p:cNvPr id="4" name="Slide Number Placeholder 3">
            <a:extLst>
              <a:ext uri="{FF2B5EF4-FFF2-40B4-BE49-F238E27FC236}">
                <a16:creationId xmlns:a16="http://schemas.microsoft.com/office/drawing/2014/main" id="{89D4D743-E278-47D8-9DD3-269A82DB54A2}"/>
              </a:ext>
            </a:extLst>
          </p:cNvPr>
          <p:cNvSpPr>
            <a:spLocks noGrp="1"/>
          </p:cNvSpPr>
          <p:nvPr>
            <p:ph type="sldNum" sz="quarter" idx="12"/>
          </p:nvPr>
        </p:nvSpPr>
        <p:spPr/>
        <p:txBody>
          <a:bodyPr/>
          <a:lstStyle/>
          <a:p>
            <a:fld id="{722F0D30-DDDF-4898-9509-D7811CC790D6}" type="slidenum">
              <a:rPr lang="en-US" smtClean="0"/>
              <a:t>13</a:t>
            </a:fld>
            <a:endParaRPr lang="en-US"/>
          </a:p>
        </p:txBody>
      </p:sp>
    </p:spTree>
    <p:extLst>
      <p:ext uri="{BB962C8B-B14F-4D97-AF65-F5344CB8AC3E}">
        <p14:creationId xmlns:p14="http://schemas.microsoft.com/office/powerpoint/2010/main" val="486165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EF1A2-B603-4E22-B2AD-3F5F38C0BED5}"/>
              </a:ext>
            </a:extLst>
          </p:cNvPr>
          <p:cNvSpPr>
            <a:spLocks noGrp="1"/>
          </p:cNvSpPr>
          <p:nvPr>
            <p:ph type="title"/>
          </p:nvPr>
        </p:nvSpPr>
        <p:spPr/>
        <p:txBody>
          <a:bodyPr/>
          <a:lstStyle/>
          <a:p>
            <a:r>
              <a:rPr lang="en-US" dirty="0"/>
              <a:t>Forward Work</a:t>
            </a:r>
          </a:p>
        </p:txBody>
      </p:sp>
      <p:sp>
        <p:nvSpPr>
          <p:cNvPr id="3" name="Content Placeholder 2">
            <a:extLst>
              <a:ext uri="{FF2B5EF4-FFF2-40B4-BE49-F238E27FC236}">
                <a16:creationId xmlns:a16="http://schemas.microsoft.com/office/drawing/2014/main" id="{DFAF0494-96F2-451D-9EE8-F6AF32D5FE35}"/>
              </a:ext>
            </a:extLst>
          </p:cNvPr>
          <p:cNvSpPr>
            <a:spLocks noGrp="1"/>
          </p:cNvSpPr>
          <p:nvPr>
            <p:ph idx="1"/>
          </p:nvPr>
        </p:nvSpPr>
        <p:spPr/>
        <p:txBody>
          <a:bodyPr>
            <a:normAutofit fontScale="92500" lnSpcReduction="10000"/>
          </a:bodyPr>
          <a:lstStyle/>
          <a:p>
            <a:r>
              <a:rPr lang="en-US" dirty="0"/>
              <a:t>The current approach yields a medium-fidelity model where inputs and assumptions on local conditions (e.g., nominal boom tip deflection, tip error uncertainty, and membrane deflection) drive the global sail shape</a:t>
            </a:r>
          </a:p>
          <a:p>
            <a:r>
              <a:rPr lang="en-US" dirty="0"/>
              <a:t>Forward work is currently ongoing to improve modeling fidelity</a:t>
            </a:r>
          </a:p>
          <a:p>
            <a:pPr lvl="1"/>
            <a:r>
              <a:rPr lang="en-US" dirty="0"/>
              <a:t>Cooperative effort including MSFC, </a:t>
            </a:r>
            <a:r>
              <a:rPr lang="en-US" dirty="0" err="1"/>
              <a:t>LaRC</a:t>
            </a:r>
            <a:r>
              <a:rPr lang="en-US" dirty="0"/>
              <a:t>, </a:t>
            </a:r>
            <a:r>
              <a:rPr lang="en-US" dirty="0" err="1"/>
              <a:t>Redwire</a:t>
            </a:r>
            <a:r>
              <a:rPr lang="en-US" dirty="0"/>
              <a:t>, and </a:t>
            </a:r>
            <a:r>
              <a:rPr lang="en-US" dirty="0" err="1"/>
              <a:t>NeXolve</a:t>
            </a:r>
            <a:endParaRPr lang="en-US" dirty="0"/>
          </a:p>
          <a:p>
            <a:r>
              <a:rPr lang="en-US" dirty="0"/>
              <a:t>Iterative process where interactions between the boom deformations and the membrane deformations are increasingly refined</a:t>
            </a:r>
          </a:p>
          <a:p>
            <a:pPr lvl="1"/>
            <a:r>
              <a:rPr lang="en-US" dirty="0"/>
              <a:t>Top-down approach - “global “boom thermal/structural modeling outputs computed, information used in “local” membrane quadrant models</a:t>
            </a:r>
          </a:p>
          <a:p>
            <a:r>
              <a:rPr lang="en-US" dirty="0"/>
              <a:t>Assumed membrane shapes will be replaced with more physically realistic models</a:t>
            </a:r>
          </a:p>
          <a:p>
            <a:r>
              <a:rPr lang="en-US" dirty="0"/>
              <a:t>Sail tensors will be regenerated and attitude control metrics reassessed with high-fidelity shapes</a:t>
            </a:r>
          </a:p>
        </p:txBody>
      </p:sp>
      <p:sp>
        <p:nvSpPr>
          <p:cNvPr id="4" name="Slide Number Placeholder 3">
            <a:extLst>
              <a:ext uri="{FF2B5EF4-FFF2-40B4-BE49-F238E27FC236}">
                <a16:creationId xmlns:a16="http://schemas.microsoft.com/office/drawing/2014/main" id="{211E57DE-9D9A-4ABE-8E19-99E0101DFA96}"/>
              </a:ext>
            </a:extLst>
          </p:cNvPr>
          <p:cNvSpPr>
            <a:spLocks noGrp="1"/>
          </p:cNvSpPr>
          <p:nvPr>
            <p:ph type="sldNum" sz="quarter" idx="12"/>
          </p:nvPr>
        </p:nvSpPr>
        <p:spPr/>
        <p:txBody>
          <a:bodyPr/>
          <a:lstStyle/>
          <a:p>
            <a:fld id="{722F0D30-DDDF-4898-9509-D7811CC790D6}" type="slidenum">
              <a:rPr lang="en-US" smtClean="0"/>
              <a:t>14</a:t>
            </a:fld>
            <a:endParaRPr lang="en-US"/>
          </a:p>
        </p:txBody>
      </p:sp>
    </p:spTree>
    <p:extLst>
      <p:ext uri="{BB962C8B-B14F-4D97-AF65-F5344CB8AC3E}">
        <p14:creationId xmlns:p14="http://schemas.microsoft.com/office/powerpoint/2010/main" val="3295931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89EA2-58A9-4DD3-981A-C338CFEC7734}"/>
              </a:ext>
            </a:extLst>
          </p:cNvPr>
          <p:cNvSpPr>
            <a:spLocks noGrp="1"/>
          </p:cNvSpPr>
          <p:nvPr>
            <p:ph type="title"/>
          </p:nvPr>
        </p:nvSpPr>
        <p:spPr/>
        <p:txBody>
          <a:bodyPr/>
          <a:lstStyle/>
          <a:p>
            <a:r>
              <a:rPr lang="en-US" dirty="0"/>
              <a:t>Questions</a:t>
            </a:r>
          </a:p>
        </p:txBody>
      </p:sp>
      <p:sp>
        <p:nvSpPr>
          <p:cNvPr id="4" name="Slide Number Placeholder 3">
            <a:extLst>
              <a:ext uri="{FF2B5EF4-FFF2-40B4-BE49-F238E27FC236}">
                <a16:creationId xmlns:a16="http://schemas.microsoft.com/office/drawing/2014/main" id="{1586A4B8-016A-43BA-AA44-68B74A0A2051}"/>
              </a:ext>
            </a:extLst>
          </p:cNvPr>
          <p:cNvSpPr>
            <a:spLocks noGrp="1"/>
          </p:cNvSpPr>
          <p:nvPr>
            <p:ph type="sldNum" sz="quarter" idx="12"/>
          </p:nvPr>
        </p:nvSpPr>
        <p:spPr/>
        <p:txBody>
          <a:bodyPr/>
          <a:lstStyle/>
          <a:p>
            <a:fld id="{722F0D30-DDDF-4898-9509-D7811CC790D6}" type="slidenum">
              <a:rPr lang="en-US" smtClean="0"/>
              <a:t>15</a:t>
            </a:fld>
            <a:endParaRPr lang="en-US"/>
          </a:p>
        </p:txBody>
      </p:sp>
    </p:spTree>
    <p:extLst>
      <p:ext uri="{BB962C8B-B14F-4D97-AF65-F5344CB8AC3E}">
        <p14:creationId xmlns:p14="http://schemas.microsoft.com/office/powerpoint/2010/main" val="3704992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624D0-00B6-4C60-A01B-46E3D99F60B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3D477BCE-8509-4A0E-AB28-62CE1F7104E1}"/>
              </a:ext>
            </a:extLst>
          </p:cNvPr>
          <p:cNvSpPr>
            <a:spLocks noGrp="1"/>
          </p:cNvSpPr>
          <p:nvPr>
            <p:ph idx="1"/>
          </p:nvPr>
        </p:nvSpPr>
        <p:spPr/>
        <p:txBody>
          <a:bodyPr>
            <a:normAutofit fontScale="85000" lnSpcReduction="10000"/>
          </a:bodyPr>
          <a:lstStyle/>
          <a:p>
            <a:pPr marL="514350" indent="-514350">
              <a:buFont typeface="+mj-lt"/>
              <a:buAutoNum type="arabicPeriod"/>
            </a:pPr>
            <a:r>
              <a:rPr lang="en-US" dirty="0"/>
              <a:t>L. Rios-Reyes and D. J. </a:t>
            </a:r>
            <a:r>
              <a:rPr lang="en-US" dirty="0" err="1"/>
              <a:t>Scheeres</a:t>
            </a:r>
            <a:r>
              <a:rPr lang="en-US" dirty="0"/>
              <a:t>. Generalized Model for Solar Sails. Journal of Spacecraft and Rockets, 42(1):182–185, 2005. </a:t>
            </a:r>
            <a:r>
              <a:rPr lang="en-US" dirty="0" err="1"/>
              <a:t>doi</a:t>
            </a:r>
            <a:r>
              <a:rPr lang="en-US" dirty="0"/>
              <a:t>: 10.2514/1.9054.</a:t>
            </a:r>
          </a:p>
          <a:p>
            <a:pPr marL="514350" indent="-514350">
              <a:buFont typeface="+mj-lt"/>
              <a:buAutoNum type="arabicPeriod"/>
            </a:pPr>
            <a:r>
              <a:rPr lang="en-US" dirty="0"/>
              <a:t>B. Wie. Solar Sail Attitude Control and Dynamics, Part 1. Journal of Guidance, Control, and Dynamics, 27(4):526-535, 2004. </a:t>
            </a:r>
            <a:r>
              <a:rPr lang="en-US" dirty="0" err="1"/>
              <a:t>doi</a:t>
            </a:r>
            <a:r>
              <a:rPr lang="en-US" dirty="0"/>
              <a:t>: 10.2514/1.11134.</a:t>
            </a:r>
          </a:p>
          <a:p>
            <a:pPr marL="514350" indent="-514350">
              <a:buFont typeface="+mj-lt"/>
              <a:buAutoNum type="arabicPeriod"/>
            </a:pPr>
            <a:r>
              <a:rPr lang="en-US" dirty="0"/>
              <a:t>A. Heaton, N. Ahmad, and K. Miller. Near Earth Asteroid Scout Thrust and Torque Model. Kyoto, Japan, January 2017. International Symposium on Solar Sailing. Paper M17-5721.</a:t>
            </a:r>
          </a:p>
          <a:p>
            <a:pPr marL="514350" indent="-514350">
              <a:buFont typeface="+mj-lt"/>
              <a:buAutoNum type="arabicPeriod"/>
            </a:pPr>
            <a:r>
              <a:rPr lang="en-US" dirty="0"/>
              <a:t>D. Tyler, B. Diedrich et al. Attitude Control Approach for Solar Cruiser, A Large, Deep Space Solar Sail. Breckenridge, Colorado, February 2023. AAS Guidance, Navigation and Control Conference. Paper AAS-23-117.</a:t>
            </a:r>
          </a:p>
          <a:p>
            <a:pPr marL="514350" indent="-514350">
              <a:buFont typeface="+mj-lt"/>
              <a:buAutoNum type="arabicPeriod"/>
            </a:pPr>
            <a:r>
              <a:rPr lang="en-US" dirty="0"/>
              <a:t>J. Orphee, A. Heaton et al. Solar Torque Management for the Near Earth Asteroid Scout CubeSat Using Center of Mass Position Control. Kissimmee, Florida, January 2018. American Institute of Aeronautics and Astronautics Science and Technology Forum. Paper M17-6378.</a:t>
            </a:r>
          </a:p>
        </p:txBody>
      </p:sp>
      <p:sp>
        <p:nvSpPr>
          <p:cNvPr id="4" name="Slide Number Placeholder 3">
            <a:extLst>
              <a:ext uri="{FF2B5EF4-FFF2-40B4-BE49-F238E27FC236}">
                <a16:creationId xmlns:a16="http://schemas.microsoft.com/office/drawing/2014/main" id="{5B8953BE-493E-439D-92AF-E280C1437751}"/>
              </a:ext>
            </a:extLst>
          </p:cNvPr>
          <p:cNvSpPr>
            <a:spLocks noGrp="1"/>
          </p:cNvSpPr>
          <p:nvPr>
            <p:ph type="sldNum" sz="quarter" idx="12"/>
          </p:nvPr>
        </p:nvSpPr>
        <p:spPr/>
        <p:txBody>
          <a:bodyPr/>
          <a:lstStyle/>
          <a:p>
            <a:fld id="{722F0D30-DDDF-4898-9509-D7811CC790D6}" type="slidenum">
              <a:rPr lang="en-US" smtClean="0"/>
              <a:t>16</a:t>
            </a:fld>
            <a:endParaRPr lang="en-US"/>
          </a:p>
        </p:txBody>
      </p:sp>
    </p:spTree>
    <p:extLst>
      <p:ext uri="{BB962C8B-B14F-4D97-AF65-F5344CB8AC3E}">
        <p14:creationId xmlns:p14="http://schemas.microsoft.com/office/powerpoint/2010/main" val="2284999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EFDF1-93E5-42E1-A5A8-63E120928D03}"/>
              </a:ext>
            </a:extLst>
          </p:cNvPr>
          <p:cNvSpPr>
            <a:spLocks noGrp="1"/>
          </p:cNvSpPr>
          <p:nvPr>
            <p:ph type="title"/>
          </p:nvPr>
        </p:nvSpPr>
        <p:spPr/>
        <p:txBody>
          <a:bodyPr/>
          <a:lstStyle/>
          <a:p>
            <a:r>
              <a:rPr lang="en-US" dirty="0"/>
              <a:t>Backup</a:t>
            </a:r>
          </a:p>
        </p:txBody>
      </p:sp>
      <p:sp>
        <p:nvSpPr>
          <p:cNvPr id="4" name="Slide Number Placeholder 3">
            <a:extLst>
              <a:ext uri="{FF2B5EF4-FFF2-40B4-BE49-F238E27FC236}">
                <a16:creationId xmlns:a16="http://schemas.microsoft.com/office/drawing/2014/main" id="{C1FD1DC7-F3FE-4CB0-B825-76DB3280E76F}"/>
              </a:ext>
            </a:extLst>
          </p:cNvPr>
          <p:cNvSpPr>
            <a:spLocks noGrp="1"/>
          </p:cNvSpPr>
          <p:nvPr>
            <p:ph type="sldNum" sz="quarter" idx="12"/>
          </p:nvPr>
        </p:nvSpPr>
        <p:spPr/>
        <p:txBody>
          <a:bodyPr/>
          <a:lstStyle/>
          <a:p>
            <a:fld id="{722F0D30-DDDF-4898-9509-D7811CC790D6}" type="slidenum">
              <a:rPr lang="en-US" smtClean="0"/>
              <a:t>17</a:t>
            </a:fld>
            <a:endParaRPr lang="en-US"/>
          </a:p>
        </p:txBody>
      </p:sp>
    </p:spTree>
    <p:extLst>
      <p:ext uri="{BB962C8B-B14F-4D97-AF65-F5344CB8AC3E}">
        <p14:creationId xmlns:p14="http://schemas.microsoft.com/office/powerpoint/2010/main" val="3479768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A53A5-6465-4216-942D-286AB6028059}"/>
              </a:ext>
            </a:extLst>
          </p:cNvPr>
          <p:cNvSpPr>
            <a:spLocks noGrp="1"/>
          </p:cNvSpPr>
          <p:nvPr>
            <p:ph type="title"/>
          </p:nvPr>
        </p:nvSpPr>
        <p:spPr/>
        <p:txBody>
          <a:bodyPr/>
          <a:lstStyle/>
          <a:p>
            <a:r>
              <a:rPr lang="en-US" dirty="0"/>
              <a:t>Parameter Variations</a:t>
            </a:r>
          </a:p>
        </p:txBody>
      </p:sp>
      <p:sp>
        <p:nvSpPr>
          <p:cNvPr id="4" name="Slide Number Placeholder 3">
            <a:extLst>
              <a:ext uri="{FF2B5EF4-FFF2-40B4-BE49-F238E27FC236}">
                <a16:creationId xmlns:a16="http://schemas.microsoft.com/office/drawing/2014/main" id="{538FFA29-7C6B-4E35-A8EA-F8FB549721A0}"/>
              </a:ext>
            </a:extLst>
          </p:cNvPr>
          <p:cNvSpPr>
            <a:spLocks noGrp="1"/>
          </p:cNvSpPr>
          <p:nvPr>
            <p:ph type="sldNum" sz="quarter" idx="12"/>
          </p:nvPr>
        </p:nvSpPr>
        <p:spPr/>
        <p:txBody>
          <a:bodyPr/>
          <a:lstStyle/>
          <a:p>
            <a:fld id="{722F0D30-DDDF-4898-9509-D7811CC790D6}" type="slidenum">
              <a:rPr lang="en-US" smtClean="0"/>
              <a:t>18</a:t>
            </a:fld>
            <a:endParaRPr lang="en-US"/>
          </a:p>
        </p:txBody>
      </p:sp>
      <p:graphicFrame>
        <p:nvGraphicFramePr>
          <p:cNvPr id="6" name="Table 5">
            <a:extLst>
              <a:ext uri="{FF2B5EF4-FFF2-40B4-BE49-F238E27FC236}">
                <a16:creationId xmlns:a16="http://schemas.microsoft.com/office/drawing/2014/main" id="{CD9CC5CD-5758-4030-BD50-546E3964F72B}"/>
              </a:ext>
            </a:extLst>
          </p:cNvPr>
          <p:cNvGraphicFramePr>
            <a:graphicFrameLocks noGrp="1"/>
          </p:cNvGraphicFramePr>
          <p:nvPr>
            <p:extLst>
              <p:ext uri="{D42A27DB-BD31-4B8C-83A1-F6EECF244321}">
                <p14:modId xmlns:p14="http://schemas.microsoft.com/office/powerpoint/2010/main" val="3901847163"/>
              </p:ext>
            </p:extLst>
          </p:nvPr>
        </p:nvGraphicFramePr>
        <p:xfrm>
          <a:off x="1672047" y="2264231"/>
          <a:ext cx="9240596" cy="3041695"/>
        </p:xfrm>
        <a:graphic>
          <a:graphicData uri="http://schemas.openxmlformats.org/drawingml/2006/table">
            <a:tbl>
              <a:tblPr firstRow="1" firstCol="1" bandRow="1"/>
              <a:tblGrid>
                <a:gridCol w="1702421">
                  <a:extLst>
                    <a:ext uri="{9D8B030D-6E8A-4147-A177-3AD203B41FA5}">
                      <a16:colId xmlns:a16="http://schemas.microsoft.com/office/drawing/2014/main" val="3452117388"/>
                    </a:ext>
                  </a:extLst>
                </a:gridCol>
                <a:gridCol w="1217405">
                  <a:extLst>
                    <a:ext uri="{9D8B030D-6E8A-4147-A177-3AD203B41FA5}">
                      <a16:colId xmlns:a16="http://schemas.microsoft.com/office/drawing/2014/main" val="3428706451"/>
                    </a:ext>
                  </a:extLst>
                </a:gridCol>
                <a:gridCol w="1269997">
                  <a:extLst>
                    <a:ext uri="{9D8B030D-6E8A-4147-A177-3AD203B41FA5}">
                      <a16:colId xmlns:a16="http://schemas.microsoft.com/office/drawing/2014/main" val="1795938137"/>
                    </a:ext>
                  </a:extLst>
                </a:gridCol>
                <a:gridCol w="1490105">
                  <a:extLst>
                    <a:ext uri="{9D8B030D-6E8A-4147-A177-3AD203B41FA5}">
                      <a16:colId xmlns:a16="http://schemas.microsoft.com/office/drawing/2014/main" val="3773767910"/>
                    </a:ext>
                  </a:extLst>
                </a:gridCol>
                <a:gridCol w="1780334">
                  <a:extLst>
                    <a:ext uri="{9D8B030D-6E8A-4147-A177-3AD203B41FA5}">
                      <a16:colId xmlns:a16="http://schemas.microsoft.com/office/drawing/2014/main" val="4095884382"/>
                    </a:ext>
                  </a:extLst>
                </a:gridCol>
                <a:gridCol w="1780334">
                  <a:extLst>
                    <a:ext uri="{9D8B030D-6E8A-4147-A177-3AD203B41FA5}">
                      <a16:colId xmlns:a16="http://schemas.microsoft.com/office/drawing/2014/main" val="3110586222"/>
                    </a:ext>
                  </a:extLst>
                </a:gridCol>
              </a:tblGrid>
              <a:tr h="536024">
                <a:tc>
                  <a:txBody>
                    <a:bodyPr/>
                    <a:lstStyle/>
                    <a:p>
                      <a:pPr marL="0" marR="0">
                        <a:spcBef>
                          <a:spcPts val="0"/>
                        </a:spcBef>
                        <a:spcAft>
                          <a:spcPts val="0"/>
                        </a:spcAft>
                      </a:pPr>
                      <a:r>
                        <a:rPr lang="en-GB" sz="1600" b="1">
                          <a:effectLst/>
                          <a:latin typeface="Times New Roman" panose="02020603050405020304" pitchFamily="18" charset="0"/>
                          <a:ea typeface="Calibri" panose="020F0502020204030204" pitchFamily="34" charset="0"/>
                          <a:cs typeface="Times New Roman" panose="02020603050405020304" pitchFamily="18" charset="0"/>
                        </a:rPr>
                        <a:t>Parameter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b="1">
                          <a:effectLst/>
                          <a:latin typeface="Times New Roman" panose="02020603050405020304" pitchFamily="18" charset="0"/>
                          <a:ea typeface="Calibri" panose="020F0502020204030204" pitchFamily="34" charset="0"/>
                          <a:cs typeface="Times New Roman" panose="02020603050405020304" pitchFamily="18" charset="0"/>
                        </a:rPr>
                        <a:t>Tip Error Factor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Membrane Billow</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b="1">
                          <a:effectLst/>
                          <a:latin typeface="Times New Roman" panose="02020603050405020304" pitchFamily="18" charset="0"/>
                          <a:ea typeface="Calibri" panose="020F0502020204030204" pitchFamily="34" charset="0"/>
                          <a:cs typeface="Times New Roman" panose="02020603050405020304" pitchFamily="18" charset="0"/>
                        </a:rPr>
                        <a:t>CM Offset</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b="1">
                          <a:effectLst/>
                          <a:latin typeface="Times New Roman" panose="02020603050405020304" pitchFamily="18" charset="0"/>
                          <a:ea typeface="Calibri" panose="020F0502020204030204" pitchFamily="34" charset="0"/>
                          <a:cs typeface="Times New Roman" panose="02020603050405020304" pitchFamily="18" charset="0"/>
                        </a:rPr>
                        <a:t>Tip Direction Factor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Membrane Direction Factor</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3731699385"/>
                  </a:ext>
                </a:extLst>
              </a:tr>
              <a:tr h="303401">
                <a:tc rowSpan="6">
                  <a:txBody>
                    <a:bodyPr/>
                    <a:lstStyle/>
                    <a:p>
                      <a:pPr marL="0" marR="0">
                        <a:spcBef>
                          <a:spcPts val="0"/>
                        </a:spcBef>
                        <a:spcAft>
                          <a:spcPts val="0"/>
                        </a:spcAft>
                      </a:pP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GB" sz="1600" b="1" dirty="0">
                          <a:effectLst/>
                          <a:latin typeface="Times New Roman" panose="02020603050405020304" pitchFamily="18" charset="0"/>
                          <a:ea typeface="Calibri" panose="020F0502020204030204" pitchFamily="34" charset="0"/>
                          <a:cs typeface="Times New Roman" panose="02020603050405020304" pitchFamily="18" charset="0"/>
                        </a:rPr>
                        <a:t>Variation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0</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0 cm</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0 cm</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4117872734"/>
                  </a:ext>
                </a:extLst>
              </a:tr>
              <a:tr h="450643">
                <a:tc vMerge="1">
                  <a:txBody>
                    <a:bodyPr/>
                    <a:lstStyle/>
                    <a:p>
                      <a:endParaRPr lang="en-US"/>
                    </a:p>
                  </a:txBody>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 cm</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 cm X-axis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Tip A +/-1x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Membrane A +/-1x</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354981575"/>
                  </a:ext>
                </a:extLst>
              </a:tr>
              <a:tr h="482742">
                <a:tc vMerge="1">
                  <a:txBody>
                    <a:bodyPr/>
                    <a:lstStyle/>
                    <a:p>
                      <a:endParaRPr lang="en-US"/>
                    </a:p>
                  </a:txBody>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1.25x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2 cm</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+/-2 cm X-axis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Tip B +/-1x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Membrane B +/-1x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3273695337"/>
                  </a:ext>
                </a:extLst>
              </a:tr>
              <a:tr h="482742">
                <a:tc vMerge="1">
                  <a:txBody>
                    <a:bodyPr/>
                    <a:lstStyle/>
                    <a:p>
                      <a:endParaRPr lang="en-US"/>
                    </a:p>
                  </a:txBody>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1.5x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3 cm</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+/-1 cm Y-axis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Tip C +/-1x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Membrane C +/-1x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731718095"/>
                  </a:ext>
                </a:extLst>
              </a:tr>
              <a:tr h="482742">
                <a:tc vMerge="1">
                  <a:txBody>
                    <a:bodyPr/>
                    <a:lstStyle/>
                    <a:p>
                      <a:endParaRPr lang="en-US"/>
                    </a:p>
                  </a:txBody>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1.75x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4 cm</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+/-2 cm Y-axis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Tip D +/-1x</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Membrane D +/-1x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3180301023"/>
                  </a:ext>
                </a:extLst>
              </a:tr>
              <a:tr h="303401">
                <a:tc vMerge="1">
                  <a:txBody>
                    <a:bodyPr/>
                    <a:lstStyle/>
                    <a:p>
                      <a:endParaRPr lang="en-US"/>
                    </a:p>
                  </a:txBody>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2.0x</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5 cm</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marL="0" marR="0">
                        <a:spcBef>
                          <a:spcPts val="0"/>
                        </a:spcBef>
                        <a:spcAft>
                          <a:spcPts val="0"/>
                        </a:spcAft>
                      </a:pP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291985971"/>
                  </a:ext>
                </a:extLst>
              </a:tr>
            </a:tbl>
          </a:graphicData>
        </a:graphic>
      </p:graphicFrame>
    </p:spTree>
    <p:extLst>
      <p:ext uri="{BB962C8B-B14F-4D97-AF65-F5344CB8AC3E}">
        <p14:creationId xmlns:p14="http://schemas.microsoft.com/office/powerpoint/2010/main" val="130031069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381E922E323D48B5F721D135E96FA3" ma:contentTypeVersion="13" ma:contentTypeDescription="Create a new document." ma:contentTypeScope="" ma:versionID="8b47f426babe44744ae497cfdc1bf661">
  <xsd:schema xmlns:xsd="http://www.w3.org/2001/XMLSchema" xmlns:xs="http://www.w3.org/2001/XMLSchema" xmlns:p="http://schemas.microsoft.com/office/2006/metadata/properties" xmlns:ns2="213feee0-4db7-4751-b401-ddb0be36de7e" xmlns:ns3="d900e117-17a0-4b24-9e47-511ef1d02c43" targetNamespace="http://schemas.microsoft.com/office/2006/metadata/properties" ma:root="true" ma:fieldsID="1ce958a294a9aec3bbbc25fc4986164c" ns2:_="" ns3:_="">
    <xsd:import namespace="213feee0-4db7-4751-b401-ddb0be36de7e"/>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3feee0-4db7-4751-b401-ddb0be36de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02c630e3-67a0-49c8-99cb-683d610fb35e}" ma:internalName="TaxCatchAll" ma:showField="CatchAllData" ma:web="ddf59a2d-8433-4e19-ae44-b1d5d8e18d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213feee0-4db7-4751-b401-ddb0be36de7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87CA71-E731-4419-ACAE-E471AF3A7D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3feee0-4db7-4751-b401-ddb0be36de7e"/>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918B9A-56B7-4C0C-A4D1-828BFC8191FC}">
  <ds:schemaRefs>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213feee0-4db7-4751-b401-ddb0be36de7e"/>
    <ds:schemaRef ds:uri="http://purl.org/dc/dcmitype/"/>
    <ds:schemaRef ds:uri="d900e117-17a0-4b24-9e47-511ef1d02c43"/>
    <ds:schemaRef ds:uri="http://schemas.microsoft.com/office/infopath/2007/PartnerControls"/>
    <ds:schemaRef ds:uri="http://purl.org/dc/terms/"/>
    <ds:schemaRef ds:uri="http://www.w3.org/XML/1998/namespace"/>
  </ds:schemaRefs>
</ds:datastoreItem>
</file>

<file path=customXml/itemProps3.xml><?xml version="1.0" encoding="utf-8"?>
<ds:datastoreItem xmlns:ds="http://schemas.openxmlformats.org/officeDocument/2006/customXml" ds:itemID="{89CB4FDD-61A0-4592-81BF-87E2F7F523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34513</TotalTime>
  <Words>1474</Words>
  <Application>Microsoft Office PowerPoint</Application>
  <PresentationFormat>Widescreen</PresentationFormat>
  <Paragraphs>162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1_Office Theme</vt:lpstr>
      <vt:lpstr>PowerPoint Presentation</vt:lpstr>
      <vt:lpstr>Introduction</vt:lpstr>
      <vt:lpstr>Background: NEA Scout and Solar Cruiser Modeling</vt:lpstr>
      <vt:lpstr>NEA Scout and Solar Cruiser Sail Comparison</vt:lpstr>
      <vt:lpstr>Solar Cruiser Methodology Overview</vt:lpstr>
      <vt:lpstr>Solar Cruiser Deformed Sail Shapes</vt:lpstr>
      <vt:lpstr>Assumptions and Boundary Conditions</vt:lpstr>
      <vt:lpstr>Parameter Descriptions and Variations</vt:lpstr>
      <vt:lpstr>Resultant Torques, Solar Cruiser Deformed Shapes</vt:lpstr>
      <vt:lpstr>Solar Cruiser Deformed Shapes vs Ideal Sail</vt:lpstr>
      <vt:lpstr>Solar Cruiser Design Considerations</vt:lpstr>
      <vt:lpstr>Solar Cruiser Design Considerations</vt:lpstr>
      <vt:lpstr>Conclusions</vt:lpstr>
      <vt:lpstr>Forward Work</vt:lpstr>
      <vt:lpstr>Questions</vt:lpstr>
      <vt:lpstr>References</vt:lpstr>
      <vt:lpstr>Backup</vt:lpstr>
      <vt:lpstr>Parameter Variations</vt:lpstr>
    </vt:vector>
  </TitlesOfParts>
  <Company>NASA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Joshua M (MSFC-ST24)</dc:creator>
  <cp:lastModifiedBy>Gauvain, Benjamin M. (MSFC-EV41)</cp:lastModifiedBy>
  <cp:revision>364</cp:revision>
  <cp:lastPrinted>2019-10-24T12:26:12Z</cp:lastPrinted>
  <dcterms:created xsi:type="dcterms:W3CDTF">2019-09-12T13:02:45Z</dcterms:created>
  <dcterms:modified xsi:type="dcterms:W3CDTF">2023-05-19T19:06:51Z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0x01010093381E922E323D48B5F721D135E96FA3</vt:lpwstr>
  </property>
  <property fmtid="{D5CDD505-2E9C-101B-9397-08002B2CF9AE}" pid="3" name="_dlc_DocIdItemGuid">
    <vt:lpwstr>b14827ed-e859-4ac1-8c4a-9f1dab69f1c4</vt:lpwstr>
  </property>
  <property fmtid="{D5CDD505-2E9C-101B-9397-08002B2CF9AE}" pid="4" name="Project Management">
    <vt:lpwstr>;#Project Management;#</vt:lpwstr>
  </property>
  <property fmtid="{D5CDD505-2E9C-101B-9397-08002B2CF9AE}" pid="5" name="Status">
    <vt:lpwstr>Draft</vt:lpwstr>
  </property>
  <property fmtid="{D5CDD505-2E9C-101B-9397-08002B2CF9AE}" pid="6" name="Document Classification">
    <vt:lpwstr>NASA Internal</vt:lpwstr>
  </property>
</Properties>
</file>